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2" r:id="rId2"/>
  </p:sldMasterIdLst>
  <p:notesMasterIdLst>
    <p:notesMasterId r:id="rId32"/>
  </p:notesMasterIdLst>
  <p:sldIdLst>
    <p:sldId id="256" r:id="rId3"/>
    <p:sldId id="257" r:id="rId4"/>
    <p:sldId id="258" r:id="rId5"/>
    <p:sldId id="269" r:id="rId6"/>
    <p:sldId id="700" r:id="rId7"/>
    <p:sldId id="701" r:id="rId8"/>
    <p:sldId id="702" r:id="rId9"/>
    <p:sldId id="720" r:id="rId10"/>
    <p:sldId id="705" r:id="rId11"/>
    <p:sldId id="689" r:id="rId12"/>
    <p:sldId id="690" r:id="rId13"/>
    <p:sldId id="708" r:id="rId14"/>
    <p:sldId id="722" r:id="rId15"/>
    <p:sldId id="721" r:id="rId16"/>
    <p:sldId id="259" r:id="rId17"/>
    <p:sldId id="260" r:id="rId18"/>
    <p:sldId id="716" r:id="rId19"/>
    <p:sldId id="715" r:id="rId20"/>
    <p:sldId id="514" r:id="rId21"/>
    <p:sldId id="709" r:id="rId22"/>
    <p:sldId id="711" r:id="rId23"/>
    <p:sldId id="725" r:id="rId24"/>
    <p:sldId id="714" r:id="rId25"/>
    <p:sldId id="717" r:id="rId26"/>
    <p:sldId id="718" r:id="rId27"/>
    <p:sldId id="723" r:id="rId28"/>
    <p:sldId id="724" r:id="rId29"/>
    <p:sldId id="719" r:id="rId30"/>
    <p:sldId id="612"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hxwT0a02WXndWMZUpz1/AiV8Vt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602"/>
    <a:srgbClr val="FFFFFF"/>
    <a:srgbClr val="E56700"/>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7FD124-B2C9-4D06-B483-A8350737EE8B}">
  <a:tblStyle styleId="{777FD124-B2C9-4D06-B483-A8350737EE8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9"/>
    <p:restoredTop sz="64218" autoAdjust="0"/>
  </p:normalViewPr>
  <p:slideViewPr>
    <p:cSldViewPr snapToGrid="0">
      <p:cViewPr varScale="1">
        <p:scale>
          <a:sx n="80" d="100"/>
          <a:sy n="80" d="100"/>
        </p:scale>
        <p:origin x="2288" y="176"/>
      </p:cViewPr>
      <p:guideLst>
        <p:guide orient="horz" pos="2137"/>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customschemas.google.com/relationships/presentationmetadata" Target="metadata"/><Relationship Id="rId21" Type="http://schemas.openxmlformats.org/officeDocument/2006/relationships/slide" Target="slides/slide19.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s-GB"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s-GB"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lang="es-GB"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Century Gothic" panose="020B0502020202020204" pitchFamily="34" charset="0"/>
              </a:defRPr>
            </a:lvl1pPr>
          </a:lstStyle>
          <a:p>
            <a:pPr algn="r">
              <a:buSzPts val="1200"/>
            </a:pPr>
            <a:fld id="{00000000-1234-1234-1234-123412341234}" type="slidenum">
              <a:rPr lang="en-GB" sz="1200" smtClean="0">
                <a:solidFill>
                  <a:schemeClr val="dk1"/>
                </a:solidFill>
              </a:rPr>
              <a:pPr algn="r">
                <a:buSzPts val="1200"/>
              </a:pPr>
              <a:t>‹Nº›</a:t>
            </a:fld>
            <a:endParaRPr lang="en-GB" sz="1200" dirty="0">
              <a:solidFill>
                <a:schemeClr val="dk1"/>
              </a:solidFill>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dirty="0">
                <a:solidFill>
                  <a:schemeClr val="dk1"/>
                </a:solidFill>
                <a:latin typeface="+mj-lt"/>
                <a:sym typeface="Arial"/>
              </a:rPr>
              <a:t>Artwork by Mark Davies. All additional pictures selected are available under a Creative Commons license, no attribution required.</a:t>
            </a:r>
            <a:endParaRPr dirty="0">
              <a:latin typeface="+mj-lt"/>
            </a:endParaRPr>
          </a:p>
          <a:p>
            <a:pPr marL="0" marR="0" lvl="0" indent="0" algn="l" rtl="0">
              <a:lnSpc>
                <a:spcPct val="100000"/>
              </a:lnSpc>
              <a:spcBef>
                <a:spcPts val="0"/>
              </a:spcBef>
              <a:spcAft>
                <a:spcPts val="0"/>
              </a:spcAft>
              <a:buClr>
                <a:schemeClr val="dk1"/>
              </a:buClr>
              <a:buSzPts val="1200"/>
              <a:buFont typeface="Arial"/>
              <a:buNone/>
            </a:pPr>
            <a:r>
              <a:rPr lang="en-GB" sz="1200" dirty="0">
                <a:solidFill>
                  <a:schemeClr val="dk1"/>
                </a:solidFill>
                <a:latin typeface="+mj-lt"/>
                <a:sym typeface="Arial"/>
              </a:rPr>
              <a:t>Native teacher feedback provided by Amanda </a:t>
            </a:r>
            <a:r>
              <a:rPr lang="en-GB" sz="1200" dirty="0" err="1">
                <a:solidFill>
                  <a:schemeClr val="dk1"/>
                </a:solidFill>
                <a:latin typeface="+mj-lt"/>
                <a:sym typeface="Arial"/>
              </a:rPr>
              <a:t>Izquierdo</a:t>
            </a:r>
            <a:r>
              <a:rPr lang="en-GB" sz="1200" dirty="0">
                <a:solidFill>
                  <a:schemeClr val="dk1"/>
                </a:solidFill>
                <a:latin typeface="+mj-lt"/>
                <a:sym typeface="Arial"/>
              </a:rPr>
              <a:t>.</a:t>
            </a:r>
            <a:endParaRPr sz="1200" dirty="0">
              <a:latin typeface="+mj-lt"/>
            </a:endParaRPr>
          </a:p>
          <a:p>
            <a:pPr marL="0" marR="0" lvl="0" indent="0" algn="l" rtl="0">
              <a:lnSpc>
                <a:spcPct val="100000"/>
              </a:lnSpc>
              <a:spcBef>
                <a:spcPts val="0"/>
              </a:spcBef>
              <a:spcAft>
                <a:spcPts val="0"/>
              </a:spcAft>
              <a:buClr>
                <a:schemeClr val="dk1"/>
              </a:buClr>
              <a:buSzPts val="1200"/>
              <a:buFont typeface="Arial"/>
              <a:buNone/>
            </a:pPr>
            <a:endParaRPr sz="1200" dirty="0">
              <a:latin typeface="+mj-lt"/>
            </a:endParaRPr>
          </a:p>
          <a:p>
            <a:pPr marL="0" marR="0" lvl="0" indent="0" algn="l" rtl="0">
              <a:lnSpc>
                <a:spcPct val="100000"/>
              </a:lnSpc>
              <a:spcBef>
                <a:spcPts val="0"/>
              </a:spcBef>
              <a:spcAft>
                <a:spcPts val="0"/>
              </a:spcAft>
              <a:buClr>
                <a:schemeClr val="dk1"/>
              </a:buClr>
              <a:buSzPts val="1200"/>
              <a:buFont typeface="Arial"/>
              <a:buNone/>
            </a:pPr>
            <a:r>
              <a:rPr lang="en-GB" sz="1200" b="1" dirty="0">
                <a:latin typeface="+mj-lt"/>
              </a:rPr>
              <a:t>Learning outcomes (lesson 1)</a:t>
            </a:r>
            <a:endParaRPr b="1" dirty="0">
              <a:latin typeface="+mj-lt"/>
            </a:endParaRPr>
          </a:p>
          <a:p>
            <a:pPr marL="0" marR="0" lvl="0" indent="0" algn="l" rtl="0">
              <a:lnSpc>
                <a:spcPct val="100000"/>
              </a:lnSpc>
              <a:spcBef>
                <a:spcPts val="0"/>
              </a:spcBef>
              <a:spcAft>
                <a:spcPts val="0"/>
              </a:spcAft>
              <a:buClr>
                <a:schemeClr val="dk1"/>
              </a:buClr>
              <a:buSzPts val="1200"/>
              <a:buFont typeface="Arial"/>
              <a:buNone/>
            </a:pPr>
            <a:r>
              <a:rPr lang="en-GB" sz="1200" dirty="0">
                <a:latin typeface="+mj-lt"/>
              </a:rPr>
              <a:t>Revision of vocabulary from Year 7 and 8.</a:t>
            </a:r>
            <a:endParaRPr sz="1200" dirty="0">
              <a:latin typeface="+mj-lt"/>
            </a:endParaRPr>
          </a:p>
          <a:p>
            <a:pPr marL="0" lvl="0" indent="0" algn="l" rtl="0">
              <a:lnSpc>
                <a:spcPct val="100000"/>
              </a:lnSpc>
              <a:spcBef>
                <a:spcPts val="0"/>
              </a:spcBef>
              <a:spcAft>
                <a:spcPts val="0"/>
              </a:spcAft>
              <a:buSzPts val="1400"/>
              <a:buNone/>
            </a:pPr>
            <a:r>
              <a:rPr lang="en-GB" sz="1200" dirty="0">
                <a:solidFill>
                  <a:schemeClr val="dk1"/>
                </a:solidFill>
                <a:latin typeface="+mj-lt"/>
                <a:sym typeface="Arial"/>
              </a:rPr>
              <a:t>Consolidation of the following:</a:t>
            </a:r>
            <a:endParaRPr dirty="0">
              <a:latin typeface="+mj-lt"/>
            </a:endParaRPr>
          </a:p>
          <a:p>
            <a:pPr marL="171450" lvl="0" indent="-171450" algn="l" rtl="0">
              <a:lnSpc>
                <a:spcPct val="100000"/>
              </a:lnSpc>
              <a:spcBef>
                <a:spcPts val="0"/>
              </a:spcBef>
              <a:spcAft>
                <a:spcPts val="0"/>
              </a:spcAft>
              <a:buClr>
                <a:schemeClr val="dk1"/>
              </a:buClr>
              <a:buSzPts val="1200"/>
              <a:buFont typeface="Arial"/>
              <a:buChar char="•"/>
            </a:pPr>
            <a:r>
              <a:rPr lang="es-ES" sz="1200" dirty="0" err="1">
                <a:solidFill>
                  <a:schemeClr val="dk1"/>
                </a:solidFill>
                <a:latin typeface="+mj-lt"/>
                <a:sym typeface="Arial"/>
              </a:rPr>
              <a:t>SSCs</a:t>
            </a:r>
            <a:r>
              <a:rPr lang="es-ES" sz="1200" dirty="0">
                <a:solidFill>
                  <a:schemeClr val="dk1"/>
                </a:solidFill>
                <a:latin typeface="+mj-lt"/>
                <a:sym typeface="Arial"/>
              </a:rPr>
              <a:t> ‘n’ and ‘ñ’.</a:t>
            </a:r>
            <a:endParaRPr dirty="0">
              <a:latin typeface="+mj-lt"/>
            </a:endParaRPr>
          </a:p>
          <a:p>
            <a:pPr marL="171450" lvl="0" indent="-171450" algn="l" rtl="0">
              <a:lnSpc>
                <a:spcPct val="100000"/>
              </a:lnSpc>
              <a:spcBef>
                <a:spcPts val="0"/>
              </a:spcBef>
              <a:spcAft>
                <a:spcPts val="0"/>
              </a:spcAft>
              <a:buClr>
                <a:schemeClr val="dk1"/>
              </a:buClr>
              <a:buSzPts val="1200"/>
              <a:buFont typeface="Arial"/>
              <a:buChar char="•"/>
            </a:pPr>
            <a:r>
              <a:rPr lang="es-ES" sz="1200" dirty="0">
                <a:solidFill>
                  <a:schemeClr val="dk1"/>
                </a:solidFill>
                <a:latin typeface="+mj-lt"/>
                <a:sym typeface="Arial"/>
              </a:rPr>
              <a:t>Singular </a:t>
            </a:r>
            <a:r>
              <a:rPr lang="es-ES" sz="1200" dirty="0" err="1">
                <a:solidFill>
                  <a:schemeClr val="dk1"/>
                </a:solidFill>
                <a:latin typeface="+mj-lt"/>
                <a:sym typeface="Arial"/>
              </a:rPr>
              <a:t>forms</a:t>
            </a:r>
            <a:r>
              <a:rPr lang="es-ES" sz="1200" dirty="0">
                <a:solidFill>
                  <a:schemeClr val="dk1"/>
                </a:solidFill>
                <a:latin typeface="+mj-lt"/>
                <a:sym typeface="Arial"/>
              </a:rPr>
              <a:t> of ‘estar’ in </a:t>
            </a:r>
            <a:r>
              <a:rPr lang="es-ES" sz="1200" dirty="0" err="1">
                <a:solidFill>
                  <a:schemeClr val="dk1"/>
                </a:solidFill>
                <a:latin typeface="+mj-lt"/>
                <a:sym typeface="Arial"/>
              </a:rPr>
              <a:t>the</a:t>
            </a:r>
            <a:r>
              <a:rPr lang="es-ES" sz="1200" dirty="0">
                <a:solidFill>
                  <a:schemeClr val="dk1"/>
                </a:solidFill>
                <a:latin typeface="+mj-lt"/>
                <a:sym typeface="Arial"/>
              </a:rPr>
              <a:t> </a:t>
            </a:r>
            <a:r>
              <a:rPr lang="es-ES" sz="1200" dirty="0" err="1">
                <a:solidFill>
                  <a:schemeClr val="dk1"/>
                </a:solidFill>
                <a:latin typeface="+mj-lt"/>
                <a:sym typeface="Arial"/>
              </a:rPr>
              <a:t>present</a:t>
            </a:r>
            <a:r>
              <a:rPr lang="es-ES" sz="1200" dirty="0">
                <a:solidFill>
                  <a:schemeClr val="dk1"/>
                </a:solidFill>
                <a:latin typeface="+mj-lt"/>
                <a:sym typeface="Arial"/>
              </a:rPr>
              <a:t> and </a:t>
            </a:r>
            <a:r>
              <a:rPr lang="es-ES" sz="1200" dirty="0" err="1">
                <a:solidFill>
                  <a:schemeClr val="dk1"/>
                </a:solidFill>
                <a:latin typeface="+mj-lt"/>
                <a:sym typeface="Arial"/>
              </a:rPr>
              <a:t>the</a:t>
            </a:r>
            <a:r>
              <a:rPr lang="es-ES" sz="1200" dirty="0">
                <a:solidFill>
                  <a:schemeClr val="dk1"/>
                </a:solidFill>
                <a:latin typeface="+mj-lt"/>
                <a:sym typeface="Arial"/>
              </a:rPr>
              <a:t> </a:t>
            </a:r>
            <a:r>
              <a:rPr lang="es-ES" sz="1200" dirty="0" err="1">
                <a:solidFill>
                  <a:schemeClr val="dk1"/>
                </a:solidFill>
                <a:latin typeface="+mj-lt"/>
                <a:sym typeface="Arial"/>
              </a:rPr>
              <a:t>imperfect</a:t>
            </a:r>
            <a:r>
              <a:rPr lang="es-ES" sz="1200" dirty="0">
                <a:solidFill>
                  <a:schemeClr val="dk1"/>
                </a:solidFill>
                <a:latin typeface="+mj-lt"/>
                <a:sym typeface="Arial"/>
              </a:rPr>
              <a:t>.</a:t>
            </a:r>
            <a:endParaRPr dirty="0">
              <a:latin typeface="+mj-lt"/>
            </a:endParaRPr>
          </a:p>
          <a:p>
            <a:pPr marL="171450" lvl="0" indent="-171450" algn="l" rtl="0">
              <a:lnSpc>
                <a:spcPct val="100000"/>
              </a:lnSpc>
              <a:spcBef>
                <a:spcPts val="0"/>
              </a:spcBef>
              <a:spcAft>
                <a:spcPts val="0"/>
              </a:spcAft>
              <a:buClr>
                <a:schemeClr val="dk1"/>
              </a:buClr>
              <a:buSzPts val="1200"/>
              <a:buFont typeface="Arial"/>
              <a:buChar char="•"/>
            </a:pPr>
            <a:r>
              <a:rPr lang="es-ES" sz="1200" dirty="0">
                <a:solidFill>
                  <a:schemeClr val="dk1"/>
                </a:solidFill>
                <a:latin typeface="+mj-lt"/>
                <a:sym typeface="Arial"/>
              </a:rPr>
              <a:t>Use of </a:t>
            </a:r>
            <a:r>
              <a:rPr lang="es-ES" sz="1200" dirty="0" err="1">
                <a:solidFill>
                  <a:schemeClr val="dk1"/>
                </a:solidFill>
                <a:latin typeface="+mj-lt"/>
                <a:sym typeface="Arial"/>
              </a:rPr>
              <a:t>the</a:t>
            </a:r>
            <a:r>
              <a:rPr lang="es-ES" sz="1200" dirty="0">
                <a:solidFill>
                  <a:schemeClr val="dk1"/>
                </a:solidFill>
                <a:latin typeface="+mj-lt"/>
                <a:sym typeface="Arial"/>
              </a:rPr>
              <a:t> </a:t>
            </a:r>
            <a:r>
              <a:rPr lang="es-ES" sz="1200" dirty="0" err="1">
                <a:solidFill>
                  <a:schemeClr val="dk1"/>
                </a:solidFill>
                <a:latin typeface="+mj-lt"/>
                <a:sym typeface="Arial"/>
              </a:rPr>
              <a:t>present</a:t>
            </a:r>
            <a:r>
              <a:rPr lang="es-ES" sz="1200" dirty="0">
                <a:solidFill>
                  <a:schemeClr val="dk1"/>
                </a:solidFill>
                <a:latin typeface="+mj-lt"/>
                <a:sym typeface="Arial"/>
              </a:rPr>
              <a:t> </a:t>
            </a:r>
            <a:r>
              <a:rPr lang="es-ES" sz="1200" dirty="0" err="1">
                <a:solidFill>
                  <a:schemeClr val="dk1"/>
                </a:solidFill>
                <a:latin typeface="+mj-lt"/>
                <a:sym typeface="Arial"/>
              </a:rPr>
              <a:t>participle</a:t>
            </a:r>
            <a:r>
              <a:rPr lang="es-ES" sz="1200" dirty="0">
                <a:solidFill>
                  <a:schemeClr val="dk1"/>
                </a:solidFill>
                <a:latin typeface="+mj-lt"/>
                <a:sym typeface="Arial"/>
              </a:rPr>
              <a:t> ‘–ando/–</a:t>
            </a:r>
            <a:r>
              <a:rPr lang="es-ES" sz="1200" dirty="0" err="1">
                <a:solidFill>
                  <a:schemeClr val="dk1"/>
                </a:solidFill>
                <a:latin typeface="+mj-lt"/>
                <a:sym typeface="Arial"/>
              </a:rPr>
              <a:t>iendo</a:t>
            </a:r>
            <a:r>
              <a:rPr lang="es-ES" sz="1200" dirty="0">
                <a:solidFill>
                  <a:schemeClr val="dk1"/>
                </a:solidFill>
                <a:latin typeface="+mj-lt"/>
                <a:sym typeface="Arial"/>
              </a:rPr>
              <a:t>’ to </a:t>
            </a:r>
            <a:r>
              <a:rPr lang="es-ES" sz="1200" dirty="0" err="1">
                <a:solidFill>
                  <a:schemeClr val="dk1"/>
                </a:solidFill>
                <a:latin typeface="+mj-lt"/>
                <a:sym typeface="Arial"/>
              </a:rPr>
              <a:t>talk</a:t>
            </a:r>
            <a:r>
              <a:rPr lang="es-ES" sz="1200" dirty="0">
                <a:solidFill>
                  <a:schemeClr val="dk1"/>
                </a:solidFill>
                <a:latin typeface="+mj-lt"/>
                <a:sym typeface="Arial"/>
              </a:rPr>
              <a:t> </a:t>
            </a:r>
            <a:r>
              <a:rPr lang="es-ES" sz="1200" dirty="0" err="1">
                <a:solidFill>
                  <a:schemeClr val="dk1"/>
                </a:solidFill>
                <a:latin typeface="+mj-lt"/>
                <a:sym typeface="Arial"/>
              </a:rPr>
              <a:t>about</a:t>
            </a:r>
            <a:r>
              <a:rPr lang="es-ES" sz="1200" dirty="0">
                <a:solidFill>
                  <a:schemeClr val="dk1"/>
                </a:solidFill>
                <a:latin typeface="+mj-lt"/>
                <a:sym typeface="Arial"/>
              </a:rPr>
              <a:t> </a:t>
            </a:r>
            <a:r>
              <a:rPr lang="es-ES" sz="1200" dirty="0" err="1">
                <a:solidFill>
                  <a:schemeClr val="dk1"/>
                </a:solidFill>
                <a:latin typeface="+mj-lt"/>
                <a:sym typeface="Arial"/>
              </a:rPr>
              <a:t>ongoing</a:t>
            </a:r>
            <a:r>
              <a:rPr lang="es-ES" sz="1200" dirty="0">
                <a:solidFill>
                  <a:schemeClr val="dk1"/>
                </a:solidFill>
                <a:latin typeface="+mj-lt"/>
                <a:sym typeface="Arial"/>
              </a:rPr>
              <a:t> </a:t>
            </a:r>
            <a:r>
              <a:rPr lang="es-ES" sz="1200" dirty="0" err="1">
                <a:solidFill>
                  <a:schemeClr val="dk1"/>
                </a:solidFill>
                <a:latin typeface="+mj-lt"/>
                <a:sym typeface="Arial"/>
              </a:rPr>
              <a:t>events</a:t>
            </a:r>
            <a:r>
              <a:rPr lang="es-ES" sz="1200" dirty="0">
                <a:solidFill>
                  <a:schemeClr val="dk1"/>
                </a:solidFill>
                <a:latin typeface="+mj-lt"/>
                <a:sym typeface="Arial"/>
              </a:rPr>
              <a:t> in </a:t>
            </a:r>
            <a:r>
              <a:rPr lang="es-ES" sz="1200" dirty="0" err="1">
                <a:solidFill>
                  <a:schemeClr val="dk1"/>
                </a:solidFill>
                <a:latin typeface="+mj-lt"/>
                <a:sym typeface="Arial"/>
              </a:rPr>
              <a:t>the</a:t>
            </a:r>
            <a:r>
              <a:rPr lang="es-ES" sz="1200" dirty="0">
                <a:solidFill>
                  <a:schemeClr val="dk1"/>
                </a:solidFill>
                <a:latin typeface="+mj-lt"/>
                <a:sym typeface="Arial"/>
              </a:rPr>
              <a:t> </a:t>
            </a:r>
            <a:r>
              <a:rPr lang="es-ES" sz="1200" dirty="0" err="1">
                <a:solidFill>
                  <a:schemeClr val="dk1"/>
                </a:solidFill>
                <a:latin typeface="+mj-lt"/>
                <a:sym typeface="Arial"/>
              </a:rPr>
              <a:t>present</a:t>
            </a:r>
            <a:r>
              <a:rPr lang="es-ES" sz="1200" dirty="0">
                <a:solidFill>
                  <a:schemeClr val="dk1"/>
                </a:solidFill>
                <a:latin typeface="+mj-lt"/>
                <a:sym typeface="Arial"/>
              </a:rPr>
              <a:t> and </a:t>
            </a:r>
            <a:r>
              <a:rPr lang="es-ES" sz="1200" dirty="0" err="1">
                <a:solidFill>
                  <a:schemeClr val="dk1"/>
                </a:solidFill>
                <a:latin typeface="+mj-lt"/>
                <a:sym typeface="Arial"/>
              </a:rPr>
              <a:t>the</a:t>
            </a:r>
            <a:r>
              <a:rPr lang="es-ES" sz="1200" dirty="0">
                <a:solidFill>
                  <a:schemeClr val="dk1"/>
                </a:solidFill>
                <a:latin typeface="+mj-lt"/>
                <a:sym typeface="Arial"/>
              </a:rPr>
              <a:t> </a:t>
            </a:r>
            <a:r>
              <a:rPr lang="es-ES" sz="1200" dirty="0" err="1">
                <a:solidFill>
                  <a:schemeClr val="dk1"/>
                </a:solidFill>
                <a:latin typeface="+mj-lt"/>
                <a:sym typeface="Arial"/>
              </a:rPr>
              <a:t>past</a:t>
            </a:r>
            <a:r>
              <a:rPr lang="es-ES" sz="1200" dirty="0">
                <a:solidFill>
                  <a:schemeClr val="dk1"/>
                </a:solidFill>
                <a:latin typeface="+mj-lt"/>
                <a:sym typeface="Arial"/>
              </a:rPr>
              <a:t>.</a:t>
            </a:r>
            <a:endParaRPr sz="1200" dirty="0">
              <a:solidFill>
                <a:schemeClr val="dk1"/>
              </a:solidFill>
              <a:latin typeface="+mj-lt"/>
              <a:sym typeface="Arial"/>
            </a:endParaRP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mj-lt"/>
              <a:sym typeface="Arial"/>
            </a:endParaRPr>
          </a:p>
          <a:p>
            <a:pPr marL="0" marR="0" lvl="0" indent="0" algn="l" rtl="0">
              <a:lnSpc>
                <a:spcPct val="100000"/>
              </a:lnSpc>
              <a:spcBef>
                <a:spcPts val="0"/>
              </a:spcBef>
              <a:spcAft>
                <a:spcPts val="0"/>
              </a:spcAft>
              <a:buClr>
                <a:schemeClr val="dk1"/>
              </a:buClr>
              <a:buSzPts val="1200"/>
              <a:buFont typeface="Arial"/>
              <a:buNone/>
            </a:pPr>
            <a:r>
              <a:rPr lang="en-GB" sz="1200" b="1" u="none" strike="noStrike" cap="none" dirty="0">
                <a:solidFill>
                  <a:schemeClr val="dk1"/>
                </a:solidFill>
                <a:latin typeface="+mj-lt"/>
                <a:sym typeface="Arial"/>
              </a:rPr>
              <a:t>Frequency rankings of vocabulary </a:t>
            </a:r>
            <a:r>
              <a:rPr lang="en-GB" sz="1200" b="1" u="sng" strike="noStrike" cap="none" dirty="0">
                <a:solidFill>
                  <a:schemeClr val="dk1"/>
                </a:solidFill>
                <a:latin typeface="+mj-lt"/>
                <a:sym typeface="Arial"/>
              </a:rPr>
              <a:t>revisited</a:t>
            </a:r>
            <a:r>
              <a:rPr lang="en-GB" sz="1200" b="1" u="none" strike="noStrike" cap="none" dirty="0">
                <a:solidFill>
                  <a:schemeClr val="dk1"/>
                </a:solidFill>
                <a:latin typeface="+mj-lt"/>
                <a:sym typeface="Arial"/>
              </a:rPr>
              <a:t> this week (1 is the most common word in Spanish): </a:t>
            </a:r>
            <a:endParaRPr b="1" dirty="0">
              <a:latin typeface="+mj-lt"/>
            </a:endParaRPr>
          </a:p>
          <a:p>
            <a:pPr marL="0" lvl="0" indent="0" algn="l" rtl="0">
              <a:lnSpc>
                <a:spcPct val="100000"/>
              </a:lnSpc>
              <a:spcBef>
                <a:spcPts val="0"/>
              </a:spcBef>
              <a:spcAft>
                <a:spcPts val="0"/>
              </a:spcAft>
              <a:buClr>
                <a:schemeClr val="dk1"/>
              </a:buClr>
              <a:buSzPts val="1200"/>
              <a:buFont typeface="Arial"/>
              <a:buNone/>
            </a:pPr>
            <a:r>
              <a:rPr lang="en-GB" sz="1200" dirty="0" err="1">
                <a:solidFill>
                  <a:schemeClr val="dk1"/>
                </a:solidFill>
                <a:latin typeface="+mj-lt"/>
                <a:sym typeface="Arial"/>
              </a:rPr>
              <a:t>pensar</a:t>
            </a:r>
            <a:r>
              <a:rPr lang="en-GB" sz="1200" dirty="0">
                <a:solidFill>
                  <a:schemeClr val="dk1"/>
                </a:solidFill>
                <a:latin typeface="+mj-lt"/>
                <a:sym typeface="Arial"/>
              </a:rPr>
              <a:t> [105]; </a:t>
            </a:r>
            <a:r>
              <a:rPr lang="en-GB" sz="1200" dirty="0" err="1">
                <a:solidFill>
                  <a:schemeClr val="dk1"/>
                </a:solidFill>
                <a:latin typeface="+mj-lt"/>
                <a:sym typeface="Arial"/>
              </a:rPr>
              <a:t>jugar</a:t>
            </a:r>
            <a:r>
              <a:rPr lang="en-GB" sz="1200" dirty="0">
                <a:solidFill>
                  <a:schemeClr val="dk1"/>
                </a:solidFill>
                <a:latin typeface="+mj-lt"/>
                <a:sym typeface="Arial"/>
              </a:rPr>
              <a:t> [356]; </a:t>
            </a:r>
            <a:r>
              <a:rPr lang="en-GB" sz="1200" dirty="0" err="1">
                <a:solidFill>
                  <a:schemeClr val="dk1"/>
                </a:solidFill>
                <a:latin typeface="+mj-lt"/>
                <a:sym typeface="Arial"/>
              </a:rPr>
              <a:t>ayudar</a:t>
            </a:r>
            <a:r>
              <a:rPr lang="en-GB" sz="1200" dirty="0">
                <a:solidFill>
                  <a:schemeClr val="dk1"/>
                </a:solidFill>
                <a:latin typeface="+mj-lt"/>
                <a:sym typeface="Arial"/>
              </a:rPr>
              <a:t> [328]; </a:t>
            </a:r>
            <a:r>
              <a:rPr lang="en-GB" sz="1200" dirty="0" err="1">
                <a:solidFill>
                  <a:schemeClr val="dk1"/>
                </a:solidFill>
                <a:latin typeface="+mj-lt"/>
                <a:sym typeface="Arial"/>
              </a:rPr>
              <a:t>aprender</a:t>
            </a:r>
            <a:r>
              <a:rPr lang="en-GB" sz="1200" dirty="0">
                <a:solidFill>
                  <a:schemeClr val="dk1"/>
                </a:solidFill>
                <a:latin typeface="+mj-lt"/>
                <a:sym typeface="Arial"/>
              </a:rPr>
              <a:t> [428]; responder [464]; </a:t>
            </a:r>
            <a:r>
              <a:rPr lang="en-GB" sz="1200" dirty="0" err="1">
                <a:solidFill>
                  <a:schemeClr val="dk1"/>
                </a:solidFill>
                <a:latin typeface="+mj-lt"/>
                <a:sym typeface="Arial"/>
              </a:rPr>
              <a:t>poner</a:t>
            </a:r>
            <a:r>
              <a:rPr lang="en-GB" sz="1200" dirty="0">
                <a:solidFill>
                  <a:schemeClr val="dk1"/>
                </a:solidFill>
                <a:latin typeface="+mj-lt"/>
                <a:sym typeface="Arial"/>
              </a:rPr>
              <a:t> [91]; </a:t>
            </a:r>
            <a:r>
              <a:rPr lang="en-GB" sz="1200" dirty="0" err="1">
                <a:solidFill>
                  <a:schemeClr val="dk1"/>
                </a:solidFill>
                <a:latin typeface="+mj-lt"/>
                <a:sym typeface="Arial"/>
              </a:rPr>
              <a:t>escribir</a:t>
            </a:r>
            <a:r>
              <a:rPr lang="en-GB" sz="1200" dirty="0">
                <a:solidFill>
                  <a:schemeClr val="dk1"/>
                </a:solidFill>
                <a:latin typeface="+mj-lt"/>
                <a:sym typeface="Arial"/>
              </a:rPr>
              <a:t> [198]; </a:t>
            </a:r>
            <a:r>
              <a:rPr lang="en-GB" sz="1200" dirty="0" err="1">
                <a:solidFill>
                  <a:schemeClr val="dk1"/>
                </a:solidFill>
                <a:latin typeface="+mj-lt"/>
                <a:sym typeface="Arial"/>
              </a:rPr>
              <a:t>recibir</a:t>
            </a:r>
            <a:r>
              <a:rPr lang="en-GB" sz="1200" dirty="0">
                <a:solidFill>
                  <a:schemeClr val="dk1"/>
                </a:solidFill>
                <a:latin typeface="+mj-lt"/>
                <a:sym typeface="Arial"/>
              </a:rPr>
              <a:t> [216]; </a:t>
            </a:r>
            <a:r>
              <a:rPr lang="en-GB" sz="1200" dirty="0" err="1">
                <a:solidFill>
                  <a:schemeClr val="dk1"/>
                </a:solidFill>
                <a:latin typeface="+mj-lt"/>
                <a:sym typeface="Arial"/>
              </a:rPr>
              <a:t>repartir</a:t>
            </a:r>
            <a:r>
              <a:rPr lang="en-GB" sz="1200" dirty="0">
                <a:solidFill>
                  <a:schemeClr val="dk1"/>
                </a:solidFill>
                <a:latin typeface="+mj-lt"/>
                <a:sym typeface="Arial"/>
              </a:rPr>
              <a:t> [2161]; </a:t>
            </a:r>
            <a:r>
              <a:rPr lang="en-GB" sz="1200" dirty="0" err="1">
                <a:solidFill>
                  <a:schemeClr val="dk1"/>
                </a:solidFill>
                <a:latin typeface="+mj-lt"/>
                <a:sym typeface="Arial"/>
              </a:rPr>
              <a:t>ruido</a:t>
            </a:r>
            <a:r>
              <a:rPr lang="en-GB" sz="1200" dirty="0">
                <a:solidFill>
                  <a:schemeClr val="dk1"/>
                </a:solidFill>
                <a:latin typeface="+mj-lt"/>
                <a:sym typeface="Arial"/>
              </a:rPr>
              <a:t> [1034]; </a:t>
            </a:r>
            <a:r>
              <a:rPr lang="en-GB" sz="1200" dirty="0" err="1">
                <a:solidFill>
                  <a:schemeClr val="dk1"/>
                </a:solidFill>
                <a:latin typeface="+mj-lt"/>
                <a:sym typeface="Arial"/>
              </a:rPr>
              <a:t>izquierda</a:t>
            </a:r>
            <a:r>
              <a:rPr lang="en-GB" sz="1200" dirty="0">
                <a:solidFill>
                  <a:schemeClr val="dk1"/>
                </a:solidFill>
                <a:latin typeface="+mj-lt"/>
                <a:sym typeface="Arial"/>
              </a:rPr>
              <a:t> [1352]; </a:t>
            </a:r>
            <a:r>
              <a:rPr lang="en-GB" sz="1200" dirty="0" err="1">
                <a:solidFill>
                  <a:schemeClr val="dk1"/>
                </a:solidFill>
                <a:latin typeface="+mj-lt"/>
                <a:sym typeface="Arial"/>
              </a:rPr>
              <a:t>derecha</a:t>
            </a:r>
            <a:r>
              <a:rPr lang="en-GB" sz="1200" dirty="0">
                <a:solidFill>
                  <a:schemeClr val="dk1"/>
                </a:solidFill>
                <a:latin typeface="+mj-lt"/>
                <a:sym typeface="Arial"/>
              </a:rPr>
              <a:t> [1573]; </a:t>
            </a:r>
            <a:r>
              <a:rPr lang="en-GB" sz="1200" dirty="0" err="1">
                <a:solidFill>
                  <a:schemeClr val="dk1"/>
                </a:solidFill>
                <a:latin typeface="+mj-lt"/>
                <a:sym typeface="Arial"/>
              </a:rPr>
              <a:t>foto</a:t>
            </a:r>
            <a:r>
              <a:rPr lang="en-GB" sz="1200" dirty="0">
                <a:solidFill>
                  <a:schemeClr val="dk1"/>
                </a:solidFill>
                <a:latin typeface="+mj-lt"/>
                <a:sym typeface="Arial"/>
              </a:rPr>
              <a:t> [882]; </a:t>
            </a:r>
            <a:r>
              <a:rPr lang="en-GB" sz="1200" dirty="0" err="1">
                <a:solidFill>
                  <a:schemeClr val="dk1"/>
                </a:solidFill>
                <a:latin typeface="+mj-lt"/>
                <a:sym typeface="Arial"/>
              </a:rPr>
              <a:t>policía</a:t>
            </a:r>
            <a:r>
              <a:rPr lang="en-GB" sz="1200" dirty="0">
                <a:solidFill>
                  <a:schemeClr val="dk1"/>
                </a:solidFill>
                <a:latin typeface="+mj-lt"/>
                <a:sym typeface="Arial"/>
              </a:rPr>
              <a:t> [629]; paso [279]; </a:t>
            </a:r>
            <a:r>
              <a:rPr lang="en-GB" sz="1200" dirty="0" err="1">
                <a:solidFill>
                  <a:schemeClr val="dk1"/>
                </a:solidFill>
                <a:latin typeface="+mj-lt"/>
                <a:sym typeface="Arial"/>
              </a:rPr>
              <a:t>atrás</a:t>
            </a:r>
            <a:r>
              <a:rPr lang="en-GB" sz="1200" dirty="0">
                <a:solidFill>
                  <a:schemeClr val="dk1"/>
                </a:solidFill>
                <a:latin typeface="+mj-lt"/>
                <a:sym typeface="Arial"/>
              </a:rPr>
              <a:t> [599]; </a:t>
            </a:r>
            <a:r>
              <a:rPr lang="en-GB" sz="1200" dirty="0" err="1">
                <a:solidFill>
                  <a:schemeClr val="dk1"/>
                </a:solidFill>
                <a:latin typeface="+mj-lt"/>
                <a:sym typeface="Arial"/>
              </a:rPr>
              <a:t>adelante</a:t>
            </a:r>
            <a:r>
              <a:rPr lang="en-GB" sz="1200" dirty="0">
                <a:solidFill>
                  <a:schemeClr val="dk1"/>
                </a:solidFill>
                <a:latin typeface="+mj-lt"/>
                <a:sym typeface="Arial"/>
              </a:rPr>
              <a:t> [722]; </a:t>
            </a:r>
            <a:r>
              <a:rPr lang="en-GB" sz="1200" dirty="0" err="1">
                <a:solidFill>
                  <a:schemeClr val="dk1"/>
                </a:solidFill>
                <a:latin typeface="+mj-lt"/>
                <a:sym typeface="Arial"/>
              </a:rPr>
              <a:t>fondo</a:t>
            </a:r>
            <a:r>
              <a:rPr lang="en-GB" sz="1200" dirty="0">
                <a:solidFill>
                  <a:schemeClr val="dk1"/>
                </a:solidFill>
                <a:latin typeface="+mj-lt"/>
                <a:sym typeface="Arial"/>
              </a:rPr>
              <a:t> [413]; </a:t>
            </a:r>
            <a:r>
              <a:rPr lang="en-GB" sz="1200" dirty="0" err="1">
                <a:solidFill>
                  <a:schemeClr val="dk1"/>
                </a:solidFill>
                <a:latin typeface="+mj-lt"/>
                <a:sym typeface="Arial"/>
              </a:rPr>
              <a:t>habitación</a:t>
            </a:r>
            <a:r>
              <a:rPr lang="en-GB" sz="1200" dirty="0">
                <a:solidFill>
                  <a:schemeClr val="dk1"/>
                </a:solidFill>
                <a:latin typeface="+mj-lt"/>
                <a:sym typeface="Arial"/>
              </a:rPr>
              <a:t> [1069]; </a:t>
            </a:r>
            <a:r>
              <a:rPr lang="en-GB" sz="1200" dirty="0" err="1">
                <a:solidFill>
                  <a:schemeClr val="dk1"/>
                </a:solidFill>
                <a:latin typeface="+mj-lt"/>
                <a:sym typeface="Arial"/>
              </a:rPr>
              <a:t>francés</a:t>
            </a:r>
            <a:r>
              <a:rPr lang="en-GB" sz="1200" dirty="0">
                <a:solidFill>
                  <a:schemeClr val="dk1"/>
                </a:solidFill>
                <a:latin typeface="+mj-lt"/>
                <a:sym typeface="Arial"/>
              </a:rPr>
              <a:t> [562]; </a:t>
            </a:r>
            <a:r>
              <a:rPr lang="en-GB" sz="1200" dirty="0" err="1">
                <a:solidFill>
                  <a:schemeClr val="dk1"/>
                </a:solidFill>
                <a:latin typeface="+mj-lt"/>
                <a:sym typeface="Arial"/>
              </a:rPr>
              <a:t>hijo</a:t>
            </a:r>
            <a:r>
              <a:rPr lang="en-GB" sz="1200" dirty="0">
                <a:solidFill>
                  <a:schemeClr val="dk1"/>
                </a:solidFill>
                <a:latin typeface="+mj-lt"/>
                <a:sym typeface="Arial"/>
              </a:rPr>
              <a:t> [140]; </a:t>
            </a:r>
            <a:r>
              <a:rPr lang="en-GB" sz="1200" dirty="0" err="1">
                <a:solidFill>
                  <a:schemeClr val="dk1"/>
                </a:solidFill>
                <a:latin typeface="+mj-lt"/>
                <a:sym typeface="Arial"/>
              </a:rPr>
              <a:t>hija</a:t>
            </a:r>
            <a:r>
              <a:rPr lang="en-GB" sz="1200" dirty="0">
                <a:solidFill>
                  <a:schemeClr val="dk1"/>
                </a:solidFill>
                <a:latin typeface="+mj-lt"/>
                <a:sym typeface="Arial"/>
              </a:rPr>
              <a:t> [769]; </a:t>
            </a:r>
            <a:r>
              <a:rPr lang="en-GB" sz="1200" dirty="0" err="1">
                <a:solidFill>
                  <a:schemeClr val="dk1"/>
                </a:solidFill>
                <a:latin typeface="+mj-lt"/>
                <a:sym typeface="Arial"/>
              </a:rPr>
              <a:t>parar</a:t>
            </a:r>
            <a:r>
              <a:rPr lang="en-GB" sz="1200" dirty="0">
                <a:solidFill>
                  <a:schemeClr val="dk1"/>
                </a:solidFill>
                <a:latin typeface="+mj-lt"/>
                <a:sym typeface="Arial"/>
              </a:rPr>
              <a:t> [706]; romper [733]; </a:t>
            </a:r>
            <a:r>
              <a:rPr lang="en-GB" sz="1200" dirty="0" err="1">
                <a:solidFill>
                  <a:schemeClr val="dk1"/>
                </a:solidFill>
                <a:latin typeface="+mj-lt"/>
                <a:sym typeface="Arial"/>
              </a:rPr>
              <a:t>accidente</a:t>
            </a:r>
            <a:r>
              <a:rPr lang="en-GB" sz="1200" dirty="0">
                <a:solidFill>
                  <a:schemeClr val="dk1"/>
                </a:solidFill>
                <a:latin typeface="+mj-lt"/>
                <a:sym typeface="Arial"/>
              </a:rPr>
              <a:t> [1661]; para [16]; tristeza [1993]; </a:t>
            </a:r>
            <a:r>
              <a:rPr lang="en-GB" sz="1200" dirty="0" err="1">
                <a:solidFill>
                  <a:schemeClr val="dk1"/>
                </a:solidFill>
                <a:latin typeface="+mj-lt"/>
                <a:sym typeface="Arial"/>
              </a:rPr>
              <a:t>rabia</a:t>
            </a:r>
            <a:r>
              <a:rPr lang="en-GB" sz="1200" dirty="0">
                <a:solidFill>
                  <a:schemeClr val="dk1"/>
                </a:solidFill>
                <a:latin typeface="+mj-lt"/>
                <a:sym typeface="Arial"/>
              </a:rPr>
              <a:t> [2500; </a:t>
            </a:r>
            <a:r>
              <a:rPr lang="en-GB" sz="1200" dirty="0" err="1">
                <a:solidFill>
                  <a:schemeClr val="dk1"/>
                </a:solidFill>
                <a:latin typeface="+mj-lt"/>
                <a:sym typeface="Arial"/>
              </a:rPr>
              <a:t>miedo</a:t>
            </a:r>
            <a:r>
              <a:rPr lang="en-GB" sz="1200" dirty="0">
                <a:solidFill>
                  <a:schemeClr val="dk1"/>
                </a:solidFill>
                <a:latin typeface="+mj-lt"/>
                <a:sym typeface="Arial"/>
              </a:rPr>
              <a:t> [491]; </a:t>
            </a:r>
            <a:r>
              <a:rPr lang="en-GB" sz="1200" dirty="0" err="1">
                <a:solidFill>
                  <a:schemeClr val="dk1"/>
                </a:solidFill>
                <a:latin typeface="+mj-lt"/>
                <a:sym typeface="Arial"/>
              </a:rPr>
              <a:t>pues</a:t>
            </a:r>
            <a:r>
              <a:rPr lang="en-GB" sz="1200" dirty="0">
                <a:solidFill>
                  <a:schemeClr val="dk1"/>
                </a:solidFill>
                <a:latin typeface="+mj-lt"/>
                <a:sym typeface="Arial"/>
              </a:rPr>
              <a:t> [73]; </a:t>
            </a:r>
            <a:r>
              <a:rPr lang="en-GB" sz="1200" dirty="0" err="1">
                <a:solidFill>
                  <a:schemeClr val="dk1"/>
                </a:solidFill>
                <a:latin typeface="+mj-lt"/>
                <a:sym typeface="Arial"/>
              </a:rPr>
              <a:t>alemán</a:t>
            </a:r>
            <a:r>
              <a:rPr lang="en-GB" sz="1200" dirty="0">
                <a:solidFill>
                  <a:schemeClr val="dk1"/>
                </a:solidFill>
                <a:latin typeface="+mj-lt"/>
                <a:sym typeface="Arial"/>
              </a:rPr>
              <a:t> [761]; </a:t>
            </a:r>
            <a:r>
              <a:rPr lang="en-GB" sz="1200" dirty="0" err="1">
                <a:solidFill>
                  <a:schemeClr val="dk1"/>
                </a:solidFill>
                <a:latin typeface="+mj-lt"/>
                <a:sym typeface="Arial"/>
              </a:rPr>
              <a:t>gesto</a:t>
            </a:r>
            <a:r>
              <a:rPr lang="en-GB" sz="1200" dirty="0">
                <a:solidFill>
                  <a:schemeClr val="dk1"/>
                </a:solidFill>
                <a:latin typeface="+mj-lt"/>
                <a:sym typeface="Arial"/>
              </a:rPr>
              <a:t> [928]; </a:t>
            </a:r>
            <a:r>
              <a:rPr lang="en-GB" sz="1200" dirty="0" err="1">
                <a:solidFill>
                  <a:schemeClr val="dk1"/>
                </a:solidFill>
                <a:latin typeface="+mj-lt"/>
                <a:sym typeface="Arial"/>
              </a:rPr>
              <a:t>llamada</a:t>
            </a:r>
            <a:r>
              <a:rPr lang="en-GB" sz="1200" dirty="0">
                <a:solidFill>
                  <a:schemeClr val="dk1"/>
                </a:solidFill>
                <a:latin typeface="+mj-lt"/>
                <a:sym typeface="Arial"/>
              </a:rPr>
              <a:t> [1324]; algo [110]; cabeza [265]; de [2]; </a:t>
            </a:r>
            <a:r>
              <a:rPr lang="en-GB" sz="1200" dirty="0" err="1">
                <a:solidFill>
                  <a:schemeClr val="dk1"/>
                </a:solidFill>
                <a:latin typeface="+mj-lt"/>
                <a:sym typeface="Arial"/>
              </a:rPr>
              <a:t>otro</a:t>
            </a:r>
            <a:r>
              <a:rPr lang="en-GB" sz="1200" dirty="0">
                <a:solidFill>
                  <a:schemeClr val="dk1"/>
                </a:solidFill>
                <a:latin typeface="+mj-lt"/>
                <a:sym typeface="Arial"/>
              </a:rPr>
              <a:t> [35]; </a:t>
            </a:r>
            <a:r>
              <a:rPr lang="en-GB" sz="1200" dirty="0" err="1">
                <a:solidFill>
                  <a:schemeClr val="dk1"/>
                </a:solidFill>
                <a:latin typeface="+mj-lt"/>
                <a:sym typeface="Arial"/>
              </a:rPr>
              <a:t>otra</a:t>
            </a:r>
            <a:r>
              <a:rPr lang="en-GB" sz="1200" dirty="0">
                <a:solidFill>
                  <a:schemeClr val="dk1"/>
                </a:solidFill>
                <a:latin typeface="+mj-lt"/>
                <a:sym typeface="Arial"/>
              </a:rPr>
              <a:t> [35]; </a:t>
            </a:r>
            <a:r>
              <a:rPr lang="en-GB" sz="1200" dirty="0" err="1">
                <a:solidFill>
                  <a:schemeClr val="dk1"/>
                </a:solidFill>
                <a:latin typeface="+mj-lt"/>
                <a:sym typeface="Arial"/>
              </a:rPr>
              <a:t>compañero</a:t>
            </a:r>
            <a:r>
              <a:rPr lang="en-GB" sz="1200" dirty="0">
                <a:solidFill>
                  <a:schemeClr val="dk1"/>
                </a:solidFill>
                <a:latin typeface="+mj-lt"/>
                <a:sym typeface="Arial"/>
              </a:rPr>
              <a:t> [551]; </a:t>
            </a:r>
            <a:r>
              <a:rPr lang="en-GB" sz="1200" dirty="0" err="1">
                <a:solidFill>
                  <a:schemeClr val="dk1"/>
                </a:solidFill>
                <a:latin typeface="+mj-lt"/>
                <a:sym typeface="Arial"/>
              </a:rPr>
              <a:t>dibujo</a:t>
            </a:r>
            <a:r>
              <a:rPr lang="en-GB" sz="1200" dirty="0">
                <a:solidFill>
                  <a:schemeClr val="dk1"/>
                </a:solidFill>
                <a:latin typeface="+mj-lt"/>
                <a:sym typeface="Arial"/>
              </a:rPr>
              <a:t> [1726]; </a:t>
            </a:r>
            <a:r>
              <a:rPr lang="en-GB" sz="1200" dirty="0" err="1">
                <a:solidFill>
                  <a:schemeClr val="dk1"/>
                </a:solidFill>
                <a:latin typeface="+mj-lt"/>
                <a:sym typeface="Arial"/>
              </a:rPr>
              <a:t>perro</a:t>
            </a:r>
            <a:r>
              <a:rPr lang="en-GB" sz="1200" dirty="0">
                <a:solidFill>
                  <a:schemeClr val="dk1"/>
                </a:solidFill>
                <a:latin typeface="+mj-lt"/>
                <a:sym typeface="Arial"/>
              </a:rPr>
              <a:t> [888]; </a:t>
            </a:r>
            <a:r>
              <a:rPr lang="en-GB" sz="1200" dirty="0" err="1">
                <a:solidFill>
                  <a:schemeClr val="dk1"/>
                </a:solidFill>
                <a:latin typeface="+mj-lt"/>
                <a:sym typeface="Arial"/>
              </a:rPr>
              <a:t>madre</a:t>
            </a:r>
            <a:r>
              <a:rPr lang="en-GB" sz="1200" dirty="0">
                <a:solidFill>
                  <a:schemeClr val="dk1"/>
                </a:solidFill>
                <a:latin typeface="+mj-lt"/>
                <a:sym typeface="Arial"/>
              </a:rPr>
              <a:t> [226]; </a:t>
            </a:r>
            <a:r>
              <a:rPr lang="en-GB" sz="1200" dirty="0" err="1">
                <a:solidFill>
                  <a:schemeClr val="dk1"/>
                </a:solidFill>
                <a:latin typeface="+mj-lt"/>
                <a:sym typeface="Arial"/>
              </a:rPr>
              <a:t>edificio</a:t>
            </a:r>
            <a:r>
              <a:rPr lang="en-GB" sz="1200" dirty="0">
                <a:solidFill>
                  <a:schemeClr val="dk1"/>
                </a:solidFill>
                <a:latin typeface="+mj-lt"/>
                <a:sym typeface="Arial"/>
              </a:rPr>
              <a:t> [857]; </a:t>
            </a:r>
            <a:r>
              <a:rPr lang="en-GB" sz="1200" dirty="0" err="1">
                <a:solidFill>
                  <a:schemeClr val="dk1"/>
                </a:solidFill>
                <a:latin typeface="+mj-lt"/>
                <a:sym typeface="Arial"/>
              </a:rPr>
              <a:t>cerca</a:t>
            </a:r>
            <a:r>
              <a:rPr lang="en-GB" sz="1200" dirty="0">
                <a:solidFill>
                  <a:schemeClr val="dk1"/>
                </a:solidFill>
                <a:latin typeface="+mj-lt"/>
                <a:sym typeface="Arial"/>
              </a:rPr>
              <a:t> [1042]; banco [728]; ¿</a:t>
            </a:r>
            <a:r>
              <a:rPr lang="en-GB" sz="1200" dirty="0" err="1">
                <a:solidFill>
                  <a:schemeClr val="dk1"/>
                </a:solidFill>
                <a:latin typeface="+mj-lt"/>
                <a:sym typeface="Arial"/>
              </a:rPr>
              <a:t>Cómo</a:t>
            </a:r>
            <a:r>
              <a:rPr lang="en-GB" sz="1200" dirty="0">
                <a:solidFill>
                  <a:schemeClr val="dk1"/>
                </a:solidFill>
                <a:latin typeface="+mj-lt"/>
                <a:sym typeface="Arial"/>
              </a:rPr>
              <a:t> es? [N/A]; entre [63]; </a:t>
            </a:r>
            <a:r>
              <a:rPr lang="en-GB" sz="1200" dirty="0" err="1">
                <a:solidFill>
                  <a:schemeClr val="dk1"/>
                </a:solidFill>
                <a:latin typeface="+mj-lt"/>
                <a:sym typeface="Arial"/>
              </a:rPr>
              <a:t>señora</a:t>
            </a:r>
            <a:r>
              <a:rPr lang="en-GB" sz="1200" dirty="0">
                <a:solidFill>
                  <a:schemeClr val="dk1"/>
                </a:solidFill>
                <a:latin typeface="+mj-lt"/>
                <a:sym typeface="Arial"/>
              </a:rPr>
              <a:t> [509]; </a:t>
            </a:r>
            <a:r>
              <a:rPr lang="en-GB" sz="1200" dirty="0" err="1">
                <a:solidFill>
                  <a:schemeClr val="dk1"/>
                </a:solidFill>
                <a:latin typeface="+mj-lt"/>
                <a:sym typeface="Arial"/>
              </a:rPr>
              <a:t>señor</a:t>
            </a:r>
            <a:r>
              <a:rPr lang="en-GB" sz="1200" dirty="0">
                <a:solidFill>
                  <a:schemeClr val="dk1"/>
                </a:solidFill>
                <a:latin typeface="+mj-lt"/>
                <a:sym typeface="Arial"/>
              </a:rPr>
              <a:t> [201]; </a:t>
            </a:r>
            <a:r>
              <a:rPr lang="en-GB" sz="1200" dirty="0" err="1">
                <a:solidFill>
                  <a:schemeClr val="dk1"/>
                </a:solidFill>
                <a:latin typeface="+mj-lt"/>
                <a:sym typeface="Arial"/>
              </a:rPr>
              <a:t>siete</a:t>
            </a:r>
            <a:r>
              <a:rPr lang="en-GB" sz="1200" dirty="0">
                <a:solidFill>
                  <a:schemeClr val="dk1"/>
                </a:solidFill>
                <a:latin typeface="+mj-lt"/>
                <a:sym typeface="Arial"/>
              </a:rPr>
              <a:t> [603]; </a:t>
            </a:r>
            <a:r>
              <a:rPr lang="en-GB" sz="1200" dirty="0" err="1">
                <a:solidFill>
                  <a:schemeClr val="dk1"/>
                </a:solidFill>
                <a:latin typeface="+mj-lt"/>
                <a:sym typeface="Arial"/>
              </a:rPr>
              <a:t>ocho</a:t>
            </a:r>
            <a:r>
              <a:rPr lang="en-GB" sz="1200" dirty="0">
                <a:solidFill>
                  <a:schemeClr val="dk1"/>
                </a:solidFill>
                <a:latin typeface="+mj-lt"/>
                <a:sym typeface="Arial"/>
              </a:rPr>
              <a:t> [641]; </a:t>
            </a:r>
            <a:r>
              <a:rPr lang="en-GB" sz="1200" dirty="0" err="1">
                <a:solidFill>
                  <a:schemeClr val="dk1"/>
                </a:solidFill>
                <a:latin typeface="+mj-lt"/>
                <a:sym typeface="Arial"/>
              </a:rPr>
              <a:t>nueve</a:t>
            </a:r>
            <a:r>
              <a:rPr lang="en-GB" sz="1200" dirty="0">
                <a:solidFill>
                  <a:schemeClr val="dk1"/>
                </a:solidFill>
                <a:latin typeface="+mj-lt"/>
                <a:sym typeface="Arial"/>
              </a:rPr>
              <a:t> [991]; </a:t>
            </a:r>
            <a:r>
              <a:rPr lang="en-GB" sz="1200" dirty="0" err="1">
                <a:solidFill>
                  <a:schemeClr val="dk1"/>
                </a:solidFill>
                <a:latin typeface="+mj-lt"/>
                <a:sym typeface="Arial"/>
              </a:rPr>
              <a:t>alguien</a:t>
            </a:r>
            <a:r>
              <a:rPr lang="en-GB" sz="1200" dirty="0">
                <a:solidFill>
                  <a:schemeClr val="dk1"/>
                </a:solidFill>
                <a:latin typeface="+mj-lt"/>
                <a:sym typeface="Arial"/>
              </a:rPr>
              <a:t> [346]; </a:t>
            </a:r>
            <a:r>
              <a:rPr lang="en-GB" sz="1200" dirty="0" err="1">
                <a:solidFill>
                  <a:schemeClr val="dk1"/>
                </a:solidFill>
                <a:latin typeface="+mj-lt"/>
                <a:sym typeface="Arial"/>
              </a:rPr>
              <a:t>brazo</a:t>
            </a:r>
            <a:r>
              <a:rPr lang="en-GB" sz="1200" dirty="0">
                <a:solidFill>
                  <a:schemeClr val="dk1"/>
                </a:solidFill>
                <a:latin typeface="+mj-lt"/>
                <a:sym typeface="Arial"/>
              </a:rPr>
              <a:t> [470]; </a:t>
            </a:r>
            <a:r>
              <a:rPr lang="en-GB" sz="1200" dirty="0" err="1">
                <a:solidFill>
                  <a:schemeClr val="dk1"/>
                </a:solidFill>
                <a:latin typeface="+mj-lt"/>
                <a:sym typeface="Arial"/>
              </a:rPr>
              <a:t>pierna</a:t>
            </a:r>
            <a:r>
              <a:rPr lang="en-GB" sz="1200" dirty="0">
                <a:solidFill>
                  <a:schemeClr val="dk1"/>
                </a:solidFill>
                <a:latin typeface="+mj-lt"/>
                <a:sym typeface="Arial"/>
              </a:rPr>
              <a:t> [776]; </a:t>
            </a:r>
            <a:r>
              <a:rPr lang="en-GB" sz="1200" dirty="0" err="1">
                <a:solidFill>
                  <a:schemeClr val="dk1"/>
                </a:solidFill>
                <a:latin typeface="+mj-lt"/>
                <a:sym typeface="Arial"/>
              </a:rPr>
              <a:t>saltar</a:t>
            </a:r>
            <a:r>
              <a:rPr lang="en-GB" sz="1200" dirty="0">
                <a:solidFill>
                  <a:schemeClr val="dk1"/>
                </a:solidFill>
                <a:latin typeface="+mj-lt"/>
                <a:sym typeface="Arial"/>
              </a:rPr>
              <a:t> [1160]; </a:t>
            </a:r>
            <a:r>
              <a:rPr lang="en-GB" sz="1200" dirty="0" err="1">
                <a:solidFill>
                  <a:schemeClr val="dk1"/>
                </a:solidFill>
                <a:latin typeface="+mj-lt"/>
                <a:sym typeface="Arial"/>
              </a:rPr>
              <a:t>escena</a:t>
            </a:r>
            <a:r>
              <a:rPr lang="en-GB" sz="1200" dirty="0">
                <a:solidFill>
                  <a:schemeClr val="dk1"/>
                </a:solidFill>
                <a:latin typeface="+mj-lt"/>
                <a:sym typeface="Arial"/>
              </a:rPr>
              <a:t> [1089]; </a:t>
            </a:r>
            <a:r>
              <a:rPr lang="en-GB" sz="1200" dirty="0" err="1">
                <a:solidFill>
                  <a:schemeClr val="dk1"/>
                </a:solidFill>
                <a:latin typeface="+mj-lt"/>
                <a:sym typeface="Arial"/>
              </a:rPr>
              <a:t>silencio</a:t>
            </a:r>
            <a:r>
              <a:rPr lang="en-GB" sz="1200" dirty="0">
                <a:solidFill>
                  <a:schemeClr val="dk1"/>
                </a:solidFill>
                <a:latin typeface="+mj-lt"/>
                <a:sym typeface="Arial"/>
              </a:rPr>
              <a:t> [518]; </a:t>
            </a:r>
            <a:r>
              <a:rPr lang="en-GB" sz="1200" dirty="0" err="1">
                <a:solidFill>
                  <a:schemeClr val="dk1"/>
                </a:solidFill>
                <a:latin typeface="+mj-lt"/>
                <a:sym typeface="Arial"/>
              </a:rPr>
              <a:t>voluntario</a:t>
            </a:r>
            <a:r>
              <a:rPr lang="en-GB" sz="1200" dirty="0">
                <a:solidFill>
                  <a:schemeClr val="dk1"/>
                </a:solidFill>
                <a:latin typeface="+mj-lt"/>
                <a:sym typeface="Arial"/>
              </a:rPr>
              <a:t> [2732]; </a:t>
            </a:r>
            <a:r>
              <a:rPr lang="en-GB" sz="1200" dirty="0" err="1">
                <a:solidFill>
                  <a:schemeClr val="dk1"/>
                </a:solidFill>
                <a:latin typeface="+mj-lt"/>
                <a:sym typeface="Arial"/>
              </a:rPr>
              <a:t>ayuda</a:t>
            </a:r>
            <a:r>
              <a:rPr lang="en-GB" sz="1200" dirty="0">
                <a:solidFill>
                  <a:schemeClr val="dk1"/>
                </a:solidFill>
                <a:latin typeface="+mj-lt"/>
                <a:sym typeface="Arial"/>
              </a:rPr>
              <a:t> [784]; de nada [87]; gracias [275]; </a:t>
            </a:r>
            <a:r>
              <a:rPr lang="en-GB" sz="1200" dirty="0" err="1">
                <a:solidFill>
                  <a:schemeClr val="dk1"/>
                </a:solidFill>
                <a:latin typeface="+mj-lt"/>
                <a:sym typeface="Arial"/>
              </a:rPr>
              <a:t>perdón</a:t>
            </a:r>
            <a:r>
              <a:rPr lang="en-GB" sz="1200" dirty="0">
                <a:solidFill>
                  <a:schemeClr val="dk1"/>
                </a:solidFill>
                <a:latin typeface="+mj-lt"/>
                <a:sym typeface="Arial"/>
              </a:rPr>
              <a:t> [1729]</a:t>
            </a:r>
            <a:endParaRPr sz="1200" dirty="0">
              <a:solidFill>
                <a:schemeClr val="dk1"/>
              </a:solidFill>
              <a:latin typeface="+mj-lt"/>
              <a:sym typeface="Arial"/>
            </a:endParaRPr>
          </a:p>
          <a:p>
            <a:pPr marL="0" lvl="0" indent="0" algn="l" rtl="0">
              <a:lnSpc>
                <a:spcPct val="100000"/>
              </a:lnSpc>
              <a:spcBef>
                <a:spcPts val="0"/>
              </a:spcBef>
              <a:spcAft>
                <a:spcPts val="0"/>
              </a:spcAft>
              <a:buSzPts val="1400"/>
              <a:buNone/>
            </a:pPr>
            <a:endParaRPr sz="1200" dirty="0">
              <a:solidFill>
                <a:schemeClr val="dk1"/>
              </a:solidFill>
              <a:latin typeface="+mj-lt"/>
              <a:sym typeface="Arial"/>
            </a:endParaRPr>
          </a:p>
          <a:p>
            <a:pPr marL="0" marR="0" lvl="0" indent="0" algn="l" rtl="0">
              <a:lnSpc>
                <a:spcPct val="100000"/>
              </a:lnSpc>
              <a:spcBef>
                <a:spcPts val="0"/>
              </a:spcBef>
              <a:spcAft>
                <a:spcPts val="0"/>
              </a:spcAft>
              <a:buClr>
                <a:schemeClr val="dk1"/>
              </a:buClr>
              <a:buSzPts val="1200"/>
              <a:buFont typeface="Arial"/>
              <a:buNone/>
            </a:pPr>
            <a:r>
              <a:rPr lang="en-GB" dirty="0">
                <a:latin typeface="+mj-lt"/>
              </a:rPr>
              <a:t>Source: Davies, M. &amp; Davies, K. (2018). A frequency dictionary of Spanish: Core vocabulary for learners (2nd ed.). Routledge: London</a:t>
            </a:r>
            <a:endParaRPr dirty="0">
              <a:latin typeface="+mj-lt"/>
            </a:endParaRPr>
          </a:p>
          <a:p>
            <a:pPr marL="0" lvl="0" indent="0" algn="l" rtl="0">
              <a:lnSpc>
                <a:spcPct val="100000"/>
              </a:lnSpc>
              <a:spcBef>
                <a:spcPts val="0"/>
              </a:spcBef>
              <a:spcAft>
                <a:spcPts val="0"/>
              </a:spcAft>
              <a:buSzPts val="1400"/>
              <a:buNone/>
            </a:pPr>
            <a:endParaRPr sz="1200" dirty="0">
              <a:solidFill>
                <a:schemeClr val="dk1"/>
              </a:solidFill>
              <a:latin typeface="+mj-lt"/>
              <a:sym typeface="Arial"/>
            </a:endParaRPr>
          </a:p>
          <a:p>
            <a:pPr marL="0" lvl="0" indent="0" algn="l" rtl="0">
              <a:lnSpc>
                <a:spcPct val="100000"/>
              </a:lnSpc>
              <a:spcBef>
                <a:spcPts val="0"/>
              </a:spcBef>
              <a:spcAft>
                <a:spcPts val="0"/>
              </a:spcAft>
              <a:buSzPts val="1400"/>
              <a:buNone/>
            </a:pPr>
            <a:r>
              <a:rPr lang="en-GB" sz="1200" u="none" strike="noStrike" dirty="0">
                <a:solidFill>
                  <a:schemeClr val="dk1"/>
                </a:solidFill>
                <a:latin typeface="+mj-lt"/>
                <a:sym typeface="Arial"/>
              </a:rPr>
              <a:t>The frequency rankings for words that occur in this PowerPoint which have been previously introduced in NCELP resources are given in the NCELP SOW and in the resources that first introduced and formally re-visited those words. For any other words that occur incidentally in this PowerPoint, frequency rankings will be provided in the notes field wherever possible.</a:t>
            </a:r>
            <a:endParaRPr sz="1200" dirty="0">
              <a:latin typeface="+mj-lt"/>
            </a:endParaRP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mj-lt"/>
              <a:sym typeface="Arial"/>
            </a:endParaRPr>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solidFill>
                  <a:srgbClr val="000000"/>
                </a:solidFill>
              </a:rPr>
              <a:t>1</a:t>
            </a:fld>
            <a:endParaRPr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GB" b="1" dirty="0">
                <a:latin typeface="Century Gothic" panose="020B0502020202020204" pitchFamily="34" charset="0"/>
              </a:rPr>
              <a:t>Timing</a:t>
            </a:r>
            <a:r>
              <a:rPr lang="es-GB" dirty="0">
                <a:latin typeface="Century Gothic" panose="020B0502020202020204" pitchFamily="34" charset="0"/>
              </a:rPr>
              <a:t>: 10 minutes</a:t>
            </a:r>
          </a:p>
          <a:p>
            <a:pPr marL="0" indent="0">
              <a:buNone/>
            </a:pPr>
            <a:endParaRPr lang="es-GB" dirty="0">
              <a:latin typeface="Century Gothic" panose="020B0502020202020204" pitchFamily="34" charset="0"/>
            </a:endParaRPr>
          </a:p>
          <a:p>
            <a:pPr marL="0" indent="0">
              <a:buNone/>
            </a:pPr>
            <a:r>
              <a:rPr lang="es-GB" b="1" dirty="0">
                <a:latin typeface="Century Gothic" panose="020B0502020202020204" pitchFamily="34" charset="0"/>
              </a:rPr>
              <a:t>Aim</a:t>
            </a:r>
            <a:r>
              <a:rPr lang="es-GB" dirty="0">
                <a:latin typeface="Century Gothic" panose="020B0502020202020204" pitchFamily="34" charset="0"/>
              </a:rPr>
              <a:t>: </a:t>
            </a:r>
          </a:p>
          <a:p>
            <a:pPr marL="0" indent="0">
              <a:buNone/>
            </a:pPr>
            <a:r>
              <a:rPr lang="es-GB" dirty="0">
                <a:latin typeface="Century Gothic" panose="020B0502020202020204" pitchFamily="34" charset="0"/>
              </a:rPr>
              <a:t>to practise differentiating between the 1st and the 3rd person singular forms of ‘estar’ + ‘–ando/–iendo’ in the present and the past.</a:t>
            </a:r>
          </a:p>
          <a:p>
            <a:pPr marL="0" indent="0">
              <a:buNone/>
            </a:pPr>
            <a:r>
              <a:rPr lang="es-GB" dirty="0">
                <a:latin typeface="Century Gothic" panose="020B0502020202020204" pitchFamily="34" charset="0"/>
              </a:rPr>
              <a:t>to revise this week’s vocabulary.</a:t>
            </a:r>
          </a:p>
          <a:p>
            <a:pPr marL="0" indent="0">
              <a:buNone/>
            </a:pPr>
            <a:endParaRPr lang="es-GB" dirty="0">
              <a:latin typeface="Century Gothic" panose="020B0502020202020204" pitchFamily="34" charset="0"/>
            </a:endParaRPr>
          </a:p>
          <a:p>
            <a:pPr marL="0" indent="0">
              <a:buNone/>
            </a:pPr>
            <a:r>
              <a:rPr lang="es-GB" b="1" dirty="0">
                <a:latin typeface="Century Gothic" panose="020B0502020202020204" pitchFamily="34" charset="0"/>
              </a:rPr>
              <a:t>Procedure</a:t>
            </a:r>
            <a:r>
              <a:rPr lang="es-GB" dirty="0">
                <a:latin typeface="Century Gothic" panose="020B0502020202020204" pitchFamily="34" charset="0"/>
              </a:rPr>
              <a:t>:</a:t>
            </a:r>
          </a:p>
          <a:p>
            <a:pPr marL="228600" indent="-228600">
              <a:buAutoNum type="arabicPeriod"/>
            </a:pPr>
            <a:r>
              <a:rPr lang="es-GB" dirty="0">
                <a:latin typeface="Century Gothic" panose="020B0502020202020204" pitchFamily="34" charset="0"/>
              </a:rPr>
              <a:t>Student A reads out each phrase in Spanish to Student B.</a:t>
            </a:r>
          </a:p>
          <a:p>
            <a:pPr marL="228600" indent="-228600">
              <a:buAutoNum type="arabicPeriod"/>
            </a:pPr>
            <a:r>
              <a:rPr lang="es-GB" dirty="0">
                <a:latin typeface="Century Gothic" panose="020B0502020202020204" pitchFamily="34" charset="0"/>
              </a:rPr>
              <a:t>Student B decides whether the sentence refers to something that is happening now or to something that was happening in the past. Student B also listens out for the verb ending to decide who is the person (‘I’, ‘s/he’ or ‘it could be I or s/he’). Finally, Student B writes the activity in English.</a:t>
            </a:r>
          </a:p>
          <a:p>
            <a:pPr marL="228600" indent="-228600">
              <a:buAutoNum type="arabicPeriod"/>
            </a:pPr>
            <a:r>
              <a:rPr lang="es-GB" dirty="0">
                <a:latin typeface="Century Gothic" panose="020B0502020202020204" pitchFamily="34" charset="0"/>
              </a:rPr>
              <a:t>Students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78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GB" b="1" dirty="0">
                <a:latin typeface="+mn-lt"/>
              </a:rPr>
              <a:t>DO NOT SHOW DURING ACTIVITY</a:t>
            </a:r>
          </a:p>
          <a:p>
            <a:pPr marL="0" indent="0">
              <a:buNone/>
            </a:pPr>
            <a:endParaRPr lang="es-GB" b="1" dirty="0">
              <a:latin typeface="+mn-lt"/>
            </a:endParaRPr>
          </a:p>
          <a:p>
            <a:pPr marL="0" indent="0">
              <a:buNone/>
            </a:pPr>
            <a:r>
              <a:rPr lang="es-GB" b="1" dirty="0">
                <a:latin typeface="+mn-lt"/>
              </a:rPr>
              <a:t>Target answers:</a:t>
            </a:r>
          </a:p>
          <a:p>
            <a:pPr marL="228600" indent="-228600">
              <a:buAutoNum type="arabicPeriod"/>
            </a:pPr>
            <a:r>
              <a:rPr lang="es-GB" b="0" dirty="0">
                <a:latin typeface="+mn-lt"/>
              </a:rPr>
              <a:t>Está hablando con la policía.</a:t>
            </a:r>
            <a:endParaRPr lang="es-ES" b="0" dirty="0">
              <a:latin typeface="+mn-lt"/>
            </a:endParaRPr>
          </a:p>
          <a:p>
            <a:pPr marL="228600" indent="-228600">
              <a:buAutoNum type="arabicPeriod"/>
            </a:pPr>
            <a:r>
              <a:rPr lang="es-ES" b="0" dirty="0">
                <a:latin typeface="+mn-lt"/>
              </a:rPr>
              <a:t>Estoy escribiendo sobre el accidente.</a:t>
            </a:r>
          </a:p>
          <a:p>
            <a:pPr marL="228600" indent="-228600">
              <a:buAutoNum type="arabicPeriod"/>
            </a:pPr>
            <a:r>
              <a:rPr lang="es-ES" b="0" dirty="0">
                <a:latin typeface="+mn-lt"/>
              </a:rPr>
              <a:t>Estaba jugando con unos compañeros.</a:t>
            </a:r>
          </a:p>
          <a:p>
            <a:pPr marL="228600" indent="-228600">
              <a:buAutoNum type="arabicPeriod"/>
            </a:pPr>
            <a:r>
              <a:rPr lang="en-GB" b="0" dirty="0" err="1">
                <a:latin typeface="+mn-lt"/>
              </a:rPr>
              <a:t>Estoy</a:t>
            </a:r>
            <a:r>
              <a:rPr lang="en-GB" b="0" dirty="0">
                <a:latin typeface="+mn-lt"/>
              </a:rPr>
              <a:t> </a:t>
            </a:r>
            <a:r>
              <a:rPr lang="en-GB" b="0" dirty="0" err="1">
                <a:latin typeface="+mn-lt"/>
              </a:rPr>
              <a:t>tomando</a:t>
            </a:r>
            <a:r>
              <a:rPr lang="en-GB" b="0" dirty="0">
                <a:latin typeface="+mn-lt"/>
              </a:rPr>
              <a:t> </a:t>
            </a:r>
            <a:r>
              <a:rPr lang="en-GB" b="0" dirty="0" err="1">
                <a:latin typeface="+mn-lt"/>
              </a:rPr>
              <a:t>fotos</a:t>
            </a:r>
            <a:r>
              <a:rPr lang="en-GB" b="0" dirty="0">
                <a:latin typeface="+mn-lt"/>
              </a:rPr>
              <a:t> de la </a:t>
            </a:r>
            <a:r>
              <a:rPr lang="en-GB" b="0" dirty="0" err="1">
                <a:latin typeface="+mn-lt"/>
              </a:rPr>
              <a:t>escena</a:t>
            </a:r>
            <a:r>
              <a:rPr lang="en-GB" b="0" dirty="0">
                <a:latin typeface="+mn-lt"/>
              </a:rPr>
              <a:t>.</a:t>
            </a:r>
          </a:p>
          <a:p>
            <a:pPr marL="228600" indent="-228600">
              <a:buAutoNum type="arabicPeriod"/>
            </a:pPr>
            <a:r>
              <a:rPr lang="en-GB" b="0" dirty="0" err="1">
                <a:latin typeface="+mn-lt"/>
              </a:rPr>
              <a:t>Está</a:t>
            </a:r>
            <a:r>
              <a:rPr lang="en-GB" b="0" dirty="0">
                <a:latin typeface="+mn-lt"/>
              </a:rPr>
              <a:t> </a:t>
            </a:r>
            <a:r>
              <a:rPr lang="en-GB" b="0" dirty="0" err="1">
                <a:latin typeface="+mn-lt"/>
              </a:rPr>
              <a:t>repartiendo</a:t>
            </a:r>
            <a:r>
              <a:rPr lang="en-GB" b="0" dirty="0">
                <a:latin typeface="+mn-lt"/>
              </a:rPr>
              <a:t> </a:t>
            </a:r>
            <a:r>
              <a:rPr lang="en-GB" b="0" dirty="0" err="1">
                <a:latin typeface="+mn-lt"/>
              </a:rPr>
              <a:t>periódicos</a:t>
            </a:r>
            <a:r>
              <a:rPr lang="en-GB" b="0" dirty="0">
                <a:latin typeface="+mn-lt"/>
              </a:rPr>
              <a:t>.</a:t>
            </a:r>
          </a:p>
          <a:p>
            <a:pPr marL="228600" indent="-228600">
              <a:buAutoNum type="arabicPeriod"/>
            </a:pPr>
            <a:r>
              <a:rPr lang="en-GB" b="0" dirty="0" err="1">
                <a:latin typeface="+mn-lt"/>
              </a:rPr>
              <a:t>Estaba</a:t>
            </a:r>
            <a:r>
              <a:rPr lang="en-GB" b="0" dirty="0">
                <a:latin typeface="+mn-lt"/>
              </a:rPr>
              <a:t> </a:t>
            </a:r>
            <a:r>
              <a:rPr lang="en-GB" b="0" dirty="0" err="1">
                <a:latin typeface="+mn-lt"/>
              </a:rPr>
              <a:t>corriendo</a:t>
            </a:r>
            <a:r>
              <a:rPr lang="en-GB" b="0" dirty="0">
                <a:latin typeface="+mn-lt"/>
              </a:rPr>
              <a:t> entre dos </a:t>
            </a:r>
            <a:r>
              <a:rPr lang="en-GB" b="0" dirty="0" err="1">
                <a:latin typeface="+mn-lt"/>
              </a:rPr>
              <a:t>edificios</a:t>
            </a:r>
            <a:r>
              <a:rPr lang="en-GB" b="0" dirty="0">
                <a:latin typeface="+mn-lt"/>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5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GB" b="1" dirty="0">
                <a:latin typeface="Century Gothic" panose="020B0502020202020204" pitchFamily="34" charset="0"/>
              </a:rPr>
              <a:t>DO NOT SHOW DURING ACTIVITY</a:t>
            </a:r>
          </a:p>
          <a:p>
            <a:pPr marL="0" indent="0">
              <a:buNone/>
            </a:pPr>
            <a:endParaRPr lang="es-GB" b="1" dirty="0">
              <a:latin typeface="Century Gothic" panose="020B0502020202020204" pitchFamily="34" charset="0"/>
            </a:endParaRPr>
          </a:p>
          <a:p>
            <a:pPr marL="0" indent="0">
              <a:buNone/>
            </a:pPr>
            <a:r>
              <a:rPr lang="es-GB" b="1" dirty="0">
                <a:latin typeface="Century Gothic" panose="020B0502020202020204" pitchFamily="34" charset="0"/>
              </a:rPr>
              <a:t>Target answers:</a:t>
            </a:r>
          </a:p>
          <a:p>
            <a:pPr marL="228600" indent="-228600">
              <a:buAutoNum type="arabicPeriod"/>
            </a:pPr>
            <a:r>
              <a:rPr lang="es-ES" b="0" dirty="0">
                <a:latin typeface="Century Gothic" panose="020B0502020202020204" pitchFamily="34" charset="0"/>
              </a:rPr>
              <a:t>Estaba gritando con rabia.</a:t>
            </a:r>
          </a:p>
          <a:p>
            <a:pPr marL="228600" indent="-228600">
              <a:buAutoNum type="arabicPeriod"/>
            </a:pPr>
            <a:r>
              <a:rPr lang="es-ES" b="0" dirty="0">
                <a:latin typeface="Century Gothic" panose="020B0502020202020204" pitchFamily="34" charset="0"/>
              </a:rPr>
              <a:t>Estaba haciendo un dibujo del edificio.</a:t>
            </a:r>
          </a:p>
          <a:p>
            <a:pPr marL="228600" indent="-228600">
              <a:buAutoNum type="arabicPeriod"/>
            </a:pPr>
            <a:r>
              <a:rPr lang="es-ES" b="0" dirty="0">
                <a:latin typeface="Century Gothic" panose="020B0502020202020204" pitchFamily="34" charset="0"/>
              </a:rPr>
              <a:t>Estaba rompiendo la ventana.</a:t>
            </a:r>
          </a:p>
          <a:p>
            <a:pPr marL="228600" indent="-228600">
              <a:buAutoNum type="arabicPeriod"/>
            </a:pPr>
            <a:r>
              <a:rPr lang="es-ES" b="0" dirty="0">
                <a:latin typeface="Century Gothic" panose="020B0502020202020204" pitchFamily="34" charset="0"/>
              </a:rPr>
              <a:t>Está hablando en alemán.</a:t>
            </a:r>
          </a:p>
          <a:p>
            <a:pPr marL="228600" indent="-228600">
              <a:buAutoNum type="arabicPeriod"/>
            </a:pPr>
            <a:r>
              <a:rPr lang="es-ES" b="0" dirty="0">
                <a:latin typeface="Century Gothic" panose="020B0502020202020204" pitchFamily="34" charset="0"/>
              </a:rPr>
              <a:t>Estoy mirando las acciones de su hija.</a:t>
            </a:r>
          </a:p>
          <a:p>
            <a:pPr marL="228600" indent="-228600">
              <a:buAutoNum type="arabicPeriod"/>
            </a:pPr>
            <a:r>
              <a:rPr lang="es-ES" b="0" dirty="0">
                <a:latin typeface="Century Gothic" panose="020B0502020202020204" pitchFamily="34" charset="0"/>
              </a:rPr>
              <a:t>Estoy poniendo su número en mi teléfono.</a:t>
            </a:r>
          </a:p>
          <a:p>
            <a:pPr marL="228600" indent="-228600">
              <a:buAutoNum type="arabicPeriod"/>
            </a:pPr>
            <a:endParaRPr lang="en-GB" b="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671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ES" b="1" dirty="0">
                <a:latin typeface="Century Gothic" panose="020B0502020202020204" pitchFamily="34" charset="0"/>
              </a:rPr>
              <a:t>ANSWER SLIDE</a:t>
            </a:r>
            <a:endParaRPr lang="es-GB" b="1" dirty="0">
              <a:latin typeface="Century Gothic" panose="020B0502020202020204" pitchFamily="34" charset="0"/>
            </a:endParaRPr>
          </a:p>
          <a:p>
            <a:pPr marL="0" indent="0">
              <a:buNone/>
            </a:pPr>
            <a:endParaRPr lang="es-GB" b="1" dirty="0">
              <a:latin typeface="Century Gothic" panose="020B0502020202020204" pitchFamily="34" charset="0"/>
            </a:endParaRPr>
          </a:p>
          <a:p>
            <a:pPr marL="228600" indent="-228600">
              <a:buAutoNum type="arabicPeriod"/>
            </a:pPr>
            <a:endParaRPr lang="en-GB" b="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876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ES" b="1" dirty="0">
                <a:latin typeface="Century Gothic" panose="020B0502020202020204" pitchFamily="34" charset="0"/>
              </a:rPr>
              <a:t>ANSWER SLIDE</a:t>
            </a:r>
            <a:endParaRPr lang="es-GB" b="1" dirty="0">
              <a:latin typeface="Century Gothic" panose="020B0502020202020204" pitchFamily="34" charset="0"/>
            </a:endParaRPr>
          </a:p>
          <a:p>
            <a:pPr marL="0" indent="0">
              <a:buNone/>
            </a:pPr>
            <a:endParaRPr lang="es-GB" b="1"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135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sz="1200" u="none" strike="noStrike" dirty="0">
                <a:solidFill>
                  <a:schemeClr val="dk1"/>
                </a:solidFill>
                <a:latin typeface="Century Gothic" panose="020B0502020202020204" pitchFamily="34" charset="0"/>
                <a:sym typeface="Arial"/>
              </a:rPr>
              <a:t>Artwork by Mark Davies. All additional pictures selected are available under a Creative Commons license, no attribution required.</a:t>
            </a:r>
            <a:endParaRPr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GB" sz="1200" dirty="0">
                <a:solidFill>
                  <a:schemeClr val="dk1"/>
                </a:solidFill>
                <a:latin typeface="Century Gothic" panose="020B0502020202020204" pitchFamily="34" charset="0"/>
                <a:sym typeface="Arial"/>
              </a:rPr>
              <a:t>Native teacher feedback provided by Amanda </a:t>
            </a:r>
            <a:r>
              <a:rPr lang="en-GB" sz="1200" dirty="0" err="1">
                <a:solidFill>
                  <a:schemeClr val="dk1"/>
                </a:solidFill>
                <a:latin typeface="Century Gothic" panose="020B0502020202020204" pitchFamily="34" charset="0"/>
                <a:sym typeface="Arial"/>
              </a:rPr>
              <a:t>Izquierdo</a:t>
            </a:r>
            <a:r>
              <a:rPr lang="en-GB" sz="1200" dirty="0">
                <a:solidFill>
                  <a:schemeClr val="dk1"/>
                </a:solidFill>
                <a:latin typeface="Century Gothic" panose="020B0502020202020204" pitchFamily="34" charset="0"/>
                <a:sym typeface="Arial"/>
              </a:rPr>
              <a:t>.</a:t>
            </a:r>
            <a:endParaRPr sz="12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sz="120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GB" sz="1200" b="1" dirty="0">
                <a:latin typeface="Century Gothic" panose="020B0502020202020204" pitchFamily="34" charset="0"/>
              </a:rPr>
              <a:t>Learning outcomes (lesson 1)</a:t>
            </a:r>
            <a:endParaRPr b="1"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GB" sz="1200" b="0" i="0" u="none" strike="noStrike" cap="none" dirty="0">
                <a:solidFill>
                  <a:schemeClr val="dk1"/>
                </a:solidFill>
                <a:latin typeface="Arial"/>
                <a:ea typeface="Arial"/>
                <a:cs typeface="Arial"/>
                <a:sym typeface="Arial"/>
              </a:rPr>
              <a:t>Revision of vocabulary from Year 7 and 8.</a:t>
            </a:r>
          </a:p>
          <a:p>
            <a:pPr marL="0" lvl="0" indent="0" algn="l" rtl="0">
              <a:lnSpc>
                <a:spcPct val="100000"/>
              </a:lnSpc>
              <a:spcBef>
                <a:spcPts val="0"/>
              </a:spcBef>
              <a:spcAft>
                <a:spcPts val="0"/>
              </a:spcAft>
              <a:buSzPts val="1400"/>
              <a:buNone/>
            </a:pPr>
            <a:r>
              <a:rPr lang="en-GB" sz="1200" b="0" i="0" u="none" strike="noStrike" cap="none" dirty="0">
                <a:solidFill>
                  <a:schemeClr val="dk1"/>
                </a:solidFill>
                <a:latin typeface="Arial"/>
                <a:ea typeface="Arial"/>
                <a:cs typeface="Arial"/>
                <a:sym typeface="Arial"/>
              </a:rPr>
              <a:t>Consolidation of the following:</a:t>
            </a:r>
          </a:p>
          <a:p>
            <a:pPr marL="171450" lvl="0" indent="-171450" algn="l" rtl="0">
              <a:lnSpc>
                <a:spcPct val="100000"/>
              </a:lnSpc>
              <a:spcBef>
                <a:spcPts val="0"/>
              </a:spcBef>
              <a:spcAft>
                <a:spcPts val="0"/>
              </a:spcAft>
              <a:buClr>
                <a:schemeClr val="dk1"/>
              </a:buClr>
              <a:buSzPts val="1200"/>
              <a:buFont typeface="Arial"/>
              <a:buChar char="•"/>
            </a:pPr>
            <a:r>
              <a:rPr lang="en-GB" sz="1200" b="0" i="0" u="none" strike="noStrike" cap="none" dirty="0">
                <a:solidFill>
                  <a:schemeClr val="dk1"/>
                </a:solidFill>
                <a:latin typeface="Arial"/>
                <a:ea typeface="Arial"/>
                <a:cs typeface="Arial"/>
                <a:sym typeface="Arial"/>
              </a:rPr>
              <a:t>SSCs ‘n’ and ‘</a:t>
            </a:r>
            <a:r>
              <a:rPr lang="en-GB" sz="1200" b="0" i="0" u="none" strike="noStrike" cap="none" dirty="0" err="1">
                <a:solidFill>
                  <a:schemeClr val="dk1"/>
                </a:solidFill>
                <a:latin typeface="Arial"/>
                <a:ea typeface="Arial"/>
                <a:cs typeface="Arial"/>
                <a:sym typeface="Arial"/>
              </a:rPr>
              <a:t>ñ</a:t>
            </a:r>
            <a:r>
              <a:rPr lang="en-GB" sz="1200" b="0" i="0" u="none" strike="noStrike" cap="none" dirty="0">
                <a:solidFill>
                  <a:schemeClr val="dk1"/>
                </a:solidFill>
                <a:latin typeface="Arial"/>
                <a:ea typeface="Arial"/>
                <a:cs typeface="Arial"/>
                <a:sym typeface="Arial"/>
              </a:rPr>
              <a:t>’.</a:t>
            </a:r>
          </a:p>
          <a:p>
            <a:pPr marL="171450" lvl="0" indent="-171450" algn="l" rtl="0">
              <a:lnSpc>
                <a:spcPct val="100000"/>
              </a:lnSpc>
              <a:spcBef>
                <a:spcPts val="0"/>
              </a:spcBef>
              <a:spcAft>
                <a:spcPts val="0"/>
              </a:spcAft>
              <a:buClr>
                <a:schemeClr val="dk1"/>
              </a:buClr>
              <a:buSzPts val="1200"/>
              <a:buFont typeface="Arial"/>
              <a:buChar char="•"/>
            </a:pPr>
            <a:r>
              <a:rPr lang="en-GB" sz="1200" b="0" i="0" u="none" strike="noStrike" cap="none" dirty="0">
                <a:solidFill>
                  <a:schemeClr val="dk1"/>
                </a:solidFill>
                <a:latin typeface="Arial"/>
                <a:ea typeface="Arial"/>
                <a:cs typeface="Arial"/>
                <a:sym typeface="Arial"/>
              </a:rPr>
              <a:t>Use of ‘de’ between two nouns.</a:t>
            </a:r>
          </a:p>
          <a:p>
            <a:pPr marL="171450" lvl="0" indent="-171450" algn="l" rtl="0">
              <a:lnSpc>
                <a:spcPct val="100000"/>
              </a:lnSpc>
              <a:spcBef>
                <a:spcPts val="0"/>
              </a:spcBef>
              <a:spcAft>
                <a:spcPts val="0"/>
              </a:spcAft>
              <a:buClr>
                <a:schemeClr val="dk1"/>
              </a:buClr>
              <a:buSzPts val="1200"/>
              <a:buFont typeface="Arial"/>
              <a:buChar char="•"/>
            </a:pPr>
            <a:r>
              <a:rPr lang="en-GB" sz="1200" b="0" i="0" u="none" strike="noStrike" cap="none" dirty="0">
                <a:solidFill>
                  <a:schemeClr val="dk1"/>
                </a:solidFill>
                <a:latin typeface="Arial"/>
                <a:ea typeface="Arial"/>
                <a:cs typeface="Arial"/>
                <a:sym typeface="Arial"/>
              </a:rPr>
              <a:t>Singular forms of ‘</a:t>
            </a:r>
            <a:r>
              <a:rPr lang="en-GB" sz="1200" b="0" i="0" u="none" strike="noStrike" cap="none" dirty="0" err="1">
                <a:solidFill>
                  <a:schemeClr val="dk1"/>
                </a:solidFill>
                <a:latin typeface="Arial"/>
                <a:ea typeface="Arial"/>
                <a:cs typeface="Arial"/>
                <a:sym typeface="Arial"/>
              </a:rPr>
              <a:t>estar</a:t>
            </a:r>
            <a:r>
              <a:rPr lang="en-GB" sz="1200" b="0" i="0" u="none" strike="noStrike" cap="none" dirty="0">
                <a:solidFill>
                  <a:schemeClr val="dk1"/>
                </a:solidFill>
                <a:latin typeface="Arial"/>
                <a:ea typeface="Arial"/>
                <a:cs typeface="Arial"/>
                <a:sym typeface="Arial"/>
              </a:rPr>
              <a:t>’ in the present and the imperfect.</a:t>
            </a:r>
          </a:p>
          <a:p>
            <a:pPr marL="171450" lvl="0" indent="-171450" algn="l" rtl="0">
              <a:lnSpc>
                <a:spcPct val="100000"/>
              </a:lnSpc>
              <a:spcBef>
                <a:spcPts val="0"/>
              </a:spcBef>
              <a:spcAft>
                <a:spcPts val="0"/>
              </a:spcAft>
              <a:buClr>
                <a:schemeClr val="dk1"/>
              </a:buClr>
              <a:buSzPts val="1200"/>
              <a:buFont typeface="Arial"/>
              <a:buChar char="•"/>
            </a:pPr>
            <a:r>
              <a:rPr lang="en-GB" sz="1200" b="0" i="0" u="none" strike="noStrike" cap="none" dirty="0">
                <a:solidFill>
                  <a:schemeClr val="dk1"/>
                </a:solidFill>
                <a:latin typeface="Arial"/>
                <a:ea typeface="Arial"/>
                <a:cs typeface="Arial"/>
                <a:sym typeface="Arial"/>
              </a:rPr>
              <a:t>Use of the present participle ‘–</a:t>
            </a:r>
            <a:r>
              <a:rPr lang="en-GB" sz="1200" b="0" i="0" u="none" strike="noStrike" cap="none" dirty="0" err="1">
                <a:solidFill>
                  <a:schemeClr val="dk1"/>
                </a:solidFill>
                <a:latin typeface="Arial"/>
                <a:ea typeface="Arial"/>
                <a:cs typeface="Arial"/>
                <a:sym typeface="Arial"/>
              </a:rPr>
              <a:t>ando</a:t>
            </a:r>
            <a:r>
              <a:rPr lang="en-GB" sz="1200" b="0" i="0" u="none" strike="noStrike" cap="none" dirty="0">
                <a:solidFill>
                  <a:schemeClr val="dk1"/>
                </a:solidFill>
                <a:latin typeface="Arial"/>
                <a:ea typeface="Arial"/>
                <a:cs typeface="Arial"/>
                <a:sym typeface="Arial"/>
              </a:rPr>
              <a:t>/–</a:t>
            </a:r>
            <a:r>
              <a:rPr lang="en-GB" sz="1200" b="0" i="0" u="none" strike="noStrike" cap="none" dirty="0" err="1">
                <a:solidFill>
                  <a:schemeClr val="dk1"/>
                </a:solidFill>
                <a:latin typeface="Arial"/>
                <a:ea typeface="Arial"/>
                <a:cs typeface="Arial"/>
                <a:sym typeface="Arial"/>
              </a:rPr>
              <a:t>iendo</a:t>
            </a:r>
            <a:r>
              <a:rPr lang="en-GB" sz="1200" b="0" i="0" u="none" strike="noStrike" cap="none" dirty="0">
                <a:solidFill>
                  <a:schemeClr val="dk1"/>
                </a:solidFill>
                <a:latin typeface="Arial"/>
                <a:ea typeface="Arial"/>
                <a:cs typeface="Arial"/>
                <a:sym typeface="Arial"/>
              </a:rPr>
              <a:t>’ to talk about ongoing events in the present and the past.</a:t>
            </a:r>
          </a:p>
          <a:p>
            <a:pPr marL="171450" lvl="0" indent="-171450" algn="l" rtl="0">
              <a:lnSpc>
                <a:spcPct val="100000"/>
              </a:lnSpc>
              <a:spcBef>
                <a:spcPts val="0"/>
              </a:spcBef>
              <a:spcAft>
                <a:spcPts val="0"/>
              </a:spcAft>
              <a:buClr>
                <a:schemeClr val="dk1"/>
              </a:buClr>
              <a:buSzPts val="1200"/>
              <a:buFont typeface="Arial"/>
              <a:buChar char="•"/>
            </a:pPr>
            <a:r>
              <a:rPr lang="en-GB" sz="1200" b="0" i="0" u="none" strike="noStrike" cap="none" dirty="0">
                <a:solidFill>
                  <a:schemeClr val="dk1"/>
                </a:solidFill>
                <a:latin typeface="Arial"/>
                <a:ea typeface="Arial"/>
                <a:cs typeface="Arial"/>
                <a:sym typeface="Arial"/>
              </a:rPr>
              <a:t>Use of ‘</a:t>
            </a:r>
            <a:r>
              <a:rPr lang="en-GB" sz="1200" b="0" i="0" u="none" strike="noStrike" cap="none" dirty="0" err="1">
                <a:solidFill>
                  <a:schemeClr val="dk1"/>
                </a:solidFill>
                <a:latin typeface="Arial"/>
                <a:ea typeface="Arial"/>
                <a:cs typeface="Arial"/>
                <a:sym typeface="Arial"/>
              </a:rPr>
              <a:t>cuando</a:t>
            </a:r>
            <a:r>
              <a:rPr lang="en-GB" sz="1200" b="0" i="0" u="none" strike="noStrike" cap="none" dirty="0">
                <a:solidFill>
                  <a:schemeClr val="dk1"/>
                </a:solidFill>
                <a:latin typeface="Arial"/>
                <a:ea typeface="Arial"/>
                <a:cs typeface="Arial"/>
                <a:sym typeface="Arial"/>
              </a:rPr>
              <a:t>’ (as a relative pronoun) + </a:t>
            </a:r>
            <a:r>
              <a:rPr lang="en-GB" sz="1200" b="0" i="0" u="none" strike="noStrike" cap="none" dirty="0" err="1">
                <a:solidFill>
                  <a:schemeClr val="dk1"/>
                </a:solidFill>
                <a:latin typeface="Arial"/>
                <a:ea typeface="Arial"/>
                <a:cs typeface="Arial"/>
                <a:sym typeface="Arial"/>
              </a:rPr>
              <a:t>preterite</a:t>
            </a:r>
            <a:r>
              <a:rPr lang="en-GB" sz="1200" b="0" i="0" u="none" strike="noStrike" cap="none" dirty="0">
                <a:solidFill>
                  <a:schemeClr val="dk1"/>
                </a:solidFill>
                <a:latin typeface="Arial"/>
                <a:ea typeface="Arial"/>
                <a:cs typeface="Arial"/>
                <a:sym typeface="Arial"/>
              </a:rPr>
              <a:t> to express interruptions.</a:t>
            </a: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GB" sz="1200" b="1" u="none" strike="noStrike" cap="none" dirty="0">
                <a:solidFill>
                  <a:schemeClr val="dk1"/>
                </a:solidFill>
                <a:latin typeface="Century Gothic" panose="020B0502020202020204" pitchFamily="34" charset="0"/>
                <a:sym typeface="Arial"/>
              </a:rPr>
              <a:t>Frequency rankings of vocabulary </a:t>
            </a:r>
            <a:r>
              <a:rPr lang="en-GB" sz="1200" b="1" u="sng" strike="noStrike" cap="none" dirty="0">
                <a:solidFill>
                  <a:schemeClr val="dk1"/>
                </a:solidFill>
                <a:latin typeface="Century Gothic" panose="020B0502020202020204" pitchFamily="34" charset="0"/>
                <a:sym typeface="Arial"/>
              </a:rPr>
              <a:t>revisited</a:t>
            </a:r>
            <a:r>
              <a:rPr lang="en-GB" sz="1200" b="1" u="none" strike="noStrike" cap="none" dirty="0">
                <a:solidFill>
                  <a:schemeClr val="dk1"/>
                </a:solidFill>
                <a:latin typeface="Century Gothic" panose="020B0502020202020204" pitchFamily="34" charset="0"/>
                <a:sym typeface="Arial"/>
              </a:rPr>
              <a:t> this week (1 is the most common word in Spanish): </a:t>
            </a:r>
            <a:endParaRPr b="1" dirty="0">
              <a:latin typeface="Century Gothic" panose="020B0502020202020204" pitchFamily="34" charset="0"/>
            </a:endParaRPr>
          </a:p>
          <a:p>
            <a:pPr marL="0" lvl="0" indent="0" algn="l" rtl="0">
              <a:lnSpc>
                <a:spcPct val="100000"/>
              </a:lnSpc>
              <a:spcBef>
                <a:spcPts val="0"/>
              </a:spcBef>
              <a:spcAft>
                <a:spcPts val="0"/>
              </a:spcAft>
              <a:buClr>
                <a:schemeClr val="dk1"/>
              </a:buClr>
              <a:buSzPts val="1200"/>
              <a:buFont typeface="Arial"/>
              <a:buNone/>
            </a:pPr>
            <a:r>
              <a:rPr lang="en-GB" sz="1200" dirty="0" err="1">
                <a:solidFill>
                  <a:schemeClr val="dk1"/>
                </a:solidFill>
                <a:latin typeface="Century Gothic" panose="020B0502020202020204" pitchFamily="34" charset="0"/>
                <a:sym typeface="Arial"/>
              </a:rPr>
              <a:t>pensar</a:t>
            </a:r>
            <a:r>
              <a:rPr lang="en-GB" sz="1200" dirty="0">
                <a:solidFill>
                  <a:schemeClr val="dk1"/>
                </a:solidFill>
                <a:latin typeface="Century Gothic" panose="020B0502020202020204" pitchFamily="34" charset="0"/>
                <a:sym typeface="Arial"/>
              </a:rPr>
              <a:t> [105]; </a:t>
            </a:r>
            <a:r>
              <a:rPr lang="en-GB" sz="1200" dirty="0" err="1">
                <a:solidFill>
                  <a:schemeClr val="dk1"/>
                </a:solidFill>
                <a:latin typeface="Century Gothic" panose="020B0502020202020204" pitchFamily="34" charset="0"/>
                <a:sym typeface="Arial"/>
              </a:rPr>
              <a:t>jugar</a:t>
            </a:r>
            <a:r>
              <a:rPr lang="en-GB" sz="1200" dirty="0">
                <a:solidFill>
                  <a:schemeClr val="dk1"/>
                </a:solidFill>
                <a:latin typeface="Century Gothic" panose="020B0502020202020204" pitchFamily="34" charset="0"/>
                <a:sym typeface="Arial"/>
              </a:rPr>
              <a:t> [356]; </a:t>
            </a:r>
            <a:r>
              <a:rPr lang="en-GB" sz="1200" dirty="0" err="1">
                <a:solidFill>
                  <a:schemeClr val="dk1"/>
                </a:solidFill>
                <a:latin typeface="Century Gothic" panose="020B0502020202020204" pitchFamily="34" charset="0"/>
                <a:sym typeface="Arial"/>
              </a:rPr>
              <a:t>ayudar</a:t>
            </a:r>
            <a:r>
              <a:rPr lang="en-GB" sz="1200" dirty="0">
                <a:solidFill>
                  <a:schemeClr val="dk1"/>
                </a:solidFill>
                <a:latin typeface="Century Gothic" panose="020B0502020202020204" pitchFamily="34" charset="0"/>
                <a:sym typeface="Arial"/>
              </a:rPr>
              <a:t> [328]; </a:t>
            </a:r>
            <a:r>
              <a:rPr lang="en-GB" sz="1200" dirty="0" err="1">
                <a:solidFill>
                  <a:schemeClr val="dk1"/>
                </a:solidFill>
                <a:latin typeface="Century Gothic" panose="020B0502020202020204" pitchFamily="34" charset="0"/>
                <a:sym typeface="Arial"/>
              </a:rPr>
              <a:t>aprender</a:t>
            </a:r>
            <a:r>
              <a:rPr lang="en-GB" sz="1200" dirty="0">
                <a:solidFill>
                  <a:schemeClr val="dk1"/>
                </a:solidFill>
                <a:latin typeface="Century Gothic" panose="020B0502020202020204" pitchFamily="34" charset="0"/>
                <a:sym typeface="Arial"/>
              </a:rPr>
              <a:t> [428]; responder [464]; </a:t>
            </a:r>
            <a:r>
              <a:rPr lang="en-GB" sz="1200" dirty="0" err="1">
                <a:solidFill>
                  <a:schemeClr val="dk1"/>
                </a:solidFill>
                <a:latin typeface="Century Gothic" panose="020B0502020202020204" pitchFamily="34" charset="0"/>
                <a:sym typeface="Arial"/>
              </a:rPr>
              <a:t>poner</a:t>
            </a:r>
            <a:r>
              <a:rPr lang="en-GB" sz="1200" dirty="0">
                <a:solidFill>
                  <a:schemeClr val="dk1"/>
                </a:solidFill>
                <a:latin typeface="Century Gothic" panose="020B0502020202020204" pitchFamily="34" charset="0"/>
                <a:sym typeface="Arial"/>
              </a:rPr>
              <a:t> [91]; </a:t>
            </a:r>
            <a:r>
              <a:rPr lang="en-GB" sz="1200" dirty="0" err="1">
                <a:solidFill>
                  <a:schemeClr val="dk1"/>
                </a:solidFill>
                <a:latin typeface="Century Gothic" panose="020B0502020202020204" pitchFamily="34" charset="0"/>
                <a:sym typeface="Arial"/>
              </a:rPr>
              <a:t>escribir</a:t>
            </a:r>
            <a:r>
              <a:rPr lang="en-GB" sz="1200" dirty="0">
                <a:solidFill>
                  <a:schemeClr val="dk1"/>
                </a:solidFill>
                <a:latin typeface="Century Gothic" panose="020B0502020202020204" pitchFamily="34" charset="0"/>
                <a:sym typeface="Arial"/>
              </a:rPr>
              <a:t> [198]; </a:t>
            </a:r>
            <a:r>
              <a:rPr lang="en-GB" sz="1200" dirty="0" err="1">
                <a:solidFill>
                  <a:schemeClr val="dk1"/>
                </a:solidFill>
                <a:latin typeface="Century Gothic" panose="020B0502020202020204" pitchFamily="34" charset="0"/>
                <a:sym typeface="Arial"/>
              </a:rPr>
              <a:t>recibir</a:t>
            </a:r>
            <a:r>
              <a:rPr lang="en-GB" sz="1200" dirty="0">
                <a:solidFill>
                  <a:schemeClr val="dk1"/>
                </a:solidFill>
                <a:latin typeface="Century Gothic" panose="020B0502020202020204" pitchFamily="34" charset="0"/>
                <a:sym typeface="Arial"/>
              </a:rPr>
              <a:t> [216]; </a:t>
            </a:r>
            <a:r>
              <a:rPr lang="en-GB" sz="1200" dirty="0" err="1">
                <a:solidFill>
                  <a:schemeClr val="dk1"/>
                </a:solidFill>
                <a:latin typeface="Century Gothic" panose="020B0502020202020204" pitchFamily="34" charset="0"/>
                <a:sym typeface="Arial"/>
              </a:rPr>
              <a:t>repartir</a:t>
            </a:r>
            <a:r>
              <a:rPr lang="en-GB" sz="1200" dirty="0">
                <a:solidFill>
                  <a:schemeClr val="dk1"/>
                </a:solidFill>
                <a:latin typeface="Century Gothic" panose="020B0502020202020204" pitchFamily="34" charset="0"/>
                <a:sym typeface="Arial"/>
              </a:rPr>
              <a:t> [2161]; </a:t>
            </a:r>
            <a:r>
              <a:rPr lang="en-GB" sz="1200" dirty="0" err="1">
                <a:solidFill>
                  <a:schemeClr val="dk1"/>
                </a:solidFill>
                <a:latin typeface="Century Gothic" panose="020B0502020202020204" pitchFamily="34" charset="0"/>
                <a:sym typeface="Arial"/>
              </a:rPr>
              <a:t>ruido</a:t>
            </a:r>
            <a:r>
              <a:rPr lang="en-GB" sz="1200" dirty="0">
                <a:solidFill>
                  <a:schemeClr val="dk1"/>
                </a:solidFill>
                <a:latin typeface="Century Gothic" panose="020B0502020202020204" pitchFamily="34" charset="0"/>
                <a:sym typeface="Arial"/>
              </a:rPr>
              <a:t> [1034]; </a:t>
            </a:r>
            <a:r>
              <a:rPr lang="en-GB" sz="1200" dirty="0" err="1">
                <a:solidFill>
                  <a:schemeClr val="dk1"/>
                </a:solidFill>
                <a:latin typeface="Century Gothic" panose="020B0502020202020204" pitchFamily="34" charset="0"/>
                <a:sym typeface="Arial"/>
              </a:rPr>
              <a:t>izquierda</a:t>
            </a:r>
            <a:r>
              <a:rPr lang="en-GB" sz="1200" dirty="0">
                <a:solidFill>
                  <a:schemeClr val="dk1"/>
                </a:solidFill>
                <a:latin typeface="Century Gothic" panose="020B0502020202020204" pitchFamily="34" charset="0"/>
                <a:sym typeface="Arial"/>
              </a:rPr>
              <a:t> [1352]; </a:t>
            </a:r>
            <a:r>
              <a:rPr lang="en-GB" sz="1200" dirty="0" err="1">
                <a:solidFill>
                  <a:schemeClr val="dk1"/>
                </a:solidFill>
                <a:latin typeface="Century Gothic" panose="020B0502020202020204" pitchFamily="34" charset="0"/>
                <a:sym typeface="Arial"/>
              </a:rPr>
              <a:t>derecha</a:t>
            </a:r>
            <a:r>
              <a:rPr lang="en-GB" sz="1200" dirty="0">
                <a:solidFill>
                  <a:schemeClr val="dk1"/>
                </a:solidFill>
                <a:latin typeface="Century Gothic" panose="020B0502020202020204" pitchFamily="34" charset="0"/>
                <a:sym typeface="Arial"/>
              </a:rPr>
              <a:t> [1573]; </a:t>
            </a:r>
            <a:r>
              <a:rPr lang="en-GB" sz="1200" dirty="0" err="1">
                <a:solidFill>
                  <a:schemeClr val="dk1"/>
                </a:solidFill>
                <a:latin typeface="Century Gothic" panose="020B0502020202020204" pitchFamily="34" charset="0"/>
                <a:sym typeface="Arial"/>
              </a:rPr>
              <a:t>foto</a:t>
            </a:r>
            <a:r>
              <a:rPr lang="en-GB" sz="1200" dirty="0">
                <a:solidFill>
                  <a:schemeClr val="dk1"/>
                </a:solidFill>
                <a:latin typeface="Century Gothic" panose="020B0502020202020204" pitchFamily="34" charset="0"/>
                <a:sym typeface="Arial"/>
              </a:rPr>
              <a:t> [882]; </a:t>
            </a:r>
            <a:r>
              <a:rPr lang="en-GB" sz="1200" dirty="0" err="1">
                <a:solidFill>
                  <a:schemeClr val="dk1"/>
                </a:solidFill>
                <a:latin typeface="Century Gothic" panose="020B0502020202020204" pitchFamily="34" charset="0"/>
                <a:sym typeface="Arial"/>
              </a:rPr>
              <a:t>policía</a:t>
            </a:r>
            <a:r>
              <a:rPr lang="en-GB" sz="1200" dirty="0">
                <a:solidFill>
                  <a:schemeClr val="dk1"/>
                </a:solidFill>
                <a:latin typeface="Century Gothic" panose="020B0502020202020204" pitchFamily="34" charset="0"/>
                <a:sym typeface="Arial"/>
              </a:rPr>
              <a:t> [629]; paso [279]; </a:t>
            </a:r>
            <a:r>
              <a:rPr lang="en-GB" sz="1200" dirty="0" err="1">
                <a:solidFill>
                  <a:schemeClr val="dk1"/>
                </a:solidFill>
                <a:latin typeface="Century Gothic" panose="020B0502020202020204" pitchFamily="34" charset="0"/>
                <a:sym typeface="Arial"/>
              </a:rPr>
              <a:t>atrás</a:t>
            </a:r>
            <a:r>
              <a:rPr lang="en-GB" sz="1200" dirty="0">
                <a:solidFill>
                  <a:schemeClr val="dk1"/>
                </a:solidFill>
                <a:latin typeface="Century Gothic" panose="020B0502020202020204" pitchFamily="34" charset="0"/>
                <a:sym typeface="Arial"/>
              </a:rPr>
              <a:t> [599]; </a:t>
            </a:r>
            <a:r>
              <a:rPr lang="en-GB" sz="1200" dirty="0" err="1">
                <a:solidFill>
                  <a:schemeClr val="dk1"/>
                </a:solidFill>
                <a:latin typeface="Century Gothic" panose="020B0502020202020204" pitchFamily="34" charset="0"/>
                <a:sym typeface="Arial"/>
              </a:rPr>
              <a:t>adelante</a:t>
            </a:r>
            <a:r>
              <a:rPr lang="en-GB" sz="1200" dirty="0">
                <a:solidFill>
                  <a:schemeClr val="dk1"/>
                </a:solidFill>
                <a:latin typeface="Century Gothic" panose="020B0502020202020204" pitchFamily="34" charset="0"/>
                <a:sym typeface="Arial"/>
              </a:rPr>
              <a:t> [722]; </a:t>
            </a:r>
            <a:r>
              <a:rPr lang="en-GB" sz="1200" dirty="0" err="1">
                <a:solidFill>
                  <a:schemeClr val="dk1"/>
                </a:solidFill>
                <a:latin typeface="Century Gothic" panose="020B0502020202020204" pitchFamily="34" charset="0"/>
                <a:sym typeface="Arial"/>
              </a:rPr>
              <a:t>fondo</a:t>
            </a:r>
            <a:r>
              <a:rPr lang="en-GB" sz="1200" dirty="0">
                <a:solidFill>
                  <a:schemeClr val="dk1"/>
                </a:solidFill>
                <a:latin typeface="Century Gothic" panose="020B0502020202020204" pitchFamily="34" charset="0"/>
                <a:sym typeface="Arial"/>
              </a:rPr>
              <a:t> [413]; </a:t>
            </a:r>
            <a:r>
              <a:rPr lang="en-GB" sz="1200" dirty="0" err="1">
                <a:solidFill>
                  <a:schemeClr val="dk1"/>
                </a:solidFill>
                <a:latin typeface="Century Gothic" panose="020B0502020202020204" pitchFamily="34" charset="0"/>
                <a:sym typeface="Arial"/>
              </a:rPr>
              <a:t>habitación</a:t>
            </a:r>
            <a:r>
              <a:rPr lang="en-GB" sz="1200" dirty="0">
                <a:solidFill>
                  <a:schemeClr val="dk1"/>
                </a:solidFill>
                <a:latin typeface="Century Gothic" panose="020B0502020202020204" pitchFamily="34" charset="0"/>
                <a:sym typeface="Arial"/>
              </a:rPr>
              <a:t> [1069]; </a:t>
            </a:r>
            <a:r>
              <a:rPr lang="en-GB" sz="1200" dirty="0" err="1">
                <a:solidFill>
                  <a:schemeClr val="dk1"/>
                </a:solidFill>
                <a:latin typeface="Century Gothic" panose="020B0502020202020204" pitchFamily="34" charset="0"/>
                <a:sym typeface="Arial"/>
              </a:rPr>
              <a:t>francés</a:t>
            </a:r>
            <a:r>
              <a:rPr lang="en-GB" sz="1200" dirty="0">
                <a:solidFill>
                  <a:schemeClr val="dk1"/>
                </a:solidFill>
                <a:latin typeface="Century Gothic" panose="020B0502020202020204" pitchFamily="34" charset="0"/>
                <a:sym typeface="Arial"/>
              </a:rPr>
              <a:t> [562]; </a:t>
            </a:r>
            <a:r>
              <a:rPr lang="en-GB" sz="1200" dirty="0" err="1">
                <a:solidFill>
                  <a:schemeClr val="dk1"/>
                </a:solidFill>
                <a:latin typeface="Century Gothic" panose="020B0502020202020204" pitchFamily="34" charset="0"/>
                <a:sym typeface="Arial"/>
              </a:rPr>
              <a:t>hijo</a:t>
            </a:r>
            <a:r>
              <a:rPr lang="en-GB" sz="1200" dirty="0">
                <a:solidFill>
                  <a:schemeClr val="dk1"/>
                </a:solidFill>
                <a:latin typeface="Century Gothic" panose="020B0502020202020204" pitchFamily="34" charset="0"/>
                <a:sym typeface="Arial"/>
              </a:rPr>
              <a:t> [140]; </a:t>
            </a:r>
            <a:r>
              <a:rPr lang="en-GB" sz="1200" dirty="0" err="1">
                <a:solidFill>
                  <a:schemeClr val="dk1"/>
                </a:solidFill>
                <a:latin typeface="Century Gothic" panose="020B0502020202020204" pitchFamily="34" charset="0"/>
                <a:sym typeface="Arial"/>
              </a:rPr>
              <a:t>hija</a:t>
            </a:r>
            <a:r>
              <a:rPr lang="en-GB" sz="1200" dirty="0">
                <a:solidFill>
                  <a:schemeClr val="dk1"/>
                </a:solidFill>
                <a:latin typeface="Century Gothic" panose="020B0502020202020204" pitchFamily="34" charset="0"/>
                <a:sym typeface="Arial"/>
              </a:rPr>
              <a:t> [769]; </a:t>
            </a:r>
            <a:r>
              <a:rPr lang="en-GB" sz="1200" dirty="0" err="1">
                <a:solidFill>
                  <a:schemeClr val="dk1"/>
                </a:solidFill>
                <a:latin typeface="Century Gothic" panose="020B0502020202020204" pitchFamily="34" charset="0"/>
                <a:sym typeface="Arial"/>
              </a:rPr>
              <a:t>parar</a:t>
            </a:r>
            <a:r>
              <a:rPr lang="en-GB" sz="1200" dirty="0">
                <a:solidFill>
                  <a:schemeClr val="dk1"/>
                </a:solidFill>
                <a:latin typeface="Century Gothic" panose="020B0502020202020204" pitchFamily="34" charset="0"/>
                <a:sym typeface="Arial"/>
              </a:rPr>
              <a:t> [706]; romper [733]; </a:t>
            </a:r>
            <a:r>
              <a:rPr lang="en-GB" sz="1200" dirty="0" err="1">
                <a:solidFill>
                  <a:schemeClr val="dk1"/>
                </a:solidFill>
                <a:latin typeface="Century Gothic" panose="020B0502020202020204" pitchFamily="34" charset="0"/>
                <a:sym typeface="Arial"/>
              </a:rPr>
              <a:t>accidente</a:t>
            </a:r>
            <a:r>
              <a:rPr lang="en-GB" sz="1200" dirty="0">
                <a:solidFill>
                  <a:schemeClr val="dk1"/>
                </a:solidFill>
                <a:latin typeface="Century Gothic" panose="020B0502020202020204" pitchFamily="34" charset="0"/>
                <a:sym typeface="Arial"/>
              </a:rPr>
              <a:t> [1661]; para [16]; tristeza [1993]; </a:t>
            </a:r>
            <a:r>
              <a:rPr lang="en-GB" sz="1200" dirty="0" err="1">
                <a:solidFill>
                  <a:schemeClr val="dk1"/>
                </a:solidFill>
                <a:latin typeface="Century Gothic" panose="020B0502020202020204" pitchFamily="34" charset="0"/>
                <a:sym typeface="Arial"/>
              </a:rPr>
              <a:t>rabia</a:t>
            </a:r>
            <a:r>
              <a:rPr lang="en-GB" sz="1200" dirty="0">
                <a:solidFill>
                  <a:schemeClr val="dk1"/>
                </a:solidFill>
                <a:latin typeface="Century Gothic" panose="020B0502020202020204" pitchFamily="34" charset="0"/>
                <a:sym typeface="Arial"/>
              </a:rPr>
              <a:t> [2500; </a:t>
            </a:r>
            <a:r>
              <a:rPr lang="en-GB" sz="1200" dirty="0" err="1">
                <a:solidFill>
                  <a:schemeClr val="dk1"/>
                </a:solidFill>
                <a:latin typeface="Century Gothic" panose="020B0502020202020204" pitchFamily="34" charset="0"/>
                <a:sym typeface="Arial"/>
              </a:rPr>
              <a:t>miedo</a:t>
            </a:r>
            <a:r>
              <a:rPr lang="en-GB" sz="1200" dirty="0">
                <a:solidFill>
                  <a:schemeClr val="dk1"/>
                </a:solidFill>
                <a:latin typeface="Century Gothic" panose="020B0502020202020204" pitchFamily="34" charset="0"/>
                <a:sym typeface="Arial"/>
              </a:rPr>
              <a:t> [491]; </a:t>
            </a:r>
            <a:r>
              <a:rPr lang="en-GB" sz="1200" dirty="0" err="1">
                <a:solidFill>
                  <a:schemeClr val="dk1"/>
                </a:solidFill>
                <a:latin typeface="Century Gothic" panose="020B0502020202020204" pitchFamily="34" charset="0"/>
                <a:sym typeface="Arial"/>
              </a:rPr>
              <a:t>pues</a:t>
            </a:r>
            <a:r>
              <a:rPr lang="en-GB" sz="1200" dirty="0">
                <a:solidFill>
                  <a:schemeClr val="dk1"/>
                </a:solidFill>
                <a:latin typeface="Century Gothic" panose="020B0502020202020204" pitchFamily="34" charset="0"/>
                <a:sym typeface="Arial"/>
              </a:rPr>
              <a:t> [73]; </a:t>
            </a:r>
            <a:r>
              <a:rPr lang="en-GB" sz="1200" dirty="0" err="1">
                <a:solidFill>
                  <a:schemeClr val="dk1"/>
                </a:solidFill>
                <a:latin typeface="Century Gothic" panose="020B0502020202020204" pitchFamily="34" charset="0"/>
                <a:sym typeface="Arial"/>
              </a:rPr>
              <a:t>alemán</a:t>
            </a:r>
            <a:r>
              <a:rPr lang="en-GB" sz="1200" dirty="0">
                <a:solidFill>
                  <a:schemeClr val="dk1"/>
                </a:solidFill>
                <a:latin typeface="Century Gothic" panose="020B0502020202020204" pitchFamily="34" charset="0"/>
                <a:sym typeface="Arial"/>
              </a:rPr>
              <a:t> [761]; </a:t>
            </a:r>
            <a:r>
              <a:rPr lang="en-GB" sz="1200" dirty="0" err="1">
                <a:solidFill>
                  <a:schemeClr val="dk1"/>
                </a:solidFill>
                <a:latin typeface="Century Gothic" panose="020B0502020202020204" pitchFamily="34" charset="0"/>
                <a:sym typeface="Arial"/>
              </a:rPr>
              <a:t>gesto</a:t>
            </a:r>
            <a:r>
              <a:rPr lang="en-GB" sz="1200" dirty="0">
                <a:solidFill>
                  <a:schemeClr val="dk1"/>
                </a:solidFill>
                <a:latin typeface="Century Gothic" panose="020B0502020202020204" pitchFamily="34" charset="0"/>
                <a:sym typeface="Arial"/>
              </a:rPr>
              <a:t> [928]; </a:t>
            </a:r>
            <a:r>
              <a:rPr lang="en-GB" sz="1200" dirty="0" err="1">
                <a:solidFill>
                  <a:schemeClr val="dk1"/>
                </a:solidFill>
                <a:latin typeface="Century Gothic" panose="020B0502020202020204" pitchFamily="34" charset="0"/>
                <a:sym typeface="Arial"/>
              </a:rPr>
              <a:t>llamada</a:t>
            </a:r>
            <a:r>
              <a:rPr lang="en-GB" sz="1200" dirty="0">
                <a:solidFill>
                  <a:schemeClr val="dk1"/>
                </a:solidFill>
                <a:latin typeface="Century Gothic" panose="020B0502020202020204" pitchFamily="34" charset="0"/>
                <a:sym typeface="Arial"/>
              </a:rPr>
              <a:t> [1324]; algo [110]; cabeza [265]; de [2]; </a:t>
            </a:r>
            <a:r>
              <a:rPr lang="en-GB" sz="1200" dirty="0" err="1">
                <a:solidFill>
                  <a:schemeClr val="dk1"/>
                </a:solidFill>
                <a:latin typeface="Century Gothic" panose="020B0502020202020204" pitchFamily="34" charset="0"/>
                <a:sym typeface="Arial"/>
              </a:rPr>
              <a:t>otro</a:t>
            </a:r>
            <a:r>
              <a:rPr lang="en-GB" sz="1200" dirty="0">
                <a:solidFill>
                  <a:schemeClr val="dk1"/>
                </a:solidFill>
                <a:latin typeface="Century Gothic" panose="020B0502020202020204" pitchFamily="34" charset="0"/>
                <a:sym typeface="Arial"/>
              </a:rPr>
              <a:t> [35]; </a:t>
            </a:r>
            <a:r>
              <a:rPr lang="en-GB" sz="1200" dirty="0" err="1">
                <a:solidFill>
                  <a:schemeClr val="dk1"/>
                </a:solidFill>
                <a:latin typeface="Century Gothic" panose="020B0502020202020204" pitchFamily="34" charset="0"/>
                <a:sym typeface="Arial"/>
              </a:rPr>
              <a:t>otra</a:t>
            </a:r>
            <a:r>
              <a:rPr lang="en-GB" sz="1200" dirty="0">
                <a:solidFill>
                  <a:schemeClr val="dk1"/>
                </a:solidFill>
                <a:latin typeface="Century Gothic" panose="020B0502020202020204" pitchFamily="34" charset="0"/>
                <a:sym typeface="Arial"/>
              </a:rPr>
              <a:t> [35]; </a:t>
            </a:r>
            <a:r>
              <a:rPr lang="en-GB" sz="1200" dirty="0" err="1">
                <a:solidFill>
                  <a:schemeClr val="dk1"/>
                </a:solidFill>
                <a:latin typeface="Century Gothic" panose="020B0502020202020204" pitchFamily="34" charset="0"/>
                <a:sym typeface="Arial"/>
              </a:rPr>
              <a:t>compañero</a:t>
            </a:r>
            <a:r>
              <a:rPr lang="en-GB" sz="1200" dirty="0">
                <a:solidFill>
                  <a:schemeClr val="dk1"/>
                </a:solidFill>
                <a:latin typeface="Century Gothic" panose="020B0502020202020204" pitchFamily="34" charset="0"/>
                <a:sym typeface="Arial"/>
              </a:rPr>
              <a:t> [551]; </a:t>
            </a:r>
            <a:r>
              <a:rPr lang="en-GB" sz="1200" dirty="0" err="1">
                <a:solidFill>
                  <a:schemeClr val="dk1"/>
                </a:solidFill>
                <a:latin typeface="Century Gothic" panose="020B0502020202020204" pitchFamily="34" charset="0"/>
                <a:sym typeface="Arial"/>
              </a:rPr>
              <a:t>dibujo</a:t>
            </a:r>
            <a:r>
              <a:rPr lang="en-GB" sz="1200" dirty="0">
                <a:solidFill>
                  <a:schemeClr val="dk1"/>
                </a:solidFill>
                <a:latin typeface="Century Gothic" panose="020B0502020202020204" pitchFamily="34" charset="0"/>
                <a:sym typeface="Arial"/>
              </a:rPr>
              <a:t> [1726]; </a:t>
            </a:r>
            <a:r>
              <a:rPr lang="en-GB" sz="1200" dirty="0" err="1">
                <a:solidFill>
                  <a:schemeClr val="dk1"/>
                </a:solidFill>
                <a:latin typeface="Century Gothic" panose="020B0502020202020204" pitchFamily="34" charset="0"/>
                <a:sym typeface="Arial"/>
              </a:rPr>
              <a:t>perro</a:t>
            </a:r>
            <a:r>
              <a:rPr lang="en-GB" sz="1200" dirty="0">
                <a:solidFill>
                  <a:schemeClr val="dk1"/>
                </a:solidFill>
                <a:latin typeface="Century Gothic" panose="020B0502020202020204" pitchFamily="34" charset="0"/>
                <a:sym typeface="Arial"/>
              </a:rPr>
              <a:t> [888]; </a:t>
            </a:r>
            <a:r>
              <a:rPr lang="en-GB" sz="1200" dirty="0" err="1">
                <a:solidFill>
                  <a:schemeClr val="dk1"/>
                </a:solidFill>
                <a:latin typeface="Century Gothic" panose="020B0502020202020204" pitchFamily="34" charset="0"/>
                <a:sym typeface="Arial"/>
              </a:rPr>
              <a:t>madre</a:t>
            </a:r>
            <a:r>
              <a:rPr lang="en-GB" sz="1200" dirty="0">
                <a:solidFill>
                  <a:schemeClr val="dk1"/>
                </a:solidFill>
                <a:latin typeface="Century Gothic" panose="020B0502020202020204" pitchFamily="34" charset="0"/>
                <a:sym typeface="Arial"/>
              </a:rPr>
              <a:t> [226]; </a:t>
            </a:r>
            <a:r>
              <a:rPr lang="en-GB" sz="1200" dirty="0" err="1">
                <a:solidFill>
                  <a:schemeClr val="dk1"/>
                </a:solidFill>
                <a:latin typeface="Century Gothic" panose="020B0502020202020204" pitchFamily="34" charset="0"/>
                <a:sym typeface="Arial"/>
              </a:rPr>
              <a:t>edificio</a:t>
            </a:r>
            <a:r>
              <a:rPr lang="en-GB" sz="1200" dirty="0">
                <a:solidFill>
                  <a:schemeClr val="dk1"/>
                </a:solidFill>
                <a:latin typeface="Century Gothic" panose="020B0502020202020204" pitchFamily="34" charset="0"/>
                <a:sym typeface="Arial"/>
              </a:rPr>
              <a:t> [857]; </a:t>
            </a:r>
            <a:r>
              <a:rPr lang="en-GB" sz="1200" dirty="0" err="1">
                <a:solidFill>
                  <a:schemeClr val="dk1"/>
                </a:solidFill>
                <a:latin typeface="Century Gothic" panose="020B0502020202020204" pitchFamily="34" charset="0"/>
                <a:sym typeface="Arial"/>
              </a:rPr>
              <a:t>cerca</a:t>
            </a:r>
            <a:r>
              <a:rPr lang="en-GB" sz="1200" dirty="0">
                <a:solidFill>
                  <a:schemeClr val="dk1"/>
                </a:solidFill>
                <a:latin typeface="Century Gothic" panose="020B0502020202020204" pitchFamily="34" charset="0"/>
                <a:sym typeface="Arial"/>
              </a:rPr>
              <a:t> [1042]; banco [728]; ¿</a:t>
            </a:r>
            <a:r>
              <a:rPr lang="en-GB" sz="1200" dirty="0" err="1">
                <a:solidFill>
                  <a:schemeClr val="dk1"/>
                </a:solidFill>
                <a:latin typeface="Century Gothic" panose="020B0502020202020204" pitchFamily="34" charset="0"/>
                <a:sym typeface="Arial"/>
              </a:rPr>
              <a:t>Cómo</a:t>
            </a:r>
            <a:r>
              <a:rPr lang="en-GB" sz="1200" dirty="0">
                <a:solidFill>
                  <a:schemeClr val="dk1"/>
                </a:solidFill>
                <a:latin typeface="Century Gothic" panose="020B0502020202020204" pitchFamily="34" charset="0"/>
                <a:sym typeface="Arial"/>
              </a:rPr>
              <a:t> es? [N/A]; entre [63]; </a:t>
            </a:r>
            <a:r>
              <a:rPr lang="en-GB" sz="1200" dirty="0" err="1">
                <a:solidFill>
                  <a:schemeClr val="dk1"/>
                </a:solidFill>
                <a:latin typeface="Century Gothic" panose="020B0502020202020204" pitchFamily="34" charset="0"/>
                <a:sym typeface="Arial"/>
              </a:rPr>
              <a:t>señora</a:t>
            </a:r>
            <a:r>
              <a:rPr lang="en-GB" sz="1200" dirty="0">
                <a:solidFill>
                  <a:schemeClr val="dk1"/>
                </a:solidFill>
                <a:latin typeface="Century Gothic" panose="020B0502020202020204" pitchFamily="34" charset="0"/>
                <a:sym typeface="Arial"/>
              </a:rPr>
              <a:t> [509]; </a:t>
            </a:r>
            <a:r>
              <a:rPr lang="en-GB" sz="1200" dirty="0" err="1">
                <a:solidFill>
                  <a:schemeClr val="dk1"/>
                </a:solidFill>
                <a:latin typeface="Century Gothic" panose="020B0502020202020204" pitchFamily="34" charset="0"/>
                <a:sym typeface="Arial"/>
              </a:rPr>
              <a:t>señor</a:t>
            </a:r>
            <a:r>
              <a:rPr lang="en-GB" sz="1200" dirty="0">
                <a:solidFill>
                  <a:schemeClr val="dk1"/>
                </a:solidFill>
                <a:latin typeface="Century Gothic" panose="020B0502020202020204" pitchFamily="34" charset="0"/>
                <a:sym typeface="Arial"/>
              </a:rPr>
              <a:t> [201]; </a:t>
            </a:r>
            <a:r>
              <a:rPr lang="en-GB" sz="1200" dirty="0" err="1">
                <a:solidFill>
                  <a:schemeClr val="dk1"/>
                </a:solidFill>
                <a:latin typeface="Century Gothic" panose="020B0502020202020204" pitchFamily="34" charset="0"/>
                <a:sym typeface="Arial"/>
              </a:rPr>
              <a:t>siete</a:t>
            </a:r>
            <a:r>
              <a:rPr lang="en-GB" sz="1200" dirty="0">
                <a:solidFill>
                  <a:schemeClr val="dk1"/>
                </a:solidFill>
                <a:latin typeface="Century Gothic" panose="020B0502020202020204" pitchFamily="34" charset="0"/>
                <a:sym typeface="Arial"/>
              </a:rPr>
              <a:t> [603]; </a:t>
            </a:r>
            <a:r>
              <a:rPr lang="en-GB" sz="1200" dirty="0" err="1">
                <a:solidFill>
                  <a:schemeClr val="dk1"/>
                </a:solidFill>
                <a:latin typeface="Century Gothic" panose="020B0502020202020204" pitchFamily="34" charset="0"/>
                <a:sym typeface="Arial"/>
              </a:rPr>
              <a:t>ocho</a:t>
            </a:r>
            <a:r>
              <a:rPr lang="en-GB" sz="1200" dirty="0">
                <a:solidFill>
                  <a:schemeClr val="dk1"/>
                </a:solidFill>
                <a:latin typeface="Century Gothic" panose="020B0502020202020204" pitchFamily="34" charset="0"/>
                <a:sym typeface="Arial"/>
              </a:rPr>
              <a:t> [641]; </a:t>
            </a:r>
            <a:r>
              <a:rPr lang="en-GB" sz="1200" dirty="0" err="1">
                <a:solidFill>
                  <a:schemeClr val="dk1"/>
                </a:solidFill>
                <a:latin typeface="Century Gothic" panose="020B0502020202020204" pitchFamily="34" charset="0"/>
                <a:sym typeface="Arial"/>
              </a:rPr>
              <a:t>nueve</a:t>
            </a:r>
            <a:r>
              <a:rPr lang="en-GB" sz="1200" dirty="0">
                <a:solidFill>
                  <a:schemeClr val="dk1"/>
                </a:solidFill>
                <a:latin typeface="Century Gothic" panose="020B0502020202020204" pitchFamily="34" charset="0"/>
                <a:sym typeface="Arial"/>
              </a:rPr>
              <a:t> [991]; </a:t>
            </a:r>
            <a:r>
              <a:rPr lang="en-GB" sz="1200" dirty="0" err="1">
                <a:solidFill>
                  <a:schemeClr val="dk1"/>
                </a:solidFill>
                <a:latin typeface="Century Gothic" panose="020B0502020202020204" pitchFamily="34" charset="0"/>
                <a:sym typeface="Arial"/>
              </a:rPr>
              <a:t>alguien</a:t>
            </a:r>
            <a:r>
              <a:rPr lang="en-GB" sz="1200" dirty="0">
                <a:solidFill>
                  <a:schemeClr val="dk1"/>
                </a:solidFill>
                <a:latin typeface="Century Gothic" panose="020B0502020202020204" pitchFamily="34" charset="0"/>
                <a:sym typeface="Arial"/>
              </a:rPr>
              <a:t> [346]; </a:t>
            </a:r>
            <a:r>
              <a:rPr lang="en-GB" sz="1200" dirty="0" err="1">
                <a:solidFill>
                  <a:schemeClr val="dk1"/>
                </a:solidFill>
                <a:latin typeface="Century Gothic" panose="020B0502020202020204" pitchFamily="34" charset="0"/>
                <a:sym typeface="Arial"/>
              </a:rPr>
              <a:t>brazo</a:t>
            </a:r>
            <a:r>
              <a:rPr lang="en-GB" sz="1200" dirty="0">
                <a:solidFill>
                  <a:schemeClr val="dk1"/>
                </a:solidFill>
                <a:latin typeface="Century Gothic" panose="020B0502020202020204" pitchFamily="34" charset="0"/>
                <a:sym typeface="Arial"/>
              </a:rPr>
              <a:t> [470]; </a:t>
            </a:r>
            <a:r>
              <a:rPr lang="en-GB" sz="1200" dirty="0" err="1">
                <a:solidFill>
                  <a:schemeClr val="dk1"/>
                </a:solidFill>
                <a:latin typeface="Century Gothic" panose="020B0502020202020204" pitchFamily="34" charset="0"/>
                <a:sym typeface="Arial"/>
              </a:rPr>
              <a:t>pierna</a:t>
            </a:r>
            <a:r>
              <a:rPr lang="en-GB" sz="1200" dirty="0">
                <a:solidFill>
                  <a:schemeClr val="dk1"/>
                </a:solidFill>
                <a:latin typeface="Century Gothic" panose="020B0502020202020204" pitchFamily="34" charset="0"/>
                <a:sym typeface="Arial"/>
              </a:rPr>
              <a:t> [776]; </a:t>
            </a:r>
            <a:r>
              <a:rPr lang="en-GB" sz="1200" dirty="0" err="1">
                <a:solidFill>
                  <a:schemeClr val="dk1"/>
                </a:solidFill>
                <a:latin typeface="Century Gothic" panose="020B0502020202020204" pitchFamily="34" charset="0"/>
                <a:sym typeface="Arial"/>
              </a:rPr>
              <a:t>saltar</a:t>
            </a:r>
            <a:r>
              <a:rPr lang="en-GB" sz="1200" dirty="0">
                <a:solidFill>
                  <a:schemeClr val="dk1"/>
                </a:solidFill>
                <a:latin typeface="Century Gothic" panose="020B0502020202020204" pitchFamily="34" charset="0"/>
                <a:sym typeface="Arial"/>
              </a:rPr>
              <a:t> [1160]; </a:t>
            </a:r>
            <a:r>
              <a:rPr lang="en-GB" sz="1200" dirty="0" err="1">
                <a:solidFill>
                  <a:schemeClr val="dk1"/>
                </a:solidFill>
                <a:latin typeface="Century Gothic" panose="020B0502020202020204" pitchFamily="34" charset="0"/>
                <a:sym typeface="Arial"/>
              </a:rPr>
              <a:t>escena</a:t>
            </a:r>
            <a:r>
              <a:rPr lang="en-GB" sz="1200" dirty="0">
                <a:solidFill>
                  <a:schemeClr val="dk1"/>
                </a:solidFill>
                <a:latin typeface="Century Gothic" panose="020B0502020202020204" pitchFamily="34" charset="0"/>
                <a:sym typeface="Arial"/>
              </a:rPr>
              <a:t> [1089]; </a:t>
            </a:r>
            <a:r>
              <a:rPr lang="en-GB" sz="1200" dirty="0" err="1">
                <a:solidFill>
                  <a:schemeClr val="dk1"/>
                </a:solidFill>
                <a:latin typeface="Century Gothic" panose="020B0502020202020204" pitchFamily="34" charset="0"/>
                <a:sym typeface="Arial"/>
              </a:rPr>
              <a:t>silencio</a:t>
            </a:r>
            <a:r>
              <a:rPr lang="en-GB" sz="1200" dirty="0">
                <a:solidFill>
                  <a:schemeClr val="dk1"/>
                </a:solidFill>
                <a:latin typeface="Century Gothic" panose="020B0502020202020204" pitchFamily="34" charset="0"/>
                <a:sym typeface="Arial"/>
              </a:rPr>
              <a:t> [518]; </a:t>
            </a:r>
            <a:r>
              <a:rPr lang="en-GB" sz="1200" dirty="0" err="1">
                <a:solidFill>
                  <a:schemeClr val="dk1"/>
                </a:solidFill>
                <a:latin typeface="Century Gothic" panose="020B0502020202020204" pitchFamily="34" charset="0"/>
                <a:sym typeface="Arial"/>
              </a:rPr>
              <a:t>voluntario</a:t>
            </a:r>
            <a:r>
              <a:rPr lang="en-GB" sz="1200" dirty="0">
                <a:solidFill>
                  <a:schemeClr val="dk1"/>
                </a:solidFill>
                <a:latin typeface="Century Gothic" panose="020B0502020202020204" pitchFamily="34" charset="0"/>
                <a:sym typeface="Arial"/>
              </a:rPr>
              <a:t> [2732]; </a:t>
            </a:r>
            <a:r>
              <a:rPr lang="en-GB" sz="1200" dirty="0" err="1">
                <a:solidFill>
                  <a:schemeClr val="dk1"/>
                </a:solidFill>
                <a:latin typeface="Century Gothic" panose="020B0502020202020204" pitchFamily="34" charset="0"/>
                <a:sym typeface="Arial"/>
              </a:rPr>
              <a:t>ayuda</a:t>
            </a:r>
            <a:r>
              <a:rPr lang="en-GB" sz="1200" dirty="0">
                <a:solidFill>
                  <a:schemeClr val="dk1"/>
                </a:solidFill>
                <a:latin typeface="Century Gothic" panose="020B0502020202020204" pitchFamily="34" charset="0"/>
                <a:sym typeface="Arial"/>
              </a:rPr>
              <a:t> [784]; de nada [87]; gracias [275]; </a:t>
            </a:r>
            <a:r>
              <a:rPr lang="en-GB" sz="1200" dirty="0" err="1">
                <a:solidFill>
                  <a:schemeClr val="dk1"/>
                </a:solidFill>
                <a:latin typeface="Century Gothic" panose="020B0502020202020204" pitchFamily="34" charset="0"/>
                <a:sym typeface="Arial"/>
              </a:rPr>
              <a:t>perdón</a:t>
            </a:r>
            <a:r>
              <a:rPr lang="en-GB" sz="1200" dirty="0">
                <a:solidFill>
                  <a:schemeClr val="dk1"/>
                </a:solidFill>
                <a:latin typeface="Century Gothic" panose="020B0502020202020204" pitchFamily="34" charset="0"/>
                <a:sym typeface="Arial"/>
              </a:rPr>
              <a:t> [1729]</a:t>
            </a:r>
            <a:endParaRPr sz="1200" dirty="0">
              <a:solidFill>
                <a:schemeClr val="dk1"/>
              </a:solidFill>
              <a:latin typeface="Century Gothic" panose="020B0502020202020204" pitchFamily="34" charset="0"/>
              <a:sym typeface="Arial"/>
            </a:endParaRPr>
          </a:p>
          <a:p>
            <a:pPr marL="0" lvl="0" indent="0" algn="l" rtl="0">
              <a:lnSpc>
                <a:spcPct val="100000"/>
              </a:lnSpc>
              <a:spcBef>
                <a:spcPts val="0"/>
              </a:spcBef>
              <a:spcAft>
                <a:spcPts val="0"/>
              </a:spcAft>
              <a:buSzPts val="1400"/>
              <a:buNone/>
            </a:pPr>
            <a:endParaRPr sz="1200" dirty="0">
              <a:solidFill>
                <a:schemeClr val="dk1"/>
              </a:solidFill>
              <a:latin typeface="Century Gothic" panose="020B0502020202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GB" dirty="0">
                <a:latin typeface="Century Gothic" panose="020B0502020202020204" pitchFamily="34" charset="0"/>
              </a:rPr>
              <a:t>Source: Davies, M. &amp; Davies, K. (2018). A frequency dictionary of Spanish: Core vocabulary for learners (2nd ed.). Routledge: London</a:t>
            </a:r>
            <a:endParaRPr dirty="0">
              <a:latin typeface="Century Gothic" panose="020B0502020202020204" pitchFamily="34" charset="0"/>
            </a:endParaRPr>
          </a:p>
          <a:p>
            <a:pPr marL="0" lvl="0" indent="0" algn="l" rtl="0">
              <a:lnSpc>
                <a:spcPct val="100000"/>
              </a:lnSpc>
              <a:spcBef>
                <a:spcPts val="0"/>
              </a:spcBef>
              <a:spcAft>
                <a:spcPts val="0"/>
              </a:spcAft>
              <a:buSzPts val="1400"/>
              <a:buNone/>
            </a:pPr>
            <a:endParaRPr sz="1200" dirty="0">
              <a:solidFill>
                <a:schemeClr val="dk1"/>
              </a:solidFill>
              <a:latin typeface="Century Gothic" panose="020B0502020202020204" pitchFamily="34" charset="0"/>
              <a:sym typeface="Arial"/>
            </a:endParaRPr>
          </a:p>
          <a:p>
            <a:pPr marL="0" lvl="0" indent="0" algn="l" rtl="0">
              <a:lnSpc>
                <a:spcPct val="100000"/>
              </a:lnSpc>
              <a:spcBef>
                <a:spcPts val="0"/>
              </a:spcBef>
              <a:spcAft>
                <a:spcPts val="0"/>
              </a:spcAft>
              <a:buSzPts val="1400"/>
              <a:buNone/>
            </a:pPr>
            <a:r>
              <a:rPr lang="en-GB" sz="1200" u="none" strike="noStrike" dirty="0">
                <a:solidFill>
                  <a:schemeClr val="dk1"/>
                </a:solidFill>
                <a:latin typeface="Century Gothic" panose="020B0502020202020204" pitchFamily="34" charset="0"/>
                <a:sym typeface="Arial"/>
              </a:rPr>
              <a:t>The frequency rankings for words that occur in this PowerPoint which have been previously introduced in NCELP resources are given in the NCELP SOW and in the resources that first introduced and formally re-visited those words. For any other words that occur incidentally in this PowerPoint, frequency rankings will be provided in the notes field wherever possible.</a:t>
            </a:r>
            <a:endParaRPr sz="1200" dirty="0">
              <a:latin typeface="Century Gothic" panose="020B0502020202020204" pitchFamily="34" charset="0"/>
            </a:endParaRP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entury Gothic" panose="020B0502020202020204" pitchFamily="34" charset="0"/>
              <a:sym typeface="Arial"/>
            </a:endParaRPr>
          </a:p>
        </p:txBody>
      </p:sp>
      <p:sp>
        <p:nvSpPr>
          <p:cNvPr id="207" name="Google Shape;20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rgbClr val="000000"/>
                </a:solidFill>
                <a:sym typeface="Arial"/>
              </a:rPr>
              <a:t>15</a:t>
            </a:fld>
            <a:endParaRPr sz="1200" u="none" strike="noStrike" cap="none" dirty="0">
              <a:solidFill>
                <a:srgbClr val="000000"/>
              </a:solidFil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mn-lt"/>
              </a:rPr>
              <a:t>Vocabulary recall activity</a:t>
            </a:r>
            <a:endParaRPr b="1" dirty="0">
              <a:latin typeface="+mn-lt"/>
            </a:endParaRPr>
          </a:p>
          <a:p>
            <a:pPr marL="0" lvl="0" indent="0" algn="l" rtl="0">
              <a:lnSpc>
                <a:spcPct val="100000"/>
              </a:lnSpc>
              <a:spcBef>
                <a:spcPts val="0"/>
              </a:spcBef>
              <a:spcAft>
                <a:spcPts val="0"/>
              </a:spcAft>
              <a:buSzPts val="1400"/>
              <a:buNone/>
            </a:pPr>
            <a:endParaRPr dirty="0">
              <a:latin typeface="+mn-lt"/>
            </a:endParaRPr>
          </a:p>
          <a:p>
            <a:pPr marL="0" lvl="0" indent="0" algn="l" rtl="0">
              <a:lnSpc>
                <a:spcPct val="100000"/>
              </a:lnSpc>
              <a:spcBef>
                <a:spcPts val="0"/>
              </a:spcBef>
              <a:spcAft>
                <a:spcPts val="0"/>
              </a:spcAft>
              <a:buSzPts val="1400"/>
              <a:buNone/>
            </a:pPr>
            <a:r>
              <a:rPr lang="en-GB" b="1" dirty="0">
                <a:latin typeface="+mn-lt"/>
              </a:rPr>
              <a:t>Timing</a:t>
            </a:r>
            <a:r>
              <a:rPr lang="en-GB" dirty="0">
                <a:latin typeface="+mn-lt"/>
              </a:rPr>
              <a:t>: 5 min.</a:t>
            </a:r>
            <a:endParaRPr dirty="0">
              <a:latin typeface="+mn-lt"/>
            </a:endParaRPr>
          </a:p>
          <a:p>
            <a:pPr marL="0" lvl="0" indent="0" algn="l" rtl="0">
              <a:lnSpc>
                <a:spcPct val="100000"/>
              </a:lnSpc>
              <a:spcBef>
                <a:spcPts val="0"/>
              </a:spcBef>
              <a:spcAft>
                <a:spcPts val="0"/>
              </a:spcAft>
              <a:buSzPts val="1400"/>
              <a:buNone/>
            </a:pPr>
            <a:endParaRPr dirty="0">
              <a:latin typeface="+mn-lt"/>
            </a:endParaRPr>
          </a:p>
          <a:p>
            <a:pPr marL="0" lvl="0" indent="0" algn="l" rtl="0">
              <a:lnSpc>
                <a:spcPct val="100000"/>
              </a:lnSpc>
              <a:spcBef>
                <a:spcPts val="0"/>
              </a:spcBef>
              <a:spcAft>
                <a:spcPts val="0"/>
              </a:spcAft>
              <a:buSzPts val="1400"/>
              <a:buNone/>
            </a:pPr>
            <a:r>
              <a:rPr lang="en-GB" b="1" dirty="0">
                <a:latin typeface="+mn-lt"/>
              </a:rPr>
              <a:t>Aim</a:t>
            </a:r>
            <a:r>
              <a:rPr lang="en-GB" dirty="0">
                <a:latin typeface="+mn-lt"/>
              </a:rPr>
              <a:t>: To revisit this week’s revisited vocabulary.</a:t>
            </a:r>
            <a:endParaRPr dirty="0">
              <a:latin typeface="+mn-lt"/>
            </a:endParaRPr>
          </a:p>
          <a:p>
            <a:pPr marL="0" lvl="0" indent="0" algn="l" rtl="0">
              <a:lnSpc>
                <a:spcPct val="100000"/>
              </a:lnSpc>
              <a:spcBef>
                <a:spcPts val="0"/>
              </a:spcBef>
              <a:spcAft>
                <a:spcPts val="0"/>
              </a:spcAft>
              <a:buSzPts val="1400"/>
              <a:buNone/>
            </a:pPr>
            <a:endParaRPr dirty="0">
              <a:latin typeface="+mn-lt"/>
            </a:endParaRPr>
          </a:p>
          <a:p>
            <a:pPr marL="0" lvl="0" indent="0" algn="l" rtl="0">
              <a:lnSpc>
                <a:spcPct val="100000"/>
              </a:lnSpc>
              <a:spcBef>
                <a:spcPts val="0"/>
              </a:spcBef>
              <a:spcAft>
                <a:spcPts val="0"/>
              </a:spcAft>
              <a:buSzPts val="1400"/>
              <a:buNone/>
            </a:pPr>
            <a:r>
              <a:rPr lang="en-GB" b="1" dirty="0">
                <a:latin typeface="+mn-lt"/>
              </a:rPr>
              <a:t>Procedure</a:t>
            </a:r>
            <a:r>
              <a:rPr lang="en-GB" dirty="0">
                <a:latin typeface="+mn-lt"/>
              </a:rPr>
              <a:t>:</a:t>
            </a:r>
            <a:endParaRPr dirty="0">
              <a:latin typeface="+mn-lt"/>
            </a:endParaRPr>
          </a:p>
          <a:p>
            <a:pPr marL="0" lvl="0" indent="0" algn="l" rtl="0">
              <a:lnSpc>
                <a:spcPct val="100000"/>
              </a:lnSpc>
              <a:spcBef>
                <a:spcPts val="0"/>
              </a:spcBef>
              <a:spcAft>
                <a:spcPts val="0"/>
              </a:spcAft>
              <a:buSzPts val="1400"/>
              <a:buNone/>
            </a:pPr>
            <a:r>
              <a:rPr lang="en-GB" dirty="0">
                <a:latin typeface="+mn-lt"/>
              </a:rPr>
              <a:t>1. Teachers asks students to try to say the word in Spanish represented by each image. To encourage learners to recall this vocabulary only the first letter of each word is provided.</a:t>
            </a:r>
            <a:endParaRPr dirty="0">
              <a:latin typeface="+mn-lt"/>
            </a:endParaRPr>
          </a:p>
        </p:txBody>
      </p:sp>
      <p:sp>
        <p:nvSpPr>
          <p:cNvPr id="224" name="Google Shape;22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rgbClr val="000000"/>
                </a:solidFill>
                <a:sym typeface="Arial"/>
              </a:rPr>
              <a:t>16</a:t>
            </a:fld>
            <a:endParaRPr sz="1200" u="none" strike="noStrike" cap="none" dirty="0">
              <a:solidFill>
                <a:srgbClr val="000000"/>
              </a:solidFil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GB" b="1" dirty="0">
                <a:latin typeface="+mn-lt"/>
              </a:rPr>
              <a:t>Timing</a:t>
            </a:r>
            <a:r>
              <a:rPr lang="es-GB" dirty="0">
                <a:latin typeface="+mn-lt"/>
              </a:rPr>
              <a:t>: 1 minute</a:t>
            </a:r>
          </a:p>
          <a:p>
            <a:pPr marL="0" indent="0">
              <a:buNone/>
            </a:pPr>
            <a:endParaRPr lang="es-GB" dirty="0">
              <a:latin typeface="+mn-lt"/>
            </a:endParaRPr>
          </a:p>
          <a:p>
            <a:pPr marL="0" indent="0">
              <a:buNone/>
            </a:pPr>
            <a:r>
              <a:rPr lang="es-GB" b="1" dirty="0">
                <a:latin typeface="+mn-lt"/>
              </a:rPr>
              <a:t>Aim</a:t>
            </a:r>
            <a:r>
              <a:rPr lang="es-GB" dirty="0">
                <a:latin typeface="+mn-lt"/>
              </a:rPr>
              <a:t>: to revisit the use of ‘de’ between nouns to talk about types of things.</a:t>
            </a:r>
          </a:p>
          <a:p>
            <a:pPr marL="0" indent="0">
              <a:buNone/>
            </a:pPr>
            <a:endParaRPr lang="es-GB" dirty="0">
              <a:latin typeface="+mn-lt"/>
            </a:endParaRPr>
          </a:p>
          <a:p>
            <a:pPr marL="0" indent="0">
              <a:buNone/>
            </a:pPr>
            <a:r>
              <a:rPr lang="es-GB" b="1" dirty="0">
                <a:latin typeface="+mn-lt"/>
              </a:rPr>
              <a:t>Procedure</a:t>
            </a:r>
            <a:r>
              <a:rPr lang="es-GB" dirty="0">
                <a:latin typeface="+mn-lt"/>
              </a:rPr>
              <a:t>:</a:t>
            </a:r>
          </a:p>
          <a:p>
            <a:pPr marL="228600" indent="-228600">
              <a:buAutoNum type="arabicPeriod"/>
            </a:pPr>
            <a:r>
              <a:rPr lang="es-GB" dirty="0">
                <a:latin typeface="+mn-lt"/>
              </a:rPr>
              <a:t>Go through the explanations with further clicks.</a:t>
            </a:r>
          </a:p>
          <a:p>
            <a:pPr marL="228600" indent="-228600">
              <a:buAutoNum type="arabicPeriod"/>
            </a:pPr>
            <a:r>
              <a:rPr lang="es-GB" dirty="0">
                <a:latin typeface="+mn-lt"/>
              </a:rPr>
              <a:t>Elicit the English for the Spanish examples.</a:t>
            </a:r>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dirty="0"/>
          </a:p>
        </p:txBody>
      </p:sp>
    </p:spTree>
    <p:extLst>
      <p:ext uri="{BB962C8B-B14F-4D97-AF65-F5344CB8AC3E}">
        <p14:creationId xmlns:p14="http://schemas.microsoft.com/office/powerpoint/2010/main" val="353945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GB" b="1" dirty="0">
                <a:latin typeface="+mn-lt"/>
              </a:rPr>
              <a:t>Timing</a:t>
            </a:r>
            <a:r>
              <a:rPr lang="es-GB" dirty="0">
                <a:latin typeface="+mn-lt"/>
              </a:rPr>
              <a:t>: 3 minutes</a:t>
            </a:r>
          </a:p>
          <a:p>
            <a:pPr marL="0" indent="0">
              <a:buNone/>
            </a:pPr>
            <a:endParaRPr lang="es-GB" dirty="0">
              <a:latin typeface="+mn-lt"/>
            </a:endParaRPr>
          </a:p>
          <a:p>
            <a:pPr marL="0" indent="0">
              <a:buNone/>
            </a:pPr>
            <a:r>
              <a:rPr lang="es-GB" b="1" dirty="0">
                <a:latin typeface="+mn-lt"/>
              </a:rPr>
              <a:t>Aim</a:t>
            </a:r>
            <a:r>
              <a:rPr lang="es-GB" dirty="0">
                <a:latin typeface="+mn-lt"/>
              </a:rPr>
              <a:t>: </a:t>
            </a:r>
          </a:p>
          <a:p>
            <a:pPr marL="0" indent="0">
              <a:buNone/>
            </a:pPr>
            <a:r>
              <a:rPr lang="es-GB" dirty="0">
                <a:latin typeface="+mn-lt"/>
              </a:rPr>
              <a:t>to practise the use of ‘de’ between nouns to talk about types of things.</a:t>
            </a:r>
          </a:p>
          <a:p>
            <a:pPr marL="0" indent="0">
              <a:buNone/>
            </a:pPr>
            <a:r>
              <a:rPr lang="es-GB" dirty="0">
                <a:latin typeface="+mn-lt"/>
              </a:rPr>
              <a:t>to practise this week’s revisited vocabulary.</a:t>
            </a:r>
          </a:p>
          <a:p>
            <a:pPr marL="0" indent="0">
              <a:buNone/>
            </a:pPr>
            <a:endParaRPr lang="es-GB" dirty="0">
              <a:latin typeface="+mn-lt"/>
            </a:endParaRPr>
          </a:p>
          <a:p>
            <a:pPr marL="0" indent="0">
              <a:buNone/>
            </a:pPr>
            <a:r>
              <a:rPr lang="es-GB" b="1" dirty="0">
                <a:latin typeface="+mn-lt"/>
              </a:rPr>
              <a:t>Procedure</a:t>
            </a:r>
            <a:r>
              <a:rPr lang="es-GB" dirty="0">
                <a:latin typeface="+mn-lt"/>
              </a:rPr>
              <a:t>:</a:t>
            </a:r>
          </a:p>
          <a:p>
            <a:pPr marL="228600" indent="-228600">
              <a:buAutoNum type="arabicPeriod"/>
            </a:pPr>
            <a:r>
              <a:rPr lang="es-GB" dirty="0">
                <a:latin typeface="+mn-lt"/>
              </a:rPr>
              <a:t>Students translate each phrase into Spanish.</a:t>
            </a:r>
          </a:p>
          <a:p>
            <a:pPr marL="228600" indent="-228600">
              <a:buAutoNum type="arabicPeriod"/>
            </a:pPr>
            <a:r>
              <a:rPr lang="es-GB" dirty="0">
                <a:latin typeface="+mn-lt"/>
              </a:rPr>
              <a:t>Teacher shows answers one by one.</a:t>
            </a:r>
          </a:p>
          <a:p>
            <a:pPr marL="228600" indent="-228600">
              <a:buAutoNum type="arabicPeriod"/>
            </a:pPr>
            <a:endParaRPr lang="es-GB" dirty="0">
              <a:latin typeface="+mn-lt"/>
            </a:endParaRPr>
          </a:p>
          <a:p>
            <a:pPr marL="0" indent="0">
              <a:buNone/>
            </a:pPr>
            <a:r>
              <a:rPr lang="es-GB" b="1" dirty="0">
                <a:latin typeface="+mn-lt"/>
              </a:rPr>
              <a:t>Frequency of unknown vocabulary:</a:t>
            </a:r>
          </a:p>
          <a:p>
            <a:pPr marL="0" indent="0">
              <a:buNone/>
            </a:pPr>
            <a:r>
              <a:rPr lang="es-GB" dirty="0">
                <a:latin typeface="+mn-lt"/>
              </a:rPr>
              <a:t>hotel [1163]</a:t>
            </a:r>
          </a:p>
        </p:txBody>
      </p:sp>
      <p:sp>
        <p:nvSpPr>
          <p:cNvPr id="4" name="Marcador de número de diapositiva 3"/>
          <p:cNvSpPr>
            <a:spLocks noGrp="1"/>
          </p:cNvSpPr>
          <p:nvPr>
            <p:ph type="sldNum" idx="12"/>
          </p:nvPr>
        </p:nvSpPr>
        <p:spPr/>
        <p:txBody>
          <a:bodyPr/>
          <a:lstStyle/>
          <a:p>
            <a:pPr algn="r">
              <a:buSzPts val="1200"/>
            </a:pPr>
            <a:fld id="{00000000-1234-1234-1234-123412341234}" type="slidenum">
              <a:rPr lang="en-GB" sz="1200" smtClean="0">
                <a:solidFill>
                  <a:schemeClr val="dk1"/>
                </a:solidFill>
              </a:rPr>
              <a:pPr algn="r">
                <a:buSzPts val="1200"/>
              </a:pPr>
              <a:t>18</a:t>
            </a:fld>
            <a:endParaRPr lang="en-GB" sz="1200" dirty="0">
              <a:solidFill>
                <a:schemeClr val="dk1"/>
              </a:solidFill>
            </a:endParaRPr>
          </a:p>
        </p:txBody>
      </p:sp>
    </p:spTree>
    <p:extLst>
      <p:ext uri="{BB962C8B-B14F-4D97-AF65-F5344CB8AC3E}">
        <p14:creationId xmlns:p14="http://schemas.microsoft.com/office/powerpoint/2010/main" val="246147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 tonguetwister</a:t>
            </a:r>
          </a:p>
          <a:p>
            <a:pPr marL="0"/>
            <a:endParaRPr lang="en-GB" b="1" dirty="0"/>
          </a:p>
          <a:p>
            <a:pPr marL="0"/>
            <a:r>
              <a:rPr lang="en-GB" b="1" dirty="0"/>
              <a:t>Timing: </a:t>
            </a:r>
            <a:r>
              <a:rPr lang="en-GB" b="0" dirty="0"/>
              <a:t>5 mins</a:t>
            </a:r>
          </a:p>
          <a:p>
            <a:pPr marL="0"/>
            <a:endParaRPr lang="en-GB" b="1" dirty="0"/>
          </a:p>
          <a:p>
            <a:pPr marL="0"/>
            <a:r>
              <a:rPr lang="en-GB" b="1" dirty="0"/>
              <a:t>Aim: </a:t>
            </a:r>
            <a:r>
              <a:rPr lang="en-GB" dirty="0"/>
              <a:t>to gain</a:t>
            </a:r>
            <a:r>
              <a:rPr lang="en-GB" baseline="0" dirty="0"/>
              <a:t> confidence in practising the SSCs ‘n’ and ‘</a:t>
            </a:r>
            <a:r>
              <a:rPr lang="en-GB" baseline="0" dirty="0" err="1"/>
              <a:t>ñ</a:t>
            </a:r>
            <a:r>
              <a:rPr lang="en-GB" baseline="0" dirty="0"/>
              <a:t>’ 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 Note that all words have been previously taught as vocabulary items except the words with an asterisk.</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3=very fast). Each time, students can be challenged to say it at the same speed.</a:t>
            </a:r>
          </a:p>
          <a:p>
            <a:pPr marL="228600" indent="-228600">
              <a:buAutoNum type="arabicPeriod"/>
            </a:pPr>
            <a:endParaRPr lang="en-GB" baseline="0" dirty="0"/>
          </a:p>
          <a:p>
            <a:pPr marL="0" indent="0">
              <a:buNone/>
            </a:pPr>
            <a:r>
              <a:rPr lang="en-GB" b="1" baseline="0" dirty="0"/>
              <a:t>Frequency of unknown vocabulary:</a:t>
            </a:r>
          </a:p>
          <a:p>
            <a:pPr marL="0" indent="0">
              <a:buNone/>
            </a:pPr>
            <a:r>
              <a:rPr lang="en-GB" baseline="0" dirty="0" err="1"/>
              <a:t>araña</a:t>
            </a:r>
            <a:r>
              <a:rPr lang="en-GB" baseline="0" dirty="0"/>
              <a:t> [4427]; </a:t>
            </a:r>
            <a:r>
              <a:rPr lang="en-GB" baseline="0" dirty="0" err="1"/>
              <a:t>tamaño</a:t>
            </a:r>
            <a:r>
              <a:rPr lang="en-GB" baseline="0" dirty="0"/>
              <a:t> [642]; piña [&gt;5000]; mono [3835]</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28125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latin typeface="+mn-lt"/>
              </a:rPr>
              <a:t>Timing: </a:t>
            </a:r>
            <a:r>
              <a:rPr lang="en-GB" dirty="0">
                <a:latin typeface="+mn-lt"/>
              </a:rPr>
              <a:t>10 minutes</a:t>
            </a:r>
            <a:endParaRPr dirty="0">
              <a:latin typeface="+mn-lt"/>
            </a:endParaRPr>
          </a:p>
          <a:p>
            <a:pPr marL="0" marR="0" lvl="0" indent="0" algn="l" rtl="0">
              <a:lnSpc>
                <a:spcPct val="100000"/>
              </a:lnSpc>
              <a:spcBef>
                <a:spcPts val="0"/>
              </a:spcBef>
              <a:spcAft>
                <a:spcPts val="0"/>
              </a:spcAft>
              <a:buClr>
                <a:schemeClr val="dk1"/>
              </a:buClr>
              <a:buSzPts val="1200"/>
              <a:buFont typeface="Arial"/>
              <a:buNone/>
            </a:pPr>
            <a:endParaRPr dirty="0">
              <a:latin typeface="+mn-lt"/>
            </a:endParaRPr>
          </a:p>
          <a:p>
            <a:pPr marL="0" marR="0" lvl="0" indent="0" algn="l" rtl="0">
              <a:lnSpc>
                <a:spcPct val="100000"/>
              </a:lnSpc>
              <a:spcBef>
                <a:spcPts val="0"/>
              </a:spcBef>
              <a:spcAft>
                <a:spcPts val="0"/>
              </a:spcAft>
              <a:buClr>
                <a:schemeClr val="dk1"/>
              </a:buClr>
              <a:buSzPts val="1200"/>
              <a:buFont typeface="Arial"/>
              <a:buNone/>
            </a:pPr>
            <a:r>
              <a:rPr lang="en-GB" b="1" dirty="0">
                <a:latin typeface="+mn-lt"/>
              </a:rPr>
              <a:t>Aim: </a:t>
            </a:r>
            <a:r>
              <a:rPr lang="en-GB" dirty="0">
                <a:latin typeface="+mn-lt"/>
              </a:rPr>
              <a:t>To revise a significant number of words in the oral modality.  Time is constrained (as a result of the aural input) to compel learners to comprehend words more quickly, a valuable component in vocabulary practice that speeds up the process of recall.</a:t>
            </a:r>
          </a:p>
          <a:p>
            <a:pPr marL="0" marR="0" lvl="0" indent="0" algn="l" rtl="0">
              <a:lnSpc>
                <a:spcPct val="100000"/>
              </a:lnSpc>
              <a:spcBef>
                <a:spcPts val="0"/>
              </a:spcBef>
              <a:spcAft>
                <a:spcPts val="0"/>
              </a:spcAft>
              <a:buClr>
                <a:schemeClr val="dk1"/>
              </a:buClr>
              <a:buSzPts val="1200"/>
              <a:buFont typeface="Arial"/>
              <a:buNone/>
            </a:pPr>
            <a:endParaRPr lang="en-GB" dirty="0">
              <a:latin typeface="+mn-lt"/>
            </a:endParaRPr>
          </a:p>
          <a:p>
            <a:pPr marL="0" marR="0" lvl="0" indent="0" algn="l" rtl="0">
              <a:lnSpc>
                <a:spcPct val="100000"/>
              </a:lnSpc>
              <a:spcBef>
                <a:spcPts val="0"/>
              </a:spcBef>
              <a:spcAft>
                <a:spcPts val="0"/>
              </a:spcAft>
              <a:buClr>
                <a:schemeClr val="dk1"/>
              </a:buClr>
              <a:buSzPts val="1200"/>
              <a:buFont typeface="Arial"/>
              <a:buNone/>
            </a:pPr>
            <a:r>
              <a:rPr lang="en-GB" b="1" dirty="0">
                <a:latin typeface="+mn-lt"/>
              </a:rPr>
              <a:t>Procedure:</a:t>
            </a:r>
          </a:p>
          <a:p>
            <a:pPr marL="0" marR="0" lvl="0" indent="0" algn="l" rtl="0">
              <a:lnSpc>
                <a:spcPct val="100000"/>
              </a:lnSpc>
              <a:spcBef>
                <a:spcPts val="0"/>
              </a:spcBef>
              <a:spcAft>
                <a:spcPts val="0"/>
              </a:spcAft>
              <a:buClr>
                <a:schemeClr val="dk1"/>
              </a:buClr>
              <a:buSzPts val="1200"/>
              <a:buFont typeface="Arial"/>
              <a:buNone/>
            </a:pPr>
            <a:r>
              <a:rPr lang="en-GB" dirty="0">
                <a:latin typeface="+mn-lt"/>
              </a:rPr>
              <a:t>1. Write 1-8 in books.</a:t>
            </a:r>
            <a:br>
              <a:rPr lang="en-GB" dirty="0">
                <a:latin typeface="+mn-lt"/>
              </a:rPr>
            </a:br>
            <a:r>
              <a:rPr lang="en-GB" dirty="0">
                <a:latin typeface="+mn-lt"/>
              </a:rPr>
              <a:t>2. Listen to each set of three words and write the most appropriate category word.</a:t>
            </a:r>
            <a:br>
              <a:rPr lang="en-GB" dirty="0">
                <a:latin typeface="+mn-lt"/>
              </a:rPr>
            </a:br>
            <a:r>
              <a:rPr lang="en-GB" dirty="0">
                <a:latin typeface="+mn-lt"/>
              </a:rPr>
              <a:t>Note: It may be useful to write all the words down to have more time to review them and select the most appropriate category word.</a:t>
            </a:r>
            <a:br>
              <a:rPr lang="en-GB" dirty="0">
                <a:latin typeface="+mn-lt"/>
              </a:rPr>
            </a:br>
            <a:r>
              <a:rPr lang="en-GB" dirty="0">
                <a:latin typeface="+mn-lt"/>
              </a:rPr>
              <a:t>3.  Answers (including a written version of the three words in each set) appear on mouse clicks.</a:t>
            </a:r>
            <a:br>
              <a:rPr lang="en-GB" dirty="0">
                <a:latin typeface="+mn-lt"/>
              </a:rPr>
            </a:br>
            <a:r>
              <a:rPr lang="en-GB" dirty="0">
                <a:latin typeface="+mn-lt"/>
              </a:rPr>
              <a:t>4.  Check all meanings are known.</a:t>
            </a:r>
            <a:endParaRPr dirty="0">
              <a:latin typeface="+mn-lt"/>
            </a:endParaRPr>
          </a:p>
          <a:p>
            <a:pPr marL="0" marR="0" lvl="0" indent="0" algn="l" rtl="0">
              <a:lnSpc>
                <a:spcPct val="100000"/>
              </a:lnSpc>
              <a:spcBef>
                <a:spcPts val="0"/>
              </a:spcBef>
              <a:spcAft>
                <a:spcPts val="0"/>
              </a:spcAft>
              <a:buClr>
                <a:schemeClr val="dk1"/>
              </a:buClr>
              <a:buSzPts val="1200"/>
              <a:buFont typeface="Arial"/>
              <a:buNone/>
            </a:pPr>
            <a:endParaRPr dirty="0">
              <a:latin typeface="+mn-lt"/>
            </a:endParaRPr>
          </a:p>
          <a:p>
            <a:pPr marL="0" marR="0" lvl="0" indent="0" algn="l" rtl="0">
              <a:lnSpc>
                <a:spcPct val="100000"/>
              </a:lnSpc>
              <a:spcBef>
                <a:spcPts val="0"/>
              </a:spcBef>
              <a:spcAft>
                <a:spcPts val="0"/>
              </a:spcAft>
              <a:buClr>
                <a:schemeClr val="dk1"/>
              </a:buClr>
              <a:buSzPts val="1200"/>
              <a:buFont typeface="Arial"/>
              <a:buNone/>
            </a:pPr>
            <a:r>
              <a:rPr lang="en-GB" b="1" dirty="0">
                <a:latin typeface="+mn-lt"/>
              </a:rPr>
              <a:t>Transcript:</a:t>
            </a:r>
            <a:endParaRPr b="1" dirty="0">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alemán</a:t>
            </a:r>
            <a:r>
              <a:rPr lang="en-GB" sz="1200" dirty="0">
                <a:solidFill>
                  <a:srgbClr val="1F3864"/>
                </a:solidFill>
                <a:latin typeface="+mn-lt"/>
              </a:rPr>
              <a:t>, </a:t>
            </a:r>
            <a:r>
              <a:rPr lang="en-GB" sz="1200" dirty="0" err="1">
                <a:solidFill>
                  <a:srgbClr val="1F3864"/>
                </a:solidFill>
                <a:latin typeface="+mn-lt"/>
              </a:rPr>
              <a:t>español</a:t>
            </a:r>
            <a:r>
              <a:rPr lang="en-GB" sz="1200" dirty="0">
                <a:solidFill>
                  <a:srgbClr val="1F3864"/>
                </a:solidFill>
                <a:latin typeface="+mn-lt"/>
              </a:rPr>
              <a:t>, </a:t>
            </a:r>
            <a:r>
              <a:rPr lang="en-GB" sz="1200" dirty="0" err="1">
                <a:solidFill>
                  <a:srgbClr val="1F3864"/>
                </a:solidFill>
                <a:latin typeface="+mn-lt"/>
              </a:rPr>
              <a:t>francés</a:t>
            </a:r>
            <a:endParaRPr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brazo</a:t>
            </a:r>
            <a:r>
              <a:rPr lang="en-GB" sz="1200" dirty="0">
                <a:solidFill>
                  <a:srgbClr val="1F3864"/>
                </a:solidFill>
                <a:latin typeface="+mn-lt"/>
              </a:rPr>
              <a:t>, </a:t>
            </a:r>
            <a:r>
              <a:rPr lang="en-GB" sz="1200" dirty="0" err="1">
                <a:solidFill>
                  <a:srgbClr val="1F3864"/>
                </a:solidFill>
                <a:latin typeface="+mn-lt"/>
              </a:rPr>
              <a:t>pierna</a:t>
            </a:r>
            <a:r>
              <a:rPr lang="en-GB" sz="1200" dirty="0">
                <a:solidFill>
                  <a:srgbClr val="1F3864"/>
                </a:solidFill>
                <a:latin typeface="+mn-lt"/>
              </a:rPr>
              <a:t>, cabeza</a:t>
            </a:r>
            <a:endParaRPr dirty="0">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ocho</a:t>
            </a:r>
            <a:r>
              <a:rPr lang="en-GB" sz="1200" dirty="0">
                <a:solidFill>
                  <a:srgbClr val="1F3864"/>
                </a:solidFill>
                <a:latin typeface="+mn-lt"/>
              </a:rPr>
              <a:t>, </a:t>
            </a:r>
            <a:r>
              <a:rPr lang="en-GB" sz="1200" dirty="0" err="1">
                <a:solidFill>
                  <a:srgbClr val="1F3864"/>
                </a:solidFill>
                <a:latin typeface="+mn-lt"/>
              </a:rPr>
              <a:t>nueve</a:t>
            </a:r>
            <a:r>
              <a:rPr lang="en-GB" sz="1200" dirty="0">
                <a:solidFill>
                  <a:srgbClr val="1F3864"/>
                </a:solidFill>
                <a:latin typeface="+mn-lt"/>
              </a:rPr>
              <a:t>, </a:t>
            </a:r>
            <a:r>
              <a:rPr lang="en-GB" sz="1200" dirty="0" err="1">
                <a:solidFill>
                  <a:srgbClr val="1F3864"/>
                </a:solidFill>
                <a:latin typeface="+mn-lt"/>
              </a:rPr>
              <a:t>siete</a:t>
            </a:r>
            <a:endParaRPr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compañero</a:t>
            </a:r>
            <a:r>
              <a:rPr lang="en-GB" sz="1200" dirty="0">
                <a:solidFill>
                  <a:srgbClr val="1F3864"/>
                </a:solidFill>
                <a:latin typeface="+mn-lt"/>
              </a:rPr>
              <a:t>, </a:t>
            </a:r>
            <a:r>
              <a:rPr lang="en-GB" sz="1200" dirty="0" err="1">
                <a:solidFill>
                  <a:srgbClr val="1F3864"/>
                </a:solidFill>
                <a:latin typeface="+mn-lt"/>
              </a:rPr>
              <a:t>alguien</a:t>
            </a:r>
            <a:r>
              <a:rPr lang="en-GB" sz="1200" dirty="0">
                <a:solidFill>
                  <a:srgbClr val="1F3864"/>
                </a:solidFill>
                <a:latin typeface="+mn-lt"/>
              </a:rPr>
              <a:t>, </a:t>
            </a:r>
            <a:r>
              <a:rPr lang="en-GB" sz="1200" dirty="0" err="1">
                <a:solidFill>
                  <a:srgbClr val="1F3864"/>
                </a:solidFill>
                <a:latin typeface="+mn-lt"/>
              </a:rPr>
              <a:t>señor</a:t>
            </a:r>
            <a:endParaRPr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hija</a:t>
            </a:r>
            <a:r>
              <a:rPr lang="en-GB" sz="1200" dirty="0">
                <a:solidFill>
                  <a:srgbClr val="1F3864"/>
                </a:solidFill>
                <a:latin typeface="+mn-lt"/>
              </a:rPr>
              <a:t>, </a:t>
            </a:r>
            <a:r>
              <a:rPr lang="en-GB" sz="1200" dirty="0" err="1">
                <a:solidFill>
                  <a:srgbClr val="1F3864"/>
                </a:solidFill>
                <a:latin typeface="+mn-lt"/>
              </a:rPr>
              <a:t>madre</a:t>
            </a:r>
            <a:r>
              <a:rPr lang="en-GB" sz="1200" dirty="0">
                <a:solidFill>
                  <a:srgbClr val="1F3864"/>
                </a:solidFill>
                <a:latin typeface="+mn-lt"/>
              </a:rPr>
              <a:t>, </a:t>
            </a:r>
            <a:r>
              <a:rPr lang="en-GB" sz="1200" dirty="0" err="1">
                <a:solidFill>
                  <a:srgbClr val="1F3864"/>
                </a:solidFill>
                <a:latin typeface="+mn-lt"/>
              </a:rPr>
              <a:t>hijo</a:t>
            </a:r>
            <a:endParaRPr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habitación</a:t>
            </a:r>
            <a:r>
              <a:rPr lang="en-GB" sz="1200" dirty="0">
                <a:solidFill>
                  <a:srgbClr val="1F3864"/>
                </a:solidFill>
                <a:latin typeface="+mn-lt"/>
              </a:rPr>
              <a:t>, banco, </a:t>
            </a:r>
            <a:r>
              <a:rPr lang="en-GB" sz="1200" dirty="0" err="1">
                <a:solidFill>
                  <a:srgbClr val="1F3864"/>
                </a:solidFill>
                <a:latin typeface="+mn-lt"/>
              </a:rPr>
              <a:t>escuela</a:t>
            </a:r>
            <a:endParaRPr sz="1200" dirty="0">
              <a:solidFill>
                <a:srgbClr val="1F3864"/>
              </a:solidFill>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miedo</a:t>
            </a:r>
            <a:r>
              <a:rPr lang="en-GB" sz="1200" dirty="0">
                <a:solidFill>
                  <a:srgbClr val="1F3864"/>
                </a:solidFill>
                <a:latin typeface="+mn-lt"/>
              </a:rPr>
              <a:t>, </a:t>
            </a:r>
            <a:r>
              <a:rPr lang="en-GB" sz="1200" dirty="0" err="1">
                <a:solidFill>
                  <a:srgbClr val="1F3864"/>
                </a:solidFill>
                <a:latin typeface="+mn-lt"/>
              </a:rPr>
              <a:t>rabia</a:t>
            </a:r>
            <a:r>
              <a:rPr lang="en-GB" sz="1200" dirty="0">
                <a:solidFill>
                  <a:srgbClr val="1F3864"/>
                </a:solidFill>
                <a:latin typeface="+mn-lt"/>
              </a:rPr>
              <a:t>, tristeza</a:t>
            </a:r>
            <a:endParaRPr dirty="0">
              <a:latin typeface="+mn-lt"/>
            </a:endParaRPr>
          </a:p>
          <a:p>
            <a:pPr marL="228600" marR="0" lvl="0" indent="-228600" algn="l" rtl="0">
              <a:lnSpc>
                <a:spcPct val="100000"/>
              </a:lnSpc>
              <a:spcBef>
                <a:spcPts val="0"/>
              </a:spcBef>
              <a:spcAft>
                <a:spcPts val="0"/>
              </a:spcAft>
              <a:buClr>
                <a:srgbClr val="1F3864"/>
              </a:buClr>
              <a:buSzPts val="1200"/>
              <a:buFont typeface="Arial"/>
              <a:buAutoNum type="arabicPeriod"/>
            </a:pPr>
            <a:r>
              <a:rPr lang="en-GB" sz="1200" dirty="0" err="1">
                <a:solidFill>
                  <a:srgbClr val="1F3864"/>
                </a:solidFill>
                <a:latin typeface="+mn-lt"/>
              </a:rPr>
              <a:t>izquierda</a:t>
            </a:r>
            <a:r>
              <a:rPr lang="en-GB" sz="1200" dirty="0">
                <a:solidFill>
                  <a:srgbClr val="1F3864"/>
                </a:solidFill>
                <a:latin typeface="+mn-lt"/>
              </a:rPr>
              <a:t>, </a:t>
            </a:r>
            <a:r>
              <a:rPr lang="en-GB" sz="1200" dirty="0" err="1">
                <a:solidFill>
                  <a:srgbClr val="1F3864"/>
                </a:solidFill>
                <a:latin typeface="+mn-lt"/>
              </a:rPr>
              <a:t>derecha</a:t>
            </a:r>
            <a:r>
              <a:rPr lang="en-GB" sz="1200" dirty="0">
                <a:solidFill>
                  <a:srgbClr val="1F3864"/>
                </a:solidFill>
                <a:latin typeface="+mn-lt"/>
              </a:rPr>
              <a:t>, </a:t>
            </a:r>
            <a:r>
              <a:rPr lang="en-GB" sz="1200" dirty="0" err="1">
                <a:solidFill>
                  <a:srgbClr val="1F3864"/>
                </a:solidFill>
                <a:latin typeface="+mn-lt"/>
              </a:rPr>
              <a:t>adelante</a:t>
            </a:r>
            <a:endParaRPr dirty="0">
              <a:latin typeface="+mn-lt"/>
            </a:endParaRPr>
          </a:p>
          <a:p>
            <a:pPr marL="457200" marR="0" lvl="0" indent="-228600" algn="l" rtl="0">
              <a:lnSpc>
                <a:spcPct val="100000"/>
              </a:lnSpc>
              <a:spcBef>
                <a:spcPts val="0"/>
              </a:spcBef>
              <a:spcAft>
                <a:spcPts val="0"/>
              </a:spcAft>
              <a:buSzPts val="1400"/>
              <a:buNone/>
            </a:pPr>
            <a:endParaRPr dirty="0">
              <a:latin typeface="+mn-lt"/>
            </a:endParaRPr>
          </a:p>
        </p:txBody>
      </p:sp>
      <p:sp>
        <p:nvSpPr>
          <p:cNvPr id="108" name="Google Shape;108;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latin typeface="+mn-lt"/>
              </a:rPr>
              <a:t>Timing: </a:t>
            </a:r>
            <a:r>
              <a:rPr lang="en-US" dirty="0">
                <a:latin typeface="+mn-lt"/>
              </a:rPr>
              <a:t>2 minutes</a:t>
            </a:r>
          </a:p>
          <a:p>
            <a:pPr marL="0"/>
            <a:endParaRPr lang="en-US" dirty="0">
              <a:latin typeface="+mn-lt"/>
            </a:endParaRPr>
          </a:p>
          <a:p>
            <a:pPr marL="0"/>
            <a:r>
              <a:rPr lang="en-US" b="1" dirty="0">
                <a:latin typeface="+mn-lt"/>
              </a:rPr>
              <a:t>Aim: </a:t>
            </a:r>
          </a:p>
          <a:p>
            <a:pPr marL="0"/>
            <a:r>
              <a:rPr lang="en-US" dirty="0">
                <a:latin typeface="+mn-lt"/>
              </a:rPr>
              <a:t>to recap</a:t>
            </a:r>
            <a:r>
              <a:rPr lang="en-US" baseline="0" dirty="0">
                <a:latin typeface="+mn-lt"/>
              </a:rPr>
              <a:t> singular forms of the verb ‘</a:t>
            </a:r>
            <a:r>
              <a:rPr lang="en-US" baseline="0" dirty="0" err="1">
                <a:latin typeface="+mn-lt"/>
              </a:rPr>
              <a:t>estar</a:t>
            </a:r>
            <a:r>
              <a:rPr lang="en-US" baseline="0" dirty="0">
                <a:latin typeface="+mn-lt"/>
              </a:rPr>
              <a:t>’ in present tense.</a:t>
            </a:r>
          </a:p>
          <a:p>
            <a:pPr marL="0"/>
            <a:r>
              <a:rPr lang="en-US" baseline="0" dirty="0">
                <a:latin typeface="+mn-lt"/>
              </a:rPr>
              <a:t>to recap the use of ‘</a:t>
            </a:r>
            <a:r>
              <a:rPr lang="en-US" baseline="0" dirty="0" err="1">
                <a:latin typeface="+mn-lt"/>
              </a:rPr>
              <a:t>estar</a:t>
            </a:r>
            <a:r>
              <a:rPr lang="en-US" baseline="0" dirty="0">
                <a:latin typeface="+mn-lt"/>
              </a:rPr>
              <a:t>’ + ‘–</a:t>
            </a:r>
            <a:r>
              <a:rPr lang="en-US" baseline="0" dirty="0" err="1">
                <a:latin typeface="+mn-lt"/>
              </a:rPr>
              <a:t>ando</a:t>
            </a:r>
            <a:r>
              <a:rPr lang="en-US" baseline="0" dirty="0">
                <a:latin typeface="+mn-lt"/>
              </a:rPr>
              <a:t>/–</a:t>
            </a:r>
            <a:r>
              <a:rPr lang="en-US" baseline="0" dirty="0" err="1">
                <a:latin typeface="+mn-lt"/>
              </a:rPr>
              <a:t>iendo</a:t>
            </a:r>
            <a:r>
              <a:rPr lang="en-US" baseline="0" dirty="0">
                <a:latin typeface="+mn-lt"/>
              </a:rPr>
              <a:t>’ to talk about ongoing events.</a:t>
            </a:r>
            <a:endParaRPr lang="en-US" dirty="0">
              <a:latin typeface="+mn-lt"/>
            </a:endParaRPr>
          </a:p>
          <a:p>
            <a:pPr marL="0"/>
            <a:endParaRPr lang="en-US" dirty="0">
              <a:latin typeface="+mn-lt"/>
            </a:endParaRPr>
          </a:p>
          <a:p>
            <a:pPr marL="0"/>
            <a:r>
              <a:rPr lang="en-US" b="1" dirty="0">
                <a:latin typeface="+mn-lt"/>
              </a:rPr>
              <a:t>Procedure:</a:t>
            </a:r>
          </a:p>
          <a:p>
            <a:pPr marL="0">
              <a:buAutoNum type="arabicPeriod"/>
            </a:pPr>
            <a:r>
              <a:rPr lang="en-US" dirty="0">
                <a:latin typeface="+mn-lt"/>
              </a:rPr>
              <a:t>Teachers click to go through</a:t>
            </a:r>
            <a:r>
              <a:rPr lang="en-US" baseline="0" dirty="0">
                <a:latin typeface="+mn-lt"/>
              </a:rPr>
              <a:t> the slide. Gaps are left with the animations to allow teachers to elicit answers from students.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sz="1200" b="0" i="0" u="none" strike="noStrike" cap="none" dirty="0">
              <a:solidFill>
                <a:schemeClr val="dk1"/>
              </a:solidFill>
              <a:latin typeface="Arial"/>
              <a:ea typeface="Arial"/>
              <a:cs typeface="Arial"/>
              <a:sym typeface="Arial"/>
            </a:endParaRPr>
          </a:p>
          <a:p>
            <a:pPr marL="0">
              <a:buAutoNum type="arabicPeriod"/>
            </a:pPr>
            <a:endParaRPr lang="en-US" dirty="0">
              <a:latin typeface="+mn-lt"/>
            </a:endParaRPr>
          </a:p>
          <a:p>
            <a:endParaRPr lang="en-US" dirty="0">
              <a:latin typeface="Century Gothic" panose="020B0502020202020204" pitchFamily="34" charset="0"/>
            </a:endParaRPr>
          </a:p>
          <a:p>
            <a:endParaRPr lang="en-GB"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dirty="0"/>
          </a:p>
        </p:txBody>
      </p:sp>
    </p:spTree>
    <p:extLst>
      <p:ext uri="{BB962C8B-B14F-4D97-AF65-F5344CB8AC3E}">
        <p14:creationId xmlns:p14="http://schemas.microsoft.com/office/powerpoint/2010/main" val="1429197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GB" b="1" dirty="0">
                <a:latin typeface="+mn-lt"/>
              </a:rPr>
              <a:t>Timing</a:t>
            </a:r>
            <a:r>
              <a:rPr lang="es-GB" dirty="0">
                <a:latin typeface="+mn-lt"/>
              </a:rPr>
              <a:t>: 7 minutes</a:t>
            </a:r>
          </a:p>
          <a:p>
            <a:pPr marL="0" indent="0">
              <a:buNone/>
            </a:pPr>
            <a:endParaRPr lang="es-GB" dirty="0">
              <a:latin typeface="+mn-lt"/>
            </a:endParaRPr>
          </a:p>
          <a:p>
            <a:pPr marL="0" indent="0">
              <a:buNone/>
            </a:pPr>
            <a:r>
              <a:rPr lang="es-GB" b="1" dirty="0">
                <a:latin typeface="+mn-lt"/>
              </a:rPr>
              <a:t>Aim</a:t>
            </a:r>
            <a:r>
              <a:rPr lang="es-GB" dirty="0">
                <a:latin typeface="+mn-lt"/>
              </a:rPr>
              <a:t>: </a:t>
            </a:r>
          </a:p>
          <a:p>
            <a:pPr marL="0" indent="0">
              <a:buNone/>
            </a:pPr>
            <a:r>
              <a:rPr lang="es-GB" dirty="0">
                <a:latin typeface="+mn-lt"/>
              </a:rPr>
              <a:t>to practise differentiating between singular forms in present continuous.</a:t>
            </a:r>
          </a:p>
          <a:p>
            <a:pPr marL="0" indent="0">
              <a:buNone/>
            </a:pPr>
            <a:r>
              <a:rPr lang="es-GB" dirty="0">
                <a:latin typeface="+mn-lt"/>
              </a:rPr>
              <a:t>to revise this week’s vocabulary.</a:t>
            </a:r>
          </a:p>
          <a:p>
            <a:pPr marL="0" indent="0">
              <a:buNone/>
            </a:pPr>
            <a:endParaRPr lang="es-GB" dirty="0">
              <a:latin typeface="+mn-lt"/>
            </a:endParaRPr>
          </a:p>
          <a:p>
            <a:pPr marL="0" indent="0">
              <a:buNone/>
            </a:pPr>
            <a:r>
              <a:rPr lang="es-GB" b="1" dirty="0">
                <a:latin typeface="+mn-lt"/>
              </a:rPr>
              <a:t>Procedure</a:t>
            </a:r>
            <a:r>
              <a:rPr lang="es-GB" dirty="0">
                <a:latin typeface="+mn-lt"/>
              </a:rPr>
              <a:t>:</a:t>
            </a:r>
          </a:p>
          <a:p>
            <a:pPr marL="228600" indent="-228600">
              <a:buAutoNum type="arabicPeriod"/>
            </a:pPr>
            <a:r>
              <a:rPr lang="es-GB" dirty="0">
                <a:latin typeface="+mn-lt"/>
              </a:rPr>
              <a:t>Students read each message and tick the first column for ‘I’ (‘estoy’), the second column for ‘you’ (‘estás’) and the third column for ‘he’ (‘está’).</a:t>
            </a:r>
          </a:p>
          <a:p>
            <a:pPr marL="228600" indent="-228600">
              <a:buAutoNum type="arabicPeriod"/>
            </a:pPr>
            <a:r>
              <a:rPr lang="es-GB" dirty="0">
                <a:latin typeface="+mn-lt"/>
              </a:rPr>
              <a:t>Students write the action in English.</a:t>
            </a:r>
          </a:p>
          <a:p>
            <a:pPr marL="228600" indent="-228600">
              <a:buAutoNum type="arabicPeriod"/>
            </a:pPr>
            <a:r>
              <a:rPr lang="es-GB" dirty="0">
                <a:latin typeface="+mn-lt"/>
              </a:rPr>
              <a:t>Teacher shows the answers one by one.</a:t>
            </a:r>
            <a:endParaRPr lang="es-ES" dirty="0">
              <a:latin typeface="+mn-lt"/>
            </a:endParaRPr>
          </a:p>
          <a:p>
            <a:pPr marL="228600" indent="-228600">
              <a:buAutoNum type="arabicPeriod"/>
            </a:pPr>
            <a:endParaRPr lang="es-ES" dirty="0">
              <a:latin typeface="+mn-lt"/>
            </a:endParaRPr>
          </a:p>
          <a:p>
            <a:pPr marL="0" indent="0">
              <a:buNone/>
            </a:pPr>
            <a:r>
              <a:rPr lang="es-ES" dirty="0" err="1">
                <a:latin typeface="+mn-lt"/>
              </a:rPr>
              <a:t>Photo</a:t>
            </a:r>
            <a:r>
              <a:rPr lang="es-ES" dirty="0">
                <a:latin typeface="+mn-lt"/>
              </a:rPr>
              <a:t> </a:t>
            </a:r>
            <a:r>
              <a:rPr lang="es-ES" dirty="0" err="1">
                <a:latin typeface="+mn-lt"/>
              </a:rPr>
              <a:t>by</a:t>
            </a:r>
            <a:r>
              <a:rPr lang="es-ES" dirty="0">
                <a:latin typeface="+mn-lt"/>
              </a:rPr>
              <a:t> </a:t>
            </a:r>
            <a:r>
              <a:rPr lang="es-ES" dirty="0" err="1">
                <a:latin typeface="+mn-lt"/>
              </a:rPr>
              <a:t>CPClegg</a:t>
            </a:r>
            <a:r>
              <a:rPr lang="es-ES" dirty="0">
                <a:latin typeface="+mn-lt"/>
              </a:rPr>
              <a:t> </a:t>
            </a:r>
            <a:r>
              <a:rPr lang="es-ES" dirty="0" err="1">
                <a:latin typeface="+mn-lt"/>
              </a:rPr>
              <a:t>available</a:t>
            </a:r>
            <a:r>
              <a:rPr lang="es-ES" dirty="0">
                <a:latin typeface="+mn-lt"/>
              </a:rPr>
              <a:t> at https://</a:t>
            </a:r>
            <a:r>
              <a:rPr lang="es-ES" dirty="0" err="1">
                <a:latin typeface="+mn-lt"/>
              </a:rPr>
              <a:t>commons.wikimedia.org</a:t>
            </a:r>
            <a:r>
              <a:rPr lang="es-ES" dirty="0">
                <a:latin typeface="+mn-lt"/>
              </a:rPr>
              <a:t>/wiki/</a:t>
            </a:r>
            <a:r>
              <a:rPr lang="es-ES" dirty="0" err="1">
                <a:latin typeface="+mn-lt"/>
              </a:rPr>
              <a:t>File:King_Felipe_in_Oxford.jpg</a:t>
            </a:r>
            <a:r>
              <a:rPr lang="es-ES" dirty="0">
                <a:latin typeface="+mn-lt"/>
              </a:rPr>
              <a:t> </a:t>
            </a:r>
            <a:r>
              <a:rPr lang="es-ES" dirty="0" err="1">
                <a:latin typeface="+mn-lt"/>
              </a:rPr>
              <a:t>usuable</a:t>
            </a:r>
            <a:r>
              <a:rPr lang="es-ES" dirty="0">
                <a:latin typeface="+mn-lt"/>
              </a:rPr>
              <a:t> </a:t>
            </a:r>
            <a:r>
              <a:rPr lang="es-ES" dirty="0" err="1">
                <a:latin typeface="+mn-lt"/>
              </a:rPr>
              <a:t>by</a:t>
            </a:r>
            <a:r>
              <a:rPr lang="es-ES" dirty="0">
                <a:latin typeface="+mn-lt"/>
              </a:rPr>
              <a:t> </a:t>
            </a:r>
            <a:r>
              <a:rPr lang="en-GB" sz="1200" b="0" i="0" u="none" strike="noStrike" cap="none" dirty="0">
                <a:solidFill>
                  <a:schemeClr val="dk1"/>
                </a:solidFill>
                <a:effectLst/>
                <a:latin typeface="+mn-lt"/>
                <a:ea typeface="Arial"/>
                <a:cs typeface="Arial"/>
                <a:sym typeface="Arial"/>
              </a:rPr>
              <a:t> </a:t>
            </a:r>
            <a:r>
              <a:rPr lang="en-GB" sz="1200" b="0" i="0" u="none" strike="noStrike" cap="none" dirty="0">
                <a:solidFill>
                  <a:schemeClr val="dk1"/>
                </a:solidFill>
                <a:effectLst/>
                <a:latin typeface="+mn-lt"/>
                <a:ea typeface="Arial"/>
                <a:cs typeface="Arial"/>
                <a:sym typeface="Arial"/>
                <a:hlinkClick r:id="rId3" tooltip="w:en:Creative Commons"/>
              </a:rPr>
              <a:t>Creative Commons</a:t>
            </a:r>
            <a:r>
              <a:rPr lang="en-GB" sz="1200" b="0" i="0" u="none" strike="noStrike" cap="none" dirty="0">
                <a:solidFill>
                  <a:schemeClr val="dk1"/>
                </a:solidFill>
                <a:effectLst/>
                <a:latin typeface="+mn-lt"/>
                <a:ea typeface="Arial"/>
                <a:cs typeface="Arial"/>
                <a:sym typeface="Arial"/>
              </a:rPr>
              <a:t> </a:t>
            </a:r>
            <a:r>
              <a:rPr lang="en-GB" sz="1200" b="0" i="0" u="sng" strike="noStrike" cap="none" dirty="0">
                <a:solidFill>
                  <a:schemeClr val="dk1"/>
                </a:solidFill>
                <a:effectLst/>
                <a:latin typeface="+mn-lt"/>
                <a:ea typeface="Arial"/>
                <a:cs typeface="Arial"/>
                <a:sym typeface="Arial"/>
                <a:hlinkClick r:id="rId4"/>
              </a:rPr>
              <a:t>Attribution-Share Alike 4.0 International</a:t>
            </a:r>
            <a:endParaRPr lang="es-ES" dirty="0">
              <a:latin typeface="+mn-lt"/>
            </a:endParaRPr>
          </a:p>
        </p:txBody>
      </p:sp>
      <p:sp>
        <p:nvSpPr>
          <p:cNvPr id="4" name="Marcador de número de diapositiva 3"/>
          <p:cNvSpPr>
            <a:spLocks noGrp="1"/>
          </p:cNvSpPr>
          <p:nvPr>
            <p:ph type="sldNum" idx="12"/>
          </p:nvPr>
        </p:nvSpPr>
        <p:spPr/>
        <p:txBody>
          <a:bodyPr/>
          <a:lstStyle/>
          <a:p>
            <a:pPr algn="r">
              <a:buSzPts val="1200"/>
            </a:pPr>
            <a:fld id="{00000000-1234-1234-1234-123412341234}" type="slidenum">
              <a:rPr lang="en-GB" sz="1200" smtClean="0">
                <a:solidFill>
                  <a:schemeClr val="dk1"/>
                </a:solidFill>
              </a:rPr>
              <a:pPr algn="r">
                <a:buSzPts val="1200"/>
              </a:pPr>
              <a:t>21</a:t>
            </a:fld>
            <a:endParaRPr lang="en-GB" sz="1200" dirty="0">
              <a:solidFill>
                <a:schemeClr val="dk1"/>
              </a:solidFill>
            </a:endParaRPr>
          </a:p>
        </p:txBody>
      </p:sp>
    </p:spTree>
    <p:extLst>
      <p:ext uri="{BB962C8B-B14F-4D97-AF65-F5344CB8AC3E}">
        <p14:creationId xmlns:p14="http://schemas.microsoft.com/office/powerpoint/2010/main" val="298957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latin typeface="+mn-lt"/>
              </a:rPr>
              <a:t>Timing: </a:t>
            </a:r>
            <a:r>
              <a:rPr lang="en-US" dirty="0">
                <a:latin typeface="+mn-lt"/>
              </a:rPr>
              <a:t>2 minutes</a:t>
            </a:r>
          </a:p>
          <a:p>
            <a:pPr marL="0"/>
            <a:endParaRPr lang="en-US" dirty="0">
              <a:latin typeface="+mn-lt"/>
            </a:endParaRPr>
          </a:p>
          <a:p>
            <a:pPr marL="0"/>
            <a:r>
              <a:rPr lang="en-US" b="1" dirty="0">
                <a:latin typeface="+mn-lt"/>
              </a:rPr>
              <a:t>Aim: </a:t>
            </a:r>
          </a:p>
          <a:p>
            <a:pPr marL="0"/>
            <a:r>
              <a:rPr lang="en-US" dirty="0">
                <a:latin typeface="+mn-lt"/>
              </a:rPr>
              <a:t>to recap</a:t>
            </a:r>
            <a:r>
              <a:rPr lang="en-US" baseline="0" dirty="0">
                <a:latin typeface="+mn-lt"/>
              </a:rPr>
              <a:t> singular forms of the verb ‘</a:t>
            </a:r>
            <a:r>
              <a:rPr lang="en-US" baseline="0" dirty="0" err="1">
                <a:latin typeface="+mn-lt"/>
              </a:rPr>
              <a:t>estar</a:t>
            </a:r>
            <a:r>
              <a:rPr lang="en-US" baseline="0" dirty="0">
                <a:latin typeface="+mn-lt"/>
              </a:rPr>
              <a:t>’ in the imperfect tense.</a:t>
            </a:r>
          </a:p>
          <a:p>
            <a:pPr marL="0"/>
            <a:r>
              <a:rPr lang="en-US" baseline="0" dirty="0">
                <a:latin typeface="+mn-lt"/>
              </a:rPr>
              <a:t>to recap the use of ‘</a:t>
            </a:r>
            <a:r>
              <a:rPr lang="en-US" baseline="0" dirty="0" err="1">
                <a:latin typeface="+mn-lt"/>
              </a:rPr>
              <a:t>estar</a:t>
            </a:r>
            <a:r>
              <a:rPr lang="en-US" baseline="0" dirty="0">
                <a:latin typeface="+mn-lt"/>
              </a:rPr>
              <a:t>’ + ‘–</a:t>
            </a:r>
            <a:r>
              <a:rPr lang="en-US" baseline="0" dirty="0" err="1">
                <a:latin typeface="+mn-lt"/>
              </a:rPr>
              <a:t>ando</a:t>
            </a:r>
            <a:r>
              <a:rPr lang="en-US" baseline="0" dirty="0">
                <a:latin typeface="+mn-lt"/>
              </a:rPr>
              <a:t>/–</a:t>
            </a:r>
            <a:r>
              <a:rPr lang="en-US" baseline="0" dirty="0" err="1">
                <a:latin typeface="+mn-lt"/>
              </a:rPr>
              <a:t>iendo</a:t>
            </a:r>
            <a:r>
              <a:rPr lang="en-US" baseline="0" dirty="0">
                <a:latin typeface="+mn-lt"/>
              </a:rPr>
              <a:t>’ to express ongoing events.</a:t>
            </a:r>
            <a:endParaRPr lang="en-US" dirty="0">
              <a:latin typeface="+mn-lt"/>
            </a:endParaRPr>
          </a:p>
          <a:p>
            <a:pPr marL="0"/>
            <a:endParaRPr lang="en-US" dirty="0">
              <a:latin typeface="+mn-lt"/>
            </a:endParaRPr>
          </a:p>
          <a:p>
            <a:pPr marL="0"/>
            <a:r>
              <a:rPr lang="en-US" b="1" dirty="0">
                <a:latin typeface="+mn-lt"/>
              </a:rPr>
              <a:t>Procedure:</a:t>
            </a:r>
          </a:p>
          <a:p>
            <a:pPr marL="0">
              <a:buAutoNum type="arabicPeriod"/>
            </a:pPr>
            <a:r>
              <a:rPr lang="en-US" dirty="0">
                <a:latin typeface="+mn-lt"/>
              </a:rPr>
              <a:t>Teachers click to go through</a:t>
            </a:r>
            <a:r>
              <a:rPr lang="en-US" baseline="0" dirty="0">
                <a:latin typeface="+mn-lt"/>
              </a:rPr>
              <a:t> the slide. Gaps are left with the animations to allow teachers to elicit answers from students.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sz="1200" b="0" i="0" u="none" strike="noStrike" cap="none" dirty="0">
              <a:solidFill>
                <a:schemeClr val="dk1"/>
              </a:solidFill>
              <a:latin typeface="Arial"/>
              <a:ea typeface="Arial"/>
              <a:cs typeface="Arial"/>
              <a:sym typeface="Arial"/>
            </a:endParaRPr>
          </a:p>
          <a:p>
            <a:pPr marL="0">
              <a:buAutoNum type="arabicPeriod"/>
            </a:pPr>
            <a:endParaRPr lang="en-US" dirty="0">
              <a:latin typeface="+mn-lt"/>
            </a:endParaRPr>
          </a:p>
          <a:p>
            <a:endParaRPr lang="en-US" dirty="0">
              <a:latin typeface="Century Gothic" panose="020B0502020202020204" pitchFamily="34" charset="0"/>
            </a:endParaRPr>
          </a:p>
          <a:p>
            <a:endParaRPr lang="en-GB"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dirty="0"/>
          </a:p>
        </p:txBody>
      </p:sp>
    </p:spTree>
    <p:extLst>
      <p:ext uri="{BB962C8B-B14F-4D97-AF65-F5344CB8AC3E}">
        <p14:creationId xmlns:p14="http://schemas.microsoft.com/office/powerpoint/2010/main" val="2558869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GB" b="1" dirty="0">
                <a:latin typeface="+mn-lt"/>
              </a:rPr>
              <a:t>Timing</a:t>
            </a:r>
            <a:r>
              <a:rPr lang="es-GB" dirty="0">
                <a:latin typeface="+mn-lt"/>
              </a:rPr>
              <a:t>: 7 minutes</a:t>
            </a:r>
          </a:p>
          <a:p>
            <a:pPr marL="0" indent="0">
              <a:buNone/>
            </a:pPr>
            <a:endParaRPr lang="es-GB" dirty="0">
              <a:latin typeface="+mn-lt"/>
            </a:endParaRPr>
          </a:p>
          <a:p>
            <a:pPr marL="0" indent="0">
              <a:buNone/>
            </a:pPr>
            <a:r>
              <a:rPr lang="es-GB" b="1" dirty="0">
                <a:latin typeface="+mn-lt"/>
              </a:rPr>
              <a:t>Aim</a:t>
            </a:r>
            <a:r>
              <a:rPr lang="es-GB" dirty="0">
                <a:latin typeface="+mn-lt"/>
              </a:rPr>
              <a:t>: </a:t>
            </a:r>
          </a:p>
          <a:p>
            <a:pPr marL="0" indent="0">
              <a:buNone/>
            </a:pPr>
            <a:r>
              <a:rPr lang="es-GB" dirty="0">
                <a:latin typeface="+mn-lt"/>
              </a:rPr>
              <a:t>to practise differentiating between ’estaba’ and ‘estabas’.</a:t>
            </a:r>
          </a:p>
          <a:p>
            <a:pPr marL="0" indent="0">
              <a:buNone/>
            </a:pPr>
            <a:r>
              <a:rPr lang="es-GB" dirty="0">
                <a:latin typeface="+mn-lt"/>
              </a:rPr>
              <a:t>to revise the use of ‘estar’ in hte imperfect with ‘–ando/–iendo’ to talk about past ongoing events.</a:t>
            </a:r>
          </a:p>
          <a:p>
            <a:pPr marL="0" indent="0">
              <a:buNone/>
            </a:pPr>
            <a:r>
              <a:rPr lang="es-GB" dirty="0">
                <a:latin typeface="+mn-lt"/>
              </a:rPr>
              <a:t>to revise this week’s vocabulary.</a:t>
            </a:r>
          </a:p>
          <a:p>
            <a:pPr marL="0" indent="0">
              <a:buNone/>
            </a:pPr>
            <a:endParaRPr lang="es-GB" dirty="0">
              <a:latin typeface="+mn-lt"/>
            </a:endParaRPr>
          </a:p>
          <a:p>
            <a:pPr marL="0" indent="0">
              <a:buNone/>
            </a:pPr>
            <a:r>
              <a:rPr lang="es-GB" b="1" dirty="0">
                <a:latin typeface="+mn-lt"/>
              </a:rPr>
              <a:t>Procedure</a:t>
            </a:r>
            <a:r>
              <a:rPr lang="es-GB" dirty="0">
                <a:latin typeface="+mn-lt"/>
              </a:rPr>
              <a:t>:</a:t>
            </a:r>
          </a:p>
          <a:p>
            <a:pPr marL="228600" indent="-228600">
              <a:buAutoNum type="arabicPeriod"/>
            </a:pPr>
            <a:r>
              <a:rPr lang="es-GB" dirty="0">
                <a:latin typeface="+mn-lt"/>
              </a:rPr>
              <a:t>Students listen to each recording and decide if it’s referring to ‘you’ (‘estabas’) or if it could be ‘I’ or ‘s/he’.</a:t>
            </a:r>
          </a:p>
          <a:p>
            <a:pPr marL="228600" indent="-228600">
              <a:buAutoNum type="arabicPeriod"/>
            </a:pPr>
            <a:r>
              <a:rPr lang="es-GB" dirty="0">
                <a:latin typeface="+mn-lt"/>
              </a:rPr>
              <a:t>Students write the action in English.</a:t>
            </a:r>
          </a:p>
          <a:p>
            <a:pPr marL="228600" indent="-228600">
              <a:buAutoNum type="arabicPeriod"/>
            </a:pPr>
            <a:endParaRPr lang="es-GB" dirty="0">
              <a:latin typeface="+mn-lt"/>
            </a:endParaRPr>
          </a:p>
          <a:p>
            <a:pPr marL="0" indent="0">
              <a:buNone/>
            </a:pPr>
            <a:r>
              <a:rPr lang="es-GB" b="1" dirty="0">
                <a:latin typeface="+mn-lt"/>
              </a:rPr>
              <a:t>Transcript:</a:t>
            </a:r>
          </a:p>
          <a:p>
            <a:pPr marL="0" indent="0">
              <a:buNone/>
            </a:pPr>
            <a:r>
              <a:rPr lang="es-GB" sz="1200" b="0" i="0" u="none" strike="noStrike" cap="none" dirty="0">
                <a:solidFill>
                  <a:schemeClr val="dk1"/>
                </a:solidFill>
                <a:effectLst/>
                <a:latin typeface="Arial"/>
                <a:ea typeface="Arial"/>
                <a:cs typeface="Arial"/>
                <a:sym typeface="Arial"/>
              </a:rPr>
              <a:t>Estaba jugando con un perro.</a:t>
            </a:r>
          </a:p>
          <a:p>
            <a:pPr marL="0" indent="0">
              <a:buNone/>
            </a:pPr>
            <a:r>
              <a:rPr lang="es-GB" sz="1200" b="0" i="0" u="none" strike="noStrike" cap="none" dirty="0">
                <a:solidFill>
                  <a:schemeClr val="dk1"/>
                </a:solidFill>
                <a:effectLst/>
                <a:latin typeface="Arial"/>
                <a:ea typeface="Arial"/>
                <a:cs typeface="Arial"/>
                <a:sym typeface="Arial"/>
              </a:rPr>
              <a:t>Estabas saltando en el parque.</a:t>
            </a:r>
          </a:p>
          <a:p>
            <a:pPr marL="0" indent="0">
              <a:buNone/>
            </a:pPr>
            <a:r>
              <a:rPr lang="es-GB" sz="1200" b="0" i="0" u="none" strike="noStrike" cap="none" dirty="0">
                <a:solidFill>
                  <a:schemeClr val="dk1"/>
                </a:solidFill>
                <a:effectLst/>
                <a:latin typeface="Arial"/>
                <a:ea typeface="Arial"/>
                <a:cs typeface="Arial"/>
                <a:sym typeface="Arial"/>
              </a:rPr>
              <a:t>Estabas grabando un vídeo con unos amigos.</a:t>
            </a:r>
          </a:p>
          <a:p>
            <a:pPr marL="0" indent="0">
              <a:buNone/>
            </a:pPr>
            <a:r>
              <a:rPr lang="es-GB" sz="1200" b="0" i="0" u="none" strike="noStrike" cap="none" dirty="0">
                <a:solidFill>
                  <a:schemeClr val="dk1"/>
                </a:solidFill>
                <a:effectLst/>
                <a:latin typeface="Arial"/>
                <a:ea typeface="Arial"/>
                <a:cs typeface="Arial"/>
                <a:sym typeface="Arial"/>
              </a:rPr>
              <a:t>Estaba charlando con otra señora.</a:t>
            </a:r>
          </a:p>
          <a:p>
            <a:pPr marL="0" indent="0">
              <a:buNone/>
            </a:pPr>
            <a:r>
              <a:rPr lang="es-ES" sz="1200" b="0" i="0" u="none" strike="noStrike" cap="none" dirty="0">
                <a:solidFill>
                  <a:schemeClr val="dk1"/>
                </a:solidFill>
                <a:effectLst/>
                <a:latin typeface="Arial"/>
                <a:ea typeface="Arial"/>
                <a:cs typeface="Arial"/>
                <a:sym typeface="Arial"/>
              </a:rPr>
              <a:t>Estaba ayudando a un señor a cruzar la calle.</a:t>
            </a:r>
            <a:endParaRPr lang="es-GB" sz="1200" b="0" i="0" u="none" strike="noStrike" cap="none" dirty="0">
              <a:solidFill>
                <a:schemeClr val="dk1"/>
              </a:solidFill>
              <a:effectLst/>
              <a:latin typeface="Arial"/>
              <a:ea typeface="Arial"/>
              <a:cs typeface="Arial"/>
              <a:sym typeface="Arial"/>
            </a:endParaRPr>
          </a:p>
          <a:p>
            <a:pPr marL="0" indent="0">
              <a:buNone/>
            </a:pPr>
            <a:r>
              <a:rPr lang="en-GB" sz="1200" b="0" i="0" u="none" strike="noStrike" cap="none" dirty="0" err="1">
                <a:solidFill>
                  <a:schemeClr val="dk1"/>
                </a:solidFill>
                <a:effectLst/>
                <a:latin typeface="Arial"/>
                <a:ea typeface="Arial"/>
                <a:cs typeface="Arial"/>
                <a:sym typeface="Arial"/>
              </a:rPr>
              <a:t>Estabas</a:t>
            </a:r>
            <a:r>
              <a:rPr lang="en-GB" sz="1200" b="0" i="0" u="none" strike="noStrike" cap="none" dirty="0">
                <a:solidFill>
                  <a:schemeClr val="dk1"/>
                </a:solidFill>
                <a:effectLst/>
                <a:latin typeface="Arial"/>
                <a:ea typeface="Arial"/>
                <a:cs typeface="Arial"/>
                <a:sym typeface="Arial"/>
              </a:rPr>
              <a:t> cantando con </a:t>
            </a:r>
            <a:r>
              <a:rPr lang="en-GB" sz="1200" b="0" i="0" u="none" strike="noStrike" cap="none" dirty="0" err="1">
                <a:solidFill>
                  <a:schemeClr val="dk1"/>
                </a:solidFill>
                <a:effectLst/>
                <a:latin typeface="Arial"/>
                <a:ea typeface="Arial"/>
                <a:cs typeface="Arial"/>
                <a:sym typeface="Arial"/>
              </a:rPr>
              <a:t>alguien</a:t>
            </a:r>
            <a:r>
              <a:rPr lang="en-GB" sz="1200" b="0" i="0" u="none" strike="noStrike" cap="none" dirty="0">
                <a:solidFill>
                  <a:schemeClr val="dk1"/>
                </a:solidFill>
                <a:effectLst/>
                <a:latin typeface="Arial"/>
                <a:ea typeface="Arial"/>
                <a:cs typeface="Arial"/>
                <a:sym typeface="Arial"/>
              </a:rPr>
              <a:t>.</a:t>
            </a:r>
            <a:endParaRPr lang="es-GB" sz="1200" b="0" i="0" u="none" strike="noStrike" cap="none" dirty="0">
              <a:solidFill>
                <a:schemeClr val="dk1"/>
              </a:solidFill>
              <a:effectLst/>
              <a:latin typeface="Arial"/>
              <a:ea typeface="Arial"/>
              <a:cs typeface="Arial"/>
              <a:sym typeface="Arial"/>
            </a:endParaRPr>
          </a:p>
          <a:p>
            <a:pPr marL="0" indent="0">
              <a:buNone/>
            </a:pPr>
            <a:r>
              <a:rPr lang="es-ES" sz="1200" b="0" i="0" u="none" strike="noStrike" cap="none" dirty="0">
                <a:solidFill>
                  <a:schemeClr val="dk1"/>
                </a:solidFill>
                <a:effectLst/>
                <a:latin typeface="Arial"/>
                <a:ea typeface="Arial"/>
                <a:cs typeface="Arial"/>
                <a:sym typeface="Arial"/>
              </a:rPr>
              <a:t>Estaba respondiendo una llamada.</a:t>
            </a:r>
            <a:endParaRPr lang="es-GB" sz="1200" b="0" i="0" u="none" strike="noStrike" cap="none" dirty="0">
              <a:solidFill>
                <a:schemeClr val="dk1"/>
              </a:solidFill>
              <a:effectLst/>
              <a:latin typeface="Arial"/>
              <a:ea typeface="Arial"/>
              <a:cs typeface="Arial"/>
              <a:sym typeface="Arial"/>
            </a:endParaRPr>
          </a:p>
          <a:p>
            <a:pPr marL="0" indent="0">
              <a:buNone/>
            </a:pPr>
            <a:r>
              <a:rPr lang="en-GB" sz="1200" b="0" i="0" u="none" strike="noStrike" cap="none" dirty="0" err="1">
                <a:solidFill>
                  <a:schemeClr val="dk1"/>
                </a:solidFill>
                <a:effectLst/>
                <a:latin typeface="Arial"/>
                <a:ea typeface="Arial"/>
                <a:cs typeface="Arial"/>
                <a:sym typeface="Arial"/>
              </a:rPr>
              <a:t>Estabas</a:t>
            </a:r>
            <a:r>
              <a:rPr lang="en-GB" sz="1200" b="0" i="0" u="none" strike="noStrike" cap="none" dirty="0">
                <a:solidFill>
                  <a:schemeClr val="dk1"/>
                </a:solidFill>
                <a:effectLst/>
                <a:latin typeface="Arial"/>
                <a:ea typeface="Arial"/>
                <a:cs typeface="Arial"/>
                <a:sym typeface="Arial"/>
              </a:rPr>
              <a:t> </a:t>
            </a:r>
            <a:r>
              <a:rPr lang="en-GB" sz="1200" b="0" i="0" u="none" strike="noStrike" cap="none" dirty="0" err="1">
                <a:solidFill>
                  <a:schemeClr val="dk1"/>
                </a:solidFill>
                <a:effectLst/>
                <a:latin typeface="Arial"/>
                <a:ea typeface="Arial"/>
                <a:cs typeface="Arial"/>
                <a:sym typeface="Arial"/>
              </a:rPr>
              <a:t>haciendo</a:t>
            </a:r>
            <a:r>
              <a:rPr lang="en-GB" sz="1200" b="0" i="0" u="none" strike="noStrike" cap="none" dirty="0">
                <a:solidFill>
                  <a:schemeClr val="dk1"/>
                </a:solidFill>
                <a:effectLst/>
                <a:latin typeface="Arial"/>
                <a:ea typeface="Arial"/>
                <a:cs typeface="Arial"/>
                <a:sym typeface="Arial"/>
              </a:rPr>
              <a:t> </a:t>
            </a:r>
            <a:r>
              <a:rPr lang="en-GB" sz="1200" b="0" i="0" u="none" strike="noStrike" cap="none" dirty="0" err="1">
                <a:solidFill>
                  <a:schemeClr val="dk1"/>
                </a:solidFill>
                <a:effectLst/>
                <a:latin typeface="Arial"/>
                <a:ea typeface="Arial"/>
                <a:cs typeface="Arial"/>
                <a:sym typeface="Arial"/>
              </a:rPr>
              <a:t>muchos</a:t>
            </a:r>
            <a:r>
              <a:rPr lang="en-GB" sz="1200" b="0" i="0" u="none" strike="noStrike" cap="none" dirty="0">
                <a:solidFill>
                  <a:schemeClr val="dk1"/>
                </a:solidFill>
                <a:effectLst/>
                <a:latin typeface="Arial"/>
                <a:ea typeface="Arial"/>
                <a:cs typeface="Arial"/>
                <a:sym typeface="Arial"/>
              </a:rPr>
              <a:t> </a:t>
            </a:r>
            <a:r>
              <a:rPr lang="en-GB" sz="1200" b="0" i="0" u="none" strike="noStrike" cap="none" dirty="0" err="1">
                <a:solidFill>
                  <a:schemeClr val="dk1"/>
                </a:solidFill>
                <a:effectLst/>
                <a:latin typeface="Arial"/>
                <a:ea typeface="Arial"/>
                <a:cs typeface="Arial"/>
                <a:sym typeface="Arial"/>
              </a:rPr>
              <a:t>gestos</a:t>
            </a:r>
            <a:r>
              <a:rPr lang="en-GB" sz="1200" b="0" i="0" u="none" strike="noStrike" cap="none" dirty="0">
                <a:solidFill>
                  <a:schemeClr val="dk1"/>
                </a:solidFill>
                <a:effectLst/>
                <a:latin typeface="Arial"/>
                <a:ea typeface="Arial"/>
                <a:cs typeface="Arial"/>
                <a:sym typeface="Arial"/>
              </a:rPr>
              <a:t>.</a:t>
            </a:r>
            <a:endParaRPr lang="es-GB" sz="1200" b="0" i="0" u="none" strike="noStrike" cap="none" dirty="0">
              <a:solidFill>
                <a:schemeClr val="dk1"/>
              </a:solidFill>
              <a:effectLst/>
              <a:latin typeface="Arial"/>
              <a:ea typeface="Arial"/>
              <a:cs typeface="Arial"/>
              <a:sym typeface="Arial"/>
            </a:endParaRPr>
          </a:p>
        </p:txBody>
      </p:sp>
      <p:sp>
        <p:nvSpPr>
          <p:cNvPr id="4" name="Marcador de número de diapositiva 3"/>
          <p:cNvSpPr>
            <a:spLocks noGrp="1"/>
          </p:cNvSpPr>
          <p:nvPr>
            <p:ph type="sldNum" idx="12"/>
          </p:nvPr>
        </p:nvSpPr>
        <p:spPr/>
        <p:txBody>
          <a:bodyPr/>
          <a:lstStyle/>
          <a:p>
            <a:pPr algn="r">
              <a:buSzPts val="1200"/>
            </a:pPr>
            <a:fld id="{00000000-1234-1234-1234-123412341234}" type="slidenum">
              <a:rPr lang="en-GB" sz="1200" smtClean="0">
                <a:solidFill>
                  <a:schemeClr val="dk1"/>
                </a:solidFill>
              </a:rPr>
              <a:pPr algn="r">
                <a:buSzPts val="1200"/>
              </a:pPr>
              <a:t>23</a:t>
            </a:fld>
            <a:endParaRPr lang="en-GB" sz="1200" dirty="0">
              <a:solidFill>
                <a:schemeClr val="dk1"/>
              </a:solidFill>
            </a:endParaRPr>
          </a:p>
        </p:txBody>
      </p:sp>
    </p:spTree>
    <p:extLst>
      <p:ext uri="{BB962C8B-B14F-4D97-AF65-F5344CB8AC3E}">
        <p14:creationId xmlns:p14="http://schemas.microsoft.com/office/powerpoint/2010/main" val="1981054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s-GB" b="1" dirty="0">
                <a:latin typeface="+mn-lt"/>
              </a:rPr>
              <a:t>Timing</a:t>
            </a:r>
            <a:r>
              <a:rPr lang="es-GB" dirty="0">
                <a:latin typeface="+mn-lt"/>
              </a:rPr>
              <a:t>: 2 minutes</a:t>
            </a:r>
          </a:p>
          <a:p>
            <a:pPr marL="0" indent="0">
              <a:buNone/>
            </a:pPr>
            <a:endParaRPr lang="es-GB" dirty="0">
              <a:latin typeface="+mn-lt"/>
            </a:endParaRPr>
          </a:p>
          <a:p>
            <a:pPr marL="0" indent="0">
              <a:buNone/>
            </a:pPr>
            <a:r>
              <a:rPr lang="es-GB" b="1" dirty="0">
                <a:latin typeface="+mn-lt"/>
              </a:rPr>
              <a:t>Aim</a:t>
            </a:r>
            <a:r>
              <a:rPr lang="es-GB" dirty="0">
                <a:latin typeface="+mn-lt"/>
              </a:rPr>
              <a:t>: to revisit the use of ‘cuando’ + preterite tense to express interruptions in the past.</a:t>
            </a:r>
          </a:p>
          <a:p>
            <a:pPr marL="0" indent="0">
              <a:buNone/>
            </a:pPr>
            <a:endParaRPr lang="es-GB" dirty="0">
              <a:latin typeface="+mn-lt"/>
            </a:endParaRPr>
          </a:p>
          <a:p>
            <a:pPr marL="0" indent="0">
              <a:buNone/>
            </a:pPr>
            <a:r>
              <a:rPr lang="es-GB" b="1" dirty="0">
                <a:latin typeface="+mn-lt"/>
              </a:rPr>
              <a:t>Procedure</a:t>
            </a:r>
            <a:r>
              <a:rPr lang="es-GB" dirty="0">
                <a:latin typeface="+mn-lt"/>
              </a:rPr>
              <a:t>:</a:t>
            </a:r>
          </a:p>
          <a:p>
            <a:pPr marL="228600" indent="-228600">
              <a:buAutoNum type="arabicPeriod"/>
            </a:pPr>
            <a:r>
              <a:rPr lang="es-GB" dirty="0">
                <a:latin typeface="+mn-lt"/>
              </a:rPr>
              <a:t>Go through the explanations with further clicks.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sz="1200" b="0" i="0" u="none" strike="noStrike" cap="none" dirty="0">
              <a:solidFill>
                <a:schemeClr val="dk1"/>
              </a:solidFill>
              <a:latin typeface="Arial"/>
              <a:ea typeface="Arial"/>
              <a:cs typeface="Arial"/>
              <a:sym typeface="Arial"/>
            </a:endParaRPr>
          </a:p>
          <a:p>
            <a:pPr marL="228600" indent="-228600">
              <a:buAutoNum type="arabicPeriod"/>
            </a:pPr>
            <a:endParaRPr lang="es-GB" dirty="0">
              <a:latin typeface="+mn-l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dirty="0"/>
          </a:p>
        </p:txBody>
      </p:sp>
    </p:spTree>
    <p:extLst>
      <p:ext uri="{BB962C8B-B14F-4D97-AF65-F5344CB8AC3E}">
        <p14:creationId xmlns:p14="http://schemas.microsoft.com/office/powerpoint/2010/main" val="525114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GB" b="1" dirty="0">
                <a:latin typeface="Arial" panose="020B0604020202020204" pitchFamily="34" charset="0"/>
                <a:cs typeface="Arial" panose="020B0604020202020204" pitchFamily="34" charset="0"/>
              </a:rPr>
              <a:t>Timing</a:t>
            </a:r>
            <a:r>
              <a:rPr lang="es-GB" dirty="0">
                <a:latin typeface="Arial" panose="020B0604020202020204" pitchFamily="34" charset="0"/>
                <a:cs typeface="Arial" panose="020B0604020202020204" pitchFamily="34" charset="0"/>
              </a:rPr>
              <a:t>: 10 minutes</a:t>
            </a:r>
          </a:p>
          <a:p>
            <a:endParaRPr lang="en-GB" b="1"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latin typeface="Arial" panose="020B0604020202020204" pitchFamily="34" charset="0"/>
                <a:cs typeface="Arial" panose="020B0604020202020204" pitchFamily="34" charset="0"/>
              </a:rPr>
              <a:t>Aim:</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latin typeface="Arial" panose="020B0604020202020204" pitchFamily="34" charset="0"/>
                <a:cs typeface="Arial" panose="020B0604020202020204" pitchFamily="34" charset="0"/>
              </a:rPr>
              <a:t>to</a:t>
            </a:r>
            <a:r>
              <a:rPr lang="en-US" b="0" i="0" baseline="0" dirty="0">
                <a:latin typeface="Arial" panose="020B0604020202020204" pitchFamily="34" charset="0"/>
                <a:cs typeface="Arial" panose="020B0604020202020204" pitchFamily="34" charset="0"/>
              </a:rPr>
              <a:t> </a:t>
            </a:r>
            <a:r>
              <a:rPr lang="en-GB" baseline="0" dirty="0">
                <a:latin typeface="Arial" panose="020B0604020202020204" pitchFamily="34" charset="0"/>
                <a:cs typeface="Arial" panose="020B0604020202020204" pitchFamily="34" charset="0"/>
              </a:rPr>
              <a:t>help students to connect the spoken and written forms of the language more securely.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aseline="0" dirty="0">
                <a:latin typeface="Arial" panose="020B0604020202020204" pitchFamily="34" charset="0"/>
                <a:cs typeface="Arial" panose="020B0604020202020204" pitchFamily="34" charset="0"/>
              </a:rPr>
              <a:t>to consolidate vocabulary and grammar knowledge by eliciting suggested changes to the text.</a:t>
            </a:r>
          </a:p>
          <a:p>
            <a:endParaRPr lang="en-GB" noProof="0" dirty="0">
              <a:latin typeface="Arial" panose="020B0604020202020204" pitchFamily="34" charset="0"/>
              <a:cs typeface="Arial" panose="020B0604020202020204" pitchFamily="34" charset="0"/>
            </a:endParaRPr>
          </a:p>
          <a:p>
            <a:pPr marL="0" indent="0">
              <a:buNone/>
            </a:pPr>
            <a:r>
              <a:rPr lang="en-GB" b="1" noProof="0" dirty="0">
                <a:latin typeface="Arial" panose="020B0604020202020204" pitchFamily="34" charset="0"/>
                <a:cs typeface="Arial" panose="020B0604020202020204" pitchFamily="34" charset="0"/>
              </a:rPr>
              <a:t>Procedure:</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1. </a:t>
            </a:r>
            <a:r>
              <a:rPr lang="en-GB" sz="1200" b="0" i="0" u="none" strike="noStrike" kern="1200" cap="none" dirty="0">
                <a:solidFill>
                  <a:schemeClr val="tx1"/>
                </a:solidFill>
                <a:effectLst/>
                <a:latin typeface="Arial" panose="020B0604020202020204" pitchFamily="34" charset="0"/>
                <a:ea typeface="Arial"/>
                <a:cs typeface="Arial" panose="020B0604020202020204" pitchFamily="34" charset="0"/>
                <a:sym typeface="Arial"/>
              </a:rPr>
              <a:t>Click on the audio button to play the text. Read and listen</a:t>
            </a:r>
            <a:r>
              <a:rPr lang="en-GB"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Note: There is a full version of the audio top right with a player.  Alternatively, the audio is in 6 sections with a pause just after the words 1-5 below, to facilitate easy stop/start. </a:t>
            </a:r>
          </a:p>
          <a:p>
            <a:pPr marL="0" indent="0">
              <a:buNone/>
            </a:pPr>
            <a:r>
              <a:rPr lang="en-GB"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2. </a:t>
            </a:r>
            <a:r>
              <a:rPr lang="x-none" sz="1200" b="0" i="0" u="none" strike="noStrike" kern="1200" cap="none">
                <a:solidFill>
                  <a:schemeClr val="tx1"/>
                </a:solidFill>
                <a:effectLst/>
                <a:latin typeface="Arial" panose="020B0604020202020204" pitchFamily="34" charset="0"/>
                <a:ea typeface="Arial"/>
                <a:cs typeface="Arial" panose="020B0604020202020204" pitchFamily="34" charset="0"/>
                <a:sym typeface="Arial"/>
              </a:rPr>
              <a:t>To support segmentation</a:t>
            </a:r>
            <a:r>
              <a:rPr lang="en-GB" sz="1200" b="0" i="0" u="none" strike="noStrike" kern="1200" cap="none" dirty="0">
                <a:solidFill>
                  <a:schemeClr val="tx1"/>
                </a:solidFill>
                <a:effectLst/>
                <a:latin typeface="Arial" panose="020B0604020202020204" pitchFamily="34" charset="0"/>
                <a:ea typeface="Arial"/>
                <a:cs typeface="Arial" panose="020B0604020202020204" pitchFamily="34" charset="0"/>
                <a:sym typeface="Arial"/>
              </a:rPr>
              <a:t> (identifying</a:t>
            </a:r>
            <a:r>
              <a:rPr lang="en-GB"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boundaries between words)</a:t>
            </a:r>
            <a:r>
              <a:rPr lang="x-none" sz="1200" b="0" i="0" u="none" strike="noStrike" kern="1200" cap="none">
                <a:solidFill>
                  <a:schemeClr val="tx1"/>
                </a:solidFill>
                <a:effectLst/>
                <a:latin typeface="Arial" panose="020B0604020202020204" pitchFamily="34" charset="0"/>
                <a:ea typeface="Arial"/>
                <a:cs typeface="Arial" panose="020B0604020202020204" pitchFamily="34" charset="0"/>
                <a:sym typeface="Arial"/>
              </a:rPr>
              <a:t>, stop the audio and ask students to say:</a:t>
            </a:r>
            <a:br>
              <a:rPr lang="x-none" sz="1200" b="0" i="0" u="none" strike="noStrike" kern="1200" cap="none">
                <a:solidFill>
                  <a:schemeClr val="tx1"/>
                </a:solidFill>
                <a:effectLst/>
                <a:latin typeface="Arial" panose="020B0604020202020204" pitchFamily="34" charset="0"/>
                <a:ea typeface="Arial"/>
                <a:cs typeface="Arial" panose="020B0604020202020204" pitchFamily="34" charset="0"/>
                <a:sym typeface="Arial"/>
              </a:rPr>
            </a:br>
            <a:r>
              <a:rPr lang="x-none" sz="1200" b="0" i="0" u="none" strike="noStrike" kern="1200" cap="none">
                <a:solidFill>
                  <a:schemeClr val="tx1"/>
                </a:solidFill>
                <a:effectLst/>
                <a:latin typeface="Arial" panose="020B0604020202020204" pitchFamily="34" charset="0"/>
                <a:ea typeface="Arial"/>
                <a:cs typeface="Arial" panose="020B0604020202020204" pitchFamily="34" charset="0"/>
                <a:sym typeface="Arial"/>
              </a:rPr>
              <a:t>a) the next word</a:t>
            </a:r>
            <a:br>
              <a:rPr lang="x-none" sz="1200" b="0" i="0" u="none" strike="noStrike" kern="1200" cap="none">
                <a:solidFill>
                  <a:schemeClr val="tx1"/>
                </a:solidFill>
                <a:effectLst/>
                <a:latin typeface="Arial" panose="020B0604020202020204" pitchFamily="34" charset="0"/>
                <a:ea typeface="Arial"/>
                <a:cs typeface="Arial" panose="020B0604020202020204" pitchFamily="34" charset="0"/>
                <a:sym typeface="Arial"/>
              </a:rPr>
            </a:br>
            <a:r>
              <a:rPr lang="x-none" sz="1200" b="0" i="0" u="none" strike="noStrike" kern="1200" cap="none">
                <a:solidFill>
                  <a:schemeClr val="tx1"/>
                </a:solidFill>
                <a:effectLst/>
                <a:latin typeface="Arial" panose="020B0604020202020204" pitchFamily="34" charset="0"/>
                <a:ea typeface="Arial"/>
                <a:cs typeface="Arial" panose="020B0604020202020204" pitchFamily="34" charset="0"/>
                <a:sym typeface="Arial"/>
              </a:rPr>
              <a:t>b) the previous word</a:t>
            </a:r>
            <a:r>
              <a:rPr lang="en-GB"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p>
          <a:p>
            <a:pPr marL="0" indent="0">
              <a:buNone/>
            </a:pPr>
            <a:r>
              <a:rPr lang="en-GB"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3. In addition, to develop understanding, vocabulary and grammar knowledge, pause at key points and ask students to suggest an alternative word/phrase that could replace the next word. </a:t>
            </a:r>
            <a:r>
              <a:rPr lang="en-GB" sz="1200" b="0" i="0" u="none" strike="noStrike" kern="1200" cap="none" dirty="0">
                <a:solidFill>
                  <a:schemeClr val="tx1"/>
                </a:solidFill>
                <a:effectLst/>
                <a:latin typeface="Arial" panose="020B0604020202020204" pitchFamily="34" charset="0"/>
                <a:ea typeface="Arial"/>
                <a:cs typeface="Arial" panose="020B0604020202020204" pitchFamily="34" charset="0"/>
                <a:sym typeface="Arial"/>
              </a:rPr>
              <a:t>This is a chance to draw on</a:t>
            </a:r>
            <a:r>
              <a:rPr lang="x-none" sz="1200" b="0" i="0" u="none" strike="noStrike" kern="1200" cap="none">
                <a:solidFill>
                  <a:schemeClr val="tx1"/>
                </a:solidFill>
                <a:effectLst/>
                <a:latin typeface="Arial" panose="020B0604020202020204" pitchFamily="34" charset="0"/>
                <a:ea typeface="Arial"/>
                <a:cs typeface="Arial" panose="020B0604020202020204" pitchFamily="34" charset="0"/>
                <a:sym typeface="Arial"/>
              </a:rPr>
              <a:t> previously taught gramma</a:t>
            </a:r>
            <a:r>
              <a:rPr lang="en-GB" sz="1200" b="0" i="0" u="none" strike="noStrike" kern="1200" cap="none" dirty="0">
                <a:solidFill>
                  <a:schemeClr val="tx1"/>
                </a:solidFill>
                <a:effectLst/>
                <a:latin typeface="Arial" panose="020B0604020202020204" pitchFamily="34" charset="0"/>
                <a:ea typeface="Arial"/>
                <a:cs typeface="Arial" panose="020B0604020202020204" pitchFamily="34" charset="0"/>
                <a:sym typeface="Arial"/>
              </a:rPr>
              <a:t>r and vocabulary</a:t>
            </a:r>
            <a:r>
              <a:rPr lang="en-GB"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x-none" sz="1200" b="0" i="0" u="none" strike="noStrike" kern="1200" cap="none">
                <a:solidFill>
                  <a:schemeClr val="tx1"/>
                </a:solidFill>
                <a:effectLst/>
                <a:latin typeface="Arial" panose="020B0604020202020204" pitchFamily="34" charset="0"/>
                <a:ea typeface="Arial"/>
                <a:cs typeface="Arial" panose="020B0604020202020204" pitchFamily="34" charset="0"/>
                <a:sym typeface="Arial"/>
              </a:rPr>
              <a:t>knowledge</a:t>
            </a:r>
            <a:r>
              <a:rPr lang="en-GB" sz="1200" b="0" i="0" u="none" strike="noStrike" kern="1200" cap="none" dirty="0">
                <a:solidFill>
                  <a:schemeClr val="tx1"/>
                </a:solidFill>
                <a:effectLst/>
                <a:latin typeface="Arial" panose="020B0604020202020204" pitchFamily="34" charset="0"/>
                <a:ea typeface="Arial"/>
                <a:cs typeface="Arial" panose="020B0604020202020204" pitchFamily="34" charset="0"/>
                <a:sym typeface="Arial"/>
              </a:rPr>
              <a:t>. Students will need to think about the</a:t>
            </a:r>
            <a:r>
              <a:rPr lang="en-GB"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kinds of words</a:t>
            </a:r>
            <a:r>
              <a:rPr lang="en-GB" sz="1200" b="0" i="0" u="none" strike="noStrike" kern="1200" cap="none" dirty="0">
                <a:solidFill>
                  <a:schemeClr val="tx1"/>
                </a:solidFill>
                <a:effectLst/>
                <a:latin typeface="Arial" panose="020B0604020202020204" pitchFamily="34" charset="0"/>
                <a:ea typeface="Arial"/>
                <a:cs typeface="Arial" panose="020B0604020202020204" pitchFamily="34" charset="0"/>
                <a:sym typeface="Arial"/>
              </a:rPr>
              <a:t> they can </a:t>
            </a:r>
            <a:r>
              <a:rPr lang="es-ES" sz="1200" b="0" i="0" u="none" strike="noStrike" kern="1200" cap="none" dirty="0">
                <a:solidFill>
                  <a:schemeClr val="tx1"/>
                </a:solidFill>
                <a:effectLst/>
                <a:latin typeface="Arial" panose="020B0604020202020204" pitchFamily="34" charset="0"/>
                <a:ea typeface="Arial"/>
                <a:cs typeface="Arial" panose="020B0604020202020204" pitchFamily="34" charset="0"/>
                <a:sym typeface="Arial"/>
              </a:rPr>
              <a:t>use in </a:t>
            </a:r>
            <a:r>
              <a:rPr lang="es-ES" sz="1200" b="0" i="0" u="none" strike="noStrike" kern="1200" cap="none" dirty="0" err="1">
                <a:solidFill>
                  <a:schemeClr val="tx1"/>
                </a:solidFill>
                <a:effectLst/>
                <a:latin typeface="Arial" panose="020B0604020202020204" pitchFamily="34" charset="0"/>
                <a:ea typeface="Arial"/>
                <a:cs typeface="Arial" panose="020B0604020202020204" pitchFamily="34" charset="0"/>
                <a:sym typeface="Arial"/>
              </a:rPr>
              <a:t>context</a:t>
            </a:r>
            <a:r>
              <a:rPr lang="es-ES" sz="1200" b="0" i="0" u="none" strike="noStrike" kern="1200" cap="none" dirty="0">
                <a:solidFill>
                  <a:schemeClr val="tx1"/>
                </a:solidFill>
                <a:effectLst/>
                <a:latin typeface="Arial" panose="020B0604020202020204" pitchFamily="34" charset="0"/>
                <a:ea typeface="Arial"/>
                <a:cs typeface="Arial" panose="020B0604020202020204" pitchFamily="34" charset="0"/>
                <a:sym typeface="Arial"/>
              </a:rPr>
              <a:t>,</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depending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on</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where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the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audio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stops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Words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in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bold</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tin</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the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transcipt</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below</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are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those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after</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which</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the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audio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stops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a:t>
            </a:r>
          </a:p>
          <a:p>
            <a:pPr marL="0" indent="0">
              <a:buNone/>
            </a:pP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4.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Students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could</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also</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be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asked</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to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identify</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examples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of ‘I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was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doing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and ‘he/</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she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was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doing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These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phrases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will</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both</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be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translated</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by</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‘estaba’, so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students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will</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have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to use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the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context</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to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identify</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the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subject</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in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each</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example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Possible</a:t>
            </a:r>
            <a:r>
              <a:rPr lang="es-ES" sz="1200" b="1"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1"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answers</a:t>
            </a:r>
            <a:r>
              <a:rPr lang="es-ES" sz="1200" b="1"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a:t>
            </a:r>
            <a:endPar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(2)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Any</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masculine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noun</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that</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is</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type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of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building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teatro, colegio, banco, castillo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(3)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Any</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phrase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which</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could</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refer</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to ‘las’ personas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que estaban allí/delante del banco/en el banco, que vieron el accidente, estaban caminado/trabajando por esta zona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(4) A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verb</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in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the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1st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person</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preterite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oí, vi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or</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3rd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person</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preterite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un señor/a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gridó</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/saltó/corrió/rompió</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(5) A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location</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en el parque/el banco/el centro, a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state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emotion</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enojado/emocionado/asustado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or</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present</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participle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caminado/buscando/sacando fotos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(6) A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person</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or</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animal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followed</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by</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 3rd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person</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preterite</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verb</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a:t>
            </a:r>
            <a:r>
              <a:rPr lang="es-ES" sz="1200" b="0" i="0" u="none" strike="noStrike" kern="1200" cap="none" baseline="0" dirty="0" err="1">
                <a:solidFill>
                  <a:schemeClr val="tx1"/>
                </a:solidFill>
                <a:effectLst/>
                <a:latin typeface="Arial" panose="020B0604020202020204" pitchFamily="34" charset="0"/>
                <a:ea typeface="Arial"/>
                <a:cs typeface="Arial" panose="020B0604020202020204" pitchFamily="34" charset="0"/>
                <a:sym typeface="Arial"/>
              </a:rPr>
              <a:t>e.g</a:t>
            </a:r>
            <a:r>
              <a:rPr lang="es-ES" sz="1200" b="0" i="0" u="none" strike="noStrike" kern="1200" cap="none" baseline="0" dirty="0">
                <a:solidFill>
                  <a:schemeClr val="tx1"/>
                </a:solidFill>
                <a:effectLst/>
                <a:latin typeface="Arial" panose="020B0604020202020204" pitchFamily="34" charset="0"/>
                <a:ea typeface="Arial"/>
                <a:cs typeface="Arial" panose="020B0604020202020204" pitchFamily="34" charset="0"/>
                <a:sym typeface="Arial"/>
              </a:rPr>
              <a:t>. mi hijo/mi madre/mi amigo /mi perro corrió/gritó/lo atacó/lo paró/lo cogió</a:t>
            </a:r>
            <a:endParaRPr lang="es-ES" sz="1200" b="0" i="0" u="none" strike="noStrike" kern="1200" cap="none" dirty="0">
              <a:solidFill>
                <a:schemeClr val="tx1"/>
              </a:solidFill>
              <a:effectLst/>
              <a:latin typeface="Arial" panose="020B0604020202020204" pitchFamily="34" charset="0"/>
              <a:ea typeface="Arial"/>
              <a:cs typeface="Arial" panose="020B0604020202020204" pitchFamily="34" charset="0"/>
              <a:sym typeface="Arial"/>
            </a:endParaRPr>
          </a:p>
          <a:p>
            <a:pPr marL="0" indent="0">
              <a:buNone/>
            </a:pPr>
            <a:endParaRPr lang="es-E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b="1" dirty="0" err="1">
                <a:latin typeface="Arial" panose="020B0604020202020204" pitchFamily="34" charset="0"/>
                <a:cs typeface="Arial" panose="020B0604020202020204" pitchFamily="34" charset="0"/>
              </a:rPr>
              <a:t>Transcript</a:t>
            </a:r>
            <a:r>
              <a:rPr lang="es-GB" dirty="0">
                <a:latin typeface="Arial" panose="020B0604020202020204" pitchFamily="34" charset="0"/>
                <a:cs typeface="Arial" panose="020B0604020202020204" pitchFamily="34" charset="0"/>
              </a:rPr>
              <a:t>:</a:t>
            </a:r>
            <a:endParaRPr lang="es-E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ES" dirty="0">
              <a:latin typeface="Arial" panose="020B0604020202020204" pitchFamily="34" charset="0"/>
              <a:cs typeface="Arial" panose="020B0604020202020204" pitchFamily="34" charset="0"/>
            </a:endParaRPr>
          </a:p>
          <a:p>
            <a:pPr marL="342900" indent="-342900">
              <a:buFontTx/>
              <a:buChar char="-"/>
            </a:pPr>
            <a:r>
              <a:rPr lang="es-ES" sz="1200" b="1" dirty="0">
                <a:solidFill>
                  <a:schemeClr val="accent5">
                    <a:lumMod val="50000"/>
                  </a:schemeClr>
                </a:solidFill>
                <a:latin typeface="Arial" panose="020B0604020202020204" pitchFamily="34" charset="0"/>
                <a:cs typeface="Arial" panose="020B0604020202020204" pitchFamily="34" charset="0"/>
              </a:rPr>
              <a:t>(1)</a:t>
            </a:r>
            <a:r>
              <a:rPr lang="es-GB" sz="1200" dirty="0">
                <a:solidFill>
                  <a:schemeClr val="accent5">
                    <a:lumMod val="50000"/>
                  </a:schemeClr>
                </a:solidFill>
                <a:latin typeface="Arial" panose="020B0604020202020204" pitchFamily="34" charset="0"/>
                <a:cs typeface="Arial" panose="020B0604020202020204" pitchFamily="34" charset="0"/>
              </a:rPr>
              <a:t>Hola, estoy grabando en esta calle después de un accidente terrible. Los protagonistas de la escena son: un coche oscuro y el edificio</a:t>
            </a:r>
            <a:r>
              <a:rPr lang="es-ES" sz="1200" dirty="0">
                <a:solidFill>
                  <a:schemeClr val="accent5">
                    <a:lumMod val="50000"/>
                  </a:schemeClr>
                </a:solidFill>
                <a:latin typeface="Arial" panose="020B0604020202020204" pitchFamily="34" charset="0"/>
                <a:cs typeface="Arial" panose="020B0604020202020204" pitchFamily="34" charset="0"/>
              </a:rPr>
              <a:t> </a:t>
            </a:r>
            <a:r>
              <a:rPr lang="es-GB" sz="1200" b="1" dirty="0">
                <a:solidFill>
                  <a:schemeClr val="accent5">
                    <a:lumMod val="50000"/>
                  </a:schemeClr>
                </a:solidFill>
                <a:latin typeface="Arial" panose="020B0604020202020204" pitchFamily="34" charset="0"/>
                <a:cs typeface="Arial" panose="020B0604020202020204" pitchFamily="34" charset="0"/>
              </a:rPr>
              <a:t>del </a:t>
            </a:r>
            <a:r>
              <a:rPr lang="es-GB" sz="1200" dirty="0">
                <a:solidFill>
                  <a:schemeClr val="accent5">
                    <a:lumMod val="50000"/>
                  </a:schemeClr>
                </a:solidFill>
                <a:latin typeface="Arial" panose="020B0604020202020204" pitchFamily="34" charset="0"/>
                <a:cs typeface="Arial" panose="020B0604020202020204" pitchFamily="34" charset="0"/>
              </a:rPr>
              <a:t> </a:t>
            </a:r>
            <a:r>
              <a:rPr lang="es-ES" sz="1200" b="1" dirty="0">
                <a:solidFill>
                  <a:schemeClr val="accent5">
                    <a:lumMod val="50000"/>
                  </a:schemeClr>
                </a:solidFill>
                <a:latin typeface="Arial" panose="020B0604020202020204" pitchFamily="34" charset="0"/>
                <a:cs typeface="Arial" panose="020B0604020202020204" pitchFamily="34" charset="0"/>
              </a:rPr>
              <a:t>(2)</a:t>
            </a:r>
            <a:r>
              <a:rPr lang="es-ES" sz="1200" dirty="0">
                <a:solidFill>
                  <a:schemeClr val="accent5">
                    <a:lumMod val="50000"/>
                  </a:schemeClr>
                </a:solidFill>
                <a:latin typeface="Arial" panose="020B0604020202020204" pitchFamily="34" charset="0"/>
                <a:cs typeface="Arial" panose="020B0604020202020204" pitchFamily="34" charset="0"/>
              </a:rPr>
              <a:t> </a:t>
            </a:r>
            <a:r>
              <a:rPr lang="es-GB" sz="1200" dirty="0">
                <a:solidFill>
                  <a:schemeClr val="accent5">
                    <a:lumMod val="50000"/>
                  </a:schemeClr>
                </a:solidFill>
                <a:latin typeface="Arial" panose="020B0604020202020204" pitchFamily="34" charset="0"/>
                <a:cs typeface="Arial" panose="020B0604020202020204" pitchFamily="34" charset="0"/>
              </a:rPr>
              <a:t>banco. Estoy preguntando a las personas que </a:t>
            </a:r>
            <a:r>
              <a:rPr lang="es-ES" sz="1200" b="1" dirty="0">
                <a:solidFill>
                  <a:schemeClr val="accent5">
                    <a:lumMod val="50000"/>
                  </a:schemeClr>
                </a:solidFill>
                <a:latin typeface="Arial" panose="020B0604020202020204" pitchFamily="34" charset="0"/>
                <a:cs typeface="Arial" panose="020B0604020202020204" pitchFamily="34" charset="0"/>
              </a:rPr>
              <a:t>(3) </a:t>
            </a:r>
            <a:r>
              <a:rPr lang="es-GB" sz="1200" b="1" dirty="0">
                <a:solidFill>
                  <a:schemeClr val="accent5">
                    <a:lumMod val="50000"/>
                  </a:schemeClr>
                </a:solidFill>
                <a:latin typeface="Arial" panose="020B0604020202020204" pitchFamily="34" charset="0"/>
                <a:cs typeface="Arial" panose="020B0604020202020204" pitchFamily="34" charset="0"/>
              </a:rPr>
              <a:t>estaban</a:t>
            </a:r>
            <a:r>
              <a:rPr lang="es-GB" sz="1200" b="0" dirty="0">
                <a:solidFill>
                  <a:schemeClr val="accent5">
                    <a:lumMod val="50000"/>
                  </a:schemeClr>
                </a:solidFill>
                <a:latin typeface="Arial" panose="020B0604020202020204" pitchFamily="34" charset="0"/>
                <a:cs typeface="Arial" panose="020B0604020202020204" pitchFamily="34" charset="0"/>
              </a:rPr>
              <a:t> caminando </a:t>
            </a:r>
            <a:r>
              <a:rPr lang="es-GB" sz="1200" dirty="0">
                <a:solidFill>
                  <a:schemeClr val="accent5">
                    <a:lumMod val="50000"/>
                  </a:schemeClr>
                </a:solidFill>
                <a:latin typeface="Arial" panose="020B0604020202020204" pitchFamily="34" charset="0"/>
                <a:cs typeface="Arial" panose="020B0604020202020204" pitchFamily="34" charset="0"/>
              </a:rPr>
              <a:t>por esta zona cuando el accidente pasó. Perdón, ¿estabas pasando por aquí cuando la policía llegó?</a:t>
            </a:r>
          </a:p>
          <a:p>
            <a:pPr marL="342900" indent="-342900">
              <a:buFontTx/>
              <a:buChar char="-"/>
            </a:pPr>
            <a:r>
              <a:rPr lang="es-GB" sz="1200" dirty="0">
                <a:solidFill>
                  <a:schemeClr val="accent5">
                    <a:lumMod val="50000"/>
                  </a:schemeClr>
                </a:solidFill>
                <a:latin typeface="Arial" panose="020B0604020202020204" pitchFamily="34" charset="0"/>
                <a:cs typeface="Arial" panose="020B0604020202020204" pitchFamily="34" charset="0"/>
              </a:rPr>
              <a:t>¿Yo? Sí, estaba descansando al fondo del parque cuando de repente </a:t>
            </a:r>
            <a:r>
              <a:rPr lang="es-ES" sz="1200" b="1" dirty="0">
                <a:solidFill>
                  <a:schemeClr val="accent5">
                    <a:lumMod val="50000"/>
                  </a:schemeClr>
                </a:solidFill>
                <a:latin typeface="Arial" panose="020B0604020202020204" pitchFamily="34" charset="0"/>
                <a:cs typeface="Arial" panose="020B0604020202020204" pitchFamily="34" charset="0"/>
              </a:rPr>
              <a:t>(4) </a:t>
            </a:r>
            <a:r>
              <a:rPr lang="es-GB" sz="1200" b="1" dirty="0">
                <a:solidFill>
                  <a:schemeClr val="accent5">
                    <a:lumMod val="50000"/>
                  </a:schemeClr>
                </a:solidFill>
                <a:latin typeface="Arial" panose="020B0604020202020204" pitchFamily="34" charset="0"/>
                <a:cs typeface="Arial" panose="020B0604020202020204" pitchFamily="34" charset="0"/>
              </a:rPr>
              <a:t>oí </a:t>
            </a:r>
            <a:r>
              <a:rPr lang="es-GB" sz="1200" dirty="0">
                <a:solidFill>
                  <a:schemeClr val="accent5">
                    <a:lumMod val="50000"/>
                  </a:schemeClr>
                </a:solidFill>
                <a:latin typeface="Arial" panose="020B0604020202020204" pitchFamily="34" charset="0"/>
                <a:cs typeface="Arial" panose="020B0604020202020204" pitchFamily="34" charset="0"/>
              </a:rPr>
              <a:t>un ruido muy fuerte. Mi hijo estaba jugando con su compañero cuando empezó a correr hasta aquí con miedo.</a:t>
            </a:r>
          </a:p>
          <a:p>
            <a:pPr marL="342900" indent="-342900">
              <a:buFontTx/>
              <a:buChar char="-"/>
            </a:pPr>
            <a:r>
              <a:rPr lang="es-GB" sz="1200" dirty="0">
                <a:solidFill>
                  <a:schemeClr val="accent5">
                    <a:lumMod val="50000"/>
                  </a:schemeClr>
                </a:solidFill>
                <a:latin typeface="Arial" panose="020B0604020202020204" pitchFamily="34" charset="0"/>
                <a:cs typeface="Arial" panose="020B0604020202020204" pitchFamily="34" charset="0"/>
              </a:rPr>
              <a:t>¿Estabas mirando allí en el momento del accidente?</a:t>
            </a:r>
          </a:p>
          <a:p>
            <a:pPr marL="342900" indent="-342900">
              <a:buFontTx/>
              <a:buChar char="-"/>
            </a:pPr>
            <a:r>
              <a:rPr lang="es-GB" sz="1200" dirty="0">
                <a:solidFill>
                  <a:schemeClr val="accent5">
                    <a:lumMod val="50000"/>
                  </a:schemeClr>
                </a:solidFill>
                <a:latin typeface="Arial" panose="020B0604020202020204" pitchFamily="34" charset="0"/>
                <a:cs typeface="Arial" panose="020B0604020202020204" pitchFamily="34" charset="0"/>
              </a:rPr>
              <a:t>No, estaba respondiendo mensajes en mi móvil.</a:t>
            </a:r>
          </a:p>
          <a:p>
            <a:pPr marL="342900" indent="-342900">
              <a:buFontTx/>
              <a:buChar char="-"/>
            </a:pPr>
            <a:r>
              <a:rPr lang="es-GB" sz="1200" dirty="0">
                <a:solidFill>
                  <a:schemeClr val="accent5">
                    <a:lumMod val="50000"/>
                  </a:schemeClr>
                </a:solidFill>
                <a:latin typeface="Arial" panose="020B0604020202020204" pitchFamily="34" charset="0"/>
                <a:cs typeface="Arial" panose="020B0604020202020204" pitchFamily="34" charset="0"/>
              </a:rPr>
              <a:t>Ah,vale. Pues muchas gracias, señor.</a:t>
            </a:r>
          </a:p>
          <a:p>
            <a:pPr marL="342900" indent="-342900">
              <a:buFontTx/>
              <a:buChar char="-"/>
            </a:pPr>
            <a:r>
              <a:rPr lang="es-GB" sz="1200" dirty="0">
                <a:solidFill>
                  <a:schemeClr val="accent5">
                    <a:lumMod val="50000"/>
                  </a:schemeClr>
                </a:solidFill>
                <a:latin typeface="Arial" panose="020B0604020202020204" pitchFamily="34" charset="0"/>
                <a:cs typeface="Arial" panose="020B0604020202020204" pitchFamily="34" charset="0"/>
              </a:rPr>
              <a:t>De nada.</a:t>
            </a:r>
          </a:p>
          <a:p>
            <a:pPr marL="342900" indent="-342900">
              <a:buFontTx/>
              <a:buChar char="-"/>
            </a:pPr>
            <a:r>
              <a:rPr lang="es-GB" sz="1200" dirty="0">
                <a:solidFill>
                  <a:schemeClr val="accent5">
                    <a:lumMod val="50000"/>
                  </a:schemeClr>
                </a:solidFill>
                <a:latin typeface="Arial" panose="020B0604020202020204" pitchFamily="34" charset="0"/>
                <a:cs typeface="Arial" panose="020B0604020202020204" pitchFamily="34" charset="0"/>
              </a:rPr>
              <a:t>Bueno, ahora estoy (4) </a:t>
            </a:r>
            <a:r>
              <a:rPr lang="es-GB" sz="1200" b="1" dirty="0">
                <a:solidFill>
                  <a:schemeClr val="accent5">
                    <a:lumMod val="50000"/>
                  </a:schemeClr>
                </a:solidFill>
                <a:latin typeface="Arial" panose="020B0604020202020204" pitchFamily="34" charset="0"/>
                <a:cs typeface="Arial" panose="020B0604020202020204" pitchFamily="34" charset="0"/>
              </a:rPr>
              <a:t>buscando</a:t>
            </a:r>
            <a:r>
              <a:rPr lang="es-GB" sz="1200" dirty="0">
                <a:solidFill>
                  <a:schemeClr val="accent5">
                    <a:lumMod val="50000"/>
                  </a:schemeClr>
                </a:solidFill>
                <a:latin typeface="Arial" panose="020B0604020202020204" pitchFamily="34" charset="0"/>
                <a:cs typeface="Arial" panose="020B0604020202020204" pitchFamily="34" charset="0"/>
              </a:rPr>
              <a:t> a otra persona para hacer más preguntas. Perdón, perdón... ¡Hola! ¿Estabas bajando esta calle entre las ocho y las nueve?</a:t>
            </a:r>
          </a:p>
          <a:p>
            <a:pPr marL="342900" indent="-342900">
              <a:buFontTx/>
              <a:buChar char="-"/>
            </a:pPr>
            <a:r>
              <a:rPr lang="es-GB" sz="1200" dirty="0">
                <a:solidFill>
                  <a:schemeClr val="accent5">
                    <a:lumMod val="50000"/>
                  </a:schemeClr>
                </a:solidFill>
                <a:latin typeface="Arial" panose="020B0604020202020204" pitchFamily="34" charset="0"/>
                <a:cs typeface="Arial" panose="020B0604020202020204" pitchFamily="34" charset="0"/>
              </a:rPr>
              <a:t>Sí, sí. Estaba corriendo con mi perro cuando un hombre rompió</a:t>
            </a:r>
            <a:r>
              <a:rPr lang="es-ES" sz="1200" dirty="0">
                <a:solidFill>
                  <a:schemeClr val="accent5">
                    <a:lumMod val="50000"/>
                  </a:schemeClr>
                </a:solidFill>
                <a:latin typeface="Arial" panose="020B0604020202020204" pitchFamily="34" charset="0"/>
                <a:cs typeface="Arial" panose="020B0604020202020204" pitchFamily="34" charset="0"/>
              </a:rPr>
              <a:t> </a:t>
            </a:r>
            <a:r>
              <a:rPr lang="es-ES" sz="1200" b="1" dirty="0">
                <a:solidFill>
                  <a:schemeClr val="accent5">
                    <a:lumMod val="50000"/>
                  </a:schemeClr>
                </a:solidFill>
                <a:latin typeface="Arial" panose="020B0604020202020204" pitchFamily="34" charset="0"/>
                <a:cs typeface="Arial" panose="020B0604020202020204" pitchFamily="34" charset="0"/>
              </a:rPr>
              <a:t>(5)</a:t>
            </a:r>
            <a:r>
              <a:rPr lang="es-ES" sz="1200" dirty="0">
                <a:solidFill>
                  <a:schemeClr val="accent5">
                    <a:lumMod val="50000"/>
                  </a:schemeClr>
                </a:solidFill>
                <a:latin typeface="Arial" panose="020B0604020202020204" pitchFamily="34" charset="0"/>
                <a:cs typeface="Arial" panose="020B0604020202020204" pitchFamily="34" charset="0"/>
              </a:rPr>
              <a:t> </a:t>
            </a:r>
            <a:r>
              <a:rPr lang="es-GB" sz="1200" b="1" dirty="0">
                <a:solidFill>
                  <a:schemeClr val="accent5">
                    <a:lumMod val="50000"/>
                  </a:schemeClr>
                </a:solidFill>
                <a:latin typeface="Arial" panose="020B0604020202020204" pitchFamily="34" charset="0"/>
                <a:cs typeface="Arial" panose="020B0604020202020204" pitchFamily="34" charset="0"/>
              </a:rPr>
              <a:t>la puerta </a:t>
            </a:r>
            <a:r>
              <a:rPr lang="es-GB" sz="1200" dirty="0">
                <a:solidFill>
                  <a:schemeClr val="accent5">
                    <a:lumMod val="50000"/>
                  </a:schemeClr>
                </a:solidFill>
                <a:latin typeface="Arial" panose="020B0604020202020204" pitchFamily="34" charset="0"/>
                <a:cs typeface="Arial" panose="020B0604020202020204" pitchFamily="34" charset="0"/>
              </a:rPr>
              <a:t>del banco. Estaba conduciendo un coche negro. Después estaba intentando escapar de la policía cuando</a:t>
            </a:r>
            <a:r>
              <a:rPr lang="es-ES" sz="1200" dirty="0">
                <a:solidFill>
                  <a:schemeClr val="accent5">
                    <a:lumMod val="50000"/>
                  </a:schemeClr>
                </a:solidFill>
                <a:latin typeface="Arial" panose="020B0604020202020204" pitchFamily="34" charset="0"/>
                <a:cs typeface="Arial" panose="020B0604020202020204" pitchFamily="34" charset="0"/>
              </a:rPr>
              <a:t> </a:t>
            </a:r>
            <a:r>
              <a:rPr lang="es-GB" sz="1200" b="0" dirty="0">
                <a:solidFill>
                  <a:schemeClr val="accent5">
                    <a:lumMod val="50000"/>
                  </a:schemeClr>
                </a:solidFill>
                <a:latin typeface="Arial" panose="020B0604020202020204" pitchFamily="34" charset="0"/>
                <a:cs typeface="Arial" panose="020B0604020202020204" pitchFamily="34" charset="0"/>
              </a:rPr>
              <a:t>mi </a:t>
            </a:r>
            <a:r>
              <a:rPr lang="es-ES" sz="1200" b="1" dirty="0">
                <a:solidFill>
                  <a:schemeClr val="accent5">
                    <a:lumMod val="50000"/>
                  </a:schemeClr>
                </a:solidFill>
                <a:latin typeface="Arial" panose="020B0604020202020204" pitchFamily="34" charset="0"/>
                <a:cs typeface="Arial" panose="020B0604020202020204" pitchFamily="34" charset="0"/>
              </a:rPr>
              <a:t>(6)</a:t>
            </a:r>
            <a:r>
              <a:rPr lang="es-GB" sz="1200" dirty="0">
                <a:solidFill>
                  <a:schemeClr val="accent5">
                    <a:lumMod val="50000"/>
                  </a:schemeClr>
                </a:solidFill>
                <a:latin typeface="Arial" panose="020B0604020202020204" pitchFamily="34" charset="0"/>
                <a:cs typeface="Arial" panose="020B0604020202020204" pitchFamily="34" charset="0"/>
              </a:rPr>
              <a:t> </a:t>
            </a:r>
            <a:r>
              <a:rPr lang="es-GB" sz="1200" b="1" dirty="0">
                <a:solidFill>
                  <a:schemeClr val="accent5">
                    <a:lumMod val="50000"/>
                  </a:schemeClr>
                </a:solidFill>
                <a:latin typeface="Arial" panose="020B0604020202020204" pitchFamily="34" charset="0"/>
                <a:cs typeface="Arial" panose="020B0604020202020204" pitchFamily="34" charset="0"/>
              </a:rPr>
              <a:t>perro lo atacó </a:t>
            </a:r>
            <a:r>
              <a:rPr lang="es-GB" sz="1200" dirty="0">
                <a:solidFill>
                  <a:schemeClr val="accent5">
                    <a:lumMod val="50000"/>
                  </a:schemeClr>
                </a:solidFill>
                <a:latin typeface="Arial" panose="020B0604020202020204" pitchFamily="34" charset="0"/>
                <a:cs typeface="Arial" panose="020B0604020202020204" pitchFamily="34" charset="0"/>
              </a:rPr>
              <a:t>con rabia. Entonces un policía lo paró y lo llevó a prisión*.</a:t>
            </a:r>
          </a:p>
          <a:p>
            <a:pPr marL="342900" indent="-342900">
              <a:buFontTx/>
              <a:buChar char="-"/>
            </a:pPr>
            <a:r>
              <a:rPr lang="es-GB" sz="1200" dirty="0">
                <a:solidFill>
                  <a:schemeClr val="accent5">
                    <a:lumMod val="50000"/>
                  </a:schemeClr>
                </a:solidFill>
                <a:latin typeface="Arial" panose="020B0604020202020204" pitchFamily="34" charset="0"/>
                <a:cs typeface="Arial" panose="020B0604020202020204" pitchFamily="34" charset="0"/>
              </a:rPr>
              <a:t>¡Increíble*! ¡Tu perro es un héroe*!</a:t>
            </a:r>
            <a:endParaRPr lang="es-ES" sz="1200" dirty="0">
              <a:solidFill>
                <a:schemeClr val="accent5">
                  <a:lumMod val="50000"/>
                </a:schemeClr>
              </a:solidFill>
              <a:latin typeface="Arial" panose="020B0604020202020204" pitchFamily="34" charset="0"/>
              <a:cs typeface="Arial" panose="020B0604020202020204" pitchFamily="34" charset="0"/>
            </a:endParaRPr>
          </a:p>
          <a:p>
            <a:pPr marL="342900" indent="-342900">
              <a:buFontTx/>
              <a:buChar char="-"/>
            </a:pPr>
            <a:endParaRPr lang="es-ES" sz="1200" dirty="0">
              <a:solidFill>
                <a:schemeClr val="accent5">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s-GB" sz="1200" b="1" dirty="0">
                <a:solidFill>
                  <a:schemeClr val="accent5">
                    <a:lumMod val="50000"/>
                  </a:schemeClr>
                </a:solidFill>
                <a:latin typeface="Arial" panose="020B0604020202020204" pitchFamily="34" charset="0"/>
                <a:cs typeface="Arial" panose="020B0604020202020204" pitchFamily="34" charset="0"/>
              </a:rPr>
              <a:t>Note</a:t>
            </a:r>
            <a:r>
              <a:rPr lang="es-ES" sz="1200" b="1" dirty="0">
                <a:solidFill>
                  <a:schemeClr val="accent5">
                    <a:lumMod val="50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s-ES" sz="1200" dirty="0">
                <a:solidFill>
                  <a:schemeClr val="accent5">
                    <a:lumMod val="50000"/>
                  </a:schemeClr>
                </a:solidFill>
                <a:latin typeface="Arial" panose="020B0604020202020204" pitchFamily="34" charset="0"/>
                <a:cs typeface="Arial" panose="020B0604020202020204" pitchFamily="34" charset="0"/>
              </a:rPr>
              <a:t>1. T</a:t>
            </a:r>
            <a:r>
              <a:rPr lang="es-GB" sz="1200" dirty="0">
                <a:solidFill>
                  <a:schemeClr val="accent5">
                    <a:lumMod val="50000"/>
                  </a:schemeClr>
                </a:solidFill>
                <a:latin typeface="Arial" panose="020B0604020202020204" pitchFamily="34" charset="0"/>
                <a:cs typeface="Arial" panose="020B0604020202020204" pitchFamily="34" charset="0"/>
              </a:rPr>
              <a:t>he verb ‘pasar’ is used with its two meanings in paragraph 1 (‘happen’ and ‘pass’).</a:t>
            </a:r>
          </a:p>
          <a:p>
            <a:pPr marL="342900" indent="-342900">
              <a:buFontTx/>
              <a:buChar char="-"/>
            </a:pPr>
            <a:endParaRPr lang="es-ES" sz="1200" dirty="0">
              <a:solidFill>
                <a:schemeClr val="accent5">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sz="1200" b="1" i="0" u="none" strike="noStrike" kern="1200" cap="none" dirty="0">
                <a:solidFill>
                  <a:schemeClr val="tx1"/>
                </a:solidFill>
                <a:effectLst/>
                <a:latin typeface="Arial" panose="020B0604020202020204" pitchFamily="34" charset="0"/>
                <a:ea typeface="Arial"/>
                <a:cs typeface="Arial" panose="020B0604020202020204" pitchFamily="34" charset="0"/>
                <a:sym typeface="Arial"/>
              </a:rPr>
              <a:t>Frequency of unknown vocabulary including cognates:</a:t>
            </a:r>
            <a:endParaRPr lang="es-GB" sz="1200" dirty="0">
              <a:solidFill>
                <a:schemeClr val="accent5">
                  <a:lumMod val="50000"/>
                </a:schemeClr>
              </a:solidFill>
              <a:latin typeface="Arial" panose="020B0604020202020204" pitchFamily="34" charset="0"/>
              <a:cs typeface="Arial" panose="020B0604020202020204" pitchFamily="34" charset="0"/>
            </a:endParaRPr>
          </a:p>
          <a:p>
            <a:pPr marL="0" indent="0">
              <a:buNone/>
            </a:pPr>
            <a:r>
              <a:rPr lang="es-GB" sz="1200" dirty="0">
                <a:solidFill>
                  <a:schemeClr val="bg1"/>
                </a:solidFill>
                <a:latin typeface="Arial" panose="020B0604020202020204" pitchFamily="34" charset="0"/>
                <a:cs typeface="Arial" panose="020B0604020202020204" pitchFamily="34" charset="0"/>
              </a:rPr>
              <a:t>increíble </a:t>
            </a:r>
            <a:r>
              <a:rPr lang="en-GB" sz="1200" dirty="0">
                <a:solidFill>
                  <a:schemeClr val="bg1"/>
                </a:solidFill>
                <a:latin typeface="Arial" panose="020B0604020202020204" pitchFamily="34" charset="0"/>
                <a:cs typeface="Arial" panose="020B0604020202020204" pitchFamily="34" charset="0"/>
              </a:rPr>
              <a:t>[1642]; </a:t>
            </a:r>
            <a:r>
              <a:rPr lang="es-GB" sz="1200" dirty="0">
                <a:solidFill>
                  <a:schemeClr val="bg1"/>
                </a:solidFill>
                <a:latin typeface="Arial" panose="020B0604020202020204" pitchFamily="34" charset="0"/>
                <a:cs typeface="Arial" panose="020B0604020202020204" pitchFamily="34" charset="0"/>
              </a:rPr>
              <a:t>prisión </a:t>
            </a:r>
            <a:r>
              <a:rPr lang="en-GB" sz="1200" dirty="0">
                <a:solidFill>
                  <a:schemeClr val="bg1"/>
                </a:solidFill>
                <a:latin typeface="Arial" panose="020B0604020202020204" pitchFamily="34" charset="0"/>
                <a:cs typeface="Arial" panose="020B0604020202020204" pitchFamily="34" charset="0"/>
              </a:rPr>
              <a:t>[2617]; </a:t>
            </a:r>
            <a:r>
              <a:rPr lang="es-GB" sz="1200" dirty="0">
                <a:solidFill>
                  <a:schemeClr val="bg1"/>
                </a:solidFill>
                <a:latin typeface="Arial" panose="020B0604020202020204" pitchFamily="34" charset="0"/>
                <a:cs typeface="Arial" panose="020B0604020202020204" pitchFamily="34" charset="0"/>
              </a:rPr>
              <a:t>héroe</a:t>
            </a:r>
            <a:r>
              <a:rPr lang="en-GB" sz="1200" dirty="0">
                <a:solidFill>
                  <a:schemeClr val="bg1"/>
                </a:solidFill>
                <a:latin typeface="Arial" panose="020B0604020202020204" pitchFamily="34" charset="0"/>
                <a:cs typeface="Arial" panose="020B0604020202020204" pitchFamily="34" charset="0"/>
              </a:rPr>
              <a:t>[2242]</a:t>
            </a:r>
            <a:endParaRPr lang="es-GB"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idx="12"/>
          </p:nvPr>
        </p:nvSpPr>
        <p:spPr/>
        <p:txBody>
          <a:bodyPr/>
          <a:lstStyle/>
          <a:p>
            <a:pPr algn="r">
              <a:buSzPts val="1200"/>
            </a:pPr>
            <a:fld id="{00000000-1234-1234-1234-123412341234}" type="slidenum">
              <a:rPr lang="en-GB" sz="1200" smtClean="0">
                <a:solidFill>
                  <a:schemeClr val="dk1"/>
                </a:solidFill>
              </a:rPr>
              <a:pPr algn="r">
                <a:buSzPts val="1200"/>
              </a:pPr>
              <a:t>25</a:t>
            </a:fld>
            <a:endParaRPr lang="en-GB" sz="1200" dirty="0">
              <a:solidFill>
                <a:schemeClr val="dk1"/>
              </a:solidFill>
            </a:endParaRPr>
          </a:p>
        </p:txBody>
      </p:sp>
    </p:spTree>
    <p:extLst>
      <p:ext uri="{BB962C8B-B14F-4D97-AF65-F5344CB8AC3E}">
        <p14:creationId xmlns:p14="http://schemas.microsoft.com/office/powerpoint/2010/main" val="4214630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[1/2]</a:t>
            </a:r>
          </a:p>
          <a:p>
            <a:pPr marL="0" indent="0">
              <a:buNone/>
            </a:pPr>
            <a:r>
              <a:rPr lang="en-GB" b="1" baseline="0" dirty="0"/>
              <a:t>Timing:</a:t>
            </a:r>
          </a:p>
          <a:p>
            <a:pPr marL="0" indent="0">
              <a:buNone/>
            </a:pPr>
            <a:endParaRPr lang="en-GB" b="1" baseline="0" dirty="0"/>
          </a:p>
          <a:p>
            <a:pPr marL="0" indent="0">
              <a:buNone/>
            </a:pPr>
            <a:r>
              <a:rPr lang="en-GB" b="1" baseline="0" dirty="0"/>
              <a:t>Aim: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to apply knowledge of this week’s grammar and vocabulary to understand the finer details of a text (next two slides).</a:t>
            </a:r>
          </a:p>
          <a:p>
            <a:pPr marL="0" indent="0">
              <a:buNone/>
            </a:pPr>
            <a:endParaRPr lang="en-GB" b="1" baseline="0" dirty="0"/>
          </a:p>
          <a:p>
            <a:pPr marL="0" indent="0">
              <a:buNone/>
            </a:pPr>
            <a:r>
              <a:rPr lang="en-GB" b="1" baseline="0" dirty="0"/>
              <a:t>Procedure:</a:t>
            </a:r>
          </a:p>
          <a:p>
            <a:pPr marL="228600" indent="-228600">
              <a:buFont typeface="+mj-lt"/>
              <a:buAutoNum type="arabicPeriod"/>
            </a:pPr>
            <a:r>
              <a:rPr lang="es-ES" sz="1200" b="0" i="0" u="none" strike="noStrike" kern="1200" cap="none" baseline="0" dirty="0">
                <a:solidFill>
                  <a:schemeClr val="tx1"/>
                </a:solidFill>
                <a:effectLst/>
                <a:latin typeface="Arial"/>
                <a:cs typeface="Arial"/>
                <a:sym typeface="Arial"/>
              </a:rPr>
              <a:t> </a:t>
            </a:r>
            <a:r>
              <a:rPr lang="en-GB" baseline="0" dirty="0"/>
              <a:t>Students read the dialogue on the previous slide and answer questions based on the test.  The questions are provided in English and in Spanish on an accompanying handout.</a:t>
            </a:r>
          </a:p>
          <a:p>
            <a:pPr marL="228600" indent="-228600">
              <a:buFont typeface="+mj-lt"/>
              <a:buAutoNum type="arabicPeriod"/>
            </a:pPr>
            <a:r>
              <a:rPr lang="en-GB" baseline="0" dirty="0"/>
              <a:t>See the following slide for the answers. Click to reveal each one in sequence.</a:t>
            </a:r>
            <a:endParaRPr lang="en-GB" b="1" baseline="0" dirty="0"/>
          </a:p>
          <a:p>
            <a:pPr marL="0" indent="0">
              <a:buNone/>
            </a:pPr>
            <a:endParaRPr lang="en-GB" baseline="0" dirty="0"/>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EA887-9D3A-0842-88A4-9B47F3546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18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[2/2]</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200" smtClean="0">
                <a:solidFill>
                  <a:schemeClr val="dk1"/>
                </a:solidFill>
              </a:rPr>
              <a:pPr algn="r">
                <a:buSzPts val="1200"/>
              </a:pPr>
              <a:t>27</a:t>
            </a:fld>
            <a:endParaRPr lang="en-GB" sz="1200" dirty="0">
              <a:solidFill>
                <a:schemeClr val="dk1"/>
              </a:solidFill>
            </a:endParaRPr>
          </a:p>
        </p:txBody>
      </p:sp>
    </p:spTree>
    <p:extLst>
      <p:ext uri="{BB962C8B-B14F-4D97-AF65-F5344CB8AC3E}">
        <p14:creationId xmlns:p14="http://schemas.microsoft.com/office/powerpoint/2010/main" val="450113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GB" b="1" dirty="0">
                <a:latin typeface="+mn-lt"/>
              </a:rPr>
              <a:t>Timing</a:t>
            </a:r>
            <a:r>
              <a:rPr lang="es-GB" dirty="0">
                <a:latin typeface="+mn-lt"/>
              </a:rPr>
              <a:t>: 6 minutes</a:t>
            </a:r>
          </a:p>
          <a:p>
            <a:pPr marL="0" indent="0">
              <a:buNone/>
            </a:pPr>
            <a:endParaRPr lang="es-GB" dirty="0">
              <a:latin typeface="+mn-lt"/>
            </a:endParaRPr>
          </a:p>
          <a:p>
            <a:pPr marL="0" indent="0">
              <a:buNone/>
            </a:pPr>
            <a:r>
              <a:rPr lang="es-GB" b="1" dirty="0">
                <a:latin typeface="+mn-lt"/>
              </a:rPr>
              <a:t>Aim</a:t>
            </a:r>
            <a:r>
              <a:rPr lang="es-GB" dirty="0">
                <a:latin typeface="+mn-lt"/>
              </a:rPr>
              <a:t>: to practise the singular forms of imperfect continuous + cuando + preterite.</a:t>
            </a:r>
          </a:p>
          <a:p>
            <a:pPr marL="0" indent="0">
              <a:buNone/>
            </a:pPr>
            <a:endParaRPr lang="es-GB" dirty="0">
              <a:latin typeface="+mn-lt"/>
            </a:endParaRPr>
          </a:p>
          <a:p>
            <a:pPr marL="0" indent="0">
              <a:buNone/>
            </a:pPr>
            <a:r>
              <a:rPr lang="es-GB" b="1" dirty="0">
                <a:latin typeface="+mn-lt"/>
              </a:rPr>
              <a:t>Procedure:</a:t>
            </a:r>
          </a:p>
          <a:p>
            <a:pPr marL="228600" indent="-228600">
              <a:buAutoNum type="arabicPeriod"/>
            </a:pPr>
            <a:r>
              <a:rPr lang="es-GB" b="0" dirty="0">
                <a:latin typeface="+mn-lt"/>
              </a:rPr>
              <a:t>Students read each sentence and complete it using their imagination. They need to consider the use of ‘estaba/s’ + –ando/–iendo to talk about what the person was doing and the use of the preterite to express the interruption.</a:t>
            </a:r>
          </a:p>
          <a:p>
            <a:pPr marL="228600" indent="-228600">
              <a:buAutoNum type="arabicPeriod"/>
            </a:pPr>
            <a:r>
              <a:rPr lang="es-GB" b="0" dirty="0">
                <a:latin typeface="+mn-lt"/>
              </a:rPr>
              <a:t>The teacher can walk around the classroom checking students’ work and giving support.</a:t>
            </a:r>
          </a:p>
        </p:txBody>
      </p:sp>
      <p:sp>
        <p:nvSpPr>
          <p:cNvPr id="4" name="Marcador de número de diapositiva 3"/>
          <p:cNvSpPr>
            <a:spLocks noGrp="1"/>
          </p:cNvSpPr>
          <p:nvPr>
            <p:ph type="sldNum" idx="12"/>
          </p:nvPr>
        </p:nvSpPr>
        <p:spPr/>
        <p:txBody>
          <a:bodyPr/>
          <a:lstStyle/>
          <a:p>
            <a:pPr algn="r">
              <a:buSzPts val="1200"/>
            </a:pPr>
            <a:fld id="{00000000-1234-1234-1234-123412341234}" type="slidenum">
              <a:rPr lang="en-GB" sz="1200" smtClean="0">
                <a:solidFill>
                  <a:schemeClr val="dk1"/>
                </a:solidFill>
              </a:rPr>
              <a:pPr algn="r">
                <a:buSzPts val="1200"/>
              </a:pPr>
              <a:t>28</a:t>
            </a:fld>
            <a:endParaRPr lang="en-GB" sz="1200" dirty="0">
              <a:solidFill>
                <a:schemeClr val="dk1"/>
              </a:solidFill>
            </a:endParaRPr>
          </a:p>
        </p:txBody>
      </p:sp>
    </p:spTree>
    <p:extLst>
      <p:ext uri="{BB962C8B-B14F-4D97-AF65-F5344CB8AC3E}">
        <p14:creationId xmlns:p14="http://schemas.microsoft.com/office/powerpoint/2010/main" val="1389688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124339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latin typeface="+mn-lt"/>
              </a:rPr>
              <a:t>Timing: </a:t>
            </a:r>
            <a:r>
              <a:rPr lang="en-GB" dirty="0">
                <a:latin typeface="+mn-lt"/>
              </a:rPr>
              <a:t>5 minutes</a:t>
            </a:r>
            <a:endParaRPr dirty="0">
              <a:latin typeface="+mn-lt"/>
            </a:endParaRPr>
          </a:p>
          <a:p>
            <a:pPr marL="0" lvl="0" indent="0" algn="l" rtl="0">
              <a:lnSpc>
                <a:spcPct val="100000"/>
              </a:lnSpc>
              <a:spcBef>
                <a:spcPts val="0"/>
              </a:spcBef>
              <a:spcAft>
                <a:spcPts val="0"/>
              </a:spcAft>
              <a:buSzPts val="1400"/>
              <a:buNone/>
            </a:pPr>
            <a:endParaRPr dirty="0">
              <a:latin typeface="+mn-lt"/>
            </a:endParaRPr>
          </a:p>
          <a:p>
            <a:pPr marL="0" lvl="0" indent="0" algn="l" rtl="0">
              <a:lnSpc>
                <a:spcPct val="100000"/>
              </a:lnSpc>
              <a:spcBef>
                <a:spcPts val="0"/>
              </a:spcBef>
              <a:spcAft>
                <a:spcPts val="0"/>
              </a:spcAft>
              <a:buSzPts val="1400"/>
              <a:buNone/>
            </a:pPr>
            <a:r>
              <a:rPr lang="en-GB" b="1" dirty="0">
                <a:latin typeface="+mn-lt"/>
              </a:rPr>
              <a:t>Aim: </a:t>
            </a:r>
            <a:r>
              <a:rPr lang="en-GB" dirty="0">
                <a:latin typeface="+mn-lt"/>
              </a:rPr>
              <a:t>students practise recognising the words in Spanish from this week’s revised set of Y7 and Y8 vocabulary to further embed these previously encountered words as per the cycle of vocabulary revisiting in the SoW.</a:t>
            </a:r>
            <a:endParaRPr dirty="0">
              <a:latin typeface="+mn-lt"/>
            </a:endParaRPr>
          </a:p>
          <a:p>
            <a:pPr marL="0" lvl="0" indent="0" algn="l" rtl="0">
              <a:lnSpc>
                <a:spcPct val="100000"/>
              </a:lnSpc>
              <a:spcBef>
                <a:spcPts val="0"/>
              </a:spcBef>
              <a:spcAft>
                <a:spcPts val="0"/>
              </a:spcAft>
              <a:buSzPts val="1400"/>
              <a:buNone/>
            </a:pPr>
            <a:endParaRPr dirty="0">
              <a:latin typeface="+mn-lt"/>
            </a:endParaRPr>
          </a:p>
          <a:p>
            <a:pPr marL="0" lvl="0" indent="0" algn="l" rtl="0">
              <a:lnSpc>
                <a:spcPct val="100000"/>
              </a:lnSpc>
              <a:spcBef>
                <a:spcPts val="0"/>
              </a:spcBef>
              <a:spcAft>
                <a:spcPts val="0"/>
              </a:spcAft>
              <a:buSzPts val="1400"/>
              <a:buNone/>
            </a:pPr>
            <a:r>
              <a:rPr lang="en-GB" b="1" dirty="0">
                <a:latin typeface="+mn-lt"/>
              </a:rPr>
              <a:t>Procedure:</a:t>
            </a:r>
            <a:endParaRPr b="1" dirty="0">
              <a:latin typeface="+mn-lt"/>
            </a:endParaRPr>
          </a:p>
          <a:p>
            <a:pPr marL="0" lvl="0" indent="0" algn="l" rtl="0">
              <a:lnSpc>
                <a:spcPct val="100000"/>
              </a:lnSpc>
              <a:spcBef>
                <a:spcPts val="0"/>
              </a:spcBef>
              <a:spcAft>
                <a:spcPts val="0"/>
              </a:spcAft>
              <a:buSzPts val="1400"/>
              <a:buNone/>
            </a:pPr>
            <a:r>
              <a:rPr lang="en-GB" dirty="0">
                <a:latin typeface="+mn-lt"/>
              </a:rPr>
              <a:t>1. Students supply the Spanish for the word which appears in English.  The aim is to be able to give the Spanish before the image stops spinning.</a:t>
            </a:r>
            <a:endParaRPr dirty="0">
              <a:latin typeface="+mn-lt"/>
            </a:endParaRPr>
          </a:p>
          <a:p>
            <a:pPr marL="0" lvl="0" indent="0" algn="l" rtl="0">
              <a:lnSpc>
                <a:spcPct val="100000"/>
              </a:lnSpc>
              <a:spcBef>
                <a:spcPts val="0"/>
              </a:spcBef>
              <a:spcAft>
                <a:spcPts val="0"/>
              </a:spcAft>
              <a:buSzPts val="1400"/>
              <a:buNone/>
            </a:pPr>
            <a:endParaRPr dirty="0">
              <a:latin typeface="+mn-lt"/>
            </a:endParaRPr>
          </a:p>
          <a:p>
            <a:pPr marL="0" lvl="0" indent="0" algn="l" rtl="0">
              <a:lnSpc>
                <a:spcPct val="100000"/>
              </a:lnSpc>
              <a:spcBef>
                <a:spcPts val="0"/>
              </a:spcBef>
              <a:spcAft>
                <a:spcPts val="0"/>
              </a:spcAft>
              <a:buSzPts val="1400"/>
              <a:buNone/>
            </a:pPr>
            <a:r>
              <a:rPr lang="en-GB" b="1" dirty="0">
                <a:latin typeface="+mn-lt"/>
              </a:rPr>
              <a:t>Notes:</a:t>
            </a:r>
            <a:endParaRPr b="1" dirty="0">
              <a:latin typeface="+mn-lt"/>
            </a:endParaRPr>
          </a:p>
          <a:p>
            <a:pPr marL="228600" lvl="0" indent="-228600" algn="l" rtl="0">
              <a:lnSpc>
                <a:spcPct val="100000"/>
              </a:lnSpc>
              <a:spcBef>
                <a:spcPts val="0"/>
              </a:spcBef>
              <a:spcAft>
                <a:spcPts val="0"/>
              </a:spcAft>
              <a:buClr>
                <a:schemeClr val="dk1"/>
              </a:buClr>
              <a:buSzPts val="1200"/>
              <a:buFont typeface="Arial"/>
              <a:buAutoNum type="arabicPeriod"/>
            </a:pPr>
            <a:r>
              <a:rPr lang="en-GB" dirty="0">
                <a:latin typeface="+mn-lt"/>
              </a:rPr>
              <a:t>The activity can be repeated, clicking faster through the animations to increase speed of recall.</a:t>
            </a:r>
            <a:endParaRPr dirty="0">
              <a:latin typeface="+mn-lt"/>
            </a:endParaRPr>
          </a:p>
          <a:p>
            <a:pPr marL="228600" lvl="0" indent="-228600" algn="l" rtl="0">
              <a:lnSpc>
                <a:spcPct val="100000"/>
              </a:lnSpc>
              <a:spcBef>
                <a:spcPts val="0"/>
              </a:spcBef>
              <a:spcAft>
                <a:spcPts val="0"/>
              </a:spcAft>
              <a:buClr>
                <a:schemeClr val="dk1"/>
              </a:buClr>
              <a:buSzPts val="1200"/>
              <a:buFont typeface="Arial"/>
              <a:buAutoNum type="arabicPeriod"/>
            </a:pPr>
            <a:r>
              <a:rPr lang="en-GB" dirty="0">
                <a:latin typeface="+mn-lt"/>
              </a:rPr>
              <a:t>Teachers may wish to give students 30 seconds to look at the Spanish words before showing the English prompts</a:t>
            </a:r>
            <a:endParaRPr dirty="0">
              <a:latin typeface="+mn-lt"/>
            </a:endParaRPr>
          </a:p>
        </p:txBody>
      </p:sp>
      <p:sp>
        <p:nvSpPr>
          <p:cNvPr id="152" name="Google Shape;1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rgbClr val="000000"/>
                </a:solidFill>
                <a:sym typeface="Arial"/>
              </a:rPr>
              <a:t>3</a:t>
            </a:fld>
            <a:endParaRPr sz="1200" u="none" strike="noStrike" cap="none" dirty="0">
              <a:solidFill>
                <a:srgbClr val="000000"/>
              </a:solidFil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dirty="0">
                <a:latin typeface="+mn-lt"/>
              </a:rPr>
              <a:t>Phonics</a:t>
            </a:r>
            <a:br>
              <a:rPr lang="en-GB" dirty="0">
                <a:latin typeface="+mn-lt"/>
              </a:rPr>
            </a:br>
            <a:r>
              <a:rPr lang="en-GB" b="1" dirty="0">
                <a:latin typeface="+mn-lt"/>
              </a:rPr>
              <a:t>Timing: </a:t>
            </a:r>
            <a:r>
              <a:rPr lang="en-GB" dirty="0">
                <a:latin typeface="+mn-lt"/>
              </a:rPr>
              <a:t>3 minutes</a:t>
            </a:r>
            <a:br>
              <a:rPr lang="en-GB" dirty="0">
                <a:latin typeface="+mn-lt"/>
              </a:rPr>
            </a:br>
            <a:br>
              <a:rPr lang="en-GB" dirty="0">
                <a:latin typeface="+mn-lt"/>
              </a:rPr>
            </a:br>
            <a:r>
              <a:rPr lang="en-GB" b="1" dirty="0">
                <a:latin typeface="+mn-lt"/>
              </a:rPr>
              <a:t>Aim:  </a:t>
            </a:r>
            <a:r>
              <a:rPr lang="en-GB" dirty="0">
                <a:latin typeface="+mn-lt"/>
              </a:rPr>
              <a:t>To differentiate between pairs of SSC that are similar, phonetically and/or orthographically.</a:t>
            </a:r>
            <a:br>
              <a:rPr lang="en-GB" dirty="0">
                <a:latin typeface="+mn-lt"/>
              </a:rPr>
            </a:br>
            <a:br>
              <a:rPr lang="en-GB" dirty="0">
                <a:latin typeface="+mn-lt"/>
              </a:rPr>
            </a:br>
            <a:r>
              <a:rPr lang="en-GB" b="1" dirty="0">
                <a:latin typeface="+mn-lt"/>
              </a:rPr>
              <a:t>Procedure:</a:t>
            </a:r>
            <a:br>
              <a:rPr lang="en-GB" dirty="0">
                <a:latin typeface="+mn-lt"/>
              </a:rPr>
            </a:br>
            <a:r>
              <a:rPr lang="en-GB" dirty="0">
                <a:latin typeface="+mn-lt"/>
              </a:rPr>
              <a:t>1. Click to listen. Write the SSC and/or write the whole word.</a:t>
            </a:r>
            <a:br>
              <a:rPr lang="en-GB" dirty="0">
                <a:latin typeface="+mn-lt"/>
              </a:rPr>
            </a:br>
            <a:r>
              <a:rPr lang="en-GB" dirty="0">
                <a:latin typeface="+mn-lt"/>
              </a:rPr>
              <a:t>2. Click to see the answers.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b="1" dirty="0">
                <a:latin typeface="+mn-lt"/>
              </a:rPr>
              <a:t>Transcript:</a:t>
            </a: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caña</a:t>
            </a:r>
            <a:endParaRPr lang="en-GB" b="0" dirty="0">
              <a:latin typeface="+mn-lt"/>
            </a:endParaRP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niña</a:t>
            </a:r>
            <a:endParaRPr lang="en-GB" b="0" dirty="0">
              <a:latin typeface="+mn-lt"/>
            </a:endParaRP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continuar</a:t>
            </a:r>
            <a:endParaRPr lang="en-GB" b="0" dirty="0">
              <a:latin typeface="+mn-lt"/>
            </a:endParaRP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soñar</a:t>
            </a:r>
            <a:endParaRPr lang="en-GB" b="0" dirty="0">
              <a:latin typeface="+mn-lt"/>
            </a:endParaRP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contenido</a:t>
            </a:r>
            <a:endParaRPr lang="en-GB" b="0" dirty="0">
              <a:latin typeface="+mn-lt"/>
            </a:endParaRP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unir</a:t>
            </a:r>
            <a:endParaRPr lang="en-GB" b="0" dirty="0">
              <a:latin typeface="+mn-lt"/>
            </a:endParaRP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imaginar</a:t>
            </a:r>
            <a:endParaRPr lang="en-GB" b="0" dirty="0">
              <a:latin typeface="+mn-lt"/>
            </a:endParaRP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línea</a:t>
            </a:r>
            <a:endParaRPr lang="en-GB" b="0" dirty="0">
              <a:latin typeface="+mn-lt"/>
            </a:endParaRP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cariño</a:t>
            </a:r>
            <a:endParaRPr lang="en-GB" b="0" dirty="0">
              <a:latin typeface="+mn-lt"/>
            </a:endParaRPr>
          </a:p>
          <a:p>
            <a:pPr marL="228600" marR="0" lvl="0" indent="-228600" algn="l" defTabSz="914400" rtl="0" eaLnBrk="1" fontAlgn="auto" latinLnBrk="0" hangingPunct="0">
              <a:lnSpc>
                <a:spcPct val="100000"/>
              </a:lnSpc>
              <a:spcBef>
                <a:spcPts val="0"/>
              </a:spcBef>
              <a:spcAft>
                <a:spcPts val="0"/>
              </a:spcAft>
              <a:buClrTx/>
              <a:buSzTx/>
              <a:buFont typeface="+mj-lt"/>
              <a:buAutoNum type="arabicPeriod"/>
              <a:tabLst/>
              <a:defRPr/>
            </a:pPr>
            <a:r>
              <a:rPr lang="en-GB" b="0" dirty="0" err="1">
                <a:latin typeface="+mn-lt"/>
              </a:rPr>
              <a:t>compañía</a:t>
            </a:r>
            <a:endParaRPr lang="en-GB" b="0" dirty="0">
              <a:latin typeface="+mn-lt"/>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vocabulary including cognates:</a:t>
            </a:r>
          </a:p>
          <a:p>
            <a:pPr marL="0" marR="0" lvl="0" indent="0" algn="l" defTabSz="914400" rtl="0" eaLnBrk="1" fontAlgn="auto" latinLnBrk="0" hangingPunct="0">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caña</a:t>
            </a:r>
            <a:r>
              <a:rPr lang="en-GB" sz="1200" kern="1200" dirty="0">
                <a:solidFill>
                  <a:schemeClr val="tx1"/>
                </a:solidFill>
                <a:effectLst/>
                <a:latin typeface="+mn-lt"/>
                <a:ea typeface="+mn-ea"/>
                <a:cs typeface="+mn-cs"/>
              </a:rPr>
              <a:t> [2837]; </a:t>
            </a:r>
            <a:r>
              <a:rPr lang="en-GB" sz="1200" kern="1200" dirty="0" err="1">
                <a:solidFill>
                  <a:schemeClr val="tx1"/>
                </a:solidFill>
                <a:effectLst/>
                <a:latin typeface="+mn-lt"/>
                <a:ea typeface="+mn-ea"/>
                <a:cs typeface="+mn-cs"/>
              </a:rPr>
              <a:t>niña</a:t>
            </a:r>
            <a:r>
              <a:rPr lang="en-GB" sz="1200" kern="1200" dirty="0">
                <a:solidFill>
                  <a:schemeClr val="tx1"/>
                </a:solidFill>
                <a:effectLst/>
                <a:latin typeface="+mn-lt"/>
                <a:ea typeface="+mn-ea"/>
                <a:cs typeface="+mn-cs"/>
              </a:rPr>
              <a:t> [622]; </a:t>
            </a:r>
            <a:r>
              <a:rPr lang="en-GB" sz="1200" kern="1200" dirty="0" err="1">
                <a:solidFill>
                  <a:schemeClr val="tx1"/>
                </a:solidFill>
                <a:effectLst/>
                <a:latin typeface="+mn-lt"/>
                <a:ea typeface="+mn-ea"/>
                <a:cs typeface="+mn-cs"/>
              </a:rPr>
              <a:t>continuar</a:t>
            </a:r>
            <a:r>
              <a:rPr lang="en-GB" sz="1200" kern="1200" dirty="0">
                <a:solidFill>
                  <a:schemeClr val="tx1"/>
                </a:solidFill>
                <a:effectLst/>
                <a:latin typeface="+mn-lt"/>
                <a:ea typeface="+mn-ea"/>
                <a:cs typeface="+mn-cs"/>
              </a:rPr>
              <a:t> [396]; </a:t>
            </a:r>
            <a:r>
              <a:rPr lang="en-GB" sz="1200" kern="1200" dirty="0" err="1">
                <a:solidFill>
                  <a:schemeClr val="tx1"/>
                </a:solidFill>
                <a:effectLst/>
                <a:latin typeface="+mn-lt"/>
                <a:ea typeface="+mn-ea"/>
                <a:cs typeface="+mn-cs"/>
              </a:rPr>
              <a:t>soñar</a:t>
            </a:r>
            <a:r>
              <a:rPr lang="en-GB" sz="1200" kern="1200" dirty="0">
                <a:solidFill>
                  <a:schemeClr val="tx1"/>
                </a:solidFill>
                <a:effectLst/>
                <a:latin typeface="+mn-lt"/>
                <a:ea typeface="+mn-ea"/>
                <a:cs typeface="+mn-cs"/>
              </a:rPr>
              <a:t> [1269]; </a:t>
            </a:r>
            <a:r>
              <a:rPr lang="en-GB" sz="1200" kern="1200" dirty="0" err="1">
                <a:solidFill>
                  <a:schemeClr val="tx1"/>
                </a:solidFill>
                <a:effectLst/>
                <a:latin typeface="+mn-lt"/>
                <a:ea typeface="+mn-ea"/>
                <a:cs typeface="+mn-cs"/>
              </a:rPr>
              <a:t>contenido</a:t>
            </a:r>
            <a:r>
              <a:rPr lang="en-GB" sz="1200" kern="1200" dirty="0">
                <a:solidFill>
                  <a:schemeClr val="tx1"/>
                </a:solidFill>
                <a:effectLst/>
                <a:latin typeface="+mn-lt"/>
                <a:ea typeface="+mn-ea"/>
                <a:cs typeface="+mn-cs"/>
              </a:rPr>
              <a:t>[962]; </a:t>
            </a:r>
            <a:r>
              <a:rPr lang="en-GB" sz="1200" kern="1200" dirty="0" err="1">
                <a:solidFill>
                  <a:schemeClr val="tx1"/>
                </a:solidFill>
                <a:effectLst/>
                <a:latin typeface="+mn-lt"/>
                <a:ea typeface="+mn-ea"/>
                <a:cs typeface="+mn-cs"/>
              </a:rPr>
              <a:t>unir</a:t>
            </a:r>
            <a:r>
              <a:rPr lang="en-GB" sz="1200" kern="1200" dirty="0">
                <a:solidFill>
                  <a:schemeClr val="tx1"/>
                </a:solidFill>
                <a:effectLst/>
                <a:latin typeface="+mn-lt"/>
                <a:ea typeface="+mn-ea"/>
                <a:cs typeface="+mn-cs"/>
              </a:rPr>
              <a:t> [760]; </a:t>
            </a:r>
            <a:r>
              <a:rPr lang="en-GB" sz="1200" kern="1200" dirty="0" err="1">
                <a:solidFill>
                  <a:schemeClr val="tx1"/>
                </a:solidFill>
                <a:effectLst/>
                <a:latin typeface="+mn-lt"/>
                <a:ea typeface="+mn-ea"/>
                <a:cs typeface="+mn-cs"/>
              </a:rPr>
              <a:t>imaginar</a:t>
            </a:r>
            <a:r>
              <a:rPr lang="en-GB" sz="1200" kern="1200" dirty="0">
                <a:solidFill>
                  <a:schemeClr val="tx1"/>
                </a:solidFill>
                <a:effectLst/>
                <a:latin typeface="+mn-lt"/>
                <a:ea typeface="+mn-ea"/>
                <a:cs typeface="+mn-cs"/>
              </a:rPr>
              <a:t> [500]; </a:t>
            </a:r>
            <a:r>
              <a:rPr lang="en-GB" sz="1200" kern="1200" dirty="0" err="1">
                <a:solidFill>
                  <a:schemeClr val="tx1"/>
                </a:solidFill>
                <a:effectLst/>
                <a:latin typeface="+mn-lt"/>
                <a:ea typeface="+mn-ea"/>
                <a:cs typeface="+mn-cs"/>
              </a:rPr>
              <a:t>línea</a:t>
            </a:r>
            <a:r>
              <a:rPr lang="en-GB" sz="1200" kern="1200" dirty="0">
                <a:solidFill>
                  <a:schemeClr val="tx1"/>
                </a:solidFill>
                <a:effectLst/>
                <a:latin typeface="+mn-lt"/>
                <a:ea typeface="+mn-ea"/>
                <a:cs typeface="+mn-cs"/>
              </a:rPr>
              <a:t> [476]; </a:t>
            </a:r>
            <a:r>
              <a:rPr lang="en-GB" sz="1200" kern="1200" dirty="0" err="1">
                <a:solidFill>
                  <a:schemeClr val="tx1"/>
                </a:solidFill>
                <a:effectLst/>
                <a:latin typeface="+mn-lt"/>
                <a:ea typeface="+mn-ea"/>
                <a:cs typeface="+mn-cs"/>
              </a:rPr>
              <a:t>cariño</a:t>
            </a:r>
            <a:r>
              <a:rPr lang="en-GB" sz="1200" kern="1200" dirty="0">
                <a:solidFill>
                  <a:schemeClr val="tx1"/>
                </a:solidFill>
                <a:effectLst/>
                <a:latin typeface="+mn-lt"/>
                <a:ea typeface="+mn-ea"/>
                <a:cs typeface="+mn-cs"/>
              </a:rPr>
              <a:t> [1944]; </a:t>
            </a:r>
            <a:r>
              <a:rPr lang="en-GB" sz="1200" kern="1200" dirty="0" err="1">
                <a:solidFill>
                  <a:schemeClr val="tx1"/>
                </a:solidFill>
                <a:effectLst/>
                <a:latin typeface="+mn-lt"/>
                <a:ea typeface="+mn-ea"/>
                <a:cs typeface="+mn-cs"/>
              </a:rPr>
              <a:t>compañía</a:t>
            </a:r>
            <a:r>
              <a:rPr lang="en-GB" sz="1200" kern="1200" dirty="0">
                <a:solidFill>
                  <a:schemeClr val="tx1"/>
                </a:solidFill>
                <a:effectLst/>
                <a:latin typeface="+mn-lt"/>
                <a:ea typeface="+mn-ea"/>
                <a:cs typeface="+mn-cs"/>
              </a:rPr>
              <a:t> [638]</a:t>
            </a:r>
            <a:endParaRPr lang="en-US" sz="1200" kern="1200" dirty="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8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r>
              <a:rPr lang="en-US" sz="1200" b="1" i="0" u="none" strike="noStrike" cap="none" dirty="0">
                <a:solidFill>
                  <a:srgbClr val="001F60"/>
                </a:solidFill>
                <a:latin typeface="Arial"/>
                <a:ea typeface="Arial"/>
                <a:cs typeface="Arial"/>
                <a:sym typeface="Arial"/>
              </a:rPr>
              <a:t>Timing: </a:t>
            </a:r>
            <a:r>
              <a:rPr lang="en-US" sz="1200" b="0" i="0" u="none" strike="noStrike" cap="none" dirty="0">
                <a:solidFill>
                  <a:srgbClr val="001F60"/>
                </a:solidFill>
                <a:latin typeface="Arial"/>
                <a:ea typeface="Arial"/>
                <a:cs typeface="Arial"/>
                <a:sym typeface="Arial"/>
              </a:rPr>
              <a:t>2 minutes</a:t>
            </a:r>
          </a:p>
          <a:p>
            <a:pPr marL="0" indent="0"/>
            <a:endParaRPr lang="en-US" sz="1200" b="0" i="0" u="none" strike="noStrike" cap="none" dirty="0">
              <a:solidFill>
                <a:srgbClr val="001F60"/>
              </a:solidFill>
              <a:latin typeface="Arial"/>
              <a:ea typeface="Arial"/>
              <a:cs typeface="Arial"/>
              <a:sym typeface="Arial"/>
            </a:endParaRPr>
          </a:p>
          <a:p>
            <a:pPr marL="0" indent="0"/>
            <a:r>
              <a:rPr lang="en-US" sz="1200" b="1" i="0" u="none" strike="noStrike" cap="none" dirty="0">
                <a:solidFill>
                  <a:srgbClr val="001F60"/>
                </a:solidFill>
                <a:latin typeface="Arial"/>
                <a:ea typeface="Arial"/>
                <a:cs typeface="Arial"/>
                <a:sym typeface="Arial"/>
              </a:rPr>
              <a:t>Aim: </a:t>
            </a:r>
          </a:p>
          <a:p>
            <a:pPr marL="0" indent="0"/>
            <a:r>
              <a:rPr lang="en-US" sz="1200" b="0" i="0" u="none" strike="noStrike" cap="none" dirty="0">
                <a:solidFill>
                  <a:srgbClr val="001F60"/>
                </a:solidFill>
                <a:latin typeface="Arial"/>
                <a:ea typeface="Arial"/>
                <a:cs typeface="Arial"/>
                <a:sym typeface="Arial"/>
              </a:rPr>
              <a:t>to recap</a:t>
            </a:r>
            <a:r>
              <a:rPr lang="en-US" sz="1200" b="0" i="0" u="none" strike="noStrike" cap="none" baseline="0" dirty="0">
                <a:solidFill>
                  <a:srgbClr val="001F60"/>
                </a:solidFill>
                <a:latin typeface="Arial"/>
                <a:ea typeface="Arial"/>
                <a:cs typeface="Arial"/>
                <a:sym typeface="Arial"/>
              </a:rPr>
              <a:t> second person, singular and plural forms of the verb ‘</a:t>
            </a:r>
            <a:r>
              <a:rPr lang="en-US" sz="1200" b="0" i="0" u="none" strike="noStrike" cap="none" baseline="0" dirty="0" err="1">
                <a:solidFill>
                  <a:srgbClr val="001F60"/>
                </a:solidFill>
                <a:latin typeface="Arial"/>
                <a:ea typeface="Arial"/>
                <a:cs typeface="Arial"/>
                <a:sym typeface="Arial"/>
              </a:rPr>
              <a:t>estar</a:t>
            </a:r>
            <a:r>
              <a:rPr lang="en-US" sz="1200" b="0" i="0" u="none" strike="noStrike" cap="none" baseline="0" dirty="0">
                <a:solidFill>
                  <a:srgbClr val="001F60"/>
                </a:solidFill>
                <a:latin typeface="Arial"/>
                <a:ea typeface="Arial"/>
                <a:cs typeface="Arial"/>
                <a:sym typeface="Arial"/>
              </a:rPr>
              <a:t>’ in the present and the </a:t>
            </a:r>
            <a:r>
              <a:rPr lang="en-US" sz="1200" b="0" i="0" u="none" strike="noStrike" cap="none" baseline="0" dirty="0" err="1">
                <a:solidFill>
                  <a:srgbClr val="001F60"/>
                </a:solidFill>
                <a:latin typeface="Arial"/>
                <a:ea typeface="Arial"/>
                <a:cs typeface="Arial"/>
                <a:sym typeface="Arial"/>
              </a:rPr>
              <a:t>preterite</a:t>
            </a:r>
            <a:r>
              <a:rPr lang="en-US" sz="1200" b="0" i="0" u="none" strike="noStrike" cap="none" baseline="0" dirty="0">
                <a:solidFill>
                  <a:srgbClr val="001F60"/>
                </a:solidFill>
                <a:latin typeface="Arial"/>
                <a:ea typeface="Arial"/>
                <a:cs typeface="Arial"/>
                <a:sym typeface="Arial"/>
              </a:rPr>
              <a:t>.</a:t>
            </a:r>
          </a:p>
          <a:p>
            <a:pPr marL="0" indent="0"/>
            <a:r>
              <a:rPr lang="en-US" sz="1200" b="0" i="0" u="none" strike="noStrike" cap="none" baseline="0" dirty="0">
                <a:solidFill>
                  <a:srgbClr val="001F60"/>
                </a:solidFill>
                <a:latin typeface="Arial"/>
                <a:ea typeface="Arial"/>
                <a:cs typeface="Arial"/>
                <a:sym typeface="Arial"/>
              </a:rPr>
              <a:t>to recap the use of ’</a:t>
            </a:r>
            <a:r>
              <a:rPr lang="en-US" sz="1200" b="0" i="0" u="none" strike="noStrike" cap="none" baseline="0" dirty="0" err="1">
                <a:solidFill>
                  <a:srgbClr val="001F60"/>
                </a:solidFill>
                <a:latin typeface="Arial"/>
                <a:ea typeface="Arial"/>
                <a:cs typeface="Arial"/>
                <a:sym typeface="Arial"/>
              </a:rPr>
              <a:t>estar</a:t>
            </a:r>
            <a:r>
              <a:rPr lang="en-US" sz="1200" b="0" i="0" u="none" strike="noStrike" cap="none" baseline="0" dirty="0">
                <a:solidFill>
                  <a:srgbClr val="001F60"/>
                </a:solidFill>
                <a:latin typeface="Arial"/>
                <a:ea typeface="Arial"/>
                <a:cs typeface="Arial"/>
                <a:sym typeface="Arial"/>
              </a:rPr>
              <a:t>’ in the present and in the past to talk about ongoing events.</a:t>
            </a:r>
            <a:endParaRPr lang="en-US" sz="1200" b="0" i="0" u="none" strike="noStrike" cap="none" dirty="0">
              <a:solidFill>
                <a:srgbClr val="001F60"/>
              </a:solidFill>
              <a:latin typeface="Arial"/>
              <a:ea typeface="Arial"/>
              <a:cs typeface="Arial"/>
              <a:sym typeface="Arial"/>
            </a:endParaRPr>
          </a:p>
          <a:p>
            <a:pPr marL="0" indent="0"/>
            <a:endParaRPr lang="en-US" sz="1200" b="0" i="0" u="none" strike="noStrike" cap="none" dirty="0">
              <a:solidFill>
                <a:srgbClr val="001F60"/>
              </a:solidFill>
              <a:latin typeface="Arial"/>
              <a:ea typeface="Arial"/>
              <a:cs typeface="Arial"/>
              <a:sym typeface="Arial"/>
            </a:endParaRPr>
          </a:p>
          <a:p>
            <a:pPr marL="0" indent="0"/>
            <a:r>
              <a:rPr lang="en-US" sz="1200" b="1" i="0" u="none" strike="noStrike" cap="none" dirty="0">
                <a:solidFill>
                  <a:srgbClr val="001F60"/>
                </a:solidFill>
                <a:latin typeface="Arial"/>
                <a:ea typeface="Arial"/>
                <a:cs typeface="Arial"/>
                <a:sym typeface="Arial"/>
              </a:rPr>
              <a:t>Procedure:</a:t>
            </a:r>
          </a:p>
          <a:p>
            <a:pPr marL="228600" indent="-228600">
              <a:buAutoNum type="arabicPeriod"/>
            </a:pPr>
            <a:r>
              <a:rPr lang="en-US" sz="1200" b="0" i="0" u="none" strike="noStrike" cap="none" dirty="0">
                <a:solidFill>
                  <a:srgbClr val="001F60"/>
                </a:solidFill>
                <a:latin typeface="Arial"/>
                <a:ea typeface="Arial"/>
                <a:cs typeface="Arial"/>
                <a:sym typeface="Arial"/>
              </a:rPr>
              <a:t>Click to go through</a:t>
            </a:r>
            <a:r>
              <a:rPr lang="en-US" sz="1200" b="0" i="0" u="none" strike="noStrike" cap="none" baseline="0" dirty="0">
                <a:solidFill>
                  <a:srgbClr val="001F60"/>
                </a:solidFill>
                <a:latin typeface="Arial"/>
                <a:ea typeface="Arial"/>
                <a:cs typeface="Arial"/>
                <a:sym typeface="Arial"/>
              </a:rPr>
              <a:t> the slide. Gaps are left with the animations to allow teachers to elicit answers from students.</a:t>
            </a:r>
          </a:p>
          <a:p>
            <a:pPr marL="228600" indent="-228600">
              <a:buAutoNum type="arabicPeriod"/>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sz="1200" b="0" i="0" u="none" strike="noStrike" cap="none" dirty="0">
              <a:solidFill>
                <a:srgbClr val="001F60"/>
              </a:solidFill>
              <a:latin typeface="Arial"/>
              <a:ea typeface="Arial"/>
              <a:cs typeface="Arial"/>
              <a:sym typeface="Arial"/>
            </a:endParaRPr>
          </a:p>
          <a:p>
            <a:pPr marL="0" indent="0"/>
            <a:endParaRPr lang="en-GB" sz="1200" b="0" i="0" u="none" strike="noStrike" cap="none" dirty="0">
              <a:solidFill>
                <a:srgbClr val="001F60"/>
              </a:solidFill>
              <a:latin typeface="Arial"/>
              <a:ea typeface="Arial"/>
              <a:cs typeface="Arial"/>
              <a:sym typeface="Arial"/>
            </a:endParaRPr>
          </a:p>
          <a:p>
            <a:pPr marL="0" indent="0"/>
            <a:endParaRPr lang="en-GB" dirty="0">
              <a:solidFill>
                <a:srgbClr val="001F60"/>
              </a:solidFill>
              <a:latin typeface="+mn-l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dirty="0"/>
          </a:p>
        </p:txBody>
      </p:sp>
    </p:spTree>
    <p:extLst>
      <p:ext uri="{BB962C8B-B14F-4D97-AF65-F5344CB8AC3E}">
        <p14:creationId xmlns:p14="http://schemas.microsoft.com/office/powerpoint/2010/main" val="47846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GB" b="1" dirty="0">
                <a:latin typeface="+mn-lt"/>
              </a:rPr>
              <a:t>Timing</a:t>
            </a:r>
            <a:r>
              <a:rPr lang="es-GB" dirty="0">
                <a:latin typeface="+mn-lt"/>
              </a:rPr>
              <a:t>: 7 minutes</a:t>
            </a:r>
          </a:p>
          <a:p>
            <a:pPr marL="0" indent="0">
              <a:buNone/>
            </a:pPr>
            <a:endParaRPr lang="es-GB" dirty="0">
              <a:latin typeface="+mn-lt"/>
            </a:endParaRPr>
          </a:p>
          <a:p>
            <a:pPr marL="0" indent="0">
              <a:buNone/>
            </a:pPr>
            <a:r>
              <a:rPr lang="es-GB" b="1" dirty="0">
                <a:latin typeface="+mn-lt"/>
              </a:rPr>
              <a:t>Aim</a:t>
            </a:r>
            <a:r>
              <a:rPr lang="es-GB" dirty="0">
                <a:latin typeface="+mn-lt"/>
              </a:rPr>
              <a:t>: </a:t>
            </a:r>
          </a:p>
          <a:p>
            <a:pPr marL="0" indent="0">
              <a:buNone/>
            </a:pPr>
            <a:r>
              <a:rPr lang="es-GB" dirty="0">
                <a:latin typeface="+mn-lt"/>
              </a:rPr>
              <a:t>to practise differentiating between the present and the imperfect continuous of the second person singular forms.</a:t>
            </a:r>
          </a:p>
          <a:p>
            <a:pPr marL="0" indent="0">
              <a:buNone/>
            </a:pPr>
            <a:r>
              <a:rPr lang="es-GB" dirty="0">
                <a:latin typeface="+mn-lt"/>
              </a:rPr>
              <a:t>to revise this week’s vocabulary.</a:t>
            </a:r>
          </a:p>
          <a:p>
            <a:pPr marL="0" indent="0">
              <a:buNone/>
            </a:pPr>
            <a:endParaRPr lang="es-GB" dirty="0">
              <a:latin typeface="+mn-lt"/>
            </a:endParaRPr>
          </a:p>
          <a:p>
            <a:pPr marL="0" indent="0">
              <a:buNone/>
            </a:pPr>
            <a:r>
              <a:rPr lang="es-GB" b="1" dirty="0">
                <a:latin typeface="+mn-lt"/>
              </a:rPr>
              <a:t>Procedure</a:t>
            </a:r>
            <a:r>
              <a:rPr lang="es-GB" dirty="0">
                <a:latin typeface="+mn-lt"/>
              </a:rPr>
              <a:t>:</a:t>
            </a:r>
          </a:p>
          <a:p>
            <a:pPr marL="228600" indent="-228600">
              <a:buAutoNum type="arabicPeriod"/>
            </a:pPr>
            <a:r>
              <a:rPr lang="es-GB" dirty="0">
                <a:latin typeface="+mn-lt"/>
              </a:rPr>
              <a:t>Students read each sentence in Spanish and the corresponding sentence in English. They decide if the English sentence is true or false, depending on the verb form.</a:t>
            </a:r>
          </a:p>
          <a:p>
            <a:pPr marL="228600" indent="-228600">
              <a:buAutoNum type="arabicPeriod"/>
            </a:pPr>
            <a:r>
              <a:rPr lang="es-GB" dirty="0">
                <a:latin typeface="+mn-lt"/>
              </a:rPr>
              <a:t>Students try to finish the translation of each sentence, also correcting the tense if necessary.</a:t>
            </a:r>
          </a:p>
          <a:p>
            <a:pPr marL="228600" indent="-228600">
              <a:buAutoNum type="arabicPeriod"/>
            </a:pPr>
            <a:endParaRPr lang="es-GB" dirty="0">
              <a:latin typeface="+mn-lt"/>
            </a:endParaRPr>
          </a:p>
          <a:p>
            <a:pPr marL="0" indent="0">
              <a:buNone/>
            </a:pPr>
            <a:r>
              <a:rPr lang="es-GB" b="1" dirty="0">
                <a:latin typeface="+mn-lt"/>
              </a:rPr>
              <a:t>Notes</a:t>
            </a:r>
            <a:r>
              <a:rPr lang="es-GB" dirty="0">
                <a:latin typeface="+mn-lt"/>
              </a:rPr>
              <a:t>:</a:t>
            </a:r>
          </a:p>
          <a:p>
            <a:pPr marL="0" indent="0">
              <a:buNone/>
            </a:pPr>
            <a:r>
              <a:rPr lang="es-GB" dirty="0">
                <a:latin typeface="+mn-lt"/>
              </a:rPr>
              <a:t>1. Note that statements are only ‘true’ or ‘false’ in terms of the tense used.</a:t>
            </a:r>
          </a:p>
          <a:p>
            <a:endParaRPr lang="es-GB" dirty="0">
              <a:latin typeface="+mn-lt"/>
            </a:endParaRPr>
          </a:p>
        </p:txBody>
      </p:sp>
      <p:sp>
        <p:nvSpPr>
          <p:cNvPr id="4" name="Marcador de número de diapositiva 3"/>
          <p:cNvSpPr>
            <a:spLocks noGrp="1"/>
          </p:cNvSpPr>
          <p:nvPr>
            <p:ph type="sldNum" idx="12"/>
          </p:nvPr>
        </p:nvSpPr>
        <p:spPr/>
        <p:txBody>
          <a:bodyPr/>
          <a:lstStyle/>
          <a:p>
            <a:pPr algn="r">
              <a:buSzPts val="1200"/>
            </a:pPr>
            <a:fld id="{00000000-1234-1234-1234-123412341234}" type="slidenum">
              <a:rPr lang="en-GB" sz="1200" smtClean="0">
                <a:solidFill>
                  <a:schemeClr val="dk1"/>
                </a:solidFill>
              </a:rPr>
              <a:pPr algn="r">
                <a:buSzPts val="1200"/>
              </a:pPr>
              <a:t>6</a:t>
            </a:fld>
            <a:endParaRPr lang="en-GB" sz="1200" dirty="0">
              <a:solidFill>
                <a:schemeClr val="dk1"/>
              </a:solidFill>
            </a:endParaRPr>
          </a:p>
        </p:txBody>
      </p:sp>
    </p:spTree>
    <p:extLst>
      <p:ext uri="{BB962C8B-B14F-4D97-AF65-F5344CB8AC3E}">
        <p14:creationId xmlns:p14="http://schemas.microsoft.com/office/powerpoint/2010/main" val="270737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GB" b="1" dirty="0">
                <a:latin typeface="+mn-lt"/>
              </a:rPr>
              <a:t>Timing</a:t>
            </a:r>
            <a:r>
              <a:rPr lang="es-GB" dirty="0">
                <a:latin typeface="+mn-lt"/>
              </a:rPr>
              <a:t>: 7 minutes</a:t>
            </a:r>
          </a:p>
          <a:p>
            <a:pPr marL="0" indent="0">
              <a:buNone/>
            </a:pPr>
            <a:endParaRPr lang="es-GB" dirty="0">
              <a:latin typeface="+mn-lt"/>
            </a:endParaRPr>
          </a:p>
          <a:p>
            <a:pPr marL="0" indent="0">
              <a:buNone/>
            </a:pPr>
            <a:r>
              <a:rPr lang="es-GB" b="1" dirty="0">
                <a:latin typeface="+mn-lt"/>
              </a:rPr>
              <a:t>Aim</a:t>
            </a:r>
            <a:r>
              <a:rPr lang="es-GB" dirty="0">
                <a:latin typeface="+mn-lt"/>
              </a:rPr>
              <a:t>: </a:t>
            </a:r>
          </a:p>
          <a:p>
            <a:pPr marL="0" indent="0">
              <a:buNone/>
            </a:pPr>
            <a:r>
              <a:rPr lang="es-GB" dirty="0">
                <a:latin typeface="+mn-lt"/>
              </a:rPr>
              <a:t>to practise differentiating between the present and the imperfect continuous of the second person singular forms.</a:t>
            </a:r>
          </a:p>
          <a:p>
            <a:pPr marL="0" indent="0">
              <a:buNone/>
            </a:pPr>
            <a:r>
              <a:rPr lang="es-GB" dirty="0">
                <a:latin typeface="+mn-lt"/>
              </a:rPr>
              <a:t>to revise this week’s vocabulary.</a:t>
            </a:r>
          </a:p>
          <a:p>
            <a:pPr marL="0" indent="0">
              <a:buNone/>
            </a:pPr>
            <a:endParaRPr lang="es-GB" dirty="0">
              <a:latin typeface="+mn-lt"/>
            </a:endParaRPr>
          </a:p>
          <a:p>
            <a:pPr marL="0" indent="0">
              <a:buNone/>
            </a:pPr>
            <a:r>
              <a:rPr lang="es-GB" b="1" dirty="0">
                <a:latin typeface="+mn-lt"/>
              </a:rPr>
              <a:t>Procedure</a:t>
            </a:r>
            <a:r>
              <a:rPr lang="es-GB" dirty="0">
                <a:latin typeface="+mn-lt"/>
              </a:rPr>
              <a:t>:</a:t>
            </a:r>
          </a:p>
          <a:p>
            <a:pPr marL="228600" indent="-228600">
              <a:buAutoNum type="arabicPeriod"/>
            </a:pPr>
            <a:r>
              <a:rPr lang="es-GB" dirty="0">
                <a:latin typeface="+mn-lt"/>
              </a:rPr>
              <a:t>Students listen to each recording and decide if it’s referring to ‘este momento’ (‘estás’) or ‘la semana pasada’ (‘estabas’).</a:t>
            </a:r>
          </a:p>
          <a:p>
            <a:pPr marL="228600" indent="-228600">
              <a:buAutoNum type="arabicPeriod"/>
            </a:pPr>
            <a:r>
              <a:rPr lang="es-GB" dirty="0">
                <a:latin typeface="+mn-lt"/>
              </a:rPr>
              <a:t>Students write the action in English.</a:t>
            </a:r>
          </a:p>
          <a:p>
            <a:pPr marL="228600" indent="-228600">
              <a:buAutoNum type="arabicPeriod"/>
            </a:pPr>
            <a:endParaRPr lang="es-GB" dirty="0">
              <a:latin typeface="+mn-lt"/>
            </a:endParaRPr>
          </a:p>
          <a:p>
            <a:pPr marL="0" indent="0">
              <a:buNone/>
            </a:pPr>
            <a:r>
              <a:rPr lang="es-GB" b="1" dirty="0">
                <a:latin typeface="+mn-lt"/>
              </a:rPr>
              <a:t>Transcript:</a:t>
            </a:r>
          </a:p>
          <a:p>
            <a:pPr marL="228600" indent="-228600">
              <a:buAutoNum type="arabicPeriod"/>
            </a:pPr>
            <a:r>
              <a:rPr lang="es-GB" b="0" dirty="0">
                <a:latin typeface="+mn-lt"/>
              </a:rPr>
              <a:t>¿Estabas respondiendo llamadas de teléfono?</a:t>
            </a:r>
          </a:p>
          <a:p>
            <a:pPr marL="228600" indent="-228600">
              <a:buAutoNum type="arabicPeriod"/>
            </a:pPr>
            <a:r>
              <a:rPr lang="es-GB" b="0" dirty="0">
                <a:latin typeface="+mn-lt"/>
              </a:rPr>
              <a:t>¿Estás pensando en una noticia nueva?</a:t>
            </a:r>
          </a:p>
          <a:p>
            <a:pPr marL="228600" indent="-228600">
              <a:buAutoNum type="arabicPeriod"/>
            </a:pPr>
            <a:r>
              <a:rPr lang="es-GB" b="0" dirty="0">
                <a:latin typeface="+mn-lt"/>
              </a:rPr>
              <a:t>¿Estás publicando historias en francés y alemán?</a:t>
            </a:r>
          </a:p>
          <a:p>
            <a:pPr marL="228600" indent="-228600">
              <a:buAutoNum type="arabicPeriod"/>
            </a:pPr>
            <a:r>
              <a:rPr lang="es-GB" b="0" dirty="0">
                <a:latin typeface="+mn-lt"/>
              </a:rPr>
              <a:t>¿Estabas ayudando a un compañero?</a:t>
            </a:r>
            <a:endParaRPr lang="es-ES" b="0" dirty="0">
              <a:latin typeface="+mn-lt"/>
            </a:endParaRPr>
          </a:p>
          <a:p>
            <a:pPr marL="228600" indent="-228600">
              <a:buAutoNum type="arabicPeriod"/>
            </a:pPr>
            <a:r>
              <a:rPr lang="es-ES" b="0" dirty="0">
                <a:latin typeface="+mn-lt"/>
              </a:rPr>
              <a:t>¿Estás trabajando en silencio?</a:t>
            </a:r>
          </a:p>
          <a:p>
            <a:pPr marL="228600" indent="-228600">
              <a:buAutoNum type="arabicPeriod"/>
            </a:pPr>
            <a:r>
              <a:rPr lang="es-ES" b="0" dirty="0">
                <a:latin typeface="+mn-lt"/>
              </a:rPr>
              <a:t>¿Estabas haciendo una entrevista con los voluntarios?</a:t>
            </a:r>
          </a:p>
          <a:p>
            <a:pPr marL="228600" indent="-228600">
              <a:buAutoNum type="arabicPeriod"/>
            </a:pPr>
            <a:r>
              <a:rPr lang="es-ES" b="0" dirty="0">
                <a:latin typeface="+mn-lt"/>
              </a:rPr>
              <a:t>¿Estabas buscando información sobre el perro perdido?</a:t>
            </a:r>
          </a:p>
          <a:p>
            <a:pPr marL="228600" indent="-228600">
              <a:buAutoNum type="arabicPeriod"/>
            </a:pPr>
            <a:r>
              <a:rPr lang="es-ES" dirty="0">
                <a:latin typeface="+mn-lt"/>
              </a:rPr>
              <a:t>¿Estás trabajando desde las nueve hasta las doce?</a:t>
            </a:r>
            <a:endParaRPr lang="es-GB" dirty="0">
              <a:latin typeface="+mn-lt"/>
            </a:endParaRPr>
          </a:p>
          <a:p>
            <a:endParaRPr lang="es-GB" dirty="0">
              <a:latin typeface="+mn-lt"/>
            </a:endParaRPr>
          </a:p>
        </p:txBody>
      </p:sp>
      <p:sp>
        <p:nvSpPr>
          <p:cNvPr id="4" name="Marcador de número de diapositiva 3"/>
          <p:cNvSpPr>
            <a:spLocks noGrp="1"/>
          </p:cNvSpPr>
          <p:nvPr>
            <p:ph type="sldNum" idx="12"/>
          </p:nvPr>
        </p:nvSpPr>
        <p:spPr/>
        <p:txBody>
          <a:bodyPr/>
          <a:lstStyle/>
          <a:p>
            <a:pPr algn="r">
              <a:buSzPts val="1200"/>
            </a:pPr>
            <a:fld id="{00000000-1234-1234-1234-123412341234}" type="slidenum">
              <a:rPr lang="en-GB" sz="1200" smtClean="0">
                <a:solidFill>
                  <a:schemeClr val="dk1"/>
                </a:solidFill>
              </a:rPr>
              <a:pPr algn="r">
                <a:buSzPts val="1200"/>
              </a:pPr>
              <a:t>7</a:t>
            </a:fld>
            <a:endParaRPr lang="en-GB" sz="1200" dirty="0">
              <a:solidFill>
                <a:schemeClr val="dk1"/>
              </a:solidFill>
            </a:endParaRPr>
          </a:p>
        </p:txBody>
      </p:sp>
    </p:spTree>
    <p:extLst>
      <p:ext uri="{BB962C8B-B14F-4D97-AF65-F5344CB8AC3E}">
        <p14:creationId xmlns:p14="http://schemas.microsoft.com/office/powerpoint/2010/main" val="3620140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latin typeface="+mn-lt"/>
              </a:rPr>
              <a:t>Timing: </a:t>
            </a:r>
            <a:r>
              <a:rPr lang="en-US" dirty="0">
                <a:latin typeface="+mn-lt"/>
              </a:rPr>
              <a:t>2 minutes</a:t>
            </a:r>
          </a:p>
          <a:p>
            <a:pPr marL="0"/>
            <a:endParaRPr lang="en-US" dirty="0">
              <a:latin typeface="+mn-lt"/>
            </a:endParaRPr>
          </a:p>
          <a:p>
            <a:pPr marL="0"/>
            <a:r>
              <a:rPr lang="en-US" b="1" dirty="0">
                <a:latin typeface="+mn-lt"/>
              </a:rPr>
              <a:t>Aim: </a:t>
            </a:r>
            <a:r>
              <a:rPr lang="en-US" dirty="0">
                <a:latin typeface="+mn-lt"/>
              </a:rPr>
              <a:t>to recap</a:t>
            </a:r>
            <a:r>
              <a:rPr lang="en-US" baseline="0" dirty="0">
                <a:latin typeface="+mn-lt"/>
              </a:rPr>
              <a:t> first and third person singular forms of the verb ‘</a:t>
            </a:r>
            <a:r>
              <a:rPr lang="en-US" baseline="0" dirty="0" err="1">
                <a:latin typeface="+mn-lt"/>
              </a:rPr>
              <a:t>estar</a:t>
            </a:r>
            <a:r>
              <a:rPr lang="en-US" baseline="0" dirty="0">
                <a:latin typeface="+mn-lt"/>
              </a:rPr>
              <a:t>’ in the present and in the imperfect used with ‘–</a:t>
            </a:r>
            <a:r>
              <a:rPr lang="en-US" baseline="0" dirty="0" err="1">
                <a:latin typeface="+mn-lt"/>
              </a:rPr>
              <a:t>ando</a:t>
            </a:r>
            <a:r>
              <a:rPr lang="en-US" baseline="0" dirty="0">
                <a:latin typeface="+mn-lt"/>
              </a:rPr>
              <a:t>/–</a:t>
            </a:r>
            <a:r>
              <a:rPr lang="en-US" baseline="0" dirty="0" err="1">
                <a:latin typeface="+mn-lt"/>
              </a:rPr>
              <a:t>iendo</a:t>
            </a:r>
            <a:r>
              <a:rPr lang="en-US" baseline="0" dirty="0">
                <a:latin typeface="+mn-lt"/>
              </a:rPr>
              <a:t>’.</a:t>
            </a:r>
            <a:endParaRPr lang="en-US" dirty="0">
              <a:latin typeface="+mn-lt"/>
            </a:endParaRPr>
          </a:p>
          <a:p>
            <a:pPr marL="0"/>
            <a:endParaRPr lang="en-US" dirty="0">
              <a:latin typeface="+mn-lt"/>
            </a:endParaRPr>
          </a:p>
          <a:p>
            <a:pPr marL="0"/>
            <a:r>
              <a:rPr lang="en-US" b="1" dirty="0">
                <a:latin typeface="+mn-lt"/>
              </a:rPr>
              <a:t>Procedure:</a:t>
            </a:r>
          </a:p>
          <a:p>
            <a:pPr marL="0">
              <a:buAutoNum type="arabicPeriod"/>
            </a:pPr>
            <a:r>
              <a:rPr lang="en-US" dirty="0">
                <a:latin typeface="+mn-lt"/>
              </a:rPr>
              <a:t>Teachers click to go through</a:t>
            </a:r>
            <a:r>
              <a:rPr lang="en-US" baseline="0" dirty="0">
                <a:latin typeface="+mn-lt"/>
              </a:rPr>
              <a:t> the slide. Gaps are left with the animations to allow teachers to elicit answers from students.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b="0" i="0" u="none" strike="noStrike" cap="none" dirty="0">
                <a:solidFill>
                  <a:schemeClr val="dk1"/>
                </a:solidFill>
                <a:effectLst/>
                <a:latin typeface="Arial"/>
                <a:ea typeface="Arial"/>
                <a:cs typeface="Arial"/>
                <a:sym typeface="Arial"/>
              </a:rPr>
              <a:t>Elicit the English for the Spanish examples.</a:t>
            </a:r>
            <a:r>
              <a:rPr lang="es-GB" b="0" dirty="0">
                <a:effectLst/>
              </a:rPr>
              <a:t> </a:t>
            </a:r>
            <a:endParaRPr lang="en-US" dirty="0">
              <a:latin typeface="+mn-lt"/>
            </a:endParaRPr>
          </a:p>
          <a:p>
            <a:endParaRPr lang="en-US" dirty="0">
              <a:latin typeface="Century Gothic" panose="020B0502020202020204" pitchFamily="34" charset="0"/>
            </a:endParaRPr>
          </a:p>
          <a:p>
            <a:endParaRPr lang="en-GB"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dirty="0"/>
          </a:p>
        </p:txBody>
      </p:sp>
    </p:spTree>
    <p:extLst>
      <p:ext uri="{BB962C8B-B14F-4D97-AF65-F5344CB8AC3E}">
        <p14:creationId xmlns:p14="http://schemas.microsoft.com/office/powerpoint/2010/main" val="3773770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GB" b="1" dirty="0">
                <a:latin typeface="+mn-lt"/>
              </a:rPr>
              <a:t>Timing: </a:t>
            </a:r>
            <a:r>
              <a:rPr lang="es-GB" dirty="0">
                <a:latin typeface="+mn-lt"/>
              </a:rPr>
              <a:t>7 minutes</a:t>
            </a:r>
          </a:p>
          <a:p>
            <a:pPr marL="0" indent="0">
              <a:buNone/>
            </a:pPr>
            <a:endParaRPr lang="es-GB" dirty="0">
              <a:latin typeface="+mn-lt"/>
            </a:endParaRPr>
          </a:p>
          <a:p>
            <a:pPr marL="0" indent="0">
              <a:buNone/>
            </a:pPr>
            <a:r>
              <a:rPr lang="es-GB" b="1" dirty="0">
                <a:latin typeface="+mn-lt"/>
              </a:rPr>
              <a:t>Aim: </a:t>
            </a:r>
            <a:r>
              <a:rPr lang="es-GB" dirty="0">
                <a:latin typeface="+mn-lt"/>
              </a:rPr>
              <a:t>to practise understanding of 1st and 3rd person singular of ‘estar’’ for ongoing events in the present and the past (imperfect).</a:t>
            </a:r>
          </a:p>
          <a:p>
            <a:pPr marL="0" indent="0">
              <a:buNone/>
            </a:pPr>
            <a:endParaRPr lang="es-GB" dirty="0">
              <a:latin typeface="+mn-lt"/>
            </a:endParaRPr>
          </a:p>
          <a:p>
            <a:pPr marL="0" indent="0">
              <a:buNone/>
            </a:pPr>
            <a:r>
              <a:rPr lang="es-GB" b="1" dirty="0">
                <a:latin typeface="+mn-lt"/>
              </a:rPr>
              <a:t>Procedure:</a:t>
            </a:r>
          </a:p>
          <a:p>
            <a:pPr marL="228600" indent="-228600">
              <a:buAutoNum type="arabicPeriod"/>
            </a:pPr>
            <a:r>
              <a:rPr lang="es-GB" dirty="0">
                <a:latin typeface="+mn-lt"/>
              </a:rPr>
              <a:t>Students read each sentence and decide whether it refers to the present or to the past. </a:t>
            </a:r>
          </a:p>
          <a:p>
            <a:pPr marL="228600" indent="-228600">
              <a:buAutoNum type="arabicPeriod"/>
            </a:pPr>
            <a:r>
              <a:rPr lang="es-GB" dirty="0">
                <a:latin typeface="+mn-lt"/>
              </a:rPr>
              <a:t>Then, students think about who the verb refers to, ‘I’ (estoy), ‘s/he’ (está) or if it could be both (estaba).</a:t>
            </a:r>
          </a:p>
          <a:p>
            <a:pPr marL="228600" indent="-228600">
              <a:buAutoNum type="arabicPeriod"/>
            </a:pPr>
            <a:r>
              <a:rPr lang="es-GB" dirty="0">
                <a:latin typeface="+mn-lt"/>
              </a:rPr>
              <a:t>Teacher shows the answers one by one.</a:t>
            </a:r>
          </a:p>
          <a:p>
            <a:pPr marL="228600" indent="-228600">
              <a:buAutoNum type="arabicPeriod"/>
            </a:pPr>
            <a:r>
              <a:rPr lang="es-GB" dirty="0">
                <a:latin typeface="+mn-lt"/>
              </a:rPr>
              <a:t>An oral translation of each sentence is encouraged.</a:t>
            </a:r>
          </a:p>
        </p:txBody>
      </p:sp>
      <p:sp>
        <p:nvSpPr>
          <p:cNvPr id="4" name="Marcador de número de diapositiva 3"/>
          <p:cNvSpPr>
            <a:spLocks noGrp="1"/>
          </p:cNvSpPr>
          <p:nvPr>
            <p:ph type="sldNum" idx="12"/>
          </p:nvPr>
        </p:nvSpPr>
        <p:spPr/>
        <p:txBody>
          <a:bodyPr/>
          <a:lstStyle/>
          <a:p>
            <a:pPr algn="r">
              <a:buSzPts val="1200"/>
            </a:pPr>
            <a:fld id="{00000000-1234-1234-1234-123412341234}" type="slidenum">
              <a:rPr lang="en-GB" sz="1200" smtClean="0">
                <a:solidFill>
                  <a:schemeClr val="dk1"/>
                </a:solidFill>
              </a:rPr>
              <a:pPr algn="r">
                <a:buSzPts val="1200"/>
              </a:pPr>
              <a:t>9</a:t>
            </a:fld>
            <a:endParaRPr lang="en-GB" sz="1200" dirty="0">
              <a:solidFill>
                <a:schemeClr val="dk1"/>
              </a:solidFill>
            </a:endParaRPr>
          </a:p>
        </p:txBody>
      </p:sp>
    </p:spTree>
    <p:extLst>
      <p:ext uri="{BB962C8B-B14F-4D97-AF65-F5344CB8AC3E}">
        <p14:creationId xmlns:p14="http://schemas.microsoft.com/office/powerpoint/2010/main" val="284106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1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Arial"/>
              <a:buNone/>
              <a:defRPr sz="6000" b="0" i="0">
                <a:solidFill>
                  <a:srgbClr val="1F3864"/>
                </a:solidFill>
                <a:latin typeface="Century Gothic" panose="020B0502020202020204" pitchFamily="34" charset="0"/>
                <a:ea typeface="Century Gothic" panose="020B0502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 name="Google Shape;14;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b="0" i="0">
                <a:solidFill>
                  <a:srgbClr val="1F3864"/>
                </a:solidFill>
                <a:latin typeface="Century Gothic" panose="020B0502020202020204" pitchFamily="34" charset="0"/>
                <a:ea typeface="Century Gothic" panose="020B0502020202020204" pitchFamily="34" charset="0"/>
                <a:cs typeface="Arial"/>
                <a:sym typeface="Arial"/>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2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93467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507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03458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6045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1278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970602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532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1152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34795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7184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1290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7"/>
        <p:cNvGrpSpPr/>
        <p:nvPr/>
      </p:nvGrpSpPr>
      <p:grpSpPr>
        <a:xfrm>
          <a:off x="0" y="0"/>
          <a:ext cx="0" cy="0"/>
          <a:chOff x="0" y="0"/>
          <a:chExt cx="0" cy="0"/>
        </a:xfrm>
      </p:grpSpPr>
      <p:sp>
        <p:nvSpPr>
          <p:cNvPr id="18" name="Google Shape;18;p1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Arial"/>
              <a:buNone/>
              <a:defRPr sz="6000"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b="0" i="0">
                <a:solidFill>
                  <a:srgbClr val="1F3864"/>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6" name="Google Shape;2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0" i="0">
                <a:latin typeface="Century Gothic" panose="020B0502020202020204" pitchFamily="34" charset="0"/>
              </a:defRPr>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0" name="Google Shape;30;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1" name="Google Shape;31;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0" i="0">
                <a:latin typeface="Century Gothic" panose="020B0502020202020204" pitchFamily="34" charset="0"/>
              </a:defRPr>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32" name="Google Shape;32;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b="0" i="0">
                <a:latin typeface="Century Gothic" panose="020B0502020202020204" pitchFamily="34" charset="0"/>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Arial"/>
              <a:buNone/>
              <a:defRPr sz="3200"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2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b="0" i="0">
                <a:latin typeface="Century Gothic" panose="020B0502020202020204" pitchFamily="34" charset="0"/>
              </a:defRPr>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37" name="Google Shape;3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b="0" i="0">
                <a:latin typeface="Century Gothic" panose="020B0502020202020204" pitchFamily="34" charset="0"/>
              </a:defRPr>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Arial"/>
              <a:buNone/>
              <a:defRPr sz="3200" b="0" i="0">
                <a:latin typeface="Century Gothic" panose="020B0502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27"/>
          <p:cNvSpPr>
            <a:spLocks noGrp="1"/>
          </p:cNvSpPr>
          <p:nvPr>
            <p:ph type="pic" idx="2"/>
          </p:nvPr>
        </p:nvSpPr>
        <p:spPr>
          <a:xfrm>
            <a:off x="5183188" y="987427"/>
            <a:ext cx="6172200" cy="4873625"/>
          </a:xfrm>
          <a:prstGeom prst="rect">
            <a:avLst/>
          </a:prstGeom>
          <a:noFill/>
          <a:ln>
            <a:noFill/>
          </a:ln>
        </p:spPr>
      </p:sp>
      <p:sp>
        <p:nvSpPr>
          <p:cNvPr id="41" name="Google Shape;41;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b="0" i="0">
                <a:latin typeface="Century Gothic" panose="020B0502020202020204" pitchFamily="34" charset="0"/>
              </a:defRPr>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Arial"/>
              <a:buNone/>
              <a:defRPr sz="4400" b="0" i="0" u="none" strike="noStrike" cap="none">
                <a:solidFill>
                  <a:srgbClr val="1F38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Arial"/>
                <a:ea typeface="Arial"/>
                <a:cs typeface="Arial"/>
                <a:sym typeface="Arial"/>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Arial"/>
                <a:ea typeface="Arial"/>
                <a:cs typeface="Arial"/>
                <a:sym typeface="Arial"/>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Arial"/>
                <a:ea typeface="Arial"/>
                <a:cs typeface="Arial"/>
                <a:sym typeface="Arial"/>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9159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14.png"/><Relationship Id="rId10" Type="http://schemas.openxmlformats.org/officeDocument/2006/relationships/image" Target="../media/image29.png"/><Relationship Id="rId4" Type="http://schemas.microsoft.com/office/2007/relationships/hdphoto" Target="../media/hdphoto4.wdp"/><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4.png"/><Relationship Id="rId7"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44.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30.wav"/><Relationship Id="rId11" Type="http://schemas.openxmlformats.org/officeDocument/2006/relationships/image" Target="../media/image42.png"/><Relationship Id="rId5" Type="http://schemas.openxmlformats.org/officeDocument/2006/relationships/audio" Target="../media/audio29.wav"/><Relationship Id="rId10" Type="http://schemas.openxmlformats.org/officeDocument/2006/relationships/image" Target="../media/image41.png"/><Relationship Id="rId4" Type="http://schemas.openxmlformats.org/officeDocument/2006/relationships/audio" Target="../media/audio28.wav"/><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tiff"/><Relationship Id="rId3" Type="http://schemas.openxmlformats.org/officeDocument/2006/relationships/image" Target="../media/image4.png"/><Relationship Id="rId7" Type="http://schemas.openxmlformats.org/officeDocument/2006/relationships/audio" Target="../media/audio4.wav"/><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8.tiff"/><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8.gi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3" Type="http://schemas.openxmlformats.org/officeDocument/2006/relationships/image" Target="../media/image14.png"/><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1.tiff"/><Relationship Id="rId11" Type="http://schemas.openxmlformats.org/officeDocument/2006/relationships/audio" Target="../media/audio37.wav"/><Relationship Id="rId5" Type="http://schemas.openxmlformats.org/officeDocument/2006/relationships/image" Target="../media/image50.png"/><Relationship Id="rId10" Type="http://schemas.openxmlformats.org/officeDocument/2006/relationships/audio" Target="../media/audio36.wav"/><Relationship Id="rId4" Type="http://schemas.openxmlformats.org/officeDocument/2006/relationships/image" Target="../media/image49.tiff"/><Relationship Id="rId9" Type="http://schemas.openxmlformats.org/officeDocument/2006/relationships/audio" Target="../media/audio35.wav"/><Relationship Id="rId14" Type="http://schemas.openxmlformats.org/officeDocument/2006/relationships/audio" Target="../media/audio40.wav"/></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png"/><Relationship Id="rId18" Type="http://schemas.openxmlformats.org/officeDocument/2006/relationships/audio" Target="../media/audio35.wav"/><Relationship Id="rId3" Type="http://schemas.openxmlformats.org/officeDocument/2006/relationships/slideLayout" Target="../slideLayouts/slideLayout3.xml"/><Relationship Id="rId21" Type="http://schemas.openxmlformats.org/officeDocument/2006/relationships/audio" Target="../media/audio38.wav"/><Relationship Id="rId7" Type="http://schemas.microsoft.com/office/2007/relationships/hdphoto" Target="../media/hdphoto6.wdp"/><Relationship Id="rId12" Type="http://schemas.microsoft.com/office/2007/relationships/hdphoto" Target="../media/hdphoto8.wdp"/><Relationship Id="rId17" Type="http://schemas.openxmlformats.org/officeDocument/2006/relationships/audio" Target="../media/audio34.wav"/><Relationship Id="rId2" Type="http://schemas.openxmlformats.org/officeDocument/2006/relationships/audio" Target="../media/media1.wav"/><Relationship Id="rId16" Type="http://schemas.openxmlformats.org/officeDocument/2006/relationships/audio" Target="../media/audio33.wav"/><Relationship Id="rId20" Type="http://schemas.openxmlformats.org/officeDocument/2006/relationships/audio" Target="../media/audio37.wav"/><Relationship Id="rId1" Type="http://schemas.microsoft.com/office/2007/relationships/media" Target="../media/media1.wav"/><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tiff"/><Relationship Id="rId15" Type="http://schemas.openxmlformats.org/officeDocument/2006/relationships/image" Target="../media/image58.png"/><Relationship Id="rId10" Type="http://schemas.openxmlformats.org/officeDocument/2006/relationships/image" Target="../media/image55.png"/><Relationship Id="rId19" Type="http://schemas.openxmlformats.org/officeDocument/2006/relationships/audio" Target="../media/audio36.wav"/><Relationship Id="rId4" Type="http://schemas.openxmlformats.org/officeDocument/2006/relationships/notesSlide" Target="../notesSlides/notesSlide25.xml"/><Relationship Id="rId9" Type="http://schemas.microsoft.com/office/2007/relationships/hdphoto" Target="../media/hdphoto7.wdp"/><Relationship Id="rId14" Type="http://schemas.microsoft.com/office/2007/relationships/hdphoto" Target="../media/hdphoto9.wdp"/><Relationship Id="rId22" Type="http://schemas.openxmlformats.org/officeDocument/2006/relationships/audio" Target="../media/audio39.wav"/></Relationships>
</file>

<file path=ppt/slides/_rels/slide2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60.tiff"/></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63.tiff"/><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hyperlink" Target="https://quizlet.com/_ar86mv?x=1jqt&amp;i=24nvzi" TargetMode="External"/><Relationship Id="rId13" Type="http://schemas.openxmlformats.org/officeDocument/2006/relationships/image" Target="../media/image70.png"/><Relationship Id="rId3" Type="http://schemas.openxmlformats.org/officeDocument/2006/relationships/image" Target="../media/image4.png"/><Relationship Id="rId7" Type="http://schemas.openxmlformats.org/officeDocument/2006/relationships/hyperlink" Target="https://quizlet.com/_ar86rh?x=1jqt&amp;i=24nvzi" TargetMode="External"/><Relationship Id="rId12"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quizlet.com/_ar0e49?x=1qqt&amp;i=24nvzi" TargetMode="External"/><Relationship Id="rId11" Type="http://schemas.openxmlformats.org/officeDocument/2006/relationships/image" Target="../media/image68.png"/><Relationship Id="rId5" Type="http://schemas.openxmlformats.org/officeDocument/2006/relationships/image" Target="../media/image66.png"/><Relationship Id="rId10" Type="http://schemas.openxmlformats.org/officeDocument/2006/relationships/image" Target="../media/image67.png"/><Relationship Id="rId4" Type="http://schemas.openxmlformats.org/officeDocument/2006/relationships/image" Target="../media/image65.png"/><Relationship Id="rId9" Type="http://schemas.openxmlformats.org/officeDocument/2006/relationships/hyperlink" Target="https://quizlet.com/_ar86xz?x=1jqt&amp;i=24nvz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13.tiff"/><Relationship Id="rId3" Type="http://schemas.openxmlformats.org/officeDocument/2006/relationships/image" Target="../media/image4.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10.tiff"/><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22.wav"/><Relationship Id="rId3"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7.xml"/><Relationship Id="rId16" Type="http://schemas.openxmlformats.org/officeDocument/2006/relationships/audio" Target="../media/audio25.wav"/><Relationship Id="rId1" Type="http://schemas.openxmlformats.org/officeDocument/2006/relationships/slideLayout" Target="../slideLayouts/slideLayout3.xml"/><Relationship Id="rId6" Type="http://schemas.openxmlformats.org/officeDocument/2006/relationships/image" Target="../media/image19.jpg"/><Relationship Id="rId11" Type="http://schemas.openxmlformats.org/officeDocument/2006/relationships/audio" Target="../media/audio20.wav"/><Relationship Id="rId5" Type="http://schemas.openxmlformats.org/officeDocument/2006/relationships/image" Target="../media/image18.png"/><Relationship Id="rId15" Type="http://schemas.openxmlformats.org/officeDocument/2006/relationships/audio" Target="../media/audio24.wav"/><Relationship Id="rId10" Type="http://schemas.openxmlformats.org/officeDocument/2006/relationships/audio" Target="../media/audio19.wav"/><Relationship Id="rId4" Type="http://schemas.openxmlformats.org/officeDocument/2006/relationships/image" Target="../media/image17.png"/><Relationship Id="rId9" Type="http://schemas.openxmlformats.org/officeDocument/2006/relationships/image" Target="../media/image21.tiff"/><Relationship Id="rId14" Type="http://schemas.openxmlformats.org/officeDocument/2006/relationships/audio" Target="../media/audio23.wav"/></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92"/>
        <p:cNvGrpSpPr/>
        <p:nvPr/>
      </p:nvGrpSpPr>
      <p:grpSpPr>
        <a:xfrm>
          <a:off x="0" y="0"/>
          <a:ext cx="0" cy="0"/>
          <a:chOff x="0" y="0"/>
          <a:chExt cx="0" cy="0"/>
        </a:xfrm>
      </p:grpSpPr>
      <p:grpSp>
        <p:nvGrpSpPr>
          <p:cNvPr id="93" name="Google Shape;93;p1" descr="background rectangle"/>
          <p:cNvGrpSpPr/>
          <p:nvPr/>
        </p:nvGrpSpPr>
        <p:grpSpPr>
          <a:xfrm>
            <a:off x="-56445" y="0"/>
            <a:ext cx="12192000" cy="6858000"/>
            <a:chOff x="-56445" y="0"/>
            <a:chExt cx="12192000" cy="6858000"/>
          </a:xfrm>
        </p:grpSpPr>
        <p:grpSp>
          <p:nvGrpSpPr>
            <p:cNvPr id="94" name="Google Shape;94;p1"/>
            <p:cNvGrpSpPr/>
            <p:nvPr/>
          </p:nvGrpSpPr>
          <p:grpSpPr>
            <a:xfrm>
              <a:off x="-56445" y="0"/>
              <a:ext cx="12192000" cy="6858000"/>
              <a:chOff x="0" y="0"/>
              <a:chExt cx="12192000" cy="6858000"/>
            </a:xfrm>
          </p:grpSpPr>
          <p:sp>
            <p:nvSpPr>
              <p:cNvPr id="95" name="Google Shape;95;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sp>
            <p:nvSpPr>
              <p:cNvPr id="96" name="Google Shape;96;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grpSp>
        <p:sp>
          <p:nvSpPr>
            <p:cNvPr id="97" name="Google Shape;97;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grpSp>
      <p:sp>
        <p:nvSpPr>
          <p:cNvPr id="98" name="Google Shape;98;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sp>
        <p:nvSpPr>
          <p:cNvPr id="99" name="Google Shape;99;p1"/>
          <p:cNvSpPr txBox="1">
            <a:spLocks noGrp="1"/>
          </p:cNvSpPr>
          <p:nvPr>
            <p:ph type="ctrTitle"/>
          </p:nvPr>
        </p:nvSpPr>
        <p:spPr>
          <a:xfrm>
            <a:off x="96508" y="2058313"/>
            <a:ext cx="9828024" cy="8794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200"/>
              <a:buFont typeface="Arial"/>
              <a:buNone/>
            </a:pPr>
            <a:r>
              <a:rPr lang="en-GB" sz="3200" b="1" dirty="0">
                <a:solidFill>
                  <a:srgbClr val="FFFFFF"/>
                </a:solidFill>
              </a:rPr>
              <a:t>Reporting the news</a:t>
            </a:r>
            <a:endParaRPr sz="3200" b="1" dirty="0"/>
          </a:p>
        </p:txBody>
      </p:sp>
      <p:sp>
        <p:nvSpPr>
          <p:cNvPr id="100" name="Google Shape;100;p1"/>
          <p:cNvSpPr txBox="1">
            <a:spLocks noGrp="1"/>
          </p:cNvSpPr>
          <p:nvPr>
            <p:ph type="subTitle" idx="1"/>
          </p:nvPr>
        </p:nvSpPr>
        <p:spPr>
          <a:xfrm>
            <a:off x="98437" y="2945878"/>
            <a:ext cx="7627007" cy="4379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2600"/>
              <a:buNone/>
            </a:pPr>
            <a:r>
              <a:rPr lang="en-GB" sz="2600" dirty="0">
                <a:solidFill>
                  <a:srgbClr val="FFFFFF"/>
                </a:solidFill>
              </a:rPr>
              <a:t>Present continuous</a:t>
            </a:r>
            <a:endParaRPr sz="2600" dirty="0"/>
          </a:p>
        </p:txBody>
      </p:sp>
      <p:sp>
        <p:nvSpPr>
          <p:cNvPr id="101" name="Google Shape;101;p1"/>
          <p:cNvSpPr txBox="1"/>
          <p:nvPr/>
        </p:nvSpPr>
        <p:spPr>
          <a:xfrm>
            <a:off x="241566" y="5095357"/>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GB" sz="2200" u="none" strike="noStrike" cap="none" dirty="0">
                <a:solidFill>
                  <a:srgbClr val="FFFFFF"/>
                </a:solidFill>
                <a:latin typeface="Century Gothic" panose="020B0502020202020204" pitchFamily="34" charset="0"/>
                <a:sym typeface="Arial"/>
              </a:rPr>
              <a:t>Y9 Spanish</a:t>
            </a:r>
            <a:endParaRPr sz="1400" u="none" strike="noStrike" cap="none" dirty="0">
              <a:solidFill>
                <a:srgbClr val="000000"/>
              </a:solidFill>
              <a:latin typeface="Century Gothic" panose="020B0502020202020204" pitchFamily="34" charset="0"/>
              <a:sym typeface="Arial"/>
            </a:endParaRPr>
          </a:p>
          <a:p>
            <a:pPr marL="0" marR="0" lvl="0" indent="0" algn="l" rtl="0">
              <a:lnSpc>
                <a:spcPct val="90000"/>
              </a:lnSpc>
              <a:spcBef>
                <a:spcPts val="0"/>
              </a:spcBef>
              <a:spcAft>
                <a:spcPts val="0"/>
              </a:spcAft>
              <a:buClr>
                <a:srgbClr val="FFFFFF"/>
              </a:buClr>
              <a:buSzPts val="2200"/>
              <a:buFont typeface="Arial"/>
              <a:buNone/>
            </a:pPr>
            <a:r>
              <a:rPr lang="en-GB" sz="2200" u="none" strike="noStrike" cap="none" dirty="0">
                <a:solidFill>
                  <a:srgbClr val="FFFFFF"/>
                </a:solidFill>
                <a:latin typeface="Century Gothic" panose="020B0502020202020204" pitchFamily="34" charset="0"/>
                <a:sym typeface="Arial"/>
              </a:rPr>
              <a:t>Term 2.2 - Week 4 - Lesson 45</a:t>
            </a:r>
            <a:endParaRPr sz="1400" u="none" strike="noStrike" cap="none" dirty="0">
              <a:solidFill>
                <a:srgbClr val="000000"/>
              </a:solidFill>
              <a:latin typeface="Century Gothic" panose="020B0502020202020204" pitchFamily="34" charset="0"/>
              <a:sym typeface="Arial"/>
            </a:endParaRPr>
          </a:p>
          <a:p>
            <a:pPr marL="0" marR="0" lvl="0" indent="0" algn="l" rtl="0">
              <a:lnSpc>
                <a:spcPct val="90000"/>
              </a:lnSpc>
              <a:spcBef>
                <a:spcPts val="0"/>
              </a:spcBef>
              <a:spcAft>
                <a:spcPts val="0"/>
              </a:spcAft>
              <a:buClr>
                <a:srgbClr val="1F3864"/>
              </a:buClr>
              <a:buSzPts val="2200"/>
              <a:buFont typeface="Twentieth Century"/>
              <a:buNone/>
            </a:pPr>
            <a:endParaRPr sz="2200" u="none" strike="noStrike" cap="none" dirty="0">
              <a:solidFill>
                <a:srgbClr val="FFFFFF"/>
              </a:solidFill>
              <a:latin typeface="Century Gothic" panose="020B0502020202020204" pitchFamily="34" charset="0"/>
              <a:sym typeface="Arial"/>
            </a:endParaRPr>
          </a:p>
        </p:txBody>
      </p:sp>
      <p:sp>
        <p:nvSpPr>
          <p:cNvPr id="102" name="Google Shape;102;p1"/>
          <p:cNvSpPr txBox="1"/>
          <p:nvPr/>
        </p:nvSpPr>
        <p:spPr>
          <a:xfrm>
            <a:off x="241566" y="6015823"/>
            <a:ext cx="5784972" cy="59418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Arial"/>
              <a:buNone/>
            </a:pPr>
            <a:r>
              <a:rPr lang="en-GB" sz="1400" u="none" strike="noStrike" cap="none" dirty="0">
                <a:solidFill>
                  <a:srgbClr val="FFFFFF"/>
                </a:solidFill>
                <a:latin typeface="Century Gothic" panose="020B0502020202020204" pitchFamily="34" charset="0"/>
                <a:sym typeface="Arial"/>
              </a:rPr>
              <a:t>Amanda </a:t>
            </a:r>
            <a:r>
              <a:rPr lang="en-GB" sz="1400" u="none" strike="noStrike" cap="none" dirty="0" err="1">
                <a:solidFill>
                  <a:srgbClr val="FFFFFF"/>
                </a:solidFill>
                <a:latin typeface="Century Gothic" panose="020B0502020202020204" pitchFamily="34" charset="0"/>
                <a:sym typeface="Arial"/>
              </a:rPr>
              <a:t>Izquierdo</a:t>
            </a:r>
            <a:r>
              <a:rPr lang="en-GB" sz="1400" u="none" strike="noStrike" cap="none" dirty="0">
                <a:solidFill>
                  <a:srgbClr val="FFFFFF"/>
                </a:solidFill>
                <a:latin typeface="Century Gothic" panose="020B0502020202020204" pitchFamily="34" charset="0"/>
                <a:sym typeface="Arial"/>
              </a:rPr>
              <a:t>, Louise Caruso, Pete Watson</a:t>
            </a:r>
            <a:endParaRPr sz="1400" u="none" strike="noStrike" cap="none" dirty="0">
              <a:solidFill>
                <a:srgbClr val="000000"/>
              </a:solidFill>
              <a:latin typeface="Century Gothic" panose="020B0502020202020204" pitchFamily="34" charset="0"/>
              <a:sym typeface="Arial"/>
            </a:endParaRPr>
          </a:p>
          <a:p>
            <a:pPr marL="0" marR="0" lvl="0" indent="0" algn="l" rtl="0">
              <a:lnSpc>
                <a:spcPct val="90000"/>
              </a:lnSpc>
              <a:spcBef>
                <a:spcPts val="0"/>
              </a:spcBef>
              <a:spcAft>
                <a:spcPts val="0"/>
              </a:spcAft>
              <a:buClr>
                <a:srgbClr val="FFFFFF"/>
              </a:buClr>
              <a:buSzPts val="1400"/>
              <a:buFont typeface="Arial"/>
              <a:buNone/>
            </a:pPr>
            <a:r>
              <a:rPr lang="en-GB" sz="1400" u="none" strike="noStrike" cap="none" dirty="0">
                <a:solidFill>
                  <a:srgbClr val="FFFFFF"/>
                </a:solidFill>
                <a:latin typeface="Century Gothic" panose="020B0502020202020204" pitchFamily="34" charset="0"/>
                <a:sym typeface="Arial"/>
              </a:rPr>
              <a:t>Artwork: </a:t>
            </a:r>
            <a:r>
              <a:rPr lang="en-GB" sz="1400" u="none" strike="noStrike" cap="none">
                <a:solidFill>
                  <a:srgbClr val="FFFFFF"/>
                </a:solidFill>
                <a:latin typeface="Century Gothic" panose="020B0502020202020204" pitchFamily="34" charset="0"/>
                <a:sym typeface="Arial"/>
              </a:rPr>
              <a:t>Mark Davies</a:t>
            </a:r>
            <a:endParaRPr sz="1400" u="none" strike="noStrike" cap="none" dirty="0">
              <a:solidFill>
                <a:srgbClr val="FFFFFF"/>
              </a:solidFill>
              <a:latin typeface="Century Gothic" panose="020B0502020202020204" pitchFamily="34" charset="0"/>
              <a:sym typeface="Arial"/>
            </a:endParaRPr>
          </a:p>
          <a:p>
            <a:pPr lvl="0">
              <a:lnSpc>
                <a:spcPct val="90000"/>
              </a:lnSpc>
              <a:buClr>
                <a:srgbClr val="FFFFFF"/>
              </a:buClr>
              <a:buSzPts val="1400"/>
            </a:pPr>
            <a:r>
              <a:rPr lang="en-GB" sz="1400" u="none" strike="noStrike" cap="none" dirty="0">
                <a:solidFill>
                  <a:srgbClr val="FFFFFF"/>
                </a:solidFill>
                <a:latin typeface="Century Gothic" panose="020B0502020202020204" pitchFamily="34" charset="0"/>
                <a:sym typeface="Arial"/>
              </a:rPr>
              <a:t>Date updated: 7</a:t>
            </a:r>
            <a:r>
              <a:rPr lang="en-GB" dirty="0">
                <a:solidFill>
                  <a:srgbClr val="FFFFFF"/>
                </a:solidFill>
                <a:latin typeface="Century Gothic" panose="020B0502020202020204" pitchFamily="34" charset="0"/>
              </a:rPr>
              <a:t>/12/21</a:t>
            </a:r>
            <a:endParaRPr sz="1400" u="none" strike="noStrike" cap="none" dirty="0">
              <a:solidFill>
                <a:srgbClr val="000000"/>
              </a:solidFill>
              <a:latin typeface="Century Gothic" panose="020B0502020202020204" pitchFamily="34" charset="0"/>
              <a:sym typeface="Arial"/>
            </a:endParaRPr>
          </a:p>
        </p:txBody>
      </p:sp>
      <p:pic>
        <p:nvPicPr>
          <p:cNvPr id="103" name="Google Shape;103;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04" name="Google Shape;104;p1"/>
          <p:cNvSpPr txBox="1"/>
          <p:nvPr/>
        </p:nvSpPr>
        <p:spPr>
          <a:xfrm>
            <a:off x="98437" y="3367684"/>
            <a:ext cx="7757635" cy="43798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u="none" strike="noStrike" cap="none" dirty="0">
                <a:solidFill>
                  <a:srgbClr val="FFFFFF"/>
                </a:solidFill>
                <a:latin typeface="Century Gothic" panose="020B0502020202020204" pitchFamily="34" charset="0"/>
                <a:sym typeface="Arial"/>
              </a:rPr>
              <a:t>Imperfect tense for ongoing actions in progress</a:t>
            </a:r>
            <a:endParaRPr sz="2600" u="none" strike="noStrike" cap="none" dirty="0">
              <a:solidFill>
                <a:srgbClr val="1F3864"/>
              </a:solidFill>
              <a:latin typeface="Century Gothic" panose="020B0502020202020204" pitchFamily="34" charset="0"/>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198356" y="294940"/>
            <a:ext cx="8019642" cy="461663"/>
          </a:xfrm>
          <a:prstGeom prst="rect">
            <a:avLst/>
          </a:prstGeom>
          <a:noFill/>
        </p:spPr>
        <p:txBody>
          <a:bodyPr wrap="square" lIns="91439" tIns="45719" rIns="91439" bIns="45719" rtlCol="0">
            <a:spAutoFit/>
          </a:bodyPr>
          <a:lstStyle/>
          <a:p>
            <a:pPr defTabSz="913788"/>
            <a:r>
              <a:rPr lang="en-US" sz="2400" b="1" dirty="0">
                <a:solidFill>
                  <a:srgbClr val="002060"/>
                </a:solidFill>
                <a:latin typeface="Century Gothic" panose="020B0502020202020204" pitchFamily="34" charset="0"/>
              </a:rPr>
              <a:t>¿</a:t>
            </a:r>
            <a:r>
              <a:rPr lang="en-US" sz="2400" b="1" dirty="0" err="1">
                <a:solidFill>
                  <a:srgbClr val="002060"/>
                </a:solidFill>
                <a:latin typeface="Century Gothic" panose="020B0502020202020204" pitchFamily="34" charset="0"/>
              </a:rPr>
              <a:t>Qué</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está</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pasando</a:t>
            </a:r>
            <a:r>
              <a:rPr lang="en-US" sz="2400" b="1" dirty="0">
                <a:solidFill>
                  <a:srgbClr val="002060"/>
                </a:solidFill>
                <a:latin typeface="Century Gothic" panose="020B0502020202020204" pitchFamily="34" charset="0"/>
              </a:rPr>
              <a:t>?</a:t>
            </a:r>
          </a:p>
        </p:txBody>
      </p:sp>
      <p:sp>
        <p:nvSpPr>
          <p:cNvPr id="2" name="Title 1"/>
          <p:cNvSpPr>
            <a:spLocks noGrp="1"/>
          </p:cNvSpPr>
          <p:nvPr>
            <p:ph type="title"/>
          </p:nvPr>
        </p:nvSpPr>
        <p:spPr>
          <a:xfrm>
            <a:off x="9432179" y="45438"/>
            <a:ext cx="2662032" cy="65908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795775"/>
            <a:ext cx="11397689" cy="461663"/>
          </a:xfrm>
          <a:prstGeom prst="rect">
            <a:avLst/>
          </a:prstGeom>
          <a:noFill/>
        </p:spPr>
        <p:txBody>
          <a:bodyPr wrap="square" lIns="91439" tIns="45719" rIns="91439" bIns="45719" rtlCol="0">
            <a:spAutoFit/>
          </a:bodyPr>
          <a:lstStyle/>
          <a:p>
            <a:pPr defTabSz="913788"/>
            <a:r>
              <a:rPr lang="en-US" sz="2400" dirty="0">
                <a:solidFill>
                  <a:srgbClr val="002060"/>
                </a:solidFill>
                <a:latin typeface="Century Gothic" panose="020B0502020202020204" pitchFamily="34" charset="0"/>
              </a:rPr>
              <a:t>Persona A </a:t>
            </a:r>
            <a:r>
              <a:rPr lang="en-US" sz="2400" dirty="0" err="1">
                <a:solidFill>
                  <a:srgbClr val="002060"/>
                </a:solidFill>
                <a:latin typeface="Century Gothic" panose="020B0502020202020204" pitchFamily="34" charset="0"/>
              </a:rPr>
              <a:t>habla</a:t>
            </a:r>
            <a:r>
              <a:rPr lang="en-US" sz="2400" dirty="0">
                <a:solidFill>
                  <a:srgbClr val="002060"/>
                </a:solidFill>
                <a:latin typeface="Century Gothic" panose="020B0502020202020204" pitchFamily="34" charset="0"/>
              </a:rPr>
              <a:t>: lee las </a:t>
            </a:r>
            <a:r>
              <a:rPr lang="en-US" sz="2400" dirty="0" err="1">
                <a:solidFill>
                  <a:srgbClr val="002060"/>
                </a:solidFill>
                <a:latin typeface="Century Gothic" panose="020B0502020202020204" pitchFamily="34" charset="0"/>
              </a:rPr>
              <a:t>frases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español</a:t>
            </a:r>
            <a:r>
              <a:rPr lang="en-US" sz="2400" dirty="0">
                <a:solidFill>
                  <a:srgbClr val="002060"/>
                </a:solidFill>
                <a:latin typeface="Century Gothic" panose="020B0502020202020204" pitchFamily="34" charset="0"/>
              </a:rPr>
              <a:t> a </a:t>
            </a:r>
            <a:r>
              <a:rPr lang="en-US" sz="2400" dirty="0" err="1">
                <a:solidFill>
                  <a:srgbClr val="002060"/>
                </a:solidFill>
                <a:latin typeface="Century Gothic" panose="020B0502020202020204" pitchFamily="34" charset="0"/>
              </a:rPr>
              <a:t>tu</a:t>
            </a:r>
            <a:r>
              <a:rPr lang="en-US" sz="2400" dirty="0">
                <a:solidFill>
                  <a:srgbClr val="002060"/>
                </a:solidFill>
                <a:latin typeface="Century Gothic" panose="020B0502020202020204" pitchFamily="34" charset="0"/>
              </a:rPr>
              <a:t> pareja.</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8767" y="1361142"/>
            <a:ext cx="9688798" cy="830995"/>
          </a:xfrm>
          <a:prstGeom prst="rect">
            <a:avLst/>
          </a:prstGeom>
          <a:noFill/>
        </p:spPr>
        <p:txBody>
          <a:bodyPr wrap="square" lIns="91439" tIns="45719" rIns="91439" bIns="45719" rtlCol="0">
            <a:spAutoFit/>
          </a:bodyPr>
          <a:lstStyle/>
          <a:p>
            <a:pPr defTabSz="913788"/>
            <a:r>
              <a:rPr lang="en-US" sz="2400" dirty="0">
                <a:solidFill>
                  <a:srgbClr val="002060"/>
                </a:solidFill>
                <a:latin typeface="Century Gothic" panose="020B0502020202020204" pitchFamily="34" charset="0"/>
              </a:rPr>
              <a:t>Persona B </a:t>
            </a:r>
            <a:r>
              <a:rPr lang="en-US" sz="2400" dirty="0" err="1">
                <a:solidFill>
                  <a:srgbClr val="002060"/>
                </a:solidFill>
                <a:latin typeface="Century Gothic" panose="020B0502020202020204" pitchFamily="34" charset="0"/>
              </a:rPr>
              <a:t>escucha</a:t>
            </a:r>
            <a:r>
              <a:rPr lang="en-US" sz="2400" dirty="0">
                <a:solidFill>
                  <a:srgbClr val="002060"/>
                </a:solidFill>
                <a:latin typeface="Century Gothic" panose="020B0502020202020204" pitchFamily="34" charset="0"/>
              </a:rPr>
              <a:t> y </a:t>
            </a:r>
            <a:r>
              <a:rPr lang="en-US" sz="2400" dirty="0" err="1">
                <a:solidFill>
                  <a:srgbClr val="002060"/>
                </a:solidFill>
                <a:latin typeface="Century Gothic" panose="020B0502020202020204" pitchFamily="34" charset="0"/>
              </a:rPr>
              <a:t>marca</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columna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correcta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Luego</a:t>
            </a:r>
            <a:r>
              <a:rPr lang="en-US" sz="2400" dirty="0">
                <a:solidFill>
                  <a:srgbClr val="002060"/>
                </a:solidFill>
                <a:latin typeface="Century Gothic" panose="020B0502020202020204" pitchFamily="34" charset="0"/>
              </a:rPr>
              <a:t>, escribe la </a:t>
            </a:r>
            <a:r>
              <a:rPr lang="en-US" sz="2400" dirty="0" err="1">
                <a:solidFill>
                  <a:srgbClr val="002060"/>
                </a:solidFill>
                <a:latin typeface="Century Gothic" panose="020B0502020202020204" pitchFamily="34" charset="0"/>
              </a:rPr>
              <a:t>actividad</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inglés</a:t>
            </a:r>
            <a:r>
              <a:rPr lang="en-US" sz="2400" dirty="0">
                <a:solidFill>
                  <a:srgbClr val="002060"/>
                </a:solidFill>
                <a:latin typeface="Century Gothic" panose="020B0502020202020204" pitchFamily="34" charset="0"/>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pPr defTabSz="913788"/>
            <a:r>
              <a:rPr lang="en-US" sz="2400" dirty="0" err="1">
                <a:solidFill>
                  <a:srgbClr val="002060"/>
                </a:solidFill>
                <a:latin typeface="Century Gothic" panose="020B0502020202020204" pitchFamily="34" charset="0"/>
              </a:rPr>
              <a:t>Ejemplo</a:t>
            </a:r>
            <a:r>
              <a:rPr lang="en-US" sz="2400" dirty="0">
                <a:solidFill>
                  <a:srgbClr val="002060"/>
                </a:solidFill>
                <a:latin typeface="Century Gothic" panose="020B0502020202020204" pitchFamily="34" charset="0"/>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291742" y="4182447"/>
            <a:ext cx="2979036"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3788"/>
            <a:r>
              <a:rPr lang="x-none" sz="2400" b="1" dirty="0">
                <a:solidFill>
                  <a:srgbClr val="002060"/>
                </a:solidFill>
                <a:latin typeface="Century Gothic" panose="020B0502020202020204" pitchFamily="34" charset="0"/>
              </a:rPr>
              <a:t>1</a:t>
            </a:r>
            <a:r>
              <a:rPr lang="x-none" sz="2400" b="1">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He was breaking </a:t>
            </a:r>
            <a:r>
              <a:rPr lang="en-GB" sz="2400" dirty="0">
                <a:solidFill>
                  <a:srgbClr val="002060"/>
                </a:solidFill>
                <a:latin typeface="Century Gothic" panose="020B0502020202020204" pitchFamily="34" charset="0"/>
              </a:rPr>
              <a:t>something.</a:t>
            </a:r>
            <a:endParaRPr lang="x-none" sz="2400" dirty="0">
              <a:solidFill>
                <a:srgbClr val="002060"/>
              </a:solidFill>
              <a:latin typeface="Century Gothic" panose="020B0502020202020204" pitchFamily="34" charset="0"/>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398735052"/>
              </p:ext>
            </p:extLst>
          </p:nvPr>
        </p:nvGraphicFramePr>
        <p:xfrm>
          <a:off x="3616064" y="3880012"/>
          <a:ext cx="8413989" cy="2212720"/>
        </p:xfrm>
        <a:graphic>
          <a:graphicData uri="http://schemas.openxmlformats.org/drawingml/2006/table">
            <a:tbl>
              <a:tblPr firstRow="1" bandRow="1">
                <a:tableStyleId>{5DA37D80-6434-44D0-A028-1B22A696006F}</a:tableStyleId>
              </a:tblPr>
              <a:tblGrid>
                <a:gridCol w="1252819">
                  <a:extLst>
                    <a:ext uri="{9D8B030D-6E8A-4147-A177-3AD203B41FA5}">
                      <a16:colId xmlns:a16="http://schemas.microsoft.com/office/drawing/2014/main" val="2235279834"/>
                    </a:ext>
                  </a:extLst>
                </a:gridCol>
                <a:gridCol w="1175657">
                  <a:extLst>
                    <a:ext uri="{9D8B030D-6E8A-4147-A177-3AD203B41FA5}">
                      <a16:colId xmlns:a16="http://schemas.microsoft.com/office/drawing/2014/main" val="1100611459"/>
                    </a:ext>
                  </a:extLst>
                </a:gridCol>
                <a:gridCol w="700644">
                  <a:extLst>
                    <a:ext uri="{9D8B030D-6E8A-4147-A177-3AD203B41FA5}">
                      <a16:colId xmlns:a16="http://schemas.microsoft.com/office/drawing/2014/main" val="2787285574"/>
                    </a:ext>
                  </a:extLst>
                </a:gridCol>
                <a:gridCol w="795647">
                  <a:extLst>
                    <a:ext uri="{9D8B030D-6E8A-4147-A177-3AD203B41FA5}">
                      <a16:colId xmlns:a16="http://schemas.microsoft.com/office/drawing/2014/main" val="3861968725"/>
                    </a:ext>
                  </a:extLst>
                </a:gridCol>
                <a:gridCol w="1591294">
                  <a:extLst>
                    <a:ext uri="{9D8B030D-6E8A-4147-A177-3AD203B41FA5}">
                      <a16:colId xmlns:a16="http://schemas.microsoft.com/office/drawing/2014/main" val="1372494681"/>
                    </a:ext>
                  </a:extLst>
                </a:gridCol>
                <a:gridCol w="2897928">
                  <a:extLst>
                    <a:ext uri="{9D8B030D-6E8A-4147-A177-3AD203B41FA5}">
                      <a16:colId xmlns:a16="http://schemas.microsoft.com/office/drawing/2014/main" val="1608079510"/>
                    </a:ext>
                  </a:extLst>
                </a:gridCol>
              </a:tblGrid>
              <a:tr h="755840">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99975706"/>
                  </a:ext>
                </a:extLst>
              </a:tr>
              <a:tr h="0">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48896538"/>
                  </a:ext>
                </a:extLst>
              </a:tr>
              <a:tr h="755840">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tc>
                  <a:txBody>
                    <a:bodyPr/>
                    <a:lstStyle/>
                    <a:p>
                      <a:pPr algn="ctr"/>
                      <a:endParaRPr lang="x-none"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2320820" y="2479923"/>
            <a:ext cx="3297882" cy="1112303"/>
          </a:xfrm>
          <a:prstGeom prst="wedgeRoundRectCallout">
            <a:avLst>
              <a:gd name="adj1" fmla="val -66818"/>
              <a:gd name="adj2" fmla="val 591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3788"/>
            <a:r>
              <a:rPr lang="en-GB" sz="2667" b="1" dirty="0" err="1">
                <a:solidFill>
                  <a:srgbClr val="002060"/>
                </a:solidFill>
                <a:latin typeface="Century Gothic" panose="020B0502020202020204" pitchFamily="34" charset="0"/>
              </a:rPr>
              <a:t>Estaba</a:t>
            </a:r>
            <a:r>
              <a:rPr lang="en-GB" sz="2667" b="1" dirty="0">
                <a:solidFill>
                  <a:srgbClr val="002060"/>
                </a:solidFill>
                <a:latin typeface="Century Gothic" panose="020B0502020202020204" pitchFamily="34" charset="0"/>
              </a:rPr>
              <a:t> </a:t>
            </a:r>
            <a:r>
              <a:rPr lang="en-GB" sz="2667" b="1" dirty="0" err="1">
                <a:solidFill>
                  <a:srgbClr val="002060"/>
                </a:solidFill>
                <a:latin typeface="Century Gothic" panose="020B0502020202020204" pitchFamily="34" charset="0"/>
              </a:rPr>
              <a:t>rompiendo</a:t>
            </a:r>
            <a:r>
              <a:rPr lang="en-GB" sz="2667" b="1" dirty="0">
                <a:solidFill>
                  <a:srgbClr val="002060"/>
                </a:solidFill>
                <a:latin typeface="Century Gothic" panose="020B0502020202020204" pitchFamily="34" charset="0"/>
              </a:rPr>
              <a:t> </a:t>
            </a:r>
            <a:r>
              <a:rPr lang="en-GB" sz="2667" dirty="0">
                <a:solidFill>
                  <a:srgbClr val="002060"/>
                </a:solidFill>
                <a:latin typeface="Century Gothic" panose="020B0502020202020204" pitchFamily="34" charset="0"/>
              </a:rPr>
              <a:t>algo.</a:t>
            </a:r>
            <a:endParaRPr lang="x-none" sz="2667" dirty="0">
              <a:solidFill>
                <a:srgbClr val="002060"/>
              </a:solidFill>
              <a:latin typeface="Century Gothic" panose="020B0502020202020204" pitchFamily="34" charset="0"/>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48245" y="357979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1219170"/>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5818714" y="337843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defTabSz="1219170"/>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1153330" y="4744153"/>
            <a:ext cx="940881" cy="752705"/>
          </a:xfrm>
          <a:prstGeom prst="rect">
            <a:avLst/>
          </a:prstGeom>
        </p:spPr>
      </p:pic>
      <p:sp>
        <p:nvSpPr>
          <p:cNvPr id="9" name="TextBox 8"/>
          <p:cNvSpPr txBox="1"/>
          <p:nvPr/>
        </p:nvSpPr>
        <p:spPr>
          <a:xfrm>
            <a:off x="9251479" y="5303860"/>
            <a:ext cx="2678334" cy="800217"/>
          </a:xfrm>
          <a:prstGeom prst="rect">
            <a:avLst/>
          </a:prstGeom>
          <a:noFill/>
        </p:spPr>
        <p:txBody>
          <a:bodyPr wrap="square" lIns="121917" tIns="60959" rIns="121917" bIns="60959" rtlCol="0">
            <a:spAutoFit/>
          </a:bodyPr>
          <a:lstStyle/>
          <a:p>
            <a:pPr algn="ctr" defTabSz="913788"/>
            <a:r>
              <a:rPr lang="en-US" sz="2200" dirty="0">
                <a:solidFill>
                  <a:srgbClr val="002060"/>
                </a:solidFill>
                <a:latin typeface="Century Gothic" panose="020B0502020202020204" pitchFamily="34" charset="0"/>
              </a:rPr>
              <a:t>breaking something</a:t>
            </a: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5925" y="5561753"/>
            <a:ext cx="376696" cy="392392"/>
          </a:xfrm>
          <a:prstGeom prst="rect">
            <a:avLst/>
          </a:prstGeom>
        </p:spPr>
      </p:pic>
      <p:pic>
        <p:nvPicPr>
          <p:cNvPr id="28" name="Picture 17" descr="green checkmark">
            <a:extLst>
              <a:ext uri="{FF2B5EF4-FFF2-40B4-BE49-F238E27FC236}">
                <a16:creationId xmlns:a16="http://schemas.microsoft.com/office/drawing/2014/main" id="{18C8CCFA-59B3-0A48-8DF7-1EC286D390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7227" y="5561753"/>
            <a:ext cx="376696" cy="392392"/>
          </a:xfrm>
          <a:prstGeom prst="rect">
            <a:avLst/>
          </a:prstGeom>
        </p:spPr>
      </p:pic>
      <p:pic>
        <p:nvPicPr>
          <p:cNvPr id="13" name="Imagen 12">
            <a:extLst>
              <a:ext uri="{FF2B5EF4-FFF2-40B4-BE49-F238E27FC236}">
                <a16:creationId xmlns:a16="http://schemas.microsoft.com/office/drawing/2014/main" id="{9E972388-EE2C-CC48-93F2-8FBFA4B196B3}"/>
              </a:ext>
            </a:extLst>
          </p:cNvPr>
          <p:cNvPicPr>
            <a:picLocks noChangeAspect="1"/>
          </p:cNvPicPr>
          <p:nvPr/>
        </p:nvPicPr>
        <p:blipFill>
          <a:blip r:embed="rId6"/>
          <a:stretch>
            <a:fillRect/>
          </a:stretch>
        </p:blipFill>
        <p:spPr>
          <a:xfrm>
            <a:off x="10134686" y="918999"/>
            <a:ext cx="1595767" cy="2095027"/>
          </a:xfrm>
          <a:prstGeom prst="rect">
            <a:avLst/>
          </a:prstGeom>
        </p:spPr>
      </p:pic>
      <p:grpSp>
        <p:nvGrpSpPr>
          <p:cNvPr id="34" name="Grupo 33">
            <a:extLst>
              <a:ext uri="{FF2B5EF4-FFF2-40B4-BE49-F238E27FC236}">
                <a16:creationId xmlns:a16="http://schemas.microsoft.com/office/drawing/2014/main" id="{313EB3B4-BDC1-E147-B271-FA90E08B81B7}"/>
              </a:ext>
            </a:extLst>
          </p:cNvPr>
          <p:cNvGrpSpPr/>
          <p:nvPr/>
        </p:nvGrpSpPr>
        <p:grpSpPr>
          <a:xfrm>
            <a:off x="7932476" y="2563813"/>
            <a:ext cx="1800290" cy="1319917"/>
            <a:chOff x="11389183" y="-426720"/>
            <a:chExt cx="5190006" cy="3805151"/>
          </a:xfrm>
        </p:grpSpPr>
        <p:pic>
          <p:nvPicPr>
            <p:cNvPr id="16" name="Imagen 15" descr="Imagen que contiene dibujo&#10;&#10;Descripción generada automáticamente">
              <a:extLst>
                <a:ext uri="{FF2B5EF4-FFF2-40B4-BE49-F238E27FC236}">
                  <a16:creationId xmlns:a16="http://schemas.microsoft.com/office/drawing/2014/main" id="{18A6C8CC-4369-254C-B323-18F73C5B9693}"/>
                </a:ext>
              </a:extLst>
            </p:cNvPr>
            <p:cNvPicPr>
              <a:picLocks noChangeAspect="1"/>
            </p:cNvPicPr>
            <p:nvPr/>
          </p:nvPicPr>
          <p:blipFill rotWithShape="1">
            <a:blip r:embed="rId7">
              <a:clrChange>
                <a:clrFrom>
                  <a:srgbClr val="FCFAFB"/>
                </a:clrFrom>
                <a:clrTo>
                  <a:srgbClr val="FCFAFB">
                    <a:alpha val="0"/>
                  </a:srgbClr>
                </a:clrTo>
              </a:clrChange>
            </a:blip>
            <a:srcRect l="30249" t="6599" r="40912" b="42144"/>
            <a:stretch/>
          </p:blipFill>
          <p:spPr>
            <a:xfrm>
              <a:off x="11617889" y="-136737"/>
              <a:ext cx="3516020" cy="3515168"/>
            </a:xfrm>
            <a:prstGeom prst="rect">
              <a:avLst/>
            </a:prstGeom>
          </p:spPr>
        </p:pic>
        <p:sp>
          <p:nvSpPr>
            <p:cNvPr id="30" name="Rectángulo 29">
              <a:extLst>
                <a:ext uri="{FF2B5EF4-FFF2-40B4-BE49-F238E27FC236}">
                  <a16:creationId xmlns:a16="http://schemas.microsoft.com/office/drawing/2014/main" id="{A89EBFBB-671B-C34B-ABAD-DAA931A493C0}"/>
                </a:ext>
              </a:extLst>
            </p:cNvPr>
            <p:cNvSpPr/>
            <p:nvPr/>
          </p:nvSpPr>
          <p:spPr>
            <a:xfrm>
              <a:off x="11389183" y="-426720"/>
              <a:ext cx="2064247" cy="1629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pic>
          <p:nvPicPr>
            <p:cNvPr id="29" name="Imagen 28">
              <a:extLst>
                <a:ext uri="{FF2B5EF4-FFF2-40B4-BE49-F238E27FC236}">
                  <a16:creationId xmlns:a16="http://schemas.microsoft.com/office/drawing/2014/main" id="{4D3ABF51-423C-DD45-8084-1B800D04757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75" b="89703" l="9633" r="89679">
                          <a14:foregroundMark x1="66514" y1="15789" x2="59174" y2="8467"/>
                          <a14:foregroundMark x1="59174" y1="8467" x2="40367" y2="7551"/>
                          <a14:foregroundMark x1="53440" y1="12586" x2="41514" y2="13272"/>
                          <a14:foregroundMark x1="41514" y1="13272" x2="42661" y2="2975"/>
                          <a14:backgroundMark x1="69954" y1="74600" x2="53670" y2="45309"/>
                          <a14:backgroundMark x1="53670" y1="45309" x2="53670" y2="43707"/>
                          <a14:backgroundMark x1="62385" y1="29748" x2="49771" y2="28375"/>
                          <a14:backgroundMark x1="49771" y1="28375" x2="41284" y2="31350"/>
                          <a14:backgroundMark x1="41284" y1="31350" x2="40367" y2="41648"/>
                          <a14:backgroundMark x1="40138" y1="29291" x2="63761" y2="25172"/>
                          <a14:backgroundMark x1="63761" y1="25172" x2="63303" y2="37757"/>
                          <a14:backgroundMark x1="63303" y1="37757" x2="54358" y2="47140"/>
                          <a14:backgroundMark x1="54358" y1="47140" x2="48853" y2="66362"/>
                          <a14:backgroundMark x1="48853" y1="66362" x2="34174" y2="71854"/>
                          <a14:backgroundMark x1="34174" y1="71854" x2="26376" y2="80778"/>
                          <a14:backgroundMark x1="26376" y1="80778" x2="66284" y2="82380"/>
                          <a14:backgroundMark x1="62385" y1="49428" x2="71330" y2="36842"/>
                          <a14:backgroundMark x1="71330" y1="36842" x2="66284" y2="30892"/>
                          <a14:backgroundMark x1="65138" y1="29291" x2="57798" y2="24027"/>
                          <a14:backgroundMark x1="57798" y1="24027" x2="48165" y2="24485"/>
                          <a14:backgroundMark x1="48165" y1="24485" x2="46789" y2="24943"/>
                          <a14:backgroundMark x1="51147" y1="27918" x2="52752" y2="37529"/>
                          <a14:backgroundMark x1="52752" y1="37529" x2="49771" y2="55606"/>
                          <a14:backgroundMark x1="38073" y1="45767" x2="35321" y2="41190"/>
                          <a14:backgroundMark x1="41514" y1="41419" x2="31651" y2="43478"/>
                          <a14:backgroundMark x1="40826" y1="35927" x2="39679" y2="27460"/>
                          <a14:backgroundMark x1="35780" y1="41876" x2="35550" y2="37986"/>
                          <a14:backgroundMark x1="34862" y1="39359" x2="35550" y2="36384"/>
                          <a14:backgroundMark x1="37844" y1="33867" x2="35780" y2="35927"/>
                          <a14:backgroundMark x1="35550" y1="35698" x2="38073" y2="33410"/>
                          <a14:backgroundMark x1="36468" y1="33410" x2="35550" y2="35240"/>
                        </a14:backgroundRemoval>
                      </a14:imgEffect>
                    </a14:imgLayer>
                  </a14:imgProps>
                </a:ext>
              </a:extLst>
            </a:blip>
            <a:srcRect b="60527"/>
            <a:stretch/>
          </p:blipFill>
          <p:spPr>
            <a:xfrm>
              <a:off x="11617889" y="-362593"/>
              <a:ext cx="4961300" cy="1962871"/>
            </a:xfrm>
            <a:prstGeom prst="rect">
              <a:avLst/>
            </a:prstGeom>
          </p:spPr>
        </p:pic>
        <p:pic>
          <p:nvPicPr>
            <p:cNvPr id="17" name="Imagen 16">
              <a:extLst>
                <a:ext uri="{FF2B5EF4-FFF2-40B4-BE49-F238E27FC236}">
                  <a16:creationId xmlns:a16="http://schemas.microsoft.com/office/drawing/2014/main" id="{EBE80EE7-9CF9-F94B-B8A5-D6566B1D003C}"/>
                </a:ext>
              </a:extLst>
            </p:cNvPr>
            <p:cNvPicPr>
              <a:picLocks noChangeAspect="1"/>
            </p:cNvPicPr>
            <p:nvPr/>
          </p:nvPicPr>
          <p:blipFill>
            <a:blip r:embed="rId10"/>
            <a:stretch>
              <a:fillRect/>
            </a:stretch>
          </p:blipFill>
          <p:spPr>
            <a:xfrm>
              <a:off x="11645934" y="1758451"/>
              <a:ext cx="908532" cy="851749"/>
            </a:xfrm>
            <a:prstGeom prst="rect">
              <a:avLst/>
            </a:prstGeom>
          </p:spPr>
        </p:pic>
        <p:sp>
          <p:nvSpPr>
            <p:cNvPr id="33" name="Rectángulo 32">
              <a:extLst>
                <a:ext uri="{FF2B5EF4-FFF2-40B4-BE49-F238E27FC236}">
                  <a16:creationId xmlns:a16="http://schemas.microsoft.com/office/drawing/2014/main" id="{E072F0E7-2A99-B843-A7DC-148C94B2AFD4}"/>
                </a:ext>
              </a:extLst>
            </p:cNvPr>
            <p:cNvSpPr/>
            <p:nvPr/>
          </p:nvSpPr>
          <p:spPr>
            <a:xfrm>
              <a:off x="11737607" y="26243"/>
              <a:ext cx="1261933" cy="1629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grpSp>
    </p:spTree>
    <p:extLst>
      <p:ext uri="{BB962C8B-B14F-4D97-AF65-F5344CB8AC3E}">
        <p14:creationId xmlns:p14="http://schemas.microsoft.com/office/powerpoint/2010/main" val="256336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4190499" cy="5147733"/>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defTabSz="913788">
              <a:buFontTx/>
              <a:buAutoNum type="arabicPeriod"/>
            </a:pPr>
            <a:r>
              <a:rPr lang="en-US" sz="2200" dirty="0">
                <a:solidFill>
                  <a:schemeClr val="accent5">
                    <a:lumMod val="50000"/>
                  </a:schemeClr>
                </a:solidFill>
                <a:latin typeface="Century Gothic"/>
              </a:rPr>
              <a:t>She is talking to the police.</a:t>
            </a:r>
          </a:p>
          <a:p>
            <a:pPr marL="609555" indent="-609555" defTabSz="913788">
              <a:buFontTx/>
              <a:buAutoNum type="arabicPeriod"/>
            </a:pPr>
            <a:r>
              <a:rPr lang="en-US" sz="2200" dirty="0">
                <a:solidFill>
                  <a:schemeClr val="accent5">
                    <a:lumMod val="50000"/>
                  </a:schemeClr>
                </a:solidFill>
                <a:latin typeface="Century Gothic"/>
              </a:rPr>
              <a:t>I am writing about the accident.</a:t>
            </a:r>
          </a:p>
          <a:p>
            <a:pPr marL="609555" indent="-609555" defTabSz="913788">
              <a:buFontTx/>
              <a:buAutoNum type="arabicPeriod"/>
            </a:pPr>
            <a:r>
              <a:rPr lang="en-US" sz="2200" dirty="0">
                <a:solidFill>
                  <a:schemeClr val="accent5">
                    <a:lumMod val="50000"/>
                  </a:schemeClr>
                </a:solidFill>
                <a:latin typeface="Century Gothic"/>
              </a:rPr>
              <a:t>She was playing with some classmates.</a:t>
            </a:r>
          </a:p>
          <a:p>
            <a:pPr marL="609555" indent="-609555" defTabSz="913788">
              <a:buFontTx/>
              <a:buAutoNum type="arabicPeriod"/>
            </a:pPr>
            <a:r>
              <a:rPr lang="en-US" sz="2200" dirty="0">
                <a:solidFill>
                  <a:schemeClr val="accent5">
                    <a:lumMod val="50000"/>
                  </a:schemeClr>
                </a:solidFill>
                <a:latin typeface="Century Gothic"/>
              </a:rPr>
              <a:t>I am taking photos of the scene.</a:t>
            </a:r>
          </a:p>
          <a:p>
            <a:pPr marL="609555" indent="-609555" defTabSz="913788">
              <a:buFontTx/>
              <a:buAutoNum type="arabicPeriod"/>
            </a:pPr>
            <a:r>
              <a:rPr lang="en-US" sz="2200" dirty="0">
                <a:solidFill>
                  <a:schemeClr val="accent5">
                    <a:lumMod val="50000"/>
                  </a:schemeClr>
                </a:solidFill>
                <a:latin typeface="Century Gothic"/>
              </a:rPr>
              <a:t>She is delivering newspapers.</a:t>
            </a:r>
          </a:p>
          <a:p>
            <a:pPr marL="609555" indent="-609555" defTabSz="913788">
              <a:buFontTx/>
              <a:buAutoNum type="arabicPeriod"/>
            </a:pPr>
            <a:r>
              <a:rPr lang="en-US" sz="2200" dirty="0">
                <a:solidFill>
                  <a:schemeClr val="accent5">
                    <a:lumMod val="50000"/>
                  </a:schemeClr>
                </a:solidFill>
                <a:latin typeface="Century Gothic"/>
              </a:rPr>
              <a:t>He was running between two buildings.</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3200" dirty="0">
                <a:solidFill>
                  <a:srgbClr val="002060"/>
                </a:solidFill>
              </a:rPr>
              <a:t>Persona A</a:t>
            </a: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extLst>
              <p:ext uri="{D42A27DB-BD31-4B8C-83A1-F6EECF244321}">
                <p14:modId xmlns:p14="http://schemas.microsoft.com/office/powerpoint/2010/main" val="975353929"/>
              </p:ext>
            </p:extLst>
          </p:nvPr>
        </p:nvGraphicFramePr>
        <p:xfrm>
          <a:off x="4619502" y="303067"/>
          <a:ext cx="7360831" cy="5710386"/>
        </p:xfrm>
        <a:graphic>
          <a:graphicData uri="http://schemas.openxmlformats.org/drawingml/2006/table">
            <a:tbl>
              <a:tblPr firstRow="1" bandRow="1">
                <a:tableStyleId>{5DA37D80-6434-44D0-A028-1B22A696006F}</a:tableStyleId>
              </a:tblPr>
              <a:tblGrid>
                <a:gridCol w="316838">
                  <a:extLst>
                    <a:ext uri="{9D8B030D-6E8A-4147-A177-3AD203B41FA5}">
                      <a16:colId xmlns:a16="http://schemas.microsoft.com/office/drawing/2014/main" val="2868016395"/>
                    </a:ext>
                  </a:extLst>
                </a:gridCol>
                <a:gridCol w="1262579">
                  <a:extLst>
                    <a:ext uri="{9D8B030D-6E8A-4147-A177-3AD203B41FA5}">
                      <a16:colId xmlns:a16="http://schemas.microsoft.com/office/drawing/2014/main" val="2235279834"/>
                    </a:ext>
                  </a:extLst>
                </a:gridCol>
                <a:gridCol w="1151907">
                  <a:extLst>
                    <a:ext uri="{9D8B030D-6E8A-4147-A177-3AD203B41FA5}">
                      <a16:colId xmlns:a16="http://schemas.microsoft.com/office/drawing/2014/main" val="1100611459"/>
                    </a:ext>
                  </a:extLst>
                </a:gridCol>
                <a:gridCol w="549672">
                  <a:extLst>
                    <a:ext uri="{9D8B030D-6E8A-4147-A177-3AD203B41FA5}">
                      <a16:colId xmlns:a16="http://schemas.microsoft.com/office/drawing/2014/main" val="2787285574"/>
                    </a:ext>
                  </a:extLst>
                </a:gridCol>
                <a:gridCol w="720988">
                  <a:extLst>
                    <a:ext uri="{9D8B030D-6E8A-4147-A177-3AD203B41FA5}">
                      <a16:colId xmlns:a16="http://schemas.microsoft.com/office/drawing/2014/main" val="3861968725"/>
                    </a:ext>
                  </a:extLst>
                </a:gridCol>
                <a:gridCol w="1152209">
                  <a:extLst>
                    <a:ext uri="{9D8B030D-6E8A-4147-A177-3AD203B41FA5}">
                      <a16:colId xmlns:a16="http://schemas.microsoft.com/office/drawing/2014/main" val="1372494681"/>
                    </a:ext>
                  </a:extLst>
                </a:gridCol>
                <a:gridCol w="2206638">
                  <a:extLst>
                    <a:ext uri="{9D8B030D-6E8A-4147-A177-3AD203B41FA5}">
                      <a16:colId xmlns:a16="http://schemas.microsoft.com/office/drawing/2014/main" val="1608079510"/>
                    </a:ext>
                  </a:extLst>
                </a:gridCol>
              </a:tblGrid>
              <a:tr h="591406">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362804">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607757">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122319523"/>
                  </a:ext>
                </a:extLst>
              </a:tr>
              <a:tr h="607757">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607757">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700485315"/>
                  </a:ext>
                </a:extLst>
              </a:tr>
              <a:tr h="607757">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4168099783"/>
                  </a:ext>
                </a:extLst>
              </a:tr>
              <a:tr h="607757">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607757">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738621967"/>
                  </a:ext>
                </a:extLst>
              </a:tr>
            </a:tbl>
          </a:graphicData>
        </a:graphic>
      </p:graphicFrame>
    </p:spTree>
    <p:extLst>
      <p:ext uri="{BB962C8B-B14F-4D97-AF65-F5344CB8AC3E}">
        <p14:creationId xmlns:p14="http://schemas.microsoft.com/office/powerpoint/2010/main" val="41370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4134153" cy="5147733"/>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defTabSz="913788">
              <a:buFontTx/>
              <a:buAutoNum type="arabicPeriod"/>
            </a:pPr>
            <a:r>
              <a:rPr lang="en-US" sz="2200" dirty="0">
                <a:solidFill>
                  <a:schemeClr val="accent5">
                    <a:lumMod val="50000"/>
                  </a:schemeClr>
                </a:solidFill>
                <a:latin typeface="Century Gothic"/>
              </a:rPr>
              <a:t>He was shouting with anger.</a:t>
            </a:r>
          </a:p>
          <a:p>
            <a:pPr marL="609555" indent="-609555" defTabSz="913788">
              <a:buFontTx/>
              <a:buAutoNum type="arabicPeriod"/>
            </a:pPr>
            <a:r>
              <a:rPr lang="en-US" sz="2200" dirty="0">
                <a:solidFill>
                  <a:schemeClr val="accent5">
                    <a:lumMod val="50000"/>
                  </a:schemeClr>
                </a:solidFill>
                <a:latin typeface="Century Gothic"/>
              </a:rPr>
              <a:t>I was doing a drawing of the building.</a:t>
            </a:r>
          </a:p>
          <a:p>
            <a:pPr marL="609555" indent="-609555" defTabSz="913788">
              <a:buFontTx/>
              <a:buAutoNum type="arabicPeriod"/>
            </a:pPr>
            <a:r>
              <a:rPr lang="en-US" sz="2200" dirty="0">
                <a:solidFill>
                  <a:schemeClr val="accent5">
                    <a:lumMod val="50000"/>
                  </a:schemeClr>
                </a:solidFill>
                <a:latin typeface="Century Gothic"/>
              </a:rPr>
              <a:t>She was breaking the window.</a:t>
            </a:r>
          </a:p>
          <a:p>
            <a:pPr marL="609555" indent="-609555" defTabSz="913788">
              <a:buFontTx/>
              <a:buAutoNum type="arabicPeriod"/>
            </a:pPr>
            <a:r>
              <a:rPr lang="en-US" sz="2200" dirty="0">
                <a:solidFill>
                  <a:schemeClr val="accent5">
                    <a:lumMod val="50000"/>
                  </a:schemeClr>
                </a:solidFill>
                <a:latin typeface="Century Gothic"/>
              </a:rPr>
              <a:t>She is talking in German.</a:t>
            </a:r>
          </a:p>
          <a:p>
            <a:pPr marL="609555" indent="-609555" defTabSz="913788">
              <a:buFontTx/>
              <a:buAutoNum type="arabicPeriod"/>
            </a:pPr>
            <a:r>
              <a:rPr lang="en-US" sz="2200" dirty="0">
                <a:solidFill>
                  <a:schemeClr val="accent5">
                    <a:lumMod val="50000"/>
                  </a:schemeClr>
                </a:solidFill>
                <a:latin typeface="Century Gothic"/>
              </a:rPr>
              <a:t>I am watching the actions of his daughter. </a:t>
            </a:r>
          </a:p>
          <a:p>
            <a:pPr marL="609555" indent="-609555" defTabSz="913788">
              <a:buFontTx/>
              <a:buAutoNum type="arabicPeriod"/>
            </a:pPr>
            <a:r>
              <a:rPr lang="en-US" sz="2200" dirty="0">
                <a:solidFill>
                  <a:schemeClr val="accent5">
                    <a:lumMod val="50000"/>
                  </a:schemeClr>
                </a:solidFill>
                <a:latin typeface="Century Gothic"/>
              </a:rPr>
              <a:t>I am putting his number in my phone.</a:t>
            </a:r>
          </a:p>
          <a:p>
            <a:pPr marL="609555" indent="-609555" defTabSz="913788">
              <a:buFontTx/>
              <a:buAutoNum type="arabicPeriod"/>
            </a:pPr>
            <a:endParaRPr lang="en-US" sz="2200" dirty="0">
              <a:solidFill>
                <a:schemeClr val="accent5">
                  <a:lumMod val="50000"/>
                </a:schemeClr>
              </a:solidFill>
              <a:latin typeface="Century Gothic"/>
            </a:endParaRP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3200" dirty="0">
                <a:solidFill>
                  <a:srgbClr val="002060"/>
                </a:solidFill>
              </a:rPr>
              <a:t>Persona B</a:t>
            </a: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nvGraphicFramePr>
        <p:xfrm>
          <a:off x="4619502" y="303067"/>
          <a:ext cx="7360831" cy="5710386"/>
        </p:xfrm>
        <a:graphic>
          <a:graphicData uri="http://schemas.openxmlformats.org/drawingml/2006/table">
            <a:tbl>
              <a:tblPr firstRow="1" bandRow="1">
                <a:tableStyleId>{5DA37D80-6434-44D0-A028-1B22A696006F}</a:tableStyleId>
              </a:tblPr>
              <a:tblGrid>
                <a:gridCol w="316838">
                  <a:extLst>
                    <a:ext uri="{9D8B030D-6E8A-4147-A177-3AD203B41FA5}">
                      <a16:colId xmlns:a16="http://schemas.microsoft.com/office/drawing/2014/main" val="2868016395"/>
                    </a:ext>
                  </a:extLst>
                </a:gridCol>
                <a:gridCol w="1262579">
                  <a:extLst>
                    <a:ext uri="{9D8B030D-6E8A-4147-A177-3AD203B41FA5}">
                      <a16:colId xmlns:a16="http://schemas.microsoft.com/office/drawing/2014/main" val="2235279834"/>
                    </a:ext>
                  </a:extLst>
                </a:gridCol>
                <a:gridCol w="1151907">
                  <a:extLst>
                    <a:ext uri="{9D8B030D-6E8A-4147-A177-3AD203B41FA5}">
                      <a16:colId xmlns:a16="http://schemas.microsoft.com/office/drawing/2014/main" val="1100611459"/>
                    </a:ext>
                  </a:extLst>
                </a:gridCol>
                <a:gridCol w="549672">
                  <a:extLst>
                    <a:ext uri="{9D8B030D-6E8A-4147-A177-3AD203B41FA5}">
                      <a16:colId xmlns:a16="http://schemas.microsoft.com/office/drawing/2014/main" val="2787285574"/>
                    </a:ext>
                  </a:extLst>
                </a:gridCol>
                <a:gridCol w="720988">
                  <a:extLst>
                    <a:ext uri="{9D8B030D-6E8A-4147-A177-3AD203B41FA5}">
                      <a16:colId xmlns:a16="http://schemas.microsoft.com/office/drawing/2014/main" val="3861968725"/>
                    </a:ext>
                  </a:extLst>
                </a:gridCol>
                <a:gridCol w="1152209">
                  <a:extLst>
                    <a:ext uri="{9D8B030D-6E8A-4147-A177-3AD203B41FA5}">
                      <a16:colId xmlns:a16="http://schemas.microsoft.com/office/drawing/2014/main" val="1372494681"/>
                    </a:ext>
                  </a:extLst>
                </a:gridCol>
                <a:gridCol w="2206638">
                  <a:extLst>
                    <a:ext uri="{9D8B030D-6E8A-4147-A177-3AD203B41FA5}">
                      <a16:colId xmlns:a16="http://schemas.microsoft.com/office/drawing/2014/main" val="1608079510"/>
                    </a:ext>
                  </a:extLst>
                </a:gridCol>
              </a:tblGrid>
              <a:tr h="591406">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362804">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607757">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122319523"/>
                  </a:ext>
                </a:extLst>
              </a:tr>
              <a:tr h="607757">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607757">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700485315"/>
                  </a:ext>
                </a:extLst>
              </a:tr>
              <a:tr h="607757">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4168099783"/>
                  </a:ext>
                </a:extLst>
              </a:tr>
              <a:tr h="607757">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607757">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738621967"/>
                  </a:ext>
                </a:extLst>
              </a:tr>
            </a:tbl>
          </a:graphicData>
        </a:graphic>
      </p:graphicFrame>
    </p:spTree>
    <p:extLst>
      <p:ext uri="{BB962C8B-B14F-4D97-AF65-F5344CB8AC3E}">
        <p14:creationId xmlns:p14="http://schemas.microsoft.com/office/powerpoint/2010/main" val="323060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3688475" cy="5412690"/>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228600" indent="-228600">
              <a:lnSpc>
                <a:spcPts val="3280"/>
              </a:lnSpc>
              <a:buAutoNum type="arabicPeriod"/>
            </a:pPr>
            <a:r>
              <a:rPr lang="es-ES" sz="2400" dirty="0">
                <a:solidFill>
                  <a:srgbClr val="001F60"/>
                </a:solidFill>
                <a:latin typeface="Century Gothic" panose="020B0502020202020204" pitchFamily="34" charset="0"/>
              </a:rPr>
              <a:t>Está hablando con la policía.</a:t>
            </a:r>
          </a:p>
          <a:p>
            <a:pPr marL="228600" indent="-228600">
              <a:lnSpc>
                <a:spcPts val="3280"/>
              </a:lnSpc>
              <a:buAutoNum type="arabicPeriod"/>
            </a:pPr>
            <a:r>
              <a:rPr lang="es-ES" sz="2400" dirty="0">
                <a:solidFill>
                  <a:srgbClr val="001F60"/>
                </a:solidFill>
                <a:latin typeface="Century Gothic" panose="020B0502020202020204" pitchFamily="34" charset="0"/>
              </a:rPr>
              <a:t>Estoy escribiendo sobre el accidente.</a:t>
            </a:r>
          </a:p>
          <a:p>
            <a:pPr marL="228600" indent="-228600">
              <a:lnSpc>
                <a:spcPts val="3280"/>
              </a:lnSpc>
              <a:buAutoNum type="arabicPeriod"/>
            </a:pPr>
            <a:r>
              <a:rPr lang="es-ES" sz="2400" dirty="0">
                <a:solidFill>
                  <a:srgbClr val="001F60"/>
                </a:solidFill>
                <a:latin typeface="Century Gothic" panose="020B0502020202020204" pitchFamily="34" charset="0"/>
              </a:rPr>
              <a:t>Estaba jugando con unos compañeros.</a:t>
            </a:r>
          </a:p>
          <a:p>
            <a:pPr marL="228600" indent="-228600">
              <a:lnSpc>
                <a:spcPts val="3280"/>
              </a:lnSpc>
              <a:buAutoNum type="arabicPeriod"/>
            </a:pPr>
            <a:r>
              <a:rPr lang="es-ES" sz="2400" dirty="0">
                <a:solidFill>
                  <a:srgbClr val="001F60"/>
                </a:solidFill>
                <a:latin typeface="Century Gothic" panose="020B0502020202020204" pitchFamily="34" charset="0"/>
              </a:rPr>
              <a:t>Estoy tomando fotos de la escena.</a:t>
            </a:r>
          </a:p>
          <a:p>
            <a:pPr marL="228600" indent="-228600">
              <a:lnSpc>
                <a:spcPts val="3280"/>
              </a:lnSpc>
              <a:buAutoNum type="arabicPeriod"/>
            </a:pPr>
            <a:r>
              <a:rPr lang="es-ES" sz="2400" dirty="0">
                <a:solidFill>
                  <a:srgbClr val="001F60"/>
                </a:solidFill>
                <a:latin typeface="Century Gothic" panose="020B0502020202020204" pitchFamily="34" charset="0"/>
              </a:rPr>
              <a:t>Está repartiendo periódicos.</a:t>
            </a:r>
          </a:p>
          <a:p>
            <a:pPr marL="228600" indent="-228600">
              <a:lnSpc>
                <a:spcPts val="3280"/>
              </a:lnSpc>
              <a:buAutoNum type="arabicPeriod"/>
            </a:pPr>
            <a:r>
              <a:rPr lang="es-ES" sz="2400" dirty="0">
                <a:solidFill>
                  <a:srgbClr val="001F60"/>
                </a:solidFill>
                <a:latin typeface="Century Gothic" panose="020B0502020202020204" pitchFamily="34" charset="0"/>
              </a:rPr>
              <a:t>Estaba corriendo entre dos edificios.</a:t>
            </a:r>
          </a:p>
          <a:p>
            <a:pPr marL="228600" indent="-228600">
              <a:lnSpc>
                <a:spcPts val="3280"/>
              </a:lnSpc>
              <a:buAutoNum type="arabicPeriod"/>
            </a:pPr>
            <a:endParaRPr lang="es-ES" sz="2400" dirty="0">
              <a:solidFill>
                <a:srgbClr val="001F60"/>
              </a:solidFill>
              <a:latin typeface="Century Gothic" panose="020B0502020202020204" pitchFamily="34" charset="0"/>
            </a:endParaRP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2600" b="1" dirty="0">
                <a:solidFill>
                  <a:srgbClr val="002060"/>
                </a:solidFill>
              </a:rPr>
              <a:t>Persona </a:t>
            </a:r>
            <a:r>
              <a:rPr lang="es-ES" sz="2600" b="1" dirty="0">
                <a:solidFill>
                  <a:srgbClr val="002060"/>
                </a:solidFill>
              </a:rPr>
              <a:t>A - respuestas</a:t>
            </a:r>
            <a:endParaRPr lang="es-GB" sz="2600" b="1" dirty="0">
              <a:solidFill>
                <a:srgbClr val="002060"/>
              </a:solidFill>
            </a:endParaRP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extLst>
              <p:ext uri="{D42A27DB-BD31-4B8C-83A1-F6EECF244321}">
                <p14:modId xmlns:p14="http://schemas.microsoft.com/office/powerpoint/2010/main" val="846460268"/>
              </p:ext>
            </p:extLst>
          </p:nvPr>
        </p:nvGraphicFramePr>
        <p:xfrm>
          <a:off x="3908611" y="177564"/>
          <a:ext cx="8071723" cy="6115660"/>
        </p:xfrm>
        <a:graphic>
          <a:graphicData uri="http://schemas.openxmlformats.org/drawingml/2006/table">
            <a:tbl>
              <a:tblPr firstRow="1" bandRow="1">
                <a:tableStyleId>{5DA37D80-6434-44D0-A028-1B22A696006F}</a:tableStyleId>
              </a:tblPr>
              <a:tblGrid>
                <a:gridCol w="347437">
                  <a:extLst>
                    <a:ext uri="{9D8B030D-6E8A-4147-A177-3AD203B41FA5}">
                      <a16:colId xmlns:a16="http://schemas.microsoft.com/office/drawing/2014/main" val="2868016395"/>
                    </a:ext>
                  </a:extLst>
                </a:gridCol>
                <a:gridCol w="1302070">
                  <a:extLst>
                    <a:ext uri="{9D8B030D-6E8A-4147-A177-3AD203B41FA5}">
                      <a16:colId xmlns:a16="http://schemas.microsoft.com/office/drawing/2014/main" val="2235279834"/>
                    </a:ext>
                  </a:extLst>
                </a:gridCol>
                <a:gridCol w="1129553">
                  <a:extLst>
                    <a:ext uri="{9D8B030D-6E8A-4147-A177-3AD203B41FA5}">
                      <a16:colId xmlns:a16="http://schemas.microsoft.com/office/drawing/2014/main" val="1100611459"/>
                    </a:ext>
                  </a:extLst>
                </a:gridCol>
                <a:gridCol w="484094">
                  <a:extLst>
                    <a:ext uri="{9D8B030D-6E8A-4147-A177-3AD203B41FA5}">
                      <a16:colId xmlns:a16="http://schemas.microsoft.com/office/drawing/2014/main" val="2787285574"/>
                    </a:ext>
                  </a:extLst>
                </a:gridCol>
                <a:gridCol w="878541">
                  <a:extLst>
                    <a:ext uri="{9D8B030D-6E8A-4147-A177-3AD203B41FA5}">
                      <a16:colId xmlns:a16="http://schemas.microsoft.com/office/drawing/2014/main" val="3861968725"/>
                    </a:ext>
                  </a:extLst>
                </a:gridCol>
                <a:gridCol w="1249234">
                  <a:extLst>
                    <a:ext uri="{9D8B030D-6E8A-4147-A177-3AD203B41FA5}">
                      <a16:colId xmlns:a16="http://schemas.microsoft.com/office/drawing/2014/main" val="1372494681"/>
                    </a:ext>
                  </a:extLst>
                </a:gridCol>
                <a:gridCol w="2680794">
                  <a:extLst>
                    <a:ext uri="{9D8B030D-6E8A-4147-A177-3AD203B41FA5}">
                      <a16:colId xmlns:a16="http://schemas.microsoft.com/office/drawing/2014/main" val="1608079510"/>
                    </a:ext>
                  </a:extLst>
                </a:gridCol>
              </a:tblGrid>
              <a:tr h="552147">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023174">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567413">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shouting with rage.</a:t>
                      </a:r>
                    </a:p>
                  </a:txBody>
                  <a:tcPr anchor="ctr">
                    <a:noFill/>
                  </a:tcPr>
                </a:tc>
                <a:extLst>
                  <a:ext uri="{0D108BD9-81ED-4DB2-BD59-A6C34878D82A}">
                    <a16:rowId xmlns:a16="http://schemas.microsoft.com/office/drawing/2014/main" val="1122319523"/>
                  </a:ext>
                </a:extLst>
              </a:tr>
              <a:tr h="713122">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doing a drawing of the building.</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713122">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breaking the </a:t>
                      </a:r>
                      <a:r>
                        <a:rPr lang="en-US" sz="2000" dirty="0">
                          <a:solidFill>
                            <a:srgbClr val="001F60"/>
                          </a:solidFill>
                          <a:latin typeface="Century Gothic"/>
                        </a:rPr>
                        <a:t>window</a:t>
                      </a:r>
                      <a:r>
                        <a:rPr lang="en-US" sz="2000" dirty="0">
                          <a:solidFill>
                            <a:schemeClr val="accent5">
                              <a:lumMod val="50000"/>
                            </a:schemeClr>
                          </a:solidFill>
                          <a:latin typeface="Century Gothic"/>
                        </a:rPr>
                        <a:t>.</a:t>
                      </a:r>
                    </a:p>
                  </a:txBody>
                  <a:tcPr anchor="ctr">
                    <a:noFill/>
                  </a:tcPr>
                </a:tc>
                <a:extLst>
                  <a:ext uri="{0D108BD9-81ED-4DB2-BD59-A6C34878D82A}">
                    <a16:rowId xmlns:a16="http://schemas.microsoft.com/office/drawing/2014/main" val="2700485315"/>
                  </a:ext>
                </a:extLst>
              </a:tr>
              <a:tr h="567413">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talking in German.</a:t>
                      </a:r>
                    </a:p>
                  </a:txBody>
                  <a:tcPr anchor="ctr">
                    <a:noFill/>
                  </a:tcPr>
                </a:tc>
                <a:extLst>
                  <a:ext uri="{0D108BD9-81ED-4DB2-BD59-A6C34878D82A}">
                    <a16:rowId xmlns:a16="http://schemas.microsoft.com/office/drawing/2014/main" val="4168099783"/>
                  </a:ext>
                </a:extLst>
              </a:tr>
              <a:tr h="1023174">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watching the actions of his daughter.</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956095">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accent5">
                              <a:lumMod val="50000"/>
                            </a:schemeClr>
                          </a:solidFill>
                          <a:latin typeface="Century Gothic"/>
                        </a:rPr>
                        <a:t>putting his number in my phone.</a:t>
                      </a:r>
                    </a:p>
                  </a:txBody>
                  <a:tcPr anchor="ctr">
                    <a:noFill/>
                  </a:tcPr>
                </a:tc>
                <a:extLst>
                  <a:ext uri="{0D108BD9-81ED-4DB2-BD59-A6C34878D82A}">
                    <a16:rowId xmlns:a16="http://schemas.microsoft.com/office/drawing/2014/main" val="3738621967"/>
                  </a:ext>
                </a:extLst>
              </a:tr>
            </a:tbl>
          </a:graphicData>
        </a:graphic>
      </p:graphicFrame>
      <p:pic>
        <p:nvPicPr>
          <p:cNvPr id="6" name="Picture 5" descr="green checkmark">
            <a:extLst>
              <a:ext uri="{FF2B5EF4-FFF2-40B4-BE49-F238E27FC236}">
                <a16:creationId xmlns:a16="http://schemas.microsoft.com/office/drawing/2014/main" id="{1326ECF6-3DC7-8D41-B71D-C997A5DBF5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7652" y="1832436"/>
            <a:ext cx="376696" cy="392392"/>
          </a:xfrm>
          <a:prstGeom prst="rect">
            <a:avLst/>
          </a:prstGeom>
        </p:spPr>
      </p:pic>
      <p:pic>
        <p:nvPicPr>
          <p:cNvPr id="8" name="Picture 17" descr="green checkmark">
            <a:extLst>
              <a:ext uri="{FF2B5EF4-FFF2-40B4-BE49-F238E27FC236}">
                <a16:creationId xmlns:a16="http://schemas.microsoft.com/office/drawing/2014/main" id="{31653FB7-7F9A-944B-998E-6C43530AD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8192" y="1832436"/>
            <a:ext cx="376696" cy="392392"/>
          </a:xfrm>
          <a:prstGeom prst="rect">
            <a:avLst/>
          </a:prstGeom>
        </p:spPr>
      </p:pic>
      <p:pic>
        <p:nvPicPr>
          <p:cNvPr id="9" name="Picture 8" descr="green checkmark">
            <a:extLst>
              <a:ext uri="{FF2B5EF4-FFF2-40B4-BE49-F238E27FC236}">
                <a16:creationId xmlns:a16="http://schemas.microsoft.com/office/drawing/2014/main" id="{975F3D4E-0511-774E-93C1-80680E1FAF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706" y="2461966"/>
            <a:ext cx="376696" cy="392392"/>
          </a:xfrm>
          <a:prstGeom prst="rect">
            <a:avLst/>
          </a:prstGeom>
        </p:spPr>
      </p:pic>
      <p:pic>
        <p:nvPicPr>
          <p:cNvPr id="10" name="Picture 17" descr="green checkmark">
            <a:extLst>
              <a:ext uri="{FF2B5EF4-FFF2-40B4-BE49-F238E27FC236}">
                <a16:creationId xmlns:a16="http://schemas.microsoft.com/office/drawing/2014/main" id="{415A0CE4-9CAA-7F4B-88B5-682A1323B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7246" y="2461966"/>
            <a:ext cx="376696" cy="392392"/>
          </a:xfrm>
          <a:prstGeom prst="rect">
            <a:avLst/>
          </a:prstGeom>
        </p:spPr>
      </p:pic>
      <p:pic>
        <p:nvPicPr>
          <p:cNvPr id="11" name="Picture 10" descr="green checkmark">
            <a:extLst>
              <a:ext uri="{FF2B5EF4-FFF2-40B4-BE49-F238E27FC236}">
                <a16:creationId xmlns:a16="http://schemas.microsoft.com/office/drawing/2014/main" id="{99A52A12-4F00-154E-90CC-9B8D476BFB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5760" y="3091496"/>
            <a:ext cx="376696" cy="392392"/>
          </a:xfrm>
          <a:prstGeom prst="rect">
            <a:avLst/>
          </a:prstGeom>
        </p:spPr>
      </p:pic>
      <p:pic>
        <p:nvPicPr>
          <p:cNvPr id="12" name="Picture 17" descr="green checkmark">
            <a:extLst>
              <a:ext uri="{FF2B5EF4-FFF2-40B4-BE49-F238E27FC236}">
                <a16:creationId xmlns:a16="http://schemas.microsoft.com/office/drawing/2014/main" id="{2B23AEDE-7703-D24D-BE49-101F77F2B1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6300" y="3091496"/>
            <a:ext cx="376696" cy="392392"/>
          </a:xfrm>
          <a:prstGeom prst="rect">
            <a:avLst/>
          </a:prstGeom>
        </p:spPr>
      </p:pic>
      <p:pic>
        <p:nvPicPr>
          <p:cNvPr id="13" name="Picture 12" descr="green checkmark">
            <a:extLst>
              <a:ext uri="{FF2B5EF4-FFF2-40B4-BE49-F238E27FC236}">
                <a16:creationId xmlns:a16="http://schemas.microsoft.com/office/drawing/2014/main" id="{028AC440-E5D9-994A-A02B-806D4774A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0832" y="3871438"/>
            <a:ext cx="376696" cy="392392"/>
          </a:xfrm>
          <a:prstGeom prst="rect">
            <a:avLst/>
          </a:prstGeom>
        </p:spPr>
      </p:pic>
      <p:pic>
        <p:nvPicPr>
          <p:cNvPr id="14" name="Picture 17" descr="green checkmark">
            <a:extLst>
              <a:ext uri="{FF2B5EF4-FFF2-40B4-BE49-F238E27FC236}">
                <a16:creationId xmlns:a16="http://schemas.microsoft.com/office/drawing/2014/main" id="{3B8F00DB-2402-4046-949A-F6780B8F9F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7205" y="3900725"/>
            <a:ext cx="376696" cy="392392"/>
          </a:xfrm>
          <a:prstGeom prst="rect">
            <a:avLst/>
          </a:prstGeom>
        </p:spPr>
      </p:pic>
      <p:pic>
        <p:nvPicPr>
          <p:cNvPr id="15" name="Picture 14" descr="green checkmark">
            <a:extLst>
              <a:ext uri="{FF2B5EF4-FFF2-40B4-BE49-F238E27FC236}">
                <a16:creationId xmlns:a16="http://schemas.microsoft.com/office/drawing/2014/main" id="{14ABB630-2284-A84D-A6D9-637B68885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9783" y="4742948"/>
            <a:ext cx="376696" cy="392392"/>
          </a:xfrm>
          <a:prstGeom prst="rect">
            <a:avLst/>
          </a:prstGeom>
        </p:spPr>
      </p:pic>
      <p:pic>
        <p:nvPicPr>
          <p:cNvPr id="16" name="Picture 17" descr="green checkmark">
            <a:extLst>
              <a:ext uri="{FF2B5EF4-FFF2-40B4-BE49-F238E27FC236}">
                <a16:creationId xmlns:a16="http://schemas.microsoft.com/office/drawing/2014/main" id="{9314E5A4-DEC7-0342-A0CE-DA587CCC44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4291" y="4742948"/>
            <a:ext cx="376696" cy="392392"/>
          </a:xfrm>
          <a:prstGeom prst="rect">
            <a:avLst/>
          </a:prstGeom>
        </p:spPr>
      </p:pic>
      <p:pic>
        <p:nvPicPr>
          <p:cNvPr id="17" name="Picture 16" descr="green checkmark">
            <a:extLst>
              <a:ext uri="{FF2B5EF4-FFF2-40B4-BE49-F238E27FC236}">
                <a16:creationId xmlns:a16="http://schemas.microsoft.com/office/drawing/2014/main" id="{A2E0E8E0-9397-B94F-A717-E5F6CCA69B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9783" y="5614458"/>
            <a:ext cx="376696" cy="392392"/>
          </a:xfrm>
          <a:prstGeom prst="rect">
            <a:avLst/>
          </a:prstGeom>
        </p:spPr>
      </p:pic>
      <p:pic>
        <p:nvPicPr>
          <p:cNvPr id="18" name="Picture 17" descr="green checkmark">
            <a:extLst>
              <a:ext uri="{FF2B5EF4-FFF2-40B4-BE49-F238E27FC236}">
                <a16:creationId xmlns:a16="http://schemas.microsoft.com/office/drawing/2014/main" id="{4E5FD431-5AE3-4A42-AAFC-33E93E5558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0735" y="5614458"/>
            <a:ext cx="376696" cy="392392"/>
          </a:xfrm>
          <a:prstGeom prst="rect">
            <a:avLst/>
          </a:prstGeom>
        </p:spPr>
      </p:pic>
    </p:spTree>
    <p:extLst>
      <p:ext uri="{BB962C8B-B14F-4D97-AF65-F5344CB8AC3E}">
        <p14:creationId xmlns:p14="http://schemas.microsoft.com/office/powerpoint/2010/main" val="14232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7" y="764730"/>
            <a:ext cx="3616758" cy="5467535"/>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228600" indent="-228600">
              <a:lnSpc>
                <a:spcPts val="3280"/>
              </a:lnSpc>
              <a:buAutoNum type="arabicPeriod"/>
            </a:pPr>
            <a:r>
              <a:rPr lang="es-ES" sz="2400" dirty="0">
                <a:solidFill>
                  <a:srgbClr val="001F60"/>
                </a:solidFill>
                <a:latin typeface="Century Gothic" panose="020B0502020202020204" pitchFamily="34" charset="0"/>
              </a:rPr>
              <a:t>Estaba gritando con rabia.</a:t>
            </a:r>
          </a:p>
          <a:p>
            <a:pPr marL="228600" indent="-228600">
              <a:lnSpc>
                <a:spcPts val="3280"/>
              </a:lnSpc>
              <a:buAutoNum type="arabicPeriod"/>
            </a:pPr>
            <a:r>
              <a:rPr lang="es-ES" sz="2400" dirty="0">
                <a:solidFill>
                  <a:srgbClr val="001F60"/>
                </a:solidFill>
                <a:latin typeface="Century Gothic" panose="020B0502020202020204" pitchFamily="34" charset="0"/>
              </a:rPr>
              <a:t>Estaba haciendo un dibujo del edificio.</a:t>
            </a:r>
          </a:p>
          <a:p>
            <a:pPr marL="228600" indent="-228600">
              <a:lnSpc>
                <a:spcPts val="3280"/>
              </a:lnSpc>
              <a:buAutoNum type="arabicPeriod"/>
            </a:pPr>
            <a:r>
              <a:rPr lang="es-ES" sz="2400" dirty="0">
                <a:solidFill>
                  <a:srgbClr val="001F60"/>
                </a:solidFill>
                <a:latin typeface="Century Gothic" panose="020B0502020202020204" pitchFamily="34" charset="0"/>
              </a:rPr>
              <a:t>Estaba rompiendo la ventana.</a:t>
            </a:r>
          </a:p>
          <a:p>
            <a:pPr marL="228600" indent="-228600">
              <a:lnSpc>
                <a:spcPts val="3280"/>
              </a:lnSpc>
              <a:buAutoNum type="arabicPeriod"/>
            </a:pPr>
            <a:r>
              <a:rPr lang="es-ES" sz="2400" dirty="0">
                <a:solidFill>
                  <a:srgbClr val="001F60"/>
                </a:solidFill>
                <a:latin typeface="Century Gothic" panose="020B0502020202020204" pitchFamily="34" charset="0"/>
              </a:rPr>
              <a:t>Está hablando en alemán.</a:t>
            </a:r>
          </a:p>
          <a:p>
            <a:pPr marL="228600" indent="-228600">
              <a:lnSpc>
                <a:spcPts val="3280"/>
              </a:lnSpc>
              <a:buAutoNum type="arabicPeriod"/>
            </a:pPr>
            <a:r>
              <a:rPr lang="es-ES" sz="2400" dirty="0">
                <a:solidFill>
                  <a:srgbClr val="001F60"/>
                </a:solidFill>
                <a:latin typeface="Century Gothic" panose="020B0502020202020204" pitchFamily="34" charset="0"/>
              </a:rPr>
              <a:t>Estoy mirando las acciones de su hija.</a:t>
            </a:r>
          </a:p>
          <a:p>
            <a:pPr marL="228600" indent="-228600">
              <a:lnSpc>
                <a:spcPts val="3280"/>
              </a:lnSpc>
              <a:buAutoNum type="arabicPeriod"/>
            </a:pPr>
            <a:r>
              <a:rPr lang="es-ES" sz="2400" dirty="0">
                <a:solidFill>
                  <a:srgbClr val="001F60"/>
                </a:solidFill>
                <a:latin typeface="Century Gothic" panose="020B0502020202020204" pitchFamily="34" charset="0"/>
              </a:rPr>
              <a:t>Estoy poniendo su número en mi teléfono.</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2600" b="1" dirty="0">
                <a:solidFill>
                  <a:srgbClr val="002060"/>
                </a:solidFill>
              </a:rPr>
              <a:t>Persona </a:t>
            </a:r>
            <a:r>
              <a:rPr lang="es-ES" sz="2600" b="1" dirty="0">
                <a:solidFill>
                  <a:srgbClr val="002060"/>
                </a:solidFill>
              </a:rPr>
              <a:t>B- repuestas</a:t>
            </a:r>
            <a:endParaRPr lang="es-GB" sz="2600" b="1" dirty="0">
              <a:solidFill>
                <a:srgbClr val="002060"/>
              </a:solidFill>
            </a:endParaRPr>
          </a:p>
        </p:txBody>
      </p:sp>
      <p:graphicFrame>
        <p:nvGraphicFramePr>
          <p:cNvPr id="5" name="Tabla 4">
            <a:extLst>
              <a:ext uri="{FF2B5EF4-FFF2-40B4-BE49-F238E27FC236}">
                <a16:creationId xmlns:a16="http://schemas.microsoft.com/office/drawing/2014/main" id="{F5DDF68F-7D31-A74D-A5DC-17C91DB35D45}"/>
              </a:ext>
            </a:extLst>
          </p:cNvPr>
          <p:cNvGraphicFramePr>
            <a:graphicFrameLocks noGrp="1"/>
          </p:cNvGraphicFramePr>
          <p:nvPr>
            <p:extLst>
              <p:ext uri="{D42A27DB-BD31-4B8C-83A1-F6EECF244321}">
                <p14:modId xmlns:p14="http://schemas.microsoft.com/office/powerpoint/2010/main" val="4009211590"/>
              </p:ext>
            </p:extLst>
          </p:nvPr>
        </p:nvGraphicFramePr>
        <p:xfrm>
          <a:off x="3998260" y="303067"/>
          <a:ext cx="7982074" cy="5929197"/>
        </p:xfrm>
        <a:graphic>
          <a:graphicData uri="http://schemas.openxmlformats.org/drawingml/2006/table">
            <a:tbl>
              <a:tblPr firstRow="1" bandRow="1">
                <a:tableStyleId>{5DA37D80-6434-44D0-A028-1B22A696006F}</a:tableStyleId>
              </a:tblPr>
              <a:tblGrid>
                <a:gridCol w="343579">
                  <a:extLst>
                    <a:ext uri="{9D8B030D-6E8A-4147-A177-3AD203B41FA5}">
                      <a16:colId xmlns:a16="http://schemas.microsoft.com/office/drawing/2014/main" val="2868016395"/>
                    </a:ext>
                  </a:extLst>
                </a:gridCol>
                <a:gridCol w="1369139">
                  <a:extLst>
                    <a:ext uri="{9D8B030D-6E8A-4147-A177-3AD203B41FA5}">
                      <a16:colId xmlns:a16="http://schemas.microsoft.com/office/drawing/2014/main" val="2235279834"/>
                    </a:ext>
                  </a:extLst>
                </a:gridCol>
                <a:gridCol w="1249126">
                  <a:extLst>
                    <a:ext uri="{9D8B030D-6E8A-4147-A177-3AD203B41FA5}">
                      <a16:colId xmlns:a16="http://schemas.microsoft.com/office/drawing/2014/main" val="1100611459"/>
                    </a:ext>
                  </a:extLst>
                </a:gridCol>
                <a:gridCol w="596063">
                  <a:extLst>
                    <a:ext uri="{9D8B030D-6E8A-4147-A177-3AD203B41FA5}">
                      <a16:colId xmlns:a16="http://schemas.microsoft.com/office/drawing/2014/main" val="2787285574"/>
                    </a:ext>
                  </a:extLst>
                </a:gridCol>
                <a:gridCol w="781838">
                  <a:extLst>
                    <a:ext uri="{9D8B030D-6E8A-4147-A177-3AD203B41FA5}">
                      <a16:colId xmlns:a16="http://schemas.microsoft.com/office/drawing/2014/main" val="3861968725"/>
                    </a:ext>
                  </a:extLst>
                </a:gridCol>
                <a:gridCol w="1218371">
                  <a:extLst>
                    <a:ext uri="{9D8B030D-6E8A-4147-A177-3AD203B41FA5}">
                      <a16:colId xmlns:a16="http://schemas.microsoft.com/office/drawing/2014/main" val="1372494681"/>
                    </a:ext>
                  </a:extLst>
                </a:gridCol>
                <a:gridCol w="2423958">
                  <a:extLst>
                    <a:ext uri="{9D8B030D-6E8A-4147-A177-3AD203B41FA5}">
                      <a16:colId xmlns:a16="http://schemas.microsoft.com/office/drawing/2014/main" val="1608079510"/>
                    </a:ext>
                  </a:extLst>
                </a:gridCol>
              </a:tblGrid>
              <a:tr h="591406">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latin typeface="Century Gothic" panose="020B0502020202020204" pitchFamily="34" charset="0"/>
                      </a:endParaRPr>
                    </a:p>
                  </a:txBody>
                  <a:tcPr anchor="ctr">
                    <a:noFill/>
                  </a:tcP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rPr>
                        <a:t>¿Cuándo?</a:t>
                      </a:r>
                      <a:endParaRPr lang="x-none" sz="2000" b="1">
                        <a:solidFill>
                          <a:srgbClr val="002060"/>
                        </a:solidFill>
                        <a:latin typeface="Century Gothic" panose="020B0502020202020204" pitchFamily="34" charset="0"/>
                      </a:endParaRPr>
                    </a:p>
                  </a:txBody>
                  <a:tcPr anchor="ctr">
                    <a:noFill/>
                  </a:tcP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dirty="0">
                          <a:solidFill>
                            <a:srgbClr val="002060"/>
                          </a:solidFill>
                        </a:rPr>
                        <a:t>¿Cuándo?</a:t>
                      </a:r>
                      <a:endParaRPr lang="x-none" sz="20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000" b="1" i="0" dirty="0">
                          <a:solidFill>
                            <a:srgbClr val="002060"/>
                          </a:solidFill>
                          <a:latin typeface="Century Gothic" panose="020B0502020202020204" pitchFamily="34" charset="0"/>
                        </a:rPr>
                        <a:t>¿Quién?</a:t>
                      </a:r>
                      <a:endParaRPr lang="x-none" sz="2000" b="1">
                        <a:solidFill>
                          <a:srgbClr val="002060"/>
                        </a:solidFill>
                        <a:latin typeface="Century Gothic" panose="020B0502020202020204" pitchFamily="34" charset="0"/>
                      </a:endParaRPr>
                    </a:p>
                  </a:txBody>
                  <a:tcPr anchor="ctr">
                    <a:noFill/>
                  </a:tcP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000" b="1">
                        <a:solidFill>
                          <a:srgbClr val="002060"/>
                        </a:solidFill>
                      </a:endParaRPr>
                    </a:p>
                  </a:txBody>
                  <a:tcPr anchor="ctr"/>
                </a:tc>
                <a:tc>
                  <a:txBody>
                    <a:bodyPr/>
                    <a:lstStyle/>
                    <a:p>
                      <a:pPr algn="ctr"/>
                      <a:r>
                        <a:rPr lang="en-GB" sz="2000" b="1" i="0" dirty="0">
                          <a:solidFill>
                            <a:srgbClr val="002060"/>
                          </a:solidFill>
                          <a:latin typeface="Century Gothic" panose="020B0502020202020204" pitchFamily="34" charset="0"/>
                        </a:rPr>
                        <a:t>¿</a:t>
                      </a:r>
                      <a:r>
                        <a:rPr lang="en-GB" sz="2000" b="1" i="0" dirty="0" err="1">
                          <a:solidFill>
                            <a:srgbClr val="002060"/>
                          </a:solidFill>
                          <a:latin typeface="Century Gothic" panose="020B0502020202020204" pitchFamily="34" charset="0"/>
                        </a:rPr>
                        <a:t>Qué</a:t>
                      </a:r>
                      <a:r>
                        <a:rPr lang="en-GB" sz="2000" b="1" i="0" dirty="0">
                          <a:solidFill>
                            <a:srgbClr val="002060"/>
                          </a:solidFill>
                          <a:latin typeface="Century Gothic" panose="020B0502020202020204" pitchFamily="34" charset="0"/>
                        </a:rPr>
                        <a:t> </a:t>
                      </a:r>
                      <a:r>
                        <a:rPr lang="en-GB" sz="2000" b="1" i="0" dirty="0" err="1">
                          <a:solidFill>
                            <a:srgbClr val="002060"/>
                          </a:solidFill>
                          <a:latin typeface="Century Gothic" panose="020B0502020202020204" pitchFamily="34" charset="0"/>
                        </a:rPr>
                        <a:t>actividad</a:t>
                      </a:r>
                      <a:r>
                        <a:rPr lang="en-GB" sz="2000" b="1" i="0" dirty="0">
                          <a:solidFill>
                            <a:srgbClr val="002060"/>
                          </a:solidFill>
                          <a:latin typeface="Century Gothic" panose="020B0502020202020204" pitchFamily="34" charset="0"/>
                        </a:rPr>
                        <a:t>?</a:t>
                      </a:r>
                      <a:endParaRPr lang="x-none" sz="2000" b="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999975706"/>
                  </a:ext>
                </a:extLst>
              </a:tr>
              <a:tr h="1131551">
                <a:tc>
                  <a:txBody>
                    <a:bodyPr/>
                    <a:lstStyle/>
                    <a:p>
                      <a:pPr algn="ct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Presente</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Pasado</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i="0" dirty="0">
                          <a:solidFill>
                            <a:srgbClr val="002060"/>
                          </a:solidFill>
                          <a:latin typeface="Century Gothic" panose="020B0502020202020204" pitchFamily="34" charset="0"/>
                        </a:rPr>
                        <a:t>I</a:t>
                      </a:r>
                      <a:endParaRPr lang="x-none" sz="2000" b="0" i="0" dirty="0">
                        <a:solidFill>
                          <a:srgbClr val="002060"/>
                        </a:solidFill>
                        <a:latin typeface="Century Gothic" panose="020B0502020202020204" pitchFamily="34" charset="0"/>
                      </a:endParaRPr>
                    </a:p>
                  </a:txBody>
                  <a:tcPr anchor="ctr">
                    <a:noFill/>
                  </a:tcPr>
                </a:tc>
                <a:tc>
                  <a:txBody>
                    <a:bodyPr/>
                    <a:lstStyle/>
                    <a:p>
                      <a:pPr algn="ctr"/>
                      <a:r>
                        <a:rPr lang="es-ES" sz="2000" b="0" dirty="0">
                          <a:solidFill>
                            <a:srgbClr val="002060"/>
                          </a:solidFill>
                          <a:latin typeface="Century Gothic" panose="020B0502020202020204" pitchFamily="34" charset="0"/>
                        </a:rPr>
                        <a:t>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dirty="0" err="1">
                          <a:solidFill>
                            <a:srgbClr val="002060"/>
                          </a:solidFill>
                          <a:latin typeface="Century Gothic" panose="020B0502020202020204" pitchFamily="34" charset="0"/>
                        </a:rPr>
                        <a:t>It</a:t>
                      </a:r>
                      <a:r>
                        <a:rPr lang="es-ES" sz="2000" b="0" dirty="0">
                          <a:solidFill>
                            <a:srgbClr val="002060"/>
                          </a:solidFill>
                          <a:latin typeface="Century Gothic" panose="020B0502020202020204" pitchFamily="34" charset="0"/>
                        </a:rPr>
                        <a:t> </a:t>
                      </a:r>
                      <a:r>
                        <a:rPr lang="es-ES" sz="2000" b="0" dirty="0" err="1">
                          <a:solidFill>
                            <a:srgbClr val="002060"/>
                          </a:solidFill>
                          <a:latin typeface="Century Gothic" panose="020B0502020202020204" pitchFamily="34" charset="0"/>
                        </a:rPr>
                        <a:t>could</a:t>
                      </a:r>
                      <a:r>
                        <a:rPr lang="es-ES" sz="2000" b="0" dirty="0">
                          <a:solidFill>
                            <a:srgbClr val="002060"/>
                          </a:solidFill>
                          <a:latin typeface="Century Gothic" panose="020B0502020202020204" pitchFamily="34" charset="0"/>
                        </a:rPr>
                        <a:t> be ‘I’ </a:t>
                      </a:r>
                      <a:r>
                        <a:rPr lang="es-ES" sz="2000" b="0" dirty="0" err="1">
                          <a:solidFill>
                            <a:srgbClr val="002060"/>
                          </a:solidFill>
                          <a:latin typeface="Century Gothic" panose="020B0502020202020204" pitchFamily="34" charset="0"/>
                        </a:rPr>
                        <a:t>or</a:t>
                      </a:r>
                      <a:r>
                        <a:rPr lang="es-ES" sz="2000" b="0" dirty="0">
                          <a:solidFill>
                            <a:srgbClr val="002060"/>
                          </a:solidFill>
                          <a:latin typeface="Century Gothic" panose="020B0502020202020204" pitchFamily="34" charset="0"/>
                        </a:rPr>
                        <a:t> ‘s/he’</a:t>
                      </a:r>
                      <a:endParaRPr lang="x-none" sz="2000" b="0" dirty="0">
                        <a:solidFill>
                          <a:srgbClr val="002060"/>
                        </a:solidFill>
                        <a:latin typeface="Century Gothic" panose="020B0502020202020204" pitchFamily="34" charset="0"/>
                      </a:endParaRPr>
                    </a:p>
                  </a:txBody>
                  <a:tcPr anchor="ctr">
                    <a:noFill/>
                  </a:tcPr>
                </a:tc>
                <a:tc>
                  <a:txBody>
                    <a:bodyPr/>
                    <a:lstStyle/>
                    <a:p>
                      <a:pPr algn="ctr"/>
                      <a:r>
                        <a:rPr lang="es-ES" sz="2000" b="0" i="1" dirty="0">
                          <a:solidFill>
                            <a:srgbClr val="002060"/>
                          </a:solidFill>
                          <a:latin typeface="Century Gothic" panose="020B0502020202020204" pitchFamily="34" charset="0"/>
                        </a:rPr>
                        <a:t>(en inglés)</a:t>
                      </a:r>
                      <a:endParaRPr lang="x-none" sz="2000" b="1" i="1" dirty="0">
                        <a:solidFill>
                          <a:srgbClr val="002060"/>
                        </a:solidFill>
                        <a:latin typeface="Century Gothic" panose="020B0502020202020204" pitchFamily="34" charset="0"/>
                      </a:endParaRPr>
                    </a:p>
                  </a:txBody>
                  <a:tcPr anchor="ctr">
                    <a:noFill/>
                  </a:tcPr>
                </a:tc>
                <a:extLst>
                  <a:ext uri="{0D108BD9-81ED-4DB2-BD59-A6C34878D82A}">
                    <a16:rowId xmlns:a16="http://schemas.microsoft.com/office/drawing/2014/main" val="1548896538"/>
                  </a:ext>
                </a:extLst>
              </a:tr>
              <a:tr h="607757">
                <a:tc>
                  <a:txBody>
                    <a:bodyPr/>
                    <a:lstStyle/>
                    <a:p>
                      <a:pPr algn="ctr"/>
                      <a:r>
                        <a:rPr lang="es-ES" sz="2000" b="0" i="0" dirty="0">
                          <a:solidFill>
                            <a:srgbClr val="203864"/>
                          </a:solidFill>
                          <a:latin typeface="Century Gothic" panose="020B0502020202020204" pitchFamily="34" charset="0"/>
                        </a:rPr>
                        <a:t>1</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talking to the police.</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122319523"/>
                  </a:ext>
                </a:extLst>
              </a:tr>
              <a:tr h="607757">
                <a:tc>
                  <a:txBody>
                    <a:bodyPr/>
                    <a:lstStyle/>
                    <a:p>
                      <a:pPr algn="ctr"/>
                      <a:r>
                        <a:rPr lang="es-ES" sz="2000" b="0" i="0" dirty="0">
                          <a:solidFill>
                            <a:srgbClr val="203864"/>
                          </a:solidFill>
                          <a:latin typeface="Century Gothic" panose="020B0502020202020204" pitchFamily="34" charset="0"/>
                        </a:rPr>
                        <a:t>2</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writing about the accident.</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509779886"/>
                  </a:ext>
                </a:extLst>
              </a:tr>
              <a:tr h="607757">
                <a:tc>
                  <a:txBody>
                    <a:bodyPr/>
                    <a:lstStyle/>
                    <a:p>
                      <a:pPr algn="ctr"/>
                      <a:r>
                        <a:rPr lang="es-ES" sz="2000" b="0" i="0" dirty="0">
                          <a:solidFill>
                            <a:srgbClr val="203864"/>
                          </a:solidFill>
                          <a:latin typeface="Century Gothic" panose="020B0502020202020204" pitchFamily="34" charset="0"/>
                        </a:rPr>
                        <a:t>3</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playing with some classmates.</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700485315"/>
                  </a:ext>
                </a:extLst>
              </a:tr>
              <a:tr h="607757">
                <a:tc>
                  <a:txBody>
                    <a:bodyPr/>
                    <a:lstStyle/>
                    <a:p>
                      <a:pPr algn="ctr"/>
                      <a:r>
                        <a:rPr lang="es-ES" sz="2000" b="0" i="0" dirty="0">
                          <a:solidFill>
                            <a:srgbClr val="203864"/>
                          </a:solidFill>
                          <a:latin typeface="Century Gothic" panose="020B0502020202020204" pitchFamily="34" charset="0"/>
                        </a:rPr>
                        <a:t>4</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taking photos of the scene.</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4168099783"/>
                  </a:ext>
                </a:extLst>
              </a:tr>
              <a:tr h="607757">
                <a:tc>
                  <a:txBody>
                    <a:bodyPr/>
                    <a:lstStyle/>
                    <a:p>
                      <a:pPr algn="ctr"/>
                      <a:r>
                        <a:rPr lang="es-ES" sz="2000" b="0" i="0" dirty="0">
                          <a:solidFill>
                            <a:srgbClr val="203864"/>
                          </a:solidFill>
                          <a:latin typeface="Century Gothic" panose="020B0502020202020204" pitchFamily="34" charset="0"/>
                        </a:rPr>
                        <a:t>5</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delivering newspapers.</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808982034"/>
                  </a:ext>
                </a:extLst>
              </a:tr>
              <a:tr h="607757">
                <a:tc>
                  <a:txBody>
                    <a:bodyPr/>
                    <a:lstStyle/>
                    <a:p>
                      <a:pPr algn="ctr"/>
                      <a:r>
                        <a:rPr lang="es-ES" sz="2000" b="0" i="0" dirty="0">
                          <a:solidFill>
                            <a:srgbClr val="203864"/>
                          </a:solidFill>
                          <a:latin typeface="Century Gothic" panose="020B0502020202020204" pitchFamily="34" charset="0"/>
                        </a:rPr>
                        <a:t>6</a:t>
                      </a: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endParaRPr lang="x-none" sz="2000" b="0" i="0" dirty="0">
                        <a:solidFill>
                          <a:srgbClr val="203864"/>
                        </a:solidFill>
                        <a:latin typeface="Century Gothic" panose="020B0502020202020204" pitchFamily="34" charset="0"/>
                      </a:endParaRPr>
                    </a:p>
                  </a:txBody>
                  <a:tcPr anchor="ctr">
                    <a:noFill/>
                  </a:tcPr>
                </a:tc>
                <a:tc>
                  <a:txBody>
                    <a:bodyPr/>
                    <a:lstStyle/>
                    <a:p>
                      <a:pPr algn="ctr"/>
                      <a:r>
                        <a:rPr lang="en-US" sz="2000" dirty="0">
                          <a:solidFill>
                            <a:schemeClr val="accent5">
                              <a:lumMod val="50000"/>
                            </a:schemeClr>
                          </a:solidFill>
                          <a:latin typeface="Century Gothic"/>
                        </a:rPr>
                        <a:t>running between two buildings.</a:t>
                      </a:r>
                      <a:endParaRPr lang="x-none" sz="2000" b="0" i="0"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3738621967"/>
                  </a:ext>
                </a:extLst>
              </a:tr>
            </a:tbl>
          </a:graphicData>
        </a:graphic>
      </p:graphicFrame>
      <p:pic>
        <p:nvPicPr>
          <p:cNvPr id="6" name="Picture 5" descr="green checkmark">
            <a:extLst>
              <a:ext uri="{FF2B5EF4-FFF2-40B4-BE49-F238E27FC236}">
                <a16:creationId xmlns:a16="http://schemas.microsoft.com/office/drawing/2014/main" id="{B5982986-729B-EA46-9E44-B5F632C491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2127484"/>
            <a:ext cx="376696" cy="392392"/>
          </a:xfrm>
          <a:prstGeom prst="rect">
            <a:avLst/>
          </a:prstGeom>
        </p:spPr>
      </p:pic>
      <p:pic>
        <p:nvPicPr>
          <p:cNvPr id="7" name="Picture 17" descr="green checkmark">
            <a:extLst>
              <a:ext uri="{FF2B5EF4-FFF2-40B4-BE49-F238E27FC236}">
                <a16:creationId xmlns:a16="http://schemas.microsoft.com/office/drawing/2014/main" id="{DC53A09D-6AE1-4C41-80F5-15CA8B9ED7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0949" y="2144967"/>
            <a:ext cx="376696" cy="392392"/>
          </a:xfrm>
          <a:prstGeom prst="rect">
            <a:avLst/>
          </a:prstGeom>
        </p:spPr>
      </p:pic>
      <p:pic>
        <p:nvPicPr>
          <p:cNvPr id="8" name="Picture 7" descr="green checkmark">
            <a:extLst>
              <a:ext uri="{FF2B5EF4-FFF2-40B4-BE49-F238E27FC236}">
                <a16:creationId xmlns:a16="http://schemas.microsoft.com/office/drawing/2014/main" id="{3590851A-9567-C44F-B29C-75C3F04F0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2879262"/>
            <a:ext cx="376696" cy="392392"/>
          </a:xfrm>
          <a:prstGeom prst="rect">
            <a:avLst/>
          </a:prstGeom>
        </p:spPr>
      </p:pic>
      <p:pic>
        <p:nvPicPr>
          <p:cNvPr id="9" name="Picture 17" descr="green checkmark">
            <a:extLst>
              <a:ext uri="{FF2B5EF4-FFF2-40B4-BE49-F238E27FC236}">
                <a16:creationId xmlns:a16="http://schemas.microsoft.com/office/drawing/2014/main" id="{B7F4EB04-5ACD-164D-A206-2882F91CFB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0474" y="2879262"/>
            <a:ext cx="376696" cy="392392"/>
          </a:xfrm>
          <a:prstGeom prst="rect">
            <a:avLst/>
          </a:prstGeom>
        </p:spPr>
      </p:pic>
      <p:pic>
        <p:nvPicPr>
          <p:cNvPr id="10" name="Picture 9" descr="green checkmark">
            <a:extLst>
              <a:ext uri="{FF2B5EF4-FFF2-40B4-BE49-F238E27FC236}">
                <a16:creationId xmlns:a16="http://schemas.microsoft.com/office/drawing/2014/main" id="{23FECBAF-74AA-D94B-80F5-DA3454DC9E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7961" y="3563852"/>
            <a:ext cx="376696" cy="392392"/>
          </a:xfrm>
          <a:prstGeom prst="rect">
            <a:avLst/>
          </a:prstGeom>
        </p:spPr>
      </p:pic>
      <p:pic>
        <p:nvPicPr>
          <p:cNvPr id="11" name="Picture 17" descr="green checkmark">
            <a:extLst>
              <a:ext uri="{FF2B5EF4-FFF2-40B4-BE49-F238E27FC236}">
                <a16:creationId xmlns:a16="http://schemas.microsoft.com/office/drawing/2014/main" id="{DC01DD49-BA4D-3143-989A-C12738EA7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0955" y="3563852"/>
            <a:ext cx="376696" cy="392392"/>
          </a:xfrm>
          <a:prstGeom prst="rect">
            <a:avLst/>
          </a:prstGeom>
        </p:spPr>
      </p:pic>
      <p:pic>
        <p:nvPicPr>
          <p:cNvPr id="12" name="Picture 11" descr="green checkmark">
            <a:extLst>
              <a:ext uri="{FF2B5EF4-FFF2-40B4-BE49-F238E27FC236}">
                <a16:creationId xmlns:a16="http://schemas.microsoft.com/office/drawing/2014/main" id="{C33DE84A-454D-5749-90D3-8E8D1EE10B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4275023"/>
            <a:ext cx="376696" cy="392392"/>
          </a:xfrm>
          <a:prstGeom prst="rect">
            <a:avLst/>
          </a:prstGeom>
        </p:spPr>
      </p:pic>
      <p:pic>
        <p:nvPicPr>
          <p:cNvPr id="13" name="Picture 17" descr="green checkmark">
            <a:extLst>
              <a:ext uri="{FF2B5EF4-FFF2-40B4-BE49-F238E27FC236}">
                <a16:creationId xmlns:a16="http://schemas.microsoft.com/office/drawing/2014/main" id="{2EABD018-5D76-6640-A421-1C7EF40713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0089" y="4299763"/>
            <a:ext cx="376696" cy="392392"/>
          </a:xfrm>
          <a:prstGeom prst="rect">
            <a:avLst/>
          </a:prstGeom>
        </p:spPr>
      </p:pic>
      <p:pic>
        <p:nvPicPr>
          <p:cNvPr id="14" name="Picture 13" descr="green checkmark">
            <a:extLst>
              <a:ext uri="{FF2B5EF4-FFF2-40B4-BE49-F238E27FC236}">
                <a16:creationId xmlns:a16="http://schemas.microsoft.com/office/drawing/2014/main" id="{979A3E8C-CD96-BA42-8742-136A6A788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83" y="5008404"/>
            <a:ext cx="376696" cy="392392"/>
          </a:xfrm>
          <a:prstGeom prst="rect">
            <a:avLst/>
          </a:prstGeom>
        </p:spPr>
      </p:pic>
      <p:pic>
        <p:nvPicPr>
          <p:cNvPr id="15" name="Picture 17" descr="green checkmark">
            <a:extLst>
              <a:ext uri="{FF2B5EF4-FFF2-40B4-BE49-F238E27FC236}">
                <a16:creationId xmlns:a16="http://schemas.microsoft.com/office/drawing/2014/main" id="{20A82897-0C06-8C42-B340-1AFDCB27E3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0949" y="5008404"/>
            <a:ext cx="376696" cy="392392"/>
          </a:xfrm>
          <a:prstGeom prst="rect">
            <a:avLst/>
          </a:prstGeom>
        </p:spPr>
      </p:pic>
      <p:pic>
        <p:nvPicPr>
          <p:cNvPr id="16" name="Picture 15" descr="green checkmark">
            <a:extLst>
              <a:ext uri="{FF2B5EF4-FFF2-40B4-BE49-F238E27FC236}">
                <a16:creationId xmlns:a16="http://schemas.microsoft.com/office/drawing/2014/main" id="{F700D3D9-859B-DB49-B44B-C0EC8F9418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7961" y="5705126"/>
            <a:ext cx="376696" cy="392392"/>
          </a:xfrm>
          <a:prstGeom prst="rect">
            <a:avLst/>
          </a:prstGeom>
        </p:spPr>
      </p:pic>
      <p:pic>
        <p:nvPicPr>
          <p:cNvPr id="17" name="Picture 16" descr="green checkmark">
            <a:extLst>
              <a:ext uri="{FF2B5EF4-FFF2-40B4-BE49-F238E27FC236}">
                <a16:creationId xmlns:a16="http://schemas.microsoft.com/office/drawing/2014/main" id="{B009480B-23BE-4C44-AE53-278C367A7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0955" y="5705126"/>
            <a:ext cx="376696" cy="392392"/>
          </a:xfrm>
          <a:prstGeom prst="rect">
            <a:avLst/>
          </a:prstGeom>
        </p:spPr>
      </p:pic>
    </p:spTree>
    <p:extLst>
      <p:ext uri="{BB962C8B-B14F-4D97-AF65-F5344CB8AC3E}">
        <p14:creationId xmlns:p14="http://schemas.microsoft.com/office/powerpoint/2010/main" val="3867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08"/>
        <p:cNvGrpSpPr/>
        <p:nvPr/>
      </p:nvGrpSpPr>
      <p:grpSpPr>
        <a:xfrm>
          <a:off x="0" y="0"/>
          <a:ext cx="0" cy="0"/>
          <a:chOff x="0" y="0"/>
          <a:chExt cx="0" cy="0"/>
        </a:xfrm>
      </p:grpSpPr>
      <p:grpSp>
        <p:nvGrpSpPr>
          <p:cNvPr id="209" name="Google Shape;209;p11" descr="background rectangle"/>
          <p:cNvGrpSpPr/>
          <p:nvPr/>
        </p:nvGrpSpPr>
        <p:grpSpPr>
          <a:xfrm>
            <a:off x="-56445" y="0"/>
            <a:ext cx="12192000" cy="6858000"/>
            <a:chOff x="-56445" y="0"/>
            <a:chExt cx="12192000" cy="6858000"/>
          </a:xfrm>
        </p:grpSpPr>
        <p:grpSp>
          <p:nvGrpSpPr>
            <p:cNvPr id="210" name="Google Shape;210;p11"/>
            <p:cNvGrpSpPr/>
            <p:nvPr/>
          </p:nvGrpSpPr>
          <p:grpSpPr>
            <a:xfrm>
              <a:off x="-56445" y="0"/>
              <a:ext cx="12192000" cy="6858000"/>
              <a:chOff x="0" y="0"/>
              <a:chExt cx="12192000" cy="6858000"/>
            </a:xfrm>
          </p:grpSpPr>
          <p:sp>
            <p:nvSpPr>
              <p:cNvPr id="211" name="Google Shape;211;p1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sp>
            <p:nvSpPr>
              <p:cNvPr id="212" name="Google Shape;212;p1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grpSp>
        <p:sp>
          <p:nvSpPr>
            <p:cNvPr id="213" name="Google Shape;213;p1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grpSp>
      <p:sp>
        <p:nvSpPr>
          <p:cNvPr id="214" name="Google Shape;214;p1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u="none" strike="noStrike" cap="none" dirty="0">
              <a:solidFill>
                <a:srgbClr val="FFFFFF"/>
              </a:solidFill>
              <a:latin typeface="Century Gothic" panose="020B0502020202020204" pitchFamily="34" charset="0"/>
              <a:sym typeface="Arial"/>
            </a:endParaRPr>
          </a:p>
        </p:txBody>
      </p:sp>
      <p:sp>
        <p:nvSpPr>
          <p:cNvPr id="215" name="Google Shape;215;p11"/>
          <p:cNvSpPr txBox="1">
            <a:spLocks noGrp="1"/>
          </p:cNvSpPr>
          <p:nvPr>
            <p:ph type="ctrTitle"/>
          </p:nvPr>
        </p:nvSpPr>
        <p:spPr>
          <a:xfrm>
            <a:off x="154724" y="2058313"/>
            <a:ext cx="9828024" cy="8794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200"/>
              <a:buFont typeface="Arial"/>
              <a:buNone/>
            </a:pPr>
            <a:r>
              <a:rPr lang="en-GB" sz="3200" b="1" dirty="0">
                <a:solidFill>
                  <a:srgbClr val="FFFFFF"/>
                </a:solidFill>
              </a:rPr>
              <a:t>Reporting the news</a:t>
            </a:r>
            <a:endParaRPr sz="3200" b="1" dirty="0"/>
          </a:p>
        </p:txBody>
      </p:sp>
      <p:sp>
        <p:nvSpPr>
          <p:cNvPr id="216" name="Google Shape;216;p11"/>
          <p:cNvSpPr txBox="1">
            <a:spLocks noGrp="1"/>
          </p:cNvSpPr>
          <p:nvPr>
            <p:ph type="subTitle" idx="1"/>
          </p:nvPr>
        </p:nvSpPr>
        <p:spPr>
          <a:xfrm>
            <a:off x="154724" y="2937788"/>
            <a:ext cx="7627007" cy="4379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2600"/>
              <a:buNone/>
            </a:pPr>
            <a:r>
              <a:rPr lang="en-GB" sz="2600" dirty="0">
                <a:solidFill>
                  <a:srgbClr val="FFFFFF"/>
                </a:solidFill>
              </a:rPr>
              <a:t>Present continuous tense</a:t>
            </a:r>
            <a:endParaRPr sz="2600" dirty="0"/>
          </a:p>
        </p:txBody>
      </p:sp>
      <p:sp>
        <p:nvSpPr>
          <p:cNvPr id="217" name="Google Shape;217;p11"/>
          <p:cNvSpPr txBox="1"/>
          <p:nvPr/>
        </p:nvSpPr>
        <p:spPr>
          <a:xfrm>
            <a:off x="241566" y="5095357"/>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Arial"/>
              <a:buNone/>
            </a:pPr>
            <a:r>
              <a:rPr lang="en-GB" sz="2200" u="none" strike="noStrike" cap="none" dirty="0">
                <a:solidFill>
                  <a:srgbClr val="FFFFFF"/>
                </a:solidFill>
                <a:latin typeface="Century Gothic" panose="020B0502020202020204" pitchFamily="34" charset="0"/>
                <a:sym typeface="Arial"/>
              </a:rPr>
              <a:t>Y9 Spanish</a:t>
            </a:r>
            <a:endParaRPr sz="1400" u="none" strike="noStrike" cap="none" dirty="0">
              <a:solidFill>
                <a:srgbClr val="000000"/>
              </a:solidFill>
              <a:latin typeface="Century Gothic" panose="020B0502020202020204" pitchFamily="34" charset="0"/>
              <a:sym typeface="Arial"/>
            </a:endParaRPr>
          </a:p>
          <a:p>
            <a:pPr marL="0" marR="0" lvl="0" indent="0" algn="l" rtl="0">
              <a:lnSpc>
                <a:spcPct val="90000"/>
              </a:lnSpc>
              <a:spcBef>
                <a:spcPts val="0"/>
              </a:spcBef>
              <a:spcAft>
                <a:spcPts val="0"/>
              </a:spcAft>
              <a:buClr>
                <a:srgbClr val="FFFFFF"/>
              </a:buClr>
              <a:buSzPts val="2200"/>
              <a:buFont typeface="Arial"/>
              <a:buNone/>
            </a:pPr>
            <a:r>
              <a:rPr lang="en-GB" sz="2200" u="none" strike="noStrike" cap="none" dirty="0">
                <a:solidFill>
                  <a:srgbClr val="FFFFFF"/>
                </a:solidFill>
                <a:latin typeface="Century Gothic" panose="020B0502020202020204" pitchFamily="34" charset="0"/>
                <a:sym typeface="Arial"/>
              </a:rPr>
              <a:t>Term 2.2 - Week 4 - Lesson 46</a:t>
            </a:r>
            <a:endParaRPr sz="1400" u="none" strike="noStrike" cap="none" dirty="0">
              <a:solidFill>
                <a:srgbClr val="000000"/>
              </a:solidFill>
              <a:latin typeface="Century Gothic" panose="020B0502020202020204" pitchFamily="34" charset="0"/>
              <a:sym typeface="Arial"/>
            </a:endParaRPr>
          </a:p>
          <a:p>
            <a:pPr marL="0" marR="0" lvl="0" indent="0" algn="l" rtl="0">
              <a:lnSpc>
                <a:spcPct val="90000"/>
              </a:lnSpc>
              <a:spcBef>
                <a:spcPts val="0"/>
              </a:spcBef>
              <a:spcAft>
                <a:spcPts val="0"/>
              </a:spcAft>
              <a:buClr>
                <a:srgbClr val="1F3864"/>
              </a:buClr>
              <a:buSzPts val="2200"/>
              <a:buFont typeface="Twentieth Century"/>
              <a:buNone/>
            </a:pPr>
            <a:endParaRPr sz="2200" u="none" strike="noStrike" cap="none" dirty="0">
              <a:solidFill>
                <a:srgbClr val="FFFFFF"/>
              </a:solidFill>
              <a:latin typeface="Century Gothic" panose="020B0502020202020204" pitchFamily="34" charset="0"/>
              <a:sym typeface="Arial"/>
            </a:endParaRPr>
          </a:p>
        </p:txBody>
      </p:sp>
      <p:sp>
        <p:nvSpPr>
          <p:cNvPr id="218" name="Google Shape;218;p11"/>
          <p:cNvSpPr txBox="1"/>
          <p:nvPr/>
        </p:nvSpPr>
        <p:spPr>
          <a:xfrm>
            <a:off x="241566" y="6015823"/>
            <a:ext cx="5784972" cy="59418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Arial"/>
              <a:buNone/>
            </a:pPr>
            <a:r>
              <a:rPr lang="en-GB" sz="1400" u="none" strike="noStrike" cap="none" dirty="0">
                <a:solidFill>
                  <a:srgbClr val="FFFFFF"/>
                </a:solidFill>
                <a:latin typeface="Century Gothic" panose="020B0502020202020204" pitchFamily="34" charset="0"/>
                <a:sym typeface="Arial"/>
              </a:rPr>
              <a:t>Amanda </a:t>
            </a:r>
            <a:r>
              <a:rPr lang="en-GB" sz="1400" u="none" strike="noStrike" cap="none" dirty="0" err="1">
                <a:solidFill>
                  <a:srgbClr val="FFFFFF"/>
                </a:solidFill>
                <a:latin typeface="Century Gothic" panose="020B0502020202020204" pitchFamily="34" charset="0"/>
                <a:sym typeface="Arial"/>
              </a:rPr>
              <a:t>Izquierdo</a:t>
            </a:r>
            <a:r>
              <a:rPr lang="en-GB" sz="1400" u="none" strike="noStrike" cap="none" dirty="0">
                <a:solidFill>
                  <a:srgbClr val="FFFFFF"/>
                </a:solidFill>
                <a:latin typeface="Century Gothic" panose="020B0502020202020204" pitchFamily="34" charset="0"/>
                <a:sym typeface="Arial"/>
              </a:rPr>
              <a:t>, Louise Caruso, Pete Watson</a:t>
            </a:r>
            <a:endParaRPr sz="1400" u="none" strike="noStrike" cap="none" dirty="0">
              <a:solidFill>
                <a:srgbClr val="FFFFFF"/>
              </a:solidFill>
              <a:latin typeface="Century Gothic" panose="020B0502020202020204" pitchFamily="34" charset="0"/>
              <a:sym typeface="Arial"/>
            </a:endParaRPr>
          </a:p>
          <a:p>
            <a:pPr marL="0" marR="0" lvl="0" indent="0" algn="l" rtl="0">
              <a:lnSpc>
                <a:spcPct val="90000"/>
              </a:lnSpc>
              <a:spcBef>
                <a:spcPts val="0"/>
              </a:spcBef>
              <a:spcAft>
                <a:spcPts val="0"/>
              </a:spcAft>
              <a:buClr>
                <a:srgbClr val="FFFFFF"/>
              </a:buClr>
              <a:buSzPts val="1400"/>
              <a:buFont typeface="Arial"/>
              <a:buNone/>
            </a:pPr>
            <a:r>
              <a:rPr lang="en-GB" sz="1400" u="none" strike="noStrike" cap="none" dirty="0">
                <a:solidFill>
                  <a:srgbClr val="FFFFFF"/>
                </a:solidFill>
                <a:latin typeface="Century Gothic" panose="020B0502020202020204" pitchFamily="34" charset="0"/>
                <a:sym typeface="Arial"/>
              </a:rPr>
              <a:t>Artwork: Mark Davies</a:t>
            </a:r>
            <a:endParaRPr sz="1400" u="none" strike="noStrike" cap="none" dirty="0">
              <a:solidFill>
                <a:srgbClr val="FFFFFF"/>
              </a:solidFill>
              <a:latin typeface="Century Gothic" panose="020B0502020202020204" pitchFamily="34" charset="0"/>
              <a:sym typeface="Arial"/>
            </a:endParaRPr>
          </a:p>
          <a:p>
            <a:pPr marL="0" marR="0" lvl="0" indent="0" algn="l" rtl="0">
              <a:lnSpc>
                <a:spcPct val="90000"/>
              </a:lnSpc>
              <a:spcBef>
                <a:spcPts val="0"/>
              </a:spcBef>
              <a:spcAft>
                <a:spcPts val="0"/>
              </a:spcAft>
              <a:buClr>
                <a:srgbClr val="FFFFFF"/>
              </a:buClr>
              <a:buSzPts val="1400"/>
              <a:buFont typeface="Arial"/>
              <a:buNone/>
            </a:pPr>
            <a:r>
              <a:rPr lang="en-GB" sz="1400" u="none" strike="noStrike" cap="none" dirty="0">
                <a:solidFill>
                  <a:srgbClr val="FFFFFF"/>
                </a:solidFill>
                <a:latin typeface="Century Gothic" panose="020B0502020202020204" pitchFamily="34" charset="0"/>
                <a:sym typeface="Arial"/>
              </a:rPr>
              <a:t>Date updated: 07/12/21</a:t>
            </a:r>
            <a:endParaRPr sz="1400" u="none" strike="noStrike" cap="none" dirty="0">
              <a:solidFill>
                <a:srgbClr val="000000"/>
              </a:solidFill>
              <a:latin typeface="Century Gothic" panose="020B0502020202020204" pitchFamily="34" charset="0"/>
              <a:sym typeface="Arial"/>
            </a:endParaRPr>
          </a:p>
        </p:txBody>
      </p:sp>
      <p:pic>
        <p:nvPicPr>
          <p:cNvPr id="219" name="Google Shape;219;p1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220" name="Google Shape;220;p11"/>
          <p:cNvSpPr txBox="1"/>
          <p:nvPr/>
        </p:nvSpPr>
        <p:spPr>
          <a:xfrm>
            <a:off x="154724" y="3359594"/>
            <a:ext cx="7757635" cy="43798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u="none" strike="noStrike" cap="none" dirty="0">
                <a:solidFill>
                  <a:srgbClr val="FFFFFF"/>
                </a:solidFill>
                <a:latin typeface="Century Gothic" panose="020B0502020202020204" pitchFamily="34" charset="0"/>
                <a:sym typeface="Arial"/>
              </a:rPr>
              <a:t>Imperfect tense for ongoing actions and </a:t>
            </a:r>
            <a:r>
              <a:rPr lang="en-GB" sz="2600" u="none" strike="noStrike" cap="none" dirty="0" err="1">
                <a:solidFill>
                  <a:srgbClr val="FFFFFF"/>
                </a:solidFill>
                <a:latin typeface="Century Gothic" panose="020B0502020202020204" pitchFamily="34" charset="0"/>
                <a:sym typeface="Arial"/>
              </a:rPr>
              <a:t>preterite</a:t>
            </a:r>
            <a:r>
              <a:rPr lang="en-GB" sz="2600" u="none" strike="noStrike" cap="none" dirty="0">
                <a:solidFill>
                  <a:srgbClr val="FFFFFF"/>
                </a:solidFill>
                <a:latin typeface="Century Gothic" panose="020B0502020202020204" pitchFamily="34" charset="0"/>
                <a:sym typeface="Arial"/>
              </a:rPr>
              <a:t> for interruptions</a:t>
            </a:r>
            <a:endParaRPr sz="2600" u="none" strike="noStrike" cap="none" dirty="0">
              <a:solidFill>
                <a:srgbClr val="1F3864"/>
              </a:solidFill>
              <a:latin typeface="Century Gothic" panose="020B0502020202020204" pitchFamily="3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2"/>
          <p:cNvPicPr preferRelativeResize="0"/>
          <p:nvPr/>
        </p:nvPicPr>
        <p:blipFill rotWithShape="1">
          <a:blip r:embed="rId3">
            <a:alphaModFix/>
          </a:blip>
          <a:srcRect/>
          <a:stretch/>
        </p:blipFill>
        <p:spPr>
          <a:xfrm>
            <a:off x="0" y="270737"/>
            <a:ext cx="4692445" cy="867128"/>
          </a:xfrm>
          <a:prstGeom prst="rect">
            <a:avLst/>
          </a:prstGeom>
          <a:noFill/>
          <a:ln>
            <a:noFill/>
          </a:ln>
        </p:spPr>
      </p:pic>
      <p:sp>
        <p:nvSpPr>
          <p:cNvPr id="227" name="Google Shape;227;p12"/>
          <p:cNvSpPr txBox="1">
            <a:spLocks noGrp="1"/>
          </p:cNvSpPr>
          <p:nvPr>
            <p:ph type="title"/>
          </p:nvPr>
        </p:nvSpPr>
        <p:spPr>
          <a:xfrm>
            <a:off x="50530" y="227339"/>
            <a:ext cx="4692445" cy="867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dirty="0" err="1">
                <a:solidFill>
                  <a:schemeClr val="lt1"/>
                </a:solidFill>
              </a:rPr>
              <a:t>Vocabulario</a:t>
            </a:r>
            <a:endParaRPr b="1" dirty="0"/>
          </a:p>
        </p:txBody>
      </p:sp>
      <p:sp>
        <p:nvSpPr>
          <p:cNvPr id="228" name="Google Shape;228;p12"/>
          <p:cNvSpPr txBox="1"/>
          <p:nvPr/>
        </p:nvSpPr>
        <p:spPr>
          <a:xfrm>
            <a:off x="7492912" y="4671441"/>
            <a:ext cx="161935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s _ _ _ _</a:t>
            </a:r>
            <a:endParaRPr sz="3200" u="none" strike="noStrike" cap="none" dirty="0">
              <a:solidFill>
                <a:srgbClr val="203864"/>
              </a:solidFill>
              <a:latin typeface="Century Gothic" panose="020B0502020202020204" pitchFamily="34" charset="0"/>
              <a:sym typeface="Arial"/>
            </a:endParaRPr>
          </a:p>
        </p:txBody>
      </p:sp>
      <p:sp>
        <p:nvSpPr>
          <p:cNvPr id="229" name="Google Shape;229;p12"/>
          <p:cNvSpPr txBox="1"/>
          <p:nvPr/>
        </p:nvSpPr>
        <p:spPr>
          <a:xfrm>
            <a:off x="801756" y="2028976"/>
            <a:ext cx="210506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d_  n_ _ _</a:t>
            </a:r>
            <a:endParaRPr sz="3200" u="none" strike="noStrike" cap="none" dirty="0">
              <a:solidFill>
                <a:srgbClr val="203864"/>
              </a:solidFill>
              <a:latin typeface="Century Gothic" panose="020B0502020202020204" pitchFamily="34" charset="0"/>
              <a:sym typeface="Arial"/>
            </a:endParaRPr>
          </a:p>
        </p:txBody>
      </p:sp>
      <p:sp>
        <p:nvSpPr>
          <p:cNvPr id="230" name="Google Shape;230;p12"/>
          <p:cNvSpPr txBox="1"/>
          <p:nvPr/>
        </p:nvSpPr>
        <p:spPr>
          <a:xfrm>
            <a:off x="784389" y="1167685"/>
            <a:ext cx="28602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a _ _ _ _ _ </a:t>
            </a:r>
            <a:endParaRPr sz="3200" u="none" strike="noStrike" cap="none" dirty="0">
              <a:solidFill>
                <a:srgbClr val="203864"/>
              </a:solidFill>
              <a:latin typeface="Century Gothic" panose="020B0502020202020204" pitchFamily="34" charset="0"/>
              <a:sym typeface="Arial"/>
            </a:endParaRPr>
          </a:p>
        </p:txBody>
      </p:sp>
      <p:sp>
        <p:nvSpPr>
          <p:cNvPr id="231" name="Google Shape;231;p12"/>
          <p:cNvSpPr txBox="1"/>
          <p:nvPr/>
        </p:nvSpPr>
        <p:spPr>
          <a:xfrm>
            <a:off x="679117" y="3838522"/>
            <a:ext cx="153599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p _ _ _ </a:t>
            </a:r>
            <a:endParaRPr sz="3200" u="none" strike="noStrike" cap="none" dirty="0">
              <a:solidFill>
                <a:srgbClr val="203864"/>
              </a:solidFill>
              <a:latin typeface="Century Gothic" panose="020B0502020202020204" pitchFamily="34" charset="0"/>
              <a:sym typeface="Arial"/>
            </a:endParaRPr>
          </a:p>
        </p:txBody>
      </p:sp>
      <p:sp>
        <p:nvSpPr>
          <p:cNvPr id="232" name="Google Shape;232;p12"/>
          <p:cNvSpPr txBox="1"/>
          <p:nvPr/>
        </p:nvSpPr>
        <p:spPr>
          <a:xfrm>
            <a:off x="7331531" y="919363"/>
            <a:ext cx="23743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g_ _ _ _ _ _</a:t>
            </a:r>
            <a:endParaRPr sz="3200" u="none" strike="noStrike" cap="none" dirty="0">
              <a:solidFill>
                <a:srgbClr val="203864"/>
              </a:solidFill>
              <a:latin typeface="Century Gothic" panose="020B0502020202020204" pitchFamily="34" charset="0"/>
              <a:sym typeface="Arial"/>
            </a:endParaRPr>
          </a:p>
        </p:txBody>
      </p:sp>
      <p:sp>
        <p:nvSpPr>
          <p:cNvPr id="233" name="Google Shape;233;p12"/>
          <p:cNvSpPr txBox="1"/>
          <p:nvPr/>
        </p:nvSpPr>
        <p:spPr>
          <a:xfrm>
            <a:off x="711832" y="2937452"/>
            <a:ext cx="232146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la m _ _ _ _</a:t>
            </a:r>
            <a:endParaRPr sz="3200" u="none" strike="noStrike" cap="none" dirty="0">
              <a:solidFill>
                <a:srgbClr val="203864"/>
              </a:solidFill>
              <a:latin typeface="Century Gothic" panose="020B0502020202020204" pitchFamily="34" charset="0"/>
              <a:sym typeface="Arial"/>
            </a:endParaRPr>
          </a:p>
        </p:txBody>
      </p:sp>
      <p:sp>
        <p:nvSpPr>
          <p:cNvPr id="234" name="Google Shape;234;p12"/>
          <p:cNvSpPr txBox="1"/>
          <p:nvPr/>
        </p:nvSpPr>
        <p:spPr>
          <a:xfrm>
            <a:off x="7441472" y="5627542"/>
            <a:ext cx="185980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la f _ _ _ </a:t>
            </a:r>
            <a:endParaRPr sz="3200" u="none" strike="noStrike" cap="none" dirty="0">
              <a:solidFill>
                <a:srgbClr val="203864"/>
              </a:solidFill>
              <a:latin typeface="Century Gothic" panose="020B0502020202020204" pitchFamily="34" charset="0"/>
              <a:sym typeface="Arial"/>
            </a:endParaRPr>
          </a:p>
        </p:txBody>
      </p:sp>
      <p:sp>
        <p:nvSpPr>
          <p:cNvPr id="235" name="Google Shape;235;p12"/>
          <p:cNvSpPr txBox="1"/>
          <p:nvPr/>
        </p:nvSpPr>
        <p:spPr>
          <a:xfrm>
            <a:off x="784619" y="1183987"/>
            <a:ext cx="161935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err="1">
                <a:solidFill>
                  <a:srgbClr val="203864"/>
                </a:solidFill>
                <a:latin typeface="Century Gothic" panose="020B0502020202020204" pitchFamily="34" charset="0"/>
                <a:sym typeface="Arial"/>
              </a:rPr>
              <a:t>ayudar</a:t>
            </a:r>
            <a:endParaRPr sz="3200" u="none" strike="noStrike" cap="none" dirty="0">
              <a:solidFill>
                <a:srgbClr val="203864"/>
              </a:solidFill>
              <a:latin typeface="Century Gothic" panose="020B0502020202020204" pitchFamily="34" charset="0"/>
              <a:sym typeface="Arial"/>
            </a:endParaRPr>
          </a:p>
        </p:txBody>
      </p:sp>
      <p:sp>
        <p:nvSpPr>
          <p:cNvPr id="236" name="Google Shape;236;p12"/>
          <p:cNvSpPr txBox="1"/>
          <p:nvPr/>
        </p:nvSpPr>
        <p:spPr>
          <a:xfrm>
            <a:off x="7313869" y="915473"/>
            <a:ext cx="314428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gracias</a:t>
            </a:r>
            <a:endParaRPr sz="3200" u="none" strike="noStrike" cap="none" dirty="0">
              <a:solidFill>
                <a:srgbClr val="203864"/>
              </a:solidFill>
              <a:latin typeface="Century Gothic" panose="020B0502020202020204" pitchFamily="34" charset="0"/>
              <a:sym typeface="Arial"/>
            </a:endParaRPr>
          </a:p>
        </p:txBody>
      </p:sp>
      <p:sp>
        <p:nvSpPr>
          <p:cNvPr id="237" name="Google Shape;237;p12"/>
          <p:cNvSpPr txBox="1"/>
          <p:nvPr/>
        </p:nvSpPr>
        <p:spPr>
          <a:xfrm>
            <a:off x="7427337" y="5614872"/>
            <a:ext cx="146706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la </a:t>
            </a:r>
            <a:r>
              <a:rPr lang="en-GB" sz="3200" u="none" strike="noStrike" cap="none" dirty="0" err="1">
                <a:solidFill>
                  <a:srgbClr val="203864"/>
                </a:solidFill>
                <a:latin typeface="Century Gothic" panose="020B0502020202020204" pitchFamily="34" charset="0"/>
                <a:sym typeface="Arial"/>
              </a:rPr>
              <a:t>foto</a:t>
            </a:r>
            <a:endParaRPr sz="3200" u="none" strike="noStrike" cap="none" dirty="0">
              <a:solidFill>
                <a:srgbClr val="203864"/>
              </a:solidFill>
              <a:latin typeface="Century Gothic" panose="020B0502020202020204" pitchFamily="34" charset="0"/>
              <a:sym typeface="Arial"/>
            </a:endParaRPr>
          </a:p>
        </p:txBody>
      </p:sp>
      <p:sp>
        <p:nvSpPr>
          <p:cNvPr id="238" name="Google Shape;238;p12"/>
          <p:cNvSpPr txBox="1"/>
          <p:nvPr/>
        </p:nvSpPr>
        <p:spPr>
          <a:xfrm>
            <a:off x="695105" y="3813262"/>
            <a:ext cx="174193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spc="300" dirty="0">
                <a:solidFill>
                  <a:srgbClr val="203864"/>
                </a:solidFill>
                <a:latin typeface="Century Gothic" panose="020B0502020202020204" pitchFamily="34" charset="0"/>
                <a:sym typeface="Arial"/>
              </a:rPr>
              <a:t>para</a:t>
            </a:r>
            <a:endParaRPr sz="3200" u="none" strike="noStrike" cap="none" spc="300" dirty="0">
              <a:solidFill>
                <a:srgbClr val="203864"/>
              </a:solidFill>
              <a:latin typeface="Century Gothic" panose="020B0502020202020204" pitchFamily="34" charset="0"/>
              <a:sym typeface="Arial"/>
            </a:endParaRPr>
          </a:p>
        </p:txBody>
      </p:sp>
      <p:sp>
        <p:nvSpPr>
          <p:cNvPr id="239" name="Google Shape;239;p12"/>
          <p:cNvSpPr txBox="1"/>
          <p:nvPr/>
        </p:nvSpPr>
        <p:spPr>
          <a:xfrm>
            <a:off x="687061" y="4767915"/>
            <a:ext cx="374493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el v _ _ _ _ _ _ _ _ _</a:t>
            </a:r>
            <a:endParaRPr sz="3200" u="none" strike="noStrike" cap="none" dirty="0">
              <a:solidFill>
                <a:srgbClr val="203864"/>
              </a:solidFill>
              <a:latin typeface="Century Gothic" panose="020B0502020202020204" pitchFamily="34" charset="0"/>
              <a:sym typeface="Arial"/>
            </a:endParaRPr>
          </a:p>
        </p:txBody>
      </p:sp>
      <p:sp>
        <p:nvSpPr>
          <p:cNvPr id="240" name="Google Shape;240;p12"/>
          <p:cNvSpPr txBox="1"/>
          <p:nvPr/>
        </p:nvSpPr>
        <p:spPr>
          <a:xfrm>
            <a:off x="7504253" y="4681053"/>
            <a:ext cx="109677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err="1">
                <a:solidFill>
                  <a:srgbClr val="203864"/>
                </a:solidFill>
                <a:latin typeface="Century Gothic" panose="020B0502020202020204" pitchFamily="34" charset="0"/>
                <a:sym typeface="Arial"/>
              </a:rPr>
              <a:t>siete</a:t>
            </a:r>
            <a:endParaRPr sz="3200" u="none" strike="noStrike" cap="none" dirty="0">
              <a:solidFill>
                <a:srgbClr val="203864"/>
              </a:solidFill>
              <a:latin typeface="Century Gothic" panose="020B0502020202020204" pitchFamily="34" charset="0"/>
              <a:sym typeface="Arial"/>
            </a:endParaRPr>
          </a:p>
        </p:txBody>
      </p:sp>
      <p:sp>
        <p:nvSpPr>
          <p:cNvPr id="241" name="Google Shape;241;p12"/>
          <p:cNvSpPr txBox="1"/>
          <p:nvPr/>
        </p:nvSpPr>
        <p:spPr>
          <a:xfrm>
            <a:off x="7343705" y="2771869"/>
            <a:ext cx="165782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j _ _ _ _ </a:t>
            </a:r>
            <a:endParaRPr sz="3200" u="none" strike="noStrike" cap="none" dirty="0">
              <a:solidFill>
                <a:srgbClr val="203864"/>
              </a:solidFill>
              <a:latin typeface="Century Gothic" panose="020B0502020202020204" pitchFamily="34" charset="0"/>
              <a:sym typeface="Arial"/>
            </a:endParaRPr>
          </a:p>
        </p:txBody>
      </p:sp>
      <p:sp>
        <p:nvSpPr>
          <p:cNvPr id="242" name="Google Shape;242;p12"/>
          <p:cNvSpPr txBox="1"/>
          <p:nvPr/>
        </p:nvSpPr>
        <p:spPr>
          <a:xfrm>
            <a:off x="7366277" y="2775868"/>
            <a:ext cx="119776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err="1">
                <a:solidFill>
                  <a:srgbClr val="203864"/>
                </a:solidFill>
                <a:latin typeface="Century Gothic" panose="020B0502020202020204" pitchFamily="34" charset="0"/>
                <a:sym typeface="Arial"/>
              </a:rPr>
              <a:t>jugar</a:t>
            </a:r>
            <a:endParaRPr sz="3200" u="none" strike="noStrike" cap="none" dirty="0">
              <a:solidFill>
                <a:srgbClr val="203864"/>
              </a:solidFill>
              <a:latin typeface="Century Gothic" panose="020B0502020202020204" pitchFamily="34" charset="0"/>
              <a:sym typeface="Arial"/>
            </a:endParaRPr>
          </a:p>
        </p:txBody>
      </p:sp>
      <p:sp>
        <p:nvSpPr>
          <p:cNvPr id="243" name="Google Shape;243;p12"/>
          <p:cNvSpPr txBox="1"/>
          <p:nvPr/>
        </p:nvSpPr>
        <p:spPr>
          <a:xfrm>
            <a:off x="7504253" y="3728010"/>
            <a:ext cx="190308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r _ _ _ _ _</a:t>
            </a:r>
            <a:endParaRPr sz="3200" u="none" strike="noStrike" cap="none" dirty="0">
              <a:solidFill>
                <a:srgbClr val="203864"/>
              </a:solidFill>
              <a:latin typeface="Century Gothic" panose="020B0502020202020204" pitchFamily="34" charset="0"/>
              <a:sym typeface="Arial"/>
            </a:endParaRPr>
          </a:p>
        </p:txBody>
      </p:sp>
      <p:sp>
        <p:nvSpPr>
          <p:cNvPr id="244" name="Google Shape;244;p12"/>
          <p:cNvSpPr txBox="1"/>
          <p:nvPr/>
        </p:nvSpPr>
        <p:spPr>
          <a:xfrm>
            <a:off x="7504253" y="3715340"/>
            <a:ext cx="163217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romper</a:t>
            </a:r>
            <a:endParaRPr sz="3200" u="none" strike="noStrike" cap="none" dirty="0">
              <a:solidFill>
                <a:srgbClr val="203864"/>
              </a:solidFill>
              <a:latin typeface="Century Gothic" panose="020B0502020202020204" pitchFamily="34" charset="0"/>
              <a:sym typeface="Arial"/>
            </a:endParaRPr>
          </a:p>
        </p:txBody>
      </p:sp>
      <p:sp>
        <p:nvSpPr>
          <p:cNvPr id="245" name="Google Shape;245;p12"/>
          <p:cNvSpPr txBox="1"/>
          <p:nvPr/>
        </p:nvSpPr>
        <p:spPr>
          <a:xfrm>
            <a:off x="711832" y="5670733"/>
            <a:ext cx="265489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r _ _ _ _ _ _ _ </a:t>
            </a:r>
            <a:endParaRPr sz="3200" u="none" strike="noStrike" cap="none" dirty="0">
              <a:solidFill>
                <a:srgbClr val="203864"/>
              </a:solidFill>
              <a:latin typeface="Century Gothic" panose="020B0502020202020204" pitchFamily="34" charset="0"/>
              <a:sym typeface="Arial"/>
            </a:endParaRPr>
          </a:p>
        </p:txBody>
      </p:sp>
      <p:sp>
        <p:nvSpPr>
          <p:cNvPr id="246" name="Google Shape;246;p12"/>
          <p:cNvSpPr txBox="1"/>
          <p:nvPr/>
        </p:nvSpPr>
        <p:spPr>
          <a:xfrm>
            <a:off x="721908" y="5670732"/>
            <a:ext cx="160332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err="1">
                <a:solidFill>
                  <a:srgbClr val="203864"/>
                </a:solidFill>
                <a:latin typeface="Century Gothic" panose="020B0502020202020204" pitchFamily="34" charset="0"/>
                <a:sym typeface="Arial"/>
              </a:rPr>
              <a:t>repartir</a:t>
            </a:r>
            <a:endParaRPr sz="3200" u="none" strike="noStrike" cap="none" dirty="0">
              <a:solidFill>
                <a:srgbClr val="203864"/>
              </a:solidFill>
              <a:latin typeface="Century Gothic" panose="020B0502020202020204" pitchFamily="34" charset="0"/>
              <a:sym typeface="Arial"/>
            </a:endParaRPr>
          </a:p>
        </p:txBody>
      </p:sp>
      <p:sp>
        <p:nvSpPr>
          <p:cNvPr id="247" name="Google Shape;247;p12"/>
          <p:cNvSpPr txBox="1"/>
          <p:nvPr/>
        </p:nvSpPr>
        <p:spPr>
          <a:xfrm>
            <a:off x="281868" y="1261943"/>
            <a:ext cx="471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1.</a:t>
            </a:r>
            <a:endParaRPr sz="1400" u="none" strike="noStrike" cap="none" dirty="0">
              <a:solidFill>
                <a:srgbClr val="000000"/>
              </a:solidFill>
              <a:latin typeface="Century Gothic" panose="020B0502020202020204" pitchFamily="34" charset="0"/>
              <a:sym typeface="Arial"/>
            </a:endParaRPr>
          </a:p>
        </p:txBody>
      </p:sp>
      <p:sp>
        <p:nvSpPr>
          <p:cNvPr id="248" name="Google Shape;248;p12"/>
          <p:cNvSpPr txBox="1"/>
          <p:nvPr/>
        </p:nvSpPr>
        <p:spPr>
          <a:xfrm>
            <a:off x="307231" y="2156965"/>
            <a:ext cx="471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2.</a:t>
            </a:r>
            <a:endParaRPr sz="1400" u="none" strike="noStrike" cap="none" dirty="0">
              <a:solidFill>
                <a:srgbClr val="000000"/>
              </a:solidFill>
              <a:latin typeface="Century Gothic" panose="020B0502020202020204" pitchFamily="34" charset="0"/>
              <a:sym typeface="Arial"/>
            </a:endParaRPr>
          </a:p>
        </p:txBody>
      </p:sp>
      <p:sp>
        <p:nvSpPr>
          <p:cNvPr id="249" name="Google Shape;249;p12"/>
          <p:cNvSpPr txBox="1"/>
          <p:nvPr/>
        </p:nvSpPr>
        <p:spPr>
          <a:xfrm>
            <a:off x="307231" y="3051987"/>
            <a:ext cx="471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3.</a:t>
            </a:r>
            <a:endParaRPr sz="1400" u="none" strike="noStrike" cap="none" dirty="0">
              <a:solidFill>
                <a:srgbClr val="000000"/>
              </a:solidFill>
              <a:latin typeface="Century Gothic" panose="020B0502020202020204" pitchFamily="34" charset="0"/>
              <a:sym typeface="Arial"/>
            </a:endParaRPr>
          </a:p>
        </p:txBody>
      </p:sp>
      <p:sp>
        <p:nvSpPr>
          <p:cNvPr id="250" name="Google Shape;250;p12"/>
          <p:cNvSpPr txBox="1"/>
          <p:nvPr/>
        </p:nvSpPr>
        <p:spPr>
          <a:xfrm>
            <a:off x="767641" y="2028566"/>
            <a:ext cx="294553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de  nada</a:t>
            </a:r>
            <a:endParaRPr sz="3200" u="none" strike="noStrike" cap="none" dirty="0">
              <a:solidFill>
                <a:srgbClr val="203864"/>
              </a:solidFill>
              <a:latin typeface="Century Gothic" panose="020B0502020202020204" pitchFamily="34" charset="0"/>
              <a:sym typeface="Arial"/>
            </a:endParaRPr>
          </a:p>
        </p:txBody>
      </p:sp>
      <p:sp>
        <p:nvSpPr>
          <p:cNvPr id="251" name="Google Shape;251;p12"/>
          <p:cNvSpPr txBox="1"/>
          <p:nvPr/>
        </p:nvSpPr>
        <p:spPr>
          <a:xfrm>
            <a:off x="710244" y="2942710"/>
            <a:ext cx="199605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la </a:t>
            </a:r>
            <a:r>
              <a:rPr lang="en-GB" sz="3200" u="none" strike="noStrike" cap="none" dirty="0" err="1">
                <a:solidFill>
                  <a:srgbClr val="203864"/>
                </a:solidFill>
                <a:latin typeface="Century Gothic" panose="020B0502020202020204" pitchFamily="34" charset="0"/>
                <a:sym typeface="Arial"/>
              </a:rPr>
              <a:t>madre</a:t>
            </a:r>
            <a:endParaRPr sz="3200" u="none" strike="noStrike" cap="none" dirty="0">
              <a:solidFill>
                <a:srgbClr val="203864"/>
              </a:solidFill>
              <a:latin typeface="Century Gothic" panose="020B0502020202020204" pitchFamily="34" charset="0"/>
              <a:sym typeface="Arial"/>
            </a:endParaRPr>
          </a:p>
        </p:txBody>
      </p:sp>
      <p:sp>
        <p:nvSpPr>
          <p:cNvPr id="252" name="Google Shape;252;p12"/>
          <p:cNvSpPr txBox="1"/>
          <p:nvPr/>
        </p:nvSpPr>
        <p:spPr>
          <a:xfrm>
            <a:off x="312514" y="3947009"/>
            <a:ext cx="471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4.</a:t>
            </a:r>
            <a:endParaRPr sz="1400" u="none" strike="noStrike" cap="none" dirty="0">
              <a:solidFill>
                <a:srgbClr val="000000"/>
              </a:solidFill>
              <a:latin typeface="Century Gothic" panose="020B0502020202020204" pitchFamily="34" charset="0"/>
              <a:sym typeface="Arial"/>
            </a:endParaRPr>
          </a:p>
        </p:txBody>
      </p:sp>
      <p:sp>
        <p:nvSpPr>
          <p:cNvPr id="253" name="Google Shape;253;p12"/>
          <p:cNvSpPr txBox="1"/>
          <p:nvPr/>
        </p:nvSpPr>
        <p:spPr>
          <a:xfrm>
            <a:off x="295689" y="4842031"/>
            <a:ext cx="471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5.</a:t>
            </a:r>
            <a:endParaRPr sz="1400" u="none" strike="noStrike" cap="none" dirty="0">
              <a:solidFill>
                <a:srgbClr val="000000"/>
              </a:solidFill>
              <a:latin typeface="Century Gothic" panose="020B0502020202020204" pitchFamily="34" charset="0"/>
              <a:sym typeface="Arial"/>
            </a:endParaRPr>
          </a:p>
        </p:txBody>
      </p:sp>
      <p:sp>
        <p:nvSpPr>
          <p:cNvPr id="254" name="Google Shape;254;p12"/>
          <p:cNvSpPr txBox="1"/>
          <p:nvPr/>
        </p:nvSpPr>
        <p:spPr>
          <a:xfrm>
            <a:off x="662039" y="4747448"/>
            <a:ext cx="261962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el </a:t>
            </a:r>
            <a:r>
              <a:rPr lang="en-GB" sz="3200" u="none" strike="noStrike" cap="none" dirty="0" err="1">
                <a:solidFill>
                  <a:srgbClr val="203864"/>
                </a:solidFill>
                <a:latin typeface="Century Gothic" panose="020B0502020202020204" pitchFamily="34" charset="0"/>
                <a:sym typeface="Arial"/>
              </a:rPr>
              <a:t>voluntario</a:t>
            </a:r>
            <a:endParaRPr sz="3200" u="none" strike="noStrike" cap="none" dirty="0">
              <a:solidFill>
                <a:srgbClr val="203864"/>
              </a:solidFill>
              <a:latin typeface="Century Gothic" panose="020B0502020202020204" pitchFamily="34" charset="0"/>
              <a:sym typeface="Arial"/>
            </a:endParaRPr>
          </a:p>
        </p:txBody>
      </p:sp>
      <p:sp>
        <p:nvSpPr>
          <p:cNvPr id="255" name="Google Shape;255;p12"/>
          <p:cNvSpPr txBox="1"/>
          <p:nvPr/>
        </p:nvSpPr>
        <p:spPr>
          <a:xfrm>
            <a:off x="302652" y="5737053"/>
            <a:ext cx="471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6.</a:t>
            </a:r>
            <a:endParaRPr sz="1400" u="none" strike="noStrike" cap="none" dirty="0">
              <a:solidFill>
                <a:srgbClr val="000000"/>
              </a:solidFill>
              <a:latin typeface="Century Gothic" panose="020B0502020202020204" pitchFamily="34" charset="0"/>
              <a:sym typeface="Arial"/>
            </a:endParaRPr>
          </a:p>
        </p:txBody>
      </p:sp>
      <p:sp>
        <p:nvSpPr>
          <p:cNvPr id="256" name="Google Shape;256;p12"/>
          <p:cNvSpPr txBox="1"/>
          <p:nvPr/>
        </p:nvSpPr>
        <p:spPr>
          <a:xfrm>
            <a:off x="6861855" y="956457"/>
            <a:ext cx="471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7.</a:t>
            </a:r>
            <a:endParaRPr sz="1400" u="none" strike="noStrike" cap="none" dirty="0">
              <a:solidFill>
                <a:srgbClr val="000000"/>
              </a:solidFill>
              <a:latin typeface="Century Gothic" panose="020B0502020202020204" pitchFamily="34" charset="0"/>
              <a:sym typeface="Arial"/>
            </a:endParaRPr>
          </a:p>
        </p:txBody>
      </p:sp>
      <p:sp>
        <p:nvSpPr>
          <p:cNvPr id="257" name="Google Shape;257;p12"/>
          <p:cNvSpPr txBox="1"/>
          <p:nvPr/>
        </p:nvSpPr>
        <p:spPr>
          <a:xfrm>
            <a:off x="6874944" y="1902110"/>
            <a:ext cx="471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8.</a:t>
            </a:r>
            <a:endParaRPr sz="1400" u="none" strike="noStrike" cap="none" dirty="0">
              <a:solidFill>
                <a:srgbClr val="000000"/>
              </a:solidFill>
              <a:latin typeface="Century Gothic" panose="020B0502020202020204" pitchFamily="34" charset="0"/>
              <a:sym typeface="Arial"/>
            </a:endParaRPr>
          </a:p>
        </p:txBody>
      </p:sp>
      <p:sp>
        <p:nvSpPr>
          <p:cNvPr id="258" name="Google Shape;258;p12"/>
          <p:cNvSpPr txBox="1"/>
          <p:nvPr/>
        </p:nvSpPr>
        <p:spPr>
          <a:xfrm>
            <a:off x="7367007" y="1807694"/>
            <a:ext cx="303801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el s _ _ _ _ _ _ _</a:t>
            </a:r>
            <a:endParaRPr sz="3200" u="none" strike="noStrike" cap="none" dirty="0">
              <a:solidFill>
                <a:srgbClr val="203864"/>
              </a:solidFill>
              <a:latin typeface="Century Gothic" panose="020B0502020202020204" pitchFamily="34" charset="0"/>
              <a:sym typeface="Arial"/>
            </a:endParaRPr>
          </a:p>
        </p:txBody>
      </p:sp>
      <p:sp>
        <p:nvSpPr>
          <p:cNvPr id="259" name="Google Shape;259;p12"/>
          <p:cNvSpPr txBox="1"/>
          <p:nvPr/>
        </p:nvSpPr>
        <p:spPr>
          <a:xfrm>
            <a:off x="7366695" y="1809146"/>
            <a:ext cx="210185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3200"/>
              <a:buFont typeface="Arial"/>
              <a:buNone/>
            </a:pPr>
            <a:r>
              <a:rPr lang="en-GB" sz="3200" u="none" strike="noStrike" cap="none" dirty="0">
                <a:solidFill>
                  <a:srgbClr val="203864"/>
                </a:solidFill>
                <a:latin typeface="Century Gothic" panose="020B0502020202020204" pitchFamily="34" charset="0"/>
                <a:sym typeface="Arial"/>
              </a:rPr>
              <a:t>el </a:t>
            </a:r>
            <a:r>
              <a:rPr lang="en-GB" sz="3200" u="none" strike="noStrike" cap="none" dirty="0" err="1">
                <a:solidFill>
                  <a:srgbClr val="203864"/>
                </a:solidFill>
                <a:latin typeface="Century Gothic" panose="020B0502020202020204" pitchFamily="34" charset="0"/>
                <a:sym typeface="Arial"/>
              </a:rPr>
              <a:t>silencio</a:t>
            </a:r>
            <a:endParaRPr sz="3200" u="none" strike="noStrike" cap="none" dirty="0">
              <a:solidFill>
                <a:srgbClr val="203864"/>
              </a:solidFill>
              <a:latin typeface="Century Gothic" panose="020B0502020202020204" pitchFamily="34" charset="0"/>
              <a:sym typeface="Arial"/>
            </a:endParaRPr>
          </a:p>
        </p:txBody>
      </p:sp>
      <p:sp>
        <p:nvSpPr>
          <p:cNvPr id="260" name="Google Shape;260;p12"/>
          <p:cNvSpPr txBox="1"/>
          <p:nvPr/>
        </p:nvSpPr>
        <p:spPr>
          <a:xfrm>
            <a:off x="6871753" y="2847763"/>
            <a:ext cx="4719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9.</a:t>
            </a:r>
            <a:endParaRPr sz="1400" u="none" strike="noStrike" cap="none" dirty="0">
              <a:solidFill>
                <a:srgbClr val="000000"/>
              </a:solidFill>
              <a:latin typeface="Century Gothic" panose="020B0502020202020204" pitchFamily="34" charset="0"/>
              <a:sym typeface="Arial"/>
            </a:endParaRPr>
          </a:p>
        </p:txBody>
      </p:sp>
      <p:sp>
        <p:nvSpPr>
          <p:cNvPr id="261" name="Google Shape;261;p12"/>
          <p:cNvSpPr txBox="1"/>
          <p:nvPr/>
        </p:nvSpPr>
        <p:spPr>
          <a:xfrm>
            <a:off x="6876278" y="3793416"/>
            <a:ext cx="9348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10.</a:t>
            </a:r>
            <a:endParaRPr sz="1400" u="none" strike="noStrike" cap="none" dirty="0">
              <a:solidFill>
                <a:srgbClr val="000000"/>
              </a:solidFill>
              <a:latin typeface="Century Gothic" panose="020B0502020202020204" pitchFamily="34" charset="0"/>
              <a:sym typeface="Arial"/>
            </a:endParaRPr>
          </a:p>
        </p:txBody>
      </p:sp>
      <p:sp>
        <p:nvSpPr>
          <p:cNvPr id="262" name="Google Shape;262;p12"/>
          <p:cNvSpPr txBox="1"/>
          <p:nvPr/>
        </p:nvSpPr>
        <p:spPr>
          <a:xfrm>
            <a:off x="6874833" y="4739069"/>
            <a:ext cx="77934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11.</a:t>
            </a:r>
            <a:endParaRPr sz="1400" u="none" strike="noStrike" cap="none" dirty="0">
              <a:solidFill>
                <a:srgbClr val="000000"/>
              </a:solidFill>
              <a:latin typeface="Century Gothic" panose="020B0502020202020204" pitchFamily="34" charset="0"/>
              <a:sym typeface="Arial"/>
            </a:endParaRPr>
          </a:p>
        </p:txBody>
      </p:sp>
      <p:sp>
        <p:nvSpPr>
          <p:cNvPr id="263" name="Google Shape;263;p12"/>
          <p:cNvSpPr txBox="1"/>
          <p:nvPr/>
        </p:nvSpPr>
        <p:spPr>
          <a:xfrm>
            <a:off x="6880620" y="5684720"/>
            <a:ext cx="77934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400"/>
              <a:buFont typeface="Arial"/>
              <a:buNone/>
            </a:pPr>
            <a:r>
              <a:rPr lang="en-GB" sz="2400" u="none" strike="noStrike" cap="none" dirty="0">
                <a:solidFill>
                  <a:srgbClr val="203864"/>
                </a:solidFill>
                <a:latin typeface="Century Gothic" panose="020B0502020202020204" pitchFamily="34" charset="0"/>
                <a:sym typeface="Arial"/>
              </a:rPr>
              <a:t>12.</a:t>
            </a:r>
            <a:endParaRPr sz="1400" u="none" strike="noStrike" cap="none" dirty="0">
              <a:solidFill>
                <a:srgbClr val="000000"/>
              </a:solidFill>
              <a:latin typeface="Century Gothic" panose="020B0502020202020204" pitchFamily="34" charset="0"/>
              <a:sym typeface="Arial"/>
            </a:endParaRPr>
          </a:p>
        </p:txBody>
      </p:sp>
      <p:sp>
        <p:nvSpPr>
          <p:cNvPr id="264" name="Google Shape;264;p12"/>
          <p:cNvSpPr txBox="1"/>
          <p:nvPr/>
        </p:nvSpPr>
        <p:spPr>
          <a:xfrm>
            <a:off x="3087258" y="1220668"/>
            <a:ext cx="12907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highlight>
                  <a:srgbClr val="FBF0D5"/>
                </a:highlight>
                <a:latin typeface="Century Gothic" panose="020B0502020202020204" pitchFamily="34" charset="0"/>
                <a:sym typeface="Arial"/>
              </a:rPr>
              <a:t>[to help, </a:t>
            </a:r>
            <a:endParaRPr sz="140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highlight>
                  <a:srgbClr val="FBF0D5"/>
                </a:highlight>
                <a:latin typeface="Century Gothic" panose="020B0502020202020204" pitchFamily="34" charset="0"/>
                <a:sym typeface="Arial"/>
              </a:rPr>
              <a:t>helping]</a:t>
            </a:r>
            <a:endParaRPr sz="1400" u="none" strike="noStrike" cap="none" dirty="0">
              <a:solidFill>
                <a:srgbClr val="000000"/>
              </a:solidFill>
              <a:latin typeface="Century Gothic" panose="020B0502020202020204" pitchFamily="34" charset="0"/>
              <a:sym typeface="Arial"/>
            </a:endParaRPr>
          </a:p>
        </p:txBody>
      </p:sp>
      <p:sp>
        <p:nvSpPr>
          <p:cNvPr id="265" name="Google Shape;265;p12"/>
          <p:cNvSpPr/>
          <p:nvPr/>
        </p:nvSpPr>
        <p:spPr>
          <a:xfrm>
            <a:off x="10515600" y="258166"/>
            <a:ext cx="14125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u="none" strike="noStrike" cap="none" dirty="0" err="1">
                <a:solidFill>
                  <a:srgbClr val="FFFFFF"/>
                </a:solidFill>
                <a:latin typeface="Century Gothic" panose="020B0502020202020204" pitchFamily="34" charset="0"/>
                <a:sym typeface="Arial"/>
              </a:rPr>
              <a:t>hablar</a:t>
            </a:r>
            <a:endParaRPr sz="2000" b="1" u="none" strike="noStrike" cap="none" dirty="0">
              <a:solidFill>
                <a:srgbClr val="FFFFFF"/>
              </a:solidFill>
              <a:latin typeface="Century Gothic" panose="020B0502020202020204" pitchFamily="34" charset="0"/>
              <a:sym typeface="Arial"/>
            </a:endParaRPr>
          </a:p>
        </p:txBody>
      </p:sp>
      <p:pic>
        <p:nvPicPr>
          <p:cNvPr id="266" name="Google Shape;266;p12"/>
          <p:cNvPicPr preferRelativeResize="0"/>
          <p:nvPr/>
        </p:nvPicPr>
        <p:blipFill rotWithShape="1">
          <a:blip r:embed="rId4">
            <a:alphaModFix/>
          </a:blip>
          <a:srcRect/>
          <a:stretch/>
        </p:blipFill>
        <p:spPr>
          <a:xfrm>
            <a:off x="4443974" y="762262"/>
            <a:ext cx="1283474" cy="1335979"/>
          </a:xfrm>
          <a:prstGeom prst="rect">
            <a:avLst/>
          </a:prstGeom>
          <a:noFill/>
          <a:ln>
            <a:noFill/>
          </a:ln>
        </p:spPr>
      </p:pic>
      <p:sp>
        <p:nvSpPr>
          <p:cNvPr id="267" name="Google Shape;267;p12"/>
          <p:cNvSpPr txBox="1"/>
          <p:nvPr/>
        </p:nvSpPr>
        <p:spPr>
          <a:xfrm>
            <a:off x="2934028" y="2078095"/>
            <a:ext cx="364074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50"/>
              </a:buClr>
              <a:buSzPts val="3200"/>
              <a:buFont typeface="Oi"/>
              <a:buNone/>
            </a:pPr>
            <a:r>
              <a:rPr lang="en-GB" sz="3200" b="0" i="0" u="none" strike="noStrike" cap="none" dirty="0">
                <a:solidFill>
                  <a:srgbClr val="00B050"/>
                </a:solidFill>
                <a:latin typeface="Bradley Hand" pitchFamily="2" charset="77"/>
                <a:ea typeface="Oi"/>
                <a:cs typeface="Oi"/>
                <a:sym typeface="Oi"/>
              </a:rPr>
              <a:t>you’re welcome</a:t>
            </a:r>
            <a:endParaRPr sz="3200" b="0" i="0" u="none" strike="noStrike" cap="none" dirty="0">
              <a:solidFill>
                <a:srgbClr val="00B050"/>
              </a:solidFill>
              <a:latin typeface="Bradley Hand" pitchFamily="2" charset="77"/>
              <a:ea typeface="Oi"/>
              <a:cs typeface="Oi"/>
              <a:sym typeface="Oi"/>
            </a:endParaRPr>
          </a:p>
        </p:txBody>
      </p:sp>
      <p:sp>
        <p:nvSpPr>
          <p:cNvPr id="268" name="Google Shape;268;p12"/>
          <p:cNvSpPr txBox="1"/>
          <p:nvPr/>
        </p:nvSpPr>
        <p:spPr>
          <a:xfrm>
            <a:off x="3427251" y="2937452"/>
            <a:ext cx="173034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030A0"/>
              </a:buClr>
              <a:buSzPts val="3200"/>
              <a:buFont typeface="Corben"/>
              <a:buNone/>
            </a:pPr>
            <a:r>
              <a:rPr lang="en-GB" sz="3200" b="0" i="0" u="none" strike="noStrike" cap="none" dirty="0">
                <a:solidFill>
                  <a:srgbClr val="7030A0"/>
                </a:solidFill>
                <a:latin typeface="Britannic Bold" panose="020B0903060703020204" pitchFamily="34" charset="77"/>
                <a:ea typeface="Corben"/>
                <a:cs typeface="Corben"/>
                <a:sym typeface="Corben"/>
              </a:rPr>
              <a:t>mother</a:t>
            </a:r>
            <a:endParaRPr sz="3200" b="0" i="0" u="none" strike="noStrike" cap="none" dirty="0">
              <a:solidFill>
                <a:srgbClr val="7030A0"/>
              </a:solidFill>
              <a:latin typeface="Britannic Bold" panose="020B0903060703020204" pitchFamily="34" charset="77"/>
              <a:ea typeface="Corben"/>
              <a:cs typeface="Corben"/>
              <a:sym typeface="Corben"/>
            </a:endParaRPr>
          </a:p>
        </p:txBody>
      </p:sp>
      <p:sp>
        <p:nvSpPr>
          <p:cNvPr id="269" name="Google Shape;269;p12"/>
          <p:cNvSpPr txBox="1"/>
          <p:nvPr/>
        </p:nvSpPr>
        <p:spPr>
          <a:xfrm>
            <a:off x="2250942" y="3875607"/>
            <a:ext cx="364074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B0F0"/>
              </a:buClr>
              <a:buSzPts val="3200"/>
              <a:buFont typeface="Short Stack"/>
              <a:buNone/>
            </a:pPr>
            <a:r>
              <a:rPr lang="en-GB" sz="3200" b="0" i="0" u="none" strike="noStrike" cap="none" dirty="0">
                <a:solidFill>
                  <a:srgbClr val="00B0F0"/>
                </a:solidFill>
                <a:latin typeface="Chalkboard" panose="03050602040202020205" pitchFamily="66" charset="77"/>
                <a:ea typeface="Short Stack"/>
                <a:cs typeface="Short Stack"/>
                <a:sym typeface="Short Stack"/>
              </a:rPr>
              <a:t>for, in order to</a:t>
            </a:r>
            <a:endParaRPr sz="3200" b="0" i="0" u="none" strike="noStrike" cap="none" dirty="0">
              <a:solidFill>
                <a:srgbClr val="00B0F0"/>
              </a:solidFill>
              <a:latin typeface="Chalkboard" panose="03050602040202020205" pitchFamily="66" charset="77"/>
              <a:ea typeface="Short Stack"/>
              <a:cs typeface="Short Stack"/>
              <a:sym typeface="Short Stack"/>
            </a:endParaRPr>
          </a:p>
        </p:txBody>
      </p:sp>
      <p:sp>
        <p:nvSpPr>
          <p:cNvPr id="270" name="Google Shape;270;p12"/>
          <p:cNvSpPr txBox="1"/>
          <p:nvPr/>
        </p:nvSpPr>
        <p:spPr>
          <a:xfrm>
            <a:off x="4056514" y="5376943"/>
            <a:ext cx="246093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3200"/>
              <a:buFont typeface="Helvetica Neue"/>
              <a:buNone/>
            </a:pPr>
            <a:r>
              <a:rPr lang="en-GB" sz="3200" b="0" i="0" u="none" strike="noStrike" cap="none" dirty="0">
                <a:solidFill>
                  <a:srgbClr val="002060"/>
                </a:solidFill>
                <a:latin typeface="Century Schoolbook" panose="02040604050505020304" pitchFamily="18" charset="0"/>
                <a:ea typeface="Helvetica Neue"/>
                <a:cs typeface="Helvetica Neue"/>
                <a:sym typeface="Helvetica Neue"/>
              </a:rPr>
              <a:t>to hand out, </a:t>
            </a:r>
            <a:endParaRPr sz="3200" b="0" i="0" u="none" strike="noStrike" cap="none" dirty="0">
              <a:solidFill>
                <a:srgbClr val="002060"/>
              </a:solidFill>
              <a:latin typeface="Century Schoolbook" panose="02040604050505020304" pitchFamily="18" charset="0"/>
              <a:ea typeface="Helvetica Neue"/>
              <a:cs typeface="Helvetica Neue"/>
              <a:sym typeface="Helvetica Neue"/>
            </a:endParaRPr>
          </a:p>
          <a:p>
            <a:pPr marL="0" marR="0" lvl="0" indent="0" algn="l" rtl="0">
              <a:lnSpc>
                <a:spcPct val="100000"/>
              </a:lnSpc>
              <a:spcBef>
                <a:spcPts val="0"/>
              </a:spcBef>
              <a:spcAft>
                <a:spcPts val="0"/>
              </a:spcAft>
              <a:buClr>
                <a:srgbClr val="002060"/>
              </a:buClr>
              <a:buSzPts val="3200"/>
              <a:buFont typeface="Helvetica Neue"/>
              <a:buNone/>
            </a:pPr>
            <a:r>
              <a:rPr lang="en-GB" sz="3200" b="0" i="0" u="none" strike="noStrike" cap="none" dirty="0">
                <a:solidFill>
                  <a:srgbClr val="002060"/>
                </a:solidFill>
                <a:latin typeface="Century Schoolbook" panose="02040604050505020304" pitchFamily="18" charset="0"/>
                <a:ea typeface="Helvetica Neue"/>
                <a:cs typeface="Helvetica Neue"/>
                <a:sym typeface="Helvetica Neue"/>
              </a:rPr>
              <a:t>share out</a:t>
            </a:r>
            <a:endParaRPr sz="3200" b="0" i="0" u="none" strike="noStrike" cap="none" dirty="0">
              <a:solidFill>
                <a:srgbClr val="002060"/>
              </a:solidFill>
              <a:latin typeface="Century Schoolbook" panose="02040604050505020304" pitchFamily="18" charset="0"/>
              <a:ea typeface="Helvetica Neue"/>
              <a:cs typeface="Helvetica Neue"/>
              <a:sym typeface="Helvetica Neue"/>
            </a:endParaRPr>
          </a:p>
        </p:txBody>
      </p:sp>
      <p:sp>
        <p:nvSpPr>
          <p:cNvPr id="271" name="Google Shape;271;p12"/>
          <p:cNvSpPr txBox="1"/>
          <p:nvPr/>
        </p:nvSpPr>
        <p:spPr>
          <a:xfrm>
            <a:off x="4467824" y="4700241"/>
            <a:ext cx="255451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C000"/>
              </a:buClr>
              <a:buSzPts val="3600"/>
              <a:buFont typeface="Arial"/>
              <a:buNone/>
            </a:pPr>
            <a:r>
              <a:rPr lang="en-GB" sz="3600" u="none" strike="noStrike" cap="none" dirty="0">
                <a:solidFill>
                  <a:srgbClr val="FFC000"/>
                </a:solidFill>
                <a:latin typeface="Cooper Black" panose="0208090404030B020404" pitchFamily="18" charset="77"/>
                <a:sym typeface="Arial"/>
              </a:rPr>
              <a:t>volunteer</a:t>
            </a:r>
            <a:endParaRPr sz="3600" u="none" strike="noStrike" cap="none" dirty="0">
              <a:solidFill>
                <a:srgbClr val="FFC000"/>
              </a:solidFill>
              <a:latin typeface="Cooper Black" panose="0208090404030B020404" pitchFamily="18" charset="77"/>
              <a:sym typeface="Arial"/>
            </a:endParaRPr>
          </a:p>
        </p:txBody>
      </p:sp>
      <p:sp>
        <p:nvSpPr>
          <p:cNvPr id="272" name="Google Shape;272;p12"/>
          <p:cNvSpPr txBox="1"/>
          <p:nvPr/>
        </p:nvSpPr>
        <p:spPr>
          <a:xfrm>
            <a:off x="9678610" y="928355"/>
            <a:ext cx="240642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55A11"/>
              </a:buClr>
              <a:buSzPts val="3200"/>
              <a:buFont typeface="Courier New"/>
              <a:buNone/>
            </a:pPr>
            <a:r>
              <a:rPr lang="en-GB" sz="3200" b="0" i="0" u="none" strike="noStrike" cap="none" dirty="0">
                <a:solidFill>
                  <a:srgbClr val="C55A11"/>
                </a:solidFill>
                <a:latin typeface="Courier New"/>
                <a:ea typeface="Courier New"/>
                <a:cs typeface="Courier New"/>
                <a:sym typeface="Courier New"/>
              </a:rPr>
              <a:t>thank you</a:t>
            </a:r>
            <a:endParaRPr sz="3200" b="0" i="0" u="none" strike="noStrike" cap="none" dirty="0">
              <a:solidFill>
                <a:srgbClr val="C55A11"/>
              </a:solidFill>
              <a:latin typeface="Courier New"/>
              <a:ea typeface="Courier New"/>
              <a:cs typeface="Courier New"/>
              <a:sym typeface="Courier New"/>
            </a:endParaRPr>
          </a:p>
        </p:txBody>
      </p:sp>
      <p:pic>
        <p:nvPicPr>
          <p:cNvPr id="273" name="Google Shape;273;p12"/>
          <p:cNvPicPr preferRelativeResize="0"/>
          <p:nvPr/>
        </p:nvPicPr>
        <p:blipFill rotWithShape="1">
          <a:blip r:embed="rId5">
            <a:alphaModFix/>
          </a:blip>
          <a:srcRect/>
          <a:stretch/>
        </p:blipFill>
        <p:spPr>
          <a:xfrm>
            <a:off x="11407611" y="1683324"/>
            <a:ext cx="677427" cy="677427"/>
          </a:xfrm>
          <a:prstGeom prst="rect">
            <a:avLst/>
          </a:prstGeom>
          <a:noFill/>
          <a:ln>
            <a:noFill/>
          </a:ln>
        </p:spPr>
      </p:pic>
      <p:pic>
        <p:nvPicPr>
          <p:cNvPr id="274" name="Google Shape;274;p12"/>
          <p:cNvPicPr preferRelativeResize="0"/>
          <p:nvPr/>
        </p:nvPicPr>
        <p:blipFill rotWithShape="1">
          <a:blip r:embed="rId6">
            <a:alphaModFix/>
          </a:blip>
          <a:srcRect/>
          <a:stretch/>
        </p:blipFill>
        <p:spPr>
          <a:xfrm>
            <a:off x="10712668" y="2530946"/>
            <a:ext cx="1107077" cy="976234"/>
          </a:xfrm>
          <a:prstGeom prst="rect">
            <a:avLst/>
          </a:prstGeom>
          <a:noFill/>
          <a:ln>
            <a:noFill/>
          </a:ln>
        </p:spPr>
      </p:pic>
      <p:pic>
        <p:nvPicPr>
          <p:cNvPr id="275" name="Google Shape;275;p12"/>
          <p:cNvPicPr preferRelativeResize="0"/>
          <p:nvPr/>
        </p:nvPicPr>
        <p:blipFill rotWithShape="1">
          <a:blip r:embed="rId7">
            <a:alphaModFix/>
          </a:blip>
          <a:srcRect/>
          <a:stretch/>
        </p:blipFill>
        <p:spPr>
          <a:xfrm>
            <a:off x="10941253" y="3746887"/>
            <a:ext cx="938233" cy="584735"/>
          </a:xfrm>
          <a:prstGeom prst="rect">
            <a:avLst/>
          </a:prstGeom>
          <a:noFill/>
          <a:ln>
            <a:noFill/>
          </a:ln>
        </p:spPr>
      </p:pic>
      <p:pic>
        <p:nvPicPr>
          <p:cNvPr id="276" name="Google Shape;276;p12"/>
          <p:cNvPicPr preferRelativeResize="0"/>
          <p:nvPr/>
        </p:nvPicPr>
        <p:blipFill rotWithShape="1">
          <a:blip r:embed="rId8">
            <a:alphaModFix/>
          </a:blip>
          <a:srcRect/>
          <a:stretch/>
        </p:blipFill>
        <p:spPr>
          <a:xfrm>
            <a:off x="9745207" y="4578054"/>
            <a:ext cx="659811" cy="798889"/>
          </a:xfrm>
          <a:prstGeom prst="rect">
            <a:avLst/>
          </a:prstGeom>
          <a:noFill/>
          <a:ln>
            <a:noFill/>
          </a:ln>
        </p:spPr>
      </p:pic>
      <p:pic>
        <p:nvPicPr>
          <p:cNvPr id="277" name="Google Shape;277;p12"/>
          <p:cNvPicPr preferRelativeResize="0"/>
          <p:nvPr/>
        </p:nvPicPr>
        <p:blipFill rotWithShape="1">
          <a:blip r:embed="rId9">
            <a:alphaModFix/>
          </a:blip>
          <a:srcRect/>
          <a:stretch/>
        </p:blipFill>
        <p:spPr>
          <a:xfrm>
            <a:off x="10799542" y="5485330"/>
            <a:ext cx="869489" cy="798889"/>
          </a:xfrm>
          <a:prstGeom prst="rect">
            <a:avLst/>
          </a:prstGeom>
          <a:noFill/>
          <a:ln>
            <a:noFill/>
          </a:ln>
        </p:spPr>
      </p:pic>
      <p:sp>
        <p:nvSpPr>
          <p:cNvPr id="278" name="Google Shape;278;p12"/>
          <p:cNvSpPr txBox="1"/>
          <p:nvPr/>
        </p:nvSpPr>
        <p:spPr>
          <a:xfrm>
            <a:off x="10294609" y="1842414"/>
            <a:ext cx="122341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highlight>
                  <a:srgbClr val="FBF0D5"/>
                </a:highlight>
                <a:latin typeface="Century Gothic" panose="020B0502020202020204" pitchFamily="34" charset="0"/>
                <a:sym typeface="Arial"/>
              </a:rPr>
              <a:t>[silence]</a:t>
            </a:r>
            <a:endParaRPr sz="1400" u="none" strike="noStrike" cap="none" dirty="0">
              <a:solidFill>
                <a:srgbClr val="000000"/>
              </a:solidFill>
              <a:latin typeface="Century Gothic" panose="020B0502020202020204" pitchFamily="34" charset="0"/>
              <a:sym typeface="Arial"/>
            </a:endParaRPr>
          </a:p>
        </p:txBody>
      </p:sp>
      <p:sp>
        <p:nvSpPr>
          <p:cNvPr id="279" name="Google Shape;279;p12"/>
          <p:cNvSpPr txBox="1"/>
          <p:nvPr/>
        </p:nvSpPr>
        <p:spPr>
          <a:xfrm>
            <a:off x="9295496" y="2662761"/>
            <a:ext cx="126509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highlight>
                  <a:srgbClr val="FBF0D5"/>
                </a:highlight>
                <a:latin typeface="Century Gothic" panose="020B0502020202020204" pitchFamily="34" charset="0"/>
                <a:sym typeface="Arial"/>
              </a:rPr>
              <a:t>[to play,</a:t>
            </a:r>
            <a:endParaRPr sz="140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highlight>
                  <a:srgbClr val="FBF0D5"/>
                </a:highlight>
                <a:latin typeface="Century Gothic" panose="020B0502020202020204" pitchFamily="34" charset="0"/>
                <a:sym typeface="Arial"/>
              </a:rPr>
              <a:t> playing]</a:t>
            </a:r>
            <a:endParaRPr sz="1400" u="none" strike="noStrike" cap="none" dirty="0">
              <a:solidFill>
                <a:srgbClr val="000000"/>
              </a:solidFill>
              <a:latin typeface="Century Gothic" panose="020B0502020202020204" pitchFamily="34" charset="0"/>
              <a:sym typeface="Arial"/>
            </a:endParaRPr>
          </a:p>
        </p:txBody>
      </p:sp>
      <p:sp>
        <p:nvSpPr>
          <p:cNvPr id="280" name="Google Shape;280;p12"/>
          <p:cNvSpPr txBox="1"/>
          <p:nvPr/>
        </p:nvSpPr>
        <p:spPr>
          <a:xfrm>
            <a:off x="9443165" y="3602386"/>
            <a:ext cx="146226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highlight>
                  <a:srgbClr val="FBF0D5"/>
                </a:highlight>
                <a:latin typeface="Century Gothic" panose="020B0502020202020204" pitchFamily="34" charset="0"/>
                <a:sym typeface="Arial"/>
              </a:rPr>
              <a:t>[to break, </a:t>
            </a:r>
            <a:endParaRPr sz="1400" u="none" strike="noStrike" cap="none" dirty="0">
              <a:solidFill>
                <a:srgbClr val="000000"/>
              </a:solidFill>
              <a:latin typeface="Century Gothic" panose="020B0502020202020204" pitchFamily="34" charset="0"/>
              <a:sym typeface="Arial"/>
            </a:endParaRPr>
          </a:p>
          <a:p>
            <a:pPr marL="0" marR="0" lvl="0" indent="0" algn="l"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highlight>
                  <a:srgbClr val="FBF0D5"/>
                </a:highlight>
                <a:latin typeface="Century Gothic" panose="020B0502020202020204" pitchFamily="34" charset="0"/>
                <a:sym typeface="Arial"/>
              </a:rPr>
              <a:t>breaking]</a:t>
            </a:r>
            <a:endParaRPr sz="1400" u="none" strike="noStrike" cap="none" dirty="0">
              <a:solidFill>
                <a:srgbClr val="000000"/>
              </a:solidFill>
              <a:latin typeface="Century Gothic" panose="020B0502020202020204" pitchFamily="34" charset="0"/>
              <a:sym typeface="Arial"/>
            </a:endParaRPr>
          </a:p>
        </p:txBody>
      </p:sp>
      <p:sp>
        <p:nvSpPr>
          <p:cNvPr id="281" name="Google Shape;281;p12"/>
          <p:cNvSpPr txBox="1"/>
          <p:nvPr/>
        </p:nvSpPr>
        <p:spPr>
          <a:xfrm>
            <a:off x="9477754" y="5684720"/>
            <a:ext cx="111921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highlight>
                  <a:srgbClr val="FBF0D5"/>
                </a:highlight>
                <a:latin typeface="Century Gothic" panose="020B0502020202020204" pitchFamily="34" charset="0"/>
                <a:sym typeface="Arial"/>
              </a:rPr>
              <a:t>[photo]</a:t>
            </a:r>
            <a:endParaRPr sz="1400" u="none" strike="noStrike" cap="none" dirty="0">
              <a:solidFill>
                <a:srgbClr val="000000"/>
              </a:solidFill>
              <a:latin typeface="Century Gothic" panose="020B0502020202020204" pitchFamily="34" charset="0"/>
              <a:sym typeface="Arial"/>
            </a:endParaRPr>
          </a:p>
        </p:txBody>
      </p:sp>
      <p:sp>
        <p:nvSpPr>
          <p:cNvPr id="2" name="CuadroTexto 1">
            <a:extLst>
              <a:ext uri="{FF2B5EF4-FFF2-40B4-BE49-F238E27FC236}">
                <a16:creationId xmlns:a16="http://schemas.microsoft.com/office/drawing/2014/main" id="{0F298B5C-9A11-B94E-B06E-3B896DDA027F}"/>
              </a:ext>
            </a:extLst>
          </p:cNvPr>
          <p:cNvSpPr txBox="1"/>
          <p:nvPr/>
        </p:nvSpPr>
        <p:spPr>
          <a:xfrm>
            <a:off x="5085711" y="272867"/>
            <a:ext cx="5713232" cy="461665"/>
          </a:xfrm>
          <a:prstGeom prst="rect">
            <a:avLst/>
          </a:prstGeom>
          <a:noFill/>
        </p:spPr>
        <p:txBody>
          <a:bodyPr wrap="square" rtlCol="0">
            <a:spAutoFit/>
          </a:bodyPr>
          <a:lstStyle/>
          <a:p>
            <a:r>
              <a:rPr lang="es-GB" sz="2400" b="1" dirty="0">
                <a:solidFill>
                  <a:schemeClr val="accent5">
                    <a:lumMod val="50000"/>
                  </a:schemeClr>
                </a:solidFill>
                <a:latin typeface="Century Gothic" panose="020B0502020202020204" pitchFamily="34" charset="0"/>
              </a:rPr>
              <a:t>¿Cómo se dice en español?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3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22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3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23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3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24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23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25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241"/>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243"/>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
                                          </p:stCondLst>
                                        </p:cTn>
                                        <p:tgtEl>
                                          <p:spTgt spid="228"/>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1"/>
                                          </p:stCondLst>
                                        </p:cTn>
                                        <p:tgtEl>
                                          <p:spTgt spid="234"/>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Talking about types of things</a:t>
            </a:r>
            <a:br>
              <a:rPr lang="en-GB" sz="2800" b="1" dirty="0">
                <a:solidFill>
                  <a:schemeClr val="bg1"/>
                </a:solidFill>
              </a:rPr>
            </a:br>
            <a:r>
              <a:rPr lang="en-GB" sz="2800" b="1" dirty="0">
                <a:solidFill>
                  <a:schemeClr val="bg1"/>
                </a:solidFill>
              </a:rPr>
              <a:t>Using ‘de’ between two nouns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38833" y="1296000"/>
            <a:ext cx="11596668" cy="1376595"/>
          </a:xfrm>
          <a:prstGeom prst="rect">
            <a:avLst/>
          </a:prstGeom>
          <a:noFill/>
        </p:spPr>
        <p:txBody>
          <a:bodyPr wrap="square" rtlCol="0">
            <a:spAutoFit/>
          </a:bodyPr>
          <a:lstStyle/>
          <a:p>
            <a:pPr>
              <a:lnSpc>
                <a:spcPct val="110000"/>
              </a:lnSpc>
            </a:pPr>
            <a:r>
              <a:rPr lang="en-US" sz="2600" dirty="0">
                <a:solidFill>
                  <a:schemeClr val="accent5">
                    <a:lumMod val="50000"/>
                  </a:schemeClr>
                </a:solidFill>
                <a:latin typeface="Century Gothic" panose="020B0502020202020204" pitchFamily="34" charset="0"/>
              </a:rPr>
              <a:t>Remember that in English, we often use one noun before another to describe a particular type of something, e.g., football match, train ticket.</a:t>
            </a:r>
          </a:p>
        </p:txBody>
      </p:sp>
      <p:sp>
        <p:nvSpPr>
          <p:cNvPr id="25" name="TextBox 6">
            <a:extLst>
              <a:ext uri="{FF2B5EF4-FFF2-40B4-BE49-F238E27FC236}">
                <a16:creationId xmlns:a16="http://schemas.microsoft.com/office/drawing/2014/main" id="{E7F5D090-7737-8943-8C39-49A836D31400}"/>
              </a:ext>
            </a:extLst>
          </p:cNvPr>
          <p:cNvSpPr txBox="1"/>
          <p:nvPr/>
        </p:nvSpPr>
        <p:spPr>
          <a:xfrm>
            <a:off x="238833" y="2931093"/>
            <a:ext cx="11596668" cy="496354"/>
          </a:xfrm>
          <a:prstGeom prst="rect">
            <a:avLst/>
          </a:prstGeom>
          <a:noFill/>
        </p:spPr>
        <p:txBody>
          <a:bodyPr wrap="square" rtlCol="0">
            <a:spAutoFit/>
          </a:bodyPr>
          <a:lstStyle/>
          <a:p>
            <a:pPr>
              <a:lnSpc>
                <a:spcPct val="110000"/>
              </a:lnSpc>
            </a:pPr>
            <a:r>
              <a:rPr lang="en-US" sz="2600" dirty="0">
                <a:solidFill>
                  <a:schemeClr val="accent5">
                    <a:lumMod val="50000"/>
                  </a:schemeClr>
                </a:solidFill>
                <a:latin typeface="Century Gothic" panose="020B0502020202020204" pitchFamily="34" charset="0"/>
              </a:rPr>
              <a:t>In Spanish, it is common to use ‘</a:t>
            </a:r>
            <a:r>
              <a:rPr lang="en-US" sz="2600" b="1" dirty="0">
                <a:solidFill>
                  <a:schemeClr val="accent5">
                    <a:lumMod val="50000"/>
                  </a:schemeClr>
                </a:solidFill>
                <a:latin typeface="Century Gothic" panose="020B0502020202020204" pitchFamily="34" charset="0"/>
              </a:rPr>
              <a:t>de</a:t>
            </a:r>
            <a:r>
              <a:rPr lang="en-US" sz="2600" dirty="0">
                <a:solidFill>
                  <a:schemeClr val="accent5">
                    <a:lumMod val="50000"/>
                  </a:schemeClr>
                </a:solidFill>
                <a:latin typeface="Century Gothic" panose="020B0502020202020204" pitchFamily="34" charset="0"/>
              </a:rPr>
              <a:t>’ between these two nouns:</a:t>
            </a:r>
          </a:p>
        </p:txBody>
      </p:sp>
      <p:sp>
        <p:nvSpPr>
          <p:cNvPr id="26" name="TextBox 6">
            <a:extLst>
              <a:ext uri="{FF2B5EF4-FFF2-40B4-BE49-F238E27FC236}">
                <a16:creationId xmlns:a16="http://schemas.microsoft.com/office/drawing/2014/main" id="{582B025B-5AA8-9640-89F0-5A330A4DE02A}"/>
              </a:ext>
            </a:extLst>
          </p:cNvPr>
          <p:cNvSpPr txBox="1"/>
          <p:nvPr/>
        </p:nvSpPr>
        <p:spPr>
          <a:xfrm>
            <a:off x="238833" y="3685945"/>
            <a:ext cx="11596668" cy="496354"/>
          </a:xfrm>
          <a:prstGeom prst="rect">
            <a:avLst/>
          </a:prstGeom>
          <a:noFill/>
        </p:spPr>
        <p:txBody>
          <a:bodyPr wrap="square" rtlCol="0">
            <a:spAutoFit/>
          </a:bodyPr>
          <a:lstStyle/>
          <a:p>
            <a:pPr>
              <a:lnSpc>
                <a:spcPct val="110000"/>
              </a:lnSpc>
            </a:pPr>
            <a:r>
              <a:rPr lang="en-US" sz="2600" dirty="0" err="1">
                <a:solidFill>
                  <a:schemeClr val="accent5">
                    <a:lumMod val="50000"/>
                  </a:schemeClr>
                </a:solidFill>
                <a:latin typeface="Century Gothic" panose="020B0502020202020204" pitchFamily="34" charset="0"/>
              </a:rPr>
              <a:t>accidente</a:t>
            </a:r>
            <a:r>
              <a:rPr lang="en-US" sz="2600" dirty="0">
                <a:solidFill>
                  <a:schemeClr val="accent5">
                    <a:lumMod val="50000"/>
                  </a:schemeClr>
                </a:solidFill>
                <a:latin typeface="Century Gothic" panose="020B0502020202020204" pitchFamily="34" charset="0"/>
              </a:rPr>
              <a:t> </a:t>
            </a:r>
            <a:r>
              <a:rPr lang="en-US" sz="2600" b="1" dirty="0">
                <a:solidFill>
                  <a:schemeClr val="accent5">
                    <a:lumMod val="50000"/>
                  </a:schemeClr>
                </a:solidFill>
                <a:latin typeface="Century Gothic" panose="020B0502020202020204" pitchFamily="34" charset="0"/>
              </a:rPr>
              <a:t>de</a:t>
            </a:r>
            <a:r>
              <a:rPr lang="en-US" sz="2600" dirty="0">
                <a:solidFill>
                  <a:schemeClr val="accent5">
                    <a:lumMod val="50000"/>
                  </a:schemeClr>
                </a:solidFill>
                <a:latin typeface="Century Gothic" panose="020B0502020202020204" pitchFamily="34" charset="0"/>
              </a:rPr>
              <a:t> </a:t>
            </a:r>
            <a:r>
              <a:rPr lang="en-US" sz="2600" dirty="0" err="1">
                <a:solidFill>
                  <a:schemeClr val="accent5">
                    <a:lumMod val="50000"/>
                  </a:schemeClr>
                </a:solidFill>
                <a:latin typeface="Century Gothic" panose="020B0502020202020204" pitchFamily="34" charset="0"/>
              </a:rPr>
              <a:t>coche</a:t>
            </a:r>
            <a:r>
              <a:rPr lang="en-US" sz="2600" dirty="0">
                <a:solidFill>
                  <a:schemeClr val="accent5">
                    <a:lumMod val="50000"/>
                  </a:schemeClr>
                </a:solidFill>
                <a:latin typeface="Century Gothic" panose="020B0502020202020204" pitchFamily="34" charset="0"/>
              </a:rPr>
              <a:t> = car accident</a:t>
            </a:r>
          </a:p>
        </p:txBody>
      </p:sp>
      <p:sp>
        <p:nvSpPr>
          <p:cNvPr id="28" name="TextBox 6">
            <a:extLst>
              <a:ext uri="{FF2B5EF4-FFF2-40B4-BE49-F238E27FC236}">
                <a16:creationId xmlns:a16="http://schemas.microsoft.com/office/drawing/2014/main" id="{1BAD21FE-4D51-0245-A984-A0CBAE95A72E}"/>
              </a:ext>
            </a:extLst>
          </p:cNvPr>
          <p:cNvSpPr txBox="1"/>
          <p:nvPr/>
        </p:nvSpPr>
        <p:spPr>
          <a:xfrm>
            <a:off x="238833" y="4440797"/>
            <a:ext cx="11596668" cy="496354"/>
          </a:xfrm>
          <a:prstGeom prst="rect">
            <a:avLst/>
          </a:prstGeom>
          <a:noFill/>
        </p:spPr>
        <p:txBody>
          <a:bodyPr wrap="square" rtlCol="0">
            <a:spAutoFit/>
          </a:bodyPr>
          <a:lstStyle/>
          <a:p>
            <a:pPr>
              <a:lnSpc>
                <a:spcPct val="110000"/>
              </a:lnSpc>
            </a:pPr>
            <a:r>
              <a:rPr lang="en-US" sz="2600" dirty="0" err="1">
                <a:solidFill>
                  <a:schemeClr val="accent5">
                    <a:lumMod val="50000"/>
                  </a:schemeClr>
                </a:solidFill>
                <a:latin typeface="Century Gothic" panose="020B0502020202020204" pitchFamily="34" charset="0"/>
              </a:rPr>
              <a:t>escena</a:t>
            </a:r>
            <a:r>
              <a:rPr lang="en-US" sz="2600" dirty="0">
                <a:solidFill>
                  <a:schemeClr val="accent5">
                    <a:lumMod val="50000"/>
                  </a:schemeClr>
                </a:solidFill>
                <a:latin typeface="Century Gothic" panose="020B0502020202020204" pitchFamily="34" charset="0"/>
              </a:rPr>
              <a:t> </a:t>
            </a:r>
            <a:r>
              <a:rPr lang="en-US" sz="2600" b="1" dirty="0">
                <a:solidFill>
                  <a:schemeClr val="accent5">
                    <a:lumMod val="50000"/>
                  </a:schemeClr>
                </a:solidFill>
                <a:latin typeface="Century Gothic" panose="020B0502020202020204" pitchFamily="34" charset="0"/>
              </a:rPr>
              <a:t>de</a:t>
            </a:r>
            <a:r>
              <a:rPr lang="en-US" sz="2600" dirty="0">
                <a:solidFill>
                  <a:schemeClr val="accent5">
                    <a:lumMod val="50000"/>
                  </a:schemeClr>
                </a:solidFill>
                <a:latin typeface="Century Gothic" panose="020B0502020202020204" pitchFamily="34" charset="0"/>
              </a:rPr>
              <a:t> </a:t>
            </a:r>
            <a:r>
              <a:rPr lang="en-US" sz="2600" dirty="0" err="1">
                <a:solidFill>
                  <a:schemeClr val="accent5">
                    <a:lumMod val="50000"/>
                  </a:schemeClr>
                </a:solidFill>
                <a:latin typeface="Century Gothic" panose="020B0502020202020204" pitchFamily="34" charset="0"/>
              </a:rPr>
              <a:t>película</a:t>
            </a:r>
            <a:r>
              <a:rPr lang="en-US" sz="2600" dirty="0">
                <a:solidFill>
                  <a:schemeClr val="accent5">
                    <a:lumMod val="50000"/>
                  </a:schemeClr>
                </a:solidFill>
                <a:latin typeface="Century Gothic" panose="020B0502020202020204" pitchFamily="34" charset="0"/>
              </a:rPr>
              <a:t> = film scene</a:t>
            </a:r>
          </a:p>
        </p:txBody>
      </p:sp>
      <p:sp>
        <p:nvSpPr>
          <p:cNvPr id="29" name="TextBox 6">
            <a:extLst>
              <a:ext uri="{FF2B5EF4-FFF2-40B4-BE49-F238E27FC236}">
                <a16:creationId xmlns:a16="http://schemas.microsoft.com/office/drawing/2014/main" id="{696667D0-E3C0-224F-A124-B209AE21354F}"/>
              </a:ext>
            </a:extLst>
          </p:cNvPr>
          <p:cNvSpPr txBox="1"/>
          <p:nvPr/>
        </p:nvSpPr>
        <p:spPr>
          <a:xfrm>
            <a:off x="238833" y="5195650"/>
            <a:ext cx="11596668" cy="936475"/>
          </a:xfrm>
          <a:prstGeom prst="rect">
            <a:avLst/>
          </a:prstGeom>
          <a:noFill/>
        </p:spPr>
        <p:txBody>
          <a:bodyPr wrap="square" rtlCol="0">
            <a:spAutoFit/>
          </a:bodyPr>
          <a:lstStyle/>
          <a:p>
            <a:pPr>
              <a:lnSpc>
                <a:spcPct val="110000"/>
              </a:lnSpc>
            </a:pPr>
            <a:r>
              <a:rPr lang="en-US" sz="2600" dirty="0">
                <a:solidFill>
                  <a:schemeClr val="accent5">
                    <a:lumMod val="50000"/>
                  </a:schemeClr>
                </a:solidFill>
                <a:latin typeface="Century Gothic" panose="020B0502020202020204" pitchFamily="34" charset="0"/>
              </a:rPr>
              <a:t>Notice how the word order is different in Spanish and in English. ‘</a:t>
            </a:r>
            <a:r>
              <a:rPr lang="en-US" sz="2600" dirty="0" err="1">
                <a:solidFill>
                  <a:schemeClr val="accent5">
                    <a:lumMod val="50000"/>
                  </a:schemeClr>
                </a:solidFill>
                <a:latin typeface="Century Gothic" panose="020B0502020202020204" pitchFamily="34" charset="0"/>
              </a:rPr>
              <a:t>Accidente</a:t>
            </a:r>
            <a:r>
              <a:rPr lang="en-US" sz="2600" dirty="0">
                <a:solidFill>
                  <a:schemeClr val="accent5">
                    <a:lumMod val="50000"/>
                  </a:schemeClr>
                </a:solidFill>
                <a:latin typeface="Century Gothic" panose="020B0502020202020204" pitchFamily="34" charset="0"/>
              </a:rPr>
              <a:t> de </a:t>
            </a:r>
            <a:r>
              <a:rPr lang="en-US" sz="2600" dirty="0" err="1">
                <a:solidFill>
                  <a:schemeClr val="accent5">
                    <a:lumMod val="50000"/>
                  </a:schemeClr>
                </a:solidFill>
                <a:latin typeface="Century Gothic" panose="020B0502020202020204" pitchFamily="34" charset="0"/>
              </a:rPr>
              <a:t>coche</a:t>
            </a:r>
            <a:r>
              <a:rPr lang="en-US" sz="2600" dirty="0">
                <a:solidFill>
                  <a:schemeClr val="accent5">
                    <a:lumMod val="50000"/>
                  </a:schemeClr>
                </a:solidFill>
                <a:latin typeface="Century Gothic" panose="020B0502020202020204" pitchFamily="34" charset="0"/>
              </a:rPr>
              <a:t>’ is literally ‘accident of car’!</a:t>
            </a:r>
          </a:p>
        </p:txBody>
      </p:sp>
    </p:spTree>
    <p:extLst>
      <p:ext uri="{BB962C8B-B14F-4D97-AF65-F5344CB8AC3E}">
        <p14:creationId xmlns:p14="http://schemas.microsoft.com/office/powerpoint/2010/main" val="15114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5;p12">
            <a:extLst>
              <a:ext uri="{FF2B5EF4-FFF2-40B4-BE49-F238E27FC236}">
                <a16:creationId xmlns:a16="http://schemas.microsoft.com/office/drawing/2014/main" id="{8585204C-AECD-2D47-984D-DBD509F25BCB}"/>
              </a:ext>
            </a:extLst>
          </p:cNvPr>
          <p:cNvSpPr/>
          <p:nvPr/>
        </p:nvSpPr>
        <p:spPr>
          <a:xfrm>
            <a:off x="10515600" y="258166"/>
            <a:ext cx="14125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u="none" strike="noStrike" cap="none" dirty="0" err="1">
                <a:solidFill>
                  <a:srgbClr val="FFFFFF"/>
                </a:solidFill>
                <a:latin typeface="Century Gothic" panose="020B0502020202020204" pitchFamily="34" charset="0"/>
                <a:sym typeface="Arial"/>
              </a:rPr>
              <a:t>escribir</a:t>
            </a:r>
            <a:endParaRPr sz="2000" b="1" u="none" strike="noStrike" cap="none" dirty="0">
              <a:solidFill>
                <a:srgbClr val="FFFFFF"/>
              </a:solidFill>
              <a:latin typeface="Century Gothic" panose="020B0502020202020204" pitchFamily="34" charset="0"/>
              <a:sym typeface="Arial"/>
            </a:endParaRPr>
          </a:p>
        </p:txBody>
      </p:sp>
      <p:sp>
        <p:nvSpPr>
          <p:cNvPr id="5" name="CuadroTexto 4">
            <a:extLst>
              <a:ext uri="{FF2B5EF4-FFF2-40B4-BE49-F238E27FC236}">
                <a16:creationId xmlns:a16="http://schemas.microsoft.com/office/drawing/2014/main" id="{6AFF1330-4EB8-D546-8C9C-56AF64E3B2EE}"/>
              </a:ext>
            </a:extLst>
          </p:cNvPr>
          <p:cNvSpPr txBox="1"/>
          <p:nvPr/>
        </p:nvSpPr>
        <p:spPr>
          <a:xfrm>
            <a:off x="838200" y="1256044"/>
            <a:ext cx="184731" cy="307777"/>
          </a:xfrm>
          <a:prstGeom prst="rect">
            <a:avLst/>
          </a:prstGeom>
          <a:noFill/>
        </p:spPr>
        <p:txBody>
          <a:bodyPr wrap="none" rtlCol="0">
            <a:spAutoFit/>
          </a:bodyPr>
          <a:lstStyle/>
          <a:p>
            <a:endParaRPr lang="es-GB" dirty="0"/>
          </a:p>
        </p:txBody>
      </p:sp>
      <p:sp>
        <p:nvSpPr>
          <p:cNvPr id="9" name="Título 8">
            <a:extLst>
              <a:ext uri="{FF2B5EF4-FFF2-40B4-BE49-F238E27FC236}">
                <a16:creationId xmlns:a16="http://schemas.microsoft.com/office/drawing/2014/main" id="{DF3786F6-E0AA-634E-859C-31E6A539F14E}"/>
              </a:ext>
            </a:extLst>
          </p:cNvPr>
          <p:cNvSpPr>
            <a:spLocks noGrp="1"/>
          </p:cNvSpPr>
          <p:nvPr>
            <p:ph type="title"/>
          </p:nvPr>
        </p:nvSpPr>
        <p:spPr>
          <a:xfrm>
            <a:off x="486509" y="264615"/>
            <a:ext cx="10104454" cy="991429"/>
          </a:xfrm>
        </p:spPr>
        <p:txBody>
          <a:bodyPr>
            <a:noAutofit/>
          </a:bodyPr>
          <a:lstStyle/>
          <a:p>
            <a:r>
              <a:rPr lang="es-GB" sz="2200" b="1" dirty="0"/>
              <a:t>Tipos de cosas.</a:t>
            </a:r>
            <a:br>
              <a:rPr lang="es-GB" sz="2200" b="1" dirty="0"/>
            </a:br>
            <a:r>
              <a:rPr lang="es-GB" sz="2200" b="1" dirty="0"/>
              <a:t>¿Cómo dices en español estas frases en inglés? Debes usar la preposición “de”.</a:t>
            </a:r>
          </a:p>
        </p:txBody>
      </p:sp>
      <p:graphicFrame>
        <p:nvGraphicFramePr>
          <p:cNvPr id="10" name="Tabla 10">
            <a:extLst>
              <a:ext uri="{FF2B5EF4-FFF2-40B4-BE49-F238E27FC236}">
                <a16:creationId xmlns:a16="http://schemas.microsoft.com/office/drawing/2014/main" id="{A9BE29BF-3E42-F746-A61C-11557B4CA850}"/>
              </a:ext>
            </a:extLst>
          </p:cNvPr>
          <p:cNvGraphicFramePr>
            <a:graphicFrameLocks noGrp="1"/>
          </p:cNvGraphicFramePr>
          <p:nvPr>
            <p:extLst>
              <p:ext uri="{D42A27DB-BD31-4B8C-83A1-F6EECF244321}">
                <p14:modId xmlns:p14="http://schemas.microsoft.com/office/powerpoint/2010/main" val="1534095285"/>
              </p:ext>
            </p:extLst>
          </p:nvPr>
        </p:nvGraphicFramePr>
        <p:xfrm>
          <a:off x="1145511" y="1366576"/>
          <a:ext cx="9616274" cy="4752872"/>
        </p:xfrm>
        <a:graphic>
          <a:graphicData uri="http://schemas.openxmlformats.org/drawingml/2006/table">
            <a:tbl>
              <a:tblPr firstRow="1" bandRow="1">
                <a:tableStyleId>{5DA37D80-6434-44D0-A028-1B22A696006F}</a:tableStyleId>
              </a:tblPr>
              <a:tblGrid>
                <a:gridCol w="4808137">
                  <a:extLst>
                    <a:ext uri="{9D8B030D-6E8A-4147-A177-3AD203B41FA5}">
                      <a16:colId xmlns:a16="http://schemas.microsoft.com/office/drawing/2014/main" val="871026355"/>
                    </a:ext>
                  </a:extLst>
                </a:gridCol>
                <a:gridCol w="4808137">
                  <a:extLst>
                    <a:ext uri="{9D8B030D-6E8A-4147-A177-3AD203B41FA5}">
                      <a16:colId xmlns:a16="http://schemas.microsoft.com/office/drawing/2014/main" val="3195020419"/>
                    </a:ext>
                  </a:extLst>
                </a:gridCol>
              </a:tblGrid>
              <a:tr h="594109">
                <a:tc>
                  <a:txBody>
                    <a:bodyPr/>
                    <a:lstStyle/>
                    <a:p>
                      <a:pPr algn="ctr"/>
                      <a:r>
                        <a:rPr lang="es-GB" sz="2400" dirty="0">
                          <a:solidFill>
                            <a:schemeClr val="accent5">
                              <a:lumMod val="50000"/>
                            </a:schemeClr>
                          </a:solidFill>
                          <a:latin typeface="Century Gothic" panose="020B0502020202020204" pitchFamily="34" charset="0"/>
                        </a:rPr>
                        <a:t>Inglés</a:t>
                      </a:r>
                    </a:p>
                  </a:txBody>
                  <a:tcPr anchor="ctr">
                    <a:noFill/>
                  </a:tcPr>
                </a:tc>
                <a:tc>
                  <a:txBody>
                    <a:bodyPr/>
                    <a:lstStyle/>
                    <a:p>
                      <a:pPr algn="ctr"/>
                      <a:r>
                        <a:rPr lang="es-GB" sz="2400" dirty="0">
                          <a:solidFill>
                            <a:schemeClr val="accent5">
                              <a:lumMod val="50000"/>
                            </a:schemeClr>
                          </a:solidFill>
                          <a:latin typeface="Century Gothic" panose="020B0502020202020204" pitchFamily="34" charset="0"/>
                        </a:rPr>
                        <a:t>Español</a:t>
                      </a:r>
                    </a:p>
                  </a:txBody>
                  <a:tcPr anchor="ctr">
                    <a:noFill/>
                  </a:tcPr>
                </a:tc>
                <a:extLst>
                  <a:ext uri="{0D108BD9-81ED-4DB2-BD59-A6C34878D82A}">
                    <a16:rowId xmlns:a16="http://schemas.microsoft.com/office/drawing/2014/main" val="3706017483"/>
                  </a:ext>
                </a:extLst>
              </a:tr>
              <a:tr h="594109">
                <a:tc>
                  <a:txBody>
                    <a:bodyPr/>
                    <a:lstStyle/>
                    <a:p>
                      <a:pPr algn="ctr"/>
                      <a:r>
                        <a:rPr lang="es-ES" sz="2400" dirty="0">
                          <a:solidFill>
                            <a:schemeClr val="accent5">
                              <a:lumMod val="50000"/>
                            </a:schemeClr>
                          </a:solidFill>
                          <a:latin typeface="Century Gothic" panose="020B0502020202020204" pitchFamily="34" charset="0"/>
                        </a:rPr>
                        <a:t>a </a:t>
                      </a:r>
                      <a:r>
                        <a:rPr lang="es-GB" sz="2400">
                          <a:solidFill>
                            <a:schemeClr val="accent5">
                              <a:lumMod val="50000"/>
                            </a:schemeClr>
                          </a:solidFill>
                          <a:latin typeface="Century Gothic" panose="020B0502020202020204" pitchFamily="34" charset="0"/>
                        </a:rPr>
                        <a:t>family </a:t>
                      </a:r>
                      <a:r>
                        <a:rPr lang="es-GB" sz="2400" dirty="0">
                          <a:solidFill>
                            <a:schemeClr val="accent5">
                              <a:lumMod val="50000"/>
                            </a:schemeClr>
                          </a:solidFill>
                          <a:latin typeface="Century Gothic" panose="020B0502020202020204" pitchFamily="34" charset="0"/>
                        </a:rPr>
                        <a:t>photo</a:t>
                      </a:r>
                    </a:p>
                  </a:txBody>
                  <a:tcPr anchor="ctr">
                    <a:noFill/>
                  </a:tcPr>
                </a:tc>
                <a:tc>
                  <a:txBody>
                    <a:bodyPr/>
                    <a:lstStyle/>
                    <a:p>
                      <a:pPr algn="ctr"/>
                      <a:endParaRPr lang="es-GB" sz="240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3289397534"/>
                  </a:ext>
                </a:extLst>
              </a:tr>
              <a:tr h="594109">
                <a:tc>
                  <a:txBody>
                    <a:bodyPr/>
                    <a:lstStyle/>
                    <a:p>
                      <a:pPr algn="ctr"/>
                      <a:r>
                        <a:rPr lang="es-ES" sz="2400" dirty="0">
                          <a:solidFill>
                            <a:schemeClr val="accent5">
                              <a:lumMod val="50000"/>
                            </a:schemeClr>
                          </a:solidFill>
                          <a:latin typeface="Century Gothic" panose="020B0502020202020204" pitchFamily="34" charset="0"/>
                        </a:rPr>
                        <a:t>a </a:t>
                      </a:r>
                      <a:r>
                        <a:rPr lang="es-GB" sz="2400" dirty="0">
                          <a:solidFill>
                            <a:schemeClr val="accent5">
                              <a:lumMod val="50000"/>
                            </a:schemeClr>
                          </a:solidFill>
                          <a:latin typeface="Century Gothic" panose="020B0502020202020204" pitchFamily="34" charset="0"/>
                        </a:rPr>
                        <a:t>pho</a:t>
                      </a:r>
                      <a:r>
                        <a:rPr lang="es-ES" sz="2400" dirty="0" err="1">
                          <a:solidFill>
                            <a:schemeClr val="accent5">
                              <a:lumMod val="50000"/>
                            </a:schemeClr>
                          </a:solidFill>
                          <a:latin typeface="Century Gothic" panose="020B0502020202020204" pitchFamily="34" charset="0"/>
                        </a:rPr>
                        <a:t>ne</a:t>
                      </a:r>
                      <a:r>
                        <a:rPr lang="es-GB" sz="2400" dirty="0">
                          <a:solidFill>
                            <a:schemeClr val="accent5">
                              <a:lumMod val="50000"/>
                            </a:schemeClr>
                          </a:solidFill>
                          <a:latin typeface="Century Gothic" panose="020B0502020202020204" pitchFamily="34" charset="0"/>
                        </a:rPr>
                        <a:t> call</a:t>
                      </a:r>
                    </a:p>
                  </a:txBody>
                  <a:tcPr anchor="ctr">
                    <a:noFill/>
                  </a:tcPr>
                </a:tc>
                <a:tc>
                  <a:txBody>
                    <a:bodyPr/>
                    <a:lstStyle/>
                    <a:p>
                      <a:pPr algn="ctr"/>
                      <a:endParaRPr lang="es-GB" sz="240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3899586449"/>
                  </a:ext>
                </a:extLst>
              </a:tr>
              <a:tr h="594109">
                <a:tc>
                  <a:txBody>
                    <a:bodyPr/>
                    <a:lstStyle/>
                    <a:p>
                      <a:pPr algn="ctr"/>
                      <a:r>
                        <a:rPr lang="es-ES" sz="2400" dirty="0">
                          <a:solidFill>
                            <a:schemeClr val="accent5">
                              <a:lumMod val="50000"/>
                            </a:schemeClr>
                          </a:solidFill>
                          <a:latin typeface="Century Gothic" panose="020B0502020202020204" pitchFamily="34" charset="0"/>
                        </a:rPr>
                        <a:t>a </a:t>
                      </a:r>
                      <a:r>
                        <a:rPr lang="es-ES" sz="2400" dirty="0" err="1">
                          <a:solidFill>
                            <a:schemeClr val="accent5">
                              <a:lumMod val="50000"/>
                            </a:schemeClr>
                          </a:solidFill>
                          <a:latin typeface="Century Gothic" panose="020B0502020202020204" pitchFamily="34" charset="0"/>
                        </a:rPr>
                        <a:t>train</a:t>
                      </a:r>
                      <a:r>
                        <a:rPr lang="es-ES" sz="2400" dirty="0">
                          <a:solidFill>
                            <a:schemeClr val="accent5">
                              <a:lumMod val="50000"/>
                            </a:schemeClr>
                          </a:solidFill>
                          <a:latin typeface="Century Gothic" panose="020B0502020202020204" pitchFamily="34" charset="0"/>
                        </a:rPr>
                        <a:t> </a:t>
                      </a:r>
                      <a:r>
                        <a:rPr lang="es-ES" sz="2400" dirty="0" err="1">
                          <a:solidFill>
                            <a:schemeClr val="accent5">
                              <a:lumMod val="50000"/>
                            </a:schemeClr>
                          </a:solidFill>
                          <a:latin typeface="Century Gothic" panose="020B0502020202020204" pitchFamily="34" charset="0"/>
                        </a:rPr>
                        <a:t>accident</a:t>
                      </a:r>
                      <a:endParaRPr lang="es-GB" sz="24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4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2674196701"/>
                  </a:ext>
                </a:extLst>
              </a:tr>
              <a:tr h="594109">
                <a:tc>
                  <a:txBody>
                    <a:bodyPr/>
                    <a:lstStyle/>
                    <a:p>
                      <a:pPr algn="ctr"/>
                      <a:r>
                        <a:rPr lang="es-ES" sz="2400" dirty="0">
                          <a:solidFill>
                            <a:schemeClr val="accent5">
                              <a:lumMod val="50000"/>
                            </a:schemeClr>
                          </a:solidFill>
                          <a:latin typeface="Century Gothic" panose="020B0502020202020204" pitchFamily="34" charset="0"/>
                        </a:rPr>
                        <a:t>a hotel* </a:t>
                      </a:r>
                      <a:r>
                        <a:rPr lang="es-ES" sz="2400" dirty="0" err="1">
                          <a:solidFill>
                            <a:schemeClr val="accent5">
                              <a:lumMod val="50000"/>
                            </a:schemeClr>
                          </a:solidFill>
                          <a:latin typeface="Century Gothic" panose="020B0502020202020204" pitchFamily="34" charset="0"/>
                        </a:rPr>
                        <a:t>room</a:t>
                      </a:r>
                      <a:endParaRPr lang="es-GB" sz="24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4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4258501727"/>
                  </a:ext>
                </a:extLst>
              </a:tr>
              <a:tr h="594109">
                <a:tc>
                  <a:txBody>
                    <a:bodyPr/>
                    <a:lstStyle/>
                    <a:p>
                      <a:pPr algn="ctr"/>
                      <a:r>
                        <a:rPr lang="es-ES" sz="2400" dirty="0">
                          <a:solidFill>
                            <a:schemeClr val="accent5">
                              <a:lumMod val="50000"/>
                            </a:schemeClr>
                          </a:solidFill>
                          <a:latin typeface="Century Gothic" panose="020B0502020202020204" pitchFamily="34" charset="0"/>
                        </a:rPr>
                        <a:t>a </a:t>
                      </a:r>
                      <a:r>
                        <a:rPr lang="es-ES" sz="2400" dirty="0" err="1">
                          <a:solidFill>
                            <a:schemeClr val="accent5">
                              <a:lumMod val="50000"/>
                            </a:schemeClr>
                          </a:solidFill>
                          <a:latin typeface="Century Gothic" panose="020B0502020202020204" pitchFamily="34" charset="0"/>
                        </a:rPr>
                        <a:t>police</a:t>
                      </a:r>
                      <a:r>
                        <a:rPr lang="es-ES" sz="2400" dirty="0">
                          <a:solidFill>
                            <a:schemeClr val="accent5">
                              <a:lumMod val="50000"/>
                            </a:schemeClr>
                          </a:solidFill>
                          <a:latin typeface="Century Gothic" panose="020B0502020202020204" pitchFamily="34" charset="0"/>
                        </a:rPr>
                        <a:t> car</a:t>
                      </a:r>
                      <a:endParaRPr lang="es-GB" sz="24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4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1782580469"/>
                  </a:ext>
                </a:extLst>
              </a:tr>
              <a:tr h="594109">
                <a:tc>
                  <a:txBody>
                    <a:bodyPr/>
                    <a:lstStyle/>
                    <a:p>
                      <a:pPr algn="ctr"/>
                      <a:r>
                        <a:rPr lang="es-ES" sz="2400" dirty="0">
                          <a:solidFill>
                            <a:schemeClr val="accent5">
                              <a:lumMod val="50000"/>
                            </a:schemeClr>
                          </a:solidFill>
                          <a:latin typeface="Century Gothic" panose="020B0502020202020204" pitchFamily="34" charset="0"/>
                        </a:rPr>
                        <a:t>a </a:t>
                      </a:r>
                      <a:r>
                        <a:rPr lang="es-ES" sz="2400" dirty="0" err="1">
                          <a:solidFill>
                            <a:schemeClr val="accent5">
                              <a:lumMod val="50000"/>
                            </a:schemeClr>
                          </a:solidFill>
                          <a:latin typeface="Century Gothic" panose="020B0502020202020204" pitchFamily="34" charset="0"/>
                        </a:rPr>
                        <a:t>headache</a:t>
                      </a:r>
                      <a:endParaRPr lang="es-GB" sz="24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4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3469761881"/>
                  </a:ext>
                </a:extLst>
              </a:tr>
              <a:tr h="594109">
                <a:tc>
                  <a:txBody>
                    <a:bodyPr/>
                    <a:lstStyle/>
                    <a:p>
                      <a:pPr algn="ctr"/>
                      <a:r>
                        <a:rPr lang="es-ES" sz="2400" dirty="0">
                          <a:solidFill>
                            <a:schemeClr val="accent5">
                              <a:lumMod val="50000"/>
                            </a:schemeClr>
                          </a:solidFill>
                          <a:latin typeface="Century Gothic" panose="020B0502020202020204" pitchFamily="34" charset="0"/>
                        </a:rPr>
                        <a:t>a </a:t>
                      </a:r>
                      <a:r>
                        <a:rPr lang="es-ES" sz="2400" dirty="0" err="1">
                          <a:solidFill>
                            <a:schemeClr val="accent5">
                              <a:lumMod val="50000"/>
                            </a:schemeClr>
                          </a:solidFill>
                          <a:latin typeface="Century Gothic" panose="020B0502020202020204" pitchFamily="34" charset="0"/>
                        </a:rPr>
                        <a:t>background</a:t>
                      </a:r>
                      <a:r>
                        <a:rPr lang="es-ES" sz="2400" dirty="0">
                          <a:solidFill>
                            <a:schemeClr val="accent5">
                              <a:lumMod val="50000"/>
                            </a:schemeClr>
                          </a:solidFill>
                          <a:latin typeface="Century Gothic" panose="020B0502020202020204" pitchFamily="34" charset="0"/>
                        </a:rPr>
                        <a:t> </a:t>
                      </a:r>
                      <a:r>
                        <a:rPr lang="es-ES" sz="2400" dirty="0" err="1">
                          <a:solidFill>
                            <a:schemeClr val="accent5">
                              <a:lumMod val="50000"/>
                            </a:schemeClr>
                          </a:solidFill>
                          <a:latin typeface="Century Gothic" panose="020B0502020202020204" pitchFamily="34" charset="0"/>
                        </a:rPr>
                        <a:t>noise</a:t>
                      </a:r>
                      <a:endParaRPr lang="es-GB" sz="24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4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430046992"/>
                  </a:ext>
                </a:extLst>
              </a:tr>
            </a:tbl>
          </a:graphicData>
        </a:graphic>
      </p:graphicFrame>
      <p:sp>
        <p:nvSpPr>
          <p:cNvPr id="13" name="TextBox 12">
            <a:extLst>
              <a:ext uri="{FF2B5EF4-FFF2-40B4-BE49-F238E27FC236}">
                <a16:creationId xmlns:a16="http://schemas.microsoft.com/office/drawing/2014/main" id="{DB586989-9E82-B34D-8C6C-D56EC7FC9788}"/>
              </a:ext>
            </a:extLst>
          </p:cNvPr>
          <p:cNvSpPr txBox="1"/>
          <p:nvPr/>
        </p:nvSpPr>
        <p:spPr>
          <a:xfrm>
            <a:off x="6479219" y="1971591"/>
            <a:ext cx="3734238" cy="496354"/>
          </a:xfrm>
          <a:prstGeom prst="rect">
            <a:avLst/>
          </a:prstGeom>
          <a:noFill/>
        </p:spPr>
        <p:txBody>
          <a:bodyPr wrap="square" rtlCol="0">
            <a:spAutoFit/>
          </a:bodyPr>
          <a:lstStyle/>
          <a:p>
            <a:pPr algn="ctr">
              <a:lnSpc>
                <a:spcPct val="110000"/>
              </a:lnSpc>
            </a:pPr>
            <a:r>
              <a:rPr lang="en-US" sz="2600" dirty="0">
                <a:solidFill>
                  <a:schemeClr val="accent5">
                    <a:lumMod val="50000"/>
                  </a:schemeClr>
                </a:solidFill>
                <a:latin typeface="Century Gothic" panose="020B0502020202020204" pitchFamily="34" charset="0"/>
              </a:rPr>
              <a:t>una </a:t>
            </a:r>
            <a:r>
              <a:rPr lang="en-US" sz="2600" dirty="0" err="1">
                <a:solidFill>
                  <a:schemeClr val="accent5">
                    <a:lumMod val="50000"/>
                  </a:schemeClr>
                </a:solidFill>
                <a:latin typeface="Century Gothic" panose="020B0502020202020204" pitchFamily="34" charset="0"/>
              </a:rPr>
              <a:t>foto</a:t>
            </a:r>
            <a:r>
              <a:rPr lang="en-US" sz="2600" dirty="0">
                <a:solidFill>
                  <a:schemeClr val="accent5">
                    <a:lumMod val="50000"/>
                  </a:schemeClr>
                </a:solidFill>
                <a:latin typeface="Century Gothic" panose="020B0502020202020204" pitchFamily="34" charset="0"/>
              </a:rPr>
              <a:t> de </a:t>
            </a:r>
            <a:r>
              <a:rPr lang="en-US" sz="2600" dirty="0" err="1">
                <a:solidFill>
                  <a:schemeClr val="accent5">
                    <a:lumMod val="50000"/>
                  </a:schemeClr>
                </a:solidFill>
                <a:latin typeface="Century Gothic" panose="020B0502020202020204" pitchFamily="34" charset="0"/>
              </a:rPr>
              <a:t>familia</a:t>
            </a:r>
            <a:endParaRPr lang="en-US" sz="26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E14A1021-EBA0-D14E-A432-9EC9F2234687}"/>
              </a:ext>
            </a:extLst>
          </p:cNvPr>
          <p:cNvSpPr txBox="1"/>
          <p:nvPr/>
        </p:nvSpPr>
        <p:spPr>
          <a:xfrm>
            <a:off x="6101713" y="2581483"/>
            <a:ext cx="4489250" cy="496354"/>
          </a:xfrm>
          <a:prstGeom prst="rect">
            <a:avLst/>
          </a:prstGeom>
          <a:noFill/>
        </p:spPr>
        <p:txBody>
          <a:bodyPr wrap="square" rtlCol="0">
            <a:spAutoFit/>
          </a:bodyPr>
          <a:lstStyle/>
          <a:p>
            <a:pPr algn="ctr">
              <a:lnSpc>
                <a:spcPct val="110000"/>
              </a:lnSpc>
            </a:pPr>
            <a:r>
              <a:rPr lang="en-US" sz="2600" dirty="0">
                <a:solidFill>
                  <a:schemeClr val="accent5">
                    <a:lumMod val="50000"/>
                  </a:schemeClr>
                </a:solidFill>
                <a:latin typeface="Century Gothic" panose="020B0502020202020204" pitchFamily="34" charset="0"/>
              </a:rPr>
              <a:t>una </a:t>
            </a:r>
            <a:r>
              <a:rPr lang="en-US" sz="2600" dirty="0" err="1">
                <a:solidFill>
                  <a:schemeClr val="accent5">
                    <a:lumMod val="50000"/>
                  </a:schemeClr>
                </a:solidFill>
                <a:latin typeface="Century Gothic" panose="020B0502020202020204" pitchFamily="34" charset="0"/>
              </a:rPr>
              <a:t>llamada</a:t>
            </a:r>
            <a:r>
              <a:rPr lang="en-US" sz="2600" dirty="0">
                <a:solidFill>
                  <a:schemeClr val="accent5">
                    <a:lumMod val="50000"/>
                  </a:schemeClr>
                </a:solidFill>
                <a:latin typeface="Century Gothic" panose="020B0502020202020204" pitchFamily="34" charset="0"/>
              </a:rPr>
              <a:t> de </a:t>
            </a:r>
            <a:r>
              <a:rPr lang="en-US" sz="2600" dirty="0" err="1">
                <a:solidFill>
                  <a:schemeClr val="accent5">
                    <a:lumMod val="50000"/>
                  </a:schemeClr>
                </a:solidFill>
                <a:latin typeface="Century Gothic" panose="020B0502020202020204" pitchFamily="34" charset="0"/>
              </a:rPr>
              <a:t>teléfono</a:t>
            </a:r>
            <a:endParaRPr lang="en-US" sz="2600" dirty="0">
              <a:solidFill>
                <a:schemeClr val="accent5">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6B98F425-96BD-FA49-BD84-5915B7E9B14B}"/>
              </a:ext>
            </a:extLst>
          </p:cNvPr>
          <p:cNvSpPr txBox="1"/>
          <p:nvPr/>
        </p:nvSpPr>
        <p:spPr>
          <a:xfrm>
            <a:off x="6106062" y="3172837"/>
            <a:ext cx="4480552" cy="496354"/>
          </a:xfrm>
          <a:prstGeom prst="rect">
            <a:avLst/>
          </a:prstGeom>
          <a:noFill/>
        </p:spPr>
        <p:txBody>
          <a:bodyPr wrap="square" rtlCol="0">
            <a:spAutoFit/>
          </a:bodyPr>
          <a:lstStyle/>
          <a:p>
            <a:pPr algn="ctr">
              <a:lnSpc>
                <a:spcPct val="110000"/>
              </a:lnSpc>
            </a:pPr>
            <a:r>
              <a:rPr lang="en-US" sz="2600" dirty="0">
                <a:solidFill>
                  <a:schemeClr val="accent5">
                    <a:lumMod val="50000"/>
                  </a:schemeClr>
                </a:solidFill>
                <a:latin typeface="Century Gothic" panose="020B0502020202020204" pitchFamily="34" charset="0"/>
              </a:rPr>
              <a:t>un </a:t>
            </a:r>
            <a:r>
              <a:rPr lang="en-US" sz="2600" dirty="0" err="1">
                <a:solidFill>
                  <a:schemeClr val="accent5">
                    <a:lumMod val="50000"/>
                  </a:schemeClr>
                </a:solidFill>
                <a:latin typeface="Century Gothic" panose="020B0502020202020204" pitchFamily="34" charset="0"/>
              </a:rPr>
              <a:t>accidente</a:t>
            </a:r>
            <a:r>
              <a:rPr lang="en-US" sz="2600" dirty="0">
                <a:solidFill>
                  <a:schemeClr val="accent5">
                    <a:lumMod val="50000"/>
                  </a:schemeClr>
                </a:solidFill>
                <a:latin typeface="Century Gothic" panose="020B0502020202020204" pitchFamily="34" charset="0"/>
              </a:rPr>
              <a:t> de </a:t>
            </a:r>
            <a:r>
              <a:rPr lang="en-US" sz="2600" dirty="0" err="1">
                <a:solidFill>
                  <a:schemeClr val="accent5">
                    <a:lumMod val="50000"/>
                  </a:schemeClr>
                </a:solidFill>
                <a:latin typeface="Century Gothic" panose="020B0502020202020204" pitchFamily="34" charset="0"/>
              </a:rPr>
              <a:t>tren</a:t>
            </a:r>
            <a:endParaRPr lang="en-US" sz="2600" dirty="0">
              <a:solidFill>
                <a:schemeClr val="accent5">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02780514-C2A9-D84E-9DD6-39FCD9B5A55E}"/>
              </a:ext>
            </a:extLst>
          </p:cNvPr>
          <p:cNvSpPr txBox="1"/>
          <p:nvPr/>
        </p:nvSpPr>
        <p:spPr>
          <a:xfrm>
            <a:off x="6292640" y="3779723"/>
            <a:ext cx="4107395" cy="496354"/>
          </a:xfrm>
          <a:prstGeom prst="rect">
            <a:avLst/>
          </a:prstGeom>
          <a:noFill/>
        </p:spPr>
        <p:txBody>
          <a:bodyPr wrap="square" rtlCol="0">
            <a:spAutoFit/>
          </a:bodyPr>
          <a:lstStyle/>
          <a:p>
            <a:pPr algn="ctr">
              <a:lnSpc>
                <a:spcPct val="110000"/>
              </a:lnSpc>
            </a:pPr>
            <a:r>
              <a:rPr lang="en-US" sz="2600" dirty="0">
                <a:solidFill>
                  <a:schemeClr val="accent5">
                    <a:lumMod val="50000"/>
                  </a:schemeClr>
                </a:solidFill>
                <a:latin typeface="Century Gothic" panose="020B0502020202020204" pitchFamily="34" charset="0"/>
              </a:rPr>
              <a:t>una </a:t>
            </a:r>
            <a:r>
              <a:rPr lang="en-US" sz="2600" dirty="0" err="1">
                <a:solidFill>
                  <a:schemeClr val="accent5">
                    <a:lumMod val="50000"/>
                  </a:schemeClr>
                </a:solidFill>
                <a:latin typeface="Century Gothic" panose="020B0502020202020204" pitchFamily="34" charset="0"/>
              </a:rPr>
              <a:t>habitación</a:t>
            </a:r>
            <a:r>
              <a:rPr lang="en-US" sz="2600" dirty="0">
                <a:solidFill>
                  <a:schemeClr val="accent5">
                    <a:lumMod val="50000"/>
                  </a:schemeClr>
                </a:solidFill>
                <a:latin typeface="Century Gothic" panose="020B0502020202020204" pitchFamily="34" charset="0"/>
              </a:rPr>
              <a:t> de hotel</a:t>
            </a:r>
          </a:p>
        </p:txBody>
      </p:sp>
      <p:sp>
        <p:nvSpPr>
          <p:cNvPr id="17" name="TextBox 16">
            <a:extLst>
              <a:ext uri="{FF2B5EF4-FFF2-40B4-BE49-F238E27FC236}">
                <a16:creationId xmlns:a16="http://schemas.microsoft.com/office/drawing/2014/main" id="{1F7A4B56-1154-8B40-860F-0126059D8F96}"/>
              </a:ext>
            </a:extLst>
          </p:cNvPr>
          <p:cNvSpPr txBox="1"/>
          <p:nvPr/>
        </p:nvSpPr>
        <p:spPr>
          <a:xfrm>
            <a:off x="6479219" y="4371587"/>
            <a:ext cx="3734238" cy="496354"/>
          </a:xfrm>
          <a:prstGeom prst="rect">
            <a:avLst/>
          </a:prstGeom>
          <a:noFill/>
        </p:spPr>
        <p:txBody>
          <a:bodyPr wrap="square" rtlCol="0">
            <a:spAutoFit/>
          </a:bodyPr>
          <a:lstStyle/>
          <a:p>
            <a:pPr algn="ctr">
              <a:lnSpc>
                <a:spcPct val="110000"/>
              </a:lnSpc>
            </a:pPr>
            <a:r>
              <a:rPr lang="en-US" sz="2600" dirty="0">
                <a:solidFill>
                  <a:schemeClr val="accent5">
                    <a:lumMod val="50000"/>
                  </a:schemeClr>
                </a:solidFill>
                <a:latin typeface="Century Gothic" panose="020B0502020202020204" pitchFamily="34" charset="0"/>
              </a:rPr>
              <a:t>un </a:t>
            </a:r>
            <a:r>
              <a:rPr lang="en-US" sz="2600" dirty="0" err="1">
                <a:solidFill>
                  <a:schemeClr val="accent5">
                    <a:lumMod val="50000"/>
                  </a:schemeClr>
                </a:solidFill>
                <a:latin typeface="Century Gothic" panose="020B0502020202020204" pitchFamily="34" charset="0"/>
              </a:rPr>
              <a:t>coche</a:t>
            </a:r>
            <a:r>
              <a:rPr lang="en-US" sz="2600" dirty="0">
                <a:solidFill>
                  <a:schemeClr val="accent5">
                    <a:lumMod val="50000"/>
                  </a:schemeClr>
                </a:solidFill>
                <a:latin typeface="Century Gothic" panose="020B0502020202020204" pitchFamily="34" charset="0"/>
              </a:rPr>
              <a:t> de </a:t>
            </a:r>
            <a:r>
              <a:rPr lang="en-US" sz="2600" dirty="0" err="1">
                <a:solidFill>
                  <a:schemeClr val="accent5">
                    <a:lumMod val="50000"/>
                  </a:schemeClr>
                </a:solidFill>
                <a:latin typeface="Century Gothic" panose="020B0502020202020204" pitchFamily="34" charset="0"/>
              </a:rPr>
              <a:t>policía</a:t>
            </a:r>
            <a:endParaRPr lang="en-US" sz="2600" dirty="0">
              <a:solidFill>
                <a:schemeClr val="accent5">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4A1F790A-9080-0F43-8C93-4319EC46ABEB}"/>
              </a:ext>
            </a:extLst>
          </p:cNvPr>
          <p:cNvSpPr txBox="1"/>
          <p:nvPr/>
        </p:nvSpPr>
        <p:spPr>
          <a:xfrm>
            <a:off x="6479219" y="4978983"/>
            <a:ext cx="3734238" cy="496354"/>
          </a:xfrm>
          <a:prstGeom prst="rect">
            <a:avLst/>
          </a:prstGeom>
          <a:noFill/>
        </p:spPr>
        <p:txBody>
          <a:bodyPr wrap="square" rtlCol="0">
            <a:spAutoFit/>
          </a:bodyPr>
          <a:lstStyle/>
          <a:p>
            <a:pPr algn="ctr">
              <a:lnSpc>
                <a:spcPct val="110000"/>
              </a:lnSpc>
            </a:pPr>
            <a:r>
              <a:rPr lang="en-US" sz="2600" dirty="0">
                <a:solidFill>
                  <a:schemeClr val="accent5">
                    <a:lumMod val="50000"/>
                  </a:schemeClr>
                </a:solidFill>
                <a:latin typeface="Century Gothic" panose="020B0502020202020204" pitchFamily="34" charset="0"/>
              </a:rPr>
              <a:t>un dolor de cabeza</a:t>
            </a:r>
          </a:p>
        </p:txBody>
      </p:sp>
      <p:sp>
        <p:nvSpPr>
          <p:cNvPr id="19" name="TextBox 18">
            <a:extLst>
              <a:ext uri="{FF2B5EF4-FFF2-40B4-BE49-F238E27FC236}">
                <a16:creationId xmlns:a16="http://schemas.microsoft.com/office/drawing/2014/main" id="{795E1925-67F2-BF40-9DBC-EDC34DE70BA1}"/>
              </a:ext>
            </a:extLst>
          </p:cNvPr>
          <p:cNvSpPr txBox="1"/>
          <p:nvPr/>
        </p:nvSpPr>
        <p:spPr>
          <a:xfrm>
            <a:off x="6479219" y="5586379"/>
            <a:ext cx="3734238" cy="496354"/>
          </a:xfrm>
          <a:prstGeom prst="rect">
            <a:avLst/>
          </a:prstGeom>
          <a:noFill/>
        </p:spPr>
        <p:txBody>
          <a:bodyPr wrap="square" rtlCol="0">
            <a:spAutoFit/>
          </a:bodyPr>
          <a:lstStyle/>
          <a:p>
            <a:pPr algn="ctr">
              <a:lnSpc>
                <a:spcPct val="110000"/>
              </a:lnSpc>
            </a:pPr>
            <a:r>
              <a:rPr lang="en-US" sz="2600" dirty="0">
                <a:solidFill>
                  <a:schemeClr val="accent5">
                    <a:lumMod val="50000"/>
                  </a:schemeClr>
                </a:solidFill>
                <a:latin typeface="Century Gothic" panose="020B0502020202020204" pitchFamily="34" charset="0"/>
              </a:rPr>
              <a:t>un </a:t>
            </a:r>
            <a:r>
              <a:rPr lang="en-US" sz="2600" dirty="0" err="1">
                <a:solidFill>
                  <a:schemeClr val="accent5">
                    <a:lumMod val="50000"/>
                  </a:schemeClr>
                </a:solidFill>
                <a:latin typeface="Century Gothic" panose="020B0502020202020204" pitchFamily="34" charset="0"/>
              </a:rPr>
              <a:t>ruido</a:t>
            </a:r>
            <a:r>
              <a:rPr lang="en-US" sz="2600" dirty="0">
                <a:solidFill>
                  <a:schemeClr val="accent5">
                    <a:lumMod val="50000"/>
                  </a:schemeClr>
                </a:solidFill>
                <a:latin typeface="Century Gothic" panose="020B0502020202020204" pitchFamily="34" charset="0"/>
              </a:rPr>
              <a:t> de </a:t>
            </a:r>
            <a:r>
              <a:rPr lang="en-US" sz="2600" dirty="0" err="1">
                <a:solidFill>
                  <a:schemeClr val="accent5">
                    <a:lumMod val="50000"/>
                  </a:schemeClr>
                </a:solidFill>
                <a:latin typeface="Century Gothic" panose="020B0502020202020204" pitchFamily="34" charset="0"/>
              </a:rPr>
              <a:t>fondo</a:t>
            </a:r>
            <a:endParaRPr lang="en-US" sz="2600" dirty="0">
              <a:solidFill>
                <a:schemeClr val="accent5">
                  <a:lumMod val="50000"/>
                </a:schemeClr>
              </a:solidFill>
              <a:latin typeface="Century Gothic" panose="020B0502020202020204" pitchFamily="34" charset="0"/>
            </a:endParaRPr>
          </a:p>
        </p:txBody>
      </p:sp>
      <p:pic>
        <p:nvPicPr>
          <p:cNvPr id="1026" name="Picture 2" descr="Family, Adult, Man, Child, Baby, Mother, Father">
            <a:extLst>
              <a:ext uri="{FF2B5EF4-FFF2-40B4-BE49-F238E27FC236}">
                <a16:creationId xmlns:a16="http://schemas.microsoft.com/office/drawing/2014/main" id="{23EC58E9-5DF1-CE4E-B241-17F9B29C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66239">
            <a:off x="621363" y="1703661"/>
            <a:ext cx="803136" cy="1135301"/>
          </a:xfrm>
          <a:prstGeom prst="rect">
            <a:avLst/>
          </a:prstGeom>
          <a:solidFill>
            <a:schemeClr val="bg1"/>
          </a:solidFill>
          <a:ln w="76200" cmpd="tri">
            <a:solidFill>
              <a:schemeClr val="accent2">
                <a:lumMod val="50000"/>
              </a:schemeClr>
            </a:solidFill>
          </a:ln>
        </p:spPr>
      </p:pic>
      <p:pic>
        <p:nvPicPr>
          <p:cNvPr id="1030" name="Picture 6" descr="Transportation, Police Car, Automotive">
            <a:extLst>
              <a:ext uri="{FF2B5EF4-FFF2-40B4-BE49-F238E27FC236}">
                <a16:creationId xmlns:a16="http://schemas.microsoft.com/office/drawing/2014/main" id="{DA4E360C-13A1-1347-B04A-625E85B0C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62" y="4147890"/>
            <a:ext cx="1711468" cy="8886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und Wave, Noise, Frequency, Waveform">
            <a:extLst>
              <a:ext uri="{FF2B5EF4-FFF2-40B4-BE49-F238E27FC236}">
                <a16:creationId xmlns:a16="http://schemas.microsoft.com/office/drawing/2014/main" id="{47EB1009-BF4B-4C41-8E18-CB1CC7AC3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02" y="5586379"/>
            <a:ext cx="1081380" cy="49635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96B34978-B3B2-B74A-A0E6-A3B51E0E1CA2}"/>
              </a:ext>
            </a:extLst>
          </p:cNvPr>
          <p:cNvPicPr>
            <a:picLocks noChangeAspect="1"/>
          </p:cNvPicPr>
          <p:nvPr/>
        </p:nvPicPr>
        <p:blipFill>
          <a:blip r:embed="rId6"/>
          <a:stretch>
            <a:fillRect/>
          </a:stretch>
        </p:blipFill>
        <p:spPr>
          <a:xfrm>
            <a:off x="10761785" y="2215743"/>
            <a:ext cx="1070814" cy="1300163"/>
          </a:xfrm>
          <a:prstGeom prst="rect">
            <a:avLst/>
          </a:prstGeom>
        </p:spPr>
      </p:pic>
      <p:sp>
        <p:nvSpPr>
          <p:cNvPr id="2" name="CuadroTexto 1">
            <a:extLst>
              <a:ext uri="{FF2B5EF4-FFF2-40B4-BE49-F238E27FC236}">
                <a16:creationId xmlns:a16="http://schemas.microsoft.com/office/drawing/2014/main" id="{949B769B-A7CD-E341-BCA5-6F96568D6DD2}"/>
              </a:ext>
            </a:extLst>
          </p:cNvPr>
          <p:cNvSpPr txBox="1"/>
          <p:nvPr/>
        </p:nvSpPr>
        <p:spPr>
          <a:xfrm>
            <a:off x="3214255" y="6393330"/>
            <a:ext cx="1850186" cy="400110"/>
          </a:xfrm>
          <a:prstGeom prst="rect">
            <a:avLst/>
          </a:prstGeom>
          <a:noFill/>
        </p:spPr>
        <p:txBody>
          <a:bodyPr wrap="none" rtlCol="0">
            <a:spAutoFit/>
          </a:bodyPr>
          <a:lstStyle/>
          <a:p>
            <a:r>
              <a:rPr lang="es-GB" sz="2000" dirty="0">
                <a:solidFill>
                  <a:schemeClr val="bg1"/>
                </a:solidFill>
                <a:latin typeface="Century Gothic" panose="020B0502020202020204" pitchFamily="34" charset="0"/>
              </a:rPr>
              <a:t>*hotel = hotel</a:t>
            </a:r>
          </a:p>
        </p:txBody>
      </p:sp>
    </p:spTree>
    <p:extLst>
      <p:ext uri="{BB962C8B-B14F-4D97-AF65-F5344CB8AC3E}">
        <p14:creationId xmlns:p14="http://schemas.microsoft.com/office/powerpoint/2010/main" val="344461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454" y="2713913"/>
            <a:ext cx="8881820" cy="1761576"/>
          </a:xfrm>
        </p:spPr>
        <p:txBody>
          <a:bodyPr>
            <a:normAutofit fontScale="90000"/>
          </a:bodyPr>
          <a:lstStyle/>
          <a:p>
            <a:r>
              <a:rPr lang="en-GB" dirty="0" err="1"/>
              <a:t>Esta</a:t>
            </a:r>
            <a:r>
              <a:rPr lang="en-GB" dirty="0"/>
              <a:t> </a:t>
            </a:r>
            <a:r>
              <a:rPr lang="en-GB" dirty="0" err="1"/>
              <a:t>mañana</a:t>
            </a:r>
            <a:r>
              <a:rPr lang="en-GB" dirty="0"/>
              <a:t> una </a:t>
            </a:r>
            <a:r>
              <a:rPr lang="en-GB" dirty="0" err="1"/>
              <a:t>niña</a:t>
            </a:r>
            <a:r>
              <a:rPr lang="en-GB" dirty="0"/>
              <a:t> de </a:t>
            </a:r>
            <a:r>
              <a:rPr lang="en-GB" dirty="0" err="1"/>
              <a:t>nueve</a:t>
            </a:r>
            <a:r>
              <a:rPr lang="en-GB" dirty="0"/>
              <a:t> </a:t>
            </a:r>
            <a:r>
              <a:rPr lang="en-GB" dirty="0" err="1"/>
              <a:t>años</a:t>
            </a:r>
            <a:r>
              <a:rPr lang="en-GB" dirty="0"/>
              <a:t> </a:t>
            </a:r>
            <a:r>
              <a:rPr lang="en-GB" dirty="0" err="1"/>
              <a:t>encontró</a:t>
            </a:r>
            <a:r>
              <a:rPr lang="en-GB" dirty="0"/>
              <a:t> una </a:t>
            </a:r>
            <a:r>
              <a:rPr lang="en-GB" dirty="0" err="1"/>
              <a:t>araña</a:t>
            </a:r>
            <a:r>
              <a:rPr lang="en-GB" dirty="0"/>
              <a:t>* del </a:t>
            </a:r>
            <a:r>
              <a:rPr lang="en-GB" dirty="0" err="1"/>
              <a:t>tamaño</a:t>
            </a:r>
            <a:r>
              <a:rPr lang="en-GB" dirty="0"/>
              <a:t>* de una piña* </a:t>
            </a:r>
            <a:r>
              <a:rPr lang="en-GB" dirty="0" err="1"/>
              <a:t>en</a:t>
            </a:r>
            <a:r>
              <a:rPr lang="en-GB" dirty="0"/>
              <a:t> el </a:t>
            </a:r>
            <a:r>
              <a:rPr lang="en-GB" dirty="0" err="1"/>
              <a:t>baño</a:t>
            </a:r>
            <a:r>
              <a:rPr lang="en-GB" dirty="0"/>
              <a:t> de </a:t>
            </a:r>
            <a:r>
              <a:rPr lang="en-GB" dirty="0" err="1"/>
              <a:t>su</a:t>
            </a:r>
            <a:r>
              <a:rPr lang="en-GB" dirty="0"/>
              <a:t> casa.</a:t>
            </a:r>
            <a:br>
              <a:rPr lang="en-GB" dirty="0"/>
            </a:br>
            <a:br>
              <a:rPr lang="en-GB" dirty="0"/>
            </a:br>
            <a:r>
              <a:rPr lang="en-GB" dirty="0" err="1"/>
              <a:t>Esta</a:t>
            </a:r>
            <a:r>
              <a:rPr lang="en-GB" dirty="0"/>
              <a:t> </a:t>
            </a:r>
            <a:r>
              <a:rPr lang="en-GB" dirty="0" err="1"/>
              <a:t>semana</a:t>
            </a:r>
            <a:r>
              <a:rPr lang="en-GB" dirty="0"/>
              <a:t>, un </a:t>
            </a:r>
            <a:r>
              <a:rPr lang="en-GB" dirty="0" err="1"/>
              <a:t>señor</a:t>
            </a:r>
            <a:r>
              <a:rPr lang="en-GB" dirty="0"/>
              <a:t> </a:t>
            </a:r>
            <a:r>
              <a:rPr lang="en-GB" dirty="0" err="1"/>
              <a:t>español</a:t>
            </a:r>
            <a:r>
              <a:rPr lang="en-GB" dirty="0"/>
              <a:t> de </a:t>
            </a:r>
            <a:r>
              <a:rPr lang="en-GB" dirty="0" err="1"/>
              <a:t>setenta</a:t>
            </a:r>
            <a:r>
              <a:rPr lang="en-GB" dirty="0"/>
              <a:t> </a:t>
            </a:r>
            <a:r>
              <a:rPr lang="en-GB" dirty="0" err="1"/>
              <a:t>años</a:t>
            </a:r>
            <a:r>
              <a:rPr lang="en-GB" dirty="0"/>
              <a:t>, </a:t>
            </a:r>
            <a:r>
              <a:rPr lang="en-GB" dirty="0" err="1"/>
              <a:t>cumplió</a:t>
            </a:r>
            <a:r>
              <a:rPr lang="en-GB" dirty="0"/>
              <a:t> </a:t>
            </a:r>
            <a:r>
              <a:rPr lang="en-GB" dirty="0" err="1"/>
              <a:t>su</a:t>
            </a:r>
            <a:r>
              <a:rPr lang="en-GB" dirty="0"/>
              <a:t> </a:t>
            </a:r>
            <a:r>
              <a:rPr lang="en-GB" dirty="0" err="1"/>
              <a:t>sueño</a:t>
            </a:r>
            <a:r>
              <a:rPr lang="en-GB" dirty="0"/>
              <a:t> de </a:t>
            </a:r>
            <a:r>
              <a:rPr lang="en-GB" dirty="0" err="1"/>
              <a:t>caminar</a:t>
            </a:r>
            <a:r>
              <a:rPr lang="en-GB" dirty="0"/>
              <a:t> </a:t>
            </a:r>
            <a:r>
              <a:rPr lang="en-GB" dirty="0" err="1"/>
              <a:t>en</a:t>
            </a:r>
            <a:r>
              <a:rPr lang="en-GB" dirty="0"/>
              <a:t> la </a:t>
            </a:r>
            <a:r>
              <a:rPr lang="en-GB" dirty="0" err="1"/>
              <a:t>luna</a:t>
            </a:r>
            <a:r>
              <a:rPr lang="en-GB" dirty="0"/>
              <a:t> con </a:t>
            </a:r>
            <a:r>
              <a:rPr lang="en-GB" dirty="0" err="1"/>
              <a:t>su</a:t>
            </a:r>
            <a:r>
              <a:rPr lang="en-GB" dirty="0"/>
              <a:t> mono* </a:t>
            </a:r>
            <a:r>
              <a:rPr lang="en-GB" dirty="0" err="1"/>
              <a:t>pequeño</a:t>
            </a:r>
            <a:r>
              <a:rPr lang="en-GB" dirty="0"/>
              <a:t> el día de </a:t>
            </a:r>
            <a:r>
              <a:rPr lang="en-GB" dirty="0" err="1"/>
              <a:t>su</a:t>
            </a:r>
            <a:r>
              <a:rPr lang="en-GB" dirty="0"/>
              <a:t> </a:t>
            </a:r>
            <a:r>
              <a:rPr lang="en-GB" dirty="0" err="1"/>
              <a:t>cumpleaños</a:t>
            </a:r>
            <a:r>
              <a:rPr lang="en-GB" dirty="0"/>
              <a:t>.</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5" name="TextBox 4"/>
          <p:cNvSpPr txBox="1"/>
          <p:nvPr/>
        </p:nvSpPr>
        <p:spPr>
          <a:xfrm>
            <a:off x="594454" y="335919"/>
            <a:ext cx="4325257" cy="646331"/>
          </a:xfrm>
          <a:prstGeom prst="rect">
            <a:avLst/>
          </a:prstGeom>
          <a:noFill/>
        </p:spPr>
        <p:txBody>
          <a:bodyPr wrap="square" rtlCol="0">
            <a:spAutoFit/>
          </a:bodyPr>
          <a:lstStyle/>
          <a:p>
            <a:pPr algn="l"/>
            <a:r>
              <a:rPr lang="en-GB" sz="3600" b="1" dirty="0" err="1">
                <a:solidFill>
                  <a:schemeClr val="accent5">
                    <a:lumMod val="50000"/>
                  </a:schemeClr>
                </a:solidFill>
                <a:latin typeface="Century Gothic" panose="020B0502020202020204" pitchFamily="34" charset="0"/>
              </a:rPr>
              <a:t>Noticias</a:t>
            </a:r>
            <a:r>
              <a:rPr lang="en-GB" sz="3600" b="1" dirty="0">
                <a:solidFill>
                  <a:schemeClr val="accent5">
                    <a:lumMod val="50000"/>
                  </a:schemeClr>
                </a:solidFill>
                <a:latin typeface="Century Gothic" panose="020B0502020202020204" pitchFamily="34" charset="0"/>
              </a:rPr>
              <a:t> </a:t>
            </a:r>
            <a:r>
              <a:rPr lang="en-GB" sz="3600" b="1" dirty="0" err="1">
                <a:solidFill>
                  <a:schemeClr val="accent5">
                    <a:lumMod val="50000"/>
                  </a:schemeClr>
                </a:solidFill>
                <a:latin typeface="Century Gothic" panose="020B0502020202020204" pitchFamily="34" charset="0"/>
              </a:rPr>
              <a:t>raras</a:t>
            </a:r>
            <a:endParaRPr lang="en-GB" sz="3600" b="1" dirty="0">
              <a:solidFill>
                <a:schemeClr val="accent5">
                  <a:lumMod val="50000"/>
                </a:schemeClr>
              </a:solidFill>
              <a:latin typeface="Century Gothic" panose="020B0502020202020204" pitchFamily="34" charset="0"/>
            </a:endParaRPr>
          </a:p>
        </p:txBody>
      </p:sp>
      <p:sp>
        <p:nvSpPr>
          <p:cNvPr id="12" name="Action Button: Custom 20">
            <a:hlinkClick r:id="" action="ppaction://noaction" highlightClick="1">
              <a:snd r:embed="rId3" name="Tonguetwister 1 slow.wav"/>
            </a:hlinkClick>
            <a:extLst>
              <a:ext uri="{FF2B5EF4-FFF2-40B4-BE49-F238E27FC236}">
                <a16:creationId xmlns:a16="http://schemas.microsoft.com/office/drawing/2014/main" id="{EEC96304-0547-4EE1-8F3F-E74C85620AEC}"/>
              </a:ext>
            </a:extLst>
          </p:cNvPr>
          <p:cNvSpPr/>
          <p:nvPr/>
        </p:nvSpPr>
        <p:spPr>
          <a:xfrm>
            <a:off x="9476274" y="96265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Tonguetwister 1 medium.wav"/>
            </a:hlinkClick>
            <a:extLst>
              <a:ext uri="{FF2B5EF4-FFF2-40B4-BE49-F238E27FC236}">
                <a16:creationId xmlns:a16="http://schemas.microsoft.com/office/drawing/2014/main" id="{1CEFA9C5-4A63-4759-BFDA-BD38CDDE2DF9}"/>
              </a:ext>
            </a:extLst>
          </p:cNvPr>
          <p:cNvSpPr/>
          <p:nvPr/>
        </p:nvSpPr>
        <p:spPr>
          <a:xfrm>
            <a:off x="10402010" y="96265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Tonguetwister 1 fast.wav"/>
            </a:hlinkClick>
            <a:extLst>
              <a:ext uri="{FF2B5EF4-FFF2-40B4-BE49-F238E27FC236}">
                <a16:creationId xmlns:a16="http://schemas.microsoft.com/office/drawing/2014/main" id="{1CEFA9C5-4A63-4759-BFDA-BD38CDDE2DF9}"/>
              </a:ext>
            </a:extLst>
          </p:cNvPr>
          <p:cNvSpPr/>
          <p:nvPr/>
        </p:nvSpPr>
        <p:spPr>
          <a:xfrm>
            <a:off x="11331010" y="96265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6" name="Action Button: Custom 20">
            <a:hlinkClick r:id="" action="ppaction://noaction" highlightClick="1">
              <a:snd r:embed="rId6" name="Tonguetwister 2 slow.wav"/>
            </a:hlinkClick>
            <a:extLst>
              <a:ext uri="{FF2B5EF4-FFF2-40B4-BE49-F238E27FC236}">
                <a16:creationId xmlns:a16="http://schemas.microsoft.com/office/drawing/2014/main" id="{BD64F665-3907-594B-BE38-4E1C41222A4D}"/>
              </a:ext>
            </a:extLst>
          </p:cNvPr>
          <p:cNvSpPr/>
          <p:nvPr/>
        </p:nvSpPr>
        <p:spPr>
          <a:xfrm>
            <a:off x="9489068" y="372588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7" name="Action Button: Custom 20">
            <a:hlinkClick r:id="" action="ppaction://noaction" highlightClick="1">
              <a:snd r:embed="rId7" name="Tonguetwister 2 medium.wav"/>
            </a:hlinkClick>
            <a:extLst>
              <a:ext uri="{FF2B5EF4-FFF2-40B4-BE49-F238E27FC236}">
                <a16:creationId xmlns:a16="http://schemas.microsoft.com/office/drawing/2014/main" id="{EF9D5737-9594-824D-BF4A-54686F9D14C8}"/>
              </a:ext>
            </a:extLst>
          </p:cNvPr>
          <p:cNvSpPr/>
          <p:nvPr/>
        </p:nvSpPr>
        <p:spPr>
          <a:xfrm>
            <a:off x="10414804" y="37258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8" name="Action Button: Custom 20">
            <a:hlinkClick r:id="" action="ppaction://noaction" highlightClick="1">
              <a:snd r:embed="rId8" name="Tonguetwister 2 fast.wav"/>
            </a:hlinkClick>
            <a:extLst>
              <a:ext uri="{FF2B5EF4-FFF2-40B4-BE49-F238E27FC236}">
                <a16:creationId xmlns:a16="http://schemas.microsoft.com/office/drawing/2014/main" id="{90F72BE5-A719-6B4B-B678-BCBB041C7351}"/>
              </a:ext>
            </a:extLst>
          </p:cNvPr>
          <p:cNvSpPr/>
          <p:nvPr/>
        </p:nvSpPr>
        <p:spPr>
          <a:xfrm>
            <a:off x="11343804" y="37258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2050" name="Picture 2" descr="Moon, Big, Full Moon, Big Moon">
            <a:extLst>
              <a:ext uri="{FF2B5EF4-FFF2-40B4-BE49-F238E27FC236}">
                <a16:creationId xmlns:a16="http://schemas.microsoft.com/office/drawing/2014/main" id="{ACAA35B4-A1A4-0847-AACC-85788D939A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81526" y="4656070"/>
            <a:ext cx="1652212" cy="16522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nkey, Cartoon, Character, Cute, Ape">
            <a:extLst>
              <a:ext uri="{FF2B5EF4-FFF2-40B4-BE49-F238E27FC236}">
                <a16:creationId xmlns:a16="http://schemas.microsoft.com/office/drawing/2014/main" id="{DBD6AB70-50B0-2343-842B-E3B55E9A6F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07555" y="4165407"/>
            <a:ext cx="614771" cy="9813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ld Man, Standing, Senior, Adult, Mature">
            <a:extLst>
              <a:ext uri="{FF2B5EF4-FFF2-40B4-BE49-F238E27FC236}">
                <a16:creationId xmlns:a16="http://schemas.microsoft.com/office/drawing/2014/main" id="{A604FC00-16B8-4240-BE28-A3EF0FE7BC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06473" y="4265586"/>
            <a:ext cx="678269" cy="9813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pider, Silhouette, Halloween, Insect">
            <a:extLst>
              <a:ext uri="{FF2B5EF4-FFF2-40B4-BE49-F238E27FC236}">
                <a16:creationId xmlns:a16="http://schemas.microsoft.com/office/drawing/2014/main" id="{BEA98E02-6695-4547-9330-850081ECD6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84742" y="1540086"/>
            <a:ext cx="1292536" cy="16873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ineapple, Fruit, Tropical, Fresh, Ripe, Juicy, Food">
            <a:extLst>
              <a:ext uri="{FF2B5EF4-FFF2-40B4-BE49-F238E27FC236}">
                <a16:creationId xmlns:a16="http://schemas.microsoft.com/office/drawing/2014/main" id="{73610388-5847-224D-88A0-2181F4ADBD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69823" y="1611089"/>
            <a:ext cx="1105401" cy="16522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2F97734C-74F6-0A4F-93C7-6A38CCF98165}"/>
              </a:ext>
            </a:extLst>
          </p:cNvPr>
          <p:cNvCxnSpPr/>
          <p:nvPr/>
        </p:nvCxnSpPr>
        <p:spPr>
          <a:xfrm>
            <a:off x="10557915" y="1529461"/>
            <a:ext cx="0" cy="17338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4810BE94-2116-BB4C-9AA2-516FD997CCFD}"/>
              </a:ext>
            </a:extLst>
          </p:cNvPr>
          <p:cNvSpPr txBox="1"/>
          <p:nvPr/>
        </p:nvSpPr>
        <p:spPr>
          <a:xfrm>
            <a:off x="4728792" y="188722"/>
            <a:ext cx="2093843"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*araña = spider</a:t>
            </a:r>
          </a:p>
        </p:txBody>
      </p:sp>
      <p:sp>
        <p:nvSpPr>
          <p:cNvPr id="19" name="CuadroTexto 18">
            <a:extLst>
              <a:ext uri="{FF2B5EF4-FFF2-40B4-BE49-F238E27FC236}">
                <a16:creationId xmlns:a16="http://schemas.microsoft.com/office/drawing/2014/main" id="{4D26065D-A353-5E40-B5ED-CAF1BE8820B2}"/>
              </a:ext>
            </a:extLst>
          </p:cNvPr>
          <p:cNvSpPr txBox="1"/>
          <p:nvPr/>
        </p:nvSpPr>
        <p:spPr>
          <a:xfrm>
            <a:off x="7022537" y="188722"/>
            <a:ext cx="2018501"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*tamaño = size</a:t>
            </a:r>
          </a:p>
        </p:txBody>
      </p:sp>
      <p:sp>
        <p:nvSpPr>
          <p:cNvPr id="20" name="CuadroTexto 19">
            <a:extLst>
              <a:ext uri="{FF2B5EF4-FFF2-40B4-BE49-F238E27FC236}">
                <a16:creationId xmlns:a16="http://schemas.microsoft.com/office/drawing/2014/main" id="{23D33384-2BBB-9041-A7A3-2B2B4371C30B}"/>
              </a:ext>
            </a:extLst>
          </p:cNvPr>
          <p:cNvSpPr txBox="1"/>
          <p:nvPr/>
        </p:nvSpPr>
        <p:spPr>
          <a:xfrm>
            <a:off x="6659932" y="588832"/>
            <a:ext cx="2440092"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*piña = pineapple</a:t>
            </a:r>
          </a:p>
        </p:txBody>
      </p:sp>
      <p:sp>
        <p:nvSpPr>
          <p:cNvPr id="21" name="CuadroTexto 20">
            <a:extLst>
              <a:ext uri="{FF2B5EF4-FFF2-40B4-BE49-F238E27FC236}">
                <a16:creationId xmlns:a16="http://schemas.microsoft.com/office/drawing/2014/main" id="{04743F37-4D9D-2B40-9AA0-2FBC18C77FDB}"/>
              </a:ext>
            </a:extLst>
          </p:cNvPr>
          <p:cNvSpPr txBox="1"/>
          <p:nvPr/>
        </p:nvSpPr>
        <p:spPr>
          <a:xfrm>
            <a:off x="6717966" y="3325778"/>
            <a:ext cx="2323072"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*mono = monkey</a:t>
            </a:r>
          </a:p>
        </p:txBody>
      </p:sp>
    </p:spTree>
    <p:extLst>
      <p:ext uri="{BB962C8B-B14F-4D97-AF65-F5344CB8AC3E}">
        <p14:creationId xmlns:p14="http://schemas.microsoft.com/office/powerpoint/2010/main" val="153104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46" name="Google Shape;154;p10" descr="background rectangle">
            <a:extLst>
              <a:ext uri="{FF2B5EF4-FFF2-40B4-BE49-F238E27FC236}">
                <a16:creationId xmlns:a16="http://schemas.microsoft.com/office/drawing/2014/main" id="{75C9E98F-03B1-6147-B709-2C71D6C55B42}"/>
              </a:ext>
            </a:extLst>
          </p:cNvPr>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12" name="Google Shape;112;p50"/>
          <p:cNvSpPr txBox="1">
            <a:spLocks noGrp="1"/>
          </p:cNvSpPr>
          <p:nvPr>
            <p:ph type="title"/>
          </p:nvPr>
        </p:nvSpPr>
        <p:spPr>
          <a:xfrm>
            <a:off x="124862" y="38667"/>
            <a:ext cx="534746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3600" b="1" dirty="0" err="1">
                <a:solidFill>
                  <a:schemeClr val="lt1"/>
                </a:solidFill>
              </a:rPr>
              <a:t>Vocabulario</a:t>
            </a:r>
            <a:endParaRPr sz="3600" b="1" dirty="0">
              <a:solidFill>
                <a:schemeClr val="lt1"/>
              </a:solidFill>
            </a:endParaRPr>
          </a:p>
        </p:txBody>
      </p:sp>
      <p:graphicFrame>
        <p:nvGraphicFramePr>
          <p:cNvPr id="113" name="Google Shape;113;p50"/>
          <p:cNvGraphicFramePr/>
          <p:nvPr>
            <p:extLst>
              <p:ext uri="{D42A27DB-BD31-4B8C-83A1-F6EECF244321}">
                <p14:modId xmlns:p14="http://schemas.microsoft.com/office/powerpoint/2010/main" val="3138311132"/>
              </p:ext>
            </p:extLst>
          </p:nvPr>
        </p:nvGraphicFramePr>
        <p:xfrm>
          <a:off x="1998340" y="1646797"/>
          <a:ext cx="7914400" cy="396250"/>
        </p:xfrm>
        <a:graphic>
          <a:graphicData uri="http://schemas.openxmlformats.org/drawingml/2006/table">
            <a:tbl>
              <a:tblPr firstRow="1" bandRow="1">
                <a:noFill/>
                <a:tableStyleId>{777FD124-B2C9-4D06-B483-A8350737EE8B}</a:tableStyleId>
              </a:tblPr>
              <a:tblGrid>
                <a:gridCol w="1978600">
                  <a:extLst>
                    <a:ext uri="{9D8B030D-6E8A-4147-A177-3AD203B41FA5}">
                      <a16:colId xmlns:a16="http://schemas.microsoft.com/office/drawing/2014/main" val="20000"/>
                    </a:ext>
                  </a:extLst>
                </a:gridCol>
                <a:gridCol w="1978600">
                  <a:extLst>
                    <a:ext uri="{9D8B030D-6E8A-4147-A177-3AD203B41FA5}">
                      <a16:colId xmlns:a16="http://schemas.microsoft.com/office/drawing/2014/main" val="20001"/>
                    </a:ext>
                  </a:extLst>
                </a:gridCol>
                <a:gridCol w="2066075">
                  <a:extLst>
                    <a:ext uri="{9D8B030D-6E8A-4147-A177-3AD203B41FA5}">
                      <a16:colId xmlns:a16="http://schemas.microsoft.com/office/drawing/2014/main" val="20002"/>
                    </a:ext>
                  </a:extLst>
                </a:gridCol>
                <a:gridCol w="189112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None/>
                      </a:pPr>
                      <a:r>
                        <a:rPr lang="en-GB" sz="2000" b="0" i="0" u="none" strike="noStrike" cap="none" dirty="0">
                          <a:latin typeface="Century Gothic" panose="020B0502020202020204" pitchFamily="34" charset="0"/>
                        </a:rPr>
                        <a:t>los </a:t>
                      </a:r>
                      <a:r>
                        <a:rPr lang="en-GB" sz="2000" b="0" i="0" u="none" strike="noStrike" cap="none" dirty="0" err="1">
                          <a:latin typeface="Century Gothic" panose="020B0502020202020204" pitchFamily="34" charset="0"/>
                        </a:rPr>
                        <a:t>números</a:t>
                      </a:r>
                      <a:endParaRPr sz="2000" u="none" strike="noStrike" cap="none" dirty="0"/>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latin typeface="Century Gothic" panose="020B0502020202020204" pitchFamily="34" charset="0"/>
                        </a:rPr>
                        <a:t>el </a:t>
                      </a:r>
                      <a:r>
                        <a:rPr lang="en-GB" sz="2000" b="0" i="0" u="none" strike="noStrike" cap="none" dirty="0" err="1">
                          <a:latin typeface="Century Gothic" panose="020B0502020202020204" pitchFamily="34" charset="0"/>
                        </a:rPr>
                        <a:t>cuerpo</a:t>
                      </a:r>
                      <a:endParaRPr sz="2000" u="none" strike="noStrike" cap="none" dirty="0"/>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latin typeface="Century Gothic" panose="020B0502020202020204" pitchFamily="34" charset="0"/>
                        </a:rPr>
                        <a:t>las </a:t>
                      </a:r>
                      <a:r>
                        <a:rPr lang="en-GB" sz="2000" b="0" i="0" u="none" strike="noStrike" cap="none" dirty="0" err="1">
                          <a:latin typeface="Century Gothic" panose="020B0502020202020204" pitchFamily="34" charset="0"/>
                        </a:rPr>
                        <a:t>emociones</a:t>
                      </a:r>
                      <a:endParaRPr sz="2000" u="none" strike="noStrike" cap="none" dirty="0"/>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latin typeface="Century Gothic" panose="020B0502020202020204" pitchFamily="34" charset="0"/>
                        </a:rPr>
                        <a:t>la </a:t>
                      </a:r>
                      <a:r>
                        <a:rPr lang="en-GB" sz="2000" b="0" i="0" u="none" strike="noStrike" cap="none" dirty="0" err="1">
                          <a:latin typeface="Century Gothic" panose="020B0502020202020204" pitchFamily="34" charset="0"/>
                        </a:rPr>
                        <a:t>familia</a:t>
                      </a:r>
                      <a:endParaRPr sz="2000" u="none" strike="noStrike" cap="none" dirty="0"/>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extLst>
                  <a:ext uri="{0D108BD9-81ED-4DB2-BD59-A6C34878D82A}">
                    <a16:rowId xmlns:a16="http://schemas.microsoft.com/office/drawing/2014/main" val="10000"/>
                  </a:ext>
                </a:extLst>
              </a:tr>
            </a:tbl>
          </a:graphicData>
        </a:graphic>
      </p:graphicFrame>
      <p:graphicFrame>
        <p:nvGraphicFramePr>
          <p:cNvPr id="114" name="Google Shape;114;p50"/>
          <p:cNvGraphicFramePr/>
          <p:nvPr>
            <p:extLst>
              <p:ext uri="{D42A27DB-BD31-4B8C-83A1-F6EECF244321}">
                <p14:modId xmlns:p14="http://schemas.microsoft.com/office/powerpoint/2010/main" val="455810498"/>
              </p:ext>
            </p:extLst>
          </p:nvPr>
        </p:nvGraphicFramePr>
        <p:xfrm>
          <a:off x="1215276" y="2065646"/>
          <a:ext cx="9497300" cy="396250"/>
        </p:xfrm>
        <a:graphic>
          <a:graphicData uri="http://schemas.openxmlformats.org/drawingml/2006/table">
            <a:tbl>
              <a:tblPr firstRow="1" bandRow="1">
                <a:noFill/>
                <a:tableStyleId>{777FD124-B2C9-4D06-B483-A8350737EE8B}</a:tableStyleId>
              </a:tblPr>
              <a:tblGrid>
                <a:gridCol w="2374325">
                  <a:extLst>
                    <a:ext uri="{9D8B030D-6E8A-4147-A177-3AD203B41FA5}">
                      <a16:colId xmlns:a16="http://schemas.microsoft.com/office/drawing/2014/main" val="20000"/>
                    </a:ext>
                  </a:extLst>
                </a:gridCol>
                <a:gridCol w="2374325">
                  <a:extLst>
                    <a:ext uri="{9D8B030D-6E8A-4147-A177-3AD203B41FA5}">
                      <a16:colId xmlns:a16="http://schemas.microsoft.com/office/drawing/2014/main" val="20001"/>
                    </a:ext>
                  </a:extLst>
                </a:gridCol>
                <a:gridCol w="2374325">
                  <a:extLst>
                    <a:ext uri="{9D8B030D-6E8A-4147-A177-3AD203B41FA5}">
                      <a16:colId xmlns:a16="http://schemas.microsoft.com/office/drawing/2014/main" val="20002"/>
                    </a:ext>
                  </a:extLst>
                </a:gridCol>
                <a:gridCol w="2374325">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None/>
                      </a:pPr>
                      <a:r>
                        <a:rPr lang="en-GB" sz="2000" b="0" i="0" u="none" strike="noStrike" cap="none" dirty="0">
                          <a:latin typeface="Century Gothic" panose="020B0502020202020204" pitchFamily="34" charset="0"/>
                        </a:rPr>
                        <a:t>los </a:t>
                      </a:r>
                      <a:r>
                        <a:rPr lang="en-GB" sz="2000" b="0" i="0" u="none" strike="noStrike" cap="none" dirty="0" err="1">
                          <a:latin typeface="Century Gothic" panose="020B0502020202020204" pitchFamily="34" charset="0"/>
                        </a:rPr>
                        <a:t>edificios</a:t>
                      </a:r>
                      <a:endParaRPr sz="2000" u="none" strike="noStrike" cap="none" dirty="0"/>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latin typeface="Century Gothic" panose="020B0502020202020204" pitchFamily="34" charset="0"/>
                        </a:rPr>
                        <a:t>las </a:t>
                      </a:r>
                      <a:r>
                        <a:rPr lang="en-GB" sz="2000" b="0" i="0" u="none" strike="noStrike" cap="none" dirty="0" err="1">
                          <a:latin typeface="Century Gothic" panose="020B0502020202020204" pitchFamily="34" charset="0"/>
                        </a:rPr>
                        <a:t>direcciones</a:t>
                      </a:r>
                      <a:endParaRPr sz="2000" u="none" strike="noStrike" cap="none" dirty="0"/>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latin typeface="Century Gothic" panose="020B0502020202020204" pitchFamily="34" charset="0"/>
                        </a:rPr>
                        <a:t>los </a:t>
                      </a:r>
                      <a:r>
                        <a:rPr lang="en-GB" sz="2000" b="0" i="0" u="none" strike="noStrike" cap="none" dirty="0" err="1">
                          <a:latin typeface="Century Gothic" panose="020B0502020202020204" pitchFamily="34" charset="0"/>
                        </a:rPr>
                        <a:t>idiomas</a:t>
                      </a:r>
                      <a:endParaRPr sz="2000" u="none" strike="noStrike" cap="none" dirty="0"/>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tc>
                  <a:txBody>
                    <a:bodyPr/>
                    <a:lstStyle/>
                    <a:p>
                      <a:pPr marL="0" marR="0" lvl="0" indent="0" algn="ctr" rtl="0">
                        <a:lnSpc>
                          <a:spcPct val="100000"/>
                        </a:lnSpc>
                        <a:spcBef>
                          <a:spcPts val="0"/>
                        </a:spcBef>
                        <a:spcAft>
                          <a:spcPts val="0"/>
                        </a:spcAft>
                        <a:buNone/>
                      </a:pPr>
                      <a:r>
                        <a:rPr lang="en-GB" sz="2000" b="0" i="0" u="none" strike="noStrike" cap="none" dirty="0">
                          <a:latin typeface="Century Gothic" panose="020B0502020202020204" pitchFamily="34" charset="0"/>
                        </a:rPr>
                        <a:t>la </a:t>
                      </a:r>
                      <a:r>
                        <a:rPr lang="en-GB" sz="2000" b="0" i="0" u="none" strike="noStrike" cap="none" dirty="0" err="1">
                          <a:latin typeface="Century Gothic" panose="020B0502020202020204" pitchFamily="34" charset="0"/>
                        </a:rPr>
                        <a:t>gente</a:t>
                      </a:r>
                      <a:endParaRPr sz="2000" u="none" strike="noStrike" cap="none" dirty="0"/>
                    </a:p>
                  </a:txBody>
                  <a:tcPr marL="91450" marR="91450" marT="45725" marB="45725" anchor="ctr">
                    <a:lnL w="38100" cap="flat" cmpd="sng">
                      <a:solidFill>
                        <a:srgbClr val="E56831"/>
                      </a:solidFill>
                      <a:prstDash val="solid"/>
                      <a:round/>
                      <a:headEnd type="none" w="sm" len="sm"/>
                      <a:tailEnd type="none" w="sm" len="sm"/>
                    </a:lnL>
                    <a:lnR w="38100" cap="flat" cmpd="sng">
                      <a:solidFill>
                        <a:srgbClr val="E56831"/>
                      </a:solidFill>
                      <a:prstDash val="solid"/>
                      <a:round/>
                      <a:headEnd type="none" w="sm" len="sm"/>
                      <a:tailEnd type="none" w="sm" len="sm"/>
                    </a:lnR>
                    <a:lnT w="38100" cap="flat" cmpd="sng">
                      <a:solidFill>
                        <a:srgbClr val="E56831"/>
                      </a:solidFill>
                      <a:prstDash val="solid"/>
                      <a:round/>
                      <a:headEnd type="none" w="sm" len="sm"/>
                      <a:tailEnd type="none" w="sm" len="sm"/>
                    </a:lnT>
                    <a:lnB w="38100" cap="flat" cmpd="sng">
                      <a:solidFill>
                        <a:srgbClr val="E56831"/>
                      </a:solidFill>
                      <a:prstDash val="solid"/>
                      <a:round/>
                      <a:headEnd type="none" w="sm" len="sm"/>
                      <a:tailEnd type="none" w="sm" len="sm"/>
                    </a:lnB>
                    <a:solidFill>
                      <a:srgbClr val="1F3864"/>
                    </a:solidFill>
                  </a:tcPr>
                </a:tc>
                <a:extLst>
                  <a:ext uri="{0D108BD9-81ED-4DB2-BD59-A6C34878D82A}">
                    <a16:rowId xmlns:a16="http://schemas.microsoft.com/office/drawing/2014/main" val="10000"/>
                  </a:ext>
                </a:extLst>
              </a:tr>
            </a:tbl>
          </a:graphicData>
        </a:graphic>
      </p:graphicFrame>
      <p:sp>
        <p:nvSpPr>
          <p:cNvPr id="115" name="Google Shape;115;p50">
            <a:hlinkClick r:id="" action="ppaction://noaction">
              <a:snd r:embed="rId4" name="1 aleman espan%CC%83ol frances.wav"/>
            </a:hlinkClick>
          </p:cNvPr>
          <p:cNvSpPr/>
          <p:nvPr/>
        </p:nvSpPr>
        <p:spPr>
          <a:xfrm>
            <a:off x="133110" y="2603375"/>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2800" b="1" i="0" u="none" strike="noStrike" cap="none" dirty="0">
                <a:solidFill>
                  <a:srgbClr val="FFFFFF"/>
                </a:solidFill>
                <a:latin typeface="Century Gothic"/>
                <a:ea typeface="Century Gothic"/>
                <a:cs typeface="Century Gothic"/>
                <a:sym typeface="Century Gothic"/>
              </a:rPr>
              <a:t>1</a:t>
            </a:r>
            <a:endParaRPr sz="1200" dirty="0">
              <a:latin typeface="Century Gothic" panose="020B0502020202020204" pitchFamily="34" charset="0"/>
            </a:endParaRPr>
          </a:p>
        </p:txBody>
      </p:sp>
      <p:sp>
        <p:nvSpPr>
          <p:cNvPr id="116" name="Google Shape;116;p50">
            <a:hlinkClick r:id="" action="ppaction://noaction">
              <a:snd r:embed="rId5" name="2 brazo pierna cabeza.wav"/>
            </a:hlinkClick>
          </p:cNvPr>
          <p:cNvSpPr/>
          <p:nvPr/>
        </p:nvSpPr>
        <p:spPr>
          <a:xfrm>
            <a:off x="133110" y="3377327"/>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2800" b="1" i="0" u="none" strike="noStrike" cap="none" dirty="0">
                <a:solidFill>
                  <a:srgbClr val="FFFFFF"/>
                </a:solidFill>
                <a:latin typeface="Century Gothic"/>
                <a:ea typeface="Century Gothic"/>
                <a:cs typeface="Century Gothic"/>
                <a:sym typeface="Century Gothic"/>
              </a:rPr>
              <a:t>2</a:t>
            </a:r>
            <a:endParaRPr sz="1200" dirty="0">
              <a:latin typeface="Century Gothic" panose="020B0502020202020204" pitchFamily="34" charset="0"/>
            </a:endParaRPr>
          </a:p>
        </p:txBody>
      </p:sp>
      <p:sp>
        <p:nvSpPr>
          <p:cNvPr id="117" name="Google Shape;117;p50">
            <a:hlinkClick r:id="" action="ppaction://noaction">
              <a:snd r:embed="rId6" name="3 ocho nueve siete.wav"/>
            </a:hlinkClick>
          </p:cNvPr>
          <p:cNvSpPr/>
          <p:nvPr/>
        </p:nvSpPr>
        <p:spPr>
          <a:xfrm>
            <a:off x="133110" y="4154590"/>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2800" b="1" i="0" u="none" strike="noStrike" cap="none" dirty="0">
                <a:solidFill>
                  <a:srgbClr val="FFFFFF"/>
                </a:solidFill>
                <a:latin typeface="Century Gothic"/>
                <a:ea typeface="Century Gothic"/>
                <a:cs typeface="Century Gothic"/>
                <a:sym typeface="Century Gothic"/>
              </a:rPr>
              <a:t>3</a:t>
            </a:r>
            <a:endParaRPr sz="1200" dirty="0">
              <a:latin typeface="Century Gothic" panose="020B0502020202020204" pitchFamily="34" charset="0"/>
            </a:endParaRPr>
          </a:p>
        </p:txBody>
      </p:sp>
      <p:sp>
        <p:nvSpPr>
          <p:cNvPr id="118" name="Google Shape;118;p50">
            <a:hlinkClick r:id="" action="ppaction://noaction">
              <a:snd r:embed="rId7" name="4 compan%CC%83ero alguien sen%CC%83or.wav"/>
            </a:hlinkClick>
          </p:cNvPr>
          <p:cNvSpPr/>
          <p:nvPr/>
        </p:nvSpPr>
        <p:spPr>
          <a:xfrm>
            <a:off x="133110" y="4926170"/>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2800" b="1" i="0" u="none" strike="noStrike" cap="none" dirty="0">
                <a:solidFill>
                  <a:srgbClr val="FFFFFF"/>
                </a:solidFill>
                <a:latin typeface="Century Gothic"/>
                <a:ea typeface="Century Gothic"/>
                <a:cs typeface="Century Gothic"/>
                <a:sym typeface="Century Gothic"/>
              </a:rPr>
              <a:t>4</a:t>
            </a:r>
            <a:endParaRPr sz="1200" dirty="0">
              <a:latin typeface="Century Gothic" panose="020B0502020202020204" pitchFamily="34" charset="0"/>
            </a:endParaRPr>
          </a:p>
        </p:txBody>
      </p:sp>
      <p:sp>
        <p:nvSpPr>
          <p:cNvPr id="119" name="Google Shape;119;p50">
            <a:hlinkClick r:id="" action="ppaction://noaction">
              <a:snd r:embed="rId8" name="5 hija madre hijo.wav"/>
            </a:hlinkClick>
          </p:cNvPr>
          <p:cNvSpPr/>
          <p:nvPr/>
        </p:nvSpPr>
        <p:spPr>
          <a:xfrm>
            <a:off x="5897257" y="2617585"/>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2800" b="1" i="0" u="none" strike="noStrike" cap="none" dirty="0">
                <a:solidFill>
                  <a:srgbClr val="FFFFFF"/>
                </a:solidFill>
                <a:latin typeface="Century Gothic"/>
                <a:ea typeface="Century Gothic"/>
                <a:cs typeface="Century Gothic"/>
                <a:sym typeface="Century Gothic"/>
              </a:rPr>
              <a:t>5</a:t>
            </a:r>
            <a:endParaRPr sz="1200" dirty="0">
              <a:latin typeface="Century Gothic" panose="020B0502020202020204" pitchFamily="34" charset="0"/>
            </a:endParaRPr>
          </a:p>
        </p:txBody>
      </p:sp>
      <p:sp>
        <p:nvSpPr>
          <p:cNvPr id="120" name="Google Shape;120;p50">
            <a:hlinkClick r:id="" action="ppaction://noaction">
              <a:snd r:embed="rId9" name="6 habitacion banco escuela.wav"/>
            </a:hlinkClick>
          </p:cNvPr>
          <p:cNvSpPr/>
          <p:nvPr/>
        </p:nvSpPr>
        <p:spPr>
          <a:xfrm>
            <a:off x="5897257" y="3394848"/>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2800" b="1" i="0" u="none" strike="noStrike" cap="none" dirty="0">
                <a:solidFill>
                  <a:srgbClr val="FFFFFF"/>
                </a:solidFill>
                <a:latin typeface="Century Gothic"/>
                <a:ea typeface="Century Gothic"/>
                <a:cs typeface="Century Gothic"/>
                <a:sym typeface="Century Gothic"/>
              </a:rPr>
              <a:t>6</a:t>
            </a:r>
            <a:endParaRPr sz="1200" dirty="0">
              <a:latin typeface="Century Gothic" panose="020B0502020202020204" pitchFamily="34" charset="0"/>
            </a:endParaRPr>
          </a:p>
        </p:txBody>
      </p:sp>
      <p:sp>
        <p:nvSpPr>
          <p:cNvPr id="121" name="Google Shape;121;p50">
            <a:hlinkClick r:id="" action="ppaction://noaction">
              <a:snd r:embed="rId10" name="7 miedo rabia tristeza.wav"/>
            </a:hlinkClick>
          </p:cNvPr>
          <p:cNvSpPr/>
          <p:nvPr/>
        </p:nvSpPr>
        <p:spPr>
          <a:xfrm>
            <a:off x="5897257" y="4166428"/>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2800" b="1" i="0" u="none" strike="noStrike" cap="none" dirty="0">
                <a:solidFill>
                  <a:srgbClr val="FFFFFF"/>
                </a:solidFill>
                <a:latin typeface="Century Gothic"/>
                <a:ea typeface="Century Gothic"/>
                <a:cs typeface="Century Gothic"/>
                <a:sym typeface="Century Gothic"/>
              </a:rPr>
              <a:t>7</a:t>
            </a:r>
            <a:endParaRPr sz="1200" dirty="0">
              <a:latin typeface="Century Gothic" panose="020B0502020202020204" pitchFamily="34" charset="0"/>
            </a:endParaRPr>
          </a:p>
        </p:txBody>
      </p:sp>
      <p:sp>
        <p:nvSpPr>
          <p:cNvPr id="122" name="Google Shape;122;p50">
            <a:hlinkClick r:id="" action="ppaction://noaction">
              <a:snd r:embed="rId11" name="8 izquierda derecha adelante.wav"/>
            </a:hlinkClick>
          </p:cNvPr>
          <p:cNvSpPr/>
          <p:nvPr/>
        </p:nvSpPr>
        <p:spPr>
          <a:xfrm>
            <a:off x="5897257" y="4938008"/>
            <a:ext cx="514003" cy="522680"/>
          </a:xfrm>
          <a:custGeom>
            <a:avLst/>
            <a:gdLst/>
            <a:ahLst/>
            <a:cxnLst/>
            <a:rect l="l" t="t" r="r" b="b"/>
            <a:pathLst>
              <a:path w="120000" h="120000" extrusionOk="0">
                <a:moveTo>
                  <a:pt x="0" y="0"/>
                </a:moveTo>
                <a:lnTo>
                  <a:pt x="120000" y="0"/>
                </a:lnTo>
                <a:lnTo>
                  <a:pt x="120000" y="120000"/>
                </a:lnTo>
                <a:lnTo>
                  <a:pt x="0" y="120000"/>
                </a:lnTo>
                <a:close/>
              </a:path>
            </a:pathLst>
          </a:custGeom>
          <a:solidFill>
            <a:srgbClr val="F76602"/>
          </a:solidFill>
          <a:ln w="9525" cap="flat" cmpd="sng">
            <a:solidFill>
              <a:schemeClr val="accent5">
                <a:lumMod val="50000"/>
              </a:schemeClr>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2800" b="1" i="0" u="none" strike="noStrike" cap="none" dirty="0">
                <a:solidFill>
                  <a:srgbClr val="FFFFFF"/>
                </a:solidFill>
                <a:latin typeface="Century Gothic"/>
                <a:ea typeface="Century Gothic"/>
                <a:cs typeface="Century Gothic"/>
                <a:sym typeface="Century Gothic"/>
              </a:rPr>
              <a:t>8</a:t>
            </a:r>
            <a:endParaRPr sz="1200" dirty="0">
              <a:latin typeface="Century Gothic" panose="020B0502020202020204" pitchFamily="34" charset="0"/>
            </a:endParaRPr>
          </a:p>
        </p:txBody>
      </p:sp>
      <p:sp>
        <p:nvSpPr>
          <p:cNvPr id="123" name="Google Shape;123;p50"/>
          <p:cNvSpPr txBox="1"/>
          <p:nvPr/>
        </p:nvSpPr>
        <p:spPr>
          <a:xfrm>
            <a:off x="216765" y="1147457"/>
            <a:ext cx="8695956"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Arial"/>
              <a:buNone/>
            </a:pPr>
            <a:r>
              <a:rPr lang="en-GB" sz="2200" b="1" i="0" u="none" strike="noStrike" cap="none" dirty="0" err="1">
                <a:solidFill>
                  <a:schemeClr val="accent5">
                    <a:lumMod val="50000"/>
                  </a:schemeClr>
                </a:solidFill>
                <a:latin typeface="Century Gothic"/>
                <a:ea typeface="Century Gothic"/>
                <a:cs typeface="Century Gothic"/>
                <a:sym typeface="Century Gothic"/>
              </a:rPr>
              <a:t>Escucha</a:t>
            </a:r>
            <a:r>
              <a:rPr lang="en-GB" sz="2200" b="1" i="0" u="none" strike="noStrike" cap="none" dirty="0">
                <a:solidFill>
                  <a:schemeClr val="accent5">
                    <a:lumMod val="50000"/>
                  </a:schemeClr>
                </a:solidFill>
                <a:latin typeface="Century Gothic"/>
                <a:ea typeface="Century Gothic"/>
                <a:cs typeface="Century Gothic"/>
                <a:sym typeface="Century Gothic"/>
              </a:rPr>
              <a:t> y </a:t>
            </a:r>
            <a:r>
              <a:rPr lang="en-GB" sz="2200" b="1" i="0" u="none" strike="noStrike" cap="none" dirty="0" err="1">
                <a:solidFill>
                  <a:schemeClr val="accent5">
                    <a:lumMod val="50000"/>
                  </a:schemeClr>
                </a:solidFill>
                <a:latin typeface="Century Gothic"/>
                <a:ea typeface="Century Gothic"/>
                <a:cs typeface="Century Gothic"/>
                <a:sym typeface="Century Gothic"/>
              </a:rPr>
              <a:t>elige</a:t>
            </a:r>
            <a:r>
              <a:rPr lang="en-GB" sz="2200" b="1" i="0" u="none" strike="noStrike" cap="none" dirty="0">
                <a:solidFill>
                  <a:schemeClr val="accent5">
                    <a:lumMod val="50000"/>
                  </a:schemeClr>
                </a:solidFill>
                <a:latin typeface="Century Gothic"/>
                <a:ea typeface="Century Gothic"/>
                <a:cs typeface="Century Gothic"/>
                <a:sym typeface="Century Gothic"/>
              </a:rPr>
              <a:t> una </a:t>
            </a:r>
            <a:r>
              <a:rPr lang="en-GB" sz="2200" b="1" i="0" u="none" strike="noStrike" cap="none" dirty="0" err="1">
                <a:solidFill>
                  <a:schemeClr val="accent5">
                    <a:lumMod val="50000"/>
                  </a:schemeClr>
                </a:solidFill>
                <a:latin typeface="Century Gothic"/>
                <a:ea typeface="Century Gothic"/>
                <a:cs typeface="Century Gothic"/>
                <a:sym typeface="Century Gothic"/>
              </a:rPr>
              <a:t>categoría</a:t>
            </a:r>
            <a:r>
              <a:rPr lang="en-GB" sz="2200" b="1" i="0" u="none" strike="noStrike" cap="none" dirty="0">
                <a:solidFill>
                  <a:schemeClr val="accent5">
                    <a:lumMod val="50000"/>
                  </a:schemeClr>
                </a:solidFill>
                <a:latin typeface="Century Gothic"/>
                <a:ea typeface="Century Gothic"/>
                <a:cs typeface="Century Gothic"/>
                <a:sym typeface="Century Gothic"/>
              </a:rPr>
              <a:t> de la </a:t>
            </a:r>
            <a:r>
              <a:rPr lang="en-GB" sz="2200" b="1" i="0" u="none" strike="noStrike" cap="none" dirty="0" err="1">
                <a:solidFill>
                  <a:schemeClr val="accent5">
                    <a:lumMod val="50000"/>
                  </a:schemeClr>
                </a:solidFill>
                <a:latin typeface="Century Gothic"/>
                <a:ea typeface="Century Gothic"/>
                <a:cs typeface="Century Gothic"/>
                <a:sym typeface="Century Gothic"/>
              </a:rPr>
              <a:t>lista</a:t>
            </a:r>
            <a:r>
              <a:rPr lang="en-GB" sz="2200" b="1" i="0" u="none" strike="noStrike" cap="none" dirty="0">
                <a:solidFill>
                  <a:schemeClr val="accent5">
                    <a:lumMod val="50000"/>
                  </a:schemeClr>
                </a:solidFill>
                <a:latin typeface="Century Gothic"/>
                <a:ea typeface="Century Gothic"/>
                <a:cs typeface="Century Gothic"/>
                <a:sym typeface="Century Gothic"/>
              </a:rPr>
              <a:t>  </a:t>
            </a:r>
            <a:endParaRPr sz="2200" b="1" i="0" u="none" strike="noStrike" cap="none" dirty="0">
              <a:solidFill>
                <a:schemeClr val="accent5">
                  <a:lumMod val="50000"/>
                </a:schemeClr>
              </a:solidFill>
              <a:latin typeface="Century Gothic"/>
              <a:ea typeface="Century Gothic"/>
              <a:cs typeface="Century Gothic"/>
              <a:sym typeface="Century Gothic"/>
            </a:endParaRPr>
          </a:p>
        </p:txBody>
      </p:sp>
      <p:sp>
        <p:nvSpPr>
          <p:cNvPr id="124" name="Google Shape;124;p50"/>
          <p:cNvSpPr txBox="1"/>
          <p:nvPr/>
        </p:nvSpPr>
        <p:spPr>
          <a:xfrm>
            <a:off x="871699" y="2712035"/>
            <a:ext cx="42468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err="1">
                <a:solidFill>
                  <a:srgbClr val="1F3864"/>
                </a:solidFill>
                <a:latin typeface="Century Gothic"/>
                <a:ea typeface="Century Gothic"/>
                <a:cs typeface="Century Gothic"/>
                <a:sym typeface="Century Gothic"/>
              </a:rPr>
              <a:t>alemán</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español</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francés</a:t>
            </a:r>
            <a:endParaRPr sz="2000" b="0" i="0" u="none" strike="noStrike" cap="none" dirty="0">
              <a:solidFill>
                <a:srgbClr val="1F3864"/>
              </a:solidFill>
              <a:latin typeface="Century Gothic"/>
              <a:ea typeface="Century Gothic"/>
              <a:cs typeface="Century Gothic"/>
              <a:sym typeface="Century Gothic"/>
            </a:endParaRPr>
          </a:p>
        </p:txBody>
      </p:sp>
      <p:sp>
        <p:nvSpPr>
          <p:cNvPr id="125" name="Google Shape;125;p50"/>
          <p:cNvSpPr txBox="1"/>
          <p:nvPr/>
        </p:nvSpPr>
        <p:spPr>
          <a:xfrm>
            <a:off x="4215809" y="2681093"/>
            <a:ext cx="1564230" cy="40497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dirty="0">
                <a:solidFill>
                  <a:srgbClr val="FFFFFF"/>
                </a:solidFill>
                <a:latin typeface="Century Gothic"/>
                <a:ea typeface="Century Gothic"/>
                <a:cs typeface="Century Gothic"/>
                <a:sym typeface="Century Gothic"/>
              </a:rPr>
              <a:t>los </a:t>
            </a:r>
            <a:r>
              <a:rPr lang="en-GB" sz="2000" b="1" i="0" u="none" strike="noStrike" cap="none" dirty="0" err="1">
                <a:solidFill>
                  <a:srgbClr val="FFFFFF"/>
                </a:solidFill>
                <a:latin typeface="Century Gothic"/>
                <a:ea typeface="Century Gothic"/>
                <a:cs typeface="Century Gothic"/>
                <a:sym typeface="Century Gothic"/>
              </a:rPr>
              <a:t>idiomas</a:t>
            </a:r>
            <a:endParaRPr sz="2000" b="1" i="0" u="none" strike="noStrike" cap="none" dirty="0">
              <a:solidFill>
                <a:srgbClr val="FFFFFF"/>
              </a:solidFill>
              <a:latin typeface="Century Gothic"/>
              <a:ea typeface="Century Gothic"/>
              <a:cs typeface="Century Gothic"/>
              <a:sym typeface="Century Gothic"/>
            </a:endParaRPr>
          </a:p>
        </p:txBody>
      </p:sp>
      <p:sp>
        <p:nvSpPr>
          <p:cNvPr id="126" name="Google Shape;126;p50"/>
          <p:cNvSpPr/>
          <p:nvPr/>
        </p:nvSpPr>
        <p:spPr>
          <a:xfrm>
            <a:off x="6098009" y="2111343"/>
            <a:ext cx="2110154" cy="318033"/>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Century Gothic"/>
              <a:ea typeface="Century Gothic"/>
              <a:cs typeface="Century Gothic"/>
              <a:sym typeface="Century Gothic"/>
            </a:endParaRPr>
          </a:p>
        </p:txBody>
      </p:sp>
      <p:sp>
        <p:nvSpPr>
          <p:cNvPr id="127" name="Google Shape;127;p50"/>
          <p:cNvSpPr txBox="1"/>
          <p:nvPr/>
        </p:nvSpPr>
        <p:spPr>
          <a:xfrm>
            <a:off x="871699" y="3481418"/>
            <a:ext cx="42468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err="1">
                <a:solidFill>
                  <a:srgbClr val="1F3864"/>
                </a:solidFill>
                <a:latin typeface="Century Gothic"/>
                <a:ea typeface="Century Gothic"/>
                <a:cs typeface="Century Gothic"/>
                <a:sym typeface="Century Gothic"/>
              </a:rPr>
              <a:t>brazo</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pierna</a:t>
            </a:r>
            <a:r>
              <a:rPr lang="en-GB" sz="2000" b="0" i="0" u="none" strike="noStrike" cap="none" dirty="0">
                <a:solidFill>
                  <a:srgbClr val="1F3864"/>
                </a:solidFill>
                <a:latin typeface="Century Gothic"/>
                <a:ea typeface="Century Gothic"/>
                <a:cs typeface="Century Gothic"/>
                <a:sym typeface="Century Gothic"/>
              </a:rPr>
              <a:t>, cabeza</a:t>
            </a:r>
            <a:endParaRPr dirty="0">
              <a:latin typeface="Century Gothic" panose="020B0502020202020204" pitchFamily="34" charset="0"/>
            </a:endParaRPr>
          </a:p>
        </p:txBody>
      </p:sp>
      <p:sp>
        <p:nvSpPr>
          <p:cNvPr id="128" name="Google Shape;128;p50"/>
          <p:cNvSpPr txBox="1"/>
          <p:nvPr/>
        </p:nvSpPr>
        <p:spPr>
          <a:xfrm>
            <a:off x="4057535" y="3478571"/>
            <a:ext cx="1732091" cy="40011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a:ea typeface="Century Gothic"/>
                <a:cs typeface="Century Gothic"/>
                <a:sym typeface="Century Gothic"/>
              </a:rPr>
              <a:t>el cuerpo</a:t>
            </a:r>
            <a:endParaRPr sz="2000" b="1" i="0" u="none" strike="noStrike" cap="none">
              <a:solidFill>
                <a:srgbClr val="FFFFFF"/>
              </a:solidFill>
              <a:latin typeface="Century Gothic"/>
              <a:ea typeface="Century Gothic"/>
              <a:cs typeface="Century Gothic"/>
              <a:sym typeface="Century Gothic"/>
            </a:endParaRPr>
          </a:p>
        </p:txBody>
      </p:sp>
      <p:sp>
        <p:nvSpPr>
          <p:cNvPr id="129" name="Google Shape;129;p50"/>
          <p:cNvSpPr/>
          <p:nvPr/>
        </p:nvSpPr>
        <p:spPr>
          <a:xfrm>
            <a:off x="4298389" y="1663422"/>
            <a:ext cx="1409115" cy="34992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Century Gothic"/>
              <a:ea typeface="Century Gothic"/>
              <a:cs typeface="Century Gothic"/>
              <a:sym typeface="Century Gothic"/>
            </a:endParaRPr>
          </a:p>
        </p:txBody>
      </p:sp>
      <p:sp>
        <p:nvSpPr>
          <p:cNvPr id="130" name="Google Shape;130;p50"/>
          <p:cNvSpPr txBox="1"/>
          <p:nvPr/>
        </p:nvSpPr>
        <p:spPr>
          <a:xfrm>
            <a:off x="850048" y="4245107"/>
            <a:ext cx="42468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err="1">
                <a:solidFill>
                  <a:srgbClr val="1F3864"/>
                </a:solidFill>
                <a:latin typeface="Century Gothic"/>
                <a:ea typeface="Century Gothic"/>
                <a:cs typeface="Century Gothic"/>
                <a:sym typeface="Century Gothic"/>
              </a:rPr>
              <a:t>ocho</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nueve</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siete</a:t>
            </a:r>
            <a:endParaRPr sz="2000" b="0" i="0" u="none" strike="noStrike" cap="none" dirty="0">
              <a:solidFill>
                <a:srgbClr val="1F3864"/>
              </a:solidFill>
              <a:latin typeface="Century Gothic"/>
              <a:ea typeface="Century Gothic"/>
              <a:cs typeface="Century Gothic"/>
              <a:sym typeface="Century Gothic"/>
            </a:endParaRPr>
          </a:p>
        </p:txBody>
      </p:sp>
      <p:sp>
        <p:nvSpPr>
          <p:cNvPr id="131" name="Google Shape;131;p50"/>
          <p:cNvSpPr txBox="1"/>
          <p:nvPr/>
        </p:nvSpPr>
        <p:spPr>
          <a:xfrm>
            <a:off x="4044045" y="4237097"/>
            <a:ext cx="1732091" cy="40011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a:ea typeface="Century Gothic"/>
                <a:cs typeface="Century Gothic"/>
                <a:sym typeface="Century Gothic"/>
              </a:rPr>
              <a:t>los números</a:t>
            </a:r>
            <a:endParaRPr sz="2000" b="1" i="0" u="none" strike="noStrike" cap="none">
              <a:solidFill>
                <a:srgbClr val="FFFFFF"/>
              </a:solidFill>
              <a:latin typeface="Century Gothic"/>
              <a:ea typeface="Century Gothic"/>
              <a:cs typeface="Century Gothic"/>
              <a:sym typeface="Century Gothic"/>
            </a:endParaRPr>
          </a:p>
        </p:txBody>
      </p:sp>
      <p:sp>
        <p:nvSpPr>
          <p:cNvPr id="132" name="Google Shape;132;p50"/>
          <p:cNvSpPr/>
          <p:nvPr/>
        </p:nvSpPr>
        <p:spPr>
          <a:xfrm>
            <a:off x="2201949" y="1663422"/>
            <a:ext cx="1654800" cy="34992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Century Gothic"/>
              <a:ea typeface="Century Gothic"/>
              <a:cs typeface="Century Gothic"/>
              <a:sym typeface="Century Gothic"/>
            </a:endParaRPr>
          </a:p>
        </p:txBody>
      </p:sp>
      <p:sp>
        <p:nvSpPr>
          <p:cNvPr id="133" name="Google Shape;133;p50"/>
          <p:cNvSpPr txBox="1"/>
          <p:nvPr/>
        </p:nvSpPr>
        <p:spPr>
          <a:xfrm>
            <a:off x="773190" y="4992776"/>
            <a:ext cx="42468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err="1">
                <a:solidFill>
                  <a:srgbClr val="1F3864"/>
                </a:solidFill>
                <a:latin typeface="Century Gothic"/>
                <a:ea typeface="Century Gothic"/>
                <a:cs typeface="Century Gothic"/>
                <a:sym typeface="Century Gothic"/>
              </a:rPr>
              <a:t>compañero</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alguien</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señor</a:t>
            </a:r>
            <a:endParaRPr sz="2000" b="0" i="0" u="none" strike="noStrike" cap="none" dirty="0">
              <a:solidFill>
                <a:srgbClr val="1F3864"/>
              </a:solidFill>
              <a:latin typeface="Century Gothic"/>
              <a:ea typeface="Century Gothic"/>
              <a:cs typeface="Century Gothic"/>
              <a:sym typeface="Century Gothic"/>
            </a:endParaRPr>
          </a:p>
        </p:txBody>
      </p:sp>
      <p:sp>
        <p:nvSpPr>
          <p:cNvPr id="134" name="Google Shape;134;p50"/>
          <p:cNvSpPr txBox="1"/>
          <p:nvPr/>
        </p:nvSpPr>
        <p:spPr>
          <a:xfrm>
            <a:off x="4428037" y="4957829"/>
            <a:ext cx="1348099" cy="40497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a:ea typeface="Century Gothic"/>
                <a:cs typeface="Century Gothic"/>
                <a:sym typeface="Century Gothic"/>
              </a:rPr>
              <a:t>la gente</a:t>
            </a:r>
            <a:endParaRPr sz="2000" b="1" i="0" u="none" strike="noStrike" cap="none">
              <a:solidFill>
                <a:srgbClr val="FFFFFF"/>
              </a:solidFill>
              <a:latin typeface="Century Gothic"/>
              <a:ea typeface="Century Gothic"/>
              <a:cs typeface="Century Gothic"/>
              <a:sym typeface="Century Gothic"/>
            </a:endParaRPr>
          </a:p>
        </p:txBody>
      </p:sp>
      <p:sp>
        <p:nvSpPr>
          <p:cNvPr id="135" name="Google Shape;135;p50"/>
          <p:cNvSpPr/>
          <p:nvPr/>
        </p:nvSpPr>
        <p:spPr>
          <a:xfrm>
            <a:off x="8912721" y="2100430"/>
            <a:ext cx="1409115" cy="34992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Century Gothic"/>
              <a:ea typeface="Century Gothic"/>
              <a:cs typeface="Century Gothic"/>
              <a:sym typeface="Century Gothic"/>
            </a:endParaRPr>
          </a:p>
        </p:txBody>
      </p:sp>
      <p:sp>
        <p:nvSpPr>
          <p:cNvPr id="136" name="Google Shape;136;p50"/>
          <p:cNvSpPr txBox="1"/>
          <p:nvPr/>
        </p:nvSpPr>
        <p:spPr>
          <a:xfrm>
            <a:off x="6573693" y="2725945"/>
            <a:ext cx="424683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err="1">
                <a:solidFill>
                  <a:srgbClr val="1F3864"/>
                </a:solidFill>
                <a:latin typeface="Century Gothic"/>
                <a:ea typeface="Century Gothic"/>
                <a:cs typeface="Century Gothic"/>
                <a:sym typeface="Century Gothic"/>
              </a:rPr>
              <a:t>hija</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madre</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hijo</a:t>
            </a:r>
            <a:endParaRPr sz="2000" b="0" i="0" u="none" strike="noStrike" cap="none" dirty="0">
              <a:solidFill>
                <a:srgbClr val="1F3864"/>
              </a:solidFill>
              <a:latin typeface="Century Gothic"/>
              <a:ea typeface="Century Gothic"/>
              <a:cs typeface="Century Gothic"/>
              <a:sym typeface="Century Gothic"/>
            </a:endParaRPr>
          </a:p>
        </p:txBody>
      </p:sp>
      <p:sp>
        <p:nvSpPr>
          <p:cNvPr id="137" name="Google Shape;137;p50"/>
          <p:cNvSpPr txBox="1"/>
          <p:nvPr/>
        </p:nvSpPr>
        <p:spPr>
          <a:xfrm>
            <a:off x="10259549" y="2688202"/>
            <a:ext cx="1731736" cy="40011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a:ea typeface="Century Gothic"/>
                <a:cs typeface="Century Gothic"/>
                <a:sym typeface="Century Gothic"/>
              </a:rPr>
              <a:t>la familia</a:t>
            </a:r>
            <a:endParaRPr sz="2000" b="1" i="0" u="none" strike="noStrike" cap="none">
              <a:solidFill>
                <a:srgbClr val="FFFFFF"/>
              </a:solidFill>
              <a:latin typeface="Century Gothic"/>
              <a:ea typeface="Century Gothic"/>
              <a:cs typeface="Century Gothic"/>
              <a:sym typeface="Century Gothic"/>
            </a:endParaRPr>
          </a:p>
        </p:txBody>
      </p:sp>
      <p:sp>
        <p:nvSpPr>
          <p:cNvPr id="138" name="Google Shape;138;p50"/>
          <p:cNvSpPr/>
          <p:nvPr/>
        </p:nvSpPr>
        <p:spPr>
          <a:xfrm>
            <a:off x="8260648" y="1687843"/>
            <a:ext cx="1409115" cy="34992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Century Gothic"/>
              <a:ea typeface="Century Gothic"/>
              <a:cs typeface="Century Gothic"/>
              <a:sym typeface="Century Gothic"/>
            </a:endParaRPr>
          </a:p>
        </p:txBody>
      </p:sp>
      <p:sp>
        <p:nvSpPr>
          <p:cNvPr id="139" name="Google Shape;139;p50"/>
          <p:cNvSpPr txBox="1"/>
          <p:nvPr/>
        </p:nvSpPr>
        <p:spPr>
          <a:xfrm>
            <a:off x="6575698" y="3491809"/>
            <a:ext cx="42468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err="1">
                <a:solidFill>
                  <a:srgbClr val="1F3864"/>
                </a:solidFill>
                <a:latin typeface="Century Gothic"/>
                <a:ea typeface="Century Gothic"/>
                <a:cs typeface="Century Gothic"/>
                <a:sym typeface="Century Gothic"/>
              </a:rPr>
              <a:t>habitación</a:t>
            </a:r>
            <a:r>
              <a:rPr lang="en-GB" sz="2000" b="0" i="0" u="none" strike="noStrike" cap="none" dirty="0">
                <a:solidFill>
                  <a:srgbClr val="1F3864"/>
                </a:solidFill>
                <a:latin typeface="Century Gothic"/>
                <a:ea typeface="Century Gothic"/>
                <a:cs typeface="Century Gothic"/>
                <a:sym typeface="Century Gothic"/>
              </a:rPr>
              <a:t>, banco, </a:t>
            </a:r>
            <a:r>
              <a:rPr lang="en-GB" sz="2000" b="0" i="0" u="none" strike="noStrike" cap="none" dirty="0" err="1">
                <a:solidFill>
                  <a:srgbClr val="1F3864"/>
                </a:solidFill>
                <a:latin typeface="Century Gothic"/>
                <a:ea typeface="Century Gothic"/>
                <a:cs typeface="Century Gothic"/>
                <a:sym typeface="Century Gothic"/>
              </a:rPr>
              <a:t>escuela</a:t>
            </a:r>
            <a:endParaRPr sz="2000" b="0" i="0" u="none" strike="noStrike" cap="none" dirty="0">
              <a:solidFill>
                <a:srgbClr val="1F3864"/>
              </a:solidFill>
              <a:latin typeface="Century Gothic"/>
              <a:ea typeface="Century Gothic"/>
              <a:cs typeface="Century Gothic"/>
              <a:sym typeface="Century Gothic"/>
            </a:endParaRPr>
          </a:p>
        </p:txBody>
      </p:sp>
      <p:sp>
        <p:nvSpPr>
          <p:cNvPr id="140" name="Google Shape;140;p50"/>
          <p:cNvSpPr txBox="1"/>
          <p:nvPr/>
        </p:nvSpPr>
        <p:spPr>
          <a:xfrm>
            <a:off x="10216507" y="3466201"/>
            <a:ext cx="1774778" cy="40011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a:ea typeface="Century Gothic"/>
                <a:cs typeface="Century Gothic"/>
                <a:sym typeface="Century Gothic"/>
              </a:rPr>
              <a:t>los edificios</a:t>
            </a:r>
            <a:endParaRPr sz="2000" b="1" i="0" u="none" strike="noStrike" cap="none">
              <a:solidFill>
                <a:srgbClr val="FFFFFF"/>
              </a:solidFill>
              <a:latin typeface="Century Gothic"/>
              <a:ea typeface="Century Gothic"/>
              <a:cs typeface="Century Gothic"/>
              <a:sym typeface="Century Gothic"/>
            </a:endParaRPr>
          </a:p>
        </p:txBody>
      </p:sp>
      <p:sp>
        <p:nvSpPr>
          <p:cNvPr id="141" name="Google Shape;141;p50"/>
          <p:cNvSpPr/>
          <p:nvPr/>
        </p:nvSpPr>
        <p:spPr>
          <a:xfrm>
            <a:off x="1494135" y="2081329"/>
            <a:ext cx="1903909" cy="34992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Century Gothic"/>
              <a:ea typeface="Century Gothic"/>
              <a:cs typeface="Century Gothic"/>
              <a:sym typeface="Century Gothic"/>
            </a:endParaRPr>
          </a:p>
        </p:txBody>
      </p:sp>
      <p:sp>
        <p:nvSpPr>
          <p:cNvPr id="142" name="Google Shape;142;p50"/>
          <p:cNvSpPr txBox="1"/>
          <p:nvPr/>
        </p:nvSpPr>
        <p:spPr>
          <a:xfrm>
            <a:off x="6581771" y="4268781"/>
            <a:ext cx="42468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err="1">
                <a:solidFill>
                  <a:srgbClr val="1F3864"/>
                </a:solidFill>
                <a:latin typeface="Century Gothic"/>
                <a:ea typeface="Century Gothic"/>
                <a:cs typeface="Century Gothic"/>
                <a:sym typeface="Century Gothic"/>
              </a:rPr>
              <a:t>miedo</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rabia</a:t>
            </a:r>
            <a:r>
              <a:rPr lang="en-GB" sz="2000" b="0" i="0" u="none" strike="noStrike" cap="none" dirty="0">
                <a:solidFill>
                  <a:srgbClr val="1F3864"/>
                </a:solidFill>
                <a:latin typeface="Century Gothic"/>
                <a:ea typeface="Century Gothic"/>
                <a:cs typeface="Century Gothic"/>
                <a:sym typeface="Century Gothic"/>
              </a:rPr>
              <a:t>, tristeza</a:t>
            </a:r>
            <a:endParaRPr dirty="0">
              <a:latin typeface="Century Gothic" panose="020B0502020202020204" pitchFamily="34" charset="0"/>
            </a:endParaRPr>
          </a:p>
        </p:txBody>
      </p:sp>
      <p:sp>
        <p:nvSpPr>
          <p:cNvPr id="143" name="Google Shape;143;p50"/>
          <p:cNvSpPr txBox="1"/>
          <p:nvPr/>
        </p:nvSpPr>
        <p:spPr>
          <a:xfrm>
            <a:off x="10035243" y="4280910"/>
            <a:ext cx="1995509" cy="400110"/>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a:solidFill>
                  <a:srgbClr val="FFFFFF"/>
                </a:solidFill>
                <a:latin typeface="Century Gothic"/>
                <a:ea typeface="Century Gothic"/>
                <a:cs typeface="Century Gothic"/>
                <a:sym typeface="Century Gothic"/>
              </a:rPr>
              <a:t>las emociones</a:t>
            </a:r>
            <a:endParaRPr sz="2000" b="1" i="0" u="none" strike="noStrike" cap="none">
              <a:solidFill>
                <a:srgbClr val="FFFFFF"/>
              </a:solidFill>
              <a:latin typeface="Century Gothic"/>
              <a:ea typeface="Century Gothic"/>
              <a:cs typeface="Century Gothic"/>
              <a:sym typeface="Century Gothic"/>
            </a:endParaRPr>
          </a:p>
        </p:txBody>
      </p:sp>
      <p:sp>
        <p:nvSpPr>
          <p:cNvPr id="144" name="Google Shape;144;p50"/>
          <p:cNvSpPr/>
          <p:nvPr/>
        </p:nvSpPr>
        <p:spPr>
          <a:xfrm>
            <a:off x="6084916" y="1694447"/>
            <a:ext cx="1798320" cy="289935"/>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Century Gothic"/>
              <a:ea typeface="Century Gothic"/>
              <a:cs typeface="Century Gothic"/>
              <a:sym typeface="Century Gothic"/>
            </a:endParaRPr>
          </a:p>
        </p:txBody>
      </p:sp>
      <p:sp>
        <p:nvSpPr>
          <p:cNvPr id="145" name="Google Shape;145;p50"/>
          <p:cNvSpPr txBox="1"/>
          <p:nvPr/>
        </p:nvSpPr>
        <p:spPr>
          <a:xfrm>
            <a:off x="6573694" y="5121354"/>
            <a:ext cx="42468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none" strike="noStrike" cap="none" dirty="0" err="1">
                <a:solidFill>
                  <a:srgbClr val="1F3864"/>
                </a:solidFill>
                <a:latin typeface="Century Gothic"/>
                <a:ea typeface="Century Gothic"/>
                <a:cs typeface="Century Gothic"/>
                <a:sym typeface="Century Gothic"/>
              </a:rPr>
              <a:t>izquierda</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derecha</a:t>
            </a:r>
            <a:r>
              <a:rPr lang="en-GB" sz="2000" b="0" i="0" u="none" strike="noStrike" cap="none" dirty="0">
                <a:solidFill>
                  <a:srgbClr val="1F3864"/>
                </a:solidFill>
                <a:latin typeface="Century Gothic"/>
                <a:ea typeface="Century Gothic"/>
                <a:cs typeface="Century Gothic"/>
                <a:sym typeface="Century Gothic"/>
              </a:rPr>
              <a:t>, </a:t>
            </a:r>
            <a:r>
              <a:rPr lang="en-GB" sz="2000" b="0" i="0" u="none" strike="noStrike" cap="none" dirty="0" err="1">
                <a:solidFill>
                  <a:srgbClr val="1F3864"/>
                </a:solidFill>
                <a:latin typeface="Century Gothic"/>
                <a:ea typeface="Century Gothic"/>
                <a:cs typeface="Century Gothic"/>
                <a:sym typeface="Century Gothic"/>
              </a:rPr>
              <a:t>adelante</a:t>
            </a:r>
            <a:endParaRPr sz="2000" b="0" i="0" u="none" strike="noStrike" cap="none" dirty="0">
              <a:solidFill>
                <a:srgbClr val="1F3864"/>
              </a:solidFill>
              <a:latin typeface="Century Gothic"/>
              <a:ea typeface="Century Gothic"/>
              <a:cs typeface="Century Gothic"/>
              <a:sym typeface="Century Gothic"/>
            </a:endParaRPr>
          </a:p>
        </p:txBody>
      </p:sp>
      <p:sp>
        <p:nvSpPr>
          <p:cNvPr id="146" name="Google Shape;146;p50"/>
          <p:cNvSpPr txBox="1"/>
          <p:nvPr/>
        </p:nvSpPr>
        <p:spPr>
          <a:xfrm>
            <a:off x="10401947" y="5038963"/>
            <a:ext cx="1632738" cy="707846"/>
          </a:xfrm>
          <a:prstGeom prst="rect">
            <a:avLst/>
          </a:prstGeom>
          <a:solidFill>
            <a:srgbClr val="1F3864"/>
          </a:solidFill>
          <a:ln w="38100" cap="flat" cmpd="sng">
            <a:solidFill>
              <a:srgbClr val="E5683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2000"/>
              <a:buFont typeface="Arial"/>
              <a:buNone/>
            </a:pPr>
            <a:r>
              <a:rPr lang="en-GB" sz="2000" b="1" i="0" u="none" strike="noStrike" cap="none" dirty="0">
                <a:solidFill>
                  <a:srgbClr val="FFFFFF"/>
                </a:solidFill>
                <a:latin typeface="Century Gothic"/>
                <a:ea typeface="Century Gothic"/>
                <a:cs typeface="Century Gothic"/>
                <a:sym typeface="Century Gothic"/>
              </a:rPr>
              <a:t>las </a:t>
            </a:r>
            <a:r>
              <a:rPr lang="en-GB" sz="2000" b="1" i="0" u="none" strike="noStrike" cap="none" dirty="0" err="1">
                <a:solidFill>
                  <a:srgbClr val="FFFFFF"/>
                </a:solidFill>
                <a:latin typeface="Century Gothic"/>
                <a:ea typeface="Century Gothic"/>
                <a:cs typeface="Century Gothic"/>
                <a:sym typeface="Century Gothic"/>
              </a:rPr>
              <a:t>direcciones</a:t>
            </a:r>
            <a:endParaRPr sz="2000" b="1" i="0" u="none" strike="noStrike" cap="none" dirty="0">
              <a:solidFill>
                <a:srgbClr val="FFFFFF"/>
              </a:solidFill>
              <a:latin typeface="Century Gothic"/>
              <a:ea typeface="Century Gothic"/>
              <a:cs typeface="Century Gothic"/>
              <a:sym typeface="Century Gothic"/>
            </a:endParaRPr>
          </a:p>
        </p:txBody>
      </p:sp>
      <p:sp>
        <p:nvSpPr>
          <p:cNvPr id="147" name="Google Shape;147;p50"/>
          <p:cNvSpPr/>
          <p:nvPr/>
        </p:nvSpPr>
        <p:spPr>
          <a:xfrm>
            <a:off x="3754658" y="2095798"/>
            <a:ext cx="2110153" cy="273644"/>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Century Gothic"/>
              <a:ea typeface="Century Gothic"/>
              <a:cs typeface="Century Gothic"/>
              <a:sym typeface="Century Gothic"/>
            </a:endParaRPr>
          </a:p>
        </p:txBody>
      </p:sp>
      <p:pic>
        <p:nvPicPr>
          <p:cNvPr id="148" name="Google Shape;148;p50" descr="Signpost, Waypoint, Sign, A Notice, Orientation"/>
          <p:cNvPicPr preferRelativeResize="0"/>
          <p:nvPr/>
        </p:nvPicPr>
        <p:blipFill rotWithShape="1">
          <a:blip r:embed="rId12">
            <a:alphaModFix/>
          </a:blip>
          <a:srcRect b="10950"/>
          <a:stretch/>
        </p:blipFill>
        <p:spPr>
          <a:xfrm>
            <a:off x="8201178" y="5606340"/>
            <a:ext cx="858416" cy="780069"/>
          </a:xfrm>
          <a:prstGeom prst="rect">
            <a:avLst/>
          </a:prstGeom>
          <a:noFill/>
          <a:ln>
            <a:noFill/>
          </a:ln>
        </p:spPr>
      </p:pic>
      <p:sp>
        <p:nvSpPr>
          <p:cNvPr id="41" name="Rounded Rectangle 11">
            <a:extLst>
              <a:ext uri="{FF2B5EF4-FFF2-40B4-BE49-F238E27FC236}">
                <a16:creationId xmlns:a16="http://schemas.microsoft.com/office/drawing/2014/main" id="{CFE2C3B4-944D-A94A-BAA9-D0545F80FEEB}"/>
              </a:ext>
            </a:extLst>
          </p:cNvPr>
          <p:cNvSpPr/>
          <p:nvPr/>
        </p:nvSpPr>
        <p:spPr>
          <a:xfrm>
            <a:off x="9537895" y="291230"/>
            <a:ext cx="2354067"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 name="Imagen 1">
            <a:extLst>
              <a:ext uri="{FF2B5EF4-FFF2-40B4-BE49-F238E27FC236}">
                <a16:creationId xmlns:a16="http://schemas.microsoft.com/office/drawing/2014/main" id="{8C785AB0-EBB3-1244-9653-FA7CF36C6DE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691320" y="5541340"/>
            <a:ext cx="820865" cy="820865"/>
          </a:xfrm>
          <a:prstGeom prst="rect">
            <a:avLst/>
          </a:prstGeom>
        </p:spPr>
      </p:pic>
      <p:pic>
        <p:nvPicPr>
          <p:cNvPr id="3" name="Imagen 2">
            <a:extLst>
              <a:ext uri="{FF2B5EF4-FFF2-40B4-BE49-F238E27FC236}">
                <a16:creationId xmlns:a16="http://schemas.microsoft.com/office/drawing/2014/main" id="{18B26B92-B162-B24E-B0D6-98863991BEFC}"/>
              </a:ext>
            </a:extLst>
          </p:cNvPr>
          <p:cNvPicPr>
            <a:picLocks noChangeAspect="1"/>
          </p:cNvPicPr>
          <p:nvPr/>
        </p:nvPicPr>
        <p:blipFill>
          <a:blip r:embed="rId14"/>
          <a:stretch>
            <a:fillRect/>
          </a:stretch>
        </p:blipFill>
        <p:spPr>
          <a:xfrm rot="20254425">
            <a:off x="3917950" y="5539786"/>
            <a:ext cx="691250" cy="864063"/>
          </a:xfrm>
          <a:prstGeom prst="rect">
            <a:avLst/>
          </a:prstGeom>
        </p:spPr>
      </p:pic>
      <p:pic>
        <p:nvPicPr>
          <p:cNvPr id="5" name="Imagen 4">
            <a:extLst>
              <a:ext uri="{FF2B5EF4-FFF2-40B4-BE49-F238E27FC236}">
                <a16:creationId xmlns:a16="http://schemas.microsoft.com/office/drawing/2014/main" id="{661C8B06-08C8-664D-8DF0-9240FB5A4C62}"/>
              </a:ext>
            </a:extLst>
          </p:cNvPr>
          <p:cNvPicPr>
            <a:picLocks noChangeAspect="1"/>
          </p:cNvPicPr>
          <p:nvPr/>
        </p:nvPicPr>
        <p:blipFill rotWithShape="1">
          <a:blip r:embed="rId15">
            <a:clrChange>
              <a:clrFrom>
                <a:srgbClr val="FFFFFF"/>
              </a:clrFrom>
              <a:clrTo>
                <a:srgbClr val="FFFFFF">
                  <a:alpha val="0"/>
                </a:srgbClr>
              </a:clrTo>
            </a:clrChange>
          </a:blip>
          <a:srcRect t="3279"/>
          <a:stretch/>
        </p:blipFill>
        <p:spPr>
          <a:xfrm>
            <a:off x="5955540" y="5627016"/>
            <a:ext cx="1075355" cy="780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fade">
                                      <p:cBhvr>
                                        <p:cTn id="13" dur="500"/>
                                        <p:tgtEl>
                                          <p:spTgt spid="1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8"/>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1"/>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fade">
                                      <p:cBhvr>
                                        <p:cTn id="35" dur="500"/>
                                        <p:tgtEl>
                                          <p:spTgt spid="13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4"/>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135"/>
                                        </p:tgtEl>
                                        <p:attrNameLst>
                                          <p:attrName>style.visibility</p:attrName>
                                        </p:attrNameLst>
                                      </p:cBhvr>
                                      <p:to>
                                        <p:strVal val="visible"/>
                                      </p:to>
                                    </p:set>
                                    <p:animEffect transition="in" filter="fade">
                                      <p:cBhvr>
                                        <p:cTn id="46" dur="500"/>
                                        <p:tgtEl>
                                          <p:spTgt spid="13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7"/>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fade">
                                      <p:cBhvr>
                                        <p:cTn id="57" dur="500"/>
                                        <p:tgtEl>
                                          <p:spTgt spid="13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3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40"/>
                                        </p:tgtEl>
                                        <p:attrNameLst>
                                          <p:attrName>style.visibility</p:attrName>
                                        </p:attrNameLst>
                                      </p:cBhvr>
                                      <p:to>
                                        <p:strVal val="visible"/>
                                      </p:to>
                                    </p:set>
                                  </p:childTnLst>
                                </p:cTn>
                              </p:par>
                              <p:par>
                                <p:cTn id="66" presetID="10" presetClass="entr" presetSubtype="0" fill="hold" nodeType="withEffect">
                                  <p:stCondLst>
                                    <p:cond delay="0"/>
                                  </p:stCondLst>
                                  <p:childTnLst>
                                    <p:set>
                                      <p:cBhvr>
                                        <p:cTn id="67" dur="1" fill="hold">
                                          <p:stCondLst>
                                            <p:cond delay="0"/>
                                          </p:stCondLst>
                                        </p:cTn>
                                        <p:tgtEl>
                                          <p:spTgt spid="141"/>
                                        </p:tgtEl>
                                        <p:attrNameLst>
                                          <p:attrName>style.visibility</p:attrName>
                                        </p:attrNameLst>
                                      </p:cBhvr>
                                      <p:to>
                                        <p:strVal val="visible"/>
                                      </p:to>
                                    </p:set>
                                    <p:animEffect transition="in" filter="fade">
                                      <p:cBhvr>
                                        <p:cTn id="68" dur="500"/>
                                        <p:tgtEl>
                                          <p:spTgt spid="14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3"/>
                                        </p:tgtEl>
                                        <p:attrNameLst>
                                          <p:attrName>style.visibility</p:attrName>
                                        </p:attrNameLst>
                                      </p:cBhvr>
                                      <p:to>
                                        <p:strVal val="visible"/>
                                      </p:to>
                                    </p:set>
                                  </p:childTnLst>
                                </p:cTn>
                              </p:par>
                              <p:par>
                                <p:cTn id="77" presetID="10" presetClass="entr" presetSubtype="0" fill="hold" nodeType="withEffect">
                                  <p:stCondLst>
                                    <p:cond delay="0"/>
                                  </p:stCondLst>
                                  <p:childTnLst>
                                    <p:set>
                                      <p:cBhvr>
                                        <p:cTn id="78" dur="1" fill="hold">
                                          <p:stCondLst>
                                            <p:cond delay="0"/>
                                          </p:stCondLst>
                                        </p:cTn>
                                        <p:tgtEl>
                                          <p:spTgt spid="144"/>
                                        </p:tgtEl>
                                        <p:attrNameLst>
                                          <p:attrName>style.visibility</p:attrName>
                                        </p:attrNameLst>
                                      </p:cBhvr>
                                      <p:to>
                                        <p:strVal val="visible"/>
                                      </p:to>
                                    </p:set>
                                    <p:animEffect transition="in" filter="fade">
                                      <p:cBhvr>
                                        <p:cTn id="79" dur="500"/>
                                        <p:tgtEl>
                                          <p:spTgt spid="14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4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46"/>
                                        </p:tgtEl>
                                        <p:attrNameLst>
                                          <p:attrName>style.visibility</p:attrName>
                                        </p:attrNameLst>
                                      </p:cBhvr>
                                      <p:to>
                                        <p:strVal val="visible"/>
                                      </p:to>
                                    </p:set>
                                  </p:childTnLst>
                                </p:cTn>
                              </p:par>
                              <p:par>
                                <p:cTn id="88" presetID="10" presetClass="entr" presetSubtype="0" fill="hold" nodeType="withEffect">
                                  <p:stCondLst>
                                    <p:cond delay="0"/>
                                  </p:stCondLst>
                                  <p:childTnLst>
                                    <p:set>
                                      <p:cBhvr>
                                        <p:cTn id="89" dur="1" fill="hold">
                                          <p:stCondLst>
                                            <p:cond delay="0"/>
                                          </p:stCondLst>
                                        </p:cTn>
                                        <p:tgtEl>
                                          <p:spTgt spid="147"/>
                                        </p:tgtEl>
                                        <p:attrNameLst>
                                          <p:attrName>style.visibility</p:attrName>
                                        </p:attrNameLst>
                                      </p:cBhvr>
                                      <p:to>
                                        <p:strVal val="visible"/>
                                      </p:to>
                                    </p:set>
                                    <p:animEffect transition="in" filter="fade">
                                      <p:cBhvr>
                                        <p:cTn id="90"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Singular forms of ‘</a:t>
            </a:r>
            <a:r>
              <a:rPr lang="en-GB" sz="2800" b="1" dirty="0" err="1">
                <a:solidFill>
                  <a:schemeClr val="bg1"/>
                </a:solidFill>
              </a:rPr>
              <a:t>estar</a:t>
            </a:r>
            <a:r>
              <a:rPr lang="en-GB" sz="2800" b="1" dirty="0">
                <a:solidFill>
                  <a:schemeClr val="bg1"/>
                </a:solidFill>
              </a:rPr>
              <a:t>’ in the present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0000" y="1296000"/>
            <a:ext cx="10638696" cy="466731"/>
          </a:xfrm>
          <a:prstGeom prst="rect">
            <a:avLst/>
          </a:prstGeom>
          <a:noFill/>
        </p:spPr>
        <p:txBody>
          <a:bodyPr wrap="square" rtlCol="0">
            <a:spAutoFit/>
          </a:bodyPr>
          <a:lstStyle/>
          <a:p>
            <a:pPr>
              <a:lnSpc>
                <a:spcPct val="110000"/>
              </a:lnSpc>
            </a:pPr>
            <a:r>
              <a:rPr lang="en-US" sz="2400" dirty="0">
                <a:solidFill>
                  <a:srgbClr val="002060"/>
                </a:solidFill>
                <a:latin typeface="Century Gothic" panose="020B0502020202020204" pitchFamily="34" charset="0"/>
              </a:rPr>
              <a:t>‘</a:t>
            </a:r>
            <a:r>
              <a:rPr lang="en-US" sz="2400" dirty="0" err="1">
                <a:solidFill>
                  <a:srgbClr val="002060"/>
                </a:solidFill>
                <a:latin typeface="Century Gothic" panose="020B0502020202020204" pitchFamily="34" charset="0"/>
              </a:rPr>
              <a:t>Estar</a:t>
            </a:r>
            <a:r>
              <a:rPr lang="en-US" sz="2400" dirty="0">
                <a:solidFill>
                  <a:srgbClr val="002060"/>
                </a:solidFill>
                <a:latin typeface="Century Gothic" panose="020B0502020202020204" pitchFamily="34" charset="0"/>
              </a:rPr>
              <a:t>’ means _______ and is used to express a ______ or a location.</a:t>
            </a:r>
          </a:p>
        </p:txBody>
      </p:sp>
      <p:sp>
        <p:nvSpPr>
          <p:cNvPr id="3" name="TextBox 2"/>
          <p:cNvSpPr txBox="1"/>
          <p:nvPr/>
        </p:nvSpPr>
        <p:spPr>
          <a:xfrm>
            <a:off x="2324283" y="1293552"/>
            <a:ext cx="1304743"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a:t>
            </a:r>
            <a:r>
              <a:rPr lang="en-US" sz="2400" b="1" dirty="0">
                <a:solidFill>
                  <a:srgbClr val="002060"/>
                </a:solidFill>
                <a:latin typeface="Century Gothic" panose="020B0502020202020204" pitchFamily="34" charset="0"/>
              </a:rPr>
              <a:t>to be</a:t>
            </a:r>
            <a:r>
              <a:rPr lang="en-US" sz="2400" dirty="0">
                <a:solidFill>
                  <a:srgbClr val="002060"/>
                </a:solidFill>
                <a:latin typeface="Century Gothic" panose="020B0502020202020204" pitchFamily="34" charset="0"/>
              </a:rPr>
              <a:t>’</a:t>
            </a:r>
          </a:p>
        </p:txBody>
      </p:sp>
      <p:sp>
        <p:nvSpPr>
          <p:cNvPr id="6" name="TextBox 5"/>
          <p:cNvSpPr txBox="1"/>
          <p:nvPr/>
        </p:nvSpPr>
        <p:spPr>
          <a:xfrm>
            <a:off x="7094722" y="1293551"/>
            <a:ext cx="994410" cy="461665"/>
          </a:xfrm>
          <a:prstGeom prst="rect">
            <a:avLst/>
          </a:prstGeom>
          <a:noFill/>
        </p:spPr>
        <p:txBody>
          <a:bodyPr wrap="square" rtlCol="0">
            <a:spAutoFit/>
          </a:bodyPr>
          <a:lstStyle/>
          <a:p>
            <a:r>
              <a:rPr lang="en-US" sz="2400" b="1" dirty="0">
                <a:solidFill>
                  <a:srgbClr val="002060"/>
                </a:solidFill>
                <a:latin typeface="Century Gothic" panose="020B0502020202020204" pitchFamily="34" charset="0"/>
              </a:rPr>
              <a:t>state</a:t>
            </a:r>
          </a:p>
        </p:txBody>
      </p:sp>
      <p:sp>
        <p:nvSpPr>
          <p:cNvPr id="11" name="TextBox 10"/>
          <p:cNvSpPr txBox="1"/>
          <p:nvPr/>
        </p:nvSpPr>
        <p:spPr>
          <a:xfrm>
            <a:off x="4822547" y="1872956"/>
            <a:ext cx="4289140" cy="461665"/>
          </a:xfrm>
          <a:prstGeom prst="rect">
            <a:avLst/>
          </a:prstGeom>
          <a:noFill/>
        </p:spPr>
        <p:txBody>
          <a:bodyPr wrap="square" rtlCol="0">
            <a:spAutoFit/>
          </a:bodyPr>
          <a:lstStyle/>
          <a:p>
            <a:r>
              <a:rPr lang="en-US" sz="2400" b="1" dirty="0" err="1">
                <a:solidFill>
                  <a:srgbClr val="FF6600"/>
                </a:solidFill>
                <a:latin typeface="Century Gothic" panose="020B0502020202020204" pitchFamily="34" charset="0"/>
              </a:rPr>
              <a:t>Estoy</a:t>
            </a:r>
            <a:r>
              <a:rPr lang="en-US" sz="2400" dirty="0">
                <a:solidFill>
                  <a:schemeClr val="accent5">
                    <a:lumMod val="50000"/>
                  </a:schemeClr>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habitación</a:t>
            </a:r>
            <a:r>
              <a:rPr lang="en-US" sz="2400" dirty="0">
                <a:solidFill>
                  <a:srgbClr val="002060"/>
                </a:solidFill>
                <a:latin typeface="Century Gothic" panose="020B0502020202020204" pitchFamily="34" charset="0"/>
              </a:rPr>
              <a:t>.</a:t>
            </a:r>
          </a:p>
        </p:txBody>
      </p:sp>
      <p:sp>
        <p:nvSpPr>
          <p:cNvPr id="12" name="TextBox 11"/>
          <p:cNvSpPr txBox="1"/>
          <p:nvPr/>
        </p:nvSpPr>
        <p:spPr>
          <a:xfrm>
            <a:off x="5208355" y="2423919"/>
            <a:ext cx="3615840" cy="461665"/>
          </a:xfrm>
          <a:prstGeom prst="rect">
            <a:avLst/>
          </a:prstGeom>
          <a:noFill/>
        </p:spPr>
        <p:txBody>
          <a:bodyPr wrap="square" rtlCol="0">
            <a:spAutoFit/>
          </a:bodyPr>
          <a:lstStyle/>
          <a:p>
            <a:r>
              <a:rPr lang="en-US" sz="2400" b="1" dirty="0" err="1">
                <a:solidFill>
                  <a:srgbClr val="FF6600"/>
                </a:solidFill>
                <a:latin typeface="Century Gothic" panose="020B0502020202020204" pitchFamily="34" charset="0"/>
              </a:rPr>
              <a:t>Estás</a:t>
            </a:r>
            <a:r>
              <a:rPr lang="en-US" sz="2400" dirty="0">
                <a:solidFill>
                  <a:schemeClr val="accent5">
                    <a:lumMod val="50000"/>
                  </a:schemeClr>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foto</a:t>
            </a:r>
            <a:r>
              <a:rPr lang="en-US" sz="2400" dirty="0">
                <a:solidFill>
                  <a:srgbClr val="002060"/>
                </a:solidFill>
                <a:latin typeface="Century Gothic" panose="020B0502020202020204" pitchFamily="34" charset="0"/>
              </a:rPr>
              <a:t>.</a:t>
            </a:r>
          </a:p>
        </p:txBody>
      </p:sp>
      <p:sp>
        <p:nvSpPr>
          <p:cNvPr id="13" name="TextBox 12"/>
          <p:cNvSpPr txBox="1"/>
          <p:nvPr/>
        </p:nvSpPr>
        <p:spPr>
          <a:xfrm>
            <a:off x="5556462" y="2966197"/>
            <a:ext cx="3053249" cy="461665"/>
          </a:xfrm>
          <a:prstGeom prst="rect">
            <a:avLst/>
          </a:prstGeom>
          <a:noFill/>
        </p:spPr>
        <p:txBody>
          <a:bodyPr wrap="square" rtlCol="0">
            <a:spAutoFit/>
          </a:bodyPr>
          <a:lstStyle/>
          <a:p>
            <a:r>
              <a:rPr lang="en-US" sz="2400" b="1" dirty="0" err="1">
                <a:solidFill>
                  <a:srgbClr val="FF6600"/>
                </a:solidFill>
                <a:latin typeface="Century Gothic" panose="020B0502020202020204" pitchFamily="34" charset="0"/>
              </a:rPr>
              <a:t>Está</a:t>
            </a:r>
            <a:r>
              <a:rPr lang="en-US" sz="2400" dirty="0">
                <a:solidFill>
                  <a:schemeClr val="accent5">
                    <a:lumMod val="50000"/>
                  </a:schemeClr>
                </a:solidFill>
                <a:latin typeface="Century Gothic" panose="020B0502020202020204" pitchFamily="34" charset="0"/>
              </a:rPr>
              <a:t> </a:t>
            </a:r>
            <a:r>
              <a:rPr lang="en-US" sz="2400" dirty="0">
                <a:solidFill>
                  <a:srgbClr val="002060"/>
                </a:solidFill>
                <a:latin typeface="Century Gothic" panose="020B0502020202020204" pitchFamily="34" charset="0"/>
              </a:rPr>
              <a:t>a la </a:t>
            </a:r>
            <a:r>
              <a:rPr lang="en-US" sz="2400" dirty="0" err="1">
                <a:solidFill>
                  <a:srgbClr val="002060"/>
                </a:solidFill>
                <a:latin typeface="Century Gothic" panose="020B0502020202020204" pitchFamily="34" charset="0"/>
              </a:rPr>
              <a:t>izquierda</a:t>
            </a:r>
            <a:r>
              <a:rPr lang="en-US" sz="2400" dirty="0">
                <a:solidFill>
                  <a:srgbClr val="002060"/>
                </a:solidFill>
                <a:latin typeface="Century Gothic" panose="020B0502020202020204" pitchFamily="34" charset="0"/>
              </a:rPr>
              <a:t>.</a:t>
            </a:r>
          </a:p>
        </p:txBody>
      </p:sp>
      <p:sp>
        <p:nvSpPr>
          <p:cNvPr id="15" name="TextBox 14"/>
          <p:cNvSpPr txBox="1"/>
          <p:nvPr/>
        </p:nvSpPr>
        <p:spPr>
          <a:xfrm>
            <a:off x="315406" y="1870728"/>
            <a:ext cx="4636296"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To say ‘I am’, we say ______ .</a:t>
            </a:r>
          </a:p>
        </p:txBody>
      </p:sp>
      <p:sp>
        <p:nvSpPr>
          <p:cNvPr id="16" name="TextBox 15"/>
          <p:cNvSpPr txBox="1"/>
          <p:nvPr/>
        </p:nvSpPr>
        <p:spPr>
          <a:xfrm>
            <a:off x="294212" y="2437158"/>
            <a:ext cx="4914143"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To say ‘you are’, we say ______ .</a:t>
            </a:r>
          </a:p>
        </p:txBody>
      </p:sp>
      <p:sp>
        <p:nvSpPr>
          <p:cNvPr id="17" name="TextBox 16"/>
          <p:cNvSpPr txBox="1"/>
          <p:nvPr/>
        </p:nvSpPr>
        <p:spPr>
          <a:xfrm>
            <a:off x="294212" y="3003589"/>
            <a:ext cx="6519334"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To say ‘s/he or it is’, we say ______ .</a:t>
            </a:r>
          </a:p>
        </p:txBody>
      </p:sp>
      <p:sp>
        <p:nvSpPr>
          <p:cNvPr id="19" name="TextBox 18"/>
          <p:cNvSpPr txBox="1"/>
          <p:nvPr/>
        </p:nvSpPr>
        <p:spPr>
          <a:xfrm>
            <a:off x="8521719" y="1843344"/>
            <a:ext cx="2906824"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I am in the room. </a:t>
            </a:r>
            <a:r>
              <a:rPr lang="en-US" sz="2000" dirty="0">
                <a:solidFill>
                  <a:srgbClr val="002060"/>
                </a:solidFill>
                <a:latin typeface="Century Gothic" panose="020B0502020202020204" pitchFamily="34" charset="0"/>
              </a:rPr>
              <a:t> </a:t>
            </a:r>
          </a:p>
        </p:txBody>
      </p:sp>
      <p:sp>
        <p:nvSpPr>
          <p:cNvPr id="20" name="TextBox 19"/>
          <p:cNvSpPr txBox="1"/>
          <p:nvPr/>
        </p:nvSpPr>
        <p:spPr>
          <a:xfrm>
            <a:off x="8533762" y="2381512"/>
            <a:ext cx="345314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You are in the photo.</a:t>
            </a:r>
          </a:p>
        </p:txBody>
      </p:sp>
      <p:sp>
        <p:nvSpPr>
          <p:cNvPr id="21" name="TextBox 20"/>
          <p:cNvSpPr txBox="1"/>
          <p:nvPr/>
        </p:nvSpPr>
        <p:spPr>
          <a:xfrm>
            <a:off x="8609711" y="2948566"/>
            <a:ext cx="335019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S/he/it  is on the left. </a:t>
            </a:r>
            <a:r>
              <a:rPr lang="en-US" sz="2000" dirty="0">
                <a:solidFill>
                  <a:srgbClr val="002060"/>
                </a:solidFill>
                <a:latin typeface="Century Gothic" panose="020B0502020202020204" pitchFamily="34" charset="0"/>
              </a:rPr>
              <a:t> </a:t>
            </a:r>
          </a:p>
        </p:txBody>
      </p:sp>
      <p:sp>
        <p:nvSpPr>
          <p:cNvPr id="8" name="TextBox 7"/>
          <p:cNvSpPr txBox="1"/>
          <p:nvPr/>
        </p:nvSpPr>
        <p:spPr>
          <a:xfrm>
            <a:off x="3507067" y="1838891"/>
            <a:ext cx="1054313" cy="461665"/>
          </a:xfrm>
          <a:prstGeom prst="rect">
            <a:avLst/>
          </a:prstGeom>
          <a:noFill/>
        </p:spPr>
        <p:txBody>
          <a:bodyPr wrap="square" rtlCol="0">
            <a:spAutoFit/>
          </a:bodyPr>
          <a:lstStyle/>
          <a:p>
            <a:r>
              <a:rPr lang="en-US" sz="2400" b="1" dirty="0" err="1">
                <a:solidFill>
                  <a:srgbClr val="FF6600"/>
                </a:solidFill>
                <a:latin typeface="Century Gothic" panose="020B0502020202020204" pitchFamily="34" charset="0"/>
              </a:rPr>
              <a:t>estoy</a:t>
            </a:r>
            <a:endParaRPr lang="en-US" sz="2400" b="1" dirty="0">
              <a:solidFill>
                <a:srgbClr val="FF6600"/>
              </a:solidFill>
              <a:latin typeface="Century Gothic" panose="020B0502020202020204" pitchFamily="34" charset="0"/>
            </a:endParaRPr>
          </a:p>
        </p:txBody>
      </p:sp>
      <p:sp>
        <p:nvSpPr>
          <p:cNvPr id="9" name="TextBox 8"/>
          <p:cNvSpPr txBox="1"/>
          <p:nvPr/>
        </p:nvSpPr>
        <p:spPr>
          <a:xfrm>
            <a:off x="3951301" y="2403210"/>
            <a:ext cx="970448" cy="461665"/>
          </a:xfrm>
          <a:prstGeom prst="rect">
            <a:avLst/>
          </a:prstGeom>
          <a:noFill/>
        </p:spPr>
        <p:txBody>
          <a:bodyPr wrap="square" rtlCol="0">
            <a:spAutoFit/>
          </a:bodyPr>
          <a:lstStyle/>
          <a:p>
            <a:r>
              <a:rPr lang="en-US" sz="2400" b="1" dirty="0" err="1">
                <a:solidFill>
                  <a:srgbClr val="FF6600"/>
                </a:solidFill>
                <a:latin typeface="Century Gothic" panose="020B0502020202020204" pitchFamily="34" charset="0"/>
              </a:rPr>
              <a:t>estás</a:t>
            </a:r>
            <a:endParaRPr lang="en-US" sz="2400" b="1" dirty="0">
              <a:solidFill>
                <a:srgbClr val="FF6600"/>
              </a:solidFill>
              <a:latin typeface="Century Gothic" panose="020B0502020202020204" pitchFamily="34" charset="0"/>
            </a:endParaRPr>
          </a:p>
        </p:txBody>
      </p:sp>
      <p:sp>
        <p:nvSpPr>
          <p:cNvPr id="10" name="TextBox 9"/>
          <p:cNvSpPr txBox="1"/>
          <p:nvPr/>
        </p:nvSpPr>
        <p:spPr>
          <a:xfrm>
            <a:off x="4406572" y="2987208"/>
            <a:ext cx="1030353" cy="461665"/>
          </a:xfrm>
          <a:prstGeom prst="rect">
            <a:avLst/>
          </a:prstGeom>
          <a:noFill/>
        </p:spPr>
        <p:txBody>
          <a:bodyPr wrap="square" rtlCol="0">
            <a:spAutoFit/>
          </a:bodyPr>
          <a:lstStyle/>
          <a:p>
            <a:r>
              <a:rPr lang="en-US" sz="2400" b="1" dirty="0" err="1">
                <a:solidFill>
                  <a:srgbClr val="FF6600"/>
                </a:solidFill>
                <a:latin typeface="Century Gothic" panose="020B0502020202020204" pitchFamily="34" charset="0"/>
              </a:rPr>
              <a:t>está</a:t>
            </a:r>
            <a:endParaRPr lang="en-US" sz="2400" b="1" dirty="0">
              <a:solidFill>
                <a:srgbClr val="FF6600"/>
              </a:solidFill>
              <a:latin typeface="Century Gothic" panose="020B0502020202020204" pitchFamily="34" charset="0"/>
            </a:endParaRPr>
          </a:p>
        </p:txBody>
      </p:sp>
      <p:sp>
        <p:nvSpPr>
          <p:cNvPr id="22" name="TextBox 21">
            <a:extLst>
              <a:ext uri="{FF2B5EF4-FFF2-40B4-BE49-F238E27FC236}">
                <a16:creationId xmlns:a16="http://schemas.microsoft.com/office/drawing/2014/main" id="{542F461C-F30B-A14D-8317-0E923288C386}"/>
              </a:ext>
            </a:extLst>
          </p:cNvPr>
          <p:cNvSpPr txBox="1"/>
          <p:nvPr/>
        </p:nvSpPr>
        <p:spPr>
          <a:xfrm>
            <a:off x="294212" y="3612877"/>
            <a:ext cx="11534540" cy="871329"/>
          </a:xfrm>
          <a:prstGeom prst="rect">
            <a:avLst/>
          </a:prstGeom>
          <a:noFill/>
        </p:spPr>
        <p:txBody>
          <a:bodyPr wrap="square" rtlCol="0">
            <a:spAutoFit/>
          </a:bodyPr>
          <a:lstStyle/>
          <a:p>
            <a:pPr lvl="0">
              <a:lnSpc>
                <a:spcPct val="110000"/>
              </a:lnSpc>
              <a:buClrTx/>
            </a:pPr>
            <a:r>
              <a:rPr lang="en-US" sz="2400" kern="1200" dirty="0">
                <a:solidFill>
                  <a:srgbClr val="002060"/>
                </a:solidFill>
                <a:latin typeface="Century Gothic" panose="020F0302020204030204"/>
                <a:ea typeface="+mn-ea"/>
                <a:cs typeface="+mn-cs"/>
              </a:rPr>
              <a:t>As you know, we can use </a:t>
            </a:r>
            <a:r>
              <a:rPr lang="en-US" sz="2400" b="1" i="1" kern="1200" dirty="0" err="1">
                <a:solidFill>
                  <a:srgbClr val="002060"/>
                </a:solidFill>
                <a:latin typeface="Century Gothic" panose="020F0302020204030204"/>
                <a:ea typeface="+mn-ea"/>
                <a:cs typeface="+mn-cs"/>
              </a:rPr>
              <a:t>estar</a:t>
            </a:r>
            <a:r>
              <a:rPr lang="en-US" sz="2400" kern="1200" dirty="0">
                <a:solidFill>
                  <a:srgbClr val="002060"/>
                </a:solidFill>
                <a:latin typeface="Century Gothic" panose="020F0302020204030204"/>
                <a:ea typeface="+mn-ea"/>
                <a:cs typeface="+mn-cs"/>
              </a:rPr>
              <a:t> with present participle (a verb ending </a:t>
            </a:r>
          </a:p>
          <a:p>
            <a:pPr lvl="0">
              <a:lnSpc>
                <a:spcPct val="110000"/>
              </a:lnSpc>
              <a:buClrTx/>
            </a:pPr>
            <a:r>
              <a:rPr lang="en-US" sz="2400" kern="1200" dirty="0">
                <a:solidFill>
                  <a:srgbClr val="002060"/>
                </a:solidFill>
                <a:latin typeface="Century Gothic" panose="020F0302020204030204"/>
                <a:ea typeface="+mn-ea"/>
                <a:cs typeface="+mn-cs"/>
              </a:rPr>
              <a:t>in _______ or </a:t>
            </a:r>
            <a:r>
              <a:rPr lang="en-US" sz="2400" kern="1200" dirty="0">
                <a:solidFill>
                  <a:srgbClr val="002060"/>
                </a:solidFill>
                <a:latin typeface="Century Gothic" panose="020F0302020204030204"/>
              </a:rPr>
              <a:t>_______</a:t>
            </a:r>
            <a:r>
              <a:rPr lang="en-US" sz="2400" kern="1200" dirty="0">
                <a:solidFill>
                  <a:srgbClr val="002060"/>
                </a:solidFill>
                <a:latin typeface="Century Gothic" panose="020F0302020204030204"/>
                <a:ea typeface="+mn-ea"/>
                <a:cs typeface="+mn-cs"/>
              </a:rPr>
              <a:t>)</a:t>
            </a:r>
            <a:r>
              <a:rPr lang="en-US" sz="2400" b="1" kern="1200" dirty="0">
                <a:solidFill>
                  <a:srgbClr val="002060"/>
                </a:solidFill>
                <a:latin typeface="Century Gothic" panose="020F0302020204030204"/>
                <a:ea typeface="+mn-ea"/>
                <a:cs typeface="+mn-cs"/>
              </a:rPr>
              <a:t> </a:t>
            </a:r>
            <a:r>
              <a:rPr lang="en-US" sz="2400" kern="1200" dirty="0">
                <a:solidFill>
                  <a:srgbClr val="002060"/>
                </a:solidFill>
                <a:latin typeface="Century Gothic" panose="020F0302020204030204"/>
                <a:ea typeface="+mn-ea"/>
                <a:cs typeface="+mn-cs"/>
              </a:rPr>
              <a:t>to talk about </a:t>
            </a:r>
            <a:r>
              <a:rPr lang="en-US" sz="2400" b="1" kern="1200" dirty="0">
                <a:solidFill>
                  <a:srgbClr val="002060"/>
                </a:solidFill>
                <a:latin typeface="Century Gothic" panose="020F0302020204030204"/>
                <a:ea typeface="+mn-ea"/>
                <a:cs typeface="+mn-cs"/>
              </a:rPr>
              <a:t>__________ events</a:t>
            </a:r>
            <a:r>
              <a:rPr lang="en-US" sz="2400" kern="1200" dirty="0">
                <a:solidFill>
                  <a:srgbClr val="002060"/>
                </a:solidFill>
                <a:latin typeface="Century Gothic" panose="020F0302020204030204"/>
                <a:ea typeface="+mn-ea"/>
                <a:cs typeface="+mn-cs"/>
              </a:rPr>
              <a:t>. </a:t>
            </a:r>
          </a:p>
        </p:txBody>
      </p:sp>
      <p:sp>
        <p:nvSpPr>
          <p:cNvPr id="23" name="TextBox 22">
            <a:extLst>
              <a:ext uri="{FF2B5EF4-FFF2-40B4-BE49-F238E27FC236}">
                <a16:creationId xmlns:a16="http://schemas.microsoft.com/office/drawing/2014/main" id="{C7943235-8303-D04C-80A6-4AEDAA60E35D}"/>
              </a:ext>
            </a:extLst>
          </p:cNvPr>
          <p:cNvSpPr txBox="1"/>
          <p:nvPr/>
        </p:nvSpPr>
        <p:spPr>
          <a:xfrm>
            <a:off x="327508" y="4631829"/>
            <a:ext cx="4528335" cy="461665"/>
          </a:xfrm>
          <a:prstGeom prst="rect">
            <a:avLst/>
          </a:prstGeom>
          <a:noFill/>
        </p:spPr>
        <p:txBody>
          <a:bodyPr wrap="square" rtlCol="0">
            <a:spAutoFit/>
          </a:bodyPr>
          <a:lstStyle/>
          <a:p>
            <a:r>
              <a:rPr lang="en-US" sz="2400" dirty="0" err="1">
                <a:solidFill>
                  <a:srgbClr val="002060"/>
                </a:solidFill>
                <a:latin typeface="Century Gothic" panose="020B0502020202020204" pitchFamily="34" charset="0"/>
              </a:rPr>
              <a:t>Estoy</a:t>
            </a:r>
            <a:r>
              <a:rPr lang="en-US" sz="2400" dirty="0">
                <a:solidFill>
                  <a:schemeClr val="accent5">
                    <a:lumMod val="50000"/>
                  </a:schemeClr>
                </a:solidFill>
                <a:latin typeface="Century Gothic" panose="020B0502020202020204" pitchFamily="34" charset="0"/>
              </a:rPr>
              <a:t> </a:t>
            </a:r>
            <a:r>
              <a:rPr lang="en-US" sz="2400" dirty="0" err="1">
                <a:solidFill>
                  <a:srgbClr val="002060"/>
                </a:solidFill>
                <a:latin typeface="Century Gothic" panose="020B0502020202020204" pitchFamily="34" charset="0"/>
              </a:rPr>
              <a:t>jug</a:t>
            </a:r>
            <a:r>
              <a:rPr lang="en-US" sz="2400" b="1" dirty="0" err="1">
                <a:solidFill>
                  <a:srgbClr val="FF6600"/>
                </a:solidFill>
                <a:latin typeface="Century Gothic" panose="020B0502020202020204" pitchFamily="34" charset="0"/>
              </a:rPr>
              <a:t>ando</a:t>
            </a:r>
            <a:r>
              <a:rPr lang="en-US" sz="2400" dirty="0">
                <a:solidFill>
                  <a:srgbClr val="FF6600"/>
                </a:solidFill>
                <a:latin typeface="Century Gothic" panose="020B0502020202020204" pitchFamily="34" charset="0"/>
              </a:rPr>
              <a:t> </a:t>
            </a:r>
            <a:r>
              <a:rPr lang="en-US" sz="2400" dirty="0">
                <a:solidFill>
                  <a:srgbClr val="002060"/>
                </a:solidFill>
                <a:latin typeface="Century Gothic" panose="020B0502020202020204" pitchFamily="34" charset="0"/>
              </a:rPr>
              <a:t>al </a:t>
            </a:r>
            <a:r>
              <a:rPr lang="en-US" sz="2400" dirty="0" err="1">
                <a:solidFill>
                  <a:srgbClr val="002060"/>
                </a:solidFill>
                <a:latin typeface="Century Gothic" panose="020B0502020202020204" pitchFamily="34" charset="0"/>
              </a:rPr>
              <a:t>tenis</a:t>
            </a:r>
            <a:r>
              <a:rPr lang="en-US" sz="2400"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57A924FD-E1FB-1349-A1FA-6FBA3DF005B0}"/>
              </a:ext>
            </a:extLst>
          </p:cNvPr>
          <p:cNvSpPr txBox="1"/>
          <p:nvPr/>
        </p:nvSpPr>
        <p:spPr>
          <a:xfrm>
            <a:off x="5499348" y="4614052"/>
            <a:ext cx="4944173"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I am playing tennis.</a:t>
            </a:r>
          </a:p>
        </p:txBody>
      </p:sp>
      <p:sp>
        <p:nvSpPr>
          <p:cNvPr id="25" name="TextBox 24">
            <a:extLst>
              <a:ext uri="{FF2B5EF4-FFF2-40B4-BE49-F238E27FC236}">
                <a16:creationId xmlns:a16="http://schemas.microsoft.com/office/drawing/2014/main" id="{C3D3DF0C-5125-164B-B6FD-903EC3C515B0}"/>
              </a:ext>
            </a:extLst>
          </p:cNvPr>
          <p:cNvSpPr txBox="1"/>
          <p:nvPr/>
        </p:nvSpPr>
        <p:spPr>
          <a:xfrm>
            <a:off x="315406" y="5184613"/>
            <a:ext cx="5231420" cy="461665"/>
          </a:xfrm>
          <a:prstGeom prst="rect">
            <a:avLst/>
          </a:prstGeom>
          <a:noFill/>
        </p:spPr>
        <p:txBody>
          <a:bodyPr wrap="square" rtlCol="0">
            <a:spAutoFit/>
          </a:bodyPr>
          <a:lstStyle/>
          <a:p>
            <a:r>
              <a:rPr lang="en-US" sz="2400" dirty="0" err="1">
                <a:solidFill>
                  <a:srgbClr val="002060"/>
                </a:solidFill>
                <a:latin typeface="Century Gothic" panose="020B0502020202020204" pitchFamily="34" charset="0"/>
              </a:rPr>
              <a:t>Estás</a:t>
            </a:r>
            <a:r>
              <a:rPr lang="en-US" sz="2400" dirty="0">
                <a:solidFill>
                  <a:srgbClr val="002060"/>
                </a:solidFill>
                <a:latin typeface="Century Gothic" panose="020B0502020202020204" pitchFamily="34" charset="0"/>
              </a:rPr>
              <a:t> </a:t>
            </a:r>
            <a:r>
              <a:rPr lang="en-US" sz="2400" dirty="0">
                <a:solidFill>
                  <a:schemeClr val="accent5">
                    <a:lumMod val="50000"/>
                  </a:schemeClr>
                </a:solidFill>
                <a:latin typeface="Century Gothic" panose="020B0502020202020204" pitchFamily="34" charset="0"/>
              </a:rPr>
              <a:t>recib</a:t>
            </a:r>
            <a:r>
              <a:rPr lang="en-US" sz="2400" b="1" dirty="0">
                <a:solidFill>
                  <a:srgbClr val="FF6600"/>
                </a:solidFill>
                <a:latin typeface="Century Gothic" panose="020B0502020202020204" pitchFamily="34" charset="0"/>
              </a:rPr>
              <a:t>iendo</a:t>
            </a:r>
            <a:r>
              <a:rPr lang="en-US" sz="2400" dirty="0">
                <a:solidFill>
                  <a:srgbClr val="FF6600"/>
                </a:solidFill>
                <a:latin typeface="Century Gothic" panose="020B0502020202020204" pitchFamily="34" charset="0"/>
              </a:rPr>
              <a:t> </a:t>
            </a:r>
            <a:r>
              <a:rPr lang="en-US" sz="2400" dirty="0">
                <a:solidFill>
                  <a:srgbClr val="001F60"/>
                </a:solidFill>
                <a:latin typeface="Century Gothic" panose="020B0502020202020204" pitchFamily="34" charset="0"/>
              </a:rPr>
              <a:t>un </a:t>
            </a:r>
            <a:r>
              <a:rPr lang="en-US" sz="2400" dirty="0" err="1">
                <a:solidFill>
                  <a:srgbClr val="001F60"/>
                </a:solidFill>
                <a:latin typeface="Century Gothic" panose="020B0502020202020204" pitchFamily="34" charset="0"/>
              </a:rPr>
              <a:t>mensaje</a:t>
            </a:r>
            <a:r>
              <a:rPr lang="en-US" sz="2400" dirty="0">
                <a:solidFill>
                  <a:srgbClr val="001F60"/>
                </a:solidFill>
                <a:latin typeface="Century Gothic" panose="020B0502020202020204" pitchFamily="34" charset="0"/>
              </a:rPr>
              <a:t>.</a:t>
            </a:r>
            <a:endParaRPr lang="en-US" sz="2400" dirty="0">
              <a:solidFill>
                <a:schemeClr val="accent5">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1E619B1F-A68A-8042-BA82-E994D6867897}"/>
              </a:ext>
            </a:extLst>
          </p:cNvPr>
          <p:cNvSpPr txBox="1"/>
          <p:nvPr/>
        </p:nvSpPr>
        <p:spPr>
          <a:xfrm>
            <a:off x="5466878" y="5167318"/>
            <a:ext cx="682176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You are receiving a message.</a:t>
            </a:r>
          </a:p>
        </p:txBody>
      </p:sp>
      <p:sp>
        <p:nvSpPr>
          <p:cNvPr id="27" name="TextBox 26">
            <a:extLst>
              <a:ext uri="{FF2B5EF4-FFF2-40B4-BE49-F238E27FC236}">
                <a16:creationId xmlns:a16="http://schemas.microsoft.com/office/drawing/2014/main" id="{969005A4-D1AE-5749-B6E9-88DDCDCAA626}"/>
              </a:ext>
            </a:extLst>
          </p:cNvPr>
          <p:cNvSpPr txBox="1"/>
          <p:nvPr/>
        </p:nvSpPr>
        <p:spPr>
          <a:xfrm>
            <a:off x="327508" y="5737398"/>
            <a:ext cx="5231420" cy="461665"/>
          </a:xfrm>
          <a:prstGeom prst="rect">
            <a:avLst/>
          </a:prstGeom>
          <a:noFill/>
        </p:spPr>
        <p:txBody>
          <a:bodyPr wrap="square" rtlCol="0">
            <a:spAutoFit/>
          </a:bodyPr>
          <a:lstStyle/>
          <a:p>
            <a:r>
              <a:rPr lang="en-US" sz="2400" dirty="0" err="1">
                <a:solidFill>
                  <a:srgbClr val="002060"/>
                </a:solidFill>
                <a:latin typeface="Century Gothic" panose="020B0502020202020204" pitchFamily="34" charset="0"/>
              </a:rPr>
              <a:t>Está</a:t>
            </a:r>
            <a:r>
              <a:rPr lang="en-US" sz="2400" dirty="0">
                <a:solidFill>
                  <a:srgbClr val="002060"/>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pon</a:t>
            </a:r>
            <a:r>
              <a:rPr lang="en-US" sz="2400" b="1" dirty="0" err="1">
                <a:solidFill>
                  <a:srgbClr val="F76602"/>
                </a:solidFill>
                <a:latin typeface="Century Gothic" panose="020B0502020202020204" pitchFamily="34" charset="0"/>
              </a:rPr>
              <a:t>iendo</a:t>
            </a:r>
            <a:r>
              <a:rPr lang="en-US" sz="2400" dirty="0">
                <a:solidFill>
                  <a:srgbClr val="FF6600"/>
                </a:solidFill>
                <a:latin typeface="Century Gothic" panose="020B0502020202020204" pitchFamily="34" charset="0"/>
              </a:rPr>
              <a:t> </a:t>
            </a:r>
            <a:r>
              <a:rPr lang="en-US" sz="2400" dirty="0">
                <a:solidFill>
                  <a:srgbClr val="001F60"/>
                </a:solidFill>
                <a:latin typeface="Century Gothic" panose="020B0502020202020204" pitchFamily="34" charset="0"/>
              </a:rPr>
              <a:t>algo </a:t>
            </a:r>
            <a:r>
              <a:rPr lang="en-US" sz="2400" dirty="0" err="1">
                <a:solidFill>
                  <a:srgbClr val="001F60"/>
                </a:solidFill>
                <a:latin typeface="Century Gothic" panose="020B0502020202020204" pitchFamily="34" charset="0"/>
              </a:rPr>
              <a:t>en</a:t>
            </a:r>
            <a:r>
              <a:rPr lang="en-US" sz="2400" dirty="0">
                <a:solidFill>
                  <a:srgbClr val="001F60"/>
                </a:solidFill>
                <a:latin typeface="Century Gothic" panose="020B0502020202020204" pitchFamily="34" charset="0"/>
              </a:rPr>
              <a:t> mi </a:t>
            </a:r>
            <a:r>
              <a:rPr lang="en-US" sz="2400" dirty="0" err="1">
                <a:solidFill>
                  <a:srgbClr val="001F60"/>
                </a:solidFill>
                <a:latin typeface="Century Gothic" panose="020B0502020202020204" pitchFamily="34" charset="0"/>
              </a:rPr>
              <a:t>bolsa</a:t>
            </a:r>
            <a:r>
              <a:rPr lang="en-US" sz="2400" dirty="0">
                <a:solidFill>
                  <a:srgbClr val="001F60"/>
                </a:solidFill>
                <a:latin typeface="Century Gothic" panose="020B0502020202020204" pitchFamily="34" charset="0"/>
              </a:rPr>
              <a:t>.</a:t>
            </a:r>
            <a:endParaRPr lang="en-US" sz="2400" dirty="0">
              <a:solidFill>
                <a:schemeClr val="accent5">
                  <a:lumMod val="50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D3B757D4-DCFF-6E4D-A176-6A2747069672}"/>
              </a:ext>
            </a:extLst>
          </p:cNvPr>
          <p:cNvSpPr txBox="1"/>
          <p:nvPr/>
        </p:nvSpPr>
        <p:spPr>
          <a:xfrm>
            <a:off x="5499348" y="5737250"/>
            <a:ext cx="682176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S/he is putting something in my bag.</a:t>
            </a:r>
          </a:p>
        </p:txBody>
      </p:sp>
      <p:sp>
        <p:nvSpPr>
          <p:cNvPr id="18" name="CuadroTexto 17">
            <a:extLst>
              <a:ext uri="{FF2B5EF4-FFF2-40B4-BE49-F238E27FC236}">
                <a16:creationId xmlns:a16="http://schemas.microsoft.com/office/drawing/2014/main" id="{F501DC85-273C-854B-9644-555798694C40}"/>
              </a:ext>
            </a:extLst>
          </p:cNvPr>
          <p:cNvSpPr txBox="1"/>
          <p:nvPr/>
        </p:nvSpPr>
        <p:spPr>
          <a:xfrm>
            <a:off x="678805" y="4022541"/>
            <a:ext cx="1103187" cy="461665"/>
          </a:xfrm>
          <a:prstGeom prst="rect">
            <a:avLst/>
          </a:prstGeom>
          <a:noFill/>
        </p:spPr>
        <p:txBody>
          <a:bodyPr wrap="none" rtlCol="0">
            <a:spAutoFit/>
          </a:bodyPr>
          <a:lstStyle/>
          <a:p>
            <a:r>
              <a:rPr lang="es-GB" sz="2400" b="1" dirty="0">
                <a:solidFill>
                  <a:schemeClr val="accent2"/>
                </a:solidFill>
                <a:latin typeface="Century Gothic" panose="020B0502020202020204" pitchFamily="34" charset="0"/>
              </a:rPr>
              <a:t>-ando</a:t>
            </a:r>
          </a:p>
        </p:txBody>
      </p:sp>
      <p:sp>
        <p:nvSpPr>
          <p:cNvPr id="29" name="CuadroTexto 28">
            <a:extLst>
              <a:ext uri="{FF2B5EF4-FFF2-40B4-BE49-F238E27FC236}">
                <a16:creationId xmlns:a16="http://schemas.microsoft.com/office/drawing/2014/main" id="{268562AE-93E6-A64A-9DDF-733DEC0E727E}"/>
              </a:ext>
            </a:extLst>
          </p:cNvPr>
          <p:cNvSpPr txBox="1"/>
          <p:nvPr/>
        </p:nvSpPr>
        <p:spPr>
          <a:xfrm>
            <a:off x="2167579" y="4022540"/>
            <a:ext cx="1170513" cy="461665"/>
          </a:xfrm>
          <a:prstGeom prst="rect">
            <a:avLst/>
          </a:prstGeom>
          <a:noFill/>
        </p:spPr>
        <p:txBody>
          <a:bodyPr wrap="none" rtlCol="0">
            <a:spAutoFit/>
          </a:bodyPr>
          <a:lstStyle/>
          <a:p>
            <a:r>
              <a:rPr lang="es-GB" sz="2400" b="1" dirty="0">
                <a:solidFill>
                  <a:schemeClr val="accent2"/>
                </a:solidFill>
                <a:latin typeface="Century Gothic" panose="020B0502020202020204" pitchFamily="34" charset="0"/>
              </a:rPr>
              <a:t>-iendo</a:t>
            </a:r>
          </a:p>
        </p:txBody>
      </p:sp>
      <p:sp>
        <p:nvSpPr>
          <p:cNvPr id="30" name="CuadroTexto 29">
            <a:extLst>
              <a:ext uri="{FF2B5EF4-FFF2-40B4-BE49-F238E27FC236}">
                <a16:creationId xmlns:a16="http://schemas.microsoft.com/office/drawing/2014/main" id="{48D0D802-660A-3443-9436-6C64D1AC9D81}"/>
              </a:ext>
            </a:extLst>
          </p:cNvPr>
          <p:cNvSpPr txBox="1"/>
          <p:nvPr/>
        </p:nvSpPr>
        <p:spPr>
          <a:xfrm>
            <a:off x="5376776" y="4022539"/>
            <a:ext cx="1428596" cy="461665"/>
          </a:xfrm>
          <a:prstGeom prst="rect">
            <a:avLst/>
          </a:prstGeom>
          <a:noFill/>
        </p:spPr>
        <p:txBody>
          <a:bodyPr wrap="none" rtlCol="0">
            <a:spAutoFit/>
          </a:bodyPr>
          <a:lstStyle/>
          <a:p>
            <a:r>
              <a:rPr lang="es-GB" sz="2400" b="1" dirty="0">
                <a:solidFill>
                  <a:schemeClr val="accent5">
                    <a:lumMod val="50000"/>
                  </a:schemeClr>
                </a:solidFill>
                <a:latin typeface="Century Gothic" panose="020B0502020202020204" pitchFamily="34" charset="0"/>
              </a:rPr>
              <a:t>ongoing</a:t>
            </a:r>
          </a:p>
        </p:txBody>
      </p:sp>
    </p:spTree>
    <p:extLst>
      <p:ext uri="{BB962C8B-B14F-4D97-AF65-F5344CB8AC3E}">
        <p14:creationId xmlns:p14="http://schemas.microsoft.com/office/powerpoint/2010/main" val="206347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P spid="11" grpId="0"/>
      <p:bldP spid="12" grpId="0"/>
      <p:bldP spid="13" grpId="0"/>
      <p:bldP spid="15" grpId="0"/>
      <p:bldP spid="16" grpId="0"/>
      <p:bldP spid="17" grpId="0"/>
      <p:bldP spid="19" grpId="0"/>
      <p:bldP spid="20" grpId="0"/>
      <p:bldP spid="21" grpId="0"/>
      <p:bldP spid="8" grpId="0"/>
      <p:bldP spid="9" grpId="0"/>
      <p:bldP spid="10" grpId="0"/>
      <p:bldP spid="22" grpId="0"/>
      <p:bldP spid="23" grpId="0"/>
      <p:bldP spid="24" grpId="0"/>
      <p:bldP spid="25" grpId="0"/>
      <p:bldP spid="26" grpId="0"/>
      <p:bldP spid="27" grpId="0"/>
      <p:bldP spid="28" grpId="0"/>
      <p:bldP spid="1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1025E-BAB2-DF42-A37D-ADF43B25B6C6}"/>
              </a:ext>
            </a:extLst>
          </p:cNvPr>
          <p:cNvSpPr>
            <a:spLocks noGrp="1"/>
          </p:cNvSpPr>
          <p:nvPr>
            <p:ph type="title"/>
          </p:nvPr>
        </p:nvSpPr>
        <p:spPr>
          <a:xfrm>
            <a:off x="175280" y="70950"/>
            <a:ext cx="10090938" cy="881521"/>
          </a:xfrm>
        </p:spPr>
        <p:txBody>
          <a:bodyPr>
            <a:normAutofit fontScale="90000"/>
          </a:bodyPr>
          <a:lstStyle/>
          <a:p>
            <a:r>
              <a:rPr lang="es-GB" sz="2200" b="1" dirty="0"/>
              <a:t>Lucía está cubriendo noticias </a:t>
            </a:r>
            <a:r>
              <a:rPr lang="es-ES" sz="2200" b="1" dirty="0"/>
              <a:t>sobre la visita del rey en San Sebastián.</a:t>
            </a:r>
            <a:r>
              <a:rPr lang="es-GB" sz="2200" b="1" dirty="0"/>
              <a:t> </a:t>
            </a:r>
            <a:r>
              <a:rPr lang="es-ES" sz="2200" b="1" dirty="0"/>
              <a:t>E</a:t>
            </a:r>
            <a:r>
              <a:rPr lang="es-GB" sz="2200" b="1" dirty="0"/>
              <a:t>nvía información a la directora. ¿Quién es la persona?</a:t>
            </a:r>
            <a:r>
              <a:rPr lang="es-ES" sz="2200" b="1" dirty="0"/>
              <a:t> </a:t>
            </a:r>
            <a:r>
              <a:rPr lang="es-GB" sz="2200" b="1" dirty="0"/>
              <a:t> ¿qué está haciendo?</a:t>
            </a:r>
          </a:p>
        </p:txBody>
      </p:sp>
      <p:sp>
        <p:nvSpPr>
          <p:cNvPr id="4" name="Rounded Rectangle 11">
            <a:extLst>
              <a:ext uri="{FF2B5EF4-FFF2-40B4-BE49-F238E27FC236}">
                <a16:creationId xmlns:a16="http://schemas.microsoft.com/office/drawing/2014/main" id="{7407A848-D2AB-9D41-A46E-801A4AB317C9}"/>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9" name="Tabla 9">
            <a:extLst>
              <a:ext uri="{FF2B5EF4-FFF2-40B4-BE49-F238E27FC236}">
                <a16:creationId xmlns:a16="http://schemas.microsoft.com/office/drawing/2014/main" id="{ABAF58FA-4BE7-9341-B927-14B67D3DCE6E}"/>
              </a:ext>
            </a:extLst>
          </p:cNvPr>
          <p:cNvGraphicFramePr>
            <a:graphicFrameLocks noGrp="1"/>
          </p:cNvGraphicFramePr>
          <p:nvPr>
            <p:extLst>
              <p:ext uri="{D42A27DB-BD31-4B8C-83A1-F6EECF244321}">
                <p14:modId xmlns:p14="http://schemas.microsoft.com/office/powerpoint/2010/main" val="1445716099"/>
              </p:ext>
            </p:extLst>
          </p:nvPr>
        </p:nvGraphicFramePr>
        <p:xfrm>
          <a:off x="5769565" y="889434"/>
          <a:ext cx="6369714" cy="5427543"/>
        </p:xfrm>
        <a:graphic>
          <a:graphicData uri="http://schemas.openxmlformats.org/drawingml/2006/table">
            <a:tbl>
              <a:tblPr firstRow="1" bandRow="1">
                <a:tableStyleId>{5DA37D80-6434-44D0-A028-1B22A696006F}</a:tableStyleId>
              </a:tblPr>
              <a:tblGrid>
                <a:gridCol w="385024">
                  <a:extLst>
                    <a:ext uri="{9D8B030D-6E8A-4147-A177-3AD203B41FA5}">
                      <a16:colId xmlns:a16="http://schemas.microsoft.com/office/drawing/2014/main" val="2128803083"/>
                    </a:ext>
                  </a:extLst>
                </a:gridCol>
                <a:gridCol w="631339">
                  <a:extLst>
                    <a:ext uri="{9D8B030D-6E8A-4147-A177-3AD203B41FA5}">
                      <a16:colId xmlns:a16="http://schemas.microsoft.com/office/drawing/2014/main" val="2849778014"/>
                    </a:ext>
                  </a:extLst>
                </a:gridCol>
                <a:gridCol w="878922">
                  <a:extLst>
                    <a:ext uri="{9D8B030D-6E8A-4147-A177-3AD203B41FA5}">
                      <a16:colId xmlns:a16="http://schemas.microsoft.com/office/drawing/2014/main" val="2274866295"/>
                    </a:ext>
                  </a:extLst>
                </a:gridCol>
                <a:gridCol w="854163">
                  <a:extLst>
                    <a:ext uri="{9D8B030D-6E8A-4147-A177-3AD203B41FA5}">
                      <a16:colId xmlns:a16="http://schemas.microsoft.com/office/drawing/2014/main" val="2782406196"/>
                    </a:ext>
                  </a:extLst>
                </a:gridCol>
                <a:gridCol w="3620266">
                  <a:extLst>
                    <a:ext uri="{9D8B030D-6E8A-4147-A177-3AD203B41FA5}">
                      <a16:colId xmlns:a16="http://schemas.microsoft.com/office/drawing/2014/main" val="509822503"/>
                    </a:ext>
                  </a:extLst>
                </a:gridCol>
              </a:tblGrid>
              <a:tr h="599558">
                <a:tc>
                  <a:txBody>
                    <a:bodyPr/>
                    <a:lstStyle/>
                    <a:p>
                      <a:pPr algn="ctr"/>
                      <a:endParaRPr lang="es-GB" sz="2000" dirty="0">
                        <a:solidFill>
                          <a:schemeClr val="accent5">
                            <a:lumMod val="50000"/>
                          </a:schemeClr>
                        </a:solidFill>
                        <a:latin typeface="Century Gothic" panose="020B0502020202020204" pitchFamily="34" charset="0"/>
                      </a:endParaRPr>
                    </a:p>
                  </a:txBody>
                  <a:tcPr>
                    <a:noFill/>
                  </a:tcPr>
                </a:tc>
                <a:tc>
                  <a:txBody>
                    <a:bodyPr/>
                    <a:lstStyle/>
                    <a:p>
                      <a:pPr algn="ctr"/>
                      <a:r>
                        <a:rPr lang="es-GB" sz="2000" dirty="0">
                          <a:solidFill>
                            <a:schemeClr val="accent5">
                              <a:lumMod val="50000"/>
                            </a:schemeClr>
                          </a:solidFill>
                          <a:latin typeface="Century Gothic" panose="020B0502020202020204" pitchFamily="34" charset="0"/>
                        </a:rPr>
                        <a:t>‘I’</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‘you’</a:t>
                      </a:r>
                    </a:p>
                  </a:txBody>
                  <a:tcPr anchor="ctr">
                    <a:noFill/>
                  </a:tcPr>
                </a:tc>
                <a:tc>
                  <a:txBody>
                    <a:bodyPr/>
                    <a:lstStyle/>
                    <a:p>
                      <a:pPr algn="ctr"/>
                      <a:r>
                        <a:rPr lang="es-GB" sz="2000">
                          <a:solidFill>
                            <a:schemeClr val="accent5">
                              <a:lumMod val="50000"/>
                            </a:schemeClr>
                          </a:solidFill>
                          <a:latin typeface="Century Gothic" panose="020B0502020202020204" pitchFamily="34" charset="0"/>
                        </a:rPr>
                        <a:t>‘he’</a:t>
                      </a: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¿Qué acción? En inglés</a:t>
                      </a:r>
                    </a:p>
                  </a:txBody>
                  <a:tcPr anchor="ctr">
                    <a:noFill/>
                  </a:tcPr>
                </a:tc>
                <a:extLst>
                  <a:ext uri="{0D108BD9-81ED-4DB2-BD59-A6C34878D82A}">
                    <a16:rowId xmlns:a16="http://schemas.microsoft.com/office/drawing/2014/main" val="3999187617"/>
                  </a:ext>
                </a:extLst>
              </a:tr>
              <a:tr h="572760">
                <a:tc>
                  <a:txBody>
                    <a:bodyPr/>
                    <a:lstStyle/>
                    <a:p>
                      <a:pPr algn="ctr"/>
                      <a:r>
                        <a:rPr lang="es-GB" sz="2000" b="1" dirty="0">
                          <a:solidFill>
                            <a:schemeClr val="accent5">
                              <a:lumMod val="50000"/>
                            </a:schemeClr>
                          </a:solidFill>
                          <a:latin typeface="Century Gothic" panose="020B0502020202020204" pitchFamily="34" charset="0"/>
                        </a:rPr>
                        <a:t>1</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193042176"/>
                  </a:ext>
                </a:extLst>
              </a:tr>
              <a:tr h="749771">
                <a:tc>
                  <a:txBody>
                    <a:bodyPr/>
                    <a:lstStyle/>
                    <a:p>
                      <a:pPr algn="ctr"/>
                      <a:r>
                        <a:rPr lang="es-GB" sz="2000" b="1" dirty="0">
                          <a:solidFill>
                            <a:schemeClr val="accent5">
                              <a:lumMod val="50000"/>
                            </a:schemeClr>
                          </a:solidFill>
                          <a:latin typeface="Century Gothic" panose="020B0502020202020204" pitchFamily="34" charset="0"/>
                        </a:rPr>
                        <a:t>2</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651851844"/>
                  </a:ext>
                </a:extLst>
              </a:tr>
              <a:tr h="572760">
                <a:tc>
                  <a:txBody>
                    <a:bodyPr/>
                    <a:lstStyle/>
                    <a:p>
                      <a:pPr algn="ctr"/>
                      <a:r>
                        <a:rPr lang="es-GB" sz="2000" b="1" dirty="0">
                          <a:solidFill>
                            <a:schemeClr val="accent5">
                              <a:lumMod val="50000"/>
                            </a:schemeClr>
                          </a:solidFill>
                          <a:latin typeface="Century Gothic" panose="020B0502020202020204" pitchFamily="34" charset="0"/>
                        </a:rPr>
                        <a:t>3</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02951900"/>
                  </a:ext>
                </a:extLst>
              </a:tr>
              <a:tr h="572760">
                <a:tc>
                  <a:txBody>
                    <a:bodyPr/>
                    <a:lstStyle/>
                    <a:p>
                      <a:pPr algn="ctr"/>
                      <a:r>
                        <a:rPr lang="es-GB" sz="2000" b="1" dirty="0">
                          <a:solidFill>
                            <a:schemeClr val="accent5">
                              <a:lumMod val="50000"/>
                            </a:schemeClr>
                          </a:solidFill>
                          <a:latin typeface="Century Gothic" panose="020B0502020202020204" pitchFamily="34" charset="0"/>
                        </a:rPr>
                        <a:t>4</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323451964"/>
                  </a:ext>
                </a:extLst>
              </a:tr>
              <a:tr h="572760">
                <a:tc>
                  <a:txBody>
                    <a:bodyPr/>
                    <a:lstStyle/>
                    <a:p>
                      <a:pPr algn="ctr"/>
                      <a:r>
                        <a:rPr lang="es-GB" sz="2000" b="1" dirty="0">
                          <a:solidFill>
                            <a:schemeClr val="accent5">
                              <a:lumMod val="50000"/>
                            </a:schemeClr>
                          </a:solidFill>
                          <a:latin typeface="Century Gothic" panose="020B0502020202020204" pitchFamily="34" charset="0"/>
                        </a:rPr>
                        <a:t>5</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901838479"/>
                  </a:ext>
                </a:extLst>
              </a:tr>
              <a:tr h="572760">
                <a:tc>
                  <a:txBody>
                    <a:bodyPr/>
                    <a:lstStyle/>
                    <a:p>
                      <a:pPr algn="ctr"/>
                      <a:r>
                        <a:rPr lang="es-GB" sz="2000" b="1" dirty="0">
                          <a:solidFill>
                            <a:schemeClr val="accent5">
                              <a:lumMod val="50000"/>
                            </a:schemeClr>
                          </a:solidFill>
                          <a:latin typeface="Century Gothic" panose="020B0502020202020204" pitchFamily="34" charset="0"/>
                        </a:rPr>
                        <a:t>6</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793809428"/>
                  </a:ext>
                </a:extLst>
              </a:tr>
              <a:tr h="641654">
                <a:tc>
                  <a:txBody>
                    <a:bodyPr/>
                    <a:lstStyle/>
                    <a:p>
                      <a:pPr algn="ctr"/>
                      <a:r>
                        <a:rPr lang="es-GB" sz="2000" b="1" dirty="0">
                          <a:solidFill>
                            <a:schemeClr val="accent5">
                              <a:lumMod val="50000"/>
                            </a:schemeClr>
                          </a:solidFill>
                          <a:latin typeface="Century Gothic" panose="020B0502020202020204" pitchFamily="34" charset="0"/>
                        </a:rPr>
                        <a:t>7</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702098481"/>
                  </a:ext>
                </a:extLst>
              </a:tr>
              <a:tr h="572760">
                <a:tc>
                  <a:txBody>
                    <a:bodyPr/>
                    <a:lstStyle/>
                    <a:p>
                      <a:pPr algn="ctr"/>
                      <a:r>
                        <a:rPr lang="es-GB" sz="2000" b="1" dirty="0">
                          <a:solidFill>
                            <a:schemeClr val="accent5">
                              <a:lumMod val="50000"/>
                            </a:schemeClr>
                          </a:solidFill>
                          <a:latin typeface="Century Gothic" panose="020B0502020202020204" pitchFamily="34" charset="0"/>
                        </a:rPr>
                        <a:t>8</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509212452"/>
                  </a:ext>
                </a:extLst>
              </a:tr>
            </a:tbl>
          </a:graphicData>
        </a:graphic>
      </p:graphicFrame>
      <p:pic>
        <p:nvPicPr>
          <p:cNvPr id="10" name="Picture 21" descr="green checkmark">
            <a:extLst>
              <a:ext uri="{FF2B5EF4-FFF2-40B4-BE49-F238E27FC236}">
                <a16:creationId xmlns:a16="http://schemas.microsoft.com/office/drawing/2014/main" id="{C741A727-9D46-1B48-BBB7-2DAADBB49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2914" y="1611325"/>
            <a:ext cx="335249" cy="372097"/>
          </a:xfrm>
          <a:prstGeom prst="rect">
            <a:avLst/>
          </a:prstGeom>
        </p:spPr>
      </p:pic>
      <p:sp>
        <p:nvSpPr>
          <p:cNvPr id="15" name="Llamada rectangular redondeada 14">
            <a:extLst>
              <a:ext uri="{FF2B5EF4-FFF2-40B4-BE49-F238E27FC236}">
                <a16:creationId xmlns:a16="http://schemas.microsoft.com/office/drawing/2014/main" id="{E9B2FB66-D0B9-5344-8E90-D87B6516EB0E}"/>
              </a:ext>
            </a:extLst>
          </p:cNvPr>
          <p:cNvSpPr/>
          <p:nvPr/>
        </p:nvSpPr>
        <p:spPr>
          <a:xfrm>
            <a:off x="175280" y="1007100"/>
            <a:ext cx="2669759" cy="747098"/>
          </a:xfrm>
          <a:prstGeom prst="wedgeRoundRectCallout">
            <a:avLst>
              <a:gd name="adj1" fmla="val -21335"/>
              <a:gd name="adj2" fmla="val 51373"/>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bg1"/>
                </a:solidFill>
                <a:latin typeface="Century Gothic" panose="020B0502020202020204" pitchFamily="34" charset="0"/>
              </a:rPr>
              <a:t>1. Está </a:t>
            </a:r>
            <a:r>
              <a:rPr lang="es-ES" sz="2000" dirty="0">
                <a:solidFill>
                  <a:schemeClr val="bg1"/>
                </a:solidFill>
                <a:latin typeface="Century Gothic" panose="020B0502020202020204" pitchFamily="34" charset="0"/>
              </a:rPr>
              <a:t>caminando entre sus dos hijas.</a:t>
            </a:r>
            <a:endParaRPr lang="es-GB" sz="2000" dirty="0">
              <a:solidFill>
                <a:schemeClr val="bg1"/>
              </a:solidFill>
              <a:latin typeface="Century Gothic" panose="020B0502020202020204" pitchFamily="34" charset="0"/>
            </a:endParaRPr>
          </a:p>
        </p:txBody>
      </p:sp>
      <p:sp>
        <p:nvSpPr>
          <p:cNvPr id="17" name="Llamada rectangular redondeada 16">
            <a:extLst>
              <a:ext uri="{FF2B5EF4-FFF2-40B4-BE49-F238E27FC236}">
                <a16:creationId xmlns:a16="http://schemas.microsoft.com/office/drawing/2014/main" id="{88FCE5D4-A1DC-AE46-89F7-E768A1FD5EDD}"/>
              </a:ext>
            </a:extLst>
          </p:cNvPr>
          <p:cNvSpPr/>
          <p:nvPr/>
        </p:nvSpPr>
        <p:spPr>
          <a:xfrm>
            <a:off x="3017433" y="1010048"/>
            <a:ext cx="2669759" cy="1063146"/>
          </a:xfrm>
          <a:prstGeom prst="wedgeRoundRectCallout">
            <a:avLst>
              <a:gd name="adj1" fmla="val -21404"/>
              <a:gd name="adj2" fmla="val 4686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bg1"/>
                </a:solidFill>
                <a:latin typeface="Century Gothic" panose="020B0502020202020204" pitchFamily="34" charset="0"/>
              </a:rPr>
              <a:t>2. </a:t>
            </a:r>
            <a:r>
              <a:rPr lang="es-ES" sz="2000" dirty="0">
                <a:solidFill>
                  <a:schemeClr val="bg1"/>
                </a:solidFill>
                <a:latin typeface="Century Gothic" panose="020B0502020202020204" pitchFamily="34" charset="0"/>
              </a:rPr>
              <a:t>Está pidiendo perdón por </a:t>
            </a:r>
          </a:p>
          <a:p>
            <a:r>
              <a:rPr lang="es-ES" sz="2000" dirty="0">
                <a:solidFill>
                  <a:schemeClr val="bg1"/>
                </a:solidFill>
                <a:latin typeface="Century Gothic" panose="020B0502020202020204" pitchFamily="34" charset="0"/>
              </a:rPr>
              <a:t>llegar tarde.</a:t>
            </a:r>
            <a:endParaRPr lang="es-GB" sz="2000" dirty="0">
              <a:solidFill>
                <a:schemeClr val="bg1"/>
              </a:solidFill>
              <a:latin typeface="Century Gothic" panose="020B0502020202020204" pitchFamily="34" charset="0"/>
            </a:endParaRPr>
          </a:p>
        </p:txBody>
      </p:sp>
      <p:sp>
        <p:nvSpPr>
          <p:cNvPr id="18" name="Llamada rectangular redondeada 17">
            <a:extLst>
              <a:ext uri="{FF2B5EF4-FFF2-40B4-BE49-F238E27FC236}">
                <a16:creationId xmlns:a16="http://schemas.microsoft.com/office/drawing/2014/main" id="{A0A8A7CB-28DE-A648-8747-EE0E879F560A}"/>
              </a:ext>
            </a:extLst>
          </p:cNvPr>
          <p:cNvSpPr/>
          <p:nvPr/>
        </p:nvSpPr>
        <p:spPr>
          <a:xfrm>
            <a:off x="175280" y="1947387"/>
            <a:ext cx="2649369" cy="747098"/>
          </a:xfrm>
          <a:prstGeom prst="wedgeRoundRectCallout">
            <a:avLst>
              <a:gd name="adj1" fmla="val -19787"/>
              <a:gd name="adj2" fmla="val 4395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bg1"/>
                </a:solidFill>
                <a:latin typeface="Century Gothic" panose="020B0502020202020204" pitchFamily="34" charset="0"/>
              </a:rPr>
              <a:t>3. </a:t>
            </a:r>
            <a:r>
              <a:rPr lang="es-ES" sz="2000" dirty="0">
                <a:solidFill>
                  <a:schemeClr val="bg1"/>
                </a:solidFill>
                <a:latin typeface="Century Gothic" panose="020B0502020202020204" pitchFamily="34" charset="0"/>
              </a:rPr>
              <a:t>¡Estás viendo al rey! ¿Cómo es?</a:t>
            </a:r>
            <a:r>
              <a:rPr lang="es-GB" sz="2000" dirty="0">
                <a:solidFill>
                  <a:schemeClr val="bg1"/>
                </a:solidFill>
                <a:latin typeface="Century Gothic" panose="020B0502020202020204" pitchFamily="34" charset="0"/>
              </a:rPr>
              <a:t> </a:t>
            </a:r>
          </a:p>
        </p:txBody>
      </p:sp>
      <p:sp>
        <p:nvSpPr>
          <p:cNvPr id="19" name="Llamada rectangular redondeada 18">
            <a:extLst>
              <a:ext uri="{FF2B5EF4-FFF2-40B4-BE49-F238E27FC236}">
                <a16:creationId xmlns:a16="http://schemas.microsoft.com/office/drawing/2014/main" id="{03B2C484-6B74-ED45-B6F0-E50C6BD8258F}"/>
              </a:ext>
            </a:extLst>
          </p:cNvPr>
          <p:cNvSpPr/>
          <p:nvPr/>
        </p:nvSpPr>
        <p:spPr>
          <a:xfrm>
            <a:off x="3095612" y="2230534"/>
            <a:ext cx="2569745" cy="828583"/>
          </a:xfrm>
          <a:prstGeom prst="wedgeRoundRectCallout">
            <a:avLst>
              <a:gd name="adj1" fmla="val 13379"/>
              <a:gd name="adj2" fmla="val 44283"/>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bg1"/>
                </a:solidFill>
                <a:latin typeface="Century Gothic" panose="020B0502020202020204" pitchFamily="34" charset="0"/>
              </a:rPr>
              <a:t>4.</a:t>
            </a:r>
            <a:r>
              <a:rPr lang="es-ES" sz="2000" dirty="0">
                <a:solidFill>
                  <a:schemeClr val="bg1"/>
                </a:solidFill>
                <a:latin typeface="Century Gothic" panose="020B0502020202020204" pitchFamily="34" charset="0"/>
              </a:rPr>
              <a:t> </a:t>
            </a:r>
            <a:r>
              <a:rPr lang="es-GB" sz="2000" dirty="0">
                <a:solidFill>
                  <a:schemeClr val="bg1"/>
                </a:solidFill>
                <a:latin typeface="Century Gothic" panose="020B0502020202020204" pitchFamily="34" charset="0"/>
              </a:rPr>
              <a:t>Estás recibiendo las fotos</a:t>
            </a:r>
            <a:r>
              <a:rPr lang="es-ES" sz="2000" dirty="0">
                <a:solidFill>
                  <a:schemeClr val="bg1"/>
                </a:solidFill>
                <a:latin typeface="Century Gothic" panose="020B0502020202020204" pitchFamily="34" charset="0"/>
              </a:rPr>
              <a:t>.</a:t>
            </a:r>
            <a:endParaRPr lang="es-GB" sz="2000" dirty="0">
              <a:solidFill>
                <a:schemeClr val="bg1"/>
              </a:solidFill>
              <a:latin typeface="Century Gothic" panose="020B0502020202020204" pitchFamily="34" charset="0"/>
            </a:endParaRPr>
          </a:p>
        </p:txBody>
      </p:sp>
      <p:sp>
        <p:nvSpPr>
          <p:cNvPr id="20" name="CuadroTexto 19">
            <a:extLst>
              <a:ext uri="{FF2B5EF4-FFF2-40B4-BE49-F238E27FC236}">
                <a16:creationId xmlns:a16="http://schemas.microsoft.com/office/drawing/2014/main" id="{1D1524D5-CB4B-7448-922A-BF8D90798797}"/>
              </a:ext>
            </a:extLst>
          </p:cNvPr>
          <p:cNvSpPr txBox="1"/>
          <p:nvPr/>
        </p:nvSpPr>
        <p:spPr>
          <a:xfrm>
            <a:off x="8496701" y="1437660"/>
            <a:ext cx="3571391" cy="707886"/>
          </a:xfrm>
          <a:prstGeom prst="rect">
            <a:avLst/>
          </a:prstGeom>
          <a:noFill/>
        </p:spPr>
        <p:txBody>
          <a:bodyPr wrap="square" rtlCol="0">
            <a:spAutoFit/>
          </a:bodyPr>
          <a:lstStyle/>
          <a:p>
            <a:r>
              <a:rPr lang="es-ES" sz="2000" dirty="0" err="1">
                <a:solidFill>
                  <a:schemeClr val="accent5">
                    <a:lumMod val="50000"/>
                  </a:schemeClr>
                </a:solidFill>
                <a:latin typeface="Century Gothic" panose="020B0502020202020204" pitchFamily="34" charset="0"/>
              </a:rPr>
              <a:t>Walking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between</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his</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two</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daughters</a:t>
            </a:r>
            <a:r>
              <a:rPr lang="es-GB" sz="2000" dirty="0">
                <a:solidFill>
                  <a:schemeClr val="accent5">
                    <a:lumMod val="50000"/>
                  </a:schemeClr>
                </a:solidFill>
                <a:latin typeface="Century Gothic" panose="020B0502020202020204" pitchFamily="34" charset="0"/>
              </a:rPr>
              <a:t>.</a:t>
            </a:r>
          </a:p>
        </p:txBody>
      </p:sp>
      <p:pic>
        <p:nvPicPr>
          <p:cNvPr id="16" name="Picture 21" descr="green checkmark">
            <a:extLst>
              <a:ext uri="{FF2B5EF4-FFF2-40B4-BE49-F238E27FC236}">
                <a16:creationId xmlns:a16="http://schemas.microsoft.com/office/drawing/2014/main" id="{45595DC6-2A40-7449-8D06-42C808265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2914" y="2272728"/>
            <a:ext cx="335249" cy="372097"/>
          </a:xfrm>
          <a:prstGeom prst="rect">
            <a:avLst/>
          </a:prstGeom>
        </p:spPr>
      </p:pic>
      <p:pic>
        <p:nvPicPr>
          <p:cNvPr id="22" name="Picture 21" descr="green checkmark">
            <a:extLst>
              <a:ext uri="{FF2B5EF4-FFF2-40B4-BE49-F238E27FC236}">
                <a16:creationId xmlns:a16="http://schemas.microsoft.com/office/drawing/2014/main" id="{EF17A82B-AD3E-5841-941D-D8B88C6F4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0229" y="2932761"/>
            <a:ext cx="335249" cy="372097"/>
          </a:xfrm>
          <a:prstGeom prst="rect">
            <a:avLst/>
          </a:prstGeom>
        </p:spPr>
      </p:pic>
      <p:sp>
        <p:nvSpPr>
          <p:cNvPr id="23" name="CuadroTexto 19">
            <a:extLst>
              <a:ext uri="{FF2B5EF4-FFF2-40B4-BE49-F238E27FC236}">
                <a16:creationId xmlns:a16="http://schemas.microsoft.com/office/drawing/2014/main" id="{72935234-37FE-944F-8F96-13B8B014796F}"/>
              </a:ext>
            </a:extLst>
          </p:cNvPr>
          <p:cNvSpPr txBox="1"/>
          <p:nvPr/>
        </p:nvSpPr>
        <p:spPr>
          <a:xfrm>
            <a:off x="8500500" y="2904748"/>
            <a:ext cx="3571391" cy="400110"/>
          </a:xfrm>
          <a:prstGeom prst="rect">
            <a:avLst/>
          </a:prstGeom>
          <a:noFill/>
        </p:spPr>
        <p:txBody>
          <a:bodyPr wrap="square" rtlCol="0">
            <a:spAutoFit/>
          </a:bodyPr>
          <a:lstStyle/>
          <a:p>
            <a:r>
              <a:rPr lang="es-ES" sz="2000" dirty="0" err="1">
                <a:solidFill>
                  <a:schemeClr val="accent5">
                    <a:lumMod val="50000"/>
                  </a:schemeClr>
                </a:solidFill>
                <a:latin typeface="Century Gothic" panose="020B0502020202020204" pitchFamily="34" charset="0"/>
              </a:rPr>
              <a:t>Seeing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king</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pic>
        <p:nvPicPr>
          <p:cNvPr id="24" name="Picture 23" descr="green checkmark">
            <a:extLst>
              <a:ext uri="{FF2B5EF4-FFF2-40B4-BE49-F238E27FC236}">
                <a16:creationId xmlns:a16="http://schemas.microsoft.com/office/drawing/2014/main" id="{23393A09-4406-7146-A841-5C1BB7CB9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0228" y="3484967"/>
            <a:ext cx="335249" cy="372097"/>
          </a:xfrm>
          <a:prstGeom prst="rect">
            <a:avLst/>
          </a:prstGeom>
        </p:spPr>
      </p:pic>
      <p:sp>
        <p:nvSpPr>
          <p:cNvPr id="25" name="CuadroTexto 19">
            <a:extLst>
              <a:ext uri="{FF2B5EF4-FFF2-40B4-BE49-F238E27FC236}">
                <a16:creationId xmlns:a16="http://schemas.microsoft.com/office/drawing/2014/main" id="{FA7C34A8-1D74-204B-97F3-4D829B17FE2B}"/>
              </a:ext>
            </a:extLst>
          </p:cNvPr>
          <p:cNvSpPr txBox="1"/>
          <p:nvPr/>
        </p:nvSpPr>
        <p:spPr>
          <a:xfrm>
            <a:off x="8471639" y="3478444"/>
            <a:ext cx="2892138" cy="400110"/>
          </a:xfrm>
          <a:prstGeom prst="rect">
            <a:avLst/>
          </a:prstGeom>
          <a:noFill/>
        </p:spPr>
        <p:txBody>
          <a:bodyPr wrap="none" rtlCol="0">
            <a:spAutoFit/>
          </a:bodyPr>
          <a:lstStyle/>
          <a:p>
            <a:r>
              <a:rPr lang="es-ES" sz="2000" dirty="0" err="1">
                <a:solidFill>
                  <a:schemeClr val="accent5">
                    <a:lumMod val="50000"/>
                  </a:schemeClr>
                </a:solidFill>
                <a:latin typeface="Century Gothic" panose="020B0502020202020204" pitchFamily="34" charset="0"/>
              </a:rPr>
              <a:t>Receiving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photos</a:t>
            </a:r>
            <a:r>
              <a:rPr lang="es-GB" sz="2000" dirty="0">
                <a:solidFill>
                  <a:schemeClr val="accent5">
                    <a:lumMod val="50000"/>
                  </a:schemeClr>
                </a:solidFill>
                <a:latin typeface="Century Gothic" panose="020B0502020202020204" pitchFamily="34" charset="0"/>
              </a:rPr>
              <a:t>.</a:t>
            </a:r>
          </a:p>
        </p:txBody>
      </p:sp>
      <p:sp>
        <p:nvSpPr>
          <p:cNvPr id="35" name="CuadroTexto 19">
            <a:extLst>
              <a:ext uri="{FF2B5EF4-FFF2-40B4-BE49-F238E27FC236}">
                <a16:creationId xmlns:a16="http://schemas.microsoft.com/office/drawing/2014/main" id="{D66B5AF0-910E-F04E-827A-717AD6C0F219}"/>
              </a:ext>
            </a:extLst>
          </p:cNvPr>
          <p:cNvSpPr txBox="1"/>
          <p:nvPr/>
        </p:nvSpPr>
        <p:spPr>
          <a:xfrm>
            <a:off x="8468142" y="4014959"/>
            <a:ext cx="3751348" cy="400110"/>
          </a:xfrm>
          <a:prstGeom prst="rect">
            <a:avLst/>
          </a:prstGeom>
          <a:noFill/>
        </p:spPr>
        <p:txBody>
          <a:bodyPr wrap="none" rtlCol="0">
            <a:spAutoFit/>
          </a:bodyPr>
          <a:lstStyle/>
          <a:p>
            <a:r>
              <a:rPr lang="es-ES" sz="2000" dirty="0" err="1">
                <a:solidFill>
                  <a:schemeClr val="accent5">
                    <a:lumMod val="50000"/>
                  </a:schemeClr>
                </a:solidFill>
                <a:latin typeface="Century Gothic" panose="020B0502020202020204" pitchFamily="34" charset="0"/>
              </a:rPr>
              <a:t>Writing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comments</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on</a:t>
            </a:r>
            <a:r>
              <a:rPr lang="es-ES" sz="2000" dirty="0">
                <a:solidFill>
                  <a:schemeClr val="accent5">
                    <a:lumMod val="50000"/>
                  </a:schemeClr>
                </a:solidFill>
                <a:latin typeface="Century Gothic" panose="020B0502020202020204" pitchFamily="34" charset="0"/>
              </a:rPr>
              <a:t> Twitter</a:t>
            </a:r>
            <a:r>
              <a:rPr lang="es-GB" sz="2000" dirty="0">
                <a:solidFill>
                  <a:schemeClr val="accent5">
                    <a:lumMod val="50000"/>
                  </a:schemeClr>
                </a:solidFill>
                <a:latin typeface="Century Gothic" panose="020B0502020202020204" pitchFamily="34" charset="0"/>
              </a:rPr>
              <a:t>.</a:t>
            </a:r>
          </a:p>
        </p:txBody>
      </p:sp>
      <p:pic>
        <p:nvPicPr>
          <p:cNvPr id="36" name="Picture 35" descr="green checkmark">
            <a:extLst>
              <a:ext uri="{FF2B5EF4-FFF2-40B4-BE49-F238E27FC236}">
                <a16:creationId xmlns:a16="http://schemas.microsoft.com/office/drawing/2014/main" id="{BD92243D-1F76-4D42-8A2A-C2A973DAB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605" y="4068725"/>
            <a:ext cx="335249" cy="372097"/>
          </a:xfrm>
          <a:prstGeom prst="rect">
            <a:avLst/>
          </a:prstGeom>
        </p:spPr>
      </p:pic>
      <p:sp>
        <p:nvSpPr>
          <p:cNvPr id="37" name="CuadroTexto 19">
            <a:extLst>
              <a:ext uri="{FF2B5EF4-FFF2-40B4-BE49-F238E27FC236}">
                <a16:creationId xmlns:a16="http://schemas.microsoft.com/office/drawing/2014/main" id="{B35DB7D1-B45D-1445-8AEF-641CCBBC0568}"/>
              </a:ext>
            </a:extLst>
          </p:cNvPr>
          <p:cNvSpPr txBox="1"/>
          <p:nvPr/>
        </p:nvSpPr>
        <p:spPr>
          <a:xfrm>
            <a:off x="8488680" y="4470988"/>
            <a:ext cx="3676587" cy="707886"/>
          </a:xfrm>
          <a:prstGeom prst="rect">
            <a:avLst/>
          </a:prstGeom>
          <a:noFill/>
        </p:spPr>
        <p:txBody>
          <a:bodyPr wrap="square" rtlCol="0">
            <a:spAutoFit/>
          </a:bodyPr>
          <a:lstStyle/>
          <a:p>
            <a:r>
              <a:rPr lang="es-ES" sz="2000" dirty="0" err="1">
                <a:solidFill>
                  <a:schemeClr val="accent5">
                    <a:lumMod val="50000"/>
                  </a:schemeClr>
                </a:solidFill>
                <a:latin typeface="Century Gothic" panose="020B0502020202020204" pitchFamily="34" charset="0"/>
              </a:rPr>
              <a:t>Stopping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people</a:t>
            </a:r>
            <a:r>
              <a:rPr lang="es-ES" sz="2000" dirty="0">
                <a:solidFill>
                  <a:schemeClr val="accent5">
                    <a:lumMod val="50000"/>
                  </a:schemeClr>
                </a:solidFill>
                <a:latin typeface="Century Gothic" panose="020B0502020202020204" pitchFamily="34" charset="0"/>
              </a:rPr>
              <a:t> in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street</a:t>
            </a:r>
            <a:r>
              <a:rPr lang="es-GB" sz="2000" dirty="0">
                <a:solidFill>
                  <a:schemeClr val="accent5">
                    <a:lumMod val="50000"/>
                  </a:schemeClr>
                </a:solidFill>
                <a:latin typeface="Century Gothic" panose="020B0502020202020204" pitchFamily="34" charset="0"/>
              </a:rPr>
              <a:t>.</a:t>
            </a:r>
          </a:p>
        </p:txBody>
      </p:sp>
      <p:pic>
        <p:nvPicPr>
          <p:cNvPr id="38" name="Picture 37" descr="green checkmark">
            <a:extLst>
              <a:ext uri="{FF2B5EF4-FFF2-40B4-BE49-F238E27FC236}">
                <a16:creationId xmlns:a16="http://schemas.microsoft.com/office/drawing/2014/main" id="{CF2414A0-2810-B042-8B6A-7D2C71812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2914" y="4638882"/>
            <a:ext cx="335249" cy="372097"/>
          </a:xfrm>
          <a:prstGeom prst="rect">
            <a:avLst/>
          </a:prstGeom>
        </p:spPr>
      </p:pic>
      <p:sp>
        <p:nvSpPr>
          <p:cNvPr id="39" name="CuadroTexto 19">
            <a:extLst>
              <a:ext uri="{FF2B5EF4-FFF2-40B4-BE49-F238E27FC236}">
                <a16:creationId xmlns:a16="http://schemas.microsoft.com/office/drawing/2014/main" id="{B16E2B77-8C51-944D-BF67-4CF20B7E2C46}"/>
              </a:ext>
            </a:extLst>
          </p:cNvPr>
          <p:cNvSpPr txBox="1"/>
          <p:nvPr/>
        </p:nvSpPr>
        <p:spPr>
          <a:xfrm>
            <a:off x="8477140" y="5071915"/>
            <a:ext cx="3662139" cy="707886"/>
          </a:xfrm>
          <a:prstGeom prst="rect">
            <a:avLst/>
          </a:prstGeom>
          <a:noFill/>
        </p:spPr>
        <p:txBody>
          <a:bodyPr wrap="square" rtlCol="0">
            <a:spAutoFit/>
          </a:bodyPr>
          <a:lstStyle/>
          <a:p>
            <a:r>
              <a:rPr lang="es-ES" sz="2000" dirty="0" err="1">
                <a:solidFill>
                  <a:schemeClr val="accent5">
                    <a:lumMod val="50000"/>
                  </a:schemeClr>
                </a:solidFill>
                <a:latin typeface="Century Gothic" panose="020B0502020202020204" pitchFamily="34" charset="0"/>
              </a:rPr>
              <a:t>Doing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another</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drawing</a:t>
            </a:r>
            <a:r>
              <a:rPr lang="es-ES" sz="2000" dirty="0">
                <a:solidFill>
                  <a:schemeClr val="accent5">
                    <a:lumMod val="50000"/>
                  </a:schemeClr>
                </a:solidFill>
                <a:latin typeface="Century Gothic" panose="020B0502020202020204" pitchFamily="34" charset="0"/>
              </a:rPr>
              <a:t> of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scene</a:t>
            </a:r>
            <a:r>
              <a:rPr lang="es-GB" sz="2000" dirty="0">
                <a:solidFill>
                  <a:schemeClr val="accent5">
                    <a:lumMod val="50000"/>
                  </a:schemeClr>
                </a:solidFill>
                <a:latin typeface="Century Gothic" panose="020B0502020202020204" pitchFamily="34" charset="0"/>
              </a:rPr>
              <a:t>.</a:t>
            </a:r>
          </a:p>
        </p:txBody>
      </p:sp>
      <p:pic>
        <p:nvPicPr>
          <p:cNvPr id="40" name="Picture 39" descr="green checkmark">
            <a:extLst>
              <a:ext uri="{FF2B5EF4-FFF2-40B4-BE49-F238E27FC236}">
                <a16:creationId xmlns:a16="http://schemas.microsoft.com/office/drawing/2014/main" id="{723BEED1-8C3A-8D45-9488-4F548998E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7900" y="5238819"/>
            <a:ext cx="335249" cy="372097"/>
          </a:xfrm>
          <a:prstGeom prst="rect">
            <a:avLst/>
          </a:prstGeom>
        </p:spPr>
      </p:pic>
      <p:sp>
        <p:nvSpPr>
          <p:cNvPr id="41" name="CuadroTexto 19">
            <a:extLst>
              <a:ext uri="{FF2B5EF4-FFF2-40B4-BE49-F238E27FC236}">
                <a16:creationId xmlns:a16="http://schemas.microsoft.com/office/drawing/2014/main" id="{1FFB6E16-74DA-564A-9B67-E2A31AC92CE8}"/>
              </a:ext>
            </a:extLst>
          </p:cNvPr>
          <p:cNvSpPr txBox="1"/>
          <p:nvPr/>
        </p:nvSpPr>
        <p:spPr>
          <a:xfrm>
            <a:off x="8477140" y="5829719"/>
            <a:ext cx="3855692" cy="400110"/>
          </a:xfrm>
          <a:prstGeom prst="rect">
            <a:avLst/>
          </a:prstGeom>
          <a:noFill/>
        </p:spPr>
        <p:txBody>
          <a:bodyPr wrap="square" rtlCol="0">
            <a:spAutoFit/>
          </a:bodyPr>
          <a:lstStyle/>
          <a:p>
            <a:r>
              <a:rPr lang="es-ES" sz="2000" dirty="0">
                <a:solidFill>
                  <a:schemeClr val="accent5">
                    <a:lumMod val="50000"/>
                  </a:schemeClr>
                </a:solidFill>
                <a:latin typeface="Century Gothic" panose="020B0502020202020204" pitchFamily="34" charset="0"/>
              </a:rPr>
              <a:t>A</a:t>
            </a:r>
            <a:r>
              <a:rPr lang="es-GB" sz="2000" dirty="0">
                <a:solidFill>
                  <a:schemeClr val="accent5">
                    <a:lumMod val="50000"/>
                  </a:schemeClr>
                </a:solidFill>
                <a:latin typeface="Century Gothic" panose="020B0502020202020204" pitchFamily="34" charset="0"/>
              </a:rPr>
              <a:t>sking </a:t>
            </a:r>
            <a:r>
              <a:rPr lang="en-GB" sz="2000" dirty="0">
                <a:solidFill>
                  <a:schemeClr val="accent5">
                    <a:lumMod val="50000"/>
                  </a:schemeClr>
                </a:solidFill>
                <a:latin typeface="Century Gothic" panose="020B0502020202020204" pitchFamily="34" charset="0"/>
              </a:rPr>
              <a:t>the king something</a:t>
            </a:r>
            <a:r>
              <a:rPr lang="es-GB" sz="2000" dirty="0">
                <a:solidFill>
                  <a:schemeClr val="accent5">
                    <a:lumMod val="50000"/>
                  </a:schemeClr>
                </a:solidFill>
                <a:latin typeface="Century Gothic" panose="020B0502020202020204" pitchFamily="34" charset="0"/>
              </a:rPr>
              <a:t>.</a:t>
            </a:r>
          </a:p>
        </p:txBody>
      </p:sp>
      <p:sp>
        <p:nvSpPr>
          <p:cNvPr id="42" name="Llamada rectangular redondeada 18">
            <a:extLst>
              <a:ext uri="{FF2B5EF4-FFF2-40B4-BE49-F238E27FC236}">
                <a16:creationId xmlns:a16="http://schemas.microsoft.com/office/drawing/2014/main" id="{9B2D42B7-A5C8-C54D-820B-504CC27DA1A0}"/>
              </a:ext>
            </a:extLst>
          </p:cNvPr>
          <p:cNvSpPr/>
          <p:nvPr/>
        </p:nvSpPr>
        <p:spPr>
          <a:xfrm>
            <a:off x="175280" y="2887674"/>
            <a:ext cx="2816124" cy="1104226"/>
          </a:xfrm>
          <a:prstGeom prst="wedgeRoundRectCallout">
            <a:avLst>
              <a:gd name="adj1" fmla="val 28394"/>
              <a:gd name="adj2" fmla="val 48393"/>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1"/>
                </a:solidFill>
                <a:latin typeface="Century Gothic" panose="020B0502020202020204" pitchFamily="34" charset="0"/>
              </a:rPr>
              <a:t>5</a:t>
            </a:r>
            <a:r>
              <a:rPr lang="es-GB" sz="2000" dirty="0">
                <a:solidFill>
                  <a:schemeClr val="bg1"/>
                </a:solidFill>
                <a:latin typeface="Century Gothic" panose="020B0502020202020204" pitchFamily="34" charset="0"/>
              </a:rPr>
              <a:t>. Estoy </a:t>
            </a:r>
            <a:r>
              <a:rPr lang="es-ES" sz="2000" dirty="0">
                <a:solidFill>
                  <a:schemeClr val="bg1"/>
                </a:solidFill>
                <a:latin typeface="Century Gothic" panose="020B0502020202020204" pitchFamily="34" charset="0"/>
              </a:rPr>
              <a:t>escribiendo comentarios </a:t>
            </a:r>
          </a:p>
          <a:p>
            <a:r>
              <a:rPr lang="es-ES" sz="2000" dirty="0">
                <a:solidFill>
                  <a:schemeClr val="bg1"/>
                </a:solidFill>
                <a:latin typeface="Century Gothic" panose="020B0502020202020204" pitchFamily="34" charset="0"/>
              </a:rPr>
              <a:t>en Twitter.</a:t>
            </a:r>
            <a:endParaRPr lang="es-GB" sz="2000" dirty="0">
              <a:solidFill>
                <a:schemeClr val="bg1"/>
              </a:solidFill>
              <a:latin typeface="Century Gothic" panose="020B0502020202020204" pitchFamily="34" charset="0"/>
            </a:endParaRPr>
          </a:p>
        </p:txBody>
      </p:sp>
      <p:sp>
        <p:nvSpPr>
          <p:cNvPr id="43" name="Llamada rectangular redondeada 18">
            <a:extLst>
              <a:ext uri="{FF2B5EF4-FFF2-40B4-BE49-F238E27FC236}">
                <a16:creationId xmlns:a16="http://schemas.microsoft.com/office/drawing/2014/main" id="{C01B735B-E71A-4940-A89F-AE74B7566783}"/>
              </a:ext>
            </a:extLst>
          </p:cNvPr>
          <p:cNvSpPr/>
          <p:nvPr/>
        </p:nvSpPr>
        <p:spPr>
          <a:xfrm>
            <a:off x="3127506" y="3216457"/>
            <a:ext cx="2488994" cy="946865"/>
          </a:xfrm>
          <a:prstGeom prst="wedgeRoundRectCallout">
            <a:avLst>
              <a:gd name="adj1" fmla="val -45232"/>
              <a:gd name="adj2" fmla="val 643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1"/>
                </a:solidFill>
                <a:latin typeface="Century Gothic" panose="020B0502020202020204" pitchFamily="34" charset="0"/>
              </a:rPr>
              <a:t>6</a:t>
            </a:r>
            <a:r>
              <a:rPr lang="es-GB" sz="2000" dirty="0">
                <a:solidFill>
                  <a:schemeClr val="bg1"/>
                </a:solidFill>
                <a:latin typeface="Century Gothic" panose="020B0502020202020204" pitchFamily="34" charset="0"/>
              </a:rPr>
              <a:t>. Está parando a gente en la calle</a:t>
            </a:r>
            <a:r>
              <a:rPr lang="es-ES" sz="2000" dirty="0">
                <a:solidFill>
                  <a:schemeClr val="bg1"/>
                </a:solidFill>
                <a:latin typeface="Century Gothic" panose="020B0502020202020204" pitchFamily="34" charset="0"/>
              </a:rPr>
              <a:t>.</a:t>
            </a:r>
            <a:endParaRPr lang="es-GB" sz="2000" dirty="0">
              <a:solidFill>
                <a:schemeClr val="bg1"/>
              </a:solidFill>
              <a:latin typeface="Century Gothic" panose="020B0502020202020204" pitchFamily="34" charset="0"/>
            </a:endParaRPr>
          </a:p>
        </p:txBody>
      </p:sp>
      <p:sp>
        <p:nvSpPr>
          <p:cNvPr id="44" name="Llamada rectangular redondeada 18">
            <a:extLst>
              <a:ext uri="{FF2B5EF4-FFF2-40B4-BE49-F238E27FC236}">
                <a16:creationId xmlns:a16="http://schemas.microsoft.com/office/drawing/2014/main" id="{430A5B25-37FE-8448-92E6-2DA552A07C8A}"/>
              </a:ext>
            </a:extLst>
          </p:cNvPr>
          <p:cNvSpPr/>
          <p:nvPr/>
        </p:nvSpPr>
        <p:spPr>
          <a:xfrm>
            <a:off x="2336401" y="4320662"/>
            <a:ext cx="3280099" cy="946865"/>
          </a:xfrm>
          <a:prstGeom prst="wedgeRoundRectCallout">
            <a:avLst>
              <a:gd name="adj1" fmla="val 46825"/>
              <a:gd name="adj2" fmla="val 142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1"/>
                </a:solidFill>
                <a:latin typeface="Century Gothic" panose="020B0502020202020204" pitchFamily="34" charset="0"/>
              </a:rPr>
              <a:t> 7</a:t>
            </a:r>
            <a:r>
              <a:rPr lang="es-GB" sz="2000" dirty="0">
                <a:solidFill>
                  <a:schemeClr val="bg1"/>
                </a:solidFill>
                <a:latin typeface="Century Gothic" panose="020B0502020202020204" pitchFamily="34" charset="0"/>
              </a:rPr>
              <a:t>. Estoy haciendo </a:t>
            </a:r>
            <a:r>
              <a:rPr lang="es-ES" sz="2000" dirty="0">
                <a:solidFill>
                  <a:schemeClr val="bg1"/>
                </a:solidFill>
                <a:latin typeface="Century Gothic" panose="020B0502020202020204" pitchFamily="34" charset="0"/>
              </a:rPr>
              <a:t>otro</a:t>
            </a:r>
            <a:r>
              <a:rPr lang="es-GB" sz="2000" dirty="0">
                <a:solidFill>
                  <a:schemeClr val="bg1"/>
                </a:solidFill>
                <a:latin typeface="Century Gothic" panose="020B0502020202020204" pitchFamily="34" charset="0"/>
              </a:rPr>
              <a:t> dibujo de la escena</a:t>
            </a:r>
            <a:r>
              <a:rPr lang="es-ES" sz="2000" dirty="0">
                <a:solidFill>
                  <a:schemeClr val="bg1"/>
                </a:solidFill>
                <a:latin typeface="Century Gothic" panose="020B0502020202020204" pitchFamily="34" charset="0"/>
              </a:rPr>
              <a:t>.</a:t>
            </a:r>
            <a:endParaRPr lang="es-GB" sz="2000" dirty="0">
              <a:solidFill>
                <a:schemeClr val="bg1"/>
              </a:solidFill>
              <a:latin typeface="Century Gothic" panose="020B0502020202020204" pitchFamily="34" charset="0"/>
            </a:endParaRPr>
          </a:p>
        </p:txBody>
      </p:sp>
      <p:sp>
        <p:nvSpPr>
          <p:cNvPr id="45" name="Llamada rectangular redondeada 18">
            <a:extLst>
              <a:ext uri="{FF2B5EF4-FFF2-40B4-BE49-F238E27FC236}">
                <a16:creationId xmlns:a16="http://schemas.microsoft.com/office/drawing/2014/main" id="{021A266A-E85A-5B4C-A6E2-1CC420668E12}"/>
              </a:ext>
            </a:extLst>
          </p:cNvPr>
          <p:cNvSpPr/>
          <p:nvPr/>
        </p:nvSpPr>
        <p:spPr>
          <a:xfrm>
            <a:off x="2298543" y="5424868"/>
            <a:ext cx="3339525" cy="828582"/>
          </a:xfrm>
          <a:prstGeom prst="wedgeRoundRectCallout">
            <a:avLst>
              <a:gd name="adj1" fmla="val -46942"/>
              <a:gd name="adj2" fmla="val -582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1"/>
                </a:solidFill>
                <a:latin typeface="Century Gothic" panose="020B0502020202020204" pitchFamily="34" charset="0"/>
              </a:rPr>
              <a:t>8</a:t>
            </a:r>
            <a:r>
              <a:rPr lang="es-GB" sz="2000" dirty="0">
                <a:solidFill>
                  <a:schemeClr val="bg1"/>
                </a:solidFill>
                <a:latin typeface="Century Gothic" panose="020B0502020202020204" pitchFamily="34" charset="0"/>
              </a:rPr>
              <a:t>. </a:t>
            </a:r>
            <a:r>
              <a:rPr lang="es-ES" sz="2000" dirty="0">
                <a:solidFill>
                  <a:schemeClr val="bg1"/>
                </a:solidFill>
                <a:latin typeface="Century Gothic" panose="020B0502020202020204" pitchFamily="34" charset="0"/>
              </a:rPr>
              <a:t>Estoy preguntando algo al rey. </a:t>
            </a:r>
            <a:endParaRPr lang="es-GB" sz="2000" dirty="0">
              <a:solidFill>
                <a:schemeClr val="bg1"/>
              </a:solidFill>
              <a:latin typeface="Century Gothic" panose="020B0502020202020204" pitchFamily="34" charset="0"/>
            </a:endParaRPr>
          </a:p>
        </p:txBody>
      </p:sp>
      <p:sp>
        <p:nvSpPr>
          <p:cNvPr id="46" name="CuadroTexto 19">
            <a:extLst>
              <a:ext uri="{FF2B5EF4-FFF2-40B4-BE49-F238E27FC236}">
                <a16:creationId xmlns:a16="http://schemas.microsoft.com/office/drawing/2014/main" id="{01B3BEF4-F3BC-AA4B-B230-3FD167039F73}"/>
              </a:ext>
            </a:extLst>
          </p:cNvPr>
          <p:cNvSpPr txBox="1"/>
          <p:nvPr/>
        </p:nvSpPr>
        <p:spPr>
          <a:xfrm>
            <a:off x="8456596" y="2104109"/>
            <a:ext cx="3571391" cy="707886"/>
          </a:xfrm>
          <a:prstGeom prst="rect">
            <a:avLst/>
          </a:prstGeom>
          <a:noFill/>
        </p:spPr>
        <p:txBody>
          <a:bodyPr wrap="square" rtlCol="0">
            <a:spAutoFit/>
          </a:bodyPr>
          <a:lstStyle/>
          <a:p>
            <a:r>
              <a:rPr lang="es-ES" sz="2000" dirty="0" err="1">
                <a:solidFill>
                  <a:schemeClr val="accent5">
                    <a:lumMod val="50000"/>
                  </a:schemeClr>
                </a:solidFill>
                <a:latin typeface="Century Gothic" panose="020B0502020202020204" pitchFamily="34" charset="0"/>
              </a:rPr>
              <a:t>Asking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for</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forgiveness</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for</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arriving</a:t>
            </a:r>
            <a:r>
              <a:rPr lang="es-ES" sz="2000" dirty="0">
                <a:solidFill>
                  <a:schemeClr val="accent5">
                    <a:lumMod val="50000"/>
                  </a:schemeClr>
                </a:solidFill>
                <a:latin typeface="Century Gothic" panose="020B0502020202020204" pitchFamily="34" charset="0"/>
              </a:rPr>
              <a:t> late.</a:t>
            </a:r>
            <a:endParaRPr lang="es-GB" sz="2000" dirty="0">
              <a:solidFill>
                <a:schemeClr val="accent5">
                  <a:lumMod val="50000"/>
                </a:schemeClr>
              </a:solidFill>
              <a:latin typeface="Century Gothic" panose="020B0502020202020204" pitchFamily="34" charset="0"/>
            </a:endParaRPr>
          </a:p>
        </p:txBody>
      </p:sp>
      <p:pic>
        <p:nvPicPr>
          <p:cNvPr id="3074" name="Picture 2">
            <a:extLst>
              <a:ext uri="{FF2B5EF4-FFF2-40B4-BE49-F238E27FC236}">
                <a16:creationId xmlns:a16="http://schemas.microsoft.com/office/drawing/2014/main" id="{2FE9B71D-BC28-1747-9787-D87BBB207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74" y="4103506"/>
            <a:ext cx="1592609" cy="20987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reen checkmark">
            <a:extLst>
              <a:ext uri="{FF2B5EF4-FFF2-40B4-BE49-F238E27FC236}">
                <a16:creationId xmlns:a16="http://schemas.microsoft.com/office/drawing/2014/main" id="{E63B3968-4D2B-FF49-B124-3668FF56F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7899" y="5817136"/>
            <a:ext cx="335249" cy="372097"/>
          </a:xfrm>
          <a:prstGeom prst="rect">
            <a:avLst/>
          </a:prstGeom>
        </p:spPr>
      </p:pic>
      <p:pic>
        <p:nvPicPr>
          <p:cNvPr id="3" name="Imagen 2">
            <a:extLst>
              <a:ext uri="{FF2B5EF4-FFF2-40B4-BE49-F238E27FC236}">
                <a16:creationId xmlns:a16="http://schemas.microsoft.com/office/drawing/2014/main" id="{10EC589E-210A-4049-87AC-82E40FC2A5E8}"/>
              </a:ext>
            </a:extLst>
          </p:cNvPr>
          <p:cNvPicPr>
            <a:picLocks noChangeAspect="1"/>
          </p:cNvPicPr>
          <p:nvPr/>
        </p:nvPicPr>
        <p:blipFill rotWithShape="1">
          <a:blip r:embed="rId5"/>
          <a:srcRect l="52391"/>
          <a:stretch/>
        </p:blipFill>
        <p:spPr>
          <a:xfrm>
            <a:off x="9594207" y="105768"/>
            <a:ext cx="749609" cy="747098"/>
          </a:xfrm>
          <a:prstGeom prst="rect">
            <a:avLst/>
          </a:prstGeom>
        </p:spPr>
      </p:pic>
      <p:pic>
        <p:nvPicPr>
          <p:cNvPr id="8" name="Imagen 7">
            <a:extLst>
              <a:ext uri="{FF2B5EF4-FFF2-40B4-BE49-F238E27FC236}">
                <a16:creationId xmlns:a16="http://schemas.microsoft.com/office/drawing/2014/main" id="{76344B54-A0FA-FD4E-8D9C-372A406E8ADE}"/>
              </a:ext>
            </a:extLst>
          </p:cNvPr>
          <p:cNvPicPr>
            <a:picLocks noChangeAspect="1"/>
          </p:cNvPicPr>
          <p:nvPr/>
        </p:nvPicPr>
        <p:blipFill>
          <a:blip r:embed="rId6"/>
          <a:stretch>
            <a:fillRect/>
          </a:stretch>
        </p:blipFill>
        <p:spPr>
          <a:xfrm>
            <a:off x="2042438" y="3356196"/>
            <a:ext cx="764462" cy="771257"/>
          </a:xfrm>
          <a:prstGeom prst="rect">
            <a:avLst/>
          </a:prstGeom>
        </p:spPr>
      </p:pic>
      <p:pic>
        <p:nvPicPr>
          <p:cNvPr id="12" name="Imagen 11">
            <a:extLst>
              <a:ext uri="{FF2B5EF4-FFF2-40B4-BE49-F238E27FC236}">
                <a16:creationId xmlns:a16="http://schemas.microsoft.com/office/drawing/2014/main" id="{C858AA12-9678-1945-9AB0-5DB1FBE353B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721781" y="5220691"/>
            <a:ext cx="943576" cy="943576"/>
          </a:xfrm>
          <a:prstGeom prst="rect">
            <a:avLst/>
          </a:prstGeom>
        </p:spPr>
      </p:pic>
    </p:spTree>
    <p:extLst>
      <p:ext uri="{BB962C8B-B14F-4D97-AF65-F5344CB8AC3E}">
        <p14:creationId xmlns:p14="http://schemas.microsoft.com/office/powerpoint/2010/main" val="279856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5" grpId="0"/>
      <p:bldP spid="37" grpId="0"/>
      <p:bldP spid="39" grpId="0"/>
      <p:bldP spid="41"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Singular forms of ‘</a:t>
            </a:r>
            <a:r>
              <a:rPr lang="en-GB" sz="2800" b="1" dirty="0" err="1">
                <a:solidFill>
                  <a:schemeClr val="bg1"/>
                </a:solidFill>
              </a:rPr>
              <a:t>estar</a:t>
            </a:r>
            <a:r>
              <a:rPr lang="en-GB" sz="2800" b="1" dirty="0">
                <a:solidFill>
                  <a:schemeClr val="bg1"/>
                </a:solidFill>
              </a:rPr>
              <a:t>’ in the imperfect tense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301022" y="1253665"/>
            <a:ext cx="11911060" cy="465320"/>
          </a:xfrm>
          <a:prstGeom prst="rect">
            <a:avLst/>
          </a:prstGeom>
          <a:noFill/>
        </p:spPr>
        <p:txBody>
          <a:bodyPr wrap="square" rtlCol="0">
            <a:spAutoFit/>
          </a:bodyPr>
          <a:lstStyle/>
          <a:p>
            <a:pPr>
              <a:lnSpc>
                <a:spcPct val="110000"/>
              </a:lnSpc>
            </a:pPr>
            <a:r>
              <a:rPr lang="en-US" sz="2400" dirty="0">
                <a:solidFill>
                  <a:schemeClr val="accent5">
                    <a:lumMod val="50000"/>
                  </a:schemeClr>
                </a:solidFill>
                <a:latin typeface="Century Gothic" panose="020B0502020202020204" pitchFamily="34" charset="0"/>
              </a:rPr>
              <a:t>As you know, we can use the verb ‘</a:t>
            </a:r>
            <a:r>
              <a:rPr lang="en-US" sz="2400" b="1" dirty="0" err="1">
                <a:solidFill>
                  <a:schemeClr val="accent5">
                    <a:lumMod val="50000"/>
                  </a:schemeClr>
                </a:solidFill>
                <a:latin typeface="Century Gothic" panose="020B0502020202020204" pitchFamily="34" charset="0"/>
              </a:rPr>
              <a:t>estar</a:t>
            </a:r>
            <a:r>
              <a:rPr lang="en-US" sz="2400" dirty="0">
                <a:solidFill>
                  <a:schemeClr val="accent5">
                    <a:lumMod val="50000"/>
                  </a:schemeClr>
                </a:solidFill>
                <a:latin typeface="Century Gothic" panose="020B0502020202020204" pitchFamily="34" charset="0"/>
              </a:rPr>
              <a:t>’ to describe in the past.</a:t>
            </a:r>
          </a:p>
        </p:txBody>
      </p:sp>
      <p:sp>
        <p:nvSpPr>
          <p:cNvPr id="11" name="TextBox 10"/>
          <p:cNvSpPr txBox="1"/>
          <p:nvPr/>
        </p:nvSpPr>
        <p:spPr>
          <a:xfrm>
            <a:off x="5052208" y="1780877"/>
            <a:ext cx="4289140" cy="461665"/>
          </a:xfrm>
          <a:prstGeom prst="rect">
            <a:avLst/>
          </a:prstGeom>
          <a:noFill/>
        </p:spPr>
        <p:txBody>
          <a:bodyPr wrap="square" rtlCol="0">
            <a:spAutoFit/>
          </a:bodyPr>
          <a:lstStyle/>
          <a:p>
            <a:r>
              <a:rPr lang="en-US" sz="2400" b="1" dirty="0" err="1">
                <a:solidFill>
                  <a:srgbClr val="F76602"/>
                </a:solidFill>
                <a:latin typeface="Century Gothic" panose="020B0502020202020204" pitchFamily="34" charset="0"/>
              </a:rPr>
              <a:t>Estaba</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silencio</a:t>
            </a:r>
            <a:r>
              <a:rPr lang="en-US" sz="2400" dirty="0">
                <a:solidFill>
                  <a:schemeClr val="accent5">
                    <a:lumMod val="50000"/>
                  </a:schemeClr>
                </a:solidFill>
                <a:latin typeface="Century Gothic" panose="020B0502020202020204" pitchFamily="34" charset="0"/>
              </a:rPr>
              <a:t>.</a:t>
            </a:r>
          </a:p>
        </p:txBody>
      </p:sp>
      <p:sp>
        <p:nvSpPr>
          <p:cNvPr id="12" name="TextBox 11"/>
          <p:cNvSpPr txBox="1"/>
          <p:nvPr/>
        </p:nvSpPr>
        <p:spPr>
          <a:xfrm>
            <a:off x="5633949" y="2401136"/>
            <a:ext cx="4167084" cy="461665"/>
          </a:xfrm>
          <a:prstGeom prst="rect">
            <a:avLst/>
          </a:prstGeom>
          <a:noFill/>
        </p:spPr>
        <p:txBody>
          <a:bodyPr wrap="square" rtlCol="0">
            <a:spAutoFit/>
          </a:bodyPr>
          <a:lstStyle/>
          <a:p>
            <a:r>
              <a:rPr lang="en-US" sz="2400" b="1" dirty="0" err="1">
                <a:solidFill>
                  <a:srgbClr val="F76602"/>
                </a:solidFill>
                <a:latin typeface="Century Gothic" panose="020B0502020202020204" pitchFamily="34" charset="0"/>
              </a:rPr>
              <a:t>Estabas</a:t>
            </a:r>
            <a:r>
              <a:rPr lang="en-US" sz="2400" b="1" dirty="0">
                <a:solidFill>
                  <a:schemeClr val="accent5">
                    <a:lumMod val="50000"/>
                  </a:schemeClr>
                </a:solidFill>
                <a:latin typeface="Century Gothic" panose="020B0502020202020204" pitchFamily="34" charset="0"/>
              </a:rPr>
              <a:t> </a:t>
            </a:r>
            <a:r>
              <a:rPr lang="en-US" sz="2400" dirty="0">
                <a:solidFill>
                  <a:schemeClr val="accent5">
                    <a:lumMod val="50000"/>
                  </a:schemeClr>
                </a:solidFill>
                <a:latin typeface="Century Gothic" panose="020B0502020202020204" pitchFamily="34" charset="0"/>
              </a:rPr>
              <a:t>triste.</a:t>
            </a:r>
          </a:p>
        </p:txBody>
      </p:sp>
      <p:sp>
        <p:nvSpPr>
          <p:cNvPr id="13" name="TextBox 12"/>
          <p:cNvSpPr txBox="1"/>
          <p:nvPr/>
        </p:nvSpPr>
        <p:spPr>
          <a:xfrm>
            <a:off x="6061482" y="2981486"/>
            <a:ext cx="2302168" cy="461665"/>
          </a:xfrm>
          <a:prstGeom prst="rect">
            <a:avLst/>
          </a:prstGeom>
          <a:noFill/>
        </p:spPr>
        <p:txBody>
          <a:bodyPr wrap="square" rtlCol="0">
            <a:spAutoFit/>
          </a:bodyPr>
          <a:lstStyle/>
          <a:p>
            <a:r>
              <a:rPr lang="en-US" sz="2400" b="1" dirty="0" err="1">
                <a:solidFill>
                  <a:srgbClr val="F76602"/>
                </a:solidFill>
                <a:latin typeface="Century Gothic" panose="020B0502020202020204" pitchFamily="34" charset="0"/>
              </a:rPr>
              <a:t>Estaba</a:t>
            </a:r>
            <a:r>
              <a:rPr lang="en-US" sz="2400" b="1"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fuera</a:t>
            </a:r>
            <a:r>
              <a:rPr lang="en-US" sz="2400" dirty="0">
                <a:solidFill>
                  <a:schemeClr val="accent5">
                    <a:lumMod val="50000"/>
                  </a:schemeClr>
                </a:solidFill>
                <a:latin typeface="Century Gothic" panose="020B0502020202020204" pitchFamily="34" charset="0"/>
              </a:rPr>
              <a:t>.</a:t>
            </a:r>
          </a:p>
        </p:txBody>
      </p:sp>
      <p:sp>
        <p:nvSpPr>
          <p:cNvPr id="15" name="TextBox 14"/>
          <p:cNvSpPr txBox="1"/>
          <p:nvPr/>
        </p:nvSpPr>
        <p:spPr>
          <a:xfrm>
            <a:off x="301022" y="1843680"/>
            <a:ext cx="4997421"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To say ‘I was’, we say ________.</a:t>
            </a:r>
          </a:p>
        </p:txBody>
      </p:sp>
      <p:sp>
        <p:nvSpPr>
          <p:cNvPr id="16" name="TextBox 15"/>
          <p:cNvSpPr txBox="1"/>
          <p:nvPr/>
        </p:nvSpPr>
        <p:spPr>
          <a:xfrm>
            <a:off x="301023" y="2430040"/>
            <a:ext cx="5434760"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To say ‘you were’, we say ________.</a:t>
            </a:r>
          </a:p>
        </p:txBody>
      </p:sp>
      <p:sp>
        <p:nvSpPr>
          <p:cNvPr id="17" name="TextBox 16"/>
          <p:cNvSpPr txBox="1"/>
          <p:nvPr/>
        </p:nvSpPr>
        <p:spPr>
          <a:xfrm>
            <a:off x="301021" y="3016400"/>
            <a:ext cx="6081889"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To say ‘s/he or it was’, we say _______.</a:t>
            </a:r>
          </a:p>
        </p:txBody>
      </p:sp>
      <p:sp>
        <p:nvSpPr>
          <p:cNvPr id="19" name="TextBox 18"/>
          <p:cNvSpPr txBox="1"/>
          <p:nvPr/>
        </p:nvSpPr>
        <p:spPr>
          <a:xfrm>
            <a:off x="8625988" y="1749028"/>
            <a:ext cx="2522764"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I was in silence. </a:t>
            </a:r>
            <a:r>
              <a:rPr lang="en-US" sz="2000" dirty="0">
                <a:solidFill>
                  <a:schemeClr val="accent5">
                    <a:lumMod val="50000"/>
                  </a:schemeClr>
                </a:solidFill>
                <a:latin typeface="Century Gothic" panose="020B0502020202020204" pitchFamily="34" charset="0"/>
              </a:rPr>
              <a:t> </a:t>
            </a:r>
          </a:p>
        </p:txBody>
      </p:sp>
      <p:sp>
        <p:nvSpPr>
          <p:cNvPr id="20" name="TextBox 19"/>
          <p:cNvSpPr txBox="1"/>
          <p:nvPr/>
        </p:nvSpPr>
        <p:spPr>
          <a:xfrm>
            <a:off x="8625988" y="2403676"/>
            <a:ext cx="2771030"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You were sad. </a:t>
            </a:r>
          </a:p>
        </p:txBody>
      </p:sp>
      <p:sp>
        <p:nvSpPr>
          <p:cNvPr id="21" name="TextBox 20"/>
          <p:cNvSpPr txBox="1"/>
          <p:nvPr/>
        </p:nvSpPr>
        <p:spPr>
          <a:xfrm>
            <a:off x="8625988" y="3022114"/>
            <a:ext cx="3907963"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S/he or it was outside. </a:t>
            </a:r>
            <a:r>
              <a:rPr lang="en-US" sz="2000" dirty="0">
                <a:solidFill>
                  <a:schemeClr val="accent5">
                    <a:lumMod val="50000"/>
                  </a:schemeClr>
                </a:solidFill>
                <a:latin typeface="Century Gothic" panose="020B0502020202020204" pitchFamily="34" charset="0"/>
              </a:rPr>
              <a:t> </a:t>
            </a:r>
          </a:p>
        </p:txBody>
      </p:sp>
      <p:sp>
        <p:nvSpPr>
          <p:cNvPr id="8" name="TextBox 7"/>
          <p:cNvSpPr txBox="1"/>
          <p:nvPr/>
        </p:nvSpPr>
        <p:spPr>
          <a:xfrm>
            <a:off x="3610257" y="1780877"/>
            <a:ext cx="1418115" cy="461665"/>
          </a:xfrm>
          <a:prstGeom prst="rect">
            <a:avLst/>
          </a:prstGeom>
          <a:noFill/>
        </p:spPr>
        <p:txBody>
          <a:bodyPr wrap="square" rtlCol="0">
            <a:spAutoFit/>
          </a:bodyPr>
          <a:lstStyle/>
          <a:p>
            <a:r>
              <a:rPr lang="en-US" sz="2400" b="1" dirty="0" err="1">
                <a:solidFill>
                  <a:srgbClr val="F76602"/>
                </a:solidFill>
                <a:latin typeface="Century Gothic" panose="020B0502020202020204" pitchFamily="34" charset="0"/>
              </a:rPr>
              <a:t>estaba</a:t>
            </a:r>
            <a:endParaRPr lang="en-US" sz="2400" b="1" dirty="0">
              <a:solidFill>
                <a:srgbClr val="F76602"/>
              </a:solidFill>
              <a:latin typeface="Century Gothic" panose="020B0502020202020204" pitchFamily="34" charset="0"/>
            </a:endParaRPr>
          </a:p>
        </p:txBody>
      </p:sp>
      <p:sp>
        <p:nvSpPr>
          <p:cNvPr id="9" name="TextBox 8"/>
          <p:cNvSpPr txBox="1"/>
          <p:nvPr/>
        </p:nvSpPr>
        <p:spPr>
          <a:xfrm>
            <a:off x="4205118" y="2403676"/>
            <a:ext cx="1428831" cy="461665"/>
          </a:xfrm>
          <a:prstGeom prst="rect">
            <a:avLst/>
          </a:prstGeom>
          <a:noFill/>
        </p:spPr>
        <p:txBody>
          <a:bodyPr wrap="square" rtlCol="0">
            <a:spAutoFit/>
          </a:bodyPr>
          <a:lstStyle/>
          <a:p>
            <a:r>
              <a:rPr lang="en-US" sz="2400" b="1" dirty="0" err="1">
                <a:solidFill>
                  <a:srgbClr val="F76602"/>
                </a:solidFill>
                <a:latin typeface="Century Gothic" panose="020B0502020202020204" pitchFamily="34" charset="0"/>
              </a:rPr>
              <a:t>estabas</a:t>
            </a:r>
            <a:endParaRPr lang="en-US" sz="2400" b="1" dirty="0">
              <a:solidFill>
                <a:srgbClr val="F76602"/>
              </a:solidFill>
              <a:latin typeface="Century Gothic" panose="020B0502020202020204" pitchFamily="34" charset="0"/>
            </a:endParaRPr>
          </a:p>
        </p:txBody>
      </p:sp>
      <p:sp>
        <p:nvSpPr>
          <p:cNvPr id="10" name="TextBox 9"/>
          <p:cNvSpPr txBox="1"/>
          <p:nvPr/>
        </p:nvSpPr>
        <p:spPr>
          <a:xfrm>
            <a:off x="4691740" y="2972073"/>
            <a:ext cx="1428832" cy="461665"/>
          </a:xfrm>
          <a:prstGeom prst="rect">
            <a:avLst/>
          </a:prstGeom>
          <a:noFill/>
        </p:spPr>
        <p:txBody>
          <a:bodyPr wrap="square" rtlCol="0">
            <a:spAutoFit/>
          </a:bodyPr>
          <a:lstStyle/>
          <a:p>
            <a:r>
              <a:rPr lang="en-US" sz="2400" b="1" dirty="0" err="1">
                <a:solidFill>
                  <a:srgbClr val="F76602"/>
                </a:solidFill>
                <a:latin typeface="Century Gothic" panose="020B0502020202020204" pitchFamily="34" charset="0"/>
              </a:rPr>
              <a:t>estaba</a:t>
            </a:r>
            <a:endParaRPr lang="en-US" sz="2400" b="1" dirty="0">
              <a:solidFill>
                <a:srgbClr val="F76602"/>
              </a:solidFill>
              <a:latin typeface="Century Gothic" panose="020B0502020202020204" pitchFamily="34" charset="0"/>
            </a:endParaRPr>
          </a:p>
        </p:txBody>
      </p:sp>
      <p:sp>
        <p:nvSpPr>
          <p:cNvPr id="22" name="TextBox 21">
            <a:extLst>
              <a:ext uri="{FF2B5EF4-FFF2-40B4-BE49-F238E27FC236}">
                <a16:creationId xmlns:a16="http://schemas.microsoft.com/office/drawing/2014/main" id="{542F461C-F30B-A14D-8317-0E923288C386}"/>
              </a:ext>
            </a:extLst>
          </p:cNvPr>
          <p:cNvSpPr txBox="1"/>
          <p:nvPr/>
        </p:nvSpPr>
        <p:spPr>
          <a:xfrm>
            <a:off x="301022" y="3715538"/>
            <a:ext cx="11534540" cy="871329"/>
          </a:xfrm>
          <a:prstGeom prst="rect">
            <a:avLst/>
          </a:prstGeom>
          <a:noFill/>
        </p:spPr>
        <p:txBody>
          <a:bodyPr wrap="square" rtlCol="0">
            <a:spAutoFit/>
          </a:bodyPr>
          <a:lstStyle/>
          <a:p>
            <a:pPr lvl="0">
              <a:lnSpc>
                <a:spcPct val="110000"/>
              </a:lnSpc>
              <a:buClrTx/>
            </a:pPr>
            <a:r>
              <a:rPr lang="en-US" sz="2400" kern="1200" dirty="0">
                <a:solidFill>
                  <a:schemeClr val="accent5">
                    <a:lumMod val="50000"/>
                  </a:schemeClr>
                </a:solidFill>
                <a:latin typeface="Century Gothic" panose="020F0302020204030204"/>
                <a:ea typeface="+mn-ea"/>
                <a:cs typeface="+mn-cs"/>
              </a:rPr>
              <a:t>To talk about what someone was doing, we use </a:t>
            </a:r>
            <a:r>
              <a:rPr lang="en-US" sz="2400" b="1" i="1" kern="1200" dirty="0" err="1">
                <a:solidFill>
                  <a:schemeClr val="accent5">
                    <a:lumMod val="50000"/>
                  </a:schemeClr>
                </a:solidFill>
                <a:latin typeface="Century Gothic" panose="020F0302020204030204"/>
                <a:ea typeface="+mn-ea"/>
                <a:cs typeface="+mn-cs"/>
              </a:rPr>
              <a:t>estar</a:t>
            </a:r>
            <a:r>
              <a:rPr lang="en-US" sz="2400" kern="1200" dirty="0">
                <a:solidFill>
                  <a:schemeClr val="accent5">
                    <a:lumMod val="50000"/>
                  </a:schemeClr>
                </a:solidFill>
                <a:latin typeface="Century Gothic" panose="020F0302020204030204"/>
                <a:ea typeface="+mn-ea"/>
                <a:cs typeface="+mn-cs"/>
              </a:rPr>
              <a:t> with present participle (a verb ending in </a:t>
            </a:r>
            <a:r>
              <a:rPr lang="en-US" sz="2400" b="1" kern="1200" dirty="0">
                <a:solidFill>
                  <a:schemeClr val="accent5">
                    <a:lumMod val="50000"/>
                  </a:schemeClr>
                </a:solidFill>
                <a:latin typeface="Century Gothic" panose="020F0302020204030204"/>
                <a:ea typeface="+mn-ea"/>
                <a:cs typeface="+mn-cs"/>
              </a:rPr>
              <a:t>_______</a:t>
            </a:r>
            <a:r>
              <a:rPr lang="en-US" sz="2400" kern="1200" dirty="0">
                <a:solidFill>
                  <a:schemeClr val="accent5">
                    <a:lumMod val="50000"/>
                  </a:schemeClr>
                </a:solidFill>
                <a:latin typeface="Century Gothic" panose="020F0302020204030204"/>
                <a:ea typeface="+mn-ea"/>
                <a:cs typeface="+mn-cs"/>
              </a:rPr>
              <a:t> or </a:t>
            </a:r>
            <a:r>
              <a:rPr lang="en-US" sz="2400" b="1" kern="1200" dirty="0">
                <a:solidFill>
                  <a:schemeClr val="accent5">
                    <a:lumMod val="50000"/>
                  </a:schemeClr>
                </a:solidFill>
                <a:latin typeface="Century Gothic" panose="020F0302020204030204"/>
              </a:rPr>
              <a:t>_______</a:t>
            </a:r>
            <a:r>
              <a:rPr lang="en-US" sz="2400" kern="1200" dirty="0">
                <a:solidFill>
                  <a:schemeClr val="accent5">
                    <a:lumMod val="50000"/>
                  </a:schemeClr>
                </a:solidFill>
                <a:latin typeface="Century Gothic" panose="020F0302020204030204"/>
                <a:ea typeface="+mn-ea"/>
                <a:cs typeface="+mn-cs"/>
              </a:rPr>
              <a:t>).</a:t>
            </a:r>
          </a:p>
        </p:txBody>
      </p:sp>
      <p:sp>
        <p:nvSpPr>
          <p:cNvPr id="23" name="TextBox 22">
            <a:extLst>
              <a:ext uri="{FF2B5EF4-FFF2-40B4-BE49-F238E27FC236}">
                <a16:creationId xmlns:a16="http://schemas.microsoft.com/office/drawing/2014/main" id="{C7943235-8303-D04C-80A6-4AEDAA60E35D}"/>
              </a:ext>
            </a:extLst>
          </p:cNvPr>
          <p:cNvSpPr txBox="1"/>
          <p:nvPr/>
        </p:nvSpPr>
        <p:spPr>
          <a:xfrm>
            <a:off x="285417" y="4801351"/>
            <a:ext cx="4528335" cy="46166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Estaba</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ayud</a:t>
            </a:r>
            <a:r>
              <a:rPr lang="en-US" sz="2400" b="1" dirty="0" err="1">
                <a:solidFill>
                  <a:srgbClr val="F76602"/>
                </a:solidFill>
                <a:latin typeface="Century Gothic" panose="020B0502020202020204" pitchFamily="34" charset="0"/>
              </a:rPr>
              <a:t>ando</a:t>
            </a:r>
            <a:r>
              <a:rPr lang="en-US" sz="2400" dirty="0">
                <a:solidFill>
                  <a:schemeClr val="accent5">
                    <a:lumMod val="50000"/>
                  </a:schemeClr>
                </a:solidFill>
                <a:latin typeface="Century Gothic" panose="020B0502020202020204" pitchFamily="34" charset="0"/>
              </a:rPr>
              <a:t> a </a:t>
            </a:r>
            <a:r>
              <a:rPr lang="en-US" sz="2400" dirty="0" err="1">
                <a:solidFill>
                  <a:schemeClr val="accent5">
                    <a:lumMod val="50000"/>
                  </a:schemeClr>
                </a:solidFill>
                <a:latin typeface="Century Gothic" panose="020B0502020202020204" pitchFamily="34" charset="0"/>
              </a:rPr>
              <a:t>alguien</a:t>
            </a:r>
            <a:r>
              <a:rPr lang="en-US" sz="2400" dirty="0">
                <a:solidFill>
                  <a:schemeClr val="accent5">
                    <a:lumMod val="50000"/>
                  </a:schemeClr>
                </a:solidFill>
                <a:latin typeface="Century Gothic" panose="020B0502020202020204" pitchFamily="34" charset="0"/>
              </a:rPr>
              <a:t>.</a:t>
            </a:r>
          </a:p>
        </p:txBody>
      </p:sp>
      <p:sp>
        <p:nvSpPr>
          <p:cNvPr id="24" name="TextBox 23">
            <a:extLst>
              <a:ext uri="{FF2B5EF4-FFF2-40B4-BE49-F238E27FC236}">
                <a16:creationId xmlns:a16="http://schemas.microsoft.com/office/drawing/2014/main" id="{57A924FD-E1FB-1349-A1FA-6FBA3DF005B0}"/>
              </a:ext>
            </a:extLst>
          </p:cNvPr>
          <p:cNvSpPr txBox="1"/>
          <p:nvPr/>
        </p:nvSpPr>
        <p:spPr>
          <a:xfrm>
            <a:off x="6124049" y="4763927"/>
            <a:ext cx="6409902"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I was helping someone.</a:t>
            </a:r>
          </a:p>
        </p:txBody>
      </p:sp>
      <p:sp>
        <p:nvSpPr>
          <p:cNvPr id="25" name="TextBox 24">
            <a:extLst>
              <a:ext uri="{FF2B5EF4-FFF2-40B4-BE49-F238E27FC236}">
                <a16:creationId xmlns:a16="http://schemas.microsoft.com/office/drawing/2014/main" id="{C3D3DF0C-5125-164B-B6FD-903EC3C515B0}"/>
              </a:ext>
            </a:extLst>
          </p:cNvPr>
          <p:cNvSpPr txBox="1"/>
          <p:nvPr/>
        </p:nvSpPr>
        <p:spPr>
          <a:xfrm>
            <a:off x="306610" y="5301253"/>
            <a:ext cx="6076301" cy="46166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Estabas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respond</a:t>
            </a:r>
            <a:r>
              <a:rPr lang="en-US" sz="2400" b="1" dirty="0" err="1">
                <a:solidFill>
                  <a:srgbClr val="F76602"/>
                </a:solidFill>
                <a:latin typeface="Century Gothic" panose="020B0502020202020204" pitchFamily="34" charset="0"/>
              </a:rPr>
              <a:t>iendo</a:t>
            </a:r>
            <a:r>
              <a:rPr lang="en-US" sz="2400" dirty="0">
                <a:solidFill>
                  <a:schemeClr val="accent5">
                    <a:lumMod val="50000"/>
                  </a:schemeClr>
                </a:solidFill>
                <a:latin typeface="Century Gothic" panose="020B0502020202020204" pitchFamily="34" charset="0"/>
              </a:rPr>
              <a:t> a la </a:t>
            </a:r>
            <a:r>
              <a:rPr lang="en-US" sz="2400" dirty="0" err="1">
                <a:solidFill>
                  <a:schemeClr val="accent5">
                    <a:lumMod val="50000"/>
                  </a:schemeClr>
                </a:solidFill>
                <a:latin typeface="Century Gothic" panose="020B0502020202020204" pitchFamily="34" charset="0"/>
              </a:rPr>
              <a:t>llamada</a:t>
            </a:r>
            <a:r>
              <a:rPr lang="en-US" sz="2400" dirty="0">
                <a:solidFill>
                  <a:schemeClr val="accent5">
                    <a:lumMod val="50000"/>
                  </a:schemeClr>
                </a:solidFill>
                <a:latin typeface="Century Gothic" panose="020B0502020202020204" pitchFamily="34" charset="0"/>
              </a:rPr>
              <a:t>.</a:t>
            </a:r>
          </a:p>
        </p:txBody>
      </p:sp>
      <p:sp>
        <p:nvSpPr>
          <p:cNvPr id="26" name="TextBox 25">
            <a:extLst>
              <a:ext uri="{FF2B5EF4-FFF2-40B4-BE49-F238E27FC236}">
                <a16:creationId xmlns:a16="http://schemas.microsoft.com/office/drawing/2014/main" id="{1E619B1F-A68A-8042-BA82-E994D6867897}"/>
              </a:ext>
            </a:extLst>
          </p:cNvPr>
          <p:cNvSpPr txBox="1"/>
          <p:nvPr/>
        </p:nvSpPr>
        <p:spPr>
          <a:xfrm>
            <a:off x="6124049" y="5305444"/>
            <a:ext cx="4990176"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You were responding to the call.</a:t>
            </a:r>
          </a:p>
        </p:txBody>
      </p:sp>
      <p:sp>
        <p:nvSpPr>
          <p:cNvPr id="27" name="TextBox 26">
            <a:extLst>
              <a:ext uri="{FF2B5EF4-FFF2-40B4-BE49-F238E27FC236}">
                <a16:creationId xmlns:a16="http://schemas.microsoft.com/office/drawing/2014/main" id="{BC51A1E3-C3C8-1B4E-9B7E-454896C76982}"/>
              </a:ext>
            </a:extLst>
          </p:cNvPr>
          <p:cNvSpPr txBox="1"/>
          <p:nvPr/>
        </p:nvSpPr>
        <p:spPr>
          <a:xfrm>
            <a:off x="306611" y="5836846"/>
            <a:ext cx="5231420" cy="46166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Estaba</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hac</a:t>
            </a:r>
            <a:r>
              <a:rPr lang="en-US" sz="2400" b="1" dirty="0" err="1">
                <a:solidFill>
                  <a:srgbClr val="F76602"/>
                </a:solidFill>
                <a:latin typeface="Century Gothic" panose="020B0502020202020204" pitchFamily="34" charset="0"/>
              </a:rPr>
              <a:t>iendo</a:t>
            </a:r>
            <a:r>
              <a:rPr lang="en-US" sz="2400" dirty="0">
                <a:solidFill>
                  <a:schemeClr val="accent5">
                    <a:lumMod val="50000"/>
                  </a:schemeClr>
                </a:solidFill>
                <a:latin typeface="Century Gothic" panose="020B0502020202020204" pitchFamily="34" charset="0"/>
              </a:rPr>
              <a:t> un </a:t>
            </a:r>
            <a:r>
              <a:rPr lang="en-US" sz="2400" dirty="0" err="1">
                <a:solidFill>
                  <a:schemeClr val="accent5">
                    <a:lumMod val="50000"/>
                  </a:schemeClr>
                </a:solidFill>
                <a:latin typeface="Century Gothic" panose="020B0502020202020204" pitchFamily="34" charset="0"/>
              </a:rPr>
              <a:t>dibujo</a:t>
            </a:r>
            <a:r>
              <a:rPr lang="en-US" sz="2400" dirty="0">
                <a:solidFill>
                  <a:schemeClr val="accent5">
                    <a:lumMod val="50000"/>
                  </a:schemeClr>
                </a:solidFill>
                <a:latin typeface="Century Gothic" panose="020B0502020202020204" pitchFamily="34" charset="0"/>
              </a:rPr>
              <a:t>.</a:t>
            </a:r>
          </a:p>
        </p:txBody>
      </p:sp>
      <p:sp>
        <p:nvSpPr>
          <p:cNvPr id="28" name="TextBox 27">
            <a:extLst>
              <a:ext uri="{FF2B5EF4-FFF2-40B4-BE49-F238E27FC236}">
                <a16:creationId xmlns:a16="http://schemas.microsoft.com/office/drawing/2014/main" id="{95513396-5D65-1342-9C44-25B1C0DFB2CB}"/>
              </a:ext>
            </a:extLst>
          </p:cNvPr>
          <p:cNvSpPr txBox="1"/>
          <p:nvPr/>
        </p:nvSpPr>
        <p:spPr>
          <a:xfrm>
            <a:off x="6124049" y="5848551"/>
            <a:ext cx="4404158"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S/he was doing a drawing.</a:t>
            </a:r>
          </a:p>
        </p:txBody>
      </p:sp>
      <p:sp>
        <p:nvSpPr>
          <p:cNvPr id="29" name="TextBox 9">
            <a:extLst>
              <a:ext uri="{FF2B5EF4-FFF2-40B4-BE49-F238E27FC236}">
                <a16:creationId xmlns:a16="http://schemas.microsoft.com/office/drawing/2014/main" id="{B4A9E49F-A41C-1649-86F0-E46B8D0C2FE6}"/>
              </a:ext>
            </a:extLst>
          </p:cNvPr>
          <p:cNvSpPr txBox="1"/>
          <p:nvPr/>
        </p:nvSpPr>
        <p:spPr>
          <a:xfrm>
            <a:off x="2972788" y="4089735"/>
            <a:ext cx="1428832" cy="461665"/>
          </a:xfrm>
          <a:prstGeom prst="rect">
            <a:avLst/>
          </a:prstGeom>
          <a:noFill/>
        </p:spPr>
        <p:txBody>
          <a:bodyPr wrap="square" rtlCol="0">
            <a:spAutoFit/>
          </a:bodyPr>
          <a:lstStyle/>
          <a:p>
            <a:r>
              <a:rPr lang="en-US" sz="2400" b="1" dirty="0">
                <a:solidFill>
                  <a:srgbClr val="F76602"/>
                </a:solidFill>
                <a:latin typeface="Century Gothic" panose="020B0502020202020204" pitchFamily="34" charset="0"/>
              </a:rPr>
              <a:t>-</a:t>
            </a:r>
            <a:r>
              <a:rPr lang="en-US" sz="2400" b="1" dirty="0" err="1">
                <a:solidFill>
                  <a:srgbClr val="F76602"/>
                </a:solidFill>
                <a:latin typeface="Century Gothic" panose="020B0502020202020204" pitchFamily="34" charset="0"/>
              </a:rPr>
              <a:t>ando</a:t>
            </a:r>
            <a:endParaRPr lang="en-US" sz="2400" b="1" dirty="0">
              <a:solidFill>
                <a:srgbClr val="F76602"/>
              </a:solidFill>
              <a:latin typeface="Century Gothic" panose="020B0502020202020204" pitchFamily="34" charset="0"/>
            </a:endParaRPr>
          </a:p>
        </p:txBody>
      </p:sp>
      <p:sp>
        <p:nvSpPr>
          <p:cNvPr id="30" name="TextBox 9">
            <a:extLst>
              <a:ext uri="{FF2B5EF4-FFF2-40B4-BE49-F238E27FC236}">
                <a16:creationId xmlns:a16="http://schemas.microsoft.com/office/drawing/2014/main" id="{4191091F-7D94-1142-B48E-53BA8EA910D0}"/>
              </a:ext>
            </a:extLst>
          </p:cNvPr>
          <p:cNvSpPr txBox="1"/>
          <p:nvPr/>
        </p:nvSpPr>
        <p:spPr>
          <a:xfrm>
            <a:off x="4466110" y="4077889"/>
            <a:ext cx="1428832" cy="461665"/>
          </a:xfrm>
          <a:prstGeom prst="rect">
            <a:avLst/>
          </a:prstGeom>
          <a:noFill/>
        </p:spPr>
        <p:txBody>
          <a:bodyPr wrap="square" rtlCol="0">
            <a:spAutoFit/>
          </a:bodyPr>
          <a:lstStyle/>
          <a:p>
            <a:r>
              <a:rPr lang="en-US" sz="2400" b="1" dirty="0">
                <a:solidFill>
                  <a:srgbClr val="F76602"/>
                </a:solidFill>
                <a:latin typeface="Century Gothic" panose="020B0502020202020204" pitchFamily="34" charset="0"/>
              </a:rPr>
              <a:t>-</a:t>
            </a:r>
            <a:r>
              <a:rPr lang="en-US" sz="2400" b="1" dirty="0" err="1">
                <a:solidFill>
                  <a:srgbClr val="F76602"/>
                </a:solidFill>
                <a:latin typeface="Century Gothic" panose="020B0502020202020204" pitchFamily="34" charset="0"/>
              </a:rPr>
              <a:t>iendo</a:t>
            </a:r>
            <a:endParaRPr lang="en-US" sz="2400" b="1" dirty="0">
              <a:solidFill>
                <a:srgbClr val="F76602"/>
              </a:solidFill>
              <a:latin typeface="Century Gothic" panose="020B0502020202020204" pitchFamily="34" charset="0"/>
            </a:endParaRPr>
          </a:p>
        </p:txBody>
      </p:sp>
    </p:spTree>
    <p:extLst>
      <p:ext uri="{BB962C8B-B14F-4D97-AF65-F5344CB8AC3E}">
        <p14:creationId xmlns:p14="http://schemas.microsoft.com/office/powerpoint/2010/main" val="27785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5" grpId="0"/>
      <p:bldP spid="16" grpId="0"/>
      <p:bldP spid="17" grpId="0"/>
      <p:bldP spid="19" grpId="0"/>
      <p:bldP spid="20" grpId="0"/>
      <p:bldP spid="21" grpId="0"/>
      <p:bldP spid="8" grpId="0"/>
      <p:bldP spid="9" grpId="0"/>
      <p:bldP spid="10" grpId="0"/>
      <p:bldP spid="22" grpId="0"/>
      <p:bldP spid="23" grpId="0"/>
      <p:bldP spid="24" grpId="0"/>
      <p:bldP spid="25" grpId="0"/>
      <p:bldP spid="26" grpId="0"/>
      <p:bldP spid="27" grpId="0"/>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1025E-BAB2-DF42-A37D-ADF43B25B6C6}"/>
              </a:ext>
            </a:extLst>
          </p:cNvPr>
          <p:cNvSpPr>
            <a:spLocks noGrp="1"/>
          </p:cNvSpPr>
          <p:nvPr>
            <p:ph type="title"/>
          </p:nvPr>
        </p:nvSpPr>
        <p:spPr>
          <a:xfrm>
            <a:off x="263857" y="258167"/>
            <a:ext cx="10112043" cy="802008"/>
          </a:xfrm>
        </p:spPr>
        <p:txBody>
          <a:bodyPr>
            <a:normAutofit fontScale="90000"/>
          </a:bodyPr>
          <a:lstStyle/>
          <a:p>
            <a:r>
              <a:rPr lang="es-GB" sz="2200" b="1" dirty="0"/>
              <a:t>Un señor y su hijo hablan con los periodistas sobre un accidente en la calle. ¿Qué estaba pasando antes? Escucha unas partes de la entrevista.</a:t>
            </a:r>
          </a:p>
        </p:txBody>
      </p:sp>
      <p:sp>
        <p:nvSpPr>
          <p:cNvPr id="4" name="Rounded Rectangle 11">
            <a:extLst>
              <a:ext uri="{FF2B5EF4-FFF2-40B4-BE49-F238E27FC236}">
                <a16:creationId xmlns:a16="http://schemas.microsoft.com/office/drawing/2014/main" id="{7407A848-D2AB-9D41-A46E-801A4AB317C9}"/>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6" name="Tabla 6">
            <a:extLst>
              <a:ext uri="{FF2B5EF4-FFF2-40B4-BE49-F238E27FC236}">
                <a16:creationId xmlns:a16="http://schemas.microsoft.com/office/drawing/2014/main" id="{9285EEE7-2889-AA4A-B47A-9F37A11D19C3}"/>
              </a:ext>
            </a:extLst>
          </p:cNvPr>
          <p:cNvGraphicFramePr>
            <a:graphicFrameLocks noGrp="1"/>
          </p:cNvGraphicFramePr>
          <p:nvPr>
            <p:extLst>
              <p:ext uri="{D42A27DB-BD31-4B8C-83A1-F6EECF244321}">
                <p14:modId xmlns:p14="http://schemas.microsoft.com/office/powerpoint/2010/main" val="2717148825"/>
              </p:ext>
            </p:extLst>
          </p:nvPr>
        </p:nvGraphicFramePr>
        <p:xfrm>
          <a:off x="263857" y="1060175"/>
          <a:ext cx="9959643" cy="5091240"/>
        </p:xfrm>
        <a:graphic>
          <a:graphicData uri="http://schemas.openxmlformats.org/drawingml/2006/table">
            <a:tbl>
              <a:tblPr firstRow="1" bandRow="1">
                <a:tableStyleId>{5DA37D80-6434-44D0-A028-1B22A696006F}</a:tableStyleId>
              </a:tblPr>
              <a:tblGrid>
                <a:gridCol w="673428">
                  <a:extLst>
                    <a:ext uri="{9D8B030D-6E8A-4147-A177-3AD203B41FA5}">
                      <a16:colId xmlns:a16="http://schemas.microsoft.com/office/drawing/2014/main" val="1919598518"/>
                    </a:ext>
                  </a:extLst>
                </a:gridCol>
                <a:gridCol w="1940377">
                  <a:extLst>
                    <a:ext uri="{9D8B030D-6E8A-4147-A177-3AD203B41FA5}">
                      <a16:colId xmlns:a16="http://schemas.microsoft.com/office/drawing/2014/main" val="4066526072"/>
                    </a:ext>
                  </a:extLst>
                </a:gridCol>
                <a:gridCol w="2751618">
                  <a:extLst>
                    <a:ext uri="{9D8B030D-6E8A-4147-A177-3AD203B41FA5}">
                      <a16:colId xmlns:a16="http://schemas.microsoft.com/office/drawing/2014/main" val="2188907617"/>
                    </a:ext>
                  </a:extLst>
                </a:gridCol>
                <a:gridCol w="4594220">
                  <a:extLst>
                    <a:ext uri="{9D8B030D-6E8A-4147-A177-3AD203B41FA5}">
                      <a16:colId xmlns:a16="http://schemas.microsoft.com/office/drawing/2014/main" val="3172660273"/>
                    </a:ext>
                  </a:extLst>
                </a:gridCol>
              </a:tblGrid>
              <a:tr h="659027">
                <a:tc gridSpan="3">
                  <a:txBody>
                    <a:bodyPr/>
                    <a:lstStyle/>
                    <a:p>
                      <a:pPr algn="ctr"/>
                      <a:r>
                        <a:rPr lang="es-GB" sz="2000" dirty="0">
                          <a:solidFill>
                            <a:schemeClr val="accent5">
                              <a:lumMod val="50000"/>
                            </a:schemeClr>
                          </a:solidFill>
                          <a:latin typeface="Century Gothic" panose="020B0502020202020204" pitchFamily="34" charset="0"/>
                        </a:rPr>
                        <a:t>¿Quién?</a:t>
                      </a:r>
                    </a:p>
                  </a:txBody>
                  <a:tcPr>
                    <a:noFill/>
                  </a:tcPr>
                </a:tc>
                <a:tc hMerge="1">
                  <a:txBody>
                    <a:bodyPr/>
                    <a:lstStyle/>
                    <a:p>
                      <a:pPr algn="ctr"/>
                      <a:r>
                        <a:rPr lang="es-GB" sz="2000" dirty="0">
                          <a:solidFill>
                            <a:schemeClr val="accent5">
                              <a:lumMod val="50000"/>
                            </a:schemeClr>
                          </a:solidFill>
                          <a:latin typeface="Century Gothic" panose="020B0502020202020204" pitchFamily="34" charset="0"/>
                        </a:rPr>
                        <a:t>¿Quién?</a:t>
                      </a:r>
                    </a:p>
                  </a:txBody>
                  <a:tcPr anchor="ctr">
                    <a:noFill/>
                  </a:tcPr>
                </a:tc>
                <a:tc hMerge="1">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rowSpan="2">
                  <a:txBody>
                    <a:bodyPr/>
                    <a:lstStyle/>
                    <a:p>
                      <a:pPr algn="ctr"/>
                      <a:r>
                        <a:rPr lang="es-GB" sz="2000" dirty="0">
                          <a:solidFill>
                            <a:schemeClr val="accent5">
                              <a:lumMod val="50000"/>
                            </a:schemeClr>
                          </a:solidFill>
                          <a:latin typeface="Century Gothic" panose="020B0502020202020204" pitchFamily="34" charset="0"/>
                        </a:rPr>
                        <a:t>¿Qué acción? En inglés.</a:t>
                      </a:r>
                    </a:p>
                  </a:txBody>
                  <a:tcPr anchor="ctr">
                    <a:noFill/>
                  </a:tcPr>
                </a:tc>
                <a:extLst>
                  <a:ext uri="{0D108BD9-81ED-4DB2-BD59-A6C34878D82A}">
                    <a16:rowId xmlns:a16="http://schemas.microsoft.com/office/drawing/2014/main" val="1509709894"/>
                  </a:ext>
                </a:extLst>
              </a:tr>
              <a:tr h="707877">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pPr algn="ctr"/>
                      <a:r>
                        <a:rPr lang="es-GB" sz="2000" dirty="0">
                          <a:solidFill>
                            <a:schemeClr val="accent5">
                              <a:lumMod val="50000"/>
                            </a:schemeClr>
                          </a:solidFill>
                          <a:latin typeface="Century Gothic" panose="020B0502020202020204" pitchFamily="34" charset="0"/>
                        </a:rPr>
                        <a:t>‘you’</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It could be ‘I’ or ‘s/he’</a:t>
                      </a:r>
                    </a:p>
                  </a:txBody>
                  <a:tcPr anchor="ctr">
                    <a:noFill/>
                  </a:tcPr>
                </a:tc>
                <a:tc vMerge="1">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2236833786"/>
                  </a:ext>
                </a:extLst>
              </a:tr>
              <a:tr h="465542">
                <a:tc>
                  <a:txBody>
                    <a:bodyPr/>
                    <a:lstStyle/>
                    <a:p>
                      <a:pPr algn="ctr"/>
                      <a:r>
                        <a:rPr lang="es-GB" sz="2000" b="1" dirty="0">
                          <a:solidFill>
                            <a:schemeClr val="accent5">
                              <a:lumMod val="50000"/>
                            </a:schemeClr>
                          </a:solidFill>
                          <a:latin typeface="Century Gothic" panose="020B0502020202020204" pitchFamily="34" charset="0"/>
                        </a:rPr>
                        <a:t>1</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230926752"/>
                  </a:ext>
                </a:extLst>
              </a:tr>
              <a:tr h="465542">
                <a:tc>
                  <a:txBody>
                    <a:bodyPr/>
                    <a:lstStyle/>
                    <a:p>
                      <a:pPr algn="ctr"/>
                      <a:r>
                        <a:rPr lang="es-GB" sz="2000" b="1" dirty="0">
                          <a:solidFill>
                            <a:schemeClr val="accent5">
                              <a:lumMod val="50000"/>
                            </a:schemeClr>
                          </a:solidFill>
                          <a:latin typeface="Century Gothic" panose="020B0502020202020204" pitchFamily="34" charset="0"/>
                        </a:rPr>
                        <a:t>2</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713429947"/>
                  </a:ext>
                </a:extLst>
              </a:tr>
              <a:tr h="465542">
                <a:tc>
                  <a:txBody>
                    <a:bodyPr/>
                    <a:lstStyle/>
                    <a:p>
                      <a:pPr algn="ctr"/>
                      <a:r>
                        <a:rPr lang="es-GB" sz="2000" b="1" dirty="0">
                          <a:solidFill>
                            <a:schemeClr val="accent5">
                              <a:lumMod val="50000"/>
                            </a:schemeClr>
                          </a:solidFill>
                          <a:latin typeface="Century Gothic" panose="020B0502020202020204" pitchFamily="34" charset="0"/>
                        </a:rPr>
                        <a:t>3</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931004999"/>
                  </a:ext>
                </a:extLst>
              </a:tr>
              <a:tr h="465542">
                <a:tc>
                  <a:txBody>
                    <a:bodyPr/>
                    <a:lstStyle/>
                    <a:p>
                      <a:pPr algn="ctr"/>
                      <a:r>
                        <a:rPr lang="es-GB" sz="2000" b="1" dirty="0">
                          <a:solidFill>
                            <a:schemeClr val="accent5">
                              <a:lumMod val="50000"/>
                            </a:schemeClr>
                          </a:solidFill>
                          <a:latin typeface="Century Gothic" panose="020B0502020202020204" pitchFamily="34" charset="0"/>
                        </a:rPr>
                        <a:t>4</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515179853"/>
                  </a:ext>
                </a:extLst>
              </a:tr>
              <a:tr h="465542">
                <a:tc>
                  <a:txBody>
                    <a:bodyPr/>
                    <a:lstStyle/>
                    <a:p>
                      <a:pPr algn="ctr"/>
                      <a:r>
                        <a:rPr lang="es-GB" sz="2000" b="1" dirty="0">
                          <a:solidFill>
                            <a:schemeClr val="accent5">
                              <a:lumMod val="50000"/>
                            </a:schemeClr>
                          </a:solidFill>
                          <a:latin typeface="Century Gothic" panose="020B0502020202020204" pitchFamily="34" charset="0"/>
                        </a:rPr>
                        <a:t>5</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707875899"/>
                  </a:ext>
                </a:extLst>
              </a:tr>
              <a:tr h="465542">
                <a:tc>
                  <a:txBody>
                    <a:bodyPr/>
                    <a:lstStyle/>
                    <a:p>
                      <a:pPr algn="ctr"/>
                      <a:r>
                        <a:rPr lang="es-GB" sz="2000" b="1" dirty="0">
                          <a:solidFill>
                            <a:schemeClr val="accent5">
                              <a:lumMod val="50000"/>
                            </a:schemeClr>
                          </a:solidFill>
                          <a:latin typeface="Century Gothic" panose="020B0502020202020204" pitchFamily="34" charset="0"/>
                        </a:rPr>
                        <a:t>6</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573634592"/>
                  </a:ext>
                </a:extLst>
              </a:tr>
              <a:tr h="465542">
                <a:tc>
                  <a:txBody>
                    <a:bodyPr/>
                    <a:lstStyle/>
                    <a:p>
                      <a:pPr algn="ctr"/>
                      <a:r>
                        <a:rPr lang="es-GB" sz="2000" b="1" dirty="0">
                          <a:solidFill>
                            <a:schemeClr val="accent5">
                              <a:lumMod val="50000"/>
                            </a:schemeClr>
                          </a:solidFill>
                          <a:latin typeface="Century Gothic" panose="020B0502020202020204" pitchFamily="34" charset="0"/>
                        </a:rPr>
                        <a:t>7</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987144537"/>
                  </a:ext>
                </a:extLst>
              </a:tr>
              <a:tr h="465542">
                <a:tc>
                  <a:txBody>
                    <a:bodyPr/>
                    <a:lstStyle/>
                    <a:p>
                      <a:pPr algn="ctr"/>
                      <a:r>
                        <a:rPr lang="es-GB" sz="2000" b="1" dirty="0">
                          <a:solidFill>
                            <a:schemeClr val="accent5">
                              <a:lumMod val="50000"/>
                            </a:schemeClr>
                          </a:solidFill>
                          <a:latin typeface="Century Gothic" panose="020B0502020202020204" pitchFamily="34" charset="0"/>
                        </a:rPr>
                        <a:t>8</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388620012"/>
                  </a:ext>
                </a:extLst>
              </a:tr>
            </a:tbl>
          </a:graphicData>
        </a:graphic>
      </p:graphicFrame>
      <p:pic>
        <p:nvPicPr>
          <p:cNvPr id="8" name="Picture 21" descr="green checkmark">
            <a:extLst>
              <a:ext uri="{FF2B5EF4-FFF2-40B4-BE49-F238E27FC236}">
                <a16:creationId xmlns:a16="http://schemas.microsoft.com/office/drawing/2014/main" id="{04C18D3E-FBE2-5D4D-9ADD-F507659E54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944" y="2459184"/>
            <a:ext cx="335249" cy="372097"/>
          </a:xfrm>
          <a:prstGeom prst="rect">
            <a:avLst/>
          </a:prstGeom>
        </p:spPr>
      </p:pic>
      <p:sp>
        <p:nvSpPr>
          <p:cNvPr id="13" name="CuadroTexto 12">
            <a:extLst>
              <a:ext uri="{FF2B5EF4-FFF2-40B4-BE49-F238E27FC236}">
                <a16:creationId xmlns:a16="http://schemas.microsoft.com/office/drawing/2014/main" id="{27E06EB2-81E6-A244-BABA-7AC189ABEBE2}"/>
              </a:ext>
            </a:extLst>
          </p:cNvPr>
          <p:cNvSpPr txBox="1"/>
          <p:nvPr/>
        </p:nvSpPr>
        <p:spPr>
          <a:xfrm>
            <a:off x="5673760" y="2397192"/>
            <a:ext cx="2565126"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Playing with a dog.</a:t>
            </a:r>
          </a:p>
        </p:txBody>
      </p:sp>
      <p:pic>
        <p:nvPicPr>
          <p:cNvPr id="10" name="Picture 21" descr="green checkmark">
            <a:extLst>
              <a:ext uri="{FF2B5EF4-FFF2-40B4-BE49-F238E27FC236}">
                <a16:creationId xmlns:a16="http://schemas.microsoft.com/office/drawing/2014/main" id="{FC979482-2EAA-174B-A4C2-F4B5585C7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116" y="2903809"/>
            <a:ext cx="335249" cy="372097"/>
          </a:xfrm>
          <a:prstGeom prst="rect">
            <a:avLst/>
          </a:prstGeom>
        </p:spPr>
      </p:pic>
      <p:sp>
        <p:nvSpPr>
          <p:cNvPr id="12" name="CuadroTexto 12">
            <a:extLst>
              <a:ext uri="{FF2B5EF4-FFF2-40B4-BE49-F238E27FC236}">
                <a16:creationId xmlns:a16="http://schemas.microsoft.com/office/drawing/2014/main" id="{ED34D50B-FAE5-4845-A50A-C66E9BDE8620}"/>
              </a:ext>
            </a:extLst>
          </p:cNvPr>
          <p:cNvSpPr txBox="1"/>
          <p:nvPr/>
        </p:nvSpPr>
        <p:spPr>
          <a:xfrm>
            <a:off x="5673760" y="2880134"/>
            <a:ext cx="2715808"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Jumping in the park.</a:t>
            </a:r>
            <a:endParaRPr lang="es-GB" sz="2000" dirty="0">
              <a:solidFill>
                <a:schemeClr val="accent5">
                  <a:lumMod val="50000"/>
                </a:schemeClr>
              </a:solidFill>
              <a:latin typeface="Century Gothic" panose="020B0502020202020204" pitchFamily="34" charset="0"/>
            </a:endParaRPr>
          </a:p>
        </p:txBody>
      </p:sp>
      <p:pic>
        <p:nvPicPr>
          <p:cNvPr id="14" name="Picture 21" descr="green checkmark">
            <a:extLst>
              <a:ext uri="{FF2B5EF4-FFF2-40B4-BE49-F238E27FC236}">
                <a16:creationId xmlns:a16="http://schemas.microsoft.com/office/drawing/2014/main" id="{2A60FFAF-C69D-9543-82E4-CD9F2EFF0E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116" y="3386751"/>
            <a:ext cx="335249" cy="372097"/>
          </a:xfrm>
          <a:prstGeom prst="rect">
            <a:avLst/>
          </a:prstGeom>
        </p:spPr>
      </p:pic>
      <p:sp>
        <p:nvSpPr>
          <p:cNvPr id="15" name="CuadroTexto 12">
            <a:extLst>
              <a:ext uri="{FF2B5EF4-FFF2-40B4-BE49-F238E27FC236}">
                <a16:creationId xmlns:a16="http://schemas.microsoft.com/office/drawing/2014/main" id="{CAAB5B60-1EE0-904C-AB48-CA8789B35668}"/>
              </a:ext>
            </a:extLst>
          </p:cNvPr>
          <p:cNvSpPr txBox="1"/>
          <p:nvPr/>
        </p:nvSpPr>
        <p:spPr>
          <a:xfrm>
            <a:off x="5673760" y="3363076"/>
            <a:ext cx="4025461"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Recording a video with friends</a:t>
            </a:r>
            <a:r>
              <a:rPr lang="es-GB" sz="200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pic>
        <p:nvPicPr>
          <p:cNvPr id="16" name="Picture 21" descr="green checkmark">
            <a:extLst>
              <a:ext uri="{FF2B5EF4-FFF2-40B4-BE49-F238E27FC236}">
                <a16:creationId xmlns:a16="http://schemas.microsoft.com/office/drawing/2014/main" id="{B7C203AF-AD74-4844-B714-65AAC02DF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944" y="3908010"/>
            <a:ext cx="335249" cy="372097"/>
          </a:xfrm>
          <a:prstGeom prst="rect">
            <a:avLst/>
          </a:prstGeom>
        </p:spPr>
      </p:pic>
      <p:sp>
        <p:nvSpPr>
          <p:cNvPr id="17" name="CuadroTexto 12">
            <a:extLst>
              <a:ext uri="{FF2B5EF4-FFF2-40B4-BE49-F238E27FC236}">
                <a16:creationId xmlns:a16="http://schemas.microsoft.com/office/drawing/2014/main" id="{F87736E7-40AC-D144-9D18-396E02CAC841}"/>
              </a:ext>
            </a:extLst>
          </p:cNvPr>
          <p:cNvSpPr txBox="1"/>
          <p:nvPr/>
        </p:nvSpPr>
        <p:spPr>
          <a:xfrm>
            <a:off x="5673760" y="3846018"/>
            <a:ext cx="4011034"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Chatting with another </a:t>
            </a:r>
            <a:r>
              <a:rPr lang="es-ES" sz="2000" dirty="0">
                <a:solidFill>
                  <a:schemeClr val="accent5">
                    <a:lumMod val="50000"/>
                  </a:schemeClr>
                </a:solidFill>
                <a:latin typeface="Century Gothic" panose="020B0502020202020204" pitchFamily="34" charset="0"/>
              </a:rPr>
              <a:t>woman.</a:t>
            </a:r>
            <a:endParaRPr lang="es-GB" sz="2000" dirty="0">
              <a:solidFill>
                <a:schemeClr val="accent5">
                  <a:lumMod val="50000"/>
                </a:schemeClr>
              </a:solidFill>
              <a:latin typeface="Century Gothic" panose="020B0502020202020204" pitchFamily="34" charset="0"/>
            </a:endParaRPr>
          </a:p>
        </p:txBody>
      </p:sp>
      <p:pic>
        <p:nvPicPr>
          <p:cNvPr id="18" name="Picture 21" descr="green checkmark">
            <a:extLst>
              <a:ext uri="{FF2B5EF4-FFF2-40B4-BE49-F238E27FC236}">
                <a16:creationId xmlns:a16="http://schemas.microsoft.com/office/drawing/2014/main" id="{5E9E4E68-C8F0-2F49-BB03-E00CF5FFAE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943" y="4356973"/>
            <a:ext cx="335249" cy="372097"/>
          </a:xfrm>
          <a:prstGeom prst="rect">
            <a:avLst/>
          </a:prstGeom>
        </p:spPr>
      </p:pic>
      <p:sp>
        <p:nvSpPr>
          <p:cNvPr id="19" name="CuadroTexto 12">
            <a:extLst>
              <a:ext uri="{FF2B5EF4-FFF2-40B4-BE49-F238E27FC236}">
                <a16:creationId xmlns:a16="http://schemas.microsoft.com/office/drawing/2014/main" id="{3307EE9E-E91C-3647-B2EB-CD9ADE7C2498}"/>
              </a:ext>
            </a:extLst>
          </p:cNvPr>
          <p:cNvSpPr txBox="1"/>
          <p:nvPr/>
        </p:nvSpPr>
        <p:spPr>
          <a:xfrm>
            <a:off x="5673760" y="4328960"/>
            <a:ext cx="3921266"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Helping a man cross the road</a:t>
            </a:r>
            <a:r>
              <a:rPr lang="es-GB" sz="2000" dirty="0">
                <a:solidFill>
                  <a:schemeClr val="accent5">
                    <a:lumMod val="50000"/>
                  </a:schemeClr>
                </a:solidFill>
                <a:latin typeface="Century Gothic" panose="020B0502020202020204" pitchFamily="34" charset="0"/>
              </a:rPr>
              <a:t>.</a:t>
            </a:r>
          </a:p>
        </p:txBody>
      </p:sp>
      <p:pic>
        <p:nvPicPr>
          <p:cNvPr id="20" name="Picture 21" descr="green checkmark">
            <a:extLst>
              <a:ext uri="{FF2B5EF4-FFF2-40B4-BE49-F238E27FC236}">
                <a16:creationId xmlns:a16="http://schemas.microsoft.com/office/drawing/2014/main" id="{B3893FE3-437B-3447-9587-A67E832E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116" y="4799714"/>
            <a:ext cx="335249" cy="372097"/>
          </a:xfrm>
          <a:prstGeom prst="rect">
            <a:avLst/>
          </a:prstGeom>
        </p:spPr>
      </p:pic>
      <p:sp>
        <p:nvSpPr>
          <p:cNvPr id="21" name="CuadroTexto 12">
            <a:extLst>
              <a:ext uri="{FF2B5EF4-FFF2-40B4-BE49-F238E27FC236}">
                <a16:creationId xmlns:a16="http://schemas.microsoft.com/office/drawing/2014/main" id="{A6E01EA8-C3D2-3A47-8E96-A62F2E98BF5D}"/>
              </a:ext>
            </a:extLst>
          </p:cNvPr>
          <p:cNvSpPr txBox="1"/>
          <p:nvPr/>
        </p:nvSpPr>
        <p:spPr>
          <a:xfrm>
            <a:off x="5673760" y="4811902"/>
            <a:ext cx="2962671"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Singing with someone</a:t>
            </a:r>
            <a:r>
              <a:rPr lang="es-GB" sz="200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pic>
        <p:nvPicPr>
          <p:cNvPr id="22" name="Picture 21" descr="green checkmark">
            <a:extLst>
              <a:ext uri="{FF2B5EF4-FFF2-40B4-BE49-F238E27FC236}">
                <a16:creationId xmlns:a16="http://schemas.microsoft.com/office/drawing/2014/main" id="{46BEE63C-B954-3C46-B312-9CF679C3C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943" y="5273275"/>
            <a:ext cx="335249" cy="372097"/>
          </a:xfrm>
          <a:prstGeom prst="rect">
            <a:avLst/>
          </a:prstGeom>
        </p:spPr>
      </p:pic>
      <p:sp>
        <p:nvSpPr>
          <p:cNvPr id="23" name="CuadroTexto 12">
            <a:extLst>
              <a:ext uri="{FF2B5EF4-FFF2-40B4-BE49-F238E27FC236}">
                <a16:creationId xmlns:a16="http://schemas.microsoft.com/office/drawing/2014/main" id="{EEC83176-A72E-114D-ACC7-EB46154CA36D}"/>
              </a:ext>
            </a:extLst>
          </p:cNvPr>
          <p:cNvSpPr txBox="1"/>
          <p:nvPr/>
        </p:nvSpPr>
        <p:spPr>
          <a:xfrm>
            <a:off x="5673760" y="5294844"/>
            <a:ext cx="2299027"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Answering a call</a:t>
            </a:r>
            <a:r>
              <a:rPr lang="es-GB" sz="2000" dirty="0">
                <a:solidFill>
                  <a:schemeClr val="accent5">
                    <a:lumMod val="50000"/>
                  </a:schemeClr>
                </a:solidFill>
                <a:latin typeface="Century Gothic" panose="020B0502020202020204" pitchFamily="34" charset="0"/>
              </a:rPr>
              <a:t>.</a:t>
            </a:r>
          </a:p>
        </p:txBody>
      </p:sp>
      <p:pic>
        <p:nvPicPr>
          <p:cNvPr id="24" name="Picture 23" descr="green checkmark">
            <a:extLst>
              <a:ext uri="{FF2B5EF4-FFF2-40B4-BE49-F238E27FC236}">
                <a16:creationId xmlns:a16="http://schemas.microsoft.com/office/drawing/2014/main" id="{BF443CC0-D65E-C44F-A846-F219D2EDD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116" y="5724428"/>
            <a:ext cx="335249" cy="372097"/>
          </a:xfrm>
          <a:prstGeom prst="rect">
            <a:avLst/>
          </a:prstGeom>
        </p:spPr>
      </p:pic>
      <p:sp>
        <p:nvSpPr>
          <p:cNvPr id="25" name="CuadroTexto 12">
            <a:extLst>
              <a:ext uri="{FF2B5EF4-FFF2-40B4-BE49-F238E27FC236}">
                <a16:creationId xmlns:a16="http://schemas.microsoft.com/office/drawing/2014/main" id="{91EB4961-2318-2F45-B39C-9043F1C6DBA4}"/>
              </a:ext>
            </a:extLst>
          </p:cNvPr>
          <p:cNvSpPr txBox="1"/>
          <p:nvPr/>
        </p:nvSpPr>
        <p:spPr>
          <a:xfrm>
            <a:off x="5683046" y="5723129"/>
            <a:ext cx="2885726"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Doing lots of gestures</a:t>
            </a:r>
            <a:r>
              <a:rPr lang="es-GB" sz="2000" dirty="0">
                <a:solidFill>
                  <a:schemeClr val="accent5">
                    <a:lumMod val="50000"/>
                  </a:schemeClr>
                </a:solidFill>
                <a:latin typeface="Century Gothic" panose="020B0502020202020204" pitchFamily="34" charset="0"/>
              </a:rPr>
              <a:t>.</a:t>
            </a:r>
          </a:p>
        </p:txBody>
      </p:sp>
      <p:pic>
        <p:nvPicPr>
          <p:cNvPr id="27" name="Imagen 26">
            <a:extLst>
              <a:ext uri="{FF2B5EF4-FFF2-40B4-BE49-F238E27FC236}">
                <a16:creationId xmlns:a16="http://schemas.microsoft.com/office/drawing/2014/main" id="{AA3AE01A-B1F6-124F-8127-25D45E601E5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90393" y="1300236"/>
            <a:ext cx="1723256" cy="1228618"/>
          </a:xfrm>
          <a:prstGeom prst="rect">
            <a:avLst/>
          </a:prstGeom>
        </p:spPr>
      </p:pic>
      <p:pic>
        <p:nvPicPr>
          <p:cNvPr id="30" name="Picture 2" descr="Friends, People, Friendship, Family, Happy, Girl, Woman">
            <a:extLst>
              <a:ext uri="{FF2B5EF4-FFF2-40B4-BE49-F238E27FC236}">
                <a16:creationId xmlns:a16="http://schemas.microsoft.com/office/drawing/2014/main" id="{A9075C2D-FCF4-164F-B1CC-FB262C15C9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800" t="43919"/>
          <a:stretch/>
        </p:blipFill>
        <p:spPr bwMode="auto">
          <a:xfrm>
            <a:off x="10514745" y="2796915"/>
            <a:ext cx="1281886" cy="166409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7098F116-FA39-A342-8C62-B5A11E24A64C}"/>
              </a:ext>
            </a:extLst>
          </p:cNvPr>
          <p:cNvPicPr>
            <a:picLocks noChangeAspect="1"/>
          </p:cNvPicPr>
          <p:nvPr/>
        </p:nvPicPr>
        <p:blipFill>
          <a:blip r:embed="rId6"/>
          <a:stretch>
            <a:fillRect/>
          </a:stretch>
        </p:blipFill>
        <p:spPr>
          <a:xfrm>
            <a:off x="10570889" y="4729070"/>
            <a:ext cx="1225742" cy="1523112"/>
          </a:xfrm>
          <a:prstGeom prst="rect">
            <a:avLst/>
          </a:prstGeom>
        </p:spPr>
      </p:pic>
      <p:sp>
        <p:nvSpPr>
          <p:cNvPr id="40" name="Google Shape;613;p26">
            <a:hlinkClick r:id="" action="ppaction://noaction" highlightClick="1">
              <a:snd r:embed="rId7" name="01. Estaba jugando con un perro.wav"/>
            </a:hlinkClick>
            <a:extLst>
              <a:ext uri="{FF2B5EF4-FFF2-40B4-BE49-F238E27FC236}">
                <a16:creationId xmlns:a16="http://schemas.microsoft.com/office/drawing/2014/main" id="{7C1CBB56-AB7C-EB4F-8822-6E01328FEBF4}"/>
              </a:ext>
            </a:extLst>
          </p:cNvPr>
          <p:cNvSpPr/>
          <p:nvPr/>
        </p:nvSpPr>
        <p:spPr>
          <a:xfrm>
            <a:off x="408699" y="2448456"/>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Google Shape;613;p26">
            <a:hlinkClick r:id="" action="ppaction://noaction" highlightClick="1">
              <a:snd r:embed="rId8" name="02. Estabas saltando en el parque.wav"/>
            </a:hlinkClick>
            <a:extLst>
              <a:ext uri="{FF2B5EF4-FFF2-40B4-BE49-F238E27FC236}">
                <a16:creationId xmlns:a16="http://schemas.microsoft.com/office/drawing/2014/main" id="{788187FC-EAC7-FB47-9D8A-AF113A79A9D7}"/>
              </a:ext>
            </a:extLst>
          </p:cNvPr>
          <p:cNvSpPr/>
          <p:nvPr/>
        </p:nvSpPr>
        <p:spPr>
          <a:xfrm>
            <a:off x="408699" y="2916266"/>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2</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Google Shape;613;p26">
            <a:hlinkClick r:id="" action="ppaction://noaction" highlightClick="1">
              <a:snd r:embed="rId9" name="03. Estabas grabando un vi%CC%81deo con unos amigos.wav"/>
            </a:hlinkClick>
            <a:extLst>
              <a:ext uri="{FF2B5EF4-FFF2-40B4-BE49-F238E27FC236}">
                <a16:creationId xmlns:a16="http://schemas.microsoft.com/office/drawing/2014/main" id="{869356BB-85DC-D84E-AD5A-83DA5008B3E5}"/>
              </a:ext>
            </a:extLst>
          </p:cNvPr>
          <p:cNvSpPr/>
          <p:nvPr/>
        </p:nvSpPr>
        <p:spPr>
          <a:xfrm>
            <a:off x="408699" y="3384076"/>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Google Shape;613;p26">
            <a:hlinkClick r:id="" action="ppaction://noaction" highlightClick="1">
              <a:snd r:embed="rId10" name="04. Estaba charlando con otra sen%CC%83ora.wav"/>
            </a:hlinkClick>
            <a:extLst>
              <a:ext uri="{FF2B5EF4-FFF2-40B4-BE49-F238E27FC236}">
                <a16:creationId xmlns:a16="http://schemas.microsoft.com/office/drawing/2014/main" id="{E3E366AD-8BD7-8149-8786-380AF850333F}"/>
              </a:ext>
            </a:extLst>
          </p:cNvPr>
          <p:cNvSpPr/>
          <p:nvPr/>
        </p:nvSpPr>
        <p:spPr>
          <a:xfrm>
            <a:off x="408699" y="3851886"/>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4</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Google Shape;613;p26">
            <a:hlinkClick r:id="" action="ppaction://noaction" highlightClick="1">
              <a:snd r:embed="rId11" name="05. Estaba ayudando a un sen%CC%83or a cruzar la calle.wav"/>
            </a:hlinkClick>
            <a:extLst>
              <a:ext uri="{FF2B5EF4-FFF2-40B4-BE49-F238E27FC236}">
                <a16:creationId xmlns:a16="http://schemas.microsoft.com/office/drawing/2014/main" id="{DB6ECCEE-C205-DA47-AF0E-4156A4FB17BA}"/>
              </a:ext>
            </a:extLst>
          </p:cNvPr>
          <p:cNvSpPr/>
          <p:nvPr/>
        </p:nvSpPr>
        <p:spPr>
          <a:xfrm>
            <a:off x="408699" y="4319696"/>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5" name="Google Shape;613;p26">
            <a:hlinkClick r:id="" action="ppaction://noaction" highlightClick="1">
              <a:snd r:embed="rId12" name="06. Estabas cantandon con alguien.wav"/>
            </a:hlinkClick>
            <a:extLst>
              <a:ext uri="{FF2B5EF4-FFF2-40B4-BE49-F238E27FC236}">
                <a16:creationId xmlns:a16="http://schemas.microsoft.com/office/drawing/2014/main" id="{F5CDD2A2-1B52-0640-90C9-F41CF8599E95}"/>
              </a:ext>
            </a:extLst>
          </p:cNvPr>
          <p:cNvSpPr/>
          <p:nvPr/>
        </p:nvSpPr>
        <p:spPr>
          <a:xfrm>
            <a:off x="408699" y="4787506"/>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6</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Google Shape;613;p26">
            <a:hlinkClick r:id="" action="ppaction://noaction" highlightClick="1">
              <a:snd r:embed="rId13" name="07. Estaba respondiendo una llamada.wav"/>
            </a:hlinkClick>
            <a:extLst>
              <a:ext uri="{FF2B5EF4-FFF2-40B4-BE49-F238E27FC236}">
                <a16:creationId xmlns:a16="http://schemas.microsoft.com/office/drawing/2014/main" id="{60BEC163-4BF6-FA40-A9AD-83846A963A04}"/>
              </a:ext>
            </a:extLst>
          </p:cNvPr>
          <p:cNvSpPr/>
          <p:nvPr/>
        </p:nvSpPr>
        <p:spPr>
          <a:xfrm>
            <a:off x="408699" y="5255316"/>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Google Shape;613;p26">
            <a:hlinkClick r:id="" action="ppaction://noaction" highlightClick="1">
              <a:snd r:embed="rId14" name="8. Estabas haciendo muchos gestos-2.wav"/>
            </a:hlinkClick>
            <a:extLst>
              <a:ext uri="{FF2B5EF4-FFF2-40B4-BE49-F238E27FC236}">
                <a16:creationId xmlns:a16="http://schemas.microsoft.com/office/drawing/2014/main" id="{F6AB443F-9D34-B14D-A132-66B6390ADC1C}"/>
              </a:ext>
            </a:extLst>
          </p:cNvPr>
          <p:cNvSpPr/>
          <p:nvPr/>
        </p:nvSpPr>
        <p:spPr>
          <a:xfrm>
            <a:off x="408699" y="5723129"/>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8</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041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15" grpId="0"/>
      <p:bldP spid="17" grpId="0"/>
      <p:bldP spid="19" grpId="0"/>
      <p:bldP spid="21" grpId="0"/>
      <p:bldP spid="23"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a:t>
            </a:r>
            <a:r>
              <a:rPr lang="en-GB" sz="2800" b="1" dirty="0" err="1">
                <a:solidFill>
                  <a:schemeClr val="bg1"/>
                </a:solidFill>
              </a:rPr>
              <a:t>Cuando</a:t>
            </a:r>
            <a:r>
              <a:rPr lang="en-GB" sz="2800" b="1" dirty="0">
                <a:solidFill>
                  <a:schemeClr val="bg1"/>
                </a:solidFill>
              </a:rPr>
              <a:t>’ + </a:t>
            </a:r>
            <a:r>
              <a:rPr lang="en-GB" sz="2800" b="1" dirty="0" err="1">
                <a:solidFill>
                  <a:schemeClr val="bg1"/>
                </a:solidFill>
              </a:rPr>
              <a:t>preterite</a:t>
            </a:r>
            <a:br>
              <a:rPr lang="en-GB" sz="2800" b="1" dirty="0">
                <a:solidFill>
                  <a:schemeClr val="bg1"/>
                </a:solidFill>
              </a:rPr>
            </a:br>
            <a:r>
              <a:rPr lang="en-GB" sz="2800" b="1" dirty="0">
                <a:solidFill>
                  <a:schemeClr val="bg1"/>
                </a:solidFill>
              </a:rPr>
              <a:t>Expressing interruptions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2" name="ZoneTexte 2">
            <a:extLst>
              <a:ext uri="{FF2B5EF4-FFF2-40B4-BE49-F238E27FC236}">
                <a16:creationId xmlns:a16="http://schemas.microsoft.com/office/drawing/2014/main" id="{3A1348DE-5996-224B-8A18-D67205C594C0}"/>
              </a:ext>
            </a:extLst>
          </p:cNvPr>
          <p:cNvSpPr txBox="1"/>
          <p:nvPr/>
        </p:nvSpPr>
        <p:spPr>
          <a:xfrm>
            <a:off x="305820" y="1229559"/>
            <a:ext cx="115803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Remember</a:t>
            </a:r>
            <a:r>
              <a:rPr kumimoji="0" lang="en-US" sz="24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that in Spanish we use ‘</a:t>
            </a:r>
            <a:r>
              <a:rPr kumimoji="0" lang="en-US" sz="24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estaba</a:t>
            </a:r>
            <a:r>
              <a:rPr kumimoji="0" lang="en-US" sz="24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 –</a:t>
            </a:r>
            <a:r>
              <a:rPr kumimoji="0" lang="en-US" sz="24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ando</a:t>
            </a:r>
            <a:r>
              <a:rPr kumimoji="0" lang="en-US" sz="24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r>
              <a:rPr kumimoji="0" lang="en-US" sz="24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iendo</a:t>
            </a:r>
            <a:r>
              <a:rPr kumimoji="0" lang="en-US" sz="2400" b="0"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to talk about what someone was doing in the past.</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5" name="ZoneTexte 2">
            <a:extLst>
              <a:ext uri="{FF2B5EF4-FFF2-40B4-BE49-F238E27FC236}">
                <a16:creationId xmlns:a16="http://schemas.microsoft.com/office/drawing/2014/main" id="{773CAFED-F3A6-4A4A-9D25-B373379EF943}"/>
              </a:ext>
            </a:extLst>
          </p:cNvPr>
          <p:cNvSpPr txBox="1"/>
          <p:nvPr/>
        </p:nvSpPr>
        <p:spPr>
          <a:xfrm>
            <a:off x="349857" y="4467115"/>
            <a:ext cx="60772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err="1">
                <a:solidFill>
                  <a:schemeClr val="accent5">
                    <a:lumMod val="50000"/>
                  </a:schemeClr>
                </a:solidFill>
                <a:latin typeface="Century Gothic" panose="020F0302020204030204"/>
              </a:rPr>
              <a:t>Estaba</a:t>
            </a:r>
            <a:r>
              <a:rPr lang="en-US" sz="2400" i="1" dirty="0">
                <a:solidFill>
                  <a:schemeClr val="accent5">
                    <a:lumMod val="50000"/>
                  </a:schemeClr>
                </a:solidFill>
                <a:latin typeface="Century Gothic" panose="020F0302020204030204"/>
              </a:rPr>
              <a:t> </a:t>
            </a:r>
            <a:r>
              <a:rPr lang="en-US" sz="2400" i="1" dirty="0" err="1">
                <a:solidFill>
                  <a:schemeClr val="accent5">
                    <a:lumMod val="50000"/>
                  </a:schemeClr>
                </a:solidFill>
                <a:latin typeface="Century Gothic" panose="020F0302020204030204"/>
              </a:rPr>
              <a:t>jugando</a:t>
            </a:r>
            <a:r>
              <a:rPr lang="en-US" sz="2400" i="1" dirty="0">
                <a:solidFill>
                  <a:schemeClr val="accent5">
                    <a:lumMod val="50000"/>
                  </a:schemeClr>
                </a:solidFill>
                <a:latin typeface="Century Gothic" panose="020F0302020204030204"/>
              </a:rPr>
              <a:t> </a:t>
            </a:r>
            <a:r>
              <a:rPr lang="en-US" sz="2400" i="1" dirty="0" err="1">
                <a:solidFill>
                  <a:schemeClr val="accent5">
                    <a:lumMod val="50000"/>
                  </a:schemeClr>
                </a:solidFill>
                <a:latin typeface="Century Gothic" panose="020F0302020204030204"/>
              </a:rPr>
              <a:t>en</a:t>
            </a:r>
            <a:r>
              <a:rPr lang="en-US" sz="2400" i="1" dirty="0">
                <a:solidFill>
                  <a:schemeClr val="accent5">
                    <a:lumMod val="50000"/>
                  </a:schemeClr>
                </a:solidFill>
                <a:latin typeface="Century Gothic" panose="020F0302020204030204"/>
              </a:rPr>
              <a:t> el </a:t>
            </a:r>
            <a:r>
              <a:rPr lang="en-US" sz="2400" i="1" dirty="0" err="1">
                <a:solidFill>
                  <a:schemeClr val="accent5">
                    <a:lumMod val="50000"/>
                  </a:schemeClr>
                </a:solidFill>
                <a:latin typeface="Century Gothic" panose="020F0302020204030204"/>
              </a:rPr>
              <a:t>parque</a:t>
            </a:r>
            <a:r>
              <a:rPr lang="en-US" sz="2400" i="1" dirty="0">
                <a:solidFill>
                  <a:schemeClr val="accent5">
                    <a:lumMod val="50000"/>
                  </a:schemeClr>
                </a:solidFill>
                <a:latin typeface="Century Gothic" panose="020F0302020204030204"/>
              </a:rPr>
              <a:t> </a:t>
            </a:r>
            <a:r>
              <a:rPr lang="en-US" sz="2400" b="1" i="1" dirty="0" err="1">
                <a:solidFill>
                  <a:schemeClr val="accent5">
                    <a:lumMod val="50000"/>
                  </a:schemeClr>
                </a:solidFill>
                <a:latin typeface="Century Gothic" panose="020F0302020204030204"/>
              </a:rPr>
              <a:t>cuando</a:t>
            </a:r>
            <a:r>
              <a:rPr lang="en-US" sz="2400" i="1" dirty="0">
                <a:solidFill>
                  <a:schemeClr val="accent5">
                    <a:lumMod val="50000"/>
                  </a:schemeClr>
                </a:solidFill>
                <a:latin typeface="Century Gothic" panose="020F0302020204030204"/>
              </a:rPr>
              <a:t> </a:t>
            </a:r>
            <a:r>
              <a:rPr lang="en-US" sz="2400" i="1" u="sng" dirty="0" err="1">
                <a:solidFill>
                  <a:schemeClr val="accent5">
                    <a:lumMod val="50000"/>
                  </a:schemeClr>
                </a:solidFill>
                <a:latin typeface="Century Gothic" panose="020F0302020204030204"/>
              </a:rPr>
              <a:t>oí</a:t>
            </a:r>
            <a:r>
              <a:rPr lang="en-US" sz="2400" i="1" dirty="0">
                <a:solidFill>
                  <a:schemeClr val="accent5">
                    <a:lumMod val="50000"/>
                  </a:schemeClr>
                </a:solidFill>
                <a:latin typeface="Century Gothic" panose="020F0302020204030204"/>
              </a:rPr>
              <a:t> un </a:t>
            </a:r>
            <a:r>
              <a:rPr lang="en-US" sz="2400" i="1" dirty="0" err="1">
                <a:solidFill>
                  <a:schemeClr val="accent5">
                    <a:lumMod val="50000"/>
                  </a:schemeClr>
                </a:solidFill>
                <a:latin typeface="Century Gothic" panose="020F0302020204030204"/>
              </a:rPr>
              <a:t>ruido</a:t>
            </a:r>
            <a:r>
              <a:rPr lang="en-US" sz="2400" i="1" dirty="0">
                <a:solidFill>
                  <a:schemeClr val="accent5">
                    <a:lumMod val="50000"/>
                  </a:schemeClr>
                </a:solidFill>
                <a:latin typeface="Century Gothic" panose="020F0302020204030204"/>
              </a:rPr>
              <a:t>.</a:t>
            </a:r>
            <a:endParaRPr kumimoji="0" lang="en-US" sz="2400" b="0"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29" name="ZoneTexte 2">
            <a:extLst>
              <a:ext uri="{FF2B5EF4-FFF2-40B4-BE49-F238E27FC236}">
                <a16:creationId xmlns:a16="http://schemas.microsoft.com/office/drawing/2014/main" id="{753C73BF-48EA-A947-B770-0ACAEDDC5EA2}"/>
              </a:ext>
            </a:extLst>
          </p:cNvPr>
          <p:cNvSpPr txBox="1"/>
          <p:nvPr/>
        </p:nvSpPr>
        <p:spPr>
          <a:xfrm>
            <a:off x="305820" y="3472781"/>
            <a:ext cx="116635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accent5">
                    <a:lumMod val="50000"/>
                  </a:schemeClr>
                </a:solidFill>
                <a:latin typeface="Century Gothic" panose="020F0302020204030204"/>
                <a:ea typeface="+mn-ea"/>
                <a:cs typeface="+mn-cs"/>
              </a:rPr>
              <a:t>Sometimes an action interrupts what someone was doing. To express this interruption, in Spanish we use the word ‘</a:t>
            </a:r>
            <a:r>
              <a:rPr lang="en-US" sz="2400" kern="1200" dirty="0" err="1">
                <a:solidFill>
                  <a:schemeClr val="accent5">
                    <a:lumMod val="50000"/>
                  </a:schemeClr>
                </a:solidFill>
                <a:latin typeface="Century Gothic" panose="020F0302020204030204"/>
                <a:ea typeface="+mn-ea"/>
                <a:cs typeface="+mn-cs"/>
              </a:rPr>
              <a:t>cuando</a:t>
            </a:r>
            <a:r>
              <a:rPr lang="en-US" sz="2400" kern="1200" dirty="0">
                <a:solidFill>
                  <a:schemeClr val="accent5">
                    <a:lumMod val="50000"/>
                  </a:schemeClr>
                </a:solidFill>
                <a:latin typeface="Century Gothic" panose="020F0302020204030204"/>
                <a:ea typeface="+mn-ea"/>
                <a:cs typeface="+mn-cs"/>
              </a:rPr>
              <a:t>’ and the </a:t>
            </a:r>
            <a:r>
              <a:rPr lang="en-US" sz="2400" kern="1200" dirty="0" err="1">
                <a:solidFill>
                  <a:schemeClr val="accent5">
                    <a:lumMod val="50000"/>
                  </a:schemeClr>
                </a:solidFill>
                <a:latin typeface="Century Gothic" panose="020F0302020204030204"/>
                <a:ea typeface="+mn-ea"/>
                <a:cs typeface="+mn-cs"/>
              </a:rPr>
              <a:t>preterite</a:t>
            </a:r>
            <a:r>
              <a:rPr lang="en-US" sz="2400" kern="1200" dirty="0">
                <a:solidFill>
                  <a:schemeClr val="accent5">
                    <a:lumMod val="50000"/>
                  </a:schemeClr>
                </a:solidFill>
                <a:latin typeface="Century Gothic" panose="020F0302020204030204"/>
                <a:ea typeface="+mn-ea"/>
                <a:cs typeface="+mn-cs"/>
              </a:rPr>
              <a:t> tense.</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0" name="ZoneTexte 2">
            <a:extLst>
              <a:ext uri="{FF2B5EF4-FFF2-40B4-BE49-F238E27FC236}">
                <a16:creationId xmlns:a16="http://schemas.microsoft.com/office/drawing/2014/main" id="{A4C6E992-CA1D-5F40-9C7B-EF717E3EB9FC}"/>
              </a:ext>
            </a:extLst>
          </p:cNvPr>
          <p:cNvSpPr txBox="1"/>
          <p:nvPr/>
        </p:nvSpPr>
        <p:spPr>
          <a:xfrm>
            <a:off x="6401820" y="2225323"/>
            <a:ext cx="11580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chemeClr val="accent5">
                    <a:lumMod val="50000"/>
                  </a:schemeClr>
                </a:solidFill>
                <a:latin typeface="Century Gothic" panose="020F0302020204030204"/>
                <a:ea typeface="+mn-ea"/>
              </a:rPr>
              <a:t>I was playing in the park...</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1" name="ZoneTexte 2">
            <a:extLst>
              <a:ext uri="{FF2B5EF4-FFF2-40B4-BE49-F238E27FC236}">
                <a16:creationId xmlns:a16="http://schemas.microsoft.com/office/drawing/2014/main" id="{52AB96FA-99FF-B74A-8B5C-291C4166DF08}"/>
              </a:ext>
            </a:extLst>
          </p:cNvPr>
          <p:cNvSpPr txBox="1"/>
          <p:nvPr/>
        </p:nvSpPr>
        <p:spPr>
          <a:xfrm>
            <a:off x="312917" y="2228182"/>
            <a:ext cx="6032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err="1">
                <a:solidFill>
                  <a:schemeClr val="accent5">
                    <a:lumMod val="50000"/>
                  </a:schemeClr>
                </a:solidFill>
                <a:latin typeface="Century Gothic" panose="020F0302020204030204"/>
              </a:rPr>
              <a:t>Estaba</a:t>
            </a:r>
            <a:r>
              <a:rPr lang="en-US" sz="2400" i="1" dirty="0">
                <a:solidFill>
                  <a:schemeClr val="accent5">
                    <a:lumMod val="50000"/>
                  </a:schemeClr>
                </a:solidFill>
                <a:latin typeface="Century Gothic" panose="020F0302020204030204"/>
              </a:rPr>
              <a:t> </a:t>
            </a:r>
            <a:r>
              <a:rPr lang="en-US" sz="2400" b="1" i="1" dirty="0" err="1">
                <a:solidFill>
                  <a:schemeClr val="accent5">
                    <a:lumMod val="50000"/>
                  </a:schemeClr>
                </a:solidFill>
                <a:latin typeface="Century Gothic" panose="020F0302020204030204"/>
              </a:rPr>
              <a:t>jugando</a:t>
            </a:r>
            <a:r>
              <a:rPr lang="en-US" sz="2400" i="1" dirty="0">
                <a:solidFill>
                  <a:schemeClr val="accent5">
                    <a:lumMod val="50000"/>
                  </a:schemeClr>
                </a:solidFill>
                <a:latin typeface="Century Gothic" panose="020F0302020204030204"/>
              </a:rPr>
              <a:t> </a:t>
            </a:r>
            <a:r>
              <a:rPr lang="en-US" sz="2400" i="1" dirty="0" err="1">
                <a:solidFill>
                  <a:schemeClr val="accent5">
                    <a:lumMod val="50000"/>
                  </a:schemeClr>
                </a:solidFill>
                <a:latin typeface="Century Gothic" panose="020F0302020204030204"/>
              </a:rPr>
              <a:t>en</a:t>
            </a:r>
            <a:r>
              <a:rPr lang="en-US" sz="2400" i="1" dirty="0">
                <a:solidFill>
                  <a:schemeClr val="accent5">
                    <a:lumMod val="50000"/>
                  </a:schemeClr>
                </a:solidFill>
                <a:latin typeface="Century Gothic" panose="020F0302020204030204"/>
              </a:rPr>
              <a:t> el </a:t>
            </a:r>
            <a:r>
              <a:rPr lang="en-US" sz="2400" i="1" dirty="0" err="1">
                <a:solidFill>
                  <a:schemeClr val="accent5">
                    <a:lumMod val="50000"/>
                  </a:schemeClr>
                </a:solidFill>
                <a:latin typeface="Century Gothic" panose="020F0302020204030204"/>
              </a:rPr>
              <a:t>parque</a:t>
            </a:r>
            <a:r>
              <a:rPr lang="en-US" sz="2400" i="1" dirty="0">
                <a:solidFill>
                  <a:schemeClr val="accent5">
                    <a:lumMod val="50000"/>
                  </a:schemeClr>
                </a:solidFill>
                <a:latin typeface="Century Gothic" panose="020F0302020204030204"/>
              </a:rPr>
              <a:t>... </a:t>
            </a:r>
            <a:endParaRPr kumimoji="0" lang="en-US" sz="2400" b="0"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2" name="ZoneTexte 2">
            <a:extLst>
              <a:ext uri="{FF2B5EF4-FFF2-40B4-BE49-F238E27FC236}">
                <a16:creationId xmlns:a16="http://schemas.microsoft.com/office/drawing/2014/main" id="{27C71513-801F-FD4F-BBC4-017CB5024BB2}"/>
              </a:ext>
            </a:extLst>
          </p:cNvPr>
          <p:cNvSpPr txBox="1"/>
          <p:nvPr/>
        </p:nvSpPr>
        <p:spPr>
          <a:xfrm>
            <a:off x="6427100" y="4396358"/>
            <a:ext cx="46371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chemeClr val="accent5">
                    <a:lumMod val="50000"/>
                  </a:schemeClr>
                </a:solidFill>
                <a:latin typeface="Century Gothic" panose="020F0302020204030204"/>
                <a:ea typeface="+mn-ea"/>
              </a:rPr>
              <a:t>I was playing in the park </a:t>
            </a:r>
            <a:r>
              <a:rPr lang="en-US" sz="2400" b="1" noProof="0" dirty="0">
                <a:solidFill>
                  <a:schemeClr val="accent5">
                    <a:lumMod val="50000"/>
                  </a:schemeClr>
                </a:solidFill>
                <a:latin typeface="Century Gothic" panose="020F0302020204030204"/>
                <a:ea typeface="+mn-ea"/>
              </a:rPr>
              <a:t>when</a:t>
            </a:r>
            <a:r>
              <a:rPr lang="en-US" sz="2400" noProof="0" dirty="0">
                <a:solidFill>
                  <a:schemeClr val="accent5">
                    <a:lumMod val="50000"/>
                  </a:schemeClr>
                </a:solidFill>
                <a:latin typeface="Century Gothic" panose="020F0302020204030204"/>
                <a:ea typeface="+mn-ea"/>
              </a:rPr>
              <a:t> </a:t>
            </a:r>
            <a:r>
              <a:rPr lang="en-US" sz="2400" u="sng" noProof="0" dirty="0">
                <a:solidFill>
                  <a:schemeClr val="accent5">
                    <a:lumMod val="50000"/>
                  </a:schemeClr>
                </a:solidFill>
                <a:latin typeface="Century Gothic" panose="020F0302020204030204"/>
                <a:ea typeface="+mn-ea"/>
              </a:rPr>
              <a:t>I heard </a:t>
            </a:r>
            <a:r>
              <a:rPr lang="en-US" sz="2400" noProof="0" dirty="0">
                <a:solidFill>
                  <a:schemeClr val="accent5">
                    <a:lumMod val="50000"/>
                  </a:schemeClr>
                </a:solidFill>
                <a:latin typeface="Century Gothic" panose="020F0302020204030204"/>
                <a:ea typeface="+mn-ea"/>
              </a:rPr>
              <a:t>a noise.  </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3" name="ZoneTexte 2">
            <a:extLst>
              <a:ext uri="{FF2B5EF4-FFF2-40B4-BE49-F238E27FC236}">
                <a16:creationId xmlns:a16="http://schemas.microsoft.com/office/drawing/2014/main" id="{24C69C50-7322-C945-91C5-BC588FAFA113}"/>
              </a:ext>
            </a:extLst>
          </p:cNvPr>
          <p:cNvSpPr txBox="1"/>
          <p:nvPr/>
        </p:nvSpPr>
        <p:spPr>
          <a:xfrm>
            <a:off x="6401820" y="2820365"/>
            <a:ext cx="48732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chemeClr val="accent5">
                    <a:lumMod val="50000"/>
                  </a:schemeClr>
                </a:solidFill>
                <a:latin typeface="Century Gothic" panose="020F0302020204030204"/>
                <a:ea typeface="+mn-ea"/>
              </a:rPr>
              <a:t>You were running...</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4" name="ZoneTexte 2">
            <a:extLst>
              <a:ext uri="{FF2B5EF4-FFF2-40B4-BE49-F238E27FC236}">
                <a16:creationId xmlns:a16="http://schemas.microsoft.com/office/drawing/2014/main" id="{1AF29266-B66B-C24E-BCFF-CAB6FD7674D8}"/>
              </a:ext>
            </a:extLst>
          </p:cNvPr>
          <p:cNvSpPr txBox="1"/>
          <p:nvPr/>
        </p:nvSpPr>
        <p:spPr>
          <a:xfrm>
            <a:off x="305820" y="2820366"/>
            <a:ext cx="5464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err="1">
                <a:solidFill>
                  <a:schemeClr val="accent5">
                    <a:lumMod val="50000"/>
                  </a:schemeClr>
                </a:solidFill>
                <a:latin typeface="Century Gothic" panose="020F0302020204030204"/>
              </a:rPr>
              <a:t>Estabas</a:t>
            </a:r>
            <a:r>
              <a:rPr lang="en-US" sz="2400" i="1" dirty="0">
                <a:solidFill>
                  <a:schemeClr val="accent5">
                    <a:lumMod val="50000"/>
                  </a:schemeClr>
                </a:solidFill>
                <a:latin typeface="Century Gothic" panose="020F0302020204030204"/>
              </a:rPr>
              <a:t> </a:t>
            </a:r>
            <a:r>
              <a:rPr lang="en-US" sz="2400" b="1" i="1" dirty="0" err="1">
                <a:solidFill>
                  <a:schemeClr val="accent5">
                    <a:lumMod val="50000"/>
                  </a:schemeClr>
                </a:solidFill>
                <a:latin typeface="Century Gothic" panose="020F0302020204030204"/>
              </a:rPr>
              <a:t>corriendo</a:t>
            </a:r>
            <a:r>
              <a:rPr lang="en-US" sz="2400" i="1" dirty="0">
                <a:solidFill>
                  <a:schemeClr val="accent5">
                    <a:lumMod val="50000"/>
                  </a:schemeClr>
                </a:solidFill>
                <a:latin typeface="Century Gothic" panose="020F0302020204030204"/>
              </a:rPr>
              <a:t>...</a:t>
            </a:r>
            <a:endParaRPr kumimoji="0" lang="en-US" sz="2400" b="0"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5" name="ZoneTexte 2">
            <a:extLst>
              <a:ext uri="{FF2B5EF4-FFF2-40B4-BE49-F238E27FC236}">
                <a16:creationId xmlns:a16="http://schemas.microsoft.com/office/drawing/2014/main" id="{CA39B54A-745C-B54C-8DF3-A2456FDBA074}"/>
              </a:ext>
            </a:extLst>
          </p:cNvPr>
          <p:cNvSpPr txBox="1"/>
          <p:nvPr/>
        </p:nvSpPr>
        <p:spPr>
          <a:xfrm>
            <a:off x="6427100" y="5360747"/>
            <a:ext cx="54403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chemeClr val="accent5">
                    <a:lumMod val="50000"/>
                  </a:schemeClr>
                </a:solidFill>
                <a:latin typeface="Century Gothic" panose="020F0302020204030204"/>
                <a:ea typeface="+mn-ea"/>
              </a:rPr>
              <a:t>You were running </a:t>
            </a:r>
            <a:r>
              <a:rPr lang="en-US" sz="2400" b="1" noProof="0" dirty="0">
                <a:solidFill>
                  <a:schemeClr val="accent5">
                    <a:lumMod val="50000"/>
                  </a:schemeClr>
                </a:solidFill>
                <a:latin typeface="Century Gothic" panose="020F0302020204030204"/>
                <a:ea typeface="+mn-ea"/>
              </a:rPr>
              <a:t>when</a:t>
            </a:r>
            <a:r>
              <a:rPr lang="en-US" sz="2400" noProof="0" dirty="0">
                <a:solidFill>
                  <a:schemeClr val="accent5">
                    <a:lumMod val="50000"/>
                  </a:schemeClr>
                </a:solidFill>
                <a:latin typeface="Century Gothic" panose="020F0302020204030204"/>
                <a:ea typeface="+mn-ea"/>
              </a:rPr>
              <a:t> the police </a:t>
            </a:r>
            <a:r>
              <a:rPr lang="en-US" sz="2400" u="sng" noProof="0" dirty="0">
                <a:solidFill>
                  <a:schemeClr val="accent5">
                    <a:lumMod val="50000"/>
                  </a:schemeClr>
                </a:solidFill>
                <a:latin typeface="Century Gothic" panose="020F0302020204030204"/>
                <a:ea typeface="+mn-ea"/>
              </a:rPr>
              <a:t>arrived</a:t>
            </a:r>
            <a:r>
              <a:rPr lang="en-US" sz="2400" noProof="0" dirty="0">
                <a:solidFill>
                  <a:schemeClr val="accent5">
                    <a:lumMod val="50000"/>
                  </a:schemeClr>
                </a:solidFill>
                <a:latin typeface="Century Gothic" panose="020F0302020204030204"/>
                <a:ea typeface="+mn-ea"/>
              </a:rPr>
              <a:t>. </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6" name="ZoneTexte 2">
            <a:extLst>
              <a:ext uri="{FF2B5EF4-FFF2-40B4-BE49-F238E27FC236}">
                <a16:creationId xmlns:a16="http://schemas.microsoft.com/office/drawing/2014/main" id="{78218D8B-F7E9-8948-8C9E-73F386713207}"/>
              </a:ext>
            </a:extLst>
          </p:cNvPr>
          <p:cNvSpPr txBox="1"/>
          <p:nvPr/>
        </p:nvSpPr>
        <p:spPr>
          <a:xfrm>
            <a:off x="324577" y="5360747"/>
            <a:ext cx="59057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err="1">
                <a:solidFill>
                  <a:schemeClr val="accent5">
                    <a:lumMod val="50000"/>
                  </a:schemeClr>
                </a:solidFill>
                <a:latin typeface="Century Gothic" panose="020F0302020204030204"/>
              </a:rPr>
              <a:t>Estabas</a:t>
            </a:r>
            <a:r>
              <a:rPr lang="en-US" sz="2400" i="1" dirty="0">
                <a:solidFill>
                  <a:schemeClr val="accent5">
                    <a:lumMod val="50000"/>
                  </a:schemeClr>
                </a:solidFill>
                <a:latin typeface="Century Gothic" panose="020F0302020204030204"/>
              </a:rPr>
              <a:t> </a:t>
            </a:r>
            <a:r>
              <a:rPr lang="en-US" sz="2400" i="1" dirty="0" err="1">
                <a:solidFill>
                  <a:schemeClr val="accent5">
                    <a:lumMod val="50000"/>
                  </a:schemeClr>
                </a:solidFill>
                <a:latin typeface="Century Gothic" panose="020F0302020204030204"/>
              </a:rPr>
              <a:t>corriendo</a:t>
            </a:r>
            <a:r>
              <a:rPr lang="en-US" sz="2400" i="1" dirty="0">
                <a:solidFill>
                  <a:schemeClr val="accent5">
                    <a:lumMod val="50000"/>
                  </a:schemeClr>
                </a:solidFill>
                <a:latin typeface="Century Gothic" panose="020F0302020204030204"/>
              </a:rPr>
              <a:t> </a:t>
            </a:r>
            <a:r>
              <a:rPr lang="en-US" sz="2400" b="1" i="1" dirty="0" err="1">
                <a:solidFill>
                  <a:schemeClr val="accent5">
                    <a:lumMod val="50000"/>
                  </a:schemeClr>
                </a:solidFill>
                <a:latin typeface="Century Gothic" panose="020F0302020204030204"/>
              </a:rPr>
              <a:t>cuando</a:t>
            </a:r>
            <a:r>
              <a:rPr lang="en-US" sz="2400" i="1" dirty="0">
                <a:solidFill>
                  <a:schemeClr val="accent5">
                    <a:lumMod val="50000"/>
                  </a:schemeClr>
                </a:solidFill>
                <a:latin typeface="Century Gothic" panose="020F0302020204030204"/>
              </a:rPr>
              <a:t> la </a:t>
            </a:r>
            <a:r>
              <a:rPr lang="en-US" sz="2400" i="1" dirty="0" err="1">
                <a:solidFill>
                  <a:schemeClr val="accent5">
                    <a:lumMod val="50000"/>
                  </a:schemeClr>
                </a:solidFill>
                <a:latin typeface="Century Gothic" panose="020F0302020204030204"/>
              </a:rPr>
              <a:t>policía</a:t>
            </a:r>
            <a:r>
              <a:rPr lang="en-US" sz="2400" i="1" dirty="0">
                <a:solidFill>
                  <a:schemeClr val="accent5">
                    <a:lumMod val="50000"/>
                  </a:schemeClr>
                </a:solidFill>
                <a:latin typeface="Century Gothic" panose="020F0302020204030204"/>
              </a:rPr>
              <a:t> </a:t>
            </a:r>
            <a:r>
              <a:rPr lang="en-US" sz="2400" i="1" u="sng" dirty="0" err="1">
                <a:solidFill>
                  <a:schemeClr val="accent5">
                    <a:lumMod val="50000"/>
                  </a:schemeClr>
                </a:solidFill>
                <a:latin typeface="Century Gothic" panose="020F0302020204030204"/>
              </a:rPr>
              <a:t>llegó</a:t>
            </a:r>
            <a:r>
              <a:rPr lang="en-US" sz="2400" i="1" dirty="0">
                <a:solidFill>
                  <a:schemeClr val="accent5">
                    <a:lumMod val="50000"/>
                  </a:schemeClr>
                </a:solidFill>
                <a:latin typeface="Century Gothic" panose="020F0302020204030204"/>
              </a:rPr>
              <a:t>.</a:t>
            </a:r>
            <a:endParaRPr kumimoji="0" lang="en-US" sz="2400" b="0" i="1"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Tree>
    <p:extLst>
      <p:ext uri="{BB962C8B-B14F-4D97-AF65-F5344CB8AC3E}">
        <p14:creationId xmlns:p14="http://schemas.microsoft.com/office/powerpoint/2010/main" val="40485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9" grpId="0"/>
      <p:bldP spid="30" grpId="0"/>
      <p:bldP spid="31" grpId="0"/>
      <p:bldP spid="32" grpId="0"/>
      <p:bldP spid="33" grpId="0"/>
      <p:bldP spid="34" grpId="0"/>
      <p:bldP spid="35"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F5A2D1B5-79B6-EF49-BF20-1B11BFB1C20C}"/>
              </a:ext>
            </a:extLst>
          </p:cNvPr>
          <p:cNvPicPr>
            <a:picLocks noChangeAspect="1"/>
          </p:cNvPicPr>
          <p:nvPr/>
        </p:nvPicPr>
        <p:blipFill rotWithShape="1">
          <a:blip r:embed="rId5"/>
          <a:srcRect t="11924"/>
          <a:stretch/>
        </p:blipFill>
        <p:spPr>
          <a:xfrm>
            <a:off x="0" y="0"/>
            <a:ext cx="12192000" cy="6402683"/>
          </a:xfrm>
          <a:prstGeom prst="rect">
            <a:avLst/>
          </a:prstGeom>
        </p:spPr>
      </p:pic>
      <p:sp>
        <p:nvSpPr>
          <p:cNvPr id="2" name="Título 1">
            <a:extLst>
              <a:ext uri="{FF2B5EF4-FFF2-40B4-BE49-F238E27FC236}">
                <a16:creationId xmlns:a16="http://schemas.microsoft.com/office/drawing/2014/main" id="{C9E7B29B-DBE7-3849-867F-F160863A63CF}"/>
              </a:ext>
            </a:extLst>
          </p:cNvPr>
          <p:cNvSpPr>
            <a:spLocks noGrp="1"/>
          </p:cNvSpPr>
          <p:nvPr>
            <p:ph type="title"/>
          </p:nvPr>
        </p:nvSpPr>
        <p:spPr>
          <a:xfrm>
            <a:off x="440084" y="139243"/>
            <a:ext cx="9983572" cy="851155"/>
          </a:xfrm>
          <a:noFill/>
        </p:spPr>
        <p:txBody>
          <a:bodyPr>
            <a:normAutofit/>
          </a:bodyPr>
          <a:lstStyle/>
          <a:p>
            <a:r>
              <a:rPr lang="es-GB" sz="2200" b="1" dirty="0">
                <a:solidFill>
                  <a:schemeClr val="accent5">
                    <a:lumMod val="50000"/>
                  </a:schemeClr>
                </a:solidFill>
                <a:highlight>
                  <a:srgbClr val="FFFFFF"/>
                </a:highlight>
              </a:rPr>
              <a:t>Lucía está haciendo entrevistas en la calle después de un accidente. ¿Qué pasó? Lee y escucha el texto. </a:t>
            </a:r>
          </a:p>
        </p:txBody>
      </p:sp>
      <p:sp>
        <p:nvSpPr>
          <p:cNvPr id="4" name="Rounded Rectangle 11">
            <a:extLst>
              <a:ext uri="{FF2B5EF4-FFF2-40B4-BE49-F238E27FC236}">
                <a16:creationId xmlns:a16="http://schemas.microsoft.com/office/drawing/2014/main" id="{D0D43001-48D3-654A-B2E6-0329175188F8}"/>
              </a:ext>
            </a:extLst>
          </p:cNvPr>
          <p:cNvSpPr/>
          <p:nvPr/>
        </p:nvSpPr>
        <p:spPr>
          <a:xfrm>
            <a:off x="10375900" y="258166"/>
            <a:ext cx="1552243" cy="400919"/>
          </a:xfrm>
          <a:prstGeom prst="roundRect">
            <a:avLst/>
          </a:prstGeom>
          <a:solidFill>
            <a:srgbClr val="F6640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26" name="Imagen 25">
            <a:extLst>
              <a:ext uri="{FF2B5EF4-FFF2-40B4-BE49-F238E27FC236}">
                <a16:creationId xmlns:a16="http://schemas.microsoft.com/office/drawing/2014/main" id="{FE7C7BC4-4236-4B4D-9BE2-C9718E6DF80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261" r="90435">
                        <a14:foregroundMark x1="85978" y1="14545" x2="90435" y2="14394"/>
                        <a14:foregroundMark x1="15543" y1="27727" x2="8261" y2="26061"/>
                        <a14:foregroundMark x1="8261" y1="26061" x2="8696" y2="25606"/>
                      </a14:backgroundRemoval>
                    </a14:imgEffect>
                  </a14:imgLayer>
                </a14:imgProps>
              </a:ext>
            </a:extLst>
          </a:blip>
          <a:stretch>
            <a:fillRect/>
          </a:stretch>
        </p:blipFill>
        <p:spPr>
          <a:xfrm>
            <a:off x="10264992" y="4028428"/>
            <a:ext cx="962792" cy="690698"/>
          </a:xfrm>
          <a:prstGeom prst="rect">
            <a:avLst/>
          </a:prstGeom>
        </p:spPr>
      </p:pic>
      <p:sp>
        <p:nvSpPr>
          <p:cNvPr id="8" name="CuadroTexto 7">
            <a:extLst>
              <a:ext uri="{FF2B5EF4-FFF2-40B4-BE49-F238E27FC236}">
                <a16:creationId xmlns:a16="http://schemas.microsoft.com/office/drawing/2014/main" id="{62F0366F-D01E-904B-8410-1761B1634636}"/>
              </a:ext>
            </a:extLst>
          </p:cNvPr>
          <p:cNvSpPr txBox="1"/>
          <p:nvPr/>
        </p:nvSpPr>
        <p:spPr>
          <a:xfrm>
            <a:off x="3039196" y="6402683"/>
            <a:ext cx="6822702" cy="400110"/>
          </a:xfrm>
          <a:prstGeom prst="rect">
            <a:avLst/>
          </a:prstGeom>
          <a:noFill/>
        </p:spPr>
        <p:txBody>
          <a:bodyPr wrap="none" rtlCol="0">
            <a:spAutoFit/>
          </a:bodyPr>
          <a:lstStyle/>
          <a:p>
            <a:r>
              <a:rPr lang="es-GB" sz="2000" dirty="0">
                <a:solidFill>
                  <a:schemeClr val="bg1"/>
                </a:solidFill>
                <a:latin typeface="Century Gothic" panose="020B0502020202020204" pitchFamily="34" charset="0"/>
              </a:rPr>
              <a:t>*increíble = incredible  *prisión = prison *héroe = hero</a:t>
            </a:r>
          </a:p>
        </p:txBody>
      </p:sp>
      <p:grpSp>
        <p:nvGrpSpPr>
          <p:cNvPr id="22" name="Grupo 21">
            <a:extLst>
              <a:ext uri="{FF2B5EF4-FFF2-40B4-BE49-F238E27FC236}">
                <a16:creationId xmlns:a16="http://schemas.microsoft.com/office/drawing/2014/main" id="{5E1C8A19-9CCF-DD4D-A207-D537DC14AFFC}"/>
              </a:ext>
            </a:extLst>
          </p:cNvPr>
          <p:cNvGrpSpPr/>
          <p:nvPr/>
        </p:nvGrpSpPr>
        <p:grpSpPr>
          <a:xfrm>
            <a:off x="10394474" y="2542341"/>
            <a:ext cx="1414155" cy="2308399"/>
            <a:chOff x="10836325" y="3424351"/>
            <a:chExt cx="1860728" cy="3037361"/>
          </a:xfrm>
        </p:grpSpPr>
        <p:pic>
          <p:nvPicPr>
            <p:cNvPr id="21" name="Imagen 20" descr="Dibujo animado de un personaje animado&#10;&#10;Descripción generada automáticamente con confianza baja">
              <a:extLst>
                <a:ext uri="{FF2B5EF4-FFF2-40B4-BE49-F238E27FC236}">
                  <a16:creationId xmlns:a16="http://schemas.microsoft.com/office/drawing/2014/main" id="{24A9B9ED-A151-1C42-A13A-0E9FC7FB5DD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15" b="92593" l="9767" r="89767">
                          <a14:foregroundMark x1="41240" y1="85648" x2="40310" y2="92685"/>
                          <a14:foregroundMark x1="59225" y1="86481" x2="59225" y2="90833"/>
                          <a14:foregroundMark x1="50078" y1="57963" x2="54264" y2="46111"/>
                          <a14:foregroundMark x1="54264" y1="46111" x2="42481" y2="42593"/>
                          <a14:foregroundMark x1="42481" y1="42593" x2="39535" y2="42500"/>
                          <a14:foregroundMark x1="60930" y1="42130" x2="66202" y2="52500"/>
                          <a14:foregroundMark x1="66202" y1="52500" x2="65116" y2="53333"/>
                          <a14:foregroundMark x1="64341" y1="46481" x2="65736" y2="39630"/>
                          <a14:foregroundMark x1="48372" y1="33333" x2="55504" y2="27963"/>
                          <a14:foregroundMark x1="65426" y1="34815" x2="70388" y2="28333"/>
                          <a14:foregroundMark x1="70388" y1="28333" x2="70543" y2="28148"/>
                          <a14:foregroundMark x1="51473" y1="11667" x2="58915" y2="9815"/>
                          <a14:foregroundMark x1="45271" y1="39352" x2="38605" y2="45370"/>
                          <a14:foregroundMark x1="38605" y1="45370" x2="37829" y2="45648"/>
                          <a14:foregroundMark x1="39535" y1="41296" x2="35504" y2="47870"/>
                          <a14:foregroundMark x1="35504" y1="47870" x2="35504" y2="49167"/>
                          <a14:foregroundMark x1="35814" y1="49352" x2="35504" y2="41852"/>
                          <a14:foregroundMark x1="35504" y1="41852" x2="37519" y2="40648"/>
                          <a14:foregroundMark x1="40310" y1="35833" x2="38605" y2="41296"/>
                          <a14:foregroundMark x1="35814" y1="33981" x2="38605" y2="36296"/>
                          <a14:foregroundMark x1="46667" y1="29167" x2="55504" y2="27500"/>
                        </a14:backgroundRemoval>
                      </a14:imgEffect>
                    </a14:imgLayer>
                  </a14:imgProps>
                </a:ext>
              </a:extLst>
            </a:blip>
            <a:stretch>
              <a:fillRect/>
            </a:stretch>
          </p:blipFill>
          <p:spPr>
            <a:xfrm flipH="1">
              <a:off x="10836325" y="3424351"/>
              <a:ext cx="1860728" cy="3037361"/>
            </a:xfrm>
            <a:prstGeom prst="rect">
              <a:avLst/>
            </a:prstGeom>
          </p:spPr>
        </p:pic>
        <p:grpSp>
          <p:nvGrpSpPr>
            <p:cNvPr id="11" name="Grupo 10">
              <a:extLst>
                <a:ext uri="{FF2B5EF4-FFF2-40B4-BE49-F238E27FC236}">
                  <a16:creationId xmlns:a16="http://schemas.microsoft.com/office/drawing/2014/main" id="{7BCA39F8-EB9B-2544-8B1D-7A530C7F4CEC}"/>
                </a:ext>
              </a:extLst>
            </p:cNvPr>
            <p:cNvGrpSpPr/>
            <p:nvPr/>
          </p:nvGrpSpPr>
          <p:grpSpPr>
            <a:xfrm flipH="1">
              <a:off x="11270866" y="4517091"/>
              <a:ext cx="407743" cy="663295"/>
              <a:chOff x="7570435" y="5119766"/>
              <a:chExt cx="365376" cy="747499"/>
            </a:xfrm>
          </p:grpSpPr>
          <p:pic>
            <p:nvPicPr>
              <p:cNvPr id="6" name="Imagen 5">
                <a:extLst>
                  <a:ext uri="{FF2B5EF4-FFF2-40B4-BE49-F238E27FC236}">
                    <a16:creationId xmlns:a16="http://schemas.microsoft.com/office/drawing/2014/main" id="{6BA90A9A-7C03-E540-8B28-4A52A64C89E7}"/>
                  </a:ext>
                </a:extLst>
              </p:cNvPr>
              <p:cNvPicPr>
                <a:picLocks noChangeAspect="1"/>
              </p:cNvPicPr>
              <p:nvPr/>
            </p:nvPicPr>
            <p:blipFill>
              <a:blip r:embed="rId10"/>
              <a:stretch>
                <a:fillRect/>
              </a:stretch>
            </p:blipFill>
            <p:spPr>
              <a:xfrm rot="502654">
                <a:off x="7570435" y="5119766"/>
                <a:ext cx="365376" cy="747499"/>
              </a:xfrm>
              <a:prstGeom prst="rect">
                <a:avLst/>
              </a:prstGeom>
            </p:spPr>
          </p:pic>
          <p:pic>
            <p:nvPicPr>
              <p:cNvPr id="9" name="Imagen 8" descr="Dibujo animado de un personaje animado&#10;&#10;Descripción generada automáticamente con confianza baja">
                <a:extLst>
                  <a:ext uri="{FF2B5EF4-FFF2-40B4-BE49-F238E27FC236}">
                    <a16:creationId xmlns:a16="http://schemas.microsoft.com/office/drawing/2014/main" id="{975DFC82-69DC-B84C-9FB8-3C487C3C1FC6}"/>
                  </a:ext>
                </a:extLst>
              </p:cNvPr>
              <p:cNvPicPr>
                <a:picLocks noChangeAspect="1"/>
              </p:cNvPicPr>
              <p:nvPr/>
            </p:nvPicPr>
            <p:blipFill rotWithShape="1">
              <a:blip r:embed="rId11">
                <a:clrChange>
                  <a:clrFrom>
                    <a:srgbClr val="FCFAFB"/>
                  </a:clrFrom>
                  <a:clrTo>
                    <a:srgbClr val="FCFAFB">
                      <a:alpha val="0"/>
                    </a:srgbClr>
                  </a:clrTo>
                </a:clrChange>
                <a:extLst>
                  <a:ext uri="{BEBA8EAE-BF5A-486C-A8C5-ECC9F3942E4B}">
                    <a14:imgProps xmlns:a14="http://schemas.microsoft.com/office/drawing/2010/main">
                      <a14:imgLayer r:embed="rId12">
                        <a14:imgEffect>
                          <a14:backgroundRemoval t="42963" b="50278" l="57519" r="71938">
                            <a14:foregroundMark x1="67132" y1="44167" x2="58450" y2="44537"/>
                            <a14:foregroundMark x1="58450" y1="44537" x2="62171" y2="48796"/>
                            <a14:foregroundMark x1="62171" y1="48796" x2="66667" y2="49907"/>
                            <a14:foregroundMark x1="67287" y1="49444" x2="67287" y2="50278"/>
                            <a14:foregroundMark x1="69767" y1="43519" x2="62326" y2="42963"/>
                            <a14:foregroundMark x1="59070" y1="48148" x2="57519" y2="46667"/>
                            <a14:foregroundMark x1="69147" y1="46667" x2="69457" y2="46204"/>
                          </a14:backgroundRemoval>
                        </a14:imgEffect>
                      </a14:imgLayer>
                    </a14:imgProps>
                  </a:ext>
                </a:extLst>
              </a:blip>
              <a:srcRect l="57453" t="42531" r="26174" b="49691"/>
              <a:stretch/>
            </p:blipFill>
            <p:spPr>
              <a:xfrm>
                <a:off x="7597621" y="5362307"/>
                <a:ext cx="305270" cy="242829"/>
              </a:xfrm>
              <a:prstGeom prst="rect">
                <a:avLst/>
              </a:prstGeom>
            </p:spPr>
          </p:pic>
        </p:grpSp>
      </p:grpSp>
      <p:pic>
        <p:nvPicPr>
          <p:cNvPr id="25" name="Imagen 24">
            <a:extLst>
              <a:ext uri="{FF2B5EF4-FFF2-40B4-BE49-F238E27FC236}">
                <a16:creationId xmlns:a16="http://schemas.microsoft.com/office/drawing/2014/main" id="{A451B92A-9229-C246-8CAA-3810B01ACF9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296" b="89296" l="6727" r="93455">
                        <a14:foregroundMark x1="85636" y1="27606" x2="85273" y2="34930"/>
                        <a14:foregroundMark x1="84364" y1="26479" x2="81818" y2="34930"/>
                        <a14:foregroundMark x1="87273" y1="18028" x2="93818" y2="22535"/>
                        <a14:foregroundMark x1="93818" y1="22535" x2="92000" y2="28169"/>
                        <a14:foregroundMark x1="12909" y1="58028" x2="11818" y2="63944"/>
                        <a14:foregroundMark x1="10000" y1="84225" x2="8727" y2="83380"/>
                        <a14:foregroundMark x1="9091" y1="61127" x2="6727" y2="61127"/>
                      </a14:backgroundRemoval>
                    </a14:imgEffect>
                  </a14:imgLayer>
                </a14:imgProps>
              </a:ext>
            </a:extLst>
          </a:blip>
          <a:srcRect l="4240" t="6537" r="4062" b="11029"/>
          <a:stretch/>
        </p:blipFill>
        <p:spPr>
          <a:xfrm>
            <a:off x="6376530" y="2303820"/>
            <a:ext cx="4248385" cy="2465143"/>
          </a:xfrm>
          <a:prstGeom prst="rect">
            <a:avLst/>
          </a:prstGeom>
        </p:spPr>
      </p:pic>
      <p:sp>
        <p:nvSpPr>
          <p:cNvPr id="7" name="CuadroTexto 6">
            <a:extLst>
              <a:ext uri="{FF2B5EF4-FFF2-40B4-BE49-F238E27FC236}">
                <a16:creationId xmlns:a16="http://schemas.microsoft.com/office/drawing/2014/main" id="{C2CE6447-BCDA-1C40-9FB5-4C1267490DA9}"/>
              </a:ext>
            </a:extLst>
          </p:cNvPr>
          <p:cNvSpPr txBox="1"/>
          <p:nvPr/>
        </p:nvSpPr>
        <p:spPr>
          <a:xfrm>
            <a:off x="0" y="968644"/>
            <a:ext cx="11595240" cy="5324535"/>
          </a:xfrm>
          <a:prstGeom prst="rect">
            <a:avLst/>
          </a:prstGeom>
          <a:noFill/>
        </p:spPr>
        <p:txBody>
          <a:bodyPr wrap="square" rtlCol="0">
            <a:spAutoFit/>
          </a:bodyPr>
          <a:lstStyle/>
          <a:p>
            <a:pPr marL="342900" indent="-342900">
              <a:buFontTx/>
              <a:buChar char="-"/>
            </a:pPr>
            <a:r>
              <a:rPr lang="es-GB" sz="2000" dirty="0">
                <a:solidFill>
                  <a:schemeClr val="accent5">
                    <a:lumMod val="50000"/>
                  </a:schemeClr>
                </a:solidFill>
                <a:highlight>
                  <a:srgbClr val="FFFFFF"/>
                </a:highlight>
                <a:latin typeface="Century Gothic" panose="020B0502020202020204" pitchFamily="34" charset="0"/>
              </a:rPr>
              <a:t>Hola, estoy grabando en esta calle después de un accidente terrible. Los protagonistas de la escena son: un coche oscuro y el edificio del banco. Estoy preguntando a las personas que estaban caminando por esta zona cuando el accidente pasó. Perdón, ¿estabas pasando por aquí cuando la policía llegó?</a:t>
            </a:r>
          </a:p>
          <a:p>
            <a:pPr marL="342900" indent="-342900">
              <a:buFontTx/>
              <a:buChar char="-"/>
            </a:pPr>
            <a:r>
              <a:rPr lang="es-GB" sz="2000" dirty="0">
                <a:solidFill>
                  <a:schemeClr val="accent5">
                    <a:lumMod val="50000"/>
                  </a:schemeClr>
                </a:solidFill>
                <a:highlight>
                  <a:srgbClr val="FFFFFF"/>
                </a:highlight>
                <a:latin typeface="Century Gothic" panose="020B0502020202020204" pitchFamily="34" charset="0"/>
              </a:rPr>
              <a:t>¿Yo? Sí, estaba descansando al fondo del parque cuando de repente oí un ruido muy fuerte. Mi hijo estaba jugando con su compañero cuando empezó </a:t>
            </a:r>
          </a:p>
          <a:p>
            <a:r>
              <a:rPr lang="es-GB" sz="2000" dirty="0">
                <a:solidFill>
                  <a:schemeClr val="accent5">
                    <a:lumMod val="50000"/>
                  </a:schemeClr>
                </a:solidFill>
                <a:latin typeface="Century Gothic" panose="020B0502020202020204" pitchFamily="34" charset="0"/>
              </a:rPr>
              <a:t>     </a:t>
            </a:r>
            <a:r>
              <a:rPr lang="es-GB" sz="2000" dirty="0">
                <a:solidFill>
                  <a:schemeClr val="accent5">
                    <a:lumMod val="50000"/>
                  </a:schemeClr>
                </a:solidFill>
                <a:highlight>
                  <a:srgbClr val="FFFFFF"/>
                </a:highlight>
                <a:latin typeface="Century Gothic" panose="020B0502020202020204" pitchFamily="34" charset="0"/>
              </a:rPr>
              <a:t>a correr hasta aquí con miedo.</a:t>
            </a:r>
          </a:p>
          <a:p>
            <a:pPr marL="342900" indent="-342900">
              <a:buFontTx/>
              <a:buChar char="-"/>
            </a:pPr>
            <a:r>
              <a:rPr lang="es-GB" sz="2000" dirty="0">
                <a:solidFill>
                  <a:schemeClr val="accent5">
                    <a:lumMod val="50000"/>
                  </a:schemeClr>
                </a:solidFill>
                <a:highlight>
                  <a:srgbClr val="FFFFFF"/>
                </a:highlight>
                <a:latin typeface="Century Gothic" panose="020B0502020202020204" pitchFamily="34" charset="0"/>
              </a:rPr>
              <a:t>¿Estabas mirando allí en el momento del accidente?</a:t>
            </a:r>
          </a:p>
          <a:p>
            <a:pPr marL="342900" indent="-342900">
              <a:buFontTx/>
              <a:buChar char="-"/>
            </a:pPr>
            <a:r>
              <a:rPr lang="es-GB" sz="2000" dirty="0">
                <a:solidFill>
                  <a:schemeClr val="accent5">
                    <a:lumMod val="50000"/>
                  </a:schemeClr>
                </a:solidFill>
                <a:highlight>
                  <a:srgbClr val="FFFFFF"/>
                </a:highlight>
                <a:latin typeface="Century Gothic" panose="020B0502020202020204" pitchFamily="34" charset="0"/>
              </a:rPr>
              <a:t>No, estaba respondiendo mensajes en mi móvil.</a:t>
            </a:r>
          </a:p>
          <a:p>
            <a:pPr marL="342900" indent="-342900">
              <a:buFontTx/>
              <a:buChar char="-"/>
            </a:pPr>
            <a:r>
              <a:rPr lang="es-GB" sz="2000" dirty="0">
                <a:solidFill>
                  <a:schemeClr val="accent5">
                    <a:lumMod val="50000"/>
                  </a:schemeClr>
                </a:solidFill>
                <a:highlight>
                  <a:srgbClr val="FFFFFF"/>
                </a:highlight>
                <a:latin typeface="Century Gothic" panose="020B0502020202020204" pitchFamily="34" charset="0"/>
              </a:rPr>
              <a:t>Ah,vale. Pues muchas gracias, señor.</a:t>
            </a:r>
          </a:p>
          <a:p>
            <a:pPr marL="342900" indent="-342900">
              <a:buFontTx/>
              <a:buChar char="-"/>
            </a:pPr>
            <a:r>
              <a:rPr lang="es-GB" sz="2000" dirty="0">
                <a:solidFill>
                  <a:schemeClr val="accent5">
                    <a:lumMod val="50000"/>
                  </a:schemeClr>
                </a:solidFill>
                <a:highlight>
                  <a:srgbClr val="FFFFFF"/>
                </a:highlight>
                <a:latin typeface="Century Gothic" panose="020B0502020202020204" pitchFamily="34" charset="0"/>
              </a:rPr>
              <a:t>De nada.</a:t>
            </a:r>
          </a:p>
          <a:p>
            <a:pPr marL="342900" indent="-342900">
              <a:buFontTx/>
              <a:buChar char="-"/>
            </a:pPr>
            <a:r>
              <a:rPr lang="es-GB" sz="2000" dirty="0">
                <a:solidFill>
                  <a:schemeClr val="accent5">
                    <a:lumMod val="50000"/>
                  </a:schemeClr>
                </a:solidFill>
                <a:highlight>
                  <a:srgbClr val="FFFFFF"/>
                </a:highlight>
                <a:latin typeface="Century Gothic" panose="020B0502020202020204" pitchFamily="34" charset="0"/>
              </a:rPr>
              <a:t>Bueno, ahora estoy buscando a otra persona para hacer más preguntas. </a:t>
            </a:r>
          </a:p>
          <a:p>
            <a:r>
              <a:rPr lang="es-GB" sz="2000" dirty="0">
                <a:solidFill>
                  <a:schemeClr val="accent5">
                    <a:lumMod val="50000"/>
                  </a:schemeClr>
                </a:solidFill>
                <a:latin typeface="Century Gothic" panose="020B0502020202020204" pitchFamily="34" charset="0"/>
              </a:rPr>
              <a:t>     </a:t>
            </a:r>
            <a:r>
              <a:rPr lang="es-GB" sz="2000" dirty="0">
                <a:solidFill>
                  <a:schemeClr val="accent5">
                    <a:lumMod val="50000"/>
                  </a:schemeClr>
                </a:solidFill>
                <a:highlight>
                  <a:srgbClr val="FFFFFF"/>
                </a:highlight>
                <a:latin typeface="Century Gothic" panose="020B0502020202020204" pitchFamily="34" charset="0"/>
              </a:rPr>
              <a:t>Perdón, perdón... ¡Hola! ¿Estabas bajando esta calle entre las ocho y las nueve?</a:t>
            </a:r>
          </a:p>
          <a:p>
            <a:pPr marL="342900" indent="-342900">
              <a:buFontTx/>
              <a:buChar char="-"/>
            </a:pPr>
            <a:r>
              <a:rPr lang="es-GB" sz="2000" dirty="0">
                <a:solidFill>
                  <a:schemeClr val="accent5">
                    <a:lumMod val="50000"/>
                  </a:schemeClr>
                </a:solidFill>
                <a:highlight>
                  <a:srgbClr val="FFFFFF"/>
                </a:highlight>
                <a:latin typeface="Century Gothic" panose="020B0502020202020204" pitchFamily="34" charset="0"/>
              </a:rPr>
              <a:t>Sí, sí. Estaba corriendo con mi perro cuando un hombre rompió la puerta del banco. Estaba conduciendo un coche negro. Después estaba intentando escapar de la policía cuando mi perro lo atacó con rabia. Entonces un policía lo paró y lo llevó a prisión*.</a:t>
            </a:r>
          </a:p>
          <a:p>
            <a:pPr marL="342900" indent="-342900">
              <a:buFontTx/>
              <a:buChar char="-"/>
            </a:pPr>
            <a:r>
              <a:rPr lang="es-GB" sz="2000" dirty="0">
                <a:solidFill>
                  <a:schemeClr val="accent5">
                    <a:lumMod val="50000"/>
                  </a:schemeClr>
                </a:solidFill>
                <a:highlight>
                  <a:srgbClr val="FFFFFF"/>
                </a:highlight>
                <a:latin typeface="Century Gothic" panose="020B0502020202020204" pitchFamily="34" charset="0"/>
              </a:rPr>
              <a:t>¡Increíble*! ¡Tu perro es un héroe*!</a:t>
            </a:r>
          </a:p>
        </p:txBody>
      </p:sp>
      <p:pic>
        <p:nvPicPr>
          <p:cNvPr id="5" name="Full text with ambience sound.wav" descr="Full text with ambience sound.wav">
            <a:hlinkClick r:id="" action="ppaction://media"/>
            <a:extLst>
              <a:ext uri="{FF2B5EF4-FFF2-40B4-BE49-F238E27FC236}">
                <a16:creationId xmlns:a16="http://schemas.microsoft.com/office/drawing/2014/main" id="{D4D99FFC-C1BD-AE4A-89AC-A57317EACEF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95535" y="767072"/>
            <a:ext cx="812800" cy="812800"/>
          </a:xfrm>
          <a:prstGeom prst="rect">
            <a:avLst/>
          </a:prstGeom>
        </p:spPr>
      </p:pic>
      <p:sp>
        <p:nvSpPr>
          <p:cNvPr id="24" name="Rounded Rectangle 16">
            <a:extLst>
              <a:ext uri="{FF2B5EF4-FFF2-40B4-BE49-F238E27FC236}">
                <a16:creationId xmlns:a16="http://schemas.microsoft.com/office/drawing/2014/main" id="{F4CC8CD4-3D13-8548-A919-3BC57DE50F47}"/>
              </a:ext>
            </a:extLst>
          </p:cNvPr>
          <p:cNvSpPr/>
          <p:nvPr/>
        </p:nvSpPr>
        <p:spPr>
          <a:xfrm>
            <a:off x="11468981" y="1766012"/>
            <a:ext cx="623305" cy="340654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Google Shape;613;p26">
            <a:hlinkClick r:id="" action="ppaction://noaction" highlightClick="1">
              <a:snd r:embed="rId16" name="01. Estaba jugando con un perro.wav"/>
            </a:hlinkClick>
            <a:extLst>
              <a:ext uri="{FF2B5EF4-FFF2-40B4-BE49-F238E27FC236}">
                <a16:creationId xmlns:a16="http://schemas.microsoft.com/office/drawing/2014/main" id="{65FAFF14-238E-1642-99AF-A8863B7B5F24}"/>
              </a:ext>
            </a:extLst>
          </p:cNvPr>
          <p:cNvSpPr/>
          <p:nvPr/>
        </p:nvSpPr>
        <p:spPr>
          <a:xfrm>
            <a:off x="11594619" y="1838352"/>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Google Shape;613;p26">
            <a:hlinkClick r:id="" action="ppaction://noaction" highlightClick="1">
              <a:snd r:embed="rId17" name="02. Estabas saltando en el parque.wav"/>
            </a:hlinkClick>
            <a:extLst>
              <a:ext uri="{FF2B5EF4-FFF2-40B4-BE49-F238E27FC236}">
                <a16:creationId xmlns:a16="http://schemas.microsoft.com/office/drawing/2014/main" id="{D32F8E21-4FDC-FC48-84AB-8D7A3FF6AF6B}"/>
              </a:ext>
            </a:extLst>
          </p:cNvPr>
          <p:cNvSpPr/>
          <p:nvPr/>
        </p:nvSpPr>
        <p:spPr>
          <a:xfrm>
            <a:off x="11594619" y="2309789"/>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2</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Google Shape;613;p26">
            <a:hlinkClick r:id="" action="ppaction://noaction" highlightClick="1">
              <a:snd r:embed="rId18" name="03. Estabas grabando un vi%CC%81deo con unos amigos.wav"/>
            </a:hlinkClick>
            <a:extLst>
              <a:ext uri="{FF2B5EF4-FFF2-40B4-BE49-F238E27FC236}">
                <a16:creationId xmlns:a16="http://schemas.microsoft.com/office/drawing/2014/main" id="{778AF227-B8EE-4D4C-BA7F-93914B4946AF}"/>
              </a:ext>
            </a:extLst>
          </p:cNvPr>
          <p:cNvSpPr/>
          <p:nvPr/>
        </p:nvSpPr>
        <p:spPr>
          <a:xfrm>
            <a:off x="11594619" y="2789875"/>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Google Shape;613;p26">
            <a:hlinkClick r:id="" action="ppaction://noaction" highlightClick="1">
              <a:snd r:embed="rId19" name="04. Estaba charlando con otra sen%CC%83ora.wav"/>
            </a:hlinkClick>
            <a:extLst>
              <a:ext uri="{FF2B5EF4-FFF2-40B4-BE49-F238E27FC236}">
                <a16:creationId xmlns:a16="http://schemas.microsoft.com/office/drawing/2014/main" id="{7820505C-6BFE-3C46-8819-F5D854AA7717}"/>
              </a:ext>
            </a:extLst>
          </p:cNvPr>
          <p:cNvSpPr/>
          <p:nvPr/>
        </p:nvSpPr>
        <p:spPr>
          <a:xfrm>
            <a:off x="11594619" y="3269961"/>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4</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Google Shape;613;p26">
            <a:hlinkClick r:id="" action="ppaction://noaction" highlightClick="1">
              <a:snd r:embed="rId20" name="05. Estaba ayudando a un sen%CC%83or a cruzar la calle.wav"/>
            </a:hlinkClick>
            <a:extLst>
              <a:ext uri="{FF2B5EF4-FFF2-40B4-BE49-F238E27FC236}">
                <a16:creationId xmlns:a16="http://schemas.microsoft.com/office/drawing/2014/main" id="{E1029340-6589-564E-87A7-7DF5E4237264}"/>
              </a:ext>
            </a:extLst>
          </p:cNvPr>
          <p:cNvSpPr/>
          <p:nvPr/>
        </p:nvSpPr>
        <p:spPr>
          <a:xfrm>
            <a:off x="11594619" y="3750047"/>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Google Shape;613;p26">
            <a:hlinkClick r:id="" action="ppaction://noaction" highlightClick="1">
              <a:snd r:embed="rId21" name="06. Estabas cantandon con alguien.wav"/>
            </a:hlinkClick>
            <a:extLst>
              <a:ext uri="{FF2B5EF4-FFF2-40B4-BE49-F238E27FC236}">
                <a16:creationId xmlns:a16="http://schemas.microsoft.com/office/drawing/2014/main" id="{67710924-F7A0-8E4B-9584-9AE0092F678B}"/>
              </a:ext>
            </a:extLst>
          </p:cNvPr>
          <p:cNvSpPr/>
          <p:nvPr/>
        </p:nvSpPr>
        <p:spPr>
          <a:xfrm>
            <a:off x="11594619" y="4230133"/>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6</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Google Shape;613;p26">
            <a:hlinkClick r:id="" action="ppaction://noaction" highlightClick="1">
              <a:snd r:embed="rId22" name="07. Estaba respondiendo una llamada.wav"/>
            </a:hlinkClick>
            <a:extLst>
              <a:ext uri="{FF2B5EF4-FFF2-40B4-BE49-F238E27FC236}">
                <a16:creationId xmlns:a16="http://schemas.microsoft.com/office/drawing/2014/main" id="{C02DF180-ADA5-4C4D-B9C4-5AE52AB691AF}"/>
              </a:ext>
            </a:extLst>
          </p:cNvPr>
          <p:cNvSpPr/>
          <p:nvPr/>
        </p:nvSpPr>
        <p:spPr>
          <a:xfrm>
            <a:off x="11594619" y="4710218"/>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9417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5" y="108309"/>
            <a:ext cx="6526411" cy="558413"/>
          </a:xfrm>
        </p:spPr>
        <p:txBody>
          <a:bodyPr>
            <a:normAutofit/>
          </a:bodyPr>
          <a:lstStyle/>
          <a:p>
            <a:r>
              <a:rPr lang="en-GB" sz="2800" dirty="0" err="1"/>
              <a:t>Preguntas</a:t>
            </a:r>
            <a:r>
              <a:rPr lang="en-GB" sz="2800" dirty="0"/>
              <a:t> </a:t>
            </a:r>
            <a:r>
              <a:rPr lang="en-GB" sz="2800" dirty="0" err="1"/>
              <a:t>sobre</a:t>
            </a:r>
            <a:r>
              <a:rPr lang="en-GB" sz="2800" dirty="0"/>
              <a:t> el </a:t>
            </a:r>
            <a:r>
              <a:rPr lang="en-GB" sz="2800" dirty="0" err="1"/>
              <a:t>texto</a:t>
            </a:r>
            <a:r>
              <a:rPr lang="en-GB" sz="2800" dirty="0"/>
              <a:t> I</a:t>
            </a:r>
          </a:p>
        </p:txBody>
      </p:sp>
      <p:sp>
        <p:nvSpPr>
          <p:cNvPr id="4" name="Rectangle 3"/>
          <p:cNvSpPr/>
          <p:nvPr/>
        </p:nvSpPr>
        <p:spPr>
          <a:xfrm>
            <a:off x="152662" y="659085"/>
            <a:ext cx="11704242" cy="491801"/>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 What is Lucía doing in the</a:t>
            </a:r>
            <a:r>
              <a:rPr kumimoji="0" lang="en-GB" sz="24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street</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Qué</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está</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haciendo</a:t>
            </a:r>
            <a:r>
              <a:rPr kumimoji="0" lang="en-GB" sz="24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Lucía </a:t>
            </a:r>
            <a:r>
              <a:rPr kumimoji="0" lang="en-GB" sz="24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en</a:t>
            </a:r>
            <a:r>
              <a:rPr kumimoji="0" lang="en-GB" sz="24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 la </a:t>
            </a:r>
            <a:r>
              <a:rPr kumimoji="0" lang="en-GB" sz="2400" b="1" i="0" u="none" strike="noStrike" kern="1200" cap="none" spc="0" normalizeH="0" noProof="0" dirty="0" err="1">
                <a:ln>
                  <a:noFill/>
                </a:ln>
                <a:solidFill>
                  <a:schemeClr val="accent5">
                    <a:lumMod val="50000"/>
                  </a:schemeClr>
                </a:solidFill>
                <a:effectLst/>
                <a:uLnTx/>
                <a:uFillTx/>
                <a:latin typeface="Century Gothic" panose="020F0302020204030204"/>
                <a:ea typeface="+mn-ea"/>
                <a:cs typeface="+mn-cs"/>
              </a:rPr>
              <a:t>calle</a:t>
            </a:r>
            <a:r>
              <a:rPr lang="en-GB" sz="2400" b="1" kern="1200" dirty="0">
                <a:solidFill>
                  <a:schemeClr val="accent5">
                    <a:lumMod val="50000"/>
                  </a:schemeClr>
                </a:solidFill>
                <a:latin typeface="Century Gothic" panose="020F0302020204030204"/>
                <a:ea typeface="+mn-ea"/>
                <a:cs typeface="+mn-cs"/>
              </a:rPr>
              <a:t>?</a:t>
            </a:r>
            <a:r>
              <a:rPr kumimoji="0" lang="en-GB" sz="2400" b="1" i="0" u="none" strike="noStrike" kern="1200" cap="none" spc="0" normalizeH="0" noProof="0" dirty="0">
                <a:ln>
                  <a:noFill/>
                </a:ln>
                <a:solidFill>
                  <a:schemeClr val="accent5">
                    <a:lumMod val="50000"/>
                  </a:schemeClr>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10818564" y="258166"/>
            <a:ext cx="11095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9" name="TextBox 8"/>
          <p:cNvSpPr txBox="1"/>
          <p:nvPr/>
        </p:nvSpPr>
        <p:spPr>
          <a:xfrm>
            <a:off x="9753959" y="240585"/>
            <a:ext cx="9540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[1/2]</a:t>
            </a:r>
          </a:p>
        </p:txBody>
      </p:sp>
      <p:pic>
        <p:nvPicPr>
          <p:cNvPr id="3" name="Imagen 2">
            <a:extLst>
              <a:ext uri="{FF2B5EF4-FFF2-40B4-BE49-F238E27FC236}">
                <a16:creationId xmlns:a16="http://schemas.microsoft.com/office/drawing/2014/main" id="{D12378D1-2F2A-4D40-9938-D429B725B0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96657" y="2757621"/>
            <a:ext cx="1880551" cy="1607497"/>
          </a:xfrm>
          <a:prstGeom prst="rect">
            <a:avLst/>
          </a:prstGeom>
        </p:spPr>
      </p:pic>
      <p:pic>
        <p:nvPicPr>
          <p:cNvPr id="5" name="Imagen 4">
            <a:extLst>
              <a:ext uri="{FF2B5EF4-FFF2-40B4-BE49-F238E27FC236}">
                <a16:creationId xmlns:a16="http://schemas.microsoft.com/office/drawing/2014/main" id="{97307C05-8B69-AB46-A441-D97060B4FC7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53959" y="4301067"/>
            <a:ext cx="1968139" cy="1897848"/>
          </a:xfrm>
          <a:prstGeom prst="rect">
            <a:avLst/>
          </a:prstGeom>
        </p:spPr>
      </p:pic>
      <p:pic>
        <p:nvPicPr>
          <p:cNvPr id="7" name="Imagen 6">
            <a:extLst>
              <a:ext uri="{FF2B5EF4-FFF2-40B4-BE49-F238E27FC236}">
                <a16:creationId xmlns:a16="http://schemas.microsoft.com/office/drawing/2014/main" id="{09977917-6A53-204D-95FD-EE729A398B39}"/>
              </a:ext>
            </a:extLst>
          </p:cNvPr>
          <p:cNvPicPr>
            <a:picLocks noChangeAspect="1"/>
          </p:cNvPicPr>
          <p:nvPr/>
        </p:nvPicPr>
        <p:blipFill>
          <a:blip r:embed="rId5"/>
          <a:stretch>
            <a:fillRect/>
          </a:stretch>
        </p:blipFill>
        <p:spPr>
          <a:xfrm rot="543084">
            <a:off x="10561503" y="1102197"/>
            <a:ext cx="674572" cy="1380062"/>
          </a:xfrm>
          <a:prstGeom prst="rect">
            <a:avLst/>
          </a:prstGeom>
        </p:spPr>
      </p:pic>
      <p:sp>
        <p:nvSpPr>
          <p:cNvPr id="8" name="CuadroTexto 7">
            <a:extLst>
              <a:ext uri="{FF2B5EF4-FFF2-40B4-BE49-F238E27FC236}">
                <a16:creationId xmlns:a16="http://schemas.microsoft.com/office/drawing/2014/main" id="{6A55A3E9-CE9F-3B45-81D0-D77F903A3FF8}"/>
              </a:ext>
            </a:extLst>
          </p:cNvPr>
          <p:cNvSpPr txBox="1"/>
          <p:nvPr/>
        </p:nvSpPr>
        <p:spPr>
          <a:xfrm>
            <a:off x="152662" y="4306478"/>
            <a:ext cx="8981946" cy="935000"/>
          </a:xfrm>
          <a:prstGeom prst="rect">
            <a:avLst/>
          </a:prstGeom>
          <a:noFill/>
        </p:spPr>
        <p:txBody>
          <a:bodyPr wrap="none" rtlCol="0">
            <a:spAutoFit/>
          </a:bodyPr>
          <a:lstStyle/>
          <a:p>
            <a:pPr lvl="0">
              <a:lnSpc>
                <a:spcPct val="120000"/>
              </a:lnSpc>
              <a:buClrTx/>
              <a:defRPr/>
            </a:pPr>
            <a:r>
              <a:rPr lang="en-GB" sz="2400" b="1" kern="1200" dirty="0">
                <a:solidFill>
                  <a:schemeClr val="accent5">
                    <a:lumMod val="50000"/>
                  </a:schemeClr>
                </a:solidFill>
                <a:latin typeface="Century Gothic" panose="020F0302020204030204"/>
              </a:rPr>
              <a:t>3. What was his son doing when the accident happened? </a:t>
            </a:r>
          </a:p>
          <a:p>
            <a:pPr lvl="0">
              <a:lnSpc>
                <a:spcPct val="120000"/>
              </a:lnSpc>
              <a:buClrTx/>
              <a:defRPr/>
            </a:pPr>
            <a:r>
              <a:rPr lang="en-GB" sz="2400" b="1" kern="1200" dirty="0">
                <a:solidFill>
                  <a:schemeClr val="accent5">
                    <a:lumMod val="50000"/>
                  </a:schemeClr>
                </a:solidFill>
                <a:latin typeface="Century Gothic" panose="020F0302020204030204"/>
              </a:rPr>
              <a:t>(</a:t>
            </a:r>
            <a:r>
              <a:rPr lang="en-GB" sz="2400" b="1" kern="1200" dirty="0" err="1">
                <a:solidFill>
                  <a:schemeClr val="accent5">
                    <a:lumMod val="50000"/>
                  </a:schemeClr>
                </a:solidFill>
                <a:latin typeface="Century Gothic" panose="020F0302020204030204"/>
              </a:rPr>
              <a:t>Qué</a:t>
            </a:r>
            <a:r>
              <a:rPr lang="en-GB" sz="2400" b="1" kern="1200" dirty="0">
                <a:solidFill>
                  <a:schemeClr val="accent5">
                    <a:lumMod val="50000"/>
                  </a:schemeClr>
                </a:solidFill>
                <a:latin typeface="Century Gothic" panose="020F0302020204030204"/>
              </a:rPr>
              <a:t> </a:t>
            </a:r>
            <a:r>
              <a:rPr lang="en-GB" sz="2400" b="1" kern="1200" dirty="0" err="1">
                <a:solidFill>
                  <a:schemeClr val="accent5">
                    <a:lumMod val="50000"/>
                  </a:schemeClr>
                </a:solidFill>
                <a:latin typeface="Century Gothic" panose="020F0302020204030204"/>
              </a:rPr>
              <a:t>estaba</a:t>
            </a:r>
            <a:r>
              <a:rPr lang="en-GB" sz="2400" b="1" kern="1200" dirty="0">
                <a:solidFill>
                  <a:schemeClr val="accent5">
                    <a:lumMod val="50000"/>
                  </a:schemeClr>
                </a:solidFill>
                <a:latin typeface="Century Gothic" panose="020F0302020204030204"/>
              </a:rPr>
              <a:t> </a:t>
            </a:r>
            <a:r>
              <a:rPr lang="en-GB" sz="2400" b="1" kern="1200" dirty="0" err="1">
                <a:solidFill>
                  <a:schemeClr val="accent5">
                    <a:lumMod val="50000"/>
                  </a:schemeClr>
                </a:solidFill>
                <a:latin typeface="Century Gothic" panose="020F0302020204030204"/>
              </a:rPr>
              <a:t>haciendo</a:t>
            </a:r>
            <a:r>
              <a:rPr lang="en-GB" sz="2400" b="1" kern="1200" dirty="0">
                <a:solidFill>
                  <a:schemeClr val="accent5">
                    <a:lumMod val="50000"/>
                  </a:schemeClr>
                </a:solidFill>
                <a:latin typeface="Century Gothic" panose="020F0302020204030204"/>
              </a:rPr>
              <a:t> </a:t>
            </a:r>
            <a:r>
              <a:rPr lang="en-GB" sz="2400" b="1" kern="1200" dirty="0" err="1">
                <a:solidFill>
                  <a:schemeClr val="accent5">
                    <a:lumMod val="50000"/>
                  </a:schemeClr>
                </a:solidFill>
                <a:latin typeface="Century Gothic" panose="020F0302020204030204"/>
              </a:rPr>
              <a:t>su</a:t>
            </a:r>
            <a:r>
              <a:rPr lang="en-GB" sz="2400" b="1" kern="1200" dirty="0">
                <a:solidFill>
                  <a:schemeClr val="accent5">
                    <a:lumMod val="50000"/>
                  </a:schemeClr>
                </a:solidFill>
                <a:latin typeface="Century Gothic" panose="020F0302020204030204"/>
              </a:rPr>
              <a:t> </a:t>
            </a:r>
            <a:r>
              <a:rPr lang="en-GB" sz="2400" b="1" kern="1200" dirty="0" err="1">
                <a:solidFill>
                  <a:schemeClr val="accent5">
                    <a:lumMod val="50000"/>
                  </a:schemeClr>
                </a:solidFill>
                <a:latin typeface="Century Gothic" panose="020F0302020204030204"/>
              </a:rPr>
              <a:t>hijo</a:t>
            </a:r>
            <a:r>
              <a:rPr lang="en-GB" sz="2400" b="1" kern="1200" dirty="0">
                <a:solidFill>
                  <a:schemeClr val="accent5">
                    <a:lumMod val="50000"/>
                  </a:schemeClr>
                </a:solidFill>
                <a:latin typeface="Century Gothic" panose="020F0302020204030204"/>
              </a:rPr>
              <a:t> </a:t>
            </a:r>
            <a:r>
              <a:rPr lang="en-GB" sz="2400" b="1" kern="1200" dirty="0" err="1">
                <a:solidFill>
                  <a:schemeClr val="accent5">
                    <a:lumMod val="50000"/>
                  </a:schemeClr>
                </a:solidFill>
                <a:latin typeface="Century Gothic" panose="020F0302020204030204"/>
              </a:rPr>
              <a:t>cuando</a:t>
            </a:r>
            <a:r>
              <a:rPr lang="en-GB" sz="2400" b="1" kern="1200" dirty="0">
                <a:solidFill>
                  <a:schemeClr val="accent5">
                    <a:lumMod val="50000"/>
                  </a:schemeClr>
                </a:solidFill>
                <a:latin typeface="Century Gothic" panose="020F0302020204030204"/>
              </a:rPr>
              <a:t> </a:t>
            </a:r>
            <a:r>
              <a:rPr lang="en-GB" sz="2400" b="1" kern="1200" dirty="0" err="1">
                <a:solidFill>
                  <a:schemeClr val="accent5">
                    <a:lumMod val="50000"/>
                  </a:schemeClr>
                </a:solidFill>
                <a:latin typeface="Century Gothic" panose="020F0302020204030204"/>
              </a:rPr>
              <a:t>pasó</a:t>
            </a:r>
            <a:r>
              <a:rPr lang="en-GB" sz="2400" b="1" kern="1200" dirty="0">
                <a:solidFill>
                  <a:schemeClr val="accent5">
                    <a:lumMod val="50000"/>
                  </a:schemeClr>
                </a:solidFill>
                <a:latin typeface="Century Gothic" panose="020F0302020204030204"/>
              </a:rPr>
              <a:t> el </a:t>
            </a:r>
            <a:r>
              <a:rPr lang="en-GB" sz="2400" b="1" kern="1200" dirty="0" err="1">
                <a:solidFill>
                  <a:schemeClr val="accent5">
                    <a:lumMod val="50000"/>
                  </a:schemeClr>
                </a:solidFill>
                <a:latin typeface="Century Gothic" panose="020F0302020204030204"/>
              </a:rPr>
              <a:t>accidente</a:t>
            </a:r>
            <a:r>
              <a:rPr lang="en-GB" sz="2400" b="1" kern="1200" dirty="0">
                <a:solidFill>
                  <a:schemeClr val="accent5">
                    <a:lumMod val="50000"/>
                  </a:schemeClr>
                </a:solidFill>
                <a:latin typeface="Century Gothic" panose="020F0302020204030204"/>
              </a:rPr>
              <a:t>?)</a:t>
            </a:r>
          </a:p>
        </p:txBody>
      </p:sp>
      <p:sp>
        <p:nvSpPr>
          <p:cNvPr id="10" name="CuadroTexto 9">
            <a:extLst>
              <a:ext uri="{FF2B5EF4-FFF2-40B4-BE49-F238E27FC236}">
                <a16:creationId xmlns:a16="http://schemas.microsoft.com/office/drawing/2014/main" id="{3417AF9C-0A42-5F49-956B-4949D73D9855}"/>
              </a:ext>
            </a:extLst>
          </p:cNvPr>
          <p:cNvSpPr txBox="1"/>
          <p:nvPr/>
        </p:nvSpPr>
        <p:spPr>
          <a:xfrm>
            <a:off x="152662" y="2261182"/>
            <a:ext cx="11544661" cy="935000"/>
          </a:xfrm>
          <a:prstGeom prst="rect">
            <a:avLst/>
          </a:prstGeom>
          <a:noFill/>
        </p:spPr>
        <p:txBody>
          <a:bodyPr wrap="square" rtlCol="0">
            <a:spAutoFit/>
          </a:bodyPr>
          <a:lstStyle/>
          <a:p>
            <a:pPr lvl="0">
              <a:lnSpc>
                <a:spcPct val="120000"/>
              </a:lnSpc>
              <a:buClrTx/>
              <a:defRPr/>
            </a:pPr>
            <a:r>
              <a:rPr lang="en-GB" sz="2400" b="1" kern="1200" dirty="0">
                <a:solidFill>
                  <a:schemeClr val="accent5">
                    <a:lumMod val="50000"/>
                  </a:schemeClr>
                </a:solidFill>
                <a:latin typeface="Century Gothic" panose="020F0302020204030204"/>
              </a:rPr>
              <a:t>2. What happened when the first person was resting? (</a:t>
            </a:r>
            <a:r>
              <a:rPr lang="en-GB" sz="2400" b="1" kern="1200" dirty="0" err="1">
                <a:solidFill>
                  <a:schemeClr val="accent5">
                    <a:lumMod val="50000"/>
                  </a:schemeClr>
                </a:solidFill>
                <a:latin typeface="Century Gothic" panose="020F0302020204030204"/>
              </a:rPr>
              <a:t>Qué</a:t>
            </a:r>
            <a:r>
              <a:rPr lang="en-GB" sz="2400" b="1" kern="1200" dirty="0">
                <a:solidFill>
                  <a:schemeClr val="accent5">
                    <a:lumMod val="50000"/>
                  </a:schemeClr>
                </a:solidFill>
                <a:latin typeface="Century Gothic" panose="020F0302020204030204"/>
              </a:rPr>
              <a:t> </a:t>
            </a:r>
            <a:r>
              <a:rPr lang="en-GB" sz="2400" b="1" kern="1200" dirty="0" err="1">
                <a:solidFill>
                  <a:schemeClr val="accent5">
                    <a:lumMod val="50000"/>
                  </a:schemeClr>
                </a:solidFill>
                <a:latin typeface="Century Gothic" panose="020F0302020204030204"/>
              </a:rPr>
              <a:t>pasó</a:t>
            </a:r>
            <a:r>
              <a:rPr lang="en-GB" sz="2400" b="1" kern="1200" dirty="0">
                <a:solidFill>
                  <a:schemeClr val="accent5">
                    <a:lumMod val="50000"/>
                  </a:schemeClr>
                </a:solidFill>
                <a:latin typeface="Century Gothic" panose="020F0302020204030204"/>
              </a:rPr>
              <a:t> </a:t>
            </a:r>
            <a:r>
              <a:rPr lang="en-GB" sz="2400" b="1" kern="1200" dirty="0" err="1">
                <a:solidFill>
                  <a:schemeClr val="accent5">
                    <a:lumMod val="50000"/>
                  </a:schemeClr>
                </a:solidFill>
                <a:latin typeface="Century Gothic" panose="020F0302020204030204"/>
              </a:rPr>
              <a:t>cuando</a:t>
            </a:r>
            <a:r>
              <a:rPr lang="en-GB" sz="2400" b="1" kern="1200" dirty="0">
                <a:solidFill>
                  <a:schemeClr val="accent5">
                    <a:lumMod val="50000"/>
                  </a:schemeClr>
                </a:solidFill>
                <a:latin typeface="Century Gothic" panose="020F0302020204030204"/>
              </a:rPr>
              <a:t> la </a:t>
            </a:r>
            <a:r>
              <a:rPr lang="en-GB" sz="2400" b="1" kern="1200" dirty="0" err="1">
                <a:solidFill>
                  <a:schemeClr val="accent5">
                    <a:lumMod val="50000"/>
                  </a:schemeClr>
                </a:solidFill>
                <a:latin typeface="Century Gothic" panose="020F0302020204030204"/>
              </a:rPr>
              <a:t>primera</a:t>
            </a:r>
            <a:r>
              <a:rPr lang="en-GB" sz="2400" b="1" kern="1200" dirty="0">
                <a:solidFill>
                  <a:schemeClr val="accent5">
                    <a:lumMod val="50000"/>
                  </a:schemeClr>
                </a:solidFill>
                <a:latin typeface="Century Gothic" panose="020F0302020204030204"/>
              </a:rPr>
              <a:t> persona </a:t>
            </a:r>
            <a:r>
              <a:rPr lang="en-GB" sz="2400" b="1" kern="1200" dirty="0" err="1">
                <a:solidFill>
                  <a:schemeClr val="accent5">
                    <a:lumMod val="50000"/>
                  </a:schemeClr>
                </a:solidFill>
                <a:latin typeface="Century Gothic" panose="020F0302020204030204"/>
              </a:rPr>
              <a:t>estaba</a:t>
            </a:r>
            <a:r>
              <a:rPr lang="en-GB" sz="2400" b="1" kern="1200" dirty="0">
                <a:solidFill>
                  <a:schemeClr val="accent5">
                    <a:lumMod val="50000"/>
                  </a:schemeClr>
                </a:solidFill>
                <a:latin typeface="Century Gothic" panose="020F0302020204030204"/>
              </a:rPr>
              <a:t> </a:t>
            </a:r>
            <a:r>
              <a:rPr lang="en-GB" sz="2400" b="1" kern="1200" dirty="0" err="1">
                <a:solidFill>
                  <a:schemeClr val="accent5">
                    <a:lumMod val="50000"/>
                  </a:schemeClr>
                </a:solidFill>
                <a:latin typeface="Century Gothic" panose="020F0302020204030204"/>
              </a:rPr>
              <a:t>descansando</a:t>
            </a:r>
            <a:r>
              <a:rPr lang="en-GB" sz="2400" b="1" kern="1200" dirty="0">
                <a:solidFill>
                  <a:schemeClr val="accent5">
                    <a:lumMod val="50000"/>
                  </a:schemeClr>
                </a:solidFill>
                <a:latin typeface="Century Gothic" panose="020F0302020204030204"/>
              </a:rPr>
              <a:t>?)</a:t>
            </a:r>
          </a:p>
        </p:txBody>
      </p:sp>
      <p:sp>
        <p:nvSpPr>
          <p:cNvPr id="12" name="CuadroTexto 11">
            <a:extLst>
              <a:ext uri="{FF2B5EF4-FFF2-40B4-BE49-F238E27FC236}">
                <a16:creationId xmlns:a16="http://schemas.microsoft.com/office/drawing/2014/main" id="{209FD63D-F509-5B4D-8AF3-1D36033DE4CD}"/>
              </a:ext>
            </a:extLst>
          </p:cNvPr>
          <p:cNvSpPr txBox="1"/>
          <p:nvPr/>
        </p:nvSpPr>
        <p:spPr>
          <a:xfrm>
            <a:off x="152662" y="1213208"/>
            <a:ext cx="5724644" cy="461665"/>
          </a:xfrm>
          <a:prstGeom prst="rect">
            <a:avLst/>
          </a:prstGeom>
          <a:noFill/>
        </p:spPr>
        <p:txBody>
          <a:bodyPr wrap="none" rtlCol="0">
            <a:spAutoFit/>
          </a:bodyPr>
          <a:lstStyle/>
          <a:p>
            <a:r>
              <a:rPr lang="en-GB" sz="2400" i="1" kern="1200" dirty="0">
                <a:solidFill>
                  <a:schemeClr val="accent5">
                    <a:lumMod val="50000"/>
                  </a:schemeClr>
                </a:solidFill>
                <a:latin typeface="Century Gothic" panose="020F0302020204030204"/>
              </a:rPr>
              <a:t>Recording after a terrible accident.	</a:t>
            </a:r>
          </a:p>
        </p:txBody>
      </p:sp>
      <p:sp>
        <p:nvSpPr>
          <p:cNvPr id="13" name="CuadroTexto 12">
            <a:extLst>
              <a:ext uri="{FF2B5EF4-FFF2-40B4-BE49-F238E27FC236}">
                <a16:creationId xmlns:a16="http://schemas.microsoft.com/office/drawing/2014/main" id="{03898324-060B-1345-861E-0E62AE9C5480}"/>
              </a:ext>
            </a:extLst>
          </p:cNvPr>
          <p:cNvSpPr txBox="1"/>
          <p:nvPr/>
        </p:nvSpPr>
        <p:spPr>
          <a:xfrm>
            <a:off x="152662" y="1737195"/>
            <a:ext cx="10238700" cy="461665"/>
          </a:xfrm>
          <a:prstGeom prst="rect">
            <a:avLst/>
          </a:prstGeom>
          <a:noFill/>
        </p:spPr>
        <p:txBody>
          <a:bodyPr wrap="none" rtlCol="0">
            <a:spAutoFit/>
          </a:bodyPr>
          <a:lstStyle/>
          <a:p>
            <a:r>
              <a:rPr lang="en-GB" sz="2400" i="1" kern="1200" dirty="0">
                <a:solidFill>
                  <a:schemeClr val="accent5">
                    <a:lumMod val="50000"/>
                  </a:schemeClr>
                </a:solidFill>
                <a:latin typeface="Century Gothic" panose="020F0302020204030204"/>
              </a:rPr>
              <a:t>(“</a:t>
            </a:r>
            <a:r>
              <a:rPr lang="es-ES" sz="2400" dirty="0">
                <a:solidFill>
                  <a:schemeClr val="accent5">
                    <a:lumMod val="50000"/>
                  </a:schemeClr>
                </a:solidFill>
                <a:latin typeface="Century Gothic" panose="020B0502020202020204" pitchFamily="34" charset="0"/>
              </a:rPr>
              <a:t>E</a:t>
            </a:r>
            <a:r>
              <a:rPr lang="es-GB" sz="2400" dirty="0">
                <a:solidFill>
                  <a:schemeClr val="accent5">
                    <a:lumMod val="50000"/>
                  </a:schemeClr>
                </a:solidFill>
                <a:latin typeface="Century Gothic" panose="020B0502020202020204" pitchFamily="34" charset="0"/>
              </a:rPr>
              <a:t>stoy grabando en esta calle después de un accidente terrible”.</a:t>
            </a:r>
            <a:r>
              <a:rPr lang="es-ES" sz="2400" dirty="0">
                <a:solidFill>
                  <a:schemeClr val="accent5">
                    <a:lumMod val="50000"/>
                  </a:schemeClr>
                </a:solidFill>
                <a:latin typeface="Century Gothic" panose="020B0502020202020204" pitchFamily="34" charset="0"/>
              </a:rPr>
              <a:t>)</a:t>
            </a:r>
            <a:endParaRPr lang="en-GB" sz="2400" i="1" kern="1200" dirty="0">
              <a:solidFill>
                <a:schemeClr val="accent5">
                  <a:lumMod val="50000"/>
                </a:schemeClr>
              </a:solidFill>
              <a:latin typeface="Century Gothic" panose="020F0302020204030204"/>
            </a:endParaRPr>
          </a:p>
        </p:txBody>
      </p:sp>
      <p:sp>
        <p:nvSpPr>
          <p:cNvPr id="14" name="CuadroTexto 13">
            <a:extLst>
              <a:ext uri="{FF2B5EF4-FFF2-40B4-BE49-F238E27FC236}">
                <a16:creationId xmlns:a16="http://schemas.microsoft.com/office/drawing/2014/main" id="{6A9A1C68-A46D-574C-93C2-DDE685DF3405}"/>
              </a:ext>
            </a:extLst>
          </p:cNvPr>
          <p:cNvSpPr txBox="1"/>
          <p:nvPr/>
        </p:nvSpPr>
        <p:spPr>
          <a:xfrm>
            <a:off x="152662" y="3258504"/>
            <a:ext cx="5724644" cy="461665"/>
          </a:xfrm>
          <a:prstGeom prst="rect">
            <a:avLst/>
          </a:prstGeom>
          <a:noFill/>
        </p:spPr>
        <p:txBody>
          <a:bodyPr wrap="none" rtlCol="0">
            <a:spAutoFit/>
          </a:bodyPr>
          <a:lstStyle/>
          <a:p>
            <a:r>
              <a:rPr lang="en-GB" sz="2400" i="1" kern="1200" dirty="0">
                <a:solidFill>
                  <a:schemeClr val="accent5">
                    <a:lumMod val="50000"/>
                  </a:schemeClr>
                </a:solidFill>
                <a:latin typeface="Century Gothic" panose="020F0302020204030204"/>
              </a:rPr>
              <a:t>They heard a very loud noise.		</a:t>
            </a:r>
          </a:p>
        </p:txBody>
      </p:sp>
      <p:sp>
        <p:nvSpPr>
          <p:cNvPr id="15" name="CuadroTexto 14">
            <a:extLst>
              <a:ext uri="{FF2B5EF4-FFF2-40B4-BE49-F238E27FC236}">
                <a16:creationId xmlns:a16="http://schemas.microsoft.com/office/drawing/2014/main" id="{18CFC48E-80AC-ED4E-A582-0FD6482CBE92}"/>
              </a:ext>
            </a:extLst>
          </p:cNvPr>
          <p:cNvSpPr txBox="1"/>
          <p:nvPr/>
        </p:nvSpPr>
        <p:spPr>
          <a:xfrm>
            <a:off x="152662" y="3782491"/>
            <a:ext cx="4121641" cy="461665"/>
          </a:xfrm>
          <a:prstGeom prst="rect">
            <a:avLst/>
          </a:prstGeom>
          <a:noFill/>
        </p:spPr>
        <p:txBody>
          <a:bodyPr wrap="none" rtlCol="0">
            <a:spAutoFit/>
          </a:bodyPr>
          <a:lstStyle/>
          <a:p>
            <a:r>
              <a:rPr lang="en-GB" sz="2400" i="1" kern="1200" dirty="0">
                <a:solidFill>
                  <a:schemeClr val="accent5">
                    <a:lumMod val="50000"/>
                  </a:schemeClr>
                </a:solidFill>
                <a:latin typeface="Century Gothic" panose="020F0302020204030204"/>
              </a:rPr>
              <a:t>(“</a:t>
            </a:r>
            <a:r>
              <a:rPr lang="en-GB" sz="2400" dirty="0">
                <a:solidFill>
                  <a:schemeClr val="accent5">
                    <a:lumMod val="50000"/>
                  </a:schemeClr>
                </a:solidFill>
                <a:latin typeface="Century Gothic" panose="020B0502020202020204" pitchFamily="34" charset="0"/>
              </a:rPr>
              <a:t>O</a:t>
            </a:r>
            <a:r>
              <a:rPr lang="es-GB" sz="2400" dirty="0">
                <a:solidFill>
                  <a:schemeClr val="accent5">
                    <a:lumMod val="50000"/>
                  </a:schemeClr>
                </a:solidFill>
                <a:latin typeface="Century Gothic" panose="020B0502020202020204" pitchFamily="34" charset="0"/>
              </a:rPr>
              <a:t>í un ruido muy fuerte”</a:t>
            </a:r>
            <a:r>
              <a:rPr lang="es-ES" sz="2400" kern="1200" dirty="0">
                <a:solidFill>
                  <a:schemeClr val="accent5">
                    <a:lumMod val="50000"/>
                  </a:schemeClr>
                </a:solidFill>
                <a:latin typeface="Century Gothic" panose="020F0302020204030204"/>
              </a:rPr>
              <a:t>.)</a:t>
            </a:r>
            <a:endParaRPr lang="en-GB" sz="2400" i="1" kern="1200" dirty="0">
              <a:solidFill>
                <a:schemeClr val="accent5">
                  <a:lumMod val="50000"/>
                </a:schemeClr>
              </a:solidFill>
              <a:latin typeface="Century Gothic" panose="020F0302020204030204"/>
            </a:endParaRPr>
          </a:p>
        </p:txBody>
      </p:sp>
      <p:sp>
        <p:nvSpPr>
          <p:cNvPr id="16" name="CuadroTexto 15">
            <a:extLst>
              <a:ext uri="{FF2B5EF4-FFF2-40B4-BE49-F238E27FC236}">
                <a16:creationId xmlns:a16="http://schemas.microsoft.com/office/drawing/2014/main" id="{CCEDB3EA-6567-AB40-89F3-CA3FC0939E65}"/>
              </a:ext>
            </a:extLst>
          </p:cNvPr>
          <p:cNvSpPr txBox="1"/>
          <p:nvPr/>
        </p:nvSpPr>
        <p:spPr>
          <a:xfrm>
            <a:off x="152662" y="5827790"/>
            <a:ext cx="5283819" cy="461665"/>
          </a:xfrm>
          <a:prstGeom prst="rect">
            <a:avLst/>
          </a:prstGeom>
          <a:noFill/>
        </p:spPr>
        <p:txBody>
          <a:bodyPr wrap="none" rtlCol="0">
            <a:spAutoFit/>
          </a:bodyPr>
          <a:lstStyle/>
          <a:p>
            <a:r>
              <a:rPr lang="en-GB" sz="2400" i="1" kern="1200" dirty="0">
                <a:solidFill>
                  <a:schemeClr val="accent5">
                    <a:lumMod val="50000"/>
                  </a:schemeClr>
                </a:solidFill>
                <a:latin typeface="Century Gothic" panose="020F0302020204030204"/>
              </a:rPr>
              <a:t>He was playing with his classmate.</a:t>
            </a:r>
          </a:p>
        </p:txBody>
      </p:sp>
      <p:sp>
        <p:nvSpPr>
          <p:cNvPr id="17" name="CuadroTexto 16">
            <a:extLst>
              <a:ext uri="{FF2B5EF4-FFF2-40B4-BE49-F238E27FC236}">
                <a16:creationId xmlns:a16="http://schemas.microsoft.com/office/drawing/2014/main" id="{20C6C87F-A813-664A-A148-5BDC1C91A656}"/>
              </a:ext>
            </a:extLst>
          </p:cNvPr>
          <p:cNvSpPr txBox="1"/>
          <p:nvPr/>
        </p:nvSpPr>
        <p:spPr>
          <a:xfrm>
            <a:off x="152662" y="5303800"/>
            <a:ext cx="7571303" cy="461665"/>
          </a:xfrm>
          <a:prstGeom prst="rect">
            <a:avLst/>
          </a:prstGeom>
          <a:noFill/>
        </p:spPr>
        <p:txBody>
          <a:bodyPr wrap="none" rtlCol="0">
            <a:spAutoFit/>
          </a:bodyPr>
          <a:lstStyle/>
          <a:p>
            <a:r>
              <a:rPr lang="es-ES" sz="2400" kern="1200" dirty="0">
                <a:solidFill>
                  <a:schemeClr val="accent5">
                    <a:lumMod val="50000"/>
                  </a:schemeClr>
                </a:solidFill>
                <a:latin typeface="Century Gothic" panose="020F0302020204030204"/>
              </a:rPr>
              <a:t>(“</a:t>
            </a:r>
            <a:r>
              <a:rPr lang="es-GB" sz="2400" dirty="0">
                <a:solidFill>
                  <a:schemeClr val="accent5">
                    <a:lumMod val="50000"/>
                  </a:schemeClr>
                </a:solidFill>
                <a:latin typeface="Century Gothic" panose="020B0502020202020204" pitchFamily="34" charset="0"/>
              </a:rPr>
              <a:t>Mi hijo estaba jugando con su compañero”</a:t>
            </a:r>
            <a:r>
              <a:rPr lang="es-ES" sz="2400" dirty="0">
                <a:solidFill>
                  <a:schemeClr val="accent5">
                    <a:lumMod val="50000"/>
                  </a:schemeClr>
                </a:solidFill>
                <a:latin typeface="Century Gothic" panose="020B0502020202020204" pitchFamily="34" charset="0"/>
              </a:rPr>
              <a:t>.)</a:t>
            </a:r>
            <a:r>
              <a:rPr lang="es-ES" sz="2400" kern="1200" dirty="0">
                <a:solidFill>
                  <a:schemeClr val="accent5">
                    <a:lumMod val="50000"/>
                  </a:schemeClr>
                </a:solidFill>
                <a:latin typeface="Century Gothic" panose="020F0302020204030204"/>
              </a:rPr>
              <a:t>	</a:t>
            </a:r>
            <a:endParaRPr lang="es-GB" sz="2400" dirty="0">
              <a:solidFill>
                <a:schemeClr val="accent5">
                  <a:lumMod val="50000"/>
                </a:schemeClr>
              </a:solidFill>
            </a:endParaRPr>
          </a:p>
        </p:txBody>
      </p:sp>
    </p:spTree>
    <p:extLst>
      <p:ext uri="{BB962C8B-B14F-4D97-AF65-F5344CB8AC3E}">
        <p14:creationId xmlns:p14="http://schemas.microsoft.com/office/powerpoint/2010/main" val="169556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3" grpId="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63866"/>
            <a:ext cx="5054600" cy="558413"/>
          </a:xfrm>
        </p:spPr>
        <p:txBody>
          <a:bodyPr>
            <a:normAutofit/>
          </a:bodyPr>
          <a:lstStyle/>
          <a:p>
            <a:r>
              <a:rPr lang="en-GB" sz="2800" dirty="0" err="1"/>
              <a:t>Preguntas</a:t>
            </a:r>
            <a:r>
              <a:rPr lang="en-GB" sz="2800" dirty="0"/>
              <a:t> </a:t>
            </a:r>
            <a:r>
              <a:rPr lang="en-GB" sz="2800" dirty="0" err="1"/>
              <a:t>sobre</a:t>
            </a:r>
            <a:r>
              <a:rPr lang="en-GB" sz="2800" dirty="0"/>
              <a:t> el </a:t>
            </a:r>
            <a:r>
              <a:rPr lang="en-GB" sz="2800" dirty="0" err="1"/>
              <a:t>texto</a:t>
            </a:r>
            <a:r>
              <a:rPr lang="en-GB" sz="2800" dirty="0"/>
              <a:t> II</a:t>
            </a:r>
          </a:p>
        </p:txBody>
      </p:sp>
      <p:sp>
        <p:nvSpPr>
          <p:cNvPr id="4" name="Rectangle 3"/>
          <p:cNvSpPr/>
          <p:nvPr/>
        </p:nvSpPr>
        <p:spPr>
          <a:xfrm>
            <a:off x="130395" y="659085"/>
            <a:ext cx="11971815" cy="935000"/>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4. Why can’t the man from second interview help Lucía? </a:t>
            </a:r>
            <a:r>
              <a:rPr lang="en-GB" sz="2400" b="1" kern="1200" dirty="0">
                <a:solidFill>
                  <a:schemeClr val="accent5">
                    <a:lumMod val="50000"/>
                  </a:schemeClr>
                </a:solidFill>
                <a:latin typeface="Century Gothic" panose="020F0302020204030204"/>
                <a:ea typeface="+mn-ea"/>
                <a:cs typeface="+mn-cs"/>
              </a:rPr>
              <a:t>(Por </a:t>
            </a:r>
            <a:r>
              <a:rPr lang="en-GB" sz="2400" b="1" kern="1200" dirty="0" err="1">
                <a:solidFill>
                  <a:schemeClr val="accent5">
                    <a:lumMod val="50000"/>
                  </a:schemeClr>
                </a:solidFill>
                <a:latin typeface="Century Gothic" panose="020F0302020204030204"/>
                <a:ea typeface="+mn-ea"/>
                <a:cs typeface="+mn-cs"/>
              </a:rPr>
              <a:t>qué</a:t>
            </a:r>
            <a:r>
              <a:rPr lang="en-GB" sz="2400" b="1" kern="1200" dirty="0">
                <a:solidFill>
                  <a:schemeClr val="accent5">
                    <a:lumMod val="50000"/>
                  </a:schemeClr>
                </a:solidFill>
                <a:latin typeface="Century Gothic" panose="020F0302020204030204"/>
                <a:ea typeface="+mn-ea"/>
                <a:cs typeface="+mn-cs"/>
              </a:rPr>
              <a:t> el </a:t>
            </a:r>
            <a:r>
              <a:rPr lang="en-GB" sz="2400" b="1" kern="1200" dirty="0" err="1">
                <a:solidFill>
                  <a:schemeClr val="accent5">
                    <a:lumMod val="50000"/>
                  </a:schemeClr>
                </a:solidFill>
                <a:latin typeface="Century Gothic" panose="020F0302020204030204"/>
                <a:ea typeface="+mn-ea"/>
                <a:cs typeface="+mn-cs"/>
              </a:rPr>
              <a:t>señor</a:t>
            </a:r>
            <a:r>
              <a:rPr lang="en-GB" sz="2400" b="1" kern="1200" dirty="0">
                <a:solidFill>
                  <a:schemeClr val="accent5">
                    <a:lumMod val="50000"/>
                  </a:schemeClr>
                </a:solidFill>
                <a:latin typeface="Century Gothic" panose="020F0302020204030204"/>
                <a:ea typeface="+mn-ea"/>
                <a:cs typeface="+mn-cs"/>
              </a:rPr>
              <a:t> de la </a:t>
            </a:r>
            <a:r>
              <a:rPr lang="en-GB" sz="2400" b="1" kern="1200" dirty="0" err="1">
                <a:solidFill>
                  <a:schemeClr val="accent5">
                    <a:lumMod val="50000"/>
                  </a:schemeClr>
                </a:solidFill>
                <a:latin typeface="Century Gothic" panose="020F0302020204030204"/>
                <a:ea typeface="+mn-ea"/>
                <a:cs typeface="+mn-cs"/>
              </a:rPr>
              <a:t>segunda</a:t>
            </a:r>
            <a:r>
              <a:rPr lang="en-GB" sz="2400" b="1" kern="1200" dirty="0">
                <a:solidFill>
                  <a:schemeClr val="accent5">
                    <a:lumMod val="50000"/>
                  </a:schemeClr>
                </a:solidFill>
                <a:latin typeface="Century Gothic" panose="020F0302020204030204"/>
                <a:ea typeface="+mn-ea"/>
                <a:cs typeface="+mn-cs"/>
              </a:rPr>
              <a:t> </a:t>
            </a:r>
            <a:r>
              <a:rPr lang="en-GB" sz="2400" b="1" kern="1200" dirty="0" err="1">
                <a:solidFill>
                  <a:schemeClr val="accent5">
                    <a:lumMod val="50000"/>
                  </a:schemeClr>
                </a:solidFill>
                <a:latin typeface="Century Gothic" panose="020F0302020204030204"/>
                <a:ea typeface="+mn-ea"/>
                <a:cs typeface="+mn-cs"/>
              </a:rPr>
              <a:t>entrevista</a:t>
            </a:r>
            <a:r>
              <a:rPr lang="en-GB" sz="2400" b="1" kern="1200" dirty="0">
                <a:solidFill>
                  <a:schemeClr val="accent5">
                    <a:lumMod val="50000"/>
                  </a:schemeClr>
                </a:solidFill>
                <a:latin typeface="Century Gothic" panose="020F0302020204030204"/>
                <a:ea typeface="+mn-ea"/>
                <a:cs typeface="+mn-cs"/>
              </a:rPr>
              <a:t> no </a:t>
            </a:r>
            <a:r>
              <a:rPr lang="en-GB" sz="2400" b="1" kern="1200" dirty="0" err="1">
                <a:solidFill>
                  <a:schemeClr val="accent5">
                    <a:lumMod val="50000"/>
                  </a:schemeClr>
                </a:solidFill>
                <a:latin typeface="Century Gothic" panose="020F0302020204030204"/>
                <a:ea typeface="+mn-ea"/>
                <a:cs typeface="+mn-cs"/>
              </a:rPr>
              <a:t>puede</a:t>
            </a:r>
            <a:r>
              <a:rPr lang="en-GB" sz="2400" b="1" kern="1200" dirty="0">
                <a:solidFill>
                  <a:schemeClr val="accent5">
                    <a:lumMod val="50000"/>
                  </a:schemeClr>
                </a:solidFill>
                <a:latin typeface="Century Gothic" panose="020F0302020204030204"/>
                <a:ea typeface="+mn-ea"/>
                <a:cs typeface="+mn-cs"/>
              </a:rPr>
              <a:t> </a:t>
            </a:r>
            <a:r>
              <a:rPr lang="en-GB" sz="2400" b="1" kern="1200" dirty="0" err="1">
                <a:solidFill>
                  <a:schemeClr val="accent5">
                    <a:lumMod val="50000"/>
                  </a:schemeClr>
                </a:solidFill>
                <a:latin typeface="Century Gothic" panose="020F0302020204030204"/>
                <a:ea typeface="+mn-ea"/>
                <a:cs typeface="+mn-cs"/>
              </a:rPr>
              <a:t>ayudar</a:t>
            </a:r>
            <a:r>
              <a:rPr lang="en-GB" sz="2400" b="1" kern="1200" dirty="0">
                <a:solidFill>
                  <a:schemeClr val="accent5">
                    <a:lumMod val="50000"/>
                  </a:schemeClr>
                </a:solidFill>
                <a:latin typeface="Century Gothic" panose="020F0302020204030204"/>
                <a:ea typeface="+mn-ea"/>
                <a:cs typeface="+mn-cs"/>
              </a:rPr>
              <a:t> a Lucía?)</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10818564" y="258166"/>
            <a:ext cx="11095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9" name="TextBox 8"/>
          <p:cNvSpPr txBox="1"/>
          <p:nvPr/>
        </p:nvSpPr>
        <p:spPr>
          <a:xfrm>
            <a:off x="9713497" y="197420"/>
            <a:ext cx="931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[2/2]</a:t>
            </a:r>
          </a:p>
        </p:txBody>
      </p:sp>
      <p:pic>
        <p:nvPicPr>
          <p:cNvPr id="3" name="Imagen 2">
            <a:extLst>
              <a:ext uri="{FF2B5EF4-FFF2-40B4-BE49-F238E27FC236}">
                <a16:creationId xmlns:a16="http://schemas.microsoft.com/office/drawing/2014/main" id="{F82F807E-4E5E-3E48-9088-3A70CDEEE089}"/>
              </a:ext>
            </a:extLst>
          </p:cNvPr>
          <p:cNvPicPr>
            <a:picLocks noChangeAspect="1"/>
          </p:cNvPicPr>
          <p:nvPr/>
        </p:nvPicPr>
        <p:blipFill>
          <a:blip r:embed="rId3"/>
          <a:stretch>
            <a:fillRect/>
          </a:stretch>
        </p:blipFill>
        <p:spPr>
          <a:xfrm>
            <a:off x="10296840" y="1249250"/>
            <a:ext cx="1120998" cy="785729"/>
          </a:xfrm>
          <a:prstGeom prst="rect">
            <a:avLst/>
          </a:prstGeom>
        </p:spPr>
      </p:pic>
      <p:pic>
        <p:nvPicPr>
          <p:cNvPr id="5" name="Imagen 4">
            <a:extLst>
              <a:ext uri="{FF2B5EF4-FFF2-40B4-BE49-F238E27FC236}">
                <a16:creationId xmlns:a16="http://schemas.microsoft.com/office/drawing/2014/main" id="{E96761A4-ACDE-294F-9641-281C8F6CD6BD}"/>
              </a:ext>
            </a:extLst>
          </p:cNvPr>
          <p:cNvPicPr>
            <a:picLocks noChangeAspect="1"/>
          </p:cNvPicPr>
          <p:nvPr/>
        </p:nvPicPr>
        <p:blipFill>
          <a:blip r:embed="rId4"/>
          <a:stretch>
            <a:fillRect/>
          </a:stretch>
        </p:blipFill>
        <p:spPr>
          <a:xfrm>
            <a:off x="6852626" y="3236080"/>
            <a:ext cx="1100666" cy="1100666"/>
          </a:xfrm>
          <a:prstGeom prst="rect">
            <a:avLst/>
          </a:prstGeom>
        </p:spPr>
      </p:pic>
      <p:pic>
        <p:nvPicPr>
          <p:cNvPr id="7" name="Imagen 6">
            <a:extLst>
              <a:ext uri="{FF2B5EF4-FFF2-40B4-BE49-F238E27FC236}">
                <a16:creationId xmlns:a16="http://schemas.microsoft.com/office/drawing/2014/main" id="{F41AE432-885C-E94A-98D7-5604CE0B89AF}"/>
              </a:ext>
            </a:extLst>
          </p:cNvPr>
          <p:cNvPicPr>
            <a:picLocks noChangeAspect="1"/>
          </p:cNvPicPr>
          <p:nvPr/>
        </p:nvPicPr>
        <p:blipFill rotWithShape="1">
          <a:blip r:embed="rId5"/>
          <a:srcRect l="52299"/>
          <a:stretch/>
        </p:blipFill>
        <p:spPr>
          <a:xfrm>
            <a:off x="9849020" y="4406927"/>
            <a:ext cx="1637021" cy="1791988"/>
          </a:xfrm>
          <a:prstGeom prst="rect">
            <a:avLst/>
          </a:prstGeom>
        </p:spPr>
      </p:pic>
      <p:sp>
        <p:nvSpPr>
          <p:cNvPr id="8" name="CuadroTexto 7">
            <a:extLst>
              <a:ext uri="{FF2B5EF4-FFF2-40B4-BE49-F238E27FC236}">
                <a16:creationId xmlns:a16="http://schemas.microsoft.com/office/drawing/2014/main" id="{578A1BDA-05ED-7249-AF9D-83A5FC399674}"/>
              </a:ext>
            </a:extLst>
          </p:cNvPr>
          <p:cNvSpPr txBox="1"/>
          <p:nvPr/>
        </p:nvSpPr>
        <p:spPr>
          <a:xfrm>
            <a:off x="130395" y="1658335"/>
            <a:ext cx="10073501" cy="461665"/>
          </a:xfrm>
          <a:prstGeom prst="rect">
            <a:avLst/>
          </a:prstGeom>
          <a:noFill/>
        </p:spPr>
        <p:txBody>
          <a:bodyPr wrap="square" rtlCol="0">
            <a:spAutoFit/>
          </a:bodyPr>
          <a:lstStyle/>
          <a:p>
            <a:r>
              <a:rPr lang="en-GB" sz="2400" i="1" kern="1200" dirty="0">
                <a:solidFill>
                  <a:schemeClr val="accent5">
                    <a:lumMod val="50000"/>
                  </a:schemeClr>
                </a:solidFill>
                <a:latin typeface="Century Gothic" panose="020F0302020204030204"/>
              </a:rPr>
              <a:t>He wasn’t looking, he was responding to messages on his mobile.</a:t>
            </a:r>
            <a:endParaRPr lang="es-GB" sz="2400" dirty="0">
              <a:solidFill>
                <a:schemeClr val="accent5">
                  <a:lumMod val="50000"/>
                </a:schemeClr>
              </a:solidFill>
            </a:endParaRPr>
          </a:p>
        </p:txBody>
      </p:sp>
      <p:sp>
        <p:nvSpPr>
          <p:cNvPr id="10" name="CuadroTexto 9">
            <a:extLst>
              <a:ext uri="{FF2B5EF4-FFF2-40B4-BE49-F238E27FC236}">
                <a16:creationId xmlns:a16="http://schemas.microsoft.com/office/drawing/2014/main" id="{722AA81B-6B1B-1740-968B-DCD1D9AE5122}"/>
              </a:ext>
            </a:extLst>
          </p:cNvPr>
          <p:cNvSpPr txBox="1"/>
          <p:nvPr/>
        </p:nvSpPr>
        <p:spPr>
          <a:xfrm>
            <a:off x="130395" y="2184250"/>
            <a:ext cx="12046888" cy="461665"/>
          </a:xfrm>
          <a:prstGeom prst="rect">
            <a:avLst/>
          </a:prstGeom>
          <a:noFill/>
        </p:spPr>
        <p:txBody>
          <a:bodyPr wrap="none" rtlCol="0">
            <a:spAutoFit/>
          </a:bodyPr>
          <a:lstStyle/>
          <a:p>
            <a:r>
              <a:rPr lang="en-GB" sz="2400" kern="1200" dirty="0">
                <a:solidFill>
                  <a:schemeClr val="accent5">
                    <a:lumMod val="50000"/>
                  </a:schemeClr>
                </a:solidFill>
                <a:latin typeface="Century Gothic" panose="020F0302020204030204"/>
              </a:rPr>
              <a:t>(“- </a:t>
            </a:r>
            <a:r>
              <a:rPr lang="es-GB" sz="2400" dirty="0">
                <a:solidFill>
                  <a:schemeClr val="accent5">
                    <a:lumMod val="50000"/>
                  </a:schemeClr>
                </a:solidFill>
                <a:latin typeface="Century Gothic" panose="020B0502020202020204" pitchFamily="34" charset="0"/>
              </a:rPr>
              <a:t>¿Estabas mirando allí</a:t>
            </a:r>
            <a:r>
              <a:rPr lang="es-ES" sz="2400" dirty="0">
                <a:solidFill>
                  <a:schemeClr val="accent5">
                    <a:lumMod val="50000"/>
                  </a:schemeClr>
                </a:solidFill>
                <a:latin typeface="Century Gothic" panose="020B0502020202020204" pitchFamily="34" charset="0"/>
              </a:rPr>
              <a:t>….? - </a:t>
            </a:r>
            <a:r>
              <a:rPr lang="es-GB" sz="2400" dirty="0">
                <a:solidFill>
                  <a:schemeClr val="accent5">
                    <a:lumMod val="50000"/>
                  </a:schemeClr>
                </a:solidFill>
                <a:latin typeface="Century Gothic" panose="020B0502020202020204" pitchFamily="34" charset="0"/>
              </a:rPr>
              <a:t>No, estaba respondiendo mensajes en mi móvil”.</a:t>
            </a:r>
            <a:r>
              <a:rPr lang="es-ES" sz="2400" kern="1200" dirty="0">
                <a:solidFill>
                  <a:schemeClr val="accent5">
                    <a:lumMod val="50000"/>
                  </a:schemeClr>
                </a:solidFill>
                <a:latin typeface="Century Gothic" panose="020F0302020204030204"/>
              </a:rPr>
              <a:t>)</a:t>
            </a:r>
            <a:endParaRPr lang="en-GB" sz="2400" kern="1200" dirty="0">
              <a:solidFill>
                <a:schemeClr val="accent5">
                  <a:lumMod val="50000"/>
                </a:schemeClr>
              </a:solidFill>
              <a:latin typeface="Century Gothic" panose="020F0302020204030204"/>
            </a:endParaRPr>
          </a:p>
        </p:txBody>
      </p:sp>
      <p:sp>
        <p:nvSpPr>
          <p:cNvPr id="11" name="CuadroTexto 10">
            <a:extLst>
              <a:ext uri="{FF2B5EF4-FFF2-40B4-BE49-F238E27FC236}">
                <a16:creationId xmlns:a16="http://schemas.microsoft.com/office/drawing/2014/main" id="{6EAD01D2-8099-C647-9BC4-06166A1B35F6}"/>
              </a:ext>
            </a:extLst>
          </p:cNvPr>
          <p:cNvSpPr txBox="1"/>
          <p:nvPr/>
        </p:nvSpPr>
        <p:spPr>
          <a:xfrm>
            <a:off x="130395" y="2710165"/>
            <a:ext cx="11181266" cy="461665"/>
          </a:xfrm>
          <a:prstGeom prst="rect">
            <a:avLst/>
          </a:prstGeom>
          <a:noFill/>
        </p:spPr>
        <p:txBody>
          <a:bodyPr wrap="none" rtlCol="0">
            <a:spAutoFit/>
          </a:bodyPr>
          <a:lstStyle/>
          <a:p>
            <a:r>
              <a:rPr lang="en-GB" sz="2400" b="1" kern="1200" dirty="0">
                <a:solidFill>
                  <a:schemeClr val="accent5">
                    <a:lumMod val="50000"/>
                  </a:schemeClr>
                </a:solidFill>
                <a:latin typeface="Century Gothic" panose="020F0302020204030204"/>
              </a:rPr>
              <a:t>5. What time did the accident happen? (¿A </a:t>
            </a:r>
            <a:r>
              <a:rPr lang="en-GB" sz="2400" b="1" kern="1200" dirty="0" err="1">
                <a:solidFill>
                  <a:schemeClr val="accent5">
                    <a:lumMod val="50000"/>
                  </a:schemeClr>
                </a:solidFill>
                <a:latin typeface="Century Gothic" panose="020F0302020204030204"/>
              </a:rPr>
              <a:t>qué</a:t>
            </a:r>
            <a:r>
              <a:rPr lang="en-GB" sz="2400" b="1" kern="1200" dirty="0">
                <a:solidFill>
                  <a:schemeClr val="accent5">
                    <a:lumMod val="50000"/>
                  </a:schemeClr>
                </a:solidFill>
                <a:latin typeface="Century Gothic" panose="020F0302020204030204"/>
              </a:rPr>
              <a:t> hora </a:t>
            </a:r>
            <a:r>
              <a:rPr lang="en-GB" sz="2400" b="1" kern="1200" dirty="0" err="1">
                <a:solidFill>
                  <a:schemeClr val="accent5">
                    <a:lumMod val="50000"/>
                  </a:schemeClr>
                </a:solidFill>
                <a:latin typeface="Century Gothic" panose="020F0302020204030204"/>
              </a:rPr>
              <a:t>pasó</a:t>
            </a:r>
            <a:r>
              <a:rPr lang="en-GB" sz="2400" b="1" kern="1200" dirty="0">
                <a:solidFill>
                  <a:schemeClr val="accent5">
                    <a:lumMod val="50000"/>
                  </a:schemeClr>
                </a:solidFill>
                <a:latin typeface="Century Gothic" panose="020F0302020204030204"/>
              </a:rPr>
              <a:t> el </a:t>
            </a:r>
            <a:r>
              <a:rPr lang="en-GB" sz="2400" b="1" kern="1200" dirty="0" err="1">
                <a:solidFill>
                  <a:schemeClr val="accent5">
                    <a:lumMod val="50000"/>
                  </a:schemeClr>
                </a:solidFill>
                <a:latin typeface="Century Gothic" panose="020F0302020204030204"/>
              </a:rPr>
              <a:t>accidente</a:t>
            </a:r>
            <a:r>
              <a:rPr lang="en-GB" sz="2400" b="1" kern="1200" dirty="0">
                <a:solidFill>
                  <a:schemeClr val="accent5">
                    <a:lumMod val="50000"/>
                  </a:schemeClr>
                </a:solidFill>
                <a:latin typeface="Century Gothic" panose="020F0302020204030204"/>
              </a:rPr>
              <a:t>?)</a:t>
            </a:r>
          </a:p>
        </p:txBody>
      </p:sp>
      <p:sp>
        <p:nvSpPr>
          <p:cNvPr id="12" name="CuadroTexto 11">
            <a:extLst>
              <a:ext uri="{FF2B5EF4-FFF2-40B4-BE49-F238E27FC236}">
                <a16:creationId xmlns:a16="http://schemas.microsoft.com/office/drawing/2014/main" id="{8AAFE260-A5B3-814F-BA78-3787565C4401}"/>
              </a:ext>
            </a:extLst>
          </p:cNvPr>
          <p:cNvSpPr txBox="1"/>
          <p:nvPr/>
        </p:nvSpPr>
        <p:spPr>
          <a:xfrm>
            <a:off x="130395" y="3236080"/>
            <a:ext cx="2954655" cy="461665"/>
          </a:xfrm>
          <a:prstGeom prst="rect">
            <a:avLst/>
          </a:prstGeom>
          <a:noFill/>
        </p:spPr>
        <p:txBody>
          <a:bodyPr wrap="none" rtlCol="0">
            <a:spAutoFit/>
          </a:bodyPr>
          <a:lstStyle/>
          <a:p>
            <a:r>
              <a:rPr lang="es-ES" sz="2400" i="1" kern="1200" dirty="0" err="1">
                <a:solidFill>
                  <a:schemeClr val="accent5">
                    <a:lumMod val="50000"/>
                  </a:schemeClr>
                </a:solidFill>
                <a:latin typeface="Century Gothic" panose="020F0302020204030204"/>
              </a:rPr>
              <a:t>Between</a:t>
            </a:r>
            <a:r>
              <a:rPr lang="es-ES" sz="2400" i="1" kern="1200" dirty="0">
                <a:solidFill>
                  <a:schemeClr val="accent5">
                    <a:lumMod val="50000"/>
                  </a:schemeClr>
                </a:solidFill>
                <a:latin typeface="Century Gothic" panose="020F0302020204030204"/>
              </a:rPr>
              <a:t> 8 and 9.	</a:t>
            </a:r>
            <a:endParaRPr lang="es-GB" sz="2400" dirty="0">
              <a:solidFill>
                <a:schemeClr val="accent5">
                  <a:lumMod val="50000"/>
                </a:schemeClr>
              </a:solidFill>
            </a:endParaRPr>
          </a:p>
        </p:txBody>
      </p:sp>
      <p:sp>
        <p:nvSpPr>
          <p:cNvPr id="13" name="CuadroTexto 12">
            <a:extLst>
              <a:ext uri="{FF2B5EF4-FFF2-40B4-BE49-F238E27FC236}">
                <a16:creationId xmlns:a16="http://schemas.microsoft.com/office/drawing/2014/main" id="{A68D10F8-0B40-B841-881B-E86DAA58410B}"/>
              </a:ext>
            </a:extLst>
          </p:cNvPr>
          <p:cNvSpPr txBox="1"/>
          <p:nvPr/>
        </p:nvSpPr>
        <p:spPr>
          <a:xfrm>
            <a:off x="130395" y="3761995"/>
            <a:ext cx="4658648" cy="461665"/>
          </a:xfrm>
          <a:prstGeom prst="rect">
            <a:avLst/>
          </a:prstGeom>
          <a:noFill/>
        </p:spPr>
        <p:txBody>
          <a:bodyPr wrap="none" rtlCol="0">
            <a:spAutoFit/>
          </a:bodyPr>
          <a:lstStyle/>
          <a:p>
            <a:r>
              <a:rPr lang="es-ES" sz="2400" kern="1200" dirty="0">
                <a:solidFill>
                  <a:schemeClr val="accent5">
                    <a:lumMod val="50000"/>
                  </a:schemeClr>
                </a:solidFill>
                <a:latin typeface="Century Gothic" panose="020F0302020204030204"/>
              </a:rPr>
              <a:t>(“Entre las ocho y las nueve”.)</a:t>
            </a:r>
            <a:endParaRPr lang="en-GB" sz="2400" i="1" kern="1200" dirty="0">
              <a:solidFill>
                <a:schemeClr val="accent5">
                  <a:lumMod val="50000"/>
                </a:schemeClr>
              </a:solidFill>
              <a:latin typeface="Century Gothic" panose="020F0302020204030204"/>
            </a:endParaRPr>
          </a:p>
        </p:txBody>
      </p:sp>
      <p:sp>
        <p:nvSpPr>
          <p:cNvPr id="14" name="CuadroTexto 13">
            <a:extLst>
              <a:ext uri="{FF2B5EF4-FFF2-40B4-BE49-F238E27FC236}">
                <a16:creationId xmlns:a16="http://schemas.microsoft.com/office/drawing/2014/main" id="{76FBB486-195A-E041-8E94-85225F312A73}"/>
              </a:ext>
            </a:extLst>
          </p:cNvPr>
          <p:cNvSpPr txBox="1"/>
          <p:nvPr/>
        </p:nvSpPr>
        <p:spPr>
          <a:xfrm>
            <a:off x="130395" y="4287910"/>
            <a:ext cx="8821646" cy="461665"/>
          </a:xfrm>
          <a:prstGeom prst="rect">
            <a:avLst/>
          </a:prstGeom>
          <a:noFill/>
        </p:spPr>
        <p:txBody>
          <a:bodyPr wrap="none" rtlCol="0">
            <a:spAutoFit/>
          </a:bodyPr>
          <a:lstStyle/>
          <a:p>
            <a:r>
              <a:rPr lang="en-GB" sz="2400" b="1" kern="1200" dirty="0">
                <a:solidFill>
                  <a:schemeClr val="accent5">
                    <a:lumMod val="50000"/>
                  </a:schemeClr>
                </a:solidFill>
                <a:latin typeface="Century Gothic" panose="020F0302020204030204"/>
              </a:rPr>
              <a:t>6. Why is the dog a hero? (¿Por </a:t>
            </a:r>
            <a:r>
              <a:rPr lang="en-GB" sz="2400" b="1" kern="1200" dirty="0" err="1">
                <a:solidFill>
                  <a:schemeClr val="accent5">
                    <a:lumMod val="50000"/>
                  </a:schemeClr>
                </a:solidFill>
                <a:latin typeface="Century Gothic" panose="020F0302020204030204"/>
              </a:rPr>
              <a:t>qué</a:t>
            </a:r>
            <a:r>
              <a:rPr lang="en-GB" sz="2400" b="1" kern="1200" dirty="0">
                <a:solidFill>
                  <a:schemeClr val="accent5">
                    <a:lumMod val="50000"/>
                  </a:schemeClr>
                </a:solidFill>
                <a:latin typeface="Century Gothic" panose="020F0302020204030204"/>
              </a:rPr>
              <a:t> el </a:t>
            </a:r>
            <a:r>
              <a:rPr lang="en-GB" sz="2400" b="1" kern="1200" dirty="0" err="1">
                <a:solidFill>
                  <a:schemeClr val="accent5">
                    <a:lumMod val="50000"/>
                  </a:schemeClr>
                </a:solidFill>
                <a:latin typeface="Century Gothic" panose="020F0302020204030204"/>
              </a:rPr>
              <a:t>perro</a:t>
            </a:r>
            <a:r>
              <a:rPr lang="en-GB" sz="2400" b="1" kern="1200" dirty="0">
                <a:solidFill>
                  <a:schemeClr val="accent5">
                    <a:lumMod val="50000"/>
                  </a:schemeClr>
                </a:solidFill>
                <a:latin typeface="Century Gothic" panose="020F0302020204030204"/>
              </a:rPr>
              <a:t> es un </a:t>
            </a:r>
            <a:r>
              <a:rPr lang="en-GB" sz="2400" b="1" kern="1200" dirty="0" err="1">
                <a:solidFill>
                  <a:schemeClr val="accent5">
                    <a:lumMod val="50000"/>
                  </a:schemeClr>
                </a:solidFill>
                <a:latin typeface="Century Gothic" panose="020F0302020204030204"/>
              </a:rPr>
              <a:t>héroe</a:t>
            </a:r>
            <a:r>
              <a:rPr lang="en-GB" sz="2400" b="1" kern="1200" dirty="0">
                <a:solidFill>
                  <a:schemeClr val="accent5">
                    <a:lumMod val="50000"/>
                  </a:schemeClr>
                </a:solidFill>
                <a:latin typeface="Century Gothic" panose="020F0302020204030204"/>
              </a:rPr>
              <a:t>?)</a:t>
            </a:r>
          </a:p>
        </p:txBody>
      </p:sp>
      <p:sp>
        <p:nvSpPr>
          <p:cNvPr id="15" name="CuadroTexto 14">
            <a:extLst>
              <a:ext uri="{FF2B5EF4-FFF2-40B4-BE49-F238E27FC236}">
                <a16:creationId xmlns:a16="http://schemas.microsoft.com/office/drawing/2014/main" id="{E8E4D267-4558-5846-9B63-844C6FC5CAD3}"/>
              </a:ext>
            </a:extLst>
          </p:cNvPr>
          <p:cNvSpPr txBox="1"/>
          <p:nvPr/>
        </p:nvSpPr>
        <p:spPr>
          <a:xfrm>
            <a:off x="130395" y="4813825"/>
            <a:ext cx="7511993" cy="461665"/>
          </a:xfrm>
          <a:prstGeom prst="rect">
            <a:avLst/>
          </a:prstGeom>
          <a:noFill/>
        </p:spPr>
        <p:txBody>
          <a:bodyPr wrap="none" rtlCol="0">
            <a:spAutoFit/>
          </a:bodyPr>
          <a:lstStyle/>
          <a:p>
            <a:r>
              <a:rPr lang="en-GB" sz="2400" i="1" kern="1200" dirty="0">
                <a:solidFill>
                  <a:schemeClr val="accent5">
                    <a:lumMod val="50000"/>
                  </a:schemeClr>
                </a:solidFill>
                <a:latin typeface="Century Gothic" panose="020F0302020204030204"/>
              </a:rPr>
              <a:t>He attacked the man who was trying to escape. </a:t>
            </a:r>
          </a:p>
        </p:txBody>
      </p:sp>
      <p:sp>
        <p:nvSpPr>
          <p:cNvPr id="16" name="CuadroTexto 15">
            <a:extLst>
              <a:ext uri="{FF2B5EF4-FFF2-40B4-BE49-F238E27FC236}">
                <a16:creationId xmlns:a16="http://schemas.microsoft.com/office/drawing/2014/main" id="{90A71209-BD20-9148-84B2-728EEF1B5F4D}"/>
              </a:ext>
            </a:extLst>
          </p:cNvPr>
          <p:cNvSpPr txBox="1"/>
          <p:nvPr/>
        </p:nvSpPr>
        <p:spPr>
          <a:xfrm>
            <a:off x="130395" y="5339742"/>
            <a:ext cx="9514143" cy="936218"/>
          </a:xfrm>
          <a:prstGeom prst="rect">
            <a:avLst/>
          </a:prstGeom>
          <a:noFill/>
        </p:spPr>
        <p:txBody>
          <a:bodyPr wrap="none" rtlCol="0">
            <a:spAutoFit/>
          </a:bodyPr>
          <a:lstStyle/>
          <a:p>
            <a:pPr lvl="0">
              <a:lnSpc>
                <a:spcPct val="120000"/>
              </a:lnSpc>
              <a:buClrTx/>
              <a:defRPr/>
            </a:pPr>
            <a:r>
              <a:rPr lang="es-ES" sz="2400" kern="1200" dirty="0">
                <a:solidFill>
                  <a:schemeClr val="accent5">
                    <a:lumMod val="50000"/>
                  </a:schemeClr>
                </a:solidFill>
                <a:latin typeface="Century Gothic" panose="020F0302020204030204"/>
              </a:rPr>
              <a:t>(“</a:t>
            </a:r>
            <a:r>
              <a:rPr lang="en-GB" sz="2400" dirty="0">
                <a:solidFill>
                  <a:schemeClr val="accent5">
                    <a:lumMod val="50000"/>
                  </a:schemeClr>
                </a:solidFill>
                <a:latin typeface="Century Gothic" panose="020B0502020202020204" pitchFamily="34" charset="0"/>
              </a:rPr>
              <a:t>E</a:t>
            </a:r>
            <a:r>
              <a:rPr lang="es-GB" sz="2400" dirty="0">
                <a:solidFill>
                  <a:schemeClr val="accent5">
                    <a:lumMod val="50000"/>
                  </a:schemeClr>
                </a:solidFill>
                <a:latin typeface="Century Gothic" panose="020B0502020202020204" pitchFamily="34" charset="0"/>
              </a:rPr>
              <a:t>staba intentando escapar de la policía cuando mi perro lo </a:t>
            </a:r>
          </a:p>
          <a:p>
            <a:pPr lvl="0">
              <a:lnSpc>
                <a:spcPct val="120000"/>
              </a:lnSpc>
              <a:buClrTx/>
              <a:defRPr/>
            </a:pPr>
            <a:r>
              <a:rPr lang="es-GB" sz="2400" dirty="0">
                <a:solidFill>
                  <a:schemeClr val="accent5">
                    <a:lumMod val="50000"/>
                  </a:schemeClr>
                </a:solidFill>
                <a:latin typeface="Century Gothic" panose="020B0502020202020204" pitchFamily="34" charset="0"/>
              </a:rPr>
              <a:t>atacó con rabia”</a:t>
            </a:r>
            <a:r>
              <a:rPr lang="es-ES" sz="2400" kern="1200" dirty="0">
                <a:solidFill>
                  <a:schemeClr val="accent5">
                    <a:lumMod val="50000"/>
                  </a:schemeClr>
                </a:solidFill>
                <a:latin typeface="Century Gothic" panose="020F0302020204030204"/>
              </a:rPr>
              <a:t>.)</a:t>
            </a:r>
            <a:endParaRPr lang="en-GB" sz="2400" kern="1200" dirty="0">
              <a:solidFill>
                <a:schemeClr val="accent5">
                  <a:lumMod val="50000"/>
                </a:schemeClr>
              </a:solidFill>
              <a:latin typeface="Century Gothic" panose="020F0302020204030204"/>
            </a:endParaRPr>
          </a:p>
        </p:txBody>
      </p:sp>
    </p:spTree>
    <p:extLst>
      <p:ext uri="{BB962C8B-B14F-4D97-AF65-F5344CB8AC3E}">
        <p14:creationId xmlns:p14="http://schemas.microsoft.com/office/powerpoint/2010/main" val="341406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2" grpId="0"/>
      <p:bldP spid="13"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8D0EAA-D85B-B84E-B2D9-6EC601B908D8}"/>
              </a:ext>
            </a:extLst>
          </p:cNvPr>
          <p:cNvSpPr>
            <a:spLocks noGrp="1"/>
          </p:cNvSpPr>
          <p:nvPr>
            <p:ph type="title"/>
          </p:nvPr>
        </p:nvSpPr>
        <p:spPr>
          <a:xfrm>
            <a:off x="263857" y="258166"/>
            <a:ext cx="9667934" cy="710478"/>
          </a:xfrm>
        </p:spPr>
        <p:txBody>
          <a:bodyPr>
            <a:normAutofit/>
          </a:bodyPr>
          <a:lstStyle/>
          <a:p>
            <a:r>
              <a:rPr lang="es-GB" sz="2200" b="1" dirty="0"/>
              <a:t>Lee estas noticias. ¡No están completas! Escribe la parte que no está, puedes usar tu imaginación.</a:t>
            </a:r>
          </a:p>
        </p:txBody>
      </p:sp>
      <p:sp>
        <p:nvSpPr>
          <p:cNvPr id="4" name="Rounded Rectangle 11">
            <a:extLst>
              <a:ext uri="{FF2B5EF4-FFF2-40B4-BE49-F238E27FC236}">
                <a16:creationId xmlns:a16="http://schemas.microsoft.com/office/drawing/2014/main" id="{DC2226A9-84C2-D14D-95D4-8DC13590C8E7}"/>
              </a:ext>
            </a:extLst>
          </p:cNvPr>
          <p:cNvSpPr/>
          <p:nvPr/>
        </p:nvSpPr>
        <p:spPr>
          <a:xfrm>
            <a:off x="10375900" y="258166"/>
            <a:ext cx="1552243" cy="400919"/>
          </a:xfrm>
          <a:prstGeom prst="roundRect">
            <a:avLst/>
          </a:prstGeom>
          <a:solidFill>
            <a:srgbClr val="F6640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pic>
        <p:nvPicPr>
          <p:cNvPr id="8" name="Picture 2" descr="transparent newspaper clipping png - Clip Art Library">
            <a:extLst>
              <a:ext uri="{FF2B5EF4-FFF2-40B4-BE49-F238E27FC236}">
                <a16:creationId xmlns:a16="http://schemas.microsoft.com/office/drawing/2014/main" id="{418656D1-D87E-0C48-BC41-B2303671F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04" y="1796599"/>
            <a:ext cx="11988639" cy="99755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EAFA2F37-FDC0-C443-8815-4928D1498D44}"/>
              </a:ext>
            </a:extLst>
          </p:cNvPr>
          <p:cNvSpPr txBox="1"/>
          <p:nvPr/>
        </p:nvSpPr>
        <p:spPr>
          <a:xfrm>
            <a:off x="863279" y="2051055"/>
            <a:ext cx="8871339" cy="430887"/>
          </a:xfrm>
          <a:prstGeom prst="rect">
            <a:avLst/>
          </a:prstGeom>
          <a:noFill/>
        </p:spPr>
        <p:txBody>
          <a:bodyPr wrap="none" rtlCol="0">
            <a:spAutoFit/>
          </a:bodyPr>
          <a:lstStyle/>
          <a:p>
            <a:r>
              <a:rPr lang="es-GB" sz="2200" dirty="0">
                <a:solidFill>
                  <a:schemeClr val="accent5">
                    <a:lumMod val="50000"/>
                  </a:schemeClr>
                </a:solidFill>
                <a:latin typeface="Century Gothic" panose="020B0502020202020204" pitchFamily="34" charset="0"/>
              </a:rPr>
              <a:t>2. ______________ ... cuando encontró una bolsa llena de dinero.</a:t>
            </a:r>
          </a:p>
        </p:txBody>
      </p:sp>
      <p:pic>
        <p:nvPicPr>
          <p:cNvPr id="10" name="Picture 2" descr="transparent newspaper clipping png - Clip Art Library">
            <a:extLst>
              <a:ext uri="{FF2B5EF4-FFF2-40B4-BE49-F238E27FC236}">
                <a16:creationId xmlns:a16="http://schemas.microsoft.com/office/drawing/2014/main" id="{1E0FD54B-BF8A-A246-8C01-A8ED1E8F5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1" y="2688010"/>
            <a:ext cx="11988639" cy="99755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92578860-D124-F54E-AFE8-C835860A0E4F}"/>
              </a:ext>
            </a:extLst>
          </p:cNvPr>
          <p:cNvSpPr txBox="1"/>
          <p:nvPr/>
        </p:nvSpPr>
        <p:spPr>
          <a:xfrm>
            <a:off x="863279" y="2896893"/>
            <a:ext cx="9275296" cy="430887"/>
          </a:xfrm>
          <a:prstGeom prst="rect">
            <a:avLst/>
          </a:prstGeom>
          <a:noFill/>
        </p:spPr>
        <p:txBody>
          <a:bodyPr wrap="none" rtlCol="0">
            <a:spAutoFit/>
          </a:bodyPr>
          <a:lstStyle/>
          <a:p>
            <a:r>
              <a:rPr lang="es-GB" sz="2200" dirty="0">
                <a:solidFill>
                  <a:schemeClr val="accent5">
                    <a:lumMod val="50000"/>
                  </a:schemeClr>
                </a:solidFill>
                <a:latin typeface="Century Gothic" panose="020B0502020202020204" pitchFamily="34" charset="0"/>
              </a:rPr>
              <a:t>3. Una pareja estaba discutiendo cuando de repente... __________</a:t>
            </a:r>
          </a:p>
        </p:txBody>
      </p:sp>
      <p:pic>
        <p:nvPicPr>
          <p:cNvPr id="12" name="Picture 2" descr="transparent newspaper clipping png - Clip Art Library">
            <a:extLst>
              <a:ext uri="{FF2B5EF4-FFF2-40B4-BE49-F238E27FC236}">
                <a16:creationId xmlns:a16="http://schemas.microsoft.com/office/drawing/2014/main" id="{611B4327-D983-E244-8274-ADBD36D03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51" y="933229"/>
            <a:ext cx="11988639" cy="99755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4">
            <a:extLst>
              <a:ext uri="{FF2B5EF4-FFF2-40B4-BE49-F238E27FC236}">
                <a16:creationId xmlns:a16="http://schemas.microsoft.com/office/drawing/2014/main" id="{71FE233C-D0F1-814E-BBBD-F59FA8F8BF8F}"/>
              </a:ext>
            </a:extLst>
          </p:cNvPr>
          <p:cNvSpPr txBox="1"/>
          <p:nvPr/>
        </p:nvSpPr>
        <p:spPr>
          <a:xfrm>
            <a:off x="826764" y="1245436"/>
            <a:ext cx="9220794" cy="430887"/>
          </a:xfrm>
          <a:prstGeom prst="rect">
            <a:avLst/>
          </a:prstGeom>
          <a:noFill/>
        </p:spPr>
        <p:txBody>
          <a:bodyPr wrap="none" rtlCol="0">
            <a:spAutoFit/>
          </a:bodyPr>
          <a:lstStyle/>
          <a:p>
            <a:r>
              <a:rPr lang="es-GB" sz="2200" dirty="0">
                <a:solidFill>
                  <a:schemeClr val="accent5">
                    <a:lumMod val="50000"/>
                  </a:schemeClr>
                </a:solidFill>
                <a:latin typeface="Century Gothic" panose="020B0502020202020204" pitchFamily="34" charset="0"/>
              </a:rPr>
              <a:t>1. Un señor estaba nadando en el mar cuando... _______________  </a:t>
            </a:r>
          </a:p>
        </p:txBody>
      </p:sp>
      <p:pic>
        <p:nvPicPr>
          <p:cNvPr id="25" name="Picture 2" descr="transparent newspaper clipping png - Clip Art Library">
            <a:extLst>
              <a:ext uri="{FF2B5EF4-FFF2-40B4-BE49-F238E27FC236}">
                <a16:creationId xmlns:a16="http://schemas.microsoft.com/office/drawing/2014/main" id="{371D4162-30EA-974A-A03A-845F4DA95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8" y="4425259"/>
            <a:ext cx="11988639" cy="997550"/>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8">
            <a:extLst>
              <a:ext uri="{FF2B5EF4-FFF2-40B4-BE49-F238E27FC236}">
                <a16:creationId xmlns:a16="http://schemas.microsoft.com/office/drawing/2014/main" id="{9218F96F-D9C2-CC4D-B0DB-8F8157082F57}"/>
              </a:ext>
            </a:extLst>
          </p:cNvPr>
          <p:cNvSpPr txBox="1"/>
          <p:nvPr/>
        </p:nvSpPr>
        <p:spPr>
          <a:xfrm>
            <a:off x="863279" y="4675202"/>
            <a:ext cx="9184279"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5</a:t>
            </a:r>
            <a:r>
              <a:rPr lang="es-GB" sz="2200" dirty="0">
                <a:solidFill>
                  <a:schemeClr val="accent5">
                    <a:lumMod val="50000"/>
                  </a:schemeClr>
                </a:solidFill>
                <a:latin typeface="Century Gothic" panose="020B0502020202020204" pitchFamily="34" charset="0"/>
              </a:rPr>
              <a:t>. ______________ ... cuando </a:t>
            </a:r>
            <a:r>
              <a:rPr lang="es-ES" sz="2200" dirty="0">
                <a:solidFill>
                  <a:schemeClr val="accent5">
                    <a:lumMod val="50000"/>
                  </a:schemeClr>
                </a:solidFill>
                <a:latin typeface="Century Gothic" panose="020B0502020202020204" pitchFamily="34" charset="0"/>
              </a:rPr>
              <a:t>un policía paró el tráfico.</a:t>
            </a:r>
            <a:endParaRPr lang="es-GB" sz="2200" dirty="0">
              <a:solidFill>
                <a:schemeClr val="accent5">
                  <a:lumMod val="50000"/>
                </a:schemeClr>
              </a:solidFill>
              <a:latin typeface="Century Gothic" panose="020B0502020202020204" pitchFamily="34" charset="0"/>
            </a:endParaRPr>
          </a:p>
        </p:txBody>
      </p:sp>
      <p:pic>
        <p:nvPicPr>
          <p:cNvPr id="27" name="Picture 2" descr="transparent newspaper clipping png - Clip Art Library">
            <a:extLst>
              <a:ext uri="{FF2B5EF4-FFF2-40B4-BE49-F238E27FC236}">
                <a16:creationId xmlns:a16="http://schemas.microsoft.com/office/drawing/2014/main" id="{B45CFEC4-03DA-754D-AC8E-305E94087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4" y="5345819"/>
            <a:ext cx="11988639" cy="997550"/>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10">
            <a:extLst>
              <a:ext uri="{FF2B5EF4-FFF2-40B4-BE49-F238E27FC236}">
                <a16:creationId xmlns:a16="http://schemas.microsoft.com/office/drawing/2014/main" id="{27B79ACF-C894-4448-BE44-0309D77BFB23}"/>
              </a:ext>
            </a:extLst>
          </p:cNvPr>
          <p:cNvSpPr txBox="1"/>
          <p:nvPr/>
        </p:nvSpPr>
        <p:spPr>
          <a:xfrm>
            <a:off x="683628" y="5619889"/>
            <a:ext cx="8933856" cy="430887"/>
          </a:xfrm>
          <a:prstGeom prst="rect">
            <a:avLst/>
          </a:prstGeom>
          <a:noFill/>
        </p:spPr>
        <p:txBody>
          <a:bodyPr wrap="none" rtlCol="0">
            <a:spAutoFit/>
          </a:bodyPr>
          <a:lstStyle/>
          <a:p>
            <a:r>
              <a:rPr lang="es-ES" sz="2200" dirty="0">
                <a:solidFill>
                  <a:schemeClr val="accent5">
                    <a:lumMod val="50000"/>
                  </a:schemeClr>
                </a:solidFill>
                <a:latin typeface="Century Gothic" panose="020B0502020202020204" pitchFamily="34" charset="0"/>
              </a:rPr>
              <a:t>6</a:t>
            </a:r>
            <a:r>
              <a:rPr lang="es-GB" sz="2200" dirty="0">
                <a:solidFill>
                  <a:schemeClr val="accent5">
                    <a:lumMod val="50000"/>
                  </a:schemeClr>
                </a:solidFill>
                <a:latin typeface="Century Gothic" panose="020B0502020202020204" pitchFamily="34" charset="0"/>
              </a:rPr>
              <a:t>. </a:t>
            </a:r>
            <a:r>
              <a:rPr lang="es-ES" sz="2200" dirty="0">
                <a:solidFill>
                  <a:schemeClr val="accent5">
                    <a:lumMod val="50000"/>
                  </a:schemeClr>
                </a:solidFill>
                <a:latin typeface="Century Gothic" panose="020B0502020202020204" pitchFamily="34" charset="0"/>
              </a:rPr>
              <a:t>Una señora estaba repartiendo periódicos cuando</a:t>
            </a:r>
            <a:r>
              <a:rPr lang="es-GB" sz="2200" dirty="0">
                <a:solidFill>
                  <a:schemeClr val="accent5">
                    <a:lumMod val="50000"/>
                  </a:schemeClr>
                </a:solidFill>
                <a:latin typeface="Century Gothic" panose="020B0502020202020204" pitchFamily="34" charset="0"/>
              </a:rPr>
              <a:t>... ____</a:t>
            </a:r>
            <a:r>
              <a:rPr lang="en-GB" sz="2200" dirty="0">
                <a:solidFill>
                  <a:schemeClr val="accent5">
                    <a:lumMod val="50000"/>
                  </a:schemeClr>
                </a:solidFill>
                <a:latin typeface="Century Gothic" panose="020B0502020202020204" pitchFamily="34" charset="0"/>
              </a:rPr>
              <a:t>___ .</a:t>
            </a:r>
            <a:endParaRPr lang="es-GB" sz="2200" dirty="0">
              <a:solidFill>
                <a:schemeClr val="accent5">
                  <a:lumMod val="50000"/>
                </a:schemeClr>
              </a:solidFill>
              <a:latin typeface="Century Gothic" panose="020B0502020202020204" pitchFamily="34" charset="0"/>
            </a:endParaRPr>
          </a:p>
        </p:txBody>
      </p:sp>
      <p:pic>
        <p:nvPicPr>
          <p:cNvPr id="29" name="Picture 2" descr="transparent newspaper clipping png - Clip Art Library">
            <a:extLst>
              <a:ext uri="{FF2B5EF4-FFF2-40B4-BE49-F238E27FC236}">
                <a16:creationId xmlns:a16="http://schemas.microsoft.com/office/drawing/2014/main" id="{7104E493-1ED8-484B-A77B-0CF259942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7" y="3579421"/>
            <a:ext cx="11988639" cy="997550"/>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4">
            <a:extLst>
              <a:ext uri="{FF2B5EF4-FFF2-40B4-BE49-F238E27FC236}">
                <a16:creationId xmlns:a16="http://schemas.microsoft.com/office/drawing/2014/main" id="{9E0A829A-DEB8-ED42-9292-9424D1B8365A}"/>
              </a:ext>
            </a:extLst>
          </p:cNvPr>
          <p:cNvSpPr txBox="1"/>
          <p:nvPr/>
        </p:nvSpPr>
        <p:spPr>
          <a:xfrm>
            <a:off x="863279" y="3862604"/>
            <a:ext cx="7396577" cy="430887"/>
          </a:xfrm>
          <a:prstGeom prst="rect">
            <a:avLst/>
          </a:prstGeom>
          <a:noFill/>
        </p:spPr>
        <p:txBody>
          <a:bodyPr wrap="none" rtlCol="0">
            <a:spAutoFit/>
          </a:bodyPr>
          <a:lstStyle/>
          <a:p>
            <a:r>
              <a:rPr lang="es-ES" sz="2200" dirty="0">
                <a:solidFill>
                  <a:schemeClr val="accent5">
                    <a:lumMod val="50000"/>
                  </a:schemeClr>
                </a:solidFill>
                <a:latin typeface="Century Gothic" panose="020B0502020202020204" pitchFamily="34" charset="0"/>
              </a:rPr>
              <a:t>4</a:t>
            </a:r>
            <a:r>
              <a:rPr lang="es-GB" sz="2200" dirty="0">
                <a:solidFill>
                  <a:schemeClr val="accent5">
                    <a:lumMod val="50000"/>
                  </a:schemeClr>
                </a:solidFill>
                <a:latin typeface="Century Gothic" panose="020B0502020202020204" pitchFamily="34" charset="0"/>
              </a:rPr>
              <a:t>. _______________ ...</a:t>
            </a:r>
            <a:r>
              <a:rPr lang="es-ES" sz="2200" dirty="0">
                <a:solidFill>
                  <a:schemeClr val="accent5">
                    <a:lumMod val="50000"/>
                  </a:schemeClr>
                </a:solidFill>
                <a:latin typeface="Century Gothic" panose="020B0502020202020204" pitchFamily="34" charset="0"/>
              </a:rPr>
              <a:t>cuando un perro saltó adelante.</a:t>
            </a:r>
            <a:endParaRPr lang="es-GB" sz="2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161833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4221" y="1027376"/>
            <a:ext cx="10426011"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chemeClr val="accent5">
                    <a:lumMod val="50000"/>
                  </a:schemeClr>
                </a:solidFill>
                <a:latin typeface="Century Gothic" panose="020B0502020202020204" pitchFamily="34" charset="0"/>
                <a:ea typeface="Calibri" panose="020F0502020204030204" pitchFamily="34" charset="0"/>
                <a:cs typeface="Calibri" panose="020F0502020204030204" pitchFamily="34" charset="0"/>
              </a:rPr>
              <a:t>Vocabulary Learning Homework (Y9, Term 2.2, Week 5)</a:t>
            </a:r>
            <a:endParaRPr lang="en-GB" sz="2800" dirty="0">
              <a:solidFill>
                <a:schemeClr val="accent5">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9" name="TextBox 8"/>
          <p:cNvSpPr txBox="1"/>
          <p:nvPr/>
        </p:nvSpPr>
        <p:spPr>
          <a:xfrm>
            <a:off x="222774" y="1569498"/>
            <a:ext cx="10885786" cy="461665"/>
          </a:xfrm>
          <a:prstGeom prst="rect">
            <a:avLst/>
          </a:prstGeom>
          <a:noFill/>
        </p:spPr>
        <p:txBody>
          <a:bodyPr wrap="square" rtlCol="0">
            <a:spAutoFit/>
          </a:bodyPr>
          <a:lstStyle/>
          <a:p>
            <a:pPr lvl="0">
              <a:buClrTx/>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This week’s homework is </a:t>
            </a:r>
            <a:r>
              <a:rPr lang="en-GB" sz="2400" dirty="0">
                <a:solidFill>
                  <a:schemeClr val="accent5">
                    <a:lumMod val="50000"/>
                  </a:schemeClr>
                </a:solidFill>
                <a:latin typeface="Century Gothic" panose="020B0502020202020204" pitchFamily="34" charset="0"/>
              </a:rPr>
              <a:t>four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vocabulary mashups from </a:t>
            </a:r>
            <a:r>
              <a:rPr lang="en-GB" sz="2400" kern="1200" dirty="0">
                <a:solidFill>
                  <a:schemeClr val="accent5">
                    <a:lumMod val="50000"/>
                  </a:schemeClr>
                </a:solidFill>
                <a:latin typeface="Century Gothic" panose="020B0502020202020204" pitchFamily="34" charset="0"/>
                <a:ea typeface="+mn-ea"/>
                <a:cs typeface="+mn-cs"/>
              </a:rPr>
              <a:t>9.1.2.7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to</a:t>
            </a:r>
            <a:r>
              <a:rPr lang="en-GB" sz="2400" kern="1200" dirty="0">
                <a:solidFill>
                  <a:schemeClr val="accent5">
                    <a:lumMod val="50000"/>
                  </a:schemeClr>
                </a:solidFill>
                <a:latin typeface="Century Gothic" panose="020B0502020202020204" pitchFamily="34" charset="0"/>
              </a:rPr>
              <a:t> 9.2.2.4</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 name="Rectangle 1"/>
          <p:cNvSpPr/>
          <p:nvPr/>
        </p:nvSpPr>
        <p:spPr>
          <a:xfrm>
            <a:off x="222774" y="2303748"/>
            <a:ext cx="7378176" cy="400110"/>
          </a:xfrm>
          <a:prstGeom prst="rect">
            <a:avLst/>
          </a:prstGeom>
        </p:spPr>
        <p:txBody>
          <a:bodyPr wrap="square">
            <a:spAutoFit/>
          </a:bodyPr>
          <a:lstStyle/>
          <a:p>
            <a:r>
              <a:rPr lang="en-GB" sz="2000" dirty="0">
                <a:latin typeface="Century Gothic" panose="020B0502020202020204" pitchFamily="34" charset="0"/>
                <a:hlinkClick r:id="rId6"/>
              </a:rPr>
              <a:t>Y9 Spanish Term 2.2 Week 5 - mashup A </a:t>
            </a:r>
            <a:endParaRPr lang="en-GB" sz="2000" dirty="0">
              <a:latin typeface="Century Gothic" panose="020B0502020202020204" pitchFamily="34" charset="0"/>
            </a:endParaRPr>
          </a:p>
        </p:txBody>
      </p:sp>
      <p:sp>
        <p:nvSpPr>
          <p:cNvPr id="3" name="Rectangle 2"/>
          <p:cNvSpPr/>
          <p:nvPr/>
        </p:nvSpPr>
        <p:spPr>
          <a:xfrm>
            <a:off x="222774" y="4476129"/>
            <a:ext cx="6096000" cy="400110"/>
          </a:xfrm>
          <a:prstGeom prst="rect">
            <a:avLst/>
          </a:prstGeom>
        </p:spPr>
        <p:txBody>
          <a:bodyPr>
            <a:spAutoFit/>
          </a:bodyPr>
          <a:lstStyle/>
          <a:p>
            <a:r>
              <a:rPr lang="en-GB" sz="2000" dirty="0">
                <a:latin typeface="Century Gothic" panose="020B0502020202020204" pitchFamily="34" charset="0"/>
                <a:hlinkClick r:id="rId7"/>
              </a:rPr>
              <a:t>Y9 Spanish Term 2.2 Week 5 - mashup C </a:t>
            </a:r>
            <a:endParaRPr lang="en-GB" sz="2000" dirty="0">
              <a:latin typeface="Century Gothic" panose="020B0502020202020204" pitchFamily="34" charset="0"/>
            </a:endParaRPr>
          </a:p>
        </p:txBody>
      </p:sp>
      <p:sp>
        <p:nvSpPr>
          <p:cNvPr id="4" name="Rectangle 3"/>
          <p:cNvSpPr/>
          <p:nvPr/>
        </p:nvSpPr>
        <p:spPr>
          <a:xfrm>
            <a:off x="222774" y="3338566"/>
            <a:ext cx="6096000" cy="400110"/>
          </a:xfrm>
          <a:prstGeom prst="rect">
            <a:avLst/>
          </a:prstGeom>
        </p:spPr>
        <p:txBody>
          <a:bodyPr>
            <a:spAutoFit/>
          </a:bodyPr>
          <a:lstStyle/>
          <a:p>
            <a:r>
              <a:rPr lang="en-GB" sz="2000" dirty="0">
                <a:latin typeface="Century Gothic" panose="020B0502020202020204" pitchFamily="34" charset="0"/>
                <a:hlinkClick r:id="rId8"/>
              </a:rPr>
              <a:t>Y9 Spanish Term 2.2 Week 5 - mashup B </a:t>
            </a:r>
            <a:endParaRPr lang="en-GB" sz="2000" dirty="0">
              <a:latin typeface="Century Gothic" panose="020B0502020202020204" pitchFamily="34" charset="0"/>
            </a:endParaRPr>
          </a:p>
        </p:txBody>
      </p:sp>
      <p:sp>
        <p:nvSpPr>
          <p:cNvPr id="14" name="Rectangle 13">
            <a:extLst>
              <a:ext uri="{FF2B5EF4-FFF2-40B4-BE49-F238E27FC236}">
                <a16:creationId xmlns:a16="http://schemas.microsoft.com/office/drawing/2014/main" id="{C47B3AE2-A305-46B0-888C-650AB0008839}"/>
              </a:ext>
            </a:extLst>
          </p:cNvPr>
          <p:cNvSpPr/>
          <p:nvPr/>
        </p:nvSpPr>
        <p:spPr>
          <a:xfrm>
            <a:off x="249437" y="5545199"/>
            <a:ext cx="6096000" cy="400110"/>
          </a:xfrm>
          <a:prstGeom prst="rect">
            <a:avLst/>
          </a:prstGeom>
        </p:spPr>
        <p:txBody>
          <a:bodyPr>
            <a:spAutoFit/>
          </a:bodyPr>
          <a:lstStyle/>
          <a:p>
            <a:r>
              <a:rPr lang="en-GB" sz="2000" dirty="0">
                <a:latin typeface="Century Gothic" panose="020B0502020202020204" pitchFamily="34" charset="0"/>
                <a:hlinkClick r:id="rId9"/>
              </a:rPr>
              <a:t>Y9 Spanish Term 2.2 Week 5 - mashup D </a:t>
            </a:r>
            <a:endParaRPr lang="en-GB" sz="2000" dirty="0">
              <a:latin typeface="Century Gothic" panose="020B0502020202020204" pitchFamily="34" charset="0"/>
            </a:endParaRPr>
          </a:p>
        </p:txBody>
      </p:sp>
      <p:pic>
        <p:nvPicPr>
          <p:cNvPr id="7" name="Imagen 6" descr="Código QR&#10;&#10;Descripción generada automáticamente">
            <a:extLst>
              <a:ext uri="{FF2B5EF4-FFF2-40B4-BE49-F238E27FC236}">
                <a16:creationId xmlns:a16="http://schemas.microsoft.com/office/drawing/2014/main" id="{6BF05B83-DA27-B54A-8C2B-B630EF90D9FD}"/>
              </a:ext>
            </a:extLst>
          </p:cNvPr>
          <p:cNvPicPr>
            <a:picLocks noChangeAspect="1"/>
          </p:cNvPicPr>
          <p:nvPr/>
        </p:nvPicPr>
        <p:blipFill>
          <a:blip r:embed="rId10"/>
          <a:stretch>
            <a:fillRect/>
          </a:stretch>
        </p:blipFill>
        <p:spPr>
          <a:xfrm>
            <a:off x="5850587" y="2033181"/>
            <a:ext cx="882572" cy="882572"/>
          </a:xfrm>
          <a:prstGeom prst="rect">
            <a:avLst/>
          </a:prstGeom>
        </p:spPr>
      </p:pic>
      <p:pic>
        <p:nvPicPr>
          <p:cNvPr id="11" name="Imagen 10" descr="Código QR&#10;&#10;Descripción generada automáticamente">
            <a:extLst>
              <a:ext uri="{FF2B5EF4-FFF2-40B4-BE49-F238E27FC236}">
                <a16:creationId xmlns:a16="http://schemas.microsoft.com/office/drawing/2014/main" id="{D77CCD56-6F5B-9C46-9AD8-CB3ACA1ABC92}"/>
              </a:ext>
            </a:extLst>
          </p:cNvPr>
          <p:cNvPicPr>
            <a:picLocks noChangeAspect="1"/>
          </p:cNvPicPr>
          <p:nvPr/>
        </p:nvPicPr>
        <p:blipFill>
          <a:blip r:embed="rId11"/>
          <a:stretch>
            <a:fillRect/>
          </a:stretch>
        </p:blipFill>
        <p:spPr>
          <a:xfrm>
            <a:off x="5850587" y="3054840"/>
            <a:ext cx="882572" cy="882572"/>
          </a:xfrm>
          <a:prstGeom prst="rect">
            <a:avLst/>
          </a:prstGeom>
        </p:spPr>
      </p:pic>
      <p:pic>
        <p:nvPicPr>
          <p:cNvPr id="13" name="Imagen 12">
            <a:extLst>
              <a:ext uri="{FF2B5EF4-FFF2-40B4-BE49-F238E27FC236}">
                <a16:creationId xmlns:a16="http://schemas.microsoft.com/office/drawing/2014/main" id="{80A13C3F-35F4-F14E-AF42-EFC8B359A8BA}"/>
              </a:ext>
            </a:extLst>
          </p:cNvPr>
          <p:cNvPicPr>
            <a:picLocks noChangeAspect="1"/>
          </p:cNvPicPr>
          <p:nvPr/>
        </p:nvPicPr>
        <p:blipFill>
          <a:blip r:embed="rId12"/>
          <a:stretch>
            <a:fillRect/>
          </a:stretch>
        </p:blipFill>
        <p:spPr>
          <a:xfrm>
            <a:off x="5807783" y="4076499"/>
            <a:ext cx="968180" cy="968180"/>
          </a:xfrm>
          <a:prstGeom prst="rect">
            <a:avLst/>
          </a:prstGeom>
        </p:spPr>
      </p:pic>
      <p:pic>
        <p:nvPicPr>
          <p:cNvPr id="18" name="Imagen 17" descr="Código QR&#10;&#10;Descripción generada automáticamente">
            <a:extLst>
              <a:ext uri="{FF2B5EF4-FFF2-40B4-BE49-F238E27FC236}">
                <a16:creationId xmlns:a16="http://schemas.microsoft.com/office/drawing/2014/main" id="{055C0F92-8DC8-9844-93B6-BF3D786D99BB}"/>
              </a:ext>
            </a:extLst>
          </p:cNvPr>
          <p:cNvPicPr>
            <a:picLocks noChangeAspect="1"/>
          </p:cNvPicPr>
          <p:nvPr/>
        </p:nvPicPr>
        <p:blipFill>
          <a:blip r:embed="rId13"/>
          <a:stretch>
            <a:fillRect/>
          </a:stretch>
        </p:blipFill>
        <p:spPr>
          <a:xfrm>
            <a:off x="5807783" y="5183767"/>
            <a:ext cx="968180" cy="968180"/>
          </a:xfrm>
          <a:prstGeom prst="rect">
            <a:avLst/>
          </a:prstGeom>
        </p:spPr>
      </p:pic>
    </p:spTree>
    <p:extLst>
      <p:ext uri="{BB962C8B-B14F-4D97-AF65-F5344CB8AC3E}">
        <p14:creationId xmlns:p14="http://schemas.microsoft.com/office/powerpoint/2010/main" val="215212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0"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55" name="Google Shape;155;p10"/>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GB" sz="3600" b="1" dirty="0" err="1">
                <a:solidFill>
                  <a:schemeClr val="lt1"/>
                </a:solidFill>
              </a:rPr>
              <a:t>Vocabulario</a:t>
            </a:r>
            <a:endParaRPr b="1" dirty="0"/>
          </a:p>
        </p:txBody>
      </p:sp>
      <p:sp>
        <p:nvSpPr>
          <p:cNvPr id="156" name="Google Shape;156;p10"/>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GB" sz="2000" b="1" u="none" strike="noStrike" cap="none" dirty="0" err="1">
                <a:solidFill>
                  <a:srgbClr val="FFFFFF"/>
                </a:solidFill>
                <a:latin typeface="Century Gothic" panose="020B0502020202020204" pitchFamily="34" charset="0"/>
                <a:sym typeface="Arial"/>
              </a:rPr>
              <a:t>hablar</a:t>
            </a:r>
            <a:endParaRPr sz="2000" b="1" u="none" strike="noStrike" cap="none" dirty="0">
              <a:solidFill>
                <a:srgbClr val="FFFFFF"/>
              </a:solidFill>
              <a:latin typeface="Century Gothic" panose="020B0502020202020204" pitchFamily="34" charset="0"/>
              <a:sym typeface="Arial"/>
            </a:endParaRPr>
          </a:p>
        </p:txBody>
      </p:sp>
      <p:sp>
        <p:nvSpPr>
          <p:cNvPr id="157" name="Google Shape;157;p10"/>
          <p:cNvSpPr/>
          <p:nvPr/>
        </p:nvSpPr>
        <p:spPr>
          <a:xfrm>
            <a:off x="234286" y="14608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el </a:t>
            </a:r>
            <a:r>
              <a:rPr lang="en-GB" sz="2000" u="none" strike="noStrike" cap="none" dirty="0" err="1">
                <a:solidFill>
                  <a:srgbClr val="1F3864"/>
                </a:solidFill>
                <a:latin typeface="Century Gothic" panose="020B0502020202020204" pitchFamily="34" charset="0"/>
                <a:sym typeface="Arial"/>
              </a:rPr>
              <a:t>compañero</a:t>
            </a:r>
            <a:endParaRPr sz="2000" u="none" strike="noStrike" cap="none" dirty="0">
              <a:solidFill>
                <a:srgbClr val="1F3864"/>
              </a:solidFill>
              <a:latin typeface="Century Gothic" panose="020B0502020202020204" pitchFamily="34" charset="0"/>
              <a:sym typeface="Arial"/>
            </a:endParaRPr>
          </a:p>
        </p:txBody>
      </p:sp>
      <p:sp>
        <p:nvSpPr>
          <p:cNvPr id="158" name="Google Shape;158;p10"/>
          <p:cNvSpPr/>
          <p:nvPr/>
        </p:nvSpPr>
        <p:spPr>
          <a:xfrm>
            <a:off x="193343"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err="1">
                <a:solidFill>
                  <a:srgbClr val="1F3864"/>
                </a:solidFill>
                <a:latin typeface="Century Gothic" panose="020B0502020202020204" pitchFamily="34" charset="0"/>
                <a:sym typeface="Arial"/>
              </a:rPr>
              <a:t>cerca</a:t>
            </a:r>
            <a:endParaRPr sz="2000" u="none" strike="noStrike" cap="none" dirty="0">
              <a:solidFill>
                <a:srgbClr val="1F3864"/>
              </a:solidFill>
              <a:latin typeface="Century Gothic" panose="020B0502020202020204" pitchFamily="34" charset="0"/>
              <a:sym typeface="Arial"/>
            </a:endParaRPr>
          </a:p>
        </p:txBody>
      </p:sp>
      <p:sp>
        <p:nvSpPr>
          <p:cNvPr id="159" name="Google Shape;159;p10"/>
          <p:cNvSpPr/>
          <p:nvPr/>
        </p:nvSpPr>
        <p:spPr>
          <a:xfrm>
            <a:off x="206991"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err="1">
                <a:solidFill>
                  <a:srgbClr val="1F3864"/>
                </a:solidFill>
                <a:latin typeface="Century Gothic" panose="020B0502020202020204" pitchFamily="34" charset="0"/>
                <a:sym typeface="Arial"/>
              </a:rPr>
              <a:t>otra</a:t>
            </a:r>
            <a:endParaRPr sz="2000" u="none" strike="noStrike" cap="none" dirty="0">
              <a:solidFill>
                <a:srgbClr val="1F3864"/>
              </a:solidFill>
              <a:latin typeface="Century Gothic" panose="020B0502020202020204" pitchFamily="34" charset="0"/>
              <a:sym typeface="Arial"/>
            </a:endParaRPr>
          </a:p>
        </p:txBody>
      </p:sp>
      <p:sp>
        <p:nvSpPr>
          <p:cNvPr id="160" name="Google Shape;160;p10"/>
          <p:cNvSpPr/>
          <p:nvPr/>
        </p:nvSpPr>
        <p:spPr>
          <a:xfrm>
            <a:off x="193343"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err="1">
                <a:solidFill>
                  <a:srgbClr val="1F3864"/>
                </a:solidFill>
                <a:latin typeface="Century Gothic" panose="020B0502020202020204" pitchFamily="34" charset="0"/>
                <a:sym typeface="Arial"/>
              </a:rPr>
              <a:t>poner</a:t>
            </a:r>
            <a:endParaRPr sz="2000" u="none" strike="noStrike" cap="none" dirty="0">
              <a:solidFill>
                <a:srgbClr val="1F3864"/>
              </a:solidFill>
              <a:latin typeface="Century Gothic" panose="020B0502020202020204" pitchFamily="34" charset="0"/>
              <a:sym typeface="Arial"/>
            </a:endParaRPr>
          </a:p>
        </p:txBody>
      </p:sp>
      <p:sp>
        <p:nvSpPr>
          <p:cNvPr id="161" name="Google Shape;161;p10"/>
          <p:cNvSpPr/>
          <p:nvPr/>
        </p:nvSpPr>
        <p:spPr>
          <a:xfrm>
            <a:off x="206991" y="45179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el </a:t>
            </a:r>
            <a:r>
              <a:rPr lang="en-GB" sz="2000" u="none" strike="noStrike" cap="none" dirty="0" err="1">
                <a:solidFill>
                  <a:srgbClr val="1F3864"/>
                </a:solidFill>
                <a:latin typeface="Century Gothic" panose="020B0502020202020204" pitchFamily="34" charset="0"/>
                <a:sym typeface="Arial"/>
              </a:rPr>
              <a:t>miedo</a:t>
            </a:r>
            <a:endParaRPr sz="2000" u="none" strike="noStrike" cap="none" dirty="0">
              <a:solidFill>
                <a:srgbClr val="1F3864"/>
              </a:solidFill>
              <a:latin typeface="Century Gothic" panose="020B0502020202020204" pitchFamily="34" charset="0"/>
              <a:sym typeface="Arial"/>
            </a:endParaRPr>
          </a:p>
        </p:txBody>
      </p:sp>
      <p:sp>
        <p:nvSpPr>
          <p:cNvPr id="162" name="Google Shape;162;p10"/>
          <p:cNvSpPr/>
          <p:nvPr/>
        </p:nvSpPr>
        <p:spPr>
          <a:xfrm>
            <a:off x="206991" y="52822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la </a:t>
            </a:r>
            <a:r>
              <a:rPr lang="en-GB" sz="2000" u="none" strike="noStrike" cap="none" dirty="0" err="1">
                <a:solidFill>
                  <a:srgbClr val="1F3864"/>
                </a:solidFill>
                <a:latin typeface="Century Gothic" panose="020B0502020202020204" pitchFamily="34" charset="0"/>
                <a:sym typeface="Arial"/>
              </a:rPr>
              <a:t>ayuda</a:t>
            </a:r>
            <a:endParaRPr sz="2000" u="none" strike="noStrike" cap="none" dirty="0">
              <a:solidFill>
                <a:srgbClr val="1F3864"/>
              </a:solidFill>
              <a:latin typeface="Century Gothic" panose="020B0502020202020204" pitchFamily="34" charset="0"/>
              <a:sym typeface="Arial"/>
            </a:endParaRPr>
          </a:p>
        </p:txBody>
      </p:sp>
      <p:sp>
        <p:nvSpPr>
          <p:cNvPr id="163" name="Google Shape;163;p10"/>
          <p:cNvSpPr/>
          <p:nvPr/>
        </p:nvSpPr>
        <p:spPr>
          <a:xfrm>
            <a:off x="2144972"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dirty="0">
                <a:solidFill>
                  <a:srgbClr val="1F3864"/>
                </a:solidFill>
                <a:latin typeface="Century Gothic" panose="020B0502020202020204" pitchFamily="34" charset="0"/>
              </a:rPr>
              <a:t>l</a:t>
            </a:r>
            <a:r>
              <a:rPr lang="en-GB" sz="2000" u="none" strike="noStrike" cap="none" dirty="0">
                <a:solidFill>
                  <a:srgbClr val="1F3864"/>
                </a:solidFill>
                <a:latin typeface="Century Gothic" panose="020B0502020202020204" pitchFamily="34" charset="0"/>
                <a:sym typeface="Arial"/>
              </a:rPr>
              <a:t>a </a:t>
            </a:r>
            <a:r>
              <a:rPr lang="en-GB" sz="2000" u="none" strike="noStrike" cap="none" dirty="0" err="1">
                <a:solidFill>
                  <a:srgbClr val="1F3864"/>
                </a:solidFill>
                <a:latin typeface="Century Gothic" panose="020B0502020202020204" pitchFamily="34" charset="0"/>
                <a:sym typeface="Arial"/>
              </a:rPr>
              <a:t>habitación</a:t>
            </a:r>
            <a:endParaRPr sz="2000" u="none" strike="noStrike" cap="none" dirty="0">
              <a:solidFill>
                <a:srgbClr val="1F3864"/>
              </a:solidFill>
              <a:latin typeface="Century Gothic" panose="020B0502020202020204" pitchFamily="34" charset="0"/>
              <a:sym typeface="Arial"/>
            </a:endParaRPr>
          </a:p>
        </p:txBody>
      </p:sp>
      <p:sp>
        <p:nvSpPr>
          <p:cNvPr id="164" name="Google Shape;164;p10"/>
          <p:cNvSpPr/>
          <p:nvPr/>
        </p:nvSpPr>
        <p:spPr>
          <a:xfrm>
            <a:off x="4028362"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el paso</a:t>
            </a:r>
            <a:endParaRPr sz="2000" u="none" strike="noStrike" cap="none" dirty="0">
              <a:solidFill>
                <a:srgbClr val="1F3864"/>
              </a:solidFill>
              <a:latin typeface="Century Gothic" panose="020B0502020202020204" pitchFamily="34" charset="0"/>
              <a:sym typeface="Arial"/>
            </a:endParaRPr>
          </a:p>
        </p:txBody>
      </p:sp>
      <p:sp>
        <p:nvSpPr>
          <p:cNvPr id="165" name="Google Shape;165;p10"/>
          <p:cNvSpPr/>
          <p:nvPr/>
        </p:nvSpPr>
        <p:spPr>
          <a:xfrm>
            <a:off x="5925400"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err="1">
                <a:solidFill>
                  <a:srgbClr val="1F3864"/>
                </a:solidFill>
                <a:latin typeface="Century Gothic" panose="020B0502020202020204" pitchFamily="34" charset="0"/>
                <a:sym typeface="Arial"/>
              </a:rPr>
              <a:t>aprender</a:t>
            </a:r>
            <a:endParaRPr sz="2000" u="none" strike="noStrike" cap="none" dirty="0">
              <a:solidFill>
                <a:srgbClr val="1F3864"/>
              </a:solidFill>
              <a:latin typeface="Century Gothic" panose="020B0502020202020204" pitchFamily="34" charset="0"/>
              <a:sym typeface="Arial"/>
            </a:endParaRPr>
          </a:p>
        </p:txBody>
      </p:sp>
      <p:sp>
        <p:nvSpPr>
          <p:cNvPr id="166" name="Google Shape;166;p10"/>
          <p:cNvSpPr/>
          <p:nvPr/>
        </p:nvSpPr>
        <p:spPr>
          <a:xfrm>
            <a:off x="7822438"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el </a:t>
            </a:r>
            <a:r>
              <a:rPr lang="en-GB" sz="2000" u="none" strike="noStrike" cap="none" dirty="0" err="1">
                <a:solidFill>
                  <a:srgbClr val="1F3864"/>
                </a:solidFill>
                <a:latin typeface="Century Gothic" panose="020B0502020202020204" pitchFamily="34" charset="0"/>
                <a:sym typeface="Arial"/>
              </a:rPr>
              <a:t>hijo</a:t>
            </a:r>
            <a:endParaRPr sz="2000" u="none" strike="noStrike" cap="none" dirty="0">
              <a:solidFill>
                <a:srgbClr val="1F3864"/>
              </a:solidFill>
              <a:latin typeface="Century Gothic" panose="020B0502020202020204" pitchFamily="34" charset="0"/>
              <a:sym typeface="Arial"/>
            </a:endParaRPr>
          </a:p>
        </p:txBody>
      </p:sp>
      <p:sp>
        <p:nvSpPr>
          <p:cNvPr id="167" name="Google Shape;167;p10"/>
          <p:cNvSpPr/>
          <p:nvPr/>
        </p:nvSpPr>
        <p:spPr>
          <a:xfrm>
            <a:off x="9719476"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endParaRPr sz="2000" u="none" strike="noStrike" cap="none" dirty="0">
              <a:solidFill>
                <a:srgbClr val="1F3864"/>
              </a:solidFill>
              <a:latin typeface="Century Gothic" panose="020B0502020202020204" pitchFamily="34" charset="0"/>
              <a:sym typeface="Arial"/>
            </a:endParaRPr>
          </a:p>
        </p:txBody>
      </p:sp>
      <p:sp>
        <p:nvSpPr>
          <p:cNvPr id="168" name="Google Shape;168;p10"/>
          <p:cNvSpPr/>
          <p:nvPr/>
        </p:nvSpPr>
        <p:spPr>
          <a:xfrm>
            <a:off x="9719476"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la </a:t>
            </a:r>
            <a:r>
              <a:rPr lang="en-GB" sz="2000" u="none" strike="noStrike" cap="none" dirty="0" err="1">
                <a:solidFill>
                  <a:srgbClr val="1F3864"/>
                </a:solidFill>
                <a:latin typeface="Century Gothic" panose="020B0502020202020204" pitchFamily="34" charset="0"/>
                <a:sym typeface="Arial"/>
              </a:rPr>
              <a:t>rabia</a:t>
            </a:r>
            <a:endParaRPr sz="2000" u="none" strike="noStrike" cap="none" dirty="0">
              <a:solidFill>
                <a:srgbClr val="1F3864"/>
              </a:solidFill>
              <a:latin typeface="Century Gothic" panose="020B0502020202020204" pitchFamily="34" charset="0"/>
              <a:sym typeface="Arial"/>
            </a:endParaRPr>
          </a:p>
        </p:txBody>
      </p:sp>
      <p:sp>
        <p:nvSpPr>
          <p:cNvPr id="169" name="Google Shape;169;p10"/>
          <p:cNvSpPr/>
          <p:nvPr/>
        </p:nvSpPr>
        <p:spPr>
          <a:xfrm>
            <a:off x="9719476"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la </a:t>
            </a:r>
            <a:r>
              <a:rPr lang="en-GB" sz="2000" u="none" strike="noStrike" cap="none" dirty="0" err="1">
                <a:solidFill>
                  <a:srgbClr val="1F3864"/>
                </a:solidFill>
                <a:latin typeface="Century Gothic" panose="020B0502020202020204" pitchFamily="34" charset="0"/>
                <a:sym typeface="Arial"/>
              </a:rPr>
              <a:t>llamada</a:t>
            </a:r>
            <a:endParaRPr sz="2000" u="none" strike="noStrike" cap="none" dirty="0">
              <a:solidFill>
                <a:srgbClr val="1F3864"/>
              </a:solidFill>
              <a:latin typeface="Century Gothic" panose="020B0502020202020204" pitchFamily="34" charset="0"/>
              <a:sym typeface="Arial"/>
            </a:endParaRPr>
          </a:p>
        </p:txBody>
      </p:sp>
      <p:sp>
        <p:nvSpPr>
          <p:cNvPr id="170" name="Google Shape;170;p10"/>
          <p:cNvSpPr/>
          <p:nvPr/>
        </p:nvSpPr>
        <p:spPr>
          <a:xfrm>
            <a:off x="9719476"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entre</a:t>
            </a:r>
            <a:endParaRPr sz="2000" u="none" strike="noStrike" cap="none" dirty="0">
              <a:solidFill>
                <a:srgbClr val="1F3864"/>
              </a:solidFill>
              <a:latin typeface="Century Gothic" panose="020B0502020202020204" pitchFamily="34" charset="0"/>
              <a:sym typeface="Arial"/>
            </a:endParaRPr>
          </a:p>
        </p:txBody>
      </p:sp>
      <p:sp>
        <p:nvSpPr>
          <p:cNvPr id="171" name="Google Shape;171;p10"/>
          <p:cNvSpPr/>
          <p:nvPr/>
        </p:nvSpPr>
        <p:spPr>
          <a:xfrm>
            <a:off x="9733124" y="45179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err="1">
                <a:solidFill>
                  <a:srgbClr val="1F3864"/>
                </a:solidFill>
                <a:latin typeface="Century Gothic" panose="020B0502020202020204" pitchFamily="34" charset="0"/>
                <a:sym typeface="Arial"/>
              </a:rPr>
              <a:t>recibir</a:t>
            </a:r>
            <a:endParaRPr sz="2000" u="none" strike="noStrike" cap="none" dirty="0">
              <a:solidFill>
                <a:srgbClr val="1F3864"/>
              </a:solidFill>
              <a:latin typeface="Century Gothic" panose="020B0502020202020204" pitchFamily="34" charset="0"/>
              <a:sym typeface="Arial"/>
            </a:endParaRPr>
          </a:p>
        </p:txBody>
      </p:sp>
      <p:sp>
        <p:nvSpPr>
          <p:cNvPr id="172" name="Google Shape;172;p10"/>
          <p:cNvSpPr/>
          <p:nvPr/>
        </p:nvSpPr>
        <p:spPr>
          <a:xfrm>
            <a:off x="9733124"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el </a:t>
            </a:r>
            <a:r>
              <a:rPr lang="en-GB" sz="2000" u="none" strike="noStrike" cap="none" dirty="0" err="1">
                <a:solidFill>
                  <a:srgbClr val="1F3864"/>
                </a:solidFill>
                <a:latin typeface="Century Gothic" panose="020B0502020202020204" pitchFamily="34" charset="0"/>
                <a:sym typeface="Arial"/>
              </a:rPr>
              <a:t>gesto</a:t>
            </a:r>
            <a:endParaRPr sz="2000" u="none" strike="noStrike" cap="none" dirty="0">
              <a:solidFill>
                <a:srgbClr val="1F3864"/>
              </a:solidFill>
              <a:latin typeface="Century Gothic" panose="020B0502020202020204" pitchFamily="34" charset="0"/>
              <a:sym typeface="Arial"/>
            </a:endParaRPr>
          </a:p>
        </p:txBody>
      </p:sp>
      <p:sp>
        <p:nvSpPr>
          <p:cNvPr id="173" name="Google Shape;173;p10"/>
          <p:cNvSpPr/>
          <p:nvPr/>
        </p:nvSpPr>
        <p:spPr>
          <a:xfrm>
            <a:off x="2090381"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el </a:t>
            </a:r>
            <a:r>
              <a:rPr lang="en-GB" sz="2000" u="none" strike="noStrike" cap="none" dirty="0" err="1">
                <a:solidFill>
                  <a:srgbClr val="1F3864"/>
                </a:solidFill>
                <a:latin typeface="Century Gothic" panose="020B0502020202020204" pitchFamily="34" charset="0"/>
                <a:sym typeface="Arial"/>
              </a:rPr>
              <a:t>fondo</a:t>
            </a:r>
            <a:endParaRPr sz="2000" u="none" strike="noStrike" cap="none" dirty="0">
              <a:solidFill>
                <a:srgbClr val="1F3864"/>
              </a:solidFill>
              <a:latin typeface="Century Gothic" panose="020B0502020202020204" pitchFamily="34" charset="0"/>
              <a:sym typeface="Arial"/>
            </a:endParaRPr>
          </a:p>
        </p:txBody>
      </p:sp>
      <p:sp>
        <p:nvSpPr>
          <p:cNvPr id="174" name="Google Shape;174;p10"/>
          <p:cNvSpPr/>
          <p:nvPr/>
        </p:nvSpPr>
        <p:spPr>
          <a:xfrm>
            <a:off x="3987419" y="5282226"/>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la </a:t>
            </a:r>
            <a:r>
              <a:rPr lang="en-GB" sz="2000" u="none" strike="noStrike" cap="none" dirty="0" err="1">
                <a:solidFill>
                  <a:srgbClr val="1F3864"/>
                </a:solidFill>
                <a:latin typeface="Century Gothic" panose="020B0502020202020204" pitchFamily="34" charset="0"/>
                <a:sym typeface="Arial"/>
              </a:rPr>
              <a:t>escena</a:t>
            </a:r>
            <a:endParaRPr sz="2000" u="none" strike="noStrike" cap="none" dirty="0">
              <a:solidFill>
                <a:srgbClr val="1F3864"/>
              </a:solidFill>
              <a:latin typeface="Century Gothic" panose="020B0502020202020204" pitchFamily="34" charset="0"/>
              <a:sym typeface="Arial"/>
            </a:endParaRPr>
          </a:p>
        </p:txBody>
      </p:sp>
      <p:sp>
        <p:nvSpPr>
          <p:cNvPr id="175" name="Google Shape;175;p10"/>
          <p:cNvSpPr/>
          <p:nvPr/>
        </p:nvSpPr>
        <p:spPr>
          <a:xfrm>
            <a:off x="5911752"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err="1">
                <a:solidFill>
                  <a:srgbClr val="1F3864"/>
                </a:solidFill>
                <a:latin typeface="Century Gothic" panose="020B0502020202020204" pitchFamily="34" charset="0"/>
                <a:sym typeface="Arial"/>
              </a:rPr>
              <a:t>otro</a:t>
            </a:r>
            <a:endParaRPr sz="2000" u="none" strike="noStrike" cap="none" dirty="0">
              <a:solidFill>
                <a:srgbClr val="1F3864"/>
              </a:solidFill>
              <a:latin typeface="Century Gothic" panose="020B0502020202020204" pitchFamily="34" charset="0"/>
              <a:sym typeface="Arial"/>
            </a:endParaRPr>
          </a:p>
        </p:txBody>
      </p:sp>
      <p:sp>
        <p:nvSpPr>
          <p:cNvPr id="176" name="Google Shape;176;p10"/>
          <p:cNvSpPr/>
          <p:nvPr/>
        </p:nvSpPr>
        <p:spPr>
          <a:xfrm>
            <a:off x="7822438"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1F3864"/>
              </a:buClr>
              <a:buSzPts val="2000"/>
            </a:pPr>
            <a:r>
              <a:rPr lang="en-GB" sz="2000" u="none" strike="noStrike" cap="none" dirty="0">
                <a:solidFill>
                  <a:srgbClr val="1F3864"/>
                </a:solidFill>
                <a:latin typeface="Century Gothic" panose="020B0502020202020204" pitchFamily="34" charset="0"/>
                <a:sym typeface="Arial"/>
              </a:rPr>
              <a:t>¿</a:t>
            </a:r>
            <a:r>
              <a:rPr lang="en-GB" sz="2000" dirty="0" err="1">
                <a:solidFill>
                  <a:srgbClr val="1F3864"/>
                </a:solidFill>
                <a:latin typeface="Century Gothic" panose="020B0502020202020204" pitchFamily="34" charset="0"/>
              </a:rPr>
              <a:t>Cómo</a:t>
            </a:r>
            <a:r>
              <a:rPr lang="en-GB" sz="2000" dirty="0">
                <a:solidFill>
                  <a:srgbClr val="1F3864"/>
                </a:solidFill>
                <a:latin typeface="Century Gothic" panose="020B0502020202020204" pitchFamily="34" charset="0"/>
              </a:rPr>
              <a:t> es?</a:t>
            </a:r>
            <a:endParaRPr sz="2000" u="none" strike="noStrike" cap="none" dirty="0">
              <a:solidFill>
                <a:srgbClr val="1F3864"/>
              </a:solidFill>
              <a:latin typeface="Century Gothic" panose="020B0502020202020204" pitchFamily="34" charset="0"/>
              <a:sym typeface="Arial"/>
            </a:endParaRPr>
          </a:p>
        </p:txBody>
      </p:sp>
      <p:sp>
        <p:nvSpPr>
          <p:cNvPr id="177" name="Google Shape;177;p10"/>
          <p:cNvSpPr/>
          <p:nvPr/>
        </p:nvSpPr>
        <p:spPr>
          <a:xfrm>
            <a:off x="3079843" y="451794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el </a:t>
            </a:r>
            <a:r>
              <a:rPr lang="en-GB" sz="2000" u="none" strike="noStrike" cap="none" dirty="0" err="1">
                <a:solidFill>
                  <a:srgbClr val="1F3864"/>
                </a:solidFill>
                <a:latin typeface="Century Gothic" panose="020B0502020202020204" pitchFamily="34" charset="0"/>
                <a:sym typeface="Arial"/>
              </a:rPr>
              <a:t>dibujo</a:t>
            </a:r>
            <a:endParaRPr sz="2000" u="none" strike="noStrike" cap="none" dirty="0">
              <a:solidFill>
                <a:srgbClr val="1F3864"/>
              </a:solidFill>
              <a:latin typeface="Century Gothic" panose="020B0502020202020204" pitchFamily="34" charset="0"/>
              <a:sym typeface="Arial"/>
            </a:endParaRPr>
          </a:p>
        </p:txBody>
      </p:sp>
      <p:sp>
        <p:nvSpPr>
          <p:cNvPr id="178" name="Google Shape;178;p10"/>
          <p:cNvSpPr/>
          <p:nvPr/>
        </p:nvSpPr>
        <p:spPr>
          <a:xfrm>
            <a:off x="4990529" y="45136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responder</a:t>
            </a:r>
            <a:endParaRPr sz="2000" u="none" strike="noStrike" cap="none" dirty="0">
              <a:solidFill>
                <a:srgbClr val="1F3864"/>
              </a:solidFill>
              <a:latin typeface="Century Gothic" panose="020B0502020202020204" pitchFamily="34" charset="0"/>
              <a:sym typeface="Arial"/>
            </a:endParaRPr>
          </a:p>
        </p:txBody>
      </p:sp>
      <p:sp>
        <p:nvSpPr>
          <p:cNvPr id="179" name="Google Shape;179;p10"/>
          <p:cNvSpPr/>
          <p:nvPr/>
        </p:nvSpPr>
        <p:spPr>
          <a:xfrm>
            <a:off x="6914862" y="4517947"/>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a:solidFill>
                  <a:srgbClr val="1F3864"/>
                </a:solidFill>
                <a:latin typeface="Century Gothic" panose="020B0502020202020204" pitchFamily="34" charset="0"/>
                <a:sym typeface="Arial"/>
              </a:rPr>
              <a:t>el </a:t>
            </a:r>
            <a:r>
              <a:rPr lang="en-GB" sz="2000" u="none" strike="noStrike" cap="none" dirty="0" err="1">
                <a:solidFill>
                  <a:srgbClr val="1F3864"/>
                </a:solidFill>
                <a:latin typeface="Century Gothic" panose="020B0502020202020204" pitchFamily="34" charset="0"/>
                <a:sym typeface="Arial"/>
              </a:rPr>
              <a:t>ruido</a:t>
            </a:r>
            <a:endParaRPr sz="2000" u="none" strike="noStrike" cap="none" dirty="0">
              <a:solidFill>
                <a:srgbClr val="1F3864"/>
              </a:solidFill>
              <a:latin typeface="Century Gothic" panose="020B0502020202020204" pitchFamily="34" charset="0"/>
              <a:sym typeface="Arial"/>
            </a:endParaRPr>
          </a:p>
        </p:txBody>
      </p:sp>
      <p:sp>
        <p:nvSpPr>
          <p:cNvPr id="180" name="Google Shape;180;p10"/>
          <p:cNvSpPr/>
          <p:nvPr/>
        </p:nvSpPr>
        <p:spPr>
          <a:xfrm rot="-304741">
            <a:off x="4785814" y="256030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noise</a:t>
            </a:r>
            <a:endParaRPr sz="3600" u="none" strike="noStrike" cap="none" dirty="0">
              <a:solidFill>
                <a:srgbClr val="1F3864"/>
              </a:solidFill>
              <a:latin typeface="Century Gothic" panose="020B0502020202020204" pitchFamily="34" charset="0"/>
              <a:sym typeface="Arial"/>
            </a:endParaRPr>
          </a:p>
        </p:txBody>
      </p:sp>
      <p:sp>
        <p:nvSpPr>
          <p:cNvPr id="181" name="Google Shape;181;p10"/>
          <p:cNvSpPr/>
          <p:nvPr/>
        </p:nvSpPr>
        <p:spPr>
          <a:xfrm rot="-304741">
            <a:off x="4785816" y="256030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Arial"/>
              <a:buNone/>
            </a:pPr>
            <a:r>
              <a:rPr lang="en-GB" sz="3200" u="none" strike="noStrike" cap="none" dirty="0">
                <a:solidFill>
                  <a:srgbClr val="1F3864"/>
                </a:solidFill>
                <a:latin typeface="Century Gothic" panose="020B0502020202020204" pitchFamily="34" charset="0"/>
                <a:sym typeface="Arial"/>
              </a:rPr>
              <a:t>other, another (f)</a:t>
            </a:r>
            <a:endParaRPr sz="1400" u="none" strike="noStrike" cap="none" dirty="0">
              <a:solidFill>
                <a:srgbClr val="000000"/>
              </a:solidFill>
              <a:latin typeface="Century Gothic" panose="020B0502020202020204" pitchFamily="34" charset="0"/>
              <a:sym typeface="Arial"/>
            </a:endParaRPr>
          </a:p>
        </p:txBody>
      </p:sp>
      <p:sp>
        <p:nvSpPr>
          <p:cNvPr id="183" name="Google Shape;183;p10"/>
          <p:cNvSpPr/>
          <p:nvPr/>
        </p:nvSpPr>
        <p:spPr>
          <a:xfrm rot="-304741">
            <a:off x="4799461" y="256462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scene</a:t>
            </a:r>
            <a:endParaRPr sz="3600" u="none" strike="noStrike" cap="none" dirty="0">
              <a:solidFill>
                <a:srgbClr val="1F3864"/>
              </a:solidFill>
              <a:latin typeface="Century Gothic" panose="020B0502020202020204" pitchFamily="34" charset="0"/>
              <a:sym typeface="Arial"/>
            </a:endParaRPr>
          </a:p>
        </p:txBody>
      </p:sp>
      <p:sp>
        <p:nvSpPr>
          <p:cNvPr id="184" name="Google Shape;184;p10"/>
          <p:cNvSpPr/>
          <p:nvPr/>
        </p:nvSpPr>
        <p:spPr>
          <a:xfrm rot="-304741">
            <a:off x="4792636" y="257266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Arial"/>
              <a:buNone/>
            </a:pPr>
            <a:r>
              <a:rPr lang="en-GB" sz="3200" u="none" strike="noStrike" cap="none" dirty="0">
                <a:solidFill>
                  <a:srgbClr val="1F3864"/>
                </a:solidFill>
                <a:latin typeface="Century Gothic" panose="020B0502020202020204" pitchFamily="34" charset="0"/>
                <a:sym typeface="Arial"/>
              </a:rPr>
              <a:t>to receive, receiving</a:t>
            </a:r>
            <a:endParaRPr sz="3200" u="none" strike="noStrike" cap="none" dirty="0">
              <a:solidFill>
                <a:srgbClr val="1F3864"/>
              </a:solidFill>
              <a:latin typeface="Century Gothic" panose="020B0502020202020204" pitchFamily="34" charset="0"/>
              <a:sym typeface="Arial"/>
            </a:endParaRPr>
          </a:p>
        </p:txBody>
      </p:sp>
      <p:sp>
        <p:nvSpPr>
          <p:cNvPr id="185" name="Google Shape;185;p10"/>
          <p:cNvSpPr/>
          <p:nvPr/>
        </p:nvSpPr>
        <p:spPr>
          <a:xfrm rot="-304741">
            <a:off x="4785815" y="257698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fear</a:t>
            </a:r>
            <a:endParaRPr sz="3600" u="none" strike="noStrike" cap="none" dirty="0">
              <a:solidFill>
                <a:srgbClr val="1F3864"/>
              </a:solidFill>
              <a:latin typeface="Century Gothic" panose="020B0502020202020204" pitchFamily="34" charset="0"/>
              <a:sym typeface="Arial"/>
            </a:endParaRPr>
          </a:p>
        </p:txBody>
      </p:sp>
      <p:sp>
        <p:nvSpPr>
          <p:cNvPr id="186" name="Google Shape;186;p10"/>
          <p:cNvSpPr/>
          <p:nvPr/>
        </p:nvSpPr>
        <p:spPr>
          <a:xfrm rot="-304741">
            <a:off x="4799457" y="2574487"/>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gesture</a:t>
            </a:r>
            <a:endParaRPr sz="1400" u="none" strike="noStrike" cap="none" dirty="0">
              <a:solidFill>
                <a:srgbClr val="000000"/>
              </a:solidFill>
              <a:latin typeface="Century Gothic" panose="020B0502020202020204" pitchFamily="34" charset="0"/>
              <a:sym typeface="Arial"/>
            </a:endParaRPr>
          </a:p>
        </p:txBody>
      </p:sp>
      <p:sp>
        <p:nvSpPr>
          <p:cNvPr id="187" name="Google Shape;187;p10"/>
          <p:cNvSpPr/>
          <p:nvPr/>
        </p:nvSpPr>
        <p:spPr>
          <a:xfrm rot="-304741">
            <a:off x="4795867" y="259338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close, near</a:t>
            </a:r>
            <a:endParaRPr sz="3600" u="none" strike="noStrike" cap="none" dirty="0">
              <a:solidFill>
                <a:srgbClr val="1F3864"/>
              </a:solidFill>
              <a:latin typeface="Century Gothic" panose="020B0502020202020204" pitchFamily="34" charset="0"/>
              <a:sym typeface="Arial"/>
            </a:endParaRPr>
          </a:p>
        </p:txBody>
      </p:sp>
      <p:sp>
        <p:nvSpPr>
          <p:cNvPr id="188" name="Google Shape;188;p10"/>
          <p:cNvSpPr/>
          <p:nvPr/>
        </p:nvSpPr>
        <p:spPr>
          <a:xfrm rot="-304741">
            <a:off x="4806281" y="255476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son</a:t>
            </a:r>
            <a:endParaRPr sz="3600" u="none" strike="noStrike" cap="none" dirty="0">
              <a:solidFill>
                <a:srgbClr val="1F3864"/>
              </a:solidFill>
              <a:latin typeface="Century Gothic" panose="020B0502020202020204" pitchFamily="34" charset="0"/>
              <a:sym typeface="Arial"/>
            </a:endParaRPr>
          </a:p>
        </p:txBody>
      </p:sp>
      <p:sp>
        <p:nvSpPr>
          <p:cNvPr id="189" name="Google Shape;189;p10"/>
          <p:cNvSpPr/>
          <p:nvPr/>
        </p:nvSpPr>
        <p:spPr>
          <a:xfrm rot="-304741">
            <a:off x="4792636" y="257631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call</a:t>
            </a:r>
            <a:endParaRPr sz="3600" u="none" strike="noStrike" cap="none" dirty="0">
              <a:solidFill>
                <a:srgbClr val="1F3864"/>
              </a:solidFill>
              <a:latin typeface="Century Gothic" panose="020B0502020202020204" pitchFamily="34" charset="0"/>
              <a:sym typeface="Arial"/>
            </a:endParaRPr>
          </a:p>
        </p:txBody>
      </p:sp>
      <p:sp>
        <p:nvSpPr>
          <p:cNvPr id="190" name="Google Shape;190;p10"/>
          <p:cNvSpPr/>
          <p:nvPr/>
        </p:nvSpPr>
        <p:spPr>
          <a:xfrm rot="-304741">
            <a:off x="4785808" y="257697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000"/>
              <a:buFont typeface="Arial"/>
              <a:buNone/>
            </a:pPr>
            <a:r>
              <a:rPr lang="en-GB" sz="3000" u="none" strike="noStrike" cap="none" dirty="0">
                <a:solidFill>
                  <a:srgbClr val="1F3864"/>
                </a:solidFill>
                <a:latin typeface="Century Gothic" panose="020B0502020202020204" pitchFamily="34" charset="0"/>
                <a:sym typeface="Arial"/>
              </a:rPr>
              <a:t>anger</a:t>
            </a:r>
            <a:endParaRPr sz="3000" u="none" strike="noStrike" cap="none" dirty="0">
              <a:solidFill>
                <a:srgbClr val="1F3864"/>
              </a:solidFill>
              <a:latin typeface="Century Gothic" panose="020B0502020202020204" pitchFamily="34" charset="0"/>
              <a:sym typeface="Arial"/>
            </a:endParaRPr>
          </a:p>
        </p:txBody>
      </p:sp>
      <p:sp>
        <p:nvSpPr>
          <p:cNvPr id="191" name="Google Shape;191;p10"/>
          <p:cNvSpPr/>
          <p:nvPr/>
        </p:nvSpPr>
        <p:spPr>
          <a:xfrm rot="-304741">
            <a:off x="4806280" y="2581862"/>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400"/>
              <a:buFont typeface="Arial"/>
              <a:buNone/>
            </a:pPr>
            <a:r>
              <a:rPr lang="en-GB" sz="3400" u="none" strike="noStrike" cap="none" dirty="0">
                <a:solidFill>
                  <a:srgbClr val="1F3864"/>
                </a:solidFill>
                <a:latin typeface="Century Gothic" panose="020B0502020202020204" pitchFamily="34" charset="0"/>
                <a:sym typeface="Arial"/>
              </a:rPr>
              <a:t>help</a:t>
            </a:r>
            <a:endParaRPr sz="1400" u="none" strike="noStrike" cap="none" dirty="0">
              <a:solidFill>
                <a:srgbClr val="000000"/>
              </a:solidFill>
              <a:latin typeface="Century Gothic" panose="020B0502020202020204" pitchFamily="34" charset="0"/>
              <a:sym typeface="Arial"/>
            </a:endParaRPr>
          </a:p>
        </p:txBody>
      </p:sp>
      <p:sp>
        <p:nvSpPr>
          <p:cNvPr id="192" name="Google Shape;192;p10"/>
          <p:cNvSpPr/>
          <p:nvPr/>
        </p:nvSpPr>
        <p:spPr>
          <a:xfrm rot="-304741">
            <a:off x="4789937" y="256280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room</a:t>
            </a:r>
            <a:endParaRPr sz="3600" u="none" strike="noStrike" cap="none" dirty="0">
              <a:solidFill>
                <a:srgbClr val="1F3864"/>
              </a:solidFill>
              <a:latin typeface="Century Gothic" panose="020B0502020202020204" pitchFamily="34" charset="0"/>
              <a:sym typeface="Arial"/>
            </a:endParaRPr>
          </a:p>
        </p:txBody>
      </p:sp>
      <p:sp>
        <p:nvSpPr>
          <p:cNvPr id="193" name="Google Shape;193;p10"/>
          <p:cNvSpPr/>
          <p:nvPr/>
        </p:nvSpPr>
        <p:spPr>
          <a:xfrm rot="-304741">
            <a:off x="4778983" y="257563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400"/>
              <a:buFont typeface="Arial"/>
              <a:buNone/>
            </a:pPr>
            <a:r>
              <a:rPr lang="en-GB" sz="3400" u="none" strike="noStrike" cap="none" dirty="0">
                <a:solidFill>
                  <a:srgbClr val="1F3864"/>
                </a:solidFill>
                <a:latin typeface="Century Gothic" panose="020B0502020202020204" pitchFamily="34" charset="0"/>
                <a:sym typeface="Arial"/>
              </a:rPr>
              <a:t>to put, putting</a:t>
            </a:r>
            <a:endParaRPr sz="1400" u="none" strike="noStrike" cap="none" dirty="0">
              <a:solidFill>
                <a:srgbClr val="000000"/>
              </a:solidFill>
              <a:latin typeface="Century Gothic" panose="020B0502020202020204" pitchFamily="34" charset="0"/>
              <a:sym typeface="Arial"/>
            </a:endParaRPr>
          </a:p>
        </p:txBody>
      </p:sp>
      <p:sp>
        <p:nvSpPr>
          <p:cNvPr id="194" name="Google Shape;194;p10"/>
          <p:cNvSpPr/>
          <p:nvPr/>
        </p:nvSpPr>
        <p:spPr>
          <a:xfrm rot="-304741">
            <a:off x="4806281" y="2567733"/>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200" u="none" strike="noStrike" cap="none" dirty="0">
                <a:solidFill>
                  <a:srgbClr val="1F3864"/>
                </a:solidFill>
                <a:latin typeface="Century Gothic" panose="020B0502020202020204" pitchFamily="34" charset="0"/>
                <a:sym typeface="Arial"/>
              </a:rPr>
              <a:t>backward</a:t>
            </a:r>
            <a:endParaRPr sz="3200" u="none" strike="noStrike" cap="none" dirty="0">
              <a:solidFill>
                <a:srgbClr val="1F3864"/>
              </a:solidFill>
              <a:latin typeface="Century Gothic" panose="020B0502020202020204" pitchFamily="34" charset="0"/>
              <a:sym typeface="Arial"/>
            </a:endParaRPr>
          </a:p>
        </p:txBody>
      </p:sp>
      <p:sp>
        <p:nvSpPr>
          <p:cNvPr id="195" name="Google Shape;195;p10"/>
          <p:cNvSpPr/>
          <p:nvPr/>
        </p:nvSpPr>
        <p:spPr>
          <a:xfrm rot="-304741">
            <a:off x="4799099" y="2571307"/>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Arial"/>
              <a:buNone/>
            </a:pPr>
            <a:r>
              <a:rPr lang="en-GB" sz="3200" u="none" strike="noStrike" cap="none" dirty="0">
                <a:solidFill>
                  <a:srgbClr val="1F3864"/>
                </a:solidFill>
                <a:latin typeface="Century Gothic" panose="020B0502020202020204" pitchFamily="34" charset="0"/>
                <a:sym typeface="Arial"/>
              </a:rPr>
              <a:t>other, another (m)</a:t>
            </a:r>
            <a:endParaRPr sz="1400" u="none" strike="noStrike" cap="none" dirty="0">
              <a:solidFill>
                <a:srgbClr val="000000"/>
              </a:solidFill>
              <a:latin typeface="Century Gothic" panose="020B0502020202020204" pitchFamily="34" charset="0"/>
              <a:sym typeface="Arial"/>
            </a:endParaRPr>
          </a:p>
        </p:txBody>
      </p:sp>
      <p:sp>
        <p:nvSpPr>
          <p:cNvPr id="196" name="Google Shape;196;p10"/>
          <p:cNvSpPr/>
          <p:nvPr/>
        </p:nvSpPr>
        <p:spPr>
          <a:xfrm rot="-304741">
            <a:off x="4805564" y="258086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1F3864"/>
              </a:buClr>
              <a:buSzPts val="3600"/>
            </a:pPr>
            <a:r>
              <a:rPr lang="en-GB" sz="3600" dirty="0">
                <a:solidFill>
                  <a:srgbClr val="1F3864"/>
                </a:solidFill>
                <a:latin typeface="Century Gothic" panose="020B0502020202020204" pitchFamily="34" charset="0"/>
              </a:rPr>
              <a:t>What is s/he/it like? </a:t>
            </a:r>
            <a:endParaRPr sz="1400" u="none" strike="noStrike" cap="none" dirty="0">
              <a:solidFill>
                <a:srgbClr val="000000"/>
              </a:solidFill>
              <a:latin typeface="Century Gothic" panose="020B0502020202020204" pitchFamily="34" charset="0"/>
              <a:sym typeface="Arial"/>
            </a:endParaRPr>
          </a:p>
        </p:txBody>
      </p:sp>
      <p:sp>
        <p:nvSpPr>
          <p:cNvPr id="197" name="Google Shape;197;p10"/>
          <p:cNvSpPr/>
          <p:nvPr/>
        </p:nvSpPr>
        <p:spPr>
          <a:xfrm rot="-304741">
            <a:off x="4805565" y="258337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back, end (of an area)</a:t>
            </a:r>
            <a:endParaRPr sz="1400" u="none" strike="noStrike" cap="none" dirty="0">
              <a:solidFill>
                <a:srgbClr val="000000"/>
              </a:solidFill>
              <a:latin typeface="Century Gothic" panose="020B0502020202020204" pitchFamily="34" charset="0"/>
              <a:sym typeface="Arial"/>
            </a:endParaRPr>
          </a:p>
        </p:txBody>
      </p:sp>
      <p:sp>
        <p:nvSpPr>
          <p:cNvPr id="198" name="Google Shape;198;p10"/>
          <p:cNvSpPr/>
          <p:nvPr/>
        </p:nvSpPr>
        <p:spPr>
          <a:xfrm rot="-304741">
            <a:off x="4785807" y="256118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to learn, learning</a:t>
            </a:r>
            <a:endParaRPr sz="1400" u="none" strike="noStrike" cap="none" dirty="0">
              <a:solidFill>
                <a:srgbClr val="000000"/>
              </a:solidFill>
              <a:latin typeface="Century Gothic" panose="020B0502020202020204" pitchFamily="34" charset="0"/>
              <a:sym typeface="Arial"/>
            </a:endParaRPr>
          </a:p>
        </p:txBody>
      </p:sp>
      <p:sp>
        <p:nvSpPr>
          <p:cNvPr id="199" name="Google Shape;199;p10"/>
          <p:cNvSpPr/>
          <p:nvPr/>
        </p:nvSpPr>
        <p:spPr>
          <a:xfrm rot="-304741">
            <a:off x="4799099" y="258063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drawing</a:t>
            </a:r>
            <a:endParaRPr sz="1400" u="none" strike="noStrike" cap="none" dirty="0">
              <a:solidFill>
                <a:srgbClr val="000000"/>
              </a:solidFill>
              <a:latin typeface="Century Gothic" panose="020B0502020202020204" pitchFamily="34" charset="0"/>
              <a:sym typeface="Arial"/>
            </a:endParaRPr>
          </a:p>
        </p:txBody>
      </p:sp>
      <p:sp>
        <p:nvSpPr>
          <p:cNvPr id="200" name="Google Shape;200;p10"/>
          <p:cNvSpPr/>
          <p:nvPr/>
        </p:nvSpPr>
        <p:spPr>
          <a:xfrm rot="-304741">
            <a:off x="4799099" y="2557527"/>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between</a:t>
            </a:r>
            <a:endParaRPr sz="3600" u="none" strike="noStrike" cap="none" dirty="0">
              <a:solidFill>
                <a:srgbClr val="1F3864"/>
              </a:solidFill>
              <a:latin typeface="Century Gothic" panose="020B0502020202020204" pitchFamily="34" charset="0"/>
              <a:sym typeface="Arial"/>
            </a:endParaRPr>
          </a:p>
        </p:txBody>
      </p:sp>
      <p:sp>
        <p:nvSpPr>
          <p:cNvPr id="201" name="Google Shape;201;p10"/>
          <p:cNvSpPr/>
          <p:nvPr/>
        </p:nvSpPr>
        <p:spPr>
          <a:xfrm rot="-304741">
            <a:off x="4808466" y="257388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step</a:t>
            </a:r>
            <a:endParaRPr sz="1400" u="none" strike="noStrike" cap="none" dirty="0">
              <a:solidFill>
                <a:srgbClr val="000000"/>
              </a:solidFill>
              <a:latin typeface="Century Gothic" panose="020B0502020202020204" pitchFamily="34" charset="0"/>
              <a:sym typeface="Arial"/>
            </a:endParaRPr>
          </a:p>
        </p:txBody>
      </p:sp>
      <p:sp>
        <p:nvSpPr>
          <p:cNvPr id="202" name="Google Shape;202;p10"/>
          <p:cNvSpPr/>
          <p:nvPr/>
        </p:nvSpPr>
        <p:spPr>
          <a:xfrm rot="-304741">
            <a:off x="4819565" y="2583373"/>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Arial"/>
              <a:buNone/>
            </a:pPr>
            <a:r>
              <a:rPr lang="en-GB" sz="3200" u="none" strike="noStrike" cap="none" dirty="0">
                <a:solidFill>
                  <a:srgbClr val="1F3864"/>
                </a:solidFill>
                <a:latin typeface="Century Gothic" panose="020B0502020202020204" pitchFamily="34" charset="0"/>
                <a:sym typeface="Arial"/>
              </a:rPr>
              <a:t>to respond, to reply</a:t>
            </a:r>
            <a:endParaRPr sz="3200" u="none" strike="noStrike" cap="none" dirty="0">
              <a:solidFill>
                <a:srgbClr val="1F3864"/>
              </a:solidFill>
              <a:latin typeface="Century Gothic" panose="020B0502020202020204" pitchFamily="34" charset="0"/>
              <a:sym typeface="Arial"/>
            </a:endParaRPr>
          </a:p>
        </p:txBody>
      </p:sp>
      <p:sp>
        <p:nvSpPr>
          <p:cNvPr id="203" name="Google Shape;203;p10"/>
          <p:cNvSpPr/>
          <p:nvPr/>
        </p:nvSpPr>
        <p:spPr>
          <a:xfrm>
            <a:off x="9733124" y="1669077"/>
            <a:ext cx="188339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Arial"/>
              <a:buNone/>
            </a:pPr>
            <a:r>
              <a:rPr lang="en-GB" sz="2000" u="none" strike="noStrike" cap="none" dirty="0" err="1">
                <a:solidFill>
                  <a:srgbClr val="1F3864"/>
                </a:solidFill>
                <a:latin typeface="Century Gothic" panose="020B0502020202020204" pitchFamily="34" charset="0"/>
                <a:sym typeface="Arial"/>
              </a:rPr>
              <a:t>atrás</a:t>
            </a:r>
            <a:endParaRPr sz="2000" u="none" strike="noStrike" cap="none" dirty="0">
              <a:solidFill>
                <a:srgbClr val="1F3864"/>
              </a:solidFill>
              <a:latin typeface="Century Gothic" panose="020B0502020202020204" pitchFamily="34" charset="0"/>
              <a:sym typeface="Arial"/>
            </a:endParaRPr>
          </a:p>
        </p:txBody>
      </p:sp>
      <p:sp>
        <p:nvSpPr>
          <p:cNvPr id="53" name="Google Shape;200;p10">
            <a:extLst>
              <a:ext uri="{FF2B5EF4-FFF2-40B4-BE49-F238E27FC236}">
                <a16:creationId xmlns:a16="http://schemas.microsoft.com/office/drawing/2014/main" id="{2AAAC9F0-D3CC-944C-BF90-7C7DF01BEDCB}"/>
              </a:ext>
            </a:extLst>
          </p:cNvPr>
          <p:cNvSpPr/>
          <p:nvPr/>
        </p:nvSpPr>
        <p:spPr>
          <a:xfrm rot="-304741">
            <a:off x="4811668" y="258025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Arial"/>
              <a:buNone/>
            </a:pPr>
            <a:r>
              <a:rPr lang="en-GB" sz="3600" u="none" strike="noStrike" cap="none" dirty="0">
                <a:solidFill>
                  <a:srgbClr val="1F3864"/>
                </a:solidFill>
                <a:latin typeface="Century Gothic" panose="020B0502020202020204" pitchFamily="34" charset="0"/>
                <a:sym typeface="Arial"/>
              </a:rPr>
              <a:t>classmate</a:t>
            </a:r>
            <a:endParaRPr sz="3600" u="none" strike="noStrike" cap="none" dirty="0">
              <a:solidFill>
                <a:srgbClr val="1F3864"/>
              </a:solidFill>
              <a:latin typeface="Century Gothic" panose="020B0502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180"/>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6" presetClass="emph" presetSubtype="0" repeatCount="3000" fill="hold" grpId="0" nodeType="clickEffect">
                                  <p:stCondLst>
                                    <p:cond delay="0"/>
                                  </p:stCondLst>
                                  <p:childTnLst>
                                    <p:animEffect transition="out" filter="fade">
                                      <p:cBhvr>
                                        <p:cTn id="12" dur="500" tmFilter="0, 0; .2, .5; .8, .5; 1, 0"/>
                                        <p:tgtEl>
                                          <p:spTgt spid="179"/>
                                        </p:tgtEl>
                                      </p:cBhvr>
                                    </p:animEffect>
                                    <p:animScale>
                                      <p:cBhvr>
                                        <p:cTn id="13" dur="250" autoRev="1" fill="hold"/>
                                        <p:tgtEl>
                                          <p:spTgt spid="17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1"/>
                                        </p:tgtEl>
                                        <p:attrNameLst>
                                          <p:attrName>style.visibility</p:attrName>
                                        </p:attrNameLst>
                                      </p:cBhvr>
                                      <p:to>
                                        <p:strVal val="visible"/>
                                      </p:to>
                                    </p:set>
                                  </p:childTnLst>
                                </p:cTn>
                              </p:par>
                              <p:par>
                                <p:cTn id="18" presetID="8" presetClass="emph" presetSubtype="0" fill="hold" nodeType="withEffect">
                                  <p:stCondLst>
                                    <p:cond delay="0"/>
                                  </p:stCondLst>
                                  <p:childTnLst>
                                    <p:animRot by="-21600000">
                                      <p:cBhvr>
                                        <p:cTn id="19" dur="2000" fill="hold"/>
                                        <p:tgtEl>
                                          <p:spTgt spid="181"/>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repeatCount="3000" fill="hold" grpId="0" nodeType="clickEffect">
                                  <p:stCondLst>
                                    <p:cond delay="0"/>
                                  </p:stCondLst>
                                  <p:childTnLst>
                                    <p:animEffect transition="out" filter="fade">
                                      <p:cBhvr>
                                        <p:cTn id="23" dur="500" tmFilter="0, 0; .2, .5; .8, .5; 1, 0"/>
                                        <p:tgtEl>
                                          <p:spTgt spid="159"/>
                                        </p:tgtEl>
                                      </p:cBhvr>
                                    </p:animEffect>
                                    <p:animScale>
                                      <p:cBhvr>
                                        <p:cTn id="24" dur="250" autoRev="1" fill="hold"/>
                                        <p:tgtEl>
                                          <p:spTgt spid="159"/>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3"/>
                                        </p:tgtEl>
                                        <p:attrNameLst>
                                          <p:attrName>style.visibility</p:attrName>
                                        </p:attrNameLst>
                                      </p:cBhvr>
                                      <p:to>
                                        <p:strVal val="visible"/>
                                      </p:to>
                                    </p:set>
                                  </p:childTnLst>
                                </p:cTn>
                              </p:par>
                              <p:par>
                                <p:cTn id="29" presetID="8" presetClass="emph" presetSubtype="0" fill="hold" nodeType="withEffect">
                                  <p:stCondLst>
                                    <p:cond delay="0"/>
                                  </p:stCondLst>
                                  <p:childTnLst>
                                    <p:animRot by="-21600000">
                                      <p:cBhvr>
                                        <p:cTn id="30" dur="2000" fill="hold"/>
                                        <p:tgtEl>
                                          <p:spTgt spid="183"/>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6" presetClass="emph" presetSubtype="0" repeatCount="3000" fill="hold" grpId="0" nodeType="clickEffect">
                                  <p:stCondLst>
                                    <p:cond delay="0"/>
                                  </p:stCondLst>
                                  <p:childTnLst>
                                    <p:animEffect transition="out" filter="fade">
                                      <p:cBhvr>
                                        <p:cTn id="34" dur="500" tmFilter="0, 0; .2, .5; .8, .5; 1, 0"/>
                                        <p:tgtEl>
                                          <p:spTgt spid="174"/>
                                        </p:tgtEl>
                                      </p:cBhvr>
                                    </p:animEffect>
                                    <p:animScale>
                                      <p:cBhvr>
                                        <p:cTn id="35" dur="250" autoRev="1" fill="hold"/>
                                        <p:tgtEl>
                                          <p:spTgt spid="174"/>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4"/>
                                        </p:tgtEl>
                                        <p:attrNameLst>
                                          <p:attrName>style.visibility</p:attrName>
                                        </p:attrNameLst>
                                      </p:cBhvr>
                                      <p:to>
                                        <p:strVal val="visible"/>
                                      </p:to>
                                    </p:set>
                                  </p:childTnLst>
                                </p:cTn>
                              </p:par>
                              <p:par>
                                <p:cTn id="40" presetID="8" presetClass="emph" presetSubtype="0" fill="hold" nodeType="withEffect">
                                  <p:stCondLst>
                                    <p:cond delay="0"/>
                                  </p:stCondLst>
                                  <p:childTnLst>
                                    <p:animRot by="-21600000">
                                      <p:cBhvr>
                                        <p:cTn id="41" dur="2000" fill="hold"/>
                                        <p:tgtEl>
                                          <p:spTgt spid="184"/>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6" presetClass="emph" presetSubtype="0" repeatCount="3000" fill="hold" grpId="0" nodeType="clickEffect">
                                  <p:stCondLst>
                                    <p:cond delay="0"/>
                                  </p:stCondLst>
                                  <p:childTnLst>
                                    <p:animEffect transition="out" filter="fade">
                                      <p:cBhvr>
                                        <p:cTn id="45" dur="500" tmFilter="0, 0; .2, .5; .8, .5; 1, 0"/>
                                        <p:tgtEl>
                                          <p:spTgt spid="171"/>
                                        </p:tgtEl>
                                      </p:cBhvr>
                                    </p:animEffect>
                                    <p:animScale>
                                      <p:cBhvr>
                                        <p:cTn id="46" dur="250" autoRev="1" fill="hold"/>
                                        <p:tgtEl>
                                          <p:spTgt spid="171"/>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5"/>
                                        </p:tgtEl>
                                        <p:attrNameLst>
                                          <p:attrName>style.visibility</p:attrName>
                                        </p:attrNameLst>
                                      </p:cBhvr>
                                      <p:to>
                                        <p:strVal val="visible"/>
                                      </p:to>
                                    </p:set>
                                  </p:childTnLst>
                                </p:cTn>
                              </p:par>
                              <p:par>
                                <p:cTn id="51" presetID="8" presetClass="emph" presetSubtype="0" fill="hold" nodeType="withEffect">
                                  <p:stCondLst>
                                    <p:cond delay="0"/>
                                  </p:stCondLst>
                                  <p:childTnLst>
                                    <p:animRot by="-21600000">
                                      <p:cBhvr>
                                        <p:cTn id="52" dur="2000" fill="hold"/>
                                        <p:tgtEl>
                                          <p:spTgt spid="18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26" presetClass="emph" presetSubtype="0" repeatCount="3000" fill="hold" grpId="0" nodeType="clickEffect">
                                  <p:stCondLst>
                                    <p:cond delay="0"/>
                                  </p:stCondLst>
                                  <p:childTnLst>
                                    <p:animEffect transition="out" filter="fade">
                                      <p:cBhvr>
                                        <p:cTn id="56" dur="500" tmFilter="0, 0; .2, .5; .8, .5; 1, 0"/>
                                        <p:tgtEl>
                                          <p:spTgt spid="161"/>
                                        </p:tgtEl>
                                      </p:cBhvr>
                                    </p:animEffect>
                                    <p:animScale>
                                      <p:cBhvr>
                                        <p:cTn id="57" dur="250" autoRev="1" fill="hold"/>
                                        <p:tgtEl>
                                          <p:spTgt spid="161"/>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86"/>
                                        </p:tgtEl>
                                        <p:attrNameLst>
                                          <p:attrName>style.visibility</p:attrName>
                                        </p:attrNameLst>
                                      </p:cBhvr>
                                      <p:to>
                                        <p:strVal val="visible"/>
                                      </p:to>
                                    </p:set>
                                  </p:childTnLst>
                                </p:cTn>
                              </p:par>
                              <p:par>
                                <p:cTn id="62" presetID="8" presetClass="emph" presetSubtype="0" fill="hold" nodeType="withEffect">
                                  <p:stCondLst>
                                    <p:cond delay="0"/>
                                  </p:stCondLst>
                                  <p:childTnLst>
                                    <p:animRot by="-21600000">
                                      <p:cBhvr>
                                        <p:cTn id="63" dur="2000" fill="hold"/>
                                        <p:tgtEl>
                                          <p:spTgt spid="186"/>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0" nodeType="clickEffect">
                                  <p:stCondLst>
                                    <p:cond delay="0"/>
                                  </p:stCondLst>
                                  <p:childTnLst>
                                    <p:animEffect transition="out" filter="fade">
                                      <p:cBhvr>
                                        <p:cTn id="67" dur="500" tmFilter="0, 0; .2, .5; .8, .5; 1, 0"/>
                                        <p:tgtEl>
                                          <p:spTgt spid="172"/>
                                        </p:tgtEl>
                                      </p:cBhvr>
                                    </p:animEffect>
                                    <p:animScale>
                                      <p:cBhvr>
                                        <p:cTn id="68" dur="250" autoRev="1" fill="hold"/>
                                        <p:tgtEl>
                                          <p:spTgt spid="172"/>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87"/>
                                        </p:tgtEl>
                                        <p:attrNameLst>
                                          <p:attrName>style.visibility</p:attrName>
                                        </p:attrNameLst>
                                      </p:cBhvr>
                                      <p:to>
                                        <p:strVal val="visible"/>
                                      </p:to>
                                    </p:set>
                                  </p:childTnLst>
                                </p:cTn>
                              </p:par>
                              <p:par>
                                <p:cTn id="73" presetID="8" presetClass="emph" presetSubtype="0" fill="hold" nodeType="withEffect">
                                  <p:stCondLst>
                                    <p:cond delay="0"/>
                                  </p:stCondLst>
                                  <p:childTnLst>
                                    <p:animRot by="-21600000">
                                      <p:cBhvr>
                                        <p:cTn id="74" dur="2000" fill="hold"/>
                                        <p:tgtEl>
                                          <p:spTgt spid="187"/>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grpId="0" nodeType="clickEffect">
                                  <p:stCondLst>
                                    <p:cond delay="0"/>
                                  </p:stCondLst>
                                  <p:childTnLst>
                                    <p:animEffect transition="out" filter="fade">
                                      <p:cBhvr>
                                        <p:cTn id="78" dur="500" tmFilter="0, 0; .2, .5; .8, .5; 1, 0"/>
                                        <p:tgtEl>
                                          <p:spTgt spid="158"/>
                                        </p:tgtEl>
                                      </p:cBhvr>
                                    </p:animEffect>
                                    <p:animScale>
                                      <p:cBhvr>
                                        <p:cTn id="79" dur="250" autoRev="1" fill="hold"/>
                                        <p:tgtEl>
                                          <p:spTgt spid="158"/>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8"/>
                                        </p:tgtEl>
                                        <p:attrNameLst>
                                          <p:attrName>style.visibility</p:attrName>
                                        </p:attrNameLst>
                                      </p:cBhvr>
                                      <p:to>
                                        <p:strVal val="visible"/>
                                      </p:to>
                                    </p:set>
                                  </p:childTnLst>
                                </p:cTn>
                              </p:par>
                              <p:par>
                                <p:cTn id="84" presetID="8" presetClass="emph" presetSubtype="0" fill="hold" nodeType="withEffect">
                                  <p:stCondLst>
                                    <p:cond delay="0"/>
                                  </p:stCondLst>
                                  <p:childTnLst>
                                    <p:animRot by="-21600000">
                                      <p:cBhvr>
                                        <p:cTn id="85" dur="2000" fill="hold"/>
                                        <p:tgtEl>
                                          <p:spTgt spid="188"/>
                                        </p:tgtEl>
                                        <p:attrNameLst>
                                          <p:attrName>r</p:attrName>
                                        </p:attrNameLst>
                                      </p:cBhvr>
                                    </p:animRot>
                                  </p:childTnLst>
                                </p:cTn>
                              </p:par>
                            </p:childTnLst>
                          </p:cTn>
                        </p:par>
                      </p:childTnLst>
                    </p:cTn>
                  </p:par>
                  <p:par>
                    <p:cTn id="86" fill="hold">
                      <p:stCondLst>
                        <p:cond delay="indefinite"/>
                      </p:stCondLst>
                      <p:childTnLst>
                        <p:par>
                          <p:cTn id="87" fill="hold">
                            <p:stCondLst>
                              <p:cond delay="0"/>
                            </p:stCondLst>
                            <p:childTnLst>
                              <p:par>
                                <p:cTn id="88" presetID="26" presetClass="emph" presetSubtype="0" repeatCount="3000" fill="hold" grpId="0" nodeType="clickEffect">
                                  <p:stCondLst>
                                    <p:cond delay="0"/>
                                  </p:stCondLst>
                                  <p:childTnLst>
                                    <p:animEffect transition="out" filter="fade">
                                      <p:cBhvr>
                                        <p:cTn id="89" dur="500" tmFilter="0, 0; .2, .5; .8, .5; 1, 0"/>
                                        <p:tgtEl>
                                          <p:spTgt spid="166"/>
                                        </p:tgtEl>
                                      </p:cBhvr>
                                    </p:animEffect>
                                    <p:animScale>
                                      <p:cBhvr>
                                        <p:cTn id="90" dur="250" autoRev="1" fill="hold"/>
                                        <p:tgtEl>
                                          <p:spTgt spid="166"/>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89"/>
                                        </p:tgtEl>
                                        <p:attrNameLst>
                                          <p:attrName>style.visibility</p:attrName>
                                        </p:attrNameLst>
                                      </p:cBhvr>
                                      <p:to>
                                        <p:strVal val="visible"/>
                                      </p:to>
                                    </p:set>
                                  </p:childTnLst>
                                </p:cTn>
                              </p:par>
                              <p:par>
                                <p:cTn id="95" presetID="8" presetClass="emph" presetSubtype="0" fill="hold" nodeType="withEffect">
                                  <p:stCondLst>
                                    <p:cond delay="0"/>
                                  </p:stCondLst>
                                  <p:childTnLst>
                                    <p:animRot by="-21600000">
                                      <p:cBhvr>
                                        <p:cTn id="96" dur="2000" fill="hold"/>
                                        <p:tgtEl>
                                          <p:spTgt spid="189"/>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26" presetClass="emph" presetSubtype="0" repeatCount="3000" fill="hold" grpId="0" nodeType="clickEffect">
                                  <p:stCondLst>
                                    <p:cond delay="0"/>
                                  </p:stCondLst>
                                  <p:childTnLst>
                                    <p:animEffect transition="out" filter="fade">
                                      <p:cBhvr>
                                        <p:cTn id="100" dur="500" tmFilter="0, 0; .2, .5; .8, .5; 1, 0"/>
                                        <p:tgtEl>
                                          <p:spTgt spid="169"/>
                                        </p:tgtEl>
                                      </p:cBhvr>
                                    </p:animEffect>
                                    <p:animScale>
                                      <p:cBhvr>
                                        <p:cTn id="101" dur="250" autoRev="1" fill="hold"/>
                                        <p:tgtEl>
                                          <p:spTgt spid="169"/>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90"/>
                                        </p:tgtEl>
                                        <p:attrNameLst>
                                          <p:attrName>style.visibility</p:attrName>
                                        </p:attrNameLst>
                                      </p:cBhvr>
                                      <p:to>
                                        <p:strVal val="visible"/>
                                      </p:to>
                                    </p:set>
                                  </p:childTnLst>
                                </p:cTn>
                              </p:par>
                              <p:par>
                                <p:cTn id="106" presetID="8" presetClass="emph" presetSubtype="0" fill="hold" nodeType="withEffect">
                                  <p:stCondLst>
                                    <p:cond delay="0"/>
                                  </p:stCondLst>
                                  <p:childTnLst>
                                    <p:animRot by="-21600000">
                                      <p:cBhvr>
                                        <p:cTn id="107" dur="2000" fill="hold"/>
                                        <p:tgtEl>
                                          <p:spTgt spid="190"/>
                                        </p:tgtEl>
                                        <p:attrNameLst>
                                          <p:attrName>r</p:attrName>
                                        </p:attrNameLst>
                                      </p:cBhvr>
                                    </p:animRot>
                                  </p:childTnLst>
                                </p:cTn>
                              </p:par>
                            </p:childTnLst>
                          </p:cTn>
                        </p:par>
                      </p:childTnLst>
                    </p:cTn>
                  </p:par>
                  <p:par>
                    <p:cTn id="108" fill="hold">
                      <p:stCondLst>
                        <p:cond delay="indefinite"/>
                      </p:stCondLst>
                      <p:childTnLst>
                        <p:par>
                          <p:cTn id="109" fill="hold">
                            <p:stCondLst>
                              <p:cond delay="0"/>
                            </p:stCondLst>
                            <p:childTnLst>
                              <p:par>
                                <p:cTn id="110" presetID="26" presetClass="emph" presetSubtype="0" fill="hold" grpId="0" nodeType="clickEffect">
                                  <p:stCondLst>
                                    <p:cond delay="0"/>
                                  </p:stCondLst>
                                  <p:childTnLst>
                                    <p:animEffect transition="out" filter="fade">
                                      <p:cBhvr>
                                        <p:cTn id="111" dur="500" tmFilter="0, 0; .2, .5; .8, .5; 1, 0"/>
                                        <p:tgtEl>
                                          <p:spTgt spid="168"/>
                                        </p:tgtEl>
                                      </p:cBhvr>
                                    </p:animEffect>
                                    <p:animScale>
                                      <p:cBhvr>
                                        <p:cTn id="112" dur="250" autoRev="1" fill="hold"/>
                                        <p:tgtEl>
                                          <p:spTgt spid="168"/>
                                        </p:tgtEl>
                                      </p:cBhvr>
                                      <p:by x="105000" y="105000"/>
                                    </p:animScale>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91"/>
                                        </p:tgtEl>
                                        <p:attrNameLst>
                                          <p:attrName>style.visibility</p:attrName>
                                        </p:attrNameLst>
                                      </p:cBhvr>
                                      <p:to>
                                        <p:strVal val="visible"/>
                                      </p:to>
                                    </p:set>
                                  </p:childTnLst>
                                </p:cTn>
                              </p:par>
                              <p:par>
                                <p:cTn id="117" presetID="8" presetClass="emph" presetSubtype="0" fill="hold" nodeType="withEffect">
                                  <p:stCondLst>
                                    <p:cond delay="0"/>
                                  </p:stCondLst>
                                  <p:childTnLst>
                                    <p:animRot by="-21600000">
                                      <p:cBhvr>
                                        <p:cTn id="118" dur="2000" fill="hold"/>
                                        <p:tgtEl>
                                          <p:spTgt spid="191"/>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26" presetClass="emph" presetSubtype="0" fill="hold" grpId="0" nodeType="clickEffect">
                                  <p:stCondLst>
                                    <p:cond delay="0"/>
                                  </p:stCondLst>
                                  <p:childTnLst>
                                    <p:animEffect transition="out" filter="fade">
                                      <p:cBhvr>
                                        <p:cTn id="122" dur="500" tmFilter="0, 0; .2, .5; .8, .5; 1, 0"/>
                                        <p:tgtEl>
                                          <p:spTgt spid="162"/>
                                        </p:tgtEl>
                                      </p:cBhvr>
                                    </p:animEffect>
                                    <p:animScale>
                                      <p:cBhvr>
                                        <p:cTn id="123" dur="250" autoRev="1" fill="hold"/>
                                        <p:tgtEl>
                                          <p:spTgt spid="162"/>
                                        </p:tgtEl>
                                      </p:cBhvr>
                                      <p:by x="105000" y="105000"/>
                                    </p:animScale>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192"/>
                                        </p:tgtEl>
                                        <p:attrNameLst>
                                          <p:attrName>style.visibility</p:attrName>
                                        </p:attrNameLst>
                                      </p:cBhvr>
                                      <p:to>
                                        <p:strVal val="visible"/>
                                      </p:to>
                                    </p:set>
                                  </p:childTnLst>
                                </p:cTn>
                              </p:par>
                              <p:par>
                                <p:cTn id="128" presetID="8" presetClass="emph" presetSubtype="0" fill="hold" nodeType="withEffect">
                                  <p:stCondLst>
                                    <p:cond delay="0"/>
                                  </p:stCondLst>
                                  <p:childTnLst>
                                    <p:animRot by="-21600000">
                                      <p:cBhvr>
                                        <p:cTn id="129" dur="2000" fill="hold"/>
                                        <p:tgtEl>
                                          <p:spTgt spid="192"/>
                                        </p:tgtEl>
                                        <p:attrNameLst>
                                          <p:attrName>r</p:attrName>
                                        </p:attrNameLst>
                                      </p:cBhvr>
                                    </p:animRot>
                                  </p:childTnLst>
                                </p:cTn>
                              </p:par>
                            </p:childTnLst>
                          </p:cTn>
                        </p:par>
                      </p:childTnLst>
                    </p:cTn>
                  </p:par>
                  <p:par>
                    <p:cTn id="130" fill="hold">
                      <p:stCondLst>
                        <p:cond delay="indefinite"/>
                      </p:stCondLst>
                      <p:childTnLst>
                        <p:par>
                          <p:cTn id="131" fill="hold">
                            <p:stCondLst>
                              <p:cond delay="0"/>
                            </p:stCondLst>
                            <p:childTnLst>
                              <p:par>
                                <p:cTn id="132" presetID="26" presetClass="emph" presetSubtype="0" fill="hold" grpId="0" nodeType="clickEffect">
                                  <p:stCondLst>
                                    <p:cond delay="0"/>
                                  </p:stCondLst>
                                  <p:childTnLst>
                                    <p:animEffect transition="out" filter="fade">
                                      <p:cBhvr>
                                        <p:cTn id="133" dur="500" tmFilter="0, 0; .2, .5; .8, .5; 1, 0"/>
                                        <p:tgtEl>
                                          <p:spTgt spid="163"/>
                                        </p:tgtEl>
                                      </p:cBhvr>
                                    </p:animEffect>
                                    <p:animScale>
                                      <p:cBhvr>
                                        <p:cTn id="134" dur="250" autoRev="1" fill="hold"/>
                                        <p:tgtEl>
                                          <p:spTgt spid="163"/>
                                        </p:tgtEl>
                                      </p:cBhvr>
                                      <p:by x="105000" y="105000"/>
                                    </p:animScale>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93"/>
                                        </p:tgtEl>
                                        <p:attrNameLst>
                                          <p:attrName>style.visibility</p:attrName>
                                        </p:attrNameLst>
                                      </p:cBhvr>
                                      <p:to>
                                        <p:strVal val="visible"/>
                                      </p:to>
                                    </p:set>
                                  </p:childTnLst>
                                </p:cTn>
                              </p:par>
                              <p:par>
                                <p:cTn id="139" presetID="8" presetClass="emph" presetSubtype="0" fill="hold" nodeType="withEffect">
                                  <p:stCondLst>
                                    <p:cond delay="0"/>
                                  </p:stCondLst>
                                  <p:childTnLst>
                                    <p:animRot by="-21600000">
                                      <p:cBhvr>
                                        <p:cTn id="140" dur="2000" fill="hold"/>
                                        <p:tgtEl>
                                          <p:spTgt spid="193"/>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grpId="0" nodeType="clickEffect">
                                  <p:stCondLst>
                                    <p:cond delay="0"/>
                                  </p:stCondLst>
                                  <p:childTnLst>
                                    <p:animEffect transition="out" filter="fade">
                                      <p:cBhvr>
                                        <p:cTn id="144" dur="500" tmFilter="0, 0; .2, .5; .8, .5; 1, 0"/>
                                        <p:tgtEl>
                                          <p:spTgt spid="160"/>
                                        </p:tgtEl>
                                      </p:cBhvr>
                                    </p:animEffect>
                                    <p:animScale>
                                      <p:cBhvr>
                                        <p:cTn id="145" dur="250" autoRev="1" fill="hold"/>
                                        <p:tgtEl>
                                          <p:spTgt spid="160"/>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194"/>
                                        </p:tgtEl>
                                        <p:attrNameLst>
                                          <p:attrName>style.visibility</p:attrName>
                                        </p:attrNameLst>
                                      </p:cBhvr>
                                      <p:to>
                                        <p:strVal val="visible"/>
                                      </p:to>
                                    </p:set>
                                  </p:childTnLst>
                                </p:cTn>
                              </p:par>
                              <p:par>
                                <p:cTn id="150" presetID="8" presetClass="emph" presetSubtype="0" fill="hold" nodeType="withEffect">
                                  <p:stCondLst>
                                    <p:cond delay="0"/>
                                  </p:stCondLst>
                                  <p:childTnLst>
                                    <p:animRot by="-21600000">
                                      <p:cBhvr>
                                        <p:cTn id="151" dur="2000" fill="hold"/>
                                        <p:tgtEl>
                                          <p:spTgt spid="194"/>
                                        </p:tgtEl>
                                        <p:attrNameLst>
                                          <p:attrName>r</p:attrName>
                                        </p:attrNameLst>
                                      </p:cBhvr>
                                    </p:animRot>
                                  </p:childTnLst>
                                </p:cTn>
                              </p:par>
                            </p:childTnLst>
                          </p:cTn>
                        </p:par>
                      </p:childTnLst>
                    </p:cTn>
                  </p:par>
                  <p:par>
                    <p:cTn id="152" fill="hold">
                      <p:stCondLst>
                        <p:cond delay="indefinite"/>
                      </p:stCondLst>
                      <p:childTnLst>
                        <p:par>
                          <p:cTn id="153" fill="hold">
                            <p:stCondLst>
                              <p:cond delay="0"/>
                            </p:stCondLst>
                            <p:childTnLst>
                              <p:par>
                                <p:cTn id="154" presetID="26" presetClass="emph" presetSubtype="0" repeatCount="3000" fill="hold" grpId="0" nodeType="clickEffect">
                                  <p:stCondLst>
                                    <p:cond delay="0"/>
                                  </p:stCondLst>
                                  <p:childTnLst>
                                    <p:animEffect transition="out" filter="fade">
                                      <p:cBhvr>
                                        <p:cTn id="155" dur="500" tmFilter="0, 0; .2, .5; .8, .5; 1, 0"/>
                                        <p:tgtEl>
                                          <p:spTgt spid="203"/>
                                        </p:tgtEl>
                                      </p:cBhvr>
                                    </p:animEffect>
                                    <p:animScale>
                                      <p:cBhvr>
                                        <p:cTn id="156" dur="250" autoRev="1" fill="hold"/>
                                        <p:tgtEl>
                                          <p:spTgt spid="203"/>
                                        </p:tgtEl>
                                      </p:cBhvr>
                                      <p:by x="105000" y="105000"/>
                                    </p:animScale>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195"/>
                                        </p:tgtEl>
                                        <p:attrNameLst>
                                          <p:attrName>style.visibility</p:attrName>
                                        </p:attrNameLst>
                                      </p:cBhvr>
                                      <p:to>
                                        <p:strVal val="visible"/>
                                      </p:to>
                                    </p:set>
                                  </p:childTnLst>
                                </p:cTn>
                              </p:par>
                              <p:par>
                                <p:cTn id="161" presetID="8" presetClass="emph" presetSubtype="0" fill="hold" nodeType="withEffect">
                                  <p:stCondLst>
                                    <p:cond delay="0"/>
                                  </p:stCondLst>
                                  <p:childTnLst>
                                    <p:animRot by="-21600000">
                                      <p:cBhvr>
                                        <p:cTn id="162" dur="2000" fill="hold"/>
                                        <p:tgtEl>
                                          <p:spTgt spid="195"/>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26" presetClass="emph" presetSubtype="0" fill="hold" grpId="0" nodeType="clickEffect">
                                  <p:stCondLst>
                                    <p:cond delay="0"/>
                                  </p:stCondLst>
                                  <p:childTnLst>
                                    <p:animEffect transition="out" filter="fade">
                                      <p:cBhvr>
                                        <p:cTn id="166" dur="500" tmFilter="0, 0; .2, .5; .8, .5; 1, 0"/>
                                        <p:tgtEl>
                                          <p:spTgt spid="175"/>
                                        </p:tgtEl>
                                      </p:cBhvr>
                                    </p:animEffect>
                                    <p:animScale>
                                      <p:cBhvr>
                                        <p:cTn id="167" dur="250" autoRev="1" fill="hold"/>
                                        <p:tgtEl>
                                          <p:spTgt spid="175"/>
                                        </p:tgtEl>
                                      </p:cBhvr>
                                      <p:by x="105000" y="105000"/>
                                    </p:animScale>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196"/>
                                        </p:tgtEl>
                                        <p:attrNameLst>
                                          <p:attrName>style.visibility</p:attrName>
                                        </p:attrNameLst>
                                      </p:cBhvr>
                                      <p:to>
                                        <p:strVal val="visible"/>
                                      </p:to>
                                    </p:set>
                                  </p:childTnLst>
                                </p:cTn>
                              </p:par>
                              <p:par>
                                <p:cTn id="172" presetID="8" presetClass="emph" presetSubtype="0" fill="hold" nodeType="withEffect">
                                  <p:stCondLst>
                                    <p:cond delay="0"/>
                                  </p:stCondLst>
                                  <p:childTnLst>
                                    <p:animRot by="-21600000">
                                      <p:cBhvr>
                                        <p:cTn id="173" dur="2000" fill="hold"/>
                                        <p:tgtEl>
                                          <p:spTgt spid="196"/>
                                        </p:tgtEl>
                                        <p:attrNameLst>
                                          <p:attrName>r</p:attrName>
                                        </p:attrNameLst>
                                      </p:cBhvr>
                                    </p:animRot>
                                  </p:childTnLst>
                                </p:cTn>
                              </p:par>
                            </p:childTnLst>
                          </p:cTn>
                        </p:par>
                      </p:childTnLst>
                    </p:cTn>
                  </p:par>
                  <p:par>
                    <p:cTn id="174" fill="hold">
                      <p:stCondLst>
                        <p:cond delay="indefinite"/>
                      </p:stCondLst>
                      <p:childTnLst>
                        <p:par>
                          <p:cTn id="175" fill="hold">
                            <p:stCondLst>
                              <p:cond delay="0"/>
                            </p:stCondLst>
                            <p:childTnLst>
                              <p:par>
                                <p:cTn id="176" presetID="26" presetClass="emph" presetSubtype="0" repeatCount="3000" fill="hold" grpId="0" nodeType="clickEffect">
                                  <p:stCondLst>
                                    <p:cond delay="0"/>
                                  </p:stCondLst>
                                  <p:childTnLst>
                                    <p:animEffect transition="out" filter="fade">
                                      <p:cBhvr>
                                        <p:cTn id="177" dur="500" tmFilter="0, 0; .2, .5; .8, .5; 1, 0"/>
                                        <p:tgtEl>
                                          <p:spTgt spid="176"/>
                                        </p:tgtEl>
                                      </p:cBhvr>
                                    </p:animEffect>
                                    <p:animScale>
                                      <p:cBhvr>
                                        <p:cTn id="178" dur="250" autoRev="1" fill="hold"/>
                                        <p:tgtEl>
                                          <p:spTgt spid="176"/>
                                        </p:tgtEl>
                                      </p:cBhvr>
                                      <p:by x="105000" y="105000"/>
                                    </p:animScale>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197"/>
                                        </p:tgtEl>
                                        <p:attrNameLst>
                                          <p:attrName>style.visibility</p:attrName>
                                        </p:attrNameLst>
                                      </p:cBhvr>
                                      <p:to>
                                        <p:strVal val="visible"/>
                                      </p:to>
                                    </p:set>
                                  </p:childTnLst>
                                </p:cTn>
                              </p:par>
                              <p:par>
                                <p:cTn id="183" presetID="8" presetClass="emph" presetSubtype="0" fill="hold" nodeType="withEffect">
                                  <p:stCondLst>
                                    <p:cond delay="0"/>
                                  </p:stCondLst>
                                  <p:childTnLst>
                                    <p:animRot by="-21600000">
                                      <p:cBhvr>
                                        <p:cTn id="184" dur="2000" fill="hold"/>
                                        <p:tgtEl>
                                          <p:spTgt spid="197"/>
                                        </p:tgtEl>
                                        <p:attrNameLst>
                                          <p:attrName>r</p:attrName>
                                        </p:attrNameLst>
                                      </p:cBhvr>
                                    </p:animRot>
                                  </p:childTnLst>
                                </p:cTn>
                              </p:par>
                            </p:childTnLst>
                          </p:cTn>
                        </p:par>
                      </p:childTnLst>
                    </p:cTn>
                  </p:par>
                  <p:par>
                    <p:cTn id="185" fill="hold">
                      <p:stCondLst>
                        <p:cond delay="indefinite"/>
                      </p:stCondLst>
                      <p:childTnLst>
                        <p:par>
                          <p:cTn id="186" fill="hold">
                            <p:stCondLst>
                              <p:cond delay="0"/>
                            </p:stCondLst>
                            <p:childTnLst>
                              <p:par>
                                <p:cTn id="187" presetID="26" presetClass="emph" presetSubtype="0" repeatCount="3000" fill="hold" grpId="0" nodeType="clickEffect">
                                  <p:stCondLst>
                                    <p:cond delay="0"/>
                                  </p:stCondLst>
                                  <p:childTnLst>
                                    <p:animEffect transition="out" filter="fade">
                                      <p:cBhvr>
                                        <p:cTn id="188" dur="500" tmFilter="0, 0; .2, .5; .8, .5; 1, 0"/>
                                        <p:tgtEl>
                                          <p:spTgt spid="173"/>
                                        </p:tgtEl>
                                      </p:cBhvr>
                                    </p:animEffect>
                                    <p:animScale>
                                      <p:cBhvr>
                                        <p:cTn id="189" dur="250" autoRev="1" fill="hold"/>
                                        <p:tgtEl>
                                          <p:spTgt spid="173"/>
                                        </p:tgtEl>
                                      </p:cBhvr>
                                      <p:by x="105000" y="105000"/>
                                    </p:animScale>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nodeType="clickEffect">
                                  <p:stCondLst>
                                    <p:cond delay="0"/>
                                  </p:stCondLst>
                                  <p:childTnLst>
                                    <p:set>
                                      <p:cBhvr>
                                        <p:cTn id="193" dur="1" fill="hold">
                                          <p:stCondLst>
                                            <p:cond delay="0"/>
                                          </p:stCondLst>
                                        </p:cTn>
                                        <p:tgtEl>
                                          <p:spTgt spid="198"/>
                                        </p:tgtEl>
                                        <p:attrNameLst>
                                          <p:attrName>style.visibility</p:attrName>
                                        </p:attrNameLst>
                                      </p:cBhvr>
                                      <p:to>
                                        <p:strVal val="visible"/>
                                      </p:to>
                                    </p:set>
                                  </p:childTnLst>
                                </p:cTn>
                              </p:par>
                              <p:par>
                                <p:cTn id="194" presetID="8" presetClass="emph" presetSubtype="0" fill="hold" nodeType="withEffect">
                                  <p:stCondLst>
                                    <p:cond delay="0"/>
                                  </p:stCondLst>
                                  <p:childTnLst>
                                    <p:animRot by="-21600000">
                                      <p:cBhvr>
                                        <p:cTn id="195" dur="2000" fill="hold"/>
                                        <p:tgtEl>
                                          <p:spTgt spid="198"/>
                                        </p:tgtEl>
                                        <p:attrNameLst>
                                          <p:attrName>r</p:attrName>
                                        </p:attrNameLst>
                                      </p:cBhvr>
                                    </p:animRot>
                                  </p:childTnLst>
                                </p:cTn>
                              </p:par>
                            </p:childTnLst>
                          </p:cTn>
                        </p:par>
                      </p:childTnLst>
                    </p:cTn>
                  </p:par>
                  <p:par>
                    <p:cTn id="196" fill="hold">
                      <p:stCondLst>
                        <p:cond delay="indefinite"/>
                      </p:stCondLst>
                      <p:childTnLst>
                        <p:par>
                          <p:cTn id="197" fill="hold">
                            <p:stCondLst>
                              <p:cond delay="0"/>
                            </p:stCondLst>
                            <p:childTnLst>
                              <p:par>
                                <p:cTn id="198" presetID="26" presetClass="emph" presetSubtype="0" repeatCount="3000" fill="hold" grpId="0" nodeType="clickEffect">
                                  <p:stCondLst>
                                    <p:cond delay="0"/>
                                  </p:stCondLst>
                                  <p:childTnLst>
                                    <p:animEffect transition="out" filter="fade">
                                      <p:cBhvr>
                                        <p:cTn id="199" dur="500" tmFilter="0, 0; .2, .5; .8, .5; 1, 0"/>
                                        <p:tgtEl>
                                          <p:spTgt spid="165"/>
                                        </p:tgtEl>
                                      </p:cBhvr>
                                    </p:animEffect>
                                    <p:animScale>
                                      <p:cBhvr>
                                        <p:cTn id="200" dur="250" autoRev="1" fill="hold"/>
                                        <p:tgtEl>
                                          <p:spTgt spid="165"/>
                                        </p:tgtEl>
                                      </p:cBhvr>
                                      <p:by x="105000" y="105000"/>
                                    </p:animScale>
                                  </p:childTnLst>
                                </p:cTn>
                              </p:par>
                            </p:childTnLst>
                          </p:cTn>
                        </p:par>
                      </p:childTnLst>
                    </p:cTn>
                  </p:par>
                  <p:par>
                    <p:cTn id="201" fill="hold">
                      <p:stCondLst>
                        <p:cond delay="indefinite"/>
                      </p:stCondLst>
                      <p:childTnLst>
                        <p:par>
                          <p:cTn id="202" fill="hold">
                            <p:stCondLst>
                              <p:cond delay="0"/>
                            </p:stCondLst>
                            <p:childTnLst>
                              <p:par>
                                <p:cTn id="203" presetID="1" presetClass="entr" presetSubtype="0" fill="hold" nodeType="clickEffect">
                                  <p:stCondLst>
                                    <p:cond delay="0"/>
                                  </p:stCondLst>
                                  <p:childTnLst>
                                    <p:set>
                                      <p:cBhvr>
                                        <p:cTn id="204" dur="1" fill="hold">
                                          <p:stCondLst>
                                            <p:cond delay="0"/>
                                          </p:stCondLst>
                                        </p:cTn>
                                        <p:tgtEl>
                                          <p:spTgt spid="199"/>
                                        </p:tgtEl>
                                        <p:attrNameLst>
                                          <p:attrName>style.visibility</p:attrName>
                                        </p:attrNameLst>
                                      </p:cBhvr>
                                      <p:to>
                                        <p:strVal val="visible"/>
                                      </p:to>
                                    </p:set>
                                  </p:childTnLst>
                                </p:cTn>
                              </p:par>
                              <p:par>
                                <p:cTn id="205" presetID="8" presetClass="emph" presetSubtype="0" fill="hold" nodeType="withEffect">
                                  <p:stCondLst>
                                    <p:cond delay="0"/>
                                  </p:stCondLst>
                                  <p:childTnLst>
                                    <p:animRot by="-21600000">
                                      <p:cBhvr>
                                        <p:cTn id="206" dur="2000" fill="hold"/>
                                        <p:tgtEl>
                                          <p:spTgt spid="199"/>
                                        </p:tgtEl>
                                        <p:attrNameLst>
                                          <p:attrName>r</p:attrName>
                                        </p:attrNameLst>
                                      </p:cBhvr>
                                    </p:animRot>
                                  </p:childTnLst>
                                </p:cTn>
                              </p:par>
                            </p:childTnLst>
                          </p:cTn>
                        </p:par>
                      </p:childTnLst>
                    </p:cTn>
                  </p:par>
                  <p:par>
                    <p:cTn id="207" fill="hold">
                      <p:stCondLst>
                        <p:cond delay="indefinite"/>
                      </p:stCondLst>
                      <p:childTnLst>
                        <p:par>
                          <p:cTn id="208" fill="hold">
                            <p:stCondLst>
                              <p:cond delay="0"/>
                            </p:stCondLst>
                            <p:childTnLst>
                              <p:par>
                                <p:cTn id="209" presetID="26" presetClass="emph" presetSubtype="0" repeatCount="3000" fill="hold" grpId="0" nodeType="clickEffect">
                                  <p:stCondLst>
                                    <p:cond delay="0"/>
                                  </p:stCondLst>
                                  <p:childTnLst>
                                    <p:animEffect transition="out" filter="fade">
                                      <p:cBhvr>
                                        <p:cTn id="210" dur="500" tmFilter="0, 0; .2, .5; .8, .5; 1, 0"/>
                                        <p:tgtEl>
                                          <p:spTgt spid="177"/>
                                        </p:tgtEl>
                                      </p:cBhvr>
                                    </p:animEffect>
                                    <p:animScale>
                                      <p:cBhvr>
                                        <p:cTn id="211" dur="250" autoRev="1" fill="hold"/>
                                        <p:tgtEl>
                                          <p:spTgt spid="177"/>
                                        </p:tgtEl>
                                      </p:cBhvr>
                                      <p:by x="105000" y="105000"/>
                                    </p:animScale>
                                  </p:childTnLst>
                                </p:cTn>
                              </p:par>
                            </p:childTnLst>
                          </p:cTn>
                        </p:par>
                      </p:childTnLst>
                    </p:cTn>
                  </p:par>
                  <p:par>
                    <p:cTn id="212" fill="hold">
                      <p:stCondLst>
                        <p:cond delay="indefinite"/>
                      </p:stCondLst>
                      <p:childTnLst>
                        <p:par>
                          <p:cTn id="213" fill="hold">
                            <p:stCondLst>
                              <p:cond delay="0"/>
                            </p:stCondLst>
                            <p:childTnLst>
                              <p:par>
                                <p:cTn id="214" presetID="1" presetClass="entr" presetSubtype="0" fill="hold" nodeType="clickEffect">
                                  <p:stCondLst>
                                    <p:cond delay="0"/>
                                  </p:stCondLst>
                                  <p:childTnLst>
                                    <p:set>
                                      <p:cBhvr>
                                        <p:cTn id="215" dur="1" fill="hold">
                                          <p:stCondLst>
                                            <p:cond delay="0"/>
                                          </p:stCondLst>
                                        </p:cTn>
                                        <p:tgtEl>
                                          <p:spTgt spid="200"/>
                                        </p:tgtEl>
                                        <p:attrNameLst>
                                          <p:attrName>style.visibility</p:attrName>
                                        </p:attrNameLst>
                                      </p:cBhvr>
                                      <p:to>
                                        <p:strVal val="visible"/>
                                      </p:to>
                                    </p:set>
                                  </p:childTnLst>
                                </p:cTn>
                              </p:par>
                              <p:par>
                                <p:cTn id="216" presetID="8" presetClass="emph" presetSubtype="0" fill="hold" nodeType="withEffect">
                                  <p:stCondLst>
                                    <p:cond delay="0"/>
                                  </p:stCondLst>
                                  <p:childTnLst>
                                    <p:animRot by="-21600000">
                                      <p:cBhvr>
                                        <p:cTn id="217" dur="2000" fill="hold"/>
                                        <p:tgtEl>
                                          <p:spTgt spid="200"/>
                                        </p:tgtEl>
                                        <p:attrNameLst>
                                          <p:attrName>r</p:attrName>
                                        </p:attrNameLst>
                                      </p:cBhvr>
                                    </p:animRot>
                                  </p:childTnLst>
                                </p:cTn>
                              </p:par>
                            </p:childTnLst>
                          </p:cTn>
                        </p:par>
                      </p:childTnLst>
                    </p:cTn>
                  </p:par>
                  <p:par>
                    <p:cTn id="218" fill="hold">
                      <p:stCondLst>
                        <p:cond delay="indefinite"/>
                      </p:stCondLst>
                      <p:childTnLst>
                        <p:par>
                          <p:cTn id="219" fill="hold">
                            <p:stCondLst>
                              <p:cond delay="0"/>
                            </p:stCondLst>
                            <p:childTnLst>
                              <p:par>
                                <p:cTn id="220" presetID="26" presetClass="emph" presetSubtype="0" repeatCount="3000" fill="hold" grpId="0" nodeType="clickEffect">
                                  <p:stCondLst>
                                    <p:cond delay="0"/>
                                  </p:stCondLst>
                                  <p:childTnLst>
                                    <p:animEffect transition="out" filter="fade">
                                      <p:cBhvr>
                                        <p:cTn id="221" dur="500" tmFilter="0, 0; .2, .5; .8, .5; 1, 0"/>
                                        <p:tgtEl>
                                          <p:spTgt spid="170"/>
                                        </p:tgtEl>
                                      </p:cBhvr>
                                    </p:animEffect>
                                    <p:animScale>
                                      <p:cBhvr>
                                        <p:cTn id="222" dur="250" autoRev="1" fill="hold"/>
                                        <p:tgtEl>
                                          <p:spTgt spid="170"/>
                                        </p:tgtEl>
                                      </p:cBhvr>
                                      <p:by x="105000" y="105000"/>
                                    </p:animScale>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201"/>
                                        </p:tgtEl>
                                        <p:attrNameLst>
                                          <p:attrName>style.visibility</p:attrName>
                                        </p:attrNameLst>
                                      </p:cBhvr>
                                      <p:to>
                                        <p:strVal val="visible"/>
                                      </p:to>
                                    </p:set>
                                  </p:childTnLst>
                                </p:cTn>
                              </p:par>
                              <p:par>
                                <p:cTn id="227" presetID="8" presetClass="emph" presetSubtype="0" fill="hold" nodeType="withEffect">
                                  <p:stCondLst>
                                    <p:cond delay="0"/>
                                  </p:stCondLst>
                                  <p:childTnLst>
                                    <p:animRot by="-21600000">
                                      <p:cBhvr>
                                        <p:cTn id="228" dur="2000" fill="hold"/>
                                        <p:tgtEl>
                                          <p:spTgt spid="201"/>
                                        </p:tgtEl>
                                        <p:attrNameLst>
                                          <p:attrName>r</p:attrName>
                                        </p:attrNameLst>
                                      </p:cBhvr>
                                    </p:animRot>
                                  </p:childTnLst>
                                </p:cTn>
                              </p:par>
                            </p:childTnLst>
                          </p:cTn>
                        </p:par>
                      </p:childTnLst>
                    </p:cTn>
                  </p:par>
                  <p:par>
                    <p:cTn id="229" fill="hold">
                      <p:stCondLst>
                        <p:cond delay="indefinite"/>
                      </p:stCondLst>
                      <p:childTnLst>
                        <p:par>
                          <p:cTn id="230" fill="hold">
                            <p:stCondLst>
                              <p:cond delay="0"/>
                            </p:stCondLst>
                            <p:childTnLst>
                              <p:par>
                                <p:cTn id="231" presetID="26" presetClass="emph" presetSubtype="0" fill="hold" grpId="0" nodeType="clickEffect">
                                  <p:stCondLst>
                                    <p:cond delay="0"/>
                                  </p:stCondLst>
                                  <p:childTnLst>
                                    <p:animEffect transition="out" filter="fade">
                                      <p:cBhvr>
                                        <p:cTn id="232" dur="500" tmFilter="0, 0; .2, .5; .8, .5; 1, 0"/>
                                        <p:tgtEl>
                                          <p:spTgt spid="164"/>
                                        </p:tgtEl>
                                      </p:cBhvr>
                                    </p:animEffect>
                                    <p:animScale>
                                      <p:cBhvr>
                                        <p:cTn id="233" dur="250" autoRev="1" fill="hold"/>
                                        <p:tgtEl>
                                          <p:spTgt spid="164"/>
                                        </p:tgtEl>
                                      </p:cBhvr>
                                      <p:by x="105000" y="105000"/>
                                    </p:animScale>
                                  </p:childTnLst>
                                </p:cTn>
                              </p:par>
                            </p:childTnLst>
                          </p:cTn>
                        </p:par>
                      </p:childTnLst>
                    </p:cTn>
                  </p:par>
                  <p:par>
                    <p:cTn id="234" fill="hold">
                      <p:stCondLst>
                        <p:cond delay="indefinite"/>
                      </p:stCondLst>
                      <p:childTnLst>
                        <p:par>
                          <p:cTn id="235" fill="hold">
                            <p:stCondLst>
                              <p:cond delay="0"/>
                            </p:stCondLst>
                            <p:childTnLst>
                              <p:par>
                                <p:cTn id="236" presetID="1" presetClass="entr" presetSubtype="0" fill="hold" nodeType="clickEffect">
                                  <p:stCondLst>
                                    <p:cond delay="0"/>
                                  </p:stCondLst>
                                  <p:childTnLst>
                                    <p:set>
                                      <p:cBhvr>
                                        <p:cTn id="237" dur="1" fill="hold">
                                          <p:stCondLst>
                                            <p:cond delay="0"/>
                                          </p:stCondLst>
                                        </p:cTn>
                                        <p:tgtEl>
                                          <p:spTgt spid="202"/>
                                        </p:tgtEl>
                                        <p:attrNameLst>
                                          <p:attrName>style.visibility</p:attrName>
                                        </p:attrNameLst>
                                      </p:cBhvr>
                                      <p:to>
                                        <p:strVal val="visible"/>
                                      </p:to>
                                    </p:set>
                                  </p:childTnLst>
                                </p:cTn>
                              </p:par>
                              <p:par>
                                <p:cTn id="238" presetID="8" presetClass="emph" presetSubtype="0" fill="hold" nodeType="withEffect">
                                  <p:stCondLst>
                                    <p:cond delay="0"/>
                                  </p:stCondLst>
                                  <p:childTnLst>
                                    <p:animRot by="-21600000">
                                      <p:cBhvr>
                                        <p:cTn id="239" dur="2000" fill="hold"/>
                                        <p:tgtEl>
                                          <p:spTgt spid="202"/>
                                        </p:tgtEl>
                                        <p:attrNameLst>
                                          <p:attrName>r</p:attrName>
                                        </p:attrNameLst>
                                      </p:cBhvr>
                                    </p:animRot>
                                  </p:childTnLst>
                                </p:cTn>
                              </p:par>
                            </p:childTnLst>
                          </p:cTn>
                        </p:par>
                      </p:childTnLst>
                    </p:cTn>
                  </p:par>
                  <p:par>
                    <p:cTn id="240" fill="hold">
                      <p:stCondLst>
                        <p:cond delay="indefinite"/>
                      </p:stCondLst>
                      <p:childTnLst>
                        <p:par>
                          <p:cTn id="241" fill="hold">
                            <p:stCondLst>
                              <p:cond delay="0"/>
                            </p:stCondLst>
                            <p:childTnLst>
                              <p:par>
                                <p:cTn id="242" presetID="26" presetClass="emph" presetSubtype="0" fill="hold" grpId="0" nodeType="clickEffect">
                                  <p:stCondLst>
                                    <p:cond delay="0"/>
                                  </p:stCondLst>
                                  <p:childTnLst>
                                    <p:animEffect transition="out" filter="fade">
                                      <p:cBhvr>
                                        <p:cTn id="243" dur="500" tmFilter="0, 0; .2, .5; .8, .5; 1, 0"/>
                                        <p:tgtEl>
                                          <p:spTgt spid="178"/>
                                        </p:tgtEl>
                                      </p:cBhvr>
                                    </p:animEffect>
                                    <p:animScale>
                                      <p:cBhvr>
                                        <p:cTn id="244" dur="250" autoRev="1" fill="hold"/>
                                        <p:tgtEl>
                                          <p:spTgt spid="178"/>
                                        </p:tgtEl>
                                      </p:cBhvr>
                                      <p:by x="105000" y="105000"/>
                                    </p:animScale>
                                  </p:childTnLst>
                                </p:cTn>
                              </p:par>
                            </p:childTnLst>
                          </p:cTn>
                        </p:par>
                      </p:childTnLst>
                    </p:cTn>
                  </p:par>
                  <p:par>
                    <p:cTn id="245" fill="hold">
                      <p:stCondLst>
                        <p:cond delay="indefinite"/>
                      </p:stCondLst>
                      <p:childTnLst>
                        <p:par>
                          <p:cTn id="246" fill="hold">
                            <p:stCondLst>
                              <p:cond delay="0"/>
                            </p:stCondLst>
                            <p:childTnLst>
                              <p:par>
                                <p:cTn id="247" presetID="1" presetClass="entr" presetSubtype="0" fill="hold" nodeType="clickEffect">
                                  <p:stCondLst>
                                    <p:cond delay="0"/>
                                  </p:stCondLst>
                                  <p:childTnLst>
                                    <p:set>
                                      <p:cBhvr>
                                        <p:cTn id="248" dur="1" fill="hold">
                                          <p:stCondLst>
                                            <p:cond delay="0"/>
                                          </p:stCondLst>
                                        </p:cTn>
                                        <p:tgtEl>
                                          <p:spTgt spid="53"/>
                                        </p:tgtEl>
                                        <p:attrNameLst>
                                          <p:attrName>style.visibility</p:attrName>
                                        </p:attrNameLst>
                                      </p:cBhvr>
                                      <p:to>
                                        <p:strVal val="visible"/>
                                      </p:to>
                                    </p:set>
                                  </p:childTnLst>
                                </p:cTn>
                              </p:par>
                              <p:par>
                                <p:cTn id="249" presetID="8" presetClass="emph" presetSubtype="0" fill="hold" nodeType="withEffect">
                                  <p:stCondLst>
                                    <p:cond delay="0"/>
                                  </p:stCondLst>
                                  <p:childTnLst>
                                    <p:animRot by="-21600000">
                                      <p:cBhvr>
                                        <p:cTn id="250" dur="2000" fill="hold"/>
                                        <p:tgtEl>
                                          <p:spTgt spid="53"/>
                                        </p:tgtEl>
                                        <p:attrNameLst>
                                          <p:attrName>r</p:attrName>
                                        </p:attrNameLst>
                                      </p:cBhvr>
                                    </p:animRot>
                                  </p:childTnLst>
                                </p:cTn>
                              </p:par>
                            </p:childTnLst>
                          </p:cTn>
                        </p:par>
                      </p:childTnLst>
                    </p:cTn>
                  </p:par>
                  <p:par>
                    <p:cTn id="251" fill="hold">
                      <p:stCondLst>
                        <p:cond delay="indefinite"/>
                      </p:stCondLst>
                      <p:childTnLst>
                        <p:par>
                          <p:cTn id="252" fill="hold">
                            <p:stCondLst>
                              <p:cond delay="0"/>
                            </p:stCondLst>
                            <p:childTnLst>
                              <p:par>
                                <p:cTn id="253" presetID="26" presetClass="emph" presetSubtype="0" repeatCount="3000" fill="hold" grpId="0" nodeType="clickEffect">
                                  <p:stCondLst>
                                    <p:cond delay="0"/>
                                  </p:stCondLst>
                                  <p:childTnLst>
                                    <p:animEffect transition="out" filter="fade">
                                      <p:cBhvr>
                                        <p:cTn id="254" dur="500" tmFilter="0, 0; .2, .5; .8, .5; 1, 0"/>
                                        <p:tgtEl>
                                          <p:spTgt spid="157"/>
                                        </p:tgtEl>
                                      </p:cBhvr>
                                    </p:animEffect>
                                    <p:animScale>
                                      <p:cBhvr>
                                        <p:cTn id="255" dur="250" autoRev="1" fill="hold"/>
                                        <p:tgtEl>
                                          <p:spTgt spid="15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2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FF2B5EF4-FFF2-40B4-BE49-F238E27FC236}">
                <a16:creationId xmlns:a16="http://schemas.microsoft.com/office/drawing/2014/main" id="{3967DB2E-0F93-814A-8532-4A796BB841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4" name="Title 3"/>
          <p:cNvSpPr>
            <a:spLocks noGrp="1"/>
          </p:cNvSpPr>
          <p:nvPr>
            <p:ph type="title"/>
          </p:nvPr>
        </p:nvSpPr>
        <p:spPr>
          <a:xfrm>
            <a:off x="51512" y="315637"/>
            <a:ext cx="5368070" cy="707849"/>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Rounded Rectangle 11">
            <a:extLst>
              <a:ext uri="{FF2B5EF4-FFF2-40B4-BE49-F238E27FC236}">
                <a16:creationId xmlns:a16="http://schemas.microsoft.com/office/drawing/2014/main" id="{D578714D-3580-C545-B5C1-E2A9449A0E26}"/>
              </a:ext>
            </a:extLst>
          </p:cNvPr>
          <p:cNvSpPr/>
          <p:nvPr/>
        </p:nvSpPr>
        <p:spPr>
          <a:xfrm>
            <a:off x="10564238" y="291230"/>
            <a:ext cx="1327724"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415290" y="1203157"/>
            <a:ext cx="114464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Escucha</a:t>
            </a:r>
            <a:r>
              <a:rPr kumimoji="0" lang="en-GB" sz="32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y escribe la </a:t>
            </a:r>
            <a:r>
              <a:rPr kumimoji="0" lang="en-GB" sz="32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letra</a:t>
            </a:r>
            <a:r>
              <a:rPr kumimoji="0" lang="en-GB" sz="32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¿Es ‘n’ o ‘</a:t>
            </a:r>
            <a:r>
              <a:rPr kumimoji="0" lang="en-GB" sz="32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ñ</a:t>
            </a:r>
            <a:r>
              <a:rPr kumimoji="0" lang="en-GB" sz="32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Escucha</a:t>
            </a:r>
            <a:r>
              <a:rPr kumimoji="0" lang="en-GB" sz="32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32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otra</a:t>
            </a:r>
            <a:r>
              <a:rPr kumimoji="0" lang="en-GB" sz="32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3200" b="1"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vez</a:t>
            </a:r>
            <a:r>
              <a:rPr kumimoji="0" lang="en-GB" sz="3200" b="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Escribe la palabra.</a:t>
            </a:r>
          </a:p>
        </p:txBody>
      </p:sp>
      <p:graphicFrame>
        <p:nvGraphicFramePr>
          <p:cNvPr id="5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077913504"/>
              </p:ext>
            </p:extLst>
          </p:nvPr>
        </p:nvGraphicFramePr>
        <p:xfrm>
          <a:off x="415290" y="2406657"/>
          <a:ext cx="11212639" cy="3825835"/>
        </p:xfrm>
        <a:graphic>
          <a:graphicData uri="http://schemas.openxmlformats.org/drawingml/2006/table">
            <a:tbl>
              <a:tblPr firstRow="1" bandRow="1">
                <a:tableStyleId>{5DA37D80-6434-44D0-A028-1B22A696006F}</a:tableStyleId>
              </a:tblPr>
              <a:tblGrid>
                <a:gridCol w="848545">
                  <a:extLst>
                    <a:ext uri="{9D8B030D-6E8A-4147-A177-3AD203B41FA5}">
                      <a16:colId xmlns:a16="http://schemas.microsoft.com/office/drawing/2014/main" val="2218395770"/>
                    </a:ext>
                  </a:extLst>
                </a:gridCol>
                <a:gridCol w="4879790">
                  <a:extLst>
                    <a:ext uri="{9D8B030D-6E8A-4147-A177-3AD203B41FA5}">
                      <a16:colId xmlns:a16="http://schemas.microsoft.com/office/drawing/2014/main" val="3328270413"/>
                    </a:ext>
                  </a:extLst>
                </a:gridCol>
                <a:gridCol w="957263">
                  <a:extLst>
                    <a:ext uri="{9D8B030D-6E8A-4147-A177-3AD203B41FA5}">
                      <a16:colId xmlns:a16="http://schemas.microsoft.com/office/drawing/2014/main" val="4057324009"/>
                    </a:ext>
                  </a:extLst>
                </a:gridCol>
                <a:gridCol w="4527041">
                  <a:extLst>
                    <a:ext uri="{9D8B030D-6E8A-4147-A177-3AD203B41FA5}">
                      <a16:colId xmlns:a16="http://schemas.microsoft.com/office/drawing/2014/main" val="3056158368"/>
                    </a:ext>
                  </a:extLst>
                </a:gridCol>
              </a:tblGrid>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r>
                        <a:rPr lang="en-GB" sz="1800" b="0" i="0" dirty="0">
                          <a:latin typeface="Century Gothic" panose="020B0502020202020204" pitchFamily="34" charset="0"/>
                        </a:rPr>
                        <a:t>       </a:t>
                      </a: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57" name="Google Shape;613;p26">
            <a:hlinkClick r:id="" action="ppaction://noaction" highlightClick="1">
              <a:snd r:embed="rId4" name="01. can%CC%83a.wav"/>
            </a:hlinkClick>
            <a:extLst>
              <a:ext uri="{FF2B5EF4-FFF2-40B4-BE49-F238E27FC236}">
                <a16:creationId xmlns:a16="http://schemas.microsoft.com/office/drawing/2014/main" id="{E81506B0-A3F8-47F6-A818-34153DC67087}"/>
              </a:ext>
            </a:extLst>
          </p:cNvPr>
          <p:cNvSpPr/>
          <p:nvPr/>
        </p:nvSpPr>
        <p:spPr>
          <a:xfrm>
            <a:off x="564071" y="2506017"/>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Google Shape;613;p26">
            <a:hlinkClick r:id="" action="ppaction://noaction" highlightClick="1">
              <a:snd r:embed="rId5" name="02. nin%CC%83a.wav"/>
            </a:hlinkClick>
            <a:extLst>
              <a:ext uri="{FF2B5EF4-FFF2-40B4-BE49-F238E27FC236}">
                <a16:creationId xmlns:a16="http://schemas.microsoft.com/office/drawing/2014/main" id="{E81506B0-A3F8-47F6-A818-34153DC67087}"/>
              </a:ext>
            </a:extLst>
          </p:cNvPr>
          <p:cNvSpPr/>
          <p:nvPr/>
        </p:nvSpPr>
        <p:spPr>
          <a:xfrm>
            <a:off x="564071" y="3257580"/>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Google Shape;613;p26">
            <a:hlinkClick r:id="" action="ppaction://noaction" highlightClick="1">
              <a:snd r:embed="rId6" name="03. continuar.wav"/>
            </a:hlinkClick>
            <a:extLst>
              <a:ext uri="{FF2B5EF4-FFF2-40B4-BE49-F238E27FC236}">
                <a16:creationId xmlns:a16="http://schemas.microsoft.com/office/drawing/2014/main" id="{E81506B0-A3F8-47F6-A818-34153DC67087}"/>
              </a:ext>
            </a:extLst>
          </p:cNvPr>
          <p:cNvSpPr/>
          <p:nvPr/>
        </p:nvSpPr>
        <p:spPr>
          <a:xfrm>
            <a:off x="564071" y="4015547"/>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Google Shape;613;p26">
            <a:hlinkClick r:id="" action="ppaction://noaction" highlightClick="1">
              <a:snd r:embed="rId7" name="04. son%CC%83ar.wav"/>
            </a:hlinkClick>
            <a:extLst>
              <a:ext uri="{FF2B5EF4-FFF2-40B4-BE49-F238E27FC236}">
                <a16:creationId xmlns:a16="http://schemas.microsoft.com/office/drawing/2014/main" id="{E81506B0-A3F8-47F6-A818-34153DC67087}"/>
              </a:ext>
            </a:extLst>
          </p:cNvPr>
          <p:cNvSpPr/>
          <p:nvPr/>
        </p:nvSpPr>
        <p:spPr>
          <a:xfrm>
            <a:off x="564072" y="4828883"/>
            <a:ext cx="452000"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Google Shape;613;p26">
            <a:hlinkClick r:id="" action="ppaction://noaction" highlightClick="1">
              <a:snd r:embed="rId8" name="05. contenido.wav"/>
            </a:hlinkClick>
            <a:extLst>
              <a:ext uri="{FF2B5EF4-FFF2-40B4-BE49-F238E27FC236}">
                <a16:creationId xmlns:a16="http://schemas.microsoft.com/office/drawing/2014/main" id="{E81506B0-A3F8-47F6-A818-34153DC67087}"/>
              </a:ext>
            </a:extLst>
          </p:cNvPr>
          <p:cNvSpPr/>
          <p:nvPr/>
        </p:nvSpPr>
        <p:spPr>
          <a:xfrm>
            <a:off x="564071" y="5626157"/>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Google Shape;613;p26">
            <a:hlinkClick r:id="" action="ppaction://noaction" highlightClick="1">
              <a:snd r:embed="rId9" name="06. unir.wav"/>
            </a:hlinkClick>
            <a:extLst>
              <a:ext uri="{FF2B5EF4-FFF2-40B4-BE49-F238E27FC236}">
                <a16:creationId xmlns:a16="http://schemas.microsoft.com/office/drawing/2014/main" id="{E81506B0-A3F8-47F6-A818-34153DC67087}"/>
              </a:ext>
            </a:extLst>
          </p:cNvPr>
          <p:cNvSpPr/>
          <p:nvPr/>
        </p:nvSpPr>
        <p:spPr>
          <a:xfrm>
            <a:off x="6402034" y="2529701"/>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Google Shape;613;p26">
            <a:hlinkClick r:id="" action="ppaction://noaction" highlightClick="1">
              <a:snd r:embed="rId10" name="07 imaginar.wav"/>
            </a:hlinkClick>
            <a:extLst>
              <a:ext uri="{FF2B5EF4-FFF2-40B4-BE49-F238E27FC236}">
                <a16:creationId xmlns:a16="http://schemas.microsoft.com/office/drawing/2014/main" id="{E81506B0-A3F8-47F6-A818-34153DC67087}"/>
              </a:ext>
            </a:extLst>
          </p:cNvPr>
          <p:cNvSpPr/>
          <p:nvPr/>
        </p:nvSpPr>
        <p:spPr>
          <a:xfrm>
            <a:off x="6402034" y="3285108"/>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Google Shape;613;p26">
            <a:hlinkClick r:id="" action="ppaction://noaction" highlightClick="1">
              <a:snd r:embed="rId11" name="08. li%CC%81nea.wav"/>
            </a:hlinkClick>
            <a:extLst>
              <a:ext uri="{FF2B5EF4-FFF2-40B4-BE49-F238E27FC236}">
                <a16:creationId xmlns:a16="http://schemas.microsoft.com/office/drawing/2014/main" id="{E81506B0-A3F8-47F6-A818-34153DC67087}"/>
              </a:ext>
            </a:extLst>
          </p:cNvPr>
          <p:cNvSpPr/>
          <p:nvPr/>
        </p:nvSpPr>
        <p:spPr>
          <a:xfrm>
            <a:off x="6393214" y="4049948"/>
            <a:ext cx="46964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Google Shape;613;p26">
            <a:hlinkClick r:id="" action="ppaction://noaction" highlightClick="1">
              <a:snd r:embed="rId12" name="09. carin%CC%83o.wav"/>
            </a:hlinkClick>
            <a:extLst>
              <a:ext uri="{FF2B5EF4-FFF2-40B4-BE49-F238E27FC236}">
                <a16:creationId xmlns:a16="http://schemas.microsoft.com/office/drawing/2014/main" id="{E81506B0-A3F8-47F6-A818-34153DC67087}"/>
              </a:ext>
            </a:extLst>
          </p:cNvPr>
          <p:cNvSpPr/>
          <p:nvPr/>
        </p:nvSpPr>
        <p:spPr>
          <a:xfrm>
            <a:off x="6402034" y="4834067"/>
            <a:ext cx="452001"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9</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Google Shape;613;p26">
            <a:hlinkClick r:id="" action="ppaction://noaction" highlightClick="1">
              <a:snd r:embed="rId13" name="10. compan%CC%83i%CC%81a.wav"/>
            </a:hlinkClick>
            <a:extLst>
              <a:ext uri="{FF2B5EF4-FFF2-40B4-BE49-F238E27FC236}">
                <a16:creationId xmlns:a16="http://schemas.microsoft.com/office/drawing/2014/main" id="{E81506B0-A3F8-47F6-A818-34153DC67087}"/>
              </a:ext>
            </a:extLst>
          </p:cNvPr>
          <p:cNvSpPr/>
          <p:nvPr/>
        </p:nvSpPr>
        <p:spPr>
          <a:xfrm>
            <a:off x="6306625" y="5634462"/>
            <a:ext cx="642818" cy="497223"/>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prstClr val="white"/>
                </a:solidFill>
                <a:effectLst/>
                <a:uLnTx/>
                <a:uFillTx/>
                <a:latin typeface="Century Gothic" panose="020F0302020204030204"/>
                <a:ea typeface="+mn-ea"/>
                <a:cs typeface="+mn-cs"/>
              </a:rPr>
              <a:t>10</a:t>
            </a:r>
            <a:endParaRPr kumimoji="0" sz="28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1275722" y="2404471"/>
            <a:ext cx="1250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ñ</a:t>
            </a:r>
            <a:endPar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p:cNvSpPr txBox="1"/>
          <p:nvPr/>
        </p:nvSpPr>
        <p:spPr>
          <a:xfrm>
            <a:off x="1261800" y="3206570"/>
            <a:ext cx="1250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ñ</a:t>
            </a:r>
            <a:endPar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p:cNvSpPr txBox="1"/>
          <p:nvPr/>
        </p:nvSpPr>
        <p:spPr>
          <a:xfrm>
            <a:off x="1275722" y="3936260"/>
            <a:ext cx="1250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72" name="TextBox 71"/>
          <p:cNvSpPr txBox="1"/>
          <p:nvPr/>
        </p:nvSpPr>
        <p:spPr>
          <a:xfrm>
            <a:off x="1261800" y="4773095"/>
            <a:ext cx="1250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ñ</a:t>
            </a:r>
            <a:endPar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p:cNvSpPr txBox="1"/>
          <p:nvPr/>
        </p:nvSpPr>
        <p:spPr>
          <a:xfrm>
            <a:off x="1261800" y="5551602"/>
            <a:ext cx="1250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76" name="TextBox 75"/>
          <p:cNvSpPr txBox="1"/>
          <p:nvPr/>
        </p:nvSpPr>
        <p:spPr>
          <a:xfrm>
            <a:off x="7253870" y="2465723"/>
            <a:ext cx="1250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78" name="TextBox 77"/>
          <p:cNvSpPr txBox="1"/>
          <p:nvPr/>
        </p:nvSpPr>
        <p:spPr>
          <a:xfrm>
            <a:off x="7233709" y="3222443"/>
            <a:ext cx="1250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83" name="TextBox 82"/>
          <p:cNvSpPr txBox="1"/>
          <p:nvPr/>
        </p:nvSpPr>
        <p:spPr>
          <a:xfrm>
            <a:off x="7233709" y="3973565"/>
            <a:ext cx="1250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
        <p:nvSpPr>
          <p:cNvPr id="84" name="TextBox 83"/>
          <p:cNvSpPr txBox="1"/>
          <p:nvPr/>
        </p:nvSpPr>
        <p:spPr>
          <a:xfrm>
            <a:off x="7233709" y="4754328"/>
            <a:ext cx="1250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ñ</a:t>
            </a:r>
            <a:endPar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TextBox 84"/>
          <p:cNvSpPr txBox="1"/>
          <p:nvPr/>
        </p:nvSpPr>
        <p:spPr>
          <a:xfrm>
            <a:off x="7233709" y="5551602"/>
            <a:ext cx="5016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dirty="0">
                <a:solidFill>
                  <a:srgbClr val="4472C4">
                    <a:lumMod val="50000"/>
                  </a:srgbClr>
                </a:solidFill>
                <a:latin typeface="Century Gothic" panose="020F0302020204030204"/>
                <a:ea typeface="+mn-ea"/>
                <a:cs typeface="+mn-cs"/>
              </a:rPr>
              <a:t>ñ</a:t>
            </a:r>
            <a:endParaRPr kumimoji="0" lang="en-GB" sz="36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CuadroTexto 6">
            <a:extLst>
              <a:ext uri="{FF2B5EF4-FFF2-40B4-BE49-F238E27FC236}">
                <a16:creationId xmlns:a16="http://schemas.microsoft.com/office/drawing/2014/main" id="{061C1720-D717-F14F-B318-3B1BAEE17F4F}"/>
              </a:ext>
            </a:extLst>
          </p:cNvPr>
          <p:cNvSpPr txBox="1"/>
          <p:nvPr/>
        </p:nvSpPr>
        <p:spPr>
          <a:xfrm>
            <a:off x="1809886" y="2390282"/>
            <a:ext cx="1396536" cy="646331"/>
          </a:xfrm>
          <a:prstGeom prst="rect">
            <a:avLst/>
          </a:prstGeom>
          <a:noFill/>
        </p:spPr>
        <p:txBody>
          <a:bodyPr wrap="none" rtlCol="0">
            <a:spAutoFit/>
          </a:bodyPr>
          <a:lstStyle/>
          <a:p>
            <a:pPr algn="l"/>
            <a:r>
              <a:rPr lang="es-GB" sz="3600" dirty="0">
                <a:solidFill>
                  <a:schemeClr val="accent5">
                    <a:lumMod val="50000"/>
                  </a:schemeClr>
                </a:solidFill>
                <a:latin typeface="Century Gothic" panose="020B0502020202020204" pitchFamily="34" charset="0"/>
              </a:rPr>
              <a:t>caña</a:t>
            </a:r>
          </a:p>
        </p:txBody>
      </p:sp>
      <p:sp>
        <p:nvSpPr>
          <p:cNvPr id="32" name="CuadroTexto 6">
            <a:extLst>
              <a:ext uri="{FF2B5EF4-FFF2-40B4-BE49-F238E27FC236}">
                <a16:creationId xmlns:a16="http://schemas.microsoft.com/office/drawing/2014/main" id="{A64D0BC1-4EE8-BF41-A1B9-20A7812485B3}"/>
              </a:ext>
            </a:extLst>
          </p:cNvPr>
          <p:cNvSpPr txBox="1"/>
          <p:nvPr/>
        </p:nvSpPr>
        <p:spPr>
          <a:xfrm>
            <a:off x="1809886" y="3173567"/>
            <a:ext cx="1157689" cy="646331"/>
          </a:xfrm>
          <a:prstGeom prst="rect">
            <a:avLst/>
          </a:prstGeom>
          <a:noFill/>
        </p:spPr>
        <p:txBody>
          <a:bodyPr wrap="none" rtlCol="0">
            <a:spAutoFit/>
          </a:bodyPr>
          <a:lstStyle/>
          <a:p>
            <a:pPr algn="l"/>
            <a:r>
              <a:rPr lang="es-ES" sz="3600" dirty="0">
                <a:solidFill>
                  <a:schemeClr val="accent5">
                    <a:lumMod val="50000"/>
                  </a:schemeClr>
                </a:solidFill>
                <a:latin typeface="Century Gothic" panose="020B0502020202020204" pitchFamily="34" charset="0"/>
              </a:rPr>
              <a:t>niña</a:t>
            </a:r>
            <a:endParaRPr lang="es-GB" sz="3600" dirty="0">
              <a:solidFill>
                <a:schemeClr val="accent5">
                  <a:lumMod val="50000"/>
                </a:schemeClr>
              </a:solidFill>
              <a:latin typeface="Century Gothic" panose="020B0502020202020204" pitchFamily="34" charset="0"/>
            </a:endParaRPr>
          </a:p>
        </p:txBody>
      </p:sp>
      <p:sp>
        <p:nvSpPr>
          <p:cNvPr id="34" name="CuadroTexto 6">
            <a:extLst>
              <a:ext uri="{FF2B5EF4-FFF2-40B4-BE49-F238E27FC236}">
                <a16:creationId xmlns:a16="http://schemas.microsoft.com/office/drawing/2014/main" id="{4D029BC7-B699-4C43-819F-AB306481BA40}"/>
              </a:ext>
            </a:extLst>
          </p:cNvPr>
          <p:cNvSpPr txBox="1"/>
          <p:nvPr/>
        </p:nvSpPr>
        <p:spPr>
          <a:xfrm>
            <a:off x="1799627" y="3952074"/>
            <a:ext cx="2335896" cy="646331"/>
          </a:xfrm>
          <a:prstGeom prst="rect">
            <a:avLst/>
          </a:prstGeom>
          <a:noFill/>
        </p:spPr>
        <p:txBody>
          <a:bodyPr wrap="none" rtlCol="0">
            <a:spAutoFit/>
          </a:bodyPr>
          <a:lstStyle/>
          <a:p>
            <a:pPr algn="l"/>
            <a:r>
              <a:rPr lang="es-ES" sz="3600" dirty="0">
                <a:solidFill>
                  <a:schemeClr val="accent5">
                    <a:lumMod val="50000"/>
                  </a:schemeClr>
                </a:solidFill>
                <a:latin typeface="Century Gothic" panose="020B0502020202020204" pitchFamily="34" charset="0"/>
              </a:rPr>
              <a:t>continuar</a:t>
            </a:r>
            <a:endParaRPr lang="es-GB" sz="3600" dirty="0">
              <a:solidFill>
                <a:schemeClr val="accent5">
                  <a:lumMod val="50000"/>
                </a:schemeClr>
              </a:solidFill>
              <a:latin typeface="Century Gothic" panose="020B0502020202020204" pitchFamily="34" charset="0"/>
            </a:endParaRPr>
          </a:p>
        </p:txBody>
      </p:sp>
      <p:sp>
        <p:nvSpPr>
          <p:cNvPr id="36" name="CuadroTexto 6">
            <a:extLst>
              <a:ext uri="{FF2B5EF4-FFF2-40B4-BE49-F238E27FC236}">
                <a16:creationId xmlns:a16="http://schemas.microsoft.com/office/drawing/2014/main" id="{34047F7E-F8EF-264F-B52C-DDB68B726EC3}"/>
              </a:ext>
            </a:extLst>
          </p:cNvPr>
          <p:cNvSpPr txBox="1"/>
          <p:nvPr/>
        </p:nvSpPr>
        <p:spPr>
          <a:xfrm>
            <a:off x="1809886" y="4741336"/>
            <a:ext cx="1404552" cy="646331"/>
          </a:xfrm>
          <a:prstGeom prst="rect">
            <a:avLst/>
          </a:prstGeom>
          <a:noFill/>
        </p:spPr>
        <p:txBody>
          <a:bodyPr wrap="none" rtlCol="0">
            <a:spAutoFit/>
          </a:bodyPr>
          <a:lstStyle/>
          <a:p>
            <a:pPr algn="l"/>
            <a:r>
              <a:rPr lang="es-ES" sz="3600" dirty="0">
                <a:solidFill>
                  <a:schemeClr val="accent5">
                    <a:lumMod val="50000"/>
                  </a:schemeClr>
                </a:solidFill>
                <a:latin typeface="Century Gothic" panose="020B0502020202020204" pitchFamily="34" charset="0"/>
              </a:rPr>
              <a:t>soñar</a:t>
            </a:r>
            <a:endParaRPr lang="es-GB" sz="3600" dirty="0">
              <a:solidFill>
                <a:schemeClr val="accent5">
                  <a:lumMod val="50000"/>
                </a:schemeClr>
              </a:solidFill>
              <a:latin typeface="Century Gothic" panose="020B0502020202020204" pitchFamily="34" charset="0"/>
            </a:endParaRPr>
          </a:p>
        </p:txBody>
      </p:sp>
      <p:sp>
        <p:nvSpPr>
          <p:cNvPr id="38" name="CuadroTexto 6">
            <a:extLst>
              <a:ext uri="{FF2B5EF4-FFF2-40B4-BE49-F238E27FC236}">
                <a16:creationId xmlns:a16="http://schemas.microsoft.com/office/drawing/2014/main" id="{ED2D0771-8867-324A-A9A8-0C97AEBC2160}"/>
              </a:ext>
            </a:extLst>
          </p:cNvPr>
          <p:cNvSpPr txBox="1"/>
          <p:nvPr/>
        </p:nvSpPr>
        <p:spPr>
          <a:xfrm>
            <a:off x="1809886" y="5534156"/>
            <a:ext cx="2518638" cy="646331"/>
          </a:xfrm>
          <a:prstGeom prst="rect">
            <a:avLst/>
          </a:prstGeom>
          <a:noFill/>
        </p:spPr>
        <p:txBody>
          <a:bodyPr wrap="none" rtlCol="0">
            <a:spAutoFit/>
          </a:bodyPr>
          <a:lstStyle/>
          <a:p>
            <a:pPr algn="l"/>
            <a:r>
              <a:rPr lang="es-ES" sz="3600" dirty="0">
                <a:solidFill>
                  <a:schemeClr val="accent5">
                    <a:lumMod val="50000"/>
                  </a:schemeClr>
                </a:solidFill>
                <a:latin typeface="Century Gothic" panose="020B0502020202020204" pitchFamily="34" charset="0"/>
              </a:rPr>
              <a:t>contenido</a:t>
            </a:r>
            <a:endParaRPr lang="es-GB" sz="3600" dirty="0">
              <a:solidFill>
                <a:schemeClr val="accent5">
                  <a:lumMod val="50000"/>
                </a:schemeClr>
              </a:solidFill>
              <a:latin typeface="Century Gothic" panose="020B0502020202020204" pitchFamily="34" charset="0"/>
            </a:endParaRPr>
          </a:p>
        </p:txBody>
      </p:sp>
      <p:sp>
        <p:nvSpPr>
          <p:cNvPr id="41" name="CuadroTexto 6">
            <a:extLst>
              <a:ext uri="{FF2B5EF4-FFF2-40B4-BE49-F238E27FC236}">
                <a16:creationId xmlns:a16="http://schemas.microsoft.com/office/drawing/2014/main" id="{AC010DBF-11C2-FB40-BD96-9845ACC5AFE3}"/>
              </a:ext>
            </a:extLst>
          </p:cNvPr>
          <p:cNvSpPr txBox="1"/>
          <p:nvPr/>
        </p:nvSpPr>
        <p:spPr>
          <a:xfrm>
            <a:off x="7796332" y="2437458"/>
            <a:ext cx="979755" cy="646331"/>
          </a:xfrm>
          <a:prstGeom prst="rect">
            <a:avLst/>
          </a:prstGeom>
          <a:noFill/>
        </p:spPr>
        <p:txBody>
          <a:bodyPr wrap="none" rtlCol="0">
            <a:spAutoFit/>
          </a:bodyPr>
          <a:lstStyle/>
          <a:p>
            <a:pPr algn="l"/>
            <a:r>
              <a:rPr lang="es-ES" sz="3600" dirty="0">
                <a:solidFill>
                  <a:schemeClr val="accent5">
                    <a:lumMod val="50000"/>
                  </a:schemeClr>
                </a:solidFill>
                <a:latin typeface="Century Gothic" panose="020B0502020202020204" pitchFamily="34" charset="0"/>
              </a:rPr>
              <a:t>unir</a:t>
            </a:r>
            <a:endParaRPr lang="es-GB" sz="3600" dirty="0">
              <a:solidFill>
                <a:schemeClr val="accent5">
                  <a:lumMod val="50000"/>
                </a:schemeClr>
              </a:solidFill>
              <a:latin typeface="Century Gothic" panose="020B0502020202020204" pitchFamily="34" charset="0"/>
            </a:endParaRPr>
          </a:p>
        </p:txBody>
      </p:sp>
      <p:sp>
        <p:nvSpPr>
          <p:cNvPr id="43" name="CuadroTexto 6">
            <a:extLst>
              <a:ext uri="{FF2B5EF4-FFF2-40B4-BE49-F238E27FC236}">
                <a16:creationId xmlns:a16="http://schemas.microsoft.com/office/drawing/2014/main" id="{2A3BEF64-E2AD-004A-8F9E-5A61865CCFDE}"/>
              </a:ext>
            </a:extLst>
          </p:cNvPr>
          <p:cNvSpPr txBox="1"/>
          <p:nvPr/>
        </p:nvSpPr>
        <p:spPr>
          <a:xfrm>
            <a:off x="7779894" y="3234476"/>
            <a:ext cx="2167581" cy="646331"/>
          </a:xfrm>
          <a:prstGeom prst="rect">
            <a:avLst/>
          </a:prstGeom>
          <a:noFill/>
        </p:spPr>
        <p:txBody>
          <a:bodyPr wrap="none" rtlCol="0">
            <a:spAutoFit/>
          </a:bodyPr>
          <a:lstStyle/>
          <a:p>
            <a:pPr algn="l"/>
            <a:r>
              <a:rPr lang="es-ES" sz="3600" dirty="0">
                <a:solidFill>
                  <a:schemeClr val="accent5">
                    <a:lumMod val="50000"/>
                  </a:schemeClr>
                </a:solidFill>
                <a:latin typeface="Century Gothic" panose="020B0502020202020204" pitchFamily="34" charset="0"/>
              </a:rPr>
              <a:t>imaginar</a:t>
            </a:r>
            <a:endParaRPr lang="es-GB" sz="3600" dirty="0">
              <a:solidFill>
                <a:schemeClr val="accent5">
                  <a:lumMod val="50000"/>
                </a:schemeClr>
              </a:solidFill>
              <a:latin typeface="Century Gothic" panose="020B0502020202020204" pitchFamily="34" charset="0"/>
            </a:endParaRPr>
          </a:p>
        </p:txBody>
      </p:sp>
      <p:sp>
        <p:nvSpPr>
          <p:cNvPr id="45" name="CuadroTexto 6">
            <a:extLst>
              <a:ext uri="{FF2B5EF4-FFF2-40B4-BE49-F238E27FC236}">
                <a16:creationId xmlns:a16="http://schemas.microsoft.com/office/drawing/2014/main" id="{3C299ECF-3231-1544-867C-ED2407578FD3}"/>
              </a:ext>
            </a:extLst>
          </p:cNvPr>
          <p:cNvSpPr txBox="1"/>
          <p:nvPr/>
        </p:nvSpPr>
        <p:spPr>
          <a:xfrm>
            <a:off x="7796332" y="3990407"/>
            <a:ext cx="1268296" cy="646331"/>
          </a:xfrm>
          <a:prstGeom prst="rect">
            <a:avLst/>
          </a:prstGeom>
          <a:noFill/>
        </p:spPr>
        <p:txBody>
          <a:bodyPr wrap="none" rtlCol="0">
            <a:spAutoFit/>
          </a:bodyPr>
          <a:lstStyle/>
          <a:p>
            <a:pPr algn="l"/>
            <a:r>
              <a:rPr lang="es-ES" sz="3600" dirty="0">
                <a:solidFill>
                  <a:schemeClr val="accent5">
                    <a:lumMod val="50000"/>
                  </a:schemeClr>
                </a:solidFill>
                <a:latin typeface="Century Gothic" panose="020B0502020202020204" pitchFamily="34" charset="0"/>
              </a:rPr>
              <a:t>línea</a:t>
            </a:r>
            <a:endParaRPr lang="es-GB" sz="3600" dirty="0">
              <a:solidFill>
                <a:schemeClr val="accent5">
                  <a:lumMod val="50000"/>
                </a:schemeClr>
              </a:solidFill>
              <a:latin typeface="Century Gothic" panose="020B0502020202020204" pitchFamily="34" charset="0"/>
            </a:endParaRPr>
          </a:p>
        </p:txBody>
      </p:sp>
      <p:sp>
        <p:nvSpPr>
          <p:cNvPr id="47" name="CuadroTexto 6">
            <a:extLst>
              <a:ext uri="{FF2B5EF4-FFF2-40B4-BE49-F238E27FC236}">
                <a16:creationId xmlns:a16="http://schemas.microsoft.com/office/drawing/2014/main" id="{316BED71-5E13-CA49-9BBA-F3C1A0DC36C5}"/>
              </a:ext>
            </a:extLst>
          </p:cNvPr>
          <p:cNvSpPr txBox="1"/>
          <p:nvPr/>
        </p:nvSpPr>
        <p:spPr>
          <a:xfrm>
            <a:off x="7796332" y="4745502"/>
            <a:ext cx="1616148" cy="646331"/>
          </a:xfrm>
          <a:prstGeom prst="rect">
            <a:avLst/>
          </a:prstGeom>
          <a:noFill/>
        </p:spPr>
        <p:txBody>
          <a:bodyPr wrap="none" rtlCol="0">
            <a:spAutoFit/>
          </a:bodyPr>
          <a:lstStyle/>
          <a:p>
            <a:pPr algn="l"/>
            <a:r>
              <a:rPr lang="es-ES" sz="3600" dirty="0">
                <a:solidFill>
                  <a:schemeClr val="accent5">
                    <a:lumMod val="50000"/>
                  </a:schemeClr>
                </a:solidFill>
                <a:latin typeface="Century Gothic" panose="020B0502020202020204" pitchFamily="34" charset="0"/>
              </a:rPr>
              <a:t>cariño</a:t>
            </a:r>
            <a:endParaRPr lang="es-GB" sz="3600" dirty="0">
              <a:solidFill>
                <a:schemeClr val="accent5">
                  <a:lumMod val="50000"/>
                </a:schemeClr>
              </a:solidFill>
              <a:latin typeface="Century Gothic" panose="020B0502020202020204" pitchFamily="34" charset="0"/>
            </a:endParaRPr>
          </a:p>
        </p:txBody>
      </p:sp>
      <p:sp>
        <p:nvSpPr>
          <p:cNvPr id="49" name="CuadroTexto 6">
            <a:extLst>
              <a:ext uri="{FF2B5EF4-FFF2-40B4-BE49-F238E27FC236}">
                <a16:creationId xmlns:a16="http://schemas.microsoft.com/office/drawing/2014/main" id="{F9810C24-6E4D-2E4E-9631-7F71E0FA5DAE}"/>
              </a:ext>
            </a:extLst>
          </p:cNvPr>
          <p:cNvSpPr txBox="1"/>
          <p:nvPr/>
        </p:nvSpPr>
        <p:spPr>
          <a:xfrm>
            <a:off x="7796332" y="5492191"/>
            <a:ext cx="2539478" cy="646331"/>
          </a:xfrm>
          <a:prstGeom prst="rect">
            <a:avLst/>
          </a:prstGeom>
          <a:noFill/>
        </p:spPr>
        <p:txBody>
          <a:bodyPr wrap="none" rtlCol="0">
            <a:spAutoFit/>
          </a:bodyPr>
          <a:lstStyle/>
          <a:p>
            <a:pPr algn="l"/>
            <a:r>
              <a:rPr lang="es-ES" sz="3600" dirty="0">
                <a:solidFill>
                  <a:schemeClr val="accent5">
                    <a:lumMod val="50000"/>
                  </a:schemeClr>
                </a:solidFill>
                <a:latin typeface="Century Gothic" panose="020B0502020202020204" pitchFamily="34" charset="0"/>
              </a:rPr>
              <a:t>compañía</a:t>
            </a:r>
            <a:endParaRPr lang="es-GB" sz="3600" dirty="0">
              <a:solidFill>
                <a:schemeClr val="accent5">
                  <a:lumMod val="50000"/>
                </a:schemeClr>
              </a:solidFill>
              <a:latin typeface="Century Gothic" panose="020B0502020202020204" pitchFamily="34" charset="0"/>
            </a:endParaRPr>
          </a:p>
        </p:txBody>
      </p:sp>
      <p:sp>
        <p:nvSpPr>
          <p:cNvPr id="3" name="CuadroTexto 2">
            <a:extLst>
              <a:ext uri="{FF2B5EF4-FFF2-40B4-BE49-F238E27FC236}">
                <a16:creationId xmlns:a16="http://schemas.microsoft.com/office/drawing/2014/main" id="{490B5204-EE4B-284D-B9C0-A2FBE8A6D15A}"/>
              </a:ext>
            </a:extLst>
          </p:cNvPr>
          <p:cNvSpPr txBox="1"/>
          <p:nvPr/>
        </p:nvSpPr>
        <p:spPr>
          <a:xfrm>
            <a:off x="4363679" y="2554573"/>
            <a:ext cx="1635384"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(fishing) rod</a:t>
            </a:r>
          </a:p>
        </p:txBody>
      </p:sp>
      <p:sp>
        <p:nvSpPr>
          <p:cNvPr id="53" name="CuadroTexto 52">
            <a:extLst>
              <a:ext uri="{FF2B5EF4-FFF2-40B4-BE49-F238E27FC236}">
                <a16:creationId xmlns:a16="http://schemas.microsoft.com/office/drawing/2014/main" id="{D2E05741-A092-CE46-AEDD-CE36743AF446}"/>
              </a:ext>
            </a:extLst>
          </p:cNvPr>
          <p:cNvSpPr txBox="1"/>
          <p:nvPr/>
        </p:nvSpPr>
        <p:spPr>
          <a:xfrm>
            <a:off x="4449914" y="4147061"/>
            <a:ext cx="1619354"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continue</a:t>
            </a:r>
          </a:p>
        </p:txBody>
      </p:sp>
      <p:sp>
        <p:nvSpPr>
          <p:cNvPr id="54" name="CuadroTexto 53">
            <a:extLst>
              <a:ext uri="{FF2B5EF4-FFF2-40B4-BE49-F238E27FC236}">
                <a16:creationId xmlns:a16="http://schemas.microsoft.com/office/drawing/2014/main" id="{90A70A30-58F5-2A4E-9F69-E43580AE6F8B}"/>
              </a:ext>
            </a:extLst>
          </p:cNvPr>
          <p:cNvSpPr txBox="1"/>
          <p:nvPr/>
        </p:nvSpPr>
        <p:spPr>
          <a:xfrm>
            <a:off x="4686053" y="4877439"/>
            <a:ext cx="1345240"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to dream</a:t>
            </a:r>
          </a:p>
        </p:txBody>
      </p:sp>
      <p:sp>
        <p:nvSpPr>
          <p:cNvPr id="55" name="CuadroTexto 54">
            <a:extLst>
              <a:ext uri="{FF2B5EF4-FFF2-40B4-BE49-F238E27FC236}">
                <a16:creationId xmlns:a16="http://schemas.microsoft.com/office/drawing/2014/main" id="{2E9766B8-84C5-A641-BFE1-F4D8C9303F69}"/>
              </a:ext>
            </a:extLst>
          </p:cNvPr>
          <p:cNvSpPr txBox="1"/>
          <p:nvPr/>
        </p:nvSpPr>
        <p:spPr>
          <a:xfrm>
            <a:off x="4872876" y="5658800"/>
            <a:ext cx="1173719"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content</a:t>
            </a:r>
          </a:p>
        </p:txBody>
      </p:sp>
      <p:sp>
        <p:nvSpPr>
          <p:cNvPr id="67" name="CuadroTexto 66">
            <a:extLst>
              <a:ext uri="{FF2B5EF4-FFF2-40B4-BE49-F238E27FC236}">
                <a16:creationId xmlns:a16="http://schemas.microsoft.com/office/drawing/2014/main" id="{8E1AB900-D8E9-9641-B596-7027A3BA6D35}"/>
              </a:ext>
            </a:extLst>
          </p:cNvPr>
          <p:cNvSpPr txBox="1"/>
          <p:nvPr/>
        </p:nvSpPr>
        <p:spPr>
          <a:xfrm>
            <a:off x="9386452" y="2597492"/>
            <a:ext cx="2281394" cy="400110"/>
          </a:xfrm>
          <a:prstGeom prst="rect">
            <a:avLst/>
          </a:prstGeom>
          <a:noFill/>
        </p:spPr>
        <p:txBody>
          <a:bodyPr wrap="none" rtlCol="0">
            <a:spAutoFit/>
          </a:bodyPr>
          <a:lstStyle/>
          <a:p>
            <a:pPr algn="r"/>
            <a:r>
              <a:rPr lang="es-GB" sz="2000" dirty="0">
                <a:solidFill>
                  <a:schemeClr val="accent5">
                    <a:lumMod val="50000"/>
                  </a:schemeClr>
                </a:solidFill>
                <a:latin typeface="Century Gothic" panose="020B0502020202020204" pitchFamily="34" charset="0"/>
              </a:rPr>
              <a:t>to join (together)</a:t>
            </a:r>
          </a:p>
        </p:txBody>
      </p:sp>
      <p:sp>
        <p:nvSpPr>
          <p:cNvPr id="69" name="CuadroTexto 68">
            <a:extLst>
              <a:ext uri="{FF2B5EF4-FFF2-40B4-BE49-F238E27FC236}">
                <a16:creationId xmlns:a16="http://schemas.microsoft.com/office/drawing/2014/main" id="{63A9D3E7-F8A5-9D40-90B8-3D7A0A40A215}"/>
              </a:ext>
            </a:extLst>
          </p:cNvPr>
          <p:cNvSpPr txBox="1"/>
          <p:nvPr/>
        </p:nvSpPr>
        <p:spPr>
          <a:xfrm>
            <a:off x="10121222" y="3404109"/>
            <a:ext cx="1524776" cy="400110"/>
          </a:xfrm>
          <a:prstGeom prst="rect">
            <a:avLst/>
          </a:prstGeom>
          <a:noFill/>
        </p:spPr>
        <p:txBody>
          <a:bodyPr wrap="none" rtlCol="0">
            <a:spAutoFit/>
          </a:bodyPr>
          <a:lstStyle/>
          <a:p>
            <a:pPr algn="r"/>
            <a:r>
              <a:rPr lang="es-GB" sz="2000" dirty="0">
                <a:solidFill>
                  <a:schemeClr val="accent5">
                    <a:lumMod val="50000"/>
                  </a:schemeClr>
                </a:solidFill>
                <a:latin typeface="Century Gothic" panose="020B0502020202020204" pitchFamily="34" charset="0"/>
              </a:rPr>
              <a:t>to imagine</a:t>
            </a:r>
          </a:p>
        </p:txBody>
      </p:sp>
      <p:sp>
        <p:nvSpPr>
          <p:cNvPr id="71" name="CuadroTexto 70">
            <a:extLst>
              <a:ext uri="{FF2B5EF4-FFF2-40B4-BE49-F238E27FC236}">
                <a16:creationId xmlns:a16="http://schemas.microsoft.com/office/drawing/2014/main" id="{37EF56B2-99E7-4441-B10F-784A447C4A46}"/>
              </a:ext>
            </a:extLst>
          </p:cNvPr>
          <p:cNvSpPr txBox="1"/>
          <p:nvPr/>
        </p:nvSpPr>
        <p:spPr>
          <a:xfrm>
            <a:off x="11023593" y="4147061"/>
            <a:ext cx="611065" cy="400110"/>
          </a:xfrm>
          <a:prstGeom prst="rect">
            <a:avLst/>
          </a:prstGeom>
          <a:noFill/>
        </p:spPr>
        <p:txBody>
          <a:bodyPr wrap="none" rtlCol="0">
            <a:spAutoFit/>
          </a:bodyPr>
          <a:lstStyle/>
          <a:p>
            <a:pPr algn="r"/>
            <a:r>
              <a:rPr lang="es-GB" sz="2000" dirty="0">
                <a:solidFill>
                  <a:schemeClr val="accent5">
                    <a:lumMod val="50000"/>
                  </a:schemeClr>
                </a:solidFill>
                <a:latin typeface="Century Gothic" panose="020B0502020202020204" pitchFamily="34" charset="0"/>
              </a:rPr>
              <a:t>line</a:t>
            </a:r>
          </a:p>
        </p:txBody>
      </p:sp>
      <p:sp>
        <p:nvSpPr>
          <p:cNvPr id="73" name="CuadroTexto 72">
            <a:extLst>
              <a:ext uri="{FF2B5EF4-FFF2-40B4-BE49-F238E27FC236}">
                <a16:creationId xmlns:a16="http://schemas.microsoft.com/office/drawing/2014/main" id="{64889934-2068-A04A-9942-75D8F544E30D}"/>
              </a:ext>
            </a:extLst>
          </p:cNvPr>
          <p:cNvSpPr txBox="1"/>
          <p:nvPr/>
        </p:nvSpPr>
        <p:spPr>
          <a:xfrm>
            <a:off x="10329612" y="4879484"/>
            <a:ext cx="1316386" cy="400110"/>
          </a:xfrm>
          <a:prstGeom prst="rect">
            <a:avLst/>
          </a:prstGeom>
          <a:noFill/>
        </p:spPr>
        <p:txBody>
          <a:bodyPr wrap="none" rtlCol="0">
            <a:spAutoFit/>
          </a:bodyPr>
          <a:lstStyle/>
          <a:p>
            <a:pPr algn="r"/>
            <a:r>
              <a:rPr lang="es-GB" sz="2000" dirty="0">
                <a:solidFill>
                  <a:schemeClr val="accent5">
                    <a:lumMod val="50000"/>
                  </a:schemeClr>
                </a:solidFill>
                <a:latin typeface="Century Gothic" panose="020B0502020202020204" pitchFamily="34" charset="0"/>
              </a:rPr>
              <a:t>affection</a:t>
            </a:r>
          </a:p>
        </p:txBody>
      </p:sp>
      <p:sp>
        <p:nvSpPr>
          <p:cNvPr id="75" name="CuadroTexto 74">
            <a:extLst>
              <a:ext uri="{FF2B5EF4-FFF2-40B4-BE49-F238E27FC236}">
                <a16:creationId xmlns:a16="http://schemas.microsoft.com/office/drawing/2014/main" id="{7F91B876-4798-7743-9D2B-B5E0D7738A58}"/>
              </a:ext>
            </a:extLst>
          </p:cNvPr>
          <p:cNvSpPr txBox="1"/>
          <p:nvPr/>
        </p:nvSpPr>
        <p:spPr>
          <a:xfrm>
            <a:off x="10241446" y="5647090"/>
            <a:ext cx="1404552" cy="400110"/>
          </a:xfrm>
          <a:prstGeom prst="rect">
            <a:avLst/>
          </a:prstGeom>
          <a:noFill/>
        </p:spPr>
        <p:txBody>
          <a:bodyPr wrap="none" rtlCol="0">
            <a:spAutoFit/>
          </a:bodyPr>
          <a:lstStyle/>
          <a:p>
            <a:pPr algn="r"/>
            <a:r>
              <a:rPr lang="es-GB" sz="2000" dirty="0">
                <a:solidFill>
                  <a:schemeClr val="accent5">
                    <a:lumMod val="50000"/>
                  </a:schemeClr>
                </a:solidFill>
                <a:latin typeface="Century Gothic" panose="020B0502020202020204" pitchFamily="34" charset="0"/>
              </a:rPr>
              <a:t>company</a:t>
            </a:r>
          </a:p>
        </p:txBody>
      </p:sp>
      <p:pic>
        <p:nvPicPr>
          <p:cNvPr id="9" name="Imagen 8">
            <a:extLst>
              <a:ext uri="{FF2B5EF4-FFF2-40B4-BE49-F238E27FC236}">
                <a16:creationId xmlns:a16="http://schemas.microsoft.com/office/drawing/2014/main" id="{ED6F4110-F1F9-FD49-BE1D-01028873289C}"/>
              </a:ext>
            </a:extLst>
          </p:cNvPr>
          <p:cNvPicPr>
            <a:picLocks noChangeAspect="1"/>
          </p:cNvPicPr>
          <p:nvPr/>
        </p:nvPicPr>
        <p:blipFill>
          <a:blip r:embed="rId14">
            <a:clrChange>
              <a:clrFrom>
                <a:srgbClr val="FEFEFE"/>
              </a:clrFrom>
              <a:clrTo>
                <a:srgbClr val="FEFEFE">
                  <a:alpha val="0"/>
                </a:srgbClr>
              </a:clrTo>
            </a:clrChange>
          </a:blip>
          <a:stretch>
            <a:fillRect/>
          </a:stretch>
        </p:blipFill>
        <p:spPr>
          <a:xfrm>
            <a:off x="3270871" y="2155128"/>
            <a:ext cx="1124798" cy="1051442"/>
          </a:xfrm>
          <a:prstGeom prst="rect">
            <a:avLst/>
          </a:prstGeom>
        </p:spPr>
      </p:pic>
      <p:pic>
        <p:nvPicPr>
          <p:cNvPr id="11" name="Imagen 10">
            <a:extLst>
              <a:ext uri="{FF2B5EF4-FFF2-40B4-BE49-F238E27FC236}">
                <a16:creationId xmlns:a16="http://schemas.microsoft.com/office/drawing/2014/main" id="{55A4A72E-0655-4043-8923-DF7AAEE16B3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765497" y="4381665"/>
            <a:ext cx="863666" cy="1130617"/>
          </a:xfrm>
          <a:prstGeom prst="rect">
            <a:avLst/>
          </a:prstGeom>
        </p:spPr>
      </p:pic>
      <p:pic>
        <p:nvPicPr>
          <p:cNvPr id="13" name="Imagen 12">
            <a:extLst>
              <a:ext uri="{FF2B5EF4-FFF2-40B4-BE49-F238E27FC236}">
                <a16:creationId xmlns:a16="http://schemas.microsoft.com/office/drawing/2014/main" id="{43310023-939C-BD46-9A46-65436208A3A4}"/>
              </a:ext>
            </a:extLst>
          </p:cNvPr>
          <p:cNvPicPr>
            <a:picLocks noChangeAspect="1"/>
          </p:cNvPicPr>
          <p:nvPr/>
        </p:nvPicPr>
        <p:blipFill>
          <a:blip r:embed="rId16"/>
          <a:stretch>
            <a:fillRect/>
          </a:stretch>
        </p:blipFill>
        <p:spPr>
          <a:xfrm>
            <a:off x="9474693" y="4468790"/>
            <a:ext cx="945564" cy="993008"/>
          </a:xfrm>
          <a:prstGeom prst="rect">
            <a:avLst/>
          </a:prstGeom>
        </p:spPr>
      </p:pic>
      <p:pic>
        <p:nvPicPr>
          <p:cNvPr id="14" name="Imagen 13">
            <a:extLst>
              <a:ext uri="{FF2B5EF4-FFF2-40B4-BE49-F238E27FC236}">
                <a16:creationId xmlns:a16="http://schemas.microsoft.com/office/drawing/2014/main" id="{55152895-E21E-1E47-875F-16922C9947B0}"/>
              </a:ext>
            </a:extLst>
          </p:cNvPr>
          <p:cNvPicPr>
            <a:picLocks noChangeAspect="1"/>
          </p:cNvPicPr>
          <p:nvPr/>
        </p:nvPicPr>
        <p:blipFill>
          <a:blip r:embed="rId17">
            <a:clrChange>
              <a:clrFrom>
                <a:srgbClr val="F7F7F7"/>
              </a:clrFrom>
              <a:clrTo>
                <a:srgbClr val="F7F7F7">
                  <a:alpha val="0"/>
                </a:srgbClr>
              </a:clrTo>
            </a:clrChange>
          </a:blip>
          <a:stretch>
            <a:fillRect/>
          </a:stretch>
        </p:blipFill>
        <p:spPr>
          <a:xfrm>
            <a:off x="5122860" y="2927838"/>
            <a:ext cx="731234" cy="1299529"/>
          </a:xfrm>
          <a:prstGeom prst="rect">
            <a:avLst/>
          </a:prstGeom>
        </p:spPr>
      </p:pic>
      <p:pic>
        <p:nvPicPr>
          <p:cNvPr id="15" name="Imagen 14">
            <a:extLst>
              <a:ext uri="{FF2B5EF4-FFF2-40B4-BE49-F238E27FC236}">
                <a16:creationId xmlns:a16="http://schemas.microsoft.com/office/drawing/2014/main" id="{D27E402D-F457-5D46-92EF-47A886CE7ECA}"/>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8770305" y="453861"/>
            <a:ext cx="1947765" cy="1947765"/>
          </a:xfrm>
          <a:prstGeom prst="rect">
            <a:avLst/>
          </a:prstGeom>
        </p:spPr>
      </p:pic>
    </p:spTree>
    <p:extLst>
      <p:ext uri="{BB962C8B-B14F-4D97-AF65-F5344CB8AC3E}">
        <p14:creationId xmlns:p14="http://schemas.microsoft.com/office/powerpoint/2010/main" val="149022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8" grpId="0"/>
      <p:bldP spid="70" grpId="0"/>
      <p:bldP spid="72" grpId="0"/>
      <p:bldP spid="74" grpId="0"/>
      <p:bldP spid="76" grpId="0"/>
      <p:bldP spid="78" grpId="0"/>
      <p:bldP spid="83" grpId="0"/>
      <p:bldP spid="84" grpId="0"/>
      <p:bldP spid="85" grpId="0"/>
      <p:bldP spid="7" grpId="0"/>
      <p:bldP spid="32" grpId="0"/>
      <p:bldP spid="34" grpId="0"/>
      <p:bldP spid="36" grpId="0"/>
      <p:bldP spid="38" grpId="0"/>
      <p:bldP spid="41" grpId="0"/>
      <p:bldP spid="43" grpId="0"/>
      <p:bldP spid="45" grpId="0"/>
      <p:bldP spid="47" grpId="0"/>
      <p:bldP spid="49" grpId="0"/>
      <p:bldP spid="3" grpId="0"/>
      <p:bldP spid="53" grpId="0"/>
      <p:bldP spid="54" grpId="0"/>
      <p:bldP spid="55" grpId="0"/>
      <p:bldP spid="67" grpId="0"/>
      <p:bldP spid="69" grpId="0"/>
      <p:bldP spid="71" grpId="0"/>
      <p:bldP spid="73" grpId="0"/>
      <p:bldP spid="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453477" cy="867128"/>
          </a:xfrm>
          <a:prstGeom prst="rect">
            <a:avLst/>
          </a:prstGeom>
        </p:spPr>
      </p:pic>
      <p:sp>
        <p:nvSpPr>
          <p:cNvPr id="2" name="Title 1"/>
          <p:cNvSpPr>
            <a:spLocks noGrp="1"/>
          </p:cNvSpPr>
          <p:nvPr>
            <p:ph type="title"/>
          </p:nvPr>
        </p:nvSpPr>
        <p:spPr>
          <a:xfrm>
            <a:off x="180000" y="14895"/>
            <a:ext cx="8165243" cy="1325563"/>
          </a:xfrm>
        </p:spPr>
        <p:txBody>
          <a:bodyPr>
            <a:normAutofit/>
          </a:bodyPr>
          <a:lstStyle/>
          <a:p>
            <a:r>
              <a:rPr lang="en-GB" sz="2800" b="1" dirty="0">
                <a:solidFill>
                  <a:schemeClr val="bg1"/>
                </a:solidFill>
              </a:rPr>
              <a:t>2</a:t>
            </a:r>
            <a:r>
              <a:rPr lang="en-GB" sz="2800" b="1" baseline="30000" dirty="0">
                <a:solidFill>
                  <a:schemeClr val="bg1"/>
                </a:solidFill>
              </a:rPr>
              <a:t>nd</a:t>
            </a:r>
            <a:r>
              <a:rPr lang="en-GB" sz="2800" b="1" dirty="0">
                <a:solidFill>
                  <a:schemeClr val="bg1"/>
                </a:solidFill>
              </a:rPr>
              <a:t> person singular forms of ‘</a:t>
            </a:r>
            <a:r>
              <a:rPr lang="en-GB" sz="2800" b="1" dirty="0" err="1">
                <a:solidFill>
                  <a:schemeClr val="bg1"/>
                </a:solidFill>
              </a:rPr>
              <a:t>estar</a:t>
            </a:r>
            <a:r>
              <a:rPr lang="en-GB" sz="2800" b="1" dirty="0">
                <a:solidFill>
                  <a:schemeClr val="bg1"/>
                </a:solidFill>
              </a:rPr>
              <a:t>’ for ongoing events in the present and the past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0000" y="1188424"/>
            <a:ext cx="10638696" cy="466731"/>
          </a:xfrm>
          <a:prstGeom prst="rect">
            <a:avLst/>
          </a:prstGeom>
          <a:noFill/>
        </p:spPr>
        <p:txBody>
          <a:bodyPr wrap="square" rtlCol="0">
            <a:spAutoFit/>
          </a:bodyPr>
          <a:lstStyle/>
          <a:p>
            <a:pPr>
              <a:lnSpc>
                <a:spcPct val="110000"/>
              </a:lnSpc>
            </a:pPr>
            <a:r>
              <a:rPr lang="en-US" sz="2400" dirty="0">
                <a:solidFill>
                  <a:schemeClr val="accent5">
                    <a:lumMod val="50000"/>
                  </a:schemeClr>
                </a:solidFill>
                <a:latin typeface="Century Gothic" panose="020B0502020202020204" pitchFamily="34" charset="0"/>
              </a:rPr>
              <a:t>‘</a:t>
            </a:r>
            <a:r>
              <a:rPr lang="en-US" sz="2400" dirty="0" err="1">
                <a:solidFill>
                  <a:schemeClr val="accent5">
                    <a:lumMod val="50000"/>
                  </a:schemeClr>
                </a:solidFill>
                <a:latin typeface="Century Gothic" panose="020B0502020202020204" pitchFamily="34" charset="0"/>
              </a:rPr>
              <a:t>Estar</a:t>
            </a:r>
            <a:r>
              <a:rPr lang="en-US" sz="2400" dirty="0">
                <a:solidFill>
                  <a:schemeClr val="accent5">
                    <a:lumMod val="50000"/>
                  </a:schemeClr>
                </a:solidFill>
                <a:latin typeface="Century Gothic" panose="020B0502020202020204" pitchFamily="34" charset="0"/>
              </a:rPr>
              <a:t>’ means _______ and is used to express a ______ or a location.</a:t>
            </a:r>
          </a:p>
        </p:txBody>
      </p:sp>
      <p:sp>
        <p:nvSpPr>
          <p:cNvPr id="3" name="TextBox 2"/>
          <p:cNvSpPr txBox="1"/>
          <p:nvPr/>
        </p:nvSpPr>
        <p:spPr>
          <a:xfrm>
            <a:off x="2324283" y="1185976"/>
            <a:ext cx="1304743" cy="461665"/>
          </a:xfrm>
          <a:prstGeom prst="rect">
            <a:avLst/>
          </a:prstGeom>
          <a:noFill/>
        </p:spPr>
        <p:txBody>
          <a:bodyPr wrap="square" rtlCol="0">
            <a:spAutoFit/>
          </a:bodyPr>
          <a:lstStyle/>
          <a:p>
            <a:r>
              <a:rPr lang="en-US" sz="2400" b="1" dirty="0">
                <a:solidFill>
                  <a:schemeClr val="accent5">
                    <a:lumMod val="50000"/>
                  </a:schemeClr>
                </a:solidFill>
                <a:latin typeface="Century Gothic" panose="020B0502020202020204" pitchFamily="34" charset="0"/>
              </a:rPr>
              <a:t>‘to be’</a:t>
            </a:r>
          </a:p>
        </p:txBody>
      </p:sp>
      <p:sp>
        <p:nvSpPr>
          <p:cNvPr id="6" name="TextBox 5"/>
          <p:cNvSpPr txBox="1"/>
          <p:nvPr/>
        </p:nvSpPr>
        <p:spPr>
          <a:xfrm>
            <a:off x="7094722" y="1185975"/>
            <a:ext cx="994410" cy="461665"/>
          </a:xfrm>
          <a:prstGeom prst="rect">
            <a:avLst/>
          </a:prstGeom>
          <a:noFill/>
        </p:spPr>
        <p:txBody>
          <a:bodyPr wrap="square" rtlCol="0">
            <a:spAutoFit/>
          </a:bodyPr>
          <a:lstStyle/>
          <a:p>
            <a:r>
              <a:rPr lang="en-US" sz="2400" b="1" dirty="0">
                <a:solidFill>
                  <a:schemeClr val="accent5">
                    <a:lumMod val="50000"/>
                  </a:schemeClr>
                </a:solidFill>
                <a:latin typeface="Century Gothic" panose="020B0502020202020204" pitchFamily="34" charset="0"/>
              </a:rPr>
              <a:t>state</a:t>
            </a:r>
          </a:p>
        </p:txBody>
      </p:sp>
      <p:sp>
        <p:nvSpPr>
          <p:cNvPr id="11" name="TextBox 10"/>
          <p:cNvSpPr txBox="1"/>
          <p:nvPr/>
        </p:nvSpPr>
        <p:spPr>
          <a:xfrm>
            <a:off x="7737336" y="1615254"/>
            <a:ext cx="4289140" cy="430887"/>
          </a:xfrm>
          <a:prstGeom prst="rect">
            <a:avLst/>
          </a:prstGeom>
          <a:noFill/>
        </p:spPr>
        <p:txBody>
          <a:bodyPr wrap="square" rtlCol="0">
            <a:spAutoFit/>
          </a:bodyPr>
          <a:lstStyle/>
          <a:p>
            <a:r>
              <a:rPr lang="en-US" sz="2200" b="1" dirty="0" err="1">
                <a:solidFill>
                  <a:schemeClr val="accent2"/>
                </a:solidFill>
                <a:latin typeface="Century Gothic" panose="020B0502020202020204" pitchFamily="34" charset="0"/>
              </a:rPr>
              <a:t>Estás</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delante</a:t>
            </a:r>
            <a:r>
              <a:rPr lang="en-US" sz="2200" dirty="0">
                <a:solidFill>
                  <a:schemeClr val="accent5">
                    <a:lumMod val="50000"/>
                  </a:schemeClr>
                </a:solidFill>
                <a:latin typeface="Century Gothic" panose="020B0502020202020204" pitchFamily="34" charset="0"/>
              </a:rPr>
              <a:t>.</a:t>
            </a:r>
          </a:p>
        </p:txBody>
      </p:sp>
      <p:sp>
        <p:nvSpPr>
          <p:cNvPr id="12" name="TextBox 11"/>
          <p:cNvSpPr txBox="1"/>
          <p:nvPr/>
        </p:nvSpPr>
        <p:spPr>
          <a:xfrm>
            <a:off x="7907693" y="2187804"/>
            <a:ext cx="3615840" cy="430887"/>
          </a:xfrm>
          <a:prstGeom prst="rect">
            <a:avLst/>
          </a:prstGeom>
          <a:noFill/>
        </p:spPr>
        <p:txBody>
          <a:bodyPr wrap="square" rtlCol="0">
            <a:spAutoFit/>
          </a:bodyPr>
          <a:lstStyle/>
          <a:p>
            <a:r>
              <a:rPr lang="en-US" sz="2200" b="1" dirty="0" err="1">
                <a:solidFill>
                  <a:schemeClr val="accent2"/>
                </a:solidFill>
                <a:latin typeface="Century Gothic" panose="020B0502020202020204" pitchFamily="34" charset="0"/>
              </a:rPr>
              <a:t>Estabas</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emocionado</a:t>
            </a:r>
            <a:r>
              <a:rPr lang="en-US" sz="2200" dirty="0">
                <a:solidFill>
                  <a:schemeClr val="accent5">
                    <a:lumMod val="50000"/>
                  </a:schemeClr>
                </a:solidFill>
                <a:latin typeface="Century Gothic" panose="020B0502020202020204" pitchFamily="34" charset="0"/>
              </a:rPr>
              <a:t>/a.</a:t>
            </a:r>
          </a:p>
        </p:txBody>
      </p:sp>
      <p:sp>
        <p:nvSpPr>
          <p:cNvPr id="15" name="TextBox 14"/>
          <p:cNvSpPr txBox="1"/>
          <p:nvPr/>
        </p:nvSpPr>
        <p:spPr>
          <a:xfrm>
            <a:off x="290839" y="1691338"/>
            <a:ext cx="5151472" cy="430887"/>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To say ‘you are’, we say _____ .</a:t>
            </a:r>
          </a:p>
        </p:txBody>
      </p:sp>
      <p:sp>
        <p:nvSpPr>
          <p:cNvPr id="16" name="TextBox 15"/>
          <p:cNvSpPr txBox="1"/>
          <p:nvPr/>
        </p:nvSpPr>
        <p:spPr>
          <a:xfrm>
            <a:off x="288476" y="2193384"/>
            <a:ext cx="6081889" cy="430887"/>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To say ‘you were’, we say _________ .</a:t>
            </a:r>
          </a:p>
        </p:txBody>
      </p:sp>
      <p:sp>
        <p:nvSpPr>
          <p:cNvPr id="19" name="TextBox 18"/>
          <p:cNvSpPr txBox="1"/>
          <p:nvPr/>
        </p:nvSpPr>
        <p:spPr>
          <a:xfrm>
            <a:off x="5262620" y="1663549"/>
            <a:ext cx="2472353" cy="430887"/>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You are in front.  </a:t>
            </a:r>
          </a:p>
        </p:txBody>
      </p:sp>
      <p:sp>
        <p:nvSpPr>
          <p:cNvPr id="20" name="TextBox 19"/>
          <p:cNvSpPr txBox="1"/>
          <p:nvPr/>
        </p:nvSpPr>
        <p:spPr>
          <a:xfrm>
            <a:off x="5287628" y="2185869"/>
            <a:ext cx="2771030" cy="430887"/>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You were excited. </a:t>
            </a:r>
          </a:p>
        </p:txBody>
      </p:sp>
      <p:sp>
        <p:nvSpPr>
          <p:cNvPr id="8" name="TextBox 7"/>
          <p:cNvSpPr txBox="1"/>
          <p:nvPr/>
        </p:nvSpPr>
        <p:spPr>
          <a:xfrm>
            <a:off x="3629026" y="1691338"/>
            <a:ext cx="1054313" cy="430887"/>
          </a:xfrm>
          <a:prstGeom prst="rect">
            <a:avLst/>
          </a:prstGeom>
          <a:noFill/>
        </p:spPr>
        <p:txBody>
          <a:bodyPr wrap="square" rtlCol="0">
            <a:spAutoFit/>
          </a:bodyPr>
          <a:lstStyle/>
          <a:p>
            <a:r>
              <a:rPr lang="en-US" sz="2200" b="1" dirty="0" err="1">
                <a:solidFill>
                  <a:schemeClr val="accent2"/>
                </a:solidFill>
                <a:latin typeface="Century Gothic" panose="020B0502020202020204" pitchFamily="34" charset="0"/>
              </a:rPr>
              <a:t>estás</a:t>
            </a:r>
            <a:endParaRPr lang="en-US" sz="2200" b="1" dirty="0">
              <a:solidFill>
                <a:schemeClr val="accent2"/>
              </a:solidFill>
              <a:latin typeface="Century Gothic" panose="020B0502020202020204" pitchFamily="34" charset="0"/>
            </a:endParaRPr>
          </a:p>
        </p:txBody>
      </p:sp>
      <p:sp>
        <p:nvSpPr>
          <p:cNvPr id="9" name="TextBox 8"/>
          <p:cNvSpPr txBox="1"/>
          <p:nvPr/>
        </p:nvSpPr>
        <p:spPr>
          <a:xfrm>
            <a:off x="3880822" y="2151127"/>
            <a:ext cx="1859133" cy="430887"/>
          </a:xfrm>
          <a:prstGeom prst="rect">
            <a:avLst/>
          </a:prstGeom>
          <a:noFill/>
        </p:spPr>
        <p:txBody>
          <a:bodyPr wrap="square" rtlCol="0">
            <a:spAutoFit/>
          </a:bodyPr>
          <a:lstStyle/>
          <a:p>
            <a:r>
              <a:rPr lang="en-US" sz="2200" b="1" dirty="0" err="1">
                <a:solidFill>
                  <a:schemeClr val="accent2"/>
                </a:solidFill>
                <a:latin typeface="Century Gothic" panose="020B0502020202020204" pitchFamily="34" charset="0"/>
              </a:rPr>
              <a:t>estabas</a:t>
            </a:r>
            <a:endParaRPr lang="en-US" sz="2200" b="1" dirty="0">
              <a:solidFill>
                <a:schemeClr val="accent2"/>
              </a:solidFill>
              <a:latin typeface="Century Gothic" panose="020B0502020202020204" pitchFamily="34" charset="0"/>
            </a:endParaRPr>
          </a:p>
        </p:txBody>
      </p:sp>
      <p:sp>
        <p:nvSpPr>
          <p:cNvPr id="24" name="TextBox 23">
            <a:extLst>
              <a:ext uri="{FF2B5EF4-FFF2-40B4-BE49-F238E27FC236}">
                <a16:creationId xmlns:a16="http://schemas.microsoft.com/office/drawing/2014/main" id="{6DF0EB20-ACFD-5641-8F8B-4FF9798E0F12}"/>
              </a:ext>
            </a:extLst>
          </p:cNvPr>
          <p:cNvSpPr txBox="1"/>
          <p:nvPr/>
        </p:nvSpPr>
        <p:spPr>
          <a:xfrm>
            <a:off x="5617752" y="5471905"/>
            <a:ext cx="7235872" cy="430887"/>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You were thinking about something important.</a:t>
            </a:r>
          </a:p>
        </p:txBody>
      </p:sp>
      <p:sp>
        <p:nvSpPr>
          <p:cNvPr id="25" name="TextBox 24">
            <a:extLst>
              <a:ext uri="{FF2B5EF4-FFF2-40B4-BE49-F238E27FC236}">
                <a16:creationId xmlns:a16="http://schemas.microsoft.com/office/drawing/2014/main" id="{B2DA0AA8-B538-E549-B1E5-E5B2AB59C241}"/>
              </a:ext>
            </a:extLst>
          </p:cNvPr>
          <p:cNvSpPr txBox="1"/>
          <p:nvPr/>
        </p:nvSpPr>
        <p:spPr>
          <a:xfrm>
            <a:off x="290838" y="2892470"/>
            <a:ext cx="11901161" cy="871329"/>
          </a:xfrm>
          <a:prstGeom prst="rect">
            <a:avLst/>
          </a:prstGeom>
          <a:noFill/>
        </p:spPr>
        <p:txBody>
          <a:bodyPr wrap="square" rtlCol="0">
            <a:spAutoFit/>
          </a:bodyPr>
          <a:lstStyle/>
          <a:p>
            <a:pPr lvl="0">
              <a:lnSpc>
                <a:spcPct val="110000"/>
              </a:lnSpc>
              <a:buClrTx/>
            </a:pPr>
            <a:r>
              <a:rPr lang="en-US" sz="2400" kern="1200" dirty="0">
                <a:solidFill>
                  <a:schemeClr val="accent5">
                    <a:lumMod val="50000"/>
                  </a:schemeClr>
                </a:solidFill>
                <a:latin typeface="Century Gothic" panose="020F0302020204030204"/>
                <a:ea typeface="+mn-ea"/>
                <a:cs typeface="+mn-cs"/>
              </a:rPr>
              <a:t>As you know, we can use </a:t>
            </a:r>
            <a:r>
              <a:rPr lang="en-US" sz="2400" b="1" i="1" kern="1200" dirty="0" err="1">
                <a:solidFill>
                  <a:schemeClr val="accent5">
                    <a:lumMod val="50000"/>
                  </a:schemeClr>
                </a:solidFill>
                <a:latin typeface="Century Gothic" panose="020F0302020204030204"/>
                <a:ea typeface="+mn-ea"/>
                <a:cs typeface="+mn-cs"/>
              </a:rPr>
              <a:t>estar</a:t>
            </a:r>
            <a:r>
              <a:rPr lang="en-US" sz="2400" kern="1200" dirty="0">
                <a:solidFill>
                  <a:schemeClr val="accent5">
                    <a:lumMod val="50000"/>
                  </a:schemeClr>
                </a:solidFill>
                <a:latin typeface="Century Gothic" panose="020F0302020204030204"/>
                <a:ea typeface="+mn-ea"/>
                <a:cs typeface="+mn-cs"/>
              </a:rPr>
              <a:t> with present participle (a verb ending in –</a:t>
            </a:r>
            <a:r>
              <a:rPr lang="en-US" sz="2400" b="1" kern="1200" dirty="0" err="1">
                <a:solidFill>
                  <a:schemeClr val="accent5">
                    <a:lumMod val="50000"/>
                  </a:schemeClr>
                </a:solidFill>
                <a:latin typeface="Century Gothic" panose="020F0302020204030204"/>
                <a:ea typeface="+mn-ea"/>
                <a:cs typeface="+mn-cs"/>
              </a:rPr>
              <a:t>ando</a:t>
            </a:r>
            <a:r>
              <a:rPr lang="en-US" sz="2400" kern="1200" dirty="0">
                <a:solidFill>
                  <a:schemeClr val="accent5">
                    <a:lumMod val="50000"/>
                  </a:schemeClr>
                </a:solidFill>
                <a:latin typeface="Century Gothic" panose="020F0302020204030204"/>
                <a:ea typeface="+mn-ea"/>
                <a:cs typeface="+mn-cs"/>
              </a:rPr>
              <a:t> or </a:t>
            </a:r>
            <a:r>
              <a:rPr lang="en-US" sz="2400" b="1" kern="1200" dirty="0">
                <a:solidFill>
                  <a:schemeClr val="accent5">
                    <a:lumMod val="50000"/>
                  </a:schemeClr>
                </a:solidFill>
                <a:latin typeface="Century Gothic" panose="020F0302020204030204"/>
                <a:ea typeface="+mn-ea"/>
                <a:cs typeface="+mn-cs"/>
              </a:rPr>
              <a:t>-</a:t>
            </a:r>
            <a:r>
              <a:rPr lang="en-US" sz="2400" b="1" kern="1200" dirty="0" err="1">
                <a:solidFill>
                  <a:schemeClr val="accent5">
                    <a:lumMod val="50000"/>
                  </a:schemeClr>
                </a:solidFill>
                <a:latin typeface="Century Gothic" panose="020F0302020204030204"/>
                <a:ea typeface="+mn-ea"/>
                <a:cs typeface="+mn-cs"/>
              </a:rPr>
              <a:t>iendo</a:t>
            </a:r>
            <a:r>
              <a:rPr lang="en-US" sz="2400" b="1" kern="1200" dirty="0">
                <a:solidFill>
                  <a:schemeClr val="accent5">
                    <a:lumMod val="50000"/>
                  </a:schemeClr>
                </a:solidFill>
                <a:latin typeface="Century Gothic" panose="020F0302020204030204"/>
                <a:ea typeface="+mn-ea"/>
                <a:cs typeface="+mn-cs"/>
              </a:rPr>
              <a:t> </a:t>
            </a:r>
            <a:r>
              <a:rPr lang="en-US" sz="2400" kern="1200" dirty="0">
                <a:solidFill>
                  <a:schemeClr val="accent5">
                    <a:lumMod val="50000"/>
                  </a:schemeClr>
                </a:solidFill>
                <a:latin typeface="Century Gothic" panose="020F0302020204030204"/>
                <a:ea typeface="+mn-ea"/>
                <a:cs typeface="+mn-cs"/>
              </a:rPr>
              <a:t>to talk about </a:t>
            </a:r>
            <a:r>
              <a:rPr lang="en-US" sz="2400" b="1" kern="1200" dirty="0">
                <a:solidFill>
                  <a:schemeClr val="accent5">
                    <a:lumMod val="50000"/>
                  </a:schemeClr>
                </a:solidFill>
                <a:latin typeface="Century Gothic" panose="020F0302020204030204"/>
                <a:ea typeface="+mn-ea"/>
                <a:cs typeface="+mn-cs"/>
              </a:rPr>
              <a:t>ongoing events</a:t>
            </a:r>
            <a:r>
              <a:rPr lang="en-US" sz="2400" kern="1200" dirty="0">
                <a:solidFill>
                  <a:schemeClr val="accent5">
                    <a:lumMod val="50000"/>
                  </a:schemeClr>
                </a:solidFill>
                <a:latin typeface="Century Gothic" panose="020F0302020204030204"/>
                <a:ea typeface="+mn-ea"/>
                <a:cs typeface="+mn-cs"/>
              </a:rPr>
              <a:t>. </a:t>
            </a:r>
          </a:p>
        </p:txBody>
      </p:sp>
      <p:sp>
        <p:nvSpPr>
          <p:cNvPr id="26" name="TextBox 25">
            <a:extLst>
              <a:ext uri="{FF2B5EF4-FFF2-40B4-BE49-F238E27FC236}">
                <a16:creationId xmlns:a16="http://schemas.microsoft.com/office/drawing/2014/main" id="{7A148F34-6F51-7948-BB7E-83F2C7A3AC46}"/>
              </a:ext>
            </a:extLst>
          </p:cNvPr>
          <p:cNvSpPr txBox="1"/>
          <p:nvPr/>
        </p:nvSpPr>
        <p:spPr>
          <a:xfrm>
            <a:off x="308768" y="3799798"/>
            <a:ext cx="4528335" cy="430887"/>
          </a:xfrm>
          <a:prstGeom prst="rect">
            <a:avLst/>
          </a:prstGeom>
          <a:noFill/>
        </p:spPr>
        <p:txBody>
          <a:bodyPr wrap="square" rtlCol="0">
            <a:spAutoFit/>
          </a:bodyPr>
          <a:lstStyle/>
          <a:p>
            <a:r>
              <a:rPr lang="en-US" sz="2200" b="1" dirty="0" err="1">
                <a:solidFill>
                  <a:schemeClr val="accent2"/>
                </a:solidFill>
                <a:latin typeface="Century Gothic" panose="020B0502020202020204" pitchFamily="34" charset="0"/>
              </a:rPr>
              <a:t>Estás</a:t>
            </a:r>
            <a:r>
              <a:rPr lang="en-US" sz="2200" b="1" dirty="0">
                <a:solidFill>
                  <a:schemeClr val="accent2"/>
                </a:solidFill>
                <a:latin typeface="Century Gothic" panose="020B0502020202020204" pitchFamily="34" charset="0"/>
              </a:rPr>
              <a:t> </a:t>
            </a:r>
            <a:r>
              <a:rPr lang="en-US" sz="2200" b="1" dirty="0" err="1">
                <a:solidFill>
                  <a:schemeClr val="accent2"/>
                </a:solidFill>
                <a:latin typeface="Century Gothic" panose="020B0502020202020204" pitchFamily="34" charset="0"/>
              </a:rPr>
              <a:t>saltando</a:t>
            </a:r>
            <a:r>
              <a:rPr lang="en-US" sz="2200" b="1" dirty="0">
                <a:solidFill>
                  <a:schemeClr val="accent2"/>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en</a:t>
            </a:r>
            <a:r>
              <a:rPr lang="en-US" sz="2200" dirty="0">
                <a:solidFill>
                  <a:schemeClr val="accent5">
                    <a:lumMod val="50000"/>
                  </a:schemeClr>
                </a:solidFill>
                <a:latin typeface="Century Gothic" panose="020B0502020202020204" pitchFamily="34" charset="0"/>
              </a:rPr>
              <a:t> la </a:t>
            </a:r>
            <a:r>
              <a:rPr lang="en-US" sz="2200" dirty="0" err="1">
                <a:solidFill>
                  <a:schemeClr val="accent5">
                    <a:lumMod val="50000"/>
                  </a:schemeClr>
                </a:solidFill>
                <a:latin typeface="Century Gothic" panose="020B0502020202020204" pitchFamily="34" charset="0"/>
              </a:rPr>
              <a:t>cama</a:t>
            </a:r>
            <a:r>
              <a:rPr lang="en-US" sz="2200" dirty="0">
                <a:solidFill>
                  <a:schemeClr val="accent5">
                    <a:lumMod val="50000"/>
                  </a:schemeClr>
                </a:solidFill>
                <a:latin typeface="Century Gothic" panose="020B0502020202020204" pitchFamily="34" charset="0"/>
              </a:rPr>
              <a:t>.</a:t>
            </a:r>
          </a:p>
        </p:txBody>
      </p:sp>
      <p:sp>
        <p:nvSpPr>
          <p:cNvPr id="27" name="TextBox 26">
            <a:extLst>
              <a:ext uri="{FF2B5EF4-FFF2-40B4-BE49-F238E27FC236}">
                <a16:creationId xmlns:a16="http://schemas.microsoft.com/office/drawing/2014/main" id="{EBEC6C33-1B55-E34C-AC1D-CCDDAFB06129}"/>
              </a:ext>
            </a:extLst>
          </p:cNvPr>
          <p:cNvSpPr txBox="1"/>
          <p:nvPr/>
        </p:nvSpPr>
        <p:spPr>
          <a:xfrm>
            <a:off x="329962" y="5913332"/>
            <a:ext cx="4507141" cy="430887"/>
          </a:xfrm>
          <a:prstGeom prst="rect">
            <a:avLst/>
          </a:prstGeom>
          <a:noFill/>
        </p:spPr>
        <p:txBody>
          <a:bodyPr wrap="square" rtlCol="0">
            <a:spAutoFit/>
          </a:bodyPr>
          <a:lstStyle/>
          <a:p>
            <a:r>
              <a:rPr lang="en-US" sz="2200" b="1" dirty="0" err="1">
                <a:solidFill>
                  <a:schemeClr val="accent2"/>
                </a:solidFill>
                <a:latin typeface="Century Gothic" panose="020B0502020202020204" pitchFamily="34" charset="0"/>
              </a:rPr>
              <a:t>Estabas</a:t>
            </a:r>
            <a:r>
              <a:rPr lang="en-US" sz="2200" b="1" dirty="0">
                <a:solidFill>
                  <a:schemeClr val="accent2"/>
                </a:solidFill>
                <a:latin typeface="Century Gothic" panose="020B0502020202020204" pitchFamily="34" charset="0"/>
              </a:rPr>
              <a:t> </a:t>
            </a:r>
            <a:r>
              <a:rPr lang="en-US" sz="2200" b="1" dirty="0" err="1">
                <a:solidFill>
                  <a:schemeClr val="accent2"/>
                </a:solidFill>
                <a:latin typeface="Century Gothic" panose="020B0502020202020204" pitchFamily="34" charset="0"/>
              </a:rPr>
              <a:t>jugando</a:t>
            </a:r>
            <a:r>
              <a:rPr lang="en-US" sz="2200" b="1" dirty="0">
                <a:solidFill>
                  <a:schemeClr val="accent2"/>
                </a:solidFill>
                <a:latin typeface="Century Gothic" panose="020B0502020202020204" pitchFamily="34" charset="0"/>
              </a:rPr>
              <a:t> </a:t>
            </a:r>
            <a:r>
              <a:rPr lang="en-US" sz="2200" dirty="0">
                <a:solidFill>
                  <a:schemeClr val="accent5">
                    <a:lumMod val="50000"/>
                  </a:schemeClr>
                </a:solidFill>
                <a:latin typeface="Century Gothic" panose="020B0502020202020204" pitchFamily="34" charset="0"/>
              </a:rPr>
              <a:t>con </a:t>
            </a:r>
            <a:r>
              <a:rPr lang="en-US" sz="2200" dirty="0" err="1">
                <a:solidFill>
                  <a:schemeClr val="accent5">
                    <a:lumMod val="50000"/>
                  </a:schemeClr>
                </a:solidFill>
                <a:latin typeface="Century Gothic" panose="020B0502020202020204" pitchFamily="34" charset="0"/>
              </a:rPr>
              <a:t>su</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hijo</a:t>
            </a:r>
            <a:r>
              <a:rPr lang="en-US" sz="2200" dirty="0">
                <a:solidFill>
                  <a:schemeClr val="accent5">
                    <a:lumMod val="50000"/>
                  </a:schemeClr>
                </a:solidFill>
                <a:latin typeface="Century Gothic" panose="020B0502020202020204" pitchFamily="34" charset="0"/>
              </a:rPr>
              <a:t>.</a:t>
            </a:r>
          </a:p>
        </p:txBody>
      </p:sp>
      <p:sp>
        <p:nvSpPr>
          <p:cNvPr id="29" name="TextBox 28">
            <a:extLst>
              <a:ext uri="{FF2B5EF4-FFF2-40B4-BE49-F238E27FC236}">
                <a16:creationId xmlns:a16="http://schemas.microsoft.com/office/drawing/2014/main" id="{0D7A0052-7479-8442-821B-05103062EB23}"/>
              </a:ext>
            </a:extLst>
          </p:cNvPr>
          <p:cNvSpPr txBox="1"/>
          <p:nvPr/>
        </p:nvSpPr>
        <p:spPr>
          <a:xfrm>
            <a:off x="5088442" y="3777994"/>
            <a:ext cx="4404158" cy="430887"/>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You are jumping on the bed.</a:t>
            </a:r>
          </a:p>
        </p:txBody>
      </p:sp>
      <p:sp>
        <p:nvSpPr>
          <p:cNvPr id="34" name="TextBox 33">
            <a:extLst>
              <a:ext uri="{FF2B5EF4-FFF2-40B4-BE49-F238E27FC236}">
                <a16:creationId xmlns:a16="http://schemas.microsoft.com/office/drawing/2014/main" id="{2AE2E52C-EF89-A849-A270-282C06D822A0}"/>
              </a:ext>
            </a:extLst>
          </p:cNvPr>
          <p:cNvSpPr txBox="1"/>
          <p:nvPr/>
        </p:nvSpPr>
        <p:spPr>
          <a:xfrm>
            <a:off x="5629119" y="5935716"/>
            <a:ext cx="6843869" cy="430887"/>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You were playing with his/her son.</a:t>
            </a:r>
          </a:p>
        </p:txBody>
      </p:sp>
      <p:sp>
        <p:nvSpPr>
          <p:cNvPr id="35" name="TextBox 34">
            <a:extLst>
              <a:ext uri="{FF2B5EF4-FFF2-40B4-BE49-F238E27FC236}">
                <a16:creationId xmlns:a16="http://schemas.microsoft.com/office/drawing/2014/main" id="{7479D148-7227-2849-AF47-C7A01F8EA51E}"/>
              </a:ext>
            </a:extLst>
          </p:cNvPr>
          <p:cNvSpPr txBox="1"/>
          <p:nvPr/>
        </p:nvSpPr>
        <p:spPr>
          <a:xfrm>
            <a:off x="323256" y="5437857"/>
            <a:ext cx="5330892" cy="430887"/>
          </a:xfrm>
          <a:prstGeom prst="rect">
            <a:avLst/>
          </a:prstGeom>
          <a:noFill/>
        </p:spPr>
        <p:txBody>
          <a:bodyPr wrap="square" rtlCol="0">
            <a:spAutoFit/>
          </a:bodyPr>
          <a:lstStyle/>
          <a:p>
            <a:r>
              <a:rPr lang="en-US" sz="2200" b="1" dirty="0" err="1">
                <a:solidFill>
                  <a:schemeClr val="accent2"/>
                </a:solidFill>
                <a:latin typeface="Century Gothic" panose="020B0502020202020204" pitchFamily="34" charset="0"/>
              </a:rPr>
              <a:t>Estabas</a:t>
            </a:r>
            <a:r>
              <a:rPr lang="en-US" sz="2200" b="1" dirty="0">
                <a:solidFill>
                  <a:schemeClr val="accent2"/>
                </a:solidFill>
                <a:latin typeface="Century Gothic" panose="020B0502020202020204" pitchFamily="34" charset="0"/>
              </a:rPr>
              <a:t> </a:t>
            </a:r>
            <a:r>
              <a:rPr lang="en-US" sz="2200" b="1" dirty="0" err="1">
                <a:solidFill>
                  <a:schemeClr val="accent2"/>
                </a:solidFill>
                <a:latin typeface="Century Gothic" panose="020B0502020202020204" pitchFamily="34" charset="0"/>
              </a:rPr>
              <a:t>pensando</a:t>
            </a:r>
            <a:r>
              <a:rPr lang="en-US" sz="2200" b="1" dirty="0">
                <a:solidFill>
                  <a:schemeClr val="accent2"/>
                </a:solidFill>
                <a:latin typeface="Century Gothic" panose="020B0502020202020204" pitchFamily="34" charset="0"/>
              </a:rPr>
              <a:t> </a:t>
            </a:r>
            <a:r>
              <a:rPr lang="en-US" sz="2200" dirty="0">
                <a:solidFill>
                  <a:schemeClr val="accent5">
                    <a:lumMod val="50000"/>
                  </a:schemeClr>
                </a:solidFill>
                <a:latin typeface="Century Gothic" panose="020B0502020202020204" pitchFamily="34" charset="0"/>
              </a:rPr>
              <a:t>algo </a:t>
            </a:r>
            <a:r>
              <a:rPr lang="en-US" sz="2200" dirty="0" err="1">
                <a:solidFill>
                  <a:schemeClr val="accent5">
                    <a:lumMod val="50000"/>
                  </a:schemeClr>
                </a:solidFill>
                <a:latin typeface="Century Gothic" panose="020B0502020202020204" pitchFamily="34" charset="0"/>
              </a:rPr>
              <a:t>importante</a:t>
            </a:r>
            <a:r>
              <a:rPr lang="en-US" sz="2200" dirty="0">
                <a:solidFill>
                  <a:schemeClr val="accent5">
                    <a:lumMod val="50000"/>
                  </a:schemeClr>
                </a:solidFill>
                <a:latin typeface="Century Gothic" panose="020B0502020202020204" pitchFamily="34" charset="0"/>
              </a:rPr>
              <a:t>.</a:t>
            </a:r>
          </a:p>
        </p:txBody>
      </p:sp>
      <p:sp>
        <p:nvSpPr>
          <p:cNvPr id="36" name="TextBox 35">
            <a:extLst>
              <a:ext uri="{FF2B5EF4-FFF2-40B4-BE49-F238E27FC236}">
                <a16:creationId xmlns:a16="http://schemas.microsoft.com/office/drawing/2014/main" id="{936CFAFC-1724-5142-975A-7C5B059D9819}"/>
              </a:ext>
            </a:extLst>
          </p:cNvPr>
          <p:cNvSpPr txBox="1"/>
          <p:nvPr/>
        </p:nvSpPr>
        <p:spPr>
          <a:xfrm>
            <a:off x="329962" y="4259359"/>
            <a:ext cx="5231420" cy="430887"/>
          </a:xfrm>
          <a:prstGeom prst="rect">
            <a:avLst/>
          </a:prstGeom>
          <a:noFill/>
        </p:spPr>
        <p:txBody>
          <a:bodyPr wrap="square" rtlCol="0">
            <a:spAutoFit/>
          </a:bodyPr>
          <a:lstStyle/>
          <a:p>
            <a:r>
              <a:rPr lang="en-US" sz="2200" b="1" dirty="0" err="1">
                <a:solidFill>
                  <a:schemeClr val="accent2"/>
                </a:solidFill>
                <a:latin typeface="Century Gothic" panose="020B0502020202020204" pitchFamily="34" charset="0"/>
              </a:rPr>
              <a:t>Estás</a:t>
            </a:r>
            <a:r>
              <a:rPr lang="en-US" sz="2200" b="1" dirty="0">
                <a:solidFill>
                  <a:schemeClr val="accent2"/>
                </a:solidFill>
                <a:latin typeface="Century Gothic" panose="020B0502020202020204" pitchFamily="34" charset="0"/>
              </a:rPr>
              <a:t> </a:t>
            </a:r>
            <a:r>
              <a:rPr lang="en-US" sz="2200" b="1" dirty="0" err="1">
                <a:solidFill>
                  <a:schemeClr val="accent2"/>
                </a:solidFill>
                <a:latin typeface="Century Gothic" panose="020B0502020202020204" pitchFamily="34" charset="0"/>
              </a:rPr>
              <a:t>aprendiendo</a:t>
            </a:r>
            <a:r>
              <a:rPr lang="en-US" sz="2200" dirty="0">
                <a:solidFill>
                  <a:schemeClr val="accent5">
                    <a:lumMod val="50000"/>
                  </a:schemeClr>
                </a:solidFill>
                <a:latin typeface="Century Gothic" panose="020B0502020202020204" pitchFamily="34" charset="0"/>
              </a:rPr>
              <a:t> </a:t>
            </a:r>
            <a:r>
              <a:rPr lang="en-US" sz="2200" dirty="0" err="1">
                <a:solidFill>
                  <a:schemeClr val="accent5">
                    <a:lumMod val="50000"/>
                  </a:schemeClr>
                </a:solidFill>
                <a:latin typeface="Century Gothic" panose="020B0502020202020204" pitchFamily="34" charset="0"/>
              </a:rPr>
              <a:t>francés</a:t>
            </a:r>
            <a:r>
              <a:rPr lang="en-US" sz="2200" dirty="0">
                <a:solidFill>
                  <a:schemeClr val="accent5">
                    <a:lumMod val="50000"/>
                  </a:schemeClr>
                </a:solidFill>
                <a:latin typeface="Century Gothic" panose="020B0502020202020204" pitchFamily="34" charset="0"/>
              </a:rPr>
              <a:t>.</a:t>
            </a:r>
          </a:p>
        </p:txBody>
      </p:sp>
      <p:sp>
        <p:nvSpPr>
          <p:cNvPr id="37" name="TextBox 36">
            <a:extLst>
              <a:ext uri="{FF2B5EF4-FFF2-40B4-BE49-F238E27FC236}">
                <a16:creationId xmlns:a16="http://schemas.microsoft.com/office/drawing/2014/main" id="{85BA53F1-8FEA-5149-B0F6-437417BBB886}"/>
              </a:ext>
            </a:extLst>
          </p:cNvPr>
          <p:cNvSpPr txBox="1"/>
          <p:nvPr/>
        </p:nvSpPr>
        <p:spPr>
          <a:xfrm>
            <a:off x="5120932" y="4275308"/>
            <a:ext cx="4404158" cy="430887"/>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You are learning French.</a:t>
            </a:r>
          </a:p>
        </p:txBody>
      </p:sp>
      <p:sp>
        <p:nvSpPr>
          <p:cNvPr id="39" name="TextBox 38">
            <a:extLst>
              <a:ext uri="{FF2B5EF4-FFF2-40B4-BE49-F238E27FC236}">
                <a16:creationId xmlns:a16="http://schemas.microsoft.com/office/drawing/2014/main" id="{41070CB6-68FB-CB4C-BC98-7930E32EA5A9}"/>
              </a:ext>
            </a:extLst>
          </p:cNvPr>
          <p:cNvSpPr txBox="1"/>
          <p:nvPr/>
        </p:nvSpPr>
        <p:spPr>
          <a:xfrm>
            <a:off x="329962" y="4987117"/>
            <a:ext cx="12523662" cy="464935"/>
          </a:xfrm>
          <a:prstGeom prst="rect">
            <a:avLst/>
          </a:prstGeom>
          <a:noFill/>
        </p:spPr>
        <p:txBody>
          <a:bodyPr wrap="square" rtlCol="0">
            <a:spAutoFit/>
          </a:bodyPr>
          <a:lstStyle/>
          <a:p>
            <a:pPr lvl="0">
              <a:lnSpc>
                <a:spcPct val="110000"/>
              </a:lnSpc>
              <a:buClrTx/>
            </a:pPr>
            <a:r>
              <a:rPr lang="en-US" sz="2400" kern="1200" dirty="0">
                <a:solidFill>
                  <a:schemeClr val="accent5">
                    <a:lumMod val="50000"/>
                  </a:schemeClr>
                </a:solidFill>
                <a:latin typeface="Century Gothic" panose="020F0302020204030204"/>
                <a:ea typeface="+mn-ea"/>
                <a:cs typeface="+mn-cs"/>
              </a:rPr>
              <a:t>We can use </a:t>
            </a:r>
            <a:r>
              <a:rPr lang="en-US" sz="2400" b="1" i="1" kern="1200" dirty="0" err="1">
                <a:solidFill>
                  <a:schemeClr val="accent5">
                    <a:lumMod val="50000"/>
                  </a:schemeClr>
                </a:solidFill>
                <a:latin typeface="Century Gothic" panose="020F0302020204030204"/>
                <a:ea typeface="+mn-ea"/>
                <a:cs typeface="+mn-cs"/>
              </a:rPr>
              <a:t>estar</a:t>
            </a:r>
            <a:r>
              <a:rPr lang="en-US" sz="2400" kern="1200" dirty="0">
                <a:solidFill>
                  <a:schemeClr val="accent5">
                    <a:lumMod val="50000"/>
                  </a:schemeClr>
                </a:solidFill>
                <a:latin typeface="Century Gothic" panose="020F0302020204030204"/>
                <a:ea typeface="+mn-ea"/>
                <a:cs typeface="+mn-cs"/>
              </a:rPr>
              <a:t> in the </a:t>
            </a:r>
            <a:r>
              <a:rPr lang="en-US" sz="2400" b="1" kern="1200" dirty="0">
                <a:solidFill>
                  <a:schemeClr val="accent5">
                    <a:lumMod val="50000"/>
                  </a:schemeClr>
                </a:solidFill>
                <a:latin typeface="Century Gothic" panose="020F0302020204030204"/>
                <a:ea typeface="+mn-ea"/>
                <a:cs typeface="+mn-cs"/>
              </a:rPr>
              <a:t>imperfect </a:t>
            </a:r>
            <a:r>
              <a:rPr lang="en-US" sz="2400" kern="1200" dirty="0">
                <a:solidFill>
                  <a:schemeClr val="accent5">
                    <a:lumMod val="50000"/>
                  </a:schemeClr>
                </a:solidFill>
                <a:latin typeface="Century Gothic" panose="020F0302020204030204"/>
                <a:ea typeface="+mn-ea"/>
                <a:cs typeface="+mn-cs"/>
              </a:rPr>
              <a:t>to talk about events that </a:t>
            </a:r>
            <a:r>
              <a:rPr lang="en-US" sz="2400" b="1" kern="1200" dirty="0">
                <a:solidFill>
                  <a:schemeClr val="accent5">
                    <a:lumMod val="50000"/>
                  </a:schemeClr>
                </a:solidFill>
                <a:latin typeface="Century Gothic" panose="020F0302020204030204"/>
                <a:ea typeface="+mn-ea"/>
                <a:cs typeface="+mn-cs"/>
              </a:rPr>
              <a:t>were happening</a:t>
            </a:r>
            <a:r>
              <a:rPr lang="en-US" sz="2400" kern="1200" dirty="0">
                <a:solidFill>
                  <a:schemeClr val="accent5">
                    <a:lumMod val="50000"/>
                  </a:schemeClr>
                </a:solidFill>
                <a:latin typeface="Century Gothic" panose="020F0302020204030204"/>
                <a:ea typeface="+mn-ea"/>
                <a:cs typeface="+mn-cs"/>
              </a:rPr>
              <a:t>. </a:t>
            </a:r>
          </a:p>
        </p:txBody>
      </p:sp>
    </p:spTree>
    <p:extLst>
      <p:ext uri="{BB962C8B-B14F-4D97-AF65-F5344CB8AC3E}">
        <p14:creationId xmlns:p14="http://schemas.microsoft.com/office/powerpoint/2010/main" val="85758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2" grpId="0"/>
      <p:bldP spid="15" grpId="0"/>
      <p:bldP spid="16" grpId="0"/>
      <p:bldP spid="19" grpId="0"/>
      <p:bldP spid="20" grpId="0"/>
      <p:bldP spid="8" grpId="0"/>
      <p:bldP spid="9" grpId="0"/>
      <p:bldP spid="24" grpId="0"/>
      <p:bldP spid="25" grpId="0"/>
      <p:bldP spid="26" grpId="0"/>
      <p:bldP spid="27" grpId="0"/>
      <p:bldP spid="29" grpId="0"/>
      <p:bldP spid="34" grpId="0"/>
      <p:bldP spid="35" grpId="0"/>
      <p:bldP spid="36" grpId="0"/>
      <p:bldP spid="37"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1025E-BAB2-DF42-A37D-ADF43B25B6C6}"/>
              </a:ext>
            </a:extLst>
          </p:cNvPr>
          <p:cNvSpPr>
            <a:spLocks noGrp="1"/>
          </p:cNvSpPr>
          <p:nvPr>
            <p:ph type="title"/>
          </p:nvPr>
        </p:nvSpPr>
        <p:spPr>
          <a:xfrm>
            <a:off x="263857" y="150855"/>
            <a:ext cx="10112043" cy="881521"/>
          </a:xfrm>
        </p:spPr>
        <p:txBody>
          <a:bodyPr>
            <a:normAutofit/>
          </a:bodyPr>
          <a:lstStyle/>
          <a:p>
            <a:r>
              <a:rPr lang="es-GB" sz="2200" b="1" dirty="0"/>
              <a:t>Lucía es periodista en el periódico del colegio. La directora le escribe notas sobre su trabajo. Lee las frases en inglés, ¿son verdaderas o falsas?</a:t>
            </a:r>
          </a:p>
        </p:txBody>
      </p:sp>
      <p:sp>
        <p:nvSpPr>
          <p:cNvPr id="4" name="Rounded Rectangle 11">
            <a:extLst>
              <a:ext uri="{FF2B5EF4-FFF2-40B4-BE49-F238E27FC236}">
                <a16:creationId xmlns:a16="http://schemas.microsoft.com/office/drawing/2014/main" id="{7407A848-D2AB-9D41-A46E-801A4AB317C9}"/>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 name="CuadroTexto 2">
            <a:extLst>
              <a:ext uri="{FF2B5EF4-FFF2-40B4-BE49-F238E27FC236}">
                <a16:creationId xmlns:a16="http://schemas.microsoft.com/office/drawing/2014/main" id="{FE88C815-B032-C149-9957-F8304266E65E}"/>
              </a:ext>
            </a:extLst>
          </p:cNvPr>
          <p:cNvSpPr txBox="1"/>
          <p:nvPr/>
        </p:nvSpPr>
        <p:spPr>
          <a:xfrm>
            <a:off x="260644" y="954348"/>
            <a:ext cx="5506410" cy="707886"/>
          </a:xfrm>
          <a:prstGeom prst="rect">
            <a:avLst/>
          </a:prstGeom>
          <a:solidFill>
            <a:schemeClr val="accent1">
              <a:lumMod val="20000"/>
              <a:lumOff val="80000"/>
            </a:schemeClr>
          </a:solidFill>
        </p:spPr>
        <p:txBody>
          <a:bodyPr wrap="square" rtlCol="0">
            <a:spAutoFit/>
          </a:bodyPr>
          <a:lstStyle/>
          <a:p>
            <a:r>
              <a:rPr lang="es-GB" sz="2000" dirty="0">
                <a:solidFill>
                  <a:schemeClr val="accent5">
                    <a:lumMod val="50000"/>
                  </a:schemeClr>
                </a:solidFill>
                <a:latin typeface="Century Gothic" panose="020B0502020202020204" pitchFamily="34" charset="0"/>
              </a:rPr>
              <a:t>1. Estás escribiendo noticias sobre señoras y señores interesantes. </a:t>
            </a:r>
          </a:p>
        </p:txBody>
      </p:sp>
      <p:sp>
        <p:nvSpPr>
          <p:cNvPr id="6" name="CuadroTexto 5">
            <a:extLst>
              <a:ext uri="{FF2B5EF4-FFF2-40B4-BE49-F238E27FC236}">
                <a16:creationId xmlns:a16="http://schemas.microsoft.com/office/drawing/2014/main" id="{1B73C0EF-EB55-7942-85B4-CBB3AEF78216}"/>
              </a:ext>
            </a:extLst>
          </p:cNvPr>
          <p:cNvSpPr txBox="1"/>
          <p:nvPr/>
        </p:nvSpPr>
        <p:spPr>
          <a:xfrm>
            <a:off x="256691" y="1648520"/>
            <a:ext cx="5510363" cy="707886"/>
          </a:xfrm>
          <a:prstGeom prst="rect">
            <a:avLst/>
          </a:prstGeom>
          <a:solidFill>
            <a:schemeClr val="accent6">
              <a:lumMod val="20000"/>
              <a:lumOff val="80000"/>
            </a:schemeClr>
          </a:solidFill>
        </p:spPr>
        <p:txBody>
          <a:bodyPr wrap="square" rtlCol="0">
            <a:spAutoFit/>
          </a:bodyPr>
          <a:lstStyle/>
          <a:p>
            <a:r>
              <a:rPr lang="es-GB" sz="2000" dirty="0">
                <a:solidFill>
                  <a:schemeClr val="accent5">
                    <a:lumMod val="50000"/>
                  </a:schemeClr>
                </a:solidFill>
                <a:latin typeface="Century Gothic" panose="020B0502020202020204" pitchFamily="34" charset="0"/>
              </a:rPr>
              <a:t>2. Estabas repartiendo periódicos en una calle con poca gente.</a:t>
            </a:r>
          </a:p>
        </p:txBody>
      </p:sp>
      <p:sp>
        <p:nvSpPr>
          <p:cNvPr id="7" name="CuadroTexto 6">
            <a:extLst>
              <a:ext uri="{FF2B5EF4-FFF2-40B4-BE49-F238E27FC236}">
                <a16:creationId xmlns:a16="http://schemas.microsoft.com/office/drawing/2014/main" id="{45AE04CD-1D6A-6C44-912F-745803CC86E0}"/>
              </a:ext>
            </a:extLst>
          </p:cNvPr>
          <p:cNvSpPr txBox="1"/>
          <p:nvPr/>
        </p:nvSpPr>
        <p:spPr>
          <a:xfrm>
            <a:off x="259053" y="2308310"/>
            <a:ext cx="5493683" cy="707886"/>
          </a:xfrm>
          <a:prstGeom prst="rect">
            <a:avLst/>
          </a:prstGeom>
          <a:solidFill>
            <a:schemeClr val="accent1">
              <a:lumMod val="20000"/>
              <a:lumOff val="80000"/>
            </a:schemeClr>
          </a:solidFill>
        </p:spPr>
        <p:txBody>
          <a:bodyPr wrap="square" rtlCol="0">
            <a:spAutoFit/>
          </a:bodyPr>
          <a:lstStyle/>
          <a:p>
            <a:r>
              <a:rPr lang="es-GB" sz="2000" dirty="0">
                <a:solidFill>
                  <a:schemeClr val="accent5">
                    <a:lumMod val="50000"/>
                  </a:schemeClr>
                </a:solidFill>
                <a:latin typeface="Century Gothic" panose="020B0502020202020204" pitchFamily="34" charset="0"/>
              </a:rPr>
              <a:t>3. Estabas ayudando </a:t>
            </a:r>
            <a:r>
              <a:rPr lang="es-GB" sz="2000">
                <a:solidFill>
                  <a:schemeClr val="accent5">
                    <a:lumMod val="50000"/>
                  </a:schemeClr>
                </a:solidFill>
                <a:latin typeface="Century Gothic" panose="020B0502020202020204" pitchFamily="34" charset="0"/>
              </a:rPr>
              <a:t>a </a:t>
            </a:r>
            <a:r>
              <a:rPr lang="es-ES" sz="2000" dirty="0">
                <a:solidFill>
                  <a:schemeClr val="accent5">
                    <a:lumMod val="50000"/>
                  </a:schemeClr>
                </a:solidFill>
                <a:latin typeface="Century Gothic" panose="020B0502020202020204" pitchFamily="34" charset="0"/>
              </a:rPr>
              <a:t>alguien </a:t>
            </a:r>
            <a:r>
              <a:rPr lang="es-GB" sz="2000">
                <a:solidFill>
                  <a:schemeClr val="accent5">
                    <a:lumMod val="50000"/>
                  </a:schemeClr>
                </a:solidFill>
                <a:latin typeface="Century Gothic" panose="020B0502020202020204" pitchFamily="34" charset="0"/>
              </a:rPr>
              <a:t>en </a:t>
            </a:r>
            <a:r>
              <a:rPr lang="es-GB" sz="2000" dirty="0">
                <a:solidFill>
                  <a:schemeClr val="accent5">
                    <a:lumMod val="50000"/>
                  </a:schemeClr>
                </a:solidFill>
                <a:latin typeface="Century Gothic" panose="020B0502020202020204" pitchFamily="34" charset="0"/>
              </a:rPr>
              <a:t>el lugar del accidente.</a:t>
            </a:r>
          </a:p>
        </p:txBody>
      </p:sp>
      <p:sp>
        <p:nvSpPr>
          <p:cNvPr id="8" name="CuadroTexto 7">
            <a:extLst>
              <a:ext uri="{FF2B5EF4-FFF2-40B4-BE49-F238E27FC236}">
                <a16:creationId xmlns:a16="http://schemas.microsoft.com/office/drawing/2014/main" id="{2E73B812-5621-8949-B889-01E182B4A1FB}"/>
              </a:ext>
            </a:extLst>
          </p:cNvPr>
          <p:cNvSpPr txBox="1"/>
          <p:nvPr/>
        </p:nvSpPr>
        <p:spPr>
          <a:xfrm>
            <a:off x="256690" y="5649399"/>
            <a:ext cx="5496045" cy="707886"/>
          </a:xfrm>
          <a:prstGeom prst="rect">
            <a:avLst/>
          </a:prstGeom>
          <a:solidFill>
            <a:schemeClr val="accent6">
              <a:lumMod val="20000"/>
              <a:lumOff val="80000"/>
            </a:schemeClr>
          </a:solidFill>
        </p:spPr>
        <p:txBody>
          <a:bodyPr wrap="square" rtlCol="0">
            <a:spAutoFit/>
          </a:bodyPr>
          <a:lstStyle/>
          <a:p>
            <a:r>
              <a:rPr lang="es-ES" sz="2000" dirty="0">
                <a:solidFill>
                  <a:schemeClr val="accent5">
                    <a:lumMod val="50000"/>
                  </a:schemeClr>
                </a:solidFill>
                <a:latin typeface="Century Gothic" panose="020B0502020202020204" pitchFamily="34" charset="0"/>
              </a:rPr>
              <a:t>8. Estás aprendiendo tanto desde tus compañeros.</a:t>
            </a:r>
          </a:p>
        </p:txBody>
      </p:sp>
      <p:graphicFrame>
        <p:nvGraphicFramePr>
          <p:cNvPr id="9" name="Tabla 9">
            <a:extLst>
              <a:ext uri="{FF2B5EF4-FFF2-40B4-BE49-F238E27FC236}">
                <a16:creationId xmlns:a16="http://schemas.microsoft.com/office/drawing/2014/main" id="{ABAF58FA-4BE7-9341-B927-14B67D3DCE6E}"/>
              </a:ext>
            </a:extLst>
          </p:cNvPr>
          <p:cNvGraphicFramePr>
            <a:graphicFrameLocks noGrp="1"/>
          </p:cNvGraphicFramePr>
          <p:nvPr>
            <p:extLst>
              <p:ext uri="{D42A27DB-BD31-4B8C-83A1-F6EECF244321}">
                <p14:modId xmlns:p14="http://schemas.microsoft.com/office/powerpoint/2010/main" val="1327778011"/>
              </p:ext>
            </p:extLst>
          </p:nvPr>
        </p:nvGraphicFramePr>
        <p:xfrm>
          <a:off x="5872963" y="945974"/>
          <a:ext cx="6164816" cy="5325566"/>
        </p:xfrm>
        <a:graphic>
          <a:graphicData uri="http://schemas.openxmlformats.org/drawingml/2006/table">
            <a:tbl>
              <a:tblPr firstRow="1" bandRow="1">
                <a:tableStyleId>{5DA37D80-6434-44D0-A028-1B22A696006F}</a:tableStyleId>
              </a:tblPr>
              <a:tblGrid>
                <a:gridCol w="5113284">
                  <a:extLst>
                    <a:ext uri="{9D8B030D-6E8A-4147-A177-3AD203B41FA5}">
                      <a16:colId xmlns:a16="http://schemas.microsoft.com/office/drawing/2014/main" val="1908570159"/>
                    </a:ext>
                  </a:extLst>
                </a:gridCol>
                <a:gridCol w="515271">
                  <a:extLst>
                    <a:ext uri="{9D8B030D-6E8A-4147-A177-3AD203B41FA5}">
                      <a16:colId xmlns:a16="http://schemas.microsoft.com/office/drawing/2014/main" val="2274866295"/>
                    </a:ext>
                  </a:extLst>
                </a:gridCol>
                <a:gridCol w="536261">
                  <a:extLst>
                    <a:ext uri="{9D8B030D-6E8A-4147-A177-3AD203B41FA5}">
                      <a16:colId xmlns:a16="http://schemas.microsoft.com/office/drawing/2014/main" val="2782406196"/>
                    </a:ext>
                  </a:extLst>
                </a:gridCol>
              </a:tblGrid>
              <a:tr h="414426">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pPr algn="ctr"/>
                      <a:r>
                        <a:rPr lang="es-GB" sz="2000" dirty="0">
                          <a:solidFill>
                            <a:schemeClr val="accent5">
                              <a:lumMod val="50000"/>
                            </a:schemeClr>
                          </a:solidFill>
                          <a:latin typeface="Century Gothic" panose="020B0502020202020204" pitchFamily="34" charset="0"/>
                        </a:rPr>
                        <a:t>V</a:t>
                      </a:r>
                    </a:p>
                  </a:txBody>
                  <a:tcPr>
                    <a:noFill/>
                  </a:tcPr>
                </a:tc>
                <a:tc>
                  <a:txBody>
                    <a:bodyPr/>
                    <a:lstStyle/>
                    <a:p>
                      <a:pPr algn="ctr"/>
                      <a:r>
                        <a:rPr lang="es-GB" sz="2000" dirty="0">
                          <a:solidFill>
                            <a:schemeClr val="accent5">
                              <a:lumMod val="50000"/>
                            </a:schemeClr>
                          </a:solidFill>
                          <a:latin typeface="Century Gothic" panose="020B0502020202020204" pitchFamily="34" charset="0"/>
                        </a:rPr>
                        <a:t>F</a:t>
                      </a:r>
                    </a:p>
                  </a:txBody>
                  <a:tcPr>
                    <a:noFill/>
                  </a:tcPr>
                </a:tc>
                <a:extLst>
                  <a:ext uri="{0D108BD9-81ED-4DB2-BD59-A6C34878D82A}">
                    <a16:rowId xmlns:a16="http://schemas.microsoft.com/office/drawing/2014/main" val="3999187617"/>
                  </a:ext>
                </a:extLst>
              </a:tr>
              <a:tr h="600451">
                <a:tc>
                  <a:txBody>
                    <a:bodyPr/>
                    <a:lstStyle/>
                    <a:p>
                      <a:r>
                        <a:rPr lang="es-GB" sz="2000" dirty="0">
                          <a:solidFill>
                            <a:schemeClr val="accent5">
                              <a:lumMod val="50000"/>
                            </a:schemeClr>
                          </a:solidFill>
                          <a:latin typeface="Century Gothic" panose="020B0502020202020204" pitchFamily="34" charset="0"/>
                        </a:rPr>
                        <a:t>1. You were writing...</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193042176"/>
                  </a:ext>
                </a:extLst>
              </a:tr>
              <a:tr h="707983">
                <a:tc>
                  <a:txBody>
                    <a:bodyPr/>
                    <a:lstStyle/>
                    <a:p>
                      <a:r>
                        <a:rPr lang="es-GB" sz="2000" dirty="0">
                          <a:solidFill>
                            <a:schemeClr val="accent5">
                              <a:lumMod val="50000"/>
                            </a:schemeClr>
                          </a:solidFill>
                          <a:latin typeface="Century Gothic" panose="020B0502020202020204" pitchFamily="34" charset="0"/>
                        </a:rPr>
                        <a:t>2. You are distributing...</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651851844"/>
                  </a:ext>
                </a:extLst>
              </a:tr>
              <a:tr h="600451">
                <a:tc>
                  <a:txBody>
                    <a:bodyPr/>
                    <a:lstStyle/>
                    <a:p>
                      <a:r>
                        <a:rPr lang="es-GB" sz="2000" dirty="0">
                          <a:solidFill>
                            <a:schemeClr val="accent5">
                              <a:lumMod val="50000"/>
                            </a:schemeClr>
                          </a:solidFill>
                          <a:latin typeface="Century Gothic" panose="020B0502020202020204" pitchFamily="34" charset="0"/>
                        </a:rPr>
                        <a:t>3. You were helping...</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02951900"/>
                  </a:ext>
                </a:extLst>
              </a:tr>
              <a:tr h="600451">
                <a:tc>
                  <a:txBody>
                    <a:bodyPr/>
                    <a:lstStyle/>
                    <a:p>
                      <a:r>
                        <a:rPr lang="es-GB" sz="2000" dirty="0">
                          <a:solidFill>
                            <a:schemeClr val="accent5">
                              <a:lumMod val="50000"/>
                            </a:schemeClr>
                          </a:solidFill>
                          <a:latin typeface="Century Gothic" panose="020B0502020202020204" pitchFamily="34" charset="0"/>
                        </a:rPr>
                        <a:t>4. You are taking...</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323451964"/>
                  </a:ext>
                </a:extLst>
              </a:tr>
              <a:tr h="600451">
                <a:tc>
                  <a:txBody>
                    <a:bodyPr/>
                    <a:lstStyle/>
                    <a:p>
                      <a:r>
                        <a:rPr lang="es-GB" sz="2000" dirty="0">
                          <a:solidFill>
                            <a:schemeClr val="accent5">
                              <a:lumMod val="50000"/>
                            </a:schemeClr>
                          </a:solidFill>
                          <a:latin typeface="Century Gothic" panose="020B0502020202020204" pitchFamily="34" charset="0"/>
                        </a:rPr>
                        <a:t>5. You were stopping...</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901838479"/>
                  </a:ext>
                </a:extLst>
              </a:tr>
              <a:tr h="600451">
                <a:tc>
                  <a:txBody>
                    <a:bodyPr/>
                    <a:lstStyle/>
                    <a:p>
                      <a:r>
                        <a:rPr lang="es-GB" sz="2000" dirty="0">
                          <a:solidFill>
                            <a:schemeClr val="accent5">
                              <a:lumMod val="50000"/>
                            </a:schemeClr>
                          </a:solidFill>
                          <a:latin typeface="Century Gothic" panose="020B0502020202020204" pitchFamily="34" charset="0"/>
                        </a:rPr>
                        <a:t>6. You were receiving...</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793809428"/>
                  </a:ext>
                </a:extLst>
              </a:tr>
              <a:tr h="600451">
                <a:tc>
                  <a:txBody>
                    <a:bodyPr/>
                    <a:lstStyle/>
                    <a:p>
                      <a:r>
                        <a:rPr lang="es-GB" sz="2000" dirty="0">
                          <a:solidFill>
                            <a:schemeClr val="accent5">
                              <a:lumMod val="50000"/>
                            </a:schemeClr>
                          </a:solidFill>
                          <a:latin typeface="Century Gothic" panose="020B0502020202020204" pitchFamily="34" charset="0"/>
                        </a:rPr>
                        <a:t>7. You were responding...</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702098481"/>
                  </a:ext>
                </a:extLst>
              </a:tr>
              <a:tr h="600451">
                <a:tc>
                  <a:txBody>
                    <a:bodyPr/>
                    <a:lstStyle/>
                    <a:p>
                      <a:r>
                        <a:rPr lang="es-GB" sz="2000" dirty="0">
                          <a:solidFill>
                            <a:schemeClr val="accent5">
                              <a:lumMod val="50000"/>
                            </a:schemeClr>
                          </a:solidFill>
                          <a:latin typeface="Century Gothic" panose="020B0502020202020204" pitchFamily="34" charset="0"/>
                        </a:rPr>
                        <a:t>8. You were learning...</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509212452"/>
                  </a:ext>
                </a:extLst>
              </a:tr>
            </a:tbl>
          </a:graphicData>
        </a:graphic>
      </p:graphicFrame>
      <p:pic>
        <p:nvPicPr>
          <p:cNvPr id="10" name="Picture 21" descr="green checkmark">
            <a:extLst>
              <a:ext uri="{FF2B5EF4-FFF2-40B4-BE49-F238E27FC236}">
                <a16:creationId xmlns:a16="http://schemas.microsoft.com/office/drawing/2014/main" id="{C741A727-9D46-1B48-BBB7-2DAADBB49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0060" y="1457353"/>
            <a:ext cx="335249" cy="372097"/>
          </a:xfrm>
          <a:prstGeom prst="rect">
            <a:avLst/>
          </a:prstGeom>
        </p:spPr>
      </p:pic>
      <p:pic>
        <p:nvPicPr>
          <p:cNvPr id="11" name="Picture 21" descr="green checkmark">
            <a:extLst>
              <a:ext uri="{FF2B5EF4-FFF2-40B4-BE49-F238E27FC236}">
                <a16:creationId xmlns:a16="http://schemas.microsoft.com/office/drawing/2014/main" id="{72F22493-1CF3-6D4D-A397-7E252106F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0060" y="2122261"/>
            <a:ext cx="335249" cy="372097"/>
          </a:xfrm>
          <a:prstGeom prst="rect">
            <a:avLst/>
          </a:prstGeom>
        </p:spPr>
      </p:pic>
      <p:pic>
        <p:nvPicPr>
          <p:cNvPr id="12" name="Picture 21" descr="green checkmark">
            <a:extLst>
              <a:ext uri="{FF2B5EF4-FFF2-40B4-BE49-F238E27FC236}">
                <a16:creationId xmlns:a16="http://schemas.microsoft.com/office/drawing/2014/main" id="{3D7DC5D2-CCB5-2C4F-9192-FA9B2137BD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5115" y="2709094"/>
            <a:ext cx="335249" cy="372097"/>
          </a:xfrm>
          <a:prstGeom prst="rect">
            <a:avLst/>
          </a:prstGeom>
        </p:spPr>
      </p:pic>
      <p:pic>
        <p:nvPicPr>
          <p:cNvPr id="13" name="Picture 21" descr="green checkmark">
            <a:extLst>
              <a:ext uri="{FF2B5EF4-FFF2-40B4-BE49-F238E27FC236}">
                <a16:creationId xmlns:a16="http://schemas.microsoft.com/office/drawing/2014/main" id="{B9B689D4-E273-844D-809C-2B5B872EE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0877" y="3368080"/>
            <a:ext cx="335249" cy="372097"/>
          </a:xfrm>
          <a:prstGeom prst="rect">
            <a:avLst/>
          </a:prstGeom>
        </p:spPr>
      </p:pic>
      <p:sp>
        <p:nvSpPr>
          <p:cNvPr id="16" name="Rectángulo 15">
            <a:extLst>
              <a:ext uri="{FF2B5EF4-FFF2-40B4-BE49-F238E27FC236}">
                <a16:creationId xmlns:a16="http://schemas.microsoft.com/office/drawing/2014/main" id="{B8D66E07-ECF0-7D45-BF3E-A6C2EB4F9C2F}"/>
              </a:ext>
            </a:extLst>
          </p:cNvPr>
          <p:cNvSpPr/>
          <p:nvPr/>
        </p:nvSpPr>
        <p:spPr>
          <a:xfrm>
            <a:off x="5914353" y="1392238"/>
            <a:ext cx="5054474" cy="539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latin typeface="Century Gothic" panose="020B0502020202020204" pitchFamily="34" charset="0"/>
              </a:rPr>
              <a:t>1.</a:t>
            </a:r>
            <a:r>
              <a:rPr lang="es-GB" sz="2000" b="1" dirty="0">
                <a:solidFill>
                  <a:schemeClr val="accent5">
                    <a:lumMod val="50000"/>
                  </a:schemeClr>
                </a:solidFill>
                <a:latin typeface="Century Gothic" panose="020B0502020202020204" pitchFamily="34" charset="0"/>
              </a:rPr>
              <a:t>You are </a:t>
            </a:r>
            <a:r>
              <a:rPr lang="es-GB" sz="2000" dirty="0">
                <a:solidFill>
                  <a:schemeClr val="accent5">
                    <a:lumMod val="50000"/>
                  </a:schemeClr>
                </a:solidFill>
                <a:latin typeface="Century Gothic" panose="020B0502020202020204" pitchFamily="34" charset="0"/>
              </a:rPr>
              <a:t>writing news items about interesting women and men.</a:t>
            </a:r>
          </a:p>
        </p:txBody>
      </p:sp>
      <p:pic>
        <p:nvPicPr>
          <p:cNvPr id="17" name="Picture 21" descr="green checkmark">
            <a:extLst>
              <a:ext uri="{FF2B5EF4-FFF2-40B4-BE49-F238E27FC236}">
                <a16:creationId xmlns:a16="http://schemas.microsoft.com/office/drawing/2014/main" id="{377AE709-036A-8545-A2E8-DD272D7C2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0877" y="3921422"/>
            <a:ext cx="335249" cy="372097"/>
          </a:xfrm>
          <a:prstGeom prst="rect">
            <a:avLst/>
          </a:prstGeom>
        </p:spPr>
      </p:pic>
      <p:pic>
        <p:nvPicPr>
          <p:cNvPr id="18" name="Picture 21" descr="green checkmark">
            <a:extLst>
              <a:ext uri="{FF2B5EF4-FFF2-40B4-BE49-F238E27FC236}">
                <a16:creationId xmlns:a16="http://schemas.microsoft.com/office/drawing/2014/main" id="{900B433A-7C63-FB48-8DDB-5E2FFAA2D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8735" y="4483237"/>
            <a:ext cx="335249" cy="372097"/>
          </a:xfrm>
          <a:prstGeom prst="rect">
            <a:avLst/>
          </a:prstGeom>
        </p:spPr>
      </p:pic>
      <p:pic>
        <p:nvPicPr>
          <p:cNvPr id="19" name="Picture 21" descr="green checkmark">
            <a:extLst>
              <a:ext uri="{FF2B5EF4-FFF2-40B4-BE49-F238E27FC236}">
                <a16:creationId xmlns:a16="http://schemas.microsoft.com/office/drawing/2014/main" id="{8CC15E2A-1EF6-AC48-921B-A05F0ECD7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0877" y="5207579"/>
            <a:ext cx="335249" cy="372097"/>
          </a:xfrm>
          <a:prstGeom prst="rect">
            <a:avLst/>
          </a:prstGeom>
        </p:spPr>
      </p:pic>
      <p:pic>
        <p:nvPicPr>
          <p:cNvPr id="20" name="Picture 21" descr="green checkmark">
            <a:extLst>
              <a:ext uri="{FF2B5EF4-FFF2-40B4-BE49-F238E27FC236}">
                <a16:creationId xmlns:a16="http://schemas.microsoft.com/office/drawing/2014/main" id="{C94F4832-AEDB-9B4A-A1D7-950341C32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0060" y="5817293"/>
            <a:ext cx="335249" cy="372097"/>
          </a:xfrm>
          <a:prstGeom prst="rect">
            <a:avLst/>
          </a:prstGeom>
        </p:spPr>
      </p:pic>
      <p:sp>
        <p:nvSpPr>
          <p:cNvPr id="15" name="Rectangle 14">
            <a:extLst>
              <a:ext uri="{FF2B5EF4-FFF2-40B4-BE49-F238E27FC236}">
                <a16:creationId xmlns:a16="http://schemas.microsoft.com/office/drawing/2014/main" id="{BA95D6AA-E5AD-304E-96BD-FE0AD0A739B7}"/>
              </a:ext>
            </a:extLst>
          </p:cNvPr>
          <p:cNvSpPr/>
          <p:nvPr/>
        </p:nvSpPr>
        <p:spPr>
          <a:xfrm>
            <a:off x="256691" y="2954369"/>
            <a:ext cx="5510363" cy="707886"/>
          </a:xfrm>
          <a:prstGeom prst="rect">
            <a:avLst/>
          </a:prstGeom>
          <a:solidFill>
            <a:schemeClr val="accent6">
              <a:lumMod val="20000"/>
              <a:lumOff val="80000"/>
            </a:schemeClr>
          </a:solidFill>
        </p:spPr>
        <p:txBody>
          <a:bodyPr wrap="square">
            <a:spAutoFit/>
          </a:bodyPr>
          <a:lstStyle/>
          <a:p>
            <a:r>
              <a:rPr lang="es-GB" sz="2000">
                <a:solidFill>
                  <a:schemeClr val="accent5">
                    <a:lumMod val="50000"/>
                  </a:schemeClr>
                </a:solidFill>
                <a:latin typeface="Century Gothic" panose="020B0502020202020204" pitchFamily="34" charset="0"/>
              </a:rPr>
              <a:t>4. Estás tomando fotos geniales de escenas importantes. </a:t>
            </a:r>
            <a:endParaRPr lang="es-ES" sz="2000" dirty="0">
              <a:solidFill>
                <a:schemeClr val="accent5">
                  <a:lumMod val="50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id="{B5E259B9-B339-8F4B-ACD0-317681CF04B5}"/>
              </a:ext>
            </a:extLst>
          </p:cNvPr>
          <p:cNvSpPr/>
          <p:nvPr/>
        </p:nvSpPr>
        <p:spPr>
          <a:xfrm>
            <a:off x="256691" y="3608757"/>
            <a:ext cx="5510364" cy="707886"/>
          </a:xfrm>
          <a:prstGeom prst="rect">
            <a:avLst/>
          </a:prstGeom>
          <a:solidFill>
            <a:schemeClr val="accent1">
              <a:lumMod val="20000"/>
              <a:lumOff val="80000"/>
            </a:schemeClr>
          </a:solidFill>
        </p:spPr>
        <p:txBody>
          <a:bodyPr wrap="square">
            <a:spAutoFit/>
          </a:bodyPr>
          <a:lstStyle/>
          <a:p>
            <a:r>
              <a:rPr lang="es-ES" sz="2000" dirty="0">
                <a:solidFill>
                  <a:schemeClr val="accent5">
                    <a:lumMod val="50000"/>
                  </a:schemeClr>
                </a:solidFill>
                <a:latin typeface="Century Gothic" panose="020B0502020202020204" pitchFamily="34" charset="0"/>
              </a:rPr>
              <a:t>5. Estabas parando a la gente cerca del banco para saber que pasó.</a:t>
            </a:r>
          </a:p>
        </p:txBody>
      </p:sp>
      <p:sp>
        <p:nvSpPr>
          <p:cNvPr id="22" name="Rectangle 21">
            <a:extLst>
              <a:ext uri="{FF2B5EF4-FFF2-40B4-BE49-F238E27FC236}">
                <a16:creationId xmlns:a16="http://schemas.microsoft.com/office/drawing/2014/main" id="{78C4DB93-07E0-2849-8707-5E79BBD4EDDC}"/>
              </a:ext>
            </a:extLst>
          </p:cNvPr>
          <p:cNvSpPr/>
          <p:nvPr/>
        </p:nvSpPr>
        <p:spPr>
          <a:xfrm>
            <a:off x="256692" y="4291045"/>
            <a:ext cx="5506410" cy="707886"/>
          </a:xfrm>
          <a:prstGeom prst="rect">
            <a:avLst/>
          </a:prstGeom>
          <a:solidFill>
            <a:schemeClr val="accent6">
              <a:lumMod val="20000"/>
              <a:lumOff val="80000"/>
            </a:schemeClr>
          </a:solidFill>
        </p:spPr>
        <p:txBody>
          <a:bodyPr wrap="square">
            <a:spAutoFit/>
          </a:bodyPr>
          <a:lstStyle/>
          <a:p>
            <a:r>
              <a:rPr lang="es-ES" sz="2000" dirty="0">
                <a:solidFill>
                  <a:schemeClr val="accent5">
                    <a:lumMod val="50000"/>
                  </a:schemeClr>
                </a:solidFill>
                <a:latin typeface="Century Gothic" panose="020B0502020202020204" pitchFamily="34" charset="0"/>
              </a:rPr>
              <a:t>6. Estás recibiendo mucha información gracias a tus llamadas.</a:t>
            </a:r>
          </a:p>
        </p:txBody>
      </p:sp>
      <p:sp>
        <p:nvSpPr>
          <p:cNvPr id="23" name="Rectangle 22">
            <a:extLst>
              <a:ext uri="{FF2B5EF4-FFF2-40B4-BE49-F238E27FC236}">
                <a16:creationId xmlns:a16="http://schemas.microsoft.com/office/drawing/2014/main" id="{EA4301B0-5ED4-0E43-92B0-2B1C62D9A40F}"/>
              </a:ext>
            </a:extLst>
          </p:cNvPr>
          <p:cNvSpPr/>
          <p:nvPr/>
        </p:nvSpPr>
        <p:spPr>
          <a:xfrm>
            <a:off x="256691" y="4978067"/>
            <a:ext cx="5496045" cy="707886"/>
          </a:xfrm>
          <a:prstGeom prst="rect">
            <a:avLst/>
          </a:prstGeom>
          <a:solidFill>
            <a:schemeClr val="accent1">
              <a:lumMod val="20000"/>
              <a:lumOff val="80000"/>
            </a:schemeClr>
          </a:solidFill>
        </p:spPr>
        <p:txBody>
          <a:bodyPr wrap="square">
            <a:spAutoFit/>
          </a:bodyPr>
          <a:lstStyle/>
          <a:p>
            <a:r>
              <a:rPr lang="es-ES" sz="2000" dirty="0">
                <a:solidFill>
                  <a:schemeClr val="accent5">
                    <a:lumMod val="50000"/>
                  </a:schemeClr>
                </a:solidFill>
                <a:latin typeface="Century Gothic" panose="020B0502020202020204" pitchFamily="34" charset="0"/>
              </a:rPr>
              <a:t>7. Estabas respondiendo a otras preguntas de la policía.</a:t>
            </a:r>
          </a:p>
        </p:txBody>
      </p:sp>
      <p:sp>
        <p:nvSpPr>
          <p:cNvPr id="24" name="Rectángulo 15">
            <a:extLst>
              <a:ext uri="{FF2B5EF4-FFF2-40B4-BE49-F238E27FC236}">
                <a16:creationId xmlns:a16="http://schemas.microsoft.com/office/drawing/2014/main" id="{DF85FEA2-01C1-8442-B9FC-FC4A88B55E88}"/>
              </a:ext>
            </a:extLst>
          </p:cNvPr>
          <p:cNvSpPr/>
          <p:nvPr/>
        </p:nvSpPr>
        <p:spPr>
          <a:xfrm>
            <a:off x="5887281" y="2038313"/>
            <a:ext cx="5054474" cy="539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latin typeface="Century Gothic" panose="020B0502020202020204" pitchFamily="34" charset="0"/>
              </a:rPr>
              <a:t>2. </a:t>
            </a:r>
            <a:r>
              <a:rPr lang="es-GB" sz="2000" b="1" dirty="0">
                <a:solidFill>
                  <a:schemeClr val="accent5">
                    <a:lumMod val="50000"/>
                  </a:schemeClr>
                </a:solidFill>
                <a:latin typeface="Century Gothic" panose="020B0502020202020204" pitchFamily="34" charset="0"/>
              </a:rPr>
              <a:t>You were </a:t>
            </a:r>
            <a:r>
              <a:rPr lang="es-GB" sz="2000" dirty="0">
                <a:solidFill>
                  <a:schemeClr val="accent5">
                    <a:lumMod val="50000"/>
                  </a:schemeClr>
                </a:solidFill>
                <a:latin typeface="Century Gothic" panose="020B0502020202020204" pitchFamily="34" charset="0"/>
              </a:rPr>
              <a:t>distributing newspapers</a:t>
            </a:r>
            <a:r>
              <a:rPr lang="es-ES" sz="2000" dirty="0">
                <a:solidFill>
                  <a:schemeClr val="accent5">
                    <a:lumMod val="50000"/>
                  </a:schemeClr>
                </a:solidFill>
                <a:latin typeface="Century Gothic" panose="020B0502020202020204" pitchFamily="34" charset="0"/>
              </a:rPr>
              <a:t> in a </a:t>
            </a:r>
            <a:r>
              <a:rPr lang="es-ES" sz="2000" dirty="0" err="1">
                <a:solidFill>
                  <a:schemeClr val="accent5">
                    <a:lumMod val="50000"/>
                  </a:schemeClr>
                </a:solidFill>
                <a:latin typeface="Century Gothic" panose="020B0502020202020204" pitchFamily="34" charset="0"/>
              </a:rPr>
              <a:t>street</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with</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few</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people</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25" name="Rectángulo 15">
            <a:extLst>
              <a:ext uri="{FF2B5EF4-FFF2-40B4-BE49-F238E27FC236}">
                <a16:creationId xmlns:a16="http://schemas.microsoft.com/office/drawing/2014/main" id="{CAB0AE1F-F3B0-B54E-86FF-664C55684351}"/>
              </a:ext>
            </a:extLst>
          </p:cNvPr>
          <p:cNvSpPr/>
          <p:nvPr/>
        </p:nvSpPr>
        <p:spPr>
          <a:xfrm>
            <a:off x="5887281" y="2676573"/>
            <a:ext cx="5054474" cy="539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latin typeface="Century Gothic" panose="020B0502020202020204" pitchFamily="34" charset="0"/>
              </a:rPr>
              <a:t>3. </a:t>
            </a:r>
            <a:r>
              <a:rPr lang="es-GB" sz="2000" b="1" dirty="0">
                <a:solidFill>
                  <a:schemeClr val="accent5">
                    <a:lumMod val="50000"/>
                  </a:schemeClr>
                </a:solidFill>
                <a:latin typeface="Century Gothic" panose="020B0502020202020204" pitchFamily="34" charset="0"/>
              </a:rPr>
              <a:t>You were </a:t>
            </a:r>
            <a:r>
              <a:rPr lang="es-GB" sz="2000" dirty="0">
                <a:solidFill>
                  <a:schemeClr val="accent5">
                    <a:lumMod val="50000"/>
                  </a:schemeClr>
                </a:solidFill>
                <a:latin typeface="Century Gothic" panose="020B0502020202020204" pitchFamily="34" charset="0"/>
              </a:rPr>
              <a:t>helping </a:t>
            </a:r>
            <a:r>
              <a:rPr lang="es-ES" sz="2000" dirty="0" err="1">
                <a:solidFill>
                  <a:schemeClr val="accent5">
                    <a:lumMod val="50000"/>
                  </a:schemeClr>
                </a:solidFill>
                <a:latin typeface="Century Gothic" panose="020B0502020202020204" pitchFamily="34" charset="0"/>
              </a:rPr>
              <a:t>somebody</a:t>
            </a:r>
            <a:r>
              <a:rPr lang="es-ES" sz="2000" dirty="0">
                <a:solidFill>
                  <a:schemeClr val="accent5">
                    <a:lumMod val="50000"/>
                  </a:schemeClr>
                </a:solidFill>
                <a:latin typeface="Century Gothic" panose="020B0502020202020204" pitchFamily="34" charset="0"/>
              </a:rPr>
              <a:t> at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place of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accident</a:t>
            </a:r>
            <a:r>
              <a:rPr lang="es-ES" sz="2000" dirty="0">
                <a:solidFill>
                  <a:schemeClr val="accent5">
                    <a:lumMod val="50000"/>
                  </a:schemeClr>
                </a:solidFill>
                <a:latin typeface="Century Gothic" panose="020B0502020202020204" pitchFamily="34" charset="0"/>
              </a:rPr>
              <a:t>.</a:t>
            </a:r>
            <a:r>
              <a:rPr lang="es-GB" sz="2000" dirty="0">
                <a:solidFill>
                  <a:schemeClr val="accent5">
                    <a:lumMod val="50000"/>
                  </a:schemeClr>
                </a:solidFill>
                <a:latin typeface="Century Gothic" panose="020B0502020202020204" pitchFamily="34" charset="0"/>
              </a:rPr>
              <a:t> </a:t>
            </a:r>
          </a:p>
        </p:txBody>
      </p:sp>
      <p:sp>
        <p:nvSpPr>
          <p:cNvPr id="26" name="Rectángulo 15">
            <a:extLst>
              <a:ext uri="{FF2B5EF4-FFF2-40B4-BE49-F238E27FC236}">
                <a16:creationId xmlns:a16="http://schemas.microsoft.com/office/drawing/2014/main" id="{420A63E0-7E38-E141-9656-7556EF2251E1}"/>
              </a:ext>
            </a:extLst>
          </p:cNvPr>
          <p:cNvSpPr/>
          <p:nvPr/>
        </p:nvSpPr>
        <p:spPr>
          <a:xfrm>
            <a:off x="5914353" y="3294788"/>
            <a:ext cx="5054474" cy="539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latin typeface="Century Gothic" panose="020B0502020202020204" pitchFamily="34" charset="0"/>
              </a:rPr>
              <a:t>4. </a:t>
            </a:r>
            <a:r>
              <a:rPr lang="es-GB" sz="2000" b="1" dirty="0">
                <a:solidFill>
                  <a:schemeClr val="accent5">
                    <a:lumMod val="50000"/>
                  </a:schemeClr>
                </a:solidFill>
                <a:latin typeface="Century Gothic" panose="020B0502020202020204" pitchFamily="34" charset="0"/>
              </a:rPr>
              <a:t>You are </a:t>
            </a:r>
            <a:r>
              <a:rPr lang="es-GB" sz="2000" dirty="0">
                <a:solidFill>
                  <a:schemeClr val="accent5">
                    <a:lumMod val="50000"/>
                  </a:schemeClr>
                </a:solidFill>
                <a:latin typeface="Century Gothic" panose="020B0502020202020204" pitchFamily="34" charset="0"/>
              </a:rPr>
              <a:t>taking great potos</a:t>
            </a:r>
            <a:r>
              <a:rPr lang="es-ES" sz="2000" dirty="0">
                <a:solidFill>
                  <a:schemeClr val="accent5">
                    <a:lumMod val="50000"/>
                  </a:schemeClr>
                </a:solidFill>
                <a:latin typeface="Century Gothic" panose="020B0502020202020204" pitchFamily="34" charset="0"/>
              </a:rPr>
              <a:t> of </a:t>
            </a:r>
            <a:r>
              <a:rPr lang="es-ES" sz="2000" dirty="0" err="1">
                <a:solidFill>
                  <a:schemeClr val="accent5">
                    <a:lumMod val="50000"/>
                  </a:schemeClr>
                </a:solidFill>
                <a:latin typeface="Century Gothic" panose="020B0502020202020204" pitchFamily="34" charset="0"/>
              </a:rPr>
              <a:t>important</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scenes</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27" name="Rectángulo 15">
            <a:extLst>
              <a:ext uri="{FF2B5EF4-FFF2-40B4-BE49-F238E27FC236}">
                <a16:creationId xmlns:a16="http://schemas.microsoft.com/office/drawing/2014/main" id="{648DD3BF-9F0D-3448-8C9F-A21D9CFAC4DC}"/>
              </a:ext>
            </a:extLst>
          </p:cNvPr>
          <p:cNvSpPr/>
          <p:nvPr/>
        </p:nvSpPr>
        <p:spPr>
          <a:xfrm>
            <a:off x="5876916" y="3898531"/>
            <a:ext cx="5067002" cy="5191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latin typeface="Century Gothic" panose="020B0502020202020204" pitchFamily="34" charset="0"/>
              </a:rPr>
              <a:t>5.</a:t>
            </a:r>
            <a:r>
              <a:rPr lang="es-ES" sz="2000" dirty="0">
                <a:solidFill>
                  <a:schemeClr val="accent5">
                    <a:lumMod val="50000"/>
                  </a:schemeClr>
                </a:solidFill>
                <a:latin typeface="Century Gothic" panose="020B0502020202020204" pitchFamily="34" charset="0"/>
              </a:rPr>
              <a:t> </a:t>
            </a:r>
            <a:r>
              <a:rPr lang="es-ES" sz="2000" b="1" dirty="0" err="1">
                <a:solidFill>
                  <a:schemeClr val="accent5">
                    <a:lumMod val="50000"/>
                  </a:schemeClr>
                </a:solidFill>
                <a:latin typeface="Century Gothic" panose="020B0502020202020204" pitchFamily="34" charset="0"/>
              </a:rPr>
              <a:t>You</a:t>
            </a:r>
            <a:r>
              <a:rPr lang="es-ES" sz="2000" b="1" dirty="0">
                <a:solidFill>
                  <a:schemeClr val="accent5">
                    <a:lumMod val="50000"/>
                  </a:schemeClr>
                </a:solidFill>
                <a:latin typeface="Century Gothic" panose="020B0502020202020204" pitchFamily="34" charset="0"/>
              </a:rPr>
              <a:t> </a:t>
            </a:r>
            <a:r>
              <a:rPr lang="es-ES" sz="2000" b="1" dirty="0" err="1">
                <a:solidFill>
                  <a:schemeClr val="accent5">
                    <a:lumMod val="50000"/>
                  </a:schemeClr>
                </a:solidFill>
                <a:latin typeface="Century Gothic" panose="020B0502020202020204" pitchFamily="34" charset="0"/>
              </a:rPr>
              <a:t>were</a:t>
            </a:r>
            <a:r>
              <a:rPr lang="es-ES" sz="2000" b="1"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stopping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people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near</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bank</a:t>
            </a:r>
            <a:r>
              <a:rPr lang="es-ES" sz="2000" dirty="0">
                <a:solidFill>
                  <a:schemeClr val="accent5">
                    <a:lumMod val="50000"/>
                  </a:schemeClr>
                </a:solidFill>
                <a:latin typeface="Century Gothic" panose="020B0502020202020204" pitchFamily="34" charset="0"/>
              </a:rPr>
              <a:t> to </a:t>
            </a:r>
            <a:r>
              <a:rPr lang="es-ES" sz="2000" dirty="0" err="1">
                <a:solidFill>
                  <a:schemeClr val="accent5">
                    <a:lumMod val="50000"/>
                  </a:schemeClr>
                </a:solidFill>
                <a:latin typeface="Century Gothic" panose="020B0502020202020204" pitchFamily="34" charset="0"/>
              </a:rPr>
              <a:t>know</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what</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happened</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28" name="Rectángulo 15">
            <a:extLst>
              <a:ext uri="{FF2B5EF4-FFF2-40B4-BE49-F238E27FC236}">
                <a16:creationId xmlns:a16="http://schemas.microsoft.com/office/drawing/2014/main" id="{9B3F766A-234F-914A-96DA-1EE5FA6FDB16}"/>
              </a:ext>
            </a:extLst>
          </p:cNvPr>
          <p:cNvSpPr/>
          <p:nvPr/>
        </p:nvSpPr>
        <p:spPr>
          <a:xfrm>
            <a:off x="5887593" y="4486921"/>
            <a:ext cx="5054162" cy="539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latin typeface="Century Gothic" panose="020B0502020202020204" pitchFamily="34" charset="0"/>
              </a:rPr>
              <a:t>6.</a:t>
            </a:r>
            <a:r>
              <a:rPr lang="es-ES" sz="2000" dirty="0">
                <a:solidFill>
                  <a:schemeClr val="accent5">
                    <a:lumMod val="50000"/>
                  </a:schemeClr>
                </a:solidFill>
                <a:latin typeface="Century Gothic" panose="020B0502020202020204" pitchFamily="34" charset="0"/>
              </a:rPr>
              <a:t> </a:t>
            </a:r>
            <a:r>
              <a:rPr lang="es-ES" sz="2000" b="1" dirty="0" err="1">
                <a:solidFill>
                  <a:schemeClr val="accent5">
                    <a:lumMod val="50000"/>
                  </a:schemeClr>
                </a:solidFill>
                <a:latin typeface="Century Gothic" panose="020B0502020202020204" pitchFamily="34" charset="0"/>
              </a:rPr>
              <a:t>You</a:t>
            </a:r>
            <a:r>
              <a:rPr lang="es-ES" sz="2000" b="1" dirty="0">
                <a:solidFill>
                  <a:schemeClr val="accent5">
                    <a:lumMod val="50000"/>
                  </a:schemeClr>
                </a:solidFill>
                <a:latin typeface="Century Gothic" panose="020B0502020202020204" pitchFamily="34" charset="0"/>
              </a:rPr>
              <a:t> are </a:t>
            </a:r>
            <a:r>
              <a:rPr lang="es-ES" sz="2000" dirty="0" err="1">
                <a:solidFill>
                  <a:schemeClr val="accent5">
                    <a:lumMod val="50000"/>
                  </a:schemeClr>
                </a:solidFill>
                <a:latin typeface="Century Gothic" panose="020B0502020202020204" pitchFamily="34" charset="0"/>
              </a:rPr>
              <a:t>receiving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lots</a:t>
            </a:r>
            <a:r>
              <a:rPr lang="es-ES" sz="2000" dirty="0">
                <a:solidFill>
                  <a:schemeClr val="accent5">
                    <a:lumMod val="50000"/>
                  </a:schemeClr>
                </a:solidFill>
                <a:latin typeface="Century Gothic" panose="020B0502020202020204" pitchFamily="34" charset="0"/>
              </a:rPr>
              <a:t> of </a:t>
            </a:r>
            <a:r>
              <a:rPr lang="es-ES" sz="2000" dirty="0" err="1">
                <a:solidFill>
                  <a:schemeClr val="accent5">
                    <a:lumMod val="50000"/>
                  </a:schemeClr>
                </a:solidFill>
                <a:latin typeface="Century Gothic" panose="020B0502020202020204" pitchFamily="34" charset="0"/>
              </a:rPr>
              <a:t>information</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thanks</a:t>
            </a:r>
            <a:r>
              <a:rPr lang="es-ES" sz="2000" dirty="0">
                <a:solidFill>
                  <a:schemeClr val="accent5">
                    <a:lumMod val="50000"/>
                  </a:schemeClr>
                </a:solidFill>
                <a:latin typeface="Century Gothic" panose="020B0502020202020204" pitchFamily="34" charset="0"/>
              </a:rPr>
              <a:t> to </a:t>
            </a:r>
            <a:r>
              <a:rPr lang="es-ES" sz="2000" dirty="0" err="1">
                <a:solidFill>
                  <a:schemeClr val="accent5">
                    <a:lumMod val="50000"/>
                  </a:schemeClr>
                </a:solidFill>
                <a:latin typeface="Century Gothic" panose="020B0502020202020204" pitchFamily="34" charset="0"/>
              </a:rPr>
              <a:t>your</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calls</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29" name="Rectángulo 15">
            <a:extLst>
              <a:ext uri="{FF2B5EF4-FFF2-40B4-BE49-F238E27FC236}">
                <a16:creationId xmlns:a16="http://schemas.microsoft.com/office/drawing/2014/main" id="{6F47BAA1-B6A2-A344-9EEB-44AABF282D0F}"/>
              </a:ext>
            </a:extLst>
          </p:cNvPr>
          <p:cNvSpPr/>
          <p:nvPr/>
        </p:nvSpPr>
        <p:spPr>
          <a:xfrm>
            <a:off x="5905949" y="5096187"/>
            <a:ext cx="5008935" cy="539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latin typeface="Century Gothic" panose="020B0502020202020204" pitchFamily="34" charset="0"/>
              </a:rPr>
              <a:t>7.</a:t>
            </a:r>
            <a:r>
              <a:rPr lang="es-ES" sz="2000" dirty="0">
                <a:solidFill>
                  <a:schemeClr val="accent5">
                    <a:lumMod val="50000"/>
                  </a:schemeClr>
                </a:solidFill>
                <a:latin typeface="Century Gothic" panose="020B0502020202020204" pitchFamily="34" charset="0"/>
              </a:rPr>
              <a:t> </a:t>
            </a:r>
            <a:r>
              <a:rPr lang="es-ES" sz="2000" b="1" dirty="0" err="1">
                <a:solidFill>
                  <a:schemeClr val="accent5">
                    <a:lumMod val="50000"/>
                  </a:schemeClr>
                </a:solidFill>
                <a:latin typeface="Century Gothic" panose="020B0502020202020204" pitchFamily="34" charset="0"/>
              </a:rPr>
              <a:t>You</a:t>
            </a:r>
            <a:r>
              <a:rPr lang="es-ES" sz="2000" b="1" dirty="0">
                <a:solidFill>
                  <a:schemeClr val="accent5">
                    <a:lumMod val="50000"/>
                  </a:schemeClr>
                </a:solidFill>
                <a:latin typeface="Century Gothic" panose="020B0502020202020204" pitchFamily="34" charset="0"/>
              </a:rPr>
              <a:t> </a:t>
            </a:r>
            <a:r>
              <a:rPr lang="es-ES" sz="2000" b="1" dirty="0" err="1">
                <a:solidFill>
                  <a:schemeClr val="accent5">
                    <a:lumMod val="50000"/>
                  </a:schemeClr>
                </a:solidFill>
                <a:latin typeface="Century Gothic" panose="020B0502020202020204" pitchFamily="34" charset="0"/>
              </a:rPr>
              <a:t>were</a:t>
            </a:r>
            <a:r>
              <a:rPr lang="es-ES" sz="2000" b="1"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responding</a:t>
            </a:r>
            <a:r>
              <a:rPr lang="es-ES" sz="2000" dirty="0">
                <a:solidFill>
                  <a:schemeClr val="accent5">
                    <a:lumMod val="50000"/>
                  </a:schemeClr>
                </a:solidFill>
                <a:latin typeface="Century Gothic" panose="020B0502020202020204" pitchFamily="34" charset="0"/>
              </a:rPr>
              <a:t> to </a:t>
            </a:r>
            <a:r>
              <a:rPr lang="es-ES" sz="2000" dirty="0" err="1">
                <a:solidFill>
                  <a:schemeClr val="accent5">
                    <a:lumMod val="50000"/>
                  </a:schemeClr>
                </a:solidFill>
                <a:latin typeface="Century Gothic" panose="020B0502020202020204" pitchFamily="34" charset="0"/>
              </a:rPr>
              <a:t>other</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questions</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from</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police</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30" name="Rectángulo 15">
            <a:extLst>
              <a:ext uri="{FF2B5EF4-FFF2-40B4-BE49-F238E27FC236}">
                <a16:creationId xmlns:a16="http://schemas.microsoft.com/office/drawing/2014/main" id="{7235D276-6607-2E46-BEC2-D59F0B60F2F5}"/>
              </a:ext>
            </a:extLst>
          </p:cNvPr>
          <p:cNvSpPr/>
          <p:nvPr/>
        </p:nvSpPr>
        <p:spPr>
          <a:xfrm>
            <a:off x="5872962" y="5705453"/>
            <a:ext cx="5025961" cy="53999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latin typeface="Century Gothic" panose="020B0502020202020204" pitchFamily="34" charset="0"/>
              </a:rPr>
              <a:t>8. </a:t>
            </a:r>
            <a:r>
              <a:rPr lang="es-ES" sz="2000" b="1" dirty="0" err="1">
                <a:solidFill>
                  <a:schemeClr val="accent5">
                    <a:lumMod val="50000"/>
                  </a:schemeClr>
                </a:solidFill>
                <a:latin typeface="Century Gothic" panose="020B0502020202020204" pitchFamily="34" charset="0"/>
              </a:rPr>
              <a:t>You</a:t>
            </a:r>
            <a:r>
              <a:rPr lang="es-ES" sz="2000" b="1" dirty="0">
                <a:solidFill>
                  <a:schemeClr val="accent5">
                    <a:lumMod val="50000"/>
                  </a:schemeClr>
                </a:solidFill>
                <a:latin typeface="Century Gothic" panose="020B0502020202020204" pitchFamily="34" charset="0"/>
              </a:rPr>
              <a:t> are </a:t>
            </a:r>
            <a:r>
              <a:rPr lang="es-ES" sz="2000" dirty="0" err="1">
                <a:solidFill>
                  <a:schemeClr val="accent5">
                    <a:lumMod val="50000"/>
                  </a:schemeClr>
                </a:solidFill>
                <a:latin typeface="Century Gothic" panose="020B0502020202020204" pitchFamily="34" charset="0"/>
              </a:rPr>
              <a:t>learning</a:t>
            </a:r>
            <a:r>
              <a:rPr lang="es-ES" sz="2000" dirty="0">
                <a:solidFill>
                  <a:schemeClr val="accent5">
                    <a:lumMod val="50000"/>
                  </a:schemeClr>
                </a:solidFill>
                <a:latin typeface="Century Gothic" panose="020B0502020202020204" pitchFamily="34" charset="0"/>
              </a:rPr>
              <a:t> so </a:t>
            </a:r>
            <a:r>
              <a:rPr lang="es-ES" sz="2000" dirty="0" err="1">
                <a:solidFill>
                  <a:schemeClr val="accent5">
                    <a:lumMod val="50000"/>
                  </a:schemeClr>
                </a:solidFill>
                <a:latin typeface="Century Gothic" panose="020B0502020202020204" pitchFamily="34" charset="0"/>
              </a:rPr>
              <a:t>much</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from</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your</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colleagues</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pic>
        <p:nvPicPr>
          <p:cNvPr id="5" name="Imagen 4">
            <a:extLst>
              <a:ext uri="{FF2B5EF4-FFF2-40B4-BE49-F238E27FC236}">
                <a16:creationId xmlns:a16="http://schemas.microsoft.com/office/drawing/2014/main" id="{43075FEC-5591-EC44-82E3-437D76FD35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367" b="92576" l="1974" r="97368">
                        <a14:foregroundMark x1="91118" y1="49345" x2="97368" y2="69869"/>
                        <a14:foregroundMark x1="63158" y1="12227" x2="52961" y2="4803"/>
                        <a14:foregroundMark x1="52961" y1="4803" x2="50987" y2="4803"/>
                        <a14:foregroundMark x1="11842" y1="34934" x2="7237" y2="48472"/>
                        <a14:foregroundMark x1="7237" y1="48472" x2="7237" y2="56332"/>
                        <a14:foregroundMark x1="1974" y1="40611" x2="2632" y2="48035"/>
                        <a14:foregroundMark x1="36842" y1="85590" x2="43750" y2="95633"/>
                        <a14:foregroundMark x1="43750" y1="95633" x2="53947" y2="93013"/>
                        <a14:foregroundMark x1="53947" y1="93013" x2="54605" y2="89520"/>
                        <a14:foregroundMark x1="96382" y1="52402" x2="97368" y2="64629"/>
                      </a14:backgroundRemoval>
                    </a14:imgEffect>
                  </a14:imgLayer>
                </a14:imgProps>
              </a:ext>
            </a:extLst>
          </a:blip>
          <a:stretch>
            <a:fillRect/>
          </a:stretch>
        </p:blipFill>
        <p:spPr>
          <a:xfrm>
            <a:off x="10143297" y="700583"/>
            <a:ext cx="825530" cy="619147"/>
          </a:xfrm>
          <a:prstGeom prst="rect">
            <a:avLst/>
          </a:prstGeom>
        </p:spPr>
      </p:pic>
      <p:pic>
        <p:nvPicPr>
          <p:cNvPr id="32" name="Imagen 31">
            <a:extLst>
              <a:ext uri="{FF2B5EF4-FFF2-40B4-BE49-F238E27FC236}">
                <a16:creationId xmlns:a16="http://schemas.microsoft.com/office/drawing/2014/main" id="{98AB1932-4BC2-6142-B9D6-7133290C00B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97" b="98828" l="1172" r="95313">
                        <a14:foregroundMark x1="95313" y1="4297" x2="85938" y2="14844"/>
                        <a14:foregroundMark x1="85938" y1="14844" x2="76563" y2="13672"/>
                        <a14:foregroundMark x1="15625" y1="83594" x2="1172" y2="98828"/>
                      </a14:backgroundRemoval>
                    </a14:imgEffect>
                  </a14:imgLayer>
                </a14:imgProps>
              </a:ext>
            </a:extLst>
          </a:blip>
          <a:stretch>
            <a:fillRect/>
          </a:stretch>
        </p:blipFill>
        <p:spPr>
          <a:xfrm rot="2750269">
            <a:off x="7632996" y="654968"/>
            <a:ext cx="946797" cy="946797"/>
          </a:xfrm>
          <a:prstGeom prst="rect">
            <a:avLst/>
          </a:prstGeom>
        </p:spPr>
      </p:pic>
    </p:spTree>
    <p:extLst>
      <p:ext uri="{BB962C8B-B14F-4D97-AF65-F5344CB8AC3E}">
        <p14:creationId xmlns:p14="http://schemas.microsoft.com/office/powerpoint/2010/main" val="86218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P spid="26"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1025E-BAB2-DF42-A37D-ADF43B25B6C6}"/>
              </a:ext>
            </a:extLst>
          </p:cNvPr>
          <p:cNvSpPr>
            <a:spLocks noGrp="1"/>
          </p:cNvSpPr>
          <p:nvPr>
            <p:ph type="title"/>
          </p:nvPr>
        </p:nvSpPr>
        <p:spPr>
          <a:xfrm>
            <a:off x="263857" y="258167"/>
            <a:ext cx="9904271" cy="802008"/>
          </a:xfrm>
        </p:spPr>
        <p:txBody>
          <a:bodyPr>
            <a:normAutofit/>
          </a:bodyPr>
          <a:lstStyle/>
          <a:p>
            <a:r>
              <a:rPr lang="es-GB" sz="2200" b="1" dirty="0"/>
              <a:t>Ahora la directora del periódico hace preguntas a Lucía. ¿Son preguntas sobre este momento o sobre la semana pasada? </a:t>
            </a:r>
          </a:p>
        </p:txBody>
      </p:sp>
      <p:sp>
        <p:nvSpPr>
          <p:cNvPr id="4" name="Rounded Rectangle 11">
            <a:extLst>
              <a:ext uri="{FF2B5EF4-FFF2-40B4-BE49-F238E27FC236}">
                <a16:creationId xmlns:a16="http://schemas.microsoft.com/office/drawing/2014/main" id="{7407A848-D2AB-9D41-A46E-801A4AB317C9}"/>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graphicFrame>
        <p:nvGraphicFramePr>
          <p:cNvPr id="6" name="Tabla 6">
            <a:extLst>
              <a:ext uri="{FF2B5EF4-FFF2-40B4-BE49-F238E27FC236}">
                <a16:creationId xmlns:a16="http://schemas.microsoft.com/office/drawing/2014/main" id="{9285EEE7-2889-AA4A-B47A-9F37A11D19C3}"/>
              </a:ext>
            </a:extLst>
          </p:cNvPr>
          <p:cNvGraphicFramePr>
            <a:graphicFrameLocks noGrp="1"/>
          </p:cNvGraphicFramePr>
          <p:nvPr>
            <p:extLst>
              <p:ext uri="{D42A27DB-BD31-4B8C-83A1-F6EECF244321}">
                <p14:modId xmlns:p14="http://schemas.microsoft.com/office/powerpoint/2010/main" val="3238167020"/>
              </p:ext>
            </p:extLst>
          </p:nvPr>
        </p:nvGraphicFramePr>
        <p:xfrm>
          <a:off x="263856" y="1211283"/>
          <a:ext cx="11802638" cy="4940136"/>
        </p:xfrm>
        <a:graphic>
          <a:graphicData uri="http://schemas.openxmlformats.org/drawingml/2006/table">
            <a:tbl>
              <a:tblPr firstRow="1" bandRow="1">
                <a:tableStyleId>{5DA37D80-6434-44D0-A028-1B22A696006F}</a:tableStyleId>
              </a:tblPr>
              <a:tblGrid>
                <a:gridCol w="710534">
                  <a:extLst>
                    <a:ext uri="{9D8B030D-6E8A-4147-A177-3AD203B41FA5}">
                      <a16:colId xmlns:a16="http://schemas.microsoft.com/office/drawing/2014/main" val="1919598518"/>
                    </a:ext>
                  </a:extLst>
                </a:gridCol>
                <a:gridCol w="2360481">
                  <a:extLst>
                    <a:ext uri="{9D8B030D-6E8A-4147-A177-3AD203B41FA5}">
                      <a16:colId xmlns:a16="http://schemas.microsoft.com/office/drawing/2014/main" val="4066526072"/>
                    </a:ext>
                  </a:extLst>
                </a:gridCol>
                <a:gridCol w="2832847">
                  <a:extLst>
                    <a:ext uri="{9D8B030D-6E8A-4147-A177-3AD203B41FA5}">
                      <a16:colId xmlns:a16="http://schemas.microsoft.com/office/drawing/2014/main" val="3172660273"/>
                    </a:ext>
                  </a:extLst>
                </a:gridCol>
                <a:gridCol w="5898776">
                  <a:extLst>
                    <a:ext uri="{9D8B030D-6E8A-4147-A177-3AD203B41FA5}">
                      <a16:colId xmlns:a16="http://schemas.microsoft.com/office/drawing/2014/main" val="2412912816"/>
                    </a:ext>
                  </a:extLst>
                </a:gridCol>
              </a:tblGrid>
              <a:tr h="548904">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pPr algn="ctr"/>
                      <a:r>
                        <a:rPr lang="es-GB" sz="2000" dirty="0">
                          <a:solidFill>
                            <a:schemeClr val="accent5">
                              <a:lumMod val="50000"/>
                            </a:schemeClr>
                          </a:solidFill>
                          <a:latin typeface="Century Gothic" panose="020B0502020202020204" pitchFamily="34" charset="0"/>
                        </a:rPr>
                        <a:t>Este momento</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La semana pasada</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¿Qué acción? En inglés</a:t>
                      </a:r>
                    </a:p>
                  </a:txBody>
                  <a:tcPr anchor="ctr">
                    <a:noFill/>
                  </a:tcPr>
                </a:tc>
                <a:extLst>
                  <a:ext uri="{0D108BD9-81ED-4DB2-BD59-A6C34878D82A}">
                    <a16:rowId xmlns:a16="http://schemas.microsoft.com/office/drawing/2014/main" val="2236833786"/>
                  </a:ext>
                </a:extLst>
              </a:tr>
              <a:tr h="548904">
                <a:tc>
                  <a:txBody>
                    <a:bodyPr/>
                    <a:lstStyle/>
                    <a:p>
                      <a:pPr algn="ctr"/>
                      <a:r>
                        <a:rPr lang="es-GB" sz="2000" b="1" dirty="0">
                          <a:solidFill>
                            <a:schemeClr val="accent5">
                              <a:lumMod val="50000"/>
                            </a:schemeClr>
                          </a:solidFill>
                          <a:latin typeface="Century Gothic" panose="020B0502020202020204" pitchFamily="34" charset="0"/>
                        </a:rPr>
                        <a:t>1</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230926752"/>
                  </a:ext>
                </a:extLst>
              </a:tr>
              <a:tr h="548904">
                <a:tc>
                  <a:txBody>
                    <a:bodyPr/>
                    <a:lstStyle/>
                    <a:p>
                      <a:pPr algn="ctr"/>
                      <a:r>
                        <a:rPr lang="es-GB" sz="2000" b="1" dirty="0">
                          <a:solidFill>
                            <a:schemeClr val="accent5">
                              <a:lumMod val="50000"/>
                            </a:schemeClr>
                          </a:solidFill>
                          <a:latin typeface="Century Gothic" panose="020B0502020202020204" pitchFamily="34" charset="0"/>
                        </a:rPr>
                        <a:t>2</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713429947"/>
                  </a:ext>
                </a:extLst>
              </a:tr>
              <a:tr h="548904">
                <a:tc>
                  <a:txBody>
                    <a:bodyPr/>
                    <a:lstStyle/>
                    <a:p>
                      <a:pPr algn="ctr"/>
                      <a:r>
                        <a:rPr lang="es-GB" sz="2000" b="1" dirty="0">
                          <a:solidFill>
                            <a:schemeClr val="accent5">
                              <a:lumMod val="50000"/>
                            </a:schemeClr>
                          </a:solidFill>
                          <a:latin typeface="Century Gothic" panose="020B0502020202020204" pitchFamily="34" charset="0"/>
                        </a:rPr>
                        <a:t>3</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931004999"/>
                  </a:ext>
                </a:extLst>
              </a:tr>
              <a:tr h="548904">
                <a:tc>
                  <a:txBody>
                    <a:bodyPr/>
                    <a:lstStyle/>
                    <a:p>
                      <a:pPr algn="ctr"/>
                      <a:r>
                        <a:rPr lang="es-GB" sz="2000" b="1" dirty="0">
                          <a:solidFill>
                            <a:schemeClr val="accent5">
                              <a:lumMod val="50000"/>
                            </a:schemeClr>
                          </a:solidFill>
                          <a:latin typeface="Century Gothic" panose="020B0502020202020204" pitchFamily="34" charset="0"/>
                        </a:rPr>
                        <a:t>4</a:t>
                      </a:r>
                    </a:p>
                  </a:txBody>
                  <a:tcPr anchor="ct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515179853"/>
                  </a:ext>
                </a:extLst>
              </a:tr>
              <a:tr h="548904">
                <a:tc>
                  <a:txBody>
                    <a:bodyPr/>
                    <a:lstStyle/>
                    <a:p>
                      <a:pPr algn="ctr"/>
                      <a:r>
                        <a:rPr lang="es-GB" sz="2000" b="1" dirty="0">
                          <a:solidFill>
                            <a:schemeClr val="accent5">
                              <a:lumMod val="50000"/>
                            </a:schemeClr>
                          </a:solidFill>
                          <a:latin typeface="Century Gothic" panose="020B0502020202020204" pitchFamily="34" charset="0"/>
                        </a:rPr>
                        <a:t>5</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707875899"/>
                  </a:ext>
                </a:extLst>
              </a:tr>
              <a:tr h="548904">
                <a:tc>
                  <a:txBody>
                    <a:bodyPr/>
                    <a:lstStyle/>
                    <a:p>
                      <a:pPr algn="ctr"/>
                      <a:r>
                        <a:rPr lang="es-GB" sz="2000" b="1" dirty="0">
                          <a:solidFill>
                            <a:schemeClr val="accent5">
                              <a:lumMod val="50000"/>
                            </a:schemeClr>
                          </a:solidFill>
                          <a:latin typeface="Century Gothic" panose="020B0502020202020204" pitchFamily="34" charset="0"/>
                        </a:rPr>
                        <a:t>6</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573634592"/>
                  </a:ext>
                </a:extLst>
              </a:tr>
              <a:tr h="548904">
                <a:tc>
                  <a:txBody>
                    <a:bodyPr/>
                    <a:lstStyle/>
                    <a:p>
                      <a:pPr algn="ctr"/>
                      <a:r>
                        <a:rPr lang="es-GB" sz="2000" b="1" dirty="0">
                          <a:solidFill>
                            <a:schemeClr val="accent5">
                              <a:lumMod val="50000"/>
                            </a:schemeClr>
                          </a:solidFill>
                          <a:latin typeface="Century Gothic" panose="020B0502020202020204" pitchFamily="34" charset="0"/>
                        </a:rPr>
                        <a:t>7</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1987144537"/>
                  </a:ext>
                </a:extLst>
              </a:tr>
              <a:tr h="548904">
                <a:tc>
                  <a:txBody>
                    <a:bodyPr/>
                    <a:lstStyle/>
                    <a:p>
                      <a:pPr algn="ctr"/>
                      <a:r>
                        <a:rPr lang="es-GB" sz="2000" b="1" dirty="0">
                          <a:solidFill>
                            <a:schemeClr val="accent5">
                              <a:lumMod val="50000"/>
                            </a:schemeClr>
                          </a:solidFill>
                          <a:latin typeface="Century Gothic" panose="020B0502020202020204" pitchFamily="34" charset="0"/>
                        </a:rPr>
                        <a:t>8</a:t>
                      </a:r>
                    </a:p>
                  </a:txBody>
                  <a:tcPr anchor="ct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a:solidFill>
                          <a:schemeClr val="accent5">
                            <a:lumMod val="50000"/>
                          </a:schemeClr>
                        </a:solidFill>
                        <a:latin typeface="Century Gothic" panose="020B0502020202020204" pitchFamily="34" charset="0"/>
                      </a:endParaRPr>
                    </a:p>
                  </a:txBody>
                  <a:tcPr>
                    <a:noFill/>
                  </a:tcPr>
                </a:tc>
                <a:tc>
                  <a:txBody>
                    <a:bodyPr/>
                    <a:lstStyle/>
                    <a:p>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388620012"/>
                  </a:ext>
                </a:extLst>
              </a:tr>
            </a:tbl>
          </a:graphicData>
        </a:graphic>
      </p:graphicFrame>
      <p:pic>
        <p:nvPicPr>
          <p:cNvPr id="7" name="Picture 21" descr="green checkmark">
            <a:extLst>
              <a:ext uri="{FF2B5EF4-FFF2-40B4-BE49-F238E27FC236}">
                <a16:creationId xmlns:a16="http://schemas.microsoft.com/office/drawing/2014/main" id="{BDA5768F-0F08-8041-A993-30D0EBF6E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519" y="1865673"/>
            <a:ext cx="335249" cy="372097"/>
          </a:xfrm>
          <a:prstGeom prst="rect">
            <a:avLst/>
          </a:prstGeom>
        </p:spPr>
      </p:pic>
      <p:pic>
        <p:nvPicPr>
          <p:cNvPr id="8" name="Picture 21" descr="green checkmark">
            <a:extLst>
              <a:ext uri="{FF2B5EF4-FFF2-40B4-BE49-F238E27FC236}">
                <a16:creationId xmlns:a16="http://schemas.microsoft.com/office/drawing/2014/main" id="{04C18D3E-FBE2-5D4D-9ADD-F507659E54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433" y="2392821"/>
            <a:ext cx="335249" cy="372097"/>
          </a:xfrm>
          <a:prstGeom prst="rect">
            <a:avLst/>
          </a:prstGeom>
        </p:spPr>
      </p:pic>
      <p:pic>
        <p:nvPicPr>
          <p:cNvPr id="9" name="Picture 21" descr="green checkmark">
            <a:extLst>
              <a:ext uri="{FF2B5EF4-FFF2-40B4-BE49-F238E27FC236}">
                <a16:creationId xmlns:a16="http://schemas.microsoft.com/office/drawing/2014/main" id="{03C04E7D-3900-7D48-BC83-B916E26E0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433" y="2968745"/>
            <a:ext cx="335249" cy="372097"/>
          </a:xfrm>
          <a:prstGeom prst="rect">
            <a:avLst/>
          </a:prstGeom>
        </p:spPr>
      </p:pic>
      <p:pic>
        <p:nvPicPr>
          <p:cNvPr id="10" name="Picture 21" descr="green checkmark">
            <a:extLst>
              <a:ext uri="{FF2B5EF4-FFF2-40B4-BE49-F238E27FC236}">
                <a16:creationId xmlns:a16="http://schemas.microsoft.com/office/drawing/2014/main" id="{84E869B1-9C89-DE4D-898F-D72A7A810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519" y="3526447"/>
            <a:ext cx="335249" cy="372097"/>
          </a:xfrm>
          <a:prstGeom prst="rect">
            <a:avLst/>
          </a:prstGeom>
        </p:spPr>
      </p:pic>
      <p:sp>
        <p:nvSpPr>
          <p:cNvPr id="13" name="CuadroTexto 12">
            <a:extLst>
              <a:ext uri="{FF2B5EF4-FFF2-40B4-BE49-F238E27FC236}">
                <a16:creationId xmlns:a16="http://schemas.microsoft.com/office/drawing/2014/main" id="{27E06EB2-81E6-A244-BABA-7AC189ABEBE2}"/>
              </a:ext>
            </a:extLst>
          </p:cNvPr>
          <p:cNvSpPr txBox="1"/>
          <p:nvPr/>
        </p:nvSpPr>
        <p:spPr>
          <a:xfrm>
            <a:off x="6151276" y="1820522"/>
            <a:ext cx="3185487"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a</a:t>
            </a:r>
            <a:r>
              <a:rPr lang="es-GB" sz="2000" dirty="0">
                <a:solidFill>
                  <a:schemeClr val="accent5">
                    <a:lumMod val="50000"/>
                  </a:schemeClr>
                </a:solidFill>
                <a:latin typeface="Century Gothic" panose="020B0502020202020204" pitchFamily="34" charset="0"/>
              </a:rPr>
              <a:t>nswering phone calls</a:t>
            </a:r>
            <a:r>
              <a:rPr lang="en-GB"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pic>
        <p:nvPicPr>
          <p:cNvPr id="15" name="Picture 21" descr="green checkmark">
            <a:extLst>
              <a:ext uri="{FF2B5EF4-FFF2-40B4-BE49-F238E27FC236}">
                <a16:creationId xmlns:a16="http://schemas.microsoft.com/office/drawing/2014/main" id="{5F065E6B-2438-D947-B33C-46F4996DB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433" y="4093083"/>
            <a:ext cx="335249" cy="372097"/>
          </a:xfrm>
          <a:prstGeom prst="rect">
            <a:avLst/>
          </a:prstGeom>
        </p:spPr>
      </p:pic>
      <p:pic>
        <p:nvPicPr>
          <p:cNvPr id="16" name="Picture 21" descr="green checkmark">
            <a:extLst>
              <a:ext uri="{FF2B5EF4-FFF2-40B4-BE49-F238E27FC236}">
                <a16:creationId xmlns:a16="http://schemas.microsoft.com/office/drawing/2014/main" id="{B979B4EC-5EB3-454E-8622-5596A8BA3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519" y="4642232"/>
            <a:ext cx="335249" cy="372097"/>
          </a:xfrm>
          <a:prstGeom prst="rect">
            <a:avLst/>
          </a:prstGeom>
        </p:spPr>
      </p:pic>
      <p:pic>
        <p:nvPicPr>
          <p:cNvPr id="17" name="Picture 21" descr="green checkmark">
            <a:extLst>
              <a:ext uri="{FF2B5EF4-FFF2-40B4-BE49-F238E27FC236}">
                <a16:creationId xmlns:a16="http://schemas.microsoft.com/office/drawing/2014/main" id="{2991CAD5-55B5-9B4C-A7CE-C95292214D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519" y="5165437"/>
            <a:ext cx="335249" cy="372097"/>
          </a:xfrm>
          <a:prstGeom prst="rect">
            <a:avLst/>
          </a:prstGeom>
        </p:spPr>
      </p:pic>
      <p:pic>
        <p:nvPicPr>
          <p:cNvPr id="18" name="Picture 21" descr="green checkmark">
            <a:extLst>
              <a:ext uri="{FF2B5EF4-FFF2-40B4-BE49-F238E27FC236}">
                <a16:creationId xmlns:a16="http://schemas.microsoft.com/office/drawing/2014/main" id="{50BEDB19-3C98-F44D-94C8-E38229446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433" y="5646717"/>
            <a:ext cx="335249" cy="372097"/>
          </a:xfrm>
          <a:prstGeom prst="rect">
            <a:avLst/>
          </a:prstGeom>
        </p:spPr>
      </p:pic>
      <p:sp>
        <p:nvSpPr>
          <p:cNvPr id="19" name="CuadroTexto 12">
            <a:extLst>
              <a:ext uri="{FF2B5EF4-FFF2-40B4-BE49-F238E27FC236}">
                <a16:creationId xmlns:a16="http://schemas.microsoft.com/office/drawing/2014/main" id="{888B83A1-2BC6-BE46-8DB5-EDA1734697E7}"/>
              </a:ext>
            </a:extLst>
          </p:cNvPr>
          <p:cNvSpPr txBox="1"/>
          <p:nvPr/>
        </p:nvSpPr>
        <p:spPr>
          <a:xfrm>
            <a:off x="6097489" y="2348289"/>
            <a:ext cx="4326826" cy="400110"/>
          </a:xfrm>
          <a:prstGeom prst="rect">
            <a:avLst/>
          </a:prstGeom>
          <a:noFill/>
        </p:spPr>
        <p:txBody>
          <a:bodyPr wrap="none" rtlCol="0">
            <a:spAutoFit/>
          </a:bodyPr>
          <a:lstStyle/>
          <a:p>
            <a:r>
              <a:rPr lang="es-ES" sz="2000" dirty="0" err="1">
                <a:solidFill>
                  <a:schemeClr val="accent5">
                    <a:lumMod val="50000"/>
                  </a:schemeClr>
                </a:solidFill>
                <a:latin typeface="Century Gothic" panose="020B0502020202020204" pitchFamily="34" charset="0"/>
              </a:rPr>
              <a:t>thinking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about</a:t>
            </a:r>
            <a:r>
              <a:rPr lang="es-ES" sz="2000" dirty="0">
                <a:solidFill>
                  <a:schemeClr val="accent5">
                    <a:lumMod val="50000"/>
                  </a:schemeClr>
                </a:solidFill>
                <a:latin typeface="Century Gothic" panose="020B0502020202020204" pitchFamily="34" charset="0"/>
              </a:rPr>
              <a:t> a new </a:t>
            </a:r>
            <a:r>
              <a:rPr lang="es-ES" sz="2000" dirty="0" err="1">
                <a:solidFill>
                  <a:schemeClr val="accent5">
                    <a:lumMod val="50000"/>
                  </a:schemeClr>
                </a:solidFill>
                <a:latin typeface="Century Gothic" panose="020B0502020202020204" pitchFamily="34" charset="0"/>
              </a:rPr>
              <a:t>news</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item</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20" name="CuadroTexto 12">
            <a:extLst>
              <a:ext uri="{FF2B5EF4-FFF2-40B4-BE49-F238E27FC236}">
                <a16:creationId xmlns:a16="http://schemas.microsoft.com/office/drawing/2014/main" id="{3337A2B6-CA91-654B-8086-DF003780CE18}"/>
              </a:ext>
            </a:extLst>
          </p:cNvPr>
          <p:cNvSpPr txBox="1"/>
          <p:nvPr/>
        </p:nvSpPr>
        <p:spPr>
          <a:xfrm>
            <a:off x="6162961" y="2939104"/>
            <a:ext cx="5290231" cy="400110"/>
          </a:xfrm>
          <a:prstGeom prst="rect">
            <a:avLst/>
          </a:prstGeom>
          <a:noFill/>
        </p:spPr>
        <p:txBody>
          <a:bodyPr wrap="none" rtlCol="0">
            <a:spAutoFit/>
          </a:bodyPr>
          <a:lstStyle/>
          <a:p>
            <a:r>
              <a:rPr lang="es-ES" sz="2000" dirty="0" err="1">
                <a:solidFill>
                  <a:schemeClr val="accent5">
                    <a:lumMod val="50000"/>
                  </a:schemeClr>
                </a:solidFill>
                <a:latin typeface="Century Gothic" panose="020B0502020202020204" pitchFamily="34" charset="0"/>
              </a:rPr>
              <a:t>publishing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stories</a:t>
            </a:r>
            <a:r>
              <a:rPr lang="es-ES" sz="2000" dirty="0">
                <a:solidFill>
                  <a:schemeClr val="accent5">
                    <a:lumMod val="50000"/>
                  </a:schemeClr>
                </a:solidFill>
                <a:latin typeface="Century Gothic" panose="020B0502020202020204" pitchFamily="34" charset="0"/>
              </a:rPr>
              <a:t> in French and German?</a:t>
            </a:r>
            <a:endParaRPr lang="es-GB" sz="2000" dirty="0">
              <a:solidFill>
                <a:schemeClr val="accent5">
                  <a:lumMod val="50000"/>
                </a:schemeClr>
              </a:solidFill>
              <a:latin typeface="Century Gothic" panose="020B0502020202020204" pitchFamily="34" charset="0"/>
            </a:endParaRPr>
          </a:p>
        </p:txBody>
      </p:sp>
      <p:sp>
        <p:nvSpPr>
          <p:cNvPr id="21" name="CuadroTexto 12">
            <a:extLst>
              <a:ext uri="{FF2B5EF4-FFF2-40B4-BE49-F238E27FC236}">
                <a16:creationId xmlns:a16="http://schemas.microsoft.com/office/drawing/2014/main" id="{AD16BF37-33BA-F740-A50F-259FF426E90C}"/>
              </a:ext>
            </a:extLst>
          </p:cNvPr>
          <p:cNvSpPr txBox="1"/>
          <p:nvPr/>
        </p:nvSpPr>
        <p:spPr>
          <a:xfrm>
            <a:off x="6187134" y="3481296"/>
            <a:ext cx="2914580" cy="400110"/>
          </a:xfrm>
          <a:prstGeom prst="rect">
            <a:avLst/>
          </a:prstGeom>
          <a:noFill/>
        </p:spPr>
        <p:txBody>
          <a:bodyPr wrap="none" rtlCol="0">
            <a:spAutoFit/>
          </a:bodyPr>
          <a:lstStyle/>
          <a:p>
            <a:r>
              <a:rPr lang="es-ES" sz="2000" dirty="0" err="1">
                <a:solidFill>
                  <a:schemeClr val="accent5">
                    <a:lumMod val="50000"/>
                  </a:schemeClr>
                </a:solidFill>
                <a:latin typeface="Century Gothic" panose="020B0502020202020204" pitchFamily="34" charset="0"/>
              </a:rPr>
              <a:t>helping</a:t>
            </a:r>
            <a:r>
              <a:rPr lang="es-ES" sz="2000" dirty="0">
                <a:solidFill>
                  <a:schemeClr val="accent5">
                    <a:lumMod val="50000"/>
                  </a:schemeClr>
                </a:solidFill>
                <a:latin typeface="Century Gothic" panose="020B0502020202020204" pitchFamily="34" charset="0"/>
              </a:rPr>
              <a:t> a </a:t>
            </a:r>
            <a:r>
              <a:rPr lang="es-ES" sz="2000" dirty="0" err="1">
                <a:solidFill>
                  <a:schemeClr val="accent5">
                    <a:lumMod val="50000"/>
                  </a:schemeClr>
                </a:solidFill>
                <a:latin typeface="Century Gothic" panose="020B0502020202020204" pitchFamily="34" charset="0"/>
              </a:rPr>
              <a:t>classmate</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22" name="CuadroTexto 12">
            <a:extLst>
              <a:ext uri="{FF2B5EF4-FFF2-40B4-BE49-F238E27FC236}">
                <a16:creationId xmlns:a16="http://schemas.microsoft.com/office/drawing/2014/main" id="{2E46151D-F28F-2C4C-A7A5-4288BE423013}"/>
              </a:ext>
            </a:extLst>
          </p:cNvPr>
          <p:cNvSpPr txBox="1"/>
          <p:nvPr/>
        </p:nvSpPr>
        <p:spPr>
          <a:xfrm>
            <a:off x="6184998" y="4001864"/>
            <a:ext cx="2584362" cy="400110"/>
          </a:xfrm>
          <a:prstGeom prst="rect">
            <a:avLst/>
          </a:prstGeom>
          <a:noFill/>
        </p:spPr>
        <p:txBody>
          <a:bodyPr wrap="none" rtlCol="0">
            <a:spAutoFit/>
          </a:bodyPr>
          <a:lstStyle/>
          <a:p>
            <a:r>
              <a:rPr lang="es-ES" sz="2000" dirty="0" err="1">
                <a:solidFill>
                  <a:schemeClr val="accent5">
                    <a:lumMod val="50000"/>
                  </a:schemeClr>
                </a:solidFill>
                <a:latin typeface="Century Gothic" panose="020B0502020202020204" pitchFamily="34" charset="0"/>
              </a:rPr>
              <a:t>working</a:t>
            </a:r>
            <a:r>
              <a:rPr lang="es-ES" sz="2000" dirty="0">
                <a:solidFill>
                  <a:schemeClr val="accent5">
                    <a:lumMod val="50000"/>
                  </a:schemeClr>
                </a:solidFill>
                <a:latin typeface="Century Gothic" panose="020B0502020202020204" pitchFamily="34" charset="0"/>
              </a:rPr>
              <a:t> in </a:t>
            </a:r>
            <a:r>
              <a:rPr lang="es-ES" sz="2000" dirty="0" err="1">
                <a:solidFill>
                  <a:schemeClr val="accent5">
                    <a:lumMod val="50000"/>
                  </a:schemeClr>
                </a:solidFill>
                <a:latin typeface="Century Gothic" panose="020B0502020202020204" pitchFamily="34" charset="0"/>
              </a:rPr>
              <a:t>silence</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23" name="CuadroTexto 12">
            <a:extLst>
              <a:ext uri="{FF2B5EF4-FFF2-40B4-BE49-F238E27FC236}">
                <a16:creationId xmlns:a16="http://schemas.microsoft.com/office/drawing/2014/main" id="{BD4ABAFB-C8B6-D047-964F-95BD93B51F0C}"/>
              </a:ext>
            </a:extLst>
          </p:cNvPr>
          <p:cNvSpPr txBox="1"/>
          <p:nvPr/>
        </p:nvSpPr>
        <p:spPr>
          <a:xfrm>
            <a:off x="6160021" y="4575399"/>
            <a:ext cx="5120312" cy="400110"/>
          </a:xfrm>
          <a:prstGeom prst="rect">
            <a:avLst/>
          </a:prstGeom>
          <a:noFill/>
        </p:spPr>
        <p:txBody>
          <a:bodyPr wrap="none" rtlCol="0">
            <a:spAutoFit/>
          </a:bodyPr>
          <a:lstStyle/>
          <a:p>
            <a:r>
              <a:rPr lang="es-ES" sz="2000" dirty="0" err="1">
                <a:solidFill>
                  <a:schemeClr val="accent5">
                    <a:lumMod val="50000"/>
                  </a:schemeClr>
                </a:solidFill>
                <a:latin typeface="Century Gothic" panose="020B0502020202020204" pitchFamily="34" charset="0"/>
              </a:rPr>
              <a:t>doing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an</a:t>
            </a:r>
            <a:r>
              <a:rPr lang="es-ES" sz="2000" dirty="0">
                <a:solidFill>
                  <a:schemeClr val="accent5">
                    <a:lumMod val="50000"/>
                  </a:schemeClr>
                </a:solidFill>
                <a:latin typeface="Century Gothic" panose="020B0502020202020204" pitchFamily="34" charset="0"/>
              </a:rPr>
              <a:t> interview </a:t>
            </a:r>
            <a:r>
              <a:rPr lang="es-ES" sz="2000" dirty="0" err="1">
                <a:solidFill>
                  <a:schemeClr val="accent5">
                    <a:lumMod val="50000"/>
                  </a:schemeClr>
                </a:solidFill>
                <a:latin typeface="Century Gothic" panose="020B0502020202020204" pitchFamily="34" charset="0"/>
              </a:rPr>
              <a:t>with</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volunteers</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24" name="CuadroTexto 12">
            <a:extLst>
              <a:ext uri="{FF2B5EF4-FFF2-40B4-BE49-F238E27FC236}">
                <a16:creationId xmlns:a16="http://schemas.microsoft.com/office/drawing/2014/main" id="{B8F47B8F-6911-EF45-BD6A-73E8A0EAA07C}"/>
              </a:ext>
            </a:extLst>
          </p:cNvPr>
          <p:cNvSpPr txBox="1"/>
          <p:nvPr/>
        </p:nvSpPr>
        <p:spPr>
          <a:xfrm>
            <a:off x="6160021" y="5091703"/>
            <a:ext cx="5768122" cy="400110"/>
          </a:xfrm>
          <a:prstGeom prst="rect">
            <a:avLst/>
          </a:prstGeom>
          <a:noFill/>
        </p:spPr>
        <p:txBody>
          <a:bodyPr wrap="square" rtlCol="0">
            <a:spAutoFit/>
          </a:bodyPr>
          <a:lstStyle/>
          <a:p>
            <a:r>
              <a:rPr lang="es-ES" sz="2000" dirty="0" err="1">
                <a:solidFill>
                  <a:schemeClr val="accent5">
                    <a:lumMod val="50000"/>
                  </a:schemeClr>
                </a:solidFill>
                <a:latin typeface="Century Gothic" panose="020B0502020202020204" pitchFamily="34" charset="0"/>
              </a:rPr>
              <a:t>looking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for</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information</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about</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the</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lost</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dog</a:t>
            </a:r>
            <a:r>
              <a:rPr lang="es-ES" sz="2000" dirty="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25" name="CuadroTexto 12">
            <a:extLst>
              <a:ext uri="{FF2B5EF4-FFF2-40B4-BE49-F238E27FC236}">
                <a16:creationId xmlns:a16="http://schemas.microsoft.com/office/drawing/2014/main" id="{EFC67BCB-1548-5D4D-9747-328213F86D17}"/>
              </a:ext>
            </a:extLst>
          </p:cNvPr>
          <p:cNvSpPr txBox="1"/>
          <p:nvPr/>
        </p:nvSpPr>
        <p:spPr>
          <a:xfrm>
            <a:off x="6184998" y="5679532"/>
            <a:ext cx="3116559" cy="400110"/>
          </a:xfrm>
          <a:prstGeom prst="rect">
            <a:avLst/>
          </a:prstGeom>
          <a:noFill/>
        </p:spPr>
        <p:txBody>
          <a:bodyPr wrap="none" rtlCol="0">
            <a:spAutoFit/>
          </a:bodyPr>
          <a:lstStyle/>
          <a:p>
            <a:r>
              <a:rPr lang="es-ES" sz="2000" dirty="0" err="1">
                <a:solidFill>
                  <a:schemeClr val="accent5">
                    <a:lumMod val="50000"/>
                  </a:schemeClr>
                </a:solidFill>
                <a:latin typeface="Century Gothic" panose="020B0502020202020204" pitchFamily="34" charset="0"/>
              </a:rPr>
              <a:t>working</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from</a:t>
            </a:r>
            <a:r>
              <a:rPr lang="es-ES" sz="2000" dirty="0">
                <a:solidFill>
                  <a:schemeClr val="accent5">
                    <a:lumMod val="50000"/>
                  </a:schemeClr>
                </a:solidFill>
                <a:latin typeface="Century Gothic" panose="020B0502020202020204" pitchFamily="34" charset="0"/>
              </a:rPr>
              <a:t> 9 </a:t>
            </a:r>
            <a:r>
              <a:rPr lang="es-ES" sz="2000" dirty="0" err="1">
                <a:solidFill>
                  <a:schemeClr val="accent5">
                    <a:lumMod val="50000"/>
                  </a:schemeClr>
                </a:solidFill>
                <a:latin typeface="Century Gothic" panose="020B0502020202020204" pitchFamily="34" charset="0"/>
              </a:rPr>
              <a:t>until</a:t>
            </a:r>
            <a:r>
              <a:rPr lang="es-ES" sz="2000" dirty="0">
                <a:solidFill>
                  <a:schemeClr val="accent5">
                    <a:lumMod val="50000"/>
                  </a:schemeClr>
                </a:solidFill>
                <a:latin typeface="Century Gothic" panose="020B0502020202020204" pitchFamily="34" charset="0"/>
              </a:rPr>
              <a:t> 12?</a:t>
            </a:r>
            <a:endParaRPr lang="es-GB" sz="2000" dirty="0">
              <a:solidFill>
                <a:schemeClr val="accent5">
                  <a:lumMod val="50000"/>
                </a:schemeClr>
              </a:solidFill>
              <a:latin typeface="Century Gothic" panose="020B0502020202020204" pitchFamily="34" charset="0"/>
            </a:endParaRPr>
          </a:p>
        </p:txBody>
      </p:sp>
      <p:pic>
        <p:nvPicPr>
          <p:cNvPr id="1026" name="Picture 2" descr="Man, Girl, Woman, Work, Paper">
            <a:extLst>
              <a:ext uri="{FF2B5EF4-FFF2-40B4-BE49-F238E27FC236}">
                <a16:creationId xmlns:a16="http://schemas.microsoft.com/office/drawing/2014/main" id="{7F8ACB57-02FD-1B48-9065-579FD312C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3787" flipH="1">
            <a:off x="9078008" y="31784"/>
            <a:ext cx="1095326" cy="11646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lephone, Phone, Old, Ringing, Red">
            <a:extLst>
              <a:ext uri="{FF2B5EF4-FFF2-40B4-BE49-F238E27FC236}">
                <a16:creationId xmlns:a16="http://schemas.microsoft.com/office/drawing/2014/main" id="{37E6F9DA-54E9-B446-AE59-06568983B6EC}"/>
              </a:ext>
            </a:extLst>
          </p:cNvPr>
          <p:cNvPicPr>
            <a:picLocks noChangeAspect="1" noChangeArrowheads="1"/>
          </p:cNvPicPr>
          <p:nvPr/>
        </p:nvPicPr>
        <p:blipFill>
          <a:blip r:embed="rId5">
            <a:clrChange>
              <a:clrFrom>
                <a:srgbClr val="FEFDFD"/>
              </a:clrFrom>
              <a:clrTo>
                <a:srgbClr val="FEFDFD">
                  <a:alpha val="0"/>
                </a:srgbClr>
              </a:clrTo>
            </a:clrChange>
            <a:extLst>
              <a:ext uri="{28A0092B-C50C-407E-A947-70E740481C1C}">
                <a14:useLocalDpi xmlns:a14="http://schemas.microsoft.com/office/drawing/2010/main" val="0"/>
              </a:ext>
            </a:extLst>
          </a:blip>
          <a:srcRect/>
          <a:stretch>
            <a:fillRect/>
          </a:stretch>
        </p:blipFill>
        <p:spPr bwMode="auto">
          <a:xfrm>
            <a:off x="11031073" y="1430172"/>
            <a:ext cx="943743" cy="94374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a16="http://schemas.microsoft.com/office/drawing/2014/main" id="{148084AF-EB46-2C46-B2B6-F1CBFD67D1F5}"/>
              </a:ext>
            </a:extLst>
          </p:cNvPr>
          <p:cNvGrpSpPr/>
          <p:nvPr/>
        </p:nvGrpSpPr>
        <p:grpSpPr>
          <a:xfrm>
            <a:off x="11210627" y="2926113"/>
            <a:ext cx="764189" cy="1681600"/>
            <a:chOff x="11055776" y="2902427"/>
            <a:chExt cx="960563" cy="2113722"/>
          </a:xfrm>
        </p:grpSpPr>
        <p:pic>
          <p:nvPicPr>
            <p:cNvPr id="5" name="Imagen 4" descr="Dibujo animado de un personaje animado&#10;&#10;Descripción generada automáticamente con confianza baja">
              <a:extLst>
                <a:ext uri="{FF2B5EF4-FFF2-40B4-BE49-F238E27FC236}">
                  <a16:creationId xmlns:a16="http://schemas.microsoft.com/office/drawing/2014/main" id="{8F347F21-45FA-854D-9723-6BDC194A9A2B}"/>
                </a:ext>
              </a:extLst>
            </p:cNvPr>
            <p:cNvPicPr>
              <a:picLocks noChangeAspect="1"/>
            </p:cNvPicPr>
            <p:nvPr/>
          </p:nvPicPr>
          <p:blipFill rotWithShape="1">
            <a:blip r:embed="rId6">
              <a:clrChange>
                <a:clrFrom>
                  <a:srgbClr val="FCFAFB"/>
                </a:clrFrom>
                <a:clrTo>
                  <a:srgbClr val="FCFAFB">
                    <a:alpha val="0"/>
                  </a:srgbClr>
                </a:clrTo>
              </a:clrChange>
            </a:blip>
            <a:srcRect l="38570" r="35867"/>
            <a:stretch/>
          </p:blipFill>
          <p:spPr>
            <a:xfrm>
              <a:off x="11055776" y="2902427"/>
              <a:ext cx="960563" cy="2113722"/>
            </a:xfrm>
            <a:prstGeom prst="rect">
              <a:avLst/>
            </a:prstGeom>
          </p:spPr>
        </p:pic>
        <p:pic>
          <p:nvPicPr>
            <p:cNvPr id="11" name="Imagen 10">
              <a:extLst>
                <a:ext uri="{FF2B5EF4-FFF2-40B4-BE49-F238E27FC236}">
                  <a16:creationId xmlns:a16="http://schemas.microsoft.com/office/drawing/2014/main" id="{601FBEA8-1CD8-694C-B5C6-CEC5250F1EC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3230" r="89922">
                          <a14:foregroundMark x1="11628" y1="60500" x2="3230" y2="57250"/>
                          <a14:foregroundMark x1="19380" y1="52750" x2="25452" y2="57125"/>
                          <a14:foregroundMark x1="25452" y1="57125" x2="25840" y2="57000"/>
                          <a14:foregroundMark x1="40827" y1="65875" x2="44186" y2="74625"/>
                          <a14:foregroundMark x1="44186" y1="74625" x2="44832" y2="81875"/>
                          <a14:foregroundMark x1="44832" y1="81875" x2="44832" y2="81875"/>
                          <a14:foregroundMark x1="4910" y1="60500" x2="36434" y2="87500"/>
                          <a14:foregroundMark x1="36434" y1="87500" x2="43411" y2="88875"/>
                          <a14:foregroundMark x1="43411" y1="88875" x2="48837" y2="88250"/>
                          <a14:backgroundMark x1="33075" y1="10375" x2="61499" y2="46875"/>
                          <a14:backgroundMark x1="61499" y1="46875" x2="73643" y2="96000"/>
                          <a14:backgroundMark x1="73643" y1="96000" x2="75581" y2="98375"/>
                          <a14:backgroundMark x1="38630" y1="31500" x2="57881" y2="62375"/>
                          <a14:backgroundMark x1="57881" y1="62375" x2="61370" y2="78625"/>
                          <a14:backgroundMark x1="61370" y1="78625" x2="61370" y2="78625"/>
                          <a14:backgroundMark x1="37080" y1="33375" x2="54651" y2="70125"/>
                        </a14:backgroundRemoval>
                      </a14:imgEffect>
                    </a14:imgLayer>
                  </a14:imgProps>
                </a:ext>
              </a:extLst>
            </a:blip>
            <a:stretch>
              <a:fillRect/>
            </a:stretch>
          </p:blipFill>
          <p:spPr>
            <a:xfrm flipH="1">
              <a:off x="11170190" y="3127308"/>
              <a:ext cx="846149" cy="1177875"/>
            </a:xfrm>
            <a:prstGeom prst="rect">
              <a:avLst/>
            </a:prstGeom>
          </p:spPr>
        </p:pic>
      </p:grpSp>
      <p:pic>
        <p:nvPicPr>
          <p:cNvPr id="14" name="Imagen 13">
            <a:extLst>
              <a:ext uri="{FF2B5EF4-FFF2-40B4-BE49-F238E27FC236}">
                <a16:creationId xmlns:a16="http://schemas.microsoft.com/office/drawing/2014/main" id="{5542765B-C146-654D-AC64-46EB6359828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1031073" y="5452072"/>
            <a:ext cx="1087441" cy="1087441"/>
          </a:xfrm>
          <a:prstGeom prst="rect">
            <a:avLst/>
          </a:prstGeom>
        </p:spPr>
      </p:pic>
      <p:sp>
        <p:nvSpPr>
          <p:cNvPr id="31" name="Google Shape;613;p26">
            <a:hlinkClick r:id="" action="ppaction://noaction" highlightClick="1">
              <a:snd r:embed="rId10" name="1 Estabas respondiendo.wav"/>
            </a:hlinkClick>
            <a:extLst>
              <a:ext uri="{FF2B5EF4-FFF2-40B4-BE49-F238E27FC236}">
                <a16:creationId xmlns:a16="http://schemas.microsoft.com/office/drawing/2014/main" id="{4F022B95-619D-F347-A8EF-D7CEC2DA94AB}"/>
              </a:ext>
            </a:extLst>
          </p:cNvPr>
          <p:cNvSpPr/>
          <p:nvPr/>
        </p:nvSpPr>
        <p:spPr>
          <a:xfrm>
            <a:off x="436270" y="1865673"/>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Google Shape;613;p26">
            <a:hlinkClick r:id="" action="ppaction://noaction" highlightClick="1">
              <a:snd r:embed="rId11" name="2 Estas pensando.wav"/>
            </a:hlinkClick>
            <a:extLst>
              <a:ext uri="{FF2B5EF4-FFF2-40B4-BE49-F238E27FC236}">
                <a16:creationId xmlns:a16="http://schemas.microsoft.com/office/drawing/2014/main" id="{51915392-5F69-FE43-9B25-6725A723A7D2}"/>
              </a:ext>
            </a:extLst>
          </p:cNvPr>
          <p:cNvSpPr/>
          <p:nvPr/>
        </p:nvSpPr>
        <p:spPr>
          <a:xfrm>
            <a:off x="436270" y="2413329"/>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2</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Google Shape;613;p26">
            <a:hlinkClick r:id="" action="ppaction://noaction" highlightClick="1">
              <a:snd r:embed="rId12" name="3 Estas publicando.wav"/>
            </a:hlinkClick>
            <a:extLst>
              <a:ext uri="{FF2B5EF4-FFF2-40B4-BE49-F238E27FC236}">
                <a16:creationId xmlns:a16="http://schemas.microsoft.com/office/drawing/2014/main" id="{178EB5CB-8292-3D4C-BE77-A1A67E59ED63}"/>
              </a:ext>
            </a:extLst>
          </p:cNvPr>
          <p:cNvSpPr/>
          <p:nvPr/>
        </p:nvSpPr>
        <p:spPr>
          <a:xfrm>
            <a:off x="432939" y="2936535"/>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Google Shape;613;p26">
            <a:hlinkClick r:id="" action="ppaction://noaction" highlightClick="1">
              <a:snd r:embed="rId13" name="4 Estabas ayudando.wav"/>
            </a:hlinkClick>
            <a:extLst>
              <a:ext uri="{FF2B5EF4-FFF2-40B4-BE49-F238E27FC236}">
                <a16:creationId xmlns:a16="http://schemas.microsoft.com/office/drawing/2014/main" id="{B5A4A61B-397B-B347-9522-04CA396E94E1}"/>
              </a:ext>
            </a:extLst>
          </p:cNvPr>
          <p:cNvSpPr/>
          <p:nvPr/>
        </p:nvSpPr>
        <p:spPr>
          <a:xfrm>
            <a:off x="428295" y="3488733"/>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4</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Google Shape;613;p26">
            <a:hlinkClick r:id="" action="ppaction://noaction" highlightClick="1">
              <a:snd r:embed="rId14" name="5Estas trabajando.wav"/>
            </a:hlinkClick>
            <a:extLst>
              <a:ext uri="{FF2B5EF4-FFF2-40B4-BE49-F238E27FC236}">
                <a16:creationId xmlns:a16="http://schemas.microsoft.com/office/drawing/2014/main" id="{682FD311-4E11-E14A-8318-EAC2660690D1}"/>
              </a:ext>
            </a:extLst>
          </p:cNvPr>
          <p:cNvSpPr/>
          <p:nvPr/>
        </p:nvSpPr>
        <p:spPr>
          <a:xfrm>
            <a:off x="428295" y="4012522"/>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Google Shape;613;p26">
            <a:hlinkClick r:id="" action="ppaction://noaction" highlightClick="1">
              <a:snd r:embed="rId15" name="6 Estabas haciendo una entrevista .wav"/>
            </a:hlinkClick>
            <a:extLst>
              <a:ext uri="{FF2B5EF4-FFF2-40B4-BE49-F238E27FC236}">
                <a16:creationId xmlns:a16="http://schemas.microsoft.com/office/drawing/2014/main" id="{F7626CC6-82AB-364C-9DA6-457D0DA67FA4}"/>
              </a:ext>
            </a:extLst>
          </p:cNvPr>
          <p:cNvSpPr/>
          <p:nvPr/>
        </p:nvSpPr>
        <p:spPr>
          <a:xfrm>
            <a:off x="428295" y="4564720"/>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6</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Google Shape;613;p26">
            <a:hlinkClick r:id="" action="ppaction://noaction" highlightClick="1">
              <a:snd r:embed="rId16" name="7 Estabas buscandoi.wav"/>
            </a:hlinkClick>
            <a:extLst>
              <a:ext uri="{FF2B5EF4-FFF2-40B4-BE49-F238E27FC236}">
                <a16:creationId xmlns:a16="http://schemas.microsoft.com/office/drawing/2014/main" id="{03A638C4-AF04-0849-A253-36FF67BF2DD7}"/>
              </a:ext>
            </a:extLst>
          </p:cNvPr>
          <p:cNvSpPr/>
          <p:nvPr/>
        </p:nvSpPr>
        <p:spPr>
          <a:xfrm>
            <a:off x="436270" y="5130923"/>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Google Shape;613;p26">
            <a:hlinkClick r:id="" action="ppaction://noaction" highlightClick="1">
              <a:snd r:embed="rId17" name="8 Estas trabajando.wav"/>
            </a:hlinkClick>
            <a:extLst>
              <a:ext uri="{FF2B5EF4-FFF2-40B4-BE49-F238E27FC236}">
                <a16:creationId xmlns:a16="http://schemas.microsoft.com/office/drawing/2014/main" id="{105433DA-926C-C84F-BD9C-A876AEDCF5FA}"/>
              </a:ext>
            </a:extLst>
          </p:cNvPr>
          <p:cNvSpPr/>
          <p:nvPr/>
        </p:nvSpPr>
        <p:spPr>
          <a:xfrm>
            <a:off x="428218" y="5668826"/>
            <a:ext cx="387150" cy="372098"/>
          </a:xfrm>
          <a:custGeom>
            <a:avLst/>
            <a:gdLst/>
            <a:ahLst/>
            <a:cxnLst/>
            <a:rect l="l" t="t" r="r" b="b"/>
            <a:pathLst>
              <a:path w="120000" h="120000" extrusionOk="0">
                <a:moveTo>
                  <a:pt x="0" y="0"/>
                </a:moveTo>
                <a:lnTo>
                  <a:pt x="120000" y="0"/>
                </a:lnTo>
                <a:lnTo>
                  <a:pt x="120000" y="120000"/>
                </a:lnTo>
                <a:lnTo>
                  <a:pt x="0" y="120000"/>
                </a:lnTo>
                <a:close/>
              </a:path>
            </a:pathLst>
          </a:custGeom>
          <a:solidFill>
            <a:srgbClr val="E25B0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prstClr val="white"/>
                </a:solidFill>
                <a:latin typeface="Century Gothic" panose="020F0302020204030204"/>
                <a:ea typeface="+mn-ea"/>
                <a:cs typeface="+mn-cs"/>
              </a:rPr>
              <a:t>8</a:t>
            </a:r>
            <a:endParaRPr kumimoji="0" sz="2400" b="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4058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534401" cy="867128"/>
          </a:xfrm>
          <a:prstGeom prst="rect">
            <a:avLst/>
          </a:prstGeom>
        </p:spPr>
      </p:pic>
      <p:sp>
        <p:nvSpPr>
          <p:cNvPr id="2" name="Title 1"/>
          <p:cNvSpPr>
            <a:spLocks noGrp="1"/>
          </p:cNvSpPr>
          <p:nvPr>
            <p:ph type="title"/>
          </p:nvPr>
        </p:nvSpPr>
        <p:spPr>
          <a:xfrm>
            <a:off x="-1" y="48761"/>
            <a:ext cx="8089133" cy="1325563"/>
          </a:xfrm>
        </p:spPr>
        <p:txBody>
          <a:bodyPr>
            <a:normAutofit/>
          </a:bodyPr>
          <a:lstStyle/>
          <a:p>
            <a:r>
              <a:rPr lang="en-GB" sz="2400" b="1" dirty="0">
                <a:solidFill>
                  <a:schemeClr val="bg1"/>
                </a:solidFill>
              </a:rPr>
              <a:t>1</a:t>
            </a:r>
            <a:r>
              <a:rPr lang="en-GB" sz="2400" b="1" baseline="30000" dirty="0">
                <a:solidFill>
                  <a:schemeClr val="bg1"/>
                </a:solidFill>
              </a:rPr>
              <a:t>st</a:t>
            </a:r>
            <a:r>
              <a:rPr lang="en-GB" sz="2400" b="1" dirty="0">
                <a:solidFill>
                  <a:schemeClr val="bg1"/>
                </a:solidFill>
              </a:rPr>
              <a:t> and 3</a:t>
            </a:r>
            <a:r>
              <a:rPr lang="en-GB" sz="2400" b="1" baseline="30000" dirty="0">
                <a:solidFill>
                  <a:schemeClr val="bg1"/>
                </a:solidFill>
              </a:rPr>
              <a:t>rd</a:t>
            </a:r>
            <a:r>
              <a:rPr lang="en-GB" sz="2400" b="1" dirty="0">
                <a:solidFill>
                  <a:schemeClr val="bg1"/>
                </a:solidFill>
              </a:rPr>
              <a:t> person singular forms of ‘</a:t>
            </a:r>
            <a:r>
              <a:rPr lang="en-GB" sz="2400" b="1" dirty="0" err="1">
                <a:solidFill>
                  <a:schemeClr val="bg1"/>
                </a:solidFill>
              </a:rPr>
              <a:t>estar</a:t>
            </a:r>
            <a:r>
              <a:rPr lang="en-GB" sz="2400" b="1" dirty="0">
                <a:solidFill>
                  <a:schemeClr val="bg1"/>
                </a:solidFill>
              </a:rPr>
              <a:t>’ for ongoing events in the present and the past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5" name="TextBox 24">
            <a:extLst>
              <a:ext uri="{FF2B5EF4-FFF2-40B4-BE49-F238E27FC236}">
                <a16:creationId xmlns:a16="http://schemas.microsoft.com/office/drawing/2014/main" id="{B2DA0AA8-B538-E549-B1E5-E5B2AB59C241}"/>
              </a:ext>
            </a:extLst>
          </p:cNvPr>
          <p:cNvSpPr txBox="1"/>
          <p:nvPr/>
        </p:nvSpPr>
        <p:spPr>
          <a:xfrm>
            <a:off x="221928" y="3612345"/>
            <a:ext cx="11748143" cy="830997"/>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Note that in the past tense, the form of the verb is the same for ‘I’ and for ‘s/he, it’ .</a:t>
            </a:r>
          </a:p>
        </p:txBody>
      </p:sp>
      <p:sp>
        <p:nvSpPr>
          <p:cNvPr id="28" name="TextBox 27">
            <a:extLst>
              <a:ext uri="{FF2B5EF4-FFF2-40B4-BE49-F238E27FC236}">
                <a16:creationId xmlns:a16="http://schemas.microsoft.com/office/drawing/2014/main" id="{3F2D0BFC-EB4C-6940-A9D6-9919D708EA8A}"/>
              </a:ext>
            </a:extLst>
          </p:cNvPr>
          <p:cNvSpPr txBox="1"/>
          <p:nvPr/>
        </p:nvSpPr>
        <p:spPr>
          <a:xfrm>
            <a:off x="5277894" y="4432540"/>
            <a:ext cx="7438741" cy="461665"/>
          </a:xfrm>
          <a:prstGeom prst="rect">
            <a:avLst/>
          </a:prstGeom>
          <a:noFill/>
        </p:spPr>
        <p:txBody>
          <a:bodyPr wrap="square" rtlCol="0">
            <a:spAutoFit/>
          </a:bodyPr>
          <a:lstStyle/>
          <a:p>
            <a:r>
              <a:rPr lang="en-US" sz="2400" b="1" dirty="0" err="1">
                <a:solidFill>
                  <a:schemeClr val="accent2"/>
                </a:solidFill>
                <a:latin typeface="Century Gothic" panose="020B0502020202020204" pitchFamily="34" charset="0"/>
              </a:rPr>
              <a:t>Estaba</a:t>
            </a:r>
            <a:r>
              <a:rPr lang="en-US" sz="2400" dirty="0">
                <a:solidFill>
                  <a:schemeClr val="accent5">
                    <a:lumMod val="50000"/>
                  </a:schemeClr>
                </a:solidFill>
                <a:latin typeface="Century Gothic" panose="020B0502020202020204" pitchFamily="34" charset="0"/>
              </a:rPr>
              <a:t> recibiendo </a:t>
            </a:r>
            <a:r>
              <a:rPr lang="en-US" sz="2400" dirty="0" err="1">
                <a:solidFill>
                  <a:schemeClr val="accent5">
                    <a:lumMod val="50000"/>
                  </a:schemeClr>
                </a:solidFill>
                <a:latin typeface="Century Gothic" panose="020B0502020202020204" pitchFamily="34" charset="0"/>
              </a:rPr>
              <a:t>mensajes</a:t>
            </a:r>
            <a:r>
              <a:rPr lang="en-US" sz="2400" dirty="0">
                <a:solidFill>
                  <a:schemeClr val="accent5">
                    <a:lumMod val="50000"/>
                  </a:schemeClr>
                </a:solidFill>
                <a:latin typeface="Century Gothic" panose="020B0502020202020204" pitchFamily="34" charset="0"/>
              </a:rPr>
              <a:t>.</a:t>
            </a:r>
          </a:p>
        </p:txBody>
      </p:sp>
      <p:sp>
        <p:nvSpPr>
          <p:cNvPr id="30" name="TextBox 29">
            <a:extLst>
              <a:ext uri="{FF2B5EF4-FFF2-40B4-BE49-F238E27FC236}">
                <a16:creationId xmlns:a16="http://schemas.microsoft.com/office/drawing/2014/main" id="{6972FE71-2758-E045-811E-E55C6974E4D9}"/>
              </a:ext>
            </a:extLst>
          </p:cNvPr>
          <p:cNvSpPr txBox="1"/>
          <p:nvPr/>
        </p:nvSpPr>
        <p:spPr>
          <a:xfrm>
            <a:off x="5878427" y="5377647"/>
            <a:ext cx="6562454" cy="461665"/>
          </a:xfrm>
          <a:prstGeom prst="rect">
            <a:avLst/>
          </a:prstGeom>
          <a:noFill/>
        </p:spPr>
        <p:txBody>
          <a:bodyPr wrap="square" rtlCol="0">
            <a:spAutoFit/>
          </a:bodyPr>
          <a:lstStyle/>
          <a:p>
            <a:r>
              <a:rPr lang="en-US" sz="2400" b="1" dirty="0" err="1">
                <a:solidFill>
                  <a:schemeClr val="accent2"/>
                </a:solidFill>
                <a:latin typeface="Century Gothic" panose="020B0502020202020204" pitchFamily="34" charset="0"/>
              </a:rPr>
              <a:t>Estaba</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parando</a:t>
            </a:r>
            <a:r>
              <a:rPr lang="en-US" sz="2400" dirty="0">
                <a:solidFill>
                  <a:schemeClr val="accent5">
                    <a:lumMod val="50000"/>
                  </a:schemeClr>
                </a:solidFill>
                <a:latin typeface="Century Gothic" panose="020B0502020202020204" pitchFamily="34" charset="0"/>
              </a:rPr>
              <a:t> a </a:t>
            </a:r>
            <a:r>
              <a:rPr lang="en-US" sz="2400" dirty="0" err="1">
                <a:solidFill>
                  <a:schemeClr val="accent5">
                    <a:lumMod val="50000"/>
                  </a:schemeClr>
                </a:solidFill>
                <a:latin typeface="Century Gothic" panose="020B0502020202020204" pitchFamily="34" charset="0"/>
              </a:rPr>
              <a:t>gente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en</a:t>
            </a:r>
            <a:r>
              <a:rPr lang="en-US" sz="2400" dirty="0">
                <a:solidFill>
                  <a:schemeClr val="accent5">
                    <a:lumMod val="50000"/>
                  </a:schemeClr>
                </a:solidFill>
                <a:latin typeface="Century Gothic" panose="020B0502020202020204" pitchFamily="34" charset="0"/>
              </a:rPr>
              <a:t> la </a:t>
            </a:r>
            <a:r>
              <a:rPr lang="en-US" sz="2400" dirty="0" err="1">
                <a:solidFill>
                  <a:schemeClr val="accent5">
                    <a:lumMod val="50000"/>
                  </a:schemeClr>
                </a:solidFill>
                <a:latin typeface="Century Gothic" panose="020B0502020202020204" pitchFamily="34" charset="0"/>
              </a:rPr>
              <a:t>calle</a:t>
            </a:r>
            <a:r>
              <a:rPr lang="en-US" sz="2400" dirty="0">
                <a:solidFill>
                  <a:schemeClr val="accent5">
                    <a:lumMod val="50000"/>
                  </a:schemeClr>
                </a:solidFill>
                <a:latin typeface="Century Gothic" panose="020B0502020202020204" pitchFamily="34" charset="0"/>
              </a:rPr>
              <a:t>.</a:t>
            </a:r>
          </a:p>
        </p:txBody>
      </p:sp>
      <p:sp>
        <p:nvSpPr>
          <p:cNvPr id="31" name="TextBox 30">
            <a:extLst>
              <a:ext uri="{FF2B5EF4-FFF2-40B4-BE49-F238E27FC236}">
                <a16:creationId xmlns:a16="http://schemas.microsoft.com/office/drawing/2014/main" id="{1808DB8D-66A4-A544-ACFC-8554A75F68EB}"/>
              </a:ext>
            </a:extLst>
          </p:cNvPr>
          <p:cNvSpPr txBox="1"/>
          <p:nvPr/>
        </p:nvSpPr>
        <p:spPr>
          <a:xfrm>
            <a:off x="216069" y="4475197"/>
            <a:ext cx="5151472"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To say ‘I was’, we say ________ .</a:t>
            </a:r>
          </a:p>
        </p:txBody>
      </p:sp>
      <p:sp>
        <p:nvSpPr>
          <p:cNvPr id="32" name="TextBox 31">
            <a:extLst>
              <a:ext uri="{FF2B5EF4-FFF2-40B4-BE49-F238E27FC236}">
                <a16:creationId xmlns:a16="http://schemas.microsoft.com/office/drawing/2014/main" id="{A0DA042D-30B6-004B-8290-9296C9EA8A34}"/>
              </a:ext>
            </a:extLst>
          </p:cNvPr>
          <p:cNvSpPr txBox="1"/>
          <p:nvPr/>
        </p:nvSpPr>
        <p:spPr>
          <a:xfrm>
            <a:off x="216068" y="5427596"/>
            <a:ext cx="6081889"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To say ‘s/he, it was’, we say ________ .</a:t>
            </a:r>
          </a:p>
        </p:txBody>
      </p:sp>
      <p:sp>
        <p:nvSpPr>
          <p:cNvPr id="33" name="TextBox 32">
            <a:extLst>
              <a:ext uri="{FF2B5EF4-FFF2-40B4-BE49-F238E27FC236}">
                <a16:creationId xmlns:a16="http://schemas.microsoft.com/office/drawing/2014/main" id="{6D482830-66F2-2B43-898D-036F5D86B1B0}"/>
              </a:ext>
            </a:extLst>
          </p:cNvPr>
          <p:cNvSpPr txBox="1"/>
          <p:nvPr/>
        </p:nvSpPr>
        <p:spPr>
          <a:xfrm>
            <a:off x="5319714" y="4868509"/>
            <a:ext cx="6383160"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I was receiving messages.</a:t>
            </a:r>
            <a:endParaRPr lang="en-US" sz="2000" dirty="0">
              <a:solidFill>
                <a:schemeClr val="accent5">
                  <a:lumMod val="50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E9C92FA1-8A57-344B-8CCE-165929D12EAE}"/>
              </a:ext>
            </a:extLst>
          </p:cNvPr>
          <p:cNvSpPr txBox="1"/>
          <p:nvPr/>
        </p:nvSpPr>
        <p:spPr>
          <a:xfrm>
            <a:off x="5878427" y="5839312"/>
            <a:ext cx="6383160"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He was stopping people in the streets. </a:t>
            </a:r>
          </a:p>
        </p:txBody>
      </p:sp>
      <p:sp>
        <p:nvSpPr>
          <p:cNvPr id="35" name="TextBox 34">
            <a:extLst>
              <a:ext uri="{FF2B5EF4-FFF2-40B4-BE49-F238E27FC236}">
                <a16:creationId xmlns:a16="http://schemas.microsoft.com/office/drawing/2014/main" id="{37C60D2B-E1AB-A041-9FEB-794060A8A972}"/>
              </a:ext>
            </a:extLst>
          </p:cNvPr>
          <p:cNvSpPr txBox="1"/>
          <p:nvPr/>
        </p:nvSpPr>
        <p:spPr>
          <a:xfrm>
            <a:off x="3515753" y="4430014"/>
            <a:ext cx="1529610" cy="461665"/>
          </a:xfrm>
          <a:prstGeom prst="rect">
            <a:avLst/>
          </a:prstGeom>
          <a:noFill/>
        </p:spPr>
        <p:txBody>
          <a:bodyPr wrap="square" rtlCol="0">
            <a:spAutoFit/>
          </a:bodyPr>
          <a:lstStyle/>
          <a:p>
            <a:r>
              <a:rPr lang="en-US" sz="2400" b="1" dirty="0" err="1">
                <a:solidFill>
                  <a:schemeClr val="accent2"/>
                </a:solidFill>
                <a:latin typeface="Century Gothic" panose="020B0502020202020204" pitchFamily="34" charset="0"/>
              </a:rPr>
              <a:t>estaba</a:t>
            </a:r>
            <a:endParaRPr lang="en-US" sz="2400" b="1" dirty="0">
              <a:solidFill>
                <a:schemeClr val="accent2"/>
              </a:solidFill>
              <a:latin typeface="Century Gothic" panose="020B0502020202020204" pitchFamily="34" charset="0"/>
            </a:endParaRPr>
          </a:p>
        </p:txBody>
      </p:sp>
      <p:sp>
        <p:nvSpPr>
          <p:cNvPr id="36" name="TextBox 35">
            <a:extLst>
              <a:ext uri="{FF2B5EF4-FFF2-40B4-BE49-F238E27FC236}">
                <a16:creationId xmlns:a16="http://schemas.microsoft.com/office/drawing/2014/main" id="{2E0F7FFD-7FE1-1148-A71D-3FA1007F7975}"/>
              </a:ext>
            </a:extLst>
          </p:cNvPr>
          <p:cNvSpPr txBox="1"/>
          <p:nvPr/>
        </p:nvSpPr>
        <p:spPr>
          <a:xfrm>
            <a:off x="4406572" y="5384939"/>
            <a:ext cx="1859133" cy="461665"/>
          </a:xfrm>
          <a:prstGeom prst="rect">
            <a:avLst/>
          </a:prstGeom>
          <a:noFill/>
        </p:spPr>
        <p:txBody>
          <a:bodyPr wrap="square" rtlCol="0">
            <a:spAutoFit/>
          </a:bodyPr>
          <a:lstStyle/>
          <a:p>
            <a:r>
              <a:rPr lang="en-US" sz="2400" b="1" dirty="0" err="1">
                <a:solidFill>
                  <a:schemeClr val="accent2"/>
                </a:solidFill>
                <a:latin typeface="Century Gothic" panose="020B0502020202020204" pitchFamily="34" charset="0"/>
              </a:rPr>
              <a:t>estaba</a:t>
            </a:r>
            <a:endParaRPr lang="en-US" sz="2400" b="1" dirty="0">
              <a:solidFill>
                <a:schemeClr val="accent2"/>
              </a:solidFill>
              <a:latin typeface="Century Gothic" panose="020B0502020202020204" pitchFamily="34" charset="0"/>
            </a:endParaRPr>
          </a:p>
        </p:txBody>
      </p:sp>
      <p:sp>
        <p:nvSpPr>
          <p:cNvPr id="44" name="TextBox 24">
            <a:extLst>
              <a:ext uri="{FF2B5EF4-FFF2-40B4-BE49-F238E27FC236}">
                <a16:creationId xmlns:a16="http://schemas.microsoft.com/office/drawing/2014/main" id="{9A393BE9-3554-EE4F-9A2D-3014C0D893CA}"/>
              </a:ext>
            </a:extLst>
          </p:cNvPr>
          <p:cNvSpPr txBox="1"/>
          <p:nvPr/>
        </p:nvSpPr>
        <p:spPr>
          <a:xfrm>
            <a:off x="216069" y="1224983"/>
            <a:ext cx="11901161" cy="464935"/>
          </a:xfrm>
          <a:prstGeom prst="rect">
            <a:avLst/>
          </a:prstGeom>
          <a:noFill/>
        </p:spPr>
        <p:txBody>
          <a:bodyPr wrap="square" rtlCol="0">
            <a:spAutoFit/>
          </a:bodyPr>
          <a:lstStyle/>
          <a:p>
            <a:pPr lvl="0">
              <a:lnSpc>
                <a:spcPct val="110000"/>
              </a:lnSpc>
              <a:buClrTx/>
            </a:pPr>
            <a:r>
              <a:rPr lang="en-US" sz="2400" kern="1200" dirty="0">
                <a:solidFill>
                  <a:schemeClr val="accent5">
                    <a:lumMod val="50000"/>
                  </a:schemeClr>
                </a:solidFill>
                <a:latin typeface="Century Gothic" panose="020F0302020204030204"/>
                <a:ea typeface="+mn-ea"/>
                <a:cs typeface="+mn-cs"/>
              </a:rPr>
              <a:t>We can use </a:t>
            </a:r>
            <a:r>
              <a:rPr lang="en-US" sz="2400" b="1" i="1" kern="1200" dirty="0" err="1">
                <a:solidFill>
                  <a:schemeClr val="accent5">
                    <a:lumMod val="50000"/>
                  </a:schemeClr>
                </a:solidFill>
                <a:latin typeface="Century Gothic" panose="020F0302020204030204"/>
                <a:ea typeface="+mn-ea"/>
                <a:cs typeface="+mn-cs"/>
              </a:rPr>
              <a:t>estar</a:t>
            </a:r>
            <a:r>
              <a:rPr lang="en-US" sz="2400" kern="1200" dirty="0">
                <a:solidFill>
                  <a:schemeClr val="accent5">
                    <a:lumMod val="50000"/>
                  </a:schemeClr>
                </a:solidFill>
                <a:latin typeface="Century Gothic" panose="020F0302020204030204"/>
                <a:ea typeface="+mn-ea"/>
                <a:cs typeface="+mn-cs"/>
              </a:rPr>
              <a:t> with present participle to talk about </a:t>
            </a:r>
            <a:r>
              <a:rPr lang="en-US" sz="2400" b="1" kern="1200" dirty="0">
                <a:solidFill>
                  <a:schemeClr val="accent5">
                    <a:lumMod val="50000"/>
                  </a:schemeClr>
                </a:solidFill>
                <a:latin typeface="Century Gothic" panose="020F0302020204030204"/>
                <a:ea typeface="+mn-ea"/>
                <a:cs typeface="+mn-cs"/>
              </a:rPr>
              <a:t>__________ events</a:t>
            </a:r>
            <a:r>
              <a:rPr lang="en-US" sz="2400" kern="1200" dirty="0">
                <a:solidFill>
                  <a:schemeClr val="accent5">
                    <a:lumMod val="50000"/>
                  </a:schemeClr>
                </a:solidFill>
                <a:latin typeface="Century Gothic" panose="020F0302020204030204"/>
                <a:ea typeface="+mn-ea"/>
                <a:cs typeface="+mn-cs"/>
              </a:rPr>
              <a:t>. </a:t>
            </a:r>
          </a:p>
        </p:txBody>
      </p:sp>
      <p:sp>
        <p:nvSpPr>
          <p:cNvPr id="49" name="TextBox 30">
            <a:extLst>
              <a:ext uri="{FF2B5EF4-FFF2-40B4-BE49-F238E27FC236}">
                <a16:creationId xmlns:a16="http://schemas.microsoft.com/office/drawing/2014/main" id="{556EE4B0-BBBF-8E4A-A663-FCCDD1458F30}"/>
              </a:ext>
            </a:extLst>
          </p:cNvPr>
          <p:cNvSpPr txBox="1"/>
          <p:nvPr/>
        </p:nvSpPr>
        <p:spPr>
          <a:xfrm>
            <a:off x="216069" y="1793648"/>
            <a:ext cx="5151472"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To say ‘I am’, we say ________ .</a:t>
            </a:r>
          </a:p>
        </p:txBody>
      </p:sp>
      <p:sp>
        <p:nvSpPr>
          <p:cNvPr id="50" name="TextBox 31">
            <a:extLst>
              <a:ext uri="{FF2B5EF4-FFF2-40B4-BE49-F238E27FC236}">
                <a16:creationId xmlns:a16="http://schemas.microsoft.com/office/drawing/2014/main" id="{BA2216F8-C589-CF49-8CB1-8A702BB39135}"/>
              </a:ext>
            </a:extLst>
          </p:cNvPr>
          <p:cNvSpPr txBox="1"/>
          <p:nvPr/>
        </p:nvSpPr>
        <p:spPr>
          <a:xfrm>
            <a:off x="216068" y="2654446"/>
            <a:ext cx="6081889"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To say ‘s/he is’, we say ________ .</a:t>
            </a:r>
          </a:p>
        </p:txBody>
      </p:sp>
      <p:sp>
        <p:nvSpPr>
          <p:cNvPr id="51" name="TextBox 34">
            <a:extLst>
              <a:ext uri="{FF2B5EF4-FFF2-40B4-BE49-F238E27FC236}">
                <a16:creationId xmlns:a16="http://schemas.microsoft.com/office/drawing/2014/main" id="{7FCA3956-B47E-1544-9ADC-856BB90063EB}"/>
              </a:ext>
            </a:extLst>
          </p:cNvPr>
          <p:cNvSpPr txBox="1"/>
          <p:nvPr/>
        </p:nvSpPr>
        <p:spPr>
          <a:xfrm>
            <a:off x="3515753" y="1745243"/>
            <a:ext cx="1529610" cy="461665"/>
          </a:xfrm>
          <a:prstGeom prst="rect">
            <a:avLst/>
          </a:prstGeom>
          <a:noFill/>
        </p:spPr>
        <p:txBody>
          <a:bodyPr wrap="square" rtlCol="0">
            <a:spAutoFit/>
          </a:bodyPr>
          <a:lstStyle/>
          <a:p>
            <a:r>
              <a:rPr lang="en-US" sz="2400" b="1" dirty="0" err="1">
                <a:solidFill>
                  <a:schemeClr val="accent2"/>
                </a:solidFill>
                <a:latin typeface="Century Gothic" panose="020B0502020202020204" pitchFamily="34" charset="0"/>
              </a:rPr>
              <a:t>estoy</a:t>
            </a:r>
            <a:endParaRPr lang="en-US" sz="2400" b="1" dirty="0">
              <a:solidFill>
                <a:schemeClr val="accent2"/>
              </a:solidFill>
              <a:latin typeface="Century Gothic" panose="020B0502020202020204" pitchFamily="34" charset="0"/>
            </a:endParaRPr>
          </a:p>
        </p:txBody>
      </p:sp>
      <p:sp>
        <p:nvSpPr>
          <p:cNvPr id="52" name="TextBox 35">
            <a:extLst>
              <a:ext uri="{FF2B5EF4-FFF2-40B4-BE49-F238E27FC236}">
                <a16:creationId xmlns:a16="http://schemas.microsoft.com/office/drawing/2014/main" id="{B174C4EB-4ED2-124D-8DE6-E06154C7FEF9}"/>
              </a:ext>
            </a:extLst>
          </p:cNvPr>
          <p:cNvSpPr txBox="1"/>
          <p:nvPr/>
        </p:nvSpPr>
        <p:spPr>
          <a:xfrm>
            <a:off x="3859715" y="2587109"/>
            <a:ext cx="1859133" cy="461665"/>
          </a:xfrm>
          <a:prstGeom prst="rect">
            <a:avLst/>
          </a:prstGeom>
          <a:noFill/>
        </p:spPr>
        <p:txBody>
          <a:bodyPr wrap="square" rtlCol="0">
            <a:spAutoFit/>
          </a:bodyPr>
          <a:lstStyle/>
          <a:p>
            <a:r>
              <a:rPr lang="en-US" sz="2400" b="1" dirty="0" err="1">
                <a:solidFill>
                  <a:schemeClr val="accent2"/>
                </a:solidFill>
                <a:latin typeface="Century Gothic" panose="020B0502020202020204" pitchFamily="34" charset="0"/>
              </a:rPr>
              <a:t>está</a:t>
            </a:r>
            <a:endParaRPr lang="en-US" sz="2400" b="1" dirty="0">
              <a:solidFill>
                <a:schemeClr val="accent2"/>
              </a:solidFill>
              <a:latin typeface="Century Gothic" panose="020B0502020202020204" pitchFamily="34" charset="0"/>
            </a:endParaRPr>
          </a:p>
        </p:txBody>
      </p:sp>
      <p:sp>
        <p:nvSpPr>
          <p:cNvPr id="53" name="TextBox 27">
            <a:extLst>
              <a:ext uri="{FF2B5EF4-FFF2-40B4-BE49-F238E27FC236}">
                <a16:creationId xmlns:a16="http://schemas.microsoft.com/office/drawing/2014/main" id="{A7EE56D8-5985-F743-9C6D-535ECB0A4F0A}"/>
              </a:ext>
            </a:extLst>
          </p:cNvPr>
          <p:cNvSpPr txBox="1"/>
          <p:nvPr/>
        </p:nvSpPr>
        <p:spPr>
          <a:xfrm>
            <a:off x="5281049" y="1741679"/>
            <a:ext cx="7438741" cy="461665"/>
          </a:xfrm>
          <a:prstGeom prst="rect">
            <a:avLst/>
          </a:prstGeom>
          <a:noFill/>
        </p:spPr>
        <p:txBody>
          <a:bodyPr wrap="square" rtlCol="0">
            <a:spAutoFit/>
          </a:bodyPr>
          <a:lstStyle/>
          <a:p>
            <a:r>
              <a:rPr lang="en-US" sz="2400" b="1" dirty="0" err="1">
                <a:solidFill>
                  <a:schemeClr val="accent2"/>
                </a:solidFill>
                <a:latin typeface="Century Gothic" panose="020B0502020202020204" pitchFamily="34" charset="0"/>
              </a:rPr>
              <a:t>Estoy</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poniendo</a:t>
            </a:r>
            <a:r>
              <a:rPr lang="en-US" sz="2400" dirty="0">
                <a:solidFill>
                  <a:schemeClr val="accent5">
                    <a:lumMod val="50000"/>
                  </a:schemeClr>
                </a:solidFill>
                <a:latin typeface="Century Gothic" panose="020B0502020202020204" pitchFamily="34" charset="0"/>
              </a:rPr>
              <a:t> el </a:t>
            </a:r>
            <a:r>
              <a:rPr lang="en-US" sz="2400" dirty="0" err="1">
                <a:solidFill>
                  <a:schemeClr val="accent5">
                    <a:lumMod val="50000"/>
                  </a:schemeClr>
                </a:solidFill>
                <a:latin typeface="Century Gothic" panose="020B0502020202020204" pitchFamily="34" charset="0"/>
              </a:rPr>
              <a:t>dibujo</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en</a:t>
            </a:r>
            <a:r>
              <a:rPr lang="en-US" sz="2400" dirty="0">
                <a:solidFill>
                  <a:schemeClr val="accent5">
                    <a:lumMod val="50000"/>
                  </a:schemeClr>
                </a:solidFill>
                <a:latin typeface="Century Gothic" panose="020B0502020202020204" pitchFamily="34" charset="0"/>
              </a:rPr>
              <a:t> la mesa.</a:t>
            </a:r>
          </a:p>
        </p:txBody>
      </p:sp>
      <p:sp>
        <p:nvSpPr>
          <p:cNvPr id="54" name="TextBox 29">
            <a:extLst>
              <a:ext uri="{FF2B5EF4-FFF2-40B4-BE49-F238E27FC236}">
                <a16:creationId xmlns:a16="http://schemas.microsoft.com/office/drawing/2014/main" id="{FBFFD76F-76C3-6548-A349-A4ECA63112AE}"/>
              </a:ext>
            </a:extLst>
          </p:cNvPr>
          <p:cNvSpPr txBox="1"/>
          <p:nvPr/>
        </p:nvSpPr>
        <p:spPr>
          <a:xfrm>
            <a:off x="5277894" y="2632376"/>
            <a:ext cx="6562454" cy="461665"/>
          </a:xfrm>
          <a:prstGeom prst="rect">
            <a:avLst/>
          </a:prstGeom>
          <a:noFill/>
        </p:spPr>
        <p:txBody>
          <a:bodyPr wrap="square" rtlCol="0">
            <a:spAutoFit/>
          </a:bodyPr>
          <a:lstStyle/>
          <a:p>
            <a:r>
              <a:rPr lang="en-US" sz="2400" b="1" dirty="0" err="1">
                <a:solidFill>
                  <a:schemeClr val="accent2"/>
                </a:solidFill>
                <a:latin typeface="Century Gothic" panose="020B0502020202020204" pitchFamily="34" charset="0"/>
              </a:rPr>
              <a:t>Está</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haciendo</a:t>
            </a:r>
            <a:r>
              <a:rPr lang="en-US" sz="2400" dirty="0">
                <a:solidFill>
                  <a:schemeClr val="accent5">
                    <a:lumMod val="50000"/>
                  </a:schemeClr>
                </a:solidFill>
                <a:latin typeface="Century Gothic" panose="020B0502020202020204" pitchFamily="34" charset="0"/>
              </a:rPr>
              <a:t> una </a:t>
            </a:r>
            <a:r>
              <a:rPr lang="en-US" sz="2400" dirty="0" err="1">
                <a:solidFill>
                  <a:schemeClr val="accent5">
                    <a:lumMod val="50000"/>
                  </a:schemeClr>
                </a:solidFill>
                <a:latin typeface="Century Gothic" panose="020B0502020202020204" pitchFamily="34" charset="0"/>
              </a:rPr>
              <a:t>llamada</a:t>
            </a:r>
            <a:r>
              <a:rPr lang="en-US" sz="2400" dirty="0">
                <a:solidFill>
                  <a:schemeClr val="accent5">
                    <a:lumMod val="50000"/>
                  </a:schemeClr>
                </a:solidFill>
                <a:latin typeface="Century Gothic" panose="020B0502020202020204" pitchFamily="34" charset="0"/>
              </a:rPr>
              <a:t>.</a:t>
            </a:r>
          </a:p>
        </p:txBody>
      </p:sp>
      <p:sp>
        <p:nvSpPr>
          <p:cNvPr id="55" name="TextBox 32">
            <a:extLst>
              <a:ext uri="{FF2B5EF4-FFF2-40B4-BE49-F238E27FC236}">
                <a16:creationId xmlns:a16="http://schemas.microsoft.com/office/drawing/2014/main" id="{F05E75D4-80FB-944E-89F4-1DA3724FD81B}"/>
              </a:ext>
            </a:extLst>
          </p:cNvPr>
          <p:cNvSpPr txBox="1"/>
          <p:nvPr/>
        </p:nvSpPr>
        <p:spPr>
          <a:xfrm>
            <a:off x="5318906" y="2182486"/>
            <a:ext cx="6383160"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I am putting the drawing on the table.</a:t>
            </a:r>
            <a:endParaRPr lang="en-US" sz="2000" dirty="0">
              <a:solidFill>
                <a:schemeClr val="accent5">
                  <a:lumMod val="50000"/>
                </a:schemeClr>
              </a:solidFill>
              <a:latin typeface="Century Gothic" panose="020B0502020202020204" pitchFamily="34" charset="0"/>
            </a:endParaRPr>
          </a:p>
        </p:txBody>
      </p:sp>
      <p:sp>
        <p:nvSpPr>
          <p:cNvPr id="56" name="TextBox 33">
            <a:extLst>
              <a:ext uri="{FF2B5EF4-FFF2-40B4-BE49-F238E27FC236}">
                <a16:creationId xmlns:a16="http://schemas.microsoft.com/office/drawing/2014/main" id="{D6DA4F03-B301-C447-A291-47468BD36ED4}"/>
              </a:ext>
            </a:extLst>
          </p:cNvPr>
          <p:cNvSpPr txBox="1"/>
          <p:nvPr/>
        </p:nvSpPr>
        <p:spPr>
          <a:xfrm>
            <a:off x="5336138" y="3108575"/>
            <a:ext cx="6383160"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He is making a phone call.</a:t>
            </a:r>
          </a:p>
        </p:txBody>
      </p:sp>
      <p:sp>
        <p:nvSpPr>
          <p:cNvPr id="57" name="TextBox 34">
            <a:extLst>
              <a:ext uri="{FF2B5EF4-FFF2-40B4-BE49-F238E27FC236}">
                <a16:creationId xmlns:a16="http://schemas.microsoft.com/office/drawing/2014/main" id="{CC30F026-329C-944F-86A2-8D1FA47DA835}"/>
              </a:ext>
            </a:extLst>
          </p:cNvPr>
          <p:cNvSpPr txBox="1"/>
          <p:nvPr/>
        </p:nvSpPr>
        <p:spPr>
          <a:xfrm>
            <a:off x="8305202" y="1179729"/>
            <a:ext cx="1529610" cy="461665"/>
          </a:xfrm>
          <a:prstGeom prst="rect">
            <a:avLst/>
          </a:prstGeom>
          <a:noFill/>
        </p:spPr>
        <p:txBody>
          <a:bodyPr wrap="square" rtlCol="0">
            <a:spAutoFit/>
          </a:bodyPr>
          <a:lstStyle/>
          <a:p>
            <a:r>
              <a:rPr lang="en-US" sz="2400" b="1" dirty="0">
                <a:solidFill>
                  <a:schemeClr val="accent2"/>
                </a:solidFill>
                <a:latin typeface="Century Gothic" panose="020B0502020202020204" pitchFamily="34" charset="0"/>
              </a:rPr>
              <a:t>ongoing</a:t>
            </a:r>
          </a:p>
        </p:txBody>
      </p:sp>
    </p:spTree>
    <p:extLst>
      <p:ext uri="{BB962C8B-B14F-4D97-AF65-F5344CB8AC3E}">
        <p14:creationId xmlns:p14="http://schemas.microsoft.com/office/powerpoint/2010/main" val="370267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30" grpId="0"/>
      <p:bldP spid="31" grpId="0"/>
      <p:bldP spid="32" grpId="0"/>
      <p:bldP spid="33" grpId="0"/>
      <p:bldP spid="34" grpId="0"/>
      <p:bldP spid="35" grpId="0"/>
      <p:bldP spid="36" grpId="0"/>
      <p:bldP spid="44" grpId="0"/>
      <p:bldP spid="49" grpId="0"/>
      <p:bldP spid="50" grpId="0"/>
      <p:bldP spid="51" grpId="0"/>
      <p:bldP spid="52" grpId="0"/>
      <p:bldP spid="53" grpId="0"/>
      <p:bldP spid="54" grpId="0"/>
      <p:bldP spid="55" grpId="0"/>
      <p:bldP spid="56"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B7919-5B7F-394E-83E3-F6CD024BAA17}"/>
              </a:ext>
            </a:extLst>
          </p:cNvPr>
          <p:cNvSpPr>
            <a:spLocks noGrp="1"/>
          </p:cNvSpPr>
          <p:nvPr>
            <p:ph type="title"/>
          </p:nvPr>
        </p:nvSpPr>
        <p:spPr>
          <a:xfrm>
            <a:off x="198551" y="109167"/>
            <a:ext cx="9856536" cy="1431541"/>
          </a:xfrm>
        </p:spPr>
        <p:txBody>
          <a:bodyPr>
            <a:normAutofit/>
          </a:bodyPr>
          <a:lstStyle/>
          <a:p>
            <a:r>
              <a:rPr lang="es-GB" sz="2200" b="1" dirty="0"/>
              <a:t>Lucía escribe notas para su trabajo en la sección de noticias en el periódico. Lee y decide: </a:t>
            </a:r>
            <a:br>
              <a:rPr lang="es-GB" sz="2200" b="1" dirty="0"/>
            </a:br>
            <a:r>
              <a:rPr lang="es-GB" sz="2200" b="1" dirty="0"/>
              <a:t>¿es en el presente o en el pasado? </a:t>
            </a:r>
            <a:br>
              <a:rPr lang="es-GB" sz="2200" b="1" dirty="0"/>
            </a:br>
            <a:r>
              <a:rPr lang="es-GB" sz="2200" b="1" dirty="0"/>
              <a:t>¿quién es la persona? </a:t>
            </a:r>
          </a:p>
        </p:txBody>
      </p:sp>
      <p:sp>
        <p:nvSpPr>
          <p:cNvPr id="5" name="Rounded Rectangle 11">
            <a:extLst>
              <a:ext uri="{FF2B5EF4-FFF2-40B4-BE49-F238E27FC236}">
                <a16:creationId xmlns:a16="http://schemas.microsoft.com/office/drawing/2014/main" id="{5EFF21F2-29BF-B049-A716-3F1BD084AB8E}"/>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7" name="CuadroTexto 6">
            <a:extLst>
              <a:ext uri="{FF2B5EF4-FFF2-40B4-BE49-F238E27FC236}">
                <a16:creationId xmlns:a16="http://schemas.microsoft.com/office/drawing/2014/main" id="{BEC41450-3EAF-BF48-B333-434362AB315E}"/>
              </a:ext>
            </a:extLst>
          </p:cNvPr>
          <p:cNvSpPr txBox="1"/>
          <p:nvPr/>
        </p:nvSpPr>
        <p:spPr>
          <a:xfrm>
            <a:off x="341983" y="1570825"/>
            <a:ext cx="5913798" cy="400110"/>
          </a:xfrm>
          <a:prstGeom prst="rect">
            <a:avLst/>
          </a:prstGeom>
          <a:solidFill>
            <a:schemeClr val="accent6">
              <a:lumMod val="20000"/>
              <a:lumOff val="80000"/>
            </a:schemeClr>
          </a:solidFill>
        </p:spPr>
        <p:txBody>
          <a:bodyPr wrap="none" rtlCol="0">
            <a:spAutoFit/>
          </a:bodyPr>
          <a:lstStyle/>
          <a:p>
            <a:r>
              <a:rPr lang="es-GB" sz="2000" dirty="0">
                <a:solidFill>
                  <a:schemeClr val="accent5">
                    <a:lumMod val="50000"/>
                  </a:schemeClr>
                </a:solidFill>
                <a:latin typeface="Century Gothic" panose="020B0502020202020204" pitchFamily="34" charset="0"/>
              </a:rPr>
              <a:t>1</a:t>
            </a:r>
            <a:r>
              <a:rPr lang="es-GB" sz="2000">
                <a:solidFill>
                  <a:schemeClr val="accent5">
                    <a:lumMod val="50000"/>
                  </a:schemeClr>
                </a:solidFill>
                <a:latin typeface="Century Gothic" panose="020B0502020202020204" pitchFamily="34" charset="0"/>
              </a:rPr>
              <a:t>. Estoy</a:t>
            </a:r>
            <a:r>
              <a:rPr lang="es-ES" sz="2000" dirty="0">
                <a:solidFill>
                  <a:schemeClr val="accent5">
                    <a:lumMod val="50000"/>
                  </a:schemeClr>
                </a:solidFill>
                <a:latin typeface="Century Gothic" panose="020B0502020202020204" pitchFamily="34" charset="0"/>
              </a:rPr>
              <a:t> mirando la calle desde mi habitación.</a:t>
            </a:r>
            <a:endParaRPr lang="es-GB" sz="2000" dirty="0">
              <a:solidFill>
                <a:schemeClr val="accent5">
                  <a:lumMod val="50000"/>
                </a:schemeClr>
              </a:solidFill>
              <a:latin typeface="Century Gothic" panose="020B0502020202020204" pitchFamily="34" charset="0"/>
            </a:endParaRPr>
          </a:p>
        </p:txBody>
      </p:sp>
      <p:sp>
        <p:nvSpPr>
          <p:cNvPr id="8" name="CuadroTexto 7">
            <a:extLst>
              <a:ext uri="{FF2B5EF4-FFF2-40B4-BE49-F238E27FC236}">
                <a16:creationId xmlns:a16="http://schemas.microsoft.com/office/drawing/2014/main" id="{61B4DBA7-3983-A742-BE0E-4A94DA1519BC}"/>
              </a:ext>
            </a:extLst>
          </p:cNvPr>
          <p:cNvSpPr txBox="1"/>
          <p:nvPr/>
        </p:nvSpPr>
        <p:spPr>
          <a:xfrm>
            <a:off x="341983" y="2105680"/>
            <a:ext cx="5455340" cy="400110"/>
          </a:xfrm>
          <a:prstGeom prst="rect">
            <a:avLst/>
          </a:prstGeom>
          <a:solidFill>
            <a:schemeClr val="accent6">
              <a:lumMod val="20000"/>
              <a:lumOff val="80000"/>
            </a:schemeClr>
          </a:solidFill>
        </p:spPr>
        <p:txBody>
          <a:bodyPr wrap="none" rtlCol="0">
            <a:spAutoFit/>
          </a:bodyPr>
          <a:lstStyle/>
          <a:p>
            <a:r>
              <a:rPr lang="es-GB" sz="2000" dirty="0">
                <a:solidFill>
                  <a:schemeClr val="accent5">
                    <a:lumMod val="50000"/>
                  </a:schemeClr>
                </a:solidFill>
                <a:latin typeface="Century Gothic" panose="020B0502020202020204" pitchFamily="34" charset="0"/>
              </a:rPr>
              <a:t>2. Estaba repartiendo papeles en la calle. </a:t>
            </a:r>
          </a:p>
        </p:txBody>
      </p:sp>
      <p:graphicFrame>
        <p:nvGraphicFramePr>
          <p:cNvPr id="9" name="Tabla 9">
            <a:extLst>
              <a:ext uri="{FF2B5EF4-FFF2-40B4-BE49-F238E27FC236}">
                <a16:creationId xmlns:a16="http://schemas.microsoft.com/office/drawing/2014/main" id="{091BB443-795B-2846-A8E7-A89DF9E2E4E0}"/>
              </a:ext>
            </a:extLst>
          </p:cNvPr>
          <p:cNvGraphicFramePr>
            <a:graphicFrameLocks noGrp="1"/>
          </p:cNvGraphicFramePr>
          <p:nvPr>
            <p:extLst>
              <p:ext uri="{D42A27DB-BD31-4B8C-83A1-F6EECF244321}">
                <p14:modId xmlns:p14="http://schemas.microsoft.com/office/powerpoint/2010/main" val="3744070415"/>
              </p:ext>
            </p:extLst>
          </p:nvPr>
        </p:nvGraphicFramePr>
        <p:xfrm>
          <a:off x="6323307" y="1031616"/>
          <a:ext cx="5604836" cy="5193944"/>
        </p:xfrm>
        <a:graphic>
          <a:graphicData uri="http://schemas.openxmlformats.org/drawingml/2006/table">
            <a:tbl>
              <a:tblPr firstRow="1" bandRow="1">
                <a:tableStyleId>{5DA37D80-6434-44D0-A028-1B22A696006F}</a:tableStyleId>
              </a:tblPr>
              <a:tblGrid>
                <a:gridCol w="294468">
                  <a:extLst>
                    <a:ext uri="{9D8B030D-6E8A-4147-A177-3AD203B41FA5}">
                      <a16:colId xmlns:a16="http://schemas.microsoft.com/office/drawing/2014/main" val="3482165710"/>
                    </a:ext>
                  </a:extLst>
                </a:gridCol>
                <a:gridCol w="1239865">
                  <a:extLst>
                    <a:ext uri="{9D8B030D-6E8A-4147-A177-3AD203B41FA5}">
                      <a16:colId xmlns:a16="http://schemas.microsoft.com/office/drawing/2014/main" val="401724754"/>
                    </a:ext>
                  </a:extLst>
                </a:gridCol>
                <a:gridCol w="1131376">
                  <a:extLst>
                    <a:ext uri="{9D8B030D-6E8A-4147-A177-3AD203B41FA5}">
                      <a16:colId xmlns:a16="http://schemas.microsoft.com/office/drawing/2014/main" val="3578381527"/>
                    </a:ext>
                  </a:extLst>
                </a:gridCol>
                <a:gridCol w="632613">
                  <a:extLst>
                    <a:ext uri="{9D8B030D-6E8A-4147-A177-3AD203B41FA5}">
                      <a16:colId xmlns:a16="http://schemas.microsoft.com/office/drawing/2014/main" val="738800277"/>
                    </a:ext>
                  </a:extLst>
                </a:gridCol>
                <a:gridCol w="951218">
                  <a:extLst>
                    <a:ext uri="{9D8B030D-6E8A-4147-A177-3AD203B41FA5}">
                      <a16:colId xmlns:a16="http://schemas.microsoft.com/office/drawing/2014/main" val="4022994156"/>
                    </a:ext>
                  </a:extLst>
                </a:gridCol>
                <a:gridCol w="1355296">
                  <a:extLst>
                    <a:ext uri="{9D8B030D-6E8A-4147-A177-3AD203B41FA5}">
                      <a16:colId xmlns:a16="http://schemas.microsoft.com/office/drawing/2014/main" val="2038417003"/>
                    </a:ext>
                  </a:extLst>
                </a:gridCol>
              </a:tblGrid>
              <a:tr h="879841">
                <a:tc>
                  <a:txBody>
                    <a:bodyPr/>
                    <a:lstStyle/>
                    <a:p>
                      <a:pPr algn="ctr"/>
                      <a:endParaRPr lang="es-GB" sz="2000" b="1" dirty="0">
                        <a:solidFill>
                          <a:schemeClr val="accent5">
                            <a:lumMod val="50000"/>
                          </a:schemeClr>
                        </a:solidFill>
                        <a:latin typeface="Century Gothic" panose="020B0502020202020204" pitchFamily="34" charset="0"/>
                      </a:endParaRP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Presente</a:t>
                      </a:r>
                    </a:p>
                  </a:txBody>
                  <a:tcPr anchor="ctr">
                    <a:solidFill>
                      <a:schemeClr val="accent6">
                        <a:lumMod val="20000"/>
                        <a:lumOff val="80000"/>
                      </a:schemeClr>
                    </a:solidFill>
                  </a:tcPr>
                </a:tc>
                <a:tc>
                  <a:txBody>
                    <a:bodyPr/>
                    <a:lstStyle/>
                    <a:p>
                      <a:pPr algn="ctr"/>
                      <a:r>
                        <a:rPr lang="es-GB" sz="2000" dirty="0">
                          <a:solidFill>
                            <a:schemeClr val="accent5">
                              <a:lumMod val="50000"/>
                            </a:schemeClr>
                          </a:solidFill>
                          <a:latin typeface="Century Gothic" panose="020B0502020202020204" pitchFamily="34" charset="0"/>
                        </a:rPr>
                        <a:t>Pasado</a:t>
                      </a:r>
                    </a:p>
                  </a:txBody>
                  <a:tcPr anchor="ctr">
                    <a:solidFill>
                      <a:schemeClr val="accent5">
                        <a:lumMod val="20000"/>
                        <a:lumOff val="80000"/>
                      </a:schemeClr>
                    </a:solidFill>
                  </a:tcPr>
                </a:tc>
                <a:tc>
                  <a:txBody>
                    <a:bodyPr/>
                    <a:lstStyle/>
                    <a:p>
                      <a:pPr algn="ctr"/>
                      <a:r>
                        <a:rPr lang="es-GB" sz="2000" dirty="0">
                          <a:solidFill>
                            <a:schemeClr val="accent5">
                              <a:lumMod val="50000"/>
                            </a:schemeClr>
                          </a:solidFill>
                          <a:latin typeface="Century Gothic" panose="020B0502020202020204" pitchFamily="34" charset="0"/>
                        </a:rPr>
                        <a:t>‘I’</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‘s/he’</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It could be ‘I’ or ‘s/he’</a:t>
                      </a:r>
                    </a:p>
                  </a:txBody>
                  <a:tcPr anchor="ctr">
                    <a:noFill/>
                  </a:tcPr>
                </a:tc>
                <a:extLst>
                  <a:ext uri="{0D108BD9-81ED-4DB2-BD59-A6C34878D82A}">
                    <a16:rowId xmlns:a16="http://schemas.microsoft.com/office/drawing/2014/main" val="3391436261"/>
                  </a:ext>
                </a:extLst>
              </a:tr>
              <a:tr h="523513">
                <a:tc>
                  <a:txBody>
                    <a:bodyPr/>
                    <a:lstStyle/>
                    <a:p>
                      <a:pPr algn="ctr"/>
                      <a:r>
                        <a:rPr lang="es-GB" sz="2000" b="1" dirty="0">
                          <a:solidFill>
                            <a:schemeClr val="accent5">
                              <a:lumMod val="50000"/>
                            </a:schemeClr>
                          </a:solidFill>
                          <a:latin typeface="Century Gothic" panose="020B0502020202020204" pitchFamily="34" charset="0"/>
                        </a:rPr>
                        <a:t>1</a:t>
                      </a: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1042534368"/>
                  </a:ext>
                </a:extLst>
              </a:tr>
              <a:tr h="523513">
                <a:tc>
                  <a:txBody>
                    <a:bodyPr/>
                    <a:lstStyle/>
                    <a:p>
                      <a:pPr algn="ctr"/>
                      <a:r>
                        <a:rPr lang="es-GB" sz="2000" b="1" dirty="0">
                          <a:solidFill>
                            <a:schemeClr val="accent5">
                              <a:lumMod val="50000"/>
                            </a:schemeClr>
                          </a:solidFill>
                          <a:latin typeface="Century Gothic" panose="020B0502020202020204" pitchFamily="34" charset="0"/>
                        </a:rPr>
                        <a:t>2</a:t>
                      </a: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601217521"/>
                  </a:ext>
                </a:extLst>
              </a:tr>
              <a:tr h="523513">
                <a:tc>
                  <a:txBody>
                    <a:bodyPr/>
                    <a:lstStyle/>
                    <a:p>
                      <a:pPr algn="ctr"/>
                      <a:r>
                        <a:rPr lang="es-GB" sz="2000" b="1" dirty="0">
                          <a:solidFill>
                            <a:schemeClr val="accent5">
                              <a:lumMod val="50000"/>
                            </a:schemeClr>
                          </a:solidFill>
                          <a:latin typeface="Century Gothic" panose="020B0502020202020204" pitchFamily="34" charset="0"/>
                        </a:rPr>
                        <a:t>3</a:t>
                      </a: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175804598"/>
                  </a:ext>
                </a:extLst>
              </a:tr>
              <a:tr h="523513">
                <a:tc>
                  <a:txBody>
                    <a:bodyPr/>
                    <a:lstStyle/>
                    <a:p>
                      <a:pPr algn="ctr"/>
                      <a:r>
                        <a:rPr lang="es-GB" sz="2000" b="1" dirty="0">
                          <a:solidFill>
                            <a:schemeClr val="accent5">
                              <a:lumMod val="50000"/>
                            </a:schemeClr>
                          </a:solidFill>
                          <a:latin typeface="Century Gothic" panose="020B0502020202020204" pitchFamily="34" charset="0"/>
                        </a:rPr>
                        <a:t>4</a:t>
                      </a: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3476403167"/>
                  </a:ext>
                </a:extLst>
              </a:tr>
              <a:tr h="523513">
                <a:tc>
                  <a:txBody>
                    <a:bodyPr/>
                    <a:lstStyle/>
                    <a:p>
                      <a:pPr algn="ctr"/>
                      <a:r>
                        <a:rPr lang="es-GB" sz="2000" b="1" dirty="0">
                          <a:solidFill>
                            <a:schemeClr val="accent5">
                              <a:lumMod val="50000"/>
                            </a:schemeClr>
                          </a:solidFill>
                          <a:latin typeface="Century Gothic" panose="020B0502020202020204" pitchFamily="34" charset="0"/>
                        </a:rPr>
                        <a:t>5</a:t>
                      </a: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2673924826"/>
                  </a:ext>
                </a:extLst>
              </a:tr>
              <a:tr h="523513">
                <a:tc>
                  <a:txBody>
                    <a:bodyPr/>
                    <a:lstStyle/>
                    <a:p>
                      <a:pPr algn="ctr"/>
                      <a:r>
                        <a:rPr lang="es-GB" sz="2000" b="1" dirty="0">
                          <a:solidFill>
                            <a:schemeClr val="accent5">
                              <a:lumMod val="50000"/>
                            </a:schemeClr>
                          </a:solidFill>
                          <a:latin typeface="Century Gothic" panose="020B0502020202020204" pitchFamily="34" charset="0"/>
                        </a:rPr>
                        <a:t>6</a:t>
                      </a: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4083439333"/>
                  </a:ext>
                </a:extLst>
              </a:tr>
              <a:tr h="523513">
                <a:tc>
                  <a:txBody>
                    <a:bodyPr/>
                    <a:lstStyle/>
                    <a:p>
                      <a:pPr algn="ctr"/>
                      <a:r>
                        <a:rPr lang="es-GB" sz="2000" b="1" dirty="0">
                          <a:solidFill>
                            <a:schemeClr val="accent5">
                              <a:lumMod val="50000"/>
                            </a:schemeClr>
                          </a:solidFill>
                          <a:latin typeface="Century Gothic" panose="020B0502020202020204" pitchFamily="34" charset="0"/>
                        </a:rPr>
                        <a:t>7</a:t>
                      </a: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1834197795"/>
                  </a:ext>
                </a:extLst>
              </a:tr>
              <a:tr h="523513">
                <a:tc>
                  <a:txBody>
                    <a:bodyPr/>
                    <a:lstStyle/>
                    <a:p>
                      <a:pPr algn="ctr"/>
                      <a:r>
                        <a:rPr lang="es-GB" sz="2000" b="1" dirty="0">
                          <a:solidFill>
                            <a:schemeClr val="accent5">
                              <a:lumMod val="50000"/>
                            </a:schemeClr>
                          </a:solidFill>
                          <a:latin typeface="Century Gothic" panose="020B0502020202020204" pitchFamily="34" charset="0"/>
                        </a:rPr>
                        <a:t>8</a:t>
                      </a: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1444999249"/>
                  </a:ext>
                </a:extLst>
              </a:tr>
            </a:tbl>
          </a:graphicData>
        </a:graphic>
      </p:graphicFrame>
      <p:pic>
        <p:nvPicPr>
          <p:cNvPr id="12" name="Picture 21" descr="green checkmark">
            <a:extLst>
              <a:ext uri="{FF2B5EF4-FFF2-40B4-BE49-F238E27FC236}">
                <a16:creationId xmlns:a16="http://schemas.microsoft.com/office/drawing/2014/main" id="{EE92364A-1800-A54D-BC1D-7B5506507E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351" y="2118784"/>
            <a:ext cx="335249" cy="372097"/>
          </a:xfrm>
          <a:prstGeom prst="rect">
            <a:avLst/>
          </a:prstGeom>
        </p:spPr>
      </p:pic>
      <p:pic>
        <p:nvPicPr>
          <p:cNvPr id="13" name="Picture 21" descr="green checkmark">
            <a:extLst>
              <a:ext uri="{FF2B5EF4-FFF2-40B4-BE49-F238E27FC236}">
                <a16:creationId xmlns:a16="http://schemas.microsoft.com/office/drawing/2014/main" id="{9FA85F09-6557-4847-ACE5-13BE7AC49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5725" y="2118784"/>
            <a:ext cx="335249" cy="372097"/>
          </a:xfrm>
          <a:prstGeom prst="rect">
            <a:avLst/>
          </a:prstGeom>
        </p:spPr>
      </p:pic>
      <p:sp>
        <p:nvSpPr>
          <p:cNvPr id="15" name="CuadroTexto 14">
            <a:extLst>
              <a:ext uri="{FF2B5EF4-FFF2-40B4-BE49-F238E27FC236}">
                <a16:creationId xmlns:a16="http://schemas.microsoft.com/office/drawing/2014/main" id="{46F1F268-9509-E143-8EFF-5B6BA154A8C7}"/>
              </a:ext>
            </a:extLst>
          </p:cNvPr>
          <p:cNvSpPr txBox="1"/>
          <p:nvPr/>
        </p:nvSpPr>
        <p:spPr>
          <a:xfrm>
            <a:off x="341983" y="2640535"/>
            <a:ext cx="5016117" cy="400110"/>
          </a:xfrm>
          <a:prstGeom prst="rect">
            <a:avLst/>
          </a:prstGeom>
          <a:solidFill>
            <a:schemeClr val="accent6">
              <a:lumMod val="20000"/>
              <a:lumOff val="80000"/>
            </a:schemeClr>
          </a:solidFill>
        </p:spPr>
        <p:txBody>
          <a:bodyPr wrap="none" rtlCol="0">
            <a:spAutoFit/>
          </a:bodyPr>
          <a:lstStyle/>
          <a:p>
            <a:r>
              <a:rPr lang="es-GB" sz="2000" dirty="0">
                <a:solidFill>
                  <a:schemeClr val="accent5">
                    <a:lumMod val="50000"/>
                  </a:schemeClr>
                </a:solidFill>
                <a:latin typeface="Century Gothic" panose="020B0502020202020204" pitchFamily="34" charset="0"/>
              </a:rPr>
              <a:t>3. Está haciendo gestos con los brazos.</a:t>
            </a:r>
          </a:p>
        </p:txBody>
      </p:sp>
      <p:sp>
        <p:nvSpPr>
          <p:cNvPr id="17" name="CuadroTexto 14">
            <a:extLst>
              <a:ext uri="{FF2B5EF4-FFF2-40B4-BE49-F238E27FC236}">
                <a16:creationId xmlns:a16="http://schemas.microsoft.com/office/drawing/2014/main" id="{015E20F7-9643-3740-AEB5-6157C37A667A}"/>
              </a:ext>
            </a:extLst>
          </p:cNvPr>
          <p:cNvSpPr txBox="1"/>
          <p:nvPr/>
        </p:nvSpPr>
        <p:spPr>
          <a:xfrm>
            <a:off x="341983" y="3254844"/>
            <a:ext cx="4211409" cy="400110"/>
          </a:xfrm>
          <a:prstGeom prst="rect">
            <a:avLst/>
          </a:prstGeom>
          <a:solidFill>
            <a:schemeClr val="accent6">
              <a:lumMod val="20000"/>
              <a:lumOff val="80000"/>
            </a:schemeClr>
          </a:solidFill>
        </p:spPr>
        <p:txBody>
          <a:bodyPr wrap="none" rtlCol="0">
            <a:spAutoFit/>
          </a:bodyPr>
          <a:lstStyle/>
          <a:p>
            <a:r>
              <a:rPr lang="es-ES" sz="2000" dirty="0">
                <a:solidFill>
                  <a:schemeClr val="accent5">
                    <a:lumMod val="50000"/>
                  </a:schemeClr>
                </a:solidFill>
                <a:latin typeface="Century Gothic" panose="020B0502020202020204" pitchFamily="34" charset="0"/>
              </a:rPr>
              <a:t>4</a:t>
            </a:r>
            <a:r>
              <a:rPr lang="es-GB" sz="2000">
                <a:solidFill>
                  <a:schemeClr val="accent5">
                    <a:lumMod val="50000"/>
                  </a:schemeClr>
                </a:solidFill>
                <a:latin typeface="Century Gothic" panose="020B0502020202020204" pitchFamily="34" charset="0"/>
              </a:rPr>
              <a:t>. Está </a:t>
            </a:r>
            <a:r>
              <a:rPr lang="es-ES" sz="2000" dirty="0">
                <a:solidFill>
                  <a:schemeClr val="accent5">
                    <a:lumMod val="50000"/>
                  </a:schemeClr>
                </a:solidFill>
                <a:latin typeface="Century Gothic" panose="020B0502020202020204" pitchFamily="34" charset="0"/>
              </a:rPr>
              <a:t>caminado</a:t>
            </a:r>
            <a:r>
              <a:rPr lang="es-GB" sz="2000">
                <a:solidFill>
                  <a:schemeClr val="accent5">
                    <a:lumMod val="50000"/>
                  </a:schemeClr>
                </a:solidFill>
                <a:latin typeface="Century Gothic" panose="020B0502020202020204" pitchFamily="34" charset="0"/>
              </a:rPr>
              <a:t> </a:t>
            </a:r>
            <a:r>
              <a:rPr lang="es-ES" sz="2000" dirty="0">
                <a:solidFill>
                  <a:schemeClr val="accent5">
                    <a:lumMod val="50000"/>
                  </a:schemeClr>
                </a:solidFill>
                <a:latin typeface="Century Gothic" panose="020B0502020202020204" pitchFamily="34" charset="0"/>
              </a:rPr>
              <a:t>con su madre</a:t>
            </a:r>
            <a:r>
              <a:rPr lang="es-GB" sz="2000">
                <a:solidFill>
                  <a:schemeClr val="accent5">
                    <a:lumMod val="50000"/>
                  </a:schemeClr>
                </a:solidFill>
                <a:latin typeface="Century Gothic" panose="020B0502020202020204" pitchFamily="34" charset="0"/>
              </a:rPr>
              <a:t>.</a:t>
            </a:r>
            <a:endParaRPr lang="es-GB" sz="2000" dirty="0">
              <a:solidFill>
                <a:schemeClr val="accent5">
                  <a:lumMod val="50000"/>
                </a:schemeClr>
              </a:solidFill>
              <a:latin typeface="Century Gothic" panose="020B0502020202020204" pitchFamily="34" charset="0"/>
            </a:endParaRPr>
          </a:p>
        </p:txBody>
      </p:sp>
      <p:sp>
        <p:nvSpPr>
          <p:cNvPr id="18" name="CuadroTexto 14">
            <a:extLst>
              <a:ext uri="{FF2B5EF4-FFF2-40B4-BE49-F238E27FC236}">
                <a16:creationId xmlns:a16="http://schemas.microsoft.com/office/drawing/2014/main" id="{DC447A1F-6ABC-D846-99D6-64702F06484F}"/>
              </a:ext>
            </a:extLst>
          </p:cNvPr>
          <p:cNvSpPr txBox="1"/>
          <p:nvPr/>
        </p:nvSpPr>
        <p:spPr>
          <a:xfrm>
            <a:off x="341983" y="3869153"/>
            <a:ext cx="4477508" cy="400110"/>
          </a:xfrm>
          <a:prstGeom prst="rect">
            <a:avLst/>
          </a:prstGeom>
          <a:solidFill>
            <a:schemeClr val="accent6">
              <a:lumMod val="20000"/>
              <a:lumOff val="80000"/>
            </a:schemeClr>
          </a:solidFill>
        </p:spPr>
        <p:txBody>
          <a:bodyPr wrap="none" rtlCol="0">
            <a:spAutoFit/>
          </a:bodyPr>
          <a:lstStyle/>
          <a:p>
            <a:r>
              <a:rPr lang="es-ES" sz="2000" dirty="0">
                <a:solidFill>
                  <a:schemeClr val="accent5">
                    <a:lumMod val="50000"/>
                  </a:schemeClr>
                </a:solidFill>
                <a:latin typeface="Century Gothic" panose="020B0502020202020204" pitchFamily="34" charset="0"/>
              </a:rPr>
              <a:t>5</a:t>
            </a:r>
            <a:r>
              <a:rPr lang="es-GB" sz="2000" dirty="0">
                <a:solidFill>
                  <a:schemeClr val="accent5">
                    <a:lumMod val="50000"/>
                  </a:schemeClr>
                </a:solidFill>
                <a:latin typeface="Century Gothic" panose="020B0502020202020204" pitchFamily="34" charset="0"/>
              </a:rPr>
              <a:t>. Est</a:t>
            </a:r>
            <a:r>
              <a:rPr lang="es-ES" sz="2000" dirty="0">
                <a:solidFill>
                  <a:schemeClr val="accent5">
                    <a:lumMod val="50000"/>
                  </a:schemeClr>
                </a:solidFill>
                <a:latin typeface="Century Gothic" panose="020B0502020202020204" pitchFamily="34" charset="0"/>
              </a:rPr>
              <a:t>oy escuchando un ruido raro</a:t>
            </a:r>
            <a:r>
              <a:rPr lang="es-GB" sz="2000" dirty="0">
                <a:solidFill>
                  <a:schemeClr val="accent5">
                    <a:lumMod val="50000"/>
                  </a:schemeClr>
                </a:solidFill>
                <a:latin typeface="Century Gothic" panose="020B0502020202020204" pitchFamily="34" charset="0"/>
              </a:rPr>
              <a:t>.</a:t>
            </a:r>
          </a:p>
        </p:txBody>
      </p:sp>
      <p:sp>
        <p:nvSpPr>
          <p:cNvPr id="19" name="CuadroTexto 14">
            <a:extLst>
              <a:ext uri="{FF2B5EF4-FFF2-40B4-BE49-F238E27FC236}">
                <a16:creationId xmlns:a16="http://schemas.microsoft.com/office/drawing/2014/main" id="{0807CD94-AD20-2840-B209-D0BC44222895}"/>
              </a:ext>
            </a:extLst>
          </p:cNvPr>
          <p:cNvSpPr txBox="1"/>
          <p:nvPr/>
        </p:nvSpPr>
        <p:spPr>
          <a:xfrm>
            <a:off x="341983" y="4483462"/>
            <a:ext cx="5878532" cy="400110"/>
          </a:xfrm>
          <a:prstGeom prst="rect">
            <a:avLst/>
          </a:prstGeom>
          <a:solidFill>
            <a:schemeClr val="accent6">
              <a:lumMod val="20000"/>
              <a:lumOff val="80000"/>
            </a:schemeClr>
          </a:solidFill>
        </p:spPr>
        <p:txBody>
          <a:bodyPr wrap="none" rtlCol="0">
            <a:spAutoFit/>
          </a:bodyPr>
          <a:lstStyle/>
          <a:p>
            <a:r>
              <a:rPr lang="es-ES" sz="2000" dirty="0">
                <a:solidFill>
                  <a:schemeClr val="accent5">
                    <a:lumMod val="50000"/>
                  </a:schemeClr>
                </a:solidFill>
                <a:latin typeface="Century Gothic" panose="020B0502020202020204" pitchFamily="34" charset="0"/>
              </a:rPr>
              <a:t>6</a:t>
            </a:r>
            <a:r>
              <a:rPr lang="es-GB" sz="2000" dirty="0">
                <a:solidFill>
                  <a:schemeClr val="accent5">
                    <a:lumMod val="50000"/>
                  </a:schemeClr>
                </a:solidFill>
                <a:latin typeface="Century Gothic" panose="020B0502020202020204" pitchFamily="34" charset="0"/>
              </a:rPr>
              <a:t>. Est</a:t>
            </a:r>
            <a:r>
              <a:rPr lang="es-ES" sz="2000" dirty="0">
                <a:solidFill>
                  <a:schemeClr val="accent5">
                    <a:lumMod val="50000"/>
                  </a:schemeClr>
                </a:solidFill>
                <a:latin typeface="Century Gothic" panose="020B0502020202020204" pitchFamily="34" charset="0"/>
              </a:rPr>
              <a:t>aba</a:t>
            </a:r>
            <a:r>
              <a:rPr lang="es-GB" sz="2000" dirty="0">
                <a:solidFill>
                  <a:schemeClr val="accent5">
                    <a:lumMod val="50000"/>
                  </a:schemeClr>
                </a:solidFill>
                <a:latin typeface="Century Gothic" panose="020B0502020202020204" pitchFamily="34" charset="0"/>
              </a:rPr>
              <a:t> </a:t>
            </a:r>
            <a:r>
              <a:rPr lang="es-ES" sz="2000" dirty="0">
                <a:solidFill>
                  <a:schemeClr val="accent5">
                    <a:lumMod val="50000"/>
                  </a:schemeClr>
                </a:solidFill>
                <a:latin typeface="Century Gothic" panose="020B0502020202020204" pitchFamily="34" charset="0"/>
              </a:rPr>
              <a:t>aprendiendo a montar en bicicleta</a:t>
            </a:r>
            <a:r>
              <a:rPr lang="es-GB" sz="2000" dirty="0">
                <a:solidFill>
                  <a:schemeClr val="accent5">
                    <a:lumMod val="50000"/>
                  </a:schemeClr>
                </a:solidFill>
                <a:latin typeface="Century Gothic" panose="020B0502020202020204" pitchFamily="34" charset="0"/>
              </a:rPr>
              <a:t>.</a:t>
            </a:r>
          </a:p>
        </p:txBody>
      </p:sp>
      <p:sp>
        <p:nvSpPr>
          <p:cNvPr id="20" name="CuadroTexto 14">
            <a:extLst>
              <a:ext uri="{FF2B5EF4-FFF2-40B4-BE49-F238E27FC236}">
                <a16:creationId xmlns:a16="http://schemas.microsoft.com/office/drawing/2014/main" id="{682EDC59-9323-304A-8224-553DE2693004}"/>
              </a:ext>
            </a:extLst>
          </p:cNvPr>
          <p:cNvSpPr txBox="1"/>
          <p:nvPr/>
        </p:nvSpPr>
        <p:spPr>
          <a:xfrm>
            <a:off x="341983" y="5097771"/>
            <a:ext cx="3483646" cy="400110"/>
          </a:xfrm>
          <a:prstGeom prst="rect">
            <a:avLst/>
          </a:prstGeom>
          <a:solidFill>
            <a:schemeClr val="accent6">
              <a:lumMod val="20000"/>
              <a:lumOff val="80000"/>
            </a:schemeClr>
          </a:solidFill>
        </p:spPr>
        <p:txBody>
          <a:bodyPr wrap="none" rtlCol="0">
            <a:spAutoFit/>
          </a:bodyPr>
          <a:lstStyle/>
          <a:p>
            <a:r>
              <a:rPr lang="es-ES" sz="2000" dirty="0">
                <a:solidFill>
                  <a:schemeClr val="accent5">
                    <a:lumMod val="50000"/>
                  </a:schemeClr>
                </a:solidFill>
                <a:latin typeface="Century Gothic" panose="020B0502020202020204" pitchFamily="34" charset="0"/>
              </a:rPr>
              <a:t>7</a:t>
            </a:r>
            <a:r>
              <a:rPr lang="es-GB" sz="2000" dirty="0">
                <a:solidFill>
                  <a:schemeClr val="accent5">
                    <a:lumMod val="50000"/>
                  </a:schemeClr>
                </a:solidFill>
                <a:latin typeface="Century Gothic" panose="020B0502020202020204" pitchFamily="34" charset="0"/>
              </a:rPr>
              <a:t>. Está </a:t>
            </a:r>
            <a:r>
              <a:rPr lang="es-ES" sz="2000" dirty="0">
                <a:solidFill>
                  <a:schemeClr val="accent5">
                    <a:lumMod val="50000"/>
                  </a:schemeClr>
                </a:solidFill>
                <a:latin typeface="Century Gothic" panose="020B0502020202020204" pitchFamily="34" charset="0"/>
              </a:rPr>
              <a:t>saltando de miedo.</a:t>
            </a:r>
            <a:endParaRPr lang="es-GB" sz="2000" dirty="0">
              <a:solidFill>
                <a:schemeClr val="accent5">
                  <a:lumMod val="50000"/>
                </a:schemeClr>
              </a:solidFill>
              <a:latin typeface="Century Gothic" panose="020B0502020202020204" pitchFamily="34" charset="0"/>
            </a:endParaRPr>
          </a:p>
        </p:txBody>
      </p:sp>
      <p:sp>
        <p:nvSpPr>
          <p:cNvPr id="21" name="CuadroTexto 14">
            <a:extLst>
              <a:ext uri="{FF2B5EF4-FFF2-40B4-BE49-F238E27FC236}">
                <a16:creationId xmlns:a16="http://schemas.microsoft.com/office/drawing/2014/main" id="{A0ADBA28-360C-DE4F-9B54-5BA85F75BC48}"/>
              </a:ext>
            </a:extLst>
          </p:cNvPr>
          <p:cNvSpPr txBox="1"/>
          <p:nvPr/>
        </p:nvSpPr>
        <p:spPr>
          <a:xfrm>
            <a:off x="341983" y="5712080"/>
            <a:ext cx="5740674" cy="400110"/>
          </a:xfrm>
          <a:prstGeom prst="rect">
            <a:avLst/>
          </a:prstGeom>
          <a:solidFill>
            <a:schemeClr val="accent6">
              <a:lumMod val="20000"/>
              <a:lumOff val="80000"/>
            </a:schemeClr>
          </a:solidFill>
        </p:spPr>
        <p:txBody>
          <a:bodyPr wrap="none" rtlCol="0">
            <a:spAutoFit/>
          </a:bodyPr>
          <a:lstStyle/>
          <a:p>
            <a:r>
              <a:rPr lang="es-ES" sz="2000" dirty="0">
                <a:solidFill>
                  <a:schemeClr val="accent5">
                    <a:lumMod val="50000"/>
                  </a:schemeClr>
                </a:solidFill>
                <a:latin typeface="Century Gothic" panose="020B0502020202020204" pitchFamily="34" charset="0"/>
              </a:rPr>
              <a:t>8</a:t>
            </a:r>
            <a:r>
              <a:rPr lang="es-GB" sz="2000">
                <a:solidFill>
                  <a:schemeClr val="accent5">
                    <a:lumMod val="50000"/>
                  </a:schemeClr>
                </a:solidFill>
                <a:latin typeface="Century Gothic" panose="020B0502020202020204" pitchFamily="34" charset="0"/>
              </a:rPr>
              <a:t>. Est</a:t>
            </a:r>
            <a:r>
              <a:rPr lang="es-ES" sz="2000" dirty="0">
                <a:solidFill>
                  <a:schemeClr val="accent5">
                    <a:lumMod val="50000"/>
                  </a:schemeClr>
                </a:solidFill>
                <a:latin typeface="Century Gothic" panose="020B0502020202020204" pitchFamily="34" charset="0"/>
              </a:rPr>
              <a:t>aba</a:t>
            </a:r>
            <a:r>
              <a:rPr lang="es-GB" sz="2000">
                <a:solidFill>
                  <a:schemeClr val="accent5">
                    <a:lumMod val="50000"/>
                  </a:schemeClr>
                </a:solidFill>
                <a:latin typeface="Century Gothic" panose="020B0502020202020204" pitchFamily="34" charset="0"/>
              </a:rPr>
              <a:t> esperando una llamada de Nadia.</a:t>
            </a:r>
            <a:endParaRPr lang="es-GB" sz="2000" dirty="0">
              <a:solidFill>
                <a:schemeClr val="accent5">
                  <a:lumMod val="50000"/>
                </a:schemeClr>
              </a:solidFill>
              <a:latin typeface="Century Gothic" panose="020B0502020202020204" pitchFamily="34" charset="0"/>
            </a:endParaRPr>
          </a:p>
        </p:txBody>
      </p:sp>
      <p:pic>
        <p:nvPicPr>
          <p:cNvPr id="22" name="Picture 21" descr="green checkmark">
            <a:extLst>
              <a:ext uri="{FF2B5EF4-FFF2-40B4-BE49-F238E27FC236}">
                <a16:creationId xmlns:a16="http://schemas.microsoft.com/office/drawing/2014/main" id="{AA821C69-2CFC-3A43-B148-E8365545B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942" y="2640535"/>
            <a:ext cx="335249" cy="372097"/>
          </a:xfrm>
          <a:prstGeom prst="rect">
            <a:avLst/>
          </a:prstGeom>
        </p:spPr>
      </p:pic>
      <p:pic>
        <p:nvPicPr>
          <p:cNvPr id="23" name="Picture 21" descr="green checkmark">
            <a:extLst>
              <a:ext uri="{FF2B5EF4-FFF2-40B4-BE49-F238E27FC236}">
                <a16:creationId xmlns:a16="http://schemas.microsoft.com/office/drawing/2014/main" id="{1322817E-FBBD-DB45-B869-4D0FBA2BF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0005" y="2627092"/>
            <a:ext cx="335249" cy="372097"/>
          </a:xfrm>
          <a:prstGeom prst="rect">
            <a:avLst/>
          </a:prstGeom>
        </p:spPr>
      </p:pic>
      <p:pic>
        <p:nvPicPr>
          <p:cNvPr id="24" name="Picture 23" descr="green checkmark">
            <a:extLst>
              <a:ext uri="{FF2B5EF4-FFF2-40B4-BE49-F238E27FC236}">
                <a16:creationId xmlns:a16="http://schemas.microsoft.com/office/drawing/2014/main" id="{CE222811-B565-474C-8092-178975A4A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351" y="3161701"/>
            <a:ext cx="335249" cy="372097"/>
          </a:xfrm>
          <a:prstGeom prst="rect">
            <a:avLst/>
          </a:prstGeom>
        </p:spPr>
      </p:pic>
      <p:pic>
        <p:nvPicPr>
          <p:cNvPr id="25" name="Picture 21" descr="green checkmark">
            <a:extLst>
              <a:ext uri="{FF2B5EF4-FFF2-40B4-BE49-F238E27FC236}">
                <a16:creationId xmlns:a16="http://schemas.microsoft.com/office/drawing/2014/main" id="{93C901B1-23FD-E240-9A81-B64F9A35CB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7462" y="3154107"/>
            <a:ext cx="335249" cy="372097"/>
          </a:xfrm>
          <a:prstGeom prst="rect">
            <a:avLst/>
          </a:prstGeom>
        </p:spPr>
      </p:pic>
      <p:pic>
        <p:nvPicPr>
          <p:cNvPr id="26" name="Picture 25" descr="green checkmark">
            <a:extLst>
              <a:ext uri="{FF2B5EF4-FFF2-40B4-BE49-F238E27FC236}">
                <a16:creationId xmlns:a16="http://schemas.microsoft.com/office/drawing/2014/main" id="{F165F64A-D1C6-2F4C-819D-3077203F29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351" y="3680472"/>
            <a:ext cx="335249" cy="372097"/>
          </a:xfrm>
          <a:prstGeom prst="rect">
            <a:avLst/>
          </a:prstGeom>
        </p:spPr>
      </p:pic>
      <p:pic>
        <p:nvPicPr>
          <p:cNvPr id="27" name="Picture 21" descr="green checkmark">
            <a:extLst>
              <a:ext uri="{FF2B5EF4-FFF2-40B4-BE49-F238E27FC236}">
                <a16:creationId xmlns:a16="http://schemas.microsoft.com/office/drawing/2014/main" id="{7BC0DDBF-7599-7C42-9662-7F92072089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446" y="3640677"/>
            <a:ext cx="335249" cy="372097"/>
          </a:xfrm>
          <a:prstGeom prst="rect">
            <a:avLst/>
          </a:prstGeom>
        </p:spPr>
      </p:pic>
      <p:pic>
        <p:nvPicPr>
          <p:cNvPr id="28" name="Picture 27" descr="green checkmark">
            <a:extLst>
              <a:ext uri="{FF2B5EF4-FFF2-40B4-BE49-F238E27FC236}">
                <a16:creationId xmlns:a16="http://schemas.microsoft.com/office/drawing/2014/main" id="{99AD84BB-4071-8344-AABC-8A5C6D63DB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351" y="4181071"/>
            <a:ext cx="335249" cy="372097"/>
          </a:xfrm>
          <a:prstGeom prst="rect">
            <a:avLst/>
          </a:prstGeom>
        </p:spPr>
      </p:pic>
      <p:pic>
        <p:nvPicPr>
          <p:cNvPr id="29" name="Picture 21" descr="green checkmark">
            <a:extLst>
              <a:ext uri="{FF2B5EF4-FFF2-40B4-BE49-F238E27FC236}">
                <a16:creationId xmlns:a16="http://schemas.microsoft.com/office/drawing/2014/main" id="{2ADED361-EA30-A842-A003-B5A3B4699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5725" y="4181071"/>
            <a:ext cx="335249" cy="372097"/>
          </a:xfrm>
          <a:prstGeom prst="rect">
            <a:avLst/>
          </a:prstGeom>
        </p:spPr>
      </p:pic>
      <p:pic>
        <p:nvPicPr>
          <p:cNvPr id="30" name="Picture 29" descr="green checkmark">
            <a:extLst>
              <a:ext uri="{FF2B5EF4-FFF2-40B4-BE49-F238E27FC236}">
                <a16:creationId xmlns:a16="http://schemas.microsoft.com/office/drawing/2014/main" id="{C71AB9D1-D184-CA4E-AD60-65B1271BD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6576" y="4727586"/>
            <a:ext cx="335249" cy="372097"/>
          </a:xfrm>
          <a:prstGeom prst="rect">
            <a:avLst/>
          </a:prstGeom>
        </p:spPr>
      </p:pic>
      <p:pic>
        <p:nvPicPr>
          <p:cNvPr id="31" name="Picture 21" descr="green checkmark">
            <a:extLst>
              <a:ext uri="{FF2B5EF4-FFF2-40B4-BE49-F238E27FC236}">
                <a16:creationId xmlns:a16="http://schemas.microsoft.com/office/drawing/2014/main" id="{80ADBAE6-69E3-5C4F-8E23-7A5D74A12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0004" y="4720814"/>
            <a:ext cx="335249" cy="372097"/>
          </a:xfrm>
          <a:prstGeom prst="rect">
            <a:avLst/>
          </a:prstGeom>
        </p:spPr>
      </p:pic>
      <p:pic>
        <p:nvPicPr>
          <p:cNvPr id="32" name="Picture 31" descr="green checkmark">
            <a:extLst>
              <a:ext uri="{FF2B5EF4-FFF2-40B4-BE49-F238E27FC236}">
                <a16:creationId xmlns:a16="http://schemas.microsoft.com/office/drawing/2014/main" id="{019239B7-45F9-6449-9E5E-3DD47EF80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351" y="5276646"/>
            <a:ext cx="335249" cy="372097"/>
          </a:xfrm>
          <a:prstGeom prst="rect">
            <a:avLst/>
          </a:prstGeom>
        </p:spPr>
      </p:pic>
      <p:pic>
        <p:nvPicPr>
          <p:cNvPr id="33" name="Picture 21" descr="green checkmark">
            <a:extLst>
              <a:ext uri="{FF2B5EF4-FFF2-40B4-BE49-F238E27FC236}">
                <a16:creationId xmlns:a16="http://schemas.microsoft.com/office/drawing/2014/main" id="{E4FDD3D8-D9F3-FB42-959C-6C0555F4D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1408" y="5276598"/>
            <a:ext cx="335249" cy="372097"/>
          </a:xfrm>
          <a:prstGeom prst="rect">
            <a:avLst/>
          </a:prstGeom>
        </p:spPr>
      </p:pic>
      <p:pic>
        <p:nvPicPr>
          <p:cNvPr id="34" name="Picture 33" descr="green checkmark">
            <a:extLst>
              <a:ext uri="{FF2B5EF4-FFF2-40B4-BE49-F238E27FC236}">
                <a16:creationId xmlns:a16="http://schemas.microsoft.com/office/drawing/2014/main" id="{0A1BFCCC-7E39-F14C-95DB-F3D8A2238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6576" y="5740093"/>
            <a:ext cx="335249" cy="372097"/>
          </a:xfrm>
          <a:prstGeom prst="rect">
            <a:avLst/>
          </a:prstGeom>
        </p:spPr>
      </p:pic>
      <p:pic>
        <p:nvPicPr>
          <p:cNvPr id="35" name="Picture 21" descr="green checkmark">
            <a:extLst>
              <a:ext uri="{FF2B5EF4-FFF2-40B4-BE49-F238E27FC236}">
                <a16:creationId xmlns:a16="http://schemas.microsoft.com/office/drawing/2014/main" id="{DE683A4C-AA9C-4845-BED2-5FA31BEA3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0003" y="5740093"/>
            <a:ext cx="335249" cy="372097"/>
          </a:xfrm>
          <a:prstGeom prst="rect">
            <a:avLst/>
          </a:prstGeom>
        </p:spPr>
      </p:pic>
      <p:pic>
        <p:nvPicPr>
          <p:cNvPr id="3074" name="Picture 2" descr="take notes clipart - Clip Art Library">
            <a:extLst>
              <a:ext uri="{FF2B5EF4-FFF2-40B4-BE49-F238E27FC236}">
                <a16:creationId xmlns:a16="http://schemas.microsoft.com/office/drawing/2014/main" id="{9A5C462E-7D5E-F642-8C71-EA55DA9A34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511" y="554597"/>
            <a:ext cx="942390" cy="94239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7460E47C-6FF5-0D45-93D7-D0E0B8415F50}"/>
              </a:ext>
            </a:extLst>
          </p:cNvPr>
          <p:cNvPicPr>
            <a:picLocks noChangeAspect="1"/>
          </p:cNvPicPr>
          <p:nvPr/>
        </p:nvPicPr>
        <p:blipFill>
          <a:blip r:embed="rId5"/>
          <a:stretch>
            <a:fillRect/>
          </a:stretch>
        </p:blipFill>
        <p:spPr>
          <a:xfrm>
            <a:off x="5100812" y="2627092"/>
            <a:ext cx="1142055" cy="1475154"/>
          </a:xfrm>
          <a:prstGeom prst="rect">
            <a:avLst/>
          </a:prstGeom>
        </p:spPr>
      </p:pic>
      <p:pic>
        <p:nvPicPr>
          <p:cNvPr id="6" name="Imagen 5">
            <a:extLst>
              <a:ext uri="{FF2B5EF4-FFF2-40B4-BE49-F238E27FC236}">
                <a16:creationId xmlns:a16="http://schemas.microsoft.com/office/drawing/2014/main" id="{23A9FCF7-FE07-4B4F-BDE9-4D9080DAE1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310531" y="4802100"/>
            <a:ext cx="909980" cy="909980"/>
          </a:xfrm>
          <a:prstGeom prst="rect">
            <a:avLst/>
          </a:prstGeom>
        </p:spPr>
      </p:pic>
    </p:spTree>
    <p:extLst>
      <p:ext uri="{BB962C8B-B14F-4D97-AF65-F5344CB8AC3E}">
        <p14:creationId xmlns:p14="http://schemas.microsoft.com/office/powerpoint/2010/main" val="29314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5158</TotalTime>
  <Words>7231</Words>
  <Application>Microsoft Macintosh PowerPoint</Application>
  <PresentationFormat>Panorámica</PresentationFormat>
  <Paragraphs>1010</Paragraphs>
  <Slides>29</Slides>
  <Notes>29</Notes>
  <HiddenSlides>0</HiddenSlides>
  <MMClips>1</MMClips>
  <ScaleCrop>false</ScaleCrop>
  <HeadingPairs>
    <vt:vector size="6" baseType="variant">
      <vt:variant>
        <vt:lpstr>Fuentes usadas</vt:lpstr>
      </vt:variant>
      <vt:variant>
        <vt:i4>15</vt:i4>
      </vt:variant>
      <vt:variant>
        <vt:lpstr>Tema</vt:lpstr>
      </vt:variant>
      <vt:variant>
        <vt:i4>2</vt:i4>
      </vt:variant>
      <vt:variant>
        <vt:lpstr>Títulos de diapositiva</vt:lpstr>
      </vt:variant>
      <vt:variant>
        <vt:i4>29</vt:i4>
      </vt:variant>
    </vt:vector>
  </HeadingPairs>
  <TitlesOfParts>
    <vt:vector size="46" baseType="lpstr">
      <vt:lpstr>Arial</vt:lpstr>
      <vt:lpstr>Bradley Hand</vt:lpstr>
      <vt:lpstr>Britannic Bold</vt:lpstr>
      <vt:lpstr>Calibri</vt:lpstr>
      <vt:lpstr>Century</vt:lpstr>
      <vt:lpstr>Century Gothic</vt:lpstr>
      <vt:lpstr>Century Schoolbook</vt:lpstr>
      <vt:lpstr>Chalkboard</vt:lpstr>
      <vt:lpstr>Cooper Black</vt:lpstr>
      <vt:lpstr>Corben</vt:lpstr>
      <vt:lpstr>Courier New</vt:lpstr>
      <vt:lpstr>Helvetica Neue</vt:lpstr>
      <vt:lpstr>Oi</vt:lpstr>
      <vt:lpstr>Short Stack</vt:lpstr>
      <vt:lpstr>Twentieth Century</vt:lpstr>
      <vt:lpstr>1_Office Theme</vt:lpstr>
      <vt:lpstr>3_Office Theme</vt:lpstr>
      <vt:lpstr>Reporting the news</vt:lpstr>
      <vt:lpstr>Vocabulario</vt:lpstr>
      <vt:lpstr>Vocabulario</vt:lpstr>
      <vt:lpstr>Fonética</vt:lpstr>
      <vt:lpstr>2nd person singular forms of ‘estar’ for ongoing events in the present and the past</vt:lpstr>
      <vt:lpstr>Lucía es periodista en el periódico del colegio. La directora le escribe notas sobre su trabajo. Lee las frases en inglés, ¿son verdaderas o falsas?</vt:lpstr>
      <vt:lpstr>Ahora la directora del periódico hace preguntas a Lucía. ¿Son preguntas sobre este momento o sobre la semana pasada? </vt:lpstr>
      <vt:lpstr>1st and 3rd person singular forms of ‘estar’ for ongoing events in the present and the past</vt:lpstr>
      <vt:lpstr>Lucía escribe notas para su trabajo en la sección de noticias en el periódico. Lee y decide:  ¿es en el presente o en el pasado?  ¿quién es la persona? </vt:lpstr>
      <vt:lpstr>hablar / escuchar</vt:lpstr>
      <vt:lpstr>Persona A</vt:lpstr>
      <vt:lpstr>Persona B</vt:lpstr>
      <vt:lpstr>Persona A - respuestas</vt:lpstr>
      <vt:lpstr>Persona B- repuestas</vt:lpstr>
      <vt:lpstr>Reporting the news</vt:lpstr>
      <vt:lpstr>Vocabulario</vt:lpstr>
      <vt:lpstr>Talking about types of things Using ‘de’ between two nouns</vt:lpstr>
      <vt:lpstr>Tipos de cosas. ¿Cómo dices en español estas frases en inglés? Debes usar la preposición “de”.</vt:lpstr>
      <vt:lpstr>Esta mañana una niña de nueve años encontró una araña* del tamaño* de una piña* en el baño de su casa.  Esta semana, un señor español de setenta años, cumplió su sueño de caminar en la luna con su mono* pequeño el día de su cumpleaños.</vt:lpstr>
      <vt:lpstr>Singular forms of ‘estar’ in the present</vt:lpstr>
      <vt:lpstr>Lucía está cubriendo noticias sobre la visita del rey en San Sebastián. Envía información a la directora. ¿Quién es la persona?  ¿qué está haciendo?</vt:lpstr>
      <vt:lpstr>Singular forms of ‘estar’ in the imperfect tense</vt:lpstr>
      <vt:lpstr>Un señor y su hijo hablan con los periodistas sobre un accidente en la calle. ¿Qué estaba pasando antes? Escucha unas partes de la entrevista.</vt:lpstr>
      <vt:lpstr>'Cuando’ + preterite Expressing interruptions</vt:lpstr>
      <vt:lpstr>Lucía está haciendo entrevistas en la calle después de un accidente. ¿Qué pasó? Lee y escucha el texto. </vt:lpstr>
      <vt:lpstr>Preguntas sobre el texto I</vt:lpstr>
      <vt:lpstr>Preguntas sobre el texto II</vt:lpstr>
      <vt:lpstr>Lee estas noticias. ¡No están completas! Escribe la parte que no está, puedes usar tu imaginación.</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an accident</dc:title>
  <dc:creator>Rachel Hawkes</dc:creator>
  <cp:lastModifiedBy>Amanda Izquierdo</cp:lastModifiedBy>
  <cp:revision>55</cp:revision>
  <dcterms:created xsi:type="dcterms:W3CDTF">2019-03-27T07:30:03Z</dcterms:created>
  <dcterms:modified xsi:type="dcterms:W3CDTF">2021-12-09T14:26:24Z</dcterms:modified>
</cp:coreProperties>
</file>