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41"/>
  </p:notesMasterIdLst>
  <p:sldIdLst>
    <p:sldId id="259" r:id="rId3"/>
    <p:sldId id="701" r:id="rId4"/>
    <p:sldId id="733" r:id="rId5"/>
    <p:sldId id="734" r:id="rId6"/>
    <p:sldId id="723" r:id="rId7"/>
    <p:sldId id="724" r:id="rId8"/>
    <p:sldId id="725" r:id="rId9"/>
    <p:sldId id="735" r:id="rId10"/>
    <p:sldId id="751" r:id="rId11"/>
    <p:sldId id="273" r:id="rId12"/>
    <p:sldId id="713" r:id="rId13"/>
    <p:sldId id="714" r:id="rId14"/>
    <p:sldId id="275" r:id="rId15"/>
    <p:sldId id="274" r:id="rId16"/>
    <p:sldId id="716" r:id="rId17"/>
    <p:sldId id="727" r:id="rId18"/>
    <p:sldId id="728" r:id="rId19"/>
    <p:sldId id="277" r:id="rId20"/>
    <p:sldId id="706" r:id="rId21"/>
    <p:sldId id="715" r:id="rId22"/>
    <p:sldId id="718" r:id="rId23"/>
    <p:sldId id="282" r:id="rId24"/>
    <p:sldId id="739" r:id="rId25"/>
    <p:sldId id="707" r:id="rId26"/>
    <p:sldId id="717" r:id="rId27"/>
    <p:sldId id="740" r:id="rId28"/>
    <p:sldId id="732" r:id="rId29"/>
    <p:sldId id="742" r:id="rId30"/>
    <p:sldId id="738" r:id="rId31"/>
    <p:sldId id="743" r:id="rId32"/>
    <p:sldId id="744" r:id="rId33"/>
    <p:sldId id="745" r:id="rId34"/>
    <p:sldId id="746" r:id="rId35"/>
    <p:sldId id="747" r:id="rId36"/>
    <p:sldId id="748" r:id="rId37"/>
    <p:sldId id="749" r:id="rId38"/>
    <p:sldId id="750" r:id="rId39"/>
    <p:sldId id="2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1"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66400"/>
    <a:srgbClr val="F7F7F9"/>
    <a:srgbClr val="EBEFF7"/>
    <a:srgbClr val="FFF4E7"/>
    <a:srgbClr val="DAA520"/>
    <a:srgbClr val="D1DFEF"/>
    <a:srgbClr val="FFE8CB"/>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48527" autoAdjust="0"/>
  </p:normalViewPr>
  <p:slideViewPr>
    <p:cSldViewPr snapToGrid="0">
      <p:cViewPr varScale="1">
        <p:scale>
          <a:sx n="51" d="100"/>
          <a:sy n="51" d="100"/>
        </p:scale>
        <p:origin x="2682"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e.statista.com/statistik/daten/studie/463384/umfrage/auslaender-aus-syrien-in-deutschland/"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poemsintranslation.blogspot.com/2010/03/adel-karasholi-rope-from-german.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Permission to use this poem was granted by the author for a previous non-for-profit educational languages project.  Multiple attempts were made to contact the author to obtain similar permissions for use of the poem in this resource but we have, to date, been unable to contact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ei</a:t>
            </a:r>
            <a:r>
              <a:rPr lang="en-GB" sz="1200" b="1" dirty="0"/>
              <a:t>] [ai] [</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suffix </a:t>
            </a:r>
            <a:r>
              <a:rPr lang="en-GB" sz="1200" b="1" dirty="0"/>
              <a:t>–</a:t>
            </a:r>
            <a:r>
              <a:rPr lang="en-GB" sz="1200" b="1" dirty="0" err="1"/>
              <a:t>keit</a:t>
            </a:r>
            <a:r>
              <a:rPr lang="en-GB" sz="1200" b="1" dirty="0"/>
              <a:t> </a:t>
            </a:r>
            <a:r>
              <a:rPr lang="en-GB" sz="1200" b="0" dirty="0"/>
              <a:t>added to adjective to create noun meaning –ty or –ness</a:t>
            </a:r>
            <a:br>
              <a:rPr lang="en-GB" sz="1200" b="0" dirty="0"/>
            </a:br>
            <a:r>
              <a:rPr lang="en-GB" sz="1200" b="0" dirty="0"/>
              <a:t>Consolidation of perfect tense (questions and statements)</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schließen [350] übersetzen [1766] Freiheit [814] Freude [1286] Gefahr [841] Risiko [977] Sicherheit [776] Syrien [1416] Weg [220] fremd [859] weder...noch [766/33]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auftauchen [1228] aufwachsen [2355] wurde...geboren [1211] wurdest…geboren [1211] gestorben [475] gewesen [4] geworden [8] [1228] Februar [1093]  Dichter [1975] Italien [1204] Januar [1052] Oktober [1223]  berühmt [1379] historisch [901] unbekannt [1292]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9.1.1.7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begonnen [251] verbracht [1391] verlassen [450] Bund [1126] DDR (Deutsche Demokratische Republik) [1348] Freiheit [814] Gegenwart [1932] Krieg [575] Unfall [1955] Vergangenheit [1196] Zukunft [469] einzig [343] eines Tages [N/A]</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provide students with their first encounter with the poem text; </a:t>
            </a:r>
            <a:r>
              <a:rPr lang="en-US" b="0" i="0" dirty="0"/>
              <a:t>to</a:t>
            </a:r>
            <a:r>
              <a:rPr lang="en-US" b="0" i="0" baseline="0" dirty="0"/>
              <a:t> </a:t>
            </a:r>
            <a:r>
              <a:rPr lang="en-GB" baseline="0" dirty="0"/>
              <a:t>help students to connect the spoken and written forms of the language more securely; to practise transcribing a mixture of familiar and unfamiliar language.</a:t>
            </a:r>
            <a:br>
              <a:rPr lang="en-GB" dirty="0"/>
            </a:br>
            <a:br>
              <a:rPr lang="en-GB" dirty="0"/>
            </a:br>
            <a:r>
              <a:rPr lang="en-GB" b="1" dirty="0"/>
              <a:t>Procedure:</a:t>
            </a:r>
            <a:br>
              <a:rPr lang="en-GB" dirty="0"/>
            </a:br>
            <a:r>
              <a:rPr lang="en-GB" dirty="0"/>
              <a:t>1. Students number 1-12.</a:t>
            </a:r>
          </a:p>
          <a:p>
            <a:r>
              <a:rPr lang="en-GB" dirty="0"/>
              <a:t>2. Click to play audio.</a:t>
            </a:r>
          </a:p>
          <a:p>
            <a:r>
              <a:rPr lang="en-GB" dirty="0"/>
              <a:t>3. Students transcribe the 12 missing words.</a:t>
            </a:r>
          </a:p>
          <a:p>
            <a:r>
              <a:rPr lang="en-GB" dirty="0"/>
              <a:t>4. Click to check answers.</a:t>
            </a:r>
            <a:br>
              <a:rPr lang="en-GB" dirty="0"/>
            </a:br>
            <a:r>
              <a:rPr lang="en-GB" dirty="0"/>
              <a:t>5. Note that the next two slides support students to unpack the meaning of the text.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dirty="0">
                <a:solidFill>
                  <a:srgbClr val="002060"/>
                </a:solidFill>
              </a:rPr>
              <a:t>Und also sprach Abdulla zu mir</a:t>
            </a:r>
            <a:br>
              <a:rPr lang="de-DE" sz="1200" dirty="0">
                <a:solidFill>
                  <a:srgbClr val="002060"/>
                </a:solidFill>
              </a:rPr>
            </a:br>
            <a:r>
              <a:rPr lang="de-DE" sz="1200" b="1" dirty="0">
                <a:solidFill>
                  <a:srgbClr val="002060"/>
                </a:solidFill>
              </a:rPr>
              <a:t>Fremde </a:t>
            </a:r>
            <a:r>
              <a:rPr lang="de-DE" sz="1200" dirty="0">
                <a:solidFill>
                  <a:srgbClr val="002060"/>
                </a:solidFill>
              </a:rPr>
              <a:t>ist zu deiner Rechten</a:t>
            </a:r>
            <a:br>
              <a:rPr lang="de-DE" sz="1200" dirty="0">
                <a:solidFill>
                  <a:srgbClr val="002060"/>
                </a:solidFill>
              </a:rPr>
            </a:br>
            <a:r>
              <a:rPr lang="de-DE" sz="1200" dirty="0">
                <a:solidFill>
                  <a:srgbClr val="002060"/>
                </a:solidFill>
              </a:rPr>
              <a:t>Und zu deiner </a:t>
            </a:r>
            <a:r>
              <a:rPr lang="de-DE" sz="1200" b="1" dirty="0">
                <a:solidFill>
                  <a:srgbClr val="002060"/>
                </a:solidFill>
              </a:rPr>
              <a:t>Linken</a:t>
            </a:r>
            <a:r>
              <a:rPr lang="de-DE" sz="1200" dirty="0">
                <a:solidFill>
                  <a:srgbClr val="002060"/>
                </a:solidFill>
              </a:rPr>
              <a:t> ist Fremde</a:t>
            </a:r>
            <a:br>
              <a:rPr lang="de-DE" sz="1200" dirty="0">
                <a:solidFill>
                  <a:srgbClr val="002060"/>
                </a:solidFill>
              </a:rPr>
            </a:br>
            <a:r>
              <a:rPr lang="de-DE" sz="1200" dirty="0">
                <a:solidFill>
                  <a:srgbClr val="002060"/>
                </a:solidFill>
              </a:rPr>
              <a:t>Denn du tanzt auf einem </a:t>
            </a:r>
            <a:r>
              <a:rPr lang="de-DE" sz="1200" b="1" dirty="0">
                <a:solidFill>
                  <a:srgbClr val="002060"/>
                </a:solidFill>
              </a:rPr>
              <a:t>Seil</a:t>
            </a:r>
            <a:br>
              <a:rPr lang="de-DE" sz="1200" dirty="0">
                <a:solidFill>
                  <a:srgbClr val="002060"/>
                </a:solidFill>
              </a:rPr>
            </a:br>
            <a:r>
              <a:rPr lang="de-DE" sz="1200" dirty="0">
                <a:solidFill>
                  <a:srgbClr val="002060"/>
                </a:solidFill>
              </a:rPr>
              <a:t>Und er sprach</a:t>
            </a:r>
            <a:br>
              <a:rPr lang="de-DE" sz="1200" dirty="0">
                <a:solidFill>
                  <a:srgbClr val="002060"/>
                </a:solidFill>
              </a:rPr>
            </a:br>
            <a:r>
              <a:rPr lang="de-DE" sz="1200" dirty="0">
                <a:solidFill>
                  <a:srgbClr val="002060"/>
                </a:solidFill>
              </a:rPr>
              <a:t>Die Frage steht der Frage im </a:t>
            </a:r>
            <a:r>
              <a:rPr lang="de-DE" sz="1200" b="1" dirty="0">
                <a:solidFill>
                  <a:srgbClr val="002060"/>
                </a:solidFill>
              </a:rPr>
              <a:t>Wege</a:t>
            </a:r>
            <a:br>
              <a:rPr lang="de-DE" sz="1200" dirty="0">
                <a:solidFill>
                  <a:srgbClr val="002060"/>
                </a:solidFill>
              </a:rPr>
            </a:br>
            <a:r>
              <a:rPr lang="de-DE" sz="1200" dirty="0">
                <a:solidFill>
                  <a:srgbClr val="002060"/>
                </a:solidFill>
              </a:rPr>
              <a:t>Die </a:t>
            </a:r>
            <a:r>
              <a:rPr lang="de-DE" sz="1200" b="1" dirty="0">
                <a:solidFill>
                  <a:srgbClr val="002060"/>
                </a:solidFill>
              </a:rPr>
              <a:t>Antwort </a:t>
            </a:r>
            <a:r>
              <a:rPr lang="de-DE" sz="1200" dirty="0">
                <a:solidFill>
                  <a:srgbClr val="002060"/>
                </a:solidFill>
              </a:rPr>
              <a:t>der Antwort desgleichen</a:t>
            </a:r>
            <a:br>
              <a:rPr lang="de-DE" sz="1200" dirty="0">
                <a:solidFill>
                  <a:srgbClr val="002060"/>
                </a:solidFill>
              </a:rPr>
            </a:br>
            <a:r>
              <a:rPr lang="de-DE" sz="1200" dirty="0">
                <a:solidFill>
                  <a:srgbClr val="002060"/>
                </a:solidFill>
              </a:rPr>
              <a:t>Denn du </a:t>
            </a:r>
            <a:r>
              <a:rPr lang="de-DE" sz="1200" b="1" dirty="0">
                <a:solidFill>
                  <a:srgbClr val="002060"/>
                </a:solidFill>
              </a:rPr>
              <a:t>tanzt</a:t>
            </a:r>
            <a:r>
              <a:rPr lang="de-DE" sz="1200" dirty="0">
                <a:solidFill>
                  <a:srgbClr val="002060"/>
                </a:solidFill>
              </a:rPr>
              <a:t>  auf einem Seil</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de-DE" sz="1200" dirty="0">
                <a:solidFill>
                  <a:srgbClr val="002060"/>
                </a:solidFill>
              </a:rPr>
              <a:t>Und er </a:t>
            </a:r>
            <a:r>
              <a:rPr lang="de-DE" sz="1200" b="1" dirty="0">
                <a:solidFill>
                  <a:srgbClr val="002060"/>
                </a:solidFill>
              </a:rPr>
              <a:t>sprach</a:t>
            </a:r>
            <a:br>
              <a:rPr lang="de-DE" sz="1200" dirty="0">
                <a:solidFill>
                  <a:srgbClr val="002060"/>
                </a:solidFill>
              </a:rPr>
            </a:br>
            <a:r>
              <a:rPr lang="de-DE" sz="1200" b="1" dirty="0">
                <a:solidFill>
                  <a:srgbClr val="002060"/>
                </a:solidFill>
              </a:rPr>
              <a:t>Weder </a:t>
            </a:r>
            <a:r>
              <a:rPr lang="de-DE" sz="1200" dirty="0">
                <a:solidFill>
                  <a:srgbClr val="002060"/>
                </a:solidFill>
              </a:rPr>
              <a:t>der Osten ist Osten</a:t>
            </a:r>
            <a:br>
              <a:rPr lang="de-DE" sz="1200" dirty="0">
                <a:solidFill>
                  <a:srgbClr val="002060"/>
                </a:solidFill>
              </a:rPr>
            </a:br>
            <a:r>
              <a:rPr lang="de-DE" sz="1200" dirty="0">
                <a:solidFill>
                  <a:srgbClr val="002060"/>
                </a:solidFill>
              </a:rPr>
              <a:t>Noch der </a:t>
            </a:r>
            <a:r>
              <a:rPr lang="de-DE" sz="1200" b="1" dirty="0">
                <a:solidFill>
                  <a:srgbClr val="002060"/>
                </a:solidFill>
              </a:rPr>
              <a:t>Westen</a:t>
            </a:r>
            <a:r>
              <a:rPr lang="de-DE" sz="1200" dirty="0">
                <a:solidFill>
                  <a:srgbClr val="002060"/>
                </a:solidFill>
              </a:rPr>
              <a:t> Westen in dir</a:t>
            </a:r>
            <a:br>
              <a:rPr lang="de-DE" sz="1200" dirty="0">
                <a:solidFill>
                  <a:srgbClr val="002060"/>
                </a:solidFill>
              </a:rPr>
            </a:br>
            <a:r>
              <a:rPr lang="de-DE" sz="1200" dirty="0">
                <a:solidFill>
                  <a:srgbClr val="002060"/>
                </a:solidFill>
              </a:rPr>
              <a:t>Denn du tanzt auf einem Seil</a:t>
            </a:r>
            <a:br>
              <a:rPr lang="de-DE" sz="1200" dirty="0">
                <a:solidFill>
                  <a:srgbClr val="002060"/>
                </a:solidFill>
              </a:rPr>
            </a:br>
            <a:r>
              <a:rPr lang="de-DE" sz="1200" dirty="0">
                <a:solidFill>
                  <a:srgbClr val="002060"/>
                </a:solidFill>
              </a:rPr>
              <a:t>Und er sprach</a:t>
            </a:r>
            <a:br>
              <a:rPr lang="de-DE" sz="1200" dirty="0">
                <a:solidFill>
                  <a:srgbClr val="002060"/>
                </a:solidFill>
              </a:rPr>
            </a:br>
            <a:r>
              <a:rPr lang="de-DE" sz="1200" b="1" dirty="0">
                <a:solidFill>
                  <a:srgbClr val="002060"/>
                </a:solidFill>
              </a:rPr>
              <a:t>Schlie</a:t>
            </a:r>
            <a:r>
              <a:rPr lang="en-GB" sz="1200" b="1" dirty="0">
                <a:solidFill>
                  <a:srgbClr val="002060"/>
                </a:solidFill>
              </a:rPr>
              <a:t>ß</a:t>
            </a:r>
            <a:r>
              <a:rPr lang="de-DE" sz="1200" b="1" dirty="0">
                <a:solidFill>
                  <a:srgbClr val="002060"/>
                </a:solidFill>
              </a:rPr>
              <a:t>e </a:t>
            </a:r>
            <a:r>
              <a:rPr lang="de-DE" sz="1200" dirty="0">
                <a:solidFill>
                  <a:srgbClr val="002060"/>
                </a:solidFill>
              </a:rPr>
              <a:t>deine Augen</a:t>
            </a:r>
            <a:br>
              <a:rPr lang="de-DE" sz="1200" dirty="0">
                <a:solidFill>
                  <a:srgbClr val="002060"/>
                </a:solidFill>
              </a:rPr>
            </a:br>
            <a:r>
              <a:rPr lang="de-DE" sz="1200" dirty="0">
                <a:solidFill>
                  <a:srgbClr val="002060"/>
                </a:solidFill>
              </a:rPr>
              <a:t>Und laufe so </a:t>
            </a:r>
            <a:r>
              <a:rPr lang="de-DE" sz="1200" b="1" dirty="0">
                <a:solidFill>
                  <a:srgbClr val="002060"/>
                </a:solidFill>
              </a:rPr>
              <a:t>schnell</a:t>
            </a:r>
            <a:r>
              <a:rPr lang="de-DE" sz="1200" dirty="0">
                <a:solidFill>
                  <a:srgbClr val="002060"/>
                </a:solidFill>
              </a:rPr>
              <a:t> du laufen kannst</a:t>
            </a:r>
            <a:br>
              <a:rPr lang="de-DE" sz="1200" dirty="0">
                <a:solidFill>
                  <a:srgbClr val="002060"/>
                </a:solidFill>
              </a:rPr>
            </a:br>
            <a:r>
              <a:rPr lang="de-DE" sz="1200" b="1" dirty="0">
                <a:solidFill>
                  <a:srgbClr val="002060"/>
                </a:solidFill>
              </a:rPr>
              <a:t>Denn</a:t>
            </a:r>
            <a:r>
              <a:rPr lang="de-DE" sz="1200" dirty="0">
                <a:solidFill>
                  <a:srgbClr val="002060"/>
                </a:solidFill>
              </a:rPr>
              <a:t> du tanzt auf einem Seil</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94.4% of words used in this poem stem from word families with a high frequency. The only words not in top 2000 are </a:t>
            </a:r>
            <a:r>
              <a:rPr lang="en-US" sz="1200" b="1" kern="1200" dirty="0">
                <a:solidFill>
                  <a:schemeClr val="tx1"/>
                </a:solidFill>
                <a:effectLst/>
                <a:latin typeface="+mn-lt"/>
                <a:ea typeface="+mn-ea"/>
                <a:cs typeface="+mn-cs"/>
              </a:rPr>
              <a:t>das </a:t>
            </a:r>
            <a:r>
              <a:rPr lang="en-US" sz="1200" b="1" kern="1200" dirty="0" err="1">
                <a:solidFill>
                  <a:schemeClr val="tx1"/>
                </a:solidFill>
                <a:effectLst/>
                <a:latin typeface="+mn-lt"/>
                <a:ea typeface="+mn-ea"/>
                <a:cs typeface="+mn-cs"/>
              </a:rPr>
              <a:t>Seil</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a:t>
            </a:r>
            <a:r>
              <a:rPr lang="en-US" sz="1200" b="1" kern="1200" dirty="0" err="1">
                <a:solidFill>
                  <a:schemeClr val="tx1"/>
                </a:solidFill>
                <a:effectLst/>
                <a:latin typeface="+mn-lt"/>
                <a:ea typeface="+mn-ea"/>
                <a:cs typeface="+mn-cs"/>
              </a:rPr>
              <a:t>desgleichen</a:t>
            </a:r>
            <a:r>
              <a:rPr lang="en-US" sz="1200" b="0" kern="1200" dirty="0">
                <a:solidFill>
                  <a:schemeClr val="tx1"/>
                </a:solidFill>
                <a:effectLst/>
                <a:latin typeface="+mn-lt"/>
                <a:ea typeface="+mn-ea"/>
                <a:cs typeface="+mn-cs"/>
              </a:rPr>
              <a:t> (likewise).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Poem attribution: </a:t>
            </a:r>
            <a:r>
              <a:rPr lang="en-GB" sz="1200" b="0" i="0" kern="1200" dirty="0">
                <a:solidFill>
                  <a:schemeClr val="tx1"/>
                </a:solidFill>
                <a:effectLst/>
                <a:latin typeface="+mn-lt"/>
                <a:ea typeface="+mn-ea"/>
                <a:cs typeface="+mn-cs"/>
              </a:rPr>
              <a:t>Permission to use this poem was granted by the author for a previous non-for-profit educational languages project.  Multiple attempts were made to contact the author to obtain similar permissions for use of the poem in this resource but we have, to date, been unable to contact him.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Seil</a:t>
            </a:r>
            <a:r>
              <a:rPr lang="en-GB" baseline="0" dirty="0"/>
              <a:t> [4925] </a:t>
            </a:r>
            <a:r>
              <a:rPr lang="en-GB" baseline="0" dirty="0" err="1"/>
              <a:t>desgleichen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dirty="0"/>
            </a:br>
            <a:br>
              <a:rPr lang="en-GB" b="1" dirty="0"/>
            </a:br>
            <a:r>
              <a:rPr lang="en-GB" b="1" dirty="0"/>
              <a:t>Aim: </a:t>
            </a:r>
            <a:r>
              <a:rPr lang="en-GB" b="0" dirty="0"/>
              <a:t>to use surrounding known language and word family knowledge to arrive at meanings for some unfamiliar words in the text.</a:t>
            </a:r>
            <a:br>
              <a:rPr lang="en-GB" b="0" dirty="0"/>
            </a:br>
            <a:br>
              <a:rPr lang="en-GB" b="0" dirty="0"/>
            </a:br>
            <a:r>
              <a:rPr lang="en-GB" b="1" dirty="0"/>
              <a:t>Procedure:</a:t>
            </a:r>
            <a:br>
              <a:rPr lang="en-GB" dirty="0"/>
            </a:br>
            <a:r>
              <a:rPr lang="en-GB" dirty="0"/>
              <a:t>1. Display the text with the callouts.</a:t>
            </a:r>
          </a:p>
          <a:p>
            <a:r>
              <a:rPr lang="en-GB" dirty="0"/>
              <a:t>2. Give students 4 minutes to generate meanings for the underlined words.</a:t>
            </a:r>
          </a:p>
          <a:p>
            <a:r>
              <a:rPr lang="en-GB" dirty="0"/>
              <a:t>3. Click to move to the next slide and reveal answers.</a:t>
            </a:r>
          </a:p>
          <a:p>
            <a:r>
              <a:rPr lang="en-GB" dirty="0"/>
              <a:t>4. Click to bring up the prompt to identify three pairs of opposites.</a:t>
            </a:r>
          </a:p>
          <a:p>
            <a:r>
              <a:rPr lang="en-GB" dirty="0"/>
              <a:t>5. Click for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Seil</a:t>
            </a:r>
            <a:r>
              <a:rPr lang="en-GB" baseline="0" dirty="0"/>
              <a:t> [4925] </a:t>
            </a:r>
            <a:r>
              <a:rPr lang="en-GB" baseline="0" dirty="0" err="1"/>
              <a:t>desgleichen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47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ANSWERS</a:t>
            </a:r>
            <a:br>
              <a:rPr lang="en-GB" b="1" baseline="0" dirty="0"/>
            </a:br>
            <a:br>
              <a:rPr lang="en-GB" b="1" baseline="0" dirty="0"/>
            </a:br>
            <a:r>
              <a:rPr lang="en-GB" b="1" baseline="0" dirty="0"/>
              <a:t>Word frequency of unknown words and cognates (1 is the most frequent word in German): </a:t>
            </a:r>
            <a:br>
              <a:rPr lang="en-GB" baseline="0" dirty="0"/>
            </a:br>
            <a:r>
              <a:rPr lang="en-GB" baseline="0" dirty="0" err="1"/>
              <a:t>Seil</a:t>
            </a:r>
            <a:r>
              <a:rPr lang="en-GB" baseline="0" dirty="0"/>
              <a:t> [4925] </a:t>
            </a:r>
            <a:r>
              <a:rPr lang="en-GB" baseline="0" dirty="0" err="1"/>
              <a:t>desgleichen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259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deepen vocabulary knowledge by considering word meanings for their symbolic association with tightrope walking; to consider and empathise with the experiences of the poet as expressed in the poem.</a:t>
            </a:r>
            <a:br>
              <a:rPr lang="en-GB" dirty="0"/>
            </a:br>
            <a:br>
              <a:rPr lang="en-GB" dirty="0"/>
            </a:br>
            <a:r>
              <a:rPr lang="en-GB" b="1" dirty="0"/>
              <a:t>Procedure:</a:t>
            </a:r>
            <a:br>
              <a:rPr lang="en-GB" dirty="0"/>
            </a:br>
            <a:r>
              <a:rPr lang="en-GB" dirty="0"/>
              <a:t>1. Students first select the five words that in their view best capture the metaphor of tightrope walking for the poet. Make it clear that they need to be considering the poet’s life experiences and what he was trying to express.</a:t>
            </a:r>
          </a:p>
          <a:p>
            <a:r>
              <a:rPr lang="en-GB" dirty="0"/>
              <a:t>2. In pairs, students compare their choices, reading aloud and working out the overlap. They should try to agree one final list between them. For this, they can use German: Ich </a:t>
            </a:r>
            <a:r>
              <a:rPr lang="en-GB" dirty="0" err="1"/>
              <a:t>denke</a:t>
            </a:r>
            <a:r>
              <a:rPr lang="en-GB" dirty="0"/>
              <a:t>, </a:t>
            </a:r>
            <a:r>
              <a:rPr lang="en-GB" dirty="0" err="1"/>
              <a:t>Risiko</a:t>
            </a:r>
            <a:r>
              <a:rPr lang="en-GB" dirty="0"/>
              <a:t> </a:t>
            </a:r>
            <a:r>
              <a:rPr lang="en-GB" dirty="0" err="1"/>
              <a:t>ist</a:t>
            </a:r>
            <a:r>
              <a:rPr lang="en-GB" dirty="0"/>
              <a:t> </a:t>
            </a:r>
            <a:r>
              <a:rPr lang="en-GB" dirty="0" err="1"/>
              <a:t>besser</a:t>
            </a:r>
            <a:r>
              <a:rPr lang="en-GB" dirty="0"/>
              <a:t> </a:t>
            </a:r>
            <a:r>
              <a:rPr lang="en-GB" dirty="0" err="1"/>
              <a:t>als</a:t>
            </a:r>
            <a:r>
              <a:rPr lang="en-GB" dirty="0"/>
              <a:t> Angst. </a:t>
            </a:r>
            <a:r>
              <a:rPr lang="en-GB" dirty="0" err="1"/>
              <a:t>Ja</a:t>
            </a:r>
            <a:r>
              <a:rPr lang="en-GB" dirty="0"/>
              <a:t>, ok. </a:t>
            </a:r>
            <a:r>
              <a:rPr lang="en-GB" dirty="0" err="1"/>
              <a:t>Nein</a:t>
            </a:r>
            <a:r>
              <a:rPr lang="en-GB" dirty="0"/>
              <a:t>, das </a:t>
            </a:r>
            <a:r>
              <a:rPr lang="en-GB" dirty="0" err="1"/>
              <a:t>ist</a:t>
            </a:r>
            <a:r>
              <a:rPr lang="en-GB" dirty="0"/>
              <a:t> </a:t>
            </a:r>
            <a:r>
              <a:rPr lang="en-GB" dirty="0" err="1"/>
              <a:t>nicht</a:t>
            </a:r>
            <a:r>
              <a:rPr lang="en-GB" dirty="0"/>
              <a:t> </a:t>
            </a:r>
            <a:r>
              <a:rPr lang="en-GB" dirty="0" err="1"/>
              <a:t>wahr</a:t>
            </a:r>
            <a:r>
              <a:rPr lang="en-GB" dirty="0"/>
              <a:t>, </a:t>
            </a:r>
            <a:r>
              <a:rPr lang="en-GB" dirty="0" err="1"/>
              <a:t>usw</a:t>
            </a:r>
            <a:r>
              <a:rPr lang="en-GB" dirty="0"/>
              <a:t>.</a:t>
            </a:r>
          </a:p>
          <a:p>
            <a:r>
              <a:rPr lang="en-GB" dirty="0"/>
              <a:t>3. If time allows, students could select the five words that best represent tightrope walking for them personally. This list may be both different from the poet’s and from each other’s.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Balanceakt</a:t>
            </a:r>
            <a:r>
              <a:rPr lang="en-GB" baseline="0" dirty="0"/>
              <a:t> [&gt;5009] Harmonie [&gt;5009] </a:t>
            </a:r>
            <a:r>
              <a:rPr lang="en-GB" baseline="0" dirty="0" err="1"/>
              <a:t>Konflikt</a:t>
            </a:r>
            <a:r>
              <a:rPr lang="en-GB" baseline="0" dirty="0"/>
              <a:t> [1414]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Image attribution: Adi Holzer, Attribution, via Wikimedia Commons</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TASK</a:t>
            </a:r>
          </a:p>
          <a:p>
            <a:r>
              <a:rPr lang="en-GB" b="1" dirty="0"/>
              <a:t>Timing: 7 minutes</a:t>
            </a:r>
            <a:br>
              <a:rPr lang="en-GB" dirty="0"/>
            </a:br>
            <a:br>
              <a:rPr lang="en-GB" b="1" dirty="0"/>
            </a:br>
            <a:r>
              <a:rPr lang="en-GB" b="1" dirty="0"/>
              <a:t>Aim: </a:t>
            </a:r>
            <a:r>
              <a:rPr lang="en-GB" b="0" dirty="0"/>
              <a:t>to reflect further on the symbolism of tightrope walking for the poet as a balancing act between two worlds, Syria and Germany; to use vocabulary knowledge to categorise the words accordingly.</a:t>
            </a:r>
            <a:br>
              <a:rPr lang="en-GB" dirty="0"/>
            </a:br>
            <a:br>
              <a:rPr lang="en-GB" dirty="0"/>
            </a:br>
            <a:r>
              <a:rPr lang="en-GB" b="1" dirty="0"/>
              <a:t>Procedure:</a:t>
            </a:r>
            <a:br>
              <a:rPr lang="en-GB" dirty="0"/>
            </a:br>
            <a:r>
              <a:rPr lang="en-GB" dirty="0"/>
              <a:t>1. Remind students that they need to do this task from the point of view of the poem himself. Give them the option to categorise words in the middle, if applicable to both ‘worlds’.</a:t>
            </a:r>
          </a:p>
          <a:p>
            <a:r>
              <a:rPr lang="en-GB" dirty="0"/>
              <a:t>2. Give students time to categorise the words.</a:t>
            </a:r>
          </a:p>
          <a:p>
            <a:r>
              <a:rPr lang="en-GB" dirty="0"/>
              <a:t>3. Click to give feedback on likely allocations. Some words could be allocated differently. It is important for students to know that there are no absolutely correct answers.</a:t>
            </a:r>
          </a:p>
          <a:p>
            <a:endParaRPr lang="en-GB" dirty="0"/>
          </a:p>
          <a:p>
            <a:r>
              <a:rPr lang="en-GB" b="1" dirty="0"/>
              <a:t>Attribution</a:t>
            </a:r>
            <a:r>
              <a:rPr lang="en-GB" dirty="0"/>
              <a:t>: kevint3141, CC BY 2.0, via Wikimedia Commons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ei</a:t>
            </a:r>
            <a:r>
              <a:rPr lang="en-GB" sz="1200" b="1" dirty="0"/>
              <a:t>] [ai] [</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a:t>
            </a:r>
            <a:r>
              <a:rPr lang="en-GB" sz="1200" b="1" dirty="0"/>
              <a:t>welch-</a:t>
            </a:r>
            <a:r>
              <a:rPr lang="en-GB" sz="1200" b="0" dirty="0"/>
              <a:t> in R3 (dative)</a:t>
            </a:r>
            <a:br>
              <a:rPr lang="en-GB" sz="1200" b="0" dirty="0"/>
            </a:br>
            <a:r>
              <a:rPr lang="en-GB" sz="1200" b="0" dirty="0"/>
              <a:t>Consolidation of WO 1, 2 and 3</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schließen [350] übersetzen [1766] Freiheit [814] Freude [1286] Gefahr [841] Risiko [977] Sicherheit [776] Syrien [1416] Weg [220] fremd [859] weder [766]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auftauchen [1228] aufwachsen [2355] wurde...geboren [1211] wurdest…geboren [1211] gestorben [475] gewesen [4] geworden [8] [1228] Februar [1093]  Dichter [1975] Italien [1204] Januar [1052] Oktober [1223]  berühmt [1379] historisch [901] unbekannt [1292]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9.1.1.7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begonnen [251] verbracht [1391] verlassen [450] Bund [1126] DDR (Deutsche Demokratische Republik) [1348] Freiheit [814] Gegenwart [1932] Krieg [575] Unfall [1955] Vergangenheit [1196] Zukunft [469] einzig [343] eines Tages [N/A]</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63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learn the different ways the [</a:t>
            </a:r>
            <a:r>
              <a:rPr lang="en-GB" b="0" dirty="0" err="1"/>
              <a:t>ei</a:t>
            </a:r>
            <a:r>
              <a:rPr lang="en-GB" b="0" dirty="0"/>
              <a:t>] sound can be spelled.</a:t>
            </a:r>
          </a:p>
          <a:p>
            <a:br>
              <a:rPr lang="en-GB" dirty="0"/>
            </a:br>
            <a:r>
              <a:rPr lang="en-GB" b="1" dirty="0"/>
              <a:t>Procedure:</a:t>
            </a:r>
            <a:br>
              <a:rPr lang="en-GB" dirty="0"/>
            </a:br>
            <a:r>
              <a:rPr lang="en-GB" dirty="0"/>
              <a:t>1. Click to bring up the stages of the explanation.</a:t>
            </a:r>
          </a:p>
          <a:p>
            <a:r>
              <a:rPr lang="en-GB" dirty="0"/>
              <a:t>2. Click to hear a native speaker say the example words.</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01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learn the different ways the [</a:t>
            </a:r>
            <a:r>
              <a:rPr lang="en-GB" b="0" dirty="0" err="1"/>
              <a:t>ei</a:t>
            </a:r>
            <a:r>
              <a:rPr lang="en-GB" b="0" dirty="0"/>
              <a:t>] sound can be spelled in verbs.</a:t>
            </a:r>
          </a:p>
          <a:p>
            <a:br>
              <a:rPr lang="en-GB" dirty="0"/>
            </a:br>
            <a:r>
              <a:rPr lang="en-GB" b="1" dirty="0"/>
              <a:t>Procedure:</a:t>
            </a:r>
            <a:br>
              <a:rPr lang="en-GB" dirty="0"/>
            </a:br>
            <a:r>
              <a:rPr lang="en-GB" dirty="0"/>
              <a:t>1. Click to bring up the stages of the explanation.</a:t>
            </a:r>
          </a:p>
          <a:p>
            <a:r>
              <a:rPr lang="en-GB" dirty="0"/>
              <a:t>2. Elicit German pronunciation for each element and then elicit the English translation.</a:t>
            </a:r>
          </a:p>
          <a:p>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9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(2 slides)</a:t>
            </a:r>
            <a:br>
              <a:rPr lang="en-GB" dirty="0"/>
            </a:br>
            <a:br>
              <a:rPr lang="en-GB" b="1" dirty="0"/>
            </a:br>
            <a:r>
              <a:rPr lang="en-GB" b="1" dirty="0"/>
              <a:t>Aim: </a:t>
            </a:r>
            <a:r>
              <a:rPr lang="en-GB" b="0" dirty="0"/>
              <a:t>to practise long and short [e] sounds.</a:t>
            </a:r>
          </a:p>
          <a:p>
            <a:endParaRPr lang="en-GB" b="0" dirty="0"/>
          </a:p>
          <a:p>
            <a:r>
              <a:rPr lang="en-GB" b="1" dirty="0"/>
              <a:t>Procedure:</a:t>
            </a:r>
            <a:br>
              <a:rPr lang="en-GB" dirty="0"/>
            </a:br>
            <a:r>
              <a:rPr lang="en-GB" dirty="0"/>
              <a:t>1. Partner B turns away.</a:t>
            </a:r>
          </a:p>
          <a:p>
            <a:r>
              <a:rPr lang="en-GB" dirty="0"/>
              <a:t>2. Click to bring up the table of four sentences.</a:t>
            </a:r>
          </a:p>
          <a:p>
            <a:r>
              <a:rPr lang="en-GB" dirty="0"/>
              <a:t>3. Partner A reads the four sentences.</a:t>
            </a:r>
          </a:p>
          <a:p>
            <a:r>
              <a:rPr lang="en-GB" dirty="0"/>
              <a:t>4. Partner B writes down how many [</a:t>
            </a:r>
            <a:r>
              <a:rPr lang="en-GB" dirty="0" err="1"/>
              <a:t>ei</a:t>
            </a:r>
            <a:r>
              <a:rPr lang="en-GB" dirty="0"/>
              <a:t>] and [</a:t>
            </a:r>
            <a:r>
              <a:rPr lang="en-GB" dirty="0" err="1"/>
              <a:t>ie</a:t>
            </a:r>
            <a:r>
              <a:rPr lang="en-GB" dirty="0"/>
              <a:t>] sounds they hear in each sentence.</a:t>
            </a:r>
          </a:p>
          <a:p>
            <a:r>
              <a:rPr lang="en-GB" dirty="0"/>
              <a:t>5. Click to reveal answers.</a:t>
            </a:r>
          </a:p>
          <a:p>
            <a:r>
              <a:rPr lang="en-GB" dirty="0"/>
              <a:t>6. Repeat on the following slide with partners swapping roles.</a:t>
            </a:r>
            <a:br>
              <a:rPr lang="en-GB" dirty="0"/>
            </a:br>
            <a:br>
              <a:rPr lang="en-GB" dirty="0"/>
            </a:br>
            <a:r>
              <a:rPr lang="en-GB" b="1" dirty="0"/>
              <a:t>Note</a:t>
            </a:r>
            <a:r>
              <a:rPr lang="en-GB" dirty="0"/>
              <a:t>: there is no audio with this task.</a:t>
            </a:r>
          </a:p>
          <a:p>
            <a:br>
              <a:rPr lang="en-GB" dirty="0"/>
            </a:br>
            <a:r>
              <a:rPr lang="en-GB" b="1" baseline="0" dirty="0"/>
              <a:t>Word frequency (1 is the most frequent word in German): </a:t>
            </a:r>
            <a:br>
              <a:rPr lang="en-GB" baseline="0" dirty="0"/>
            </a:br>
            <a:r>
              <a:rPr lang="en-GB" baseline="0" dirty="0"/>
              <a:t>Hai [&gt;5009] </a:t>
            </a:r>
            <a:r>
              <a:rPr lang="en-GB" baseline="0" dirty="0" err="1"/>
              <a:t>Ei</a:t>
            </a:r>
            <a:r>
              <a:rPr lang="en-GB" baseline="0" dirty="0"/>
              <a:t> [1999] </a:t>
            </a:r>
            <a:r>
              <a:rPr lang="en-GB" baseline="0" dirty="0" err="1"/>
              <a:t>Allergie</a:t>
            </a:r>
            <a:r>
              <a:rPr lang="en-GB" baseline="0" dirty="0"/>
              <a:t> [&gt;5009] </a:t>
            </a:r>
            <a:r>
              <a:rPr lang="en-GB" baseline="0" dirty="0" err="1"/>
              <a:t>leise</a:t>
            </a:r>
            <a:r>
              <a:rPr lang="en-GB" baseline="0" dirty="0"/>
              <a:t> [1166]</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endParaRPr lang="en-GB" b="1" dirty="0"/>
          </a:p>
          <a:p>
            <a:r>
              <a:rPr lang="en-GB" b="1" dirty="0"/>
              <a:t>Timing: 4 minutes</a:t>
            </a:r>
            <a:br>
              <a:rPr lang="en-GB" b="1" dirty="0"/>
            </a:br>
            <a:r>
              <a:rPr lang="en-GB" b="1" dirty="0"/>
              <a:t>Aim: </a:t>
            </a:r>
            <a:r>
              <a:rPr lang="en-GB" b="0" dirty="0"/>
              <a:t>to introduce the suffix –</a:t>
            </a:r>
            <a:r>
              <a:rPr lang="en-GB" b="0" dirty="0" err="1"/>
              <a:t>keit</a:t>
            </a:r>
            <a:r>
              <a:rPr lang="en-GB" b="0" dirty="0"/>
              <a:t> for nouns; to revisit known vocabulary.</a:t>
            </a:r>
            <a:br>
              <a:rPr lang="en-GB" b="0" dirty="0"/>
            </a:br>
            <a:br>
              <a:rPr lang="en-GB" dirty="0"/>
            </a:br>
            <a:r>
              <a:rPr lang="en-GB" b="1" dirty="0"/>
              <a:t>Procedure:</a:t>
            </a:r>
            <a:br>
              <a:rPr lang="en-GB" dirty="0"/>
            </a:br>
            <a:r>
              <a:rPr lang="en-GB" dirty="0"/>
              <a:t>1. Click to present the nine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write English meanings.</a:t>
            </a:r>
            <a:br>
              <a:rPr lang="en-GB" dirty="0"/>
            </a:br>
            <a:r>
              <a:rPr lang="en-GB" dirty="0"/>
              <a:t>3. Click to reveal answers.</a:t>
            </a:r>
            <a:br>
              <a:rPr lang="en-GB" dirty="0"/>
            </a:br>
            <a:br>
              <a:rPr lang="en-GB" b="1" baseline="0" dirty="0"/>
            </a:br>
            <a:r>
              <a:rPr lang="en-GB" b="1" baseline="0" dirty="0"/>
              <a:t>Word frequency of unknown words (1 is the most frequent word in German): </a:t>
            </a:r>
            <a:br>
              <a:rPr lang="en-GB" baseline="0" dirty="0"/>
            </a:br>
            <a:r>
              <a:rPr lang="en-GB" baseline="0" dirty="0" err="1"/>
              <a:t>Möglichkeit</a:t>
            </a:r>
            <a:r>
              <a:rPr lang="en-GB" baseline="0" dirty="0"/>
              <a:t> [379] </a:t>
            </a:r>
            <a:r>
              <a:rPr lang="en-GB" baseline="0" dirty="0" err="1"/>
              <a:t>Wirklichkeit</a:t>
            </a:r>
            <a:r>
              <a:rPr lang="en-GB" baseline="0" dirty="0"/>
              <a:t> [1396] </a:t>
            </a:r>
            <a:r>
              <a:rPr lang="en-GB" baseline="0" dirty="0" err="1"/>
              <a:t>Schwierigkeit</a:t>
            </a:r>
            <a:r>
              <a:rPr lang="en-GB" baseline="0" dirty="0"/>
              <a:t> [1541] </a:t>
            </a:r>
            <a:r>
              <a:rPr lang="en-GB" baseline="0" dirty="0" err="1"/>
              <a:t>Freundlichkeit</a:t>
            </a:r>
            <a:r>
              <a:rPr lang="en-GB" baseline="0" dirty="0"/>
              <a:t> [&gt;5009] </a:t>
            </a:r>
            <a:r>
              <a:rPr lang="en-GB" baseline="0" dirty="0" err="1"/>
              <a:t>Einzigkeit</a:t>
            </a:r>
            <a:r>
              <a:rPr lang="en-GB" baseline="0" dirty="0"/>
              <a:t> [&gt;5009] </a:t>
            </a:r>
            <a:r>
              <a:rPr lang="en-GB" baseline="0" dirty="0" err="1"/>
              <a:t>Freiwilligkeit</a:t>
            </a:r>
            <a:r>
              <a:rPr lang="en-GB" baseline="0" dirty="0"/>
              <a:t> [&gt;5009]</a:t>
            </a:r>
            <a:br>
              <a:rPr lang="en-GB" baseline="0" dirty="0"/>
            </a:b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[4691]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Notwendigkeit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[3310]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[&gt;5009]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Hässlichkeit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[&gt;5009]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[&gt;5009]</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all the adjectives/adverbs have been previously taught:</a:t>
            </a:r>
            <a:br>
              <a:rPr lang="en-GB" dirty="0"/>
            </a:br>
            <a:r>
              <a:rPr lang="en-GB" baseline="0" dirty="0" err="1"/>
              <a:t>möglich</a:t>
            </a:r>
            <a:r>
              <a:rPr lang="en-GB" baseline="0" dirty="0"/>
              <a:t> [171] </a:t>
            </a:r>
            <a:r>
              <a:rPr lang="en-GB" baseline="0" dirty="0" err="1"/>
              <a:t>wirklich</a:t>
            </a:r>
            <a:r>
              <a:rPr lang="en-GB" baseline="0" dirty="0"/>
              <a:t> [189] </a:t>
            </a:r>
            <a:r>
              <a:rPr lang="en-GB" baseline="0" dirty="0" err="1"/>
              <a:t>schwierig</a:t>
            </a:r>
            <a:r>
              <a:rPr lang="en-GB" baseline="0" dirty="0"/>
              <a:t> [580] </a:t>
            </a:r>
            <a:r>
              <a:rPr lang="en-GB" baseline="0" dirty="0" err="1"/>
              <a:t>freundlich</a:t>
            </a:r>
            <a:r>
              <a:rPr lang="en-GB" baseline="0" dirty="0"/>
              <a:t> [1566] </a:t>
            </a:r>
            <a:r>
              <a:rPr lang="en-GB" baseline="0" dirty="0" err="1"/>
              <a:t>einzig</a:t>
            </a:r>
            <a:r>
              <a:rPr lang="en-GB" baseline="0" dirty="0"/>
              <a:t> [343] </a:t>
            </a:r>
            <a:r>
              <a:rPr lang="en-GB" baseline="0" dirty="0" err="1"/>
              <a:t>freiwillig</a:t>
            </a:r>
            <a:r>
              <a:rPr lang="en-GB" baseline="0" dirty="0"/>
              <a:t> [1652]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[437]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notwendig</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[742]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[1973]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hässlich</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[3883]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[1211]</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Note: </a:t>
            </a:r>
            <a:r>
              <a:rPr lang="en-GB" baseline="0" dirty="0"/>
              <a:t>frequency is more common in English than frequentness, but here the latter is preferred to maintain consistency of the pattern (-ty, -ness). </a:t>
            </a:r>
            <a:r>
              <a:rPr lang="en-GB" baseline="0" dirty="0" err="1"/>
              <a:t>Lustigkeit</a:t>
            </a:r>
            <a:r>
              <a:rPr lang="en-GB" baseline="0" dirty="0"/>
              <a:t> could also be translated as hilarity or merriness.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deepen vocabulary knowledge by making semantic connections between new and previously learnt words.</a:t>
            </a:r>
            <a:br>
              <a:rPr lang="en-GB" b="0" dirty="0"/>
            </a:br>
            <a:br>
              <a:rPr lang="en-GB" dirty="0"/>
            </a:br>
            <a:r>
              <a:rPr lang="en-GB" b="1" dirty="0"/>
              <a:t>Procedure:</a:t>
            </a:r>
            <a:br>
              <a:rPr lang="en-GB" dirty="0"/>
            </a:br>
            <a:r>
              <a:rPr lang="en-GB" dirty="0"/>
              <a:t>1. Students use the words to prompt written recall of new words from this week’s vocabulary set.</a:t>
            </a:r>
          </a:p>
          <a:p>
            <a:r>
              <a:rPr lang="en-GB" dirty="0"/>
              <a:t>2. Click for answers.</a:t>
            </a:r>
          </a:p>
          <a:p>
            <a:r>
              <a:rPr lang="en-GB" dirty="0"/>
              <a:t>3. Students spend 2 minutes prompting their partner’s spoken recall of German meanings by calling out English meanings.</a:t>
            </a:r>
          </a:p>
          <a:p>
            <a:r>
              <a:rPr lang="en-GB" dirty="0"/>
              <a:t>4. For greater challenge, the student being tested should turn away from the board.</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011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develop vocabulary knowledge by using known words in a sentence to identity the meaning of unknown words, replacing these with a known (or cognate) synonym.</a:t>
            </a:r>
            <a:br>
              <a:rPr lang="en-GB" dirty="0"/>
            </a:br>
            <a:br>
              <a:rPr lang="en-GB" dirty="0"/>
            </a:br>
            <a:r>
              <a:rPr lang="en-GB" b="1" dirty="0"/>
              <a:t>Procedure:</a:t>
            </a:r>
            <a:br>
              <a:rPr lang="en-GB" dirty="0"/>
            </a:br>
            <a:r>
              <a:rPr lang="en-GB" dirty="0"/>
              <a:t>1. Students replace the blue words in the text </a:t>
            </a:r>
            <a:r>
              <a:rPr lang="en-US" dirty="0"/>
              <a:t>with a known (or cognate) synonym (see list at the bottom).</a:t>
            </a:r>
            <a:br>
              <a:rPr lang="en-US" dirty="0"/>
            </a:br>
            <a:r>
              <a:rPr lang="en-GB" dirty="0"/>
              <a:t>2. Click for answers.</a:t>
            </a:r>
            <a:br>
              <a:rPr lang="en-GB" dirty="0"/>
            </a:br>
            <a:r>
              <a:rPr lang="en-GB" dirty="0"/>
              <a:t>3. Elicit the main details from the text from students in English.</a:t>
            </a:r>
            <a:br>
              <a:rPr lang="en-GB" dirty="0"/>
            </a:br>
            <a:br>
              <a:rPr lang="en-GB" dirty="0"/>
            </a:br>
            <a:r>
              <a:rPr lang="en-GB" dirty="0"/>
              <a:t>Note: words have not necessarily been learnt in the same form, e.g. </a:t>
            </a:r>
            <a:r>
              <a:rPr lang="en-GB" dirty="0" err="1"/>
              <a:t>Steigerung</a:t>
            </a:r>
            <a:r>
              <a:rPr lang="en-GB" dirty="0"/>
              <a:t> (noun) is to be extrapolated from </a:t>
            </a:r>
            <a:r>
              <a:rPr lang="en-GB" dirty="0" err="1"/>
              <a:t>steigen</a:t>
            </a:r>
            <a:r>
              <a:rPr lang="en-GB" dirty="0"/>
              <a:t> (verb). If needed, teachers should first work with students on the list of words at the bottom, to elicit possible meanings (e.g. climb/increase) before attempting the task.</a:t>
            </a:r>
          </a:p>
          <a:p>
            <a:endParaRPr lang="en-GB" dirty="0"/>
          </a:p>
          <a:p>
            <a:r>
              <a:rPr lang="en-GB" sz="1200" b="1" kern="1200" dirty="0">
                <a:solidFill>
                  <a:schemeClr val="tx1"/>
                </a:solidFill>
                <a:effectLst/>
                <a:latin typeface="+mn-lt"/>
                <a:ea typeface="+mn-ea"/>
                <a:cs typeface="+mn-cs"/>
              </a:rPr>
              <a:t>Data from</a:t>
            </a:r>
            <a:r>
              <a:rPr lang="en-GB" sz="1200" kern="1200" dirty="0">
                <a:solidFill>
                  <a:schemeClr val="tx1"/>
                </a:solidFill>
                <a:effectLst/>
                <a:latin typeface="+mn-lt"/>
                <a:ea typeface="+mn-ea"/>
                <a:cs typeface="+mn-cs"/>
              </a:rPr>
              <a:t>:</a:t>
            </a:r>
          </a:p>
          <a:p>
            <a:r>
              <a:rPr lang="en-GB" sz="1200" u="sng" kern="1200" dirty="0">
                <a:solidFill>
                  <a:schemeClr val="tx1"/>
                </a:solidFill>
                <a:effectLst/>
                <a:latin typeface="+mn-lt"/>
                <a:ea typeface="+mn-ea"/>
                <a:cs typeface="+mn-cs"/>
                <a:hlinkClick r:id="rId3"/>
              </a:rPr>
              <a:t>https://de.statista.com/statistik/daten/studie/463384/umfrage/auslaender-aus-syrien-in-deutschland/</a:t>
            </a:r>
            <a:br>
              <a:rPr lang="en-GB" dirty="0"/>
            </a:br>
            <a:br>
              <a:rPr lang="en-GB" dirty="0"/>
            </a:br>
            <a:r>
              <a:rPr lang="en-GB" b="1" baseline="0" dirty="0"/>
              <a:t>Word frequency (1 is the most frequent word in German): </a:t>
            </a:r>
            <a:br>
              <a:rPr lang="en-GB" baseline="0" dirty="0"/>
            </a:br>
            <a:r>
              <a:rPr lang="en-GB" baseline="0" dirty="0" err="1"/>
              <a:t>insbesondere</a:t>
            </a:r>
            <a:r>
              <a:rPr lang="en-GB" baseline="0" dirty="0"/>
              <a:t> [655]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059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forms of welch- and their use in R1, R2 and introduce the forms and use in R3 (dative).</a:t>
            </a:r>
            <a:br>
              <a:rPr lang="en-GB" b="0" dirty="0"/>
            </a:br>
            <a:br>
              <a:rPr lang="en-GB" dirty="0"/>
            </a:br>
            <a:r>
              <a:rPr lang="en-GB" b="1" dirty="0"/>
              <a:t>Procedure:</a:t>
            </a:r>
            <a:br>
              <a:rPr lang="en-GB" dirty="0"/>
            </a:br>
            <a:r>
              <a:rPr lang="en-GB" dirty="0"/>
              <a:t>1. Click to present information.</a:t>
            </a:r>
          </a:p>
          <a:p>
            <a:r>
              <a:rPr lang="en-GB" dirty="0"/>
              <a:t>2. Elicit missing endings and English translations, where appropriate.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1" dirty="0"/>
              <a:t> </a:t>
            </a:r>
            <a:r>
              <a:rPr lang="en-GB" b="0" dirty="0"/>
              <a:t>practise aural distinction between </a:t>
            </a:r>
            <a:r>
              <a:rPr lang="en-GB" b="0" dirty="0" err="1"/>
              <a:t>welchem</a:t>
            </a:r>
            <a:r>
              <a:rPr lang="en-GB" b="0" dirty="0"/>
              <a:t> (m/</a:t>
            </a:r>
            <a:r>
              <a:rPr lang="en-GB" b="0" dirty="0" err="1"/>
              <a:t>nt</a:t>
            </a:r>
            <a:r>
              <a:rPr lang="en-GB" b="0" dirty="0"/>
              <a:t>) and </a:t>
            </a:r>
            <a:r>
              <a:rPr lang="en-GB" b="0" dirty="0" err="1"/>
              <a:t>welcher</a:t>
            </a:r>
            <a:r>
              <a:rPr lang="en-GB" b="0" dirty="0"/>
              <a:t> (f).</a:t>
            </a:r>
            <a:br>
              <a:rPr lang="en-GB" b="0" dirty="0"/>
            </a:br>
            <a:br>
              <a:rPr lang="en-GB" dirty="0"/>
            </a:br>
            <a:r>
              <a:rPr lang="en-GB" b="1" dirty="0"/>
              <a:t>Procedure:</a:t>
            </a:r>
            <a:br>
              <a:rPr lang="en-GB" dirty="0"/>
            </a:br>
            <a:r>
              <a:rPr lang="en-GB" dirty="0"/>
              <a:t>1. Explain the scenario; this is a radio interview with Adel </a:t>
            </a:r>
            <a:r>
              <a:rPr lang="en-GB" dirty="0" err="1"/>
              <a:t>Karasholi</a:t>
            </a:r>
            <a:r>
              <a:rPr lang="en-GB" dirty="0"/>
              <a:t>.</a:t>
            </a:r>
          </a:p>
          <a:p>
            <a:r>
              <a:rPr lang="en-GB" dirty="0"/>
              <a:t>2. Click on item 1 to play recording.</a:t>
            </a:r>
          </a:p>
          <a:p>
            <a:r>
              <a:rPr lang="en-GB" dirty="0"/>
              <a:t>3. Students choose either Wort 1 or Wort 2, based on the form of </a:t>
            </a:r>
            <a:r>
              <a:rPr lang="en-GB" dirty="0" err="1"/>
              <a:t>welche</a:t>
            </a:r>
            <a:r>
              <a:rPr lang="en-GB" dirty="0"/>
              <a:t> heard and the gender of the noun, which is given here to allow students to focus all their attention on distinguishing between </a:t>
            </a:r>
            <a:r>
              <a:rPr lang="en-GB" dirty="0" err="1"/>
              <a:t>welchem</a:t>
            </a:r>
            <a:r>
              <a:rPr lang="en-GB" dirty="0"/>
              <a:t>/</a:t>
            </a:r>
            <a:r>
              <a:rPr lang="en-GB" dirty="0" err="1"/>
              <a:t>welcher</a:t>
            </a:r>
            <a:r>
              <a:rPr lang="en-GB" dirty="0"/>
              <a:t>.</a:t>
            </a:r>
          </a:p>
          <a:p>
            <a:r>
              <a:rPr lang="en-GB" dirty="0"/>
              <a:t>4. Click for answer tick.</a:t>
            </a:r>
          </a:p>
          <a:p>
            <a:r>
              <a:rPr lang="en-GB" dirty="0"/>
              <a:t>5. Click again to bring up written form of the question for checking. </a:t>
            </a:r>
          </a:p>
          <a:p>
            <a:r>
              <a:rPr lang="en-GB" dirty="0"/>
              <a:t>6. Elicit English meanings to reinforce vocabulary knowledge.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In welchem [Land] wohnen Sie?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In welcher [Kultur] fühlen Sie sich wohl?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Mit welchem [Freund] reden Sie gern?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In welcher [Stadt] haben Sie studiert?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In welcher [Sprache] schreiben Sie Gedichte?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In welchem [Alter] sind sie nach Deutschland gekommen? </a:t>
            </a:r>
          </a:p>
          <a:p>
            <a:br>
              <a:rPr lang="en-GB" dirty="0"/>
            </a:br>
            <a:r>
              <a:rPr lang="en-GB" b="1" dirty="0"/>
              <a:t>Data from:</a:t>
            </a:r>
          </a:p>
          <a:p>
            <a:r>
              <a:rPr lang="en-GB" b="0" dirty="0"/>
              <a:t>https://de.statista.com/statistik/daten/studie/463384/umfrage/auslaender-aus-syrien-in-deutschland/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793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comprehension of welch- in R2 (accusative) and R3 (dative).</a:t>
            </a:r>
          </a:p>
          <a:p>
            <a:br>
              <a:rPr lang="en-GB" dirty="0"/>
            </a:br>
            <a:r>
              <a:rPr lang="en-GB" b="1" dirty="0"/>
              <a:t>Procedure:</a:t>
            </a:r>
            <a:br>
              <a:rPr lang="en-GB" b="1" dirty="0"/>
            </a:br>
            <a:r>
              <a:rPr lang="en-GB" b="0" dirty="0"/>
              <a:t>1. Student write 1-6 and the correct verb option, based on the form of welch- in the question.</a:t>
            </a:r>
            <a:br>
              <a:rPr lang="en-GB" b="0" dirty="0"/>
            </a:br>
            <a:r>
              <a:rPr lang="en-GB" b="0" dirty="0"/>
              <a:t>2. Click to check answers.</a:t>
            </a:r>
            <a:br>
              <a:rPr lang="en-GB" dirty="0"/>
            </a:br>
            <a:r>
              <a:rPr lang="en-GB" dirty="0"/>
              <a:t>3. Elicit English meanings to reinforce vocabulary knowledge.</a:t>
            </a: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541291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present the meaning and use of </a:t>
            </a:r>
            <a:r>
              <a:rPr lang="en-GB" b="0" dirty="0" err="1"/>
              <a:t>weder</a:t>
            </a:r>
            <a:r>
              <a:rPr lang="en-GB" b="0" dirty="0"/>
              <a:t>…</a:t>
            </a:r>
            <a:r>
              <a:rPr lang="en-GB" b="0" dirty="0" err="1"/>
              <a:t>noch</a:t>
            </a:r>
            <a:r>
              <a:rPr lang="en-GB" b="0" dirty="0"/>
              <a:t> conjunction, one of this week’s new vocabulary items.</a:t>
            </a:r>
            <a:br>
              <a:rPr lang="en-GB" b="0" dirty="0"/>
            </a:br>
            <a:br>
              <a:rPr lang="en-GB" b="0" dirty="0"/>
            </a:br>
            <a:r>
              <a:rPr lang="en-GB" b="1" dirty="0"/>
              <a:t>Procedure:</a:t>
            </a:r>
            <a:br>
              <a:rPr lang="en-GB" dirty="0"/>
            </a:br>
            <a:r>
              <a:rPr lang="en-GB" dirty="0"/>
              <a:t>1. Click to present the information.</a:t>
            </a:r>
          </a:p>
          <a:p>
            <a:r>
              <a:rPr lang="en-GB" dirty="0"/>
              <a:t>2. Elicit English meanings where appropriate.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089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listen again to the poem text; to focus on identifying known conjunctions.</a:t>
            </a:r>
            <a:br>
              <a:rPr lang="en-GB" b="0" dirty="0"/>
            </a:br>
            <a:br>
              <a:rPr lang="en-GB" b="0" dirty="0"/>
            </a:br>
            <a:r>
              <a:rPr lang="en-GB" b="1" dirty="0"/>
              <a:t>Procedure:</a:t>
            </a:r>
            <a:br>
              <a:rPr lang="en-GB" b="0" dirty="0"/>
            </a:br>
            <a:r>
              <a:rPr lang="en-GB" dirty="0"/>
              <a:t>1. Before playing the audio, elicit the meanings of the conjunctions on the slide, all of which have been previously taught.</a:t>
            </a:r>
          </a:p>
          <a:p>
            <a:r>
              <a:rPr lang="en-GB" dirty="0"/>
              <a:t>2. Play the audio.</a:t>
            </a:r>
          </a:p>
          <a:p>
            <a:r>
              <a:rPr lang="en-GB" dirty="0"/>
              <a:t>3. Students identify the three conjunctions in the poem.</a:t>
            </a:r>
          </a:p>
          <a:p>
            <a:r>
              <a:rPr lang="en-GB" dirty="0"/>
              <a:t>4. Click to highlight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Image attribution: Adi Holzer, Attribution, via Wikimedia Commons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861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THERE ARE TWO OPTIONS FOR THE REMAINDER OF THE LESSON:</a:t>
            </a:r>
          </a:p>
          <a:p>
            <a:r>
              <a:rPr lang="en-GB" b="1" dirty="0"/>
              <a:t>1 Written task focusing on the poet’s biography and practising written production of longer sentences using a variety of conjunctions.</a:t>
            </a:r>
          </a:p>
          <a:p>
            <a:r>
              <a:rPr lang="en-GB" b="1" dirty="0"/>
              <a:t>2 Translation task focusing on the poem text itself.</a:t>
            </a:r>
          </a:p>
          <a:p>
            <a:endParaRPr lang="en-GB" b="1" dirty="0"/>
          </a:p>
          <a:p>
            <a:r>
              <a:rPr lang="en-GB" b="1" dirty="0"/>
              <a:t>There are then two versions of this writing task: This one is the less challenging one as the sentence parts are given in German. </a:t>
            </a:r>
          </a:p>
          <a:p>
            <a:endParaRPr lang="en-GB" b="1" dirty="0"/>
          </a:p>
          <a:p>
            <a:r>
              <a:rPr lang="en-GB" b="1" dirty="0"/>
              <a:t>Timing: 13 minutes</a:t>
            </a:r>
            <a:br>
              <a:rPr lang="en-GB" dirty="0"/>
            </a:br>
            <a:br>
              <a:rPr lang="en-GB" b="1" dirty="0"/>
            </a:br>
            <a:r>
              <a:rPr lang="en-GB" b="1" dirty="0"/>
              <a:t>Aim: </a:t>
            </a:r>
            <a:r>
              <a:rPr lang="en-GB" b="0" dirty="0"/>
              <a:t>to practise joining sentences together using conjunctions.</a:t>
            </a:r>
            <a:br>
              <a:rPr lang="en-GB" b="0" dirty="0"/>
            </a:br>
            <a:br>
              <a:rPr lang="en-GB" dirty="0"/>
            </a:br>
            <a:r>
              <a:rPr lang="en-GB" b="1" dirty="0"/>
              <a:t>Procedure:</a:t>
            </a:r>
            <a:br>
              <a:rPr lang="en-GB" dirty="0"/>
            </a:br>
            <a:r>
              <a:rPr lang="en-GB" dirty="0"/>
              <a:t>1. Students combine the sentence fragments into one longer sentence, making use of appropriate conjunctions. </a:t>
            </a:r>
            <a:br>
              <a:rPr lang="en-GB" dirty="0"/>
            </a:br>
            <a:r>
              <a:rPr lang="en-GB" dirty="0"/>
              <a:t>2. Possible answers are provided on slides 29 – 35.</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Arabisch</a:t>
            </a:r>
            <a:r>
              <a:rPr lang="en-GB" baseline="0" dirty="0"/>
              <a:t> [2159] Autor [723] </a:t>
            </a:r>
            <a:r>
              <a:rPr lang="en-GB" baseline="0" dirty="0" err="1"/>
              <a:t>Polyglott</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900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Two versions of this task: This one is the more challenging one as the sentence parts are given in English. </a:t>
            </a:r>
          </a:p>
          <a:p>
            <a:endParaRPr lang="en-GB" b="1" dirty="0"/>
          </a:p>
          <a:p>
            <a:r>
              <a:rPr lang="en-GB" b="1" dirty="0"/>
              <a:t>Timing: 13 minutes</a:t>
            </a:r>
            <a:br>
              <a:rPr lang="en-GB" dirty="0"/>
            </a:br>
            <a:br>
              <a:rPr lang="en-GB" b="1" dirty="0"/>
            </a:br>
            <a:r>
              <a:rPr lang="en-GB" b="1" dirty="0"/>
              <a:t>Aim: </a:t>
            </a:r>
            <a:r>
              <a:rPr lang="en-GB" b="0" dirty="0"/>
              <a:t>to practise joining sentences together using conjunctions.</a:t>
            </a:r>
            <a:br>
              <a:rPr lang="en-GB" dirty="0"/>
            </a:br>
            <a:br>
              <a:rPr lang="en-GB" dirty="0"/>
            </a:br>
            <a:r>
              <a:rPr lang="en-GB" b="1" dirty="0"/>
              <a:t>Procedure:</a:t>
            </a:r>
            <a:br>
              <a:rPr lang="en-GB" dirty="0"/>
            </a:br>
            <a:r>
              <a:rPr lang="en-US" dirty="0"/>
              <a:t>Students combine the sentence fragments into one complex sentence, making use of appropriate conjunctions.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Arabisch</a:t>
            </a:r>
            <a:r>
              <a:rPr lang="en-GB" baseline="0" dirty="0"/>
              <a:t> [2159] Autor [723] </a:t>
            </a:r>
            <a:r>
              <a:rPr lang="en-GB" baseline="0" dirty="0" err="1"/>
              <a:t>Polyglott</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368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POSSIBLE ANSWERS 1/7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Click for suggested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Elicit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Make clear that other sentences are also possible, and elicit other sentences, as appropriate.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(two slides)</a:t>
            </a:r>
          </a:p>
          <a:p>
            <a:endParaRPr lang="en-US" b="1" dirty="0"/>
          </a:p>
          <a:p>
            <a:r>
              <a:rPr lang="en-US" b="1" dirty="0"/>
              <a:t>Aim: </a:t>
            </a:r>
            <a:r>
              <a:rPr lang="en-US" b="0" dirty="0"/>
              <a:t>to </a:t>
            </a:r>
            <a:r>
              <a:rPr lang="en-US" b="0" dirty="0" err="1"/>
              <a:t>practise</a:t>
            </a:r>
            <a:r>
              <a:rPr lang="en-US" b="0" dirty="0"/>
              <a:t> aural comprehension of vocabulary</a:t>
            </a:r>
            <a:r>
              <a:rPr lang="es-419" sz="1200" b="0" kern="1200" dirty="0">
                <a:solidFill>
                  <a:schemeClr val="tx1"/>
                </a:solidFill>
                <a:effectLst/>
                <a:latin typeface="+mn-lt"/>
                <a:ea typeface="+mn-ea"/>
                <a:cs typeface="+mn-cs"/>
              </a:rPr>
              <a:t> in </a:t>
            </a:r>
            <a:r>
              <a:rPr lang="es-419" sz="1200" b="0" kern="1200" dirty="0" err="1">
                <a:solidFill>
                  <a:schemeClr val="tx1"/>
                </a:solidFill>
                <a:effectLst/>
                <a:latin typeface="+mn-lt"/>
                <a:ea typeface="+mn-ea"/>
                <a:cs typeface="+mn-cs"/>
              </a:rPr>
              <a:t>verb</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phrases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to</a:t>
            </a:r>
            <a:r>
              <a:rPr lang="es-419" sz="1200" b="0" kern="1200" dirty="0">
                <a:solidFill>
                  <a:schemeClr val="tx1"/>
                </a:solidFill>
                <a:effectLst/>
                <a:latin typeface="+mn-lt"/>
                <a:ea typeface="+mn-ea"/>
                <a:cs typeface="+mn-cs"/>
              </a:rPr>
              <a:t> prime </a:t>
            </a:r>
            <a:r>
              <a:rPr lang="es-419" sz="1200" b="0" kern="1200" dirty="0" err="1">
                <a:solidFill>
                  <a:schemeClr val="tx1"/>
                </a:solidFill>
                <a:effectLst/>
                <a:latin typeface="+mn-lt"/>
                <a:ea typeface="+mn-ea"/>
                <a:cs typeface="+mn-cs"/>
              </a:rPr>
              <a:t>students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for</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understanding</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biographical</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details</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life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Adel</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Karasholi</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author</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this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week’s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poem</a:t>
            </a:r>
            <a:r>
              <a:rPr lang="es-419" sz="1200" b="0" kern="1200" dirty="0">
                <a:solidFill>
                  <a:schemeClr val="tx1"/>
                </a:solidFill>
                <a:effectLst/>
                <a:latin typeface="+mn-lt"/>
                <a:ea typeface="+mn-ea"/>
                <a:cs typeface="+mn-cs"/>
              </a:rPr>
              <a:t>.</a:t>
            </a:r>
          </a:p>
          <a:p>
            <a:endParaRPr lang="en-US" b="1" dirty="0"/>
          </a:p>
          <a:p>
            <a:r>
              <a:rPr lang="en-US" b="1" dirty="0"/>
              <a:t>Procedure:</a:t>
            </a:r>
          </a:p>
          <a:p>
            <a:r>
              <a:rPr lang="en-US" b="0" dirty="0"/>
              <a:t>1. Give students</a:t>
            </a:r>
            <a:r>
              <a:rPr lang="en-US" b="0" baseline="0" dirty="0"/>
              <a:t> a minute in pairs to look at the pictures and anticipate the vocabulary items they will hear.  </a:t>
            </a:r>
            <a:br>
              <a:rPr lang="en-US" b="0" baseline="0" dirty="0"/>
            </a:br>
            <a:r>
              <a:rPr lang="en-US" b="0" baseline="0" dirty="0"/>
              <a:t>2. Click to bring up the callout to tell them that they will hear verb phrases (either with infinitives or past participles) and to listen out for which, and consider how to translate, e.g. </a:t>
            </a:r>
            <a:r>
              <a:rPr lang="en-US" b="0" baseline="0" dirty="0" err="1"/>
              <a:t>zwei</a:t>
            </a:r>
            <a:r>
              <a:rPr lang="en-US" b="0" baseline="0" dirty="0"/>
              <a:t> Jahre in </a:t>
            </a:r>
            <a:r>
              <a:rPr lang="en-US" b="0" baseline="0" dirty="0" err="1"/>
              <a:t>Italien</a:t>
            </a:r>
            <a:r>
              <a:rPr lang="en-US" b="0" baseline="0" dirty="0"/>
              <a:t> </a:t>
            </a:r>
            <a:r>
              <a:rPr lang="en-US" b="0" baseline="0" dirty="0" err="1"/>
              <a:t>verbracht</a:t>
            </a:r>
            <a:r>
              <a:rPr lang="en-US" b="0" baseline="0" dirty="0"/>
              <a:t> </a:t>
            </a:r>
            <a:r>
              <a:rPr lang="en-US" b="0" baseline="0" dirty="0">
                <a:sym typeface="Wingdings" panose="05000000000000000000" pitchFamily="2" charset="2"/>
              </a:rPr>
              <a:t> spent two years in Italy; </a:t>
            </a:r>
            <a:r>
              <a:rPr lang="en-US" b="0" baseline="0" dirty="0" err="1">
                <a:sym typeface="Wingdings" panose="05000000000000000000" pitchFamily="2" charset="2"/>
              </a:rPr>
              <a:t>einen</a:t>
            </a:r>
            <a:r>
              <a:rPr lang="en-US" b="0" baseline="0" dirty="0">
                <a:sym typeface="Wingdings" panose="05000000000000000000" pitchFamily="2" charset="2"/>
              </a:rPr>
              <a:t> </a:t>
            </a:r>
            <a:r>
              <a:rPr lang="en-US" b="0" baseline="0" dirty="0" err="1">
                <a:sym typeface="Wingdings" panose="05000000000000000000" pitchFamily="2" charset="2"/>
              </a:rPr>
              <a:t>Kurs</a:t>
            </a:r>
            <a:r>
              <a:rPr lang="en-US" b="0" baseline="0" dirty="0">
                <a:sym typeface="Wingdings" panose="05000000000000000000" pitchFamily="2" charset="2"/>
              </a:rPr>
              <a:t> </a:t>
            </a:r>
            <a:r>
              <a:rPr lang="en-US" b="0" baseline="0" dirty="0" err="1">
                <a:sym typeface="Wingdings" panose="05000000000000000000" pitchFamily="2" charset="2"/>
              </a:rPr>
              <a:t>beginnen</a:t>
            </a:r>
            <a:r>
              <a:rPr lang="en-US" b="0" baseline="0" dirty="0">
                <a:sym typeface="Wingdings" panose="05000000000000000000" pitchFamily="2" charset="2"/>
              </a:rPr>
              <a:t>  to start a course.  </a:t>
            </a:r>
            <a:endParaRPr lang="en-US" b="0" dirty="0"/>
          </a:p>
          <a:p>
            <a:r>
              <a:rPr lang="en-US" b="0" dirty="0"/>
              <a:t>3. Click</a:t>
            </a:r>
            <a:r>
              <a:rPr lang="en-US" b="0" baseline="0" dirty="0"/>
              <a:t> the number triggers to play the audio.</a:t>
            </a:r>
          </a:p>
          <a:p>
            <a:r>
              <a:rPr lang="en-US" b="0" baseline="0" dirty="0"/>
              <a:t>4. Students match to the correct picture and write the phrase in English if they are able.</a:t>
            </a:r>
            <a:endParaRPr lang="en-US" b="0" dirty="0"/>
          </a:p>
          <a:p>
            <a:r>
              <a:rPr lang="en-US" b="0" dirty="0"/>
              <a:t>5. Click to bring up the answers. </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die Augen schließen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in Syrien aufwachsen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Dichter geworden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nicht frei gewesen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nicht gestorben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ein Land verlassen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eine Reise begonnen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ein Risiko eingehen</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1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POSSIBLE ANSWERS 2/7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64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POSSIBLE ANSWERS 3/7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547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POSSIBLE ANSWERS 4/7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088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POSSIBLE ANSWERS 5/7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186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POSSIBLE ANSWERS 6/7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967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POSSIBLE ANSWERS 7/7</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22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ALTERNATIVE TASK focusing on translations of the poem text itself.</a:t>
            </a:r>
            <a:endParaRPr lang="en-GB" dirty="0"/>
          </a:p>
          <a:p>
            <a:endParaRPr lang="en-GB" dirty="0"/>
          </a:p>
          <a:p>
            <a:r>
              <a:rPr lang="en-GB" b="1" dirty="0"/>
              <a:t>Timing: 13 minutes (two slides)</a:t>
            </a:r>
            <a:br>
              <a:rPr lang="en-GB" dirty="0"/>
            </a:br>
            <a:br>
              <a:rPr lang="en-GB" b="1" dirty="0"/>
            </a:br>
            <a:r>
              <a:rPr lang="en-GB" b="1" dirty="0"/>
              <a:t>Aim: </a:t>
            </a:r>
            <a:r>
              <a:rPr lang="en-GB" b="0" dirty="0"/>
              <a:t>to consider different translations of the poem; to practise written translation of the second part of the poem, matching word choice and syntax patterns to decisions made about the first part.</a:t>
            </a:r>
          </a:p>
          <a:p>
            <a:endParaRPr lang="en-GB" b="0" dirty="0"/>
          </a:p>
          <a:p>
            <a:r>
              <a:rPr lang="en-GB" b="1" dirty="0"/>
              <a:t>Procedure:</a:t>
            </a:r>
            <a:br>
              <a:rPr lang="en-GB" dirty="0"/>
            </a:br>
            <a:r>
              <a:rPr lang="en-GB" dirty="0"/>
              <a:t>1. In the first part of the task students consider which translation of each line of the poem is the best (or they generate their own translation). Note: two different possible translations for each line of the poem are reveal on each click.</a:t>
            </a:r>
          </a:p>
          <a:p>
            <a:r>
              <a:rPr lang="en-GB" dirty="0"/>
              <a:t>2. There are no right answers, though teachers can focus students on the indication of formal proclamation (und also </a:t>
            </a:r>
            <a:r>
              <a:rPr lang="en-GB" dirty="0" err="1"/>
              <a:t>sprach</a:t>
            </a:r>
            <a:r>
              <a:rPr lang="en-GB" dirty="0"/>
              <a:t> Abdulla) that starts the poem, and the effect of the repeated line (</a:t>
            </a:r>
            <a:r>
              <a:rPr lang="en-GB" dirty="0" err="1"/>
              <a:t>denn</a:t>
            </a:r>
            <a:r>
              <a:rPr lang="en-GB" dirty="0"/>
              <a:t> du </a:t>
            </a:r>
            <a:r>
              <a:rPr lang="en-GB" dirty="0" err="1"/>
              <a:t>tanzt</a:t>
            </a:r>
            <a:r>
              <a:rPr lang="en-GB" dirty="0"/>
              <a:t> auf </a:t>
            </a:r>
            <a:r>
              <a:rPr lang="en-GB" dirty="0" err="1"/>
              <a:t>einem</a:t>
            </a:r>
            <a:r>
              <a:rPr lang="en-GB" dirty="0"/>
              <a:t> </a:t>
            </a:r>
            <a:r>
              <a:rPr lang="en-GB" dirty="0" err="1"/>
              <a:t>Seil</a:t>
            </a:r>
            <a:r>
              <a:rPr lang="en-GB" dirty="0"/>
              <a:t>) which lends solemnity and gravitas to its tone. Students could be encouraged to consider replicating these elements in their translation, e.g. the terms ‘thus’ and ‘for’ have a more solemn tone to them.</a:t>
            </a:r>
            <a:br>
              <a:rPr lang="en-GB" dirty="0"/>
            </a:br>
            <a:r>
              <a:rPr lang="en-GB" dirty="0"/>
              <a:t>3. Students write their preferred translation of these lines.</a:t>
            </a:r>
          </a:p>
          <a:p>
            <a:r>
              <a:rPr lang="en-GB" dirty="0"/>
              <a:t>4. Move to the next slide and ask students to complete the translation, in keeping with the choices they made about the first part.</a:t>
            </a:r>
          </a:p>
          <a:p>
            <a:r>
              <a:rPr lang="en-GB" dirty="0"/>
              <a:t>5. Click to reveal how the two translations completed. However, it is important for students to realise that there is no one ‘right’ translation</a:t>
            </a:r>
            <a:r>
              <a:rPr lang="en-GB"/>
              <a:t>. They </a:t>
            </a:r>
            <a:r>
              <a:rPr lang="en-GB" dirty="0"/>
              <a:t>are choices to be made and it’s important to make those choices based on a rationale.</a:t>
            </a:r>
            <a:br>
              <a:rPr lang="en-GB" dirty="0"/>
            </a:br>
            <a:endParaRPr lang="en-GB" dirty="0"/>
          </a:p>
          <a:p>
            <a:r>
              <a:rPr lang="en-GB" b="1" dirty="0"/>
              <a:t>Attribution:</a:t>
            </a:r>
          </a:p>
          <a:p>
            <a:r>
              <a:rPr lang="en-GB" dirty="0"/>
              <a:t>The second version of the translation is based on the following: </a:t>
            </a:r>
            <a:r>
              <a:rPr lang="en-GB" dirty="0">
                <a:hlinkClick r:id="rId3"/>
              </a:rPr>
              <a:t>http://poemsintranslation.blogspot.com/2010/03/adel-karasholi-rope-from-german.html</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Seil</a:t>
            </a:r>
            <a:r>
              <a:rPr lang="en-GB" baseline="0" dirty="0"/>
              <a:t> [4925] </a:t>
            </a:r>
            <a:r>
              <a:rPr lang="en-GB" baseline="0" dirty="0" err="1"/>
              <a:t>desgleichen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467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34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Link to student worksheet answers: https://resources.ncelp.org/concern/parent/q524jp83g/file_sets/t148fj24j </a:t>
            </a:r>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9. den Weg finden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10. in der DDR auftauchen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11. eine Sprache studieren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12. Jahren an der Universität verbracht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13. sich fremd fühlen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14. einen Unfall haben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15. ein Gedicht schreiben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16. einen Text übersetzen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785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learn the two ways of pronouncing [</a:t>
            </a:r>
            <a:r>
              <a:rPr lang="en-GB" b="0" dirty="0" err="1"/>
              <a:t>ie</a:t>
            </a:r>
            <a:r>
              <a:rPr lang="en-GB" b="0" dirty="0"/>
              <a:t>] as word-final syllable.</a:t>
            </a:r>
            <a:br>
              <a:rPr lang="en-GB" dirty="0"/>
            </a:br>
            <a:br>
              <a:rPr lang="en-GB" dirty="0"/>
            </a:br>
            <a:r>
              <a:rPr lang="en-GB" b="1" dirty="0"/>
              <a:t>Procedure:</a:t>
            </a:r>
            <a:br>
              <a:rPr lang="en-GB" dirty="0"/>
            </a:br>
            <a:r>
              <a:rPr lang="en-GB" dirty="0"/>
              <a:t>1. Click to bring up the stages of the explanation.</a:t>
            </a:r>
          </a:p>
          <a:p>
            <a:r>
              <a:rPr lang="en-GB" dirty="0"/>
              <a:t>2. Click to hear a native speaker say the example words.</a:t>
            </a:r>
          </a:p>
          <a:p>
            <a:br>
              <a:rPr lang="en-GB" dirty="0"/>
            </a:br>
            <a:br>
              <a:rPr lang="en-GB" dirty="0"/>
            </a:br>
            <a:r>
              <a:rPr lang="en-GB" b="1" baseline="0" dirty="0"/>
              <a:t>Word frequency (1 is the most frequent word in German): </a:t>
            </a:r>
          </a:p>
          <a:p>
            <a:r>
              <a:rPr lang="en-GB" b="0" baseline="0" dirty="0" err="1"/>
              <a:t>Akrophobie</a:t>
            </a:r>
            <a:r>
              <a:rPr lang="en-GB" b="0" baseline="0" dirty="0"/>
              <a:t>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(2 slides)</a:t>
            </a:r>
            <a:br>
              <a:rPr lang="en-GB" dirty="0"/>
            </a:br>
            <a:br>
              <a:rPr lang="en-GB" b="1" dirty="0"/>
            </a:br>
            <a:r>
              <a:rPr lang="en-GB" b="1" dirty="0"/>
              <a:t>Aim: </a:t>
            </a:r>
            <a:r>
              <a:rPr lang="en-GB" b="0" dirty="0"/>
              <a:t>to practise differentiating between [</a:t>
            </a:r>
            <a:r>
              <a:rPr lang="en-GB" b="0" dirty="0" err="1"/>
              <a:t>ie</a:t>
            </a:r>
            <a:r>
              <a:rPr lang="en-GB" b="0" dirty="0"/>
              <a:t>] (in different pronunciations) and [</a:t>
            </a:r>
            <a:r>
              <a:rPr lang="en-GB" b="0" dirty="0" err="1"/>
              <a:t>ei</a:t>
            </a:r>
            <a:r>
              <a:rPr lang="en-GB" b="0" dirty="0"/>
              <a:t>].</a:t>
            </a:r>
            <a:br>
              <a:rPr lang="en-GB" dirty="0"/>
            </a:br>
            <a:br>
              <a:rPr lang="en-GB" dirty="0"/>
            </a:br>
            <a:r>
              <a:rPr lang="en-GB" b="1" dirty="0"/>
              <a:t>Procedure:</a:t>
            </a:r>
            <a:br>
              <a:rPr lang="en-GB" dirty="0"/>
            </a:br>
            <a:r>
              <a:rPr lang="en-GB" dirty="0"/>
              <a:t>1. Partner B turns away from the board. Make sure this happens before the sentences are revealed!</a:t>
            </a:r>
          </a:p>
          <a:p>
            <a:r>
              <a:rPr lang="en-GB" dirty="0"/>
              <a:t>2. Click to reveal sentences.</a:t>
            </a:r>
          </a:p>
          <a:p>
            <a:r>
              <a:rPr lang="en-GB" dirty="0"/>
              <a:t>3. Partner A reads the sentences to partner B who transcribes what they hear. Depending upon difficulty level, partner B can either transcribe the full sentence, or use the handout and fill in the [</a:t>
            </a:r>
            <a:r>
              <a:rPr lang="en-GB" dirty="0" err="1"/>
              <a:t>ei</a:t>
            </a:r>
            <a:r>
              <a:rPr lang="en-GB" dirty="0"/>
              <a:t>] and [</a:t>
            </a:r>
            <a:r>
              <a:rPr lang="en-GB" dirty="0" err="1"/>
              <a:t>ie</a:t>
            </a:r>
            <a:r>
              <a:rPr lang="en-GB" dirty="0"/>
              <a:t>] sounds.</a:t>
            </a:r>
          </a:p>
          <a:p>
            <a:r>
              <a:rPr lang="en-GB" dirty="0"/>
              <a:t>4. Partner B turns back around to check answers.</a:t>
            </a:r>
          </a:p>
          <a:p>
            <a:r>
              <a:rPr lang="en-GB" dirty="0"/>
              <a:t>5. Move to the next slide and partners swap roles.</a:t>
            </a:r>
            <a:br>
              <a:rPr lang="en-GB" dirty="0"/>
            </a:br>
            <a:r>
              <a:rPr lang="en-GB" dirty="0"/>
              <a:t>6. Note: the following task on Slide 8 re-uses the same text; students can first check their written transcriptions before starting the comprehension task.</a:t>
            </a:r>
          </a:p>
          <a:p>
            <a:br>
              <a:rPr lang="en-GB" dirty="0"/>
            </a:br>
            <a:br>
              <a:rPr lang="en-GB" dirty="0"/>
            </a:br>
            <a:r>
              <a:rPr lang="en-GB" b="1" baseline="0" dirty="0"/>
              <a:t>Word frequency of unknown words (1 is the most frequent word in German): </a:t>
            </a:r>
          </a:p>
          <a:p>
            <a:r>
              <a:rPr lang="en-GB" b="0" baseline="0" dirty="0"/>
              <a:t>Heimat [1305]</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593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39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br>
              <a:rPr lang="en-GB" b="1" dirty="0"/>
            </a:br>
            <a:r>
              <a:rPr lang="en-GB" b="1" dirty="0"/>
              <a:t>Aim: </a:t>
            </a:r>
            <a:r>
              <a:rPr lang="en-GB" b="0" dirty="0"/>
              <a:t>to practise written comprehension of the previous phonics text and to answer written questions orally.</a:t>
            </a:r>
          </a:p>
          <a:p>
            <a:br>
              <a:rPr lang="en-GB" dirty="0"/>
            </a:br>
            <a:r>
              <a:rPr lang="en-GB" b="1" dirty="0"/>
              <a:t>Procedure:</a:t>
            </a:r>
            <a:br>
              <a:rPr lang="en-GB" dirty="0"/>
            </a:br>
            <a:r>
              <a:rPr lang="en-GB" dirty="0"/>
              <a:t>1. Students check their phonics transcriptions against the full text on this slide.</a:t>
            </a:r>
          </a:p>
          <a:p>
            <a:r>
              <a:rPr lang="en-GB" dirty="0"/>
              <a:t>2. Then students read the text and consider answers to the questions. </a:t>
            </a:r>
            <a:br>
              <a:rPr lang="en-GB" dirty="0"/>
            </a:br>
            <a:r>
              <a:rPr lang="en-GB" dirty="0"/>
              <a:t>3. Teachers elicit responses to the questions from students, orally.</a:t>
            </a:r>
          </a:p>
          <a:p>
            <a:r>
              <a:rPr lang="en-GB" dirty="0"/>
              <a:t>4. Teachers click to show answers within the text.</a:t>
            </a:r>
          </a:p>
          <a:p>
            <a:r>
              <a:rPr lang="en-GB" dirty="0"/>
              <a:t>5. Teachers click to bring up a call out about Leipzig.</a:t>
            </a:r>
          </a:p>
          <a:p>
            <a:endParaRPr lang="en-GB" dirty="0"/>
          </a:p>
          <a:p>
            <a:r>
              <a:rPr lang="en-GB" b="1" dirty="0"/>
              <a:t>Attribution: </a:t>
            </a:r>
            <a:r>
              <a:rPr lang="en-GB" sz="1200" kern="1200" dirty="0">
                <a:solidFill>
                  <a:schemeClr val="tx1"/>
                </a:solidFill>
                <a:effectLst/>
                <a:latin typeface="+mn-lt"/>
                <a:ea typeface="+mn-ea"/>
                <a:cs typeface="+mn-cs"/>
              </a:rPr>
              <a:t>Krzysztof </a:t>
            </a:r>
            <a:r>
              <a:rPr lang="en-GB" sz="1200" kern="1200" dirty="0" err="1">
                <a:solidFill>
                  <a:schemeClr val="tx1"/>
                </a:solidFill>
                <a:effectLst/>
                <a:latin typeface="+mn-lt"/>
                <a:ea typeface="+mn-ea"/>
                <a:cs typeface="+mn-cs"/>
              </a:rPr>
              <a:t>Golik</a:t>
            </a:r>
            <a:r>
              <a:rPr lang="en-GB" sz="1200" kern="1200" dirty="0">
                <a:solidFill>
                  <a:schemeClr val="tx1"/>
                </a:solidFill>
                <a:effectLst/>
                <a:latin typeface="+mn-lt"/>
                <a:ea typeface="+mn-ea"/>
                <a:cs typeface="+mn-cs"/>
              </a:rPr>
              <a:t>, CC BY-SA 4.0, via Wikimedia Commons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Doktor</a:t>
            </a:r>
            <a:r>
              <a:rPr lang="en-GB" baseline="0" dirty="0"/>
              <a:t> [240] Genre [&gt;5009] Heimat [1305] Journalist [1480] </a:t>
            </a:r>
            <a:r>
              <a:rPr lang="en-GB" baseline="0" dirty="0" err="1"/>
              <a:t>kurdisch</a:t>
            </a:r>
            <a:r>
              <a:rPr lang="en-GB" baseline="0" dirty="0"/>
              <a:t> [&gt;5009] </a:t>
            </a:r>
            <a:r>
              <a:rPr lang="en-GB" baseline="0" dirty="0" err="1"/>
              <a:t>Literatur</a:t>
            </a:r>
            <a:r>
              <a:rPr lang="en-GB" baseline="0" dirty="0"/>
              <a:t> [913] Migration [4123]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878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establish the context for the poem students will read; to make students think about the central motif of the poem (tightrope walking) and to stimulate interest in it.</a:t>
            </a:r>
            <a:br>
              <a:rPr lang="en-GB" dirty="0"/>
            </a:br>
            <a:br>
              <a:rPr lang="en-GB" dirty="0"/>
            </a:br>
            <a:r>
              <a:rPr lang="en-GB" b="1" dirty="0"/>
              <a:t>Procedure:</a:t>
            </a:r>
            <a:br>
              <a:rPr lang="en-GB" dirty="0"/>
            </a:br>
            <a:r>
              <a:rPr lang="en-GB" dirty="0"/>
              <a:t>1. Click to play the video clip from 1:00 to 1:30 to show high slacklining above a beach.</a:t>
            </a:r>
          </a:p>
          <a:p>
            <a:r>
              <a:rPr lang="en-GB" dirty="0"/>
              <a:t>2. Establish that the activity is called </a:t>
            </a:r>
            <a:r>
              <a:rPr lang="en-GB" dirty="0" err="1"/>
              <a:t>Seiltanzen</a:t>
            </a:r>
            <a:r>
              <a:rPr lang="en-GB" dirty="0"/>
              <a:t>.</a:t>
            </a:r>
          </a:p>
          <a:p>
            <a:r>
              <a:rPr lang="en-GB" dirty="0"/>
              <a:t>3. Use the multiple choice options to draw out the cross-linguistic difference between </a:t>
            </a:r>
            <a:r>
              <a:rPr lang="en-GB" dirty="0" err="1"/>
              <a:t>Seil</a:t>
            </a:r>
            <a:r>
              <a:rPr lang="en-GB" b="1" i="1" dirty="0" err="1"/>
              <a:t>tanzen</a:t>
            </a:r>
            <a:r>
              <a:rPr lang="en-GB" dirty="0"/>
              <a:t> and tightrope </a:t>
            </a:r>
            <a:r>
              <a:rPr lang="en-GB" b="1" i="1" dirty="0"/>
              <a:t>walking</a:t>
            </a:r>
            <a:r>
              <a:rPr lang="en-GB" dirty="0"/>
              <a:t>.</a:t>
            </a:r>
          </a:p>
          <a:p>
            <a:r>
              <a:rPr lang="en-GB" dirty="0"/>
              <a:t>4. Ask students which verb they think better describes the activity, as they saw it in the film clip.</a:t>
            </a:r>
          </a:p>
          <a:p>
            <a:endParaRPr lang="en-GB" dirty="0"/>
          </a:p>
          <a:p>
            <a:r>
              <a:rPr lang="en-GB" b="1" dirty="0"/>
              <a:t>Video attribution</a:t>
            </a:r>
            <a:r>
              <a:rPr lang="en-GB" dirty="0"/>
              <a:t>: Lyell Grunberg.</a:t>
            </a:r>
            <a:br>
              <a:rPr lang="en-GB" dirty="0"/>
            </a:br>
            <a:r>
              <a:rPr lang="en-GB" sz="1200" u="sng" kern="1200" dirty="0">
                <a:solidFill>
                  <a:schemeClr val="tx1"/>
                </a:solidFill>
                <a:effectLst/>
                <a:latin typeface="+mn-lt"/>
                <a:ea typeface="+mn-ea"/>
                <a:cs typeface="+mn-cs"/>
              </a:rPr>
              <a:t>https://</a:t>
            </a:r>
            <a:r>
              <a:rPr lang="en-GB" sz="1200" u="sng" kern="1200" dirty="0" err="1">
                <a:solidFill>
                  <a:schemeClr val="tx1"/>
                </a:solidFill>
                <a:effectLst/>
                <a:latin typeface="+mn-lt"/>
                <a:ea typeface="+mn-ea"/>
                <a:cs typeface="+mn-cs"/>
              </a:rPr>
              <a:t>www.youtube.com</a:t>
            </a:r>
            <a:r>
              <a:rPr lang="en-GB" sz="1200" u="sng" kern="1200" dirty="0">
                <a:solidFill>
                  <a:schemeClr val="tx1"/>
                </a:solidFill>
                <a:effectLst/>
                <a:latin typeface="+mn-lt"/>
                <a:ea typeface="+mn-ea"/>
                <a:cs typeface="+mn-cs"/>
              </a:rPr>
              <a:t>/</a:t>
            </a:r>
            <a:r>
              <a:rPr lang="en-GB" sz="1200" u="sng" kern="1200" dirty="0" err="1">
                <a:solidFill>
                  <a:schemeClr val="tx1"/>
                </a:solidFill>
                <a:effectLst/>
                <a:latin typeface="+mn-lt"/>
                <a:ea typeface="+mn-ea"/>
                <a:cs typeface="+mn-cs"/>
              </a:rPr>
              <a:t>watch?v</a:t>
            </a:r>
            <a:r>
              <a:rPr lang="en-GB" sz="1200" u="sng" kern="1200" dirty="0">
                <a:solidFill>
                  <a:schemeClr val="tx1"/>
                </a:solidFill>
                <a:effectLst/>
                <a:latin typeface="+mn-lt"/>
                <a:ea typeface="+mn-ea"/>
                <a:cs typeface="+mn-cs"/>
              </a:rPr>
              <a:t>=6Qfj8Po9org</a:t>
            </a:r>
          </a:p>
          <a:p>
            <a:endParaRPr lang="en-GB" dirty="0"/>
          </a:p>
          <a:p>
            <a:r>
              <a:rPr lang="it-IT" b="1" dirty="0"/>
              <a:t>Image attribution: </a:t>
            </a:r>
            <a:r>
              <a:rPr lang="it-IT" dirty="0"/>
              <a:t>Adi Holzer, Attribution, via Wikimedia Commons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760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948147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84852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82962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42592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94133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959575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1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59773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556959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63980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43792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901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9329747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7.jpeg"/><Relationship Id="rId3" Type="http://schemas.openxmlformats.org/officeDocument/2006/relationships/image" Target="../media/image6.png"/><Relationship Id="rId7" Type="http://schemas.openxmlformats.org/officeDocument/2006/relationships/audio" Target="../media/audio26.wav"/><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16.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35.png"/><Relationship Id="rId5" Type="http://schemas.openxmlformats.org/officeDocument/2006/relationships/audio" Target="../media/audio24.wav"/><Relationship Id="rId15" Type="http://schemas.openxmlformats.org/officeDocument/2006/relationships/image" Target="../media/image39.png"/><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26.svg"/><Relationship Id="rId4" Type="http://schemas.openxmlformats.org/officeDocument/2006/relationships/image" Target="../media/image6.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56.png"/><Relationship Id="rId3" Type="http://schemas.openxmlformats.org/officeDocument/2006/relationships/image" Target="../media/image1.jpg"/><Relationship Id="rId7" Type="http://schemas.openxmlformats.org/officeDocument/2006/relationships/audio" Target="../media/audio35.wav"/><Relationship Id="rId12"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image" Target="../media/image54.png"/><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image" Target="../media/image6.png"/><Relationship Id="rId9" Type="http://schemas.openxmlformats.org/officeDocument/2006/relationships/audio" Target="../media/audio37.wav"/></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jpeg"/><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18" Type="http://schemas.openxmlformats.org/officeDocument/2006/relationships/image" Target="../media/image12.jpeg"/><Relationship Id="rId3" Type="http://schemas.openxmlformats.org/officeDocument/2006/relationships/image" Target="../media/image1.jp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0.png"/><Relationship Id="rId20"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image" Target="../media/image9.jpeg"/><Relationship Id="rId10" Type="http://schemas.openxmlformats.org/officeDocument/2006/relationships/audio" Target="../media/audio6.wav"/><Relationship Id="rId19"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audio" Target="../media/audio5.wav"/><Relationship Id="rId1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quizlet.com/gb/572610492/year-9-german-term-22-week-2-flash-cards/" TargetMode="External"/><Relationship Id="rId5" Type="http://schemas.openxmlformats.org/officeDocument/2006/relationships/hyperlink" Target="https://resources.ncelp.org/concern/parent/6d56zx985/file_sets/2227mq918" TargetMode="Externa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image" Target="../media/image1.jpg"/><Relationship Id="rId7" Type="http://schemas.openxmlformats.org/officeDocument/2006/relationships/image" Target="../media/image18.jpeg"/><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4.xml"/><Relationship Id="rId16" Type="http://schemas.openxmlformats.org/officeDocument/2006/relationships/audio" Target="../media/audio14.wav"/><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audio" Target="../media/audio9.wav"/><Relationship Id="rId5" Type="http://schemas.openxmlformats.org/officeDocument/2006/relationships/image" Target="../media/image16.jpeg"/><Relationship Id="rId15" Type="http://schemas.openxmlformats.org/officeDocument/2006/relationships/audio" Target="../media/audio13.wav"/><Relationship Id="rId10" Type="http://schemas.openxmlformats.org/officeDocument/2006/relationships/image" Target="../media/image6.png"/><Relationship Id="rId19"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audio" Target="../media/audio12.wav"/></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jpg"/><Relationship Id="rId7"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image" Target="../media/image23.jpeg"/><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image" Target="../media/image6.png"/><Relationship Id="rId9" Type="http://schemas.openxmlformats.org/officeDocument/2006/relationships/audio" Target="../media/audio21.wav"/></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https://www.youtube.com/embed/6Qfj8Po9org?start=269&amp;feature=oembed" TargetMode="Externa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Seiltanz</a:t>
            </a:r>
            <a:r>
              <a:rPr lang="en-GB" sz="4000" b="1" dirty="0">
                <a:solidFill>
                  <a:prstClr val="white"/>
                </a:solidFill>
              </a:rPr>
              <a:t> – Adel </a:t>
            </a:r>
            <a:r>
              <a:rPr lang="en-GB" sz="4000" b="1" dirty="0" err="1">
                <a:solidFill>
                  <a:prstClr val="white"/>
                </a:solidFill>
              </a:rPr>
              <a:t>Karasholi</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Understanding an authentic text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a:t>
            </a:r>
            <a:r>
              <a:rPr lang="en-GB" sz="3000" dirty="0" err="1">
                <a:solidFill>
                  <a:prstClr val="white"/>
                </a:solidFill>
              </a:rPr>
              <a:t>ei</a:t>
            </a:r>
            <a:r>
              <a:rPr lang="en-GB" sz="3000" dirty="0">
                <a:solidFill>
                  <a:prstClr val="white"/>
                </a:solidFill>
              </a:rPr>
              <a:t>] [ai] [</a:t>
            </a:r>
            <a:r>
              <a:rPr lang="en-GB" sz="3000" dirty="0" err="1">
                <a:solidFill>
                  <a:prstClr val="white"/>
                </a:solidFill>
              </a:rPr>
              <a:t>ie</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93729" y="459050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39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36296" y="5455460"/>
            <a:ext cx="4934468" cy="148801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lvl="0">
              <a:defRPr/>
            </a:pPr>
            <a:r>
              <a:rPr lang="en-GB" sz="1400" dirty="0">
                <a:solidFill>
                  <a:prstClr val="white"/>
                </a:solidFill>
                <a:latin typeface="Century Gothic" panose="020B0502020202020204" pitchFamily="34" charset="0"/>
              </a:rPr>
              <a:t>With thanks to Suzanne Graham and Julia </a:t>
            </a:r>
            <a:r>
              <a:rPr lang="en-GB" sz="1400" dirty="0" err="1">
                <a:solidFill>
                  <a:prstClr val="white"/>
                </a:solidFill>
                <a:latin typeface="Century Gothic" panose="020B0502020202020204" pitchFamily="34" charset="0"/>
              </a:rPr>
              <a:t>Hofweber</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10/07/21</a:t>
            </a:r>
            <a:br>
              <a:rPr lang="en-GB" sz="1400" dirty="0">
                <a:solidFill>
                  <a:prstClr val="white"/>
                </a:solidFill>
                <a:latin typeface="Century Gothic" panose="020B0502020202020204" pitchFamily="34" charset="0"/>
              </a:rPr>
            </a:b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2145" cy="707849"/>
          </a:xfrm>
        </p:spPr>
        <p:txBody>
          <a:bodyPr>
            <a:normAutofit/>
          </a:bodyPr>
          <a:lstStyle/>
          <a:p>
            <a:r>
              <a:rPr lang="en-GB" sz="3600" b="1" dirty="0" err="1">
                <a:solidFill>
                  <a:schemeClr val="bg1"/>
                </a:solidFill>
              </a:rPr>
              <a:t>Seiltanz</a:t>
            </a:r>
            <a:r>
              <a:rPr lang="en-GB" sz="3600" b="1" dirty="0">
                <a:solidFill>
                  <a:schemeClr val="bg1"/>
                </a:solidFill>
              </a:rPr>
              <a:t> – Adel </a:t>
            </a:r>
            <a:r>
              <a:rPr lang="en-GB" sz="3600" b="1" dirty="0" err="1">
                <a:solidFill>
                  <a:schemeClr val="bg1"/>
                </a:solidFill>
              </a:rPr>
              <a:t>Karasholi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6393436" y="668417"/>
            <a:ext cx="5798564"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die </a:t>
            </a:r>
            <a:r>
              <a:rPr lang="en-US" sz="2400" dirty="0" err="1">
                <a:solidFill>
                  <a:schemeClr val="accent5">
                    <a:lumMod val="50000"/>
                  </a:schemeClr>
                </a:solidFill>
              </a:rPr>
              <a:t>fehlen</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7F813C76-CEE8-4FF4-A17D-8F65331BFEE2}"/>
              </a:ext>
            </a:extLst>
          </p:cNvPr>
          <p:cNvSpPr/>
          <p:nvPr/>
        </p:nvSpPr>
        <p:spPr>
          <a:xfrm>
            <a:off x="355600" y="1905506"/>
            <a:ext cx="6037836" cy="3046988"/>
          </a:xfrm>
          <a:prstGeom prst="rect">
            <a:avLst/>
          </a:prstGeom>
        </p:spPr>
        <p:txBody>
          <a:bodyPr wrap="square">
            <a:spAutoFit/>
          </a:bodyPr>
          <a:lstStyle/>
          <a:p>
            <a:r>
              <a:rPr lang="de-DE" sz="2400" dirty="0">
                <a:solidFill>
                  <a:srgbClr val="002060"/>
                </a:solidFill>
              </a:rPr>
              <a:t>Und also sprach Abdulla zu mir</a:t>
            </a:r>
            <a:br>
              <a:rPr lang="de-DE" sz="2400" dirty="0">
                <a:solidFill>
                  <a:srgbClr val="002060"/>
                </a:solidFill>
              </a:rPr>
            </a:br>
            <a:r>
              <a:rPr lang="de-DE" sz="2400" dirty="0">
                <a:solidFill>
                  <a:srgbClr val="002060"/>
                </a:solidFill>
              </a:rPr>
              <a:t>  </a:t>
            </a:r>
            <a:r>
              <a:rPr lang="de-DE" sz="2400" b="1" dirty="0">
                <a:solidFill>
                  <a:srgbClr val="002060"/>
                </a:solidFill>
              </a:rPr>
              <a:t>Fremde</a:t>
            </a:r>
            <a:r>
              <a:rPr lang="de-DE" sz="2400" dirty="0">
                <a:solidFill>
                  <a:srgbClr val="002060"/>
                </a:solidFill>
              </a:rPr>
              <a:t>   ist zu deiner Rechten</a:t>
            </a:r>
            <a:br>
              <a:rPr lang="de-DE" sz="2400" dirty="0">
                <a:solidFill>
                  <a:srgbClr val="002060"/>
                </a:solidFill>
              </a:rPr>
            </a:br>
            <a:r>
              <a:rPr lang="de-DE" sz="2400" dirty="0">
                <a:solidFill>
                  <a:srgbClr val="002060"/>
                </a:solidFill>
              </a:rPr>
              <a:t>Und zu deiner       </a:t>
            </a:r>
            <a:r>
              <a:rPr lang="de-DE" sz="2400" b="1" dirty="0">
                <a:solidFill>
                  <a:srgbClr val="002060"/>
                </a:solidFill>
              </a:rPr>
              <a:t>Linken</a:t>
            </a:r>
            <a:r>
              <a:rPr lang="de-DE" sz="2400" dirty="0">
                <a:solidFill>
                  <a:srgbClr val="002060"/>
                </a:solidFill>
              </a:rPr>
              <a:t>  ist Fremde</a:t>
            </a:r>
            <a:br>
              <a:rPr lang="de-DE" sz="2400" dirty="0">
                <a:solidFill>
                  <a:srgbClr val="002060"/>
                </a:solidFill>
              </a:rPr>
            </a:br>
            <a:r>
              <a:rPr lang="de-DE" sz="2400" dirty="0">
                <a:solidFill>
                  <a:srgbClr val="002060"/>
                </a:solidFill>
              </a:rPr>
              <a:t>Denn du tanzt auf einem      </a:t>
            </a:r>
            <a:r>
              <a:rPr lang="de-DE" sz="2400" b="1" dirty="0">
                <a:solidFill>
                  <a:srgbClr val="002060"/>
                </a:solidFill>
              </a:rPr>
              <a:t>Seil</a:t>
            </a:r>
            <a:br>
              <a:rPr lang="de-DE" sz="2400" dirty="0">
                <a:solidFill>
                  <a:srgbClr val="002060"/>
                </a:solidFill>
              </a:rPr>
            </a:br>
            <a:r>
              <a:rPr lang="de-DE" sz="2400" dirty="0">
                <a:solidFill>
                  <a:srgbClr val="002060"/>
                </a:solidFill>
              </a:rPr>
              <a:t>Und er sprach</a:t>
            </a:r>
            <a:br>
              <a:rPr lang="de-DE" sz="2400" dirty="0">
                <a:solidFill>
                  <a:srgbClr val="002060"/>
                </a:solidFill>
              </a:rPr>
            </a:br>
            <a:r>
              <a:rPr lang="de-DE" sz="2400" dirty="0">
                <a:solidFill>
                  <a:srgbClr val="002060"/>
                </a:solidFill>
              </a:rPr>
              <a:t>Die Frage steht der Frage im      </a:t>
            </a:r>
            <a:r>
              <a:rPr lang="de-DE" sz="2400" b="1" dirty="0">
                <a:solidFill>
                  <a:srgbClr val="002060"/>
                </a:solidFill>
              </a:rPr>
              <a:t>Wege</a:t>
            </a:r>
            <a:br>
              <a:rPr lang="de-DE" sz="2400" dirty="0">
                <a:solidFill>
                  <a:srgbClr val="002060"/>
                </a:solidFill>
              </a:rPr>
            </a:br>
            <a:r>
              <a:rPr lang="de-DE" sz="2400" dirty="0">
                <a:solidFill>
                  <a:srgbClr val="002060"/>
                </a:solidFill>
              </a:rPr>
              <a:t>Die     </a:t>
            </a:r>
            <a:r>
              <a:rPr lang="de-DE" sz="2400" b="1" dirty="0">
                <a:solidFill>
                  <a:srgbClr val="002060"/>
                </a:solidFill>
              </a:rPr>
              <a:t>Antwort </a:t>
            </a:r>
            <a:r>
              <a:rPr lang="de-DE" sz="2400" dirty="0">
                <a:solidFill>
                  <a:srgbClr val="002060"/>
                </a:solidFill>
              </a:rPr>
              <a:t>der Antwort desgleichen</a:t>
            </a:r>
            <a:br>
              <a:rPr lang="de-DE" sz="2400" dirty="0">
                <a:solidFill>
                  <a:srgbClr val="002060"/>
                </a:solidFill>
              </a:rPr>
            </a:br>
            <a:r>
              <a:rPr lang="de-DE" sz="2400" dirty="0">
                <a:solidFill>
                  <a:srgbClr val="002060"/>
                </a:solidFill>
              </a:rPr>
              <a:t>Denn du     </a:t>
            </a:r>
            <a:r>
              <a:rPr lang="de-DE" sz="2400" b="1" dirty="0">
                <a:solidFill>
                  <a:srgbClr val="002060"/>
                </a:solidFill>
              </a:rPr>
              <a:t>tanzt</a:t>
            </a:r>
            <a:r>
              <a:rPr lang="de-DE" sz="2400" dirty="0">
                <a:solidFill>
                  <a:srgbClr val="002060"/>
                </a:solidFill>
              </a:rPr>
              <a:t>  auf einem Seil</a:t>
            </a:r>
          </a:p>
        </p:txBody>
      </p:sp>
      <p:sp>
        <p:nvSpPr>
          <p:cNvPr id="7" name="Rectangle 6">
            <a:extLst>
              <a:ext uri="{FF2B5EF4-FFF2-40B4-BE49-F238E27FC236}">
                <a16:creationId xmlns:a16="http://schemas.microsoft.com/office/drawing/2014/main" id="{74C92AAA-A148-4888-BA50-280DC80F44FE}"/>
              </a:ext>
            </a:extLst>
          </p:cNvPr>
          <p:cNvSpPr/>
          <p:nvPr/>
        </p:nvSpPr>
        <p:spPr>
          <a:xfrm>
            <a:off x="6583528" y="3025518"/>
            <a:ext cx="5608472" cy="3416320"/>
          </a:xfrm>
          <a:prstGeom prst="rect">
            <a:avLst/>
          </a:prstGeom>
        </p:spPr>
        <p:txBody>
          <a:bodyPr wrap="square">
            <a:spAutoFit/>
          </a:bodyPr>
          <a:lstStyle/>
          <a:p>
            <a:r>
              <a:rPr lang="de-DE" sz="2400" dirty="0">
                <a:solidFill>
                  <a:srgbClr val="002060"/>
                </a:solidFill>
              </a:rPr>
              <a:t>Und er      </a:t>
            </a:r>
            <a:r>
              <a:rPr lang="de-DE" sz="2400" b="1" dirty="0">
                <a:solidFill>
                  <a:srgbClr val="002060"/>
                </a:solidFill>
              </a:rPr>
              <a:t>sprach</a:t>
            </a:r>
            <a:br>
              <a:rPr lang="de-DE" sz="2400" dirty="0">
                <a:solidFill>
                  <a:srgbClr val="002060"/>
                </a:solidFill>
              </a:rPr>
            </a:br>
            <a:r>
              <a:rPr lang="de-DE" sz="2400" b="1" dirty="0">
                <a:solidFill>
                  <a:srgbClr val="002060"/>
                </a:solidFill>
              </a:rPr>
              <a:t>Weder </a:t>
            </a:r>
            <a:r>
              <a:rPr lang="de-DE" sz="2400" dirty="0">
                <a:solidFill>
                  <a:srgbClr val="002060"/>
                </a:solidFill>
              </a:rPr>
              <a:t>der Osten ist Osten</a:t>
            </a:r>
            <a:br>
              <a:rPr lang="de-DE" sz="2400" dirty="0">
                <a:solidFill>
                  <a:srgbClr val="002060"/>
                </a:solidFill>
              </a:rPr>
            </a:br>
            <a:r>
              <a:rPr lang="de-DE" sz="2400" dirty="0">
                <a:solidFill>
                  <a:srgbClr val="002060"/>
                </a:solidFill>
              </a:rPr>
              <a:t>Noch der      </a:t>
            </a:r>
            <a:r>
              <a:rPr lang="de-DE" sz="2400" b="1" dirty="0">
                <a:solidFill>
                  <a:srgbClr val="002060"/>
                </a:solidFill>
              </a:rPr>
              <a:t>Westen</a:t>
            </a:r>
            <a:r>
              <a:rPr lang="de-DE" sz="2400" dirty="0">
                <a:solidFill>
                  <a:srgbClr val="002060"/>
                </a:solidFill>
              </a:rPr>
              <a:t> Westen in dir</a:t>
            </a:r>
            <a:br>
              <a:rPr lang="de-DE" sz="2400" dirty="0">
                <a:solidFill>
                  <a:srgbClr val="002060"/>
                </a:solidFill>
              </a:rPr>
            </a:br>
            <a:r>
              <a:rPr lang="de-DE" sz="2400" dirty="0">
                <a:solidFill>
                  <a:srgbClr val="002060"/>
                </a:solidFill>
              </a:rPr>
              <a:t>Denn du tanzt auf einem Seil</a:t>
            </a:r>
            <a:br>
              <a:rPr lang="de-DE" sz="2400" dirty="0">
                <a:solidFill>
                  <a:srgbClr val="002060"/>
                </a:solidFill>
              </a:rPr>
            </a:br>
            <a:r>
              <a:rPr lang="de-DE" sz="2400" dirty="0">
                <a:solidFill>
                  <a:srgbClr val="002060"/>
                </a:solidFill>
              </a:rPr>
              <a:t>Und er sprach</a:t>
            </a:r>
            <a:br>
              <a:rPr lang="de-DE" sz="2400" dirty="0">
                <a:solidFill>
                  <a:srgbClr val="002060"/>
                </a:solidFill>
              </a:rPr>
            </a:br>
            <a:r>
              <a:rPr lang="de-DE" sz="2400" b="1" dirty="0">
                <a:solidFill>
                  <a:srgbClr val="002060"/>
                </a:solidFill>
              </a:rPr>
              <a:t>Schlie</a:t>
            </a:r>
            <a:r>
              <a:rPr lang="en-GB" sz="2400" b="1" dirty="0">
                <a:solidFill>
                  <a:srgbClr val="002060"/>
                </a:solidFill>
              </a:rPr>
              <a:t>ß</a:t>
            </a:r>
            <a:r>
              <a:rPr lang="de-DE" sz="2400" b="1" dirty="0">
                <a:solidFill>
                  <a:srgbClr val="002060"/>
                </a:solidFill>
              </a:rPr>
              <a:t>e </a:t>
            </a:r>
            <a:r>
              <a:rPr lang="de-DE" sz="2400" dirty="0">
                <a:solidFill>
                  <a:srgbClr val="002060"/>
                </a:solidFill>
              </a:rPr>
              <a:t>deine Augen</a:t>
            </a:r>
            <a:br>
              <a:rPr lang="de-DE" sz="2400" dirty="0">
                <a:solidFill>
                  <a:srgbClr val="002060"/>
                </a:solidFill>
              </a:rPr>
            </a:br>
            <a:r>
              <a:rPr lang="de-DE" sz="2400" dirty="0">
                <a:solidFill>
                  <a:srgbClr val="002060"/>
                </a:solidFill>
              </a:rPr>
              <a:t>Und laufe so       </a:t>
            </a:r>
            <a:r>
              <a:rPr lang="de-DE" sz="2400" b="1" dirty="0">
                <a:solidFill>
                  <a:srgbClr val="002060"/>
                </a:solidFill>
              </a:rPr>
              <a:t>schnell</a:t>
            </a:r>
            <a:r>
              <a:rPr lang="de-DE" sz="2400" dirty="0">
                <a:solidFill>
                  <a:srgbClr val="002060"/>
                </a:solidFill>
              </a:rPr>
              <a:t> du laufen kannst</a:t>
            </a:r>
            <a:br>
              <a:rPr lang="de-DE" sz="2400" dirty="0">
                <a:solidFill>
                  <a:srgbClr val="002060"/>
                </a:solidFill>
              </a:rPr>
            </a:br>
            <a:r>
              <a:rPr lang="de-DE" sz="2400" b="1" dirty="0">
                <a:solidFill>
                  <a:srgbClr val="002060"/>
                </a:solidFill>
              </a:rPr>
              <a:t>Denn</a:t>
            </a:r>
            <a:r>
              <a:rPr lang="de-DE" sz="2400" dirty="0">
                <a:solidFill>
                  <a:srgbClr val="002060"/>
                </a:solidFill>
              </a:rPr>
              <a:t> du tanzt auf einem Seil</a:t>
            </a:r>
            <a:endParaRPr lang="en-GB" sz="2400" dirty="0"/>
          </a:p>
        </p:txBody>
      </p:sp>
      <p:sp>
        <p:nvSpPr>
          <p:cNvPr id="8" name="Oval 7">
            <a:extLst>
              <a:ext uri="{FF2B5EF4-FFF2-40B4-BE49-F238E27FC236}">
                <a16:creationId xmlns:a16="http://schemas.microsoft.com/office/drawing/2014/main" id="{1054B6D3-BB4E-49CF-8EB8-B850BE33D445}"/>
              </a:ext>
            </a:extLst>
          </p:cNvPr>
          <p:cNvSpPr/>
          <p:nvPr/>
        </p:nvSpPr>
        <p:spPr>
          <a:xfrm>
            <a:off x="112293" y="226805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9" name="Oval 8">
            <a:extLst>
              <a:ext uri="{FF2B5EF4-FFF2-40B4-BE49-F238E27FC236}">
                <a16:creationId xmlns:a16="http://schemas.microsoft.com/office/drawing/2014/main" id="{9E2B07CF-CB0A-400A-BB33-E86B7D02ADEC}"/>
              </a:ext>
            </a:extLst>
          </p:cNvPr>
          <p:cNvSpPr/>
          <p:nvPr/>
        </p:nvSpPr>
        <p:spPr>
          <a:xfrm>
            <a:off x="2560472" y="2722986"/>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10" name="Oval 9">
            <a:extLst>
              <a:ext uri="{FF2B5EF4-FFF2-40B4-BE49-F238E27FC236}">
                <a16:creationId xmlns:a16="http://schemas.microsoft.com/office/drawing/2014/main" id="{12973E15-A64C-448A-AA20-4025EA1F79C0}"/>
              </a:ext>
            </a:extLst>
          </p:cNvPr>
          <p:cNvSpPr/>
          <p:nvPr/>
        </p:nvSpPr>
        <p:spPr>
          <a:xfrm>
            <a:off x="4164291" y="3082298"/>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11" name="Oval 10">
            <a:extLst>
              <a:ext uri="{FF2B5EF4-FFF2-40B4-BE49-F238E27FC236}">
                <a16:creationId xmlns:a16="http://schemas.microsoft.com/office/drawing/2014/main" id="{B46C15DF-DFD8-47BA-B76F-1FA728A6CC42}"/>
              </a:ext>
            </a:extLst>
          </p:cNvPr>
          <p:cNvSpPr/>
          <p:nvPr/>
        </p:nvSpPr>
        <p:spPr>
          <a:xfrm>
            <a:off x="4681527" y="379205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12" name="Oval 11">
            <a:extLst>
              <a:ext uri="{FF2B5EF4-FFF2-40B4-BE49-F238E27FC236}">
                <a16:creationId xmlns:a16="http://schemas.microsoft.com/office/drawing/2014/main" id="{BF086C71-AAD4-4282-8F79-85F936D542D4}"/>
              </a:ext>
            </a:extLst>
          </p:cNvPr>
          <p:cNvSpPr/>
          <p:nvPr/>
        </p:nvSpPr>
        <p:spPr>
          <a:xfrm>
            <a:off x="942109" y="4177205"/>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13" name="Oval 12">
            <a:extLst>
              <a:ext uri="{FF2B5EF4-FFF2-40B4-BE49-F238E27FC236}">
                <a16:creationId xmlns:a16="http://schemas.microsoft.com/office/drawing/2014/main" id="{2925BC66-5D91-4485-AA47-42435D17CCD2}"/>
              </a:ext>
            </a:extLst>
          </p:cNvPr>
          <p:cNvSpPr/>
          <p:nvPr/>
        </p:nvSpPr>
        <p:spPr>
          <a:xfrm>
            <a:off x="1747982" y="4543063"/>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pic>
        <p:nvPicPr>
          <p:cNvPr id="16" name="Picture 15">
            <a:extLst>
              <a:ext uri="{FF2B5EF4-FFF2-40B4-BE49-F238E27FC236}">
                <a16:creationId xmlns:a16="http://schemas.microsoft.com/office/drawing/2014/main" id="{0AA5B997-289C-41DC-AB11-B4385C52A4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5899" y="1163991"/>
            <a:ext cx="2741427" cy="1827618"/>
          </a:xfrm>
          <a:prstGeom prst="rect">
            <a:avLst/>
          </a:prstGeom>
        </p:spPr>
      </p:pic>
      <p:sp>
        <p:nvSpPr>
          <p:cNvPr id="19" name="Oval 18">
            <a:extLst>
              <a:ext uri="{FF2B5EF4-FFF2-40B4-BE49-F238E27FC236}">
                <a16:creationId xmlns:a16="http://schemas.microsoft.com/office/drawing/2014/main" id="{1196ABDE-D15B-4F2D-9D16-CD058BBE86EB}"/>
              </a:ext>
            </a:extLst>
          </p:cNvPr>
          <p:cNvSpPr/>
          <p:nvPr/>
        </p:nvSpPr>
        <p:spPr>
          <a:xfrm>
            <a:off x="7740987" y="311471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20" name="Oval 19">
            <a:extLst>
              <a:ext uri="{FF2B5EF4-FFF2-40B4-BE49-F238E27FC236}">
                <a16:creationId xmlns:a16="http://schemas.microsoft.com/office/drawing/2014/main" id="{66F7814B-A1F3-42A1-A305-8A626742DB91}"/>
              </a:ext>
            </a:extLst>
          </p:cNvPr>
          <p:cNvSpPr/>
          <p:nvPr/>
        </p:nvSpPr>
        <p:spPr>
          <a:xfrm>
            <a:off x="6281143" y="3489520"/>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21" name="Oval 20">
            <a:extLst>
              <a:ext uri="{FF2B5EF4-FFF2-40B4-BE49-F238E27FC236}">
                <a16:creationId xmlns:a16="http://schemas.microsoft.com/office/drawing/2014/main" id="{B921BD4C-0B92-40CF-BBAB-29DBB985578C}"/>
              </a:ext>
            </a:extLst>
          </p:cNvPr>
          <p:cNvSpPr/>
          <p:nvPr/>
        </p:nvSpPr>
        <p:spPr>
          <a:xfrm>
            <a:off x="8165862" y="3846963"/>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22" name="Oval 21">
            <a:extLst>
              <a:ext uri="{FF2B5EF4-FFF2-40B4-BE49-F238E27FC236}">
                <a16:creationId xmlns:a16="http://schemas.microsoft.com/office/drawing/2014/main" id="{95C0D620-B7B6-4996-AB03-638B0A00F528}"/>
              </a:ext>
            </a:extLst>
          </p:cNvPr>
          <p:cNvSpPr/>
          <p:nvPr/>
        </p:nvSpPr>
        <p:spPr>
          <a:xfrm>
            <a:off x="6096000" y="4935144"/>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10</a:t>
            </a:r>
          </a:p>
        </p:txBody>
      </p:sp>
      <p:sp>
        <p:nvSpPr>
          <p:cNvPr id="23" name="Oval 22">
            <a:extLst>
              <a:ext uri="{FF2B5EF4-FFF2-40B4-BE49-F238E27FC236}">
                <a16:creationId xmlns:a16="http://schemas.microsoft.com/office/drawing/2014/main" id="{A9D77EE0-B382-428D-BD74-23C8D001B575}"/>
              </a:ext>
            </a:extLst>
          </p:cNvPr>
          <p:cNvSpPr/>
          <p:nvPr/>
        </p:nvSpPr>
        <p:spPr>
          <a:xfrm>
            <a:off x="8543719" y="5275744"/>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11</a:t>
            </a:r>
          </a:p>
        </p:txBody>
      </p:sp>
      <p:sp>
        <p:nvSpPr>
          <p:cNvPr id="24" name="Oval 23">
            <a:extLst>
              <a:ext uri="{FF2B5EF4-FFF2-40B4-BE49-F238E27FC236}">
                <a16:creationId xmlns:a16="http://schemas.microsoft.com/office/drawing/2014/main" id="{88DC70A0-2C15-4FC3-BECC-01FFBC5ADD8B}"/>
              </a:ext>
            </a:extLst>
          </p:cNvPr>
          <p:cNvSpPr/>
          <p:nvPr/>
        </p:nvSpPr>
        <p:spPr>
          <a:xfrm>
            <a:off x="6154037" y="6002701"/>
            <a:ext cx="487528" cy="340600"/>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12</a:t>
            </a:r>
          </a:p>
        </p:txBody>
      </p:sp>
      <p:sp>
        <p:nvSpPr>
          <p:cNvPr id="25" name="Rectangle: Rounded Corners 24">
            <a:extLst>
              <a:ext uri="{FF2B5EF4-FFF2-40B4-BE49-F238E27FC236}">
                <a16:creationId xmlns:a16="http://schemas.microsoft.com/office/drawing/2014/main" id="{28D81020-F7D8-4FFD-AD0A-4833265EC333}"/>
              </a:ext>
            </a:extLst>
          </p:cNvPr>
          <p:cNvSpPr/>
          <p:nvPr/>
        </p:nvSpPr>
        <p:spPr>
          <a:xfrm>
            <a:off x="581891" y="2268052"/>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26" name="Rectangle: Rounded Corners 25">
            <a:extLst>
              <a:ext uri="{FF2B5EF4-FFF2-40B4-BE49-F238E27FC236}">
                <a16:creationId xmlns:a16="http://schemas.microsoft.com/office/drawing/2014/main" id="{B50DA0FE-1594-4F55-9BA4-93A9CF055FB6}"/>
              </a:ext>
            </a:extLst>
          </p:cNvPr>
          <p:cNvSpPr/>
          <p:nvPr/>
        </p:nvSpPr>
        <p:spPr>
          <a:xfrm>
            <a:off x="2939163" y="2636391"/>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27" name="Rectangle: Rounded Corners 26">
            <a:extLst>
              <a:ext uri="{FF2B5EF4-FFF2-40B4-BE49-F238E27FC236}">
                <a16:creationId xmlns:a16="http://schemas.microsoft.com/office/drawing/2014/main" id="{51D121CD-3A5D-42B1-99C0-281E18FBD100}"/>
              </a:ext>
            </a:extLst>
          </p:cNvPr>
          <p:cNvSpPr/>
          <p:nvPr/>
        </p:nvSpPr>
        <p:spPr>
          <a:xfrm>
            <a:off x="4619646" y="2999273"/>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28" name="Rectangle: Rounded Corners 27">
            <a:extLst>
              <a:ext uri="{FF2B5EF4-FFF2-40B4-BE49-F238E27FC236}">
                <a16:creationId xmlns:a16="http://schemas.microsoft.com/office/drawing/2014/main" id="{DE36790F-7942-476D-9B70-4BF54F93A5C4}"/>
              </a:ext>
            </a:extLst>
          </p:cNvPr>
          <p:cNvSpPr/>
          <p:nvPr/>
        </p:nvSpPr>
        <p:spPr>
          <a:xfrm>
            <a:off x="5076089" y="3752798"/>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29" name="Rectangle: Rounded Corners 28">
            <a:extLst>
              <a:ext uri="{FF2B5EF4-FFF2-40B4-BE49-F238E27FC236}">
                <a16:creationId xmlns:a16="http://schemas.microsoft.com/office/drawing/2014/main" id="{E0DA935C-C0AF-42F5-BBF2-49F13B4EC838}"/>
              </a:ext>
            </a:extLst>
          </p:cNvPr>
          <p:cNvSpPr/>
          <p:nvPr/>
        </p:nvSpPr>
        <p:spPr>
          <a:xfrm>
            <a:off x="1342736" y="4156957"/>
            <a:ext cx="1166091" cy="3728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30" name="Rectangle: Rounded Corners 29">
            <a:extLst>
              <a:ext uri="{FF2B5EF4-FFF2-40B4-BE49-F238E27FC236}">
                <a16:creationId xmlns:a16="http://schemas.microsoft.com/office/drawing/2014/main" id="{81E6F008-1A3E-4A06-AC42-50DF9B5875A7}"/>
              </a:ext>
            </a:extLst>
          </p:cNvPr>
          <p:cNvSpPr/>
          <p:nvPr/>
        </p:nvSpPr>
        <p:spPr>
          <a:xfrm>
            <a:off x="2103582" y="4525296"/>
            <a:ext cx="83558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31" name="Rectangle: Rounded Corners 30">
            <a:extLst>
              <a:ext uri="{FF2B5EF4-FFF2-40B4-BE49-F238E27FC236}">
                <a16:creationId xmlns:a16="http://schemas.microsoft.com/office/drawing/2014/main" id="{2D9CCDEB-872F-4E4C-8AD1-3AC811112DF4}"/>
              </a:ext>
            </a:extLst>
          </p:cNvPr>
          <p:cNvSpPr/>
          <p:nvPr/>
        </p:nvSpPr>
        <p:spPr>
          <a:xfrm>
            <a:off x="8165862" y="3034653"/>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32" name="Rectangle: Rounded Corners 31">
            <a:extLst>
              <a:ext uri="{FF2B5EF4-FFF2-40B4-BE49-F238E27FC236}">
                <a16:creationId xmlns:a16="http://schemas.microsoft.com/office/drawing/2014/main" id="{F34D9761-D7B0-44D2-8D4A-BEE84B71AA63}"/>
              </a:ext>
            </a:extLst>
          </p:cNvPr>
          <p:cNvSpPr/>
          <p:nvPr/>
        </p:nvSpPr>
        <p:spPr>
          <a:xfrm>
            <a:off x="6687438" y="3447396"/>
            <a:ext cx="94466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3" name="Rectangle: Rounded Corners 32">
            <a:extLst>
              <a:ext uri="{FF2B5EF4-FFF2-40B4-BE49-F238E27FC236}">
                <a16:creationId xmlns:a16="http://schemas.microsoft.com/office/drawing/2014/main" id="{49EB6C99-5B4D-4BE0-A90F-36A9F3FB0311}"/>
              </a:ext>
            </a:extLst>
          </p:cNvPr>
          <p:cNvSpPr/>
          <p:nvPr/>
        </p:nvSpPr>
        <p:spPr>
          <a:xfrm>
            <a:off x="8572958" y="3792052"/>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34" name="Rectangle: Rounded Corners 33">
            <a:extLst>
              <a:ext uri="{FF2B5EF4-FFF2-40B4-BE49-F238E27FC236}">
                <a16:creationId xmlns:a16="http://schemas.microsoft.com/office/drawing/2014/main" id="{0C67510A-0D87-40E5-95AF-9B8D137D86C5}"/>
              </a:ext>
            </a:extLst>
          </p:cNvPr>
          <p:cNvSpPr/>
          <p:nvPr/>
        </p:nvSpPr>
        <p:spPr>
          <a:xfrm>
            <a:off x="6666761" y="4885841"/>
            <a:ext cx="1271894"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35" name="Rectangle: Rounded Corners 34">
            <a:extLst>
              <a:ext uri="{FF2B5EF4-FFF2-40B4-BE49-F238E27FC236}">
                <a16:creationId xmlns:a16="http://schemas.microsoft.com/office/drawing/2014/main" id="{219BA0F8-02FE-44BE-935B-9ED82DF1AEA7}"/>
              </a:ext>
            </a:extLst>
          </p:cNvPr>
          <p:cNvSpPr/>
          <p:nvPr/>
        </p:nvSpPr>
        <p:spPr>
          <a:xfrm>
            <a:off x="9053265" y="5281266"/>
            <a:ext cx="1166091" cy="4127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a:t>
            </a:r>
          </a:p>
        </p:txBody>
      </p:sp>
      <p:sp>
        <p:nvSpPr>
          <p:cNvPr id="36" name="Rectangle: Rounded Corners 35">
            <a:extLst>
              <a:ext uri="{FF2B5EF4-FFF2-40B4-BE49-F238E27FC236}">
                <a16:creationId xmlns:a16="http://schemas.microsoft.com/office/drawing/2014/main" id="{37889BF0-98F0-4100-91D9-8E36A9769D2F}"/>
              </a:ext>
            </a:extLst>
          </p:cNvPr>
          <p:cNvSpPr/>
          <p:nvPr/>
        </p:nvSpPr>
        <p:spPr>
          <a:xfrm>
            <a:off x="6666762" y="6037723"/>
            <a:ext cx="814694" cy="2865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pic>
        <p:nvPicPr>
          <p:cNvPr id="14" name="9.2.2.1 Slide 10 Seiltanz">
            <a:hlinkClick r:id="" action="ppaction://media"/>
            <a:extLst>
              <a:ext uri="{FF2B5EF4-FFF2-40B4-BE49-F238E27FC236}">
                <a16:creationId xmlns:a16="http://schemas.microsoft.com/office/drawing/2014/main" id="{377873B6-2467-47E0-ADE4-81E9A04170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69692" y="1593794"/>
            <a:ext cx="869950" cy="869950"/>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4"/>
                </p:tgtEl>
              </p:cMediaNode>
            </p:audio>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2145" cy="707849"/>
          </a:xfrm>
        </p:spPr>
        <p:txBody>
          <a:bodyPr>
            <a:normAutofit/>
          </a:bodyPr>
          <a:lstStyle/>
          <a:p>
            <a:r>
              <a:rPr lang="en-GB" sz="3600" b="1" dirty="0" err="1">
                <a:solidFill>
                  <a:schemeClr val="bg1"/>
                </a:solidFill>
              </a:rPr>
              <a:t>Seiltanz</a:t>
            </a:r>
            <a:r>
              <a:rPr lang="en-GB" sz="3600" b="1" dirty="0">
                <a:solidFill>
                  <a:schemeClr val="bg1"/>
                </a:solidFill>
              </a:rPr>
              <a:t> – Adel </a:t>
            </a:r>
            <a:r>
              <a:rPr lang="en-GB" sz="3600" b="1" dirty="0" err="1">
                <a:solidFill>
                  <a:schemeClr val="bg1"/>
                </a:solidFill>
              </a:rPr>
              <a:t>Karasholi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6393436" y="594567"/>
            <a:ext cx="5798564" cy="461665"/>
          </a:xfrm>
          <a:prstGeom prst="rect">
            <a:avLst/>
          </a:prstGeom>
          <a:noFill/>
        </p:spPr>
        <p:txBody>
          <a:bodyPr wrap="square" rtlCol="0">
            <a:spAutoFit/>
          </a:bodyPr>
          <a:lstStyle/>
          <a:p>
            <a:r>
              <a:rPr lang="en-US" sz="2400" dirty="0">
                <a:solidFill>
                  <a:schemeClr val="accent5">
                    <a:lumMod val="50000"/>
                  </a:schemeClr>
                </a:solidFill>
              </a:rPr>
              <a:t>Wie </a:t>
            </a:r>
            <a:r>
              <a:rPr lang="en-US" sz="2400" dirty="0" err="1">
                <a:solidFill>
                  <a:schemeClr val="accent5">
                    <a:lumMod val="50000"/>
                  </a:schemeClr>
                </a:solidFill>
              </a:rPr>
              <a:t>heißen</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7F813C76-CEE8-4FF4-A17D-8F65331BFEE2}"/>
              </a:ext>
            </a:extLst>
          </p:cNvPr>
          <p:cNvSpPr/>
          <p:nvPr/>
        </p:nvSpPr>
        <p:spPr>
          <a:xfrm>
            <a:off x="355600" y="1905506"/>
            <a:ext cx="6037836" cy="3046988"/>
          </a:xfrm>
          <a:prstGeom prst="rect">
            <a:avLst/>
          </a:prstGeom>
        </p:spPr>
        <p:txBody>
          <a:bodyPr wrap="square">
            <a:spAutoFit/>
          </a:bodyPr>
          <a:lstStyle/>
          <a:p>
            <a:r>
              <a:rPr lang="de-DE" sz="2400" dirty="0">
                <a:solidFill>
                  <a:srgbClr val="002060"/>
                </a:solidFill>
              </a:rPr>
              <a:t>Und also sprach Abdulla zu mir</a:t>
            </a:r>
            <a:br>
              <a:rPr lang="de-DE" sz="2400" dirty="0">
                <a:solidFill>
                  <a:srgbClr val="002060"/>
                </a:solidFill>
              </a:rPr>
            </a:br>
            <a:r>
              <a:rPr lang="de-DE" sz="2400" dirty="0">
                <a:solidFill>
                  <a:srgbClr val="002060"/>
                </a:solidFill>
              </a:rPr>
              <a:t>Fremde ist zu deiner Rechten</a:t>
            </a:r>
            <a:br>
              <a:rPr lang="de-DE" sz="2400" dirty="0">
                <a:solidFill>
                  <a:srgbClr val="002060"/>
                </a:solidFill>
              </a:rPr>
            </a:br>
            <a:r>
              <a:rPr lang="de-DE" sz="2400" dirty="0">
                <a:solidFill>
                  <a:srgbClr val="002060"/>
                </a:solidFill>
              </a:rPr>
              <a:t>Und zu deiner Linken ist Fremde</a:t>
            </a:r>
            <a:br>
              <a:rPr lang="de-DE" sz="2400" dirty="0">
                <a:solidFill>
                  <a:srgbClr val="002060"/>
                </a:solidFill>
              </a:rPr>
            </a:br>
            <a:r>
              <a:rPr lang="de-DE" sz="2400" dirty="0">
                <a:solidFill>
                  <a:srgbClr val="002060"/>
                </a:solidFill>
              </a:rPr>
              <a:t>Denn du tanzt auf einem Seil</a:t>
            </a:r>
            <a:br>
              <a:rPr lang="de-DE" sz="2400" dirty="0">
                <a:solidFill>
                  <a:srgbClr val="002060"/>
                </a:solidFill>
              </a:rPr>
            </a:br>
            <a:r>
              <a:rPr lang="de-DE" sz="2400" dirty="0">
                <a:solidFill>
                  <a:srgbClr val="002060"/>
                </a:solidFill>
              </a:rPr>
              <a:t>Und er sprach</a:t>
            </a:r>
            <a:br>
              <a:rPr lang="de-DE" sz="2400" dirty="0">
                <a:solidFill>
                  <a:srgbClr val="002060"/>
                </a:solidFill>
              </a:rPr>
            </a:br>
            <a:r>
              <a:rPr lang="de-DE" sz="2400" dirty="0">
                <a:solidFill>
                  <a:srgbClr val="002060"/>
                </a:solidFill>
              </a:rPr>
              <a:t>Die Frage steht der Frage im Wege</a:t>
            </a:r>
            <a:br>
              <a:rPr lang="de-DE" sz="2400" dirty="0">
                <a:solidFill>
                  <a:srgbClr val="002060"/>
                </a:solidFill>
              </a:rPr>
            </a:br>
            <a:r>
              <a:rPr lang="de-DE" sz="2400" dirty="0">
                <a:solidFill>
                  <a:srgbClr val="002060"/>
                </a:solidFill>
              </a:rPr>
              <a:t>Die Antwort der Antwort desgleichen</a:t>
            </a:r>
            <a:br>
              <a:rPr lang="de-DE" sz="2400" dirty="0">
                <a:solidFill>
                  <a:srgbClr val="002060"/>
                </a:solidFill>
              </a:rPr>
            </a:br>
            <a:r>
              <a:rPr lang="de-DE" sz="2400" dirty="0">
                <a:solidFill>
                  <a:srgbClr val="002060"/>
                </a:solidFill>
              </a:rPr>
              <a:t>Denn du tanzt  auf einem Seil</a:t>
            </a:r>
          </a:p>
        </p:txBody>
      </p:sp>
      <p:sp>
        <p:nvSpPr>
          <p:cNvPr id="7" name="Rectangle 6">
            <a:extLst>
              <a:ext uri="{FF2B5EF4-FFF2-40B4-BE49-F238E27FC236}">
                <a16:creationId xmlns:a16="http://schemas.microsoft.com/office/drawing/2014/main" id="{74C92AAA-A148-4888-BA50-280DC80F44FE}"/>
              </a:ext>
            </a:extLst>
          </p:cNvPr>
          <p:cNvSpPr/>
          <p:nvPr/>
        </p:nvSpPr>
        <p:spPr>
          <a:xfrm>
            <a:off x="6583528" y="3142595"/>
            <a:ext cx="5719308" cy="3046988"/>
          </a:xfrm>
          <a:prstGeom prst="rect">
            <a:avLst/>
          </a:prstGeom>
        </p:spPr>
        <p:txBody>
          <a:bodyPr wrap="square">
            <a:spAutoFit/>
          </a:bodyPr>
          <a:lstStyle/>
          <a:p>
            <a:r>
              <a:rPr lang="de-DE" sz="2400" dirty="0">
                <a:solidFill>
                  <a:srgbClr val="002060"/>
                </a:solidFill>
              </a:rPr>
              <a:t>Und er sprach</a:t>
            </a:r>
            <a:br>
              <a:rPr lang="de-DE" sz="2400" dirty="0">
                <a:solidFill>
                  <a:srgbClr val="002060"/>
                </a:solidFill>
              </a:rPr>
            </a:br>
            <a:r>
              <a:rPr lang="de-DE" sz="2400" dirty="0">
                <a:solidFill>
                  <a:srgbClr val="002060"/>
                </a:solidFill>
              </a:rPr>
              <a:t>Weder der Osten ist Osten</a:t>
            </a:r>
            <a:br>
              <a:rPr lang="de-DE" sz="2400" dirty="0">
                <a:solidFill>
                  <a:srgbClr val="002060"/>
                </a:solidFill>
              </a:rPr>
            </a:br>
            <a:r>
              <a:rPr lang="de-DE" sz="2400" dirty="0">
                <a:solidFill>
                  <a:srgbClr val="002060"/>
                </a:solidFill>
              </a:rPr>
              <a:t>Noch der Westen Westen in dir</a:t>
            </a:r>
            <a:br>
              <a:rPr lang="de-DE" sz="2400" dirty="0">
                <a:solidFill>
                  <a:srgbClr val="002060"/>
                </a:solidFill>
              </a:rPr>
            </a:br>
            <a:r>
              <a:rPr lang="de-DE" sz="2400" dirty="0">
                <a:solidFill>
                  <a:srgbClr val="002060"/>
                </a:solidFill>
              </a:rPr>
              <a:t>Denn du tanzt auf einem Seil</a:t>
            </a:r>
            <a:br>
              <a:rPr lang="de-DE" sz="2400" dirty="0">
                <a:solidFill>
                  <a:srgbClr val="002060"/>
                </a:solidFill>
              </a:rPr>
            </a:br>
            <a:r>
              <a:rPr lang="de-DE" sz="2400" dirty="0">
                <a:solidFill>
                  <a:srgbClr val="002060"/>
                </a:solidFill>
              </a:rPr>
              <a:t>Und er sprach</a:t>
            </a:r>
            <a:br>
              <a:rPr lang="de-DE" sz="2400" dirty="0">
                <a:solidFill>
                  <a:srgbClr val="002060"/>
                </a:solidFill>
              </a:rPr>
            </a:br>
            <a:r>
              <a:rPr lang="de-DE" sz="2400" dirty="0">
                <a:solidFill>
                  <a:srgbClr val="002060"/>
                </a:solidFill>
              </a:rPr>
              <a:t>Schlie</a:t>
            </a:r>
            <a:r>
              <a:rPr lang="en-GB" sz="2400" dirty="0">
                <a:solidFill>
                  <a:srgbClr val="002060"/>
                </a:solidFill>
              </a:rPr>
              <a:t>ß</a:t>
            </a:r>
            <a:r>
              <a:rPr lang="de-DE" sz="2400" dirty="0">
                <a:solidFill>
                  <a:srgbClr val="002060"/>
                </a:solidFill>
              </a:rPr>
              <a:t>e deine Augen</a:t>
            </a:r>
            <a:br>
              <a:rPr lang="de-DE" sz="2400" dirty="0">
                <a:solidFill>
                  <a:srgbClr val="002060"/>
                </a:solidFill>
              </a:rPr>
            </a:br>
            <a:r>
              <a:rPr lang="de-DE" sz="2400" dirty="0">
                <a:solidFill>
                  <a:srgbClr val="002060"/>
                </a:solidFill>
              </a:rPr>
              <a:t>Und laufe so schnell du laufen kannst</a:t>
            </a:r>
            <a:br>
              <a:rPr lang="de-DE" sz="2400" dirty="0">
                <a:solidFill>
                  <a:srgbClr val="002060"/>
                </a:solidFill>
              </a:rPr>
            </a:br>
            <a:r>
              <a:rPr lang="de-DE" sz="2400" dirty="0">
                <a:solidFill>
                  <a:srgbClr val="002060"/>
                </a:solidFill>
              </a:rPr>
              <a:t>Denn du tanzt auf einem Seil</a:t>
            </a:r>
            <a:endParaRPr lang="en-GB" sz="2400" dirty="0"/>
          </a:p>
        </p:txBody>
      </p:sp>
      <p:pic>
        <p:nvPicPr>
          <p:cNvPr id="16" name="Picture 15">
            <a:extLst>
              <a:ext uri="{FF2B5EF4-FFF2-40B4-BE49-F238E27FC236}">
                <a16:creationId xmlns:a16="http://schemas.microsoft.com/office/drawing/2014/main" id="{0AA5B997-289C-41DC-AB11-B4385C52A4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5899" y="1163991"/>
            <a:ext cx="2741427" cy="1827618"/>
          </a:xfrm>
          <a:prstGeom prst="rect">
            <a:avLst/>
          </a:prstGeom>
        </p:spPr>
      </p:pic>
      <p:sp>
        <p:nvSpPr>
          <p:cNvPr id="37" name="Speech Bubble: Rectangle with Corners Rounded 36">
            <a:extLst>
              <a:ext uri="{FF2B5EF4-FFF2-40B4-BE49-F238E27FC236}">
                <a16:creationId xmlns:a16="http://schemas.microsoft.com/office/drawing/2014/main" id="{B29BA56D-78C2-48BD-B1F8-BF2FB87C18B6}"/>
              </a:ext>
            </a:extLst>
          </p:cNvPr>
          <p:cNvSpPr/>
          <p:nvPr/>
        </p:nvSpPr>
        <p:spPr>
          <a:xfrm>
            <a:off x="216041" y="1042028"/>
            <a:ext cx="3538439" cy="707849"/>
          </a:xfrm>
          <a:prstGeom prst="wedgeRoundRectCallout">
            <a:avLst>
              <a:gd name="adj1" fmla="val -375"/>
              <a:gd name="adj2" fmla="val 8223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You know </a:t>
            </a:r>
            <a:r>
              <a:rPr lang="en-GB" sz="2000" b="1" i="1" dirty="0" err="1">
                <a:solidFill>
                  <a:schemeClr val="bg1"/>
                </a:solidFill>
              </a:rPr>
              <a:t>Sprache</a:t>
            </a:r>
            <a:r>
              <a:rPr lang="en-GB" sz="2000" dirty="0">
                <a:solidFill>
                  <a:schemeClr val="bg1"/>
                </a:solidFill>
              </a:rPr>
              <a:t>; </a:t>
            </a:r>
            <a:r>
              <a:rPr lang="en-GB" sz="2000" dirty="0" err="1">
                <a:solidFill>
                  <a:schemeClr val="bg1"/>
                </a:solidFill>
              </a:rPr>
              <a:t>sprach</a:t>
            </a:r>
            <a:r>
              <a:rPr lang="en-GB" sz="2000" dirty="0">
                <a:solidFill>
                  <a:schemeClr val="bg1"/>
                </a:solidFill>
              </a:rPr>
              <a:t> is a verb in the past.</a:t>
            </a:r>
          </a:p>
        </p:txBody>
      </p:sp>
      <p:cxnSp>
        <p:nvCxnSpPr>
          <p:cNvPr id="15" name="Straight Connector 14">
            <a:extLst>
              <a:ext uri="{FF2B5EF4-FFF2-40B4-BE49-F238E27FC236}">
                <a16:creationId xmlns:a16="http://schemas.microsoft.com/office/drawing/2014/main" id="{388143AA-700F-41C8-8E8A-A0468BF931FD}"/>
              </a:ext>
            </a:extLst>
          </p:cNvPr>
          <p:cNvCxnSpPr/>
          <p:nvPr/>
        </p:nvCxnSpPr>
        <p:spPr>
          <a:xfrm>
            <a:off x="1828800" y="2286000"/>
            <a:ext cx="92825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519C809-91DF-4843-9289-0BD04CCD877F}"/>
              </a:ext>
            </a:extLst>
          </p:cNvPr>
          <p:cNvCxnSpPr>
            <a:cxnSpLocks/>
          </p:cNvCxnSpPr>
          <p:nvPr/>
        </p:nvCxnSpPr>
        <p:spPr>
          <a:xfrm>
            <a:off x="3505200" y="2660073"/>
            <a:ext cx="1177636"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5B77BAF-2520-46B5-AA6E-C689F4CC3283}"/>
              </a:ext>
            </a:extLst>
          </p:cNvPr>
          <p:cNvCxnSpPr>
            <a:cxnSpLocks/>
          </p:cNvCxnSpPr>
          <p:nvPr/>
        </p:nvCxnSpPr>
        <p:spPr>
          <a:xfrm>
            <a:off x="2549236" y="3019319"/>
            <a:ext cx="955964"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40" name="Speech Bubble: Rectangle with Corners Rounded 39">
            <a:extLst>
              <a:ext uri="{FF2B5EF4-FFF2-40B4-BE49-F238E27FC236}">
                <a16:creationId xmlns:a16="http://schemas.microsoft.com/office/drawing/2014/main" id="{F5068222-0AC3-4017-B30B-350647530090}"/>
              </a:ext>
            </a:extLst>
          </p:cNvPr>
          <p:cNvSpPr/>
          <p:nvPr/>
        </p:nvSpPr>
        <p:spPr>
          <a:xfrm>
            <a:off x="5154902" y="2063988"/>
            <a:ext cx="2321523" cy="707849"/>
          </a:xfrm>
          <a:prstGeom prst="wedgeRoundRectCallout">
            <a:avLst>
              <a:gd name="adj1" fmla="val -62608"/>
              <a:gd name="adj2" fmla="val 1944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You know </a:t>
            </a:r>
            <a:r>
              <a:rPr lang="en-GB" sz="2000" b="1" i="1" dirty="0" err="1">
                <a:solidFill>
                  <a:schemeClr val="bg1"/>
                </a:solidFill>
              </a:rPr>
              <a:t>rechts</a:t>
            </a:r>
            <a:r>
              <a:rPr lang="en-GB" sz="2000" b="1" i="1" dirty="0">
                <a:solidFill>
                  <a:schemeClr val="bg1"/>
                </a:solidFill>
              </a:rPr>
              <a:t> </a:t>
            </a:r>
            <a:r>
              <a:rPr lang="en-GB" sz="2000" dirty="0">
                <a:solidFill>
                  <a:schemeClr val="bg1"/>
                </a:solidFill>
              </a:rPr>
              <a:t>and </a:t>
            </a:r>
            <a:r>
              <a:rPr lang="en-GB" sz="2000" b="1" i="1" dirty="0">
                <a:solidFill>
                  <a:schemeClr val="bg1"/>
                </a:solidFill>
              </a:rPr>
              <a:t>links</a:t>
            </a:r>
            <a:r>
              <a:rPr lang="en-GB" sz="2000" dirty="0">
                <a:solidFill>
                  <a:schemeClr val="bg1"/>
                </a:solidFill>
              </a:rPr>
              <a:t>.</a:t>
            </a:r>
          </a:p>
        </p:txBody>
      </p:sp>
      <p:sp>
        <p:nvSpPr>
          <p:cNvPr id="41" name="Speech Bubble: Rectangle with Corners Rounded 40">
            <a:extLst>
              <a:ext uri="{FF2B5EF4-FFF2-40B4-BE49-F238E27FC236}">
                <a16:creationId xmlns:a16="http://schemas.microsoft.com/office/drawing/2014/main" id="{6EFA0C8A-9C76-4563-A8BB-703BB4B699A4}"/>
              </a:ext>
            </a:extLst>
          </p:cNvPr>
          <p:cNvSpPr/>
          <p:nvPr/>
        </p:nvSpPr>
        <p:spPr>
          <a:xfrm>
            <a:off x="3880283" y="5036467"/>
            <a:ext cx="2321523" cy="707849"/>
          </a:xfrm>
          <a:prstGeom prst="wedgeRoundRectCallout">
            <a:avLst>
              <a:gd name="adj1" fmla="val 14974"/>
              <a:gd name="adj2" fmla="val -13127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You know </a:t>
            </a:r>
            <a:r>
              <a:rPr lang="en-GB" sz="2000" b="1" i="1" dirty="0" err="1">
                <a:solidFill>
                  <a:schemeClr val="bg1"/>
                </a:solidFill>
              </a:rPr>
              <a:t>gleich</a:t>
            </a:r>
            <a:r>
              <a:rPr lang="en-GB" sz="2000" dirty="0">
                <a:solidFill>
                  <a:schemeClr val="bg1"/>
                </a:solidFill>
              </a:rPr>
              <a:t>.</a:t>
            </a:r>
          </a:p>
        </p:txBody>
      </p:sp>
      <p:sp>
        <p:nvSpPr>
          <p:cNvPr id="42" name="Speech Bubble: Rectangle with Corners Rounded 41">
            <a:extLst>
              <a:ext uri="{FF2B5EF4-FFF2-40B4-BE49-F238E27FC236}">
                <a16:creationId xmlns:a16="http://schemas.microsoft.com/office/drawing/2014/main" id="{F338B007-710C-4F8D-90C1-B2A47AEF73B7}"/>
              </a:ext>
            </a:extLst>
          </p:cNvPr>
          <p:cNvSpPr/>
          <p:nvPr/>
        </p:nvSpPr>
        <p:spPr>
          <a:xfrm>
            <a:off x="8339713" y="2117454"/>
            <a:ext cx="2853025" cy="1025141"/>
          </a:xfrm>
          <a:prstGeom prst="wedgeRoundRectCallout">
            <a:avLst>
              <a:gd name="adj1" fmla="val -32768"/>
              <a:gd name="adj2" fmla="val 7983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You learnt this as a phrase: </a:t>
            </a:r>
            <a:r>
              <a:rPr lang="en-GB" sz="2000" b="1" i="1" dirty="0" err="1">
                <a:solidFill>
                  <a:schemeClr val="bg1"/>
                </a:solidFill>
              </a:rPr>
              <a:t>weder</a:t>
            </a:r>
            <a:r>
              <a:rPr lang="en-GB" sz="2000" dirty="0">
                <a:solidFill>
                  <a:schemeClr val="bg1"/>
                </a:solidFill>
              </a:rPr>
              <a:t>…</a:t>
            </a:r>
            <a:r>
              <a:rPr lang="en-GB" sz="2000" b="1" i="1" dirty="0" err="1">
                <a:solidFill>
                  <a:schemeClr val="bg1"/>
                </a:solidFill>
              </a:rPr>
              <a:t>noch</a:t>
            </a:r>
            <a:r>
              <a:rPr lang="en-GB" sz="2000" dirty="0">
                <a:solidFill>
                  <a:schemeClr val="bg1"/>
                </a:solidFill>
              </a:rPr>
              <a:t>…</a:t>
            </a:r>
          </a:p>
        </p:txBody>
      </p:sp>
      <p:cxnSp>
        <p:nvCxnSpPr>
          <p:cNvPr id="43" name="Straight Connector 42">
            <a:extLst>
              <a:ext uri="{FF2B5EF4-FFF2-40B4-BE49-F238E27FC236}">
                <a16:creationId xmlns:a16="http://schemas.microsoft.com/office/drawing/2014/main" id="{A87209CD-FFEB-40F5-8B2E-47BFEFA2C9DA}"/>
              </a:ext>
            </a:extLst>
          </p:cNvPr>
          <p:cNvCxnSpPr>
            <a:cxnSpLocks/>
          </p:cNvCxnSpPr>
          <p:nvPr/>
        </p:nvCxnSpPr>
        <p:spPr>
          <a:xfrm>
            <a:off x="6691745" y="3892156"/>
            <a:ext cx="955964"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8DDA57-B629-4384-BA96-F56B5AD1C333}"/>
              </a:ext>
            </a:extLst>
          </p:cNvPr>
          <p:cNvCxnSpPr>
            <a:cxnSpLocks/>
          </p:cNvCxnSpPr>
          <p:nvPr/>
        </p:nvCxnSpPr>
        <p:spPr>
          <a:xfrm>
            <a:off x="6698672" y="4252374"/>
            <a:ext cx="777753"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B455416-1E51-489F-966F-19F5A0B065B5}"/>
              </a:ext>
            </a:extLst>
          </p:cNvPr>
          <p:cNvCxnSpPr>
            <a:cxnSpLocks/>
          </p:cNvCxnSpPr>
          <p:nvPr/>
        </p:nvCxnSpPr>
        <p:spPr>
          <a:xfrm>
            <a:off x="4094018" y="4488873"/>
            <a:ext cx="1738127"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E74EA0F6-44CE-480D-AFD7-8B52B919FC90}"/>
              </a:ext>
            </a:extLst>
          </p:cNvPr>
          <p:cNvSpPr/>
          <p:nvPr/>
        </p:nvSpPr>
        <p:spPr>
          <a:xfrm>
            <a:off x="3856640" y="1017548"/>
            <a:ext cx="3538439" cy="707849"/>
          </a:xfrm>
          <a:prstGeom prst="wedgeRoundRectCallout">
            <a:avLst>
              <a:gd name="adj1" fmla="val -47034"/>
              <a:gd name="adj2" fmla="val 840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Abdulla was the father of Prophet Muhammad.</a:t>
            </a:r>
          </a:p>
        </p:txBody>
      </p:sp>
    </p:spTree>
    <p:extLst>
      <p:ext uri="{BB962C8B-B14F-4D97-AF65-F5344CB8AC3E}">
        <p14:creationId xmlns:p14="http://schemas.microsoft.com/office/powerpoint/2010/main" val="28887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41" grpId="0" animBg="1"/>
      <p:bldP spid="42"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46400" cy="869950"/>
          </a:xfrm>
          <a:prstGeom prst="rect">
            <a:avLst/>
          </a:prstGeom>
        </p:spPr>
      </p:pic>
      <p:sp>
        <p:nvSpPr>
          <p:cNvPr id="4" name="Title 3"/>
          <p:cNvSpPr>
            <a:spLocks noGrp="1"/>
          </p:cNvSpPr>
          <p:nvPr>
            <p:ph type="title"/>
          </p:nvPr>
        </p:nvSpPr>
        <p:spPr>
          <a:xfrm>
            <a:off x="0" y="294041"/>
            <a:ext cx="5832145"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759364" y="541472"/>
            <a:ext cx="5798564" cy="461665"/>
          </a:xfrm>
          <a:prstGeom prst="rect">
            <a:avLst/>
          </a:prstGeom>
          <a:noFill/>
        </p:spPr>
        <p:txBody>
          <a:bodyPr wrap="square" rtlCol="0">
            <a:spAutoFit/>
          </a:bodyPr>
          <a:lstStyle/>
          <a:p>
            <a:r>
              <a:rPr lang="en-US" sz="2400" dirty="0">
                <a:solidFill>
                  <a:schemeClr val="accent5">
                    <a:lumMod val="50000"/>
                  </a:schemeClr>
                </a:solidFill>
              </a:rPr>
              <a:t>Wie </a:t>
            </a:r>
            <a:r>
              <a:rPr lang="en-US" sz="2400" dirty="0" err="1">
                <a:solidFill>
                  <a:schemeClr val="accent5">
                    <a:lumMod val="50000"/>
                  </a:schemeClr>
                </a:solidFill>
              </a:rPr>
              <a:t>heißen</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7F813C76-CEE8-4FF4-A17D-8F65331BFEE2}"/>
              </a:ext>
            </a:extLst>
          </p:cNvPr>
          <p:cNvSpPr/>
          <p:nvPr/>
        </p:nvSpPr>
        <p:spPr>
          <a:xfrm>
            <a:off x="355600" y="1905506"/>
            <a:ext cx="6037836" cy="3046988"/>
          </a:xfrm>
          <a:prstGeom prst="rect">
            <a:avLst/>
          </a:prstGeom>
        </p:spPr>
        <p:txBody>
          <a:bodyPr wrap="square">
            <a:spAutoFit/>
          </a:bodyPr>
          <a:lstStyle/>
          <a:p>
            <a:r>
              <a:rPr lang="de-DE" sz="2400" dirty="0">
                <a:solidFill>
                  <a:srgbClr val="002060"/>
                </a:solidFill>
              </a:rPr>
              <a:t>Und also sprach Abdulla zu mir</a:t>
            </a:r>
            <a:br>
              <a:rPr lang="de-DE" sz="2400" dirty="0">
                <a:solidFill>
                  <a:srgbClr val="002060"/>
                </a:solidFill>
              </a:rPr>
            </a:br>
            <a:r>
              <a:rPr lang="de-DE" sz="2400" dirty="0">
                <a:solidFill>
                  <a:srgbClr val="002060"/>
                </a:solidFill>
              </a:rPr>
              <a:t>Fremde ist zu deiner Rechten</a:t>
            </a:r>
            <a:br>
              <a:rPr lang="de-DE" sz="2400" dirty="0">
                <a:solidFill>
                  <a:srgbClr val="002060"/>
                </a:solidFill>
              </a:rPr>
            </a:br>
            <a:r>
              <a:rPr lang="de-DE" sz="2400" dirty="0">
                <a:solidFill>
                  <a:srgbClr val="002060"/>
                </a:solidFill>
              </a:rPr>
              <a:t>Und zu deiner Linken ist Fremde</a:t>
            </a:r>
            <a:br>
              <a:rPr lang="de-DE" sz="2400" dirty="0">
                <a:solidFill>
                  <a:srgbClr val="002060"/>
                </a:solidFill>
              </a:rPr>
            </a:br>
            <a:r>
              <a:rPr lang="de-DE" sz="2400" dirty="0">
                <a:solidFill>
                  <a:srgbClr val="002060"/>
                </a:solidFill>
              </a:rPr>
              <a:t>Denn du tanzt auf einem Seil</a:t>
            </a:r>
            <a:br>
              <a:rPr lang="de-DE" sz="2400" dirty="0">
                <a:solidFill>
                  <a:srgbClr val="002060"/>
                </a:solidFill>
              </a:rPr>
            </a:br>
            <a:r>
              <a:rPr lang="de-DE" sz="2400" dirty="0">
                <a:solidFill>
                  <a:srgbClr val="002060"/>
                </a:solidFill>
              </a:rPr>
              <a:t>Und er sprach</a:t>
            </a:r>
            <a:br>
              <a:rPr lang="de-DE" sz="2400" dirty="0">
                <a:solidFill>
                  <a:srgbClr val="002060"/>
                </a:solidFill>
              </a:rPr>
            </a:br>
            <a:r>
              <a:rPr lang="de-DE" sz="2400" dirty="0">
                <a:solidFill>
                  <a:srgbClr val="002060"/>
                </a:solidFill>
              </a:rPr>
              <a:t>Die Frage steht der Frage im Wege</a:t>
            </a:r>
            <a:br>
              <a:rPr lang="de-DE" sz="2400" dirty="0">
                <a:solidFill>
                  <a:srgbClr val="002060"/>
                </a:solidFill>
              </a:rPr>
            </a:br>
            <a:r>
              <a:rPr lang="de-DE" sz="2400" dirty="0">
                <a:solidFill>
                  <a:srgbClr val="002060"/>
                </a:solidFill>
              </a:rPr>
              <a:t>Die Antwort der Antwort desgleichen</a:t>
            </a:r>
            <a:br>
              <a:rPr lang="de-DE" sz="2400" dirty="0">
                <a:solidFill>
                  <a:srgbClr val="002060"/>
                </a:solidFill>
              </a:rPr>
            </a:br>
            <a:r>
              <a:rPr lang="de-DE" sz="2400" dirty="0">
                <a:solidFill>
                  <a:srgbClr val="002060"/>
                </a:solidFill>
              </a:rPr>
              <a:t>Denn du tanzt  auf einem Seil</a:t>
            </a:r>
          </a:p>
        </p:txBody>
      </p:sp>
      <p:sp>
        <p:nvSpPr>
          <p:cNvPr id="7" name="Rectangle 6">
            <a:extLst>
              <a:ext uri="{FF2B5EF4-FFF2-40B4-BE49-F238E27FC236}">
                <a16:creationId xmlns:a16="http://schemas.microsoft.com/office/drawing/2014/main" id="{74C92AAA-A148-4888-BA50-280DC80F44FE}"/>
              </a:ext>
            </a:extLst>
          </p:cNvPr>
          <p:cNvSpPr/>
          <p:nvPr/>
        </p:nvSpPr>
        <p:spPr>
          <a:xfrm>
            <a:off x="6583528" y="3142595"/>
            <a:ext cx="5719308" cy="3046988"/>
          </a:xfrm>
          <a:prstGeom prst="rect">
            <a:avLst/>
          </a:prstGeom>
        </p:spPr>
        <p:txBody>
          <a:bodyPr wrap="square">
            <a:spAutoFit/>
          </a:bodyPr>
          <a:lstStyle/>
          <a:p>
            <a:r>
              <a:rPr lang="de-DE" sz="2400" dirty="0">
                <a:solidFill>
                  <a:srgbClr val="002060"/>
                </a:solidFill>
              </a:rPr>
              <a:t>Und er sprach</a:t>
            </a:r>
            <a:br>
              <a:rPr lang="de-DE" sz="2400" dirty="0">
                <a:solidFill>
                  <a:srgbClr val="002060"/>
                </a:solidFill>
              </a:rPr>
            </a:br>
            <a:r>
              <a:rPr lang="de-DE" sz="2400" dirty="0">
                <a:solidFill>
                  <a:srgbClr val="002060"/>
                </a:solidFill>
              </a:rPr>
              <a:t>Weder der Osten ist Osten</a:t>
            </a:r>
            <a:br>
              <a:rPr lang="de-DE" sz="2400" dirty="0">
                <a:solidFill>
                  <a:srgbClr val="002060"/>
                </a:solidFill>
              </a:rPr>
            </a:br>
            <a:r>
              <a:rPr lang="de-DE" sz="2400" dirty="0">
                <a:solidFill>
                  <a:srgbClr val="002060"/>
                </a:solidFill>
              </a:rPr>
              <a:t>Noch der Westen Westen in dir</a:t>
            </a:r>
            <a:br>
              <a:rPr lang="de-DE" sz="2400" dirty="0">
                <a:solidFill>
                  <a:srgbClr val="002060"/>
                </a:solidFill>
              </a:rPr>
            </a:br>
            <a:r>
              <a:rPr lang="de-DE" sz="2400" dirty="0">
                <a:solidFill>
                  <a:srgbClr val="002060"/>
                </a:solidFill>
              </a:rPr>
              <a:t>Denn du tanzt auf einem Seil</a:t>
            </a:r>
            <a:br>
              <a:rPr lang="de-DE" sz="2400" dirty="0">
                <a:solidFill>
                  <a:srgbClr val="002060"/>
                </a:solidFill>
              </a:rPr>
            </a:br>
            <a:r>
              <a:rPr lang="de-DE" sz="2400" dirty="0">
                <a:solidFill>
                  <a:srgbClr val="002060"/>
                </a:solidFill>
              </a:rPr>
              <a:t>Und er sprach</a:t>
            </a:r>
            <a:br>
              <a:rPr lang="de-DE" sz="2400" dirty="0">
                <a:solidFill>
                  <a:srgbClr val="002060"/>
                </a:solidFill>
              </a:rPr>
            </a:br>
            <a:r>
              <a:rPr lang="de-DE" sz="2400" dirty="0">
                <a:solidFill>
                  <a:srgbClr val="002060"/>
                </a:solidFill>
              </a:rPr>
              <a:t>Schlie</a:t>
            </a:r>
            <a:r>
              <a:rPr lang="en-GB" sz="2400" dirty="0">
                <a:solidFill>
                  <a:srgbClr val="002060"/>
                </a:solidFill>
              </a:rPr>
              <a:t>ß</a:t>
            </a:r>
            <a:r>
              <a:rPr lang="de-DE" sz="2400" dirty="0">
                <a:solidFill>
                  <a:srgbClr val="002060"/>
                </a:solidFill>
              </a:rPr>
              <a:t>e deine Augen</a:t>
            </a:r>
            <a:br>
              <a:rPr lang="de-DE" sz="2400" dirty="0">
                <a:solidFill>
                  <a:srgbClr val="002060"/>
                </a:solidFill>
              </a:rPr>
            </a:br>
            <a:r>
              <a:rPr lang="de-DE" sz="2400" dirty="0">
                <a:solidFill>
                  <a:srgbClr val="002060"/>
                </a:solidFill>
              </a:rPr>
              <a:t>Und laufe so schnell du laufen kannst</a:t>
            </a:r>
            <a:br>
              <a:rPr lang="de-DE" sz="2400" dirty="0">
                <a:solidFill>
                  <a:srgbClr val="002060"/>
                </a:solidFill>
              </a:rPr>
            </a:br>
            <a:r>
              <a:rPr lang="de-DE" sz="2400" dirty="0">
                <a:solidFill>
                  <a:srgbClr val="002060"/>
                </a:solidFill>
              </a:rPr>
              <a:t>Denn du tanzt auf einem Seil</a:t>
            </a:r>
            <a:endParaRPr lang="en-GB" sz="2400" dirty="0"/>
          </a:p>
        </p:txBody>
      </p:sp>
      <p:pic>
        <p:nvPicPr>
          <p:cNvPr id="16" name="Picture 15">
            <a:extLst>
              <a:ext uri="{FF2B5EF4-FFF2-40B4-BE49-F238E27FC236}">
                <a16:creationId xmlns:a16="http://schemas.microsoft.com/office/drawing/2014/main" id="{0AA5B997-289C-41DC-AB11-B4385C52A4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5899" y="1163991"/>
            <a:ext cx="2741427" cy="1827618"/>
          </a:xfrm>
          <a:prstGeom prst="rect">
            <a:avLst/>
          </a:prstGeom>
        </p:spPr>
      </p:pic>
      <p:sp>
        <p:nvSpPr>
          <p:cNvPr id="37" name="Speech Bubble: Rectangle with Corners Rounded 36">
            <a:extLst>
              <a:ext uri="{FF2B5EF4-FFF2-40B4-BE49-F238E27FC236}">
                <a16:creationId xmlns:a16="http://schemas.microsoft.com/office/drawing/2014/main" id="{B29BA56D-78C2-48BD-B1F8-BF2FB87C18B6}"/>
              </a:ext>
            </a:extLst>
          </p:cNvPr>
          <p:cNvSpPr/>
          <p:nvPr/>
        </p:nvSpPr>
        <p:spPr>
          <a:xfrm>
            <a:off x="1765544" y="1524288"/>
            <a:ext cx="991512" cy="438233"/>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spoke</a:t>
            </a:r>
          </a:p>
        </p:txBody>
      </p:sp>
      <p:cxnSp>
        <p:nvCxnSpPr>
          <p:cNvPr id="15" name="Straight Connector 14">
            <a:extLst>
              <a:ext uri="{FF2B5EF4-FFF2-40B4-BE49-F238E27FC236}">
                <a16:creationId xmlns:a16="http://schemas.microsoft.com/office/drawing/2014/main" id="{388143AA-700F-41C8-8E8A-A0468BF931FD}"/>
              </a:ext>
            </a:extLst>
          </p:cNvPr>
          <p:cNvCxnSpPr/>
          <p:nvPr/>
        </p:nvCxnSpPr>
        <p:spPr>
          <a:xfrm>
            <a:off x="1828800" y="2286000"/>
            <a:ext cx="92825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519C809-91DF-4843-9289-0BD04CCD877F}"/>
              </a:ext>
            </a:extLst>
          </p:cNvPr>
          <p:cNvCxnSpPr>
            <a:cxnSpLocks/>
          </p:cNvCxnSpPr>
          <p:nvPr/>
        </p:nvCxnSpPr>
        <p:spPr>
          <a:xfrm>
            <a:off x="3505200" y="2660073"/>
            <a:ext cx="1177636"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5B77BAF-2520-46B5-AA6E-C689F4CC3283}"/>
              </a:ext>
            </a:extLst>
          </p:cNvPr>
          <p:cNvCxnSpPr>
            <a:cxnSpLocks/>
          </p:cNvCxnSpPr>
          <p:nvPr/>
        </p:nvCxnSpPr>
        <p:spPr>
          <a:xfrm>
            <a:off x="2549236" y="3019319"/>
            <a:ext cx="955964"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40" name="Speech Bubble: Rectangle with Corners Rounded 39">
            <a:extLst>
              <a:ext uri="{FF2B5EF4-FFF2-40B4-BE49-F238E27FC236}">
                <a16:creationId xmlns:a16="http://schemas.microsoft.com/office/drawing/2014/main" id="{F5068222-0AC3-4017-B30B-350647530090}"/>
              </a:ext>
            </a:extLst>
          </p:cNvPr>
          <p:cNvSpPr/>
          <p:nvPr/>
        </p:nvSpPr>
        <p:spPr>
          <a:xfrm>
            <a:off x="5154902" y="2063988"/>
            <a:ext cx="2321523" cy="707849"/>
          </a:xfrm>
          <a:prstGeom prst="wedgeRoundRectCallout">
            <a:avLst>
              <a:gd name="adj1" fmla="val -62608"/>
              <a:gd name="adj2" fmla="val 1944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to your right and to your left</a:t>
            </a:r>
          </a:p>
        </p:txBody>
      </p:sp>
      <p:sp>
        <p:nvSpPr>
          <p:cNvPr id="41" name="Speech Bubble: Rectangle with Corners Rounded 40">
            <a:extLst>
              <a:ext uri="{FF2B5EF4-FFF2-40B4-BE49-F238E27FC236}">
                <a16:creationId xmlns:a16="http://schemas.microsoft.com/office/drawing/2014/main" id="{6EFA0C8A-9C76-4563-A8BB-703BB4B699A4}"/>
              </a:ext>
            </a:extLst>
          </p:cNvPr>
          <p:cNvSpPr/>
          <p:nvPr/>
        </p:nvSpPr>
        <p:spPr>
          <a:xfrm>
            <a:off x="4563175" y="4876346"/>
            <a:ext cx="1518970" cy="408369"/>
          </a:xfrm>
          <a:prstGeom prst="wedgeRoundRectCallout">
            <a:avLst>
              <a:gd name="adj1" fmla="val 14974"/>
              <a:gd name="adj2" fmla="val -13127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the same</a:t>
            </a:r>
          </a:p>
        </p:txBody>
      </p:sp>
      <p:sp>
        <p:nvSpPr>
          <p:cNvPr id="42" name="Speech Bubble: Rectangle with Corners Rounded 41">
            <a:extLst>
              <a:ext uri="{FF2B5EF4-FFF2-40B4-BE49-F238E27FC236}">
                <a16:creationId xmlns:a16="http://schemas.microsoft.com/office/drawing/2014/main" id="{F338B007-710C-4F8D-90C1-B2A47AEF73B7}"/>
              </a:ext>
            </a:extLst>
          </p:cNvPr>
          <p:cNvSpPr/>
          <p:nvPr/>
        </p:nvSpPr>
        <p:spPr>
          <a:xfrm>
            <a:off x="8802135" y="2830306"/>
            <a:ext cx="2321523" cy="482522"/>
          </a:xfrm>
          <a:prstGeom prst="wedgeRoundRectCallout">
            <a:avLst>
              <a:gd name="adj1" fmla="val -32768"/>
              <a:gd name="adj2" fmla="val 7983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neither … nor…</a:t>
            </a:r>
          </a:p>
        </p:txBody>
      </p:sp>
      <p:cxnSp>
        <p:nvCxnSpPr>
          <p:cNvPr id="43" name="Straight Connector 42">
            <a:extLst>
              <a:ext uri="{FF2B5EF4-FFF2-40B4-BE49-F238E27FC236}">
                <a16:creationId xmlns:a16="http://schemas.microsoft.com/office/drawing/2014/main" id="{A87209CD-FFEB-40F5-8B2E-47BFEFA2C9DA}"/>
              </a:ext>
            </a:extLst>
          </p:cNvPr>
          <p:cNvCxnSpPr>
            <a:cxnSpLocks/>
          </p:cNvCxnSpPr>
          <p:nvPr/>
        </p:nvCxnSpPr>
        <p:spPr>
          <a:xfrm>
            <a:off x="6691745" y="3892156"/>
            <a:ext cx="955964"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8DDA57-B629-4384-BA96-F56B5AD1C333}"/>
              </a:ext>
            </a:extLst>
          </p:cNvPr>
          <p:cNvCxnSpPr>
            <a:cxnSpLocks/>
          </p:cNvCxnSpPr>
          <p:nvPr/>
        </p:nvCxnSpPr>
        <p:spPr>
          <a:xfrm>
            <a:off x="6698672" y="4252374"/>
            <a:ext cx="777753"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65383C-412A-42A0-9E03-CF045A8873B2}"/>
              </a:ext>
            </a:extLst>
          </p:cNvPr>
          <p:cNvSpPr txBox="1"/>
          <p:nvPr/>
        </p:nvSpPr>
        <p:spPr>
          <a:xfrm>
            <a:off x="253588" y="5278510"/>
            <a:ext cx="4022436" cy="830997"/>
          </a:xfrm>
          <a:prstGeom prst="rect">
            <a:avLst/>
          </a:prstGeom>
          <a:solidFill>
            <a:schemeClr val="bg1"/>
          </a:solidFill>
          <a:ln>
            <a:solidFill>
              <a:srgbClr val="115076"/>
            </a:solidFill>
          </a:ln>
        </p:spPr>
        <p:txBody>
          <a:bodyPr wrap="square" rtlCol="0">
            <a:spAutoFit/>
          </a:bodyPr>
          <a:lstStyle/>
          <a:p>
            <a:pPr algn="l"/>
            <a:r>
              <a:rPr lang="en-GB" sz="2400" b="1" dirty="0">
                <a:solidFill>
                  <a:schemeClr val="accent5">
                    <a:lumMod val="50000"/>
                  </a:schemeClr>
                </a:solidFill>
              </a:rPr>
              <a:t>Find three pairs of opposites in the text.</a:t>
            </a:r>
          </a:p>
        </p:txBody>
      </p:sp>
      <p:sp>
        <p:nvSpPr>
          <p:cNvPr id="19" name="TextBox 18">
            <a:extLst>
              <a:ext uri="{FF2B5EF4-FFF2-40B4-BE49-F238E27FC236}">
                <a16:creationId xmlns:a16="http://schemas.microsoft.com/office/drawing/2014/main" id="{C652E393-0453-47AB-8528-B63389309612}"/>
              </a:ext>
            </a:extLst>
          </p:cNvPr>
          <p:cNvSpPr txBox="1"/>
          <p:nvPr/>
        </p:nvSpPr>
        <p:spPr>
          <a:xfrm>
            <a:off x="204137" y="5073097"/>
            <a:ext cx="4201608" cy="1200329"/>
          </a:xfrm>
          <a:prstGeom prst="rect">
            <a:avLst/>
          </a:prstGeom>
          <a:solidFill>
            <a:srgbClr val="FFF4E7"/>
          </a:solidFill>
          <a:ln>
            <a:solidFill>
              <a:srgbClr val="115076"/>
            </a:solidFill>
          </a:ln>
        </p:spPr>
        <p:txBody>
          <a:bodyPr wrap="square" rtlCol="0">
            <a:spAutoFit/>
          </a:bodyPr>
          <a:lstStyle/>
          <a:p>
            <a:pPr algn="l"/>
            <a:r>
              <a:rPr lang="en-GB" sz="2400" b="1" dirty="0">
                <a:solidFill>
                  <a:schemeClr val="accent5">
                    <a:lumMod val="50000"/>
                  </a:schemeClr>
                </a:solidFill>
              </a:rPr>
              <a:t>right – left</a:t>
            </a:r>
          </a:p>
          <a:p>
            <a:pPr algn="l"/>
            <a:r>
              <a:rPr lang="en-GB" sz="2400" b="1" dirty="0">
                <a:solidFill>
                  <a:schemeClr val="accent5">
                    <a:lumMod val="50000"/>
                  </a:schemeClr>
                </a:solidFill>
              </a:rPr>
              <a:t>question – answer</a:t>
            </a:r>
            <a:br>
              <a:rPr lang="en-GB" sz="2400" b="1" dirty="0">
                <a:solidFill>
                  <a:schemeClr val="accent5">
                    <a:lumMod val="50000"/>
                  </a:schemeClr>
                </a:solidFill>
              </a:rPr>
            </a:br>
            <a:r>
              <a:rPr lang="en-GB" sz="2400" b="1" dirty="0">
                <a:solidFill>
                  <a:schemeClr val="accent5">
                    <a:lumMod val="50000"/>
                  </a:schemeClr>
                </a:solidFill>
              </a:rPr>
              <a:t>East – West </a:t>
            </a:r>
          </a:p>
        </p:txBody>
      </p:sp>
      <p:cxnSp>
        <p:nvCxnSpPr>
          <p:cNvPr id="20" name="Straight Connector 19">
            <a:extLst>
              <a:ext uri="{FF2B5EF4-FFF2-40B4-BE49-F238E27FC236}">
                <a16:creationId xmlns:a16="http://schemas.microsoft.com/office/drawing/2014/main" id="{76C04E2A-46B2-4A4D-977B-9A7BBA3B9214}"/>
              </a:ext>
            </a:extLst>
          </p:cNvPr>
          <p:cNvCxnSpPr>
            <a:cxnSpLocks/>
          </p:cNvCxnSpPr>
          <p:nvPr/>
        </p:nvCxnSpPr>
        <p:spPr>
          <a:xfrm>
            <a:off x="1004454" y="4475017"/>
            <a:ext cx="1177636"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849B69-F6CF-4DE6-A4CC-F5D0FAB1CB9B}"/>
              </a:ext>
            </a:extLst>
          </p:cNvPr>
          <p:cNvCxnSpPr>
            <a:cxnSpLocks/>
          </p:cNvCxnSpPr>
          <p:nvPr/>
        </p:nvCxnSpPr>
        <p:spPr>
          <a:xfrm>
            <a:off x="1004454" y="4113828"/>
            <a:ext cx="955964"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1F6A31-8BA1-456A-90C7-CE23928DA169}"/>
              </a:ext>
            </a:extLst>
          </p:cNvPr>
          <p:cNvCxnSpPr>
            <a:cxnSpLocks/>
          </p:cNvCxnSpPr>
          <p:nvPr/>
        </p:nvCxnSpPr>
        <p:spPr>
          <a:xfrm>
            <a:off x="8179435" y="4245450"/>
            <a:ext cx="1036464"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C3B372-05F7-4C4C-A97A-E3F77C90E365}"/>
              </a:ext>
            </a:extLst>
          </p:cNvPr>
          <p:cNvCxnSpPr>
            <a:cxnSpLocks/>
          </p:cNvCxnSpPr>
          <p:nvPr/>
        </p:nvCxnSpPr>
        <p:spPr>
          <a:xfrm>
            <a:off x="8273790" y="3885231"/>
            <a:ext cx="955964"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140112-294E-43DE-9681-0D51ECA115A8}"/>
              </a:ext>
            </a:extLst>
          </p:cNvPr>
          <p:cNvCxnSpPr>
            <a:cxnSpLocks/>
          </p:cNvCxnSpPr>
          <p:nvPr/>
        </p:nvCxnSpPr>
        <p:spPr>
          <a:xfrm>
            <a:off x="4094018" y="4488873"/>
            <a:ext cx="1738127"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37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8559800" cy="869950"/>
          </a:xfrm>
          <a:prstGeom prst="rect">
            <a:avLst/>
          </a:prstGeom>
        </p:spPr>
      </p:pic>
      <p:sp>
        <p:nvSpPr>
          <p:cNvPr id="4" name="Title 3"/>
          <p:cNvSpPr>
            <a:spLocks noGrp="1"/>
          </p:cNvSpPr>
          <p:nvPr>
            <p:ph type="title"/>
          </p:nvPr>
        </p:nvSpPr>
        <p:spPr>
          <a:xfrm>
            <a:off x="0" y="294041"/>
            <a:ext cx="7835900" cy="707849"/>
          </a:xfrm>
        </p:spPr>
        <p:txBody>
          <a:bodyPr>
            <a:noAutofit/>
          </a:bodyPr>
          <a:lstStyle/>
          <a:p>
            <a:r>
              <a:rPr lang="en-GB" sz="2800" b="1" dirty="0">
                <a:solidFill>
                  <a:schemeClr val="bg1"/>
                </a:solidFill>
              </a:rPr>
              <a:t>Was </a:t>
            </a:r>
            <a:r>
              <a:rPr lang="en-GB" sz="2800" b="1" dirty="0" err="1">
                <a:solidFill>
                  <a:schemeClr val="bg1"/>
                </a:solidFill>
              </a:rPr>
              <a:t>symbolisiert</a:t>
            </a:r>
            <a:r>
              <a:rPr lang="en-GB" sz="2800" b="1" dirty="0">
                <a:solidFill>
                  <a:schemeClr val="bg1"/>
                </a:solidFill>
              </a:rPr>
              <a:t> </a:t>
            </a:r>
            <a:r>
              <a:rPr lang="en-GB" sz="2800" b="1" dirty="0" err="1">
                <a:solidFill>
                  <a:schemeClr val="bg1"/>
                </a:solidFill>
              </a:rPr>
              <a:t>Seiltanzen</a:t>
            </a:r>
            <a:r>
              <a:rPr lang="en-GB" sz="2800" b="1" dirty="0">
                <a:solidFill>
                  <a:schemeClr val="bg1"/>
                </a:solidFill>
              </a:rPr>
              <a:t> </a:t>
            </a:r>
            <a:r>
              <a:rPr lang="en-GB" sz="2800" b="1" dirty="0" err="1">
                <a:solidFill>
                  <a:schemeClr val="bg1"/>
                </a:solidFill>
              </a:rPr>
              <a:t>für</a:t>
            </a:r>
            <a:r>
              <a:rPr lang="en-GB" sz="2800" b="1" dirty="0">
                <a:solidFill>
                  <a:schemeClr val="bg1"/>
                </a:solidFill>
              </a:rPr>
              <a:t> den </a:t>
            </a:r>
            <a:r>
              <a:rPr lang="en-GB" sz="2800" b="1" dirty="0" err="1">
                <a:solidFill>
                  <a:schemeClr val="bg1"/>
                </a:solidFill>
              </a:rPr>
              <a:t>Dichter</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4111" y="1177101"/>
            <a:ext cx="5563891" cy="769441"/>
          </a:xfrm>
          <a:prstGeom prst="rect">
            <a:avLst/>
          </a:prstGeom>
          <a:noFill/>
        </p:spPr>
        <p:txBody>
          <a:bodyPr wrap="square" rtlCol="0">
            <a:spAutoFit/>
          </a:bodyPr>
          <a:lstStyle/>
          <a:p>
            <a:r>
              <a:rPr lang="en-US" sz="2200" dirty="0" err="1">
                <a:solidFill>
                  <a:schemeClr val="accent5">
                    <a:lumMod val="50000"/>
                  </a:schemeClr>
                </a:solidFill>
              </a:rPr>
              <a:t>Wähle</a:t>
            </a:r>
            <a:r>
              <a:rPr lang="en-US" sz="2200" dirty="0">
                <a:solidFill>
                  <a:schemeClr val="accent5">
                    <a:lumMod val="50000"/>
                  </a:schemeClr>
                </a:solidFill>
              </a:rPr>
              <a:t> </a:t>
            </a:r>
            <a:r>
              <a:rPr lang="en-US" sz="2200" dirty="0" err="1">
                <a:solidFill>
                  <a:schemeClr val="accent5">
                    <a:lumMod val="50000"/>
                  </a:schemeClr>
                </a:solidFill>
              </a:rPr>
              <a:t>fünf</a:t>
            </a:r>
            <a:r>
              <a:rPr lang="en-US" sz="2200" dirty="0">
                <a:solidFill>
                  <a:schemeClr val="accent5">
                    <a:lumMod val="50000"/>
                  </a:schemeClr>
                </a:solidFill>
              </a:rPr>
              <a:t> </a:t>
            </a:r>
            <a:r>
              <a:rPr lang="en-US" sz="2200" dirty="0" err="1">
                <a:solidFill>
                  <a:schemeClr val="accent5">
                    <a:lumMod val="50000"/>
                  </a:schemeClr>
                </a:solidFill>
              </a:rPr>
              <a:t>Wörter</a:t>
            </a:r>
            <a:r>
              <a:rPr lang="en-US" sz="2200" dirty="0">
                <a:solidFill>
                  <a:schemeClr val="accent5">
                    <a:lumMod val="50000"/>
                  </a:schemeClr>
                </a:solidFill>
              </a:rPr>
              <a:t> </a:t>
            </a:r>
            <a:r>
              <a:rPr lang="en-US" sz="2200" dirty="0" err="1">
                <a:solidFill>
                  <a:schemeClr val="accent5">
                    <a:lumMod val="50000"/>
                  </a:schemeClr>
                </a:solidFill>
              </a:rPr>
              <a:t>aus.</a:t>
            </a:r>
            <a:r>
              <a:rPr lang="en-US" sz="2200" dirty="0">
                <a:solidFill>
                  <a:schemeClr val="accent5">
                    <a:lumMod val="50000"/>
                  </a:schemeClr>
                </a:solidFill>
              </a:rPr>
              <a:t> </a:t>
            </a:r>
            <a:br>
              <a:rPr lang="en-US" sz="2200" dirty="0">
                <a:solidFill>
                  <a:schemeClr val="accent5">
                    <a:lumMod val="50000"/>
                  </a:schemeClr>
                </a:solidFill>
              </a:rPr>
            </a:br>
            <a:r>
              <a:rPr lang="en-US" sz="2200" dirty="0" err="1">
                <a:solidFill>
                  <a:schemeClr val="accent5">
                    <a:lumMod val="50000"/>
                  </a:schemeClr>
                </a:solidFill>
              </a:rPr>
              <a:t>Vergleiche</a:t>
            </a:r>
            <a:r>
              <a:rPr lang="en-US" sz="2200" dirty="0">
                <a:solidFill>
                  <a:schemeClr val="accent5">
                    <a:lumMod val="50000"/>
                  </a:schemeClr>
                </a:solidFill>
              </a:rPr>
              <a:t>* </a:t>
            </a:r>
            <a:r>
              <a:rPr lang="en-US" sz="2200" dirty="0" err="1">
                <a:solidFill>
                  <a:schemeClr val="accent5">
                    <a:lumMod val="50000"/>
                  </a:schemeClr>
                </a:solidFill>
              </a:rPr>
              <a:t>sie</a:t>
            </a:r>
            <a:r>
              <a:rPr lang="en-US" sz="2200" dirty="0">
                <a:solidFill>
                  <a:schemeClr val="accent5">
                    <a:lumMod val="50000"/>
                  </a:schemeClr>
                </a:solidFill>
              </a:rPr>
              <a:t> </a:t>
            </a:r>
            <a:r>
              <a:rPr lang="en-US" sz="2200" dirty="0" err="1">
                <a:solidFill>
                  <a:schemeClr val="accent5">
                    <a:lumMod val="50000"/>
                  </a:schemeClr>
                </a:solidFill>
              </a:rPr>
              <a:t>mit</a:t>
            </a:r>
            <a:r>
              <a:rPr lang="en-US" sz="2200" dirty="0">
                <a:solidFill>
                  <a:schemeClr val="accent5">
                    <a:lumMod val="50000"/>
                  </a:schemeClr>
                </a:solidFill>
              </a:rPr>
              <a:t> </a:t>
            </a:r>
            <a:r>
              <a:rPr lang="en-US" sz="2200" dirty="0" err="1">
                <a:solidFill>
                  <a:schemeClr val="accent5">
                    <a:lumMod val="50000"/>
                  </a:schemeClr>
                </a:solidFill>
              </a:rPr>
              <a:t>einem</a:t>
            </a:r>
            <a:r>
              <a:rPr lang="en-US" sz="2200" dirty="0">
                <a:solidFill>
                  <a:schemeClr val="accent5">
                    <a:lumMod val="50000"/>
                  </a:schemeClr>
                </a:solidFill>
              </a:rPr>
              <a:t>/</a:t>
            </a:r>
            <a:r>
              <a:rPr lang="en-US" sz="2200" dirty="0" err="1">
                <a:solidFill>
                  <a:schemeClr val="accent5">
                    <a:lumMod val="50000"/>
                  </a:schemeClr>
                </a:solidFill>
              </a:rPr>
              <a:t>er</a:t>
            </a:r>
            <a:r>
              <a:rPr lang="en-US" sz="2200" dirty="0">
                <a:solidFill>
                  <a:schemeClr val="accent5">
                    <a:lumMod val="50000"/>
                  </a:schemeClr>
                </a:solidFill>
              </a:rPr>
              <a:t> Partner*in. </a:t>
            </a:r>
          </a:p>
        </p:txBody>
      </p:sp>
      <p:pic>
        <p:nvPicPr>
          <p:cNvPr id="6" name="Picture 2" descr="https://upload.wikimedia.org/wikipedia/commons/thumb/2/26/Adi_Holzer_Werksverzeichnis_850_Lebenslauf.jpg/256px-Adi_Holzer_Werksverzeichnis_850_Lebenslauf.jpg">
            <a:extLst>
              <a:ext uri="{FF2B5EF4-FFF2-40B4-BE49-F238E27FC236}">
                <a16:creationId xmlns:a16="http://schemas.microsoft.com/office/drawing/2014/main" id="{30D39A17-9B0A-492B-B79D-4E838D848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30" y="2015325"/>
            <a:ext cx="4088670" cy="398672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10">
            <a:extLst>
              <a:ext uri="{FF2B5EF4-FFF2-40B4-BE49-F238E27FC236}">
                <a16:creationId xmlns:a16="http://schemas.microsoft.com/office/drawing/2014/main" id="{B9262AF1-EE09-4309-9F0F-E8DA34CE12F6}"/>
              </a:ext>
            </a:extLst>
          </p:cNvPr>
          <p:cNvSpPr/>
          <p:nvPr/>
        </p:nvSpPr>
        <p:spPr>
          <a:xfrm>
            <a:off x="8775467" y="4800580"/>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Freude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0">
            <a:extLst>
              <a:ext uri="{FF2B5EF4-FFF2-40B4-BE49-F238E27FC236}">
                <a16:creationId xmlns:a16="http://schemas.microsoft.com/office/drawing/2014/main" id="{D3A63296-CF30-4F76-8BCA-763480A83E54}"/>
              </a:ext>
            </a:extLst>
          </p:cNvPr>
          <p:cNvSpPr/>
          <p:nvPr/>
        </p:nvSpPr>
        <p:spPr>
          <a:xfrm>
            <a:off x="9639300" y="890820"/>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Risiko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0">
            <a:extLst>
              <a:ext uri="{FF2B5EF4-FFF2-40B4-BE49-F238E27FC236}">
                <a16:creationId xmlns:a16="http://schemas.microsoft.com/office/drawing/2014/main" id="{F858ACC7-09DE-4830-B951-1275CCD23A83}"/>
              </a:ext>
            </a:extLst>
          </p:cNvPr>
          <p:cNvSpPr/>
          <p:nvPr/>
        </p:nvSpPr>
        <p:spPr>
          <a:xfrm>
            <a:off x="6680200" y="2548190"/>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B0216BDF-00C0-483D-9FBD-DBE40E4A7AE8}"/>
              </a:ext>
            </a:extLst>
          </p:cNvPr>
          <p:cNvSpPr/>
          <p:nvPr/>
        </p:nvSpPr>
        <p:spPr>
          <a:xfrm>
            <a:off x="8445500" y="2102451"/>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Konflikt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10">
            <a:extLst>
              <a:ext uri="{FF2B5EF4-FFF2-40B4-BE49-F238E27FC236}">
                <a16:creationId xmlns:a16="http://schemas.microsoft.com/office/drawing/2014/main" id="{39AF951E-384D-411F-8915-099A386979A4}"/>
              </a:ext>
            </a:extLst>
          </p:cNvPr>
          <p:cNvSpPr/>
          <p:nvPr/>
        </p:nvSpPr>
        <p:spPr>
          <a:xfrm>
            <a:off x="10337070" y="2217990"/>
            <a:ext cx="13591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Angst</a:t>
            </a:r>
          </a:p>
        </p:txBody>
      </p:sp>
      <p:sp>
        <p:nvSpPr>
          <p:cNvPr id="13" name="Rounded Rectangle 10">
            <a:extLst>
              <a:ext uri="{FF2B5EF4-FFF2-40B4-BE49-F238E27FC236}">
                <a16:creationId xmlns:a16="http://schemas.microsoft.com/office/drawing/2014/main" id="{44A5A297-779E-4398-B08E-8D47540AFEF8}"/>
              </a:ext>
            </a:extLst>
          </p:cNvPr>
          <p:cNvSpPr/>
          <p:nvPr/>
        </p:nvSpPr>
        <p:spPr>
          <a:xfrm>
            <a:off x="8445500" y="3314082"/>
            <a:ext cx="1955800"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Balanceakt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10">
            <a:extLst>
              <a:ext uri="{FF2B5EF4-FFF2-40B4-BE49-F238E27FC236}">
                <a16:creationId xmlns:a16="http://schemas.microsoft.com/office/drawing/2014/main" id="{893F416E-1071-42DA-8CC1-83964DA54E6D}"/>
              </a:ext>
            </a:extLst>
          </p:cNvPr>
          <p:cNvSpPr/>
          <p:nvPr/>
        </p:nvSpPr>
        <p:spPr>
          <a:xfrm>
            <a:off x="6527800" y="4008690"/>
            <a:ext cx="1771999"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Harmonie</a:t>
            </a:r>
          </a:p>
        </p:txBody>
      </p:sp>
      <p:sp>
        <p:nvSpPr>
          <p:cNvPr id="15" name="Rounded Rectangle 10">
            <a:extLst>
              <a:ext uri="{FF2B5EF4-FFF2-40B4-BE49-F238E27FC236}">
                <a16:creationId xmlns:a16="http://schemas.microsoft.com/office/drawing/2014/main" id="{06807E6B-A0AF-43B9-8501-74964F9857D3}"/>
              </a:ext>
            </a:extLst>
          </p:cNvPr>
          <p:cNvSpPr/>
          <p:nvPr/>
        </p:nvSpPr>
        <p:spPr>
          <a:xfrm>
            <a:off x="7360001" y="5574293"/>
            <a:ext cx="1339732"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10">
            <a:extLst>
              <a:ext uri="{FF2B5EF4-FFF2-40B4-BE49-F238E27FC236}">
                <a16:creationId xmlns:a16="http://schemas.microsoft.com/office/drawing/2014/main" id="{EBD45C78-E3F1-48D6-A21F-3BF37D21EECA}"/>
              </a:ext>
            </a:extLst>
          </p:cNvPr>
          <p:cNvSpPr/>
          <p:nvPr/>
        </p:nvSpPr>
        <p:spPr>
          <a:xfrm>
            <a:off x="6302458" y="1260766"/>
            <a:ext cx="25529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Schwierigkeit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10">
            <a:extLst>
              <a:ext uri="{FF2B5EF4-FFF2-40B4-BE49-F238E27FC236}">
                <a16:creationId xmlns:a16="http://schemas.microsoft.com/office/drawing/2014/main" id="{55CFB93D-22EE-4379-BEFF-4BC583788A7D}"/>
              </a:ext>
            </a:extLst>
          </p:cNvPr>
          <p:cNvSpPr/>
          <p:nvPr/>
        </p:nvSpPr>
        <p:spPr>
          <a:xfrm>
            <a:off x="9804633" y="4057331"/>
            <a:ext cx="2171700"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Wirklich</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ounded Rectangle 10">
            <a:extLst>
              <a:ext uri="{FF2B5EF4-FFF2-40B4-BE49-F238E27FC236}">
                <a16:creationId xmlns:a16="http://schemas.microsoft.com/office/drawing/2014/main" id="{83642207-8485-4B94-8694-9719B469FF15}"/>
              </a:ext>
            </a:extLst>
          </p:cNvPr>
          <p:cNvSpPr/>
          <p:nvPr/>
        </p:nvSpPr>
        <p:spPr>
          <a:xfrm>
            <a:off x="10134600" y="5744310"/>
            <a:ext cx="1718666"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Lustigkeit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ounded Rectangle 10">
            <a:extLst>
              <a:ext uri="{FF2B5EF4-FFF2-40B4-BE49-F238E27FC236}">
                <a16:creationId xmlns:a16="http://schemas.microsoft.com/office/drawing/2014/main" id="{CF17CD6C-AE28-46A0-B8F8-58C517A0A593}"/>
              </a:ext>
            </a:extLst>
          </p:cNvPr>
          <p:cNvSpPr/>
          <p:nvPr/>
        </p:nvSpPr>
        <p:spPr>
          <a:xfrm>
            <a:off x="5210000" y="3194659"/>
            <a:ext cx="1771999"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Sicherheit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10">
            <a:extLst>
              <a:ext uri="{FF2B5EF4-FFF2-40B4-BE49-F238E27FC236}">
                <a16:creationId xmlns:a16="http://schemas.microsoft.com/office/drawing/2014/main" id="{7C97CE83-3B16-4BD1-9A55-2C6EA5B9A9EF}"/>
              </a:ext>
            </a:extLst>
          </p:cNvPr>
          <p:cNvSpPr/>
          <p:nvPr/>
        </p:nvSpPr>
        <p:spPr>
          <a:xfrm>
            <a:off x="5588002" y="4760262"/>
            <a:ext cx="1771999"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Freiheit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F551A423-92B9-45A6-BE27-B086AD74D1BB}"/>
              </a:ext>
            </a:extLst>
          </p:cNvPr>
          <p:cNvSpPr/>
          <p:nvPr/>
        </p:nvSpPr>
        <p:spPr>
          <a:xfrm>
            <a:off x="132850" y="5843098"/>
            <a:ext cx="3556257" cy="466949"/>
          </a:xfrm>
          <a:prstGeom prst="wedgeRoundRectCallout">
            <a:avLst>
              <a:gd name="adj1" fmla="val -16905"/>
              <a:gd name="adj2" fmla="val -4357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rPr>
              <a:t>vergleichen</a:t>
            </a:r>
            <a:r>
              <a:rPr lang="en-GB" sz="2000" dirty="0">
                <a:solidFill>
                  <a:schemeClr val="bg1"/>
                </a:solidFill>
              </a:rPr>
              <a:t> – to compare</a:t>
            </a:r>
          </a:p>
        </p:txBody>
      </p:sp>
      <p:sp>
        <p:nvSpPr>
          <p:cNvPr id="22" name="TextBox 21">
            <a:extLst>
              <a:ext uri="{FF2B5EF4-FFF2-40B4-BE49-F238E27FC236}">
                <a16:creationId xmlns:a16="http://schemas.microsoft.com/office/drawing/2014/main" id="{69BAF946-4321-4D7A-B0AC-ABC83757A9C3}"/>
              </a:ext>
            </a:extLst>
          </p:cNvPr>
          <p:cNvSpPr txBox="1"/>
          <p:nvPr/>
        </p:nvSpPr>
        <p:spPr>
          <a:xfrm>
            <a:off x="1718736" y="5967179"/>
            <a:ext cx="3167651" cy="338554"/>
          </a:xfrm>
          <a:prstGeom prst="rect">
            <a:avLst/>
          </a:prstGeom>
          <a:noFill/>
        </p:spPr>
        <p:txBody>
          <a:bodyPr wrap="square" rtlCol="0">
            <a:spAutoFit/>
          </a:bodyPr>
          <a:lstStyle/>
          <a:p>
            <a:pPr algn="r"/>
            <a:r>
              <a:rPr lang="en-GB" sz="1600" dirty="0">
                <a:solidFill>
                  <a:schemeClr val="accent5">
                    <a:lumMod val="50000"/>
                  </a:schemeClr>
                </a:solidFill>
              </a:rPr>
              <a:t>Adi Holzer</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985000" cy="869950"/>
          </a:xfrm>
          <a:prstGeom prst="rect">
            <a:avLst/>
          </a:prstGeom>
        </p:spPr>
      </p:pic>
      <p:sp>
        <p:nvSpPr>
          <p:cNvPr id="4" name="Title 3"/>
          <p:cNvSpPr>
            <a:spLocks noGrp="1"/>
          </p:cNvSpPr>
          <p:nvPr>
            <p:ph type="title"/>
          </p:nvPr>
        </p:nvSpPr>
        <p:spPr>
          <a:xfrm>
            <a:off x="0" y="294041"/>
            <a:ext cx="7670800" cy="707849"/>
          </a:xfrm>
        </p:spPr>
        <p:txBody>
          <a:bodyPr>
            <a:normAutofit/>
          </a:bodyPr>
          <a:lstStyle/>
          <a:p>
            <a:r>
              <a:rPr lang="en-GB" sz="3600" b="1" dirty="0">
                <a:solidFill>
                  <a:schemeClr val="bg1"/>
                </a:solidFill>
              </a:rPr>
              <a:t>Der </a:t>
            </a:r>
            <a:r>
              <a:rPr lang="en-GB" sz="3600" b="1" dirty="0" err="1">
                <a:solidFill>
                  <a:schemeClr val="bg1"/>
                </a:solidFill>
              </a:rPr>
              <a:t>Seiltanz</a:t>
            </a:r>
            <a:r>
              <a:rPr lang="en-GB" sz="3600" b="1" dirty="0">
                <a:solidFill>
                  <a:schemeClr val="bg1"/>
                </a:solidFill>
              </a:rPr>
              <a:t> von </a:t>
            </a:r>
            <a:r>
              <a:rPr lang="en-GB" sz="3600" b="1" dirty="0" err="1">
                <a:solidFill>
                  <a:schemeClr val="bg1"/>
                </a:solidFill>
              </a:rPr>
              <a:t>Migranten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57800" y="1155719"/>
            <a:ext cx="11326200" cy="400110"/>
          </a:xfrm>
          <a:prstGeom prst="rect">
            <a:avLst/>
          </a:prstGeom>
          <a:noFill/>
        </p:spPr>
        <p:txBody>
          <a:bodyPr wrap="square" rtlCol="0">
            <a:spAutoFit/>
          </a:bodyPr>
          <a:lstStyle/>
          <a:p>
            <a:r>
              <a:rPr lang="en-US" sz="2000" dirty="0">
                <a:solidFill>
                  <a:schemeClr val="accent5">
                    <a:lumMod val="50000"/>
                  </a:schemeClr>
                </a:solidFill>
              </a:rPr>
              <a:t>Der </a:t>
            </a:r>
            <a:r>
              <a:rPr lang="en-US" sz="2000" dirty="0" err="1">
                <a:solidFill>
                  <a:schemeClr val="accent5">
                    <a:lumMod val="50000"/>
                  </a:schemeClr>
                </a:solidFill>
              </a:rPr>
              <a:t>Seiltanz</a:t>
            </a:r>
            <a:r>
              <a:rPr lang="en-US" sz="2000" dirty="0">
                <a:solidFill>
                  <a:schemeClr val="accent5">
                    <a:lumMod val="50000"/>
                  </a:schemeClr>
                </a:solidFill>
              </a:rPr>
              <a:t> </a:t>
            </a:r>
            <a:r>
              <a:rPr lang="en-US" sz="2000" dirty="0" err="1">
                <a:solidFill>
                  <a:schemeClr val="accent5">
                    <a:lumMod val="50000"/>
                  </a:schemeClr>
                </a:solidFill>
              </a:rPr>
              <a:t>symbolisiert</a:t>
            </a:r>
            <a:r>
              <a:rPr lang="en-US" sz="2000" dirty="0">
                <a:solidFill>
                  <a:schemeClr val="accent5">
                    <a:lumMod val="50000"/>
                  </a:schemeClr>
                </a:solidFill>
              </a:rPr>
              <a:t>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Balanceakt</a:t>
            </a:r>
            <a:r>
              <a:rPr lang="en-US" sz="2000" dirty="0">
                <a:solidFill>
                  <a:schemeClr val="accent5">
                    <a:lumMod val="50000"/>
                  </a:schemeClr>
                </a:solidFill>
              </a:rPr>
              <a:t> </a:t>
            </a:r>
            <a:r>
              <a:rPr lang="en-US" sz="2000" dirty="0" err="1">
                <a:solidFill>
                  <a:schemeClr val="accent5">
                    <a:lumMod val="50000"/>
                  </a:schemeClr>
                </a:solidFill>
              </a:rPr>
              <a:t>zwischen</a:t>
            </a:r>
            <a:r>
              <a:rPr lang="en-US" sz="2000" dirty="0">
                <a:solidFill>
                  <a:schemeClr val="accent5">
                    <a:lumMod val="50000"/>
                  </a:schemeClr>
                </a:solidFill>
              </a:rPr>
              <a:t> </a:t>
            </a:r>
            <a:r>
              <a:rPr lang="en-US" sz="2000" dirty="0" err="1">
                <a:solidFill>
                  <a:schemeClr val="accent5">
                    <a:lumMod val="50000"/>
                  </a:schemeClr>
                </a:solidFill>
              </a:rPr>
              <a:t>zwei</a:t>
            </a:r>
            <a:r>
              <a:rPr lang="en-US" sz="2000" dirty="0">
                <a:solidFill>
                  <a:schemeClr val="accent5">
                    <a:lumMod val="50000"/>
                  </a:schemeClr>
                </a:solidFill>
              </a:rPr>
              <a:t> </a:t>
            </a:r>
            <a:r>
              <a:rPr lang="en-US" sz="2000" dirty="0" err="1">
                <a:solidFill>
                  <a:schemeClr val="accent5">
                    <a:lumMod val="50000"/>
                  </a:schemeClr>
                </a:solidFill>
              </a:rPr>
              <a:t>Welten</a:t>
            </a:r>
            <a:r>
              <a:rPr lang="en-US" sz="2000" dirty="0">
                <a:solidFill>
                  <a:schemeClr val="accent5">
                    <a:lumMod val="50000"/>
                  </a:schemeClr>
                </a:solidFill>
              </a:rPr>
              <a:t>. </a:t>
            </a:r>
            <a:r>
              <a:rPr lang="en-US" sz="2000" dirty="0" err="1">
                <a:solidFill>
                  <a:schemeClr val="accent5">
                    <a:lumMod val="50000"/>
                  </a:schemeClr>
                </a:solidFill>
              </a:rPr>
              <a:t>Kategorisiere</a:t>
            </a:r>
            <a:r>
              <a:rPr lang="en-US" sz="2000" dirty="0">
                <a:solidFill>
                  <a:schemeClr val="accent5">
                    <a:lumMod val="50000"/>
                  </a:schemeClr>
                </a:solidFill>
              </a:rPr>
              <a:t> die </a:t>
            </a:r>
            <a:r>
              <a:rPr lang="en-US" sz="2000" dirty="0" err="1">
                <a:solidFill>
                  <a:schemeClr val="accent5">
                    <a:lumMod val="50000"/>
                  </a:schemeClr>
                </a:solidFill>
              </a:rPr>
              <a:t>Wörter</a:t>
            </a:r>
            <a:r>
              <a:rPr lang="en-US" sz="2000" dirty="0">
                <a:solidFill>
                  <a:schemeClr val="accent5">
                    <a:lumMod val="50000"/>
                  </a:schemeClr>
                </a:solidFill>
              </a:rPr>
              <a:t>.</a:t>
            </a:r>
          </a:p>
        </p:txBody>
      </p:sp>
      <p:pic>
        <p:nvPicPr>
          <p:cNvPr id="7" name="Picture 6">
            <a:extLst>
              <a:ext uri="{FF2B5EF4-FFF2-40B4-BE49-F238E27FC236}">
                <a16:creationId xmlns:a16="http://schemas.microsoft.com/office/drawing/2014/main" id="{C9EDAED2-B644-4F19-A0C0-62362CE89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700" y="2990850"/>
            <a:ext cx="4292600" cy="3219450"/>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330CA447-76E0-4851-B6BE-6214229DECEE}"/>
              </a:ext>
            </a:extLst>
          </p:cNvPr>
          <p:cNvSpPr/>
          <p:nvPr/>
        </p:nvSpPr>
        <p:spPr>
          <a:xfrm>
            <a:off x="218295" y="3040039"/>
            <a:ext cx="3271200" cy="3219450"/>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err="1">
                <a:solidFill>
                  <a:srgbClr val="115076"/>
                </a:solidFill>
                <a:latin typeface="Cavolini" panose="03000502040302020204" pitchFamily="66" charset="0"/>
                <a:cs typeface="Cavolini" panose="03000502040302020204" pitchFamily="66" charset="0"/>
              </a:rPr>
              <a:t>Syrien</a:t>
            </a:r>
            <a:endParaRPr lang="en-GB" sz="2400" b="1" dirty="0">
              <a:solidFill>
                <a:srgbClr val="115076"/>
              </a:solidFill>
              <a:latin typeface="Cavolini" panose="03000502040302020204" pitchFamily="66" charset="0"/>
              <a:cs typeface="Cavolini" panose="03000502040302020204" pitchFamily="66" charset="0"/>
            </a:endParaRPr>
          </a:p>
        </p:txBody>
      </p:sp>
      <p:sp>
        <p:nvSpPr>
          <p:cNvPr id="9" name="Rectangle 8">
            <a:extLst>
              <a:ext uri="{FF2B5EF4-FFF2-40B4-BE49-F238E27FC236}">
                <a16:creationId xmlns:a16="http://schemas.microsoft.com/office/drawing/2014/main" id="{6DF98846-39CE-4D15-93E6-660EDCB7F702}"/>
              </a:ext>
            </a:extLst>
          </p:cNvPr>
          <p:cNvSpPr/>
          <p:nvPr/>
        </p:nvSpPr>
        <p:spPr>
          <a:xfrm>
            <a:off x="8768400" y="2990850"/>
            <a:ext cx="3271200" cy="3219450"/>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115076"/>
                </a:solidFill>
                <a:latin typeface="Cavolini" panose="03000502040302020204" pitchFamily="66" charset="0"/>
                <a:cs typeface="Cavolini" panose="03000502040302020204" pitchFamily="66" charset="0"/>
              </a:rPr>
              <a:t>Deutschland</a:t>
            </a:r>
          </a:p>
        </p:txBody>
      </p:sp>
      <p:sp>
        <p:nvSpPr>
          <p:cNvPr id="10" name="Rectangle: Rounded Corners 9">
            <a:extLst>
              <a:ext uri="{FF2B5EF4-FFF2-40B4-BE49-F238E27FC236}">
                <a16:creationId xmlns:a16="http://schemas.microsoft.com/office/drawing/2014/main" id="{E733CFA0-725B-4A6D-94A7-2177F4B146D7}"/>
              </a:ext>
            </a:extLst>
          </p:cNvPr>
          <p:cNvSpPr/>
          <p:nvPr/>
        </p:nvSpPr>
        <p:spPr>
          <a:xfrm>
            <a:off x="652000" y="1671745"/>
            <a:ext cx="10337800" cy="1043183"/>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Syrien</a:t>
            </a:r>
            <a:r>
              <a:rPr lang="en-GB" sz="2000" dirty="0">
                <a:solidFill>
                  <a:srgbClr val="115076"/>
                </a:solidFill>
              </a:rPr>
              <a:t> | Deutschland | </a:t>
            </a:r>
            <a:r>
              <a:rPr lang="en-GB" sz="2000" dirty="0" err="1">
                <a:solidFill>
                  <a:srgbClr val="115076"/>
                </a:solidFill>
              </a:rPr>
              <a:t>Westen</a:t>
            </a:r>
            <a:r>
              <a:rPr lang="en-GB" sz="2000" dirty="0">
                <a:solidFill>
                  <a:srgbClr val="115076"/>
                </a:solidFill>
              </a:rPr>
              <a:t> | </a:t>
            </a:r>
            <a:r>
              <a:rPr lang="en-GB" sz="2000" dirty="0" err="1">
                <a:solidFill>
                  <a:srgbClr val="115076"/>
                </a:solidFill>
              </a:rPr>
              <a:t>Osten</a:t>
            </a:r>
            <a:r>
              <a:rPr lang="en-GB" sz="2000" dirty="0">
                <a:solidFill>
                  <a:srgbClr val="115076"/>
                </a:solidFill>
              </a:rPr>
              <a:t> | </a:t>
            </a:r>
            <a:r>
              <a:rPr lang="en-GB" sz="2000" dirty="0" err="1">
                <a:solidFill>
                  <a:srgbClr val="115076"/>
                </a:solidFill>
              </a:rPr>
              <a:t>Gegenwart</a:t>
            </a:r>
            <a:r>
              <a:rPr lang="en-GB" sz="2000" dirty="0">
                <a:solidFill>
                  <a:srgbClr val="115076"/>
                </a:solidFill>
              </a:rPr>
              <a:t> | </a:t>
            </a:r>
            <a:r>
              <a:rPr lang="en-GB" sz="2000" dirty="0" err="1">
                <a:solidFill>
                  <a:srgbClr val="115076"/>
                </a:solidFill>
              </a:rPr>
              <a:t>Vergangenheit</a:t>
            </a:r>
            <a:r>
              <a:rPr lang="en-GB" sz="2000" dirty="0">
                <a:solidFill>
                  <a:srgbClr val="115076"/>
                </a:solidFill>
              </a:rPr>
              <a:t> | </a:t>
            </a:r>
            <a:r>
              <a:rPr lang="en-GB" sz="2000" dirty="0" err="1">
                <a:solidFill>
                  <a:srgbClr val="115076"/>
                </a:solidFill>
              </a:rPr>
              <a:t>Freiheit</a:t>
            </a:r>
            <a:r>
              <a:rPr lang="en-GB" sz="2000" dirty="0">
                <a:solidFill>
                  <a:srgbClr val="115076"/>
                </a:solidFill>
              </a:rPr>
              <a:t> </a:t>
            </a:r>
            <a:br>
              <a:rPr lang="en-GB" sz="2000" dirty="0">
                <a:solidFill>
                  <a:srgbClr val="115076"/>
                </a:solidFill>
              </a:rPr>
            </a:br>
            <a:r>
              <a:rPr lang="en-GB" sz="2000" dirty="0">
                <a:solidFill>
                  <a:srgbClr val="115076"/>
                </a:solidFill>
              </a:rPr>
              <a:t>| Krieg | </a:t>
            </a:r>
            <a:r>
              <a:rPr lang="en-GB" sz="2000" dirty="0" err="1">
                <a:solidFill>
                  <a:srgbClr val="115076"/>
                </a:solidFill>
              </a:rPr>
              <a:t>Gefahr</a:t>
            </a:r>
            <a:r>
              <a:rPr lang="en-GB" sz="2000" dirty="0">
                <a:solidFill>
                  <a:srgbClr val="115076"/>
                </a:solidFill>
              </a:rPr>
              <a:t> | </a:t>
            </a:r>
            <a:r>
              <a:rPr lang="en-GB" sz="2000" dirty="0" err="1">
                <a:solidFill>
                  <a:srgbClr val="115076"/>
                </a:solidFill>
              </a:rPr>
              <a:t>Risiko</a:t>
            </a:r>
            <a:r>
              <a:rPr lang="en-GB" sz="2000" dirty="0">
                <a:solidFill>
                  <a:srgbClr val="115076"/>
                </a:solidFill>
              </a:rPr>
              <a:t> | </a:t>
            </a:r>
            <a:r>
              <a:rPr lang="en-GB" sz="2000" dirty="0" err="1">
                <a:solidFill>
                  <a:srgbClr val="115076"/>
                </a:solidFill>
              </a:rPr>
              <a:t>Sicherheit</a:t>
            </a:r>
            <a:r>
              <a:rPr lang="en-GB" sz="2000" dirty="0">
                <a:solidFill>
                  <a:srgbClr val="115076"/>
                </a:solidFill>
              </a:rPr>
              <a:t> | </a:t>
            </a:r>
            <a:r>
              <a:rPr lang="en-GB" sz="2000" dirty="0" err="1">
                <a:solidFill>
                  <a:srgbClr val="115076"/>
                </a:solidFill>
              </a:rPr>
              <a:t>Familie</a:t>
            </a:r>
            <a:r>
              <a:rPr lang="en-GB" sz="2000" dirty="0">
                <a:solidFill>
                  <a:srgbClr val="115076"/>
                </a:solidFill>
              </a:rPr>
              <a:t> | </a:t>
            </a:r>
            <a:r>
              <a:rPr lang="en-GB" sz="2000" dirty="0" err="1">
                <a:solidFill>
                  <a:srgbClr val="115076"/>
                </a:solidFill>
              </a:rPr>
              <a:t>Kindheit</a:t>
            </a:r>
            <a:r>
              <a:rPr lang="en-GB" sz="2000" dirty="0">
                <a:solidFill>
                  <a:srgbClr val="115076"/>
                </a:solidFill>
              </a:rPr>
              <a:t> | </a:t>
            </a:r>
            <a:r>
              <a:rPr lang="en-GB" sz="2000" dirty="0" err="1">
                <a:solidFill>
                  <a:srgbClr val="115076"/>
                </a:solidFill>
              </a:rPr>
              <a:t>Muttersprache</a:t>
            </a:r>
            <a:r>
              <a:rPr lang="en-GB" sz="2000" dirty="0">
                <a:solidFill>
                  <a:srgbClr val="115076"/>
                </a:solidFill>
              </a:rPr>
              <a:t> | </a:t>
            </a:r>
            <a:r>
              <a:rPr lang="en-GB" sz="2000" dirty="0" err="1">
                <a:solidFill>
                  <a:srgbClr val="115076"/>
                </a:solidFill>
              </a:rPr>
              <a:t>Fremdsprache</a:t>
            </a:r>
            <a:r>
              <a:rPr lang="en-GB" sz="2000" dirty="0">
                <a:solidFill>
                  <a:srgbClr val="115076"/>
                </a:solidFill>
              </a:rPr>
              <a:t> | </a:t>
            </a:r>
            <a:r>
              <a:rPr lang="en-GB" sz="2000" dirty="0" err="1">
                <a:solidFill>
                  <a:srgbClr val="115076"/>
                </a:solidFill>
              </a:rPr>
              <a:t>Zukunft</a:t>
            </a:r>
            <a:r>
              <a:rPr lang="en-GB" sz="2000" dirty="0">
                <a:solidFill>
                  <a:srgbClr val="115076"/>
                </a:solidFill>
              </a:rPr>
              <a:t> |Arbeit | </a:t>
            </a:r>
            <a:r>
              <a:rPr lang="en-GB" sz="2000" dirty="0" err="1">
                <a:solidFill>
                  <a:srgbClr val="115076"/>
                </a:solidFill>
              </a:rPr>
              <a:t>unbekannt</a:t>
            </a:r>
            <a:r>
              <a:rPr lang="en-GB" sz="2000" dirty="0">
                <a:solidFill>
                  <a:srgbClr val="115076"/>
                </a:solidFill>
              </a:rPr>
              <a:t> | fremd | Freunde | </a:t>
            </a:r>
            <a:r>
              <a:rPr lang="en-GB" sz="2000" dirty="0" err="1">
                <a:solidFill>
                  <a:srgbClr val="115076"/>
                </a:solidFill>
              </a:rPr>
              <a:t>frei</a:t>
            </a:r>
            <a:r>
              <a:rPr lang="en-GB" sz="2000" dirty="0">
                <a:solidFill>
                  <a:srgbClr val="115076"/>
                </a:solidFill>
              </a:rPr>
              <a:t> | </a:t>
            </a:r>
          </a:p>
        </p:txBody>
      </p:sp>
      <p:sp>
        <p:nvSpPr>
          <p:cNvPr id="2" name="TextBox 1">
            <a:extLst>
              <a:ext uri="{FF2B5EF4-FFF2-40B4-BE49-F238E27FC236}">
                <a16:creationId xmlns:a16="http://schemas.microsoft.com/office/drawing/2014/main" id="{3A7B63A3-BAAB-416F-8165-C770B4114711}"/>
              </a:ext>
            </a:extLst>
          </p:cNvPr>
          <p:cNvSpPr txBox="1"/>
          <p:nvPr/>
        </p:nvSpPr>
        <p:spPr>
          <a:xfrm rot="21072766">
            <a:off x="1495266" y="4764335"/>
            <a:ext cx="1928162" cy="461665"/>
          </a:xfrm>
          <a:prstGeom prst="rect">
            <a:avLst/>
          </a:prstGeom>
          <a:noFill/>
        </p:spPr>
        <p:txBody>
          <a:bodyPr wrap="square" rtlCol="0">
            <a:spAutoFit/>
          </a:bodyPr>
          <a:lstStyle/>
          <a:p>
            <a:pPr algn="l"/>
            <a:r>
              <a:rPr lang="en-GB" sz="2400" dirty="0" err="1">
                <a:solidFill>
                  <a:schemeClr val="accent5">
                    <a:lumMod val="50000"/>
                  </a:schemeClr>
                </a:solidFill>
              </a:rPr>
              <a:t>Kindheit</a:t>
            </a:r>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49627025-1E95-4599-8D75-0015FF0B5A36}"/>
              </a:ext>
            </a:extLst>
          </p:cNvPr>
          <p:cNvSpPr txBox="1"/>
          <p:nvPr/>
        </p:nvSpPr>
        <p:spPr>
          <a:xfrm rot="21072766">
            <a:off x="8824872" y="3326684"/>
            <a:ext cx="1480361" cy="461665"/>
          </a:xfrm>
          <a:prstGeom prst="rect">
            <a:avLst/>
          </a:prstGeom>
          <a:noFill/>
        </p:spPr>
        <p:txBody>
          <a:bodyPr wrap="square" rtlCol="0">
            <a:spAutoFit/>
          </a:bodyPr>
          <a:lstStyle/>
          <a:p>
            <a:pPr algn="l"/>
            <a:r>
              <a:rPr lang="en-GB" sz="2400" dirty="0" err="1">
                <a:solidFill>
                  <a:schemeClr val="accent5">
                    <a:lumMod val="50000"/>
                  </a:schemeClr>
                </a:solidFill>
              </a:rPr>
              <a:t>Westen</a:t>
            </a:r>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BE74BD4A-87BF-4465-97D1-07A17D77765F}"/>
              </a:ext>
            </a:extLst>
          </p:cNvPr>
          <p:cNvSpPr txBox="1"/>
          <p:nvPr/>
        </p:nvSpPr>
        <p:spPr>
          <a:xfrm rot="21072766">
            <a:off x="1024214" y="3667881"/>
            <a:ext cx="2727682" cy="461665"/>
          </a:xfrm>
          <a:prstGeom prst="rect">
            <a:avLst/>
          </a:prstGeom>
          <a:noFill/>
        </p:spPr>
        <p:txBody>
          <a:bodyPr wrap="square" rtlCol="0">
            <a:spAutoFit/>
          </a:bodyPr>
          <a:lstStyle/>
          <a:p>
            <a:pPr algn="l"/>
            <a:r>
              <a:rPr lang="en-GB" sz="2400" dirty="0" err="1">
                <a:solidFill>
                  <a:schemeClr val="accent5">
                    <a:lumMod val="50000"/>
                  </a:schemeClr>
                </a:solidFill>
              </a:rPr>
              <a:t>Vergangenheit</a:t>
            </a:r>
            <a:endParaRPr lang="en-GB" sz="2400" dirty="0">
              <a:solidFill>
                <a:schemeClr val="accent5">
                  <a:lumMod val="50000"/>
                </a:schemeClr>
              </a:solidFill>
            </a:endParaRPr>
          </a:p>
        </p:txBody>
      </p:sp>
      <p:sp>
        <p:nvSpPr>
          <p:cNvPr id="13" name="TextBox 12">
            <a:extLst>
              <a:ext uri="{FF2B5EF4-FFF2-40B4-BE49-F238E27FC236}">
                <a16:creationId xmlns:a16="http://schemas.microsoft.com/office/drawing/2014/main" id="{A47A451A-6913-4947-932D-A81E84343245}"/>
              </a:ext>
            </a:extLst>
          </p:cNvPr>
          <p:cNvSpPr txBox="1"/>
          <p:nvPr/>
        </p:nvSpPr>
        <p:spPr>
          <a:xfrm rot="21072766">
            <a:off x="10082222" y="3387873"/>
            <a:ext cx="1963534" cy="461665"/>
          </a:xfrm>
          <a:prstGeom prst="rect">
            <a:avLst/>
          </a:prstGeom>
          <a:noFill/>
        </p:spPr>
        <p:txBody>
          <a:bodyPr wrap="square" rtlCol="0">
            <a:spAutoFit/>
          </a:bodyPr>
          <a:lstStyle/>
          <a:p>
            <a:pPr algn="l"/>
            <a:r>
              <a:rPr lang="en-GB" sz="2400" dirty="0" err="1">
                <a:solidFill>
                  <a:schemeClr val="accent5">
                    <a:lumMod val="50000"/>
                  </a:schemeClr>
                </a:solidFill>
              </a:rPr>
              <a:t>Gegenwart</a:t>
            </a:r>
            <a:endParaRPr lang="en-GB" sz="2400" dirty="0">
              <a:solidFill>
                <a:schemeClr val="accent5">
                  <a:lumMod val="50000"/>
                </a:schemeClr>
              </a:solidFill>
            </a:endParaRPr>
          </a:p>
        </p:txBody>
      </p:sp>
      <p:sp>
        <p:nvSpPr>
          <p:cNvPr id="14" name="TextBox 13">
            <a:extLst>
              <a:ext uri="{FF2B5EF4-FFF2-40B4-BE49-F238E27FC236}">
                <a16:creationId xmlns:a16="http://schemas.microsoft.com/office/drawing/2014/main" id="{B6E7F3EB-8DF5-42D6-8446-B0BC4C88BF83}"/>
              </a:ext>
            </a:extLst>
          </p:cNvPr>
          <p:cNvSpPr txBox="1"/>
          <p:nvPr/>
        </p:nvSpPr>
        <p:spPr>
          <a:xfrm rot="21072766">
            <a:off x="8792129" y="3987684"/>
            <a:ext cx="1965374" cy="461665"/>
          </a:xfrm>
          <a:prstGeom prst="rect">
            <a:avLst/>
          </a:prstGeom>
          <a:noFill/>
        </p:spPr>
        <p:txBody>
          <a:bodyPr wrap="square" rtlCol="0">
            <a:spAutoFit/>
          </a:bodyPr>
          <a:lstStyle/>
          <a:p>
            <a:pPr algn="l"/>
            <a:r>
              <a:rPr lang="en-GB" sz="2400" dirty="0" err="1">
                <a:solidFill>
                  <a:schemeClr val="accent5">
                    <a:lumMod val="50000"/>
                  </a:schemeClr>
                </a:solidFill>
              </a:rPr>
              <a:t>Freiheit</a:t>
            </a:r>
            <a:r>
              <a:rPr lang="en-GB" sz="2400" dirty="0">
                <a:solidFill>
                  <a:schemeClr val="accent5">
                    <a:lumMod val="50000"/>
                  </a:schemeClr>
                </a:solidFill>
              </a:rPr>
              <a:t>?</a:t>
            </a:r>
          </a:p>
        </p:txBody>
      </p:sp>
      <p:sp>
        <p:nvSpPr>
          <p:cNvPr id="15" name="TextBox 14">
            <a:extLst>
              <a:ext uri="{FF2B5EF4-FFF2-40B4-BE49-F238E27FC236}">
                <a16:creationId xmlns:a16="http://schemas.microsoft.com/office/drawing/2014/main" id="{95A75011-E543-4F34-8029-4C3CDFBA2332}"/>
              </a:ext>
            </a:extLst>
          </p:cNvPr>
          <p:cNvSpPr txBox="1"/>
          <p:nvPr/>
        </p:nvSpPr>
        <p:spPr>
          <a:xfrm rot="21072766">
            <a:off x="180956" y="4212485"/>
            <a:ext cx="1143000" cy="461665"/>
          </a:xfrm>
          <a:prstGeom prst="rect">
            <a:avLst/>
          </a:prstGeom>
          <a:noFill/>
        </p:spPr>
        <p:txBody>
          <a:bodyPr wrap="square" rtlCol="0">
            <a:spAutoFit/>
          </a:bodyPr>
          <a:lstStyle/>
          <a:p>
            <a:pPr algn="l"/>
            <a:r>
              <a:rPr lang="en-GB" sz="2400" dirty="0">
                <a:solidFill>
                  <a:schemeClr val="accent5">
                    <a:lumMod val="50000"/>
                  </a:schemeClr>
                </a:solidFill>
              </a:rPr>
              <a:t>Krieg</a:t>
            </a:r>
          </a:p>
        </p:txBody>
      </p:sp>
      <p:sp>
        <p:nvSpPr>
          <p:cNvPr id="16" name="TextBox 15">
            <a:extLst>
              <a:ext uri="{FF2B5EF4-FFF2-40B4-BE49-F238E27FC236}">
                <a16:creationId xmlns:a16="http://schemas.microsoft.com/office/drawing/2014/main" id="{C7AE6E47-4237-4B16-A35F-1361623CE13C}"/>
              </a:ext>
            </a:extLst>
          </p:cNvPr>
          <p:cNvSpPr txBox="1"/>
          <p:nvPr/>
        </p:nvSpPr>
        <p:spPr>
          <a:xfrm rot="21072766">
            <a:off x="1041513" y="4293660"/>
            <a:ext cx="1577238" cy="461665"/>
          </a:xfrm>
          <a:prstGeom prst="rect">
            <a:avLst/>
          </a:prstGeom>
          <a:noFill/>
        </p:spPr>
        <p:txBody>
          <a:bodyPr wrap="square" rtlCol="0">
            <a:spAutoFit/>
          </a:bodyPr>
          <a:lstStyle/>
          <a:p>
            <a:pPr algn="l"/>
            <a:r>
              <a:rPr lang="en-GB" sz="2400" dirty="0" err="1">
                <a:solidFill>
                  <a:schemeClr val="accent5">
                    <a:lumMod val="50000"/>
                  </a:schemeClr>
                </a:solidFill>
              </a:rPr>
              <a:t>Gefahr</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116BC3D0-807E-4B6E-A4A0-E6DE00ACC083}"/>
              </a:ext>
            </a:extLst>
          </p:cNvPr>
          <p:cNvSpPr txBox="1"/>
          <p:nvPr/>
        </p:nvSpPr>
        <p:spPr>
          <a:xfrm rot="21072766">
            <a:off x="5615803" y="4704361"/>
            <a:ext cx="1143000" cy="461665"/>
          </a:xfrm>
          <a:prstGeom prst="rect">
            <a:avLst/>
          </a:prstGeom>
          <a:noFill/>
        </p:spPr>
        <p:txBody>
          <a:bodyPr wrap="square" rtlCol="0">
            <a:spAutoFit/>
          </a:bodyPr>
          <a:lstStyle/>
          <a:p>
            <a:pPr algn="l"/>
            <a:r>
              <a:rPr lang="en-GB" sz="2400" dirty="0" err="1">
                <a:solidFill>
                  <a:schemeClr val="accent5">
                    <a:lumMod val="50000"/>
                  </a:schemeClr>
                </a:solidFill>
              </a:rPr>
              <a:t>Risiko</a:t>
            </a:r>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EBC02267-E13B-4D12-91B6-2A288467D721}"/>
              </a:ext>
            </a:extLst>
          </p:cNvPr>
          <p:cNvSpPr txBox="1"/>
          <p:nvPr/>
        </p:nvSpPr>
        <p:spPr>
          <a:xfrm rot="21072766">
            <a:off x="10198284" y="4065954"/>
            <a:ext cx="1977517" cy="461665"/>
          </a:xfrm>
          <a:prstGeom prst="rect">
            <a:avLst/>
          </a:prstGeom>
          <a:noFill/>
        </p:spPr>
        <p:txBody>
          <a:bodyPr wrap="square" rtlCol="0">
            <a:spAutoFit/>
          </a:bodyPr>
          <a:lstStyle/>
          <a:p>
            <a:pPr algn="l"/>
            <a:r>
              <a:rPr lang="en-GB" sz="2400" dirty="0" err="1">
                <a:solidFill>
                  <a:schemeClr val="accent5">
                    <a:lumMod val="50000"/>
                  </a:schemeClr>
                </a:solidFill>
              </a:rPr>
              <a:t>Sicherheit</a:t>
            </a:r>
            <a:r>
              <a:rPr lang="en-GB" sz="2400" dirty="0">
                <a:solidFill>
                  <a:schemeClr val="accent5">
                    <a:lumMod val="50000"/>
                  </a:schemeClr>
                </a:solidFill>
              </a:rPr>
              <a:t>?</a:t>
            </a:r>
          </a:p>
        </p:txBody>
      </p:sp>
      <p:sp>
        <p:nvSpPr>
          <p:cNvPr id="19" name="TextBox 18">
            <a:extLst>
              <a:ext uri="{FF2B5EF4-FFF2-40B4-BE49-F238E27FC236}">
                <a16:creationId xmlns:a16="http://schemas.microsoft.com/office/drawing/2014/main" id="{21128BF3-3C43-4911-98D6-BFE90978A9D1}"/>
              </a:ext>
            </a:extLst>
          </p:cNvPr>
          <p:cNvSpPr txBox="1"/>
          <p:nvPr/>
        </p:nvSpPr>
        <p:spPr>
          <a:xfrm rot="21072766">
            <a:off x="188933" y="4844673"/>
            <a:ext cx="1581043" cy="461665"/>
          </a:xfrm>
          <a:prstGeom prst="rect">
            <a:avLst/>
          </a:prstGeom>
          <a:noFill/>
        </p:spPr>
        <p:txBody>
          <a:bodyPr wrap="square" rtlCol="0">
            <a:spAutoFit/>
          </a:bodyPr>
          <a:lstStyle/>
          <a:p>
            <a:pPr algn="l"/>
            <a:r>
              <a:rPr lang="en-GB" sz="2400" dirty="0" err="1">
                <a:solidFill>
                  <a:schemeClr val="accent5">
                    <a:lumMod val="50000"/>
                  </a:schemeClr>
                </a:solidFill>
              </a:rPr>
              <a:t>Familie</a:t>
            </a:r>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8799187C-F0C3-41D0-8F35-33A9F2E1C92E}"/>
              </a:ext>
            </a:extLst>
          </p:cNvPr>
          <p:cNvSpPr txBox="1"/>
          <p:nvPr/>
        </p:nvSpPr>
        <p:spPr>
          <a:xfrm rot="21072766">
            <a:off x="299763" y="3458711"/>
            <a:ext cx="1143000" cy="461665"/>
          </a:xfrm>
          <a:prstGeom prst="rect">
            <a:avLst/>
          </a:prstGeom>
          <a:noFill/>
        </p:spPr>
        <p:txBody>
          <a:bodyPr wrap="square" rtlCol="0">
            <a:spAutoFit/>
          </a:bodyPr>
          <a:lstStyle/>
          <a:p>
            <a:pPr algn="l"/>
            <a:r>
              <a:rPr lang="en-GB" sz="2400" dirty="0" err="1">
                <a:solidFill>
                  <a:schemeClr val="accent5">
                    <a:lumMod val="50000"/>
                  </a:schemeClr>
                </a:solidFill>
              </a:rPr>
              <a:t>Osten</a:t>
            </a:r>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75E589F5-A834-46F6-BEB3-EE779F030ADF}"/>
              </a:ext>
            </a:extLst>
          </p:cNvPr>
          <p:cNvSpPr txBox="1"/>
          <p:nvPr/>
        </p:nvSpPr>
        <p:spPr>
          <a:xfrm rot="21072766">
            <a:off x="217794" y="5412319"/>
            <a:ext cx="2408596" cy="461665"/>
          </a:xfrm>
          <a:prstGeom prst="rect">
            <a:avLst/>
          </a:prstGeom>
          <a:noFill/>
        </p:spPr>
        <p:txBody>
          <a:bodyPr wrap="square" rtlCol="0">
            <a:spAutoFit/>
          </a:bodyPr>
          <a:lstStyle/>
          <a:p>
            <a:pPr algn="l"/>
            <a:r>
              <a:rPr lang="en-GB" sz="2400" dirty="0" err="1">
                <a:solidFill>
                  <a:schemeClr val="accent5">
                    <a:lumMod val="50000"/>
                  </a:schemeClr>
                </a:solidFill>
              </a:rPr>
              <a:t>Muttersprache</a:t>
            </a:r>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8082718B-BD7A-4258-B590-DE6136C40E8E}"/>
              </a:ext>
            </a:extLst>
          </p:cNvPr>
          <p:cNvSpPr txBox="1"/>
          <p:nvPr/>
        </p:nvSpPr>
        <p:spPr>
          <a:xfrm rot="21072766">
            <a:off x="8822689" y="4617279"/>
            <a:ext cx="3371169" cy="461665"/>
          </a:xfrm>
          <a:prstGeom prst="rect">
            <a:avLst/>
          </a:prstGeom>
          <a:noFill/>
        </p:spPr>
        <p:txBody>
          <a:bodyPr wrap="square" rtlCol="0">
            <a:spAutoFit/>
          </a:bodyPr>
          <a:lstStyle/>
          <a:p>
            <a:pPr algn="l"/>
            <a:r>
              <a:rPr lang="en-GB" sz="2400" dirty="0" err="1">
                <a:solidFill>
                  <a:schemeClr val="accent5">
                    <a:lumMod val="50000"/>
                  </a:schemeClr>
                </a:solidFill>
              </a:rPr>
              <a:t>Fremdsprache</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4E723CDB-D6E7-473B-B147-16C28B13AE4E}"/>
              </a:ext>
            </a:extLst>
          </p:cNvPr>
          <p:cNvSpPr txBox="1"/>
          <p:nvPr/>
        </p:nvSpPr>
        <p:spPr>
          <a:xfrm rot="21072766">
            <a:off x="5548146" y="5043927"/>
            <a:ext cx="1816587" cy="461665"/>
          </a:xfrm>
          <a:prstGeom prst="rect">
            <a:avLst/>
          </a:prstGeom>
          <a:noFill/>
        </p:spPr>
        <p:txBody>
          <a:bodyPr wrap="square" rtlCol="0">
            <a:spAutoFit/>
          </a:bodyPr>
          <a:lstStyle/>
          <a:p>
            <a:pPr algn="l"/>
            <a:r>
              <a:rPr lang="en-GB" sz="2400" dirty="0" err="1">
                <a:solidFill>
                  <a:schemeClr val="accent5">
                    <a:lumMod val="50000"/>
                  </a:schemeClr>
                </a:solidFill>
              </a:rPr>
              <a:t>Zukunft</a:t>
            </a:r>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1546011C-D317-4391-AA15-9D4A9E1539E3}"/>
              </a:ext>
            </a:extLst>
          </p:cNvPr>
          <p:cNvSpPr txBox="1"/>
          <p:nvPr/>
        </p:nvSpPr>
        <p:spPr>
          <a:xfrm rot="21072766">
            <a:off x="8792366" y="5245169"/>
            <a:ext cx="1924862" cy="461665"/>
          </a:xfrm>
          <a:prstGeom prst="rect">
            <a:avLst/>
          </a:prstGeom>
          <a:noFill/>
        </p:spPr>
        <p:txBody>
          <a:bodyPr wrap="square" rtlCol="0">
            <a:spAutoFit/>
          </a:bodyPr>
          <a:lstStyle/>
          <a:p>
            <a:pPr algn="l"/>
            <a:r>
              <a:rPr lang="en-GB" sz="2400" dirty="0">
                <a:solidFill>
                  <a:schemeClr val="accent5">
                    <a:lumMod val="50000"/>
                  </a:schemeClr>
                </a:solidFill>
              </a:rPr>
              <a:t>Arbeit</a:t>
            </a:r>
          </a:p>
        </p:txBody>
      </p:sp>
      <p:sp>
        <p:nvSpPr>
          <p:cNvPr id="25" name="TextBox 24">
            <a:extLst>
              <a:ext uri="{FF2B5EF4-FFF2-40B4-BE49-F238E27FC236}">
                <a16:creationId xmlns:a16="http://schemas.microsoft.com/office/drawing/2014/main" id="{E7DF1E78-95DB-4A84-BEAA-39CB4B233BCF}"/>
              </a:ext>
            </a:extLst>
          </p:cNvPr>
          <p:cNvSpPr txBox="1"/>
          <p:nvPr/>
        </p:nvSpPr>
        <p:spPr>
          <a:xfrm rot="21072766">
            <a:off x="10213599" y="5034682"/>
            <a:ext cx="2036127" cy="461665"/>
          </a:xfrm>
          <a:prstGeom prst="rect">
            <a:avLst/>
          </a:prstGeom>
          <a:noFill/>
        </p:spPr>
        <p:txBody>
          <a:bodyPr wrap="square" rtlCol="0">
            <a:spAutoFit/>
          </a:bodyPr>
          <a:lstStyle/>
          <a:p>
            <a:pPr algn="l"/>
            <a:r>
              <a:rPr lang="en-GB" sz="2400" dirty="0" err="1">
                <a:solidFill>
                  <a:schemeClr val="accent5">
                    <a:lumMod val="50000"/>
                  </a:schemeClr>
                </a:solidFill>
              </a:rPr>
              <a:t>unbekannt</a:t>
            </a:r>
            <a:endParaRPr lang="en-GB" sz="2400" dirty="0">
              <a:solidFill>
                <a:schemeClr val="accent5">
                  <a:lumMod val="50000"/>
                </a:schemeClr>
              </a:solidFill>
            </a:endParaRPr>
          </a:p>
        </p:txBody>
      </p:sp>
      <p:sp>
        <p:nvSpPr>
          <p:cNvPr id="26" name="TextBox 25">
            <a:extLst>
              <a:ext uri="{FF2B5EF4-FFF2-40B4-BE49-F238E27FC236}">
                <a16:creationId xmlns:a16="http://schemas.microsoft.com/office/drawing/2014/main" id="{7A36945D-4092-432F-B4BE-ECFC35CF9CD8}"/>
              </a:ext>
            </a:extLst>
          </p:cNvPr>
          <p:cNvSpPr txBox="1"/>
          <p:nvPr/>
        </p:nvSpPr>
        <p:spPr>
          <a:xfrm rot="21072766">
            <a:off x="5632674" y="5490409"/>
            <a:ext cx="1143000" cy="461665"/>
          </a:xfrm>
          <a:prstGeom prst="rect">
            <a:avLst/>
          </a:prstGeom>
          <a:noFill/>
        </p:spPr>
        <p:txBody>
          <a:bodyPr wrap="square" rtlCol="0">
            <a:spAutoFit/>
          </a:bodyPr>
          <a:lstStyle/>
          <a:p>
            <a:pPr algn="l"/>
            <a:r>
              <a:rPr lang="en-GB" sz="2400" dirty="0">
                <a:solidFill>
                  <a:schemeClr val="accent5">
                    <a:lumMod val="50000"/>
                  </a:schemeClr>
                </a:solidFill>
              </a:rPr>
              <a:t>fremd</a:t>
            </a:r>
          </a:p>
        </p:txBody>
      </p:sp>
      <p:sp>
        <p:nvSpPr>
          <p:cNvPr id="27" name="TextBox 26">
            <a:extLst>
              <a:ext uri="{FF2B5EF4-FFF2-40B4-BE49-F238E27FC236}">
                <a16:creationId xmlns:a16="http://schemas.microsoft.com/office/drawing/2014/main" id="{C7BB0E2A-77E9-4647-924D-AEDFD64F39B8}"/>
              </a:ext>
            </a:extLst>
          </p:cNvPr>
          <p:cNvSpPr txBox="1"/>
          <p:nvPr/>
        </p:nvSpPr>
        <p:spPr>
          <a:xfrm rot="21072766">
            <a:off x="5490451" y="5804315"/>
            <a:ext cx="1640290" cy="461665"/>
          </a:xfrm>
          <a:prstGeom prst="rect">
            <a:avLst/>
          </a:prstGeom>
          <a:noFill/>
        </p:spPr>
        <p:txBody>
          <a:bodyPr wrap="square" rtlCol="0">
            <a:spAutoFit/>
          </a:bodyPr>
          <a:lstStyle/>
          <a:p>
            <a:pPr algn="l"/>
            <a:r>
              <a:rPr lang="en-GB" sz="2400" dirty="0">
                <a:solidFill>
                  <a:schemeClr val="accent5">
                    <a:lumMod val="50000"/>
                  </a:schemeClr>
                </a:solidFill>
              </a:rPr>
              <a:t>Freunde</a:t>
            </a:r>
          </a:p>
        </p:txBody>
      </p:sp>
      <p:sp>
        <p:nvSpPr>
          <p:cNvPr id="28" name="TextBox 27">
            <a:extLst>
              <a:ext uri="{FF2B5EF4-FFF2-40B4-BE49-F238E27FC236}">
                <a16:creationId xmlns:a16="http://schemas.microsoft.com/office/drawing/2014/main" id="{3C05C775-73DE-4583-8DC0-D6E1C2794C79}"/>
              </a:ext>
            </a:extLst>
          </p:cNvPr>
          <p:cNvSpPr txBox="1"/>
          <p:nvPr/>
        </p:nvSpPr>
        <p:spPr>
          <a:xfrm rot="21072766">
            <a:off x="10516378" y="5637315"/>
            <a:ext cx="1143000" cy="461665"/>
          </a:xfrm>
          <a:prstGeom prst="rect">
            <a:avLst/>
          </a:prstGeom>
          <a:noFill/>
        </p:spPr>
        <p:txBody>
          <a:bodyPr wrap="square" rtlCol="0">
            <a:spAutoFit/>
          </a:bodyPr>
          <a:lstStyle/>
          <a:p>
            <a:pPr algn="l"/>
            <a:r>
              <a:rPr lang="en-GB" sz="2400" dirty="0" err="1">
                <a:solidFill>
                  <a:schemeClr val="accent5">
                    <a:lumMod val="50000"/>
                  </a:schemeClr>
                </a:solidFill>
              </a:rPr>
              <a:t>frei</a:t>
            </a:r>
            <a:r>
              <a:rPr lang="en-GB" sz="2400" dirty="0">
                <a:solidFill>
                  <a:schemeClr val="accent5">
                    <a:lumMod val="50000"/>
                  </a:schemeClr>
                </a:solidFill>
              </a:rPr>
              <a: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Seiltanz</a:t>
            </a:r>
            <a:r>
              <a:rPr lang="en-GB" sz="4000" b="1" dirty="0">
                <a:solidFill>
                  <a:prstClr val="white"/>
                </a:solidFill>
              </a:rPr>
              <a:t> – Adel </a:t>
            </a:r>
            <a:r>
              <a:rPr lang="en-GB" sz="4000" b="1" dirty="0" err="1">
                <a:solidFill>
                  <a:prstClr val="white"/>
                </a:solidFill>
              </a:rPr>
              <a:t>Karasholi</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Understanding an authentic text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[ai]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1 - Lesson 40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a:extLst>
              <a:ext uri="{FF2B5EF4-FFF2-40B4-BE49-F238E27FC236}">
                <a16:creationId xmlns:a16="http://schemas.microsoft.com/office/drawing/2014/main" id="{98D41C2E-324C-46DB-B2F6-3C05A5146AE5}"/>
              </a:ext>
            </a:extLst>
          </p:cNvPr>
          <p:cNvSpPr txBox="1">
            <a:spLocks/>
          </p:cNvSpPr>
          <p:nvPr/>
        </p:nvSpPr>
        <p:spPr>
          <a:xfrm>
            <a:off x="161930" y="5708804"/>
            <a:ext cx="5073013" cy="148801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lvl="0">
              <a:defRPr/>
            </a:pPr>
            <a:r>
              <a:rPr lang="en-GB" sz="1400" dirty="0">
                <a:solidFill>
                  <a:prstClr val="white"/>
                </a:solidFill>
                <a:latin typeface="Century Gothic" panose="020B0502020202020204" pitchFamily="34" charset="0"/>
              </a:rPr>
              <a:t>With thanks to Suzanne Graham and Julia </a:t>
            </a:r>
            <a:r>
              <a:rPr lang="en-GB" sz="1400" dirty="0" err="1">
                <a:solidFill>
                  <a:prstClr val="white"/>
                </a:solidFill>
                <a:latin typeface="Century Gothic" panose="020B0502020202020204" pitchFamily="34" charset="0"/>
              </a:rPr>
              <a:t>Hofweber</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10/07/21</a:t>
            </a:r>
            <a:br>
              <a:rPr lang="en-GB" sz="1400" dirty="0">
                <a:solidFill>
                  <a:prstClr val="white"/>
                </a:solidFill>
                <a:latin typeface="Century Gothic" panose="020B0502020202020204" pitchFamily="34" charset="0"/>
              </a:rPr>
            </a:b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271367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8228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153494" y="1193131"/>
            <a:ext cx="1147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the same. </a:t>
            </a:r>
          </a:p>
        </p:txBody>
      </p:sp>
      <p:sp>
        <p:nvSpPr>
          <p:cNvPr id="6" name="Rectangle: Rounded Corners 5">
            <a:hlinkClick r:id="" action="ppaction://noaction">
              <a:snd r:embed="rId4" name="9.2.2.1 Slide 16 Bayern.wav"/>
            </a:hlinkClick>
            <a:extLst>
              <a:ext uri="{FF2B5EF4-FFF2-40B4-BE49-F238E27FC236}">
                <a16:creationId xmlns:a16="http://schemas.microsoft.com/office/drawing/2014/main" id="{D7566E95-67D3-49C8-9A0A-68C068052C77}"/>
              </a:ext>
            </a:extLst>
          </p:cNvPr>
          <p:cNvSpPr/>
          <p:nvPr/>
        </p:nvSpPr>
        <p:spPr>
          <a:xfrm>
            <a:off x="4931229" y="2204976"/>
            <a:ext cx="1482383" cy="406800"/>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B</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ay</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ern</a:t>
            </a:r>
          </a:p>
        </p:txBody>
      </p:sp>
      <p:sp>
        <p:nvSpPr>
          <p:cNvPr id="7" name="Rectangle: Rounded Corners 6">
            <a:hlinkClick r:id="" action="ppaction://noaction">
              <a:snd r:embed="rId5" name="9.2.2.1 Slide 16 Main.wav"/>
            </a:hlinkClick>
            <a:extLst>
              <a:ext uri="{FF2B5EF4-FFF2-40B4-BE49-F238E27FC236}">
                <a16:creationId xmlns:a16="http://schemas.microsoft.com/office/drawing/2014/main" id="{B885AB90-F948-449E-AA28-1B6359142D4C}"/>
              </a:ext>
            </a:extLst>
          </p:cNvPr>
          <p:cNvSpPr/>
          <p:nvPr/>
        </p:nvSpPr>
        <p:spPr>
          <a:xfrm>
            <a:off x="2782284" y="2204976"/>
            <a:ext cx="1482383" cy="406800"/>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8" name="Rectangle: Rounded Corners 7">
            <a:hlinkClick r:id="" action="ppaction://noaction">
              <a:snd r:embed="rId6" name="9.2.2.1 Slide 16 Meyer.wav"/>
            </a:hlinkClick>
            <a:extLst>
              <a:ext uri="{FF2B5EF4-FFF2-40B4-BE49-F238E27FC236}">
                <a16:creationId xmlns:a16="http://schemas.microsoft.com/office/drawing/2014/main" id="{84B320BC-5D6D-4160-BF96-B30512E45134}"/>
              </a:ext>
            </a:extLst>
          </p:cNvPr>
          <p:cNvSpPr/>
          <p:nvPr/>
        </p:nvSpPr>
        <p:spPr>
          <a:xfrm>
            <a:off x="6778973" y="2204976"/>
            <a:ext cx="1704114" cy="406800"/>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ey</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er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FBEEC784-6DA0-46DE-89E7-66606FAAC0AF}"/>
              </a:ext>
            </a:extLst>
          </p:cNvPr>
          <p:cNvSpPr txBox="1"/>
          <p:nvPr/>
        </p:nvSpPr>
        <p:spPr>
          <a:xfrm>
            <a:off x="179999" y="4162149"/>
            <a:ext cx="1147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as you know,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sounds different: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hlinkClick r:id="" action="ppaction://noaction">
              <a:snd r:embed="rId7" name="9.2.2.1 Slide 16 fließt.wav"/>
            </a:hlinkClick>
            <a:extLst>
              <a:ext uri="{FF2B5EF4-FFF2-40B4-BE49-F238E27FC236}">
                <a16:creationId xmlns:a16="http://schemas.microsoft.com/office/drawing/2014/main" id="{9D4AFEE8-088A-43BE-BF92-CF39FA6BF017}"/>
              </a:ext>
            </a:extLst>
          </p:cNvPr>
          <p:cNvSpPr/>
          <p:nvPr/>
        </p:nvSpPr>
        <p:spPr>
          <a:xfrm>
            <a:off x="5904536" y="4716483"/>
            <a:ext cx="1611706" cy="46166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fl</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ßt</a:t>
            </a:r>
            <a:endPar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Rounded Corners 10">
            <a:hlinkClick r:id="" action="ppaction://noaction">
              <a:snd r:embed="rId8" name="9.2.2.1 Slide 16 Wien.wav"/>
            </a:hlinkClick>
            <a:extLst>
              <a:ext uri="{FF2B5EF4-FFF2-40B4-BE49-F238E27FC236}">
                <a16:creationId xmlns:a16="http://schemas.microsoft.com/office/drawing/2014/main" id="{D8BB0895-0187-4C2C-BE85-C794723C7872}"/>
              </a:ext>
            </a:extLst>
          </p:cNvPr>
          <p:cNvSpPr/>
          <p:nvPr/>
        </p:nvSpPr>
        <p:spPr>
          <a:xfrm>
            <a:off x="3990046" y="4697138"/>
            <a:ext cx="1676509" cy="461664"/>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W</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ie</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14" name="Rectangle: Rounded Corners 13">
            <a:hlinkClick r:id="" action="ppaction://noaction">
              <a:snd r:embed="rId9" name="9.2.2.1 Slide 16 Rhein.wav"/>
            </a:hlinkClick>
            <a:extLst>
              <a:ext uri="{FF2B5EF4-FFF2-40B4-BE49-F238E27FC236}">
                <a16:creationId xmlns:a16="http://schemas.microsoft.com/office/drawing/2014/main" id="{9438FE45-FE05-4928-B62E-02961B327E4D}"/>
              </a:ext>
            </a:extLst>
          </p:cNvPr>
          <p:cNvSpPr/>
          <p:nvPr/>
        </p:nvSpPr>
        <p:spPr>
          <a:xfrm>
            <a:off x="359326" y="2204560"/>
            <a:ext cx="1704113"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Rh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ei</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15" name="Rectangle: Rounded Corners 14">
            <a:hlinkClick r:id="" action="ppaction://noaction">
              <a:snd r:embed="rId10" name="9.2.2.1 Slide 16 Speyer.wav"/>
            </a:hlinkClick>
            <a:extLst>
              <a:ext uri="{FF2B5EF4-FFF2-40B4-BE49-F238E27FC236}">
                <a16:creationId xmlns:a16="http://schemas.microsoft.com/office/drawing/2014/main" id="{2A28FEDD-AF3E-45EA-A7AB-F82ED8FFC9D3}"/>
              </a:ext>
            </a:extLst>
          </p:cNvPr>
          <p:cNvSpPr/>
          <p:nvPr/>
        </p:nvSpPr>
        <p:spPr>
          <a:xfrm>
            <a:off x="9089757" y="2204560"/>
            <a:ext cx="1274676"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Sp</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ey</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er</a:t>
            </a:r>
          </a:p>
        </p:txBody>
      </p:sp>
      <p:pic>
        <p:nvPicPr>
          <p:cNvPr id="3074" name="Picture 2" descr="Student, Teenager, Book, Learning, Study, Schoolgirl">
            <a:extLst>
              <a:ext uri="{FF2B5EF4-FFF2-40B4-BE49-F238E27FC236}">
                <a16:creationId xmlns:a16="http://schemas.microsoft.com/office/drawing/2014/main" id="{005CC6A0-744B-4368-BB94-81EABF04FB1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33684" y="2786498"/>
            <a:ext cx="786822" cy="13023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p, Area, Border, City, Country, Frontier, Land">
            <a:extLst>
              <a:ext uri="{FF2B5EF4-FFF2-40B4-BE49-F238E27FC236}">
                <a16:creationId xmlns:a16="http://schemas.microsoft.com/office/drawing/2014/main" id="{2B48545B-4B2E-488B-9BAC-794A537983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82140" y="2759061"/>
            <a:ext cx="995554" cy="13104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ürzburg, Main, Main Bridge, City Panorama, View">
            <a:extLst>
              <a:ext uri="{FF2B5EF4-FFF2-40B4-BE49-F238E27FC236}">
                <a16:creationId xmlns:a16="http://schemas.microsoft.com/office/drawing/2014/main" id="{27EF1983-47CC-4809-A015-57360632889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17622" y="2884466"/>
            <a:ext cx="1611706" cy="10744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iver, Rhein, Panorama, Landscape, Sky, Blue, Clouds">
            <a:extLst>
              <a:ext uri="{FF2B5EF4-FFF2-40B4-BE49-F238E27FC236}">
                <a16:creationId xmlns:a16="http://schemas.microsoft.com/office/drawing/2014/main" id="{264A6636-FC25-41EC-8A9E-3D7361E392F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5227" y="2769081"/>
            <a:ext cx="1611707" cy="12087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an, Person, Avatar, Face, Head, Portrait, Glasses">
            <a:extLst>
              <a:ext uri="{FF2B5EF4-FFF2-40B4-BE49-F238E27FC236}">
                <a16:creationId xmlns:a16="http://schemas.microsoft.com/office/drawing/2014/main" id="{E165FB9A-D21E-4D6D-867E-E9A29B06922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09861" y="2871519"/>
            <a:ext cx="1372898" cy="113228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aterfall, Water, Nature, Landscape, Cascade, Flowing">
            <a:extLst>
              <a:ext uri="{FF2B5EF4-FFF2-40B4-BE49-F238E27FC236}">
                <a16:creationId xmlns:a16="http://schemas.microsoft.com/office/drawing/2014/main" id="{6C0A41D8-DDD9-479B-9465-B0D65B5F462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88506" y="5333059"/>
            <a:ext cx="890706" cy="91224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anorama, Vienna, Austria, City, View, Building">
            <a:extLst>
              <a:ext uri="{FF2B5EF4-FFF2-40B4-BE49-F238E27FC236}">
                <a16:creationId xmlns:a16="http://schemas.microsoft.com/office/drawing/2014/main" id="{06FE95EF-D81D-40C4-9D7A-BC5769E9810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36883" y="5285794"/>
            <a:ext cx="1382834" cy="9190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ABD9BC6-25B3-4EA7-910F-7176943E61DF}"/>
              </a:ext>
            </a:extLst>
          </p:cNvPr>
          <p:cNvSpPr/>
          <p:nvPr/>
        </p:nvSpPr>
        <p:spPr>
          <a:xfrm>
            <a:off x="153493" y="1603571"/>
            <a:ext cx="11607097" cy="461665"/>
          </a:xfrm>
          <a:prstGeom prst="rect">
            <a:avLst/>
          </a:prstGeom>
        </p:spPr>
        <p:txBody>
          <a:bodyPr wrap="square">
            <a:spAutoFit/>
          </a:bodyPr>
          <a:lstStyle/>
          <a:p>
            <a:pPr lvl="0">
              <a:defRPr/>
            </a:pPr>
            <a:r>
              <a:rPr lang="en-GB" sz="2400" dirty="0">
                <a:solidFill>
                  <a:srgbClr val="4472C4">
                    <a:lumMod val="50000"/>
                  </a:srgbClr>
                </a:solidFill>
              </a:rPr>
              <a:t>This sound can also be spelled with the letters [</a:t>
            </a:r>
            <a:r>
              <a:rPr lang="en-GB" sz="2400" b="1" dirty="0">
                <a:solidFill>
                  <a:srgbClr val="4472C4">
                    <a:lumMod val="50000"/>
                  </a:srgbClr>
                </a:solidFill>
              </a:rPr>
              <a:t>ay</a:t>
            </a:r>
            <a:r>
              <a:rPr lang="en-GB" sz="2400" dirty="0">
                <a:solidFill>
                  <a:srgbClr val="4472C4">
                    <a:lumMod val="50000"/>
                  </a:srgbClr>
                </a:solidFill>
              </a:rPr>
              <a:t>] and [</a:t>
            </a:r>
            <a:r>
              <a:rPr lang="en-GB" sz="2400" b="1" dirty="0" err="1">
                <a:solidFill>
                  <a:srgbClr val="4472C4">
                    <a:lumMod val="50000"/>
                  </a:srgbClr>
                </a:solidFill>
              </a:rPr>
              <a:t>ey</a:t>
            </a:r>
            <a:r>
              <a:rPr lang="en-GB" sz="2400" dirty="0">
                <a:solidFill>
                  <a:srgbClr val="4472C4">
                    <a:lumMod val="50000"/>
                  </a:srgbClr>
                </a:solidFill>
              </a:rPr>
              <a:t>]:</a:t>
            </a:r>
            <a:endParaRPr lang="en-US" sz="2400" dirty="0">
              <a:solidFill>
                <a:srgbClr val="4472C4">
                  <a:lumMod val="50000"/>
                </a:srgbClr>
              </a:solidFill>
            </a:endParaRPr>
          </a:p>
        </p:txBody>
      </p:sp>
      <p:sp>
        <p:nvSpPr>
          <p:cNvPr id="22" name="Speech Bubble: Rectangle with Corners Rounded 21">
            <a:extLst>
              <a:ext uri="{FF2B5EF4-FFF2-40B4-BE49-F238E27FC236}">
                <a16:creationId xmlns:a16="http://schemas.microsoft.com/office/drawing/2014/main" id="{A72877E5-04CB-498A-BFDF-8C70FA8D1C05}"/>
              </a:ext>
            </a:extLst>
          </p:cNvPr>
          <p:cNvSpPr/>
          <p:nvPr/>
        </p:nvSpPr>
        <p:spPr>
          <a:xfrm>
            <a:off x="7967904" y="5789181"/>
            <a:ext cx="2258849" cy="461665"/>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lang="en-GB" sz="2000" dirty="0" err="1">
                <a:solidFill>
                  <a:schemeClr val="bg1"/>
                </a:solidFill>
              </a:rPr>
              <a:t>fl</a:t>
            </a:r>
            <a:r>
              <a:rPr lang="en-GB" sz="2000" b="1" dirty="0" err="1">
                <a:solidFill>
                  <a:schemeClr val="bg1"/>
                </a:solidFill>
              </a:rPr>
              <a:t>ie</a:t>
            </a:r>
            <a:r>
              <a:rPr lang="en-GB" sz="2000" dirty="0" err="1">
                <a:solidFill>
                  <a:schemeClr val="bg1"/>
                </a:solidFill>
              </a:rPr>
              <a:t>ßen</a:t>
            </a:r>
            <a:r>
              <a:rPr lang="en-GB" sz="2000" dirty="0">
                <a:solidFill>
                  <a:schemeClr val="bg1"/>
                </a:solidFill>
              </a:rPr>
              <a:t> – to flow</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a:t>
            </a:r>
            <a:endParaRPr kumimoji="0" lang="en-GB" sz="2000" b="0" i="1"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636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animBg="1"/>
      <p:bldP spid="14" grpId="0" animBg="1"/>
      <p:bldP spid="15" grpId="0" animBg="1"/>
      <p:bldP spid="12"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0F31D733-EA37-4270-9EC6-D27712BEA0DC}"/>
              </a:ext>
            </a:extLst>
          </p:cNvPr>
          <p:cNvSpPr/>
          <p:nvPr/>
        </p:nvSpPr>
        <p:spPr>
          <a:xfrm>
            <a:off x="4954493" y="2832111"/>
            <a:ext cx="604644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A2E62C6A-460F-435D-9B21-D6AF6BFF7026}"/>
              </a:ext>
            </a:extLst>
          </p:cNvPr>
          <p:cNvSpPr/>
          <p:nvPr/>
        </p:nvSpPr>
        <p:spPr>
          <a:xfrm>
            <a:off x="4954494" y="3842541"/>
            <a:ext cx="604644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02F99CB1-3973-4162-AEB5-E0255C7C5015}"/>
              </a:ext>
            </a:extLst>
          </p:cNvPr>
          <p:cNvSpPr/>
          <p:nvPr/>
        </p:nvSpPr>
        <p:spPr>
          <a:xfrm>
            <a:off x="4954494" y="4786374"/>
            <a:ext cx="604644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D393F28F-2B65-4312-B9E8-E8E29287FCC7}"/>
              </a:ext>
            </a:extLst>
          </p:cNvPr>
          <p:cNvSpPr/>
          <p:nvPr/>
        </p:nvSpPr>
        <p:spPr>
          <a:xfrm>
            <a:off x="886581" y="3835638"/>
            <a:ext cx="208170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hlinkClick r:id="" action="ppaction://noaction">
              <a:snd r:embed="rId3" name="9.2.2.1 Slide 17 bleiben.wav"/>
            </a:hlinkClick>
            <a:extLst>
              <a:ext uri="{FF2B5EF4-FFF2-40B4-BE49-F238E27FC236}">
                <a16:creationId xmlns:a16="http://schemas.microsoft.com/office/drawing/2014/main" id="{7F695A1C-9D0D-466B-9ED0-172F0F2A2F4C}"/>
              </a:ext>
            </a:extLst>
          </p:cNvPr>
          <p:cNvSpPr/>
          <p:nvPr/>
        </p:nvSpPr>
        <p:spPr>
          <a:xfrm>
            <a:off x="886581" y="2855215"/>
            <a:ext cx="2081699"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4625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236271" y="1400585"/>
            <a:ext cx="11819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verbs like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change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their stem to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past participle.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8A5B22A-3041-41AD-935E-FF2469107959}"/>
              </a:ext>
            </a:extLst>
          </p:cNvPr>
          <p:cNvSpPr txBox="1"/>
          <p:nvPr/>
        </p:nvSpPr>
        <p:spPr>
          <a:xfrm>
            <a:off x="4876801" y="4825661"/>
            <a:ext cx="6664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Ich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habe</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Übersetzung</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geschr</a:t>
            </a:r>
            <a:r>
              <a:rPr kumimoji="0" lang="en-GB" sz="2400" b="1"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ben</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1605C203-F743-4711-975D-E4FEEC79A569}"/>
              </a:ext>
            </a:extLst>
          </p:cNvPr>
          <p:cNvSpPr txBox="1"/>
          <p:nvPr/>
        </p:nvSpPr>
        <p:spPr>
          <a:xfrm>
            <a:off x="4876801" y="2855215"/>
            <a:ext cx="6664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Du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bist</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in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Sicherheit</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gebl</a:t>
            </a:r>
            <a:r>
              <a:rPr kumimoji="0" lang="en-GB" sz="2400" b="1"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ben</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9" name="TextBox 18">
            <a:hlinkClick r:id="" action="ppaction://noaction">
              <a:snd r:embed="rId3" name="9.2.2.1 Slide 17 bleiben.wav"/>
            </a:hlinkClick>
            <a:extLst>
              <a:ext uri="{FF2B5EF4-FFF2-40B4-BE49-F238E27FC236}">
                <a16:creationId xmlns:a16="http://schemas.microsoft.com/office/drawing/2014/main" id="{34086EE4-6B05-4898-B3DD-96E61EA69291}"/>
              </a:ext>
            </a:extLst>
          </p:cNvPr>
          <p:cNvSpPr txBox="1"/>
          <p:nvPr/>
        </p:nvSpPr>
        <p:spPr>
          <a:xfrm>
            <a:off x="1273126" y="2870080"/>
            <a:ext cx="1505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bl</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5512587-B70F-431F-AE70-A03DD556D52D}"/>
              </a:ext>
            </a:extLst>
          </p:cNvPr>
          <p:cNvSpPr txBox="1"/>
          <p:nvPr/>
        </p:nvSpPr>
        <p:spPr>
          <a:xfrm>
            <a:off x="4876801" y="3832540"/>
            <a:ext cx="6664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Er hat seine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Vergangenheit</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beschr</a:t>
            </a:r>
            <a:r>
              <a:rPr kumimoji="0" lang="en-GB" sz="2400" b="1"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GB" sz="2400" b="1" u="none" strike="noStrike" kern="1200" cap="none" spc="0" normalizeH="0" baseline="0" noProof="0" dirty="0" err="1">
                <a:ln>
                  <a:noFill/>
                </a:ln>
                <a:solidFill>
                  <a:srgbClr val="115076"/>
                </a:solidFill>
                <a:effectLst/>
                <a:uLnTx/>
                <a:uFillTx/>
                <a:latin typeface="Century Gothic" panose="020F0302020204030204"/>
                <a:ea typeface="+mn-ea"/>
                <a:cs typeface="+mn-cs"/>
              </a:rPr>
              <a:t>ben</a:t>
            </a:r>
            <a:r>
              <a:rPr kumimoji="0" lang="en-GB" sz="2400" b="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1" name="TextBox 20">
            <a:hlinkClick r:id="" action="ppaction://noaction">
              <a:snd r:embed="rId5" name="9.2.2.1 Slide 17 beschreiben.wav"/>
            </a:hlinkClick>
            <a:extLst>
              <a:ext uri="{FF2B5EF4-FFF2-40B4-BE49-F238E27FC236}">
                <a16:creationId xmlns:a16="http://schemas.microsoft.com/office/drawing/2014/main" id="{D2ECF38E-1B0B-4618-9A41-0A3C1068CAF6}"/>
              </a:ext>
            </a:extLst>
          </p:cNvPr>
          <p:cNvSpPr txBox="1"/>
          <p:nvPr/>
        </p:nvSpPr>
        <p:spPr>
          <a:xfrm>
            <a:off x="802173" y="3842541"/>
            <a:ext cx="22505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beschr</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3095D72E-190D-40F8-A84C-0ACFCDDBA378}"/>
              </a:ext>
            </a:extLst>
          </p:cNvPr>
          <p:cNvSpPr/>
          <p:nvPr/>
        </p:nvSpPr>
        <p:spPr>
          <a:xfrm>
            <a:off x="886580" y="4786375"/>
            <a:ext cx="2081701"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hlinkClick r:id="" action="ppaction://noaction">
              <a:snd r:embed="rId6" name="9.2.2.1 Slide 17 schreiben.wav"/>
            </a:hlinkClick>
            <a:extLst>
              <a:ext uri="{FF2B5EF4-FFF2-40B4-BE49-F238E27FC236}">
                <a16:creationId xmlns:a16="http://schemas.microsoft.com/office/drawing/2014/main" id="{2813A90C-BCB2-45B7-AD17-C219B6C885A3}"/>
              </a:ext>
            </a:extLst>
          </p:cNvPr>
          <p:cNvSpPr txBox="1"/>
          <p:nvPr/>
        </p:nvSpPr>
        <p:spPr>
          <a:xfrm>
            <a:off x="703702" y="4786374"/>
            <a:ext cx="24333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schr</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0C24049-9FD1-4D84-BE27-8EA457469CD1}"/>
              </a:ext>
            </a:extLst>
          </p:cNvPr>
          <p:cNvSpPr txBox="1"/>
          <p:nvPr/>
        </p:nvSpPr>
        <p:spPr>
          <a:xfrm>
            <a:off x="4954493" y="3358593"/>
            <a:ext cx="6350926" cy="471916"/>
          </a:xfrm>
          <a:prstGeom prst="rect">
            <a:avLst/>
          </a:prstGeom>
          <a:noFill/>
        </p:spPr>
        <p:txBody>
          <a:bodyPr wrap="square" rtlCol="0">
            <a:spAutoFit/>
          </a:bodyPr>
          <a:lstStyle/>
          <a:p>
            <a:pPr algn="l"/>
            <a:r>
              <a:rPr lang="en-GB" sz="2400" i="1" dirty="0">
                <a:solidFill>
                  <a:schemeClr val="accent5">
                    <a:lumMod val="50000"/>
                  </a:schemeClr>
                </a:solidFill>
              </a:rPr>
              <a:t>You stayed safe.</a:t>
            </a:r>
          </a:p>
        </p:txBody>
      </p:sp>
      <p:sp>
        <p:nvSpPr>
          <p:cNvPr id="24" name="TextBox 23">
            <a:extLst>
              <a:ext uri="{FF2B5EF4-FFF2-40B4-BE49-F238E27FC236}">
                <a16:creationId xmlns:a16="http://schemas.microsoft.com/office/drawing/2014/main" id="{4B6A82DF-C668-42A7-B9ED-87AC9A0047CD}"/>
              </a:ext>
            </a:extLst>
          </p:cNvPr>
          <p:cNvSpPr txBox="1"/>
          <p:nvPr/>
        </p:nvSpPr>
        <p:spPr>
          <a:xfrm>
            <a:off x="4969114" y="4324431"/>
            <a:ext cx="6350926" cy="471916"/>
          </a:xfrm>
          <a:prstGeom prst="rect">
            <a:avLst/>
          </a:prstGeom>
          <a:noFill/>
        </p:spPr>
        <p:txBody>
          <a:bodyPr wrap="square" rtlCol="0">
            <a:spAutoFit/>
          </a:bodyPr>
          <a:lstStyle/>
          <a:p>
            <a:pPr algn="l"/>
            <a:r>
              <a:rPr lang="en-GB" sz="2400" i="1" dirty="0">
                <a:solidFill>
                  <a:schemeClr val="accent5">
                    <a:lumMod val="50000"/>
                  </a:schemeClr>
                </a:solidFill>
              </a:rPr>
              <a:t>He described his past.</a:t>
            </a:r>
          </a:p>
        </p:txBody>
      </p:sp>
      <p:sp>
        <p:nvSpPr>
          <p:cNvPr id="25" name="TextBox 24">
            <a:extLst>
              <a:ext uri="{FF2B5EF4-FFF2-40B4-BE49-F238E27FC236}">
                <a16:creationId xmlns:a16="http://schemas.microsoft.com/office/drawing/2014/main" id="{F50169EB-A94A-4925-BBCD-6EFA92F0C8C4}"/>
              </a:ext>
            </a:extLst>
          </p:cNvPr>
          <p:cNvSpPr txBox="1"/>
          <p:nvPr/>
        </p:nvSpPr>
        <p:spPr>
          <a:xfrm>
            <a:off x="5033356" y="5306830"/>
            <a:ext cx="6350926" cy="471916"/>
          </a:xfrm>
          <a:prstGeom prst="rect">
            <a:avLst/>
          </a:prstGeom>
          <a:noFill/>
        </p:spPr>
        <p:txBody>
          <a:bodyPr wrap="square" rtlCol="0">
            <a:spAutoFit/>
          </a:bodyPr>
          <a:lstStyle/>
          <a:p>
            <a:pPr algn="l"/>
            <a:r>
              <a:rPr lang="en-GB" sz="2400" i="1" dirty="0">
                <a:solidFill>
                  <a:schemeClr val="accent5">
                    <a:lumMod val="50000"/>
                  </a:schemeClr>
                </a:solidFill>
              </a:rPr>
              <a:t>I wrote a translation.</a:t>
            </a:r>
          </a:p>
        </p:txBody>
      </p:sp>
    </p:spTree>
    <p:extLst>
      <p:ext uri="{BB962C8B-B14F-4D97-AF65-F5344CB8AC3E}">
        <p14:creationId xmlns:p14="http://schemas.microsoft.com/office/powerpoint/2010/main" val="414477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14" grpId="0" animBg="1"/>
      <p:bldP spid="6" grpId="0" animBg="1"/>
      <p:bldP spid="12" grpId="0"/>
      <p:bldP spid="18" grpId="0"/>
      <p:bldP spid="19" grpId="0"/>
      <p:bldP spid="20" grpId="0"/>
      <p:bldP spid="21" grpId="0"/>
      <p:bldP spid="15" grpId="0" animBg="1"/>
      <p:bldP spid="17" grpId="0"/>
      <p:bldP spid="7"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8887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25720" y="1966560"/>
            <a:ext cx="1009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6">
            <a:extLst>
              <a:ext uri="{FF2B5EF4-FFF2-40B4-BE49-F238E27FC236}">
                <a16:creationId xmlns:a16="http://schemas.microsoft.com/office/drawing/2014/main" id="{A57C9367-6E44-4F4A-95E2-5D84EAE7A372}"/>
              </a:ext>
            </a:extLst>
          </p:cNvPr>
          <p:cNvGraphicFramePr>
            <a:graphicFrameLocks noGrp="1"/>
          </p:cNvGraphicFramePr>
          <p:nvPr>
            <p:extLst>
              <p:ext uri="{D42A27DB-BD31-4B8C-83A1-F6EECF244321}">
                <p14:modId xmlns:p14="http://schemas.microsoft.com/office/powerpoint/2010/main" val="629823415"/>
              </p:ext>
            </p:extLst>
          </p:nvPr>
        </p:nvGraphicFramePr>
        <p:xfrm>
          <a:off x="225720" y="2592940"/>
          <a:ext cx="11771637" cy="3239822"/>
        </p:xfrm>
        <a:graphic>
          <a:graphicData uri="http://schemas.openxmlformats.org/drawingml/2006/table">
            <a:tbl>
              <a:tblPr firstRow="1" bandRow="1">
                <a:tableStyleId>{00A15C55-8517-42AA-B614-E9B94910E393}</a:tableStyleId>
              </a:tblPr>
              <a:tblGrid>
                <a:gridCol w="453153">
                  <a:extLst>
                    <a:ext uri="{9D8B030D-6E8A-4147-A177-3AD203B41FA5}">
                      <a16:colId xmlns:a16="http://schemas.microsoft.com/office/drawing/2014/main" val="2607353726"/>
                    </a:ext>
                  </a:extLst>
                </a:gridCol>
                <a:gridCol w="7980218">
                  <a:extLst>
                    <a:ext uri="{9D8B030D-6E8A-4147-A177-3AD203B41FA5}">
                      <a16:colId xmlns:a16="http://schemas.microsoft.com/office/drawing/2014/main" val="1600817978"/>
                    </a:ext>
                  </a:extLst>
                </a:gridCol>
                <a:gridCol w="1732392">
                  <a:extLst>
                    <a:ext uri="{9D8B030D-6E8A-4147-A177-3AD203B41FA5}">
                      <a16:colId xmlns:a16="http://schemas.microsoft.com/office/drawing/2014/main" val="2609792770"/>
                    </a:ext>
                  </a:extLst>
                </a:gridCol>
                <a:gridCol w="1605874">
                  <a:extLst>
                    <a:ext uri="{9D8B030D-6E8A-4147-A177-3AD203B41FA5}">
                      <a16:colId xmlns:a16="http://schemas.microsoft.com/office/drawing/2014/main" val="1582182416"/>
                    </a:ext>
                  </a:extLst>
                </a:gridCol>
              </a:tblGrid>
              <a:tr h="1005462">
                <a:tc>
                  <a:txBody>
                    <a:bodyPr/>
                    <a:lstStyle/>
                    <a:p>
                      <a:endParaRPr lang="en-GB" dirty="0"/>
                    </a:p>
                  </a:txBody>
                  <a:tcPr>
                    <a:noFill/>
                  </a:tcPr>
                </a:tc>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 [</a:t>
                      </a:r>
                      <a:r>
                        <a:rPr lang="en-GB" sz="2400" b="1" dirty="0" err="1"/>
                        <a:t>ei</a:t>
                      </a:r>
                      <a:r>
                        <a:rPr lang="en-GB" sz="24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 [</a:t>
                      </a:r>
                      <a:r>
                        <a:rPr lang="en-GB" sz="2400" b="1" dirty="0" err="1"/>
                        <a:t>ie</a:t>
                      </a:r>
                      <a:r>
                        <a:rPr lang="en-GB" sz="2400" b="1" dirty="0"/>
                        <a:t>]</a:t>
                      </a:r>
                    </a:p>
                  </a:txBody>
                  <a:tcPr anchor="ctr"/>
                </a:tc>
                <a:extLst>
                  <a:ext uri="{0D108BD9-81ED-4DB2-BD59-A6C34878D82A}">
                    <a16:rowId xmlns:a16="http://schemas.microsoft.com/office/drawing/2014/main" val="1153431983"/>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Shhhh!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se s</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 S</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Oh n</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 H</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r ist </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 H</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ai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 der fr</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 </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schwimmt!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Ich habe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der </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ne </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erallerg</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558590">
                <a:tc>
                  <a:txBody>
                    <a:bodyPr/>
                    <a:lstStyle/>
                    <a:p>
                      <a:pPr algn="ctr"/>
                      <a:endParaRPr lang="en-GB" sz="2000" dirty="0">
                        <a:solidFill>
                          <a:schemeClr val="accent1">
                            <a:lumMod val="50000"/>
                          </a:schemeClr>
                        </a:solidFill>
                      </a:endParaRPr>
                    </a:p>
                  </a:txBody>
                  <a:tcPr/>
                </a:tc>
                <a:tc>
                  <a:txBody>
                    <a:bodyPr/>
                    <a:lstStyle/>
                    <a:p>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Herr M</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ey</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 wohnt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ber in B</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ay</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ern.</a:t>
                      </a:r>
                      <a:endParaRPr lang="en-GB" sz="2400" dirty="0">
                        <a:solidFill>
                          <a:srgbClr val="115076"/>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12" name="Action Button: Custom 16">
            <a:hlinkClick r:id="" action="ppaction://noaction" highlightClick="1"/>
            <a:extLst>
              <a:ext uri="{FF2B5EF4-FFF2-40B4-BE49-F238E27FC236}">
                <a16:creationId xmlns:a16="http://schemas.microsoft.com/office/drawing/2014/main" id="{39E3B1AA-5890-4C8A-B907-61F79752EEE9}"/>
              </a:ext>
            </a:extLst>
          </p:cNvPr>
          <p:cNvSpPr/>
          <p:nvPr/>
        </p:nvSpPr>
        <p:spPr>
          <a:xfrm>
            <a:off x="261979" y="3715055"/>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extLst>
              <a:ext uri="{FF2B5EF4-FFF2-40B4-BE49-F238E27FC236}">
                <a16:creationId xmlns:a16="http://schemas.microsoft.com/office/drawing/2014/main" id="{30AB70EF-A180-4B5D-94AB-7C2EC62176F0}"/>
              </a:ext>
            </a:extLst>
          </p:cNvPr>
          <p:cNvSpPr/>
          <p:nvPr/>
        </p:nvSpPr>
        <p:spPr>
          <a:xfrm>
            <a:off x="251239" y="4238827"/>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extLst>
              <a:ext uri="{FF2B5EF4-FFF2-40B4-BE49-F238E27FC236}">
                <a16:creationId xmlns:a16="http://schemas.microsoft.com/office/drawing/2014/main" id="{FC090394-7869-41FF-A7EE-028565A4DAB7}"/>
              </a:ext>
            </a:extLst>
          </p:cNvPr>
          <p:cNvSpPr/>
          <p:nvPr/>
        </p:nvSpPr>
        <p:spPr>
          <a:xfrm>
            <a:off x="251239" y="4815733"/>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extLst>
              <a:ext uri="{FF2B5EF4-FFF2-40B4-BE49-F238E27FC236}">
                <a16:creationId xmlns:a16="http://schemas.microsoft.com/office/drawing/2014/main" id="{1D485039-D5A8-4EFB-A4AA-A8FC4A7C5B6B}"/>
              </a:ext>
            </a:extLst>
          </p:cNvPr>
          <p:cNvSpPr/>
          <p:nvPr/>
        </p:nvSpPr>
        <p:spPr>
          <a:xfrm>
            <a:off x="259099" y="5358628"/>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 name="TextBox 5">
            <a:extLst>
              <a:ext uri="{FF2B5EF4-FFF2-40B4-BE49-F238E27FC236}">
                <a16:creationId xmlns:a16="http://schemas.microsoft.com/office/drawing/2014/main" id="{14FB265F-B8DE-4F1B-A62F-16974E63D938}"/>
              </a:ext>
            </a:extLst>
          </p:cNvPr>
          <p:cNvSpPr txBox="1"/>
          <p:nvPr/>
        </p:nvSpPr>
        <p:spPr>
          <a:xfrm>
            <a:off x="9285890" y="3640778"/>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144DBF01-94E7-4B08-8B29-4041AE557809}"/>
              </a:ext>
            </a:extLst>
          </p:cNvPr>
          <p:cNvSpPr txBox="1"/>
          <p:nvPr/>
        </p:nvSpPr>
        <p:spPr>
          <a:xfrm>
            <a:off x="10931314" y="3630927"/>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CA8C96-EEBC-4D90-B907-8A4013D9AD9B}"/>
              </a:ext>
            </a:extLst>
          </p:cNvPr>
          <p:cNvSpPr txBox="1"/>
          <p:nvPr/>
        </p:nvSpPr>
        <p:spPr>
          <a:xfrm>
            <a:off x="9186943" y="4198435"/>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A6B28367-2884-4B7E-9C5F-7F190745E1EF}"/>
              </a:ext>
            </a:extLst>
          </p:cNvPr>
          <p:cNvSpPr txBox="1"/>
          <p:nvPr/>
        </p:nvSpPr>
        <p:spPr>
          <a:xfrm>
            <a:off x="10931314" y="4225684"/>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110DFBAF-BA6B-414E-A066-B3A59BBF41B7}"/>
              </a:ext>
            </a:extLst>
          </p:cNvPr>
          <p:cNvSpPr txBox="1"/>
          <p:nvPr/>
        </p:nvSpPr>
        <p:spPr>
          <a:xfrm>
            <a:off x="9186943" y="4731663"/>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D1D2B0F1-C5E0-43FD-A9D9-E41F4E3511A2}"/>
              </a:ext>
            </a:extLst>
          </p:cNvPr>
          <p:cNvSpPr txBox="1"/>
          <p:nvPr/>
        </p:nvSpPr>
        <p:spPr>
          <a:xfrm>
            <a:off x="10905021" y="4698866"/>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AFE8A341-1809-4110-8704-394987536B02}"/>
              </a:ext>
            </a:extLst>
          </p:cNvPr>
          <p:cNvSpPr txBox="1"/>
          <p:nvPr/>
        </p:nvSpPr>
        <p:spPr>
          <a:xfrm>
            <a:off x="9285890" y="5293623"/>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2C647361-5DF5-4A2E-900E-C35BFA471B6B}"/>
              </a:ext>
            </a:extLst>
          </p:cNvPr>
          <p:cNvSpPr txBox="1"/>
          <p:nvPr/>
        </p:nvSpPr>
        <p:spPr>
          <a:xfrm>
            <a:off x="10931314" y="5293623"/>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12402649-69C4-421C-AC0D-B184135409B0}"/>
              </a:ext>
            </a:extLst>
          </p:cNvPr>
          <p:cNvSpPr txBox="1"/>
          <p:nvPr/>
        </p:nvSpPr>
        <p:spPr>
          <a:xfrm>
            <a:off x="13928" y="1966560"/>
            <a:ext cx="83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hörst</a:t>
            </a:r>
            <a:r>
              <a:rPr lang="en-GB" sz="2400" dirty="0">
                <a:solidFill>
                  <a:srgbClr val="4472C4">
                    <a:lumMod val="50000"/>
                  </a:srgbClr>
                </a:solidFill>
                <a:latin typeface="Century Gothic" panose="020F0302020204030204"/>
              </a:rPr>
              <a:t> du?</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97A7E6F-C666-42E8-A86B-534BDCBC76B0}"/>
              </a:ext>
            </a:extLst>
          </p:cNvPr>
          <p:cNvSpPr txBox="1"/>
          <p:nvPr/>
        </p:nvSpPr>
        <p:spPr>
          <a:xfrm>
            <a:off x="0" y="2588955"/>
            <a:ext cx="98728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ebdings" panose="05030102010509060703" pitchFamily="18" charset="2"/>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a:t>
            </a:r>
          </a:p>
        </p:txBody>
      </p:sp>
      <p:pic>
        <p:nvPicPr>
          <p:cNvPr id="26" name="Picture 2" descr="Shark, Jaws, Fish, Animal, Marine Life, White, Wicked">
            <a:extLst>
              <a:ext uri="{FF2B5EF4-FFF2-40B4-BE49-F238E27FC236}">
                <a16:creationId xmlns:a16="http://schemas.microsoft.com/office/drawing/2014/main" id="{971BFA3D-D484-4E02-9E53-53B57A90B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2682" y="4095614"/>
            <a:ext cx="861318" cy="6459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n, Person, Avatar, Face, Head, Portrait, Glasses">
            <a:extLst>
              <a:ext uri="{FF2B5EF4-FFF2-40B4-BE49-F238E27FC236}">
                <a16:creationId xmlns:a16="http://schemas.microsoft.com/office/drawing/2014/main" id="{0612D9EE-F657-4BF2-AE8F-903BA7E30E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2680" y="5290679"/>
            <a:ext cx="617393" cy="509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iet, Silent, Psst, Finger, Face, Mouth, Closed">
            <a:extLst>
              <a:ext uri="{FF2B5EF4-FFF2-40B4-BE49-F238E27FC236}">
                <a16:creationId xmlns:a16="http://schemas.microsoft.com/office/drawing/2014/main" id="{C9819D27-BC89-457E-A715-02F70FBC91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4352" y="3640778"/>
            <a:ext cx="384721" cy="4616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gg, Broken, Cracked, Yolk, Raw, Uncooked, Shell">
            <a:extLst>
              <a:ext uri="{FF2B5EF4-FFF2-40B4-BE49-F238E27FC236}">
                <a16:creationId xmlns:a16="http://schemas.microsoft.com/office/drawing/2014/main" id="{920D067C-B062-48CD-881D-4124B547B0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2597" y="4723813"/>
            <a:ext cx="447424" cy="584656"/>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User">
            <a:extLst>
              <a:ext uri="{FF2B5EF4-FFF2-40B4-BE49-F238E27FC236}">
                <a16:creationId xmlns:a16="http://schemas.microsoft.com/office/drawing/2014/main" id="{01C5832A-660F-4242-9033-BFE3DF3306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5089" y="2943711"/>
            <a:ext cx="560475" cy="560475"/>
          </a:xfrm>
          <a:prstGeom prst="rect">
            <a:avLst/>
          </a:prstGeom>
        </p:spPr>
      </p:pic>
      <p:sp>
        <p:nvSpPr>
          <p:cNvPr id="28" name="TextBox 27">
            <a:extLst>
              <a:ext uri="{FF2B5EF4-FFF2-40B4-BE49-F238E27FC236}">
                <a16:creationId xmlns:a16="http://schemas.microsoft.com/office/drawing/2014/main" id="{1588451C-FFEC-4451-A2FA-701697373C5C}"/>
              </a:ext>
            </a:extLst>
          </p:cNvPr>
          <p:cNvSpPr txBox="1"/>
          <p:nvPr/>
        </p:nvSpPr>
        <p:spPr>
          <a:xfrm>
            <a:off x="11084156" y="3630927"/>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 name="Picture 9" descr="A picture containing toy&#10;&#10;Description automatically generated">
            <a:extLst>
              <a:ext uri="{FF2B5EF4-FFF2-40B4-BE49-F238E27FC236}">
                <a16:creationId xmlns:a16="http://schemas.microsoft.com/office/drawing/2014/main" id="{9F0EC04A-5FE0-4E18-A912-E344BAD39B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1607" y="699631"/>
            <a:ext cx="1341045" cy="1735045"/>
          </a:xfrm>
          <a:prstGeom prst="rect">
            <a:avLst/>
          </a:prstGeom>
        </p:spPr>
      </p:pic>
      <p:sp>
        <p:nvSpPr>
          <p:cNvPr id="31" name="TextBox 30">
            <a:extLst>
              <a:ext uri="{FF2B5EF4-FFF2-40B4-BE49-F238E27FC236}">
                <a16:creationId xmlns:a16="http://schemas.microsoft.com/office/drawing/2014/main" id="{B1983AB6-6577-4BE4-AC72-B782747DEF90}"/>
              </a:ext>
            </a:extLst>
          </p:cNvPr>
          <p:cNvSpPr txBox="1"/>
          <p:nvPr/>
        </p:nvSpPr>
        <p:spPr>
          <a:xfrm>
            <a:off x="0" y="1308415"/>
            <a:ext cx="83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Dieser Dichter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SSC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anim calcmode="lin" valueType="num">
                                      <p:cBhvr>
                                        <p:cTn id="10" dur="2000" fill="hold"/>
                                        <p:tgtEl>
                                          <p:spTgt spid="8"/>
                                        </p:tgtEl>
                                        <p:attrNameLst>
                                          <p:attrName>ppt_w</p:attrName>
                                        </p:attrNameLst>
                                      </p:cBhvr>
                                      <p:tavLst>
                                        <p:tav tm="0" fmla="#ppt_w*sin(2.5*pi*$)">
                                          <p:val>
                                            <p:fltVal val="0"/>
                                          </p:val>
                                        </p:tav>
                                        <p:tav tm="100000">
                                          <p:val>
                                            <p:fltVal val="1"/>
                                          </p:val>
                                        </p:tav>
                                      </p:tavLst>
                                    </p:anim>
                                    <p:anim calcmode="lin" valueType="num">
                                      <p:cBhvr>
                                        <p:cTn id="1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6" grpId="0"/>
      <p:bldP spid="18" grpId="0"/>
      <p:bldP spid="19" grpId="0"/>
      <p:bldP spid="20" grpId="0"/>
      <p:bldP spid="21" grpId="0"/>
      <p:bldP spid="22" grpId="0"/>
      <p:bldP spid="23" grpId="0"/>
      <p:bldP spid="24" grpId="0"/>
      <p:bldP spid="30"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0434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25720" y="1966560"/>
            <a:ext cx="1009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6" name="Table 25">
            <a:extLst>
              <a:ext uri="{FF2B5EF4-FFF2-40B4-BE49-F238E27FC236}">
                <a16:creationId xmlns:a16="http://schemas.microsoft.com/office/drawing/2014/main" id="{FB1FA201-D545-4B9F-9F39-C1D44A0A7BAA}"/>
              </a:ext>
            </a:extLst>
          </p:cNvPr>
          <p:cNvGraphicFramePr>
            <a:graphicFrameLocks noGrp="1"/>
          </p:cNvGraphicFramePr>
          <p:nvPr>
            <p:extLst>
              <p:ext uri="{D42A27DB-BD31-4B8C-83A1-F6EECF244321}">
                <p14:modId xmlns:p14="http://schemas.microsoft.com/office/powerpoint/2010/main" val="1866713143"/>
              </p:ext>
            </p:extLst>
          </p:nvPr>
        </p:nvGraphicFramePr>
        <p:xfrm>
          <a:off x="225720" y="2592940"/>
          <a:ext cx="11771637" cy="3239822"/>
        </p:xfrm>
        <a:graphic>
          <a:graphicData uri="http://schemas.openxmlformats.org/drawingml/2006/table">
            <a:tbl>
              <a:tblPr firstRow="1" bandRow="1">
                <a:tableStyleId>{00A15C55-8517-42AA-B614-E9B94910E393}</a:tableStyleId>
              </a:tblPr>
              <a:tblGrid>
                <a:gridCol w="453153">
                  <a:extLst>
                    <a:ext uri="{9D8B030D-6E8A-4147-A177-3AD203B41FA5}">
                      <a16:colId xmlns:a16="http://schemas.microsoft.com/office/drawing/2014/main" val="2607353726"/>
                    </a:ext>
                  </a:extLst>
                </a:gridCol>
                <a:gridCol w="7980218">
                  <a:extLst>
                    <a:ext uri="{9D8B030D-6E8A-4147-A177-3AD203B41FA5}">
                      <a16:colId xmlns:a16="http://schemas.microsoft.com/office/drawing/2014/main" val="1600817978"/>
                    </a:ext>
                  </a:extLst>
                </a:gridCol>
                <a:gridCol w="1732392">
                  <a:extLst>
                    <a:ext uri="{9D8B030D-6E8A-4147-A177-3AD203B41FA5}">
                      <a16:colId xmlns:a16="http://schemas.microsoft.com/office/drawing/2014/main" val="2609792770"/>
                    </a:ext>
                  </a:extLst>
                </a:gridCol>
                <a:gridCol w="1605874">
                  <a:extLst>
                    <a:ext uri="{9D8B030D-6E8A-4147-A177-3AD203B41FA5}">
                      <a16:colId xmlns:a16="http://schemas.microsoft.com/office/drawing/2014/main" val="1582182416"/>
                    </a:ext>
                  </a:extLst>
                </a:gridCol>
              </a:tblGrid>
              <a:tr h="1005462">
                <a:tc>
                  <a:txBody>
                    <a:bodyPr/>
                    <a:lstStyle/>
                    <a:p>
                      <a:endParaRPr lang="en-GB" dirty="0"/>
                    </a:p>
                  </a:txBody>
                  <a:tcPr>
                    <a:noFill/>
                  </a:tcPr>
                </a:tc>
                <a:tc>
                  <a:txBody>
                    <a:bodyPr/>
                    <a:lstStyle/>
                    <a:p>
                      <a:endParaRPr lang="en-GB" sz="2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r>
                        <a:rPr lang="en-GB" sz="2400" b="1" dirty="0" err="1"/>
                        <a:t>ei</a:t>
                      </a:r>
                      <a:r>
                        <a:rPr lang="en-GB" sz="24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r>
                        <a:rPr lang="en-GB" sz="2400" b="1" dirty="0" err="1"/>
                        <a:t>ie</a:t>
                      </a:r>
                      <a:r>
                        <a:rPr lang="en-GB" sz="2400" b="1" dirty="0"/>
                        <a:t>]</a:t>
                      </a:r>
                    </a:p>
                  </a:txBody>
                  <a:tcPr anchor="ctr"/>
                </a:tc>
                <a:extLst>
                  <a:ext uri="{0D108BD9-81ED-4DB2-BD59-A6C34878D82A}">
                    <a16:rowId xmlns:a16="http://schemas.microsoft.com/office/drawing/2014/main" val="1153431983"/>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Frau B</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ai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 d</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 </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s</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bzig ist, lebt in Sp</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ey</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Im M</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ai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 gewinnt s</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 w</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der </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nen Pr</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s.</a:t>
                      </a:r>
                      <a:endPar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S</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 z</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gt </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n Z</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l auf der S</a:t>
                      </a:r>
                      <a:r>
                        <a:rPr kumimoji="0" lang="de-DE" sz="2400" b="1" i="0" u="none" strike="noStrike" kern="1200" cap="none" spc="0" normalizeH="0" baseline="0" noProof="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mn-lt"/>
                          <a:ea typeface="+mn-ea"/>
                          <a:cs typeface="+mn-cs"/>
                        </a:rPr>
                        <a:t>te.</a:t>
                      </a:r>
                      <a:endPar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55859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Er hat </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n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d vom L</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d geschr</a:t>
                      </a:r>
                      <a:r>
                        <a:rPr kumimoji="0" lang="de-DE" sz="2400" b="1" i="0" u="none" strike="noStrike" kern="1200" cap="none" spc="0" normalizeH="0" baseline="0" noProof="0" dirty="0">
                          <a:ln>
                            <a:noFill/>
                          </a:ln>
                          <a:solidFill>
                            <a:srgbClr val="4472C4">
                              <a:lumMod val="50000"/>
                            </a:srgbClr>
                          </a:solidFill>
                          <a:effectLst/>
                          <a:uLnTx/>
                          <a:uFillTx/>
                          <a:latin typeface="+mn-lt"/>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mn-lt"/>
                          <a:ea typeface="+mn-ea"/>
                          <a:cs typeface="+mn-cs"/>
                        </a:rPr>
                        <a:t>ben.</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8" name="Action Button: Custom 16">
            <a:hlinkClick r:id="" action="ppaction://noaction" highlightClick="1"/>
            <a:extLst>
              <a:ext uri="{FF2B5EF4-FFF2-40B4-BE49-F238E27FC236}">
                <a16:creationId xmlns:a16="http://schemas.microsoft.com/office/drawing/2014/main" id="{BD94740A-2448-44C7-B4A2-98108C554E2D}"/>
              </a:ext>
            </a:extLst>
          </p:cNvPr>
          <p:cNvSpPr/>
          <p:nvPr/>
        </p:nvSpPr>
        <p:spPr>
          <a:xfrm>
            <a:off x="275024" y="3704190"/>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extLst>
              <a:ext uri="{FF2B5EF4-FFF2-40B4-BE49-F238E27FC236}">
                <a16:creationId xmlns:a16="http://schemas.microsoft.com/office/drawing/2014/main" id="{DE659DA1-4F42-437B-951E-10B680DD5FAC}"/>
              </a:ext>
            </a:extLst>
          </p:cNvPr>
          <p:cNvSpPr/>
          <p:nvPr/>
        </p:nvSpPr>
        <p:spPr>
          <a:xfrm>
            <a:off x="275024" y="4250055"/>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extLst>
              <a:ext uri="{FF2B5EF4-FFF2-40B4-BE49-F238E27FC236}">
                <a16:creationId xmlns:a16="http://schemas.microsoft.com/office/drawing/2014/main" id="{0EBF3E39-B64D-431E-990E-24371F8449E2}"/>
              </a:ext>
            </a:extLst>
          </p:cNvPr>
          <p:cNvSpPr/>
          <p:nvPr/>
        </p:nvSpPr>
        <p:spPr>
          <a:xfrm>
            <a:off x="271245" y="4841810"/>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extLst>
              <a:ext uri="{FF2B5EF4-FFF2-40B4-BE49-F238E27FC236}">
                <a16:creationId xmlns:a16="http://schemas.microsoft.com/office/drawing/2014/main" id="{CBE7AEEB-A4A6-43D7-ADAC-4068752F5E7B}"/>
              </a:ext>
            </a:extLst>
          </p:cNvPr>
          <p:cNvSpPr/>
          <p:nvPr/>
        </p:nvSpPr>
        <p:spPr>
          <a:xfrm>
            <a:off x="271245" y="5410636"/>
            <a:ext cx="393922" cy="357939"/>
          </a:xfrm>
          <a:prstGeom prst="actionButtonBlank">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TextBox 26">
            <a:extLst>
              <a:ext uri="{FF2B5EF4-FFF2-40B4-BE49-F238E27FC236}">
                <a16:creationId xmlns:a16="http://schemas.microsoft.com/office/drawing/2014/main" id="{DF8371A4-42E5-4331-9309-2F662FE7E085}"/>
              </a:ext>
            </a:extLst>
          </p:cNvPr>
          <p:cNvSpPr txBox="1"/>
          <p:nvPr/>
        </p:nvSpPr>
        <p:spPr>
          <a:xfrm>
            <a:off x="0" y="1825427"/>
            <a:ext cx="9296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ebdings" panose="05030102010509060703" pitchFamily="18" charset="2"/>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SSC.</a:t>
            </a:r>
          </a:p>
        </p:txBody>
      </p:sp>
      <p:sp>
        <p:nvSpPr>
          <p:cNvPr id="28" name="TextBox 27">
            <a:extLst>
              <a:ext uri="{FF2B5EF4-FFF2-40B4-BE49-F238E27FC236}">
                <a16:creationId xmlns:a16="http://schemas.microsoft.com/office/drawing/2014/main" id="{43A51175-AA0E-44E1-8CAE-62EC8D00F297}"/>
              </a:ext>
            </a:extLst>
          </p:cNvPr>
          <p:cNvSpPr txBox="1"/>
          <p:nvPr/>
        </p:nvSpPr>
        <p:spPr>
          <a:xfrm>
            <a:off x="1" y="1312096"/>
            <a:ext cx="83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a:t>
            </a:r>
          </a:p>
        </p:txBody>
      </p:sp>
      <p:sp>
        <p:nvSpPr>
          <p:cNvPr id="29" name="TextBox 28">
            <a:extLst>
              <a:ext uri="{FF2B5EF4-FFF2-40B4-BE49-F238E27FC236}">
                <a16:creationId xmlns:a16="http://schemas.microsoft.com/office/drawing/2014/main" id="{72F7BB74-D16C-4BE9-98E0-3974B040AAD7}"/>
              </a:ext>
            </a:extLst>
          </p:cNvPr>
          <p:cNvSpPr txBox="1"/>
          <p:nvPr/>
        </p:nvSpPr>
        <p:spPr>
          <a:xfrm>
            <a:off x="9403584" y="3630927"/>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1489A3BB-E381-41B9-BE31-0D02E75FE62C}"/>
              </a:ext>
            </a:extLst>
          </p:cNvPr>
          <p:cNvSpPr txBox="1"/>
          <p:nvPr/>
        </p:nvSpPr>
        <p:spPr>
          <a:xfrm>
            <a:off x="10931314" y="3630927"/>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446A0538-3003-477B-949E-DC434C946029}"/>
              </a:ext>
            </a:extLst>
          </p:cNvPr>
          <p:cNvSpPr txBox="1"/>
          <p:nvPr/>
        </p:nvSpPr>
        <p:spPr>
          <a:xfrm>
            <a:off x="9403584" y="4174950"/>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D78C3622-BD82-456A-A7BC-C4BBE7F2CB3F}"/>
              </a:ext>
            </a:extLst>
          </p:cNvPr>
          <p:cNvSpPr txBox="1"/>
          <p:nvPr/>
        </p:nvSpPr>
        <p:spPr>
          <a:xfrm>
            <a:off x="10931314" y="4174950"/>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694AFEFA-1693-4BCB-807D-6569F497BF04}"/>
              </a:ext>
            </a:extLst>
          </p:cNvPr>
          <p:cNvSpPr txBox="1"/>
          <p:nvPr/>
        </p:nvSpPr>
        <p:spPr>
          <a:xfrm>
            <a:off x="9403584" y="4774921"/>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1B1F686E-8450-4571-8D84-5C0FEBF7450B}"/>
              </a:ext>
            </a:extLst>
          </p:cNvPr>
          <p:cNvSpPr txBox="1"/>
          <p:nvPr/>
        </p:nvSpPr>
        <p:spPr>
          <a:xfrm>
            <a:off x="10931314" y="4782893"/>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B0906D4B-9199-42DF-9A84-4DEB25C38E94}"/>
              </a:ext>
            </a:extLst>
          </p:cNvPr>
          <p:cNvSpPr txBox="1"/>
          <p:nvPr/>
        </p:nvSpPr>
        <p:spPr>
          <a:xfrm>
            <a:off x="9403584" y="5298730"/>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2EEB0C67-784A-4591-ADAE-FDE335231EAB}"/>
              </a:ext>
            </a:extLst>
          </p:cNvPr>
          <p:cNvSpPr txBox="1"/>
          <p:nvPr/>
        </p:nvSpPr>
        <p:spPr>
          <a:xfrm>
            <a:off x="10931314" y="5306910"/>
            <a:ext cx="792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2" name="Picture 2" descr="Award, Prize, Ribbon, Winner, Win, Competition, Honor">
            <a:extLst>
              <a:ext uri="{FF2B5EF4-FFF2-40B4-BE49-F238E27FC236}">
                <a16:creationId xmlns:a16="http://schemas.microsoft.com/office/drawing/2014/main" id="{B59DE4E4-F13F-4BC3-B07F-050DB7F321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7179" y="4210679"/>
            <a:ext cx="522894" cy="5627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andma, Grandmother, Granny, Senior, Elderly, Lady">
            <a:extLst>
              <a:ext uri="{FF2B5EF4-FFF2-40B4-BE49-F238E27FC236}">
                <a16:creationId xmlns:a16="http://schemas.microsoft.com/office/drawing/2014/main" id="{51F07919-C55B-40CA-A24F-DD17744B09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56" r="16901" b="75784"/>
          <a:stretch/>
        </p:blipFill>
        <p:spPr bwMode="auto">
          <a:xfrm>
            <a:off x="7775075" y="3580247"/>
            <a:ext cx="557030" cy="5467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art, Broken Heart, Separation, Breaking, Red">
            <a:extLst>
              <a:ext uri="{FF2B5EF4-FFF2-40B4-BE49-F238E27FC236}">
                <a16:creationId xmlns:a16="http://schemas.microsoft.com/office/drawing/2014/main" id="{2F20569F-C332-417B-9095-5B74249FBB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9427" y="5236586"/>
            <a:ext cx="650060" cy="6500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rget, Dart, Aim, Success, Goal, Accuracy, Achievement">
            <a:extLst>
              <a:ext uri="{FF2B5EF4-FFF2-40B4-BE49-F238E27FC236}">
                <a16:creationId xmlns:a16="http://schemas.microsoft.com/office/drawing/2014/main" id="{22740744-1F49-4FFF-8363-71DE3F8109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4344" y="4760398"/>
            <a:ext cx="461665" cy="461665"/>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descr="User">
            <a:extLst>
              <a:ext uri="{FF2B5EF4-FFF2-40B4-BE49-F238E27FC236}">
                <a16:creationId xmlns:a16="http://schemas.microsoft.com/office/drawing/2014/main" id="{24093E0F-E6F8-4E45-ACD3-994983B44F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65303" y="2122345"/>
            <a:ext cx="560475" cy="560475"/>
          </a:xfrm>
          <a:prstGeom prst="rect">
            <a:avLst/>
          </a:prstGeom>
        </p:spPr>
      </p:pic>
    </p:spTree>
    <p:extLst>
      <p:ext uri="{BB962C8B-B14F-4D97-AF65-F5344CB8AC3E}">
        <p14:creationId xmlns:p14="http://schemas.microsoft.com/office/powerpoint/2010/main" val="12271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2000"/>
                                        <p:tgtEl>
                                          <p:spTgt spid="25"/>
                                        </p:tgtEl>
                                      </p:cBhvr>
                                    </p:animEffect>
                                    <p:anim calcmode="lin" valueType="num">
                                      <p:cBhvr>
                                        <p:cTn id="10" dur="2000" fill="hold"/>
                                        <p:tgtEl>
                                          <p:spTgt spid="25"/>
                                        </p:tgtEl>
                                        <p:attrNameLst>
                                          <p:attrName>ppt_w</p:attrName>
                                        </p:attrNameLst>
                                      </p:cBhvr>
                                      <p:tavLst>
                                        <p:tav tm="0" fmla="#ppt_w*sin(2.5*pi*$)">
                                          <p:val>
                                            <p:fltVal val="0"/>
                                          </p:val>
                                        </p:tav>
                                        <p:tav tm="100000">
                                          <p:val>
                                            <p:fltVal val="1"/>
                                          </p:val>
                                        </p:tav>
                                      </p:tavLst>
                                    </p:anim>
                                    <p:anim calcmode="lin" valueType="num">
                                      <p:cBhvr>
                                        <p:cTn id="11"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7" grpId="0"/>
      <p:bldP spid="29" grpId="0"/>
      <p:bldP spid="30" grpId="0"/>
      <p:bldP spid="31" grpId="0"/>
      <p:bldP spid="32" grpId="0"/>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0716"/>
            <a:ext cx="10515600" cy="369332"/>
          </a:xfrm>
        </p:spPr>
        <p:txBody>
          <a:bodyPr>
            <a:normAutofit/>
          </a:bodyPr>
          <a:lstStyle/>
          <a:p>
            <a:pPr lvl="0" algn="ctr">
              <a:lnSpc>
                <a:spcPct val="100000"/>
              </a:lnSpc>
              <a:spcBef>
                <a:spcPts val="0"/>
              </a:spcBef>
            </a:pPr>
            <a:r>
              <a:rPr lang="en-GB" sz="800" b="1" dirty="0">
                <a:solidFill>
                  <a:schemeClr val="bg1"/>
                </a:solidFill>
                <a:ea typeface="+mn-ea"/>
                <a:cs typeface="+mn-cs"/>
              </a:rPr>
              <a:t>English </a:t>
            </a:r>
            <a:r>
              <a:rPr lang="en-GB" sz="800" b="1" dirty="0">
                <a:solidFill>
                  <a:schemeClr val="bg1"/>
                </a:solidFill>
                <a:ea typeface="+mn-ea"/>
                <a:cs typeface="+mn-cs"/>
                <a:sym typeface="Wingdings" panose="05000000000000000000" pitchFamily="2" charset="2"/>
              </a:rPr>
              <a:t> German  English</a:t>
            </a:r>
            <a:br>
              <a:rPr lang="en-GB" sz="800" b="1" dirty="0">
                <a:solidFill>
                  <a:schemeClr val="bg1"/>
                </a:solidFill>
                <a:ea typeface="+mn-ea"/>
                <a:cs typeface="+mn-cs"/>
              </a:rPr>
            </a:br>
            <a:endParaRPr lang="en-GB" sz="800" dirty="0">
              <a:solidFill>
                <a:schemeClr val="bg1"/>
              </a:solidFill>
            </a:endParaRPr>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ounded Rectangle 9"/>
          <p:cNvSpPr/>
          <p:nvPr/>
        </p:nvSpPr>
        <p:spPr>
          <a:xfrm>
            <a:off x="529415" y="1534753"/>
            <a:ext cx="233378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101410"/>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keit</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often 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ity</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ness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in English.</a:t>
            </a:r>
          </a:p>
        </p:txBody>
      </p:sp>
      <p:cxnSp>
        <p:nvCxnSpPr>
          <p:cNvPr id="17" name="Straight Arrow Connector 16"/>
          <p:cNvCxnSpPr>
            <a:cxnSpLocks/>
          </p:cNvCxnSpPr>
          <p:nvPr/>
        </p:nvCxnSpPr>
        <p:spPr>
          <a:xfrm flipH="1">
            <a:off x="9136274" y="1434994"/>
            <a:ext cx="400055" cy="460771"/>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3663" y="994069"/>
            <a:ext cx="58815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E7DFD04-0EE5-4608-A7E4-12ED409242F7}"/>
              </a:ext>
            </a:extLst>
          </p:cNvPr>
          <p:cNvSpPr txBox="1"/>
          <p:nvPr/>
        </p:nvSpPr>
        <p:spPr>
          <a:xfrm>
            <a:off x="9536329" y="1044373"/>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sp>
        <p:nvSpPr>
          <p:cNvPr id="18" name="Rounded Rectangle 9">
            <a:extLst>
              <a:ext uri="{FF2B5EF4-FFF2-40B4-BE49-F238E27FC236}">
                <a16:creationId xmlns:a16="http://schemas.microsoft.com/office/drawing/2014/main" id="{3985FD6A-435B-4BEA-8C35-F46B1AB9B09C}"/>
              </a:ext>
            </a:extLst>
          </p:cNvPr>
          <p:cNvSpPr/>
          <p:nvPr/>
        </p:nvSpPr>
        <p:spPr>
          <a:xfrm>
            <a:off x="3438323" y="1519253"/>
            <a:ext cx="2333787"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Wirklich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ounded Rectangle 9">
            <a:extLst>
              <a:ext uri="{FF2B5EF4-FFF2-40B4-BE49-F238E27FC236}">
                <a16:creationId xmlns:a16="http://schemas.microsoft.com/office/drawing/2014/main" id="{8A83BD6A-3C35-4945-93E0-430CEA2547D6}"/>
              </a:ext>
            </a:extLst>
          </p:cNvPr>
          <p:cNvSpPr/>
          <p:nvPr/>
        </p:nvSpPr>
        <p:spPr>
          <a:xfrm>
            <a:off x="6288333" y="1521963"/>
            <a:ext cx="2731773"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9">
            <a:extLst>
              <a:ext uri="{FF2B5EF4-FFF2-40B4-BE49-F238E27FC236}">
                <a16:creationId xmlns:a16="http://schemas.microsoft.com/office/drawing/2014/main" id="{E3460337-E8E9-4FD1-AC6F-40E07770C01F}"/>
              </a:ext>
            </a:extLst>
          </p:cNvPr>
          <p:cNvSpPr/>
          <p:nvPr/>
        </p:nvSpPr>
        <p:spPr>
          <a:xfrm>
            <a:off x="509923" y="2889261"/>
            <a:ext cx="27145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9">
            <a:extLst>
              <a:ext uri="{FF2B5EF4-FFF2-40B4-BE49-F238E27FC236}">
                <a16:creationId xmlns:a16="http://schemas.microsoft.com/office/drawing/2014/main" id="{04C4C9AA-5D45-4D9E-ADEB-171912B0B11D}"/>
              </a:ext>
            </a:extLst>
          </p:cNvPr>
          <p:cNvSpPr/>
          <p:nvPr/>
        </p:nvSpPr>
        <p:spPr>
          <a:xfrm>
            <a:off x="865235" y="4254463"/>
            <a:ext cx="290890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Notwendig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le 9">
            <a:extLst>
              <a:ext uri="{FF2B5EF4-FFF2-40B4-BE49-F238E27FC236}">
                <a16:creationId xmlns:a16="http://schemas.microsoft.com/office/drawing/2014/main" id="{37686954-774E-4B10-8A30-9C983F632FEF}"/>
              </a:ext>
            </a:extLst>
          </p:cNvPr>
          <p:cNvSpPr/>
          <p:nvPr/>
        </p:nvSpPr>
        <p:spPr>
          <a:xfrm>
            <a:off x="6626822" y="2803906"/>
            <a:ext cx="2556694"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Freiwillig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ounded Rectangle 9">
            <a:extLst>
              <a:ext uri="{FF2B5EF4-FFF2-40B4-BE49-F238E27FC236}">
                <a16:creationId xmlns:a16="http://schemas.microsoft.com/office/drawing/2014/main" id="{54FD67FC-9B22-486A-9700-4C4B9055974F}"/>
              </a:ext>
            </a:extLst>
          </p:cNvPr>
          <p:cNvSpPr/>
          <p:nvPr/>
        </p:nvSpPr>
        <p:spPr>
          <a:xfrm>
            <a:off x="9781410" y="2290241"/>
            <a:ext cx="2070691"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Häufig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9">
            <a:extLst>
              <a:ext uri="{FF2B5EF4-FFF2-40B4-BE49-F238E27FC236}">
                <a16:creationId xmlns:a16="http://schemas.microsoft.com/office/drawing/2014/main" id="{568E9E67-34B3-42FB-A4E2-1A2FFF028231}"/>
              </a:ext>
            </a:extLst>
          </p:cNvPr>
          <p:cNvSpPr/>
          <p:nvPr/>
        </p:nvSpPr>
        <p:spPr>
          <a:xfrm>
            <a:off x="8196391" y="4023695"/>
            <a:ext cx="2362200"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le 9">
            <a:extLst>
              <a:ext uri="{FF2B5EF4-FFF2-40B4-BE49-F238E27FC236}">
                <a16:creationId xmlns:a16="http://schemas.microsoft.com/office/drawing/2014/main" id="{BB31DEAA-C126-4D4C-80DD-D3D7BC36363D}"/>
              </a:ext>
            </a:extLst>
          </p:cNvPr>
          <p:cNvSpPr/>
          <p:nvPr/>
        </p:nvSpPr>
        <p:spPr>
          <a:xfrm>
            <a:off x="8518652" y="5343956"/>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ounded Rectangle 10">
            <a:extLst>
              <a:ext uri="{FF2B5EF4-FFF2-40B4-BE49-F238E27FC236}">
                <a16:creationId xmlns:a16="http://schemas.microsoft.com/office/drawing/2014/main" id="{3C3BA459-A9DE-4D5C-A4B0-9A3B870981BE}"/>
              </a:ext>
            </a:extLst>
          </p:cNvPr>
          <p:cNvSpPr/>
          <p:nvPr/>
        </p:nvSpPr>
        <p:spPr>
          <a:xfrm>
            <a:off x="1433756" y="2126183"/>
            <a:ext cx="1619902" cy="506602"/>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possibility</a:t>
            </a:r>
          </a:p>
        </p:txBody>
      </p:sp>
      <p:sp>
        <p:nvSpPr>
          <p:cNvPr id="34" name="Speech Bubble: Rectangle with Corners Rounded 33">
            <a:extLst>
              <a:ext uri="{FF2B5EF4-FFF2-40B4-BE49-F238E27FC236}">
                <a16:creationId xmlns:a16="http://schemas.microsoft.com/office/drawing/2014/main" id="{3DDD4FD5-52EE-4A92-9ADC-80327136BBEE}"/>
              </a:ext>
            </a:extLst>
          </p:cNvPr>
          <p:cNvSpPr/>
          <p:nvPr/>
        </p:nvSpPr>
        <p:spPr>
          <a:xfrm>
            <a:off x="243351" y="5420343"/>
            <a:ext cx="3991548" cy="803714"/>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words you know to help you translate the nouns.</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42" y="4828129"/>
            <a:ext cx="731881" cy="746394"/>
          </a:xfrm>
          <a:prstGeom prst="rect">
            <a:avLst/>
          </a:prstGeom>
        </p:spPr>
      </p:pic>
      <p:sp>
        <p:nvSpPr>
          <p:cNvPr id="36" name="Title 3">
            <a:extLst>
              <a:ext uri="{FF2B5EF4-FFF2-40B4-BE49-F238E27FC236}">
                <a16:creationId xmlns:a16="http://schemas.microsoft.com/office/drawing/2014/main" id="{DCCA80A4-1AA0-4269-AAB5-E2048ADA9ECA}"/>
              </a:ext>
            </a:extLst>
          </p:cNvPr>
          <p:cNvSpPr txBox="1">
            <a:spLocks/>
          </p:cNvSpPr>
          <p:nvPr/>
        </p:nvSpPr>
        <p:spPr>
          <a:xfrm>
            <a:off x="366580" y="18458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Auftakt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7" name="Rounded Rectangle 9">
            <a:extLst>
              <a:ext uri="{FF2B5EF4-FFF2-40B4-BE49-F238E27FC236}">
                <a16:creationId xmlns:a16="http://schemas.microsoft.com/office/drawing/2014/main" id="{7B9CCC87-460C-467F-8B70-311F6EC71429}"/>
              </a:ext>
            </a:extLst>
          </p:cNvPr>
          <p:cNvSpPr/>
          <p:nvPr/>
        </p:nvSpPr>
        <p:spPr>
          <a:xfrm>
            <a:off x="5012542" y="5343956"/>
            <a:ext cx="2376140"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Hässlich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ounded Rectangle 9">
            <a:extLst>
              <a:ext uri="{FF2B5EF4-FFF2-40B4-BE49-F238E27FC236}">
                <a16:creationId xmlns:a16="http://schemas.microsoft.com/office/drawing/2014/main" id="{70ADD83D-14E1-4B13-8A97-3EA5F5F562B0}"/>
              </a:ext>
            </a:extLst>
          </p:cNvPr>
          <p:cNvSpPr/>
          <p:nvPr/>
        </p:nvSpPr>
        <p:spPr>
          <a:xfrm>
            <a:off x="4358729" y="4118518"/>
            <a:ext cx="279954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ounded Rectangle 9">
            <a:extLst>
              <a:ext uri="{FF2B5EF4-FFF2-40B4-BE49-F238E27FC236}">
                <a16:creationId xmlns:a16="http://schemas.microsoft.com/office/drawing/2014/main" id="{110AA98B-73A3-4364-9EFA-A598DDE857E9}"/>
              </a:ext>
            </a:extLst>
          </p:cNvPr>
          <p:cNvSpPr/>
          <p:nvPr/>
        </p:nvSpPr>
        <p:spPr>
          <a:xfrm>
            <a:off x="3832360" y="2768870"/>
            <a:ext cx="2070691"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Einzig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ounded Rectangle 10">
            <a:extLst>
              <a:ext uri="{FF2B5EF4-FFF2-40B4-BE49-F238E27FC236}">
                <a16:creationId xmlns:a16="http://schemas.microsoft.com/office/drawing/2014/main" id="{0FD2D37A-4EB3-4647-A138-5016A7543469}"/>
              </a:ext>
            </a:extLst>
          </p:cNvPr>
          <p:cNvSpPr/>
          <p:nvPr/>
        </p:nvSpPr>
        <p:spPr>
          <a:xfrm>
            <a:off x="4507560" y="2135375"/>
            <a:ext cx="1396108" cy="448037"/>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reality</a:t>
            </a:r>
          </a:p>
        </p:txBody>
      </p:sp>
      <p:sp>
        <p:nvSpPr>
          <p:cNvPr id="41" name="Rounded Rectangle 10">
            <a:extLst>
              <a:ext uri="{FF2B5EF4-FFF2-40B4-BE49-F238E27FC236}">
                <a16:creationId xmlns:a16="http://schemas.microsoft.com/office/drawing/2014/main" id="{C771F877-686A-4804-82B6-B0058C498F61}"/>
              </a:ext>
            </a:extLst>
          </p:cNvPr>
          <p:cNvSpPr/>
          <p:nvPr/>
        </p:nvSpPr>
        <p:spPr>
          <a:xfrm>
            <a:off x="7339185" y="2059463"/>
            <a:ext cx="1739005" cy="42708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difficulty</a:t>
            </a:r>
          </a:p>
        </p:txBody>
      </p:sp>
      <p:sp>
        <p:nvSpPr>
          <p:cNvPr id="42" name="Rounded Rectangle 10">
            <a:extLst>
              <a:ext uri="{FF2B5EF4-FFF2-40B4-BE49-F238E27FC236}">
                <a16:creationId xmlns:a16="http://schemas.microsoft.com/office/drawing/2014/main" id="{D89865EA-3C16-4A1E-822B-7CC9EE60A8D1}"/>
              </a:ext>
            </a:extLst>
          </p:cNvPr>
          <p:cNvSpPr/>
          <p:nvPr/>
        </p:nvSpPr>
        <p:spPr>
          <a:xfrm>
            <a:off x="9952203" y="2923680"/>
            <a:ext cx="21465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frequentness</a:t>
            </a:r>
          </a:p>
        </p:txBody>
      </p:sp>
      <p:sp>
        <p:nvSpPr>
          <p:cNvPr id="43" name="Rounded Rectangle 10">
            <a:extLst>
              <a:ext uri="{FF2B5EF4-FFF2-40B4-BE49-F238E27FC236}">
                <a16:creationId xmlns:a16="http://schemas.microsoft.com/office/drawing/2014/main" id="{E123F7A0-0DB3-46D5-9661-9EA75FAB3631}"/>
              </a:ext>
            </a:extLst>
          </p:cNvPr>
          <p:cNvSpPr/>
          <p:nvPr/>
        </p:nvSpPr>
        <p:spPr>
          <a:xfrm>
            <a:off x="1433756" y="3428225"/>
            <a:ext cx="1915580" cy="474772"/>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friendliness</a:t>
            </a:r>
          </a:p>
        </p:txBody>
      </p:sp>
      <p:sp>
        <p:nvSpPr>
          <p:cNvPr id="44" name="Rounded Rectangle 10">
            <a:extLst>
              <a:ext uri="{FF2B5EF4-FFF2-40B4-BE49-F238E27FC236}">
                <a16:creationId xmlns:a16="http://schemas.microsoft.com/office/drawing/2014/main" id="{8169EEA9-6AE4-4313-95AA-02B76F53D667}"/>
              </a:ext>
            </a:extLst>
          </p:cNvPr>
          <p:cNvSpPr/>
          <p:nvPr/>
        </p:nvSpPr>
        <p:spPr>
          <a:xfrm>
            <a:off x="4333820" y="3356282"/>
            <a:ext cx="1915580" cy="45294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uniqueness</a:t>
            </a:r>
          </a:p>
        </p:txBody>
      </p:sp>
      <p:sp>
        <p:nvSpPr>
          <p:cNvPr id="45" name="Rounded Rectangle 10">
            <a:extLst>
              <a:ext uri="{FF2B5EF4-FFF2-40B4-BE49-F238E27FC236}">
                <a16:creationId xmlns:a16="http://schemas.microsoft.com/office/drawing/2014/main" id="{F2AC6F46-6B90-4053-8CAF-51DCC647382A}"/>
              </a:ext>
            </a:extLst>
          </p:cNvPr>
          <p:cNvSpPr/>
          <p:nvPr/>
        </p:nvSpPr>
        <p:spPr>
          <a:xfrm>
            <a:off x="6973171" y="3369419"/>
            <a:ext cx="2283212" cy="507951"/>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voluntariness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6" name="Rounded Rectangle 10">
            <a:extLst>
              <a:ext uri="{FF2B5EF4-FFF2-40B4-BE49-F238E27FC236}">
                <a16:creationId xmlns:a16="http://schemas.microsoft.com/office/drawing/2014/main" id="{E9574542-4D0D-49F1-A691-D5D7A114E703}"/>
              </a:ext>
            </a:extLst>
          </p:cNvPr>
          <p:cNvSpPr/>
          <p:nvPr/>
        </p:nvSpPr>
        <p:spPr>
          <a:xfrm>
            <a:off x="9536328" y="4570965"/>
            <a:ext cx="1481967" cy="477865"/>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similarity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7" name="Rounded Rectangle 10">
            <a:extLst>
              <a:ext uri="{FF2B5EF4-FFF2-40B4-BE49-F238E27FC236}">
                <a16:creationId xmlns:a16="http://schemas.microsoft.com/office/drawing/2014/main" id="{A1249382-54DA-4BCB-A947-6D0BDBA8E731}"/>
              </a:ext>
            </a:extLst>
          </p:cNvPr>
          <p:cNvSpPr/>
          <p:nvPr/>
        </p:nvSpPr>
        <p:spPr>
          <a:xfrm>
            <a:off x="5162796" y="4678297"/>
            <a:ext cx="2573891" cy="477865"/>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dangerousness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8" name="Rounded Rectangle 10">
            <a:extLst>
              <a:ext uri="{FF2B5EF4-FFF2-40B4-BE49-F238E27FC236}">
                <a16:creationId xmlns:a16="http://schemas.microsoft.com/office/drawing/2014/main" id="{300364DC-F69E-45E8-ABBC-125FA115E9CB}"/>
              </a:ext>
            </a:extLst>
          </p:cNvPr>
          <p:cNvSpPr/>
          <p:nvPr/>
        </p:nvSpPr>
        <p:spPr>
          <a:xfrm>
            <a:off x="2236126" y="4783655"/>
            <a:ext cx="1774202" cy="435170"/>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necessity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9" name="Rounded Rectangle 10">
            <a:extLst>
              <a:ext uri="{FF2B5EF4-FFF2-40B4-BE49-F238E27FC236}">
                <a16:creationId xmlns:a16="http://schemas.microsoft.com/office/drawing/2014/main" id="{AD11A99E-B0C2-488F-BE92-FE6E48D9F46E}"/>
              </a:ext>
            </a:extLst>
          </p:cNvPr>
          <p:cNvSpPr/>
          <p:nvPr/>
        </p:nvSpPr>
        <p:spPr>
          <a:xfrm>
            <a:off x="6658381" y="5962205"/>
            <a:ext cx="1460601" cy="47708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ugliness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0" name="Rounded Rectangle 10">
            <a:extLst>
              <a:ext uri="{FF2B5EF4-FFF2-40B4-BE49-F238E27FC236}">
                <a16:creationId xmlns:a16="http://schemas.microsoft.com/office/drawing/2014/main" id="{3848456C-1E8B-4487-80CC-0E6FBAD6EEF4}"/>
              </a:ext>
            </a:extLst>
          </p:cNvPr>
          <p:cNvSpPr/>
          <p:nvPr/>
        </p:nvSpPr>
        <p:spPr>
          <a:xfrm>
            <a:off x="9952203" y="5915514"/>
            <a:ext cx="959171" cy="428881"/>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jollity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 name="Speech Bubble: Rectangle with Corners Rounded 4">
            <a:extLst>
              <a:ext uri="{FF2B5EF4-FFF2-40B4-BE49-F238E27FC236}">
                <a16:creationId xmlns:a16="http://schemas.microsoft.com/office/drawing/2014/main" id="{E33DD845-B60B-4C5A-8F01-7F87B16EA6D2}"/>
              </a:ext>
            </a:extLst>
          </p:cNvPr>
          <p:cNvSpPr/>
          <p:nvPr/>
        </p:nvSpPr>
        <p:spPr>
          <a:xfrm>
            <a:off x="2273567" y="1213126"/>
            <a:ext cx="7507843" cy="3755008"/>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bg1"/>
                </a:solidFill>
              </a:rPr>
              <a:t>You already know a similar pattern: add </a:t>
            </a:r>
            <a:br>
              <a:rPr lang="en-GB" sz="2600" dirty="0">
                <a:solidFill>
                  <a:schemeClr val="bg1"/>
                </a:solidFill>
              </a:rPr>
            </a:br>
            <a:r>
              <a:rPr lang="en-GB" sz="2600" dirty="0">
                <a:solidFill>
                  <a:schemeClr val="bg1"/>
                </a:solidFill>
              </a:rPr>
              <a:t>–</a:t>
            </a:r>
            <a:r>
              <a:rPr lang="en-GB" sz="2600" b="1" i="1" dirty="0" err="1">
                <a:solidFill>
                  <a:schemeClr val="bg1"/>
                </a:solidFill>
              </a:rPr>
              <a:t>heit</a:t>
            </a:r>
            <a:r>
              <a:rPr lang="en-GB" sz="2600" b="1" i="1" dirty="0">
                <a:solidFill>
                  <a:schemeClr val="bg1"/>
                </a:solidFill>
              </a:rPr>
              <a:t> </a:t>
            </a:r>
            <a:r>
              <a:rPr lang="en-GB" sz="2600" dirty="0">
                <a:solidFill>
                  <a:schemeClr val="bg1"/>
                </a:solidFill>
              </a:rPr>
              <a:t>to adjectives/adverbs to make nouns.</a:t>
            </a:r>
            <a:br>
              <a:rPr lang="en-GB" sz="2600" dirty="0">
                <a:solidFill>
                  <a:schemeClr val="bg1"/>
                </a:solidFill>
              </a:rPr>
            </a:br>
            <a:r>
              <a:rPr lang="en-GB" sz="2600" dirty="0">
                <a:solidFill>
                  <a:schemeClr val="bg1"/>
                </a:solidFill>
              </a:rPr>
              <a:t>Wie </a:t>
            </a:r>
            <a:r>
              <a:rPr lang="en-GB" sz="2600" dirty="0" err="1">
                <a:solidFill>
                  <a:schemeClr val="bg1"/>
                </a:solidFill>
              </a:rPr>
              <a:t>heißen</a:t>
            </a:r>
            <a:r>
              <a:rPr lang="en-GB" sz="2600" dirty="0">
                <a:solidFill>
                  <a:schemeClr val="bg1"/>
                </a:solidFill>
              </a:rPr>
              <a:t> </a:t>
            </a:r>
            <a:r>
              <a:rPr lang="en-GB" sz="2600" dirty="0" err="1">
                <a:solidFill>
                  <a:schemeClr val="bg1"/>
                </a:solidFill>
              </a:rPr>
              <a:t>diese</a:t>
            </a:r>
            <a:r>
              <a:rPr lang="en-GB" sz="2600" dirty="0">
                <a:solidFill>
                  <a:schemeClr val="bg1"/>
                </a:solidFill>
              </a:rPr>
              <a:t> </a:t>
            </a:r>
            <a:r>
              <a:rPr lang="en-GB" sz="2600" dirty="0" err="1">
                <a:solidFill>
                  <a:schemeClr val="bg1"/>
                </a:solidFill>
              </a:rPr>
              <a:t>Wörter</a:t>
            </a:r>
            <a:r>
              <a:rPr lang="en-GB" sz="2600" dirty="0">
                <a:solidFill>
                  <a:schemeClr val="bg1"/>
                </a:solidFill>
              </a:rPr>
              <a:t> auf </a:t>
            </a:r>
            <a:r>
              <a:rPr lang="en-GB" sz="2600" dirty="0" err="1">
                <a:solidFill>
                  <a:schemeClr val="bg1"/>
                </a:solidFill>
              </a:rPr>
              <a:t>Englisch</a:t>
            </a:r>
            <a:r>
              <a:rPr lang="en-GB" sz="2600" dirty="0">
                <a:solidFill>
                  <a:schemeClr val="bg1"/>
                </a:solidFill>
              </a:rPr>
              <a:t>?</a:t>
            </a:r>
          </a:p>
          <a:p>
            <a:pPr algn="ctr"/>
            <a:br>
              <a:rPr lang="en-GB" sz="2600" dirty="0">
                <a:solidFill>
                  <a:schemeClr val="bg1"/>
                </a:solidFill>
              </a:rPr>
            </a:br>
            <a:r>
              <a:rPr lang="en-GB" sz="2600" b="1" dirty="0" err="1">
                <a:solidFill>
                  <a:schemeClr val="bg1"/>
                </a:solidFill>
              </a:rPr>
              <a:t>Sicherheit</a:t>
            </a:r>
            <a:r>
              <a:rPr lang="en-GB" sz="2600" dirty="0">
                <a:solidFill>
                  <a:schemeClr val="bg1"/>
                </a:solidFill>
              </a:rPr>
              <a:t> | </a:t>
            </a:r>
            <a:r>
              <a:rPr lang="en-GB" sz="2600" b="1" dirty="0" err="1">
                <a:solidFill>
                  <a:schemeClr val="bg1"/>
                </a:solidFill>
              </a:rPr>
              <a:t>Freiheit</a:t>
            </a:r>
            <a:r>
              <a:rPr lang="en-GB" sz="2600" dirty="0">
                <a:solidFill>
                  <a:schemeClr val="bg1"/>
                </a:solidFill>
              </a:rPr>
              <a:t> | </a:t>
            </a:r>
            <a:r>
              <a:rPr lang="en-GB" sz="2600" b="1" dirty="0" err="1">
                <a:solidFill>
                  <a:schemeClr val="bg1"/>
                </a:solidFill>
              </a:rPr>
              <a:t>Vergangenheit</a:t>
            </a:r>
            <a:r>
              <a:rPr lang="en-GB" sz="2600" dirty="0">
                <a:solidFill>
                  <a:schemeClr val="bg1"/>
                </a:solidFill>
              </a:rPr>
              <a:t> |</a:t>
            </a:r>
            <a:br>
              <a:rPr lang="en-GB" sz="2600" dirty="0">
                <a:solidFill>
                  <a:schemeClr val="bg1"/>
                </a:solidFill>
              </a:rPr>
            </a:br>
            <a:r>
              <a:rPr lang="en-GB" sz="2600" dirty="0">
                <a:solidFill>
                  <a:schemeClr val="bg1"/>
                </a:solidFill>
              </a:rPr>
              <a:t>safety | freedom | past</a:t>
            </a:r>
          </a:p>
          <a:p>
            <a:pPr algn="ctr"/>
            <a:r>
              <a:rPr lang="en-GB" sz="2600" dirty="0">
                <a:solidFill>
                  <a:schemeClr val="bg1"/>
                </a:solidFill>
              </a:rPr>
              <a:t> </a:t>
            </a:r>
            <a:r>
              <a:rPr lang="en-GB" sz="2600" b="1" dirty="0" err="1">
                <a:solidFill>
                  <a:schemeClr val="bg1"/>
                </a:solidFill>
              </a:rPr>
              <a:t>Berühmtheit</a:t>
            </a:r>
            <a:r>
              <a:rPr lang="en-GB" sz="2600" b="1" dirty="0">
                <a:solidFill>
                  <a:schemeClr val="bg1"/>
                </a:solidFill>
              </a:rPr>
              <a:t> </a:t>
            </a:r>
            <a:r>
              <a:rPr lang="en-GB" sz="2600" dirty="0">
                <a:solidFill>
                  <a:schemeClr val="bg1"/>
                </a:solidFill>
              </a:rPr>
              <a:t>| </a:t>
            </a:r>
            <a:r>
              <a:rPr lang="en-GB" sz="2600" b="1" dirty="0" err="1">
                <a:solidFill>
                  <a:schemeClr val="bg1"/>
                </a:solidFill>
              </a:rPr>
              <a:t>Fremdheit</a:t>
            </a:r>
            <a:endParaRPr lang="en-GB" sz="2600" b="1" dirty="0">
              <a:solidFill>
                <a:schemeClr val="bg1"/>
              </a:solidFill>
            </a:endParaRPr>
          </a:p>
          <a:p>
            <a:pPr algn="ctr"/>
            <a:r>
              <a:rPr lang="en-GB" sz="2600" dirty="0">
                <a:solidFill>
                  <a:schemeClr val="bg1"/>
                </a:solidFill>
              </a:rPr>
              <a:t>fame/famousness | strangeness</a:t>
            </a:r>
          </a:p>
        </p:txBody>
      </p:sp>
      <p:sp>
        <p:nvSpPr>
          <p:cNvPr id="6" name="Rectangle: Rounded Corners 5">
            <a:extLst>
              <a:ext uri="{FF2B5EF4-FFF2-40B4-BE49-F238E27FC236}">
                <a16:creationId xmlns:a16="http://schemas.microsoft.com/office/drawing/2014/main" id="{94AA2BC2-9835-456B-9339-E194A290BE3F}"/>
              </a:ext>
            </a:extLst>
          </p:cNvPr>
          <p:cNvSpPr/>
          <p:nvPr/>
        </p:nvSpPr>
        <p:spPr>
          <a:xfrm>
            <a:off x="3514738" y="3542171"/>
            <a:ext cx="1574219" cy="400614"/>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1403CBA4-C810-46EA-8765-9D7EF4DC7A98}"/>
              </a:ext>
            </a:extLst>
          </p:cNvPr>
          <p:cNvSpPr/>
          <p:nvPr/>
        </p:nvSpPr>
        <p:spPr>
          <a:xfrm>
            <a:off x="5278382" y="3476756"/>
            <a:ext cx="1574219" cy="400614"/>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89786932-BA8D-4216-A8AA-4899467CFA6E}"/>
              </a:ext>
            </a:extLst>
          </p:cNvPr>
          <p:cNvSpPr/>
          <p:nvPr/>
        </p:nvSpPr>
        <p:spPr>
          <a:xfrm>
            <a:off x="7158277" y="3542171"/>
            <a:ext cx="1574219" cy="400614"/>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22A0E365-6F63-412C-85D7-2D756643A98D}"/>
              </a:ext>
            </a:extLst>
          </p:cNvPr>
          <p:cNvSpPr/>
          <p:nvPr/>
        </p:nvSpPr>
        <p:spPr>
          <a:xfrm>
            <a:off x="3318055" y="4325954"/>
            <a:ext cx="2992049" cy="50045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979482CC-5008-45A9-BD61-1F54D5E030C9}"/>
              </a:ext>
            </a:extLst>
          </p:cNvPr>
          <p:cNvSpPr/>
          <p:nvPr/>
        </p:nvSpPr>
        <p:spPr>
          <a:xfrm>
            <a:off x="6566883" y="4311137"/>
            <a:ext cx="2146055" cy="400614"/>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Graphic 54" descr="Puzzle pieces">
            <a:extLst>
              <a:ext uri="{FF2B5EF4-FFF2-40B4-BE49-F238E27FC236}">
                <a16:creationId xmlns:a16="http://schemas.microsoft.com/office/drawing/2014/main" id="{ACA52090-AB48-4D8A-8FDF-3B8C503016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18565" y="-130156"/>
            <a:ext cx="1182552" cy="1182552"/>
          </a:xfrm>
          <a:prstGeom prst="rect">
            <a:avLst/>
          </a:prstGeom>
        </p:spPr>
      </p:pic>
    </p:spTree>
    <p:extLst>
      <p:ext uri="{BB962C8B-B14F-4D97-AF65-F5344CB8AC3E}">
        <p14:creationId xmlns:p14="http://schemas.microsoft.com/office/powerpoint/2010/main" val="325476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5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5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53"/>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3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 grpId="0" animBg="1"/>
      <p:bldP spid="6" grpId="0" animBg="1"/>
      <p:bldP spid="6"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861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Wortfamilien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981755" y="247046"/>
            <a:ext cx="2977445" cy="49156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0" y="1206287"/>
            <a:ext cx="11288100" cy="461665"/>
          </a:xfrm>
          <a:prstGeom prst="rect">
            <a:avLst/>
          </a:prstGeom>
          <a:noFill/>
        </p:spPr>
        <p:txBody>
          <a:bodyPr wrap="square" rtlCol="0">
            <a:spAutoFit/>
          </a:bodyPr>
          <a:lstStyle/>
          <a:p>
            <a:r>
              <a:rPr lang="en-US" sz="2400" dirty="0">
                <a:solidFill>
                  <a:schemeClr val="accent5">
                    <a:lumMod val="50000"/>
                  </a:schemeClr>
                </a:solidFill>
              </a:rPr>
              <a:t>Lies die </a:t>
            </a:r>
            <a:r>
              <a:rPr lang="en-US" sz="2400" dirty="0" err="1">
                <a:solidFill>
                  <a:schemeClr val="accent5">
                    <a:lumMod val="50000"/>
                  </a:schemeClr>
                </a:solidFill>
              </a:rPr>
              <a:t>Wörter</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anderes</a:t>
            </a:r>
            <a:r>
              <a:rPr lang="en-US" sz="2400" dirty="0">
                <a:solidFill>
                  <a:schemeClr val="accent5">
                    <a:lumMod val="50000"/>
                  </a:schemeClr>
                </a:solidFill>
              </a:rPr>
              <a:t> Wort </a:t>
            </a:r>
            <a:r>
              <a:rPr lang="en-US" sz="2400" dirty="0" err="1">
                <a:solidFill>
                  <a:schemeClr val="accent5">
                    <a:lumMod val="50000"/>
                  </a:schemeClr>
                </a:solidFill>
              </a:rPr>
              <a:t>aus</a:t>
            </a:r>
            <a:r>
              <a:rPr lang="en-US" sz="2400" dirty="0">
                <a:solidFill>
                  <a:schemeClr val="accent5">
                    <a:lumMod val="50000"/>
                  </a:schemeClr>
                </a:solidFill>
              </a:rPr>
              <a:t> der </a:t>
            </a:r>
            <a:r>
              <a:rPr lang="en-US" sz="2400" dirty="0" err="1">
                <a:solidFill>
                  <a:schemeClr val="accent5">
                    <a:lumMod val="50000"/>
                  </a:schemeClr>
                </a:solidFill>
              </a:rPr>
              <a:t>gleichen</a:t>
            </a:r>
            <a:r>
              <a:rPr lang="en-US" sz="2400" dirty="0">
                <a:solidFill>
                  <a:schemeClr val="accent5">
                    <a:lumMod val="50000"/>
                  </a:schemeClr>
                </a:solidFill>
              </a:rPr>
              <a:t> </a:t>
            </a:r>
            <a:r>
              <a:rPr lang="en-US" sz="2400" dirty="0" err="1">
                <a:solidFill>
                  <a:schemeClr val="accent5">
                    <a:lumMod val="50000"/>
                  </a:schemeClr>
                </a:solidFill>
              </a:rPr>
              <a:t>Wortfamilie</a:t>
            </a:r>
            <a:r>
              <a:rPr lang="en-US" sz="2400" dirty="0">
                <a:solidFill>
                  <a:schemeClr val="accent5">
                    <a:lumMod val="50000"/>
                  </a:schemeClr>
                </a:solidFill>
              </a:rPr>
              <a:t>.</a:t>
            </a:r>
          </a:p>
        </p:txBody>
      </p:sp>
      <p:sp>
        <p:nvSpPr>
          <p:cNvPr id="7" name="Rounded Rectangle 9">
            <a:extLst>
              <a:ext uri="{FF2B5EF4-FFF2-40B4-BE49-F238E27FC236}">
                <a16:creationId xmlns:a16="http://schemas.microsoft.com/office/drawing/2014/main" id="{5A0F88BB-CC64-4945-B50F-B1EB60E382B1}"/>
              </a:ext>
            </a:extLst>
          </p:cNvPr>
          <p:cNvSpPr/>
          <p:nvPr/>
        </p:nvSpPr>
        <p:spPr>
          <a:xfrm>
            <a:off x="410470" y="1964841"/>
            <a:ext cx="2463256" cy="68930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Dichter</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9">
            <a:extLst>
              <a:ext uri="{FF2B5EF4-FFF2-40B4-BE49-F238E27FC236}">
                <a16:creationId xmlns:a16="http://schemas.microsoft.com/office/drawing/2014/main" id="{4BB43B25-FA54-472C-B59A-E0901BEF3032}"/>
              </a:ext>
            </a:extLst>
          </p:cNvPr>
          <p:cNvSpPr/>
          <p:nvPr/>
        </p:nvSpPr>
        <p:spPr>
          <a:xfrm>
            <a:off x="410470" y="2654146"/>
            <a:ext cx="2463257" cy="689305"/>
          </a:xfrm>
          <a:prstGeom prst="roundRect">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Gedicht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03B1D4B4-0EAC-4657-806C-602047D926F3}"/>
              </a:ext>
            </a:extLst>
          </p:cNvPr>
          <p:cNvSpPr/>
          <p:nvPr/>
        </p:nvSpPr>
        <p:spPr>
          <a:xfrm>
            <a:off x="122379" y="1872349"/>
            <a:ext cx="576180" cy="49019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1" name="Rounded Rectangle 9">
            <a:extLst>
              <a:ext uri="{FF2B5EF4-FFF2-40B4-BE49-F238E27FC236}">
                <a16:creationId xmlns:a16="http://schemas.microsoft.com/office/drawing/2014/main" id="{EBF6957C-7240-488B-8FF7-19097C73CDA4}"/>
              </a:ext>
            </a:extLst>
          </p:cNvPr>
          <p:cNvSpPr/>
          <p:nvPr/>
        </p:nvSpPr>
        <p:spPr>
          <a:xfrm>
            <a:off x="3479060" y="1964841"/>
            <a:ext cx="2463256" cy="68930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le 9">
            <a:extLst>
              <a:ext uri="{FF2B5EF4-FFF2-40B4-BE49-F238E27FC236}">
                <a16:creationId xmlns:a16="http://schemas.microsoft.com/office/drawing/2014/main" id="{3AD97688-DD63-4E51-A279-62F592D2BC2C}"/>
              </a:ext>
            </a:extLst>
          </p:cNvPr>
          <p:cNvSpPr/>
          <p:nvPr/>
        </p:nvSpPr>
        <p:spPr>
          <a:xfrm>
            <a:off x="3479060" y="2654146"/>
            <a:ext cx="2463257" cy="689305"/>
          </a:xfrm>
          <a:prstGeom prst="roundRect">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Gefahr</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Oval 12">
            <a:extLst>
              <a:ext uri="{FF2B5EF4-FFF2-40B4-BE49-F238E27FC236}">
                <a16:creationId xmlns:a16="http://schemas.microsoft.com/office/drawing/2014/main" id="{8D625ADE-919D-482E-807D-44362D31745F}"/>
              </a:ext>
            </a:extLst>
          </p:cNvPr>
          <p:cNvSpPr/>
          <p:nvPr/>
        </p:nvSpPr>
        <p:spPr>
          <a:xfrm>
            <a:off x="3190969" y="1872349"/>
            <a:ext cx="576180" cy="49019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4" name="Rounded Rectangle 9">
            <a:extLst>
              <a:ext uri="{FF2B5EF4-FFF2-40B4-BE49-F238E27FC236}">
                <a16:creationId xmlns:a16="http://schemas.microsoft.com/office/drawing/2014/main" id="{FB3FFCB2-7925-4060-8259-92F39F46C4E1}"/>
              </a:ext>
            </a:extLst>
          </p:cNvPr>
          <p:cNvSpPr/>
          <p:nvPr/>
        </p:nvSpPr>
        <p:spPr>
          <a:xfrm>
            <a:off x="6518499" y="1983891"/>
            <a:ext cx="2463256" cy="68930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9">
            <a:extLst>
              <a:ext uri="{FF2B5EF4-FFF2-40B4-BE49-F238E27FC236}">
                <a16:creationId xmlns:a16="http://schemas.microsoft.com/office/drawing/2014/main" id="{84754E12-501D-42F5-87B8-D37A46B5AFB9}"/>
              </a:ext>
            </a:extLst>
          </p:cNvPr>
          <p:cNvSpPr/>
          <p:nvPr/>
        </p:nvSpPr>
        <p:spPr>
          <a:xfrm>
            <a:off x="6518499" y="2673196"/>
            <a:ext cx="2463257" cy="689305"/>
          </a:xfrm>
          <a:prstGeom prst="roundRect">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lang="en-GB" sz="2800" b="1" dirty="0" err="1">
                <a:solidFill>
                  <a:srgbClr val="4472C4">
                    <a:lumMod val="50000"/>
                  </a:srgbClr>
                </a:solidFill>
                <a:latin typeface="Century Gothic" panose="020F0302020204030204"/>
              </a:rPr>
              <a:t>Sp</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rache</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B3DA97F1-D0DE-4C94-923D-56504493FE83}"/>
              </a:ext>
            </a:extLst>
          </p:cNvPr>
          <p:cNvSpPr/>
          <p:nvPr/>
        </p:nvSpPr>
        <p:spPr>
          <a:xfrm>
            <a:off x="6230408" y="1891399"/>
            <a:ext cx="576180" cy="49019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ounded Rectangle 9">
            <a:extLst>
              <a:ext uri="{FF2B5EF4-FFF2-40B4-BE49-F238E27FC236}">
                <a16:creationId xmlns:a16="http://schemas.microsoft.com/office/drawing/2014/main" id="{6FDF4630-1035-41EA-AB13-FB1E5738672F}"/>
              </a:ext>
            </a:extLst>
          </p:cNvPr>
          <p:cNvSpPr/>
          <p:nvPr/>
        </p:nvSpPr>
        <p:spPr>
          <a:xfrm>
            <a:off x="9495943" y="1983891"/>
            <a:ext cx="2463256" cy="68930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ounded Rectangle 9">
            <a:extLst>
              <a:ext uri="{FF2B5EF4-FFF2-40B4-BE49-F238E27FC236}">
                <a16:creationId xmlns:a16="http://schemas.microsoft.com/office/drawing/2014/main" id="{C46378C8-04ED-4864-9FE8-E72FAFC9799D}"/>
              </a:ext>
            </a:extLst>
          </p:cNvPr>
          <p:cNvSpPr/>
          <p:nvPr/>
        </p:nvSpPr>
        <p:spPr>
          <a:xfrm>
            <a:off x="9495943" y="2673196"/>
            <a:ext cx="2463257" cy="689305"/>
          </a:xfrm>
          <a:prstGeom prst="roundRect">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Oval 18">
            <a:extLst>
              <a:ext uri="{FF2B5EF4-FFF2-40B4-BE49-F238E27FC236}">
                <a16:creationId xmlns:a16="http://schemas.microsoft.com/office/drawing/2014/main" id="{A70EA3D4-5A0E-4261-9DCE-40F576AAD91B}"/>
              </a:ext>
            </a:extLst>
          </p:cNvPr>
          <p:cNvSpPr/>
          <p:nvPr/>
        </p:nvSpPr>
        <p:spPr>
          <a:xfrm>
            <a:off x="9207852" y="1891399"/>
            <a:ext cx="576180" cy="49019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ounded Rectangle 9">
            <a:extLst>
              <a:ext uri="{FF2B5EF4-FFF2-40B4-BE49-F238E27FC236}">
                <a16:creationId xmlns:a16="http://schemas.microsoft.com/office/drawing/2014/main" id="{244A751B-647F-4BAD-BB9F-6A22A7C01DCC}"/>
              </a:ext>
            </a:extLst>
          </p:cNvPr>
          <p:cNvSpPr/>
          <p:nvPr/>
        </p:nvSpPr>
        <p:spPr>
          <a:xfrm>
            <a:off x="410470" y="4107141"/>
            <a:ext cx="2463256" cy="68930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u</a:t>
            </a:r>
            <a:r>
              <a:rPr lang="en-GB" sz="2800" b="1" dirty="0" err="1">
                <a:solidFill>
                  <a:srgbClr val="4472C4">
                    <a:lumMod val="50000"/>
                  </a:srgbClr>
                </a:solidFill>
                <a:latin typeface="Century Gothic" panose="020F0302020204030204"/>
              </a:rPr>
              <a:t>nbekannt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9">
            <a:extLst>
              <a:ext uri="{FF2B5EF4-FFF2-40B4-BE49-F238E27FC236}">
                <a16:creationId xmlns:a16="http://schemas.microsoft.com/office/drawing/2014/main" id="{845FB7E7-30EC-4FB6-AD7A-BBCD5BBFE9BC}"/>
              </a:ext>
            </a:extLst>
          </p:cNvPr>
          <p:cNvSpPr/>
          <p:nvPr/>
        </p:nvSpPr>
        <p:spPr>
          <a:xfrm>
            <a:off x="410470" y="4796446"/>
            <a:ext cx="2463257" cy="689305"/>
          </a:xfrm>
          <a:prstGeom prst="roundRect">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bekannt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9A287867-8EA9-46E1-A947-8D82591E973B}"/>
              </a:ext>
            </a:extLst>
          </p:cNvPr>
          <p:cNvSpPr/>
          <p:nvPr/>
        </p:nvSpPr>
        <p:spPr>
          <a:xfrm>
            <a:off x="122379" y="4014649"/>
            <a:ext cx="576180" cy="49019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3" name="Rounded Rectangle 9">
            <a:extLst>
              <a:ext uri="{FF2B5EF4-FFF2-40B4-BE49-F238E27FC236}">
                <a16:creationId xmlns:a16="http://schemas.microsoft.com/office/drawing/2014/main" id="{075FF9DE-4927-4BE6-AB04-F1BD22D534BA}"/>
              </a:ext>
            </a:extLst>
          </p:cNvPr>
          <p:cNvSpPr/>
          <p:nvPr/>
        </p:nvSpPr>
        <p:spPr>
          <a:xfrm>
            <a:off x="3479060" y="4107141"/>
            <a:ext cx="2463256" cy="68930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s</a:t>
            </a:r>
            <a:r>
              <a:rPr lang="en-GB" sz="2800" b="1" dirty="0" err="1">
                <a:solidFill>
                  <a:srgbClr val="4472C4">
                    <a:lumMod val="50000"/>
                  </a:srgbClr>
                </a:solidFill>
                <a:latin typeface="Century Gothic" panose="020F0302020204030204"/>
              </a:rPr>
              <a:t>icher</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9">
            <a:extLst>
              <a:ext uri="{FF2B5EF4-FFF2-40B4-BE49-F238E27FC236}">
                <a16:creationId xmlns:a16="http://schemas.microsoft.com/office/drawing/2014/main" id="{076400AC-1C3D-4B8F-9E1B-C789809A98AE}"/>
              </a:ext>
            </a:extLst>
          </p:cNvPr>
          <p:cNvSpPr/>
          <p:nvPr/>
        </p:nvSpPr>
        <p:spPr>
          <a:xfrm>
            <a:off x="3479060" y="4796446"/>
            <a:ext cx="2525251" cy="689305"/>
          </a:xfrm>
          <a:prstGeom prst="roundRect">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6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Sicherheit</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077470E6-AD2B-4C28-BE4B-7A1549636D48}"/>
              </a:ext>
            </a:extLst>
          </p:cNvPr>
          <p:cNvSpPr/>
          <p:nvPr/>
        </p:nvSpPr>
        <p:spPr>
          <a:xfrm>
            <a:off x="3190969" y="4014649"/>
            <a:ext cx="576180" cy="49019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26" name="Rounded Rectangle 9">
            <a:extLst>
              <a:ext uri="{FF2B5EF4-FFF2-40B4-BE49-F238E27FC236}">
                <a16:creationId xmlns:a16="http://schemas.microsoft.com/office/drawing/2014/main" id="{B19BB033-640C-4AF2-9475-534A6604DEA9}"/>
              </a:ext>
            </a:extLst>
          </p:cNvPr>
          <p:cNvSpPr/>
          <p:nvPr/>
        </p:nvSpPr>
        <p:spPr>
          <a:xfrm>
            <a:off x="6518499" y="4126191"/>
            <a:ext cx="2463256" cy="68930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freuen</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ounded Rectangle 9">
            <a:extLst>
              <a:ext uri="{FF2B5EF4-FFF2-40B4-BE49-F238E27FC236}">
                <a16:creationId xmlns:a16="http://schemas.microsoft.com/office/drawing/2014/main" id="{3CC9E055-8A34-4986-A6A1-23D82148D5CC}"/>
              </a:ext>
            </a:extLst>
          </p:cNvPr>
          <p:cNvSpPr/>
          <p:nvPr/>
        </p:nvSpPr>
        <p:spPr>
          <a:xfrm>
            <a:off x="6518499" y="4815496"/>
            <a:ext cx="2463257" cy="689305"/>
          </a:xfrm>
          <a:prstGeom prst="roundRect">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Freude</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0258462C-41ED-4EE7-8A5D-A11FA9048067}"/>
              </a:ext>
            </a:extLst>
          </p:cNvPr>
          <p:cNvSpPr/>
          <p:nvPr/>
        </p:nvSpPr>
        <p:spPr>
          <a:xfrm>
            <a:off x="6230408" y="4033699"/>
            <a:ext cx="576180" cy="49019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p>
        </p:txBody>
      </p:sp>
      <p:sp>
        <p:nvSpPr>
          <p:cNvPr id="29" name="Rounded Rectangle 9">
            <a:extLst>
              <a:ext uri="{FF2B5EF4-FFF2-40B4-BE49-F238E27FC236}">
                <a16:creationId xmlns:a16="http://schemas.microsoft.com/office/drawing/2014/main" id="{6D8A0226-8279-4AE4-968F-5C41A93E2CE4}"/>
              </a:ext>
            </a:extLst>
          </p:cNvPr>
          <p:cNvSpPr/>
          <p:nvPr/>
        </p:nvSpPr>
        <p:spPr>
          <a:xfrm>
            <a:off x="9495943" y="4126191"/>
            <a:ext cx="2463256" cy="68930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fremd</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ounded Rectangle 9">
            <a:extLst>
              <a:ext uri="{FF2B5EF4-FFF2-40B4-BE49-F238E27FC236}">
                <a16:creationId xmlns:a16="http://schemas.microsoft.com/office/drawing/2014/main" id="{3892041A-D0DF-4F3A-B12F-493E94902A1D}"/>
              </a:ext>
            </a:extLst>
          </p:cNvPr>
          <p:cNvSpPr/>
          <p:nvPr/>
        </p:nvSpPr>
        <p:spPr>
          <a:xfrm>
            <a:off x="9495943" y="4815496"/>
            <a:ext cx="2463256" cy="689305"/>
          </a:xfrm>
          <a:prstGeom prst="roundRect">
            <a:avLst/>
          </a:prstGeom>
          <a:solidFill>
            <a:srgbClr val="FFF4E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Fremdsprache</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Oval 30">
            <a:extLst>
              <a:ext uri="{FF2B5EF4-FFF2-40B4-BE49-F238E27FC236}">
                <a16:creationId xmlns:a16="http://schemas.microsoft.com/office/drawing/2014/main" id="{6352E9C7-BEB8-49B4-AAF5-44E066981342}"/>
              </a:ext>
            </a:extLst>
          </p:cNvPr>
          <p:cNvSpPr/>
          <p:nvPr/>
        </p:nvSpPr>
        <p:spPr>
          <a:xfrm>
            <a:off x="9207852" y="4033699"/>
            <a:ext cx="576180" cy="490194"/>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8</a:t>
            </a:r>
          </a:p>
        </p:txBody>
      </p:sp>
      <p:pic>
        <p:nvPicPr>
          <p:cNvPr id="32" name="Graphic 31" descr="Connections">
            <a:extLst>
              <a:ext uri="{FF2B5EF4-FFF2-40B4-BE49-F238E27FC236}">
                <a16:creationId xmlns:a16="http://schemas.microsoft.com/office/drawing/2014/main" id="{38E2CF9E-7D6A-40B9-A7B9-2AFE8AA12F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3299" y="108031"/>
            <a:ext cx="1185612" cy="1185612"/>
          </a:xfrm>
          <a:prstGeom prst="rect">
            <a:avLst/>
          </a:prstGeom>
        </p:spPr>
      </p:pic>
    </p:spTree>
    <p:extLst>
      <p:ext uri="{BB962C8B-B14F-4D97-AF65-F5344CB8AC3E}">
        <p14:creationId xmlns:p14="http://schemas.microsoft.com/office/powerpoint/2010/main" val="119760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563891" cy="869950"/>
          </a:xfrm>
          <a:prstGeom prst="rect">
            <a:avLst/>
          </a:prstGeom>
        </p:spPr>
      </p:pic>
      <p:sp>
        <p:nvSpPr>
          <p:cNvPr id="4" name="Title 3"/>
          <p:cNvSpPr>
            <a:spLocks noGrp="1"/>
          </p:cNvSpPr>
          <p:nvPr>
            <p:ph type="title"/>
          </p:nvPr>
        </p:nvSpPr>
        <p:spPr>
          <a:xfrm>
            <a:off x="0" y="294041"/>
            <a:ext cx="4963886" cy="707849"/>
          </a:xfrm>
        </p:spPr>
        <p:txBody>
          <a:bodyPr>
            <a:normAutofit/>
          </a:bodyPr>
          <a:lstStyle/>
          <a:p>
            <a:r>
              <a:rPr lang="en-GB" sz="3600" b="1" dirty="0" err="1">
                <a:solidFill>
                  <a:schemeClr val="bg1"/>
                </a:solidFill>
              </a:rPr>
              <a:t>Syrier</a:t>
            </a:r>
            <a:r>
              <a:rPr lang="en-GB" sz="3600" b="1" dirty="0">
                <a:solidFill>
                  <a:schemeClr val="bg1"/>
                </a:solidFill>
              </a:rPr>
              <a:t> in Deutschland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2012000" cy="461665"/>
          </a:xfrm>
          <a:prstGeom prst="rect">
            <a:avLst/>
          </a:prstGeom>
          <a:noFill/>
        </p:spPr>
        <p:txBody>
          <a:bodyPr wrap="square" rtlCol="0">
            <a:spAutoFit/>
          </a:bodyPr>
          <a:lstStyle/>
          <a:p>
            <a:r>
              <a:rPr lang="en-US" sz="2400" dirty="0">
                <a:solidFill>
                  <a:schemeClr val="accent5">
                    <a:lumMod val="50000"/>
                  </a:schemeClr>
                </a:solidFill>
              </a:rPr>
              <a:t>Lies den Text. </a:t>
            </a:r>
            <a:r>
              <a:rPr lang="en-US" sz="2400" dirty="0" err="1">
                <a:solidFill>
                  <a:schemeClr val="accent5">
                    <a:lumMod val="50000"/>
                  </a:schemeClr>
                </a:solidFill>
              </a:rPr>
              <a:t>Schreib</a:t>
            </a:r>
            <a:r>
              <a:rPr lang="en-US" sz="2400" dirty="0">
                <a:solidFill>
                  <a:schemeClr val="accent5">
                    <a:lumMod val="50000"/>
                  </a:schemeClr>
                </a:solidFill>
              </a:rPr>
              <a:t> 1-9 und </a:t>
            </a:r>
            <a:r>
              <a:rPr lang="en-US" sz="2400" dirty="0" err="1">
                <a:solidFill>
                  <a:schemeClr val="accent5">
                    <a:lumMod val="50000"/>
                  </a:schemeClr>
                </a:solidFill>
              </a:rPr>
              <a:t>ein</a:t>
            </a:r>
            <a:r>
              <a:rPr lang="en-US" sz="2400" dirty="0">
                <a:solidFill>
                  <a:schemeClr val="accent5">
                    <a:lumMod val="50000"/>
                  </a:schemeClr>
                </a:solidFill>
              </a:rPr>
              <a:t> Synonym </a:t>
            </a:r>
            <a:r>
              <a:rPr lang="en-US" sz="2400" dirty="0" err="1">
                <a:solidFill>
                  <a:schemeClr val="accent5">
                    <a:lumMod val="50000"/>
                  </a:schemeClr>
                </a:solidFill>
              </a:rPr>
              <a:t>aus</a:t>
            </a:r>
            <a:r>
              <a:rPr lang="en-US" sz="2400" dirty="0">
                <a:solidFill>
                  <a:schemeClr val="accent5">
                    <a:lumMod val="50000"/>
                  </a:schemeClr>
                </a:solidFill>
              </a:rPr>
              <a:t> der </a:t>
            </a:r>
            <a:r>
              <a:rPr lang="en-US" sz="2400" dirty="0" err="1">
                <a:solidFill>
                  <a:schemeClr val="accent5">
                    <a:lumMod val="50000"/>
                  </a:schemeClr>
                </a:solidFill>
              </a:rPr>
              <a:t>Liste</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jedes</a:t>
            </a:r>
            <a:r>
              <a:rPr lang="en-US" sz="2400" dirty="0">
                <a:solidFill>
                  <a:schemeClr val="accent5">
                    <a:lumMod val="50000"/>
                  </a:schemeClr>
                </a:solidFill>
              </a:rPr>
              <a:t> </a:t>
            </a:r>
            <a:r>
              <a:rPr lang="en-US" sz="2400" dirty="0" err="1">
                <a:solidFill>
                  <a:schemeClr val="accent5">
                    <a:lumMod val="50000"/>
                  </a:schemeClr>
                </a:solidFill>
              </a:rPr>
              <a:t>blaue</a:t>
            </a:r>
            <a:r>
              <a:rPr lang="en-US" sz="2400" dirty="0">
                <a:solidFill>
                  <a:schemeClr val="accent5">
                    <a:lumMod val="50000"/>
                  </a:schemeClr>
                </a:solidFill>
              </a:rPr>
              <a:t> Wort. </a:t>
            </a:r>
          </a:p>
        </p:txBody>
      </p:sp>
      <p:sp>
        <p:nvSpPr>
          <p:cNvPr id="7" name="TextBox 6">
            <a:extLst>
              <a:ext uri="{FF2B5EF4-FFF2-40B4-BE49-F238E27FC236}">
                <a16:creationId xmlns:a16="http://schemas.microsoft.com/office/drawing/2014/main" id="{2A383DB3-8B1D-44E2-8007-6696656876B2}"/>
              </a:ext>
            </a:extLst>
          </p:cNvPr>
          <p:cNvSpPr txBox="1"/>
          <p:nvPr/>
        </p:nvSpPr>
        <p:spPr>
          <a:xfrm>
            <a:off x="1126088" y="2422680"/>
            <a:ext cx="10515601" cy="2677656"/>
          </a:xfrm>
          <a:prstGeom prst="rect">
            <a:avLst/>
          </a:prstGeom>
          <a:solidFill>
            <a:schemeClr val="bg1"/>
          </a:solidFill>
          <a:ln>
            <a:solidFill>
              <a:srgbClr val="115076"/>
            </a:solidFill>
          </a:ln>
        </p:spPr>
        <p:txBody>
          <a:bodyPr wrap="square" rtlCol="0">
            <a:spAutoFit/>
          </a:bodyPr>
          <a:lstStyle/>
          <a:p>
            <a:r>
              <a:rPr lang="en-GB" sz="2400" dirty="0" err="1">
                <a:solidFill>
                  <a:srgbClr val="002060"/>
                </a:solidFill>
                <a:highlight>
                  <a:srgbClr val="D1DFEF"/>
                </a:highlight>
              </a:rPr>
              <a:t>Zur</a:t>
            </a:r>
            <a:r>
              <a:rPr lang="en-GB" sz="2400" dirty="0">
                <a:solidFill>
                  <a:srgbClr val="002060"/>
                </a:solidFill>
                <a:highlight>
                  <a:srgbClr val="D1DFEF"/>
                </a:highlight>
              </a:rPr>
              <a:t> Zeit </a:t>
            </a:r>
            <a:r>
              <a:rPr lang="en-GB" sz="2400" dirty="0">
                <a:solidFill>
                  <a:srgbClr val="002060"/>
                </a:solidFill>
              </a:rPr>
              <a:t>leben </a:t>
            </a:r>
            <a:r>
              <a:rPr lang="en-GB" sz="2400" dirty="0">
                <a:solidFill>
                  <a:srgbClr val="002060"/>
                </a:solidFill>
                <a:highlight>
                  <a:srgbClr val="D1DFEF"/>
                </a:highlight>
              </a:rPr>
              <a:t>circa </a:t>
            </a:r>
            <a:r>
              <a:rPr lang="en-GB" sz="2400" dirty="0">
                <a:solidFill>
                  <a:srgbClr val="002060"/>
                </a:solidFill>
              </a:rPr>
              <a:t>818.000 Menschen </a:t>
            </a:r>
            <a:r>
              <a:rPr lang="en-GB" sz="2400" dirty="0" err="1">
                <a:solidFill>
                  <a:srgbClr val="002060"/>
                </a:solidFill>
              </a:rPr>
              <a:t>aus</a:t>
            </a:r>
            <a:r>
              <a:rPr lang="en-GB" sz="2400" dirty="0">
                <a:solidFill>
                  <a:srgbClr val="002060"/>
                </a:solidFill>
              </a:rPr>
              <a:t> </a:t>
            </a:r>
            <a:r>
              <a:rPr lang="en-GB" sz="2400" dirty="0" err="1">
                <a:solidFill>
                  <a:srgbClr val="002060"/>
                </a:solidFill>
              </a:rPr>
              <a:t>Syrien</a:t>
            </a:r>
            <a:r>
              <a:rPr lang="en-GB" sz="2400" dirty="0">
                <a:solidFill>
                  <a:srgbClr val="002060"/>
                </a:solidFill>
              </a:rPr>
              <a:t> in Deutschland. 10 Jahre </a:t>
            </a:r>
            <a:r>
              <a:rPr lang="en-GB" sz="2400" dirty="0" err="1">
                <a:solidFill>
                  <a:srgbClr val="002060"/>
                </a:solidFill>
                <a:highlight>
                  <a:srgbClr val="D1DFEF"/>
                </a:highlight>
              </a:rPr>
              <a:t>davor</a:t>
            </a:r>
            <a:r>
              <a:rPr lang="en-GB" sz="2400" dirty="0">
                <a:solidFill>
                  <a:srgbClr val="002060"/>
                </a:solidFill>
                <a:highlight>
                  <a:srgbClr val="D1DFEF"/>
                </a:highlight>
              </a:rPr>
              <a:t> </a:t>
            </a:r>
            <a:r>
              <a:rPr lang="en-GB" sz="2400" dirty="0" err="1">
                <a:solidFill>
                  <a:srgbClr val="002060"/>
                </a:solidFill>
              </a:rPr>
              <a:t>waren</a:t>
            </a:r>
            <a:r>
              <a:rPr lang="en-GB" sz="2400" dirty="0">
                <a:solidFill>
                  <a:srgbClr val="002060"/>
                </a:solidFill>
              </a:rPr>
              <a:t> es </a:t>
            </a:r>
            <a:r>
              <a:rPr lang="en-GB" sz="2400" dirty="0" err="1">
                <a:solidFill>
                  <a:srgbClr val="002060"/>
                </a:solidFill>
              </a:rPr>
              <a:t>nur</a:t>
            </a:r>
            <a:r>
              <a:rPr lang="en-GB" sz="2400" dirty="0">
                <a:solidFill>
                  <a:srgbClr val="002060"/>
                </a:solidFill>
              </a:rPr>
              <a:t> 30.000. Der </a:t>
            </a:r>
            <a:r>
              <a:rPr lang="en-GB" sz="2400" dirty="0" err="1">
                <a:solidFill>
                  <a:srgbClr val="002060"/>
                </a:solidFill>
              </a:rPr>
              <a:t>Grund</a:t>
            </a:r>
            <a:r>
              <a:rPr lang="en-GB" sz="2400" dirty="0">
                <a:solidFill>
                  <a:srgbClr val="002060"/>
                </a:solidFill>
              </a:rPr>
              <a:t> </a:t>
            </a:r>
            <a:r>
              <a:rPr lang="en-GB" sz="2400" dirty="0" err="1">
                <a:solidFill>
                  <a:srgbClr val="002060"/>
                </a:solidFill>
              </a:rPr>
              <a:t>für</a:t>
            </a:r>
            <a:r>
              <a:rPr lang="en-GB" sz="2400" dirty="0">
                <a:solidFill>
                  <a:srgbClr val="002060"/>
                </a:solidFill>
              </a:rPr>
              <a:t> </a:t>
            </a:r>
            <a:r>
              <a:rPr lang="en-GB" sz="2400" dirty="0" err="1">
                <a:solidFill>
                  <a:srgbClr val="002060"/>
                </a:solidFill>
              </a:rPr>
              <a:t>diese</a:t>
            </a:r>
            <a:r>
              <a:rPr lang="en-GB" sz="2400" dirty="0">
                <a:solidFill>
                  <a:srgbClr val="002060"/>
                </a:solidFill>
              </a:rPr>
              <a:t> </a:t>
            </a:r>
            <a:r>
              <a:rPr lang="en-GB" sz="2400" dirty="0" err="1">
                <a:solidFill>
                  <a:srgbClr val="002060"/>
                </a:solidFill>
              </a:rPr>
              <a:t>starke</a:t>
            </a:r>
            <a:r>
              <a:rPr lang="en-GB" sz="2400" dirty="0">
                <a:solidFill>
                  <a:srgbClr val="002060"/>
                </a:solidFill>
              </a:rPr>
              <a:t> </a:t>
            </a:r>
            <a:r>
              <a:rPr lang="en-GB" sz="2400" dirty="0" err="1">
                <a:solidFill>
                  <a:srgbClr val="002060"/>
                </a:solidFill>
                <a:highlight>
                  <a:srgbClr val="D1DFEF"/>
                </a:highlight>
              </a:rPr>
              <a:t>Zunahme</a:t>
            </a:r>
            <a:r>
              <a:rPr lang="en-GB" sz="2400" dirty="0">
                <a:solidFill>
                  <a:srgbClr val="002060"/>
                </a:solidFill>
                <a:highlight>
                  <a:srgbClr val="D1DFEF"/>
                </a:highlight>
              </a:rPr>
              <a:t> </a:t>
            </a:r>
            <a:r>
              <a:rPr lang="en-GB" sz="2400" dirty="0" err="1">
                <a:solidFill>
                  <a:srgbClr val="002060"/>
                </a:solidFill>
              </a:rPr>
              <a:t>ist</a:t>
            </a:r>
            <a:r>
              <a:rPr lang="en-GB" sz="2400" dirty="0">
                <a:solidFill>
                  <a:srgbClr val="002060"/>
                </a:solidFill>
              </a:rPr>
              <a:t> der Krieg in </a:t>
            </a:r>
            <a:r>
              <a:rPr lang="en-GB" sz="2400" dirty="0" err="1">
                <a:solidFill>
                  <a:srgbClr val="002060"/>
                </a:solidFill>
              </a:rPr>
              <a:t>Syrien</a:t>
            </a:r>
            <a:r>
              <a:rPr lang="en-GB" sz="2400" dirty="0">
                <a:solidFill>
                  <a:srgbClr val="002060"/>
                </a:solidFill>
              </a:rPr>
              <a:t>, der </a:t>
            </a:r>
            <a:r>
              <a:rPr lang="en-GB" sz="2400" dirty="0" err="1">
                <a:solidFill>
                  <a:srgbClr val="002060"/>
                </a:solidFill>
              </a:rPr>
              <a:t>im</a:t>
            </a:r>
            <a:r>
              <a:rPr lang="en-GB" sz="2400" dirty="0">
                <a:solidFill>
                  <a:srgbClr val="002060"/>
                </a:solidFill>
              </a:rPr>
              <a:t> </a:t>
            </a:r>
            <a:r>
              <a:rPr lang="en-GB" sz="2400" dirty="0" err="1">
                <a:solidFill>
                  <a:srgbClr val="002060"/>
                </a:solidFill>
              </a:rPr>
              <a:t>Jahr</a:t>
            </a:r>
            <a:r>
              <a:rPr lang="en-GB" sz="2400" dirty="0">
                <a:solidFill>
                  <a:srgbClr val="002060"/>
                </a:solidFill>
              </a:rPr>
              <a:t> 2011 </a:t>
            </a:r>
            <a:r>
              <a:rPr lang="en-GB" sz="2400" dirty="0" err="1">
                <a:solidFill>
                  <a:srgbClr val="002060"/>
                </a:solidFill>
              </a:rPr>
              <a:t>seinen</a:t>
            </a:r>
            <a:r>
              <a:rPr lang="en-GB" sz="2400" dirty="0">
                <a:solidFill>
                  <a:srgbClr val="002060"/>
                </a:solidFill>
              </a:rPr>
              <a:t> </a:t>
            </a:r>
            <a:r>
              <a:rPr lang="en-GB" sz="2400" dirty="0" err="1">
                <a:solidFill>
                  <a:srgbClr val="002060"/>
                </a:solidFill>
                <a:highlight>
                  <a:srgbClr val="D1DFEF"/>
                </a:highlight>
              </a:rPr>
              <a:t>Anfang</a:t>
            </a:r>
            <a:r>
              <a:rPr lang="en-GB" sz="2400" dirty="0">
                <a:solidFill>
                  <a:srgbClr val="002060"/>
                </a:solidFill>
                <a:highlight>
                  <a:srgbClr val="D1DFEF"/>
                </a:highlight>
              </a:rPr>
              <a:t> </a:t>
            </a:r>
            <a:r>
              <a:rPr lang="en-GB" sz="2400" dirty="0" err="1">
                <a:solidFill>
                  <a:srgbClr val="002060"/>
                </a:solidFill>
              </a:rPr>
              <a:t>hatte</a:t>
            </a:r>
            <a:r>
              <a:rPr lang="en-GB" sz="2400" dirty="0">
                <a:solidFill>
                  <a:srgbClr val="002060"/>
                </a:solidFill>
              </a:rPr>
              <a:t>. </a:t>
            </a:r>
            <a:r>
              <a:rPr lang="en-GB" sz="2400" dirty="0" err="1">
                <a:solidFill>
                  <a:srgbClr val="002060"/>
                </a:solidFill>
              </a:rPr>
              <a:t>Nach</a:t>
            </a:r>
            <a:r>
              <a:rPr lang="en-GB" sz="2400" dirty="0">
                <a:solidFill>
                  <a:srgbClr val="002060"/>
                </a:solidFill>
              </a:rPr>
              <a:t> Deutschland </a:t>
            </a:r>
            <a:r>
              <a:rPr lang="en-GB" sz="2400" dirty="0" err="1">
                <a:solidFill>
                  <a:srgbClr val="002060"/>
                </a:solidFill>
              </a:rPr>
              <a:t>sind</a:t>
            </a:r>
            <a:r>
              <a:rPr lang="en-GB" sz="2400" dirty="0">
                <a:solidFill>
                  <a:srgbClr val="002060"/>
                </a:solidFill>
              </a:rPr>
              <a:t> </a:t>
            </a:r>
            <a:r>
              <a:rPr lang="en-GB" sz="2400" dirty="0" err="1">
                <a:solidFill>
                  <a:srgbClr val="002060"/>
                </a:solidFill>
              </a:rPr>
              <a:t>insbesondere</a:t>
            </a:r>
            <a:r>
              <a:rPr lang="en-GB" sz="2400" dirty="0">
                <a:solidFill>
                  <a:srgbClr val="002060"/>
                </a:solidFill>
              </a:rPr>
              <a:t>* in den Jahren 2015 und 2016 </a:t>
            </a:r>
            <a:r>
              <a:rPr lang="en-GB" sz="2400" dirty="0" err="1">
                <a:solidFill>
                  <a:srgbClr val="002060"/>
                </a:solidFill>
              </a:rPr>
              <a:t>viele</a:t>
            </a:r>
            <a:r>
              <a:rPr lang="en-GB" sz="2400" dirty="0">
                <a:solidFill>
                  <a:srgbClr val="002060"/>
                </a:solidFill>
              </a:rPr>
              <a:t> </a:t>
            </a:r>
            <a:r>
              <a:rPr lang="en-GB" sz="2400" dirty="0" err="1">
                <a:solidFill>
                  <a:srgbClr val="002060"/>
                </a:solidFill>
              </a:rPr>
              <a:t>Syrer</a:t>
            </a:r>
            <a:r>
              <a:rPr lang="en-GB" sz="2400" dirty="0">
                <a:solidFill>
                  <a:srgbClr val="002060"/>
                </a:solidFill>
              </a:rPr>
              <a:t> </a:t>
            </a:r>
            <a:r>
              <a:rPr lang="en-GB" sz="2400" dirty="0" err="1">
                <a:solidFill>
                  <a:srgbClr val="002060"/>
                </a:solidFill>
              </a:rPr>
              <a:t>als</a:t>
            </a:r>
            <a:r>
              <a:rPr lang="en-GB" sz="2400" dirty="0">
                <a:solidFill>
                  <a:srgbClr val="002060"/>
                </a:solidFill>
              </a:rPr>
              <a:t> </a:t>
            </a:r>
            <a:r>
              <a:rPr lang="en-GB" sz="2400" dirty="0" err="1">
                <a:solidFill>
                  <a:srgbClr val="002060"/>
                </a:solidFill>
                <a:highlight>
                  <a:srgbClr val="D1DFEF"/>
                </a:highlight>
              </a:rPr>
              <a:t>Flüchtlinge</a:t>
            </a:r>
            <a:r>
              <a:rPr lang="en-GB" sz="2400" dirty="0">
                <a:solidFill>
                  <a:srgbClr val="002060"/>
                </a:solidFill>
              </a:rPr>
              <a:t> </a:t>
            </a:r>
            <a:r>
              <a:rPr lang="en-GB" sz="2400" dirty="0" err="1">
                <a:solidFill>
                  <a:srgbClr val="002060"/>
                </a:solidFill>
              </a:rPr>
              <a:t>gekommen</a:t>
            </a:r>
            <a:r>
              <a:rPr lang="en-GB" sz="2400" dirty="0">
                <a:solidFill>
                  <a:srgbClr val="002060"/>
                </a:solidFill>
              </a:rPr>
              <a:t>. 6 </a:t>
            </a:r>
            <a:r>
              <a:rPr lang="en-GB" sz="2400" dirty="0" err="1">
                <a:solidFill>
                  <a:srgbClr val="002060"/>
                </a:solidFill>
              </a:rPr>
              <a:t>Millionen</a:t>
            </a:r>
            <a:r>
              <a:rPr lang="en-GB" sz="2400" dirty="0">
                <a:solidFill>
                  <a:srgbClr val="002060"/>
                </a:solidFill>
              </a:rPr>
              <a:t> </a:t>
            </a:r>
            <a:r>
              <a:rPr lang="en-GB" sz="2400" dirty="0" err="1">
                <a:solidFill>
                  <a:srgbClr val="002060"/>
                </a:solidFill>
              </a:rPr>
              <a:t>Syrier</a:t>
            </a:r>
            <a:r>
              <a:rPr lang="en-GB" sz="2400" dirty="0">
                <a:solidFill>
                  <a:srgbClr val="002060"/>
                </a:solidFill>
              </a:rPr>
              <a:t> </a:t>
            </a:r>
            <a:r>
              <a:rPr lang="en-GB" sz="2400" dirty="0" err="1">
                <a:solidFill>
                  <a:srgbClr val="002060"/>
                </a:solidFill>
              </a:rPr>
              <a:t>haben</a:t>
            </a:r>
            <a:r>
              <a:rPr lang="en-GB" sz="2400" dirty="0">
                <a:solidFill>
                  <a:srgbClr val="002060"/>
                </a:solidFill>
              </a:rPr>
              <a:t> </a:t>
            </a:r>
            <a:r>
              <a:rPr lang="en-GB" sz="2400" dirty="0" err="1">
                <a:solidFill>
                  <a:srgbClr val="002060"/>
                </a:solidFill>
              </a:rPr>
              <a:t>ihre</a:t>
            </a:r>
            <a:r>
              <a:rPr lang="en-GB" sz="2400" dirty="0">
                <a:solidFill>
                  <a:srgbClr val="002060"/>
                </a:solidFill>
              </a:rPr>
              <a:t> </a:t>
            </a:r>
            <a:r>
              <a:rPr lang="en-GB" sz="2400" dirty="0">
                <a:solidFill>
                  <a:srgbClr val="002060"/>
                </a:solidFill>
                <a:highlight>
                  <a:srgbClr val="D1DFEF"/>
                </a:highlight>
              </a:rPr>
              <a:t>Heimat </a:t>
            </a:r>
            <a:r>
              <a:rPr lang="en-GB" sz="2400" dirty="0" err="1">
                <a:solidFill>
                  <a:srgbClr val="002060"/>
                </a:solidFill>
              </a:rPr>
              <a:t>verlassen</a:t>
            </a:r>
            <a:r>
              <a:rPr lang="en-GB" sz="2400" dirty="0">
                <a:solidFill>
                  <a:srgbClr val="002060"/>
                </a:solidFill>
              </a:rPr>
              <a:t>. </a:t>
            </a:r>
            <a:r>
              <a:rPr lang="en-GB" sz="2400" dirty="0" err="1">
                <a:solidFill>
                  <a:srgbClr val="002060"/>
                </a:solidFill>
              </a:rPr>
              <a:t>Laut</a:t>
            </a:r>
            <a:r>
              <a:rPr lang="en-GB" sz="2400" dirty="0">
                <a:solidFill>
                  <a:srgbClr val="002060"/>
                </a:solidFill>
              </a:rPr>
              <a:t> </a:t>
            </a:r>
            <a:r>
              <a:rPr lang="en-GB" sz="2400" dirty="0" err="1">
                <a:solidFill>
                  <a:srgbClr val="002060"/>
                </a:solidFill>
                <a:highlight>
                  <a:srgbClr val="D1DFEF"/>
                </a:highlight>
              </a:rPr>
              <a:t>Medien</a:t>
            </a:r>
            <a:r>
              <a:rPr lang="en-GB" sz="2400" dirty="0">
                <a:solidFill>
                  <a:srgbClr val="002060"/>
                </a:solidFill>
              </a:rPr>
              <a:t> </a:t>
            </a:r>
            <a:r>
              <a:rPr lang="en-GB" sz="2400" dirty="0" err="1">
                <a:solidFill>
                  <a:srgbClr val="002060"/>
                </a:solidFill>
              </a:rPr>
              <a:t>sind</a:t>
            </a:r>
            <a:r>
              <a:rPr lang="en-GB" sz="2400" dirty="0">
                <a:solidFill>
                  <a:srgbClr val="002060"/>
                </a:solidFill>
              </a:rPr>
              <a:t> in </a:t>
            </a:r>
            <a:r>
              <a:rPr lang="en-GB" sz="2400" dirty="0" err="1">
                <a:solidFill>
                  <a:srgbClr val="002060"/>
                </a:solidFill>
              </a:rPr>
              <a:t>dem</a:t>
            </a:r>
            <a:r>
              <a:rPr lang="en-GB" sz="2400" dirty="0">
                <a:solidFill>
                  <a:srgbClr val="002060"/>
                </a:solidFill>
              </a:rPr>
              <a:t> Krieg </a:t>
            </a:r>
            <a:r>
              <a:rPr lang="en-GB" sz="2400" dirty="0" err="1">
                <a:solidFill>
                  <a:srgbClr val="002060"/>
                </a:solidFill>
              </a:rPr>
              <a:t>schon</a:t>
            </a:r>
            <a:r>
              <a:rPr lang="en-GB" sz="2400" dirty="0">
                <a:solidFill>
                  <a:srgbClr val="002060"/>
                </a:solidFill>
              </a:rPr>
              <a:t> </a:t>
            </a:r>
            <a:r>
              <a:rPr lang="en-GB" sz="2400" dirty="0" err="1">
                <a:solidFill>
                  <a:srgbClr val="002060"/>
                </a:solidFill>
              </a:rPr>
              <a:t>mehr</a:t>
            </a:r>
            <a:r>
              <a:rPr lang="en-GB" sz="2400" dirty="0">
                <a:solidFill>
                  <a:srgbClr val="002060"/>
                </a:solidFill>
              </a:rPr>
              <a:t> </a:t>
            </a:r>
            <a:r>
              <a:rPr lang="en-GB" sz="2400" dirty="0" err="1">
                <a:solidFill>
                  <a:srgbClr val="002060"/>
                </a:solidFill>
              </a:rPr>
              <a:t>als</a:t>
            </a:r>
            <a:r>
              <a:rPr lang="en-GB" sz="2400" dirty="0">
                <a:solidFill>
                  <a:srgbClr val="002060"/>
                </a:solidFill>
              </a:rPr>
              <a:t> 400.000 Menschen </a:t>
            </a:r>
            <a:r>
              <a:rPr lang="en-GB" sz="2400" dirty="0">
                <a:solidFill>
                  <a:srgbClr val="002060"/>
                </a:solidFill>
                <a:highlight>
                  <a:srgbClr val="D1DFEF"/>
                </a:highlight>
              </a:rPr>
              <a:t>ums Leben </a:t>
            </a:r>
            <a:r>
              <a:rPr lang="en-GB" sz="2400" dirty="0" err="1">
                <a:solidFill>
                  <a:srgbClr val="002060"/>
                </a:solidFill>
                <a:highlight>
                  <a:srgbClr val="D1DFEF"/>
                </a:highlight>
              </a:rPr>
              <a:t>gekommen</a:t>
            </a:r>
            <a:r>
              <a:rPr lang="en-GB" sz="2400" dirty="0">
                <a:solidFill>
                  <a:srgbClr val="002060"/>
                </a:solidFill>
              </a:rPr>
              <a:t>. </a:t>
            </a:r>
            <a:endParaRPr lang="en-US" sz="2400" dirty="0">
              <a:solidFill>
                <a:srgbClr val="002060"/>
              </a:solidFill>
            </a:endParaRPr>
          </a:p>
        </p:txBody>
      </p:sp>
      <p:graphicFrame>
        <p:nvGraphicFramePr>
          <p:cNvPr id="2" name="Table 1">
            <a:extLst>
              <a:ext uri="{FF2B5EF4-FFF2-40B4-BE49-F238E27FC236}">
                <a16:creationId xmlns:a16="http://schemas.microsoft.com/office/drawing/2014/main" id="{858657F6-E442-4CE2-9EFE-C08511A9FBE8}"/>
              </a:ext>
            </a:extLst>
          </p:cNvPr>
          <p:cNvGraphicFramePr>
            <a:graphicFrameLocks noGrp="1"/>
          </p:cNvGraphicFramePr>
          <p:nvPr>
            <p:extLst>
              <p:ext uri="{D42A27DB-BD31-4B8C-83A1-F6EECF244321}">
                <p14:modId xmlns:p14="http://schemas.microsoft.com/office/powerpoint/2010/main" val="2478159510"/>
              </p:ext>
            </p:extLst>
          </p:nvPr>
        </p:nvGraphicFramePr>
        <p:xfrm>
          <a:off x="661151" y="5562000"/>
          <a:ext cx="10515600" cy="731520"/>
        </p:xfrm>
        <a:graphic>
          <a:graphicData uri="http://schemas.openxmlformats.org/drawingml/2006/table">
            <a:tbl>
              <a:tblPr/>
              <a:tblGrid>
                <a:gridCol w="10515600">
                  <a:extLst>
                    <a:ext uri="{9D8B030D-6E8A-4147-A177-3AD203B41FA5}">
                      <a16:colId xmlns:a16="http://schemas.microsoft.com/office/drawing/2014/main" val="3350601026"/>
                    </a:ext>
                  </a:extLst>
                </a:gridCol>
              </a:tblGrid>
              <a:tr h="0">
                <a:tc>
                  <a:txBody>
                    <a:bodyPr/>
                    <a:lstStyle/>
                    <a:p>
                      <a:pPr algn="ctr" fontAlgn="base">
                        <a:spcAft>
                          <a:spcPts val="0"/>
                        </a:spcAft>
                      </a:pPr>
                      <a:r>
                        <a:rPr lang="en-GB" sz="2400" b="1" dirty="0" err="1">
                          <a:solidFill>
                            <a:srgbClr val="002060"/>
                          </a:solidFill>
                          <a:effectLst/>
                          <a:latin typeface="Century Gothic" panose="020B0502020202020204" pitchFamily="34" charset="0"/>
                          <a:ea typeface="Times New Roman" panose="02020603050405020304" pitchFamily="18" charset="0"/>
                        </a:rPr>
                        <a:t>Journalisten</a:t>
                      </a:r>
                      <a:r>
                        <a:rPr lang="en-GB" sz="2400" b="0" dirty="0">
                          <a:solidFill>
                            <a:srgbClr val="002060"/>
                          </a:solidFill>
                          <a:effectLst/>
                          <a:latin typeface="Century Gothic" panose="020B0502020202020204" pitchFamily="34" charset="0"/>
                          <a:ea typeface="Times New Roman" panose="02020603050405020304" pitchFamily="18" charset="0"/>
                        </a:rPr>
                        <a:t>| </a:t>
                      </a:r>
                      <a:r>
                        <a:rPr lang="en-GB" sz="2400" b="1" dirty="0" err="1">
                          <a:solidFill>
                            <a:srgbClr val="002060"/>
                          </a:solidFill>
                          <a:effectLst/>
                          <a:latin typeface="Century Gothic" panose="020B0502020202020204" pitchFamily="34" charset="0"/>
                          <a:ea typeface="Times New Roman" panose="02020603050405020304" pitchFamily="18" charset="0"/>
                        </a:rPr>
                        <a:t>ungefähr</a:t>
                      </a:r>
                      <a:r>
                        <a:rPr lang="en-GB" sz="2400" b="0" dirty="0">
                          <a:solidFill>
                            <a:srgbClr val="002060"/>
                          </a:solidFill>
                          <a:effectLst/>
                          <a:latin typeface="Century Gothic" panose="020B0502020202020204" pitchFamily="34" charset="0"/>
                          <a:ea typeface="Times New Roman" panose="02020603050405020304" pitchFamily="18" charset="0"/>
                        </a:rPr>
                        <a:t> | </a:t>
                      </a:r>
                      <a:r>
                        <a:rPr lang="en-GB" sz="2400" b="1" dirty="0" err="1">
                          <a:solidFill>
                            <a:srgbClr val="002060"/>
                          </a:solidFill>
                          <a:effectLst/>
                          <a:latin typeface="Century Gothic" panose="020B0502020202020204" pitchFamily="34" charset="0"/>
                          <a:ea typeface="Times New Roman" panose="02020603050405020304" pitchFamily="18" charset="0"/>
                        </a:rPr>
                        <a:t>Beginn</a:t>
                      </a:r>
                      <a:r>
                        <a:rPr lang="en-GB" sz="2400" b="0" dirty="0">
                          <a:solidFill>
                            <a:srgbClr val="002060"/>
                          </a:solidFill>
                          <a:effectLst/>
                          <a:latin typeface="Century Gothic" panose="020B0502020202020204" pitchFamily="34" charset="0"/>
                          <a:ea typeface="Times New Roman" panose="02020603050405020304" pitchFamily="18" charset="0"/>
                        </a:rPr>
                        <a:t>| </a:t>
                      </a:r>
                      <a:r>
                        <a:rPr lang="en-GB" sz="2400" b="1" dirty="0" err="1">
                          <a:solidFill>
                            <a:srgbClr val="002060"/>
                          </a:solidFill>
                          <a:effectLst/>
                          <a:latin typeface="Century Gothic" panose="020B0502020202020204" pitchFamily="34" charset="0"/>
                          <a:ea typeface="Times New Roman" panose="02020603050405020304" pitchFamily="18" charset="0"/>
                        </a:rPr>
                        <a:t>Steigerung</a:t>
                      </a:r>
                      <a:r>
                        <a:rPr lang="en-GB" sz="2400" b="0" dirty="0">
                          <a:solidFill>
                            <a:srgbClr val="002060"/>
                          </a:solidFill>
                          <a:effectLst/>
                          <a:latin typeface="Century Gothic" panose="020B0502020202020204" pitchFamily="34" charset="0"/>
                          <a:ea typeface="Times New Roman" panose="02020603050405020304" pitchFamily="18" charset="0"/>
                        </a:rPr>
                        <a:t>  </a:t>
                      </a:r>
                      <a:br>
                        <a:rPr lang="en-GB" sz="2400" b="0" dirty="0">
                          <a:solidFill>
                            <a:srgbClr val="002060"/>
                          </a:solidFill>
                          <a:effectLst/>
                          <a:latin typeface="Century Gothic" panose="020B0502020202020204" pitchFamily="34" charset="0"/>
                          <a:ea typeface="Times New Roman" panose="02020603050405020304" pitchFamily="18" charset="0"/>
                        </a:rPr>
                      </a:br>
                      <a:r>
                        <a:rPr lang="en-GB" sz="2400" b="1" dirty="0" err="1">
                          <a:solidFill>
                            <a:srgbClr val="002060"/>
                          </a:solidFill>
                          <a:effectLst/>
                          <a:latin typeface="Century Gothic" panose="020B0502020202020204" pitchFamily="34" charset="0"/>
                          <a:ea typeface="Times New Roman" panose="02020603050405020304" pitchFamily="18" charset="0"/>
                        </a:rPr>
                        <a:t>früher</a:t>
                      </a:r>
                      <a:r>
                        <a:rPr lang="en-GB" sz="2400" b="0" dirty="0">
                          <a:solidFill>
                            <a:srgbClr val="002060"/>
                          </a:solidFill>
                          <a:effectLst/>
                          <a:latin typeface="Century Gothic" panose="020B0502020202020204" pitchFamily="34" charset="0"/>
                          <a:ea typeface="Times New Roman" panose="02020603050405020304" pitchFamily="18" charset="0"/>
                        </a:rPr>
                        <a:t> | </a:t>
                      </a:r>
                      <a:r>
                        <a:rPr lang="en-GB" sz="2400" b="1" dirty="0" err="1">
                          <a:solidFill>
                            <a:srgbClr val="002060"/>
                          </a:solidFill>
                          <a:effectLst/>
                          <a:latin typeface="Century Gothic" panose="020B0502020202020204" pitchFamily="34" charset="0"/>
                          <a:ea typeface="Times New Roman" panose="02020603050405020304" pitchFamily="18" charset="0"/>
                        </a:rPr>
                        <a:t>heute</a:t>
                      </a:r>
                      <a:r>
                        <a:rPr lang="en-GB" sz="2400" b="1" dirty="0">
                          <a:solidFill>
                            <a:srgbClr val="002060"/>
                          </a:solidFill>
                          <a:effectLst/>
                          <a:latin typeface="Century Gothic" panose="020B0502020202020204" pitchFamily="34" charset="0"/>
                          <a:ea typeface="Times New Roman" panose="02020603050405020304" pitchFamily="18" charset="0"/>
                        </a:rPr>
                        <a:t> | </a:t>
                      </a:r>
                      <a:r>
                        <a:rPr lang="en-GB" sz="2400" b="1" dirty="0" err="1">
                          <a:solidFill>
                            <a:srgbClr val="002060"/>
                          </a:solidFill>
                          <a:effectLst/>
                          <a:latin typeface="Century Gothic" panose="020B0502020202020204" pitchFamily="34" charset="0"/>
                          <a:ea typeface="Times New Roman" panose="02020603050405020304" pitchFamily="18" charset="0"/>
                        </a:rPr>
                        <a:t>gestorben</a:t>
                      </a:r>
                      <a:r>
                        <a:rPr lang="en-GB" sz="2400" b="0" dirty="0">
                          <a:solidFill>
                            <a:srgbClr val="002060"/>
                          </a:solidFill>
                          <a:effectLst/>
                          <a:latin typeface="Century Gothic" panose="020B0502020202020204" pitchFamily="34" charset="0"/>
                          <a:ea typeface="Times New Roman" panose="02020603050405020304" pitchFamily="18" charset="0"/>
                        </a:rPr>
                        <a:t> | </a:t>
                      </a:r>
                      <a:r>
                        <a:rPr lang="en-GB" sz="2400" b="1" dirty="0" err="1">
                          <a:solidFill>
                            <a:srgbClr val="002060"/>
                          </a:solidFill>
                          <a:effectLst/>
                          <a:latin typeface="Century Gothic" panose="020B0502020202020204" pitchFamily="34" charset="0"/>
                          <a:ea typeface="Times New Roman" panose="02020603050405020304" pitchFamily="18" charset="0"/>
                        </a:rPr>
                        <a:t>Asylsuchende</a:t>
                      </a:r>
                      <a:r>
                        <a:rPr lang="en-GB" sz="2400" b="1" dirty="0">
                          <a:solidFill>
                            <a:srgbClr val="002060"/>
                          </a:solidFill>
                          <a:effectLst/>
                          <a:latin typeface="Century Gothic" panose="020B0502020202020204" pitchFamily="34" charset="0"/>
                          <a:ea typeface="Times New Roman" panose="02020603050405020304" pitchFamily="18" charset="0"/>
                        </a:rPr>
                        <a:t> | Land</a:t>
                      </a:r>
                      <a:endParaRPr lang="en-GB" sz="2400" b="1" dirty="0">
                        <a:solidFill>
                          <a:srgbClr val="002060"/>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576877262"/>
                  </a:ext>
                </a:extLst>
              </a:tr>
            </a:tbl>
          </a:graphicData>
        </a:graphic>
      </p:graphicFrame>
      <p:sp>
        <p:nvSpPr>
          <p:cNvPr id="8" name="Rounded Rectangle 9">
            <a:extLst>
              <a:ext uri="{FF2B5EF4-FFF2-40B4-BE49-F238E27FC236}">
                <a16:creationId xmlns:a16="http://schemas.microsoft.com/office/drawing/2014/main" id="{E31431F1-BDD2-4C85-9EA9-19988F29BB3C}"/>
              </a:ext>
            </a:extLst>
          </p:cNvPr>
          <p:cNvSpPr/>
          <p:nvPr/>
        </p:nvSpPr>
        <p:spPr>
          <a:xfrm>
            <a:off x="180000" y="1918097"/>
            <a:ext cx="1382353"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9">
            <a:extLst>
              <a:ext uri="{FF2B5EF4-FFF2-40B4-BE49-F238E27FC236}">
                <a16:creationId xmlns:a16="http://schemas.microsoft.com/office/drawing/2014/main" id="{2E506845-A0FF-4A7B-BC83-F4B3E560FC15}"/>
              </a:ext>
            </a:extLst>
          </p:cNvPr>
          <p:cNvSpPr/>
          <p:nvPr/>
        </p:nvSpPr>
        <p:spPr>
          <a:xfrm>
            <a:off x="2742542" y="1889674"/>
            <a:ext cx="1925609"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ungefähr</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A7953DA4-7F20-468A-8A1B-F57413685DB0}"/>
              </a:ext>
            </a:extLst>
          </p:cNvPr>
          <p:cNvSpPr/>
          <p:nvPr/>
        </p:nvSpPr>
        <p:spPr>
          <a:xfrm>
            <a:off x="5010125" y="414490"/>
            <a:ext cx="3480731" cy="466949"/>
          </a:xfrm>
          <a:prstGeom prst="wedgeRoundRectCallout">
            <a:avLst>
              <a:gd name="adj1" fmla="val -19687"/>
              <a:gd name="adj2" fmla="val 4251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rPr>
              <a:t>insbesondere</a:t>
            </a:r>
            <a:r>
              <a:rPr lang="en-GB" sz="2000" dirty="0">
                <a:solidFill>
                  <a:schemeClr val="bg1"/>
                </a:solidFill>
              </a:rPr>
              <a:t> – especially</a:t>
            </a:r>
          </a:p>
        </p:txBody>
      </p:sp>
      <p:sp>
        <p:nvSpPr>
          <p:cNvPr id="12" name="Rounded Rectangle 9">
            <a:extLst>
              <a:ext uri="{FF2B5EF4-FFF2-40B4-BE49-F238E27FC236}">
                <a16:creationId xmlns:a16="http://schemas.microsoft.com/office/drawing/2014/main" id="{8009C8CE-794D-452A-BD4C-FCBE007C3257}"/>
              </a:ext>
            </a:extLst>
          </p:cNvPr>
          <p:cNvSpPr/>
          <p:nvPr/>
        </p:nvSpPr>
        <p:spPr>
          <a:xfrm>
            <a:off x="-83166" y="2816380"/>
            <a:ext cx="1266954"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ounded Rectangle 9">
            <a:extLst>
              <a:ext uri="{FF2B5EF4-FFF2-40B4-BE49-F238E27FC236}">
                <a16:creationId xmlns:a16="http://schemas.microsoft.com/office/drawing/2014/main" id="{A9DC5C89-138B-4F49-AA91-0D5B3C4A3DF0}"/>
              </a:ext>
            </a:extLst>
          </p:cNvPr>
          <p:cNvSpPr/>
          <p:nvPr/>
        </p:nvSpPr>
        <p:spPr>
          <a:xfrm>
            <a:off x="9586754" y="1917453"/>
            <a:ext cx="2240485"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Steigerung</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9">
            <a:extLst>
              <a:ext uri="{FF2B5EF4-FFF2-40B4-BE49-F238E27FC236}">
                <a16:creationId xmlns:a16="http://schemas.microsoft.com/office/drawing/2014/main" id="{43C2FD28-C8A0-4CF4-844E-7E22FFED960E}"/>
              </a:ext>
            </a:extLst>
          </p:cNvPr>
          <p:cNvSpPr/>
          <p:nvPr/>
        </p:nvSpPr>
        <p:spPr>
          <a:xfrm>
            <a:off x="7376697" y="1890884"/>
            <a:ext cx="1629194"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9">
            <a:extLst>
              <a:ext uri="{FF2B5EF4-FFF2-40B4-BE49-F238E27FC236}">
                <a16:creationId xmlns:a16="http://schemas.microsoft.com/office/drawing/2014/main" id="{AB34D3A7-F34B-44C8-9051-31AB621403DA}"/>
              </a:ext>
            </a:extLst>
          </p:cNvPr>
          <p:cNvSpPr/>
          <p:nvPr/>
        </p:nvSpPr>
        <p:spPr>
          <a:xfrm>
            <a:off x="168420" y="5060892"/>
            <a:ext cx="2668949"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Asylsuchende</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9">
            <a:extLst>
              <a:ext uri="{FF2B5EF4-FFF2-40B4-BE49-F238E27FC236}">
                <a16:creationId xmlns:a16="http://schemas.microsoft.com/office/drawing/2014/main" id="{E8972E7C-3BDF-45C3-957C-FE328FD3DA68}"/>
              </a:ext>
            </a:extLst>
          </p:cNvPr>
          <p:cNvSpPr/>
          <p:nvPr/>
        </p:nvSpPr>
        <p:spPr>
          <a:xfrm>
            <a:off x="10045995" y="4699060"/>
            <a:ext cx="1925609"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Land</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9">
            <a:extLst>
              <a:ext uri="{FF2B5EF4-FFF2-40B4-BE49-F238E27FC236}">
                <a16:creationId xmlns:a16="http://schemas.microsoft.com/office/drawing/2014/main" id="{01F8239F-16CB-4D8F-BF6B-27F111F93D70}"/>
              </a:ext>
            </a:extLst>
          </p:cNvPr>
          <p:cNvSpPr/>
          <p:nvPr/>
        </p:nvSpPr>
        <p:spPr>
          <a:xfrm>
            <a:off x="6700218" y="4699060"/>
            <a:ext cx="2382160"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Journalisten</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ounded Rectangle 9">
            <a:extLst>
              <a:ext uri="{FF2B5EF4-FFF2-40B4-BE49-F238E27FC236}">
                <a16:creationId xmlns:a16="http://schemas.microsoft.com/office/drawing/2014/main" id="{74879389-C654-427A-A016-6E00AB81E9BB}"/>
              </a:ext>
            </a:extLst>
          </p:cNvPr>
          <p:cNvSpPr/>
          <p:nvPr/>
        </p:nvSpPr>
        <p:spPr>
          <a:xfrm>
            <a:off x="3747289" y="5054045"/>
            <a:ext cx="1989312" cy="46653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gestorben</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56E9560A-8CC1-4E09-9CBB-EEB55D55A408}"/>
              </a:ext>
            </a:extLst>
          </p:cNvPr>
          <p:cNvSpPr/>
          <p:nvPr/>
        </p:nvSpPr>
        <p:spPr>
          <a:xfrm>
            <a:off x="8706959" y="110427"/>
            <a:ext cx="3317937" cy="1025141"/>
          </a:xfrm>
          <a:prstGeom prst="wedgeRoundRectCallout">
            <a:avLst>
              <a:gd name="adj1" fmla="val -54815"/>
              <a:gd name="adj2" fmla="val 227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a:t>
            </a:r>
            <a:r>
              <a:rPr lang="en-GB" sz="2000" b="1" dirty="0" err="1">
                <a:solidFill>
                  <a:schemeClr val="bg1"/>
                </a:solidFill>
              </a:rPr>
              <a:t>Insbesondere</a:t>
            </a:r>
            <a:r>
              <a:rPr lang="en-GB" sz="2000" dirty="0">
                <a:solidFill>
                  <a:schemeClr val="bg1"/>
                </a:solidFill>
              </a:rPr>
              <a:t> is a more formal version of </a:t>
            </a:r>
            <a:r>
              <a:rPr lang="en-GB" sz="2000" b="1" dirty="0" err="1">
                <a:solidFill>
                  <a:schemeClr val="bg1"/>
                </a:solidFill>
              </a:rPr>
              <a:t>besonders</a:t>
            </a:r>
            <a:r>
              <a:rPr lang="en-GB" sz="2000" dirty="0">
                <a:solidFill>
                  <a:schemeClr val="bg1"/>
                </a:solidFill>
              </a:rPr>
              <a:t>.</a:t>
            </a:r>
          </a:p>
        </p:txBody>
      </p:sp>
      <p:cxnSp>
        <p:nvCxnSpPr>
          <p:cNvPr id="20" name="Straight Connector 19">
            <a:extLst>
              <a:ext uri="{FF2B5EF4-FFF2-40B4-BE49-F238E27FC236}">
                <a16:creationId xmlns:a16="http://schemas.microsoft.com/office/drawing/2014/main" id="{1ED792DE-F2E1-440A-B05F-76CBDB782561}"/>
              </a:ext>
            </a:extLst>
          </p:cNvPr>
          <p:cNvCxnSpPr/>
          <p:nvPr/>
        </p:nvCxnSpPr>
        <p:spPr>
          <a:xfrm flipH="1">
            <a:off x="9937214" y="3999123"/>
            <a:ext cx="108781" cy="242371"/>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76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561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Welch-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060F2D52-BB24-4925-9443-9FE7440E2E8E}"/>
              </a:ext>
            </a:extLst>
          </p:cNvPr>
          <p:cNvSpPr txBox="1"/>
          <p:nvPr/>
        </p:nvSpPr>
        <p:spPr>
          <a:xfrm>
            <a:off x="68492" y="1167464"/>
            <a:ext cx="11888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As you know, the form of ‘</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in German changes depending on the gender of the noun.</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6E3BAA9-8DBC-41A2-B7FD-EF6367C0AAD8}"/>
              </a:ext>
            </a:extLst>
          </p:cNvPr>
          <p:cNvSpPr txBox="1"/>
          <p:nvPr/>
        </p:nvSpPr>
        <p:spPr>
          <a:xfrm>
            <a:off x="68491" y="1505408"/>
            <a:ext cx="118888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B0502020202020204" pitchFamily="34" charset="0"/>
              </a:rPr>
              <a:t>In addition, use R1 (nominative) when </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 noun is the </a:t>
            </a:r>
            <a:r>
              <a:rPr kumimoji="0" lang="en-GB" sz="2000" b="0" i="0"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subject</a:t>
            </a:r>
            <a:r>
              <a:rPr kumimoji="0" lang="en-GB" sz="2000" b="0" i="0"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R2</a:t>
            </a:r>
            <a:r>
              <a:rPr kumimoji="0" lang="en-GB" sz="2000" b="0" i="0" strike="noStrike" kern="1200" cap="none" spc="0" normalizeH="0" noProof="0" dirty="0">
                <a:ln>
                  <a:noFill/>
                </a:ln>
                <a:solidFill>
                  <a:srgbClr val="104F75"/>
                </a:solidFill>
                <a:effectLst/>
                <a:uLnTx/>
                <a:uFillTx/>
                <a:latin typeface="Century Gothic" panose="020B0502020202020204" pitchFamily="34" charset="0"/>
                <a:ea typeface="+mn-ea"/>
                <a:cs typeface="+mn-cs"/>
              </a:rPr>
              <a:t> (accusative) for the </a:t>
            </a:r>
            <a:r>
              <a:rPr kumimoji="0" lang="en-GB" sz="2000" b="0" i="0" u="sng" strike="noStrike" kern="1200" cap="none" spc="0" normalizeH="0" noProof="0" dirty="0">
                <a:ln>
                  <a:noFill/>
                </a:ln>
                <a:solidFill>
                  <a:srgbClr val="104F75"/>
                </a:solidFill>
                <a:effectLst/>
                <a:uLnTx/>
                <a:uFillTx/>
                <a:latin typeface="Century Gothic" panose="020B0502020202020204" pitchFamily="34" charset="0"/>
                <a:ea typeface="+mn-ea"/>
                <a:cs typeface="+mn-cs"/>
              </a:rPr>
              <a:t>object</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or after certain prepositions, and R3 (dative) after other prepositions or with particular verbs.</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2" name="Table 8">
            <a:extLst>
              <a:ext uri="{FF2B5EF4-FFF2-40B4-BE49-F238E27FC236}">
                <a16:creationId xmlns:a16="http://schemas.microsoft.com/office/drawing/2014/main" id="{B732959F-ACB8-4123-B76E-0671CAE1BA99}"/>
              </a:ext>
            </a:extLst>
          </p:cNvPr>
          <p:cNvGraphicFramePr>
            <a:graphicFrameLocks noGrp="1"/>
          </p:cNvGraphicFramePr>
          <p:nvPr>
            <p:extLst>
              <p:ext uri="{D42A27DB-BD31-4B8C-83A1-F6EECF244321}">
                <p14:modId xmlns:p14="http://schemas.microsoft.com/office/powerpoint/2010/main" val="2750753580"/>
              </p:ext>
            </p:extLst>
          </p:nvPr>
        </p:nvGraphicFramePr>
        <p:xfrm>
          <a:off x="68492" y="2357078"/>
          <a:ext cx="12010095" cy="3937502"/>
        </p:xfrm>
        <a:graphic>
          <a:graphicData uri="http://schemas.openxmlformats.org/drawingml/2006/table">
            <a:tbl>
              <a:tblPr firstRow="1" bandRow="1">
                <a:tableStyleId>{5940675A-B579-460E-94D1-54222C63F5DA}</a:tableStyleId>
              </a:tblPr>
              <a:tblGrid>
                <a:gridCol w="533936">
                  <a:extLst>
                    <a:ext uri="{9D8B030D-6E8A-4147-A177-3AD203B41FA5}">
                      <a16:colId xmlns:a16="http://schemas.microsoft.com/office/drawing/2014/main" val="3207634850"/>
                    </a:ext>
                  </a:extLst>
                </a:gridCol>
                <a:gridCol w="3686543">
                  <a:extLst>
                    <a:ext uri="{9D8B030D-6E8A-4147-A177-3AD203B41FA5}">
                      <a16:colId xmlns:a16="http://schemas.microsoft.com/office/drawing/2014/main" val="3529835192"/>
                    </a:ext>
                  </a:extLst>
                </a:gridCol>
                <a:gridCol w="3788229">
                  <a:extLst>
                    <a:ext uri="{9D8B030D-6E8A-4147-A177-3AD203B41FA5}">
                      <a16:colId xmlns:a16="http://schemas.microsoft.com/office/drawing/2014/main" val="1125740476"/>
                    </a:ext>
                  </a:extLst>
                </a:gridCol>
                <a:gridCol w="4001387">
                  <a:extLst>
                    <a:ext uri="{9D8B030D-6E8A-4147-A177-3AD203B41FA5}">
                      <a16:colId xmlns:a16="http://schemas.microsoft.com/office/drawing/2014/main" val="3682970934"/>
                    </a:ext>
                  </a:extLst>
                </a:gridCol>
              </a:tblGrid>
              <a:tr h="601874">
                <a:tc>
                  <a:txBody>
                    <a:bodyPr/>
                    <a:lstStyle/>
                    <a:p>
                      <a:endParaRPr lang="en-GB" sz="2000">
                        <a:solidFill>
                          <a:srgbClr val="115076"/>
                        </a:solidFill>
                      </a:endParaRPr>
                    </a:p>
                  </a:txBody>
                  <a:tcPr anchor="ctr">
                    <a:lnL w="12700" cmpd="sng">
                      <a:noFill/>
                    </a:lnL>
                    <a:lnR w="12700" cap="flat" cmpd="sng" algn="ctr">
                      <a:solidFill>
                        <a:srgbClr val="115076"/>
                      </a:solidFill>
                      <a:prstDash val="sysDot"/>
                      <a:round/>
                      <a:headEnd type="none" w="med" len="med"/>
                      <a:tailEnd type="none" w="med" len="med"/>
                    </a:lnR>
                    <a:lnT w="12700" cmpd="sng">
                      <a:noFill/>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r>
                        <a:rPr lang="en-GB" sz="2000" dirty="0">
                          <a:solidFill>
                            <a:srgbClr val="115076"/>
                          </a:solidFill>
                        </a:rPr>
                        <a:t>Masculine</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mpd="sng">
                      <a:noFill/>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r>
                        <a:rPr lang="en-GB" sz="2000" dirty="0">
                          <a:solidFill>
                            <a:srgbClr val="115076"/>
                          </a:solidFill>
                        </a:rPr>
                        <a:t>Feminine</a:t>
                      </a:r>
                    </a:p>
                  </a:txBody>
                  <a:tcPr anchor="ct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mpd="sng">
                      <a:noFill/>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r>
                        <a:rPr lang="en-GB" sz="2000" dirty="0">
                          <a:solidFill>
                            <a:srgbClr val="115076"/>
                          </a:solidFill>
                        </a:rPr>
                        <a:t>Neuter</a:t>
                      </a:r>
                    </a:p>
                  </a:txBody>
                  <a:tcPr anchor="ctr">
                    <a:lnL w="12700" cap="flat" cmpd="sng" algn="ctr">
                      <a:solidFill>
                        <a:srgbClr val="115076"/>
                      </a:solidFill>
                      <a:prstDash val="sysDot"/>
                      <a:round/>
                      <a:headEnd type="none" w="med" len="med"/>
                      <a:tailEnd type="none" w="med" len="med"/>
                    </a:lnL>
                    <a:lnR w="12700" cmpd="sng">
                      <a:noFill/>
                    </a:lnR>
                    <a:lnT w="12700" cmpd="sng">
                      <a:noFill/>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484634368"/>
                  </a:ext>
                </a:extLst>
              </a:tr>
              <a:tr h="1032135">
                <a:tc>
                  <a:txBody>
                    <a:bodyPr/>
                    <a:lstStyle/>
                    <a:p>
                      <a:pPr algn="ctr"/>
                      <a:r>
                        <a:rPr lang="en-GB" sz="2000" dirty="0">
                          <a:solidFill>
                            <a:srgbClr val="115076"/>
                          </a:solidFill>
                        </a:rPr>
                        <a:t>R1</a:t>
                      </a:r>
                    </a:p>
                  </a:txBody>
                  <a:tcPr anchor="ctr">
                    <a:lnL w="12700" cmpd="sng">
                      <a:noFill/>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000" dirty="0" err="1">
                          <a:solidFill>
                            <a:srgbClr val="115076"/>
                          </a:solidFill>
                        </a:rPr>
                        <a:t>Welch</a:t>
                      </a:r>
                      <a:r>
                        <a:rPr lang="en-GB" sz="2000" b="1" dirty="0" err="1">
                          <a:solidFill>
                            <a:srgbClr val="F66400"/>
                          </a:solidFill>
                        </a:rPr>
                        <a:t>er</a:t>
                      </a:r>
                      <a:r>
                        <a:rPr lang="en-GB" sz="2000" dirty="0">
                          <a:solidFill>
                            <a:srgbClr val="115076"/>
                          </a:solidFill>
                        </a:rPr>
                        <a:t> Tisch </a:t>
                      </a:r>
                      <a:r>
                        <a:rPr lang="en-GB" sz="2000" dirty="0" err="1">
                          <a:solidFill>
                            <a:srgbClr val="115076"/>
                          </a:solidFill>
                        </a:rPr>
                        <a:t>ist</a:t>
                      </a:r>
                      <a:r>
                        <a:rPr lang="en-GB" sz="2000" dirty="0">
                          <a:solidFill>
                            <a:srgbClr val="115076"/>
                          </a:solidFill>
                        </a:rPr>
                        <a:t> das?</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000" dirty="0" err="1">
                          <a:solidFill>
                            <a:srgbClr val="115076"/>
                          </a:solidFill>
                        </a:rPr>
                        <a:t>Welch</a:t>
                      </a:r>
                      <a:r>
                        <a:rPr lang="en-GB" sz="2000" b="1" dirty="0" err="1">
                          <a:solidFill>
                            <a:srgbClr val="F66400"/>
                          </a:solidFill>
                        </a:rPr>
                        <a:t>e</a:t>
                      </a:r>
                      <a:r>
                        <a:rPr lang="en-GB" sz="2000" b="1" dirty="0">
                          <a:solidFill>
                            <a:srgbClr val="F66400"/>
                          </a:solidFill>
                        </a:rPr>
                        <a:t>  </a:t>
                      </a:r>
                      <a:r>
                        <a:rPr lang="en-GB" sz="2000" dirty="0">
                          <a:solidFill>
                            <a:srgbClr val="115076"/>
                          </a:solidFill>
                        </a:rPr>
                        <a:t>Person </a:t>
                      </a:r>
                      <a:r>
                        <a:rPr lang="en-GB" sz="2000" dirty="0" err="1">
                          <a:solidFill>
                            <a:srgbClr val="115076"/>
                          </a:solidFill>
                        </a:rPr>
                        <a:t>ist</a:t>
                      </a:r>
                      <a:r>
                        <a:rPr lang="en-GB" sz="2000" dirty="0">
                          <a:solidFill>
                            <a:srgbClr val="115076"/>
                          </a:solidFill>
                        </a:rPr>
                        <a:t> das?</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000" dirty="0">
                          <a:solidFill>
                            <a:srgbClr val="115076"/>
                          </a:solidFill>
                        </a:rPr>
                        <a:t>Welch</a:t>
                      </a:r>
                      <a:r>
                        <a:rPr lang="en-GB" sz="2000" b="1" dirty="0">
                          <a:solidFill>
                            <a:srgbClr val="F66400"/>
                          </a:solidFill>
                        </a:rPr>
                        <a:t>es </a:t>
                      </a:r>
                      <a:r>
                        <a:rPr lang="en-GB" sz="2000" dirty="0">
                          <a:solidFill>
                            <a:srgbClr val="115076"/>
                          </a:solidFill>
                        </a:rPr>
                        <a:t>Land </a:t>
                      </a:r>
                      <a:r>
                        <a:rPr lang="en-GB" sz="2000" dirty="0" err="1">
                          <a:solidFill>
                            <a:srgbClr val="115076"/>
                          </a:solidFill>
                        </a:rPr>
                        <a:t>ist</a:t>
                      </a:r>
                      <a:r>
                        <a:rPr lang="en-GB" sz="2000" dirty="0">
                          <a:solidFill>
                            <a:srgbClr val="115076"/>
                          </a:solidFill>
                        </a:rPr>
                        <a:t> das?</a:t>
                      </a:r>
                    </a:p>
                  </a:txBody>
                  <a:tcPr>
                    <a:lnL w="12700" cap="flat" cmpd="sng" algn="ctr">
                      <a:solidFill>
                        <a:srgbClr val="115076"/>
                      </a:solidFill>
                      <a:prstDash val="sysDot"/>
                      <a:round/>
                      <a:headEnd type="none" w="med" len="med"/>
                      <a:tailEnd type="none" w="med" len="med"/>
                    </a:lnL>
                    <a:lnR w="12700" cmpd="sng">
                      <a:noFill/>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008710291"/>
                  </a:ext>
                </a:extLst>
              </a:tr>
              <a:tr h="1238639">
                <a:tc>
                  <a:txBody>
                    <a:bodyPr/>
                    <a:lstStyle/>
                    <a:p>
                      <a:pPr algn="ctr"/>
                      <a:r>
                        <a:rPr lang="en-GB" sz="2000" dirty="0">
                          <a:solidFill>
                            <a:srgbClr val="115076"/>
                          </a:solidFill>
                        </a:rPr>
                        <a:t>R2</a:t>
                      </a:r>
                    </a:p>
                  </a:txBody>
                  <a:tcPr anchor="ctr">
                    <a:lnL w="12700" cmpd="sng">
                      <a:noFill/>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000" dirty="0">
                          <a:solidFill>
                            <a:srgbClr val="115076"/>
                          </a:solidFill>
                        </a:rPr>
                        <a:t>An </a:t>
                      </a:r>
                      <a:r>
                        <a:rPr lang="en-GB" sz="2000" dirty="0" err="1">
                          <a:solidFill>
                            <a:srgbClr val="115076"/>
                          </a:solidFill>
                        </a:rPr>
                        <a:t>welch</a:t>
                      </a:r>
                      <a:r>
                        <a:rPr lang="en-GB" sz="2000" b="1" dirty="0" err="1">
                          <a:solidFill>
                            <a:srgbClr val="F66400"/>
                          </a:solidFill>
                        </a:rPr>
                        <a:t>en</a:t>
                      </a:r>
                      <a:r>
                        <a:rPr lang="en-GB" sz="2000" dirty="0">
                          <a:solidFill>
                            <a:srgbClr val="115076"/>
                          </a:solidFill>
                        </a:rPr>
                        <a:t> Tisch </a:t>
                      </a:r>
                      <a:r>
                        <a:rPr lang="en-GB" sz="2000" dirty="0" err="1">
                          <a:solidFill>
                            <a:srgbClr val="115076"/>
                          </a:solidFill>
                        </a:rPr>
                        <a:t>setzt</a:t>
                      </a:r>
                      <a:r>
                        <a:rPr lang="en-GB" sz="2000" dirty="0">
                          <a:solidFill>
                            <a:srgbClr val="115076"/>
                          </a:solidFill>
                        </a:rPr>
                        <a:t> du dich?</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000" dirty="0" err="1">
                          <a:solidFill>
                            <a:srgbClr val="115076"/>
                          </a:solidFill>
                        </a:rPr>
                        <a:t>Welch</a:t>
                      </a:r>
                      <a:r>
                        <a:rPr lang="en-GB" sz="2000" b="1" dirty="0" err="1">
                          <a:solidFill>
                            <a:srgbClr val="F66400"/>
                          </a:solidFill>
                        </a:rPr>
                        <a:t>e</a:t>
                      </a:r>
                      <a:r>
                        <a:rPr lang="en-GB" sz="2000" dirty="0">
                          <a:solidFill>
                            <a:srgbClr val="115076"/>
                          </a:solidFill>
                        </a:rPr>
                        <a:t>  Person </a:t>
                      </a:r>
                      <a:r>
                        <a:rPr lang="en-GB" sz="2000" dirty="0" err="1">
                          <a:solidFill>
                            <a:srgbClr val="115076"/>
                          </a:solidFill>
                        </a:rPr>
                        <a:t>besuchst</a:t>
                      </a:r>
                      <a:r>
                        <a:rPr lang="en-GB" sz="2000" dirty="0">
                          <a:solidFill>
                            <a:srgbClr val="115076"/>
                          </a:solidFill>
                        </a:rPr>
                        <a:t> du?</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r>
                        <a:rPr lang="en-GB" sz="2000" dirty="0" err="1">
                          <a:solidFill>
                            <a:srgbClr val="115076"/>
                          </a:solidFill>
                        </a:rPr>
                        <a:t>Durch</a:t>
                      </a:r>
                      <a:r>
                        <a:rPr lang="en-GB" sz="2000" dirty="0">
                          <a:solidFill>
                            <a:srgbClr val="115076"/>
                          </a:solidFill>
                        </a:rPr>
                        <a:t> welch</a:t>
                      </a:r>
                      <a:r>
                        <a:rPr lang="en-GB" sz="2000" b="1" dirty="0">
                          <a:solidFill>
                            <a:srgbClr val="F66400"/>
                          </a:solidFill>
                        </a:rPr>
                        <a:t>es</a:t>
                      </a:r>
                      <a:r>
                        <a:rPr lang="en-GB" sz="2000" dirty="0">
                          <a:solidFill>
                            <a:srgbClr val="115076"/>
                          </a:solidFill>
                        </a:rPr>
                        <a:t> Land </a:t>
                      </a:r>
                      <a:r>
                        <a:rPr lang="en-GB" sz="2000" dirty="0" err="1">
                          <a:solidFill>
                            <a:srgbClr val="115076"/>
                          </a:solidFill>
                        </a:rPr>
                        <a:t>reist</a:t>
                      </a:r>
                      <a:r>
                        <a:rPr lang="en-GB" sz="2000" dirty="0">
                          <a:solidFill>
                            <a:srgbClr val="115076"/>
                          </a:solidFill>
                        </a:rPr>
                        <a:t> du?</a:t>
                      </a:r>
                    </a:p>
                  </a:txBody>
                  <a:tcPr>
                    <a:lnL w="12700" cap="flat" cmpd="sng" algn="ctr">
                      <a:solidFill>
                        <a:srgbClr val="115076"/>
                      </a:solidFill>
                      <a:prstDash val="sysDot"/>
                      <a:round/>
                      <a:headEnd type="none" w="med" len="med"/>
                      <a:tailEnd type="none" w="med" len="med"/>
                    </a:lnL>
                    <a:lnR w="12700" cmpd="sng">
                      <a:noFill/>
                    </a:lnR>
                    <a:lnT w="12700" cap="flat" cmpd="sng" algn="ctr">
                      <a:solidFill>
                        <a:srgbClr val="115076"/>
                      </a:solidFill>
                      <a:prstDash val="sysDot"/>
                      <a:round/>
                      <a:headEnd type="none" w="med" len="med"/>
                      <a:tailEnd type="none" w="med" len="med"/>
                    </a:lnT>
                    <a:lnB w="12700" cap="flat" cmpd="sng" algn="ctr">
                      <a:solidFill>
                        <a:srgbClr val="115076"/>
                      </a:solidFill>
                      <a:prstDash val="sysDot"/>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354623286"/>
                  </a:ext>
                </a:extLst>
              </a:tr>
              <a:tr h="1064854">
                <a:tc>
                  <a:txBody>
                    <a:bodyPr/>
                    <a:lstStyle/>
                    <a:p>
                      <a:pPr algn="ctr"/>
                      <a:r>
                        <a:rPr lang="en-GB" sz="2000" dirty="0">
                          <a:solidFill>
                            <a:srgbClr val="115076"/>
                          </a:solidFill>
                        </a:rPr>
                        <a:t>R3</a:t>
                      </a:r>
                    </a:p>
                  </a:txBody>
                  <a:tcPr anchor="ctr">
                    <a:lnL w="12700" cmpd="sng">
                      <a:noFill/>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EBEFF7"/>
                    </a:solidFill>
                  </a:tcPr>
                </a:tc>
                <a:tc>
                  <a:txBody>
                    <a:bodyPr/>
                    <a:lstStyle/>
                    <a:p>
                      <a:r>
                        <a:rPr lang="en-GB" sz="2000" dirty="0">
                          <a:solidFill>
                            <a:srgbClr val="115076"/>
                          </a:solidFill>
                        </a:rPr>
                        <a:t>An </a:t>
                      </a:r>
                      <a:r>
                        <a:rPr lang="en-GB" sz="2000" dirty="0" err="1">
                          <a:solidFill>
                            <a:srgbClr val="115076"/>
                          </a:solidFill>
                        </a:rPr>
                        <a:t>welch</a:t>
                      </a:r>
                      <a:r>
                        <a:rPr lang="en-GB" sz="2000" b="1" dirty="0" err="1">
                          <a:solidFill>
                            <a:srgbClr val="F66400"/>
                          </a:solidFill>
                        </a:rPr>
                        <a:t>em</a:t>
                      </a:r>
                      <a:r>
                        <a:rPr lang="en-GB" sz="2000" dirty="0">
                          <a:solidFill>
                            <a:srgbClr val="115076"/>
                          </a:solidFill>
                        </a:rPr>
                        <a:t> Tisch </a:t>
                      </a:r>
                      <a:r>
                        <a:rPr lang="en-GB" sz="2000" dirty="0" err="1">
                          <a:solidFill>
                            <a:srgbClr val="115076"/>
                          </a:solidFill>
                        </a:rPr>
                        <a:t>sitzt</a:t>
                      </a:r>
                      <a:r>
                        <a:rPr lang="en-GB" sz="2000" dirty="0">
                          <a:solidFill>
                            <a:srgbClr val="115076"/>
                          </a:solidFill>
                        </a:rPr>
                        <a:t> du?</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EBEFF7"/>
                    </a:solidFill>
                  </a:tcPr>
                </a:tc>
                <a:tc>
                  <a:txBody>
                    <a:bodyPr/>
                    <a:lstStyle/>
                    <a:p>
                      <a:r>
                        <a:rPr lang="en-GB" sz="2000" dirty="0" err="1">
                          <a:solidFill>
                            <a:srgbClr val="115076"/>
                          </a:solidFill>
                        </a:rPr>
                        <a:t>Welch</a:t>
                      </a:r>
                      <a:r>
                        <a:rPr lang="en-GB" sz="2000" b="1" dirty="0" err="1">
                          <a:solidFill>
                            <a:srgbClr val="F66400"/>
                          </a:solidFill>
                        </a:rPr>
                        <a:t>er</a:t>
                      </a:r>
                      <a:r>
                        <a:rPr lang="en-GB" sz="2000" dirty="0">
                          <a:solidFill>
                            <a:srgbClr val="115076"/>
                          </a:solidFill>
                        </a:rPr>
                        <a:t> Person </a:t>
                      </a:r>
                      <a:r>
                        <a:rPr lang="en-GB" sz="2000" dirty="0" err="1">
                          <a:solidFill>
                            <a:srgbClr val="115076"/>
                          </a:solidFill>
                        </a:rPr>
                        <a:t>dienst</a:t>
                      </a:r>
                      <a:r>
                        <a:rPr lang="en-GB" sz="2000" dirty="0">
                          <a:solidFill>
                            <a:srgbClr val="115076"/>
                          </a:solidFill>
                        </a:rPr>
                        <a:t> du?</a:t>
                      </a:r>
                    </a:p>
                  </a:txBody>
                  <a:tcPr>
                    <a:lnL w="12700" cap="flat" cmpd="sng" algn="ctr">
                      <a:solidFill>
                        <a:srgbClr val="115076"/>
                      </a:solidFill>
                      <a:prstDash val="sysDot"/>
                      <a:round/>
                      <a:headEnd type="none" w="med" len="med"/>
                      <a:tailEnd type="none" w="med" len="med"/>
                    </a:lnL>
                    <a:lnR w="12700" cap="flat" cmpd="sng" algn="ctr">
                      <a:solidFill>
                        <a:srgbClr val="115076"/>
                      </a:solidFill>
                      <a:prstDash val="sysDot"/>
                      <a:round/>
                      <a:headEnd type="none" w="med" len="med"/>
                      <a:tailEnd type="none" w="med" len="med"/>
                    </a:lnR>
                    <a:lnT w="12700" cap="flat" cmpd="sng" algn="ctr">
                      <a:solidFill>
                        <a:srgbClr val="115076"/>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EBEFF7"/>
                    </a:solidFill>
                  </a:tcPr>
                </a:tc>
                <a:tc>
                  <a:txBody>
                    <a:bodyPr/>
                    <a:lstStyle/>
                    <a:p>
                      <a:r>
                        <a:rPr lang="en-GB" sz="2000" dirty="0" err="1">
                          <a:solidFill>
                            <a:srgbClr val="115076"/>
                          </a:solidFill>
                        </a:rPr>
                        <a:t>Aus</a:t>
                      </a:r>
                      <a:r>
                        <a:rPr lang="en-GB" sz="2000" dirty="0">
                          <a:solidFill>
                            <a:srgbClr val="115076"/>
                          </a:solidFill>
                        </a:rPr>
                        <a:t> </a:t>
                      </a:r>
                      <a:r>
                        <a:rPr lang="en-GB" sz="2000" dirty="0" err="1">
                          <a:solidFill>
                            <a:srgbClr val="115076"/>
                          </a:solidFill>
                        </a:rPr>
                        <a:t>welch</a:t>
                      </a:r>
                      <a:r>
                        <a:rPr lang="en-GB" sz="2000" b="1" dirty="0" err="1">
                          <a:solidFill>
                            <a:srgbClr val="F66400"/>
                          </a:solidFill>
                        </a:rPr>
                        <a:t>em</a:t>
                      </a:r>
                      <a:r>
                        <a:rPr lang="en-GB" sz="2000" dirty="0">
                          <a:solidFill>
                            <a:srgbClr val="115076"/>
                          </a:solidFill>
                        </a:rPr>
                        <a:t> Land </a:t>
                      </a:r>
                      <a:r>
                        <a:rPr lang="en-GB" sz="2000" dirty="0" err="1">
                          <a:solidFill>
                            <a:srgbClr val="115076"/>
                          </a:solidFill>
                        </a:rPr>
                        <a:t>kommst</a:t>
                      </a:r>
                      <a:r>
                        <a:rPr lang="en-GB" sz="2000" dirty="0">
                          <a:solidFill>
                            <a:srgbClr val="115076"/>
                          </a:solidFill>
                        </a:rPr>
                        <a:t> du?</a:t>
                      </a:r>
                    </a:p>
                  </a:txBody>
                  <a:tcPr>
                    <a:lnL w="12700" cap="flat" cmpd="sng" algn="ctr">
                      <a:solidFill>
                        <a:srgbClr val="115076"/>
                      </a:solidFill>
                      <a:prstDash val="sysDot"/>
                      <a:round/>
                      <a:headEnd type="none" w="med" len="med"/>
                      <a:tailEnd type="none" w="med" len="med"/>
                    </a:lnL>
                    <a:lnR w="12700" cmpd="sng">
                      <a:noFill/>
                    </a:lnR>
                    <a:lnT w="12700" cap="flat" cmpd="sng" algn="ctr">
                      <a:solidFill>
                        <a:srgbClr val="115076"/>
                      </a:solidFill>
                      <a:prstDash val="sysDot"/>
                      <a:round/>
                      <a:headEnd type="none" w="med" len="med"/>
                      <a:tailEnd type="none" w="med" len="med"/>
                    </a:lnT>
                    <a:lnB w="12700" cmpd="sng">
                      <a:noFill/>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582911731"/>
                  </a:ext>
                </a:extLst>
              </a:tr>
            </a:tbl>
          </a:graphicData>
        </a:graphic>
      </p:graphicFrame>
      <p:sp>
        <p:nvSpPr>
          <p:cNvPr id="10" name="TextBox 9">
            <a:extLst>
              <a:ext uri="{FF2B5EF4-FFF2-40B4-BE49-F238E27FC236}">
                <a16:creationId xmlns:a16="http://schemas.microsoft.com/office/drawing/2014/main" id="{7815AAF5-45C8-444A-BE6C-32E0194348D0}"/>
              </a:ext>
            </a:extLst>
          </p:cNvPr>
          <p:cNvSpPr txBox="1"/>
          <p:nvPr/>
        </p:nvSpPr>
        <p:spPr>
          <a:xfrm>
            <a:off x="585893" y="3567690"/>
            <a:ext cx="3399416" cy="400110"/>
          </a:xfrm>
          <a:prstGeom prst="rect">
            <a:avLst/>
          </a:prstGeom>
          <a:noFill/>
        </p:spPr>
        <p:txBody>
          <a:bodyPr wrap="square" rtlCol="0">
            <a:spAutoFit/>
          </a:bodyPr>
          <a:lstStyle/>
          <a:p>
            <a:pPr algn="l"/>
            <a:r>
              <a:rPr lang="en-GB" sz="2000" i="1" dirty="0">
                <a:solidFill>
                  <a:srgbClr val="115076"/>
                </a:solidFill>
              </a:rPr>
              <a:t>Which table is that?</a:t>
            </a:r>
          </a:p>
        </p:txBody>
      </p:sp>
      <p:sp>
        <p:nvSpPr>
          <p:cNvPr id="11" name="TextBox 10">
            <a:extLst>
              <a:ext uri="{FF2B5EF4-FFF2-40B4-BE49-F238E27FC236}">
                <a16:creationId xmlns:a16="http://schemas.microsoft.com/office/drawing/2014/main" id="{5791E74E-A2F3-42C3-9846-792EFA8CA589}"/>
              </a:ext>
            </a:extLst>
          </p:cNvPr>
          <p:cNvSpPr txBox="1"/>
          <p:nvPr/>
        </p:nvSpPr>
        <p:spPr>
          <a:xfrm>
            <a:off x="4218081" y="3603512"/>
            <a:ext cx="3399416" cy="400110"/>
          </a:xfrm>
          <a:prstGeom prst="rect">
            <a:avLst/>
          </a:prstGeom>
          <a:noFill/>
        </p:spPr>
        <p:txBody>
          <a:bodyPr wrap="square" rtlCol="0">
            <a:spAutoFit/>
          </a:bodyPr>
          <a:lstStyle/>
          <a:p>
            <a:pPr algn="l"/>
            <a:r>
              <a:rPr lang="en-GB" sz="2000" i="1" dirty="0">
                <a:solidFill>
                  <a:srgbClr val="115076"/>
                </a:solidFill>
              </a:rPr>
              <a:t>Which person is that?</a:t>
            </a:r>
          </a:p>
        </p:txBody>
      </p:sp>
      <p:sp>
        <p:nvSpPr>
          <p:cNvPr id="12" name="TextBox 11">
            <a:extLst>
              <a:ext uri="{FF2B5EF4-FFF2-40B4-BE49-F238E27FC236}">
                <a16:creationId xmlns:a16="http://schemas.microsoft.com/office/drawing/2014/main" id="{E4D5D591-042F-4ACD-9F21-CB2D9D5042A5}"/>
              </a:ext>
            </a:extLst>
          </p:cNvPr>
          <p:cNvSpPr txBox="1"/>
          <p:nvPr/>
        </p:nvSpPr>
        <p:spPr>
          <a:xfrm>
            <a:off x="8056280" y="3626920"/>
            <a:ext cx="3399416" cy="400110"/>
          </a:xfrm>
          <a:prstGeom prst="rect">
            <a:avLst/>
          </a:prstGeom>
          <a:noFill/>
        </p:spPr>
        <p:txBody>
          <a:bodyPr wrap="square" rtlCol="0">
            <a:spAutoFit/>
          </a:bodyPr>
          <a:lstStyle/>
          <a:p>
            <a:pPr algn="l"/>
            <a:r>
              <a:rPr lang="en-GB" sz="2000" i="1" dirty="0">
                <a:solidFill>
                  <a:srgbClr val="115076"/>
                </a:solidFill>
              </a:rPr>
              <a:t>Which country is that?</a:t>
            </a:r>
          </a:p>
        </p:txBody>
      </p:sp>
      <p:sp>
        <p:nvSpPr>
          <p:cNvPr id="13" name="TextBox 12">
            <a:extLst>
              <a:ext uri="{FF2B5EF4-FFF2-40B4-BE49-F238E27FC236}">
                <a16:creationId xmlns:a16="http://schemas.microsoft.com/office/drawing/2014/main" id="{B7ED8701-88CB-4679-9CE5-817B2A556D06}"/>
              </a:ext>
            </a:extLst>
          </p:cNvPr>
          <p:cNvSpPr txBox="1"/>
          <p:nvPr/>
        </p:nvSpPr>
        <p:spPr>
          <a:xfrm>
            <a:off x="578467" y="4752375"/>
            <a:ext cx="4023360" cy="369332"/>
          </a:xfrm>
          <a:prstGeom prst="rect">
            <a:avLst/>
          </a:prstGeom>
          <a:noFill/>
        </p:spPr>
        <p:txBody>
          <a:bodyPr wrap="square" rtlCol="0">
            <a:spAutoFit/>
          </a:bodyPr>
          <a:lstStyle/>
          <a:p>
            <a:pPr algn="l"/>
            <a:r>
              <a:rPr lang="en-GB" i="1" dirty="0">
                <a:solidFill>
                  <a:srgbClr val="115076"/>
                </a:solidFill>
              </a:rPr>
              <a:t>At which table do you sit down?</a:t>
            </a:r>
          </a:p>
        </p:txBody>
      </p:sp>
      <p:sp>
        <p:nvSpPr>
          <p:cNvPr id="14" name="TextBox 13">
            <a:extLst>
              <a:ext uri="{FF2B5EF4-FFF2-40B4-BE49-F238E27FC236}">
                <a16:creationId xmlns:a16="http://schemas.microsoft.com/office/drawing/2014/main" id="{F9C3A857-03C5-4E58-B452-1DEFF6A91698}"/>
              </a:ext>
            </a:extLst>
          </p:cNvPr>
          <p:cNvSpPr txBox="1"/>
          <p:nvPr/>
        </p:nvSpPr>
        <p:spPr>
          <a:xfrm>
            <a:off x="4253884" y="4759081"/>
            <a:ext cx="4023360" cy="369332"/>
          </a:xfrm>
          <a:prstGeom prst="rect">
            <a:avLst/>
          </a:prstGeom>
          <a:noFill/>
        </p:spPr>
        <p:txBody>
          <a:bodyPr wrap="square" rtlCol="0">
            <a:spAutoFit/>
          </a:bodyPr>
          <a:lstStyle/>
          <a:p>
            <a:pPr algn="l"/>
            <a:r>
              <a:rPr lang="en-GB" i="1" dirty="0">
                <a:solidFill>
                  <a:srgbClr val="115076"/>
                </a:solidFill>
              </a:rPr>
              <a:t>Which person do you visit?</a:t>
            </a:r>
          </a:p>
        </p:txBody>
      </p:sp>
      <p:sp>
        <p:nvSpPr>
          <p:cNvPr id="15" name="TextBox 14">
            <a:extLst>
              <a:ext uri="{FF2B5EF4-FFF2-40B4-BE49-F238E27FC236}">
                <a16:creationId xmlns:a16="http://schemas.microsoft.com/office/drawing/2014/main" id="{B2D7ADE1-B9CD-463D-8730-C37F6295553B}"/>
              </a:ext>
            </a:extLst>
          </p:cNvPr>
          <p:cNvSpPr txBox="1"/>
          <p:nvPr/>
        </p:nvSpPr>
        <p:spPr>
          <a:xfrm>
            <a:off x="8120517" y="4482082"/>
            <a:ext cx="4331758" cy="646331"/>
          </a:xfrm>
          <a:prstGeom prst="rect">
            <a:avLst/>
          </a:prstGeom>
          <a:noFill/>
        </p:spPr>
        <p:txBody>
          <a:bodyPr wrap="square" rtlCol="0">
            <a:spAutoFit/>
          </a:bodyPr>
          <a:lstStyle/>
          <a:p>
            <a:pPr algn="l"/>
            <a:r>
              <a:rPr lang="en-GB" i="1" dirty="0">
                <a:solidFill>
                  <a:srgbClr val="115076"/>
                </a:solidFill>
              </a:rPr>
              <a:t>Through which country do you travel?</a:t>
            </a:r>
          </a:p>
        </p:txBody>
      </p:sp>
      <p:sp>
        <p:nvSpPr>
          <p:cNvPr id="16" name="TextBox 15">
            <a:extLst>
              <a:ext uri="{FF2B5EF4-FFF2-40B4-BE49-F238E27FC236}">
                <a16:creationId xmlns:a16="http://schemas.microsoft.com/office/drawing/2014/main" id="{B9AD75A3-83FE-46B0-B2CC-77CA2C908AB0}"/>
              </a:ext>
            </a:extLst>
          </p:cNvPr>
          <p:cNvSpPr txBox="1"/>
          <p:nvPr/>
        </p:nvSpPr>
        <p:spPr>
          <a:xfrm>
            <a:off x="660085" y="5697784"/>
            <a:ext cx="4023360" cy="369332"/>
          </a:xfrm>
          <a:prstGeom prst="rect">
            <a:avLst/>
          </a:prstGeom>
          <a:noFill/>
        </p:spPr>
        <p:txBody>
          <a:bodyPr wrap="square" rtlCol="0">
            <a:spAutoFit/>
          </a:bodyPr>
          <a:lstStyle/>
          <a:p>
            <a:pPr algn="l"/>
            <a:r>
              <a:rPr lang="en-GB" i="1" dirty="0">
                <a:solidFill>
                  <a:srgbClr val="115076"/>
                </a:solidFill>
              </a:rPr>
              <a:t>At which table are you sitting?</a:t>
            </a:r>
          </a:p>
        </p:txBody>
      </p:sp>
      <p:sp>
        <p:nvSpPr>
          <p:cNvPr id="17" name="TextBox 16">
            <a:extLst>
              <a:ext uri="{FF2B5EF4-FFF2-40B4-BE49-F238E27FC236}">
                <a16:creationId xmlns:a16="http://schemas.microsoft.com/office/drawing/2014/main" id="{CA433578-896D-49BC-8D3E-C71A858D2125}"/>
              </a:ext>
            </a:extLst>
          </p:cNvPr>
          <p:cNvSpPr txBox="1"/>
          <p:nvPr/>
        </p:nvSpPr>
        <p:spPr>
          <a:xfrm>
            <a:off x="4267972" y="5743748"/>
            <a:ext cx="4023360" cy="369332"/>
          </a:xfrm>
          <a:prstGeom prst="rect">
            <a:avLst/>
          </a:prstGeom>
          <a:noFill/>
        </p:spPr>
        <p:txBody>
          <a:bodyPr wrap="square" rtlCol="0">
            <a:spAutoFit/>
          </a:bodyPr>
          <a:lstStyle/>
          <a:p>
            <a:pPr algn="l"/>
            <a:r>
              <a:rPr lang="en-GB" i="1" dirty="0">
                <a:solidFill>
                  <a:srgbClr val="115076"/>
                </a:solidFill>
              </a:rPr>
              <a:t>Which person do you serve?</a:t>
            </a:r>
          </a:p>
        </p:txBody>
      </p:sp>
      <p:sp>
        <p:nvSpPr>
          <p:cNvPr id="18" name="TextBox 17">
            <a:extLst>
              <a:ext uri="{FF2B5EF4-FFF2-40B4-BE49-F238E27FC236}">
                <a16:creationId xmlns:a16="http://schemas.microsoft.com/office/drawing/2014/main" id="{1D00CDE6-92B9-498D-B108-FFF481E600F9}"/>
              </a:ext>
            </a:extLst>
          </p:cNvPr>
          <p:cNvSpPr txBox="1"/>
          <p:nvPr/>
        </p:nvSpPr>
        <p:spPr>
          <a:xfrm>
            <a:off x="8021904" y="5759179"/>
            <a:ext cx="4136773" cy="369332"/>
          </a:xfrm>
          <a:prstGeom prst="rect">
            <a:avLst/>
          </a:prstGeom>
          <a:noFill/>
        </p:spPr>
        <p:txBody>
          <a:bodyPr wrap="square" rtlCol="0">
            <a:spAutoFit/>
          </a:bodyPr>
          <a:lstStyle/>
          <a:p>
            <a:pPr algn="l"/>
            <a:r>
              <a:rPr lang="en-GB" i="1" dirty="0">
                <a:solidFill>
                  <a:srgbClr val="115076"/>
                </a:solidFill>
              </a:rPr>
              <a:t>Which country do you come from?</a:t>
            </a:r>
          </a:p>
        </p:txBody>
      </p:sp>
      <p:sp>
        <p:nvSpPr>
          <p:cNvPr id="19" name="Rectangle: Rounded Corners 18">
            <a:extLst>
              <a:ext uri="{FF2B5EF4-FFF2-40B4-BE49-F238E27FC236}">
                <a16:creationId xmlns:a16="http://schemas.microsoft.com/office/drawing/2014/main" id="{F8871B73-F4B4-409C-A70C-4414DB2AEB0E}"/>
              </a:ext>
            </a:extLst>
          </p:cNvPr>
          <p:cNvSpPr/>
          <p:nvPr/>
        </p:nvSpPr>
        <p:spPr>
          <a:xfrm>
            <a:off x="629768" y="2988266"/>
            <a:ext cx="11412673" cy="987904"/>
          </a:xfrm>
          <a:prstGeom prst="round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with Corners Rounded 19">
            <a:extLst>
              <a:ext uri="{FF2B5EF4-FFF2-40B4-BE49-F238E27FC236}">
                <a16:creationId xmlns:a16="http://schemas.microsoft.com/office/drawing/2014/main" id="{292C0BEA-4427-4346-ABD6-C4201CAF475E}"/>
              </a:ext>
            </a:extLst>
          </p:cNvPr>
          <p:cNvSpPr/>
          <p:nvPr/>
        </p:nvSpPr>
        <p:spPr>
          <a:xfrm>
            <a:off x="4361682" y="1181906"/>
            <a:ext cx="3694598" cy="1025141"/>
          </a:xfrm>
          <a:prstGeom prst="wedgeRoundRectCallout">
            <a:avLst>
              <a:gd name="adj1" fmla="val -46860"/>
              <a:gd name="adj2" fmla="val 12150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Sentences with </a:t>
            </a:r>
            <a:r>
              <a:rPr lang="en-GB" sz="2000" b="1" dirty="0">
                <a:solidFill>
                  <a:schemeClr val="bg1"/>
                </a:solidFill>
              </a:rPr>
              <a:t>sein</a:t>
            </a:r>
            <a:r>
              <a:rPr lang="en-GB" sz="2000" dirty="0">
                <a:solidFill>
                  <a:schemeClr val="bg1"/>
                </a:solidFill>
              </a:rPr>
              <a:t> (to be) always use R1.</a:t>
            </a:r>
          </a:p>
        </p:txBody>
      </p:sp>
      <p:sp>
        <p:nvSpPr>
          <p:cNvPr id="21" name="Rounded Rectangular Callout 3">
            <a:extLst>
              <a:ext uri="{FF2B5EF4-FFF2-40B4-BE49-F238E27FC236}">
                <a16:creationId xmlns:a16="http://schemas.microsoft.com/office/drawing/2014/main" id="{DF00D554-715A-4062-824B-280D048B4A62}"/>
              </a:ext>
            </a:extLst>
          </p:cNvPr>
          <p:cNvSpPr/>
          <p:nvPr/>
        </p:nvSpPr>
        <p:spPr>
          <a:xfrm>
            <a:off x="1057630" y="1565022"/>
            <a:ext cx="10516090" cy="306359"/>
          </a:xfrm>
          <a:prstGeom prst="wedgeRoundRectCallout">
            <a:avLst>
              <a:gd name="adj1" fmla="val -26839"/>
              <a:gd name="adj2" fmla="val 47285"/>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Other</a:t>
            </a:r>
            <a:r>
              <a:rPr kumimoji="0" lang="en-GB" sz="20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words that follow this pattern are</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(each, every) and</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dies- </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that)</a:t>
            </a:r>
            <a:endParaRPr kumimoji="0" lang="en-GB" sz="180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3" name="Rectangle: Rounded Corners 22">
            <a:extLst>
              <a:ext uri="{FF2B5EF4-FFF2-40B4-BE49-F238E27FC236}">
                <a16:creationId xmlns:a16="http://schemas.microsoft.com/office/drawing/2014/main" id="{871238C0-7B4F-464F-AE0D-4A4D85388B47}"/>
              </a:ext>
            </a:extLst>
          </p:cNvPr>
          <p:cNvSpPr/>
          <p:nvPr/>
        </p:nvSpPr>
        <p:spPr>
          <a:xfrm>
            <a:off x="1467293" y="3009156"/>
            <a:ext cx="255181" cy="2913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24" name="Rectangle: Rounded Corners 23">
            <a:extLst>
              <a:ext uri="{FF2B5EF4-FFF2-40B4-BE49-F238E27FC236}">
                <a16:creationId xmlns:a16="http://schemas.microsoft.com/office/drawing/2014/main" id="{8CE12F02-CB80-40C3-B0C7-EBEB78B0620B}"/>
              </a:ext>
            </a:extLst>
          </p:cNvPr>
          <p:cNvSpPr/>
          <p:nvPr/>
        </p:nvSpPr>
        <p:spPr>
          <a:xfrm>
            <a:off x="5152731" y="3022036"/>
            <a:ext cx="255181" cy="2913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25" name="Rectangle: Rounded Corners 24">
            <a:extLst>
              <a:ext uri="{FF2B5EF4-FFF2-40B4-BE49-F238E27FC236}">
                <a16:creationId xmlns:a16="http://schemas.microsoft.com/office/drawing/2014/main" id="{2FA0D365-519F-4798-AD75-50B793D01E9D}"/>
              </a:ext>
            </a:extLst>
          </p:cNvPr>
          <p:cNvSpPr/>
          <p:nvPr/>
        </p:nvSpPr>
        <p:spPr>
          <a:xfrm>
            <a:off x="8948625" y="2985601"/>
            <a:ext cx="347775" cy="277327"/>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26" name="Rectangle: Rounded Corners 25">
            <a:extLst>
              <a:ext uri="{FF2B5EF4-FFF2-40B4-BE49-F238E27FC236}">
                <a16:creationId xmlns:a16="http://schemas.microsoft.com/office/drawing/2014/main" id="{D0CC5DBE-1A55-42A6-968D-55544C493FDD}"/>
              </a:ext>
            </a:extLst>
          </p:cNvPr>
          <p:cNvSpPr/>
          <p:nvPr/>
        </p:nvSpPr>
        <p:spPr>
          <a:xfrm>
            <a:off x="1866105" y="4075521"/>
            <a:ext cx="310425" cy="2913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27" name="Rectangle: Rounded Corners 26">
            <a:extLst>
              <a:ext uri="{FF2B5EF4-FFF2-40B4-BE49-F238E27FC236}">
                <a16:creationId xmlns:a16="http://schemas.microsoft.com/office/drawing/2014/main" id="{91394BD8-D2E6-48E9-B1B6-D9B2A3CF8D0B}"/>
              </a:ext>
            </a:extLst>
          </p:cNvPr>
          <p:cNvSpPr/>
          <p:nvPr/>
        </p:nvSpPr>
        <p:spPr>
          <a:xfrm>
            <a:off x="5152731" y="4075521"/>
            <a:ext cx="255181" cy="2913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28" name="Rectangle: Rounded Corners 27">
            <a:extLst>
              <a:ext uri="{FF2B5EF4-FFF2-40B4-BE49-F238E27FC236}">
                <a16:creationId xmlns:a16="http://schemas.microsoft.com/office/drawing/2014/main" id="{CBD57780-B861-437C-A7D0-E29BE60A3AF4}"/>
              </a:ext>
            </a:extLst>
          </p:cNvPr>
          <p:cNvSpPr/>
          <p:nvPr/>
        </p:nvSpPr>
        <p:spPr>
          <a:xfrm>
            <a:off x="9722584" y="4075521"/>
            <a:ext cx="310058" cy="2913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29" name="Rectangle: Rounded Corners 28">
            <a:extLst>
              <a:ext uri="{FF2B5EF4-FFF2-40B4-BE49-F238E27FC236}">
                <a16:creationId xmlns:a16="http://schemas.microsoft.com/office/drawing/2014/main" id="{E3CBA929-5A62-48BC-B14F-AB2413717152}"/>
              </a:ext>
            </a:extLst>
          </p:cNvPr>
          <p:cNvSpPr/>
          <p:nvPr/>
        </p:nvSpPr>
        <p:spPr>
          <a:xfrm>
            <a:off x="1866105" y="5295399"/>
            <a:ext cx="400577" cy="2913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30" name="Rectangle: Rounded Corners 29">
            <a:extLst>
              <a:ext uri="{FF2B5EF4-FFF2-40B4-BE49-F238E27FC236}">
                <a16:creationId xmlns:a16="http://schemas.microsoft.com/office/drawing/2014/main" id="{B7C85D66-CC50-4FA2-B506-5FFF859A40B3}"/>
              </a:ext>
            </a:extLst>
          </p:cNvPr>
          <p:cNvSpPr/>
          <p:nvPr/>
        </p:nvSpPr>
        <p:spPr>
          <a:xfrm>
            <a:off x="5173642" y="5295399"/>
            <a:ext cx="255181" cy="2913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31" name="Rectangle: Rounded Corners 30">
            <a:extLst>
              <a:ext uri="{FF2B5EF4-FFF2-40B4-BE49-F238E27FC236}">
                <a16:creationId xmlns:a16="http://schemas.microsoft.com/office/drawing/2014/main" id="{0B2E25C5-1AD0-42A9-B2E8-977B5288A929}"/>
              </a:ext>
            </a:extLst>
          </p:cNvPr>
          <p:cNvSpPr/>
          <p:nvPr/>
        </p:nvSpPr>
        <p:spPr>
          <a:xfrm>
            <a:off x="9433719" y="5285113"/>
            <a:ext cx="400577" cy="2913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32" name="Rectangle: Rounded Corners 31">
            <a:extLst>
              <a:ext uri="{FF2B5EF4-FFF2-40B4-BE49-F238E27FC236}">
                <a16:creationId xmlns:a16="http://schemas.microsoft.com/office/drawing/2014/main" id="{3985D19A-A96A-4F3B-9D71-C8EAEE7F6770}"/>
              </a:ext>
            </a:extLst>
          </p:cNvPr>
          <p:cNvSpPr/>
          <p:nvPr/>
        </p:nvSpPr>
        <p:spPr>
          <a:xfrm>
            <a:off x="611273" y="2975689"/>
            <a:ext cx="3656699" cy="2220359"/>
          </a:xfrm>
          <a:prstGeom prst="round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peech Bubble: Rectangle with Corners Rounded 32">
            <a:extLst>
              <a:ext uri="{FF2B5EF4-FFF2-40B4-BE49-F238E27FC236}">
                <a16:creationId xmlns:a16="http://schemas.microsoft.com/office/drawing/2014/main" id="{D0F249A8-50FA-4C7D-885E-44F5715BA611}"/>
              </a:ext>
            </a:extLst>
          </p:cNvPr>
          <p:cNvSpPr/>
          <p:nvPr/>
        </p:nvSpPr>
        <p:spPr>
          <a:xfrm>
            <a:off x="523483" y="1149381"/>
            <a:ext cx="3694598" cy="1025141"/>
          </a:xfrm>
          <a:prstGeom prst="wedgeRoundRectCallout">
            <a:avLst>
              <a:gd name="adj1" fmla="val -14729"/>
              <a:gd name="adj2" fmla="val 126199"/>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Only the masculine changes in R2.</a:t>
            </a:r>
          </a:p>
        </p:txBody>
      </p:sp>
      <p:sp>
        <p:nvSpPr>
          <p:cNvPr id="34" name="Rectangle: Rounded Corners 33">
            <a:extLst>
              <a:ext uri="{FF2B5EF4-FFF2-40B4-BE49-F238E27FC236}">
                <a16:creationId xmlns:a16="http://schemas.microsoft.com/office/drawing/2014/main" id="{8501CA4C-9F1D-4055-A0B0-1AD4AF9E9A1A}"/>
              </a:ext>
            </a:extLst>
          </p:cNvPr>
          <p:cNvSpPr/>
          <p:nvPr/>
        </p:nvSpPr>
        <p:spPr>
          <a:xfrm>
            <a:off x="4276621" y="4007902"/>
            <a:ext cx="7765820" cy="1188145"/>
          </a:xfrm>
          <a:prstGeom prst="round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peech Bubble: Rectangle with Corners Rounded 34">
            <a:extLst>
              <a:ext uri="{FF2B5EF4-FFF2-40B4-BE49-F238E27FC236}">
                <a16:creationId xmlns:a16="http://schemas.microsoft.com/office/drawing/2014/main" id="{045F9872-B83B-47D0-86DD-E2B489E8D413}"/>
              </a:ext>
            </a:extLst>
          </p:cNvPr>
          <p:cNvSpPr/>
          <p:nvPr/>
        </p:nvSpPr>
        <p:spPr>
          <a:xfrm>
            <a:off x="4894014" y="1180876"/>
            <a:ext cx="3694598" cy="1025141"/>
          </a:xfrm>
          <a:prstGeom prst="wedgeRoundRectCallout">
            <a:avLst>
              <a:gd name="adj1" fmla="val -19940"/>
              <a:gd name="adj2" fmla="val 21696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Use R2 when the noun is the </a:t>
            </a:r>
            <a:r>
              <a:rPr lang="en-GB" sz="2000" u="sng" dirty="0">
                <a:solidFill>
                  <a:schemeClr val="bg1"/>
                </a:solidFill>
              </a:rPr>
              <a:t>object</a:t>
            </a:r>
            <a:r>
              <a:rPr lang="en-GB" sz="2000" dirty="0">
                <a:solidFill>
                  <a:schemeClr val="bg1"/>
                </a:solidFill>
              </a:rPr>
              <a:t>.</a:t>
            </a:r>
          </a:p>
        </p:txBody>
      </p:sp>
      <p:sp>
        <p:nvSpPr>
          <p:cNvPr id="36" name="Speech Bubble: Rectangle with Corners Rounded 35">
            <a:extLst>
              <a:ext uri="{FF2B5EF4-FFF2-40B4-BE49-F238E27FC236}">
                <a16:creationId xmlns:a16="http://schemas.microsoft.com/office/drawing/2014/main" id="{41FDAAE7-9BEE-450B-8653-7A1F063B85DE}"/>
              </a:ext>
            </a:extLst>
          </p:cNvPr>
          <p:cNvSpPr/>
          <p:nvPr/>
        </p:nvSpPr>
        <p:spPr>
          <a:xfrm>
            <a:off x="8744681" y="1167740"/>
            <a:ext cx="3056575" cy="1025141"/>
          </a:xfrm>
          <a:prstGeom prst="wedgeRoundRectCallout">
            <a:avLst>
              <a:gd name="adj1" fmla="val -52758"/>
              <a:gd name="adj2" fmla="val 227915"/>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Or after a R2 preposition.</a:t>
            </a:r>
          </a:p>
        </p:txBody>
      </p:sp>
      <p:sp>
        <p:nvSpPr>
          <p:cNvPr id="37" name="Rectangle: Rounded Corners 36">
            <a:extLst>
              <a:ext uri="{FF2B5EF4-FFF2-40B4-BE49-F238E27FC236}">
                <a16:creationId xmlns:a16="http://schemas.microsoft.com/office/drawing/2014/main" id="{F8E38D42-4F08-4265-8622-255AC7713C3B}"/>
              </a:ext>
            </a:extLst>
          </p:cNvPr>
          <p:cNvSpPr/>
          <p:nvPr/>
        </p:nvSpPr>
        <p:spPr>
          <a:xfrm>
            <a:off x="609339" y="4023334"/>
            <a:ext cx="3656699" cy="2220359"/>
          </a:xfrm>
          <a:prstGeom prst="round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peech Bubble: Rectangle with Corners Rounded 37">
            <a:extLst>
              <a:ext uri="{FF2B5EF4-FFF2-40B4-BE49-F238E27FC236}">
                <a16:creationId xmlns:a16="http://schemas.microsoft.com/office/drawing/2014/main" id="{8AABC029-3C1E-4EF2-99E4-8D70B44CF256}"/>
              </a:ext>
            </a:extLst>
          </p:cNvPr>
          <p:cNvSpPr/>
          <p:nvPr/>
        </p:nvSpPr>
        <p:spPr>
          <a:xfrm>
            <a:off x="585893" y="1571060"/>
            <a:ext cx="3694598" cy="1245014"/>
          </a:xfrm>
          <a:prstGeom prst="wedgeRoundRectCallout">
            <a:avLst>
              <a:gd name="adj1" fmla="val -40781"/>
              <a:gd name="adj2" fmla="val 154512"/>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After an, auf, in use R2 if there is movement, R3 if no movement.</a:t>
            </a:r>
          </a:p>
        </p:txBody>
      </p:sp>
      <p:sp>
        <p:nvSpPr>
          <p:cNvPr id="39" name="Rectangle: Rounded Corners 38">
            <a:extLst>
              <a:ext uri="{FF2B5EF4-FFF2-40B4-BE49-F238E27FC236}">
                <a16:creationId xmlns:a16="http://schemas.microsoft.com/office/drawing/2014/main" id="{03BC5252-BD37-4641-A9FC-5BBE5CD03B5B}"/>
              </a:ext>
            </a:extLst>
          </p:cNvPr>
          <p:cNvSpPr/>
          <p:nvPr/>
        </p:nvSpPr>
        <p:spPr>
          <a:xfrm>
            <a:off x="4259680" y="5202714"/>
            <a:ext cx="7765820" cy="1091865"/>
          </a:xfrm>
          <a:prstGeom prst="round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peech Bubble: Rectangle with Corners Rounded 39">
            <a:extLst>
              <a:ext uri="{FF2B5EF4-FFF2-40B4-BE49-F238E27FC236}">
                <a16:creationId xmlns:a16="http://schemas.microsoft.com/office/drawing/2014/main" id="{A9490FE2-A950-4506-894E-5D2FA7AE46CD}"/>
              </a:ext>
            </a:extLst>
          </p:cNvPr>
          <p:cNvSpPr/>
          <p:nvPr/>
        </p:nvSpPr>
        <p:spPr>
          <a:xfrm>
            <a:off x="4343083" y="1545211"/>
            <a:ext cx="3694598" cy="1315862"/>
          </a:xfrm>
          <a:prstGeom prst="wedgeRoundRectCallout">
            <a:avLst>
              <a:gd name="adj1" fmla="val 14796"/>
              <a:gd name="adj2" fmla="val 2230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Use R3 when the noun is the </a:t>
            </a:r>
            <a:r>
              <a:rPr lang="en-GB" sz="2000" u="sng" dirty="0">
                <a:solidFill>
                  <a:schemeClr val="bg1"/>
                </a:solidFill>
              </a:rPr>
              <a:t>indirect</a:t>
            </a:r>
            <a:r>
              <a:rPr lang="en-GB" sz="2000" dirty="0">
                <a:solidFill>
                  <a:schemeClr val="bg1"/>
                </a:solidFill>
              </a:rPr>
              <a:t> </a:t>
            </a:r>
            <a:r>
              <a:rPr lang="en-GB" sz="2000" u="sng" dirty="0">
                <a:solidFill>
                  <a:schemeClr val="bg1"/>
                </a:solidFill>
              </a:rPr>
              <a:t>object </a:t>
            </a:r>
            <a:r>
              <a:rPr lang="en-GB" sz="2000" dirty="0">
                <a:solidFill>
                  <a:schemeClr val="bg1"/>
                </a:solidFill>
              </a:rPr>
              <a:t>(for/to) or the verb requires R3.</a:t>
            </a:r>
          </a:p>
        </p:txBody>
      </p:sp>
      <p:sp>
        <p:nvSpPr>
          <p:cNvPr id="41" name="Speech Bubble: Rectangle with Corners Rounded 40">
            <a:extLst>
              <a:ext uri="{FF2B5EF4-FFF2-40B4-BE49-F238E27FC236}">
                <a16:creationId xmlns:a16="http://schemas.microsoft.com/office/drawing/2014/main" id="{C2203BAE-D6FD-48EF-9681-0E42FD7758DA}"/>
              </a:ext>
            </a:extLst>
          </p:cNvPr>
          <p:cNvSpPr/>
          <p:nvPr/>
        </p:nvSpPr>
        <p:spPr>
          <a:xfrm>
            <a:off x="8099786" y="1519919"/>
            <a:ext cx="3694598" cy="1315862"/>
          </a:xfrm>
          <a:prstGeom prst="wedgeRoundRectCallout">
            <a:avLst>
              <a:gd name="adj1" fmla="val -41049"/>
              <a:gd name="adj2" fmla="val 234639"/>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Or also after an R3 preposition: </a:t>
            </a:r>
            <a:r>
              <a:rPr lang="en-GB" sz="2000" dirty="0" err="1">
                <a:solidFill>
                  <a:schemeClr val="bg1"/>
                </a:solidFill>
              </a:rPr>
              <a:t>aus</a:t>
            </a:r>
            <a:r>
              <a:rPr lang="en-GB" sz="2000" dirty="0">
                <a:solidFill>
                  <a:schemeClr val="bg1"/>
                </a:solidFill>
              </a:rPr>
              <a:t>, </a:t>
            </a:r>
            <a:r>
              <a:rPr lang="en-GB" sz="2000" dirty="0" err="1">
                <a:solidFill>
                  <a:schemeClr val="bg1"/>
                </a:solidFill>
              </a:rPr>
              <a:t>bei</a:t>
            </a:r>
            <a:r>
              <a:rPr lang="en-GB" sz="2000" dirty="0">
                <a:solidFill>
                  <a:schemeClr val="bg1"/>
                </a:solidFill>
              </a:rPr>
              <a:t>, </a:t>
            </a:r>
            <a:r>
              <a:rPr lang="en-GB" sz="2000" dirty="0" err="1">
                <a:solidFill>
                  <a:schemeClr val="bg1"/>
                </a:solidFill>
              </a:rPr>
              <a:t>mit</a:t>
            </a:r>
            <a:r>
              <a:rPr lang="en-GB" sz="2000" dirty="0">
                <a:solidFill>
                  <a:schemeClr val="bg1"/>
                </a:solidFill>
              </a:rPr>
              <a:t>, </a:t>
            </a:r>
            <a:r>
              <a:rPr lang="en-GB" sz="2000" dirty="0" err="1">
                <a:solidFill>
                  <a:schemeClr val="bg1"/>
                </a:solidFill>
              </a:rPr>
              <a:t>nach</a:t>
            </a:r>
            <a:r>
              <a:rPr lang="en-GB" sz="2000" dirty="0">
                <a:solidFill>
                  <a:schemeClr val="bg1"/>
                </a:solidFill>
              </a:rPr>
              <a:t>, </a:t>
            </a:r>
            <a:r>
              <a:rPr lang="en-GB" sz="2000" dirty="0" err="1">
                <a:solidFill>
                  <a:schemeClr val="bg1"/>
                </a:solidFill>
              </a:rPr>
              <a:t>seit</a:t>
            </a:r>
            <a:r>
              <a:rPr lang="en-GB" sz="2000" dirty="0">
                <a:solidFill>
                  <a:schemeClr val="bg1"/>
                </a:solidFill>
              </a:rPr>
              <a:t>, von, </a:t>
            </a:r>
            <a:r>
              <a:rPr lang="en-GB" sz="2000" dirty="0" err="1">
                <a:solidFill>
                  <a:schemeClr val="bg1"/>
                </a:solidFill>
              </a:rPr>
              <a:t>zu</a:t>
            </a:r>
            <a:r>
              <a:rPr lang="en-GB" sz="2000" dirty="0">
                <a:solidFill>
                  <a:schemeClr val="bg1"/>
                </a:solidFill>
              </a:rPr>
              <a:t>.</a:t>
            </a:r>
          </a:p>
        </p:txBody>
      </p:sp>
      <p:sp>
        <p:nvSpPr>
          <p:cNvPr id="42" name="Rectangle 41">
            <a:extLst>
              <a:ext uri="{FF2B5EF4-FFF2-40B4-BE49-F238E27FC236}">
                <a16:creationId xmlns:a16="http://schemas.microsoft.com/office/drawing/2014/main" id="{0B05D018-970F-4C92-8688-D6498793D621}"/>
              </a:ext>
            </a:extLst>
          </p:cNvPr>
          <p:cNvSpPr/>
          <p:nvPr/>
        </p:nvSpPr>
        <p:spPr>
          <a:xfrm>
            <a:off x="609339" y="4075737"/>
            <a:ext cx="11412673" cy="1186755"/>
          </a:xfrm>
          <a:prstGeom prst="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0AF902AB-BBA9-408E-91E2-D798F7846C28}"/>
              </a:ext>
            </a:extLst>
          </p:cNvPr>
          <p:cNvSpPr/>
          <p:nvPr/>
        </p:nvSpPr>
        <p:spPr>
          <a:xfrm>
            <a:off x="609339" y="5254332"/>
            <a:ext cx="11412673" cy="1059293"/>
          </a:xfrm>
          <a:prstGeom prst="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A close up of a logo&#10;&#10;Description automatically generated">
            <a:extLst>
              <a:ext uri="{FF2B5EF4-FFF2-40B4-BE49-F238E27FC236}">
                <a16:creationId xmlns:a16="http://schemas.microsoft.com/office/drawing/2014/main" id="{5EBB9306-E9A4-46DA-A5B5-A65587361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11" y="72082"/>
            <a:ext cx="1235621" cy="1134980"/>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0"/>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3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3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34"/>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35"/>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36"/>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43"/>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2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30"/>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31"/>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38"/>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37"/>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39"/>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4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1"/>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40"/>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39"/>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41"/>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1" grpId="0"/>
      <p:bldP spid="12" grpId="0"/>
      <p:bldP spid="13" grpId="0"/>
      <p:bldP spid="14" grpId="0"/>
      <p:bldP spid="15" grpId="0"/>
      <p:bldP spid="16" grpId="0"/>
      <p:bldP spid="17" grpId="0"/>
      <p:bldP spid="18" grpId="0"/>
      <p:bldP spid="19" grpId="0" animBg="1"/>
      <p:bldP spid="19" grpId="1" animBg="1"/>
      <p:bldP spid="20" grpId="0" animBg="1"/>
      <p:bldP spid="20" grpId="1" animBg="1"/>
      <p:bldP spid="21"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187184" cy="869950"/>
          </a:xfrm>
          <a:prstGeom prst="rect">
            <a:avLst/>
          </a:prstGeom>
        </p:spPr>
      </p:pic>
      <p:sp>
        <p:nvSpPr>
          <p:cNvPr id="4" name="Title 3"/>
          <p:cNvSpPr>
            <a:spLocks noGrp="1"/>
          </p:cNvSpPr>
          <p:nvPr>
            <p:ph type="title"/>
          </p:nvPr>
        </p:nvSpPr>
        <p:spPr>
          <a:xfrm>
            <a:off x="0" y="294041"/>
            <a:ext cx="6364224" cy="707849"/>
          </a:xfrm>
        </p:spPr>
        <p:txBody>
          <a:bodyPr>
            <a:normAutofit fontScale="90000"/>
          </a:bodyPr>
          <a:lstStyle/>
          <a:p>
            <a:r>
              <a:rPr lang="en-GB" sz="3600" b="1" dirty="0">
                <a:solidFill>
                  <a:schemeClr val="bg1"/>
                </a:solidFill>
              </a:rPr>
              <a:t>Ein Interview </a:t>
            </a:r>
            <a:r>
              <a:rPr lang="en-GB" sz="3600" b="1" dirty="0" err="1">
                <a:solidFill>
                  <a:schemeClr val="bg1"/>
                </a:solidFill>
              </a:rPr>
              <a:t>mit</a:t>
            </a:r>
            <a:r>
              <a:rPr lang="en-GB" sz="3600" b="1" dirty="0">
                <a:solidFill>
                  <a:schemeClr val="bg1"/>
                </a:solidFill>
              </a:rPr>
              <a:t> Adel </a:t>
            </a:r>
            <a:r>
              <a:rPr lang="en-GB" sz="3600" b="1" dirty="0" err="1">
                <a:solidFill>
                  <a:schemeClr val="bg1"/>
                </a:solidFill>
              </a:rPr>
              <a:t>Karasholi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4512" y="247047"/>
            <a:ext cx="1002816" cy="39303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F9BF944-2C09-4E2C-A729-0FBE0F9424C0}"/>
              </a:ext>
            </a:extLst>
          </p:cNvPr>
          <p:cNvSpPr txBox="1"/>
          <p:nvPr/>
        </p:nvSpPr>
        <p:spPr>
          <a:xfrm>
            <a:off x="0" y="1118709"/>
            <a:ext cx="12142111" cy="830997"/>
          </a:xfrm>
          <a:prstGeom prst="rect">
            <a:avLst/>
          </a:prstGeom>
          <a:noFill/>
        </p:spPr>
        <p:txBody>
          <a:bodyPr wrap="square" rtlCol="0">
            <a:spAutoFit/>
          </a:bodyPr>
          <a:lstStyle/>
          <a:p>
            <a:r>
              <a:rPr lang="en-US" sz="2400" dirty="0">
                <a:solidFill>
                  <a:schemeClr val="accent5">
                    <a:lumMod val="50000"/>
                  </a:schemeClr>
                </a:solidFill>
              </a:rPr>
              <a:t>Adel </a:t>
            </a:r>
            <a:r>
              <a:rPr lang="en-US" sz="2400" dirty="0" err="1">
                <a:solidFill>
                  <a:schemeClr val="accent5">
                    <a:lumMod val="50000"/>
                  </a:schemeClr>
                </a:solidFill>
              </a:rPr>
              <a:t>Karasholi</a:t>
            </a:r>
            <a:r>
              <a:rPr lang="en-US" sz="2400" dirty="0">
                <a:solidFill>
                  <a:schemeClr val="accent5">
                    <a:lumMod val="50000"/>
                  </a:schemeClr>
                </a:solidFill>
              </a:rPr>
              <a:t> </a:t>
            </a:r>
            <a:r>
              <a:rPr lang="en-US" sz="2400" dirty="0" err="1">
                <a:solidFill>
                  <a:schemeClr val="accent5">
                    <a:lumMod val="50000"/>
                  </a:schemeClr>
                </a:solidFill>
              </a:rPr>
              <a:t>beantwortet</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Radio – </a:t>
            </a:r>
            <a:r>
              <a:rPr lang="en-US" sz="2400" dirty="0" err="1">
                <a:solidFill>
                  <a:schemeClr val="accent5">
                    <a:lumMod val="50000"/>
                  </a:schemeClr>
                </a:solidFill>
              </a:rPr>
              <a:t>aber</a:t>
            </a:r>
            <a:r>
              <a:rPr lang="en-US" sz="2400" dirty="0">
                <a:solidFill>
                  <a:schemeClr val="accent5">
                    <a:lumMod val="50000"/>
                  </a:schemeClr>
                </a:solidFill>
              </a:rPr>
              <a:t> die </a:t>
            </a:r>
            <a:r>
              <a:rPr lang="en-US" sz="2400" dirty="0" err="1">
                <a:solidFill>
                  <a:schemeClr val="accent5">
                    <a:lumMod val="50000"/>
                  </a:schemeClr>
                </a:solidFill>
              </a:rPr>
              <a:t>Verbindung</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schlecht</a:t>
            </a:r>
            <a:r>
              <a:rPr lang="en-US" sz="2400" dirty="0">
                <a:solidFill>
                  <a:schemeClr val="accent5">
                    <a:lumMod val="50000"/>
                  </a:schemeClr>
                </a:solidFill>
              </a:rPr>
              <a:t>! Welches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richtige</a:t>
            </a:r>
            <a:r>
              <a:rPr lang="en-US" sz="2400" dirty="0">
                <a:solidFill>
                  <a:schemeClr val="accent5">
                    <a:lumMod val="50000"/>
                  </a:schemeClr>
                </a:solidFill>
              </a:rPr>
              <a:t> Wort? </a:t>
            </a:r>
          </a:p>
        </p:txBody>
      </p:sp>
      <p:graphicFrame>
        <p:nvGraphicFramePr>
          <p:cNvPr id="8" name="Table 6">
            <a:extLst>
              <a:ext uri="{FF2B5EF4-FFF2-40B4-BE49-F238E27FC236}">
                <a16:creationId xmlns:a16="http://schemas.microsoft.com/office/drawing/2014/main" id="{4275CA19-580A-417A-BF39-AB3D589E4C89}"/>
              </a:ext>
            </a:extLst>
          </p:cNvPr>
          <p:cNvGraphicFramePr>
            <a:graphicFrameLocks noGrp="1"/>
          </p:cNvGraphicFramePr>
          <p:nvPr>
            <p:extLst>
              <p:ext uri="{D42A27DB-BD31-4B8C-83A1-F6EECF244321}">
                <p14:modId xmlns:p14="http://schemas.microsoft.com/office/powerpoint/2010/main" val="2205655988"/>
              </p:ext>
            </p:extLst>
          </p:nvPr>
        </p:nvGraphicFramePr>
        <p:xfrm>
          <a:off x="329583" y="2518355"/>
          <a:ext cx="11567584" cy="3683442"/>
        </p:xfrm>
        <a:graphic>
          <a:graphicData uri="http://schemas.openxmlformats.org/drawingml/2006/table">
            <a:tbl>
              <a:tblPr firstRow="1" bandRow="1">
                <a:tableStyleId>{00A15C55-8517-42AA-B614-E9B94910E393}</a:tableStyleId>
              </a:tblPr>
              <a:tblGrid>
                <a:gridCol w="524657">
                  <a:extLst>
                    <a:ext uri="{9D8B030D-6E8A-4147-A177-3AD203B41FA5}">
                      <a16:colId xmlns:a16="http://schemas.microsoft.com/office/drawing/2014/main" val="2607353726"/>
                    </a:ext>
                  </a:extLst>
                </a:gridCol>
                <a:gridCol w="6700603">
                  <a:extLst>
                    <a:ext uri="{9D8B030D-6E8A-4147-A177-3AD203B41FA5}">
                      <a16:colId xmlns:a16="http://schemas.microsoft.com/office/drawing/2014/main" val="1600817978"/>
                    </a:ext>
                  </a:extLst>
                </a:gridCol>
                <a:gridCol w="2068643">
                  <a:extLst>
                    <a:ext uri="{9D8B030D-6E8A-4147-A177-3AD203B41FA5}">
                      <a16:colId xmlns:a16="http://schemas.microsoft.com/office/drawing/2014/main" val="4128092149"/>
                    </a:ext>
                  </a:extLst>
                </a:gridCol>
                <a:gridCol w="2273681">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effectLst/>
                          <a:uLnTx/>
                          <a:uFillTx/>
                        </a:rPr>
                        <a:t>W</a:t>
                      </a:r>
                      <a:r>
                        <a:rPr kumimoji="0" lang="en-GB" sz="2000" b="1" u="none" strike="noStrike" kern="1200" cap="none" spc="0" normalizeH="0" baseline="0" noProof="0" dirty="0">
                          <a:ln>
                            <a:noFill/>
                          </a:ln>
                          <a:effectLst/>
                          <a:uLnTx/>
                          <a:uFillTx/>
                        </a:rPr>
                        <a:t>ort 1</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Wort 2</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In </a:t>
                      </a:r>
                      <a:r>
                        <a:rPr lang="en-GB" sz="2000" dirty="0" err="1">
                          <a:solidFill>
                            <a:srgbClr val="115076"/>
                          </a:solidFill>
                        </a:rPr>
                        <a:t>welchem</a:t>
                      </a:r>
                      <a:r>
                        <a:rPr lang="en-GB" sz="2000" dirty="0">
                          <a:solidFill>
                            <a:srgbClr val="115076"/>
                          </a:solidFill>
                        </a:rPr>
                        <a:t> </a:t>
                      </a:r>
                      <a:r>
                        <a:rPr lang="en-GB" sz="2000" b="1" dirty="0">
                          <a:solidFill>
                            <a:srgbClr val="115076"/>
                          </a:solidFill>
                        </a:rPr>
                        <a:t>Land</a:t>
                      </a:r>
                      <a:r>
                        <a:rPr lang="en-GB" sz="2000" dirty="0">
                          <a:solidFill>
                            <a:srgbClr val="115076"/>
                          </a:solidFill>
                        </a:rPr>
                        <a:t> </a:t>
                      </a:r>
                      <a:r>
                        <a:rPr lang="en-GB" sz="2000" dirty="0" err="1">
                          <a:solidFill>
                            <a:srgbClr val="115076"/>
                          </a:solidFill>
                        </a:rPr>
                        <a:t>wohnen</a:t>
                      </a:r>
                      <a:r>
                        <a:rPr lang="en-GB" sz="2000" dirty="0">
                          <a:solidFill>
                            <a:srgbClr val="115076"/>
                          </a:solidFill>
                        </a:rPr>
                        <a:t> Sie?</a:t>
                      </a:r>
                    </a:p>
                  </a:txBody>
                  <a:tcPr anchor="ctr"/>
                </a:tc>
                <a:tc>
                  <a:txBody>
                    <a:bodyPr/>
                    <a:lstStyle/>
                    <a:p>
                      <a:pPr algn="ctr"/>
                      <a:r>
                        <a:rPr lang="en-US" sz="2000" dirty="0">
                          <a:solidFill>
                            <a:schemeClr val="accent1">
                              <a:lumMod val="50000"/>
                            </a:schemeClr>
                          </a:solidFill>
                        </a:rPr>
                        <a:t>Land (</a:t>
                      </a:r>
                      <a:r>
                        <a:rPr lang="en-US" sz="2000" dirty="0" err="1">
                          <a:solidFill>
                            <a:schemeClr val="accent1">
                              <a:lumMod val="50000"/>
                            </a:schemeClr>
                          </a:solidFill>
                        </a:rPr>
                        <a:t>nt</a:t>
                      </a:r>
                      <a:r>
                        <a:rPr lang="en-US"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pPr algn="ctr"/>
                      <a:r>
                        <a:rPr lang="en-US" sz="2000" dirty="0">
                          <a:solidFill>
                            <a:schemeClr val="accent1">
                              <a:lumMod val="50000"/>
                            </a:schemeClr>
                          </a:solidFill>
                        </a:rPr>
                        <a:t>Heimat (f)</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n </a:t>
                      </a:r>
                      <a:r>
                        <a:rPr lang="en-GB" sz="2000" dirty="0" err="1">
                          <a:solidFill>
                            <a:srgbClr val="115076"/>
                          </a:solidFill>
                        </a:rPr>
                        <a:t>welcher</a:t>
                      </a:r>
                      <a:r>
                        <a:rPr lang="en-GB" sz="2000" dirty="0">
                          <a:solidFill>
                            <a:srgbClr val="115076"/>
                          </a:solidFill>
                        </a:rPr>
                        <a:t> </a:t>
                      </a:r>
                      <a:r>
                        <a:rPr lang="en-GB" sz="2000" b="1" dirty="0">
                          <a:solidFill>
                            <a:srgbClr val="115076"/>
                          </a:solidFill>
                        </a:rPr>
                        <a:t>Kultur</a:t>
                      </a:r>
                      <a:r>
                        <a:rPr lang="en-GB" sz="2000" dirty="0">
                          <a:solidFill>
                            <a:srgbClr val="115076"/>
                          </a:solidFill>
                        </a:rPr>
                        <a:t> </a:t>
                      </a:r>
                      <a:r>
                        <a:rPr lang="en-GB" sz="2000" dirty="0" err="1">
                          <a:solidFill>
                            <a:srgbClr val="115076"/>
                          </a:solidFill>
                        </a:rPr>
                        <a:t>fühlen</a:t>
                      </a:r>
                      <a:r>
                        <a:rPr lang="en-GB" sz="2000" dirty="0">
                          <a:solidFill>
                            <a:srgbClr val="115076"/>
                          </a:solidFill>
                        </a:rPr>
                        <a:t> Sie </a:t>
                      </a:r>
                      <a:r>
                        <a:rPr lang="en-GB" sz="2000" dirty="0" err="1">
                          <a:solidFill>
                            <a:srgbClr val="115076"/>
                          </a:solidFill>
                        </a:rPr>
                        <a:t>sich</a:t>
                      </a:r>
                      <a:r>
                        <a:rPr lang="en-GB" sz="2000" dirty="0">
                          <a:solidFill>
                            <a:srgbClr val="115076"/>
                          </a:solidFill>
                        </a:rPr>
                        <a:t> </a:t>
                      </a:r>
                      <a:r>
                        <a:rPr lang="en-GB" sz="2000" dirty="0" err="1">
                          <a:solidFill>
                            <a:srgbClr val="115076"/>
                          </a:solidFill>
                        </a:rPr>
                        <a:t>wohl</a:t>
                      </a:r>
                      <a:r>
                        <a:rPr lang="en-GB" sz="2000" dirty="0">
                          <a:solidFill>
                            <a:srgbClr val="115076"/>
                          </a:solidFill>
                        </a:rPr>
                        <a:t>?  </a:t>
                      </a:r>
                    </a:p>
                  </a:txBody>
                  <a:tcPr anchor="ctr"/>
                </a:tc>
                <a:tc>
                  <a:txBody>
                    <a:bodyPr/>
                    <a:lstStyle/>
                    <a:p>
                      <a:pPr algn="ctr"/>
                      <a:r>
                        <a:rPr lang="en-US" sz="2000" dirty="0">
                          <a:solidFill>
                            <a:schemeClr val="accent1">
                              <a:lumMod val="50000"/>
                            </a:schemeClr>
                          </a:solidFill>
                        </a:rPr>
                        <a:t>Haus (</a:t>
                      </a:r>
                      <a:r>
                        <a:rPr lang="en-US" sz="2000" dirty="0" err="1">
                          <a:solidFill>
                            <a:schemeClr val="accent1">
                              <a:lumMod val="50000"/>
                            </a:schemeClr>
                          </a:solidFill>
                        </a:rPr>
                        <a:t>nt</a:t>
                      </a:r>
                      <a:r>
                        <a:rPr lang="en-US"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pPr algn="ctr"/>
                      <a:r>
                        <a:rPr lang="en-US" sz="2000" dirty="0">
                          <a:solidFill>
                            <a:schemeClr val="accent1">
                              <a:lumMod val="50000"/>
                            </a:schemeClr>
                          </a:solidFill>
                        </a:rPr>
                        <a:t>Kultur (f)</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Mit</a:t>
                      </a:r>
                      <a:r>
                        <a:rPr lang="en-GB" sz="2000" dirty="0">
                          <a:solidFill>
                            <a:srgbClr val="115076"/>
                          </a:solidFill>
                        </a:rPr>
                        <a:t> </a:t>
                      </a:r>
                      <a:r>
                        <a:rPr lang="en-GB" sz="2000" dirty="0" err="1">
                          <a:solidFill>
                            <a:srgbClr val="115076"/>
                          </a:solidFill>
                        </a:rPr>
                        <a:t>welchem</a:t>
                      </a:r>
                      <a:r>
                        <a:rPr lang="en-GB" sz="2000" dirty="0">
                          <a:solidFill>
                            <a:srgbClr val="115076"/>
                          </a:solidFill>
                        </a:rPr>
                        <a:t> </a:t>
                      </a:r>
                      <a:r>
                        <a:rPr lang="en-GB" sz="2000" b="1" dirty="0">
                          <a:solidFill>
                            <a:srgbClr val="115076"/>
                          </a:solidFill>
                        </a:rPr>
                        <a:t>Freund</a:t>
                      </a:r>
                      <a:r>
                        <a:rPr lang="en-GB" sz="2000" dirty="0">
                          <a:solidFill>
                            <a:srgbClr val="115076"/>
                          </a:solidFill>
                        </a:rPr>
                        <a:t> </a:t>
                      </a:r>
                      <a:r>
                        <a:rPr lang="en-GB" sz="2000" dirty="0" err="1">
                          <a:solidFill>
                            <a:srgbClr val="115076"/>
                          </a:solidFill>
                        </a:rPr>
                        <a:t>reden</a:t>
                      </a:r>
                      <a:r>
                        <a:rPr lang="en-GB" sz="2000" dirty="0">
                          <a:solidFill>
                            <a:srgbClr val="115076"/>
                          </a:solidFill>
                        </a:rPr>
                        <a:t> Sie </a:t>
                      </a:r>
                      <a:r>
                        <a:rPr lang="en-GB" sz="2000" dirty="0" err="1">
                          <a:solidFill>
                            <a:srgbClr val="115076"/>
                          </a:solidFill>
                        </a:rPr>
                        <a:t>gern</a:t>
                      </a:r>
                      <a:r>
                        <a:rPr lang="en-GB" sz="2000" dirty="0">
                          <a:solidFill>
                            <a:srgbClr val="115076"/>
                          </a:solidFill>
                        </a:rPr>
                        <a:t>?</a:t>
                      </a:r>
                    </a:p>
                  </a:txBody>
                  <a:tcPr anchor="ctr"/>
                </a:tc>
                <a:tc>
                  <a:txBody>
                    <a:bodyPr/>
                    <a:lstStyle/>
                    <a:p>
                      <a:pPr algn="ctr"/>
                      <a:r>
                        <a:rPr lang="en-US" sz="2000" dirty="0">
                          <a:solidFill>
                            <a:schemeClr val="accent1">
                              <a:lumMod val="50000"/>
                            </a:schemeClr>
                          </a:solidFill>
                        </a:rPr>
                        <a:t>Freund (m)</a:t>
                      </a:r>
                      <a:endParaRPr lang="en-GB" sz="2000" dirty="0">
                        <a:solidFill>
                          <a:schemeClr val="accent1">
                            <a:lumMod val="50000"/>
                          </a:schemeClr>
                        </a:solidFill>
                      </a:endParaRPr>
                    </a:p>
                  </a:txBody>
                  <a:tcPr anchor="ctr"/>
                </a:tc>
                <a:tc>
                  <a:txBody>
                    <a:bodyPr/>
                    <a:lstStyle/>
                    <a:p>
                      <a:pPr algn="ctr"/>
                      <a:r>
                        <a:rPr lang="en-US" sz="2000" dirty="0" err="1">
                          <a:solidFill>
                            <a:schemeClr val="accent1">
                              <a:lumMod val="50000"/>
                            </a:schemeClr>
                          </a:solidFill>
                        </a:rPr>
                        <a:t>Freundin</a:t>
                      </a:r>
                      <a:r>
                        <a:rPr lang="en-US" sz="2000" dirty="0">
                          <a:solidFill>
                            <a:schemeClr val="accent1">
                              <a:lumMod val="50000"/>
                            </a:schemeClr>
                          </a:solidFill>
                        </a:rPr>
                        <a:t> (f)</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In </a:t>
                      </a:r>
                      <a:r>
                        <a:rPr lang="en-GB" sz="2000" dirty="0" err="1">
                          <a:solidFill>
                            <a:srgbClr val="115076"/>
                          </a:solidFill>
                        </a:rPr>
                        <a:t>welcher</a:t>
                      </a:r>
                      <a:r>
                        <a:rPr lang="en-GB" sz="2000" dirty="0">
                          <a:solidFill>
                            <a:srgbClr val="115076"/>
                          </a:solidFill>
                        </a:rPr>
                        <a:t> </a:t>
                      </a:r>
                      <a:r>
                        <a:rPr lang="en-GB" sz="2000" b="1" dirty="0">
                          <a:solidFill>
                            <a:srgbClr val="115076"/>
                          </a:solidFill>
                        </a:rPr>
                        <a:t>Stadt</a:t>
                      </a:r>
                      <a:r>
                        <a:rPr lang="en-GB" sz="2000" dirty="0">
                          <a:solidFill>
                            <a:srgbClr val="115076"/>
                          </a:solidFill>
                        </a:rPr>
                        <a:t> </a:t>
                      </a:r>
                      <a:r>
                        <a:rPr lang="en-GB" sz="2000" dirty="0" err="1">
                          <a:solidFill>
                            <a:srgbClr val="115076"/>
                          </a:solidFill>
                        </a:rPr>
                        <a:t>haben</a:t>
                      </a:r>
                      <a:r>
                        <a:rPr lang="en-GB" sz="2000" dirty="0">
                          <a:solidFill>
                            <a:srgbClr val="115076"/>
                          </a:solidFill>
                        </a:rPr>
                        <a:t> Sie </a:t>
                      </a:r>
                      <a:r>
                        <a:rPr lang="en-GB" sz="2000" dirty="0" err="1">
                          <a:solidFill>
                            <a:srgbClr val="115076"/>
                          </a:solidFill>
                        </a:rPr>
                        <a:t>studiert</a:t>
                      </a:r>
                      <a:r>
                        <a:rPr lang="en-GB" sz="2000" dirty="0">
                          <a:solidFill>
                            <a:srgbClr val="115076"/>
                          </a:solidFill>
                        </a:rPr>
                        <a:t>? </a:t>
                      </a:r>
                    </a:p>
                  </a:txBody>
                  <a:tcPr anchor="ctr"/>
                </a:tc>
                <a:tc>
                  <a:txBody>
                    <a:bodyPr/>
                    <a:lstStyle/>
                    <a:p>
                      <a:pPr algn="ctr"/>
                      <a:r>
                        <a:rPr lang="en-US" sz="2000" dirty="0">
                          <a:solidFill>
                            <a:schemeClr val="accent1">
                              <a:lumMod val="50000"/>
                            </a:schemeClr>
                          </a:solidFill>
                        </a:rPr>
                        <a:t>Stadt (f)</a:t>
                      </a:r>
                      <a:endParaRPr lang="en-GB" sz="2000" dirty="0">
                        <a:solidFill>
                          <a:schemeClr val="accent1">
                            <a:lumMod val="50000"/>
                          </a:schemeClr>
                        </a:solidFill>
                      </a:endParaRPr>
                    </a:p>
                  </a:txBody>
                  <a:tcPr anchor="ctr"/>
                </a:tc>
                <a:tc>
                  <a:txBody>
                    <a:bodyPr/>
                    <a:lstStyle/>
                    <a:p>
                      <a:pPr algn="ctr"/>
                      <a:r>
                        <a:rPr lang="en-US" sz="2000" dirty="0">
                          <a:solidFill>
                            <a:schemeClr val="accent1">
                              <a:lumMod val="50000"/>
                            </a:schemeClr>
                          </a:solidFill>
                        </a:rPr>
                        <a:t>Land (</a:t>
                      </a:r>
                      <a:r>
                        <a:rPr lang="en-US" sz="2000" dirty="0" err="1">
                          <a:solidFill>
                            <a:schemeClr val="accent1">
                              <a:lumMod val="50000"/>
                            </a:schemeClr>
                          </a:solidFill>
                        </a:rPr>
                        <a:t>nt</a:t>
                      </a:r>
                      <a:r>
                        <a:rPr lang="en-US" sz="200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In </a:t>
                      </a:r>
                      <a:r>
                        <a:rPr lang="en-GB" sz="2000" dirty="0" err="1">
                          <a:solidFill>
                            <a:srgbClr val="115076"/>
                          </a:solidFill>
                        </a:rPr>
                        <a:t>welcher</a:t>
                      </a:r>
                      <a:r>
                        <a:rPr lang="en-GB" sz="2000" dirty="0">
                          <a:solidFill>
                            <a:srgbClr val="115076"/>
                          </a:solidFill>
                        </a:rPr>
                        <a:t> </a:t>
                      </a:r>
                      <a:r>
                        <a:rPr lang="en-GB" sz="2000" b="1" dirty="0" err="1">
                          <a:solidFill>
                            <a:srgbClr val="115076"/>
                          </a:solidFill>
                        </a:rPr>
                        <a:t>Sprache</a:t>
                      </a:r>
                      <a:r>
                        <a:rPr lang="en-GB" sz="2000" dirty="0">
                          <a:solidFill>
                            <a:srgbClr val="115076"/>
                          </a:solidFill>
                        </a:rPr>
                        <a:t> </a:t>
                      </a:r>
                      <a:r>
                        <a:rPr lang="en-GB" sz="2000" dirty="0" err="1">
                          <a:solidFill>
                            <a:srgbClr val="115076"/>
                          </a:solidFill>
                        </a:rPr>
                        <a:t>schreiben</a:t>
                      </a:r>
                      <a:r>
                        <a:rPr lang="en-GB" sz="2000" dirty="0">
                          <a:solidFill>
                            <a:srgbClr val="115076"/>
                          </a:solidFill>
                        </a:rPr>
                        <a:t> Sie </a:t>
                      </a:r>
                      <a:r>
                        <a:rPr lang="en-GB" sz="2000" dirty="0" err="1">
                          <a:solidFill>
                            <a:srgbClr val="115076"/>
                          </a:solidFill>
                        </a:rPr>
                        <a:t>Gedichte</a:t>
                      </a:r>
                      <a:r>
                        <a:rPr lang="en-GB" sz="2000" dirty="0">
                          <a:solidFill>
                            <a:srgbClr val="115076"/>
                          </a:solidFill>
                        </a:rPr>
                        <a:t>? </a:t>
                      </a:r>
                    </a:p>
                  </a:txBody>
                  <a:tcPr anchor="ctr"/>
                </a:tc>
                <a:tc>
                  <a:txBody>
                    <a:bodyPr/>
                    <a:lstStyle/>
                    <a:p>
                      <a:pPr algn="ctr"/>
                      <a:r>
                        <a:rPr lang="en-US" sz="2000" dirty="0">
                          <a:solidFill>
                            <a:schemeClr val="accent1">
                              <a:lumMod val="50000"/>
                            </a:schemeClr>
                          </a:solidFill>
                        </a:rPr>
                        <a:t>Zimmer (</a:t>
                      </a:r>
                      <a:r>
                        <a:rPr lang="en-US" sz="2000" dirty="0" err="1">
                          <a:solidFill>
                            <a:schemeClr val="accent1">
                              <a:lumMod val="50000"/>
                            </a:schemeClr>
                          </a:solidFill>
                        </a:rPr>
                        <a:t>nt</a:t>
                      </a:r>
                      <a:r>
                        <a:rPr lang="en-US"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pPr algn="ctr"/>
                      <a:r>
                        <a:rPr lang="en-US" sz="2000" dirty="0" err="1">
                          <a:solidFill>
                            <a:schemeClr val="accent1">
                              <a:lumMod val="50000"/>
                            </a:schemeClr>
                          </a:solidFill>
                        </a:rPr>
                        <a:t>Sprache</a:t>
                      </a:r>
                      <a:r>
                        <a:rPr lang="en-US" sz="2000" dirty="0">
                          <a:solidFill>
                            <a:schemeClr val="accent1">
                              <a:lumMod val="50000"/>
                            </a:schemeClr>
                          </a:solidFill>
                        </a:rPr>
                        <a:t> (f)</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In </a:t>
                      </a:r>
                      <a:r>
                        <a:rPr lang="en-GB" sz="2000" dirty="0" err="1">
                          <a:solidFill>
                            <a:srgbClr val="115076"/>
                          </a:solidFill>
                        </a:rPr>
                        <a:t>welchem</a:t>
                      </a:r>
                      <a:r>
                        <a:rPr lang="en-GB" sz="2000" dirty="0">
                          <a:solidFill>
                            <a:srgbClr val="115076"/>
                          </a:solidFill>
                        </a:rPr>
                        <a:t> </a:t>
                      </a:r>
                      <a:r>
                        <a:rPr lang="en-GB" sz="2000" b="1" dirty="0">
                          <a:solidFill>
                            <a:srgbClr val="115076"/>
                          </a:solidFill>
                        </a:rPr>
                        <a:t>Alter</a:t>
                      </a:r>
                      <a:r>
                        <a:rPr lang="en-GB" sz="2000" dirty="0">
                          <a:solidFill>
                            <a:srgbClr val="115076"/>
                          </a:solidFill>
                        </a:rPr>
                        <a:t> </a:t>
                      </a:r>
                      <a:r>
                        <a:rPr lang="en-GB" sz="2000" dirty="0" err="1">
                          <a:solidFill>
                            <a:srgbClr val="115076"/>
                          </a:solidFill>
                        </a:rPr>
                        <a:t>sind</a:t>
                      </a:r>
                      <a:r>
                        <a:rPr lang="en-GB" sz="2000" dirty="0">
                          <a:solidFill>
                            <a:srgbClr val="115076"/>
                          </a:solidFill>
                        </a:rPr>
                        <a:t> Sie </a:t>
                      </a:r>
                      <a:r>
                        <a:rPr lang="en-GB" sz="2000" dirty="0" err="1">
                          <a:solidFill>
                            <a:srgbClr val="115076"/>
                          </a:solidFill>
                        </a:rPr>
                        <a:t>nach</a:t>
                      </a:r>
                      <a:r>
                        <a:rPr lang="en-GB" sz="2000" dirty="0">
                          <a:solidFill>
                            <a:srgbClr val="115076"/>
                          </a:solidFill>
                        </a:rPr>
                        <a:t> Deutschland </a:t>
                      </a:r>
                      <a:r>
                        <a:rPr lang="en-GB" sz="2000" dirty="0" err="1">
                          <a:solidFill>
                            <a:srgbClr val="115076"/>
                          </a:solidFill>
                        </a:rPr>
                        <a:t>gekommen</a:t>
                      </a:r>
                      <a:r>
                        <a:rPr lang="en-GB" sz="2000" dirty="0">
                          <a:solidFill>
                            <a:srgbClr val="115076"/>
                          </a:solidFill>
                        </a:rPr>
                        <a:t>?</a:t>
                      </a:r>
                    </a:p>
                  </a:txBody>
                  <a:tcPr anchor="ctr"/>
                </a:tc>
                <a:tc>
                  <a:txBody>
                    <a:bodyPr/>
                    <a:lstStyle/>
                    <a:p>
                      <a:pPr algn="ctr"/>
                      <a:r>
                        <a:rPr lang="en-US" sz="2000" dirty="0">
                          <a:solidFill>
                            <a:schemeClr val="accent1">
                              <a:lumMod val="50000"/>
                            </a:schemeClr>
                          </a:solidFill>
                        </a:rPr>
                        <a:t>Alter (</a:t>
                      </a:r>
                      <a:r>
                        <a:rPr lang="en-US" sz="2000" dirty="0" err="1">
                          <a:solidFill>
                            <a:schemeClr val="accent1">
                              <a:lumMod val="50000"/>
                            </a:schemeClr>
                          </a:solidFill>
                        </a:rPr>
                        <a:t>nt</a:t>
                      </a:r>
                      <a:r>
                        <a:rPr lang="en-US"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pPr algn="ctr"/>
                      <a:r>
                        <a:rPr lang="en-US" sz="2000" dirty="0" err="1">
                          <a:solidFill>
                            <a:schemeClr val="accent1">
                              <a:lumMod val="50000"/>
                            </a:schemeClr>
                          </a:solidFill>
                        </a:rPr>
                        <a:t>Stimmung</a:t>
                      </a:r>
                      <a:r>
                        <a:rPr lang="en-US" sz="2000" dirty="0">
                          <a:solidFill>
                            <a:schemeClr val="accent1">
                              <a:lumMod val="50000"/>
                            </a:schemeClr>
                          </a:solidFill>
                        </a:rPr>
                        <a:t> (f)</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sp>
        <p:nvSpPr>
          <p:cNvPr id="9" name="TextBox 8" descr="text box hiding answer">
            <a:extLst>
              <a:ext uri="{FF2B5EF4-FFF2-40B4-BE49-F238E27FC236}">
                <a16:creationId xmlns:a16="http://schemas.microsoft.com/office/drawing/2014/main" id="{08C9B363-35F2-475E-ACBD-8900397582F2}"/>
              </a:ext>
            </a:extLst>
          </p:cNvPr>
          <p:cNvSpPr txBox="1"/>
          <p:nvPr/>
        </p:nvSpPr>
        <p:spPr>
          <a:xfrm>
            <a:off x="954098" y="3120677"/>
            <a:ext cx="4344125"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Action Button: Custom 16">
            <a:hlinkClick r:id="" action="ppaction://noaction" highlightClick="1">
              <a:snd r:embed="rId5" name="9.2.2.1 Slide 23 1.wav"/>
            </a:hlinkClick>
            <a:extLst>
              <a:ext uri="{FF2B5EF4-FFF2-40B4-BE49-F238E27FC236}">
                <a16:creationId xmlns:a16="http://schemas.microsoft.com/office/drawing/2014/main" id="{21342091-F672-4E37-9ABF-EB0AAAF55CB6}"/>
              </a:ext>
            </a:extLst>
          </p:cNvPr>
          <p:cNvSpPr/>
          <p:nvPr/>
        </p:nvSpPr>
        <p:spPr>
          <a:xfrm>
            <a:off x="379714" y="31091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9.2.2.1 Slide 23 2.wav"/>
            </a:hlinkClick>
            <a:extLst>
              <a:ext uri="{FF2B5EF4-FFF2-40B4-BE49-F238E27FC236}">
                <a16:creationId xmlns:a16="http://schemas.microsoft.com/office/drawing/2014/main" id="{8A5C27B1-40B8-475A-A6BE-E224DFE181FF}"/>
              </a:ext>
            </a:extLst>
          </p:cNvPr>
          <p:cNvSpPr/>
          <p:nvPr/>
        </p:nvSpPr>
        <p:spPr>
          <a:xfrm>
            <a:off x="379714" y="36078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7" name="9.2.2.1 Slide 23 3.wav"/>
            </a:hlinkClick>
            <a:extLst>
              <a:ext uri="{FF2B5EF4-FFF2-40B4-BE49-F238E27FC236}">
                <a16:creationId xmlns:a16="http://schemas.microsoft.com/office/drawing/2014/main" id="{CFC28D4F-56D2-4C64-87BD-9726F5B06F77}"/>
              </a:ext>
            </a:extLst>
          </p:cNvPr>
          <p:cNvSpPr/>
          <p:nvPr/>
        </p:nvSpPr>
        <p:spPr>
          <a:xfrm>
            <a:off x="379714" y="40531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8" name="9.2.2.1 Slide 23 4.wav"/>
            </a:hlinkClick>
            <a:extLst>
              <a:ext uri="{FF2B5EF4-FFF2-40B4-BE49-F238E27FC236}">
                <a16:creationId xmlns:a16="http://schemas.microsoft.com/office/drawing/2014/main" id="{FC835467-986F-4C1E-B9D5-090BD5D54F80}"/>
              </a:ext>
            </a:extLst>
          </p:cNvPr>
          <p:cNvSpPr/>
          <p:nvPr/>
        </p:nvSpPr>
        <p:spPr>
          <a:xfrm>
            <a:off x="379714" y="45183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9" name="9.2.2.1 Slide 23 5.wav"/>
            </a:hlinkClick>
            <a:extLst>
              <a:ext uri="{FF2B5EF4-FFF2-40B4-BE49-F238E27FC236}">
                <a16:creationId xmlns:a16="http://schemas.microsoft.com/office/drawing/2014/main" id="{02559285-BE50-4DBD-827B-051EF3ADB80D}"/>
              </a:ext>
            </a:extLst>
          </p:cNvPr>
          <p:cNvSpPr/>
          <p:nvPr/>
        </p:nvSpPr>
        <p:spPr>
          <a:xfrm>
            <a:off x="390550" y="50386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10" name="9.2.2.1 Slide 23 6.wav"/>
            </a:hlinkClick>
            <a:extLst>
              <a:ext uri="{FF2B5EF4-FFF2-40B4-BE49-F238E27FC236}">
                <a16:creationId xmlns:a16="http://schemas.microsoft.com/office/drawing/2014/main" id="{6275520A-3BCA-4912-BE99-978E2ABB5277}"/>
              </a:ext>
            </a:extLst>
          </p:cNvPr>
          <p:cNvSpPr/>
          <p:nvPr/>
        </p:nvSpPr>
        <p:spPr>
          <a:xfrm>
            <a:off x="408838" y="55862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Speech Bubble: Rectangle with Corners Rounded 15">
            <a:extLst>
              <a:ext uri="{FF2B5EF4-FFF2-40B4-BE49-F238E27FC236}">
                <a16:creationId xmlns:a16="http://schemas.microsoft.com/office/drawing/2014/main" id="{F3F48659-5DF4-476D-AD1A-83424D74C901}"/>
              </a:ext>
            </a:extLst>
          </p:cNvPr>
          <p:cNvSpPr/>
          <p:nvPr/>
        </p:nvSpPr>
        <p:spPr>
          <a:xfrm>
            <a:off x="7172011" y="238062"/>
            <a:ext cx="3480731" cy="707849"/>
          </a:xfrm>
          <a:prstGeom prst="wedgeRoundRectCallout">
            <a:avLst>
              <a:gd name="adj1" fmla="val -19687"/>
              <a:gd name="adj2" fmla="val 4251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die Heimat – homeland</a:t>
            </a:r>
            <a:br>
              <a:rPr lang="en-GB" sz="2000" dirty="0">
                <a:solidFill>
                  <a:schemeClr val="bg1"/>
                </a:solidFill>
              </a:rPr>
            </a:br>
            <a:r>
              <a:rPr lang="en-GB" sz="2000" dirty="0">
                <a:solidFill>
                  <a:schemeClr val="bg1"/>
                </a:solidFill>
              </a:rPr>
              <a:t>das Alter – age </a:t>
            </a:r>
          </a:p>
        </p:txBody>
      </p:sp>
      <p:sp>
        <p:nvSpPr>
          <p:cNvPr id="17" name="TextBox 16" descr="text box hiding answer">
            <a:extLst>
              <a:ext uri="{FF2B5EF4-FFF2-40B4-BE49-F238E27FC236}">
                <a16:creationId xmlns:a16="http://schemas.microsoft.com/office/drawing/2014/main" id="{65900C54-9ADB-4778-BA60-50E4DCD53E8C}"/>
              </a:ext>
            </a:extLst>
          </p:cNvPr>
          <p:cNvSpPr txBox="1"/>
          <p:nvPr/>
        </p:nvSpPr>
        <p:spPr>
          <a:xfrm>
            <a:off x="954100" y="3588025"/>
            <a:ext cx="4728171" cy="3777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6004E52F-25B0-4600-AA1B-948A605AB488}"/>
              </a:ext>
            </a:extLst>
          </p:cNvPr>
          <p:cNvSpPr txBox="1"/>
          <p:nvPr/>
        </p:nvSpPr>
        <p:spPr>
          <a:xfrm>
            <a:off x="954100" y="4123355"/>
            <a:ext cx="4728170"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0D886CDD-A278-41EB-8790-822AED51AD30}"/>
              </a:ext>
            </a:extLst>
          </p:cNvPr>
          <p:cNvSpPr txBox="1"/>
          <p:nvPr/>
        </p:nvSpPr>
        <p:spPr>
          <a:xfrm>
            <a:off x="954099" y="4564176"/>
            <a:ext cx="4728171" cy="37772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descr="text box hiding answer">
            <a:extLst>
              <a:ext uri="{FF2B5EF4-FFF2-40B4-BE49-F238E27FC236}">
                <a16:creationId xmlns:a16="http://schemas.microsoft.com/office/drawing/2014/main" id="{555025B2-8682-463A-A66B-781245356CA9}"/>
              </a:ext>
            </a:extLst>
          </p:cNvPr>
          <p:cNvSpPr txBox="1"/>
          <p:nvPr/>
        </p:nvSpPr>
        <p:spPr>
          <a:xfrm>
            <a:off x="954100" y="5138911"/>
            <a:ext cx="5569420"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B181702B-C82C-4367-9B11-5DFDFE7CD91D}"/>
              </a:ext>
            </a:extLst>
          </p:cNvPr>
          <p:cNvSpPr txBox="1"/>
          <p:nvPr/>
        </p:nvSpPr>
        <p:spPr>
          <a:xfrm>
            <a:off x="882015" y="5603600"/>
            <a:ext cx="6007265" cy="55399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74" name="Picture 2" descr="Microphones, Radio, Sound, Reportage, Broadcast">
            <a:extLst>
              <a:ext uri="{FF2B5EF4-FFF2-40B4-BE49-F238E27FC236}">
                <a16:creationId xmlns:a16="http://schemas.microsoft.com/office/drawing/2014/main" id="{D51A07B5-F48B-4C5A-A799-FB591BD0443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3375" y="1791749"/>
            <a:ext cx="731510" cy="982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ereo System, Sound, Volume, Retro, Illustrated">
            <a:extLst>
              <a:ext uri="{FF2B5EF4-FFF2-40B4-BE49-F238E27FC236}">
                <a16:creationId xmlns:a16="http://schemas.microsoft.com/office/drawing/2014/main" id="{16BD1517-C1A2-4224-AEB7-8E1653751C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8109" y="1663587"/>
            <a:ext cx="1025179" cy="11234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9F1E75C-75D1-492C-B7BA-28060F2FC0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0582" y="3046786"/>
            <a:ext cx="348418" cy="362935"/>
          </a:xfrm>
          <a:prstGeom prst="rect">
            <a:avLst/>
          </a:prstGeom>
        </p:spPr>
      </p:pic>
      <p:pic>
        <p:nvPicPr>
          <p:cNvPr id="23" name="Picture 22">
            <a:extLst>
              <a:ext uri="{FF2B5EF4-FFF2-40B4-BE49-F238E27FC236}">
                <a16:creationId xmlns:a16="http://schemas.microsoft.com/office/drawing/2014/main" id="{008FD178-D13F-4287-BE69-A1491E82D1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55920" y="3588025"/>
            <a:ext cx="348418" cy="362935"/>
          </a:xfrm>
          <a:prstGeom prst="rect">
            <a:avLst/>
          </a:prstGeom>
        </p:spPr>
      </p:pic>
      <p:pic>
        <p:nvPicPr>
          <p:cNvPr id="24" name="Picture 23">
            <a:extLst>
              <a:ext uri="{FF2B5EF4-FFF2-40B4-BE49-F238E27FC236}">
                <a16:creationId xmlns:a16="http://schemas.microsoft.com/office/drawing/2014/main" id="{4533F6A7-8DBC-4190-889E-CEAC38BF42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64791" y="4048113"/>
            <a:ext cx="348418" cy="362935"/>
          </a:xfrm>
          <a:prstGeom prst="rect">
            <a:avLst/>
          </a:prstGeom>
        </p:spPr>
      </p:pic>
      <p:pic>
        <p:nvPicPr>
          <p:cNvPr id="25" name="Picture 24">
            <a:extLst>
              <a:ext uri="{FF2B5EF4-FFF2-40B4-BE49-F238E27FC236}">
                <a16:creationId xmlns:a16="http://schemas.microsoft.com/office/drawing/2014/main" id="{F394F19C-D104-46AA-8F90-8D4DF97B77B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35421" y="4564176"/>
            <a:ext cx="348418" cy="362935"/>
          </a:xfrm>
          <a:prstGeom prst="rect">
            <a:avLst/>
          </a:prstGeom>
        </p:spPr>
      </p:pic>
      <p:pic>
        <p:nvPicPr>
          <p:cNvPr id="26" name="Picture 25">
            <a:extLst>
              <a:ext uri="{FF2B5EF4-FFF2-40B4-BE49-F238E27FC236}">
                <a16:creationId xmlns:a16="http://schemas.microsoft.com/office/drawing/2014/main" id="{40DEABAC-D6BA-44A5-AF9D-F0302009E4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608910" y="5038690"/>
            <a:ext cx="348418" cy="362935"/>
          </a:xfrm>
          <a:prstGeom prst="rect">
            <a:avLst/>
          </a:prstGeom>
        </p:spPr>
      </p:pic>
      <p:pic>
        <p:nvPicPr>
          <p:cNvPr id="27" name="Picture 26">
            <a:extLst>
              <a:ext uri="{FF2B5EF4-FFF2-40B4-BE49-F238E27FC236}">
                <a16:creationId xmlns:a16="http://schemas.microsoft.com/office/drawing/2014/main" id="{63F78400-8FF4-468B-80A3-FA7C4D9DC3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35421" y="5642160"/>
            <a:ext cx="348418" cy="362935"/>
          </a:xfrm>
          <a:prstGeom prst="rect">
            <a:avLst/>
          </a:prstGeom>
        </p:spPr>
      </p:pic>
    </p:spTree>
    <p:extLst>
      <p:ext uri="{BB962C8B-B14F-4D97-AF65-F5344CB8AC3E}">
        <p14:creationId xmlns:p14="http://schemas.microsoft.com/office/powerpoint/2010/main" val="229082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pboard, Writing Board, Office Supplies">
            <a:extLst>
              <a:ext uri="{FF2B5EF4-FFF2-40B4-BE49-F238E27FC236}">
                <a16:creationId xmlns:a16="http://schemas.microsoft.com/office/drawing/2014/main" id="{94565E06-07E6-4A34-9B47-241CDD7A263A}"/>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4498" b="3479"/>
          <a:stretch/>
        </p:blipFill>
        <p:spPr bwMode="auto">
          <a:xfrm rot="16200000">
            <a:off x="3521912" y="-2138282"/>
            <a:ext cx="5005135" cy="118805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1233" cy="707849"/>
          </a:xfrm>
        </p:spPr>
        <p:txBody>
          <a:bodyPr>
            <a:normAutofit fontScale="90000"/>
          </a:bodyPr>
          <a:lstStyle/>
          <a:p>
            <a:r>
              <a:rPr lang="en-GB" sz="3600" b="1" dirty="0" err="1">
                <a:solidFill>
                  <a:schemeClr val="bg1"/>
                </a:solidFill>
              </a:rPr>
              <a:t>Wir</a:t>
            </a:r>
            <a:r>
              <a:rPr lang="en-GB" sz="3600" b="1" dirty="0">
                <a:solidFill>
                  <a:schemeClr val="bg1"/>
                </a:solidFill>
              </a:rPr>
              <a:t> </a:t>
            </a:r>
            <a:r>
              <a:rPr lang="en-GB" sz="3600" b="1" dirty="0" err="1">
                <a:solidFill>
                  <a:schemeClr val="bg1"/>
                </a:solidFill>
              </a:rPr>
              <a:t>fragen</a:t>
            </a:r>
            <a:r>
              <a:rPr lang="en-GB" sz="3600" b="1" dirty="0">
                <a:solidFill>
                  <a:schemeClr val="bg1"/>
                </a:solidFill>
              </a:rPr>
              <a:t> Adel </a:t>
            </a:r>
            <a:r>
              <a:rPr lang="en-GB" sz="3600" b="1" dirty="0" err="1">
                <a:solidFill>
                  <a:schemeClr val="bg1"/>
                </a:solidFill>
              </a:rPr>
              <a:t>Karasholi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70" y="247046"/>
            <a:ext cx="118987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0" y="1001890"/>
            <a:ext cx="10091760" cy="461665"/>
          </a:xfrm>
          <a:prstGeom prst="rect">
            <a:avLst/>
          </a:prstGeom>
          <a:noFill/>
        </p:spPr>
        <p:txBody>
          <a:bodyPr wrap="square" rtlCol="0">
            <a:spAutoFit/>
          </a:bodyPr>
          <a:lstStyle/>
          <a:p>
            <a:endParaRPr lang="de-DE" sz="2400" dirty="0">
              <a:solidFill>
                <a:schemeClr val="accent5">
                  <a:lumMod val="50000"/>
                </a:schemeClr>
              </a:solidFill>
            </a:endParaRPr>
          </a:p>
        </p:txBody>
      </p:sp>
      <p:sp>
        <p:nvSpPr>
          <p:cNvPr id="6" name="TextBox 5">
            <a:extLst>
              <a:ext uri="{FF2B5EF4-FFF2-40B4-BE49-F238E27FC236}">
                <a16:creationId xmlns:a16="http://schemas.microsoft.com/office/drawing/2014/main" id="{B6D31ACE-1B1A-4D35-92AB-B3F1C5AA860F}"/>
              </a:ext>
            </a:extLst>
          </p:cNvPr>
          <p:cNvSpPr txBox="1"/>
          <p:nvPr/>
        </p:nvSpPr>
        <p:spPr>
          <a:xfrm>
            <a:off x="1828806" y="1583060"/>
            <a:ext cx="9829800" cy="3900107"/>
          </a:xfrm>
          <a:prstGeom prst="rect">
            <a:avLst/>
          </a:prstGeom>
          <a:noFill/>
        </p:spPr>
        <p:txBody>
          <a:bodyPr wrap="square" rtlCol="0">
            <a:spAutoFit/>
          </a:bodyPr>
          <a:lstStyle/>
          <a:p>
            <a:pPr algn="l">
              <a:lnSpc>
                <a:spcPct val="150000"/>
              </a:lnSpc>
            </a:pPr>
            <a:r>
              <a:rPr lang="de-DE" sz="2400" dirty="0">
                <a:solidFill>
                  <a:srgbClr val="115076"/>
                </a:solidFill>
              </a:rPr>
              <a:t>1.  In welche Sprache schreiben Sie</a:t>
            </a:r>
            <a:r>
              <a:rPr lang="de-DE" sz="2400" b="1" dirty="0">
                <a:solidFill>
                  <a:srgbClr val="115076"/>
                </a:solidFill>
              </a:rPr>
              <a:t>|</a:t>
            </a:r>
            <a:r>
              <a:rPr lang="de-DE" sz="2400" dirty="0">
                <a:solidFill>
                  <a:srgbClr val="115076"/>
                </a:solidFill>
              </a:rPr>
              <a:t>übersetzen Sie?</a:t>
            </a:r>
          </a:p>
          <a:p>
            <a:pPr>
              <a:lnSpc>
                <a:spcPct val="150000"/>
              </a:lnSpc>
            </a:pPr>
            <a:r>
              <a:rPr lang="de-DE" sz="2400" dirty="0">
                <a:solidFill>
                  <a:srgbClr val="115076"/>
                </a:solidFill>
              </a:rPr>
              <a:t>2.  In welches Land reisen Sie gern </a:t>
            </a:r>
            <a:r>
              <a:rPr lang="de-DE" sz="2400" b="1" dirty="0">
                <a:solidFill>
                  <a:srgbClr val="115076"/>
                </a:solidFill>
              </a:rPr>
              <a:t>| </a:t>
            </a:r>
            <a:r>
              <a:rPr lang="de-DE" sz="2400" dirty="0">
                <a:solidFill>
                  <a:srgbClr val="115076"/>
                </a:solidFill>
              </a:rPr>
              <a:t>wohnen Sie gern? </a:t>
            </a:r>
            <a:br>
              <a:rPr lang="de-DE" sz="2400" dirty="0">
                <a:solidFill>
                  <a:srgbClr val="115076"/>
                </a:solidFill>
              </a:rPr>
            </a:br>
            <a:r>
              <a:rPr lang="de-DE" sz="2400" dirty="0">
                <a:solidFill>
                  <a:srgbClr val="115076"/>
                </a:solidFill>
              </a:rPr>
              <a:t>     Italien, Syrien oder Deutschland?</a:t>
            </a:r>
          </a:p>
          <a:p>
            <a:pPr marL="457200" indent="-457200">
              <a:lnSpc>
                <a:spcPct val="150000"/>
              </a:lnSpc>
              <a:buAutoNum type="arabicPeriod" startAt="3"/>
            </a:pPr>
            <a:r>
              <a:rPr lang="de-DE" sz="2300" dirty="0">
                <a:solidFill>
                  <a:srgbClr val="115076"/>
                </a:solidFill>
              </a:rPr>
              <a:t>In welchem Gedicht finden Sie Freude </a:t>
            </a:r>
            <a:r>
              <a:rPr lang="de-DE" sz="2300" b="1" dirty="0">
                <a:solidFill>
                  <a:srgbClr val="115076"/>
                </a:solidFill>
              </a:rPr>
              <a:t>| </a:t>
            </a:r>
            <a:r>
              <a:rPr lang="de-DE" sz="2300" dirty="0">
                <a:solidFill>
                  <a:srgbClr val="115076"/>
                </a:solidFill>
              </a:rPr>
              <a:t>schreiben Sie Freude? </a:t>
            </a:r>
          </a:p>
          <a:p>
            <a:pPr marL="457200" indent="-457200">
              <a:lnSpc>
                <a:spcPct val="150000"/>
              </a:lnSpc>
              <a:buAutoNum type="arabicPeriod" startAt="3"/>
            </a:pPr>
            <a:r>
              <a:rPr lang="de-DE" sz="2400" dirty="0">
                <a:solidFill>
                  <a:srgbClr val="115076"/>
                </a:solidFill>
              </a:rPr>
              <a:t>Welchem Gott antworten </a:t>
            </a:r>
            <a:r>
              <a:rPr lang="de-DE" sz="2400" b="1" dirty="0">
                <a:solidFill>
                  <a:srgbClr val="115076"/>
                </a:solidFill>
              </a:rPr>
              <a:t>|</a:t>
            </a:r>
            <a:r>
              <a:rPr lang="de-DE" sz="2400" dirty="0">
                <a:solidFill>
                  <a:srgbClr val="115076"/>
                </a:solidFill>
              </a:rPr>
              <a:t> fragen Sie? </a:t>
            </a:r>
          </a:p>
          <a:p>
            <a:pPr marL="457200" indent="-457200">
              <a:lnSpc>
                <a:spcPct val="150000"/>
              </a:lnSpc>
              <a:buAutoNum type="arabicPeriod" startAt="3"/>
            </a:pPr>
            <a:r>
              <a:rPr lang="de-DE" sz="2400" dirty="0">
                <a:solidFill>
                  <a:srgbClr val="115076"/>
                </a:solidFill>
              </a:rPr>
              <a:t>Welchem Dichter mögen Sie </a:t>
            </a:r>
            <a:r>
              <a:rPr lang="de-DE" sz="2400" b="1" dirty="0">
                <a:solidFill>
                  <a:srgbClr val="115076"/>
                </a:solidFill>
              </a:rPr>
              <a:t>|</a:t>
            </a:r>
            <a:r>
              <a:rPr lang="de-DE" sz="2400" dirty="0">
                <a:solidFill>
                  <a:srgbClr val="115076"/>
                </a:solidFill>
              </a:rPr>
              <a:t> schreiben Sie? </a:t>
            </a:r>
          </a:p>
          <a:p>
            <a:pPr marL="457200" indent="-457200" algn="l">
              <a:lnSpc>
                <a:spcPct val="150000"/>
              </a:lnSpc>
              <a:buAutoNum type="arabicPeriod" startAt="3"/>
            </a:pPr>
            <a:r>
              <a:rPr lang="de-DE" sz="2400" dirty="0">
                <a:solidFill>
                  <a:srgbClr val="115076"/>
                </a:solidFill>
              </a:rPr>
              <a:t>Welches Risiko gehen Sie ein | sind Sie fremd?</a:t>
            </a:r>
          </a:p>
        </p:txBody>
      </p:sp>
      <p:sp>
        <p:nvSpPr>
          <p:cNvPr id="14" name="Oval 13">
            <a:extLst>
              <a:ext uri="{FF2B5EF4-FFF2-40B4-BE49-F238E27FC236}">
                <a16:creationId xmlns:a16="http://schemas.microsoft.com/office/drawing/2014/main" id="{BDD36B1A-0DA0-4611-A5A2-25AF7509024D}"/>
              </a:ext>
            </a:extLst>
          </p:cNvPr>
          <p:cNvSpPr/>
          <p:nvPr/>
        </p:nvSpPr>
        <p:spPr>
          <a:xfrm>
            <a:off x="1840838" y="1775436"/>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18" name="Oval 17">
            <a:extLst>
              <a:ext uri="{FF2B5EF4-FFF2-40B4-BE49-F238E27FC236}">
                <a16:creationId xmlns:a16="http://schemas.microsoft.com/office/drawing/2014/main" id="{C939A70A-F845-4FD8-891D-F79A68721917}"/>
              </a:ext>
            </a:extLst>
          </p:cNvPr>
          <p:cNvSpPr/>
          <p:nvPr/>
        </p:nvSpPr>
        <p:spPr>
          <a:xfrm>
            <a:off x="1814107" y="2324523"/>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19" name="Oval 18">
            <a:extLst>
              <a:ext uri="{FF2B5EF4-FFF2-40B4-BE49-F238E27FC236}">
                <a16:creationId xmlns:a16="http://schemas.microsoft.com/office/drawing/2014/main" id="{35052CD5-4ECA-4BD6-8718-A556D7921D32}"/>
              </a:ext>
            </a:extLst>
          </p:cNvPr>
          <p:cNvSpPr/>
          <p:nvPr/>
        </p:nvSpPr>
        <p:spPr>
          <a:xfrm>
            <a:off x="1828806" y="3423490"/>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20" name="Oval 19">
            <a:extLst>
              <a:ext uri="{FF2B5EF4-FFF2-40B4-BE49-F238E27FC236}">
                <a16:creationId xmlns:a16="http://schemas.microsoft.com/office/drawing/2014/main" id="{DD8E34B2-108D-4CE7-8B26-0027C63816C4}"/>
              </a:ext>
            </a:extLst>
          </p:cNvPr>
          <p:cNvSpPr/>
          <p:nvPr/>
        </p:nvSpPr>
        <p:spPr>
          <a:xfrm>
            <a:off x="1840838" y="3944090"/>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21" name="Oval 20">
            <a:extLst>
              <a:ext uri="{FF2B5EF4-FFF2-40B4-BE49-F238E27FC236}">
                <a16:creationId xmlns:a16="http://schemas.microsoft.com/office/drawing/2014/main" id="{448067E4-D89C-4189-9460-F5A9809C317A}"/>
              </a:ext>
            </a:extLst>
          </p:cNvPr>
          <p:cNvSpPr/>
          <p:nvPr/>
        </p:nvSpPr>
        <p:spPr>
          <a:xfrm>
            <a:off x="1840838" y="4517072"/>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22" name="Oval 21">
            <a:extLst>
              <a:ext uri="{FF2B5EF4-FFF2-40B4-BE49-F238E27FC236}">
                <a16:creationId xmlns:a16="http://schemas.microsoft.com/office/drawing/2014/main" id="{FF25634E-F4F7-45E4-B3D0-9FE671292372}"/>
              </a:ext>
            </a:extLst>
          </p:cNvPr>
          <p:cNvSpPr/>
          <p:nvPr/>
        </p:nvSpPr>
        <p:spPr>
          <a:xfrm>
            <a:off x="1840838" y="5030801"/>
            <a:ext cx="355600" cy="302532"/>
          </a:xfrm>
          <a:prstGeom prst="ellipse">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10" name="Rectangle: Rounded Corners 9">
            <a:extLst>
              <a:ext uri="{FF2B5EF4-FFF2-40B4-BE49-F238E27FC236}">
                <a16:creationId xmlns:a16="http://schemas.microsoft.com/office/drawing/2014/main" id="{C990474D-7FEF-40E9-9B22-752568C29CF3}"/>
              </a:ext>
            </a:extLst>
          </p:cNvPr>
          <p:cNvSpPr/>
          <p:nvPr/>
        </p:nvSpPr>
        <p:spPr>
          <a:xfrm>
            <a:off x="5181310" y="1777373"/>
            <a:ext cx="2082391" cy="348428"/>
          </a:xfrm>
          <a:prstGeom prst="round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B44088C3-181A-4911-91A2-929774EF3818}"/>
              </a:ext>
            </a:extLst>
          </p:cNvPr>
          <p:cNvSpPr/>
          <p:nvPr/>
        </p:nvSpPr>
        <p:spPr>
          <a:xfrm>
            <a:off x="7021868" y="2350326"/>
            <a:ext cx="2747773" cy="313365"/>
          </a:xfrm>
          <a:prstGeom prst="round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B87F26BC-A30E-4C85-8854-B1FDB9EE45FE}"/>
              </a:ext>
            </a:extLst>
          </p:cNvPr>
          <p:cNvSpPr/>
          <p:nvPr/>
        </p:nvSpPr>
        <p:spPr>
          <a:xfrm>
            <a:off x="7901354" y="3388448"/>
            <a:ext cx="3153369" cy="456654"/>
          </a:xfrm>
          <a:prstGeom prst="round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C69A8EFD-0F31-4BE3-9430-705F32D257DD}"/>
              </a:ext>
            </a:extLst>
          </p:cNvPr>
          <p:cNvSpPr/>
          <p:nvPr/>
        </p:nvSpPr>
        <p:spPr>
          <a:xfrm>
            <a:off x="6276452" y="3957991"/>
            <a:ext cx="1211488" cy="348428"/>
          </a:xfrm>
          <a:prstGeom prst="round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2686F5FE-BED0-4229-B1D4-BEACE6D6FC24}"/>
              </a:ext>
            </a:extLst>
          </p:cNvPr>
          <p:cNvSpPr/>
          <p:nvPr/>
        </p:nvSpPr>
        <p:spPr>
          <a:xfrm>
            <a:off x="4969054" y="4524584"/>
            <a:ext cx="1838146" cy="302532"/>
          </a:xfrm>
          <a:prstGeom prst="round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7DB64155-D48F-42CB-BB88-92FADBB12D2F}"/>
              </a:ext>
            </a:extLst>
          </p:cNvPr>
          <p:cNvSpPr/>
          <p:nvPr/>
        </p:nvSpPr>
        <p:spPr>
          <a:xfrm>
            <a:off x="6641260" y="5064793"/>
            <a:ext cx="2321318" cy="313366"/>
          </a:xfrm>
          <a:prstGeom prst="round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Rectangle with Corners Rounded 28">
            <a:extLst>
              <a:ext uri="{FF2B5EF4-FFF2-40B4-BE49-F238E27FC236}">
                <a16:creationId xmlns:a16="http://schemas.microsoft.com/office/drawing/2014/main" id="{CFB9B8FC-537D-4338-B221-B2218C02BCC3}"/>
              </a:ext>
            </a:extLst>
          </p:cNvPr>
          <p:cNvSpPr/>
          <p:nvPr/>
        </p:nvSpPr>
        <p:spPr>
          <a:xfrm>
            <a:off x="8247889" y="110427"/>
            <a:ext cx="3777008" cy="1025141"/>
          </a:xfrm>
          <a:prstGeom prst="wedgeRoundRectCallout">
            <a:avLst>
              <a:gd name="adj1" fmla="val -49973"/>
              <a:gd name="adj2" fmla="val 9767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Remember! If ‘in’ means ‘into’ it is R2 (acc.)</a:t>
            </a:r>
          </a:p>
        </p:txBody>
      </p:sp>
    </p:spTree>
    <p:extLst>
      <p:ext uri="{BB962C8B-B14F-4D97-AF65-F5344CB8AC3E}">
        <p14:creationId xmlns:p14="http://schemas.microsoft.com/office/powerpoint/2010/main" val="14415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495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Weder</a:t>
            </a:r>
            <a:r>
              <a:rPr lang="en-GB" sz="3600" b="1" dirty="0">
                <a:solidFill>
                  <a:schemeClr val="bg1"/>
                </a:solidFill>
              </a:rPr>
              <a:t> … </a:t>
            </a:r>
            <a:r>
              <a:rPr lang="en-GB" sz="3600" b="1" dirty="0" err="1">
                <a:solidFill>
                  <a:schemeClr val="bg1"/>
                </a:solidFill>
              </a:rPr>
              <a:t>noch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66614" y="247046"/>
            <a:ext cx="14925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41DEEFAD-0E6D-4BAF-9058-AB7B22096BDA}"/>
              </a:ext>
            </a:extLst>
          </p:cNvPr>
          <p:cNvSpPr txBox="1"/>
          <p:nvPr/>
        </p:nvSpPr>
        <p:spPr>
          <a:xfrm>
            <a:off x="178478" y="1339996"/>
            <a:ext cx="11071047" cy="830997"/>
          </a:xfrm>
          <a:prstGeom prst="rect">
            <a:avLst/>
          </a:prstGeom>
          <a:noFill/>
        </p:spPr>
        <p:txBody>
          <a:bodyPr wrap="square" rtlCol="0">
            <a:spAutoFit/>
          </a:bodyPr>
          <a:lstStyle/>
          <a:p>
            <a:pPr algn="l"/>
            <a:r>
              <a:rPr lang="en-GB" sz="2400" dirty="0" err="1">
                <a:solidFill>
                  <a:schemeClr val="accent5">
                    <a:lumMod val="50000"/>
                  </a:schemeClr>
                </a:solidFill>
              </a:rPr>
              <a:t>weder</a:t>
            </a:r>
            <a:r>
              <a:rPr lang="en-GB" sz="2400" dirty="0">
                <a:solidFill>
                  <a:schemeClr val="accent5">
                    <a:lumMod val="50000"/>
                  </a:schemeClr>
                </a:solidFill>
              </a:rPr>
              <a:t>…</a:t>
            </a:r>
            <a:r>
              <a:rPr lang="en-GB" sz="2400" dirty="0" err="1">
                <a:solidFill>
                  <a:schemeClr val="accent5">
                    <a:lumMod val="50000"/>
                  </a:schemeClr>
                </a:solidFill>
              </a:rPr>
              <a:t>noch</a:t>
            </a:r>
            <a:r>
              <a:rPr lang="en-GB" sz="2400" dirty="0">
                <a:solidFill>
                  <a:schemeClr val="accent5">
                    <a:lumMod val="50000"/>
                  </a:schemeClr>
                </a:solidFill>
              </a:rPr>
              <a:t>… (neither…nor…) negates two things and can avoid repetition, like this:</a:t>
            </a:r>
          </a:p>
        </p:txBody>
      </p:sp>
      <p:sp>
        <p:nvSpPr>
          <p:cNvPr id="16" name="Rectangle: Rounded Corners 15">
            <a:extLst>
              <a:ext uri="{FF2B5EF4-FFF2-40B4-BE49-F238E27FC236}">
                <a16:creationId xmlns:a16="http://schemas.microsoft.com/office/drawing/2014/main" id="{12624BC0-10DC-4D51-95EA-DC26053B77A8}"/>
              </a:ext>
            </a:extLst>
          </p:cNvPr>
          <p:cNvSpPr/>
          <p:nvPr/>
        </p:nvSpPr>
        <p:spPr>
          <a:xfrm>
            <a:off x="256170" y="2462394"/>
            <a:ext cx="6046441" cy="862256"/>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71AD7FD0-5870-4697-8E24-067F0D03426C}"/>
              </a:ext>
            </a:extLst>
          </p:cNvPr>
          <p:cNvSpPr/>
          <p:nvPr/>
        </p:nvSpPr>
        <p:spPr>
          <a:xfrm>
            <a:off x="226930" y="4443215"/>
            <a:ext cx="8447838"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19438F7-BC06-454D-BAAA-F026B881F95A}"/>
              </a:ext>
            </a:extLst>
          </p:cNvPr>
          <p:cNvSpPr txBox="1"/>
          <p:nvPr/>
        </p:nvSpPr>
        <p:spPr>
          <a:xfrm>
            <a:off x="226606" y="2485498"/>
            <a:ext cx="6046441" cy="830997"/>
          </a:xfrm>
          <a:prstGeom prst="rect">
            <a:avLst/>
          </a:prstGeom>
          <a:noFill/>
        </p:spPr>
        <p:txBody>
          <a:bodyPr wrap="square" rtlCol="0">
            <a:spAutoFit/>
          </a:bodyPr>
          <a:lstStyle/>
          <a:p>
            <a:pPr lvl="0">
              <a:defRPr/>
            </a:pPr>
            <a:r>
              <a:rPr lang="de-DE" sz="2400" dirty="0">
                <a:solidFill>
                  <a:srgbClr val="115076"/>
                </a:solidFill>
              </a:rPr>
              <a:t>Der Dichter schreibt nicht auf Syrisch. Der Dichter schreibt nicht auf Englisch.</a:t>
            </a:r>
            <a:endParaRPr kumimoji="0" lang="en-GB" sz="2400" u="none" strike="noStrike" kern="1200" cap="none" spc="0" normalizeH="0" baseline="0" noProof="0" dirty="0">
              <a:ln>
                <a:noFill/>
              </a:ln>
              <a:solidFill>
                <a:srgbClr val="115076"/>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CC3C277E-D63E-4688-81F5-674D04551EC2}"/>
              </a:ext>
            </a:extLst>
          </p:cNvPr>
          <p:cNvSpPr txBox="1"/>
          <p:nvPr/>
        </p:nvSpPr>
        <p:spPr>
          <a:xfrm>
            <a:off x="178478" y="4451381"/>
            <a:ext cx="9013648" cy="461665"/>
          </a:xfrm>
          <a:prstGeom prst="rect">
            <a:avLst/>
          </a:prstGeom>
          <a:noFill/>
        </p:spPr>
        <p:txBody>
          <a:bodyPr wrap="square" rtlCol="0">
            <a:spAutoFit/>
          </a:bodyPr>
          <a:lstStyle/>
          <a:p>
            <a:pPr lvl="0">
              <a:defRPr/>
            </a:pPr>
            <a:r>
              <a:rPr lang="de-DE" sz="2400" dirty="0">
                <a:solidFill>
                  <a:srgbClr val="115076"/>
                </a:solidFill>
              </a:rPr>
              <a:t>Der Dichter schreibt </a:t>
            </a:r>
            <a:r>
              <a:rPr lang="de-DE" sz="2400" b="1" dirty="0">
                <a:solidFill>
                  <a:srgbClr val="115076"/>
                </a:solidFill>
              </a:rPr>
              <a:t>weder</a:t>
            </a:r>
            <a:r>
              <a:rPr lang="de-DE" sz="2400" dirty="0">
                <a:solidFill>
                  <a:srgbClr val="115076"/>
                </a:solidFill>
              </a:rPr>
              <a:t> auf Syrisch </a:t>
            </a:r>
            <a:r>
              <a:rPr lang="de-DE" sz="2400" b="1" dirty="0">
                <a:solidFill>
                  <a:srgbClr val="115076"/>
                </a:solidFill>
              </a:rPr>
              <a:t>noch</a:t>
            </a:r>
            <a:r>
              <a:rPr lang="de-DE" sz="2400" dirty="0">
                <a:solidFill>
                  <a:srgbClr val="115076"/>
                </a:solidFill>
              </a:rPr>
              <a:t> auf Englisch.</a:t>
            </a:r>
          </a:p>
        </p:txBody>
      </p:sp>
      <p:sp>
        <p:nvSpPr>
          <p:cNvPr id="22" name="TextBox 21">
            <a:extLst>
              <a:ext uri="{FF2B5EF4-FFF2-40B4-BE49-F238E27FC236}">
                <a16:creationId xmlns:a16="http://schemas.microsoft.com/office/drawing/2014/main" id="{428733B1-2357-4567-B141-52E493984A7A}"/>
              </a:ext>
            </a:extLst>
          </p:cNvPr>
          <p:cNvSpPr txBox="1"/>
          <p:nvPr/>
        </p:nvSpPr>
        <p:spPr>
          <a:xfrm>
            <a:off x="241550" y="3446021"/>
            <a:ext cx="6350926" cy="830997"/>
          </a:xfrm>
          <a:prstGeom prst="rect">
            <a:avLst/>
          </a:prstGeom>
          <a:noFill/>
        </p:spPr>
        <p:txBody>
          <a:bodyPr wrap="square" rtlCol="0">
            <a:spAutoFit/>
          </a:bodyPr>
          <a:lstStyle/>
          <a:p>
            <a:pPr algn="l"/>
            <a:r>
              <a:rPr lang="en-GB" sz="2400" i="1" dirty="0">
                <a:solidFill>
                  <a:schemeClr val="accent5">
                    <a:lumMod val="50000"/>
                  </a:schemeClr>
                </a:solidFill>
              </a:rPr>
              <a:t>The poet doesn’t write in Syrian.</a:t>
            </a:r>
          </a:p>
          <a:p>
            <a:pPr algn="l"/>
            <a:r>
              <a:rPr lang="en-GB" sz="2400" i="1" dirty="0">
                <a:solidFill>
                  <a:schemeClr val="accent5">
                    <a:lumMod val="50000"/>
                  </a:schemeClr>
                </a:solidFill>
              </a:rPr>
              <a:t>The poet doesn’t write in English</a:t>
            </a:r>
          </a:p>
        </p:txBody>
      </p:sp>
      <p:sp>
        <p:nvSpPr>
          <p:cNvPr id="23" name="TextBox 22">
            <a:extLst>
              <a:ext uri="{FF2B5EF4-FFF2-40B4-BE49-F238E27FC236}">
                <a16:creationId xmlns:a16="http://schemas.microsoft.com/office/drawing/2014/main" id="{897C592F-A0D7-434A-87F5-A09DBED0827E}"/>
              </a:ext>
            </a:extLst>
          </p:cNvPr>
          <p:cNvSpPr txBox="1"/>
          <p:nvPr/>
        </p:nvSpPr>
        <p:spPr>
          <a:xfrm>
            <a:off x="178478" y="5071077"/>
            <a:ext cx="7485312" cy="461665"/>
          </a:xfrm>
          <a:prstGeom prst="rect">
            <a:avLst/>
          </a:prstGeom>
          <a:noFill/>
        </p:spPr>
        <p:txBody>
          <a:bodyPr wrap="square" rtlCol="0">
            <a:spAutoFit/>
          </a:bodyPr>
          <a:lstStyle/>
          <a:p>
            <a:pPr algn="l"/>
            <a:r>
              <a:rPr lang="en-GB" sz="2400" i="1" dirty="0">
                <a:solidFill>
                  <a:schemeClr val="accent5">
                    <a:lumMod val="50000"/>
                  </a:schemeClr>
                </a:solidFill>
              </a:rPr>
              <a:t>The poet writes </a:t>
            </a:r>
            <a:r>
              <a:rPr lang="en-GB" sz="2400" b="1" i="1" dirty="0">
                <a:solidFill>
                  <a:schemeClr val="accent5">
                    <a:lumMod val="50000"/>
                  </a:schemeClr>
                </a:solidFill>
              </a:rPr>
              <a:t>neither</a:t>
            </a:r>
            <a:r>
              <a:rPr lang="en-GB" sz="2400" i="1" dirty="0">
                <a:solidFill>
                  <a:schemeClr val="accent5">
                    <a:lumMod val="50000"/>
                  </a:schemeClr>
                </a:solidFill>
              </a:rPr>
              <a:t> in Syrian </a:t>
            </a:r>
            <a:r>
              <a:rPr lang="en-GB" sz="2400" b="1" i="1" dirty="0">
                <a:solidFill>
                  <a:schemeClr val="accent5">
                    <a:lumMod val="50000"/>
                  </a:schemeClr>
                </a:solidFill>
              </a:rPr>
              <a:t>nor </a:t>
            </a:r>
            <a:r>
              <a:rPr lang="en-GB" sz="2400" i="1" dirty="0">
                <a:solidFill>
                  <a:schemeClr val="accent5">
                    <a:lumMod val="50000"/>
                  </a:schemeClr>
                </a:solidFill>
              </a:rPr>
              <a:t>in English.</a:t>
            </a:r>
          </a:p>
        </p:txBody>
      </p:sp>
      <p:pic>
        <p:nvPicPr>
          <p:cNvPr id="5122" name="Picture 2" descr="Syrian, Flag, Arab, Republic, Country, Nation, Syria">
            <a:extLst>
              <a:ext uri="{FF2B5EF4-FFF2-40B4-BE49-F238E27FC236}">
                <a16:creationId xmlns:a16="http://schemas.microsoft.com/office/drawing/2014/main" id="{A0E0ADDA-C939-4C34-8F25-7949C09547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7866" y="2369771"/>
            <a:ext cx="2338728" cy="15299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ion Jack, Flag, Union Flag, Royal Flag">
            <a:extLst>
              <a:ext uri="{FF2B5EF4-FFF2-40B4-BE49-F238E27FC236}">
                <a16:creationId xmlns:a16="http://schemas.microsoft.com/office/drawing/2014/main" id="{013F15B9-3453-4825-9DBE-EE5DDB2FCB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7866" y="4162251"/>
            <a:ext cx="2311207" cy="137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99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41401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Seiltanz</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92CC9D76-B47E-4050-B182-BDFD5048F911}"/>
              </a:ext>
            </a:extLst>
          </p:cNvPr>
          <p:cNvSpPr/>
          <p:nvPr/>
        </p:nvSpPr>
        <p:spPr>
          <a:xfrm>
            <a:off x="2350912" y="387892"/>
            <a:ext cx="8439007" cy="738664"/>
          </a:xfrm>
          <a:prstGeom prst="rect">
            <a:avLst/>
          </a:prstGeom>
        </p:spPr>
        <p:txBody>
          <a:bodyPr wrap="square">
            <a:spAutoFit/>
          </a:bodyPr>
          <a:lstStyle/>
          <a:p>
            <a:r>
              <a:rPr lang="en-US" sz="2400" dirty="0" err="1">
                <a:solidFill>
                  <a:srgbClr val="4472C4">
                    <a:lumMod val="50000"/>
                  </a:srgbClr>
                </a:solidFill>
              </a:rPr>
              <a:t>Hör</a:t>
            </a:r>
            <a:r>
              <a:rPr lang="en-US" sz="2400" dirty="0">
                <a:solidFill>
                  <a:srgbClr val="4472C4">
                    <a:lumMod val="50000"/>
                  </a:srgbClr>
                </a:solidFill>
              </a:rPr>
              <a:t> </a:t>
            </a:r>
            <a:r>
              <a:rPr lang="en-US" sz="2400" dirty="0" err="1">
                <a:solidFill>
                  <a:srgbClr val="4472C4">
                    <a:lumMod val="50000"/>
                  </a:srgbClr>
                </a:solidFill>
              </a:rPr>
              <a:t>noch</a:t>
            </a:r>
            <a:r>
              <a:rPr lang="en-US" sz="2400" dirty="0">
                <a:solidFill>
                  <a:srgbClr val="4472C4">
                    <a:lumMod val="50000"/>
                  </a:srgbClr>
                </a:solidFill>
              </a:rPr>
              <a:t> </a:t>
            </a:r>
            <a:r>
              <a:rPr lang="en-US" sz="2400" dirty="0" err="1">
                <a:solidFill>
                  <a:srgbClr val="4472C4">
                    <a:lumMod val="50000"/>
                  </a:srgbClr>
                </a:solidFill>
              </a:rPr>
              <a:t>einmal</a:t>
            </a:r>
            <a:r>
              <a:rPr lang="en-US" sz="2400" dirty="0">
                <a:solidFill>
                  <a:srgbClr val="4472C4">
                    <a:lumMod val="50000"/>
                  </a:srgbClr>
                </a:solidFill>
              </a:rPr>
              <a:t> </a:t>
            </a:r>
            <a:r>
              <a:rPr lang="en-US" sz="2400" dirty="0" err="1">
                <a:solidFill>
                  <a:srgbClr val="4472C4">
                    <a:lumMod val="50000"/>
                  </a:srgbClr>
                </a:solidFill>
              </a:rPr>
              <a:t>zu</a:t>
            </a:r>
            <a:r>
              <a:rPr lang="en-US" sz="2400" dirty="0">
                <a:solidFill>
                  <a:srgbClr val="4472C4">
                    <a:lumMod val="50000"/>
                  </a:srgbClr>
                </a:solidFill>
              </a:rPr>
              <a:t>. </a:t>
            </a:r>
            <a:r>
              <a:rPr lang="en-US" sz="2400" dirty="0" err="1">
                <a:solidFill>
                  <a:srgbClr val="4472C4">
                    <a:lumMod val="50000"/>
                  </a:srgbClr>
                </a:solidFill>
              </a:rPr>
              <a:t>Welche</a:t>
            </a:r>
            <a:r>
              <a:rPr lang="en-US" sz="2400" dirty="0">
                <a:solidFill>
                  <a:srgbClr val="4472C4">
                    <a:lumMod val="50000"/>
                  </a:srgbClr>
                </a:solidFill>
              </a:rPr>
              <a:t> </a:t>
            </a:r>
            <a:r>
              <a:rPr lang="en-US" sz="2400" dirty="0" err="1">
                <a:solidFill>
                  <a:srgbClr val="4472C4">
                    <a:lumMod val="50000"/>
                  </a:srgbClr>
                </a:solidFill>
              </a:rPr>
              <a:t>Konjunktionen</a:t>
            </a:r>
            <a:r>
              <a:rPr lang="en-US" sz="2400" dirty="0">
                <a:solidFill>
                  <a:srgbClr val="4472C4">
                    <a:lumMod val="50000"/>
                  </a:srgbClr>
                </a:solidFill>
              </a:rPr>
              <a:t> </a:t>
            </a:r>
            <a:r>
              <a:rPr lang="en-US" sz="2400" dirty="0" err="1">
                <a:solidFill>
                  <a:srgbClr val="4472C4">
                    <a:lumMod val="50000"/>
                  </a:srgbClr>
                </a:solidFill>
              </a:rPr>
              <a:t>hörst</a:t>
            </a:r>
            <a:r>
              <a:rPr lang="en-US" sz="2400" dirty="0">
                <a:solidFill>
                  <a:srgbClr val="4472C4">
                    <a:lumMod val="50000"/>
                  </a:srgbClr>
                </a:solidFill>
              </a:rPr>
              <a:t> du?</a:t>
            </a:r>
            <a:br>
              <a:rPr lang="en-US" sz="2400" dirty="0">
                <a:solidFill>
                  <a:srgbClr val="4472C4">
                    <a:lumMod val="50000"/>
                  </a:srgbClr>
                </a:solidFill>
              </a:rPr>
            </a:br>
            <a:endParaRPr lang="en-GB" dirty="0"/>
          </a:p>
        </p:txBody>
      </p:sp>
      <p:pic>
        <p:nvPicPr>
          <p:cNvPr id="8" name="Picture 2" descr="https://upload.wikimedia.org/wikipedia/commons/thumb/2/26/Adi_Holzer_Werksverzeichnis_850_Lebenslauf.jpg/256px-Adi_Holzer_Werksverzeichnis_850_Lebenslauf.jpg">
            <a:extLst>
              <a:ext uri="{FF2B5EF4-FFF2-40B4-BE49-F238E27FC236}">
                <a16:creationId xmlns:a16="http://schemas.microsoft.com/office/drawing/2014/main" id="{24EBA94D-6E3B-47DF-9B48-7CFE91919C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97" y="1474230"/>
            <a:ext cx="4088670" cy="3986729"/>
          </a:xfrm>
          <a:prstGeom prst="rect">
            <a:avLst/>
          </a:prstGeom>
          <a:noFill/>
          <a:extLst>
            <a:ext uri="{909E8E84-426E-40DD-AFC4-6F175D3DCCD1}">
              <a14:hiddenFill xmlns:a14="http://schemas.microsoft.com/office/drawing/2010/main">
                <a:solidFill>
                  <a:srgbClr val="FFFFFF"/>
                </a:solidFill>
              </a14:hiddenFill>
            </a:ext>
          </a:extLst>
        </p:spPr>
      </p:pic>
      <p:pic>
        <p:nvPicPr>
          <p:cNvPr id="14" name="9.2.2.1 Slide 10 Seiltanz">
            <a:hlinkClick r:id="" action="ppaction://media"/>
            <a:extLst>
              <a:ext uri="{FF2B5EF4-FFF2-40B4-BE49-F238E27FC236}">
                <a16:creationId xmlns:a16="http://schemas.microsoft.com/office/drawing/2014/main" id="{FAB40AE2-4AED-4741-BF6E-2FB8776A73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3208" y="741816"/>
            <a:ext cx="869950" cy="869950"/>
          </a:xfrm>
          <a:prstGeom prst="rect">
            <a:avLst/>
          </a:prstGeom>
        </p:spPr>
      </p:pic>
      <p:sp>
        <p:nvSpPr>
          <p:cNvPr id="27" name="Rounded Rectangle 15">
            <a:extLst>
              <a:ext uri="{FF2B5EF4-FFF2-40B4-BE49-F238E27FC236}">
                <a16:creationId xmlns:a16="http://schemas.microsoft.com/office/drawing/2014/main" id="{E6BC60A2-3B74-4240-8AF5-5ECD5B3A3193}"/>
              </a:ext>
            </a:extLst>
          </p:cNvPr>
          <p:cNvSpPr/>
          <p:nvPr/>
        </p:nvSpPr>
        <p:spPr>
          <a:xfrm rot="21360659">
            <a:off x="5843425" y="2255293"/>
            <a:ext cx="105779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und</a:t>
            </a:r>
          </a:p>
        </p:txBody>
      </p:sp>
      <p:sp>
        <p:nvSpPr>
          <p:cNvPr id="28" name="Rounded Rectangle 15">
            <a:extLst>
              <a:ext uri="{FF2B5EF4-FFF2-40B4-BE49-F238E27FC236}">
                <a16:creationId xmlns:a16="http://schemas.microsoft.com/office/drawing/2014/main" id="{7AB4A9A7-5342-4DA2-8F17-153565D1C177}"/>
              </a:ext>
            </a:extLst>
          </p:cNvPr>
          <p:cNvSpPr/>
          <p:nvPr/>
        </p:nvSpPr>
        <p:spPr>
          <a:xfrm rot="386172">
            <a:off x="7714993" y="2276750"/>
            <a:ext cx="105779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wenn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ounded Rectangle 15">
            <a:extLst>
              <a:ext uri="{FF2B5EF4-FFF2-40B4-BE49-F238E27FC236}">
                <a16:creationId xmlns:a16="http://schemas.microsoft.com/office/drawing/2014/main" id="{B0C40827-B8BB-437F-9341-74B41F42386D}"/>
              </a:ext>
            </a:extLst>
          </p:cNvPr>
          <p:cNvSpPr/>
          <p:nvPr/>
        </p:nvSpPr>
        <p:spPr>
          <a:xfrm rot="21360659">
            <a:off x="9300957" y="2205148"/>
            <a:ext cx="235343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w</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noch</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ounded Rectangle 15">
            <a:extLst>
              <a:ext uri="{FF2B5EF4-FFF2-40B4-BE49-F238E27FC236}">
                <a16:creationId xmlns:a16="http://schemas.microsoft.com/office/drawing/2014/main" id="{195C9DA9-DCF2-491A-84F1-5F98D36B3470}"/>
              </a:ext>
            </a:extLst>
          </p:cNvPr>
          <p:cNvSpPr/>
          <p:nvPr/>
        </p:nvSpPr>
        <p:spPr>
          <a:xfrm rot="178180">
            <a:off x="5779226" y="3441673"/>
            <a:ext cx="1453059"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obwohl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ounded Rectangle 15">
            <a:extLst>
              <a:ext uri="{FF2B5EF4-FFF2-40B4-BE49-F238E27FC236}">
                <a16:creationId xmlns:a16="http://schemas.microsoft.com/office/drawing/2014/main" id="{388BBEBA-8B96-4886-B267-37FC0ED606F1}"/>
              </a:ext>
            </a:extLst>
          </p:cNvPr>
          <p:cNvSpPr/>
          <p:nvPr/>
        </p:nvSpPr>
        <p:spPr>
          <a:xfrm rot="21442435">
            <a:off x="8087971" y="3451693"/>
            <a:ext cx="105779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ounded Rectangle 15">
            <a:extLst>
              <a:ext uri="{FF2B5EF4-FFF2-40B4-BE49-F238E27FC236}">
                <a16:creationId xmlns:a16="http://schemas.microsoft.com/office/drawing/2014/main" id="{1432D9B9-CC6C-43F4-898D-F36DF22353F4}"/>
              </a:ext>
            </a:extLst>
          </p:cNvPr>
          <p:cNvSpPr/>
          <p:nvPr/>
        </p:nvSpPr>
        <p:spPr>
          <a:xfrm rot="21360659">
            <a:off x="10107829" y="3451093"/>
            <a:ext cx="105779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ounded Rectangle 15">
            <a:extLst>
              <a:ext uri="{FF2B5EF4-FFF2-40B4-BE49-F238E27FC236}">
                <a16:creationId xmlns:a16="http://schemas.microsoft.com/office/drawing/2014/main" id="{31F75CFD-DE3F-4909-9C58-584283C83446}"/>
              </a:ext>
            </a:extLst>
          </p:cNvPr>
          <p:cNvSpPr/>
          <p:nvPr/>
        </p:nvSpPr>
        <p:spPr>
          <a:xfrm rot="21360659">
            <a:off x="5783669" y="4568365"/>
            <a:ext cx="105779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ounded Rectangle 15">
            <a:extLst>
              <a:ext uri="{FF2B5EF4-FFF2-40B4-BE49-F238E27FC236}">
                <a16:creationId xmlns:a16="http://schemas.microsoft.com/office/drawing/2014/main" id="{E5929C6C-73E0-40FE-A9AC-73E04EC83A4F}"/>
              </a:ext>
            </a:extLst>
          </p:cNvPr>
          <p:cNvSpPr/>
          <p:nvPr/>
        </p:nvSpPr>
        <p:spPr>
          <a:xfrm rot="21360659">
            <a:off x="7777966" y="4568257"/>
            <a:ext cx="105779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denn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ounded Rectangle 15">
            <a:extLst>
              <a:ext uri="{FF2B5EF4-FFF2-40B4-BE49-F238E27FC236}">
                <a16:creationId xmlns:a16="http://schemas.microsoft.com/office/drawing/2014/main" id="{C0474DB6-475E-42FC-98E8-8788158A2086}"/>
              </a:ext>
            </a:extLst>
          </p:cNvPr>
          <p:cNvSpPr/>
          <p:nvPr/>
        </p:nvSpPr>
        <p:spPr>
          <a:xfrm rot="355288">
            <a:off x="9831312" y="4636337"/>
            <a:ext cx="1610827"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während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ounded Rectangle 15">
            <a:extLst>
              <a:ext uri="{FF2B5EF4-FFF2-40B4-BE49-F238E27FC236}">
                <a16:creationId xmlns:a16="http://schemas.microsoft.com/office/drawing/2014/main" id="{1B635FF7-724E-4B39-88E5-D40A869AF5FB}"/>
              </a:ext>
            </a:extLst>
          </p:cNvPr>
          <p:cNvSpPr/>
          <p:nvPr/>
        </p:nvSpPr>
        <p:spPr>
          <a:xfrm rot="243649">
            <a:off x="6824405" y="5477992"/>
            <a:ext cx="105779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dass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ounded Rectangle 15">
            <a:extLst>
              <a:ext uri="{FF2B5EF4-FFF2-40B4-BE49-F238E27FC236}">
                <a16:creationId xmlns:a16="http://schemas.microsoft.com/office/drawing/2014/main" id="{55D3C1BC-C0BE-4D75-A714-8A792F1E4D0A}"/>
              </a:ext>
            </a:extLst>
          </p:cNvPr>
          <p:cNvSpPr/>
          <p:nvPr/>
        </p:nvSpPr>
        <p:spPr>
          <a:xfrm rot="21217760">
            <a:off x="9006302" y="5517994"/>
            <a:ext cx="1057794" cy="53488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A731967-0AA8-441E-AB91-50E1855B0EAB}"/>
              </a:ext>
            </a:extLst>
          </p:cNvPr>
          <p:cNvSpPr txBox="1"/>
          <p:nvPr/>
        </p:nvSpPr>
        <p:spPr>
          <a:xfrm>
            <a:off x="1722243" y="5446881"/>
            <a:ext cx="3167651" cy="338554"/>
          </a:xfrm>
          <a:prstGeom prst="rect">
            <a:avLst/>
          </a:prstGeom>
          <a:noFill/>
        </p:spPr>
        <p:txBody>
          <a:bodyPr wrap="square" rtlCol="0">
            <a:spAutoFit/>
          </a:bodyPr>
          <a:lstStyle/>
          <a:p>
            <a:pPr algn="r"/>
            <a:r>
              <a:rPr lang="en-GB" sz="1600" dirty="0">
                <a:solidFill>
                  <a:schemeClr val="accent5">
                    <a:lumMod val="50000"/>
                  </a:schemeClr>
                </a:solidFill>
              </a:rPr>
              <a:t>Adi Holzer</a:t>
            </a:r>
          </a:p>
        </p:txBody>
      </p:sp>
    </p:spTree>
    <p:extLst>
      <p:ext uri="{BB962C8B-B14F-4D97-AF65-F5344CB8AC3E}">
        <p14:creationId xmlns:p14="http://schemas.microsoft.com/office/powerpoint/2010/main" val="167006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chemeClr val="accent2"/>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4"/>
                                        </p:tgtEl>
                                        <p:attrNameLst>
                                          <p:attrName>fillcolor</p:attrName>
                                        </p:attrNameLst>
                                      </p:cBhvr>
                                      <p:to>
                                        <a:schemeClr val="accent2"/>
                                      </p:to>
                                    </p:animClr>
                                    <p:set>
                                      <p:cBhvr>
                                        <p:cTn id="13" dur="2000" fill="hold"/>
                                        <p:tgtEl>
                                          <p:spTgt spid="34"/>
                                        </p:tgtEl>
                                        <p:attrNameLst>
                                          <p:attrName>fill.type</p:attrName>
                                        </p:attrNameLst>
                                      </p:cBhvr>
                                      <p:to>
                                        <p:strVal val="solid"/>
                                      </p:to>
                                    </p:set>
                                    <p:set>
                                      <p:cBhvr>
                                        <p:cTn id="14" dur="2000" fill="hold"/>
                                        <p:tgtEl>
                                          <p:spTgt spid="3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9"/>
                                        </p:tgtEl>
                                        <p:attrNameLst>
                                          <p:attrName>fillcolor</p:attrName>
                                        </p:attrNameLst>
                                      </p:cBhvr>
                                      <p:to>
                                        <a:schemeClr val="accent2"/>
                                      </p:to>
                                    </p:animClr>
                                    <p:set>
                                      <p:cBhvr>
                                        <p:cTn id="19" dur="2000" fill="hold"/>
                                        <p:tgtEl>
                                          <p:spTgt spid="29"/>
                                        </p:tgtEl>
                                        <p:attrNameLst>
                                          <p:attrName>fill.type</p:attrName>
                                        </p:attrNameLst>
                                      </p:cBhvr>
                                      <p:to>
                                        <p:strVal val="solid"/>
                                      </p:to>
                                    </p:set>
                                    <p:set>
                                      <p:cBhvr>
                                        <p:cTn id="20"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 descr="Notes, Record, Mini Notebook, Notepad, Blank Note">
            <a:extLst>
              <a:ext uri="{FF2B5EF4-FFF2-40B4-BE49-F238E27FC236}">
                <a16:creationId xmlns:a16="http://schemas.microsoft.com/office/drawing/2014/main" id="{39BBF9DE-8639-481A-97C6-4B9FDF4C6A59}"/>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39359"/>
          <a:stretch/>
        </p:blipFill>
        <p:spPr bwMode="auto">
          <a:xfrm>
            <a:off x="75884" y="692920"/>
            <a:ext cx="11881443" cy="56039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91677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Adel </a:t>
            </a:r>
            <a:r>
              <a:rPr lang="en-GB" sz="3600" b="1" dirty="0" err="1">
                <a:solidFill>
                  <a:schemeClr val="bg1"/>
                </a:solidFill>
              </a:rPr>
              <a:t>Karasholi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418970" y="2175140"/>
            <a:ext cx="5410200" cy="1015663"/>
          </a:xfrm>
          <a:prstGeom prst="rect">
            <a:avLst/>
          </a:prstGeom>
          <a:noFill/>
        </p:spPr>
        <p:txBody>
          <a:bodyPr wrap="square" rtlCol="0">
            <a:spAutoFit/>
          </a:bodyPr>
          <a:lstStyle/>
          <a:p>
            <a:r>
              <a:rPr lang="en-GB" sz="2000" dirty="0">
                <a:solidFill>
                  <a:srgbClr val="002060"/>
                </a:solidFill>
              </a:rPr>
              <a:t>1. </a:t>
            </a:r>
            <a:r>
              <a:rPr lang="de-DE" sz="2000" dirty="0">
                <a:solidFill>
                  <a:srgbClr val="002060"/>
                </a:solidFill>
              </a:rPr>
              <a:t>Er ist Dichter | Polyglott|spricht viele Sprachen.</a:t>
            </a:r>
            <a:br>
              <a:rPr lang="de-DE" sz="2000" dirty="0">
                <a:solidFill>
                  <a:srgbClr val="002060"/>
                </a:solidFill>
              </a:rPr>
            </a:br>
            <a:endParaRPr lang="en-GB" sz="2000" dirty="0">
              <a:solidFill>
                <a:schemeClr val="accent5">
                  <a:lumMod val="50000"/>
                </a:schemeClr>
              </a:solidFill>
            </a:endParaRPr>
          </a:p>
        </p:txBody>
      </p:sp>
      <p:sp>
        <p:nvSpPr>
          <p:cNvPr id="8" name="TextBox 7">
            <a:extLst>
              <a:ext uri="{FF2B5EF4-FFF2-40B4-BE49-F238E27FC236}">
                <a16:creationId xmlns:a16="http://schemas.microsoft.com/office/drawing/2014/main" id="{D50E150A-0A3D-48B2-827F-76F651E43818}"/>
              </a:ext>
            </a:extLst>
          </p:cNvPr>
          <p:cNvSpPr txBox="1"/>
          <p:nvPr/>
        </p:nvSpPr>
        <p:spPr>
          <a:xfrm>
            <a:off x="315364" y="5856110"/>
            <a:ext cx="11641963" cy="400110"/>
          </a:xfrm>
          <a:prstGeom prst="rect">
            <a:avLst/>
          </a:prstGeom>
          <a:solidFill>
            <a:srgbClr val="FFF4E7"/>
          </a:solidFill>
          <a:ln>
            <a:solidFill>
              <a:srgbClr val="115076"/>
            </a:solidFill>
          </a:ln>
        </p:spPr>
        <p:txBody>
          <a:bodyPr wrap="square">
            <a:spAutoFit/>
          </a:bodyPr>
          <a:lstStyle/>
          <a:p>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11" name="TextBox 10">
            <a:extLst>
              <a:ext uri="{FF2B5EF4-FFF2-40B4-BE49-F238E27FC236}">
                <a16:creationId xmlns:a16="http://schemas.microsoft.com/office/drawing/2014/main" id="{9E85D010-99C6-4174-8E6E-5A1D1A75E291}"/>
              </a:ext>
            </a:extLst>
          </p:cNvPr>
          <p:cNvSpPr txBox="1"/>
          <p:nvPr/>
        </p:nvSpPr>
        <p:spPr>
          <a:xfrm>
            <a:off x="4916774" y="416923"/>
            <a:ext cx="4916774" cy="1015663"/>
          </a:xfrm>
          <a:prstGeom prst="rect">
            <a:avLst/>
          </a:prstGeom>
          <a:noFill/>
        </p:spPr>
        <p:txBody>
          <a:bodyPr wrap="square">
            <a:spAutoFit/>
          </a:bodyPr>
          <a:lstStyle/>
          <a:p>
            <a:r>
              <a:rPr lang="en-US" sz="2000" dirty="0" err="1">
                <a:solidFill>
                  <a:schemeClr val="accent5">
                    <a:lumMod val="50000"/>
                  </a:schemeClr>
                </a:solidFill>
              </a:rPr>
              <a:t>Benutz</a:t>
            </a:r>
            <a:r>
              <a:rPr lang="en-US" sz="2000" dirty="0">
                <a:solidFill>
                  <a:schemeClr val="accent5">
                    <a:lumMod val="50000"/>
                  </a:schemeClr>
                </a:solidFill>
              </a:rPr>
              <a:t> die </a:t>
            </a:r>
            <a:r>
              <a:rPr lang="en-US" sz="2000" dirty="0" err="1">
                <a:solidFill>
                  <a:schemeClr val="accent5">
                    <a:lumMod val="50000"/>
                  </a:schemeClr>
                </a:solidFill>
              </a:rPr>
              <a:t>Konjunktionen</a:t>
            </a:r>
            <a:r>
              <a:rPr lang="en-US" sz="2000" dirty="0">
                <a:solidFill>
                  <a:schemeClr val="accent5">
                    <a:lumMod val="50000"/>
                  </a:schemeClr>
                </a:solidFill>
              </a:rPr>
              <a:t> und </a:t>
            </a:r>
            <a:r>
              <a:rPr lang="en-US" sz="2000" dirty="0" err="1">
                <a:solidFill>
                  <a:schemeClr val="accent5">
                    <a:lumMod val="50000"/>
                  </a:schemeClr>
                </a:solidFill>
              </a:rPr>
              <a:t>schreib</a:t>
            </a:r>
            <a:r>
              <a:rPr lang="en-US" sz="2000" dirty="0">
                <a:solidFill>
                  <a:schemeClr val="accent5">
                    <a:lumMod val="50000"/>
                  </a:schemeClr>
                </a:solidFill>
              </a:rPr>
              <a:t> </a:t>
            </a:r>
            <a:r>
              <a:rPr lang="en-US" sz="2000" dirty="0" err="1">
                <a:solidFill>
                  <a:schemeClr val="accent5">
                    <a:lumMod val="50000"/>
                  </a:schemeClr>
                </a:solidFill>
              </a:rPr>
              <a:t>Sätze</a:t>
            </a:r>
            <a:r>
              <a:rPr lang="en-US" sz="2000" dirty="0">
                <a:solidFill>
                  <a:schemeClr val="accent5">
                    <a:lumMod val="50000"/>
                  </a:schemeClr>
                </a:solidFill>
              </a:rPr>
              <a:t> </a:t>
            </a:r>
            <a:r>
              <a:rPr lang="en-US" sz="2000" dirty="0" err="1">
                <a:solidFill>
                  <a:schemeClr val="accent5">
                    <a:lumMod val="50000"/>
                  </a:schemeClr>
                </a:solidFill>
              </a:rPr>
              <a:t>über</a:t>
            </a:r>
            <a:r>
              <a:rPr lang="en-US" sz="2000" dirty="0">
                <a:solidFill>
                  <a:schemeClr val="accent5">
                    <a:lumMod val="50000"/>
                  </a:schemeClr>
                </a:solidFill>
              </a:rPr>
              <a:t> Adel </a:t>
            </a:r>
            <a:r>
              <a:rPr lang="en-US" sz="2000" dirty="0" err="1">
                <a:solidFill>
                  <a:schemeClr val="accent5">
                    <a:lumMod val="50000"/>
                  </a:schemeClr>
                </a:solidFill>
              </a:rPr>
              <a:t>Karasholi</a:t>
            </a:r>
            <a:r>
              <a:rPr lang="en-US" sz="2000" dirty="0">
                <a:solidFill>
                  <a:schemeClr val="accent5">
                    <a:lumMod val="50000"/>
                  </a:schemeClr>
                </a:solidFill>
              </a:rPr>
              <a:t>.</a:t>
            </a:r>
            <a:br>
              <a:rPr lang="en-US" sz="2000" dirty="0">
                <a:solidFill>
                  <a:schemeClr val="accent5">
                    <a:lumMod val="50000"/>
                  </a:schemeClr>
                </a:solidFill>
              </a:rPr>
            </a:br>
            <a:endParaRPr lang="en-GB" sz="2000" dirty="0"/>
          </a:p>
        </p:txBody>
      </p:sp>
      <p:sp>
        <p:nvSpPr>
          <p:cNvPr id="10" name="TextBox 9">
            <a:extLst>
              <a:ext uri="{FF2B5EF4-FFF2-40B4-BE49-F238E27FC236}">
                <a16:creationId xmlns:a16="http://schemas.microsoft.com/office/drawing/2014/main" id="{9524CA3E-AA0B-4025-A421-AEC93A02441B}"/>
              </a:ext>
            </a:extLst>
          </p:cNvPr>
          <p:cNvSpPr txBox="1"/>
          <p:nvPr/>
        </p:nvSpPr>
        <p:spPr>
          <a:xfrm>
            <a:off x="418970" y="2928817"/>
            <a:ext cx="5410200" cy="1015663"/>
          </a:xfrm>
          <a:prstGeom prst="rect">
            <a:avLst/>
          </a:prstGeom>
          <a:noFill/>
        </p:spPr>
        <p:txBody>
          <a:bodyPr wrap="square" rtlCol="0">
            <a:spAutoFit/>
          </a:bodyPr>
          <a:lstStyle/>
          <a:p>
            <a:r>
              <a:rPr lang="en-GB" sz="2000" dirty="0">
                <a:solidFill>
                  <a:srgbClr val="002060"/>
                </a:solidFill>
              </a:rPr>
              <a:t>2. </a:t>
            </a:r>
            <a:r>
              <a:rPr lang="de-DE" sz="2000" dirty="0">
                <a:solidFill>
                  <a:srgbClr val="002060"/>
                </a:solidFill>
              </a:rPr>
              <a:t>Er ist nicht im Westen zuhause |  Er ist nicht im Osten zuhause.</a:t>
            </a:r>
          </a:p>
          <a:p>
            <a:endParaRPr lang="en-GB" sz="2000" dirty="0">
              <a:solidFill>
                <a:srgbClr val="002060"/>
              </a:solidFill>
            </a:endParaRPr>
          </a:p>
        </p:txBody>
      </p:sp>
      <p:sp>
        <p:nvSpPr>
          <p:cNvPr id="12" name="TextBox 11">
            <a:extLst>
              <a:ext uri="{FF2B5EF4-FFF2-40B4-BE49-F238E27FC236}">
                <a16:creationId xmlns:a16="http://schemas.microsoft.com/office/drawing/2014/main" id="{5983F782-78A0-49A4-9C6B-4FFC39F96F10}"/>
              </a:ext>
            </a:extLst>
          </p:cNvPr>
          <p:cNvSpPr txBox="1"/>
          <p:nvPr/>
        </p:nvSpPr>
        <p:spPr>
          <a:xfrm>
            <a:off x="418970" y="3710940"/>
            <a:ext cx="4894309" cy="1015663"/>
          </a:xfrm>
          <a:prstGeom prst="rect">
            <a:avLst/>
          </a:prstGeom>
          <a:noFill/>
        </p:spPr>
        <p:txBody>
          <a:bodyPr wrap="square" rtlCol="0">
            <a:spAutoFit/>
          </a:bodyPr>
          <a:lstStyle/>
          <a:p>
            <a:r>
              <a:rPr lang="en-GB" sz="2000" dirty="0">
                <a:solidFill>
                  <a:srgbClr val="002060"/>
                </a:solidFill>
              </a:rPr>
              <a:t>3. Er </a:t>
            </a:r>
            <a:r>
              <a:rPr lang="en-GB" sz="2000" dirty="0" err="1">
                <a:solidFill>
                  <a:srgbClr val="002060"/>
                </a:solidFill>
              </a:rPr>
              <a:t>wurde</a:t>
            </a:r>
            <a:r>
              <a:rPr lang="en-GB" sz="2000" dirty="0">
                <a:solidFill>
                  <a:srgbClr val="002060"/>
                </a:solidFill>
              </a:rPr>
              <a:t> in </a:t>
            </a:r>
            <a:r>
              <a:rPr lang="en-GB" sz="2000" dirty="0" err="1">
                <a:solidFill>
                  <a:srgbClr val="002060"/>
                </a:solidFill>
              </a:rPr>
              <a:t>Syrien</a:t>
            </a:r>
            <a:r>
              <a:rPr lang="en-GB" sz="2000" dirty="0">
                <a:solidFill>
                  <a:srgbClr val="002060"/>
                </a:solidFill>
              </a:rPr>
              <a:t> </a:t>
            </a:r>
            <a:r>
              <a:rPr lang="en-GB" sz="2000" dirty="0" err="1">
                <a:solidFill>
                  <a:srgbClr val="002060"/>
                </a:solidFill>
              </a:rPr>
              <a:t>geboren</a:t>
            </a:r>
            <a:r>
              <a:rPr lang="en-GB" sz="2000" dirty="0">
                <a:solidFill>
                  <a:srgbClr val="002060"/>
                </a:solidFill>
              </a:rPr>
              <a:t> | Es gab </a:t>
            </a:r>
            <a:r>
              <a:rPr lang="en-GB" sz="2000" dirty="0" err="1">
                <a:solidFill>
                  <a:srgbClr val="002060"/>
                </a:solidFill>
              </a:rPr>
              <a:t>Gefahr</a:t>
            </a:r>
            <a:r>
              <a:rPr lang="en-GB" sz="2000" dirty="0">
                <a:solidFill>
                  <a:srgbClr val="002060"/>
                </a:solidFill>
              </a:rPr>
              <a:t> | Er hat </a:t>
            </a:r>
            <a:r>
              <a:rPr lang="en-GB" sz="2000" dirty="0" err="1">
                <a:solidFill>
                  <a:srgbClr val="002060"/>
                </a:solidFill>
              </a:rPr>
              <a:t>Syrien</a:t>
            </a:r>
            <a:r>
              <a:rPr lang="en-GB" sz="2000" dirty="0">
                <a:solidFill>
                  <a:srgbClr val="002060"/>
                </a:solidFill>
              </a:rPr>
              <a:t> </a:t>
            </a:r>
            <a:r>
              <a:rPr lang="en-GB" sz="2000" dirty="0" err="1">
                <a:solidFill>
                  <a:srgbClr val="002060"/>
                </a:solidFill>
              </a:rPr>
              <a:t>verlassen</a:t>
            </a:r>
            <a:r>
              <a:rPr lang="en-GB" sz="2000" dirty="0">
                <a:solidFill>
                  <a:srgbClr val="002060"/>
                </a:solidFill>
              </a:rPr>
              <a:t>.</a:t>
            </a:r>
          </a:p>
          <a:p>
            <a:endParaRPr lang="en-GB" sz="2000" dirty="0">
              <a:solidFill>
                <a:srgbClr val="002060"/>
              </a:solidFill>
            </a:endParaRPr>
          </a:p>
        </p:txBody>
      </p:sp>
      <p:sp>
        <p:nvSpPr>
          <p:cNvPr id="13" name="TextBox 12">
            <a:extLst>
              <a:ext uri="{FF2B5EF4-FFF2-40B4-BE49-F238E27FC236}">
                <a16:creationId xmlns:a16="http://schemas.microsoft.com/office/drawing/2014/main" id="{1B603174-C707-4ADA-BAB8-165D8967A14E}"/>
              </a:ext>
            </a:extLst>
          </p:cNvPr>
          <p:cNvSpPr txBox="1"/>
          <p:nvPr/>
        </p:nvSpPr>
        <p:spPr>
          <a:xfrm>
            <a:off x="418970" y="4481031"/>
            <a:ext cx="5410200" cy="1323439"/>
          </a:xfrm>
          <a:prstGeom prst="rect">
            <a:avLst/>
          </a:prstGeom>
          <a:noFill/>
        </p:spPr>
        <p:txBody>
          <a:bodyPr wrap="square" rtlCol="0">
            <a:spAutoFit/>
          </a:bodyPr>
          <a:lstStyle/>
          <a:p>
            <a:r>
              <a:rPr lang="en-GB" sz="2000" dirty="0">
                <a:solidFill>
                  <a:srgbClr val="002060"/>
                </a:solidFill>
              </a:rPr>
              <a:t>4. Er </a:t>
            </a:r>
            <a:r>
              <a:rPr lang="en-GB" sz="2000" dirty="0" err="1">
                <a:solidFill>
                  <a:srgbClr val="002060"/>
                </a:solidFill>
              </a:rPr>
              <a:t>ist</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Arabisch</a:t>
            </a:r>
            <a:r>
              <a:rPr lang="en-GB" sz="2000" dirty="0">
                <a:solidFill>
                  <a:srgbClr val="002060"/>
                </a:solidFill>
              </a:rPr>
              <a:t> </a:t>
            </a:r>
            <a:r>
              <a:rPr lang="en-GB" sz="2000" dirty="0" err="1">
                <a:solidFill>
                  <a:srgbClr val="002060"/>
                </a:solidFill>
              </a:rPr>
              <a:t>aufgewachsen</a:t>
            </a:r>
            <a:r>
              <a:rPr lang="en-GB" sz="2000" dirty="0">
                <a:solidFill>
                  <a:srgbClr val="002060"/>
                </a:solidFill>
              </a:rPr>
              <a:t> | Er hat seine </a:t>
            </a:r>
            <a:r>
              <a:rPr lang="en-GB" sz="2000" dirty="0" err="1">
                <a:solidFill>
                  <a:srgbClr val="002060"/>
                </a:solidFill>
              </a:rPr>
              <a:t>Doktorarbeit</a:t>
            </a:r>
            <a:r>
              <a:rPr lang="en-GB" sz="2000" dirty="0">
                <a:solidFill>
                  <a:srgbClr val="002060"/>
                </a:solidFill>
              </a:rPr>
              <a:t> auf Deutsch </a:t>
            </a:r>
            <a:r>
              <a:rPr lang="en-GB" sz="2000" dirty="0" err="1">
                <a:solidFill>
                  <a:srgbClr val="002060"/>
                </a:solidFill>
              </a:rPr>
              <a:t>geschrieben</a:t>
            </a:r>
            <a:r>
              <a:rPr lang="en-GB" sz="2000" dirty="0">
                <a:solidFill>
                  <a:srgbClr val="002060"/>
                </a:solidFill>
              </a:rPr>
              <a:t> |Er hat in Leipzig </a:t>
            </a:r>
            <a:r>
              <a:rPr lang="en-GB" sz="2000" dirty="0" err="1">
                <a:solidFill>
                  <a:srgbClr val="002060"/>
                </a:solidFill>
              </a:rPr>
              <a:t>studiert</a:t>
            </a:r>
            <a:r>
              <a:rPr lang="en-GB" sz="2000" dirty="0">
                <a:solidFill>
                  <a:srgbClr val="002060"/>
                </a:solidFill>
              </a:rPr>
              <a:t>.</a:t>
            </a:r>
          </a:p>
          <a:p>
            <a:endParaRPr lang="en-GB" sz="2000" dirty="0">
              <a:solidFill>
                <a:srgbClr val="002060"/>
              </a:solidFill>
            </a:endParaRPr>
          </a:p>
        </p:txBody>
      </p:sp>
      <p:sp>
        <p:nvSpPr>
          <p:cNvPr id="14" name="TextBox 13">
            <a:extLst>
              <a:ext uri="{FF2B5EF4-FFF2-40B4-BE49-F238E27FC236}">
                <a16:creationId xmlns:a16="http://schemas.microsoft.com/office/drawing/2014/main" id="{CE2DBD71-0DF0-44A8-A2E9-8E46646B7BAB}"/>
              </a:ext>
            </a:extLst>
          </p:cNvPr>
          <p:cNvSpPr txBox="1"/>
          <p:nvPr/>
        </p:nvSpPr>
        <p:spPr>
          <a:xfrm>
            <a:off x="6979113" y="2161957"/>
            <a:ext cx="4799803" cy="707886"/>
          </a:xfrm>
          <a:prstGeom prst="rect">
            <a:avLst/>
          </a:prstGeom>
          <a:noFill/>
        </p:spPr>
        <p:txBody>
          <a:bodyPr wrap="square" rtlCol="0">
            <a:spAutoFit/>
          </a:bodyPr>
          <a:lstStyle/>
          <a:p>
            <a:r>
              <a:rPr lang="en-GB" sz="2000" dirty="0">
                <a:solidFill>
                  <a:srgbClr val="002060"/>
                </a:solidFill>
              </a:rPr>
              <a:t>5. Er </a:t>
            </a:r>
            <a:r>
              <a:rPr lang="en-GB" sz="2000" dirty="0" err="1">
                <a:solidFill>
                  <a:srgbClr val="002060"/>
                </a:solidFill>
              </a:rPr>
              <a:t>übersetzt</a:t>
            </a:r>
            <a:r>
              <a:rPr lang="en-GB" sz="2000" dirty="0">
                <a:solidFill>
                  <a:srgbClr val="002060"/>
                </a:solidFill>
              </a:rPr>
              <a:t> </a:t>
            </a:r>
            <a:r>
              <a:rPr lang="en-GB" sz="2000" dirty="0" err="1">
                <a:solidFill>
                  <a:srgbClr val="002060"/>
                </a:solidFill>
              </a:rPr>
              <a:t>Arabisch</a:t>
            </a:r>
            <a:r>
              <a:rPr lang="en-GB" sz="2000" dirty="0">
                <a:solidFill>
                  <a:srgbClr val="002060"/>
                </a:solidFill>
              </a:rPr>
              <a:t> und Deutsch | Er </a:t>
            </a:r>
            <a:r>
              <a:rPr lang="en-GB" sz="2000" dirty="0" err="1">
                <a:solidFill>
                  <a:srgbClr val="002060"/>
                </a:solidFill>
              </a:rPr>
              <a:t>schreibt</a:t>
            </a:r>
            <a:r>
              <a:rPr lang="en-GB" sz="2000" dirty="0">
                <a:solidFill>
                  <a:srgbClr val="002060"/>
                </a:solidFill>
              </a:rPr>
              <a:t> </a:t>
            </a:r>
            <a:r>
              <a:rPr lang="en-GB" sz="2000" dirty="0" err="1">
                <a:solidFill>
                  <a:srgbClr val="002060"/>
                </a:solidFill>
              </a:rPr>
              <a:t>Gedichte</a:t>
            </a:r>
            <a:r>
              <a:rPr lang="en-GB" sz="2000" dirty="0">
                <a:solidFill>
                  <a:srgbClr val="002060"/>
                </a:solidFill>
              </a:rPr>
              <a:t> auf Deutsch.</a:t>
            </a:r>
          </a:p>
        </p:txBody>
      </p:sp>
      <p:sp>
        <p:nvSpPr>
          <p:cNvPr id="15" name="TextBox 14">
            <a:extLst>
              <a:ext uri="{FF2B5EF4-FFF2-40B4-BE49-F238E27FC236}">
                <a16:creationId xmlns:a16="http://schemas.microsoft.com/office/drawing/2014/main" id="{B8FDF633-9AF8-473E-AA4B-21BB3956A736}"/>
              </a:ext>
            </a:extLst>
          </p:cNvPr>
          <p:cNvSpPr txBox="1"/>
          <p:nvPr/>
        </p:nvSpPr>
        <p:spPr>
          <a:xfrm>
            <a:off x="6979113" y="2933222"/>
            <a:ext cx="4705017" cy="1015663"/>
          </a:xfrm>
          <a:prstGeom prst="rect">
            <a:avLst/>
          </a:prstGeom>
          <a:noFill/>
        </p:spPr>
        <p:txBody>
          <a:bodyPr wrap="square" rtlCol="0">
            <a:spAutoFit/>
          </a:bodyPr>
          <a:lstStyle/>
          <a:p>
            <a:r>
              <a:rPr lang="en-GB" sz="2000" dirty="0">
                <a:solidFill>
                  <a:srgbClr val="002060"/>
                </a:solidFill>
              </a:rPr>
              <a:t>6. Er </a:t>
            </a:r>
            <a:r>
              <a:rPr lang="en-GB" sz="2000" dirty="0" err="1">
                <a:solidFill>
                  <a:srgbClr val="002060"/>
                </a:solidFill>
              </a:rPr>
              <a:t>lebt</a:t>
            </a:r>
            <a:r>
              <a:rPr lang="en-GB" sz="2000" dirty="0">
                <a:solidFill>
                  <a:srgbClr val="002060"/>
                </a:solidFill>
              </a:rPr>
              <a:t> in Deutschland | Er hat </a:t>
            </a:r>
            <a:r>
              <a:rPr lang="en-GB" sz="2000" dirty="0" err="1">
                <a:solidFill>
                  <a:srgbClr val="002060"/>
                </a:solidFill>
              </a:rPr>
              <a:t>im</a:t>
            </a:r>
            <a:r>
              <a:rPr lang="en-GB" sz="2000" dirty="0">
                <a:solidFill>
                  <a:srgbClr val="002060"/>
                </a:solidFill>
              </a:rPr>
              <a:t> </a:t>
            </a:r>
            <a:r>
              <a:rPr lang="en-GB" sz="2000" dirty="0" err="1">
                <a:solidFill>
                  <a:srgbClr val="002060"/>
                </a:solidFill>
              </a:rPr>
              <a:t>Westen</a:t>
            </a:r>
            <a:r>
              <a:rPr lang="en-GB" sz="2000" dirty="0">
                <a:solidFill>
                  <a:srgbClr val="002060"/>
                </a:solidFill>
              </a:rPr>
              <a:t> und </a:t>
            </a:r>
            <a:r>
              <a:rPr lang="en-GB" sz="2000" dirty="0" err="1">
                <a:solidFill>
                  <a:srgbClr val="002060"/>
                </a:solidFill>
              </a:rPr>
              <a:t>Osten</a:t>
            </a:r>
            <a:r>
              <a:rPr lang="en-GB" sz="2000" dirty="0">
                <a:solidFill>
                  <a:srgbClr val="002060"/>
                </a:solidFill>
              </a:rPr>
              <a:t> </a:t>
            </a:r>
            <a:r>
              <a:rPr lang="en-GB" sz="2000" dirty="0" err="1">
                <a:solidFill>
                  <a:srgbClr val="002060"/>
                </a:solidFill>
              </a:rPr>
              <a:t>gelebt</a:t>
            </a:r>
            <a:r>
              <a:rPr lang="en-GB" sz="2000" dirty="0">
                <a:solidFill>
                  <a:srgbClr val="002060"/>
                </a:solidFill>
              </a:rPr>
              <a:t>.</a:t>
            </a:r>
          </a:p>
          <a:p>
            <a:endParaRPr lang="en-GB" sz="2000" dirty="0">
              <a:solidFill>
                <a:srgbClr val="002060"/>
              </a:solidFill>
            </a:endParaRPr>
          </a:p>
        </p:txBody>
      </p:sp>
      <p:sp>
        <p:nvSpPr>
          <p:cNvPr id="16" name="TextBox 15">
            <a:extLst>
              <a:ext uri="{FF2B5EF4-FFF2-40B4-BE49-F238E27FC236}">
                <a16:creationId xmlns:a16="http://schemas.microsoft.com/office/drawing/2014/main" id="{1E6EA52C-2E87-4059-9E1F-B918CD896CD4}"/>
              </a:ext>
            </a:extLst>
          </p:cNvPr>
          <p:cNvSpPr txBox="1"/>
          <p:nvPr/>
        </p:nvSpPr>
        <p:spPr>
          <a:xfrm>
            <a:off x="6963942" y="3686849"/>
            <a:ext cx="4705017" cy="1015663"/>
          </a:xfrm>
          <a:prstGeom prst="rect">
            <a:avLst/>
          </a:prstGeom>
          <a:noFill/>
        </p:spPr>
        <p:txBody>
          <a:bodyPr wrap="square" rtlCol="0">
            <a:spAutoFit/>
          </a:bodyPr>
          <a:lstStyle/>
          <a:p>
            <a:r>
              <a:rPr lang="en-GB" sz="2000" dirty="0">
                <a:solidFill>
                  <a:srgbClr val="002060"/>
                </a:solidFill>
              </a:rPr>
              <a:t>7. Er </a:t>
            </a:r>
            <a:r>
              <a:rPr lang="en-GB" sz="2000" dirty="0" err="1">
                <a:solidFill>
                  <a:srgbClr val="002060"/>
                </a:solidFill>
              </a:rPr>
              <a:t>ist</a:t>
            </a:r>
            <a:r>
              <a:rPr lang="en-GB" sz="2000" dirty="0">
                <a:solidFill>
                  <a:srgbClr val="002060"/>
                </a:solidFill>
              </a:rPr>
              <a:t> Autor und </a:t>
            </a:r>
            <a:r>
              <a:rPr lang="en-GB" sz="2000" dirty="0" err="1">
                <a:solidFill>
                  <a:srgbClr val="002060"/>
                </a:solidFill>
              </a:rPr>
              <a:t>Übersetzer</a:t>
            </a:r>
            <a:r>
              <a:rPr lang="en-GB" sz="2000" dirty="0">
                <a:solidFill>
                  <a:srgbClr val="002060"/>
                </a:solidFill>
              </a:rPr>
              <a:t> </a:t>
            </a:r>
            <a:r>
              <a:rPr lang="en-GB" sz="2000" dirty="0" err="1">
                <a:solidFill>
                  <a:srgbClr val="002060"/>
                </a:solidFill>
              </a:rPr>
              <a:t>geworden</a:t>
            </a:r>
            <a:r>
              <a:rPr lang="en-GB" sz="2000" dirty="0">
                <a:solidFill>
                  <a:srgbClr val="002060"/>
                </a:solidFill>
              </a:rPr>
              <a:t> | Er hat an der Uni </a:t>
            </a:r>
            <a:r>
              <a:rPr lang="en-GB" sz="2000" dirty="0" err="1">
                <a:solidFill>
                  <a:srgbClr val="002060"/>
                </a:solidFill>
              </a:rPr>
              <a:t>gearbeitet</a:t>
            </a:r>
            <a:endParaRPr lang="en-GB" sz="2000" dirty="0">
              <a:solidFill>
                <a:schemeClr val="accent5">
                  <a:lumMod val="50000"/>
                </a:schemeClr>
              </a:solidFill>
            </a:endParaRPr>
          </a:p>
        </p:txBody>
      </p:sp>
    </p:spTree>
    <p:extLst>
      <p:ext uri="{BB962C8B-B14F-4D97-AF65-F5344CB8AC3E}">
        <p14:creationId xmlns:p14="http://schemas.microsoft.com/office/powerpoint/2010/main" val="1358603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otes, Record, Mini Notebook, Notepad, Blank Note">
            <a:extLst>
              <a:ext uri="{FF2B5EF4-FFF2-40B4-BE49-F238E27FC236}">
                <a16:creationId xmlns:a16="http://schemas.microsoft.com/office/drawing/2014/main" id="{39BBF9DE-8639-481A-97C6-4B9FDF4C6A59}"/>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39359"/>
          <a:stretch/>
        </p:blipFill>
        <p:spPr bwMode="auto">
          <a:xfrm>
            <a:off x="75884" y="692920"/>
            <a:ext cx="11881443" cy="56039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91677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Adel </a:t>
            </a:r>
            <a:r>
              <a:rPr lang="en-GB" sz="3600" b="1" dirty="0" err="1">
                <a:solidFill>
                  <a:schemeClr val="bg1"/>
                </a:solidFill>
              </a:rPr>
              <a:t>Karasholi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507870" y="2175140"/>
            <a:ext cx="5410200" cy="707886"/>
          </a:xfrm>
          <a:prstGeom prst="rect">
            <a:avLst/>
          </a:prstGeom>
          <a:noFill/>
        </p:spPr>
        <p:txBody>
          <a:bodyPr wrap="square" rtlCol="0">
            <a:spAutoFit/>
          </a:bodyPr>
          <a:lstStyle/>
          <a:p>
            <a:r>
              <a:rPr lang="en-GB" sz="2000" dirty="0">
                <a:solidFill>
                  <a:srgbClr val="002060"/>
                </a:solidFill>
              </a:rPr>
              <a:t>1. poet | </a:t>
            </a:r>
            <a:r>
              <a:rPr lang="en-GB" sz="2000" dirty="0" err="1">
                <a:solidFill>
                  <a:srgbClr val="002060"/>
                </a:solidFill>
              </a:rPr>
              <a:t>polyglot|speaks</a:t>
            </a:r>
            <a:r>
              <a:rPr lang="en-GB" sz="2000" dirty="0">
                <a:solidFill>
                  <a:srgbClr val="002060"/>
                </a:solidFill>
              </a:rPr>
              <a:t> many languages.</a:t>
            </a:r>
            <a:endParaRPr lang="en-GB" sz="2000" dirty="0">
              <a:solidFill>
                <a:schemeClr val="accent5">
                  <a:lumMod val="50000"/>
                </a:schemeClr>
              </a:solidFill>
            </a:endParaRPr>
          </a:p>
        </p:txBody>
      </p:sp>
      <p:sp>
        <p:nvSpPr>
          <p:cNvPr id="8" name="TextBox 7">
            <a:extLst>
              <a:ext uri="{FF2B5EF4-FFF2-40B4-BE49-F238E27FC236}">
                <a16:creationId xmlns:a16="http://schemas.microsoft.com/office/drawing/2014/main" id="{D50E150A-0A3D-48B2-827F-76F651E43818}"/>
              </a:ext>
            </a:extLst>
          </p:cNvPr>
          <p:cNvSpPr txBox="1"/>
          <p:nvPr/>
        </p:nvSpPr>
        <p:spPr>
          <a:xfrm>
            <a:off x="315364" y="5856110"/>
            <a:ext cx="11641963" cy="400110"/>
          </a:xfrm>
          <a:prstGeom prst="rect">
            <a:avLst/>
          </a:prstGeom>
          <a:solidFill>
            <a:srgbClr val="FFF4E7"/>
          </a:solidFill>
          <a:ln>
            <a:solidFill>
              <a:srgbClr val="115076"/>
            </a:solidFill>
          </a:ln>
        </p:spPr>
        <p:txBody>
          <a:bodyPr wrap="square">
            <a:spAutoFit/>
          </a:bodyPr>
          <a:lstStyle/>
          <a:p>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11" name="TextBox 10">
            <a:extLst>
              <a:ext uri="{FF2B5EF4-FFF2-40B4-BE49-F238E27FC236}">
                <a16:creationId xmlns:a16="http://schemas.microsoft.com/office/drawing/2014/main" id="{9E85D010-99C6-4174-8E6E-5A1D1A75E291}"/>
              </a:ext>
            </a:extLst>
          </p:cNvPr>
          <p:cNvSpPr txBox="1"/>
          <p:nvPr/>
        </p:nvSpPr>
        <p:spPr>
          <a:xfrm>
            <a:off x="4916774" y="416923"/>
            <a:ext cx="4916774" cy="1015663"/>
          </a:xfrm>
          <a:prstGeom prst="rect">
            <a:avLst/>
          </a:prstGeom>
          <a:noFill/>
        </p:spPr>
        <p:txBody>
          <a:bodyPr wrap="square">
            <a:spAutoFit/>
          </a:bodyPr>
          <a:lstStyle/>
          <a:p>
            <a:r>
              <a:rPr lang="en-US" sz="2000" dirty="0" err="1">
                <a:solidFill>
                  <a:schemeClr val="accent5">
                    <a:lumMod val="50000"/>
                  </a:schemeClr>
                </a:solidFill>
              </a:rPr>
              <a:t>Benutz</a:t>
            </a:r>
            <a:r>
              <a:rPr lang="en-US" sz="2000" dirty="0">
                <a:solidFill>
                  <a:schemeClr val="accent5">
                    <a:lumMod val="50000"/>
                  </a:schemeClr>
                </a:solidFill>
              </a:rPr>
              <a:t> die </a:t>
            </a:r>
            <a:r>
              <a:rPr lang="en-US" sz="2000" dirty="0" err="1">
                <a:solidFill>
                  <a:schemeClr val="accent5">
                    <a:lumMod val="50000"/>
                  </a:schemeClr>
                </a:solidFill>
              </a:rPr>
              <a:t>Konjunktionen</a:t>
            </a:r>
            <a:r>
              <a:rPr lang="en-US" sz="2000" dirty="0">
                <a:solidFill>
                  <a:schemeClr val="accent5">
                    <a:lumMod val="50000"/>
                  </a:schemeClr>
                </a:solidFill>
              </a:rPr>
              <a:t> und </a:t>
            </a:r>
            <a:r>
              <a:rPr lang="en-US" sz="2000" dirty="0" err="1">
                <a:solidFill>
                  <a:schemeClr val="accent5">
                    <a:lumMod val="50000"/>
                  </a:schemeClr>
                </a:solidFill>
              </a:rPr>
              <a:t>schreib</a:t>
            </a:r>
            <a:r>
              <a:rPr lang="en-US" sz="2000" dirty="0">
                <a:solidFill>
                  <a:schemeClr val="accent5">
                    <a:lumMod val="50000"/>
                  </a:schemeClr>
                </a:solidFill>
              </a:rPr>
              <a:t> </a:t>
            </a:r>
            <a:r>
              <a:rPr lang="en-US" sz="2000" dirty="0" err="1">
                <a:solidFill>
                  <a:schemeClr val="accent5">
                    <a:lumMod val="50000"/>
                  </a:schemeClr>
                </a:solidFill>
              </a:rPr>
              <a:t>Sätze</a:t>
            </a:r>
            <a:r>
              <a:rPr lang="en-US" sz="2000" dirty="0">
                <a:solidFill>
                  <a:schemeClr val="accent5">
                    <a:lumMod val="50000"/>
                  </a:schemeClr>
                </a:solidFill>
              </a:rPr>
              <a:t> </a:t>
            </a:r>
            <a:r>
              <a:rPr lang="en-US" sz="2000" dirty="0" err="1">
                <a:solidFill>
                  <a:schemeClr val="accent5">
                    <a:lumMod val="50000"/>
                  </a:schemeClr>
                </a:solidFill>
              </a:rPr>
              <a:t>über</a:t>
            </a:r>
            <a:r>
              <a:rPr lang="en-US" sz="2000" dirty="0">
                <a:solidFill>
                  <a:schemeClr val="accent5">
                    <a:lumMod val="50000"/>
                  </a:schemeClr>
                </a:solidFill>
              </a:rPr>
              <a:t> Adel </a:t>
            </a:r>
            <a:r>
              <a:rPr lang="en-US" sz="2000" dirty="0" err="1">
                <a:solidFill>
                  <a:schemeClr val="accent5">
                    <a:lumMod val="50000"/>
                  </a:schemeClr>
                </a:solidFill>
              </a:rPr>
              <a:t>Karasholi</a:t>
            </a:r>
            <a:r>
              <a:rPr lang="en-US" sz="2000" dirty="0">
                <a:solidFill>
                  <a:schemeClr val="accent5">
                    <a:lumMod val="50000"/>
                  </a:schemeClr>
                </a:solidFill>
              </a:rPr>
              <a:t>.</a:t>
            </a:r>
            <a:br>
              <a:rPr lang="en-US" sz="2000" dirty="0">
                <a:solidFill>
                  <a:schemeClr val="accent5">
                    <a:lumMod val="50000"/>
                  </a:schemeClr>
                </a:solidFill>
              </a:rPr>
            </a:br>
            <a:endParaRPr lang="en-GB" sz="2000" dirty="0"/>
          </a:p>
        </p:txBody>
      </p:sp>
      <p:sp>
        <p:nvSpPr>
          <p:cNvPr id="10" name="TextBox 9">
            <a:extLst>
              <a:ext uri="{FF2B5EF4-FFF2-40B4-BE49-F238E27FC236}">
                <a16:creationId xmlns:a16="http://schemas.microsoft.com/office/drawing/2014/main" id="{9524CA3E-AA0B-4025-A421-AEC93A02441B}"/>
              </a:ext>
            </a:extLst>
          </p:cNvPr>
          <p:cNvSpPr txBox="1"/>
          <p:nvPr/>
        </p:nvSpPr>
        <p:spPr>
          <a:xfrm>
            <a:off x="507870" y="2928817"/>
            <a:ext cx="5410200" cy="707886"/>
          </a:xfrm>
          <a:prstGeom prst="rect">
            <a:avLst/>
          </a:prstGeom>
          <a:noFill/>
        </p:spPr>
        <p:txBody>
          <a:bodyPr wrap="square" rtlCol="0">
            <a:spAutoFit/>
          </a:bodyPr>
          <a:lstStyle/>
          <a:p>
            <a:r>
              <a:rPr lang="en-GB" sz="2000" dirty="0">
                <a:solidFill>
                  <a:srgbClr val="002060"/>
                </a:solidFill>
              </a:rPr>
              <a:t>2. not at home in East| not at home in West.</a:t>
            </a:r>
          </a:p>
        </p:txBody>
      </p:sp>
      <p:sp>
        <p:nvSpPr>
          <p:cNvPr id="12" name="TextBox 11">
            <a:extLst>
              <a:ext uri="{FF2B5EF4-FFF2-40B4-BE49-F238E27FC236}">
                <a16:creationId xmlns:a16="http://schemas.microsoft.com/office/drawing/2014/main" id="{5983F782-78A0-49A4-9C6B-4FFC39F96F10}"/>
              </a:ext>
            </a:extLst>
          </p:cNvPr>
          <p:cNvSpPr txBox="1"/>
          <p:nvPr/>
        </p:nvSpPr>
        <p:spPr>
          <a:xfrm>
            <a:off x="507870" y="3710940"/>
            <a:ext cx="4894309" cy="707886"/>
          </a:xfrm>
          <a:prstGeom prst="rect">
            <a:avLst/>
          </a:prstGeom>
          <a:noFill/>
        </p:spPr>
        <p:txBody>
          <a:bodyPr wrap="square" rtlCol="0">
            <a:spAutoFit/>
          </a:bodyPr>
          <a:lstStyle/>
          <a:p>
            <a:r>
              <a:rPr lang="en-GB" sz="2000" dirty="0">
                <a:solidFill>
                  <a:srgbClr val="002060"/>
                </a:solidFill>
              </a:rPr>
              <a:t>3. born in Syria| there was danger| left Syria.</a:t>
            </a:r>
          </a:p>
        </p:txBody>
      </p:sp>
      <p:sp>
        <p:nvSpPr>
          <p:cNvPr id="13" name="TextBox 12">
            <a:extLst>
              <a:ext uri="{FF2B5EF4-FFF2-40B4-BE49-F238E27FC236}">
                <a16:creationId xmlns:a16="http://schemas.microsoft.com/office/drawing/2014/main" id="{1B603174-C707-4ADA-BAB8-165D8967A14E}"/>
              </a:ext>
            </a:extLst>
          </p:cNvPr>
          <p:cNvSpPr txBox="1"/>
          <p:nvPr/>
        </p:nvSpPr>
        <p:spPr>
          <a:xfrm>
            <a:off x="507870" y="4481031"/>
            <a:ext cx="5410200" cy="707886"/>
          </a:xfrm>
          <a:prstGeom prst="rect">
            <a:avLst/>
          </a:prstGeom>
          <a:noFill/>
        </p:spPr>
        <p:txBody>
          <a:bodyPr wrap="square" rtlCol="0">
            <a:spAutoFit/>
          </a:bodyPr>
          <a:lstStyle/>
          <a:p>
            <a:r>
              <a:rPr lang="en-GB" sz="2000" dirty="0">
                <a:solidFill>
                  <a:srgbClr val="002060"/>
                </a:solidFill>
              </a:rPr>
              <a:t>4. grew up with </a:t>
            </a:r>
            <a:r>
              <a:rPr lang="en-GB" sz="2000" dirty="0" err="1">
                <a:solidFill>
                  <a:srgbClr val="002060"/>
                </a:solidFill>
              </a:rPr>
              <a:t>Arabic|wrote</a:t>
            </a:r>
            <a:r>
              <a:rPr lang="en-GB" sz="2000" dirty="0">
                <a:solidFill>
                  <a:srgbClr val="002060"/>
                </a:solidFill>
              </a:rPr>
              <a:t> his PhD in German |studied in Leipzig.</a:t>
            </a:r>
          </a:p>
        </p:txBody>
      </p:sp>
      <p:sp>
        <p:nvSpPr>
          <p:cNvPr id="14" name="TextBox 13">
            <a:extLst>
              <a:ext uri="{FF2B5EF4-FFF2-40B4-BE49-F238E27FC236}">
                <a16:creationId xmlns:a16="http://schemas.microsoft.com/office/drawing/2014/main" id="{CE2DBD71-0DF0-44A8-A2E9-8E46646B7BAB}"/>
              </a:ext>
            </a:extLst>
          </p:cNvPr>
          <p:cNvSpPr txBox="1"/>
          <p:nvPr/>
        </p:nvSpPr>
        <p:spPr>
          <a:xfrm>
            <a:off x="6979113" y="2161957"/>
            <a:ext cx="4799803" cy="707886"/>
          </a:xfrm>
          <a:prstGeom prst="rect">
            <a:avLst/>
          </a:prstGeom>
          <a:noFill/>
        </p:spPr>
        <p:txBody>
          <a:bodyPr wrap="square" rtlCol="0">
            <a:spAutoFit/>
          </a:bodyPr>
          <a:lstStyle/>
          <a:p>
            <a:r>
              <a:rPr lang="en-GB" sz="2000" dirty="0">
                <a:solidFill>
                  <a:srgbClr val="002060"/>
                </a:solidFill>
              </a:rPr>
              <a:t>5. translates Arabic and German| writes poems in German.</a:t>
            </a:r>
          </a:p>
        </p:txBody>
      </p:sp>
      <p:sp>
        <p:nvSpPr>
          <p:cNvPr id="15" name="TextBox 14">
            <a:extLst>
              <a:ext uri="{FF2B5EF4-FFF2-40B4-BE49-F238E27FC236}">
                <a16:creationId xmlns:a16="http://schemas.microsoft.com/office/drawing/2014/main" id="{B8FDF633-9AF8-473E-AA4B-21BB3956A736}"/>
              </a:ext>
            </a:extLst>
          </p:cNvPr>
          <p:cNvSpPr txBox="1"/>
          <p:nvPr/>
        </p:nvSpPr>
        <p:spPr>
          <a:xfrm>
            <a:off x="6979113" y="2933222"/>
            <a:ext cx="4705017" cy="707886"/>
          </a:xfrm>
          <a:prstGeom prst="rect">
            <a:avLst/>
          </a:prstGeom>
          <a:noFill/>
        </p:spPr>
        <p:txBody>
          <a:bodyPr wrap="square" rtlCol="0">
            <a:spAutoFit/>
          </a:bodyPr>
          <a:lstStyle/>
          <a:p>
            <a:r>
              <a:rPr lang="en-GB" sz="2000" dirty="0">
                <a:solidFill>
                  <a:srgbClr val="002060"/>
                </a:solidFill>
              </a:rPr>
              <a:t>6. lives in Germany| lived in the East and the West. </a:t>
            </a:r>
          </a:p>
        </p:txBody>
      </p:sp>
      <p:sp>
        <p:nvSpPr>
          <p:cNvPr id="16" name="TextBox 15">
            <a:extLst>
              <a:ext uri="{FF2B5EF4-FFF2-40B4-BE49-F238E27FC236}">
                <a16:creationId xmlns:a16="http://schemas.microsoft.com/office/drawing/2014/main" id="{1E6EA52C-2E87-4059-9E1F-B918CD896CD4}"/>
              </a:ext>
            </a:extLst>
          </p:cNvPr>
          <p:cNvSpPr txBox="1"/>
          <p:nvPr/>
        </p:nvSpPr>
        <p:spPr>
          <a:xfrm>
            <a:off x="6963942" y="3686849"/>
            <a:ext cx="4705017" cy="707886"/>
          </a:xfrm>
          <a:prstGeom prst="rect">
            <a:avLst/>
          </a:prstGeom>
          <a:noFill/>
        </p:spPr>
        <p:txBody>
          <a:bodyPr wrap="square" rtlCol="0">
            <a:spAutoFit/>
          </a:bodyPr>
          <a:lstStyle/>
          <a:p>
            <a:r>
              <a:rPr lang="en-GB" sz="2000" dirty="0">
                <a:solidFill>
                  <a:srgbClr val="002060"/>
                </a:solidFill>
              </a:rPr>
              <a:t>7. became an author and translator| worked at university.</a:t>
            </a:r>
            <a:endParaRPr lang="en-GB" sz="2000" dirty="0">
              <a:solidFill>
                <a:schemeClr val="accent5">
                  <a:lumMod val="50000"/>
                </a:schemeClr>
              </a:solidFill>
            </a:endParaRPr>
          </a:p>
        </p:txBody>
      </p:sp>
    </p:spTree>
    <p:extLst>
      <p:ext uri="{BB962C8B-B14F-4D97-AF65-F5344CB8AC3E}">
        <p14:creationId xmlns:p14="http://schemas.microsoft.com/office/powerpoint/2010/main" val="805316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[1/7]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2195972" y="2293221"/>
            <a:ext cx="7800055" cy="954107"/>
          </a:xfrm>
          <a:prstGeom prst="rect">
            <a:avLst/>
          </a:prstGeom>
          <a:solidFill>
            <a:srgbClr val="EBEFF7"/>
          </a:solidFill>
          <a:ln>
            <a:solidFill>
              <a:srgbClr val="115076"/>
            </a:solidFill>
          </a:ln>
        </p:spPr>
        <p:txBody>
          <a:bodyPr wrap="square" rtlCol="0">
            <a:spAutoFit/>
          </a:bodyPr>
          <a:lstStyle/>
          <a:p>
            <a:pPr algn="ctr"/>
            <a:r>
              <a:rPr lang="en-GB" sz="2800" dirty="0">
                <a:solidFill>
                  <a:schemeClr val="accent5">
                    <a:lumMod val="50000"/>
                  </a:schemeClr>
                </a:solidFill>
              </a:rPr>
              <a:t>Adel </a:t>
            </a:r>
            <a:r>
              <a:rPr lang="en-GB" sz="2800" dirty="0" err="1">
                <a:solidFill>
                  <a:schemeClr val="accent5">
                    <a:lumMod val="50000"/>
                  </a:schemeClr>
                </a:solidFill>
              </a:rPr>
              <a:t>Karasholi</a:t>
            </a:r>
            <a:r>
              <a:rPr lang="en-GB" sz="2800" dirty="0">
                <a:solidFill>
                  <a:schemeClr val="accent5">
                    <a:lumMod val="50000"/>
                  </a:schemeClr>
                </a:solidFill>
              </a:rPr>
              <a:t> </a:t>
            </a:r>
            <a:r>
              <a:rPr lang="en-GB" sz="2800" dirty="0" err="1">
                <a:solidFill>
                  <a:schemeClr val="accent5">
                    <a:lumMod val="50000"/>
                  </a:schemeClr>
                </a:solidFill>
              </a:rPr>
              <a:t>ist</a:t>
            </a:r>
            <a:r>
              <a:rPr lang="en-GB" sz="2800" dirty="0">
                <a:solidFill>
                  <a:schemeClr val="accent5">
                    <a:lumMod val="50000"/>
                  </a:schemeClr>
                </a:solidFill>
              </a:rPr>
              <a:t> </a:t>
            </a:r>
            <a:r>
              <a:rPr lang="en-GB" sz="2800" dirty="0" err="1">
                <a:solidFill>
                  <a:schemeClr val="accent5">
                    <a:lumMod val="50000"/>
                  </a:schemeClr>
                </a:solidFill>
              </a:rPr>
              <a:t>Dichter</a:t>
            </a:r>
            <a:r>
              <a:rPr lang="en-GB" sz="2800" dirty="0">
                <a:solidFill>
                  <a:schemeClr val="accent5">
                    <a:lumMod val="50000"/>
                  </a:schemeClr>
                </a:solidFill>
              </a:rPr>
              <a:t> </a:t>
            </a:r>
            <a:r>
              <a:rPr lang="en-GB" sz="2800" b="1" dirty="0">
                <a:solidFill>
                  <a:schemeClr val="accent5">
                    <a:lumMod val="50000"/>
                  </a:schemeClr>
                </a:solidFill>
              </a:rPr>
              <a:t>und</a:t>
            </a:r>
            <a:r>
              <a:rPr lang="en-GB" sz="2800" dirty="0">
                <a:solidFill>
                  <a:schemeClr val="accent5">
                    <a:lumMod val="50000"/>
                  </a:schemeClr>
                </a:solidFill>
              </a:rPr>
              <a:t> </a:t>
            </a:r>
            <a:r>
              <a:rPr lang="en-GB" sz="2800" dirty="0" err="1">
                <a:solidFill>
                  <a:schemeClr val="accent5">
                    <a:lumMod val="50000"/>
                  </a:schemeClr>
                </a:solidFill>
              </a:rPr>
              <a:t>auch</a:t>
            </a:r>
            <a:r>
              <a:rPr lang="en-GB" sz="2800" dirty="0">
                <a:solidFill>
                  <a:schemeClr val="accent5">
                    <a:lumMod val="50000"/>
                  </a:schemeClr>
                </a:solidFill>
              </a:rPr>
              <a:t> Polyglot, </a:t>
            </a:r>
            <a:r>
              <a:rPr lang="en-GB" sz="2800" b="1" dirty="0" err="1">
                <a:solidFill>
                  <a:schemeClr val="accent5">
                    <a:lumMod val="50000"/>
                  </a:schemeClr>
                </a:solidFill>
              </a:rPr>
              <a:t>denn</a:t>
            </a:r>
            <a:r>
              <a:rPr lang="en-GB" sz="2800" dirty="0">
                <a:solidFill>
                  <a:schemeClr val="accent5">
                    <a:lumMod val="50000"/>
                  </a:schemeClr>
                </a:solidFill>
              </a:rPr>
              <a:t> </a:t>
            </a:r>
            <a:r>
              <a:rPr lang="en-GB" sz="2800" dirty="0" err="1">
                <a:solidFill>
                  <a:schemeClr val="accent5">
                    <a:lumMod val="50000"/>
                  </a:schemeClr>
                </a:solidFill>
              </a:rPr>
              <a:t>er</a:t>
            </a:r>
            <a:r>
              <a:rPr lang="en-GB" sz="2800" dirty="0">
                <a:solidFill>
                  <a:schemeClr val="accent5">
                    <a:lumMod val="50000"/>
                  </a:schemeClr>
                </a:solidFill>
              </a:rPr>
              <a:t> </a:t>
            </a:r>
            <a:r>
              <a:rPr lang="en-GB" sz="2800" dirty="0" err="1">
                <a:solidFill>
                  <a:schemeClr val="accent5">
                    <a:lumMod val="50000"/>
                  </a:schemeClr>
                </a:solidFill>
              </a:rPr>
              <a:t>spricht</a:t>
            </a:r>
            <a:r>
              <a:rPr lang="en-GB" sz="2800" dirty="0">
                <a:solidFill>
                  <a:schemeClr val="accent5">
                    <a:lumMod val="50000"/>
                  </a:schemeClr>
                </a:solidFill>
              </a:rPr>
              <a:t> </a:t>
            </a:r>
            <a:r>
              <a:rPr lang="en-GB" sz="2800" dirty="0" err="1">
                <a:solidFill>
                  <a:schemeClr val="accent5">
                    <a:lumMod val="50000"/>
                  </a:schemeClr>
                </a:solidFill>
              </a:rPr>
              <a:t>viele</a:t>
            </a:r>
            <a:r>
              <a:rPr lang="en-GB" sz="2800" dirty="0">
                <a:solidFill>
                  <a:schemeClr val="accent5">
                    <a:lumMod val="50000"/>
                  </a:schemeClr>
                </a:solidFill>
              </a:rPr>
              <a:t> </a:t>
            </a:r>
            <a:r>
              <a:rPr lang="en-GB" sz="2800" dirty="0" err="1">
                <a:solidFill>
                  <a:schemeClr val="accent5">
                    <a:lumMod val="50000"/>
                  </a:schemeClr>
                </a:solidFill>
              </a:rPr>
              <a:t>Sprachen</a:t>
            </a:r>
            <a:r>
              <a:rPr lang="en-GB" sz="2800" dirty="0">
                <a:solidFill>
                  <a:schemeClr val="accent5">
                    <a:lumMod val="50000"/>
                  </a:schemeClr>
                </a:solidFill>
              </a:rPr>
              <a:t>. </a:t>
            </a:r>
          </a:p>
        </p:txBody>
      </p:sp>
      <p:sp>
        <p:nvSpPr>
          <p:cNvPr id="8" name="TextBox 7">
            <a:extLst>
              <a:ext uri="{FF2B5EF4-FFF2-40B4-BE49-F238E27FC236}">
                <a16:creationId xmlns:a16="http://schemas.microsoft.com/office/drawing/2014/main" id="{D50E150A-0A3D-48B2-827F-76F651E43818}"/>
              </a:ext>
            </a:extLst>
          </p:cNvPr>
          <p:cNvSpPr txBox="1"/>
          <p:nvPr/>
        </p:nvSpPr>
        <p:spPr>
          <a:xfrm>
            <a:off x="183716" y="5849620"/>
            <a:ext cx="11824565" cy="400110"/>
          </a:xfrm>
          <a:prstGeom prst="rect">
            <a:avLst/>
          </a:prstGeom>
          <a:solidFill>
            <a:srgbClr val="FFF4E7"/>
          </a:solidFill>
          <a:ln>
            <a:solidFill>
              <a:srgbClr val="115076"/>
            </a:solidFill>
          </a:ln>
        </p:spPr>
        <p:txBody>
          <a:bodyPr wrap="square">
            <a:spAutoFit/>
          </a:bodyPr>
          <a:lstStyle/>
          <a:p>
            <a:pPr algn="ctr"/>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9" name="TextBox 8">
            <a:extLst>
              <a:ext uri="{FF2B5EF4-FFF2-40B4-BE49-F238E27FC236}">
                <a16:creationId xmlns:a16="http://schemas.microsoft.com/office/drawing/2014/main" id="{047BA77A-25AA-4CCE-B97C-756A5D7AF0BE}"/>
              </a:ext>
            </a:extLst>
          </p:cNvPr>
          <p:cNvSpPr txBox="1"/>
          <p:nvPr/>
        </p:nvSpPr>
        <p:spPr>
          <a:xfrm>
            <a:off x="2058521" y="3545561"/>
            <a:ext cx="7800055" cy="830997"/>
          </a:xfrm>
          <a:prstGeom prst="rect">
            <a:avLst/>
          </a:prstGeom>
          <a:noFill/>
        </p:spPr>
        <p:txBody>
          <a:bodyPr wrap="square" rtlCol="0">
            <a:spAutoFit/>
          </a:bodyPr>
          <a:lstStyle/>
          <a:p>
            <a:pPr algn="ctr"/>
            <a:r>
              <a:rPr lang="en-GB" sz="2400" i="1" dirty="0">
                <a:solidFill>
                  <a:schemeClr val="accent5">
                    <a:lumMod val="50000"/>
                  </a:schemeClr>
                </a:solidFill>
              </a:rPr>
              <a:t>Adel </a:t>
            </a:r>
            <a:r>
              <a:rPr lang="en-GB" sz="2400" i="1" dirty="0" err="1">
                <a:solidFill>
                  <a:schemeClr val="accent5">
                    <a:lumMod val="50000"/>
                  </a:schemeClr>
                </a:solidFill>
              </a:rPr>
              <a:t>Karasholi</a:t>
            </a:r>
            <a:r>
              <a:rPr lang="en-GB" sz="2400" i="1" dirty="0">
                <a:solidFill>
                  <a:schemeClr val="accent5">
                    <a:lumMod val="50000"/>
                  </a:schemeClr>
                </a:solidFill>
              </a:rPr>
              <a:t> is a poet and also a polyglot, </a:t>
            </a:r>
            <a:br>
              <a:rPr lang="en-GB" sz="2400" i="1" dirty="0">
                <a:solidFill>
                  <a:schemeClr val="accent5">
                    <a:lumMod val="50000"/>
                  </a:schemeClr>
                </a:solidFill>
              </a:rPr>
            </a:br>
            <a:r>
              <a:rPr lang="en-GB" sz="2400" i="1" dirty="0">
                <a:solidFill>
                  <a:schemeClr val="accent5">
                    <a:lumMod val="50000"/>
                  </a:schemeClr>
                </a:solidFill>
              </a:rPr>
              <a:t>as he speaks many languages.</a:t>
            </a:r>
          </a:p>
        </p:txBody>
      </p:sp>
      <p:sp>
        <p:nvSpPr>
          <p:cNvPr id="2" name="Rectangle: Rounded Corners 1">
            <a:extLst>
              <a:ext uri="{FF2B5EF4-FFF2-40B4-BE49-F238E27FC236}">
                <a16:creationId xmlns:a16="http://schemas.microsoft.com/office/drawing/2014/main" id="{0128B8B6-0E11-4749-B584-E901F67C8C2E}"/>
              </a:ext>
            </a:extLst>
          </p:cNvPr>
          <p:cNvSpPr/>
          <p:nvPr/>
        </p:nvSpPr>
        <p:spPr>
          <a:xfrm>
            <a:off x="355092" y="5911945"/>
            <a:ext cx="768096" cy="337785"/>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8413A5F-D5F3-495D-B58D-ACFA610412B8}"/>
              </a:ext>
            </a:extLst>
          </p:cNvPr>
          <p:cNvSpPr/>
          <p:nvPr/>
        </p:nvSpPr>
        <p:spPr>
          <a:xfrm>
            <a:off x="5045202" y="5880782"/>
            <a:ext cx="768096" cy="337785"/>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56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94160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941603" y="209558"/>
            <a:ext cx="80157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 B, C?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 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nglische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le 24">
            <a:extLst>
              <a:ext uri="{FF2B5EF4-FFF2-40B4-BE49-F238E27FC236}">
                <a16:creationId xmlns:a16="http://schemas.microsoft.com/office/drawing/2014/main" id="{83AD764A-16CF-4AAF-AE5B-3DA1E222C544}"/>
              </a:ext>
            </a:extLst>
          </p:cNvPr>
          <p:cNvSpPr/>
          <p:nvPr/>
        </p:nvSpPr>
        <p:spPr>
          <a:xfrm>
            <a:off x="6994561" y="753871"/>
            <a:ext cx="4962766" cy="452431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Action Button: Custom 16">
            <a:hlinkClick r:id="" action="ppaction://noaction" highlightClick="1">
              <a:snd r:embed="rId5" name="9.2.2.1 Slide 3 1.wav"/>
            </a:hlinkClick>
            <a:extLst>
              <a:ext uri="{FF2B5EF4-FFF2-40B4-BE49-F238E27FC236}">
                <a16:creationId xmlns:a16="http://schemas.microsoft.com/office/drawing/2014/main" id="{90811DB4-A576-4825-9717-964B005B3B20}"/>
              </a:ext>
            </a:extLst>
          </p:cNvPr>
          <p:cNvSpPr/>
          <p:nvPr/>
        </p:nvSpPr>
        <p:spPr>
          <a:xfrm>
            <a:off x="7326405" y="11628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6" name="9.2.2.1 Slide 3 2.wav"/>
            </a:hlinkClick>
            <a:extLst>
              <a:ext uri="{FF2B5EF4-FFF2-40B4-BE49-F238E27FC236}">
                <a16:creationId xmlns:a16="http://schemas.microsoft.com/office/drawing/2014/main" id="{C49AA8CB-1542-4D94-9DC1-FBF2D87DA3E0}"/>
              </a:ext>
            </a:extLst>
          </p:cNvPr>
          <p:cNvSpPr/>
          <p:nvPr/>
        </p:nvSpPr>
        <p:spPr>
          <a:xfrm>
            <a:off x="7326405" y="1709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7" name="9.2.2.1 Slide 3 3.wav"/>
            </a:hlinkClick>
            <a:extLst>
              <a:ext uri="{FF2B5EF4-FFF2-40B4-BE49-F238E27FC236}">
                <a16:creationId xmlns:a16="http://schemas.microsoft.com/office/drawing/2014/main" id="{FEA5CDC5-20DF-461E-9F17-82632A86F2BE}"/>
              </a:ext>
            </a:extLst>
          </p:cNvPr>
          <p:cNvSpPr/>
          <p:nvPr/>
        </p:nvSpPr>
        <p:spPr>
          <a:xfrm>
            <a:off x="7326405" y="21781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8" name="9.2.2.1 Slide 3 4.wav"/>
            </a:hlinkClick>
            <a:extLst>
              <a:ext uri="{FF2B5EF4-FFF2-40B4-BE49-F238E27FC236}">
                <a16:creationId xmlns:a16="http://schemas.microsoft.com/office/drawing/2014/main" id="{AA0E7028-E339-4C41-960D-0A841B26AB15}"/>
              </a:ext>
            </a:extLst>
          </p:cNvPr>
          <p:cNvSpPr/>
          <p:nvPr/>
        </p:nvSpPr>
        <p:spPr>
          <a:xfrm>
            <a:off x="7326405" y="26741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9" name="9.2.2.1 Slide 3 5.wav"/>
            </a:hlinkClick>
            <a:extLst>
              <a:ext uri="{FF2B5EF4-FFF2-40B4-BE49-F238E27FC236}">
                <a16:creationId xmlns:a16="http://schemas.microsoft.com/office/drawing/2014/main" id="{DB2F0552-6D77-4E20-AD96-5B4037B96BAF}"/>
              </a:ext>
            </a:extLst>
          </p:cNvPr>
          <p:cNvSpPr/>
          <p:nvPr/>
        </p:nvSpPr>
        <p:spPr>
          <a:xfrm>
            <a:off x="7326405" y="31692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10" name="9.2.2.1 Slide 3 6.wav"/>
            </a:hlinkClick>
            <a:extLst>
              <a:ext uri="{FF2B5EF4-FFF2-40B4-BE49-F238E27FC236}">
                <a16:creationId xmlns:a16="http://schemas.microsoft.com/office/drawing/2014/main" id="{70C8AB4B-1A25-4BE7-9D2D-AAB107710905}"/>
              </a:ext>
            </a:extLst>
          </p:cNvPr>
          <p:cNvSpPr/>
          <p:nvPr/>
        </p:nvSpPr>
        <p:spPr>
          <a:xfrm>
            <a:off x="7322274" y="36600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1" name="9.2.2.1 Slide 3 7.wav"/>
            </a:hlinkClick>
            <a:extLst>
              <a:ext uri="{FF2B5EF4-FFF2-40B4-BE49-F238E27FC236}">
                <a16:creationId xmlns:a16="http://schemas.microsoft.com/office/drawing/2014/main" id="{60B8C8C6-470E-4E62-B08F-8AC8BAA3D5AD}"/>
              </a:ext>
            </a:extLst>
          </p:cNvPr>
          <p:cNvSpPr/>
          <p:nvPr/>
        </p:nvSpPr>
        <p:spPr>
          <a:xfrm>
            <a:off x="7304255" y="416036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2" name="9.2.2.1 Slide 3 8.wav"/>
            </a:hlinkClick>
            <a:extLst>
              <a:ext uri="{FF2B5EF4-FFF2-40B4-BE49-F238E27FC236}">
                <a16:creationId xmlns:a16="http://schemas.microsoft.com/office/drawing/2014/main" id="{E0EA91E7-2573-43F8-AC4D-68B0645E5497}"/>
              </a:ext>
            </a:extLst>
          </p:cNvPr>
          <p:cNvSpPr/>
          <p:nvPr/>
        </p:nvSpPr>
        <p:spPr>
          <a:xfrm>
            <a:off x="7304255" y="46736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7" name="TextBox 26">
            <a:extLst>
              <a:ext uri="{FF2B5EF4-FFF2-40B4-BE49-F238E27FC236}">
                <a16:creationId xmlns:a16="http://schemas.microsoft.com/office/drawing/2014/main" id="{326A8167-A2CB-4546-AC5A-3C77373BDEC7}"/>
              </a:ext>
            </a:extLst>
          </p:cNvPr>
          <p:cNvSpPr txBox="1"/>
          <p:nvPr/>
        </p:nvSpPr>
        <p:spPr>
          <a:xfrm>
            <a:off x="7438723" y="780142"/>
            <a:ext cx="26962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A,B,C?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30" name="Straight Connector 29">
            <a:extLst>
              <a:ext uri="{FF2B5EF4-FFF2-40B4-BE49-F238E27FC236}">
                <a16:creationId xmlns:a16="http://schemas.microsoft.com/office/drawing/2014/main" id="{C16048AA-3E0A-4824-BE23-9CB7C33E388D}"/>
              </a:ext>
            </a:extLst>
          </p:cNvPr>
          <p:cNvCxnSpPr>
            <a:cxnSpLocks/>
          </p:cNvCxnSpPr>
          <p:nvPr/>
        </p:nvCxnSpPr>
        <p:spPr>
          <a:xfrm>
            <a:off x="8158230" y="1221007"/>
            <a:ext cx="0" cy="37780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43F190F-ADB2-4AD9-933C-172794542DCD}"/>
              </a:ext>
            </a:extLst>
          </p:cNvPr>
          <p:cNvSpPr txBox="1"/>
          <p:nvPr/>
        </p:nvSpPr>
        <p:spPr>
          <a:xfrm>
            <a:off x="7705922" y="1097736"/>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C</a:t>
            </a:r>
          </a:p>
        </p:txBody>
      </p:sp>
      <p:sp>
        <p:nvSpPr>
          <p:cNvPr id="33" name="TextBox 32">
            <a:extLst>
              <a:ext uri="{FF2B5EF4-FFF2-40B4-BE49-F238E27FC236}">
                <a16:creationId xmlns:a16="http://schemas.microsoft.com/office/drawing/2014/main" id="{0D463DB8-B139-4956-8F6F-1D737436D341}"/>
              </a:ext>
            </a:extLst>
          </p:cNvPr>
          <p:cNvSpPr txBox="1"/>
          <p:nvPr/>
        </p:nvSpPr>
        <p:spPr>
          <a:xfrm>
            <a:off x="8225962" y="1127335"/>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close (your) eyes</a:t>
            </a:r>
          </a:p>
        </p:txBody>
      </p:sp>
      <p:sp>
        <p:nvSpPr>
          <p:cNvPr id="31" name="TextBox 30">
            <a:extLst>
              <a:ext uri="{FF2B5EF4-FFF2-40B4-BE49-F238E27FC236}">
                <a16:creationId xmlns:a16="http://schemas.microsoft.com/office/drawing/2014/main" id="{F665AD6B-B661-4F0C-80C9-198BD6A70E18}"/>
              </a:ext>
            </a:extLst>
          </p:cNvPr>
          <p:cNvSpPr txBox="1"/>
          <p:nvPr/>
        </p:nvSpPr>
        <p:spPr>
          <a:xfrm>
            <a:off x="4937420" y="1425735"/>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C</a:t>
            </a:r>
          </a:p>
        </p:txBody>
      </p:sp>
      <p:sp>
        <p:nvSpPr>
          <p:cNvPr id="42" name="TextBox 41">
            <a:extLst>
              <a:ext uri="{FF2B5EF4-FFF2-40B4-BE49-F238E27FC236}">
                <a16:creationId xmlns:a16="http://schemas.microsoft.com/office/drawing/2014/main" id="{D376DE79-E337-4921-97E1-333D956BAC14}"/>
              </a:ext>
            </a:extLst>
          </p:cNvPr>
          <p:cNvSpPr txBox="1"/>
          <p:nvPr/>
        </p:nvSpPr>
        <p:spPr>
          <a:xfrm>
            <a:off x="7705922" y="1689786"/>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B</a:t>
            </a:r>
          </a:p>
        </p:txBody>
      </p:sp>
      <p:sp>
        <p:nvSpPr>
          <p:cNvPr id="43" name="TextBox 42">
            <a:extLst>
              <a:ext uri="{FF2B5EF4-FFF2-40B4-BE49-F238E27FC236}">
                <a16:creationId xmlns:a16="http://schemas.microsoft.com/office/drawing/2014/main" id="{D29B5623-FD6E-44B7-BB64-52B15C259B23}"/>
              </a:ext>
            </a:extLst>
          </p:cNvPr>
          <p:cNvSpPr txBox="1"/>
          <p:nvPr/>
        </p:nvSpPr>
        <p:spPr>
          <a:xfrm>
            <a:off x="8243687" y="1671648"/>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grow up in Syria</a:t>
            </a:r>
          </a:p>
        </p:txBody>
      </p:sp>
      <p:sp>
        <p:nvSpPr>
          <p:cNvPr id="44" name="TextBox 43">
            <a:extLst>
              <a:ext uri="{FF2B5EF4-FFF2-40B4-BE49-F238E27FC236}">
                <a16:creationId xmlns:a16="http://schemas.microsoft.com/office/drawing/2014/main" id="{FEE18404-0444-468D-956D-BC22F9AC48D7}"/>
              </a:ext>
            </a:extLst>
          </p:cNvPr>
          <p:cNvSpPr txBox="1"/>
          <p:nvPr/>
        </p:nvSpPr>
        <p:spPr>
          <a:xfrm>
            <a:off x="7718868" y="2178130"/>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A</a:t>
            </a:r>
          </a:p>
        </p:txBody>
      </p:sp>
      <p:sp>
        <p:nvSpPr>
          <p:cNvPr id="45" name="TextBox 44">
            <a:extLst>
              <a:ext uri="{FF2B5EF4-FFF2-40B4-BE49-F238E27FC236}">
                <a16:creationId xmlns:a16="http://schemas.microsoft.com/office/drawing/2014/main" id="{1AD35857-A41F-47E1-851A-A1E774AA0FA2}"/>
              </a:ext>
            </a:extLst>
          </p:cNvPr>
          <p:cNvSpPr txBox="1"/>
          <p:nvPr/>
        </p:nvSpPr>
        <p:spPr>
          <a:xfrm>
            <a:off x="8217860" y="2126266"/>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became a poet</a:t>
            </a:r>
          </a:p>
        </p:txBody>
      </p:sp>
      <p:sp>
        <p:nvSpPr>
          <p:cNvPr id="46" name="TextBox 45">
            <a:extLst>
              <a:ext uri="{FF2B5EF4-FFF2-40B4-BE49-F238E27FC236}">
                <a16:creationId xmlns:a16="http://schemas.microsoft.com/office/drawing/2014/main" id="{4AF8809B-BC9A-4ED0-811D-AD412A69C2F8}"/>
              </a:ext>
            </a:extLst>
          </p:cNvPr>
          <p:cNvSpPr txBox="1"/>
          <p:nvPr/>
        </p:nvSpPr>
        <p:spPr>
          <a:xfrm>
            <a:off x="7718868" y="2620440"/>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H</a:t>
            </a:r>
          </a:p>
        </p:txBody>
      </p:sp>
      <p:sp>
        <p:nvSpPr>
          <p:cNvPr id="47" name="TextBox 46">
            <a:extLst>
              <a:ext uri="{FF2B5EF4-FFF2-40B4-BE49-F238E27FC236}">
                <a16:creationId xmlns:a16="http://schemas.microsoft.com/office/drawing/2014/main" id="{4827A2B0-2D88-4DBC-B3FD-3D11D4CF734B}"/>
              </a:ext>
            </a:extLst>
          </p:cNvPr>
          <p:cNvSpPr txBox="1"/>
          <p:nvPr/>
        </p:nvSpPr>
        <p:spPr>
          <a:xfrm>
            <a:off x="8243687" y="2580884"/>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not free</a:t>
            </a:r>
          </a:p>
        </p:txBody>
      </p:sp>
      <p:sp>
        <p:nvSpPr>
          <p:cNvPr id="48" name="TextBox 47">
            <a:extLst>
              <a:ext uri="{FF2B5EF4-FFF2-40B4-BE49-F238E27FC236}">
                <a16:creationId xmlns:a16="http://schemas.microsoft.com/office/drawing/2014/main" id="{7BE93A45-9A18-4690-A0C8-0F13ACDCB70C}"/>
              </a:ext>
            </a:extLst>
          </p:cNvPr>
          <p:cNvSpPr txBox="1"/>
          <p:nvPr/>
        </p:nvSpPr>
        <p:spPr>
          <a:xfrm>
            <a:off x="7718868" y="3110025"/>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F</a:t>
            </a:r>
          </a:p>
        </p:txBody>
      </p:sp>
      <p:sp>
        <p:nvSpPr>
          <p:cNvPr id="49" name="TextBox 48">
            <a:extLst>
              <a:ext uri="{FF2B5EF4-FFF2-40B4-BE49-F238E27FC236}">
                <a16:creationId xmlns:a16="http://schemas.microsoft.com/office/drawing/2014/main" id="{DE88226C-F76B-4604-8C7E-997BA727037A}"/>
              </a:ext>
            </a:extLst>
          </p:cNvPr>
          <p:cNvSpPr txBox="1"/>
          <p:nvPr/>
        </p:nvSpPr>
        <p:spPr>
          <a:xfrm>
            <a:off x="8243687" y="3118346"/>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not die</a:t>
            </a:r>
          </a:p>
        </p:txBody>
      </p:sp>
      <p:sp>
        <p:nvSpPr>
          <p:cNvPr id="50" name="TextBox 49">
            <a:extLst>
              <a:ext uri="{FF2B5EF4-FFF2-40B4-BE49-F238E27FC236}">
                <a16:creationId xmlns:a16="http://schemas.microsoft.com/office/drawing/2014/main" id="{2F628176-AA2F-403B-B86B-C360399717D1}"/>
              </a:ext>
            </a:extLst>
          </p:cNvPr>
          <p:cNvSpPr txBox="1"/>
          <p:nvPr/>
        </p:nvSpPr>
        <p:spPr>
          <a:xfrm>
            <a:off x="7718868" y="3583970"/>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G</a:t>
            </a:r>
          </a:p>
        </p:txBody>
      </p:sp>
      <p:sp>
        <p:nvSpPr>
          <p:cNvPr id="51" name="TextBox 50">
            <a:extLst>
              <a:ext uri="{FF2B5EF4-FFF2-40B4-BE49-F238E27FC236}">
                <a16:creationId xmlns:a16="http://schemas.microsoft.com/office/drawing/2014/main" id="{6F520200-5D46-4FA8-A0C5-722BA8EDD31C}"/>
              </a:ext>
            </a:extLst>
          </p:cNvPr>
          <p:cNvSpPr txBox="1"/>
          <p:nvPr/>
        </p:nvSpPr>
        <p:spPr>
          <a:xfrm>
            <a:off x="8217859" y="3562209"/>
            <a:ext cx="3758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leave/left a county</a:t>
            </a:r>
          </a:p>
        </p:txBody>
      </p:sp>
      <p:sp>
        <p:nvSpPr>
          <p:cNvPr id="52" name="TextBox 51">
            <a:extLst>
              <a:ext uri="{FF2B5EF4-FFF2-40B4-BE49-F238E27FC236}">
                <a16:creationId xmlns:a16="http://schemas.microsoft.com/office/drawing/2014/main" id="{C3202BD2-6A4A-48A7-AF7B-1F221C073255}"/>
              </a:ext>
            </a:extLst>
          </p:cNvPr>
          <p:cNvSpPr txBox="1"/>
          <p:nvPr/>
        </p:nvSpPr>
        <p:spPr>
          <a:xfrm>
            <a:off x="7717457" y="4115034"/>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E</a:t>
            </a:r>
          </a:p>
        </p:txBody>
      </p:sp>
      <p:sp>
        <p:nvSpPr>
          <p:cNvPr id="53" name="TextBox 52">
            <a:extLst>
              <a:ext uri="{FF2B5EF4-FFF2-40B4-BE49-F238E27FC236}">
                <a16:creationId xmlns:a16="http://schemas.microsoft.com/office/drawing/2014/main" id="{F8D3BE1A-38DB-4847-A2A2-09FF61A67D01}"/>
              </a:ext>
            </a:extLst>
          </p:cNvPr>
          <p:cNvSpPr txBox="1"/>
          <p:nvPr/>
        </p:nvSpPr>
        <p:spPr>
          <a:xfrm>
            <a:off x="8243687" y="4115254"/>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began a journey</a:t>
            </a:r>
          </a:p>
        </p:txBody>
      </p:sp>
      <p:sp>
        <p:nvSpPr>
          <p:cNvPr id="54" name="TextBox 53">
            <a:extLst>
              <a:ext uri="{FF2B5EF4-FFF2-40B4-BE49-F238E27FC236}">
                <a16:creationId xmlns:a16="http://schemas.microsoft.com/office/drawing/2014/main" id="{87A11E14-2920-4C3C-A9C0-B0873BA9FBF3}"/>
              </a:ext>
            </a:extLst>
          </p:cNvPr>
          <p:cNvSpPr txBox="1"/>
          <p:nvPr/>
        </p:nvSpPr>
        <p:spPr>
          <a:xfrm>
            <a:off x="7717457" y="4648169"/>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D</a:t>
            </a:r>
          </a:p>
        </p:txBody>
      </p:sp>
      <p:sp>
        <p:nvSpPr>
          <p:cNvPr id="55" name="TextBox 54">
            <a:extLst>
              <a:ext uri="{FF2B5EF4-FFF2-40B4-BE49-F238E27FC236}">
                <a16:creationId xmlns:a16="http://schemas.microsoft.com/office/drawing/2014/main" id="{7D3BB7E3-1AFE-48E3-B6BF-2EA15A94A911}"/>
              </a:ext>
            </a:extLst>
          </p:cNvPr>
          <p:cNvSpPr txBox="1"/>
          <p:nvPr/>
        </p:nvSpPr>
        <p:spPr>
          <a:xfrm>
            <a:off x="8243686" y="4627013"/>
            <a:ext cx="3948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 a risk</a:t>
            </a:r>
          </a:p>
        </p:txBody>
      </p:sp>
      <p:pic>
        <p:nvPicPr>
          <p:cNvPr id="1026" name="Picture 2" descr="Eyes, Lashes, Closed, Female, Facial, Woman, Girl">
            <a:extLst>
              <a:ext uri="{FF2B5EF4-FFF2-40B4-BE49-F238E27FC236}">
                <a16:creationId xmlns:a16="http://schemas.microsoft.com/office/drawing/2014/main" id="{6EB345C7-BCC6-49EF-B64B-459F3815D05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19534" y="1543900"/>
            <a:ext cx="1739902" cy="869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ld, Bicycle, Baby, Sweet, The Innocence, Sleep">
            <a:extLst>
              <a:ext uri="{FF2B5EF4-FFF2-40B4-BE49-F238E27FC236}">
                <a16:creationId xmlns:a16="http://schemas.microsoft.com/office/drawing/2014/main" id="{22C82302-2A0E-45FC-BE05-FD60C360BAA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91113" y="1439339"/>
            <a:ext cx="1739250" cy="11595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D63F74B-63E7-4F4A-BA2C-CD2D1A4834D3}"/>
              </a:ext>
            </a:extLst>
          </p:cNvPr>
          <p:cNvSpPr txBox="1"/>
          <p:nvPr/>
        </p:nvSpPr>
        <p:spPr>
          <a:xfrm>
            <a:off x="2695355" y="1441541"/>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B</a:t>
            </a:r>
          </a:p>
        </p:txBody>
      </p:sp>
      <p:pic>
        <p:nvPicPr>
          <p:cNvPr id="1030" name="Picture 6" descr="Book, Poem, Old Book, Friedrich Schiller">
            <a:extLst>
              <a:ext uri="{FF2B5EF4-FFF2-40B4-BE49-F238E27FC236}">
                <a16:creationId xmlns:a16="http://schemas.microsoft.com/office/drawing/2014/main" id="{A530156F-27D5-4EF6-B9A6-EACBF90B509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2129" y="1485021"/>
            <a:ext cx="1897512" cy="10681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59F1F047-A1AA-4D90-8A74-DD17C0B9338C}"/>
              </a:ext>
            </a:extLst>
          </p:cNvPr>
          <p:cNvSpPr txBox="1"/>
          <p:nvPr/>
        </p:nvSpPr>
        <p:spPr>
          <a:xfrm>
            <a:off x="232854" y="1439078"/>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A</a:t>
            </a:r>
          </a:p>
        </p:txBody>
      </p:sp>
      <p:sp>
        <p:nvSpPr>
          <p:cNvPr id="39" name="TextBox 38">
            <a:extLst>
              <a:ext uri="{FF2B5EF4-FFF2-40B4-BE49-F238E27FC236}">
                <a16:creationId xmlns:a16="http://schemas.microsoft.com/office/drawing/2014/main" id="{F4598049-B6B3-4D92-9E23-61BAF983DC61}"/>
              </a:ext>
            </a:extLst>
          </p:cNvPr>
          <p:cNvSpPr txBox="1"/>
          <p:nvPr/>
        </p:nvSpPr>
        <p:spPr>
          <a:xfrm>
            <a:off x="4883259" y="2773851"/>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F</a:t>
            </a:r>
          </a:p>
        </p:txBody>
      </p:sp>
      <p:pic>
        <p:nvPicPr>
          <p:cNvPr id="1032" name="Picture 8" descr="Human, Rights, Hands, Arms, Fingers, Barbed Wire">
            <a:extLst>
              <a:ext uri="{FF2B5EF4-FFF2-40B4-BE49-F238E27FC236}">
                <a16:creationId xmlns:a16="http://schemas.microsoft.com/office/drawing/2014/main" id="{778E7F9D-9DCF-47E5-B390-42546BCA7F8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05290" y="4715753"/>
            <a:ext cx="2393388" cy="11966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ave, Death, Old, Terrible, Remains, Mourning, Stone">
            <a:extLst>
              <a:ext uri="{FF2B5EF4-FFF2-40B4-BE49-F238E27FC236}">
                <a16:creationId xmlns:a16="http://schemas.microsoft.com/office/drawing/2014/main" id="{AFFA8DA1-91AF-4D64-A13B-0220BBCD2FD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53150" y="2838230"/>
            <a:ext cx="915052" cy="137257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4A333BE4-F746-439B-A5B2-6E4E1B6CC83A}"/>
              </a:ext>
            </a:extLst>
          </p:cNvPr>
          <p:cNvCxnSpPr>
            <a:cxnSpLocks/>
          </p:cNvCxnSpPr>
          <p:nvPr/>
        </p:nvCxnSpPr>
        <p:spPr>
          <a:xfrm flipV="1">
            <a:off x="5024207" y="3284889"/>
            <a:ext cx="1534153" cy="5736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A0EB1FD-6126-4FE4-A900-D16BE8A368F0}"/>
              </a:ext>
            </a:extLst>
          </p:cNvPr>
          <p:cNvCxnSpPr>
            <a:cxnSpLocks/>
          </p:cNvCxnSpPr>
          <p:nvPr/>
        </p:nvCxnSpPr>
        <p:spPr>
          <a:xfrm>
            <a:off x="5081275" y="3216873"/>
            <a:ext cx="1616421" cy="726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6" name="Picture 12" descr="Airplane, Airport, Travel, Journey, Summer, Aerospace">
            <a:extLst>
              <a:ext uri="{FF2B5EF4-FFF2-40B4-BE49-F238E27FC236}">
                <a16:creationId xmlns:a16="http://schemas.microsoft.com/office/drawing/2014/main" id="{3AE7D5EA-7C91-40C0-A75A-EECA240A72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19186" y="3003523"/>
            <a:ext cx="1666404" cy="111093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picture containing text, map&#10;&#10;Description automatically generated">
            <a:extLst>
              <a:ext uri="{FF2B5EF4-FFF2-40B4-BE49-F238E27FC236}">
                <a16:creationId xmlns:a16="http://schemas.microsoft.com/office/drawing/2014/main" id="{E6517C02-FFFB-4EAA-8E0E-AA0A1774ED6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8469" y="4736772"/>
            <a:ext cx="2443226" cy="1272413"/>
          </a:xfrm>
          <a:prstGeom prst="rect">
            <a:avLst/>
          </a:prstGeom>
        </p:spPr>
      </p:pic>
      <p:cxnSp>
        <p:nvCxnSpPr>
          <p:cNvPr id="20" name="Straight Arrow Connector 19">
            <a:extLst>
              <a:ext uri="{FF2B5EF4-FFF2-40B4-BE49-F238E27FC236}">
                <a16:creationId xmlns:a16="http://schemas.microsoft.com/office/drawing/2014/main" id="{F55B8D7B-4015-486E-929B-F5F3724C1CCC}"/>
              </a:ext>
            </a:extLst>
          </p:cNvPr>
          <p:cNvCxnSpPr>
            <a:cxnSpLocks/>
          </p:cNvCxnSpPr>
          <p:nvPr/>
        </p:nvCxnSpPr>
        <p:spPr>
          <a:xfrm flipH="1" flipV="1">
            <a:off x="1237049" y="5109834"/>
            <a:ext cx="1297805" cy="6734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Sport, Train, Active, Fitness, Training, Sporty, Play">
            <a:extLst>
              <a:ext uri="{FF2B5EF4-FFF2-40B4-BE49-F238E27FC236}">
                <a16:creationId xmlns:a16="http://schemas.microsoft.com/office/drawing/2014/main" id="{3B07641D-9555-46AB-BEB3-3270FF436B2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0111" y="3032060"/>
            <a:ext cx="1153876" cy="115387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D038B53-7E53-417F-824C-9D702713D087}"/>
              </a:ext>
            </a:extLst>
          </p:cNvPr>
          <p:cNvSpPr txBox="1"/>
          <p:nvPr/>
        </p:nvSpPr>
        <p:spPr>
          <a:xfrm>
            <a:off x="293079" y="2952467"/>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D</a:t>
            </a:r>
          </a:p>
        </p:txBody>
      </p:sp>
      <p:sp>
        <p:nvSpPr>
          <p:cNvPr id="38" name="TextBox 37">
            <a:extLst>
              <a:ext uri="{FF2B5EF4-FFF2-40B4-BE49-F238E27FC236}">
                <a16:creationId xmlns:a16="http://schemas.microsoft.com/office/drawing/2014/main" id="{4DF1B343-FB5F-4DB1-BAA4-A5C8323DDF70}"/>
              </a:ext>
            </a:extLst>
          </p:cNvPr>
          <p:cNvSpPr txBox="1"/>
          <p:nvPr/>
        </p:nvSpPr>
        <p:spPr>
          <a:xfrm>
            <a:off x="2609672" y="2964798"/>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E</a:t>
            </a:r>
          </a:p>
        </p:txBody>
      </p:sp>
      <p:sp>
        <p:nvSpPr>
          <p:cNvPr id="40" name="TextBox 39">
            <a:extLst>
              <a:ext uri="{FF2B5EF4-FFF2-40B4-BE49-F238E27FC236}">
                <a16:creationId xmlns:a16="http://schemas.microsoft.com/office/drawing/2014/main" id="{D37AC7D0-A395-44ED-99AF-78B1CE4EEA1B}"/>
              </a:ext>
            </a:extLst>
          </p:cNvPr>
          <p:cNvSpPr txBox="1"/>
          <p:nvPr/>
        </p:nvSpPr>
        <p:spPr>
          <a:xfrm>
            <a:off x="371227" y="4664839"/>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G</a:t>
            </a:r>
          </a:p>
        </p:txBody>
      </p:sp>
      <p:sp>
        <p:nvSpPr>
          <p:cNvPr id="41" name="TextBox 40">
            <a:extLst>
              <a:ext uri="{FF2B5EF4-FFF2-40B4-BE49-F238E27FC236}">
                <a16:creationId xmlns:a16="http://schemas.microsoft.com/office/drawing/2014/main" id="{B04D3C15-3E47-4944-BDAF-3BE12ACDAD46}"/>
              </a:ext>
            </a:extLst>
          </p:cNvPr>
          <p:cNvSpPr txBox="1"/>
          <p:nvPr/>
        </p:nvSpPr>
        <p:spPr>
          <a:xfrm>
            <a:off x="3782263" y="4673696"/>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H</a:t>
            </a:r>
          </a:p>
        </p:txBody>
      </p:sp>
      <p:sp>
        <p:nvSpPr>
          <p:cNvPr id="58" name="Speech Bubble: Rectangle with Corners Rounded 57">
            <a:extLst>
              <a:ext uri="{FF2B5EF4-FFF2-40B4-BE49-F238E27FC236}">
                <a16:creationId xmlns:a16="http://schemas.microsoft.com/office/drawing/2014/main" id="{3E33A4F3-B240-4E91-B3D0-1B1AB7851F72}"/>
              </a:ext>
            </a:extLst>
          </p:cNvPr>
          <p:cNvSpPr/>
          <p:nvPr/>
        </p:nvSpPr>
        <p:spPr>
          <a:xfrm>
            <a:off x="1727036" y="4149905"/>
            <a:ext cx="4547203" cy="1667014"/>
          </a:xfrm>
          <a:prstGeom prst="wedgeRoundRectCallout">
            <a:avLst>
              <a:gd name="adj1" fmla="val 68864"/>
              <a:gd name="adj2" fmla="val -967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bg1"/>
                </a:solidFill>
              </a:rPr>
              <a:t>You know </a:t>
            </a:r>
            <a:r>
              <a:rPr lang="en-GB" sz="2600" b="1" dirty="0" err="1">
                <a:solidFill>
                  <a:schemeClr val="bg1"/>
                </a:solidFill>
              </a:rPr>
              <a:t>nehmen</a:t>
            </a:r>
            <a:r>
              <a:rPr lang="en-GB" sz="2600" dirty="0">
                <a:solidFill>
                  <a:schemeClr val="bg1"/>
                </a:solidFill>
              </a:rPr>
              <a:t> means to take. Ein </a:t>
            </a:r>
            <a:r>
              <a:rPr lang="en-GB" sz="2600" dirty="0" err="1">
                <a:solidFill>
                  <a:schemeClr val="bg1"/>
                </a:solidFill>
              </a:rPr>
              <a:t>Risiko</a:t>
            </a:r>
            <a:r>
              <a:rPr lang="en-GB" sz="2600" dirty="0">
                <a:solidFill>
                  <a:schemeClr val="bg1"/>
                </a:solidFill>
              </a:rPr>
              <a:t> </a:t>
            </a:r>
            <a:r>
              <a:rPr lang="en-GB" sz="2600" dirty="0" err="1">
                <a:solidFill>
                  <a:schemeClr val="bg1"/>
                </a:solidFill>
              </a:rPr>
              <a:t>eingehen</a:t>
            </a:r>
            <a:r>
              <a:rPr lang="en-GB" sz="2600" dirty="0">
                <a:solidFill>
                  <a:schemeClr val="bg1"/>
                </a:solidFill>
              </a:rPr>
              <a:t> is a phrase.</a:t>
            </a:r>
          </a:p>
        </p:txBody>
      </p:sp>
    </p:spTree>
    <p:extLst>
      <p:ext uri="{BB962C8B-B14F-4D97-AF65-F5344CB8AC3E}">
        <p14:creationId xmlns:p14="http://schemas.microsoft.com/office/powerpoint/2010/main" val="298718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[2/7]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2195972" y="2293221"/>
            <a:ext cx="7800055" cy="954107"/>
          </a:xfrm>
          <a:prstGeom prst="rect">
            <a:avLst/>
          </a:prstGeom>
          <a:solidFill>
            <a:srgbClr val="EBEFF7"/>
          </a:solidFill>
          <a:ln>
            <a:solidFill>
              <a:srgbClr val="115076"/>
            </a:solidFill>
          </a:ln>
        </p:spPr>
        <p:txBody>
          <a:bodyPr wrap="square" rtlCol="0">
            <a:spAutoFit/>
          </a:bodyPr>
          <a:lstStyle/>
          <a:p>
            <a:pPr algn="ctr"/>
            <a:r>
              <a:rPr lang="de-DE" sz="2800" dirty="0">
                <a:solidFill>
                  <a:schemeClr val="accent5">
                    <a:lumMod val="50000"/>
                  </a:schemeClr>
                </a:solidFill>
              </a:rPr>
              <a:t>Er ist </a:t>
            </a:r>
            <a:r>
              <a:rPr lang="de-DE" sz="2800" b="1" dirty="0">
                <a:solidFill>
                  <a:schemeClr val="accent5">
                    <a:lumMod val="50000"/>
                  </a:schemeClr>
                </a:solidFill>
              </a:rPr>
              <a:t>weder</a:t>
            </a:r>
            <a:r>
              <a:rPr lang="de-DE" sz="2800" dirty="0">
                <a:solidFill>
                  <a:schemeClr val="accent5">
                    <a:lumMod val="50000"/>
                  </a:schemeClr>
                </a:solidFill>
              </a:rPr>
              <a:t> im Westen </a:t>
            </a:r>
            <a:r>
              <a:rPr lang="de-DE" sz="2800" b="1" dirty="0">
                <a:solidFill>
                  <a:schemeClr val="accent5">
                    <a:lumMod val="50000"/>
                  </a:schemeClr>
                </a:solidFill>
              </a:rPr>
              <a:t>noch</a:t>
            </a:r>
            <a:r>
              <a:rPr lang="de-DE" sz="2800" dirty="0">
                <a:solidFill>
                  <a:schemeClr val="accent5">
                    <a:lumMod val="50000"/>
                  </a:schemeClr>
                </a:solidFill>
              </a:rPr>
              <a:t> im Osten zuhause. </a:t>
            </a:r>
            <a:endParaRPr lang="en-GB" sz="2800" dirty="0">
              <a:solidFill>
                <a:schemeClr val="accent5">
                  <a:lumMod val="50000"/>
                </a:schemeClr>
              </a:solidFill>
            </a:endParaRPr>
          </a:p>
        </p:txBody>
      </p:sp>
      <p:sp>
        <p:nvSpPr>
          <p:cNvPr id="8" name="TextBox 7">
            <a:extLst>
              <a:ext uri="{FF2B5EF4-FFF2-40B4-BE49-F238E27FC236}">
                <a16:creationId xmlns:a16="http://schemas.microsoft.com/office/drawing/2014/main" id="{D50E150A-0A3D-48B2-827F-76F651E43818}"/>
              </a:ext>
            </a:extLst>
          </p:cNvPr>
          <p:cNvSpPr txBox="1"/>
          <p:nvPr/>
        </p:nvSpPr>
        <p:spPr>
          <a:xfrm>
            <a:off x="183716" y="5849620"/>
            <a:ext cx="11824565" cy="400110"/>
          </a:xfrm>
          <a:prstGeom prst="rect">
            <a:avLst/>
          </a:prstGeom>
          <a:solidFill>
            <a:srgbClr val="FFF4E7"/>
          </a:solidFill>
          <a:ln>
            <a:solidFill>
              <a:srgbClr val="115076"/>
            </a:solidFill>
          </a:ln>
        </p:spPr>
        <p:txBody>
          <a:bodyPr wrap="square">
            <a:spAutoFit/>
          </a:bodyPr>
          <a:lstStyle/>
          <a:p>
            <a:pPr algn="ctr"/>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9" name="TextBox 8">
            <a:extLst>
              <a:ext uri="{FF2B5EF4-FFF2-40B4-BE49-F238E27FC236}">
                <a16:creationId xmlns:a16="http://schemas.microsoft.com/office/drawing/2014/main" id="{047BA77A-25AA-4CCE-B97C-756A5D7AF0BE}"/>
              </a:ext>
            </a:extLst>
          </p:cNvPr>
          <p:cNvSpPr txBox="1"/>
          <p:nvPr/>
        </p:nvSpPr>
        <p:spPr>
          <a:xfrm>
            <a:off x="2058521" y="3545561"/>
            <a:ext cx="7800055" cy="461665"/>
          </a:xfrm>
          <a:prstGeom prst="rect">
            <a:avLst/>
          </a:prstGeom>
          <a:noFill/>
        </p:spPr>
        <p:txBody>
          <a:bodyPr wrap="square" rtlCol="0">
            <a:spAutoFit/>
          </a:bodyPr>
          <a:lstStyle/>
          <a:p>
            <a:pPr algn="ctr"/>
            <a:r>
              <a:rPr lang="en-GB" sz="2400" i="1" dirty="0">
                <a:solidFill>
                  <a:schemeClr val="accent5">
                    <a:lumMod val="50000"/>
                  </a:schemeClr>
                </a:solidFill>
              </a:rPr>
              <a:t>He is at home neither in the west nor in the east. </a:t>
            </a:r>
          </a:p>
        </p:txBody>
      </p:sp>
      <p:sp>
        <p:nvSpPr>
          <p:cNvPr id="10" name="Rectangle: Rounded Corners 9">
            <a:extLst>
              <a:ext uri="{FF2B5EF4-FFF2-40B4-BE49-F238E27FC236}">
                <a16:creationId xmlns:a16="http://schemas.microsoft.com/office/drawing/2014/main" id="{28413A5F-D5F3-495D-B58D-ACFA610412B8}"/>
              </a:ext>
            </a:extLst>
          </p:cNvPr>
          <p:cNvSpPr/>
          <p:nvPr/>
        </p:nvSpPr>
        <p:spPr>
          <a:xfrm>
            <a:off x="3048000" y="5880782"/>
            <a:ext cx="1854200" cy="368948"/>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270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[3/7]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2195972" y="2293221"/>
            <a:ext cx="7800055" cy="954107"/>
          </a:xfrm>
          <a:prstGeom prst="rect">
            <a:avLst/>
          </a:prstGeom>
          <a:solidFill>
            <a:srgbClr val="EBEFF7"/>
          </a:solidFill>
          <a:ln>
            <a:solidFill>
              <a:srgbClr val="115076"/>
            </a:solidFill>
          </a:ln>
        </p:spPr>
        <p:txBody>
          <a:bodyPr wrap="square" rtlCol="0">
            <a:spAutoFit/>
          </a:bodyPr>
          <a:lstStyle/>
          <a:p>
            <a:pPr algn="ctr"/>
            <a:r>
              <a:rPr lang="de-DE" sz="2800" dirty="0">
                <a:solidFill>
                  <a:schemeClr val="accent5">
                    <a:lumMod val="50000"/>
                  </a:schemeClr>
                </a:solidFill>
              </a:rPr>
              <a:t>Er wurde in Syrien geboren </a:t>
            </a:r>
            <a:r>
              <a:rPr lang="de-DE" sz="2800" b="1" dirty="0">
                <a:solidFill>
                  <a:schemeClr val="accent5">
                    <a:lumMod val="50000"/>
                  </a:schemeClr>
                </a:solidFill>
              </a:rPr>
              <a:t>aber</a:t>
            </a:r>
            <a:r>
              <a:rPr lang="de-DE" sz="2800" dirty="0">
                <a:solidFill>
                  <a:schemeClr val="accent5">
                    <a:lumMod val="50000"/>
                  </a:schemeClr>
                </a:solidFill>
              </a:rPr>
              <a:t> es gab Gefahr </a:t>
            </a:r>
            <a:r>
              <a:rPr lang="de-DE" sz="2800" b="1" dirty="0">
                <a:solidFill>
                  <a:schemeClr val="accent5">
                    <a:lumMod val="50000"/>
                  </a:schemeClr>
                </a:solidFill>
              </a:rPr>
              <a:t>und</a:t>
            </a:r>
            <a:r>
              <a:rPr lang="de-DE" sz="2800" dirty="0">
                <a:solidFill>
                  <a:schemeClr val="accent5">
                    <a:lumMod val="50000"/>
                  </a:schemeClr>
                </a:solidFill>
              </a:rPr>
              <a:t> er hat Syrien verlassen.</a:t>
            </a:r>
          </a:p>
        </p:txBody>
      </p:sp>
      <p:sp>
        <p:nvSpPr>
          <p:cNvPr id="8" name="TextBox 7">
            <a:extLst>
              <a:ext uri="{FF2B5EF4-FFF2-40B4-BE49-F238E27FC236}">
                <a16:creationId xmlns:a16="http://schemas.microsoft.com/office/drawing/2014/main" id="{D50E150A-0A3D-48B2-827F-76F651E43818}"/>
              </a:ext>
            </a:extLst>
          </p:cNvPr>
          <p:cNvSpPr txBox="1"/>
          <p:nvPr/>
        </p:nvSpPr>
        <p:spPr>
          <a:xfrm>
            <a:off x="183716" y="5849620"/>
            <a:ext cx="11824565" cy="400110"/>
          </a:xfrm>
          <a:prstGeom prst="rect">
            <a:avLst/>
          </a:prstGeom>
          <a:solidFill>
            <a:srgbClr val="FFF4E7"/>
          </a:solidFill>
          <a:ln>
            <a:solidFill>
              <a:srgbClr val="115076"/>
            </a:solidFill>
          </a:ln>
        </p:spPr>
        <p:txBody>
          <a:bodyPr wrap="square">
            <a:spAutoFit/>
          </a:bodyPr>
          <a:lstStyle/>
          <a:p>
            <a:pPr algn="ctr"/>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9" name="TextBox 8">
            <a:extLst>
              <a:ext uri="{FF2B5EF4-FFF2-40B4-BE49-F238E27FC236}">
                <a16:creationId xmlns:a16="http://schemas.microsoft.com/office/drawing/2014/main" id="{047BA77A-25AA-4CCE-B97C-756A5D7AF0BE}"/>
              </a:ext>
            </a:extLst>
          </p:cNvPr>
          <p:cNvSpPr txBox="1"/>
          <p:nvPr/>
        </p:nvSpPr>
        <p:spPr>
          <a:xfrm>
            <a:off x="2058521" y="3545561"/>
            <a:ext cx="7800055" cy="830997"/>
          </a:xfrm>
          <a:prstGeom prst="rect">
            <a:avLst/>
          </a:prstGeom>
          <a:noFill/>
        </p:spPr>
        <p:txBody>
          <a:bodyPr wrap="square" rtlCol="0">
            <a:spAutoFit/>
          </a:bodyPr>
          <a:lstStyle/>
          <a:p>
            <a:pPr algn="ctr"/>
            <a:r>
              <a:rPr lang="en-GB" sz="2400" i="1" dirty="0">
                <a:solidFill>
                  <a:schemeClr val="accent5">
                    <a:lumMod val="50000"/>
                  </a:schemeClr>
                </a:solidFill>
              </a:rPr>
              <a:t>He was born in Syria, but there was danger and he left Syria.</a:t>
            </a:r>
          </a:p>
        </p:txBody>
      </p:sp>
      <p:sp>
        <p:nvSpPr>
          <p:cNvPr id="2" name="Rectangle: Rounded Corners 1">
            <a:extLst>
              <a:ext uri="{FF2B5EF4-FFF2-40B4-BE49-F238E27FC236}">
                <a16:creationId xmlns:a16="http://schemas.microsoft.com/office/drawing/2014/main" id="{0128B8B6-0E11-4749-B584-E901F67C8C2E}"/>
              </a:ext>
            </a:extLst>
          </p:cNvPr>
          <p:cNvSpPr/>
          <p:nvPr/>
        </p:nvSpPr>
        <p:spPr>
          <a:xfrm>
            <a:off x="355092" y="5911945"/>
            <a:ext cx="768096" cy="337785"/>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8413A5F-D5F3-495D-B58D-ACFA610412B8}"/>
              </a:ext>
            </a:extLst>
          </p:cNvPr>
          <p:cNvSpPr/>
          <p:nvPr/>
        </p:nvSpPr>
        <p:spPr>
          <a:xfrm>
            <a:off x="1268872" y="5877900"/>
            <a:ext cx="768096" cy="384529"/>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144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[4/7]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2195972" y="2293221"/>
            <a:ext cx="7800055" cy="1384995"/>
          </a:xfrm>
          <a:prstGeom prst="rect">
            <a:avLst/>
          </a:prstGeom>
          <a:solidFill>
            <a:srgbClr val="EBEFF7"/>
          </a:solidFill>
          <a:ln>
            <a:solidFill>
              <a:srgbClr val="115076"/>
            </a:solidFill>
          </a:ln>
        </p:spPr>
        <p:txBody>
          <a:bodyPr wrap="square" rtlCol="0">
            <a:spAutoFit/>
          </a:bodyPr>
          <a:lstStyle/>
          <a:p>
            <a:pPr algn="ctr"/>
            <a:r>
              <a:rPr lang="de-DE" sz="2800" b="1" dirty="0">
                <a:solidFill>
                  <a:schemeClr val="accent5">
                    <a:lumMod val="50000"/>
                  </a:schemeClr>
                </a:solidFill>
              </a:rPr>
              <a:t>Obwohl</a:t>
            </a:r>
            <a:r>
              <a:rPr lang="de-DE" sz="2800" dirty="0">
                <a:solidFill>
                  <a:schemeClr val="accent5">
                    <a:lumMod val="50000"/>
                  </a:schemeClr>
                </a:solidFill>
              </a:rPr>
              <a:t> er mit Arabisch aufgewachsen ist, hat er seine Doktorarbeit auf Deutsch geschrieben, </a:t>
            </a:r>
            <a:r>
              <a:rPr lang="de-DE" sz="2800" b="1" dirty="0">
                <a:solidFill>
                  <a:schemeClr val="accent5">
                    <a:lumMod val="50000"/>
                  </a:schemeClr>
                </a:solidFill>
              </a:rPr>
              <a:t>weil</a:t>
            </a:r>
            <a:r>
              <a:rPr lang="de-DE" sz="2800" dirty="0">
                <a:solidFill>
                  <a:schemeClr val="accent5">
                    <a:lumMod val="50000"/>
                  </a:schemeClr>
                </a:solidFill>
              </a:rPr>
              <a:t> er in Leipzig studiert hat. </a:t>
            </a:r>
          </a:p>
        </p:txBody>
      </p:sp>
      <p:sp>
        <p:nvSpPr>
          <p:cNvPr id="8" name="TextBox 7">
            <a:extLst>
              <a:ext uri="{FF2B5EF4-FFF2-40B4-BE49-F238E27FC236}">
                <a16:creationId xmlns:a16="http://schemas.microsoft.com/office/drawing/2014/main" id="{D50E150A-0A3D-48B2-827F-76F651E43818}"/>
              </a:ext>
            </a:extLst>
          </p:cNvPr>
          <p:cNvSpPr txBox="1"/>
          <p:nvPr/>
        </p:nvSpPr>
        <p:spPr>
          <a:xfrm>
            <a:off x="183716" y="5849620"/>
            <a:ext cx="11824565" cy="400110"/>
          </a:xfrm>
          <a:prstGeom prst="rect">
            <a:avLst/>
          </a:prstGeom>
          <a:solidFill>
            <a:srgbClr val="FFF4E7"/>
          </a:solidFill>
          <a:ln>
            <a:solidFill>
              <a:srgbClr val="115076"/>
            </a:solidFill>
          </a:ln>
        </p:spPr>
        <p:txBody>
          <a:bodyPr wrap="square">
            <a:spAutoFit/>
          </a:bodyPr>
          <a:lstStyle/>
          <a:p>
            <a:pPr algn="ctr"/>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9" name="TextBox 8">
            <a:extLst>
              <a:ext uri="{FF2B5EF4-FFF2-40B4-BE49-F238E27FC236}">
                <a16:creationId xmlns:a16="http://schemas.microsoft.com/office/drawing/2014/main" id="{047BA77A-25AA-4CCE-B97C-756A5D7AF0BE}"/>
              </a:ext>
            </a:extLst>
          </p:cNvPr>
          <p:cNvSpPr txBox="1"/>
          <p:nvPr/>
        </p:nvSpPr>
        <p:spPr>
          <a:xfrm>
            <a:off x="2058521" y="3723361"/>
            <a:ext cx="7800055" cy="830997"/>
          </a:xfrm>
          <a:prstGeom prst="rect">
            <a:avLst/>
          </a:prstGeom>
          <a:noFill/>
        </p:spPr>
        <p:txBody>
          <a:bodyPr wrap="square" rtlCol="0">
            <a:spAutoFit/>
          </a:bodyPr>
          <a:lstStyle/>
          <a:p>
            <a:pPr algn="ctr"/>
            <a:r>
              <a:rPr lang="en-GB" sz="2400" i="1" dirty="0">
                <a:solidFill>
                  <a:schemeClr val="accent5">
                    <a:lumMod val="50000"/>
                  </a:schemeClr>
                </a:solidFill>
              </a:rPr>
              <a:t>Although he grew up with Arabic, he wrote his PhD in German, because he studied in Leipzig </a:t>
            </a:r>
          </a:p>
        </p:txBody>
      </p:sp>
      <p:sp>
        <p:nvSpPr>
          <p:cNvPr id="2" name="Rectangle: Rounded Corners 1">
            <a:extLst>
              <a:ext uri="{FF2B5EF4-FFF2-40B4-BE49-F238E27FC236}">
                <a16:creationId xmlns:a16="http://schemas.microsoft.com/office/drawing/2014/main" id="{0128B8B6-0E11-4749-B584-E901F67C8C2E}"/>
              </a:ext>
            </a:extLst>
          </p:cNvPr>
          <p:cNvSpPr/>
          <p:nvPr/>
        </p:nvSpPr>
        <p:spPr>
          <a:xfrm>
            <a:off x="5949076" y="5880782"/>
            <a:ext cx="768096" cy="337785"/>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8413A5F-D5F3-495D-B58D-ACFA610412B8}"/>
              </a:ext>
            </a:extLst>
          </p:cNvPr>
          <p:cNvSpPr/>
          <p:nvPr/>
        </p:nvSpPr>
        <p:spPr>
          <a:xfrm>
            <a:off x="6717172" y="5849620"/>
            <a:ext cx="1169528" cy="337785"/>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261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[5/7]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2195972" y="2293221"/>
            <a:ext cx="7800055" cy="954107"/>
          </a:xfrm>
          <a:prstGeom prst="rect">
            <a:avLst/>
          </a:prstGeom>
          <a:solidFill>
            <a:srgbClr val="EBEFF7"/>
          </a:solidFill>
          <a:ln>
            <a:solidFill>
              <a:srgbClr val="115076"/>
            </a:solidFill>
          </a:ln>
        </p:spPr>
        <p:txBody>
          <a:bodyPr wrap="square" rtlCol="0">
            <a:spAutoFit/>
          </a:bodyPr>
          <a:lstStyle/>
          <a:p>
            <a:pPr algn="ctr"/>
            <a:r>
              <a:rPr lang="de-DE" sz="2800" dirty="0">
                <a:solidFill>
                  <a:schemeClr val="accent5">
                    <a:lumMod val="50000"/>
                  </a:schemeClr>
                </a:solidFill>
              </a:rPr>
              <a:t>Er übersetzt Arabisch und Deutsch </a:t>
            </a:r>
            <a:r>
              <a:rPr lang="de-DE" sz="2800" b="1" dirty="0">
                <a:solidFill>
                  <a:schemeClr val="accent5">
                    <a:lumMod val="50000"/>
                  </a:schemeClr>
                </a:solidFill>
              </a:rPr>
              <a:t>und</a:t>
            </a:r>
            <a:r>
              <a:rPr lang="de-DE" sz="2800" dirty="0">
                <a:solidFill>
                  <a:schemeClr val="accent5">
                    <a:lumMod val="50000"/>
                  </a:schemeClr>
                </a:solidFill>
              </a:rPr>
              <a:t> er schreibt Gedichte auf Deutsch.</a:t>
            </a:r>
          </a:p>
        </p:txBody>
      </p:sp>
      <p:sp>
        <p:nvSpPr>
          <p:cNvPr id="8" name="TextBox 7">
            <a:extLst>
              <a:ext uri="{FF2B5EF4-FFF2-40B4-BE49-F238E27FC236}">
                <a16:creationId xmlns:a16="http://schemas.microsoft.com/office/drawing/2014/main" id="{D50E150A-0A3D-48B2-827F-76F651E43818}"/>
              </a:ext>
            </a:extLst>
          </p:cNvPr>
          <p:cNvSpPr txBox="1"/>
          <p:nvPr/>
        </p:nvSpPr>
        <p:spPr>
          <a:xfrm>
            <a:off x="183716" y="5849620"/>
            <a:ext cx="11824565" cy="400110"/>
          </a:xfrm>
          <a:prstGeom prst="rect">
            <a:avLst/>
          </a:prstGeom>
          <a:solidFill>
            <a:srgbClr val="FFF4E7"/>
          </a:solidFill>
          <a:ln>
            <a:solidFill>
              <a:srgbClr val="115076"/>
            </a:solidFill>
          </a:ln>
        </p:spPr>
        <p:txBody>
          <a:bodyPr wrap="square">
            <a:spAutoFit/>
          </a:bodyPr>
          <a:lstStyle/>
          <a:p>
            <a:pPr algn="ctr"/>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9" name="TextBox 8">
            <a:extLst>
              <a:ext uri="{FF2B5EF4-FFF2-40B4-BE49-F238E27FC236}">
                <a16:creationId xmlns:a16="http://schemas.microsoft.com/office/drawing/2014/main" id="{047BA77A-25AA-4CCE-B97C-756A5D7AF0BE}"/>
              </a:ext>
            </a:extLst>
          </p:cNvPr>
          <p:cNvSpPr txBox="1"/>
          <p:nvPr/>
        </p:nvSpPr>
        <p:spPr>
          <a:xfrm>
            <a:off x="2058521" y="3723361"/>
            <a:ext cx="7800055" cy="830997"/>
          </a:xfrm>
          <a:prstGeom prst="rect">
            <a:avLst/>
          </a:prstGeom>
          <a:noFill/>
        </p:spPr>
        <p:txBody>
          <a:bodyPr wrap="square" rtlCol="0">
            <a:spAutoFit/>
          </a:bodyPr>
          <a:lstStyle/>
          <a:p>
            <a:pPr algn="ctr"/>
            <a:r>
              <a:rPr lang="en-GB" sz="2400" i="1" dirty="0">
                <a:solidFill>
                  <a:schemeClr val="accent5">
                    <a:lumMod val="50000"/>
                  </a:schemeClr>
                </a:solidFill>
              </a:rPr>
              <a:t>He translates Arabic and German and he writes poems in German.</a:t>
            </a:r>
          </a:p>
        </p:txBody>
      </p:sp>
      <p:sp>
        <p:nvSpPr>
          <p:cNvPr id="2" name="Rectangle: Rounded Corners 1">
            <a:extLst>
              <a:ext uri="{FF2B5EF4-FFF2-40B4-BE49-F238E27FC236}">
                <a16:creationId xmlns:a16="http://schemas.microsoft.com/office/drawing/2014/main" id="{0128B8B6-0E11-4749-B584-E901F67C8C2E}"/>
              </a:ext>
            </a:extLst>
          </p:cNvPr>
          <p:cNvSpPr/>
          <p:nvPr/>
        </p:nvSpPr>
        <p:spPr>
          <a:xfrm>
            <a:off x="386476" y="5880782"/>
            <a:ext cx="768096" cy="337785"/>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042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[6/7]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2195972" y="2293221"/>
            <a:ext cx="7800055" cy="954107"/>
          </a:xfrm>
          <a:prstGeom prst="rect">
            <a:avLst/>
          </a:prstGeom>
          <a:solidFill>
            <a:srgbClr val="EBEFF7"/>
          </a:solidFill>
          <a:ln>
            <a:solidFill>
              <a:srgbClr val="115076"/>
            </a:solidFill>
          </a:ln>
        </p:spPr>
        <p:txBody>
          <a:bodyPr wrap="square" rtlCol="0">
            <a:spAutoFit/>
          </a:bodyPr>
          <a:lstStyle/>
          <a:p>
            <a:pPr algn="ctr"/>
            <a:r>
              <a:rPr lang="de-DE" sz="2800" dirty="0">
                <a:solidFill>
                  <a:schemeClr val="accent5">
                    <a:lumMod val="50000"/>
                  </a:schemeClr>
                </a:solidFill>
              </a:rPr>
              <a:t>Er lebt in Deutschland </a:t>
            </a:r>
            <a:r>
              <a:rPr lang="de-DE" sz="2800" b="1" dirty="0">
                <a:solidFill>
                  <a:schemeClr val="accent5">
                    <a:lumMod val="50000"/>
                  </a:schemeClr>
                </a:solidFill>
              </a:rPr>
              <a:t>und</a:t>
            </a:r>
            <a:r>
              <a:rPr lang="de-DE" sz="2800" dirty="0">
                <a:solidFill>
                  <a:schemeClr val="accent5">
                    <a:lumMod val="50000"/>
                  </a:schemeClr>
                </a:solidFill>
              </a:rPr>
              <a:t> er hat im Westen und Osten gelebt.</a:t>
            </a:r>
          </a:p>
        </p:txBody>
      </p:sp>
      <p:sp>
        <p:nvSpPr>
          <p:cNvPr id="8" name="TextBox 7">
            <a:extLst>
              <a:ext uri="{FF2B5EF4-FFF2-40B4-BE49-F238E27FC236}">
                <a16:creationId xmlns:a16="http://schemas.microsoft.com/office/drawing/2014/main" id="{D50E150A-0A3D-48B2-827F-76F651E43818}"/>
              </a:ext>
            </a:extLst>
          </p:cNvPr>
          <p:cNvSpPr txBox="1"/>
          <p:nvPr/>
        </p:nvSpPr>
        <p:spPr>
          <a:xfrm>
            <a:off x="183716" y="5849620"/>
            <a:ext cx="11824565" cy="400110"/>
          </a:xfrm>
          <a:prstGeom prst="rect">
            <a:avLst/>
          </a:prstGeom>
          <a:solidFill>
            <a:srgbClr val="FFF4E7"/>
          </a:solidFill>
          <a:ln>
            <a:solidFill>
              <a:srgbClr val="115076"/>
            </a:solidFill>
          </a:ln>
        </p:spPr>
        <p:txBody>
          <a:bodyPr wrap="square">
            <a:spAutoFit/>
          </a:bodyPr>
          <a:lstStyle/>
          <a:p>
            <a:pPr algn="ctr"/>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9" name="TextBox 8">
            <a:extLst>
              <a:ext uri="{FF2B5EF4-FFF2-40B4-BE49-F238E27FC236}">
                <a16:creationId xmlns:a16="http://schemas.microsoft.com/office/drawing/2014/main" id="{047BA77A-25AA-4CCE-B97C-756A5D7AF0BE}"/>
              </a:ext>
            </a:extLst>
          </p:cNvPr>
          <p:cNvSpPr txBox="1"/>
          <p:nvPr/>
        </p:nvSpPr>
        <p:spPr>
          <a:xfrm>
            <a:off x="2058521" y="3723361"/>
            <a:ext cx="7800055" cy="830997"/>
          </a:xfrm>
          <a:prstGeom prst="rect">
            <a:avLst/>
          </a:prstGeom>
          <a:noFill/>
        </p:spPr>
        <p:txBody>
          <a:bodyPr wrap="square" rtlCol="0">
            <a:spAutoFit/>
          </a:bodyPr>
          <a:lstStyle/>
          <a:p>
            <a:pPr algn="ctr"/>
            <a:r>
              <a:rPr lang="en-GB" sz="2400" i="1" dirty="0">
                <a:solidFill>
                  <a:schemeClr val="accent5">
                    <a:lumMod val="50000"/>
                  </a:schemeClr>
                </a:solidFill>
              </a:rPr>
              <a:t>He lives in Germany and has lived in the West and the East. </a:t>
            </a:r>
          </a:p>
        </p:txBody>
      </p:sp>
      <p:sp>
        <p:nvSpPr>
          <p:cNvPr id="2" name="Rectangle: Rounded Corners 1">
            <a:extLst>
              <a:ext uri="{FF2B5EF4-FFF2-40B4-BE49-F238E27FC236}">
                <a16:creationId xmlns:a16="http://schemas.microsoft.com/office/drawing/2014/main" id="{0128B8B6-0E11-4749-B584-E901F67C8C2E}"/>
              </a:ext>
            </a:extLst>
          </p:cNvPr>
          <p:cNvSpPr/>
          <p:nvPr/>
        </p:nvSpPr>
        <p:spPr>
          <a:xfrm>
            <a:off x="373776" y="5880782"/>
            <a:ext cx="768096" cy="337785"/>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03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[7/7]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F59DCCD-6A3B-4CA6-B778-13A5FE9A9983}"/>
              </a:ext>
            </a:extLst>
          </p:cNvPr>
          <p:cNvSpPr txBox="1"/>
          <p:nvPr/>
        </p:nvSpPr>
        <p:spPr>
          <a:xfrm>
            <a:off x="2195972" y="2293221"/>
            <a:ext cx="7800055" cy="954107"/>
          </a:xfrm>
          <a:prstGeom prst="rect">
            <a:avLst/>
          </a:prstGeom>
          <a:solidFill>
            <a:srgbClr val="EBEFF7"/>
          </a:solidFill>
          <a:ln>
            <a:solidFill>
              <a:srgbClr val="115076"/>
            </a:solidFill>
          </a:ln>
        </p:spPr>
        <p:txBody>
          <a:bodyPr wrap="square" rtlCol="0">
            <a:spAutoFit/>
          </a:bodyPr>
          <a:lstStyle/>
          <a:p>
            <a:pPr algn="ctr"/>
            <a:r>
              <a:rPr lang="de-DE" sz="2800" b="1" dirty="0">
                <a:solidFill>
                  <a:schemeClr val="accent5">
                    <a:lumMod val="50000"/>
                  </a:schemeClr>
                </a:solidFill>
              </a:rPr>
              <a:t>Als</a:t>
            </a:r>
            <a:r>
              <a:rPr lang="de-DE" sz="2800" dirty="0">
                <a:solidFill>
                  <a:schemeClr val="accent5">
                    <a:lumMod val="50000"/>
                  </a:schemeClr>
                </a:solidFill>
              </a:rPr>
              <a:t> er Autor und Übersetzer geworden ist, hat er an der Uni gearbeitet.</a:t>
            </a:r>
          </a:p>
        </p:txBody>
      </p:sp>
      <p:sp>
        <p:nvSpPr>
          <p:cNvPr id="8" name="TextBox 7">
            <a:extLst>
              <a:ext uri="{FF2B5EF4-FFF2-40B4-BE49-F238E27FC236}">
                <a16:creationId xmlns:a16="http://schemas.microsoft.com/office/drawing/2014/main" id="{D50E150A-0A3D-48B2-827F-76F651E43818}"/>
              </a:ext>
            </a:extLst>
          </p:cNvPr>
          <p:cNvSpPr txBox="1"/>
          <p:nvPr/>
        </p:nvSpPr>
        <p:spPr>
          <a:xfrm>
            <a:off x="183716" y="5849620"/>
            <a:ext cx="11824565" cy="400110"/>
          </a:xfrm>
          <a:prstGeom prst="rect">
            <a:avLst/>
          </a:prstGeom>
          <a:solidFill>
            <a:srgbClr val="FFF4E7"/>
          </a:solidFill>
          <a:ln>
            <a:solidFill>
              <a:srgbClr val="115076"/>
            </a:solidFill>
          </a:ln>
        </p:spPr>
        <p:txBody>
          <a:bodyPr wrap="square">
            <a:spAutoFit/>
          </a:bodyPr>
          <a:lstStyle/>
          <a:p>
            <a:pPr algn="ctr"/>
            <a:r>
              <a:rPr lang="en-US" sz="2000" dirty="0">
                <a:solidFill>
                  <a:schemeClr val="accent5">
                    <a:lumMod val="50000"/>
                  </a:schemeClr>
                </a:solidFill>
              </a:rPr>
              <a:t>und | </a:t>
            </a:r>
            <a:r>
              <a:rPr lang="en-US" sz="2000" dirty="0" err="1">
                <a:solidFill>
                  <a:schemeClr val="accent5">
                    <a:lumMod val="50000"/>
                  </a:schemeClr>
                </a:solidFill>
              </a:rPr>
              <a:t>aber</a:t>
            </a:r>
            <a:r>
              <a:rPr lang="en-US" sz="2000" dirty="0">
                <a:solidFill>
                  <a:schemeClr val="accent5">
                    <a:lumMod val="50000"/>
                  </a:schemeClr>
                </a:solidFill>
              </a:rPr>
              <a:t> | </a:t>
            </a:r>
            <a:r>
              <a:rPr lang="en-US" sz="2000" dirty="0" err="1">
                <a:solidFill>
                  <a:schemeClr val="accent5">
                    <a:lumMod val="50000"/>
                  </a:schemeClr>
                </a:solidFill>
              </a:rPr>
              <a:t>oder</a:t>
            </a:r>
            <a:r>
              <a:rPr lang="en-US" sz="2000" dirty="0">
                <a:solidFill>
                  <a:schemeClr val="accent5">
                    <a:lumMod val="50000"/>
                  </a:schemeClr>
                </a:solidFill>
              </a:rPr>
              <a:t> | </a:t>
            </a:r>
            <a:r>
              <a:rPr lang="en-US" sz="2000" dirty="0" err="1">
                <a:solidFill>
                  <a:schemeClr val="accent5">
                    <a:lumMod val="50000"/>
                  </a:schemeClr>
                </a:solidFill>
              </a:rPr>
              <a:t>weder</a:t>
            </a:r>
            <a:r>
              <a:rPr lang="en-US" sz="2000" dirty="0">
                <a:solidFill>
                  <a:schemeClr val="accent5">
                    <a:lumMod val="50000"/>
                  </a:schemeClr>
                </a:solidFill>
              </a:rPr>
              <a:t>…</a:t>
            </a:r>
            <a:r>
              <a:rPr lang="en-US" sz="2000" dirty="0" err="1">
                <a:solidFill>
                  <a:schemeClr val="accent5">
                    <a:lumMod val="50000"/>
                  </a:schemeClr>
                </a:solidFill>
              </a:rPr>
              <a:t>noch</a:t>
            </a:r>
            <a:r>
              <a:rPr lang="en-US" sz="2000" dirty="0">
                <a:solidFill>
                  <a:schemeClr val="accent5">
                    <a:lumMod val="50000"/>
                  </a:schemeClr>
                </a:solidFill>
              </a:rPr>
              <a:t> | </a:t>
            </a:r>
            <a:r>
              <a:rPr lang="en-US" sz="2000" dirty="0" err="1">
                <a:solidFill>
                  <a:schemeClr val="accent5">
                    <a:lumMod val="50000"/>
                  </a:schemeClr>
                </a:solidFill>
              </a:rPr>
              <a:t>denn</a:t>
            </a:r>
            <a:r>
              <a:rPr lang="en-US" sz="2000" dirty="0">
                <a:solidFill>
                  <a:schemeClr val="accent5">
                    <a:lumMod val="50000"/>
                  </a:schemeClr>
                </a:solidFill>
              </a:rPr>
              <a:t> | </a:t>
            </a:r>
            <a:r>
              <a:rPr lang="en-US" sz="2000" dirty="0" err="1">
                <a:solidFill>
                  <a:schemeClr val="accent5">
                    <a:lumMod val="50000"/>
                  </a:schemeClr>
                </a:solidFill>
              </a:rPr>
              <a:t>weil</a:t>
            </a:r>
            <a:r>
              <a:rPr lang="en-US" sz="2000" dirty="0">
                <a:solidFill>
                  <a:schemeClr val="accent5">
                    <a:lumMod val="50000"/>
                  </a:schemeClr>
                </a:solidFill>
              </a:rPr>
              <a:t> | </a:t>
            </a:r>
            <a:r>
              <a:rPr lang="en-US" sz="2000" dirty="0" err="1">
                <a:solidFill>
                  <a:schemeClr val="accent5">
                    <a:lumMod val="50000"/>
                  </a:schemeClr>
                </a:solidFill>
              </a:rPr>
              <a:t>obwohl</a:t>
            </a:r>
            <a:r>
              <a:rPr lang="en-US" sz="2000" dirty="0">
                <a:solidFill>
                  <a:schemeClr val="accent5">
                    <a:lumMod val="50000"/>
                  </a:schemeClr>
                </a:solidFill>
              </a:rPr>
              <a:t> | </a:t>
            </a:r>
            <a:r>
              <a:rPr lang="en-US" sz="2000" dirty="0" err="1">
                <a:solidFill>
                  <a:schemeClr val="accent5">
                    <a:lumMod val="50000"/>
                  </a:schemeClr>
                </a:solidFill>
              </a:rPr>
              <a:t>während</a:t>
            </a:r>
            <a:r>
              <a:rPr lang="en-US" sz="2000" dirty="0">
                <a:solidFill>
                  <a:schemeClr val="accent5">
                    <a:lumMod val="50000"/>
                  </a:schemeClr>
                </a:solidFill>
              </a:rPr>
              <a:t> | </a:t>
            </a:r>
            <a:r>
              <a:rPr lang="en-US" sz="2000" dirty="0" err="1">
                <a:solidFill>
                  <a:schemeClr val="accent5">
                    <a:lumMod val="50000"/>
                  </a:schemeClr>
                </a:solidFill>
              </a:rPr>
              <a:t>dass</a:t>
            </a:r>
            <a:r>
              <a:rPr lang="en-US" sz="2000" dirty="0">
                <a:solidFill>
                  <a:schemeClr val="accent5">
                    <a:lumMod val="50000"/>
                  </a:schemeClr>
                </a:solidFill>
              </a:rPr>
              <a:t> | </a:t>
            </a:r>
            <a:r>
              <a:rPr lang="en-US" sz="2000" dirty="0" err="1">
                <a:solidFill>
                  <a:schemeClr val="accent5">
                    <a:lumMod val="50000"/>
                  </a:schemeClr>
                </a:solidFill>
              </a:rPr>
              <a:t>wenn</a:t>
            </a:r>
            <a:r>
              <a:rPr lang="en-US" sz="2000" dirty="0">
                <a:solidFill>
                  <a:schemeClr val="accent5">
                    <a:lumMod val="50000"/>
                  </a:schemeClr>
                </a:solidFill>
              </a:rPr>
              <a:t> | </a:t>
            </a:r>
            <a:r>
              <a:rPr lang="en-US" sz="2000" dirty="0" err="1">
                <a:solidFill>
                  <a:schemeClr val="accent5">
                    <a:lumMod val="50000"/>
                  </a:schemeClr>
                </a:solidFill>
              </a:rPr>
              <a:t>als</a:t>
            </a:r>
            <a:endParaRPr lang="en-GB" sz="2000" dirty="0"/>
          </a:p>
        </p:txBody>
      </p:sp>
      <p:sp>
        <p:nvSpPr>
          <p:cNvPr id="9" name="TextBox 8">
            <a:extLst>
              <a:ext uri="{FF2B5EF4-FFF2-40B4-BE49-F238E27FC236}">
                <a16:creationId xmlns:a16="http://schemas.microsoft.com/office/drawing/2014/main" id="{047BA77A-25AA-4CCE-B97C-756A5D7AF0BE}"/>
              </a:ext>
            </a:extLst>
          </p:cNvPr>
          <p:cNvSpPr txBox="1"/>
          <p:nvPr/>
        </p:nvSpPr>
        <p:spPr>
          <a:xfrm>
            <a:off x="2058521" y="3723361"/>
            <a:ext cx="7800055" cy="830997"/>
          </a:xfrm>
          <a:prstGeom prst="rect">
            <a:avLst/>
          </a:prstGeom>
          <a:noFill/>
        </p:spPr>
        <p:txBody>
          <a:bodyPr wrap="square" rtlCol="0">
            <a:spAutoFit/>
          </a:bodyPr>
          <a:lstStyle/>
          <a:p>
            <a:pPr algn="ctr"/>
            <a:r>
              <a:rPr lang="en-GB" sz="2400" i="1" dirty="0">
                <a:solidFill>
                  <a:schemeClr val="accent5">
                    <a:lumMod val="50000"/>
                  </a:schemeClr>
                </a:solidFill>
              </a:rPr>
              <a:t>When he became an author and translator, he worked at the university. </a:t>
            </a:r>
          </a:p>
        </p:txBody>
      </p:sp>
      <p:sp>
        <p:nvSpPr>
          <p:cNvPr id="2" name="Rectangle: Rounded Corners 1">
            <a:extLst>
              <a:ext uri="{FF2B5EF4-FFF2-40B4-BE49-F238E27FC236}">
                <a16:creationId xmlns:a16="http://schemas.microsoft.com/office/drawing/2014/main" id="{0128B8B6-0E11-4749-B584-E901F67C8C2E}"/>
              </a:ext>
            </a:extLst>
          </p:cNvPr>
          <p:cNvSpPr/>
          <p:nvPr/>
        </p:nvSpPr>
        <p:spPr>
          <a:xfrm>
            <a:off x="11240185" y="5911945"/>
            <a:ext cx="768096" cy="337785"/>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67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12694"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err="1">
                <a:solidFill>
                  <a:schemeClr val="bg1"/>
                </a:solidFill>
              </a:rPr>
              <a:t>Seiltanz</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3817" y="247046"/>
            <a:ext cx="9735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2C1950E-1BE2-40DE-9E6A-BFBB8155052B}"/>
              </a:ext>
            </a:extLst>
          </p:cNvPr>
          <p:cNvSpPr txBox="1"/>
          <p:nvPr/>
        </p:nvSpPr>
        <p:spPr>
          <a:xfrm>
            <a:off x="2412694" y="540225"/>
            <a:ext cx="7800055" cy="461665"/>
          </a:xfrm>
          <a:prstGeom prst="rect">
            <a:avLst/>
          </a:prstGeom>
          <a:noFill/>
        </p:spPr>
        <p:txBody>
          <a:bodyPr wrap="square" rtlCol="0">
            <a:spAutoFit/>
          </a:bodyPr>
          <a:lstStyle/>
          <a:p>
            <a:r>
              <a:rPr lang="en-GB" sz="2400" dirty="0">
                <a:solidFill>
                  <a:schemeClr val="accent5">
                    <a:lumMod val="50000"/>
                  </a:schemeClr>
                </a:solidFill>
              </a:rPr>
              <a:t>Wie </a:t>
            </a:r>
            <a:r>
              <a:rPr lang="en-GB" sz="2400" dirty="0" err="1">
                <a:solidFill>
                  <a:schemeClr val="accent5">
                    <a:lumMod val="50000"/>
                  </a:schemeClr>
                </a:solidFill>
              </a:rPr>
              <a:t>soll</a:t>
            </a:r>
            <a:r>
              <a:rPr lang="en-GB" sz="2400" dirty="0">
                <a:solidFill>
                  <a:schemeClr val="accent5">
                    <a:lumMod val="50000"/>
                  </a:schemeClr>
                </a:solidFill>
              </a:rPr>
              <a:t> man das </a:t>
            </a:r>
            <a:r>
              <a:rPr lang="en-GB" sz="2400" dirty="0" err="1">
                <a:solidFill>
                  <a:schemeClr val="accent5">
                    <a:lumMod val="50000"/>
                  </a:schemeClr>
                </a:solidFill>
              </a:rPr>
              <a:t>Gedicht</a:t>
            </a:r>
            <a:r>
              <a:rPr lang="en-GB" sz="2400" dirty="0">
                <a:solidFill>
                  <a:schemeClr val="accent5">
                    <a:lumMod val="50000"/>
                  </a:schemeClr>
                </a:solidFill>
              </a:rPr>
              <a:t> </a:t>
            </a:r>
            <a:r>
              <a:rPr lang="en-GB" sz="2400" dirty="0" err="1">
                <a:solidFill>
                  <a:schemeClr val="accent5">
                    <a:lumMod val="50000"/>
                  </a:schemeClr>
                </a:solidFill>
              </a:rPr>
              <a:t>übersetzen</a:t>
            </a:r>
            <a:r>
              <a:rPr lang="en-GB" sz="2400" dirty="0">
                <a:solidFill>
                  <a:schemeClr val="accent5">
                    <a:lumMod val="50000"/>
                  </a:schemeClr>
                </a:solidFill>
              </a:rPr>
              <a:t>?</a:t>
            </a:r>
          </a:p>
        </p:txBody>
      </p:sp>
      <p:graphicFrame>
        <p:nvGraphicFramePr>
          <p:cNvPr id="11" name="Content Placeholder 3">
            <a:extLst>
              <a:ext uri="{FF2B5EF4-FFF2-40B4-BE49-F238E27FC236}">
                <a16:creationId xmlns:a16="http://schemas.microsoft.com/office/drawing/2014/main" id="{BB442B97-9C30-4512-8183-DC100CE027FE}"/>
              </a:ext>
            </a:extLst>
          </p:cNvPr>
          <p:cNvGraphicFramePr>
            <a:graphicFrameLocks noGrp="1"/>
          </p:cNvGraphicFramePr>
          <p:nvPr>
            <p:ph idx="1"/>
            <p:extLst>
              <p:ext uri="{D42A27DB-BD31-4B8C-83A1-F6EECF244321}">
                <p14:modId xmlns:p14="http://schemas.microsoft.com/office/powerpoint/2010/main" val="1776007194"/>
              </p:ext>
            </p:extLst>
          </p:nvPr>
        </p:nvGraphicFramePr>
        <p:xfrm>
          <a:off x="116527" y="1197042"/>
          <a:ext cx="11958946" cy="5166360"/>
        </p:xfrm>
        <a:graphic>
          <a:graphicData uri="http://schemas.openxmlformats.org/drawingml/2006/table">
            <a:tbl>
              <a:tblPr firstRow="1" bandRow="1">
                <a:tableStyleId>{ED083AE6-46FA-4A59-8FB0-9F97EB10719F}</a:tableStyleId>
              </a:tblPr>
              <a:tblGrid>
                <a:gridCol w="3842404">
                  <a:extLst>
                    <a:ext uri="{9D8B030D-6E8A-4147-A177-3AD203B41FA5}">
                      <a16:colId xmlns:a16="http://schemas.microsoft.com/office/drawing/2014/main" val="1721381230"/>
                    </a:ext>
                  </a:extLst>
                </a:gridCol>
                <a:gridCol w="4058271">
                  <a:extLst>
                    <a:ext uri="{9D8B030D-6E8A-4147-A177-3AD203B41FA5}">
                      <a16:colId xmlns:a16="http://schemas.microsoft.com/office/drawing/2014/main" val="3898489964"/>
                    </a:ext>
                  </a:extLst>
                </a:gridCol>
                <a:gridCol w="4058271">
                  <a:extLst>
                    <a:ext uri="{9D8B030D-6E8A-4147-A177-3AD203B41FA5}">
                      <a16:colId xmlns:a16="http://schemas.microsoft.com/office/drawing/2014/main" val="3333307447"/>
                    </a:ext>
                  </a:extLst>
                </a:gridCol>
              </a:tblGrid>
              <a:tr h="316623">
                <a:tc>
                  <a:txBody>
                    <a:bodyPr/>
                    <a:lstStyle/>
                    <a:p>
                      <a:pPr algn="ctr"/>
                      <a:r>
                        <a:rPr lang="en-GB" sz="1900" dirty="0">
                          <a:solidFill>
                            <a:srgbClr val="002060"/>
                          </a:solidFill>
                        </a:rPr>
                        <a:t>Deutsch</a:t>
                      </a:r>
                    </a:p>
                  </a:txBody>
                  <a:tcPr/>
                </a:tc>
                <a:tc>
                  <a:txBody>
                    <a:bodyPr/>
                    <a:lstStyle/>
                    <a:p>
                      <a:pPr algn="ctr"/>
                      <a:r>
                        <a:rPr lang="en-GB" sz="1900" dirty="0">
                          <a:solidFill>
                            <a:srgbClr val="002060"/>
                          </a:solidFill>
                        </a:rPr>
                        <a:t>1</a:t>
                      </a:r>
                    </a:p>
                  </a:txBody>
                  <a:tcPr/>
                </a:tc>
                <a:tc>
                  <a:txBody>
                    <a:bodyPr/>
                    <a:lstStyle/>
                    <a:p>
                      <a:pPr algn="ctr"/>
                      <a:r>
                        <a:rPr lang="en-GB" sz="1900" dirty="0">
                          <a:solidFill>
                            <a:srgbClr val="002060"/>
                          </a:solidFill>
                        </a:rPr>
                        <a:t>2</a:t>
                      </a:r>
                    </a:p>
                  </a:txBody>
                  <a:tcPr/>
                </a:tc>
                <a:extLst>
                  <a:ext uri="{0D108BD9-81ED-4DB2-BD59-A6C34878D82A}">
                    <a16:rowId xmlns:a16="http://schemas.microsoft.com/office/drawing/2014/main" val="2831492970"/>
                  </a:ext>
                </a:extLst>
              </a:tr>
              <a:tr h="316623">
                <a:tc>
                  <a:txBody>
                    <a:bodyPr/>
                    <a:lstStyle/>
                    <a:p>
                      <a:r>
                        <a:rPr lang="en-GB" sz="1900" b="1" dirty="0">
                          <a:solidFill>
                            <a:srgbClr val="002060"/>
                          </a:solidFill>
                        </a:rPr>
                        <a:t>Und also </a:t>
                      </a:r>
                      <a:r>
                        <a:rPr lang="en-GB" sz="1900" b="1" dirty="0" err="1">
                          <a:solidFill>
                            <a:srgbClr val="002060"/>
                          </a:solidFill>
                        </a:rPr>
                        <a:t>sprach</a:t>
                      </a:r>
                      <a:r>
                        <a:rPr lang="en-GB" sz="1900" b="1" dirty="0">
                          <a:solidFill>
                            <a:srgbClr val="002060"/>
                          </a:solidFill>
                        </a:rPr>
                        <a:t> Abdulla </a:t>
                      </a:r>
                      <a:r>
                        <a:rPr lang="en-GB" sz="1900" b="1" dirty="0" err="1">
                          <a:solidFill>
                            <a:srgbClr val="002060"/>
                          </a:solidFill>
                        </a:rPr>
                        <a:t>zu</a:t>
                      </a:r>
                      <a:r>
                        <a:rPr lang="en-GB" sz="1900" b="1" dirty="0">
                          <a:solidFill>
                            <a:srgbClr val="002060"/>
                          </a:solidFill>
                        </a:rPr>
                        <a:t> </a:t>
                      </a:r>
                      <a:r>
                        <a:rPr lang="en-GB" sz="1900" b="1" dirty="0" err="1">
                          <a:solidFill>
                            <a:srgbClr val="002060"/>
                          </a:solidFill>
                        </a:rPr>
                        <a:t>mir</a:t>
                      </a:r>
                      <a:endParaRPr lang="en-GB" sz="1900" b="1" dirty="0">
                        <a:solidFill>
                          <a:srgbClr val="002060"/>
                        </a:solidFill>
                      </a:endParaRPr>
                    </a:p>
                  </a:txBody>
                  <a:tcPr anchor="ctr"/>
                </a:tc>
                <a:tc>
                  <a:txBody>
                    <a:bodyPr/>
                    <a:lstStyle/>
                    <a:p>
                      <a:r>
                        <a:rPr lang="en-GB" sz="1900" dirty="0">
                          <a:solidFill>
                            <a:srgbClr val="002060"/>
                          </a:solidFill>
                        </a:rPr>
                        <a:t> And so Abdullah spoke to me</a:t>
                      </a:r>
                    </a:p>
                  </a:txBody>
                  <a:tcPr anchor="ctr"/>
                </a:tc>
                <a:tc>
                  <a:txBody>
                    <a:bodyPr/>
                    <a:lstStyle/>
                    <a:p>
                      <a:r>
                        <a:rPr lang="en-GB" sz="1900" dirty="0">
                          <a:solidFill>
                            <a:srgbClr val="002060"/>
                          </a:solidFill>
                        </a:rPr>
                        <a:t>And thus spoke Abdullah to me</a:t>
                      </a:r>
                    </a:p>
                  </a:txBody>
                  <a:tcPr anchor="ctr"/>
                </a:tc>
                <a:extLst>
                  <a:ext uri="{0D108BD9-81ED-4DB2-BD59-A6C34878D82A}">
                    <a16:rowId xmlns:a16="http://schemas.microsoft.com/office/drawing/2014/main" val="3344766326"/>
                  </a:ext>
                </a:extLst>
              </a:tr>
              <a:tr h="557257">
                <a:tc>
                  <a:txBody>
                    <a:bodyPr/>
                    <a:lstStyle/>
                    <a:p>
                      <a:r>
                        <a:rPr lang="en-GB" sz="1900" b="1" dirty="0" err="1">
                          <a:solidFill>
                            <a:srgbClr val="002060"/>
                          </a:solidFill>
                        </a:rPr>
                        <a:t>Fremde</a:t>
                      </a:r>
                      <a:r>
                        <a:rPr lang="en-GB" sz="1900" b="1" dirty="0">
                          <a:solidFill>
                            <a:srgbClr val="002060"/>
                          </a:solidFill>
                        </a:rPr>
                        <a:t> </a:t>
                      </a:r>
                      <a:r>
                        <a:rPr lang="en-GB" sz="1900" b="1" dirty="0" err="1">
                          <a:solidFill>
                            <a:srgbClr val="002060"/>
                          </a:solidFill>
                        </a:rPr>
                        <a:t>ist</a:t>
                      </a:r>
                      <a:r>
                        <a:rPr lang="en-GB" sz="1900" b="1" dirty="0">
                          <a:solidFill>
                            <a:srgbClr val="002060"/>
                          </a:solidFill>
                        </a:rPr>
                        <a:t> </a:t>
                      </a:r>
                      <a:r>
                        <a:rPr lang="en-GB" sz="1900" b="1" dirty="0" err="1">
                          <a:solidFill>
                            <a:srgbClr val="002060"/>
                          </a:solidFill>
                        </a:rPr>
                        <a:t>zu</a:t>
                      </a:r>
                      <a:r>
                        <a:rPr lang="en-GB" sz="1900" b="1" dirty="0">
                          <a:solidFill>
                            <a:srgbClr val="002060"/>
                          </a:solidFill>
                        </a:rPr>
                        <a:t> </a:t>
                      </a:r>
                      <a:r>
                        <a:rPr lang="en-GB" sz="1900" b="1" dirty="0" err="1">
                          <a:solidFill>
                            <a:srgbClr val="002060"/>
                          </a:solidFill>
                        </a:rPr>
                        <a:t>deiner</a:t>
                      </a:r>
                      <a:r>
                        <a:rPr lang="en-GB" sz="1900" b="1" dirty="0">
                          <a:solidFill>
                            <a:srgbClr val="002060"/>
                          </a:solidFill>
                        </a:rPr>
                        <a:t> </a:t>
                      </a:r>
                      <a:r>
                        <a:rPr lang="en-GB" sz="1900" b="1" dirty="0" err="1">
                          <a:solidFill>
                            <a:srgbClr val="002060"/>
                          </a:solidFill>
                        </a:rPr>
                        <a:t>Rechten</a:t>
                      </a:r>
                      <a:endParaRPr lang="en-GB" sz="1900" b="1" dirty="0">
                        <a:solidFill>
                          <a:srgbClr val="002060"/>
                        </a:solidFill>
                      </a:endParaRPr>
                    </a:p>
                  </a:txBody>
                  <a:tcPr anchor="ctr"/>
                </a:tc>
                <a:tc>
                  <a:txBody>
                    <a:bodyPr/>
                    <a:lstStyle/>
                    <a:p>
                      <a:r>
                        <a:rPr lang="en-GB" sz="1900" dirty="0">
                          <a:solidFill>
                            <a:srgbClr val="002060"/>
                          </a:solidFill>
                        </a:rPr>
                        <a:t>Foreignness is to your right</a:t>
                      </a:r>
                    </a:p>
                  </a:txBody>
                  <a:tcPr anchor="ctr"/>
                </a:tc>
                <a:tc>
                  <a:txBody>
                    <a:bodyPr/>
                    <a:lstStyle/>
                    <a:p>
                      <a:r>
                        <a:rPr lang="en-GB" sz="1900" dirty="0">
                          <a:solidFill>
                            <a:srgbClr val="002060"/>
                          </a:solidFill>
                        </a:rPr>
                        <a:t>The foreign things are to your right</a:t>
                      </a:r>
                    </a:p>
                  </a:txBody>
                  <a:tcPr anchor="ctr"/>
                </a:tc>
                <a:extLst>
                  <a:ext uri="{0D108BD9-81ED-4DB2-BD59-A6C34878D82A}">
                    <a16:rowId xmlns:a16="http://schemas.microsoft.com/office/drawing/2014/main" val="2170600415"/>
                  </a:ext>
                </a:extLst>
              </a:tr>
              <a:tr h="557257">
                <a:tc>
                  <a:txBody>
                    <a:bodyPr/>
                    <a:lstStyle/>
                    <a:p>
                      <a:r>
                        <a:rPr lang="en-GB" sz="1900" b="1" dirty="0">
                          <a:solidFill>
                            <a:srgbClr val="002060"/>
                          </a:solidFill>
                        </a:rPr>
                        <a:t>Und </a:t>
                      </a:r>
                      <a:r>
                        <a:rPr lang="en-GB" sz="1900" b="1" dirty="0" err="1">
                          <a:solidFill>
                            <a:srgbClr val="002060"/>
                          </a:solidFill>
                        </a:rPr>
                        <a:t>zu</a:t>
                      </a:r>
                      <a:r>
                        <a:rPr lang="en-GB" sz="1900" b="1" dirty="0">
                          <a:solidFill>
                            <a:srgbClr val="002060"/>
                          </a:solidFill>
                        </a:rPr>
                        <a:t> </a:t>
                      </a:r>
                      <a:r>
                        <a:rPr lang="en-GB" sz="1900" b="1" dirty="0" err="1">
                          <a:solidFill>
                            <a:srgbClr val="002060"/>
                          </a:solidFill>
                        </a:rPr>
                        <a:t>deiner</a:t>
                      </a:r>
                      <a:r>
                        <a:rPr lang="en-GB" sz="1900" b="1" dirty="0">
                          <a:solidFill>
                            <a:srgbClr val="002060"/>
                          </a:solidFill>
                        </a:rPr>
                        <a:t> </a:t>
                      </a:r>
                      <a:r>
                        <a:rPr lang="en-GB" sz="1900" b="1" dirty="0" err="1">
                          <a:solidFill>
                            <a:srgbClr val="002060"/>
                          </a:solidFill>
                        </a:rPr>
                        <a:t>Linken</a:t>
                      </a:r>
                      <a:r>
                        <a:rPr lang="en-GB" sz="1900" b="1" dirty="0">
                          <a:solidFill>
                            <a:srgbClr val="002060"/>
                          </a:solidFill>
                        </a:rPr>
                        <a:t> </a:t>
                      </a:r>
                      <a:r>
                        <a:rPr lang="en-GB" sz="1900" b="1" dirty="0" err="1">
                          <a:solidFill>
                            <a:srgbClr val="002060"/>
                          </a:solidFill>
                        </a:rPr>
                        <a:t>ist</a:t>
                      </a:r>
                      <a:r>
                        <a:rPr lang="en-GB" sz="1900" b="1" dirty="0">
                          <a:solidFill>
                            <a:srgbClr val="002060"/>
                          </a:solidFill>
                        </a:rPr>
                        <a:t> </a:t>
                      </a:r>
                      <a:r>
                        <a:rPr lang="en-GB" sz="1900" b="1" dirty="0" err="1">
                          <a:solidFill>
                            <a:srgbClr val="002060"/>
                          </a:solidFill>
                        </a:rPr>
                        <a:t>Fremde</a:t>
                      </a:r>
                      <a:endParaRPr lang="en-GB" sz="1900" b="1" dirty="0">
                        <a:solidFill>
                          <a:srgbClr val="002060"/>
                        </a:solidFill>
                      </a:endParaRPr>
                    </a:p>
                  </a:txBody>
                  <a:tcPr anchor="ctr"/>
                </a:tc>
                <a:tc>
                  <a:txBody>
                    <a:bodyPr/>
                    <a:lstStyle/>
                    <a:p>
                      <a:r>
                        <a:rPr lang="en-GB" sz="1900" dirty="0">
                          <a:solidFill>
                            <a:srgbClr val="002060"/>
                          </a:solidFill>
                        </a:rPr>
                        <a:t>And to your left is foreignness</a:t>
                      </a:r>
                    </a:p>
                  </a:txBody>
                  <a:tcPr anchor="ctr"/>
                </a:tc>
                <a:tc>
                  <a:txBody>
                    <a:bodyPr/>
                    <a:lstStyle/>
                    <a:p>
                      <a:r>
                        <a:rPr lang="en-GB" sz="1900" dirty="0">
                          <a:solidFill>
                            <a:srgbClr val="002060"/>
                          </a:solidFill>
                        </a:rPr>
                        <a:t>And to your left the foreign things</a:t>
                      </a:r>
                    </a:p>
                  </a:txBody>
                  <a:tcPr anchor="ctr"/>
                </a:tc>
                <a:extLst>
                  <a:ext uri="{0D108BD9-81ED-4DB2-BD59-A6C34878D82A}">
                    <a16:rowId xmlns:a16="http://schemas.microsoft.com/office/drawing/2014/main" val="2487241490"/>
                  </a:ext>
                </a:extLst>
              </a:tr>
              <a:tr h="557257">
                <a:tc>
                  <a:txBody>
                    <a:bodyPr/>
                    <a:lstStyle/>
                    <a:p>
                      <a:r>
                        <a:rPr lang="en-GB" sz="1900" b="1" dirty="0" err="1">
                          <a:solidFill>
                            <a:srgbClr val="002060"/>
                          </a:solidFill>
                        </a:rPr>
                        <a:t>Denn</a:t>
                      </a:r>
                      <a:r>
                        <a:rPr lang="en-GB" sz="1900" b="1" dirty="0">
                          <a:solidFill>
                            <a:srgbClr val="002060"/>
                          </a:solidFill>
                        </a:rPr>
                        <a:t> du </a:t>
                      </a:r>
                      <a:r>
                        <a:rPr lang="en-GB" sz="1900" b="1" dirty="0" err="1">
                          <a:solidFill>
                            <a:srgbClr val="002060"/>
                          </a:solidFill>
                        </a:rPr>
                        <a:t>tanzt</a:t>
                      </a:r>
                      <a:r>
                        <a:rPr lang="en-GB" sz="1900" b="1" dirty="0">
                          <a:solidFill>
                            <a:srgbClr val="002060"/>
                          </a:solidFill>
                        </a:rPr>
                        <a:t> auf </a:t>
                      </a:r>
                      <a:r>
                        <a:rPr lang="en-GB" sz="1900" b="1" dirty="0" err="1">
                          <a:solidFill>
                            <a:srgbClr val="002060"/>
                          </a:solidFill>
                        </a:rPr>
                        <a:t>einem</a:t>
                      </a:r>
                      <a:r>
                        <a:rPr lang="en-GB" sz="1900" b="1" dirty="0">
                          <a:solidFill>
                            <a:srgbClr val="002060"/>
                          </a:solidFill>
                        </a:rPr>
                        <a:t> </a:t>
                      </a:r>
                      <a:r>
                        <a:rPr lang="en-GB" sz="1900" b="1" dirty="0" err="1">
                          <a:solidFill>
                            <a:srgbClr val="002060"/>
                          </a:solidFill>
                        </a:rPr>
                        <a:t>Seil</a:t>
                      </a:r>
                      <a:endParaRPr lang="en-GB" sz="1900" b="1" dirty="0">
                        <a:solidFill>
                          <a:srgbClr val="002060"/>
                        </a:solidFill>
                      </a:endParaRPr>
                    </a:p>
                  </a:txBody>
                  <a:tcPr anchor="ctr"/>
                </a:tc>
                <a:tc>
                  <a:txBody>
                    <a:bodyPr/>
                    <a:lstStyle/>
                    <a:p>
                      <a:r>
                        <a:rPr lang="en-GB" sz="1900" dirty="0">
                          <a:solidFill>
                            <a:srgbClr val="002060"/>
                          </a:solidFill>
                        </a:rPr>
                        <a:t>As you are dancing on a tightrope</a:t>
                      </a:r>
                    </a:p>
                  </a:txBody>
                  <a:tcPr anchor="ctr"/>
                </a:tc>
                <a:tc>
                  <a:txBody>
                    <a:bodyPr/>
                    <a:lstStyle/>
                    <a:p>
                      <a:r>
                        <a:rPr lang="en-GB" sz="1900" dirty="0">
                          <a:solidFill>
                            <a:srgbClr val="002060"/>
                          </a:solidFill>
                        </a:rPr>
                        <a:t>For you dance upon a tightrope</a:t>
                      </a:r>
                    </a:p>
                  </a:txBody>
                  <a:tcPr anchor="ctr"/>
                </a:tc>
                <a:extLst>
                  <a:ext uri="{0D108BD9-81ED-4DB2-BD59-A6C34878D82A}">
                    <a16:rowId xmlns:a16="http://schemas.microsoft.com/office/drawing/2014/main" val="2128451"/>
                  </a:ext>
                </a:extLst>
              </a:tr>
              <a:tr h="316623">
                <a:tc>
                  <a:txBody>
                    <a:bodyPr/>
                    <a:lstStyle/>
                    <a:p>
                      <a:r>
                        <a:rPr lang="en-GB" sz="1900" b="1" dirty="0">
                          <a:solidFill>
                            <a:srgbClr val="002060"/>
                          </a:solidFill>
                        </a:rPr>
                        <a:t>Und </a:t>
                      </a:r>
                      <a:r>
                        <a:rPr lang="en-GB" sz="1900" b="1" dirty="0" err="1">
                          <a:solidFill>
                            <a:srgbClr val="002060"/>
                          </a:solidFill>
                        </a:rPr>
                        <a:t>er</a:t>
                      </a:r>
                      <a:r>
                        <a:rPr lang="en-GB" sz="1900" b="1" dirty="0">
                          <a:solidFill>
                            <a:srgbClr val="002060"/>
                          </a:solidFill>
                        </a:rPr>
                        <a:t> </a:t>
                      </a:r>
                      <a:r>
                        <a:rPr lang="en-GB" sz="1900" b="1" dirty="0" err="1">
                          <a:solidFill>
                            <a:srgbClr val="002060"/>
                          </a:solidFill>
                        </a:rPr>
                        <a:t>sprach</a:t>
                      </a:r>
                      <a:endParaRPr lang="en-GB" sz="1900" b="1" dirty="0">
                        <a:solidFill>
                          <a:srgbClr val="002060"/>
                        </a:solidFill>
                      </a:endParaRPr>
                    </a:p>
                  </a:txBody>
                  <a:tcPr anchor="ctr"/>
                </a:tc>
                <a:tc>
                  <a:txBody>
                    <a:bodyPr/>
                    <a:lstStyle/>
                    <a:p>
                      <a:r>
                        <a:rPr lang="en-GB" sz="1900" dirty="0">
                          <a:solidFill>
                            <a:srgbClr val="002060"/>
                          </a:solidFill>
                        </a:rPr>
                        <a:t>And he spoke</a:t>
                      </a:r>
                    </a:p>
                  </a:txBody>
                  <a:tcPr anchor="ctr"/>
                </a:tc>
                <a:tc>
                  <a:txBody>
                    <a:bodyPr/>
                    <a:lstStyle/>
                    <a:p>
                      <a:r>
                        <a:rPr lang="en-GB" sz="1900" dirty="0">
                          <a:solidFill>
                            <a:srgbClr val="002060"/>
                          </a:solidFill>
                        </a:rPr>
                        <a:t>And he spoke</a:t>
                      </a:r>
                    </a:p>
                  </a:txBody>
                  <a:tcPr anchor="ctr"/>
                </a:tc>
                <a:extLst>
                  <a:ext uri="{0D108BD9-81ED-4DB2-BD59-A6C34878D82A}">
                    <a16:rowId xmlns:a16="http://schemas.microsoft.com/office/drawing/2014/main" val="1741899425"/>
                  </a:ext>
                </a:extLst>
              </a:tr>
              <a:tr h="557257">
                <a:tc>
                  <a:txBody>
                    <a:bodyPr/>
                    <a:lstStyle/>
                    <a:p>
                      <a:r>
                        <a:rPr lang="en-GB" sz="1900" b="1" dirty="0">
                          <a:solidFill>
                            <a:srgbClr val="002060"/>
                          </a:solidFill>
                        </a:rPr>
                        <a:t>Die </a:t>
                      </a:r>
                      <a:r>
                        <a:rPr lang="en-GB" sz="1900" b="1" dirty="0" err="1">
                          <a:solidFill>
                            <a:srgbClr val="002060"/>
                          </a:solidFill>
                        </a:rPr>
                        <a:t>Frage</a:t>
                      </a:r>
                      <a:r>
                        <a:rPr lang="en-GB" sz="1900" b="1" dirty="0">
                          <a:solidFill>
                            <a:srgbClr val="002060"/>
                          </a:solidFill>
                        </a:rPr>
                        <a:t> </a:t>
                      </a:r>
                      <a:r>
                        <a:rPr lang="en-GB" sz="1900" b="1" dirty="0" err="1">
                          <a:solidFill>
                            <a:srgbClr val="002060"/>
                          </a:solidFill>
                        </a:rPr>
                        <a:t>steht</a:t>
                      </a:r>
                      <a:r>
                        <a:rPr lang="en-GB" sz="1900" b="1" dirty="0">
                          <a:solidFill>
                            <a:srgbClr val="002060"/>
                          </a:solidFill>
                        </a:rPr>
                        <a:t> der </a:t>
                      </a:r>
                      <a:r>
                        <a:rPr lang="en-GB" sz="1900" b="1" dirty="0" err="1">
                          <a:solidFill>
                            <a:srgbClr val="002060"/>
                          </a:solidFill>
                        </a:rPr>
                        <a:t>Frage</a:t>
                      </a:r>
                      <a:r>
                        <a:rPr lang="en-GB" sz="1900" b="1" dirty="0">
                          <a:solidFill>
                            <a:srgbClr val="002060"/>
                          </a:solidFill>
                        </a:rPr>
                        <a:t> </a:t>
                      </a:r>
                      <a:r>
                        <a:rPr lang="en-GB" sz="1900" b="1" dirty="0" err="1">
                          <a:solidFill>
                            <a:srgbClr val="002060"/>
                          </a:solidFill>
                        </a:rPr>
                        <a:t>im</a:t>
                      </a:r>
                      <a:r>
                        <a:rPr lang="en-GB" sz="1900" b="1" dirty="0">
                          <a:solidFill>
                            <a:srgbClr val="002060"/>
                          </a:solidFill>
                        </a:rPr>
                        <a:t> </a:t>
                      </a:r>
                      <a:r>
                        <a:rPr lang="en-GB" sz="1900" b="1" dirty="0" err="1">
                          <a:solidFill>
                            <a:srgbClr val="002060"/>
                          </a:solidFill>
                        </a:rPr>
                        <a:t>Wege</a:t>
                      </a:r>
                      <a:endParaRPr lang="en-GB" sz="1900" b="1" dirty="0">
                        <a:solidFill>
                          <a:srgbClr val="002060"/>
                        </a:solidFill>
                      </a:endParaRPr>
                    </a:p>
                  </a:txBody>
                  <a:tcPr anchor="ctr"/>
                </a:tc>
                <a:tc>
                  <a:txBody>
                    <a:bodyPr/>
                    <a:lstStyle/>
                    <a:p>
                      <a:r>
                        <a:rPr lang="en-GB" sz="1900" dirty="0">
                          <a:solidFill>
                            <a:srgbClr val="002060"/>
                          </a:solidFill>
                        </a:rPr>
                        <a:t>The question stands in the way of the question</a:t>
                      </a:r>
                    </a:p>
                  </a:txBody>
                  <a:tcPr anchor="ctr"/>
                </a:tc>
                <a:tc>
                  <a:txBody>
                    <a:bodyPr/>
                    <a:lstStyle/>
                    <a:p>
                      <a:r>
                        <a:rPr lang="en-GB" sz="1900" dirty="0">
                          <a:solidFill>
                            <a:srgbClr val="002060"/>
                          </a:solidFill>
                        </a:rPr>
                        <a:t>The question blocks the question</a:t>
                      </a:r>
                    </a:p>
                  </a:txBody>
                  <a:tcPr anchor="ctr"/>
                </a:tc>
                <a:extLst>
                  <a:ext uri="{0D108BD9-81ED-4DB2-BD59-A6C34878D82A}">
                    <a16:rowId xmlns:a16="http://schemas.microsoft.com/office/drawing/2014/main" val="1487972915"/>
                  </a:ext>
                </a:extLst>
              </a:tr>
              <a:tr h="557257">
                <a:tc>
                  <a:txBody>
                    <a:bodyPr/>
                    <a:lstStyle/>
                    <a:p>
                      <a:r>
                        <a:rPr lang="en-GB" sz="1900" b="1" dirty="0">
                          <a:solidFill>
                            <a:srgbClr val="002060"/>
                          </a:solidFill>
                        </a:rPr>
                        <a:t>Die </a:t>
                      </a:r>
                      <a:r>
                        <a:rPr lang="en-GB" sz="1900" b="1" dirty="0" err="1">
                          <a:solidFill>
                            <a:srgbClr val="002060"/>
                          </a:solidFill>
                        </a:rPr>
                        <a:t>Antwort</a:t>
                      </a:r>
                      <a:r>
                        <a:rPr lang="en-GB" sz="1900" b="1" dirty="0">
                          <a:solidFill>
                            <a:srgbClr val="002060"/>
                          </a:solidFill>
                        </a:rPr>
                        <a:t> der </a:t>
                      </a:r>
                      <a:r>
                        <a:rPr lang="en-GB" sz="1900" b="1" dirty="0" err="1">
                          <a:solidFill>
                            <a:srgbClr val="002060"/>
                          </a:solidFill>
                        </a:rPr>
                        <a:t>Antwort</a:t>
                      </a:r>
                      <a:r>
                        <a:rPr lang="en-GB" sz="1900" b="1" dirty="0">
                          <a:solidFill>
                            <a:srgbClr val="002060"/>
                          </a:solidFill>
                        </a:rPr>
                        <a:t> </a:t>
                      </a:r>
                      <a:r>
                        <a:rPr lang="en-GB" sz="1900" b="1" dirty="0" err="1">
                          <a:solidFill>
                            <a:srgbClr val="002060"/>
                          </a:solidFill>
                        </a:rPr>
                        <a:t>desgleichen</a:t>
                      </a:r>
                      <a:endParaRPr lang="en-GB" sz="1900" b="1" dirty="0">
                        <a:solidFill>
                          <a:srgbClr val="002060"/>
                        </a:solidFill>
                      </a:endParaRPr>
                    </a:p>
                  </a:txBody>
                  <a:tcPr anchor="ctr"/>
                </a:tc>
                <a:tc>
                  <a:txBody>
                    <a:bodyPr/>
                    <a:lstStyle/>
                    <a:p>
                      <a:r>
                        <a:rPr lang="en-GB" sz="1900" dirty="0">
                          <a:solidFill>
                            <a:srgbClr val="002060"/>
                          </a:solidFill>
                        </a:rPr>
                        <a:t>The answer also stands in the way of the answer</a:t>
                      </a:r>
                    </a:p>
                  </a:txBody>
                  <a:tcPr anchor="ctr"/>
                </a:tc>
                <a:tc>
                  <a:txBody>
                    <a:bodyPr/>
                    <a:lstStyle/>
                    <a:p>
                      <a:r>
                        <a:rPr lang="en-GB" sz="1900" dirty="0">
                          <a:solidFill>
                            <a:srgbClr val="002060"/>
                          </a:solidFill>
                        </a:rPr>
                        <a:t>Just as the answer blocks the answer</a:t>
                      </a:r>
                    </a:p>
                  </a:txBody>
                  <a:tcPr anchor="ctr"/>
                </a:tc>
                <a:extLst>
                  <a:ext uri="{0D108BD9-81ED-4DB2-BD59-A6C34878D82A}">
                    <a16:rowId xmlns:a16="http://schemas.microsoft.com/office/drawing/2014/main" val="2899675479"/>
                  </a:ext>
                </a:extLst>
              </a:tr>
              <a:tr h="557257">
                <a:tc>
                  <a:txBody>
                    <a:bodyPr/>
                    <a:lstStyle/>
                    <a:p>
                      <a:r>
                        <a:rPr lang="en-GB" sz="1900" b="1" dirty="0" err="1">
                          <a:solidFill>
                            <a:srgbClr val="002060"/>
                          </a:solidFill>
                        </a:rPr>
                        <a:t>Denn</a:t>
                      </a:r>
                      <a:r>
                        <a:rPr lang="en-GB" sz="1900" b="1" dirty="0">
                          <a:solidFill>
                            <a:srgbClr val="002060"/>
                          </a:solidFill>
                        </a:rPr>
                        <a:t> du </a:t>
                      </a:r>
                      <a:r>
                        <a:rPr lang="en-GB" sz="1900" b="1" dirty="0" err="1">
                          <a:solidFill>
                            <a:srgbClr val="002060"/>
                          </a:solidFill>
                        </a:rPr>
                        <a:t>tanzt</a:t>
                      </a:r>
                      <a:r>
                        <a:rPr lang="en-GB" sz="1900" b="1" dirty="0">
                          <a:solidFill>
                            <a:srgbClr val="002060"/>
                          </a:solidFill>
                        </a:rPr>
                        <a:t> auf </a:t>
                      </a:r>
                      <a:r>
                        <a:rPr lang="en-GB" sz="1900" b="1" dirty="0" err="1">
                          <a:solidFill>
                            <a:srgbClr val="002060"/>
                          </a:solidFill>
                        </a:rPr>
                        <a:t>einem</a:t>
                      </a:r>
                      <a:r>
                        <a:rPr lang="en-GB" sz="1900" b="1" dirty="0">
                          <a:solidFill>
                            <a:srgbClr val="002060"/>
                          </a:solidFill>
                        </a:rPr>
                        <a:t> </a:t>
                      </a:r>
                      <a:r>
                        <a:rPr lang="en-GB" sz="1900" b="1" dirty="0" err="1">
                          <a:solidFill>
                            <a:srgbClr val="002060"/>
                          </a:solidFill>
                        </a:rPr>
                        <a:t>Seil</a:t>
                      </a:r>
                      <a:endParaRPr lang="en-GB" sz="1900" b="1" dirty="0">
                        <a:solidFill>
                          <a:srgbClr val="002060"/>
                        </a:solidFill>
                      </a:endParaRPr>
                    </a:p>
                  </a:txBody>
                  <a:tcPr anchor="ctr"/>
                </a:tc>
                <a:tc>
                  <a:txBody>
                    <a:bodyPr/>
                    <a:lstStyle/>
                    <a:p>
                      <a:r>
                        <a:rPr lang="en-GB" sz="1900" dirty="0">
                          <a:solidFill>
                            <a:srgbClr val="002060"/>
                          </a:solidFill>
                        </a:rPr>
                        <a:t>As you are dancing on a tightrope</a:t>
                      </a:r>
                    </a:p>
                  </a:txBody>
                  <a:tcPr anchor="ctr"/>
                </a:tc>
                <a:tc>
                  <a:txBody>
                    <a:bodyPr/>
                    <a:lstStyle/>
                    <a:p>
                      <a:r>
                        <a:rPr lang="en-GB" sz="1900" dirty="0">
                          <a:solidFill>
                            <a:srgbClr val="002060"/>
                          </a:solidFill>
                        </a:rPr>
                        <a:t>For you dance upon a tightrope</a:t>
                      </a:r>
                    </a:p>
                  </a:txBody>
                  <a:tcPr anchor="ctr"/>
                </a:tc>
                <a:extLst>
                  <a:ext uri="{0D108BD9-81ED-4DB2-BD59-A6C34878D82A}">
                    <a16:rowId xmlns:a16="http://schemas.microsoft.com/office/drawing/2014/main" val="2660846055"/>
                  </a:ext>
                </a:extLst>
              </a:tr>
            </a:tbl>
          </a:graphicData>
        </a:graphic>
      </p:graphicFrame>
      <p:sp>
        <p:nvSpPr>
          <p:cNvPr id="7" name="Rectangle: Rounded Corners 6">
            <a:extLst>
              <a:ext uri="{FF2B5EF4-FFF2-40B4-BE49-F238E27FC236}">
                <a16:creationId xmlns:a16="http://schemas.microsoft.com/office/drawing/2014/main" id="{1C48F8C4-CC60-4EF3-AFA5-2DC372ABA58F}"/>
              </a:ext>
            </a:extLst>
          </p:cNvPr>
          <p:cNvSpPr/>
          <p:nvPr/>
        </p:nvSpPr>
        <p:spPr>
          <a:xfrm>
            <a:off x="4021157" y="1619480"/>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8DD2E660-96FA-42C4-979D-A8760917BC01}"/>
              </a:ext>
            </a:extLst>
          </p:cNvPr>
          <p:cNvSpPr/>
          <p:nvPr/>
        </p:nvSpPr>
        <p:spPr>
          <a:xfrm>
            <a:off x="8090407" y="1608464"/>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31AD0B7B-B9DD-48F2-B916-3BB78BC0AF78}"/>
              </a:ext>
            </a:extLst>
          </p:cNvPr>
          <p:cNvSpPr/>
          <p:nvPr/>
        </p:nvSpPr>
        <p:spPr>
          <a:xfrm>
            <a:off x="4021157" y="2145138"/>
            <a:ext cx="3866920" cy="2974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10F4660-F09C-4F51-BD45-EEEC2EE4E74B}"/>
              </a:ext>
            </a:extLst>
          </p:cNvPr>
          <p:cNvSpPr/>
          <p:nvPr/>
        </p:nvSpPr>
        <p:spPr>
          <a:xfrm>
            <a:off x="8090407" y="1974376"/>
            <a:ext cx="3866920" cy="6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36D5D5CE-6B72-4012-8FF4-51CCA64ABAE6}"/>
              </a:ext>
            </a:extLst>
          </p:cNvPr>
          <p:cNvSpPr/>
          <p:nvPr/>
        </p:nvSpPr>
        <p:spPr>
          <a:xfrm>
            <a:off x="4021157" y="2795132"/>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886E2C6-37BC-43EA-80F0-E2667450B9F4}"/>
              </a:ext>
            </a:extLst>
          </p:cNvPr>
          <p:cNvSpPr/>
          <p:nvPr/>
        </p:nvSpPr>
        <p:spPr>
          <a:xfrm>
            <a:off x="8090407" y="2657421"/>
            <a:ext cx="3866920" cy="6145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F112BE9-4566-4B39-B645-0807C3843D14}"/>
              </a:ext>
            </a:extLst>
          </p:cNvPr>
          <p:cNvSpPr/>
          <p:nvPr/>
        </p:nvSpPr>
        <p:spPr>
          <a:xfrm>
            <a:off x="4021157" y="3344209"/>
            <a:ext cx="3866920" cy="597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D511E750-A9E8-4B71-8143-69F15DB0B368}"/>
              </a:ext>
            </a:extLst>
          </p:cNvPr>
          <p:cNvSpPr/>
          <p:nvPr/>
        </p:nvSpPr>
        <p:spPr>
          <a:xfrm>
            <a:off x="8090407" y="3327614"/>
            <a:ext cx="3866920" cy="6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6BDF40DD-E0A3-452F-ACDF-7DAD5790661B}"/>
              </a:ext>
            </a:extLst>
          </p:cNvPr>
          <p:cNvSpPr/>
          <p:nvPr/>
        </p:nvSpPr>
        <p:spPr>
          <a:xfrm>
            <a:off x="4021157" y="4024241"/>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C53A6DCA-6E5E-4D48-92A9-19BF4BA0E67F}"/>
              </a:ext>
            </a:extLst>
          </p:cNvPr>
          <p:cNvSpPr/>
          <p:nvPr/>
        </p:nvSpPr>
        <p:spPr>
          <a:xfrm>
            <a:off x="8090407" y="3997807"/>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159A3355-90E5-4F39-B079-C47192A89552}"/>
              </a:ext>
            </a:extLst>
          </p:cNvPr>
          <p:cNvSpPr/>
          <p:nvPr/>
        </p:nvSpPr>
        <p:spPr>
          <a:xfrm>
            <a:off x="4021157" y="4367462"/>
            <a:ext cx="3866920" cy="597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6C231CF-92CE-47A8-A528-1A0494E314A3}"/>
              </a:ext>
            </a:extLst>
          </p:cNvPr>
          <p:cNvSpPr/>
          <p:nvPr/>
        </p:nvSpPr>
        <p:spPr>
          <a:xfrm>
            <a:off x="8090407" y="4350867"/>
            <a:ext cx="3866920" cy="6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79FEDDD4-8082-40E3-B6B0-14F1BDB2EE64}"/>
              </a:ext>
            </a:extLst>
          </p:cNvPr>
          <p:cNvSpPr/>
          <p:nvPr/>
        </p:nvSpPr>
        <p:spPr>
          <a:xfrm>
            <a:off x="4021157" y="5087161"/>
            <a:ext cx="3866920" cy="5737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1A891224-B8D9-4402-BD83-0BAA67834129}"/>
              </a:ext>
            </a:extLst>
          </p:cNvPr>
          <p:cNvSpPr/>
          <p:nvPr/>
        </p:nvSpPr>
        <p:spPr>
          <a:xfrm>
            <a:off x="8090407" y="5087161"/>
            <a:ext cx="3866920" cy="6145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4AC0F10A-D74C-43DA-82A3-000D1796169D}"/>
              </a:ext>
            </a:extLst>
          </p:cNvPr>
          <p:cNvSpPr/>
          <p:nvPr/>
        </p:nvSpPr>
        <p:spPr>
          <a:xfrm>
            <a:off x="4021157" y="5741876"/>
            <a:ext cx="3866920" cy="5979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83A27A1A-7D9D-4495-98B3-5A500BCEACC1}"/>
              </a:ext>
            </a:extLst>
          </p:cNvPr>
          <p:cNvSpPr/>
          <p:nvPr/>
        </p:nvSpPr>
        <p:spPr>
          <a:xfrm>
            <a:off x="8090407" y="5737400"/>
            <a:ext cx="3866920" cy="6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905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12694" cy="869950"/>
          </a:xfrm>
          <a:prstGeom prst="rect">
            <a:avLst/>
          </a:prstGeom>
        </p:spPr>
      </p:pic>
      <p:sp>
        <p:nvSpPr>
          <p:cNvPr id="4" name="Title 3"/>
          <p:cNvSpPr>
            <a:spLocks noGrp="1"/>
          </p:cNvSpPr>
          <p:nvPr>
            <p:ph type="title"/>
          </p:nvPr>
        </p:nvSpPr>
        <p:spPr>
          <a:xfrm>
            <a:off x="0" y="294041"/>
            <a:ext cx="4553712" cy="707849"/>
          </a:xfrm>
        </p:spPr>
        <p:txBody>
          <a:bodyPr>
            <a:normAutofit/>
          </a:bodyPr>
          <a:lstStyle/>
          <a:p>
            <a:r>
              <a:rPr lang="en-GB" sz="3600" b="1" dirty="0" err="1">
                <a:solidFill>
                  <a:schemeClr val="bg1"/>
                </a:solidFill>
              </a:rPr>
              <a:t>Seiltanz</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3817" y="247046"/>
            <a:ext cx="9735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2C1950E-1BE2-40DE-9E6A-BFBB8155052B}"/>
              </a:ext>
            </a:extLst>
          </p:cNvPr>
          <p:cNvSpPr txBox="1"/>
          <p:nvPr/>
        </p:nvSpPr>
        <p:spPr>
          <a:xfrm>
            <a:off x="2412694" y="540225"/>
            <a:ext cx="7800055" cy="461665"/>
          </a:xfrm>
          <a:prstGeom prst="rect">
            <a:avLst/>
          </a:prstGeom>
          <a:noFill/>
        </p:spPr>
        <p:txBody>
          <a:bodyPr wrap="square" rtlCol="0">
            <a:spAutoFit/>
          </a:bodyPr>
          <a:lstStyle/>
          <a:p>
            <a:r>
              <a:rPr lang="en-GB" sz="2400" dirty="0">
                <a:solidFill>
                  <a:schemeClr val="accent5">
                    <a:lumMod val="50000"/>
                  </a:schemeClr>
                </a:solidFill>
              </a:rPr>
              <a:t>Wie </a:t>
            </a:r>
            <a:r>
              <a:rPr lang="en-GB" sz="2400" dirty="0" err="1">
                <a:solidFill>
                  <a:schemeClr val="accent5">
                    <a:lumMod val="50000"/>
                  </a:schemeClr>
                </a:solidFill>
              </a:rPr>
              <a:t>soll</a:t>
            </a:r>
            <a:r>
              <a:rPr lang="en-GB" sz="2400" dirty="0">
                <a:solidFill>
                  <a:schemeClr val="accent5">
                    <a:lumMod val="50000"/>
                  </a:schemeClr>
                </a:solidFill>
              </a:rPr>
              <a:t> man das </a:t>
            </a:r>
            <a:r>
              <a:rPr lang="en-GB" sz="2400" dirty="0" err="1">
                <a:solidFill>
                  <a:schemeClr val="accent5">
                    <a:lumMod val="50000"/>
                  </a:schemeClr>
                </a:solidFill>
              </a:rPr>
              <a:t>Gedicht</a:t>
            </a:r>
            <a:r>
              <a:rPr lang="en-GB" sz="2400" dirty="0">
                <a:solidFill>
                  <a:schemeClr val="accent5">
                    <a:lumMod val="50000"/>
                  </a:schemeClr>
                </a:solidFill>
              </a:rPr>
              <a:t> </a:t>
            </a:r>
            <a:r>
              <a:rPr lang="en-GB" sz="2400" dirty="0" err="1">
                <a:solidFill>
                  <a:schemeClr val="accent5">
                    <a:lumMod val="50000"/>
                  </a:schemeClr>
                </a:solidFill>
              </a:rPr>
              <a:t>übersetzen</a:t>
            </a:r>
            <a:r>
              <a:rPr lang="en-GB" sz="2400" dirty="0">
                <a:solidFill>
                  <a:schemeClr val="accent5">
                    <a:lumMod val="50000"/>
                  </a:schemeClr>
                </a:solidFill>
              </a:rPr>
              <a:t>?</a:t>
            </a:r>
          </a:p>
        </p:txBody>
      </p:sp>
      <p:graphicFrame>
        <p:nvGraphicFramePr>
          <p:cNvPr id="11" name="Content Placeholder 3">
            <a:extLst>
              <a:ext uri="{FF2B5EF4-FFF2-40B4-BE49-F238E27FC236}">
                <a16:creationId xmlns:a16="http://schemas.microsoft.com/office/drawing/2014/main" id="{BB442B97-9C30-4512-8183-DC100CE027FE}"/>
              </a:ext>
            </a:extLst>
          </p:cNvPr>
          <p:cNvGraphicFramePr>
            <a:graphicFrameLocks noGrp="1"/>
          </p:cNvGraphicFramePr>
          <p:nvPr>
            <p:ph idx="1"/>
            <p:extLst>
              <p:ext uri="{D42A27DB-BD31-4B8C-83A1-F6EECF244321}">
                <p14:modId xmlns:p14="http://schemas.microsoft.com/office/powerpoint/2010/main" val="1956327958"/>
              </p:ext>
            </p:extLst>
          </p:nvPr>
        </p:nvGraphicFramePr>
        <p:xfrm>
          <a:off x="116527" y="1373327"/>
          <a:ext cx="11958946" cy="4952754"/>
        </p:xfrm>
        <a:graphic>
          <a:graphicData uri="http://schemas.openxmlformats.org/drawingml/2006/table">
            <a:tbl>
              <a:tblPr firstRow="1" bandRow="1">
                <a:tableStyleId>{ED083AE6-46FA-4A59-8FB0-9F97EB10719F}</a:tableStyleId>
              </a:tblPr>
              <a:tblGrid>
                <a:gridCol w="3842404">
                  <a:extLst>
                    <a:ext uri="{9D8B030D-6E8A-4147-A177-3AD203B41FA5}">
                      <a16:colId xmlns:a16="http://schemas.microsoft.com/office/drawing/2014/main" val="1721381230"/>
                    </a:ext>
                  </a:extLst>
                </a:gridCol>
                <a:gridCol w="4058271">
                  <a:extLst>
                    <a:ext uri="{9D8B030D-6E8A-4147-A177-3AD203B41FA5}">
                      <a16:colId xmlns:a16="http://schemas.microsoft.com/office/drawing/2014/main" val="3898489964"/>
                    </a:ext>
                  </a:extLst>
                </a:gridCol>
                <a:gridCol w="4058271">
                  <a:extLst>
                    <a:ext uri="{9D8B030D-6E8A-4147-A177-3AD203B41FA5}">
                      <a16:colId xmlns:a16="http://schemas.microsoft.com/office/drawing/2014/main" val="3333307447"/>
                    </a:ext>
                  </a:extLst>
                </a:gridCol>
              </a:tblGrid>
              <a:tr h="328648">
                <a:tc>
                  <a:txBody>
                    <a:bodyPr/>
                    <a:lstStyle/>
                    <a:p>
                      <a:pPr algn="ctr"/>
                      <a:r>
                        <a:rPr lang="en-GB" sz="2000" dirty="0">
                          <a:solidFill>
                            <a:srgbClr val="002060"/>
                          </a:solidFill>
                        </a:rPr>
                        <a:t>Deutsch</a:t>
                      </a:r>
                    </a:p>
                  </a:txBody>
                  <a:tcPr/>
                </a:tc>
                <a:tc>
                  <a:txBody>
                    <a:bodyPr/>
                    <a:lstStyle/>
                    <a:p>
                      <a:pPr algn="ctr"/>
                      <a:r>
                        <a:rPr lang="en-GB" sz="2000" dirty="0">
                          <a:solidFill>
                            <a:srgbClr val="002060"/>
                          </a:solidFill>
                        </a:rPr>
                        <a:t>1</a:t>
                      </a:r>
                    </a:p>
                  </a:txBody>
                  <a:tcPr/>
                </a:tc>
                <a:tc>
                  <a:txBody>
                    <a:bodyPr/>
                    <a:lstStyle/>
                    <a:p>
                      <a:pPr algn="ctr"/>
                      <a:r>
                        <a:rPr lang="en-GB" sz="2000" dirty="0">
                          <a:solidFill>
                            <a:srgbClr val="002060"/>
                          </a:solidFill>
                        </a:rPr>
                        <a:t>2</a:t>
                      </a:r>
                    </a:p>
                  </a:txBody>
                  <a:tcPr/>
                </a:tc>
                <a:extLst>
                  <a:ext uri="{0D108BD9-81ED-4DB2-BD59-A6C34878D82A}">
                    <a16:rowId xmlns:a16="http://schemas.microsoft.com/office/drawing/2014/main" val="2831492970"/>
                  </a:ext>
                </a:extLst>
              </a:tr>
              <a:tr h="328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Und </a:t>
                      </a:r>
                      <a:r>
                        <a:rPr lang="en-GB" sz="2000" b="1" dirty="0" err="1">
                          <a:solidFill>
                            <a:srgbClr val="002060"/>
                          </a:solidFill>
                        </a:rPr>
                        <a:t>er</a:t>
                      </a:r>
                      <a:r>
                        <a:rPr lang="en-GB" sz="2000" b="1" dirty="0">
                          <a:solidFill>
                            <a:srgbClr val="002060"/>
                          </a:solidFill>
                        </a:rPr>
                        <a:t> </a:t>
                      </a:r>
                      <a:r>
                        <a:rPr lang="en-GB" sz="2000" b="1" dirty="0" err="1">
                          <a:solidFill>
                            <a:srgbClr val="002060"/>
                          </a:solidFill>
                        </a:rPr>
                        <a:t>sprach</a:t>
                      </a:r>
                      <a:endParaRPr lang="en-GB" sz="2000" b="1" dirty="0">
                        <a:solidFill>
                          <a:srgbClr val="002060"/>
                        </a:solidFill>
                      </a:endParaRPr>
                    </a:p>
                  </a:txBody>
                  <a:tcPr anchor="ctr"/>
                </a:tc>
                <a:tc>
                  <a:txBody>
                    <a:bodyPr/>
                    <a:lstStyle/>
                    <a:p>
                      <a:r>
                        <a:rPr lang="en-GB" sz="2000" dirty="0">
                          <a:solidFill>
                            <a:srgbClr val="002060"/>
                          </a:solidFill>
                        </a:rPr>
                        <a:t>And he spoke</a:t>
                      </a:r>
                    </a:p>
                  </a:txBody>
                  <a:tcPr anchor="ctr"/>
                </a:tc>
                <a:tc>
                  <a:txBody>
                    <a:bodyPr/>
                    <a:lstStyle/>
                    <a:p>
                      <a:r>
                        <a:rPr lang="en-GB" sz="2000" dirty="0">
                          <a:solidFill>
                            <a:srgbClr val="002060"/>
                          </a:solidFill>
                        </a:rPr>
                        <a:t>And he spoke</a:t>
                      </a:r>
                    </a:p>
                  </a:txBody>
                  <a:tcPr anchor="ctr"/>
                </a:tc>
                <a:extLst>
                  <a:ext uri="{0D108BD9-81ED-4DB2-BD59-A6C34878D82A}">
                    <a16:rowId xmlns:a16="http://schemas.microsoft.com/office/drawing/2014/main" val="3344766326"/>
                  </a:ext>
                </a:extLst>
              </a:tr>
              <a:tr h="462198">
                <a:tc>
                  <a:txBody>
                    <a:bodyPr/>
                    <a:lstStyle/>
                    <a:p>
                      <a:r>
                        <a:rPr lang="en-GB" sz="2000" b="1" dirty="0" err="1">
                          <a:solidFill>
                            <a:srgbClr val="002060"/>
                          </a:solidFill>
                        </a:rPr>
                        <a:t>Weder</a:t>
                      </a:r>
                      <a:r>
                        <a:rPr lang="en-GB" sz="2000" b="1" dirty="0">
                          <a:solidFill>
                            <a:srgbClr val="002060"/>
                          </a:solidFill>
                        </a:rPr>
                        <a:t> der </a:t>
                      </a:r>
                      <a:r>
                        <a:rPr lang="en-GB" sz="2000" b="1" dirty="0" err="1">
                          <a:solidFill>
                            <a:srgbClr val="002060"/>
                          </a:solidFill>
                        </a:rPr>
                        <a:t>Osten</a:t>
                      </a:r>
                      <a:r>
                        <a:rPr lang="en-GB" sz="2000" b="1" dirty="0">
                          <a:solidFill>
                            <a:srgbClr val="002060"/>
                          </a:solidFill>
                        </a:rPr>
                        <a:t> </a:t>
                      </a:r>
                      <a:r>
                        <a:rPr lang="en-GB" sz="2000" b="1" dirty="0" err="1">
                          <a:solidFill>
                            <a:srgbClr val="002060"/>
                          </a:solidFill>
                        </a:rPr>
                        <a:t>ist</a:t>
                      </a:r>
                      <a:r>
                        <a:rPr lang="en-GB" sz="2000" b="1" dirty="0">
                          <a:solidFill>
                            <a:srgbClr val="002060"/>
                          </a:solidFill>
                        </a:rPr>
                        <a:t> </a:t>
                      </a:r>
                      <a:r>
                        <a:rPr lang="en-GB" sz="2000" b="1" dirty="0" err="1">
                          <a:solidFill>
                            <a:srgbClr val="002060"/>
                          </a:solidFill>
                        </a:rPr>
                        <a:t>Osten</a:t>
                      </a:r>
                      <a:endParaRPr lang="en-GB" sz="2000" b="1" dirty="0">
                        <a:solidFill>
                          <a:srgbClr val="002060"/>
                        </a:solidFill>
                      </a:endParaRPr>
                    </a:p>
                  </a:txBody>
                  <a:tcPr anchor="ctr"/>
                </a:tc>
                <a:tc>
                  <a:txBody>
                    <a:bodyPr/>
                    <a:lstStyle/>
                    <a:p>
                      <a:r>
                        <a:rPr lang="en-GB" sz="2000" dirty="0">
                          <a:solidFill>
                            <a:srgbClr val="002060"/>
                          </a:solidFill>
                        </a:rPr>
                        <a:t>Neither the East is East</a:t>
                      </a:r>
                    </a:p>
                  </a:txBody>
                  <a:tcPr anchor="ctr"/>
                </a:tc>
                <a:tc>
                  <a:txBody>
                    <a:bodyPr/>
                    <a:lstStyle/>
                    <a:p>
                      <a:r>
                        <a:rPr lang="en-GB" sz="2000" dirty="0">
                          <a:solidFill>
                            <a:srgbClr val="002060"/>
                          </a:solidFill>
                        </a:rPr>
                        <a:t>Neither is the East the East</a:t>
                      </a:r>
                    </a:p>
                  </a:txBody>
                  <a:tcPr anchor="ctr"/>
                </a:tc>
                <a:extLst>
                  <a:ext uri="{0D108BD9-81ED-4DB2-BD59-A6C34878D82A}">
                    <a16:rowId xmlns:a16="http://schemas.microsoft.com/office/drawing/2014/main" val="2170600415"/>
                  </a:ext>
                </a:extLst>
              </a:tr>
              <a:tr h="581454">
                <a:tc>
                  <a:txBody>
                    <a:bodyPr/>
                    <a:lstStyle/>
                    <a:p>
                      <a:r>
                        <a:rPr lang="en-GB" sz="2000" b="1" dirty="0" err="1">
                          <a:solidFill>
                            <a:srgbClr val="002060"/>
                          </a:solidFill>
                        </a:rPr>
                        <a:t>Noch</a:t>
                      </a:r>
                      <a:r>
                        <a:rPr lang="en-GB" sz="2000" b="1" dirty="0">
                          <a:solidFill>
                            <a:srgbClr val="002060"/>
                          </a:solidFill>
                        </a:rPr>
                        <a:t> der </a:t>
                      </a:r>
                      <a:r>
                        <a:rPr lang="en-GB" sz="2000" b="1" dirty="0" err="1">
                          <a:solidFill>
                            <a:srgbClr val="002060"/>
                          </a:solidFill>
                        </a:rPr>
                        <a:t>Westen</a:t>
                      </a:r>
                      <a:r>
                        <a:rPr lang="en-GB" sz="2000" b="1" dirty="0">
                          <a:solidFill>
                            <a:srgbClr val="002060"/>
                          </a:solidFill>
                        </a:rPr>
                        <a:t> </a:t>
                      </a:r>
                      <a:r>
                        <a:rPr lang="en-GB" sz="2000" b="1" dirty="0" err="1">
                          <a:solidFill>
                            <a:srgbClr val="002060"/>
                          </a:solidFill>
                        </a:rPr>
                        <a:t>Westen</a:t>
                      </a:r>
                      <a:r>
                        <a:rPr lang="en-GB" sz="2000" b="1" dirty="0">
                          <a:solidFill>
                            <a:srgbClr val="002060"/>
                          </a:solidFill>
                        </a:rPr>
                        <a:t> in </a:t>
                      </a:r>
                      <a:r>
                        <a:rPr lang="en-GB" sz="2000" b="1" dirty="0" err="1">
                          <a:solidFill>
                            <a:srgbClr val="002060"/>
                          </a:solidFill>
                        </a:rPr>
                        <a:t>dir</a:t>
                      </a:r>
                      <a:endParaRPr lang="en-GB" sz="2000" b="1" dirty="0">
                        <a:solidFill>
                          <a:srgbClr val="002060"/>
                        </a:solidFill>
                      </a:endParaRPr>
                    </a:p>
                  </a:txBody>
                  <a:tcPr anchor="ctr"/>
                </a:tc>
                <a:tc>
                  <a:txBody>
                    <a:bodyPr/>
                    <a:lstStyle/>
                    <a:p>
                      <a:r>
                        <a:rPr lang="en-GB" sz="2000" dirty="0">
                          <a:solidFill>
                            <a:srgbClr val="002060"/>
                          </a:solidFill>
                        </a:rPr>
                        <a:t>Nor the West is West inside you</a:t>
                      </a:r>
                    </a:p>
                  </a:txBody>
                  <a:tcPr anchor="ctr"/>
                </a:tc>
                <a:tc>
                  <a:txBody>
                    <a:bodyPr/>
                    <a:lstStyle/>
                    <a:p>
                      <a:r>
                        <a:rPr lang="en-GB" sz="2000" dirty="0">
                          <a:solidFill>
                            <a:srgbClr val="002060"/>
                          </a:solidFill>
                        </a:rPr>
                        <a:t>Nor the West the West in you</a:t>
                      </a:r>
                    </a:p>
                  </a:txBody>
                  <a:tcPr anchor="ctr"/>
                </a:tc>
                <a:extLst>
                  <a:ext uri="{0D108BD9-81ED-4DB2-BD59-A6C34878D82A}">
                    <a16:rowId xmlns:a16="http://schemas.microsoft.com/office/drawing/2014/main" val="2487241490"/>
                  </a:ext>
                </a:extLst>
              </a:tr>
              <a:tr h="581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rPr>
                        <a:t>Denn</a:t>
                      </a:r>
                      <a:r>
                        <a:rPr lang="en-GB" sz="2000" b="1" dirty="0">
                          <a:solidFill>
                            <a:srgbClr val="002060"/>
                          </a:solidFill>
                        </a:rPr>
                        <a:t> du </a:t>
                      </a:r>
                      <a:r>
                        <a:rPr lang="en-GB" sz="2000" b="1" dirty="0" err="1">
                          <a:solidFill>
                            <a:srgbClr val="002060"/>
                          </a:solidFill>
                        </a:rPr>
                        <a:t>tanzt</a:t>
                      </a:r>
                      <a:r>
                        <a:rPr lang="en-GB" sz="2000" b="1" dirty="0">
                          <a:solidFill>
                            <a:srgbClr val="002060"/>
                          </a:solidFill>
                        </a:rPr>
                        <a:t> auf </a:t>
                      </a:r>
                      <a:r>
                        <a:rPr lang="en-GB" sz="2000" b="1" dirty="0" err="1">
                          <a:solidFill>
                            <a:srgbClr val="002060"/>
                          </a:solidFill>
                        </a:rPr>
                        <a:t>einem</a:t>
                      </a:r>
                      <a:r>
                        <a:rPr lang="en-GB" sz="2000" b="1" dirty="0">
                          <a:solidFill>
                            <a:srgbClr val="002060"/>
                          </a:solidFill>
                        </a:rPr>
                        <a:t> </a:t>
                      </a:r>
                      <a:r>
                        <a:rPr lang="en-GB" sz="2000" b="1" dirty="0" err="1">
                          <a:solidFill>
                            <a:srgbClr val="002060"/>
                          </a:solidFill>
                        </a:rPr>
                        <a:t>Seil</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As you are dancing on a tightrope</a:t>
                      </a:r>
                    </a:p>
                  </a:txBody>
                  <a:tcPr anchor="ctr"/>
                </a:tc>
                <a:tc>
                  <a:txBody>
                    <a:bodyPr/>
                    <a:lstStyle/>
                    <a:p>
                      <a:r>
                        <a:rPr lang="en-GB" sz="2000" dirty="0">
                          <a:solidFill>
                            <a:srgbClr val="002060"/>
                          </a:solidFill>
                        </a:rPr>
                        <a:t>For you dance upon a tightrope</a:t>
                      </a:r>
                    </a:p>
                  </a:txBody>
                  <a:tcPr anchor="ctr"/>
                </a:tc>
                <a:extLst>
                  <a:ext uri="{0D108BD9-81ED-4DB2-BD59-A6C34878D82A}">
                    <a16:rowId xmlns:a16="http://schemas.microsoft.com/office/drawing/2014/main" val="2128451"/>
                  </a:ext>
                </a:extLst>
              </a:tr>
              <a:tr h="4621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Und </a:t>
                      </a:r>
                      <a:r>
                        <a:rPr lang="en-GB" sz="2000" b="1" dirty="0" err="1">
                          <a:solidFill>
                            <a:srgbClr val="002060"/>
                          </a:solidFill>
                        </a:rPr>
                        <a:t>er</a:t>
                      </a:r>
                      <a:r>
                        <a:rPr lang="en-GB" sz="2000" b="1" dirty="0">
                          <a:solidFill>
                            <a:srgbClr val="002060"/>
                          </a:solidFill>
                        </a:rPr>
                        <a:t> </a:t>
                      </a:r>
                      <a:r>
                        <a:rPr lang="en-GB" sz="2000" b="1" dirty="0" err="1">
                          <a:solidFill>
                            <a:srgbClr val="002060"/>
                          </a:solidFill>
                        </a:rPr>
                        <a:t>sprach</a:t>
                      </a:r>
                      <a:endParaRPr lang="en-GB" sz="2000" b="1" dirty="0">
                        <a:solidFill>
                          <a:srgbClr val="002060"/>
                        </a:solidFill>
                      </a:endParaRPr>
                    </a:p>
                  </a:txBody>
                  <a:tcPr anchor="ctr"/>
                </a:tc>
                <a:tc>
                  <a:txBody>
                    <a:bodyPr/>
                    <a:lstStyle/>
                    <a:p>
                      <a:r>
                        <a:rPr lang="en-GB" sz="2000" dirty="0">
                          <a:solidFill>
                            <a:srgbClr val="002060"/>
                          </a:solidFill>
                        </a:rPr>
                        <a:t>And he spoke</a:t>
                      </a:r>
                    </a:p>
                  </a:txBody>
                  <a:tcPr anchor="ctr"/>
                </a:tc>
                <a:tc>
                  <a:txBody>
                    <a:bodyPr/>
                    <a:lstStyle/>
                    <a:p>
                      <a:r>
                        <a:rPr lang="en-GB" sz="2000" dirty="0">
                          <a:solidFill>
                            <a:srgbClr val="002060"/>
                          </a:solidFill>
                        </a:rPr>
                        <a:t>And he spoke</a:t>
                      </a:r>
                    </a:p>
                  </a:txBody>
                  <a:tcPr anchor="ctr"/>
                </a:tc>
                <a:extLst>
                  <a:ext uri="{0D108BD9-81ED-4DB2-BD59-A6C34878D82A}">
                    <a16:rowId xmlns:a16="http://schemas.microsoft.com/office/drawing/2014/main" val="1487972915"/>
                  </a:ext>
                </a:extLst>
              </a:tr>
              <a:tr h="462198">
                <a:tc>
                  <a:txBody>
                    <a:bodyPr/>
                    <a:lstStyle/>
                    <a:p>
                      <a:r>
                        <a:rPr lang="de-DE" sz="2000" b="1" dirty="0">
                          <a:solidFill>
                            <a:srgbClr val="002060"/>
                          </a:solidFill>
                        </a:rPr>
                        <a:t>Schlie</a:t>
                      </a:r>
                      <a:r>
                        <a:rPr lang="en-GB" sz="2000" b="1" dirty="0">
                          <a:solidFill>
                            <a:srgbClr val="002060"/>
                          </a:solidFill>
                        </a:rPr>
                        <a:t>ß</a:t>
                      </a:r>
                      <a:r>
                        <a:rPr lang="de-DE" sz="2000" b="1" dirty="0">
                          <a:solidFill>
                            <a:srgbClr val="002060"/>
                          </a:solidFill>
                        </a:rPr>
                        <a:t>e deine Augen</a:t>
                      </a:r>
                      <a:endParaRPr lang="en-GB" sz="2000" b="1" dirty="0">
                        <a:solidFill>
                          <a:srgbClr val="002060"/>
                        </a:solidFill>
                      </a:endParaRPr>
                    </a:p>
                  </a:txBody>
                  <a:tcPr anchor="ctr"/>
                </a:tc>
                <a:tc>
                  <a:txBody>
                    <a:bodyPr/>
                    <a:lstStyle/>
                    <a:p>
                      <a:r>
                        <a:rPr lang="en-GB" sz="2000" dirty="0">
                          <a:solidFill>
                            <a:srgbClr val="002060"/>
                          </a:solidFill>
                        </a:rPr>
                        <a:t>Close your eyes</a:t>
                      </a:r>
                    </a:p>
                  </a:txBody>
                  <a:tcPr anchor="ctr"/>
                </a:tc>
                <a:tc>
                  <a:txBody>
                    <a:bodyPr/>
                    <a:lstStyle/>
                    <a:p>
                      <a:r>
                        <a:rPr lang="en-GB" sz="2000" dirty="0">
                          <a:solidFill>
                            <a:srgbClr val="002060"/>
                          </a:solidFill>
                        </a:rPr>
                        <a:t>Shut your eyes</a:t>
                      </a:r>
                    </a:p>
                  </a:txBody>
                  <a:tcPr anchor="ctr"/>
                </a:tc>
                <a:extLst>
                  <a:ext uri="{0D108BD9-81ED-4DB2-BD59-A6C34878D82A}">
                    <a16:rowId xmlns:a16="http://schemas.microsoft.com/office/drawing/2014/main" val="2899675479"/>
                  </a:ext>
                </a:extLst>
              </a:tr>
              <a:tr h="581454">
                <a:tc>
                  <a:txBody>
                    <a:bodyPr/>
                    <a:lstStyle/>
                    <a:p>
                      <a:r>
                        <a:rPr lang="en-GB" sz="2000" b="1" dirty="0">
                          <a:solidFill>
                            <a:srgbClr val="002060"/>
                          </a:solidFill>
                        </a:rPr>
                        <a:t>Und </a:t>
                      </a:r>
                      <a:r>
                        <a:rPr lang="en-GB" sz="2000" b="1" dirty="0" err="1">
                          <a:solidFill>
                            <a:srgbClr val="002060"/>
                          </a:solidFill>
                        </a:rPr>
                        <a:t>laufe</a:t>
                      </a:r>
                      <a:r>
                        <a:rPr lang="en-GB" sz="2000" b="1" dirty="0">
                          <a:solidFill>
                            <a:srgbClr val="002060"/>
                          </a:solidFill>
                        </a:rPr>
                        <a:t> so schnell du </a:t>
                      </a:r>
                      <a:r>
                        <a:rPr lang="en-GB" sz="2000" b="1" dirty="0" err="1">
                          <a:solidFill>
                            <a:srgbClr val="002060"/>
                          </a:solidFill>
                        </a:rPr>
                        <a:t>laufen</a:t>
                      </a:r>
                      <a:r>
                        <a:rPr lang="en-GB" sz="2000" b="1" dirty="0">
                          <a:solidFill>
                            <a:srgbClr val="002060"/>
                          </a:solidFill>
                        </a:rPr>
                        <a:t> </a:t>
                      </a:r>
                      <a:r>
                        <a:rPr lang="en-GB" sz="2000" b="1" dirty="0" err="1">
                          <a:solidFill>
                            <a:srgbClr val="002060"/>
                          </a:solidFill>
                        </a:rPr>
                        <a:t>kannst</a:t>
                      </a:r>
                      <a:endParaRPr lang="en-GB" sz="2000" b="1" dirty="0">
                        <a:solidFill>
                          <a:srgbClr val="002060"/>
                        </a:solidFill>
                      </a:endParaRPr>
                    </a:p>
                  </a:txBody>
                  <a:tcPr anchor="ctr"/>
                </a:tc>
                <a:tc>
                  <a:txBody>
                    <a:bodyPr/>
                    <a:lstStyle/>
                    <a:p>
                      <a:r>
                        <a:rPr lang="en-GB" sz="2000" dirty="0">
                          <a:solidFill>
                            <a:srgbClr val="002060"/>
                          </a:solidFill>
                        </a:rPr>
                        <a:t>And run as fast as you can</a:t>
                      </a:r>
                    </a:p>
                  </a:txBody>
                  <a:tcPr anchor="ctr"/>
                </a:tc>
                <a:tc>
                  <a:txBody>
                    <a:bodyPr/>
                    <a:lstStyle/>
                    <a:p>
                      <a:r>
                        <a:rPr lang="en-GB" sz="2000" dirty="0">
                          <a:solidFill>
                            <a:srgbClr val="002060"/>
                          </a:solidFill>
                        </a:rPr>
                        <a:t>And run as fast as you can run</a:t>
                      </a:r>
                    </a:p>
                  </a:txBody>
                  <a:tcPr anchor="ctr"/>
                </a:tc>
                <a:extLst>
                  <a:ext uri="{0D108BD9-81ED-4DB2-BD59-A6C34878D82A}">
                    <a16:rowId xmlns:a16="http://schemas.microsoft.com/office/drawing/2014/main" val="2660846055"/>
                  </a:ext>
                </a:extLst>
              </a:tr>
              <a:tr h="556174">
                <a:tc>
                  <a:txBody>
                    <a:bodyPr/>
                    <a:lstStyle/>
                    <a:p>
                      <a:r>
                        <a:rPr lang="en-GB" sz="1900" b="1" dirty="0" err="1">
                          <a:solidFill>
                            <a:srgbClr val="002060"/>
                          </a:solidFill>
                        </a:rPr>
                        <a:t>Denn</a:t>
                      </a:r>
                      <a:r>
                        <a:rPr lang="en-GB" sz="1900" b="1" dirty="0">
                          <a:solidFill>
                            <a:srgbClr val="002060"/>
                          </a:solidFill>
                        </a:rPr>
                        <a:t> du </a:t>
                      </a:r>
                      <a:r>
                        <a:rPr lang="en-GB" sz="1900" b="1" dirty="0" err="1">
                          <a:solidFill>
                            <a:srgbClr val="002060"/>
                          </a:solidFill>
                        </a:rPr>
                        <a:t>tanzt</a:t>
                      </a:r>
                      <a:r>
                        <a:rPr lang="en-GB" sz="1900" b="1" dirty="0">
                          <a:solidFill>
                            <a:srgbClr val="002060"/>
                          </a:solidFill>
                        </a:rPr>
                        <a:t> auf </a:t>
                      </a:r>
                      <a:r>
                        <a:rPr lang="en-GB" sz="1900" b="1" dirty="0" err="1">
                          <a:solidFill>
                            <a:srgbClr val="002060"/>
                          </a:solidFill>
                        </a:rPr>
                        <a:t>einem</a:t>
                      </a:r>
                      <a:r>
                        <a:rPr lang="en-GB" sz="1900" b="1" dirty="0">
                          <a:solidFill>
                            <a:srgbClr val="002060"/>
                          </a:solidFill>
                        </a:rPr>
                        <a:t> </a:t>
                      </a:r>
                      <a:r>
                        <a:rPr lang="en-GB" sz="1900" b="1" dirty="0" err="1">
                          <a:solidFill>
                            <a:srgbClr val="002060"/>
                          </a:solidFill>
                        </a:rPr>
                        <a:t>Seil</a:t>
                      </a:r>
                      <a:endParaRPr lang="en-GB" sz="1900" b="1" dirty="0">
                        <a:solidFill>
                          <a:srgbClr val="002060"/>
                        </a:solidFill>
                      </a:endParaRPr>
                    </a:p>
                  </a:txBody>
                  <a:tcPr anchor="ctr"/>
                </a:tc>
                <a:tc>
                  <a:txBody>
                    <a:bodyPr/>
                    <a:lstStyle/>
                    <a:p>
                      <a:r>
                        <a:rPr lang="en-GB" sz="1900" dirty="0">
                          <a:solidFill>
                            <a:srgbClr val="002060"/>
                          </a:solidFill>
                        </a:rPr>
                        <a:t>As you are dancing on a tightrope</a:t>
                      </a:r>
                    </a:p>
                  </a:txBody>
                  <a:tcPr anchor="ctr"/>
                </a:tc>
                <a:tc>
                  <a:txBody>
                    <a:bodyPr/>
                    <a:lstStyle/>
                    <a:p>
                      <a:r>
                        <a:rPr lang="en-GB" sz="1900" dirty="0">
                          <a:solidFill>
                            <a:srgbClr val="002060"/>
                          </a:solidFill>
                        </a:rPr>
                        <a:t>For you dance upon a tightrope</a:t>
                      </a:r>
                    </a:p>
                  </a:txBody>
                  <a:tcPr anchor="ctr"/>
                </a:tc>
                <a:extLst>
                  <a:ext uri="{0D108BD9-81ED-4DB2-BD59-A6C34878D82A}">
                    <a16:rowId xmlns:a16="http://schemas.microsoft.com/office/drawing/2014/main" val="3641197064"/>
                  </a:ext>
                </a:extLst>
              </a:tr>
            </a:tbl>
          </a:graphicData>
        </a:graphic>
      </p:graphicFrame>
      <p:sp>
        <p:nvSpPr>
          <p:cNvPr id="7" name="Rectangle: Rounded Corners 6">
            <a:extLst>
              <a:ext uri="{FF2B5EF4-FFF2-40B4-BE49-F238E27FC236}">
                <a16:creationId xmlns:a16="http://schemas.microsoft.com/office/drawing/2014/main" id="{3E92279E-D605-4A19-AFF1-CA71567F440E}"/>
              </a:ext>
            </a:extLst>
          </p:cNvPr>
          <p:cNvSpPr/>
          <p:nvPr/>
        </p:nvSpPr>
        <p:spPr>
          <a:xfrm>
            <a:off x="4021157" y="1832339"/>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A6161E9A-308D-496B-B13A-F2D2220349B3}"/>
              </a:ext>
            </a:extLst>
          </p:cNvPr>
          <p:cNvSpPr/>
          <p:nvPr/>
        </p:nvSpPr>
        <p:spPr>
          <a:xfrm>
            <a:off x="8090407" y="1818926"/>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E3FDE017-6962-4FA7-8375-3DDFE3C7A796}"/>
              </a:ext>
            </a:extLst>
          </p:cNvPr>
          <p:cNvSpPr/>
          <p:nvPr/>
        </p:nvSpPr>
        <p:spPr>
          <a:xfrm>
            <a:off x="4021157" y="2281670"/>
            <a:ext cx="3866920" cy="2974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F8711AE3-F17F-4B37-86A2-82BC2BF158CD}"/>
              </a:ext>
            </a:extLst>
          </p:cNvPr>
          <p:cNvSpPr/>
          <p:nvPr/>
        </p:nvSpPr>
        <p:spPr>
          <a:xfrm>
            <a:off x="8090407" y="2241169"/>
            <a:ext cx="3866920" cy="2974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D51C476F-5DDC-48DA-A8EB-F659F663DAF6}"/>
              </a:ext>
            </a:extLst>
          </p:cNvPr>
          <p:cNvSpPr/>
          <p:nvPr/>
        </p:nvSpPr>
        <p:spPr>
          <a:xfrm>
            <a:off x="4021157" y="2891745"/>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661DEC10-DEDC-42B8-9F9A-77896C672A42}"/>
              </a:ext>
            </a:extLst>
          </p:cNvPr>
          <p:cNvSpPr/>
          <p:nvPr/>
        </p:nvSpPr>
        <p:spPr>
          <a:xfrm>
            <a:off x="8090407" y="2878332"/>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EA687142-AB43-4EA1-AEF8-2ABC5BFCE802}"/>
              </a:ext>
            </a:extLst>
          </p:cNvPr>
          <p:cNvSpPr/>
          <p:nvPr/>
        </p:nvSpPr>
        <p:spPr>
          <a:xfrm>
            <a:off x="4021157" y="3392100"/>
            <a:ext cx="3866920" cy="5739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F63375E3-B61B-4967-8096-0DC2A71D8B4A}"/>
              </a:ext>
            </a:extLst>
          </p:cNvPr>
          <p:cNvSpPr/>
          <p:nvPr/>
        </p:nvSpPr>
        <p:spPr>
          <a:xfrm>
            <a:off x="8090407" y="3392100"/>
            <a:ext cx="3866920" cy="5739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87865A7-5E3A-4AE7-AF14-40136D44F2B8}"/>
              </a:ext>
            </a:extLst>
          </p:cNvPr>
          <p:cNvSpPr/>
          <p:nvPr/>
        </p:nvSpPr>
        <p:spPr>
          <a:xfrm>
            <a:off x="4021157" y="4143561"/>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D0E38F10-0F05-41C2-BF89-DB178E1F9E1F}"/>
              </a:ext>
            </a:extLst>
          </p:cNvPr>
          <p:cNvSpPr/>
          <p:nvPr/>
        </p:nvSpPr>
        <p:spPr>
          <a:xfrm>
            <a:off x="8090407" y="4130148"/>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EF6E7F5-7874-4D93-A907-747DAA591B8B}"/>
              </a:ext>
            </a:extLst>
          </p:cNvPr>
          <p:cNvSpPr/>
          <p:nvPr/>
        </p:nvSpPr>
        <p:spPr>
          <a:xfrm>
            <a:off x="4021157" y="4619980"/>
            <a:ext cx="3866920" cy="2974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71BE87DB-C1BB-46C0-ADAE-0D472EE30D8B}"/>
              </a:ext>
            </a:extLst>
          </p:cNvPr>
          <p:cNvSpPr/>
          <p:nvPr/>
        </p:nvSpPr>
        <p:spPr>
          <a:xfrm>
            <a:off x="8090407" y="4579479"/>
            <a:ext cx="3866920" cy="2974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0BAA5E97-00C9-4FB8-A5E4-99BCDEE497CC}"/>
              </a:ext>
            </a:extLst>
          </p:cNvPr>
          <p:cNvSpPr/>
          <p:nvPr/>
        </p:nvSpPr>
        <p:spPr>
          <a:xfrm>
            <a:off x="4021157" y="5200631"/>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8E8343F7-6B2E-430B-9882-6619ECBE2A4F}"/>
              </a:ext>
            </a:extLst>
          </p:cNvPr>
          <p:cNvSpPr/>
          <p:nvPr/>
        </p:nvSpPr>
        <p:spPr>
          <a:xfrm>
            <a:off x="8090407" y="5187218"/>
            <a:ext cx="3866920" cy="297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6ADBCCF7-09EB-4616-A43F-B62964BABF29}"/>
              </a:ext>
            </a:extLst>
          </p:cNvPr>
          <p:cNvSpPr/>
          <p:nvPr/>
        </p:nvSpPr>
        <p:spPr>
          <a:xfrm>
            <a:off x="4021157" y="5694009"/>
            <a:ext cx="3866920" cy="623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1E742766-8972-4CEC-B693-A610B75D8644}"/>
              </a:ext>
            </a:extLst>
          </p:cNvPr>
          <p:cNvSpPr/>
          <p:nvPr/>
        </p:nvSpPr>
        <p:spPr>
          <a:xfrm>
            <a:off x="8090407" y="5694009"/>
            <a:ext cx="3866920" cy="623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908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2.2, 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92597" y="268817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92597" y="4805941"/>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br>
              <a:rPr lang="en-GB" sz="2400" dirty="0"/>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
        <p:nvSpPr>
          <p:cNvPr id="14" name="TextBox 13">
            <a:extLst>
              <a:ext uri="{FF2B5EF4-FFF2-40B4-BE49-F238E27FC236}">
                <a16:creationId xmlns:a16="http://schemas.microsoft.com/office/drawing/2014/main" id="{ECFA2764-A1B0-49E8-8E3E-6A4EB20A0A41}"/>
              </a:ext>
            </a:extLst>
          </p:cNvPr>
          <p:cNvSpPr txBox="1"/>
          <p:nvPr/>
        </p:nvSpPr>
        <p:spPr>
          <a:xfrm>
            <a:off x="92597" y="3708157"/>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pic>
        <p:nvPicPr>
          <p:cNvPr id="4" name="Picture 3" descr="Qr code&#10;&#10;Description automatically generated">
            <a:extLst>
              <a:ext uri="{FF2B5EF4-FFF2-40B4-BE49-F238E27FC236}">
                <a16:creationId xmlns:a16="http://schemas.microsoft.com/office/drawing/2014/main" id="{3F146F2D-4BC5-4443-A192-2A7C04E932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7764" y="3224614"/>
            <a:ext cx="1428750" cy="1428750"/>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64" name="Picture 16" descr="Translate, Language, Translation, Document, Contract">
            <a:extLst>
              <a:ext uri="{FF2B5EF4-FFF2-40B4-BE49-F238E27FC236}">
                <a16:creationId xmlns:a16="http://schemas.microsoft.com/office/drawing/2014/main" id="{24FFD2AC-0C3B-4798-83F3-D739125047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688" y="4621150"/>
            <a:ext cx="2208668" cy="149775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riting, Writer, Notes, Pen, Notebook, Book, Girl">
            <a:extLst>
              <a:ext uri="{FF2B5EF4-FFF2-40B4-BE49-F238E27FC236}">
                <a16:creationId xmlns:a16="http://schemas.microsoft.com/office/drawing/2014/main" id="{6217ED4A-D103-410C-8F62-8EE90E24FC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5137" y="2973738"/>
            <a:ext cx="1791855" cy="119457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F414E12C-E624-4C8B-A3A0-D06D10CB1B7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329" t="-1427" r="5829" b="40242"/>
          <a:stretch/>
        </p:blipFill>
        <p:spPr bwMode="auto">
          <a:xfrm>
            <a:off x="2592604" y="2821772"/>
            <a:ext cx="1457774" cy="1356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rman, Germany, Board, School, Blackboard, Chalk, Font">
            <a:extLst>
              <a:ext uri="{FF2B5EF4-FFF2-40B4-BE49-F238E27FC236}">
                <a16:creationId xmlns:a16="http://schemas.microsoft.com/office/drawing/2014/main" id="{0898485F-F0BF-4C5A-B6FF-2C7B31068F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484" y="2970290"/>
            <a:ext cx="1905811" cy="14444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mputer Icon, Education, Studying, University, Alumni">
            <a:extLst>
              <a:ext uri="{FF2B5EF4-FFF2-40B4-BE49-F238E27FC236}">
                <a16:creationId xmlns:a16="http://schemas.microsoft.com/office/drawing/2014/main" id="{EEF3B622-8BA9-4C8E-B591-215A515D8E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2604" y="1221007"/>
            <a:ext cx="1495794" cy="14957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st Germany, Flag, Ddr, Historic, Non-Existent, Europe">
            <a:extLst>
              <a:ext uri="{FF2B5EF4-FFF2-40B4-BE49-F238E27FC236}">
                <a16:creationId xmlns:a16="http://schemas.microsoft.com/office/drawing/2014/main" id="{BAF6F911-B05B-447F-AE42-D9DDB3CD2F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078" y="1323484"/>
            <a:ext cx="1698592" cy="1019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4041"/>
            <a:ext cx="424266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ounded Rectangle 24">
            <a:extLst>
              <a:ext uri="{FF2B5EF4-FFF2-40B4-BE49-F238E27FC236}">
                <a16:creationId xmlns:a16="http://schemas.microsoft.com/office/drawing/2014/main" id="{811AA46B-6EA9-4F58-967A-9E174E903099}"/>
              </a:ext>
            </a:extLst>
          </p:cNvPr>
          <p:cNvSpPr/>
          <p:nvPr/>
        </p:nvSpPr>
        <p:spPr>
          <a:xfrm>
            <a:off x="6994561" y="753871"/>
            <a:ext cx="4962766" cy="452431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ction Button: Custom 16">
            <a:hlinkClick r:id="" action="ppaction://noaction" highlightClick="1">
              <a:snd r:embed="rId11" name="9.2.2.1 Slide 3 9.wav"/>
            </a:hlinkClick>
            <a:extLst>
              <a:ext uri="{FF2B5EF4-FFF2-40B4-BE49-F238E27FC236}">
                <a16:creationId xmlns:a16="http://schemas.microsoft.com/office/drawing/2014/main" id="{E8127BBC-3E4A-4728-9354-2543E983356F}"/>
              </a:ext>
            </a:extLst>
          </p:cNvPr>
          <p:cNvSpPr/>
          <p:nvPr/>
        </p:nvSpPr>
        <p:spPr>
          <a:xfrm>
            <a:off x="7326405" y="11628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6" name="Action Button: Custom 16">
            <a:hlinkClick r:id="" action="ppaction://noaction" highlightClick="1">
              <a:snd r:embed="rId12" name="9.2.2.1 Slide 3 10.wav"/>
            </a:hlinkClick>
            <a:extLst>
              <a:ext uri="{FF2B5EF4-FFF2-40B4-BE49-F238E27FC236}">
                <a16:creationId xmlns:a16="http://schemas.microsoft.com/office/drawing/2014/main" id="{45F7E140-C760-4F9A-B10D-5ABD58494F60}"/>
              </a:ext>
            </a:extLst>
          </p:cNvPr>
          <p:cNvSpPr/>
          <p:nvPr/>
        </p:nvSpPr>
        <p:spPr>
          <a:xfrm>
            <a:off x="7326405" y="1709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7" name="Action Button: Custom 16">
            <a:hlinkClick r:id="" action="ppaction://noaction" highlightClick="1">
              <a:snd r:embed="rId13" name="9.2.2.1 Slide 3 11.wav"/>
            </a:hlinkClick>
            <a:extLst>
              <a:ext uri="{FF2B5EF4-FFF2-40B4-BE49-F238E27FC236}">
                <a16:creationId xmlns:a16="http://schemas.microsoft.com/office/drawing/2014/main" id="{604662B9-9741-46C3-B28F-BDA68563C201}"/>
              </a:ext>
            </a:extLst>
          </p:cNvPr>
          <p:cNvSpPr/>
          <p:nvPr/>
        </p:nvSpPr>
        <p:spPr>
          <a:xfrm>
            <a:off x="7326405" y="21781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8" name="Action Button: Custom 16">
            <a:hlinkClick r:id="" action="ppaction://noaction" highlightClick="1">
              <a:snd r:embed="rId14" name="9.2.2.1 Slide 3 12.wav"/>
            </a:hlinkClick>
            <a:extLst>
              <a:ext uri="{FF2B5EF4-FFF2-40B4-BE49-F238E27FC236}">
                <a16:creationId xmlns:a16="http://schemas.microsoft.com/office/drawing/2014/main" id="{294C0B5D-1DF3-44A7-A796-420381BC0B36}"/>
              </a:ext>
            </a:extLst>
          </p:cNvPr>
          <p:cNvSpPr/>
          <p:nvPr/>
        </p:nvSpPr>
        <p:spPr>
          <a:xfrm>
            <a:off x="7326405" y="26741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9" name="Action Button: Custom 16">
            <a:hlinkClick r:id="" action="ppaction://noaction" highlightClick="1">
              <a:snd r:embed="rId15" name="9.2.2.1 Slide 3 13.wav"/>
            </a:hlinkClick>
            <a:extLst>
              <a:ext uri="{FF2B5EF4-FFF2-40B4-BE49-F238E27FC236}">
                <a16:creationId xmlns:a16="http://schemas.microsoft.com/office/drawing/2014/main" id="{8F3A635A-63A6-4F9E-8ABA-31465DF097F7}"/>
              </a:ext>
            </a:extLst>
          </p:cNvPr>
          <p:cNvSpPr/>
          <p:nvPr/>
        </p:nvSpPr>
        <p:spPr>
          <a:xfrm>
            <a:off x="7326405" y="31692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60" name="Action Button: Custom 16">
            <a:hlinkClick r:id="" action="ppaction://noaction" highlightClick="1">
              <a:snd r:embed="rId16" name="9.2.2.1 Slide 3 14.wav"/>
            </a:hlinkClick>
            <a:extLst>
              <a:ext uri="{FF2B5EF4-FFF2-40B4-BE49-F238E27FC236}">
                <a16:creationId xmlns:a16="http://schemas.microsoft.com/office/drawing/2014/main" id="{DE3B1A3E-51D3-4AC4-8A6A-852C36935A41}"/>
              </a:ext>
            </a:extLst>
          </p:cNvPr>
          <p:cNvSpPr/>
          <p:nvPr/>
        </p:nvSpPr>
        <p:spPr>
          <a:xfrm>
            <a:off x="7322274" y="36600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61" name="Action Button: Custom 16">
            <a:hlinkClick r:id="" action="ppaction://noaction" highlightClick="1">
              <a:snd r:embed="rId17" name="9.2.2.1 Slide 3 15.wav"/>
            </a:hlinkClick>
            <a:extLst>
              <a:ext uri="{FF2B5EF4-FFF2-40B4-BE49-F238E27FC236}">
                <a16:creationId xmlns:a16="http://schemas.microsoft.com/office/drawing/2014/main" id="{E1911F67-8215-4164-9899-BAABDB713013}"/>
              </a:ext>
            </a:extLst>
          </p:cNvPr>
          <p:cNvSpPr/>
          <p:nvPr/>
        </p:nvSpPr>
        <p:spPr>
          <a:xfrm>
            <a:off x="7304255" y="416036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62" name="Action Button: Custom 16">
            <a:hlinkClick r:id="" action="ppaction://noaction" highlightClick="1">
              <a:snd r:embed="rId18" name="9.2.2.1 Slide 3 16.wav"/>
            </a:hlinkClick>
            <a:extLst>
              <a:ext uri="{FF2B5EF4-FFF2-40B4-BE49-F238E27FC236}">
                <a16:creationId xmlns:a16="http://schemas.microsoft.com/office/drawing/2014/main" id="{D3F7B239-7995-454C-9C43-35855A8A16C9}"/>
              </a:ext>
            </a:extLst>
          </p:cNvPr>
          <p:cNvSpPr/>
          <p:nvPr/>
        </p:nvSpPr>
        <p:spPr>
          <a:xfrm>
            <a:off x="7304255" y="46736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63" name="TextBox 62">
            <a:extLst>
              <a:ext uri="{FF2B5EF4-FFF2-40B4-BE49-F238E27FC236}">
                <a16:creationId xmlns:a16="http://schemas.microsoft.com/office/drawing/2014/main" id="{31554C6D-35C6-40EE-814E-2D303A0DD706}"/>
              </a:ext>
            </a:extLst>
          </p:cNvPr>
          <p:cNvSpPr txBox="1"/>
          <p:nvPr/>
        </p:nvSpPr>
        <p:spPr>
          <a:xfrm>
            <a:off x="7438723" y="780142"/>
            <a:ext cx="26962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A,B,C?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64" name="Straight Connector 63">
            <a:extLst>
              <a:ext uri="{FF2B5EF4-FFF2-40B4-BE49-F238E27FC236}">
                <a16:creationId xmlns:a16="http://schemas.microsoft.com/office/drawing/2014/main" id="{4CEF7A44-6D6A-4DD7-9A0E-38C2D207A406}"/>
              </a:ext>
            </a:extLst>
          </p:cNvPr>
          <p:cNvCxnSpPr>
            <a:cxnSpLocks/>
          </p:cNvCxnSpPr>
          <p:nvPr/>
        </p:nvCxnSpPr>
        <p:spPr>
          <a:xfrm>
            <a:off x="8158230" y="1221007"/>
            <a:ext cx="0" cy="37780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E8F8F04-8649-4FCB-AA8B-B552225BC974}"/>
              </a:ext>
            </a:extLst>
          </p:cNvPr>
          <p:cNvSpPr txBox="1"/>
          <p:nvPr/>
        </p:nvSpPr>
        <p:spPr>
          <a:xfrm>
            <a:off x="7705922" y="1097736"/>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P</a:t>
            </a:r>
          </a:p>
        </p:txBody>
      </p:sp>
      <p:sp>
        <p:nvSpPr>
          <p:cNvPr id="66" name="TextBox 65">
            <a:extLst>
              <a:ext uri="{FF2B5EF4-FFF2-40B4-BE49-F238E27FC236}">
                <a16:creationId xmlns:a16="http://schemas.microsoft.com/office/drawing/2014/main" id="{D3FC5759-5467-4E60-97A9-63B0E40B91E3}"/>
              </a:ext>
            </a:extLst>
          </p:cNvPr>
          <p:cNvSpPr txBox="1"/>
          <p:nvPr/>
        </p:nvSpPr>
        <p:spPr>
          <a:xfrm>
            <a:off x="8225962" y="1127335"/>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find the way</a:t>
            </a:r>
          </a:p>
        </p:txBody>
      </p:sp>
      <p:sp>
        <p:nvSpPr>
          <p:cNvPr id="67" name="TextBox 66">
            <a:extLst>
              <a:ext uri="{FF2B5EF4-FFF2-40B4-BE49-F238E27FC236}">
                <a16:creationId xmlns:a16="http://schemas.microsoft.com/office/drawing/2014/main" id="{E6BE1C4C-0A56-4F6C-A0D3-2E1056DE46F5}"/>
              </a:ext>
            </a:extLst>
          </p:cNvPr>
          <p:cNvSpPr txBox="1"/>
          <p:nvPr/>
        </p:nvSpPr>
        <p:spPr>
          <a:xfrm>
            <a:off x="7705922" y="1689786"/>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I</a:t>
            </a:r>
          </a:p>
        </p:txBody>
      </p:sp>
      <p:sp>
        <p:nvSpPr>
          <p:cNvPr id="68" name="TextBox 67">
            <a:extLst>
              <a:ext uri="{FF2B5EF4-FFF2-40B4-BE49-F238E27FC236}">
                <a16:creationId xmlns:a16="http://schemas.microsoft.com/office/drawing/2014/main" id="{AA4A5976-34D8-4B73-967E-0018493FAB3B}"/>
              </a:ext>
            </a:extLst>
          </p:cNvPr>
          <p:cNvSpPr txBox="1"/>
          <p:nvPr/>
        </p:nvSpPr>
        <p:spPr>
          <a:xfrm>
            <a:off x="8238908" y="1671648"/>
            <a:ext cx="3778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show up in the DDR</a:t>
            </a:r>
          </a:p>
        </p:txBody>
      </p:sp>
      <p:sp>
        <p:nvSpPr>
          <p:cNvPr id="69" name="TextBox 68">
            <a:extLst>
              <a:ext uri="{FF2B5EF4-FFF2-40B4-BE49-F238E27FC236}">
                <a16:creationId xmlns:a16="http://schemas.microsoft.com/office/drawing/2014/main" id="{02924566-286F-4A13-AE8F-F728016F4CF5}"/>
              </a:ext>
            </a:extLst>
          </p:cNvPr>
          <p:cNvSpPr txBox="1"/>
          <p:nvPr/>
        </p:nvSpPr>
        <p:spPr>
          <a:xfrm>
            <a:off x="7718868" y="2178130"/>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L</a:t>
            </a:r>
          </a:p>
        </p:txBody>
      </p:sp>
      <p:sp>
        <p:nvSpPr>
          <p:cNvPr id="70" name="TextBox 69">
            <a:extLst>
              <a:ext uri="{FF2B5EF4-FFF2-40B4-BE49-F238E27FC236}">
                <a16:creationId xmlns:a16="http://schemas.microsoft.com/office/drawing/2014/main" id="{0B4A93FE-96BA-43F2-BF79-DD3F9F6BEB2C}"/>
              </a:ext>
            </a:extLst>
          </p:cNvPr>
          <p:cNvSpPr txBox="1"/>
          <p:nvPr/>
        </p:nvSpPr>
        <p:spPr>
          <a:xfrm>
            <a:off x="8217860" y="2126266"/>
            <a:ext cx="3974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study a language</a:t>
            </a:r>
          </a:p>
        </p:txBody>
      </p:sp>
      <p:sp>
        <p:nvSpPr>
          <p:cNvPr id="71" name="TextBox 70">
            <a:extLst>
              <a:ext uri="{FF2B5EF4-FFF2-40B4-BE49-F238E27FC236}">
                <a16:creationId xmlns:a16="http://schemas.microsoft.com/office/drawing/2014/main" id="{C02AC2E4-6CA9-4AEA-AF2F-429031A6C8D3}"/>
              </a:ext>
            </a:extLst>
          </p:cNvPr>
          <p:cNvSpPr txBox="1"/>
          <p:nvPr/>
        </p:nvSpPr>
        <p:spPr>
          <a:xfrm>
            <a:off x="7718868" y="2620440"/>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J</a:t>
            </a:r>
          </a:p>
        </p:txBody>
      </p:sp>
      <p:sp>
        <p:nvSpPr>
          <p:cNvPr id="72" name="TextBox 71">
            <a:extLst>
              <a:ext uri="{FF2B5EF4-FFF2-40B4-BE49-F238E27FC236}">
                <a16:creationId xmlns:a16="http://schemas.microsoft.com/office/drawing/2014/main" id="{A883AD9A-4B89-4DA4-8993-461BC07AC9DE}"/>
              </a:ext>
            </a:extLst>
          </p:cNvPr>
          <p:cNvSpPr txBox="1"/>
          <p:nvPr/>
        </p:nvSpPr>
        <p:spPr>
          <a:xfrm>
            <a:off x="8238351" y="2580884"/>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spent years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416E7349-7217-4747-B8CC-8E7151B9A99D}"/>
              </a:ext>
            </a:extLst>
          </p:cNvPr>
          <p:cNvSpPr txBox="1"/>
          <p:nvPr/>
        </p:nvSpPr>
        <p:spPr>
          <a:xfrm>
            <a:off x="7718868" y="3110025"/>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K</a:t>
            </a:r>
          </a:p>
        </p:txBody>
      </p:sp>
      <p:sp>
        <p:nvSpPr>
          <p:cNvPr id="74" name="TextBox 73">
            <a:extLst>
              <a:ext uri="{FF2B5EF4-FFF2-40B4-BE49-F238E27FC236}">
                <a16:creationId xmlns:a16="http://schemas.microsoft.com/office/drawing/2014/main" id="{6B47DB5C-05B0-4C96-9259-6F0847426FA8}"/>
              </a:ext>
            </a:extLst>
          </p:cNvPr>
          <p:cNvSpPr txBox="1"/>
          <p:nvPr/>
        </p:nvSpPr>
        <p:spPr>
          <a:xfrm>
            <a:off x="8238350" y="3118346"/>
            <a:ext cx="3583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feel foreign/strange</a:t>
            </a:r>
          </a:p>
        </p:txBody>
      </p:sp>
      <p:sp>
        <p:nvSpPr>
          <p:cNvPr id="75" name="TextBox 74">
            <a:extLst>
              <a:ext uri="{FF2B5EF4-FFF2-40B4-BE49-F238E27FC236}">
                <a16:creationId xmlns:a16="http://schemas.microsoft.com/office/drawing/2014/main" id="{F2A3FADE-6B25-41F8-BCCB-BDC14065F951}"/>
              </a:ext>
            </a:extLst>
          </p:cNvPr>
          <p:cNvSpPr txBox="1"/>
          <p:nvPr/>
        </p:nvSpPr>
        <p:spPr>
          <a:xfrm>
            <a:off x="7718868" y="3583970"/>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M</a:t>
            </a:r>
          </a:p>
        </p:txBody>
      </p:sp>
      <p:sp>
        <p:nvSpPr>
          <p:cNvPr id="76" name="TextBox 75">
            <a:extLst>
              <a:ext uri="{FF2B5EF4-FFF2-40B4-BE49-F238E27FC236}">
                <a16:creationId xmlns:a16="http://schemas.microsoft.com/office/drawing/2014/main" id="{0F766187-5834-4DBE-A388-D62D3C09AA68}"/>
              </a:ext>
            </a:extLst>
          </p:cNvPr>
          <p:cNvSpPr txBox="1"/>
          <p:nvPr/>
        </p:nvSpPr>
        <p:spPr>
          <a:xfrm>
            <a:off x="8217859" y="3562209"/>
            <a:ext cx="377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have an accident</a:t>
            </a:r>
          </a:p>
        </p:txBody>
      </p:sp>
      <p:sp>
        <p:nvSpPr>
          <p:cNvPr id="77" name="TextBox 76">
            <a:extLst>
              <a:ext uri="{FF2B5EF4-FFF2-40B4-BE49-F238E27FC236}">
                <a16:creationId xmlns:a16="http://schemas.microsoft.com/office/drawing/2014/main" id="{74ADFE6B-01D9-4711-9701-28F09D81C98E}"/>
              </a:ext>
            </a:extLst>
          </p:cNvPr>
          <p:cNvSpPr txBox="1"/>
          <p:nvPr/>
        </p:nvSpPr>
        <p:spPr>
          <a:xfrm>
            <a:off x="7717457" y="4115034"/>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N</a:t>
            </a:r>
          </a:p>
        </p:txBody>
      </p:sp>
      <p:sp>
        <p:nvSpPr>
          <p:cNvPr id="78" name="TextBox 77">
            <a:extLst>
              <a:ext uri="{FF2B5EF4-FFF2-40B4-BE49-F238E27FC236}">
                <a16:creationId xmlns:a16="http://schemas.microsoft.com/office/drawing/2014/main" id="{69FFF897-836E-4BA9-B873-B50372FD69CA}"/>
              </a:ext>
            </a:extLst>
          </p:cNvPr>
          <p:cNvSpPr txBox="1"/>
          <p:nvPr/>
        </p:nvSpPr>
        <p:spPr>
          <a:xfrm>
            <a:off x="8217860" y="4063524"/>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write a poem</a:t>
            </a:r>
          </a:p>
        </p:txBody>
      </p:sp>
      <p:sp>
        <p:nvSpPr>
          <p:cNvPr id="79" name="TextBox 78">
            <a:extLst>
              <a:ext uri="{FF2B5EF4-FFF2-40B4-BE49-F238E27FC236}">
                <a16:creationId xmlns:a16="http://schemas.microsoft.com/office/drawing/2014/main" id="{98C51023-6477-44D5-930B-DA198B29A6E7}"/>
              </a:ext>
            </a:extLst>
          </p:cNvPr>
          <p:cNvSpPr txBox="1"/>
          <p:nvPr/>
        </p:nvSpPr>
        <p:spPr>
          <a:xfrm>
            <a:off x="7717457" y="4648169"/>
            <a:ext cx="52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O</a:t>
            </a:r>
          </a:p>
        </p:txBody>
      </p:sp>
      <p:sp>
        <p:nvSpPr>
          <p:cNvPr id="80" name="TextBox 79">
            <a:extLst>
              <a:ext uri="{FF2B5EF4-FFF2-40B4-BE49-F238E27FC236}">
                <a16:creationId xmlns:a16="http://schemas.microsoft.com/office/drawing/2014/main" id="{70EF4CEC-CD97-47E8-9FDF-375AB2540FE7}"/>
              </a:ext>
            </a:extLst>
          </p:cNvPr>
          <p:cNvSpPr txBox="1"/>
          <p:nvPr/>
        </p:nvSpPr>
        <p:spPr>
          <a:xfrm>
            <a:off x="8254863" y="4627013"/>
            <a:ext cx="3135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translate a text</a:t>
            </a:r>
          </a:p>
        </p:txBody>
      </p:sp>
      <p:sp>
        <p:nvSpPr>
          <p:cNvPr id="81" name="TextBox 80">
            <a:extLst>
              <a:ext uri="{FF2B5EF4-FFF2-40B4-BE49-F238E27FC236}">
                <a16:creationId xmlns:a16="http://schemas.microsoft.com/office/drawing/2014/main" id="{761E6664-8FF3-4436-A3E1-58D95382FDBB}"/>
              </a:ext>
            </a:extLst>
          </p:cNvPr>
          <p:cNvSpPr txBox="1"/>
          <p:nvPr/>
        </p:nvSpPr>
        <p:spPr>
          <a:xfrm>
            <a:off x="195078" y="1316043"/>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I</a:t>
            </a:r>
          </a:p>
        </p:txBody>
      </p:sp>
      <p:sp>
        <p:nvSpPr>
          <p:cNvPr id="82" name="TextBox 81">
            <a:extLst>
              <a:ext uri="{FF2B5EF4-FFF2-40B4-BE49-F238E27FC236}">
                <a16:creationId xmlns:a16="http://schemas.microsoft.com/office/drawing/2014/main" id="{08E0EB23-9F03-4624-BC57-D5BC2D03A3F6}"/>
              </a:ext>
            </a:extLst>
          </p:cNvPr>
          <p:cNvSpPr txBox="1"/>
          <p:nvPr/>
        </p:nvSpPr>
        <p:spPr>
          <a:xfrm>
            <a:off x="2413710" y="1257438"/>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J</a:t>
            </a:r>
          </a:p>
        </p:txBody>
      </p:sp>
      <p:sp>
        <p:nvSpPr>
          <p:cNvPr id="83" name="TextBox 82">
            <a:extLst>
              <a:ext uri="{FF2B5EF4-FFF2-40B4-BE49-F238E27FC236}">
                <a16:creationId xmlns:a16="http://schemas.microsoft.com/office/drawing/2014/main" id="{FCE9BF59-683C-4A99-BBBE-A096D7AAD754}"/>
              </a:ext>
            </a:extLst>
          </p:cNvPr>
          <p:cNvSpPr txBox="1"/>
          <p:nvPr/>
        </p:nvSpPr>
        <p:spPr>
          <a:xfrm>
            <a:off x="4639267" y="1159766"/>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K</a:t>
            </a:r>
          </a:p>
        </p:txBody>
      </p:sp>
      <p:sp>
        <p:nvSpPr>
          <p:cNvPr id="84" name="TextBox 83">
            <a:extLst>
              <a:ext uri="{FF2B5EF4-FFF2-40B4-BE49-F238E27FC236}">
                <a16:creationId xmlns:a16="http://schemas.microsoft.com/office/drawing/2014/main" id="{EF74F287-4BFD-44BE-834D-239D38F9EADC}"/>
              </a:ext>
            </a:extLst>
          </p:cNvPr>
          <p:cNvSpPr txBox="1"/>
          <p:nvPr/>
        </p:nvSpPr>
        <p:spPr>
          <a:xfrm>
            <a:off x="128996" y="2826203"/>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L</a:t>
            </a:r>
          </a:p>
        </p:txBody>
      </p:sp>
      <p:sp>
        <p:nvSpPr>
          <p:cNvPr id="85" name="TextBox 84">
            <a:extLst>
              <a:ext uri="{FF2B5EF4-FFF2-40B4-BE49-F238E27FC236}">
                <a16:creationId xmlns:a16="http://schemas.microsoft.com/office/drawing/2014/main" id="{D50303C6-A80F-429E-B7E1-0EDAE0ED2107}"/>
              </a:ext>
            </a:extLst>
          </p:cNvPr>
          <p:cNvSpPr txBox="1"/>
          <p:nvPr/>
        </p:nvSpPr>
        <p:spPr>
          <a:xfrm>
            <a:off x="2368398" y="2893356"/>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M</a:t>
            </a:r>
          </a:p>
        </p:txBody>
      </p:sp>
      <p:sp>
        <p:nvSpPr>
          <p:cNvPr id="86" name="TextBox 85">
            <a:extLst>
              <a:ext uri="{FF2B5EF4-FFF2-40B4-BE49-F238E27FC236}">
                <a16:creationId xmlns:a16="http://schemas.microsoft.com/office/drawing/2014/main" id="{070E7613-701C-473E-9BD3-934C262A6518}"/>
              </a:ext>
            </a:extLst>
          </p:cNvPr>
          <p:cNvSpPr txBox="1"/>
          <p:nvPr/>
        </p:nvSpPr>
        <p:spPr>
          <a:xfrm>
            <a:off x="4320167" y="2801227"/>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N</a:t>
            </a:r>
          </a:p>
        </p:txBody>
      </p:sp>
      <p:sp>
        <p:nvSpPr>
          <p:cNvPr id="87" name="TextBox 86">
            <a:extLst>
              <a:ext uri="{FF2B5EF4-FFF2-40B4-BE49-F238E27FC236}">
                <a16:creationId xmlns:a16="http://schemas.microsoft.com/office/drawing/2014/main" id="{3B7EC4A0-465D-460C-B265-D74E7FC053AE}"/>
              </a:ext>
            </a:extLst>
          </p:cNvPr>
          <p:cNvSpPr txBox="1"/>
          <p:nvPr/>
        </p:nvSpPr>
        <p:spPr>
          <a:xfrm>
            <a:off x="389016" y="4607447"/>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O</a:t>
            </a:r>
          </a:p>
        </p:txBody>
      </p:sp>
      <p:pic>
        <p:nvPicPr>
          <p:cNvPr id="2050" name="Picture 2" descr="Maze, Labyrinth, Solution, Lost, Problem, Challenge">
            <a:extLst>
              <a:ext uri="{FF2B5EF4-FFF2-40B4-BE49-F238E27FC236}">
                <a16:creationId xmlns:a16="http://schemas.microsoft.com/office/drawing/2014/main" id="{D3CCE6EA-4A30-467F-8082-DBF0E1629A3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82218" y="4734691"/>
            <a:ext cx="2420274" cy="12908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Question, Worry, Wonder, Unsure, Confused, Uncertain">
            <a:extLst>
              <a:ext uri="{FF2B5EF4-FFF2-40B4-BE49-F238E27FC236}">
                <a16:creationId xmlns:a16="http://schemas.microsoft.com/office/drawing/2014/main" id="{900EF92B-A390-453F-8FF4-68F22EF12A9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71796" y="1253848"/>
            <a:ext cx="648632" cy="129726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E1BF6A81-0F5F-4BEA-993A-BA8558D480C0}"/>
              </a:ext>
            </a:extLst>
          </p:cNvPr>
          <p:cNvSpPr txBox="1"/>
          <p:nvPr/>
        </p:nvSpPr>
        <p:spPr>
          <a:xfrm>
            <a:off x="3584425" y="4648169"/>
            <a:ext cx="52004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26200"/>
                </a:solidFill>
                <a:effectLst/>
                <a:uLnTx/>
                <a:uFillTx/>
                <a:latin typeface="Century Gothic" panose="020F0302020204030204"/>
                <a:ea typeface="+mn-ea"/>
                <a:cs typeface="+mn-cs"/>
              </a:rPr>
              <a:t>P</a:t>
            </a:r>
          </a:p>
        </p:txBody>
      </p:sp>
    </p:spTree>
    <p:extLst>
      <p:ext uri="{BB962C8B-B14F-4D97-AF65-F5344CB8AC3E}">
        <p14:creationId xmlns:p14="http://schemas.microsoft.com/office/powerpoint/2010/main" val="963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094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07579"/>
            <a:ext cx="114716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the letters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the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a:t>
            </a: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syllable</a:t>
            </a:r>
            <a:r>
              <a:rPr kumimoji="0" lang="en-GB" sz="24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word, they can be pronounced in two different ways.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Rounded Corners 5">
            <a:hlinkClick r:id="" action="ppaction://noaction">
              <a:snd r:embed="rId5" name="9.2.2.1 Slide 5 Biographie.wav"/>
            </a:hlinkClick>
            <a:extLst>
              <a:ext uri="{FF2B5EF4-FFF2-40B4-BE49-F238E27FC236}">
                <a16:creationId xmlns:a16="http://schemas.microsoft.com/office/drawing/2014/main" id="{D7566E95-67D3-49C8-9A0A-68C068052C77}"/>
              </a:ext>
            </a:extLst>
          </p:cNvPr>
          <p:cNvSpPr/>
          <p:nvPr/>
        </p:nvSpPr>
        <p:spPr>
          <a:xfrm>
            <a:off x="1787127" y="314436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Biogra</a:t>
            </a:r>
            <a:r>
              <a:rPr kumimoji="0" lang="en-GB" sz="2400" i="0" strike="noStrike" kern="1200" cap="none" spc="0" normalizeH="0" baseline="0" noProof="0" dirty="0" err="1">
                <a:ln>
                  <a:noFill/>
                </a:ln>
                <a:solidFill>
                  <a:srgbClr val="115076"/>
                </a:solidFill>
                <a:effectLst/>
                <a:uLnTx/>
                <a:uFillTx/>
                <a:latin typeface="Century Gothic" panose="020F0302020204030204"/>
                <a:ea typeface="+mn-ea"/>
                <a:cs typeface="+mn-cs"/>
              </a:rPr>
              <a:t>ph</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endParaRPr kumimoji="0" lang="en-GB" sz="2400" b="1" i="0" u="sng"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Rectangle: Rounded Corners 6">
            <a:hlinkClick r:id="" action="ppaction://noaction">
              <a:snd r:embed="rId6" name="9.2.2.1 Slide 5 Philosophie.wav"/>
            </a:hlinkClick>
            <a:extLst>
              <a:ext uri="{FF2B5EF4-FFF2-40B4-BE49-F238E27FC236}">
                <a16:creationId xmlns:a16="http://schemas.microsoft.com/office/drawing/2014/main" id="{B885AB90-F948-449E-AA28-1B6359142D4C}"/>
              </a:ext>
            </a:extLst>
          </p:cNvPr>
          <p:cNvSpPr/>
          <p:nvPr/>
        </p:nvSpPr>
        <p:spPr>
          <a:xfrm>
            <a:off x="4419491" y="314436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Philoso</a:t>
            </a:r>
            <a:r>
              <a:rPr kumimoji="0" lang="en-GB" sz="2400" i="0" strike="noStrike" kern="1200" cap="none" spc="0" normalizeH="0" baseline="0" noProof="0" dirty="0">
                <a:ln>
                  <a:noFill/>
                </a:ln>
                <a:solidFill>
                  <a:srgbClr val="115076"/>
                </a:solidFill>
                <a:effectLst/>
                <a:uLnTx/>
                <a:uFillTx/>
                <a:latin typeface="Century Gothic" panose="020F0302020204030204"/>
                <a:ea typeface="+mn-ea"/>
                <a:cs typeface="+mn-cs"/>
              </a:rPr>
              <a:t>ph</a:t>
            </a:r>
            <a:r>
              <a:rPr kumimoji="0" lang="en-GB" sz="2400" b="1" i="0" u="sng" strike="noStrike" kern="1200" cap="none" spc="0" normalizeH="0" baseline="0" noProof="0" dirty="0">
                <a:ln>
                  <a:noFill/>
                </a:ln>
                <a:solidFill>
                  <a:srgbClr val="115076"/>
                </a:solidFill>
                <a:effectLst/>
                <a:uLnTx/>
                <a:uFillTx/>
                <a:latin typeface="Century Gothic" panose="020F0302020204030204"/>
                <a:ea typeface="+mn-ea"/>
                <a:cs typeface="+mn-cs"/>
              </a:rPr>
              <a:t>ie</a:t>
            </a:r>
          </a:p>
        </p:txBody>
      </p:sp>
      <p:sp>
        <p:nvSpPr>
          <p:cNvPr id="8" name="Rectangle: Rounded Corners 7">
            <a:hlinkClick r:id="" action="ppaction://noaction">
              <a:snd r:embed="rId7" name="9.2.2.1 Slide 5 Akrophobie.wav"/>
            </a:hlinkClick>
            <a:extLst>
              <a:ext uri="{FF2B5EF4-FFF2-40B4-BE49-F238E27FC236}">
                <a16:creationId xmlns:a16="http://schemas.microsoft.com/office/drawing/2014/main" id="{84B320BC-5D6D-4160-BF96-B30512E45134}"/>
              </a:ext>
            </a:extLst>
          </p:cNvPr>
          <p:cNvSpPr/>
          <p:nvPr/>
        </p:nvSpPr>
        <p:spPr>
          <a:xfrm>
            <a:off x="7038004" y="314436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Akropho</a:t>
            </a:r>
            <a:r>
              <a:rPr kumimoji="0" lang="en-GB" sz="2400" i="0" strike="noStrike" kern="1200" cap="none" spc="0" normalizeH="0" baseline="0" noProof="0" dirty="0" err="1">
                <a:ln>
                  <a:noFill/>
                </a:ln>
                <a:solidFill>
                  <a:srgbClr val="115076"/>
                </a:solidFill>
                <a:effectLst/>
                <a:uLnTx/>
                <a:uFillTx/>
                <a:latin typeface="Century Gothic" panose="020F0302020204030204"/>
                <a:ea typeface="+mn-ea"/>
                <a:cs typeface="+mn-cs"/>
              </a:rPr>
              <a:t>b</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FBEEC784-6DA0-46DE-89E7-66606FAAC0AF}"/>
              </a:ext>
            </a:extLst>
          </p:cNvPr>
          <p:cNvSpPr txBox="1"/>
          <p:nvPr/>
        </p:nvSpPr>
        <p:spPr>
          <a:xfrm>
            <a:off x="207603" y="4527187"/>
            <a:ext cx="114716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unstressed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syllable at the end of a word, the letters are pronounced as two separate vowel sounds: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hlinkClick r:id="" action="ppaction://noaction">
              <a:snd r:embed="rId8" name="9.2.2.1 Slide 5 Familie.wav"/>
            </a:hlinkClick>
            <a:extLst>
              <a:ext uri="{FF2B5EF4-FFF2-40B4-BE49-F238E27FC236}">
                <a16:creationId xmlns:a16="http://schemas.microsoft.com/office/drawing/2014/main" id="{9D4AFEE8-088A-43BE-BF92-CF39FA6BF017}"/>
              </a:ext>
            </a:extLst>
          </p:cNvPr>
          <p:cNvSpPr/>
          <p:nvPr/>
        </p:nvSpPr>
        <p:spPr>
          <a:xfrm>
            <a:off x="1787127" y="562065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Famil</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endParaRPr kumimoji="0" lang="en-GB" sz="2400" b="1" i="0" u="sng"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Rounded Corners 10">
            <a:hlinkClick r:id="" action="ppaction://noaction">
              <a:snd r:embed="rId9" name="9.2.2.1 Slide 5 Italien.wav"/>
            </a:hlinkClick>
            <a:extLst>
              <a:ext uri="{FF2B5EF4-FFF2-40B4-BE49-F238E27FC236}">
                <a16:creationId xmlns:a16="http://schemas.microsoft.com/office/drawing/2014/main" id="{D8BB0895-0187-4C2C-BE85-C794723C7872}"/>
              </a:ext>
            </a:extLst>
          </p:cNvPr>
          <p:cNvSpPr/>
          <p:nvPr/>
        </p:nvSpPr>
        <p:spPr>
          <a:xfrm>
            <a:off x="4419491" y="562065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Ital</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endPar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Rounded Corners 11">
            <a:hlinkClick r:id="" action="ppaction://noaction">
              <a:snd r:embed="rId10" name="9.2.2.1 Slide 5 Syrien.wav"/>
            </a:hlinkClick>
            <a:extLst>
              <a:ext uri="{FF2B5EF4-FFF2-40B4-BE49-F238E27FC236}">
                <a16:creationId xmlns:a16="http://schemas.microsoft.com/office/drawing/2014/main" id="{C578BBA8-D056-4196-8887-65DB3DA1EF47}"/>
              </a:ext>
            </a:extLst>
          </p:cNvPr>
          <p:cNvSpPr/>
          <p:nvPr/>
        </p:nvSpPr>
        <p:spPr>
          <a:xfrm>
            <a:off x="7051858" y="5620654"/>
            <a:ext cx="2299964" cy="407632"/>
          </a:xfrm>
          <a:prstGeom prst="roundRect">
            <a:avLst/>
          </a:prstGeom>
          <a:solidFill>
            <a:srgbClr val="EBEFF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Syr</a:t>
            </a:r>
            <a:r>
              <a:rPr kumimoji="0" lang="en-GB" sz="2400" b="1" i="0" u="sng" strike="noStrike" kern="1200" cap="none" spc="0" normalizeH="0" baseline="0" noProof="0" dirty="0" err="1">
                <a:ln>
                  <a:noFill/>
                </a:ln>
                <a:solidFill>
                  <a:srgbClr val="115076"/>
                </a:solidFill>
                <a:effectLst/>
                <a:uLnTx/>
                <a:uFillTx/>
                <a:latin typeface="Century Gothic" panose="020F0302020204030204"/>
                <a:ea typeface="+mn-ea"/>
                <a:cs typeface="+mn-cs"/>
              </a:rPr>
              <a:t>ie</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5" name="Picture 14" descr="A picture containing text, outdoor&#10;&#10;Description automatically generated">
            <a:extLst>
              <a:ext uri="{FF2B5EF4-FFF2-40B4-BE49-F238E27FC236}">
                <a16:creationId xmlns:a16="http://schemas.microsoft.com/office/drawing/2014/main" id="{B1EA6B19-28EE-410F-A3E6-B2A4DF7A7B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1268" y="2076531"/>
            <a:ext cx="2670732" cy="1777706"/>
          </a:xfrm>
          <a:prstGeom prst="rect">
            <a:avLst/>
          </a:prstGeom>
        </p:spPr>
      </p:pic>
      <p:sp>
        <p:nvSpPr>
          <p:cNvPr id="13" name="Speech Bubble: Rectangle with Corners Rounded 12">
            <a:extLst>
              <a:ext uri="{FF2B5EF4-FFF2-40B4-BE49-F238E27FC236}">
                <a16:creationId xmlns:a16="http://schemas.microsoft.com/office/drawing/2014/main" id="{985521D4-0983-43E6-9A2C-0076360B7A2B}"/>
              </a:ext>
            </a:extLst>
          </p:cNvPr>
          <p:cNvSpPr/>
          <p:nvPr/>
        </p:nvSpPr>
        <p:spPr>
          <a:xfrm>
            <a:off x="9602519" y="3795063"/>
            <a:ext cx="2508230" cy="662174"/>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Akrophobie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fear of heights</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ACC71659-5108-4C4D-AE01-FDD72AA6E80E}"/>
              </a:ext>
            </a:extLst>
          </p:cNvPr>
          <p:cNvSpPr/>
          <p:nvPr/>
        </p:nvSpPr>
        <p:spPr>
          <a:xfrm>
            <a:off x="207603" y="2204123"/>
            <a:ext cx="9313665" cy="830997"/>
          </a:xfrm>
          <a:prstGeom prst="rect">
            <a:avLst/>
          </a:prstGeom>
        </p:spPr>
        <p:txBody>
          <a:bodyPr wrap="square">
            <a:spAutoFit/>
          </a:bodyPr>
          <a:lstStyle/>
          <a:p>
            <a:r>
              <a:rPr lang="en-GB" sz="2400" dirty="0">
                <a:solidFill>
                  <a:srgbClr val="4472C4">
                    <a:lumMod val="50000"/>
                  </a:srgbClr>
                </a:solidFill>
              </a:rPr>
              <a:t>If the final syllable is </a:t>
            </a:r>
            <a:r>
              <a:rPr lang="en-GB" sz="2400" b="1" dirty="0">
                <a:solidFill>
                  <a:srgbClr val="4472C4">
                    <a:lumMod val="50000"/>
                  </a:srgbClr>
                </a:solidFill>
              </a:rPr>
              <a:t>stressed</a:t>
            </a:r>
            <a:r>
              <a:rPr lang="en-GB" sz="2400" dirty="0">
                <a:solidFill>
                  <a:srgbClr val="4472C4">
                    <a:lumMod val="50000"/>
                  </a:srgbClr>
                </a:solidFill>
              </a:rPr>
              <a:t>, then the letters are pronounced as the long [</a:t>
            </a:r>
            <a:r>
              <a:rPr lang="en-GB" sz="2400" dirty="0" err="1">
                <a:solidFill>
                  <a:srgbClr val="4472C4">
                    <a:lumMod val="50000"/>
                  </a:srgbClr>
                </a:solidFill>
              </a:rPr>
              <a:t>i</a:t>
            </a:r>
            <a:r>
              <a:rPr lang="en-GB" sz="2400" dirty="0">
                <a:solidFill>
                  <a:srgbClr val="4472C4">
                    <a:lumMod val="50000"/>
                  </a:srgbClr>
                </a:solidFill>
              </a:rPr>
              <a:t>] vowel:</a:t>
            </a:r>
            <a:endParaRPr lang="en-GB" dirty="0"/>
          </a:p>
        </p:txBody>
      </p:sp>
    </p:spTree>
    <p:extLst>
      <p:ext uri="{BB962C8B-B14F-4D97-AF65-F5344CB8AC3E}">
        <p14:creationId xmlns:p14="http://schemas.microsoft.com/office/powerpoint/2010/main" val="298770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38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46364" y="2225750"/>
            <a:ext cx="6522080"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Adel Karasholi ist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Dichter aus Syr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Famil</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kurdisch.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Er wurde 1936 in Syr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geboren.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Als Dichter und Journalist hatte er in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 H</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zu wenig Fr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4" name="Speech Bubble: Rectangle with Corners Rounded 13">
            <a:extLst>
              <a:ext uri="{FF2B5EF4-FFF2-40B4-BE49-F238E27FC236}">
                <a16:creationId xmlns:a16="http://schemas.microsoft.com/office/drawing/2014/main" id="{5C137D5C-62BA-44A8-A7B6-77270AC43732}"/>
              </a:ext>
            </a:extLst>
          </p:cNvPr>
          <p:cNvSpPr/>
          <p:nvPr/>
        </p:nvSpPr>
        <p:spPr>
          <a:xfrm>
            <a:off x="8595361" y="871952"/>
            <a:ext cx="3361966" cy="425229"/>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Heimat – homeland</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Syria, Flag, National Flag, Nation, Country, Ensign">
            <a:extLst>
              <a:ext uri="{FF2B5EF4-FFF2-40B4-BE49-F238E27FC236}">
                <a16:creationId xmlns:a16="http://schemas.microsoft.com/office/drawing/2014/main" id="{214B639D-4BA4-4C7A-89AF-DA13E5590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953" y="2104017"/>
            <a:ext cx="4935683" cy="32904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09C88B5-8999-44AB-B488-2C8B2A79E85E}"/>
              </a:ext>
            </a:extLst>
          </p:cNvPr>
          <p:cNvSpPr txBox="1"/>
          <p:nvPr/>
        </p:nvSpPr>
        <p:spPr>
          <a:xfrm>
            <a:off x="387873" y="1241554"/>
            <a:ext cx="8617582"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lang="en-GB" sz="2400" dirty="0">
                <a:solidFill>
                  <a:srgbClr val="4472C4">
                    <a:lumMod val="50000"/>
                  </a:srgbClr>
                </a:solidFill>
                <a:latin typeface="Century Gothic" panose="020F0302020204030204"/>
              </a:rPr>
              <a:t> und </a:t>
            </a:r>
            <a:r>
              <a:rPr lang="en-GB" sz="2400" dirty="0" err="1">
                <a:solidFill>
                  <a:srgbClr val="4472C4">
                    <a:lumMod val="50000"/>
                  </a:srgbClr>
                </a:solidFill>
                <a:latin typeface="Century Gothic" panose="020F0302020204030204"/>
              </a:rPr>
              <a:t>schreibt</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Graphic 6" descr="User">
            <a:extLst>
              <a:ext uri="{FF2B5EF4-FFF2-40B4-BE49-F238E27FC236}">
                <a16:creationId xmlns:a16="http://schemas.microsoft.com/office/drawing/2014/main" id="{06D4B987-CF8D-4700-84F2-E6343DD062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5682" y="1163991"/>
            <a:ext cx="548541" cy="548541"/>
          </a:xfrm>
          <a:prstGeom prst="rect">
            <a:avLst/>
          </a:prstGeom>
        </p:spPr>
      </p:pic>
    </p:spTree>
    <p:extLst>
      <p:ext uri="{BB962C8B-B14F-4D97-AF65-F5344CB8AC3E}">
        <p14:creationId xmlns:p14="http://schemas.microsoft.com/office/powerpoint/2010/main" val="37163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7392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41488" y="2022890"/>
            <a:ext cx="680720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1961 ist er nach L</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pzig in Deutschland gekommen.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Er hat dort Deutsch stud</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 und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Doktorarb</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 geschr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Er schr</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bt Gedichte auf Deutsch.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Gedicht ‘S</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ltanz’ gehört zum Genre ‘Migrationsliteratur’.</a:t>
            </a:r>
          </a:p>
        </p:txBody>
      </p:sp>
      <p:pic>
        <p:nvPicPr>
          <p:cNvPr id="2050" name="Picture 2" descr="Syria, Aleppo, Citadel, Entrance, Tower">
            <a:extLst>
              <a:ext uri="{FF2B5EF4-FFF2-40B4-BE49-F238E27FC236}">
                <a16:creationId xmlns:a16="http://schemas.microsoft.com/office/drawing/2014/main" id="{961B6E88-E006-43D4-99C0-018F72E24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2249" y="2022890"/>
            <a:ext cx="4709692" cy="35322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FB38AC-C54E-48D8-81B0-47D89BD001F2}"/>
              </a:ext>
            </a:extLst>
          </p:cNvPr>
          <p:cNvSpPr txBox="1"/>
          <p:nvPr/>
        </p:nvSpPr>
        <p:spPr>
          <a:xfrm>
            <a:off x="387873" y="1241554"/>
            <a:ext cx="8631436" cy="830997"/>
          </a:xfrm>
          <a:prstGeom prst="rect">
            <a:avLst/>
          </a:prstGeom>
          <a:noFill/>
        </p:spPr>
        <p:txBody>
          <a:bodyPr wrap="square" rtlCol="0">
            <a:spAutoFit/>
          </a:bodyPr>
          <a:lstStyle/>
          <a:p>
            <a:pPr lvl="0">
              <a:defRPr/>
            </a:pPr>
            <a:r>
              <a:rPr lang="en-GB" sz="2400" dirty="0">
                <a:solidFill>
                  <a:srgbClr val="4472C4">
                    <a:lumMod val="50000"/>
                  </a:srgbClr>
                </a:solidFill>
              </a:rPr>
              <a:t>Person </a:t>
            </a:r>
            <a:r>
              <a:rPr lang="en-GB" sz="2400" b="1" dirty="0">
                <a:solidFill>
                  <a:srgbClr val="4472C4">
                    <a:lumMod val="50000"/>
                  </a:srgbClr>
                </a:solidFill>
              </a:rPr>
              <a:t>A</a:t>
            </a:r>
            <a:r>
              <a:rPr lang="en-GB" sz="2400" dirty="0">
                <a:solidFill>
                  <a:srgbClr val="4472C4">
                    <a:lumMod val="50000"/>
                  </a:srgbClr>
                </a:solidFill>
              </a:rPr>
              <a:t> </a:t>
            </a:r>
            <a:r>
              <a:rPr lang="en-GB" sz="2400" dirty="0" err="1">
                <a:solidFill>
                  <a:srgbClr val="4472C4">
                    <a:lumMod val="50000"/>
                  </a:srgbClr>
                </a:solidFill>
              </a:rPr>
              <a:t>liest</a:t>
            </a:r>
            <a:r>
              <a:rPr lang="en-GB" sz="2400" dirty="0">
                <a:solidFill>
                  <a:srgbClr val="4472C4">
                    <a:lumMod val="50000"/>
                  </a:srgbClr>
                </a:solidFill>
              </a:rPr>
              <a:t> </a:t>
            </a:r>
            <a:r>
              <a:rPr lang="en-GB" sz="2400" dirty="0" err="1">
                <a:solidFill>
                  <a:srgbClr val="4472C4">
                    <a:lumMod val="50000"/>
                  </a:srgbClr>
                </a:solidFill>
              </a:rPr>
              <a:t>laut</a:t>
            </a:r>
            <a:r>
              <a:rPr lang="en-GB" sz="2400" dirty="0">
                <a:solidFill>
                  <a:srgbClr val="4472C4">
                    <a:lumMod val="50000"/>
                  </a:srgbClr>
                </a:solidFill>
              </a:rPr>
              <a:t>.  Person </a:t>
            </a:r>
            <a:r>
              <a:rPr lang="en-GB" sz="2400" b="1" dirty="0">
                <a:solidFill>
                  <a:srgbClr val="4472C4">
                    <a:lumMod val="50000"/>
                  </a:srgbClr>
                </a:solidFill>
              </a:rPr>
              <a:t>B </a:t>
            </a:r>
            <a:r>
              <a:rPr lang="en-GB" sz="2400" dirty="0" err="1">
                <a:solidFill>
                  <a:srgbClr val="4472C4">
                    <a:lumMod val="50000"/>
                  </a:srgbClr>
                </a:solidFill>
              </a:rPr>
              <a:t>dreht</a:t>
            </a:r>
            <a:r>
              <a:rPr lang="en-GB" sz="2400" dirty="0">
                <a:solidFill>
                  <a:srgbClr val="4472C4">
                    <a:lumMod val="50000"/>
                  </a:srgbClr>
                </a:solidFill>
              </a:rPr>
              <a:t> </a:t>
            </a:r>
            <a:r>
              <a:rPr lang="en-GB" sz="2400" dirty="0" err="1">
                <a:solidFill>
                  <a:srgbClr val="4472C4">
                    <a:lumMod val="50000"/>
                  </a:srgbClr>
                </a:solidFill>
              </a:rPr>
              <a:t>sich</a:t>
            </a:r>
            <a:r>
              <a:rPr lang="en-GB" sz="2400" dirty="0">
                <a:solidFill>
                  <a:srgbClr val="4472C4">
                    <a:lumMod val="50000"/>
                  </a:srgbClr>
                </a:solidFill>
              </a:rPr>
              <a:t> um</a:t>
            </a:r>
            <a:r>
              <a:rPr lang="en-GB" sz="2400" b="1" dirty="0">
                <a:solidFill>
                  <a:srgbClr val="4472C4">
                    <a:lumMod val="50000"/>
                  </a:srgbClr>
                </a:solidFill>
              </a:rPr>
              <a:t>,      </a:t>
            </a:r>
            <a:r>
              <a:rPr lang="en-GB" sz="2400" dirty="0" err="1">
                <a:solidFill>
                  <a:srgbClr val="4472C4">
                    <a:lumMod val="50000"/>
                  </a:srgbClr>
                </a:solidFill>
              </a:rPr>
              <a:t>hört</a:t>
            </a:r>
            <a:r>
              <a:rPr lang="en-GB" sz="2400" dirty="0">
                <a:solidFill>
                  <a:srgbClr val="4472C4">
                    <a:lumMod val="50000"/>
                  </a:srgbClr>
                </a:solidFill>
              </a:rPr>
              <a:t> </a:t>
            </a:r>
            <a:r>
              <a:rPr lang="en-GB" sz="2400" dirty="0" err="1">
                <a:solidFill>
                  <a:srgbClr val="4472C4">
                    <a:lumMod val="50000"/>
                  </a:srgbClr>
                </a:solidFill>
              </a:rPr>
              <a:t>zu</a:t>
            </a:r>
            <a:r>
              <a:rPr lang="en-GB" sz="2400" dirty="0">
                <a:solidFill>
                  <a:srgbClr val="4472C4">
                    <a:lumMod val="50000"/>
                  </a:srgbClr>
                </a:solidFill>
              </a:rPr>
              <a:t> und </a:t>
            </a:r>
            <a:r>
              <a:rPr lang="en-GB" sz="2400" dirty="0" err="1">
                <a:solidFill>
                  <a:srgbClr val="4472C4">
                    <a:lumMod val="50000"/>
                  </a:srgbClr>
                </a:solidFill>
              </a:rPr>
              <a:t>schreibt</a:t>
            </a:r>
            <a:r>
              <a:rPr lang="en-GB" sz="2400" dirty="0">
                <a:solidFill>
                  <a:srgbClr val="4472C4">
                    <a:lumMod val="50000"/>
                  </a:srgbClr>
                </a:solidFill>
              </a:rPr>
              <a:t>.</a:t>
            </a:r>
          </a:p>
        </p:txBody>
      </p:sp>
      <p:pic>
        <p:nvPicPr>
          <p:cNvPr id="8" name="Graphic 7" descr="User">
            <a:extLst>
              <a:ext uri="{FF2B5EF4-FFF2-40B4-BE49-F238E27FC236}">
                <a16:creationId xmlns:a16="http://schemas.microsoft.com/office/drawing/2014/main" id="{CE9DD735-7263-4F05-80C0-6EB04C6B6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5682" y="1163991"/>
            <a:ext cx="548541" cy="548541"/>
          </a:xfrm>
          <a:prstGeom prst="rect">
            <a:avLst/>
          </a:prstGeom>
        </p:spPr>
      </p:pic>
    </p:spTree>
    <p:extLst>
      <p:ext uri="{BB962C8B-B14F-4D97-AF65-F5344CB8AC3E}">
        <p14:creationId xmlns:p14="http://schemas.microsoft.com/office/powerpoint/2010/main" val="30150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021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Adel </a:t>
            </a:r>
            <a:r>
              <a:rPr lang="en-GB" sz="3600" b="1" dirty="0" err="1">
                <a:solidFill>
                  <a:schemeClr val="bg1"/>
                </a:solidFill>
              </a:rPr>
              <a:t>Karasholi</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90532" y="1297119"/>
            <a:ext cx="608764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Adel Karasholi ist ein Dichter aus Syrien. Seine Familie ist kurdisch. Er wurde 1936 in Syrien geboren. Als Dichter und Journalist hatte er in seiner Heimat* zu wenig Freiheit. 1961 ist er nach Leipzig in Deutschland gekommen. Er hat dort Deutsch studiert und eine Doktorarbeit geschrieben. Er schreibt Gedichte 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 Gedicht ‘Seiltanz’ gehört zum Genre ‘Migrationsliteratur’. </a:t>
            </a:r>
          </a:p>
        </p:txBody>
      </p:sp>
      <p:sp>
        <p:nvSpPr>
          <p:cNvPr id="6" name="TextBox 5">
            <a:extLst>
              <a:ext uri="{FF2B5EF4-FFF2-40B4-BE49-F238E27FC236}">
                <a16:creationId xmlns:a16="http://schemas.microsoft.com/office/drawing/2014/main" id="{420507D0-68BB-4F64-992E-8781F0F2D506}"/>
              </a:ext>
            </a:extLst>
          </p:cNvPr>
          <p:cNvSpPr txBox="1"/>
          <p:nvPr/>
        </p:nvSpPr>
        <p:spPr>
          <a:xfrm flipH="1">
            <a:off x="11157797" y="3005279"/>
            <a:ext cx="9655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66400"/>
                </a:solidFill>
                <a:effectLst/>
                <a:uLnTx/>
                <a:uFillTx/>
                <a:latin typeface="Century Gothic" panose="020F0302020204030204"/>
                <a:ea typeface="+mn-ea"/>
                <a:cs typeface="+mn-cs"/>
              </a:rPr>
              <a:t>Syrien</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7" name="Picture 6" descr="A picture containing text, map&#10;&#10;Description automatically generated">
            <a:extLst>
              <a:ext uri="{FF2B5EF4-FFF2-40B4-BE49-F238E27FC236}">
                <a16:creationId xmlns:a16="http://schemas.microsoft.com/office/drawing/2014/main" id="{B597C661-D176-403C-9416-FD9DE493F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177" y="869536"/>
            <a:ext cx="4810124" cy="2505075"/>
          </a:xfrm>
          <a:prstGeom prst="rect">
            <a:avLst/>
          </a:prstGeom>
        </p:spPr>
      </p:pic>
      <p:sp>
        <p:nvSpPr>
          <p:cNvPr id="8" name="Arrow: Up 7">
            <a:extLst>
              <a:ext uri="{FF2B5EF4-FFF2-40B4-BE49-F238E27FC236}">
                <a16:creationId xmlns:a16="http://schemas.microsoft.com/office/drawing/2014/main" id="{461A0327-8CE3-484D-AFB4-E4AE1CE956D8}"/>
              </a:ext>
            </a:extLst>
          </p:cNvPr>
          <p:cNvSpPr/>
          <p:nvPr/>
        </p:nvSpPr>
        <p:spPr>
          <a:xfrm rot="16200000">
            <a:off x="11029633" y="2318048"/>
            <a:ext cx="256328" cy="1118134"/>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6215727-B0B4-44FC-AFC2-C1D0E1269AC7}"/>
              </a:ext>
            </a:extLst>
          </p:cNvPr>
          <p:cNvSpPr txBox="1"/>
          <p:nvPr/>
        </p:nvSpPr>
        <p:spPr>
          <a:xfrm>
            <a:off x="7725211" y="330457"/>
            <a:ext cx="20018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rPr>
              <a:t>Deutschland</a:t>
            </a:r>
          </a:p>
        </p:txBody>
      </p:sp>
      <p:sp>
        <p:nvSpPr>
          <p:cNvPr id="10" name="Arrow: Down 9">
            <a:extLst>
              <a:ext uri="{FF2B5EF4-FFF2-40B4-BE49-F238E27FC236}">
                <a16:creationId xmlns:a16="http://schemas.microsoft.com/office/drawing/2014/main" id="{7AFEFAF7-F549-46A9-9FD4-86EC8338A064}"/>
              </a:ext>
            </a:extLst>
          </p:cNvPr>
          <p:cNvSpPr/>
          <p:nvPr/>
        </p:nvSpPr>
        <p:spPr>
          <a:xfrm rot="2083647">
            <a:off x="7778069" y="617328"/>
            <a:ext cx="376017" cy="1175943"/>
          </a:xfrm>
          <a:prstGeom prst="downArrow">
            <a:avLst/>
          </a:prstGeom>
          <a:solidFill>
            <a:srgbClr val="00206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E3278B10-B858-4E03-836A-AFFF03C0AA75}"/>
              </a:ext>
            </a:extLst>
          </p:cNvPr>
          <p:cNvSpPr/>
          <p:nvPr/>
        </p:nvSpPr>
        <p:spPr>
          <a:xfrm>
            <a:off x="5987019" y="3521305"/>
            <a:ext cx="5999625"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1</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Wo liegt Syrien – im Westen oder im Osten?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2</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Wann wurde Adel Karasholi geboren?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Warum hat er Syrien verlassen?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4</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Wie alt war er, als er nach Deutschland gefahren 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5</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Wo und was hat er in Deutschland studiert?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6</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In welcher Sprache schreibt er Gedichte?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2060"/>
                </a:solidFill>
                <a:effectLst/>
                <a:uLnTx/>
                <a:uFillTx/>
                <a:latin typeface="Century Gothic" panose="020F0302020204030204"/>
                <a:ea typeface="+mn-ea"/>
                <a:cs typeface="+mn-cs"/>
              </a:rPr>
              <a:t>7</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 Was ist „Migrationsliteratur“, deiner Meinung nach?</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5" name="Picture 14" descr="A picture containing outdoor, building, sky, old&#10;&#10;Description automatically generated">
            <a:extLst>
              <a:ext uri="{FF2B5EF4-FFF2-40B4-BE49-F238E27FC236}">
                <a16:creationId xmlns:a16="http://schemas.microsoft.com/office/drawing/2014/main" id="{8B17CB47-F252-4D3A-8441-0A65934352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3052" y="4711659"/>
            <a:ext cx="2557166" cy="1668276"/>
          </a:xfrm>
          <a:prstGeom prst="rect">
            <a:avLst/>
          </a:prstGeom>
        </p:spPr>
      </p:pic>
      <p:sp>
        <p:nvSpPr>
          <p:cNvPr id="12" name="Rectangle: Rounded Corners 11">
            <a:extLst>
              <a:ext uri="{FF2B5EF4-FFF2-40B4-BE49-F238E27FC236}">
                <a16:creationId xmlns:a16="http://schemas.microsoft.com/office/drawing/2014/main" id="{79C7E8DC-C50B-4F44-9034-C438AF5FFE7D}"/>
              </a:ext>
            </a:extLst>
          </p:cNvPr>
          <p:cNvSpPr/>
          <p:nvPr/>
        </p:nvSpPr>
        <p:spPr>
          <a:xfrm>
            <a:off x="10728304" y="3490527"/>
            <a:ext cx="988560"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Osten</a:t>
            </a:r>
            <a:endParaRPr lang="en-GB" sz="2000" b="1" dirty="0"/>
          </a:p>
        </p:txBody>
      </p:sp>
      <p:sp>
        <p:nvSpPr>
          <p:cNvPr id="17" name="Rectangle: Rounded Corners 16">
            <a:extLst>
              <a:ext uri="{FF2B5EF4-FFF2-40B4-BE49-F238E27FC236}">
                <a16:creationId xmlns:a16="http://schemas.microsoft.com/office/drawing/2014/main" id="{C5974B01-22F9-47B7-B2F5-CA45F836BF94}"/>
              </a:ext>
            </a:extLst>
          </p:cNvPr>
          <p:cNvSpPr/>
          <p:nvPr/>
        </p:nvSpPr>
        <p:spPr>
          <a:xfrm>
            <a:off x="4906630" y="1610974"/>
            <a:ext cx="883249"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1936</a:t>
            </a:r>
          </a:p>
        </p:txBody>
      </p:sp>
      <p:sp>
        <p:nvSpPr>
          <p:cNvPr id="18" name="Rectangle: Rounded Corners 17">
            <a:extLst>
              <a:ext uri="{FF2B5EF4-FFF2-40B4-BE49-F238E27FC236}">
                <a16:creationId xmlns:a16="http://schemas.microsoft.com/office/drawing/2014/main" id="{F4976007-B009-4791-AE4D-7602DF1C944E}"/>
              </a:ext>
            </a:extLst>
          </p:cNvPr>
          <p:cNvSpPr/>
          <p:nvPr/>
        </p:nvSpPr>
        <p:spPr>
          <a:xfrm>
            <a:off x="3628756" y="2320775"/>
            <a:ext cx="2355272"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zu</a:t>
            </a:r>
            <a:r>
              <a:rPr lang="en-GB" sz="2000" b="1" dirty="0"/>
              <a:t> </a:t>
            </a:r>
            <a:r>
              <a:rPr lang="en-GB" sz="2000" b="1" dirty="0" err="1"/>
              <a:t>wenig</a:t>
            </a:r>
            <a:r>
              <a:rPr lang="en-GB" sz="2000" b="1" dirty="0"/>
              <a:t> </a:t>
            </a:r>
            <a:r>
              <a:rPr lang="en-GB" sz="2000" b="1" dirty="0" err="1"/>
              <a:t>Freiheit</a:t>
            </a:r>
            <a:endParaRPr lang="en-GB" sz="2000" b="1" dirty="0"/>
          </a:p>
        </p:txBody>
      </p:sp>
      <p:sp>
        <p:nvSpPr>
          <p:cNvPr id="19" name="Rectangle: Rounded Corners 18">
            <a:extLst>
              <a:ext uri="{FF2B5EF4-FFF2-40B4-BE49-F238E27FC236}">
                <a16:creationId xmlns:a16="http://schemas.microsoft.com/office/drawing/2014/main" id="{F4DAD72B-89F2-4682-8140-0FE658ABEC5B}"/>
              </a:ext>
            </a:extLst>
          </p:cNvPr>
          <p:cNvSpPr/>
          <p:nvPr/>
        </p:nvSpPr>
        <p:spPr>
          <a:xfrm>
            <a:off x="7737593" y="4751402"/>
            <a:ext cx="1651307"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25 Jahre alt</a:t>
            </a:r>
          </a:p>
        </p:txBody>
      </p:sp>
      <p:sp>
        <p:nvSpPr>
          <p:cNvPr id="20" name="Rectangle: Rounded Corners 19">
            <a:extLst>
              <a:ext uri="{FF2B5EF4-FFF2-40B4-BE49-F238E27FC236}">
                <a16:creationId xmlns:a16="http://schemas.microsoft.com/office/drawing/2014/main" id="{3ABF5A5C-DFC2-4273-B84D-9E37D5A4FE61}"/>
              </a:ext>
            </a:extLst>
          </p:cNvPr>
          <p:cNvSpPr/>
          <p:nvPr/>
        </p:nvSpPr>
        <p:spPr>
          <a:xfrm>
            <a:off x="-15176" y="2666724"/>
            <a:ext cx="84644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1961</a:t>
            </a:r>
          </a:p>
        </p:txBody>
      </p:sp>
      <p:sp>
        <p:nvSpPr>
          <p:cNvPr id="21" name="Rectangle: Rounded Corners 20">
            <a:extLst>
              <a:ext uri="{FF2B5EF4-FFF2-40B4-BE49-F238E27FC236}">
                <a16:creationId xmlns:a16="http://schemas.microsoft.com/office/drawing/2014/main" id="{8088B1D7-DB4A-4104-AFD8-4AE8EDA38FFC}"/>
              </a:ext>
            </a:extLst>
          </p:cNvPr>
          <p:cNvSpPr/>
          <p:nvPr/>
        </p:nvSpPr>
        <p:spPr>
          <a:xfrm>
            <a:off x="2287419" y="2690107"/>
            <a:ext cx="103094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t>Leipzig</a:t>
            </a:r>
          </a:p>
        </p:txBody>
      </p:sp>
      <p:sp>
        <p:nvSpPr>
          <p:cNvPr id="22" name="Rectangle: Rounded Corners 21">
            <a:extLst>
              <a:ext uri="{FF2B5EF4-FFF2-40B4-BE49-F238E27FC236}">
                <a16:creationId xmlns:a16="http://schemas.microsoft.com/office/drawing/2014/main" id="{7DCD36C1-4BED-4B87-8A99-B7C55B1E4103}"/>
              </a:ext>
            </a:extLst>
          </p:cNvPr>
          <p:cNvSpPr/>
          <p:nvPr/>
        </p:nvSpPr>
        <p:spPr>
          <a:xfrm>
            <a:off x="3371221" y="2994642"/>
            <a:ext cx="1170633"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t>Deutsch</a:t>
            </a:r>
          </a:p>
        </p:txBody>
      </p:sp>
      <p:sp>
        <p:nvSpPr>
          <p:cNvPr id="23" name="Rectangle: Rounded Corners 22">
            <a:extLst>
              <a:ext uri="{FF2B5EF4-FFF2-40B4-BE49-F238E27FC236}">
                <a16:creationId xmlns:a16="http://schemas.microsoft.com/office/drawing/2014/main" id="{D1C5F9C7-5503-40DC-B449-E86250836E2C}"/>
              </a:ext>
            </a:extLst>
          </p:cNvPr>
          <p:cNvSpPr/>
          <p:nvPr/>
        </p:nvSpPr>
        <p:spPr>
          <a:xfrm>
            <a:off x="3256970" y="3682512"/>
            <a:ext cx="1170633"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t>Deutsch</a:t>
            </a:r>
          </a:p>
        </p:txBody>
      </p:sp>
      <p:sp>
        <p:nvSpPr>
          <p:cNvPr id="24" name="Rectangle: Rounded Corners 23">
            <a:extLst>
              <a:ext uri="{FF2B5EF4-FFF2-40B4-BE49-F238E27FC236}">
                <a16:creationId xmlns:a16="http://schemas.microsoft.com/office/drawing/2014/main" id="{AC61E75E-6964-4609-9A23-8286343C08E0}"/>
              </a:ext>
            </a:extLst>
          </p:cNvPr>
          <p:cNvSpPr/>
          <p:nvPr/>
        </p:nvSpPr>
        <p:spPr>
          <a:xfrm>
            <a:off x="7033628" y="5981499"/>
            <a:ext cx="4923698" cy="36933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Literatur</a:t>
            </a:r>
            <a:r>
              <a:rPr lang="en-GB" sz="2000" b="1" dirty="0"/>
              <a:t> </a:t>
            </a:r>
            <a:r>
              <a:rPr lang="en-GB" sz="2000" b="1" dirty="0" err="1"/>
              <a:t>mit</a:t>
            </a:r>
            <a:r>
              <a:rPr lang="en-GB" sz="2000" b="1" dirty="0"/>
              <a:t> </a:t>
            </a:r>
            <a:r>
              <a:rPr lang="en-GB" sz="2000" b="1" dirty="0" err="1"/>
              <a:t>dem</a:t>
            </a:r>
            <a:r>
              <a:rPr lang="en-GB" sz="2000" b="1" dirty="0"/>
              <a:t> </a:t>
            </a:r>
            <a:r>
              <a:rPr lang="en-GB" sz="2000" b="1" dirty="0" err="1"/>
              <a:t>Thema</a:t>
            </a:r>
            <a:r>
              <a:rPr lang="en-GB" sz="2000" b="1" dirty="0"/>
              <a:t> ‘Migration’</a:t>
            </a:r>
          </a:p>
        </p:txBody>
      </p:sp>
      <p:sp>
        <p:nvSpPr>
          <p:cNvPr id="16" name="Speech Bubble: Rectangle with Corners Rounded 15">
            <a:extLst>
              <a:ext uri="{FF2B5EF4-FFF2-40B4-BE49-F238E27FC236}">
                <a16:creationId xmlns:a16="http://schemas.microsoft.com/office/drawing/2014/main" id="{23F684BE-9B99-4405-ADA5-B7F3470D885C}"/>
              </a:ext>
            </a:extLst>
          </p:cNvPr>
          <p:cNvSpPr/>
          <p:nvPr/>
        </p:nvSpPr>
        <p:spPr>
          <a:xfrm>
            <a:off x="682812" y="2231241"/>
            <a:ext cx="4300228" cy="2505075"/>
          </a:xfrm>
          <a:prstGeom prst="wedgeRoundRectCallout">
            <a:avLst>
              <a:gd name="adj1" fmla="val 20059"/>
              <a:gd name="adj2" fmla="val 6362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Leipzig liegt im Bundesland Sachsen, das früher ein Teil der DDR war. Die Stadt ist ein historisches Kulturzentrum</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und hat berühmte Universitäten für Handel* und auch für Musik.</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043F6D5B-FB14-4E6A-B3D8-DE8C1D92540A}"/>
              </a:ext>
            </a:extLst>
          </p:cNvPr>
          <p:cNvSpPr/>
          <p:nvPr/>
        </p:nvSpPr>
        <p:spPr>
          <a:xfrm>
            <a:off x="90532" y="4472417"/>
            <a:ext cx="2300976" cy="648317"/>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Handel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business, trade</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C65664CF-729B-41C0-86BF-EDC0A563A077}"/>
              </a:ext>
            </a:extLst>
          </p:cNvPr>
          <p:cNvSpPr/>
          <p:nvPr/>
        </p:nvSpPr>
        <p:spPr>
          <a:xfrm>
            <a:off x="4133387" y="207669"/>
            <a:ext cx="2300976" cy="648317"/>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Heimat – homeland</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1173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P spid="20" grpId="0" animBg="1"/>
      <p:bldP spid="21" grpId="0" animBg="1"/>
      <p:bldP spid="22" grpId="0" animBg="1"/>
      <p:bldP spid="23" grpId="0" animBg="1"/>
      <p:bldP spid="24" grpId="0" animBg="1"/>
      <p:bldP spid="1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22D7C56B-DB60-4924-843B-54B482FE61D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9757"/>
            <a:ext cx="6807200" cy="869950"/>
          </a:xfrm>
          <a:prstGeom prst="rect">
            <a:avLst/>
          </a:prstGeom>
        </p:spPr>
      </p:pic>
      <p:sp>
        <p:nvSpPr>
          <p:cNvPr id="2" name="Title 1">
            <a:extLst>
              <a:ext uri="{FF2B5EF4-FFF2-40B4-BE49-F238E27FC236}">
                <a16:creationId xmlns:a16="http://schemas.microsoft.com/office/drawing/2014/main" id="{9F0DBCFF-75C3-4EA9-8337-FF728A41B69A}"/>
              </a:ext>
            </a:extLst>
          </p:cNvPr>
          <p:cNvSpPr>
            <a:spLocks noGrp="1"/>
          </p:cNvSpPr>
          <p:nvPr>
            <p:ph type="title"/>
          </p:nvPr>
        </p:nvSpPr>
        <p:spPr>
          <a:xfrm>
            <a:off x="0" y="0"/>
            <a:ext cx="10515600" cy="1325563"/>
          </a:xfrm>
        </p:spPr>
        <p:txBody>
          <a:bodyPr/>
          <a:lstStyle/>
          <a:p>
            <a:r>
              <a:rPr lang="en-GB" b="1" dirty="0">
                <a:solidFill>
                  <a:schemeClr val="bg1"/>
                </a:solidFill>
              </a:rPr>
              <a:t>das </a:t>
            </a:r>
            <a:r>
              <a:rPr lang="en-GB" b="1" dirty="0" err="1">
                <a:solidFill>
                  <a:schemeClr val="bg1"/>
                </a:solidFill>
              </a:rPr>
              <a:t>Gedicht</a:t>
            </a:r>
            <a:r>
              <a:rPr lang="en-GB" b="1" dirty="0">
                <a:solidFill>
                  <a:schemeClr val="bg1"/>
                </a:solidFill>
              </a:rPr>
              <a:t> </a:t>
            </a:r>
            <a:r>
              <a:rPr lang="en-GB" b="1" i="1" dirty="0" err="1">
                <a:solidFill>
                  <a:schemeClr val="bg1"/>
                </a:solidFill>
              </a:rPr>
              <a:t>Seiltanz</a:t>
            </a:r>
            <a:endParaRPr lang="en-GB" dirty="0">
              <a:solidFill>
                <a:schemeClr val="bg1"/>
              </a:solidFill>
            </a:endParaRPr>
          </a:p>
        </p:txBody>
      </p:sp>
      <p:sp>
        <p:nvSpPr>
          <p:cNvPr id="5" name="TextBox 4">
            <a:extLst>
              <a:ext uri="{FF2B5EF4-FFF2-40B4-BE49-F238E27FC236}">
                <a16:creationId xmlns:a16="http://schemas.microsoft.com/office/drawing/2014/main" id="{FB572C34-F84F-4569-82AC-2C569DC9480E}"/>
              </a:ext>
            </a:extLst>
          </p:cNvPr>
          <p:cNvSpPr txBox="1"/>
          <p:nvPr/>
        </p:nvSpPr>
        <p:spPr>
          <a:xfrm>
            <a:off x="138437" y="1218410"/>
            <a:ext cx="11374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Bevor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Gedicht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Seiltanz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guckt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Kurzfilm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a:t>
            </a:r>
          </a:p>
        </p:txBody>
      </p:sp>
      <p:sp>
        <p:nvSpPr>
          <p:cNvPr id="6" name="TextBox 5">
            <a:extLst>
              <a:ext uri="{FF2B5EF4-FFF2-40B4-BE49-F238E27FC236}">
                <a16:creationId xmlns:a16="http://schemas.microsoft.com/office/drawing/2014/main" id="{11ED999F-2319-4839-AAD1-A5624968EAF1}"/>
              </a:ext>
            </a:extLst>
          </p:cNvPr>
          <p:cNvSpPr txBox="1"/>
          <p:nvPr/>
        </p:nvSpPr>
        <p:spPr>
          <a:xfrm>
            <a:off x="138437" y="1669895"/>
            <a:ext cx="11374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Person auf dem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Speech Bubble: Rectangle with Corners Rounded 6">
            <a:extLst>
              <a:ext uri="{FF2B5EF4-FFF2-40B4-BE49-F238E27FC236}">
                <a16:creationId xmlns:a16="http://schemas.microsoft.com/office/drawing/2014/main" id="{BDD9D262-9476-4738-812E-969C751DC62B}"/>
              </a:ext>
            </a:extLst>
          </p:cNvPr>
          <p:cNvSpPr/>
          <p:nvPr/>
        </p:nvSpPr>
        <p:spPr>
          <a:xfrm>
            <a:off x="6034292" y="478899"/>
            <a:ext cx="3257022" cy="466949"/>
          </a:xfrm>
          <a:prstGeom prst="wedgeRoundRectCallout">
            <a:avLst>
              <a:gd name="adj1" fmla="val -19687"/>
              <a:gd name="adj2" fmla="val 4251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Seil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rope/tightrope</a:t>
            </a:r>
          </a:p>
        </p:txBody>
      </p:sp>
      <p:pic>
        <p:nvPicPr>
          <p:cNvPr id="8" name="Picture 2" descr="https://upload.wikimedia.org/wikipedia/commons/thumb/2/26/Adi_Holzer_Werksverzeichnis_850_Lebenslauf.jpg/256px-Adi_Holzer_Werksverzeichnis_850_Lebenslauf.jpg">
            <a:extLst>
              <a:ext uri="{FF2B5EF4-FFF2-40B4-BE49-F238E27FC236}">
                <a16:creationId xmlns:a16="http://schemas.microsoft.com/office/drawing/2014/main" id="{4DB23622-5E1E-46C8-B787-2CB3C8476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9675" y="1926569"/>
            <a:ext cx="3167651" cy="391007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9" name="Table 17">
            <a:extLst>
              <a:ext uri="{FF2B5EF4-FFF2-40B4-BE49-F238E27FC236}">
                <a16:creationId xmlns:a16="http://schemas.microsoft.com/office/drawing/2014/main" id="{01B503AB-4B0A-4334-B248-408E8391DA3A}"/>
              </a:ext>
            </a:extLst>
          </p:cNvPr>
          <p:cNvGraphicFramePr>
            <a:graphicFrameLocks noGrp="1"/>
          </p:cNvGraphicFramePr>
          <p:nvPr/>
        </p:nvGraphicFramePr>
        <p:xfrm>
          <a:off x="5960168" y="2484370"/>
          <a:ext cx="2466109" cy="3155220"/>
        </p:xfrm>
        <a:graphic>
          <a:graphicData uri="http://schemas.openxmlformats.org/drawingml/2006/table">
            <a:tbl>
              <a:tblPr firstRow="1" bandRow="1">
                <a:tableStyleId>{5940675A-B579-460E-94D1-54222C63F5DA}</a:tableStyleId>
              </a:tblPr>
              <a:tblGrid>
                <a:gridCol w="714033">
                  <a:extLst>
                    <a:ext uri="{9D8B030D-6E8A-4147-A177-3AD203B41FA5}">
                      <a16:colId xmlns:a16="http://schemas.microsoft.com/office/drawing/2014/main" val="1462727081"/>
                    </a:ext>
                  </a:extLst>
                </a:gridCol>
                <a:gridCol w="1752076">
                  <a:extLst>
                    <a:ext uri="{9D8B030D-6E8A-4147-A177-3AD203B41FA5}">
                      <a16:colId xmlns:a16="http://schemas.microsoft.com/office/drawing/2014/main" val="4036464161"/>
                    </a:ext>
                  </a:extLst>
                </a:gridCol>
              </a:tblGrid>
              <a:tr h="788805">
                <a:tc>
                  <a:txBody>
                    <a:bodyPr/>
                    <a:lstStyle/>
                    <a:p>
                      <a:pPr algn="ctr"/>
                      <a:r>
                        <a:rPr lang="en-GB" sz="2800" dirty="0">
                          <a:solidFill>
                            <a:srgbClr val="002060"/>
                          </a:solidFill>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GB" sz="2800" dirty="0" err="1">
                          <a:solidFill>
                            <a:srgbClr val="002060"/>
                          </a:solidFill>
                        </a:rPr>
                        <a:t>fahren</a:t>
                      </a:r>
                      <a:endParaRPr lang="en-GB" sz="2800" dirty="0">
                        <a:solidFill>
                          <a:srgbClr val="002060"/>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83612613"/>
                  </a:ext>
                </a:extLst>
              </a:tr>
              <a:tr h="788805">
                <a:tc>
                  <a:txBody>
                    <a:bodyPr/>
                    <a:lstStyle/>
                    <a:p>
                      <a:pPr algn="ctr"/>
                      <a:r>
                        <a:rPr lang="en-GB" sz="2800" dirty="0">
                          <a:solidFill>
                            <a:srgbClr val="002060"/>
                          </a:solidFill>
                        </a:rPr>
                        <a:t>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GB" sz="2800" dirty="0" err="1">
                          <a:solidFill>
                            <a:srgbClr val="002060"/>
                          </a:solidFill>
                        </a:rPr>
                        <a:t>laufen</a:t>
                      </a:r>
                      <a:endParaRPr lang="en-GB" sz="2800" dirty="0">
                        <a:solidFill>
                          <a:srgbClr val="002060"/>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31000828"/>
                  </a:ext>
                </a:extLst>
              </a:tr>
              <a:tr h="788805">
                <a:tc>
                  <a:txBody>
                    <a:bodyPr/>
                    <a:lstStyle/>
                    <a:p>
                      <a:pPr algn="ctr"/>
                      <a:r>
                        <a:rPr lang="en-GB" sz="2800" dirty="0">
                          <a:solidFill>
                            <a:srgbClr val="002060"/>
                          </a:solidFill>
                        </a:rPr>
                        <a:t>3</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GB" sz="2800" dirty="0" err="1">
                          <a:solidFill>
                            <a:srgbClr val="002060"/>
                          </a:solidFill>
                        </a:rPr>
                        <a:t>tanzen</a:t>
                      </a:r>
                      <a:endParaRPr lang="en-GB" sz="2800" dirty="0">
                        <a:solidFill>
                          <a:srgbClr val="002060"/>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83385101"/>
                  </a:ext>
                </a:extLst>
              </a:tr>
              <a:tr h="788805">
                <a:tc>
                  <a:txBody>
                    <a:bodyPr/>
                    <a:lstStyle/>
                    <a:p>
                      <a:pPr algn="ctr"/>
                      <a:r>
                        <a:rPr lang="en-GB" sz="2800" dirty="0">
                          <a:solidFill>
                            <a:srgbClr val="002060"/>
                          </a:solidFill>
                        </a:rPr>
                        <a:t>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GB" sz="2800" dirty="0" err="1">
                          <a:solidFill>
                            <a:srgbClr val="002060"/>
                          </a:solidFill>
                        </a:rPr>
                        <a:t>gehen</a:t>
                      </a:r>
                      <a:endParaRPr lang="en-GB" sz="2800" dirty="0">
                        <a:solidFill>
                          <a:srgbClr val="002060"/>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52083541"/>
                  </a:ext>
                </a:extLst>
              </a:tr>
            </a:tbl>
          </a:graphicData>
        </a:graphic>
      </p:graphicFrame>
      <p:sp>
        <p:nvSpPr>
          <p:cNvPr id="3" name="TextBox 2">
            <a:extLst>
              <a:ext uri="{FF2B5EF4-FFF2-40B4-BE49-F238E27FC236}">
                <a16:creationId xmlns:a16="http://schemas.microsoft.com/office/drawing/2014/main" id="{76B1826C-0837-4A5A-BB9D-6C7C693FEBCC}"/>
              </a:ext>
            </a:extLst>
          </p:cNvPr>
          <p:cNvSpPr txBox="1"/>
          <p:nvPr/>
        </p:nvSpPr>
        <p:spPr>
          <a:xfrm>
            <a:off x="8789675" y="5836640"/>
            <a:ext cx="316765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Adi Holzer</a:t>
            </a:r>
          </a:p>
        </p:txBody>
      </p:sp>
      <p:pic>
        <p:nvPicPr>
          <p:cNvPr id="10" name="Online Media 9" descr="First Ever Slackline at Navagio Beach / Zakynthos, Greece">
            <a:hlinkClick r:id="" action="ppaction://media"/>
            <a:extLst>
              <a:ext uri="{FF2B5EF4-FFF2-40B4-BE49-F238E27FC236}">
                <a16:creationId xmlns:a16="http://schemas.microsoft.com/office/drawing/2014/main" id="{FB32E5B5-86A9-9443-B578-EAE4FFD78F60}"/>
              </a:ext>
            </a:extLst>
          </p:cNvPr>
          <p:cNvPicPr>
            <a:picLocks noRot="1" noChangeAspect="1"/>
          </p:cNvPicPr>
          <p:nvPr>
            <a:videoFile r:link="rId1"/>
          </p:nvPr>
        </p:nvPicPr>
        <p:blipFill>
          <a:blip r:embed="rId6"/>
          <a:stretch>
            <a:fillRect/>
          </a:stretch>
        </p:blipFill>
        <p:spPr>
          <a:xfrm>
            <a:off x="247159" y="2499385"/>
            <a:ext cx="5531310" cy="3125190"/>
          </a:xfrm>
          <a:prstGeom prst="rect">
            <a:avLst/>
          </a:prstGeom>
        </p:spPr>
      </p:pic>
      <p:sp>
        <p:nvSpPr>
          <p:cNvPr id="11" name="TextBox 10">
            <a:extLst>
              <a:ext uri="{FF2B5EF4-FFF2-40B4-BE49-F238E27FC236}">
                <a16:creationId xmlns:a16="http://schemas.microsoft.com/office/drawing/2014/main" id="{D5272C8B-254B-954F-B38E-55EF348C30C3}"/>
              </a:ext>
            </a:extLst>
          </p:cNvPr>
          <p:cNvSpPr txBox="1"/>
          <p:nvPr/>
        </p:nvSpPr>
        <p:spPr>
          <a:xfrm>
            <a:off x="2610818" y="5667363"/>
            <a:ext cx="316765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Lyell Grunberg</a:t>
            </a:r>
          </a:p>
        </p:txBody>
      </p:sp>
    </p:spTree>
    <p:extLst>
      <p:ext uri="{BB962C8B-B14F-4D97-AF65-F5344CB8AC3E}">
        <p14:creationId xmlns:p14="http://schemas.microsoft.com/office/powerpoint/2010/main" val="227835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68</TotalTime>
  <Words>8368</Words>
  <Application>Microsoft Office PowerPoint</Application>
  <PresentationFormat>Widescreen</PresentationFormat>
  <Paragraphs>908</Paragraphs>
  <Slides>38</Slides>
  <Notes>38</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Cavolini</vt:lpstr>
      <vt:lpstr>Century Gothic</vt:lpstr>
      <vt:lpstr>Times New Roman</vt:lpstr>
      <vt:lpstr>Tw Cen MT</vt:lpstr>
      <vt:lpstr>1_Office Theme</vt:lpstr>
      <vt:lpstr>9_Office Theme</vt:lpstr>
      <vt:lpstr>Seiltanz – Adel Karasholi </vt:lpstr>
      <vt:lpstr>English  German  English </vt:lpstr>
      <vt:lpstr>Vokabeln [1/2]</vt:lpstr>
      <vt:lpstr>Vokabeln [2/2]</vt:lpstr>
      <vt:lpstr>Phonetik</vt:lpstr>
      <vt:lpstr>Phonetik</vt:lpstr>
      <vt:lpstr>Phonetik</vt:lpstr>
      <vt:lpstr>Adel Karasholi </vt:lpstr>
      <vt:lpstr>das Gedicht Seiltanz</vt:lpstr>
      <vt:lpstr>Seiltanz – Adel Karasholi</vt:lpstr>
      <vt:lpstr>Seiltanz – Adel Karasholi</vt:lpstr>
      <vt:lpstr>Antworten</vt:lpstr>
      <vt:lpstr>Was symbolisiert Seiltanzen für den Dichter?</vt:lpstr>
      <vt:lpstr>Der Seiltanz von Migranten</vt:lpstr>
      <vt:lpstr>Seiltanz – Adel Karasholi </vt:lpstr>
      <vt:lpstr>Phonetik</vt:lpstr>
      <vt:lpstr>Phonetik</vt:lpstr>
      <vt:lpstr>Phonetik [1/2]</vt:lpstr>
      <vt:lpstr>Phonetik [2/2]</vt:lpstr>
      <vt:lpstr>Wortfamilien</vt:lpstr>
      <vt:lpstr>Syrier in Deutschland</vt:lpstr>
      <vt:lpstr>Welch-</vt:lpstr>
      <vt:lpstr>Ein Interview mit Adel Karasholi</vt:lpstr>
      <vt:lpstr>Wir fragen Adel Karasholi</vt:lpstr>
      <vt:lpstr>Weder … noch</vt:lpstr>
      <vt:lpstr>Seiltanz</vt:lpstr>
      <vt:lpstr>Adel Karasholi</vt:lpstr>
      <vt:lpstr>Adel Karasholi</vt:lpstr>
      <vt:lpstr>Adel Karasholi [1/7]</vt:lpstr>
      <vt:lpstr>Adel Karasholi [2/7]</vt:lpstr>
      <vt:lpstr>Adel Karasholi [3/7]</vt:lpstr>
      <vt:lpstr>Adel Karasholi [4/7]</vt:lpstr>
      <vt:lpstr>Adel Karasholi [5/7]</vt:lpstr>
      <vt:lpstr>Adel Karasholi [6/7]</vt:lpstr>
      <vt:lpstr>Adel Karasholi [7/7]</vt:lpstr>
      <vt:lpstr>Seiltanz</vt:lpstr>
      <vt:lpstr>Seiltanz</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Rachel Hawkes</cp:lastModifiedBy>
  <cp:revision>137</cp:revision>
  <dcterms:created xsi:type="dcterms:W3CDTF">2020-07-18T21:51:12Z</dcterms:created>
  <dcterms:modified xsi:type="dcterms:W3CDTF">2021-11-06T06:58:11Z</dcterms:modified>
</cp:coreProperties>
</file>