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 id="2147483660" r:id="rId4"/>
  </p:sldMasterIdLst>
  <p:notesMasterIdLst>
    <p:notesMasterId r:id="rId46"/>
  </p:notesMasterIdLst>
  <p:sldIdLst>
    <p:sldId id="436" r:id="rId5"/>
    <p:sldId id="316" r:id="rId6"/>
    <p:sldId id="317" r:id="rId7"/>
    <p:sldId id="355" r:id="rId8"/>
    <p:sldId id="271" r:id="rId9"/>
    <p:sldId id="292" r:id="rId10"/>
    <p:sldId id="383" r:id="rId11"/>
    <p:sldId id="512" r:id="rId12"/>
    <p:sldId id="513" r:id="rId13"/>
    <p:sldId id="514" r:id="rId14"/>
    <p:sldId id="540" r:id="rId15"/>
    <p:sldId id="541" r:id="rId16"/>
    <p:sldId id="515" r:id="rId17"/>
    <p:sldId id="516" r:id="rId18"/>
    <p:sldId id="542" r:id="rId19"/>
    <p:sldId id="517" r:id="rId20"/>
    <p:sldId id="518" r:id="rId21"/>
    <p:sldId id="486" r:id="rId22"/>
    <p:sldId id="546" r:id="rId23"/>
    <p:sldId id="547" r:id="rId24"/>
    <p:sldId id="548" r:id="rId25"/>
    <p:sldId id="522" r:id="rId26"/>
    <p:sldId id="523" r:id="rId27"/>
    <p:sldId id="524" r:id="rId28"/>
    <p:sldId id="525" r:id="rId29"/>
    <p:sldId id="526" r:id="rId30"/>
    <p:sldId id="527" r:id="rId31"/>
    <p:sldId id="528" r:id="rId32"/>
    <p:sldId id="529" r:id="rId33"/>
    <p:sldId id="530" r:id="rId34"/>
    <p:sldId id="531" r:id="rId35"/>
    <p:sldId id="532" r:id="rId36"/>
    <p:sldId id="533" r:id="rId37"/>
    <p:sldId id="534" r:id="rId38"/>
    <p:sldId id="535" r:id="rId39"/>
    <p:sldId id="536" r:id="rId40"/>
    <p:sldId id="544" r:id="rId41"/>
    <p:sldId id="543" r:id="rId42"/>
    <p:sldId id="545" r:id="rId43"/>
    <p:sldId id="447" r:id="rId44"/>
    <p:sldId id="53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7" clrIdx="0">
    <p:extLst>
      <p:ext uri="{19B8F6BF-5375-455C-9EA6-DF929625EA0E}">
        <p15:presenceInfo xmlns:p15="http://schemas.microsoft.com/office/powerpoint/2012/main" userId="Stephen Owen" providerId="None"/>
      </p:ext>
    </p:extLst>
  </p:cmAuthor>
  <p:cmAuthor id="2" name="Natalie Finlayson" initials="NF" lastIdx="23" clrIdx="1">
    <p:extLst>
      <p:ext uri="{19B8F6BF-5375-455C-9EA6-DF929625EA0E}">
        <p15:presenceInfo xmlns:p15="http://schemas.microsoft.com/office/powerpoint/2012/main" userId="Natalie Finlayson" providerId="None"/>
      </p:ext>
    </p:extLst>
  </p:cmAuthor>
  <p:cmAuthor id="3" name="Microsoft Office User" initials="MOU" lastIdx="36"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F00"/>
    <a:srgbClr val="02456F"/>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8" autoAdjust="0"/>
    <p:restoredTop sz="77673" autoAdjust="0"/>
  </p:normalViewPr>
  <p:slideViewPr>
    <p:cSldViewPr snapToGrid="0" snapToObjects="1">
      <p:cViewPr varScale="1">
        <p:scale>
          <a:sx n="85" d="100"/>
          <a:sy n="85" d="100"/>
        </p:scale>
        <p:origin x="1386"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0F4F0-A9C9-1041-A252-7B7F85363CCF}"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951FC-ED3C-D34D-B0AD-3860E518A05C}" type="slidenum">
              <a:rPr lang="en-US" smtClean="0"/>
              <a:t>‹#›</a:t>
            </a:fld>
            <a:endParaRPr lang="en-US"/>
          </a:p>
        </p:txBody>
      </p:sp>
    </p:spTree>
    <p:extLst>
      <p:ext uri="{BB962C8B-B14F-4D97-AF65-F5344CB8AC3E}">
        <p14:creationId xmlns:p14="http://schemas.microsoft.com/office/powerpoint/2010/main" val="140648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of the SSC </a:t>
            </a:r>
            <a:r>
              <a:rPr lang="en-GB" b="1" dirty="0"/>
              <a:t>[</a:t>
            </a:r>
            <a:r>
              <a:rPr lang="en-GB" b="1" dirty="0" err="1"/>
              <a:t>i</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b="1" dirty="0"/>
              <a:t>the pronoun </a:t>
            </a:r>
            <a:r>
              <a:rPr lang="en-GB" b="1" i="1" dirty="0" err="1"/>
              <a:t>vous</a:t>
            </a:r>
            <a:r>
              <a:rPr lang="en-GB" b="1" i="0" dirty="0"/>
              <a:t> meaning ‘you’ plural (in contrast with English, which has only one word for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b="1" dirty="0"/>
              <a:t>the plural </a:t>
            </a:r>
            <a:r>
              <a:rPr lang="en-GB" b="1" i="1" dirty="0" err="1"/>
              <a:t>vous</a:t>
            </a:r>
            <a:r>
              <a:rPr lang="en-GB" b="1" i="0" dirty="0"/>
              <a:t> form of regular –ER verbs</a:t>
            </a:r>
            <a:endParaRPr lang="en-GB" sz="1200" b="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fr-FR" sz="1200" b="1" i="0" u="none" strike="noStrike" kern="1200" dirty="0">
                <a:solidFill>
                  <a:schemeClr val="tx1"/>
                </a:solidFill>
                <a:effectLst/>
                <a:latin typeface="+mn-lt"/>
                <a:ea typeface="+mn-ea"/>
                <a:cs typeface="+mn-cs"/>
              </a:rPr>
              <a:t>7.1.2.7 (</a:t>
            </a:r>
            <a:r>
              <a:rPr lang="fr-FR" sz="1200" b="1" i="0" u="none" strike="noStrike" kern="1200" dirty="0" err="1">
                <a:solidFill>
                  <a:schemeClr val="tx1"/>
                </a:solidFill>
                <a:effectLst/>
                <a:latin typeface="+mn-lt"/>
                <a:ea typeface="+mn-ea"/>
                <a:cs typeface="+mn-cs"/>
              </a:rPr>
              <a:t>introduce</a:t>
            </a:r>
            <a:r>
              <a:rPr lang="fr-FR" sz="1200" b="1" i="0" u="none" strike="noStrike" kern="1200" dirty="0">
                <a:solidFill>
                  <a:schemeClr val="tx1"/>
                </a:solidFill>
                <a:effectLst/>
                <a:latin typeface="+mn-lt"/>
                <a:ea typeface="+mn-ea"/>
                <a:cs typeface="+mn-cs"/>
              </a:rPr>
              <a:t>)</a:t>
            </a:r>
            <a:r>
              <a:rPr lang="fr-FR" sz="1200" b="1" i="0" u="none" strike="noStrike" kern="1200" baseline="0" dirty="0">
                <a:solidFill>
                  <a:schemeClr val="tx1"/>
                </a:solidFill>
                <a:effectLst/>
                <a:latin typeface="+mn-lt"/>
                <a:ea typeface="+mn-ea"/>
                <a:cs typeface="+mn-cs"/>
              </a:rPr>
              <a:t> </a:t>
            </a:r>
            <a:r>
              <a:rPr lang="fr-FR" dirty="0"/>
              <a:t>fermer [757], regarder</a:t>
            </a:r>
            <a:r>
              <a:rPr lang="fr-FR" baseline="30000" dirty="0"/>
              <a:t>2</a:t>
            </a:r>
            <a:r>
              <a:rPr lang="fr-FR" dirty="0"/>
              <a:t> [425], vous</a:t>
            </a:r>
            <a:r>
              <a:rPr lang="fr-FR" baseline="30000" dirty="0"/>
              <a:t>1</a:t>
            </a:r>
            <a:r>
              <a:rPr lang="fr-FR" dirty="0"/>
              <a:t> [50], chemise [3892], classe [778], fenêtre [1604], porte [696], salle [812], silence [1281], tableau [1456], bien [47]</a:t>
            </a:r>
          </a:p>
          <a:p>
            <a:r>
              <a:rPr lang="en-GB" sz="1200" b="1" i="0" u="none" strike="noStrike" kern="1200" cap="none" dirty="0">
                <a:solidFill>
                  <a:schemeClr val="tx1"/>
                </a:solidFill>
                <a:effectLst/>
                <a:latin typeface="+mn-lt"/>
                <a:ea typeface="Calibri"/>
                <a:cs typeface="Calibri"/>
                <a:sym typeface="Calibri"/>
              </a:rPr>
              <a:t>7.1.2.4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demander [80], donner [46], montrer [108], cadeau [2298], penser [116], exemple [259], raison [72], aujourd'hui [233], normalement [2018], que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 à</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[4]</a:t>
            </a:r>
          </a:p>
          <a:p>
            <a:r>
              <a:rPr lang="en-GB" sz="1200" b="1" i="0" u="none" strike="noStrike" kern="1200" cap="none" baseline="0" dirty="0">
                <a:solidFill>
                  <a:schemeClr val="tx1"/>
                </a:solidFill>
                <a:effectLst/>
                <a:latin typeface="+mn-lt"/>
                <a:ea typeface="Calibri"/>
                <a:cs typeface="Calibri"/>
                <a:sym typeface="Calibri"/>
              </a:rPr>
              <a:t>7.1.1.6 (revisit) </a:t>
            </a:r>
            <a:r>
              <a:rPr lang="fr-FR" sz="1200" b="0" i="0" u="none" strike="noStrike" kern="1200" cap="none" dirty="0">
                <a:solidFill>
                  <a:schemeClr val="tx1"/>
                </a:solidFill>
                <a:effectLst/>
                <a:latin typeface="+mn-lt"/>
                <a:ea typeface="Calibri"/>
                <a:cs typeface="Calibri"/>
                <a:sym typeface="Calibri"/>
              </a:rPr>
              <a:t>acteur [1152], actrice [1152], anglais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[784], fille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[629], français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[251], garçon [1599], médecin [827], mot [220], personne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[84], phrase [2074], le [1], la [1], les [1], en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3762277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GB" sz="1200" b="0" i="0" u="none" strike="noStrike" kern="1200" noProof="0" dirty="0">
                <a:solidFill>
                  <a:schemeClr val="tx1"/>
                </a:solidFill>
                <a:effectLst/>
                <a:latin typeface="+mn-lt"/>
                <a:ea typeface="+mn-ea"/>
                <a:cs typeface="+mn-cs"/>
              </a:rPr>
              <a:t>5 minutes</a:t>
            </a:r>
          </a:p>
          <a:p>
            <a:endParaRPr lang="en-US" b="1" dirty="0"/>
          </a:p>
          <a:p>
            <a:r>
              <a:rPr lang="en-US" b="1" dirty="0"/>
              <a:t>Aim: </a:t>
            </a:r>
            <a:r>
              <a:rPr lang="en-US" b="0" dirty="0"/>
              <a:t>to</a:t>
            </a:r>
            <a:r>
              <a:rPr lang="en-US" b="1" dirty="0"/>
              <a:t> </a:t>
            </a:r>
            <a:r>
              <a:rPr lang="en-US" b="0" dirty="0" err="1"/>
              <a:t>practise</a:t>
            </a:r>
            <a:r>
              <a:rPr lang="en-US" b="0" dirty="0"/>
              <a:t> vocab recall (English to French) </a:t>
            </a:r>
            <a:r>
              <a:rPr lang="en-GB" sz="1200" b="0" i="0" u="none" strike="noStrike" kern="1200" noProof="0" dirty="0">
                <a:solidFill>
                  <a:schemeClr val="tx1"/>
                </a:solidFill>
                <a:effectLst/>
                <a:latin typeface="+mn-lt"/>
                <a:ea typeface="+mn-ea"/>
                <a:cs typeface="+mn-cs"/>
              </a:rPr>
              <a:t>in both the oral and written modalities</a:t>
            </a:r>
            <a:endParaRPr lang="en-US" b="1" dirty="0"/>
          </a:p>
          <a:p>
            <a:endParaRPr lang="en-US" b="1" dirty="0"/>
          </a:p>
          <a:p>
            <a:r>
              <a:rPr lang="en-US" b="1" dirty="0"/>
              <a:t>Procedure:</a:t>
            </a:r>
          </a:p>
          <a:p>
            <a:pPr marL="228600" indent="-228600">
              <a:buAutoNum type="arabicPeriod"/>
            </a:pPr>
            <a:r>
              <a:rPr lang="en-GB" sz="1200" b="0" i="0" u="none" strike="noStrike" kern="1200" noProof="0" dirty="0">
                <a:solidFill>
                  <a:schemeClr val="tx1"/>
                </a:solidFill>
                <a:effectLst/>
                <a:latin typeface="+mn-lt"/>
                <a:ea typeface="+mn-ea"/>
                <a:cs typeface="+mn-cs"/>
              </a:rPr>
              <a:t>Click to bring up the word in English.</a:t>
            </a:r>
            <a:r>
              <a:rPr lang="en-GB" sz="1200" b="0" i="0" u="none" strike="noStrike" kern="1200" baseline="0" noProof="0" dirty="0">
                <a:solidFill>
                  <a:schemeClr val="tx1"/>
                </a:solidFill>
                <a:effectLst/>
                <a:latin typeface="+mn-lt"/>
                <a:ea typeface="+mn-ea"/>
                <a:cs typeface="+mn-cs"/>
              </a:rPr>
              <a:t> </a:t>
            </a:r>
          </a:p>
          <a:p>
            <a:pPr marL="228600" indent="-228600">
              <a:buAutoNum type="arabicPeriod"/>
            </a:pPr>
            <a:r>
              <a:rPr lang="en-GB" sz="1200" b="0" i="0" u="none" strike="noStrike" kern="1200" noProof="0" dirty="0">
                <a:solidFill>
                  <a:schemeClr val="tx1"/>
                </a:solidFill>
                <a:effectLst/>
                <a:latin typeface="+mn-lt"/>
                <a:ea typeface="+mn-ea"/>
                <a:cs typeface="+mn-cs"/>
              </a:rPr>
              <a:t>Students can </a:t>
            </a:r>
            <a:r>
              <a:rPr lang="en-GB" sz="1200" b="1" i="0" u="none" strike="noStrike" kern="1200" noProof="0" dirty="0">
                <a:solidFill>
                  <a:schemeClr val="tx1"/>
                </a:solidFill>
                <a:effectLst/>
                <a:latin typeface="+mn-lt"/>
                <a:ea typeface="+mn-ea"/>
                <a:cs typeface="+mn-cs"/>
              </a:rPr>
              <a:t>say</a:t>
            </a:r>
            <a:r>
              <a:rPr lang="en-GB" sz="1200" b="0" i="0" u="none" strike="noStrike" kern="1200" noProof="0" dirty="0">
                <a:solidFill>
                  <a:schemeClr val="tx1"/>
                </a:solidFill>
                <a:effectLst/>
                <a:latin typeface="+mn-lt"/>
                <a:ea typeface="+mn-ea"/>
                <a:cs typeface="+mn-cs"/>
              </a:rPr>
              <a:t> the French as a whole class, to their partner or individually to the teacher.</a:t>
            </a:r>
          </a:p>
          <a:p>
            <a:pPr marL="228600" indent="-228600">
              <a:buAutoNum type="arabicPeriod"/>
            </a:pPr>
            <a:r>
              <a:rPr lang="en-GB" sz="1200" b="0" i="0" u="none" strike="noStrike" kern="1200" noProof="0" dirty="0">
                <a:solidFill>
                  <a:schemeClr val="tx1"/>
                </a:solidFill>
                <a:effectLst/>
                <a:latin typeface="+mn-lt"/>
                <a:ea typeface="+mn-ea"/>
                <a:cs typeface="+mn-cs"/>
              </a:rPr>
              <a:t>Click</a:t>
            </a:r>
            <a:r>
              <a:rPr lang="en-GB" sz="1200" b="0" i="0" u="none" strike="noStrike" kern="1200" baseline="0" noProof="0" dirty="0">
                <a:solidFill>
                  <a:schemeClr val="tx1"/>
                </a:solidFill>
                <a:effectLst/>
                <a:latin typeface="+mn-lt"/>
                <a:ea typeface="+mn-ea"/>
                <a:cs typeface="+mn-cs"/>
              </a:rPr>
              <a:t> to bring up the French.</a:t>
            </a:r>
            <a:endParaRPr lang="en-GB" sz="1200" b="0" i="0" u="none" strike="noStrike" kern="1200" noProof="0" dirty="0">
              <a:solidFill>
                <a:schemeClr val="tx1"/>
              </a:solidFill>
              <a:effectLst/>
              <a:latin typeface="+mn-lt"/>
              <a:ea typeface="+mn-ea"/>
              <a:cs typeface="+mn-cs"/>
            </a:endParaRPr>
          </a:p>
          <a:p>
            <a:pPr marL="228600" indent="-228600">
              <a:buAutoNum type="arabicPeriod"/>
            </a:pPr>
            <a:r>
              <a:rPr lang="en-GB" sz="1200" b="0" i="0" u="none" strike="noStrike" kern="1200" noProof="0" dirty="0">
                <a:solidFill>
                  <a:schemeClr val="tx1"/>
                </a:solidFill>
                <a:effectLst/>
                <a:latin typeface="+mn-lt"/>
                <a:ea typeface="+mn-ea"/>
                <a:cs typeface="+mn-cs"/>
              </a:rPr>
              <a:t>Repeat</a:t>
            </a:r>
            <a:r>
              <a:rPr lang="en-GB" sz="1200" b="0" i="0" u="none" strike="noStrike" kern="1200" baseline="0" noProof="0" dirty="0">
                <a:solidFill>
                  <a:schemeClr val="tx1"/>
                </a:solidFill>
                <a:effectLst/>
                <a:latin typeface="+mn-lt"/>
                <a:ea typeface="+mn-ea"/>
                <a:cs typeface="+mn-cs"/>
              </a:rPr>
              <a:t> for all 11 words.</a:t>
            </a:r>
          </a:p>
          <a:p>
            <a:pPr marL="228600" indent="-228600">
              <a:buAutoNum type="arabicPeriod"/>
            </a:pPr>
            <a:r>
              <a:rPr lang="en-GB" sz="1200" b="0" i="0" u="none" strike="noStrike" kern="1200" baseline="0" noProof="0" dirty="0">
                <a:solidFill>
                  <a:schemeClr val="tx1"/>
                </a:solidFill>
                <a:effectLst/>
                <a:latin typeface="+mn-lt"/>
                <a:ea typeface="+mn-ea"/>
                <a:cs typeface="+mn-cs"/>
              </a:rPr>
              <a:t>Click to disappear the French words one at a time at random.</a:t>
            </a:r>
          </a:p>
          <a:p>
            <a:pPr marL="228600" indent="-228600">
              <a:buAutoNum type="arabicPeriod"/>
            </a:pPr>
            <a:r>
              <a:rPr lang="en-GB" sz="1200" b="0" i="0" u="none" strike="noStrike" kern="1200" baseline="0" noProof="0" dirty="0">
                <a:solidFill>
                  <a:schemeClr val="tx1"/>
                </a:solidFill>
                <a:effectLst/>
                <a:latin typeface="+mn-lt"/>
                <a:ea typeface="+mn-ea"/>
                <a:cs typeface="+mn-cs"/>
              </a:rPr>
              <a:t>Students</a:t>
            </a:r>
            <a:r>
              <a:rPr lang="en-GB" sz="1200" b="0" i="0" u="none" strike="noStrike" kern="1200" noProof="0" dirty="0">
                <a:solidFill>
                  <a:schemeClr val="tx1"/>
                </a:solidFill>
                <a:effectLst/>
                <a:latin typeface="+mn-lt"/>
                <a:ea typeface="+mn-ea"/>
                <a:cs typeface="+mn-cs"/>
              </a:rPr>
              <a:t> can then </a:t>
            </a:r>
            <a:r>
              <a:rPr lang="en-GB" sz="1200" b="1" i="0" u="none" strike="noStrike" kern="1200" noProof="0" dirty="0">
                <a:solidFill>
                  <a:schemeClr val="tx1"/>
                </a:solidFill>
                <a:effectLst/>
                <a:latin typeface="+mn-lt"/>
                <a:ea typeface="+mn-ea"/>
                <a:cs typeface="+mn-cs"/>
              </a:rPr>
              <a:t>write</a:t>
            </a:r>
            <a:r>
              <a:rPr lang="en-GB" sz="1200" b="0" i="0" u="none" strike="noStrike" kern="1200" noProof="0" dirty="0">
                <a:solidFill>
                  <a:schemeClr val="tx1"/>
                </a:solidFill>
                <a:effectLst/>
                <a:latin typeface="+mn-lt"/>
                <a:ea typeface="+mn-ea"/>
                <a:cs typeface="+mn-cs"/>
              </a:rPr>
              <a:t> the word in French.</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further </a:t>
            </a:r>
            <a:r>
              <a:rPr lang="en-US" b="0" baseline="0" dirty="0" err="1"/>
              <a:t>practise</a:t>
            </a:r>
            <a:r>
              <a:rPr lang="en-US" b="0" baseline="0" dirty="0"/>
              <a:t> </a:t>
            </a:r>
            <a:r>
              <a:rPr lang="en-US" b="0" dirty="0"/>
              <a:t>recognition of vocabulary, to also include</a:t>
            </a:r>
            <a:r>
              <a:rPr lang="en-US" b="0" baseline="0" dirty="0"/>
              <a:t> words from this week’s revisited sets.</a:t>
            </a:r>
            <a:endParaRPr lang="en-US" b="1" dirty="0"/>
          </a:p>
          <a:p>
            <a:endParaRPr lang="en-US" b="1" dirty="0"/>
          </a:p>
          <a:p>
            <a:r>
              <a:rPr lang="en-US" b="1" dirty="0"/>
              <a:t>Procedure:</a:t>
            </a:r>
          </a:p>
          <a:p>
            <a:pPr marL="228600" indent="-228600">
              <a:buAutoNum type="arabicPeriod"/>
            </a:pPr>
            <a:r>
              <a:rPr lang="en-US" b="0" dirty="0"/>
              <a:t>Elicit</a:t>
            </a:r>
            <a:r>
              <a:rPr lang="en-US" b="0" baseline="0" dirty="0"/>
              <a:t> the French for the images on each row.</a:t>
            </a:r>
          </a:p>
          <a:p>
            <a:pPr marL="228600" indent="-228600">
              <a:buAutoNum type="arabicPeriod"/>
            </a:pPr>
            <a:r>
              <a:rPr lang="en-US" b="0" baseline="0" dirty="0"/>
              <a:t>Students identify the odd one out per row.</a:t>
            </a:r>
            <a:endParaRPr lang="en-US" b="0" dirty="0"/>
          </a:p>
          <a:p>
            <a:pPr marL="228600" indent="-228600">
              <a:buAutoNum type="arabicPeriod"/>
            </a:pPr>
            <a:r>
              <a:rPr lang="en-US" b="0" dirty="0"/>
              <a:t>Click</a:t>
            </a:r>
            <a:r>
              <a:rPr lang="en-US" b="0" baseline="0" dirty="0"/>
              <a:t> to reveal the a</a:t>
            </a:r>
            <a:r>
              <a:rPr lang="en-US" b="0" dirty="0"/>
              <a:t>nswers (first French translation, then odd one out per row)</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a:r>
              <a:rPr lang="en-US" b="1" dirty="0"/>
              <a:t>Aim: </a:t>
            </a:r>
            <a:r>
              <a:rPr lang="en-US" b="0" dirty="0"/>
              <a:t>to further </a:t>
            </a:r>
            <a:r>
              <a:rPr lang="en-US" b="0" dirty="0" err="1"/>
              <a:t>practise</a:t>
            </a:r>
            <a:r>
              <a:rPr lang="en-US" b="0" dirty="0"/>
              <a:t> understanding of meanings and word classes of words from this week’s new and revisited vocab</a:t>
            </a:r>
            <a:r>
              <a:rPr lang="en-US" b="0" baseline="0" dirty="0"/>
              <a:t> sets.</a:t>
            </a:r>
            <a:endParaRPr lang="en-US" b="0" dirty="0"/>
          </a:p>
          <a:p>
            <a:pPr marL="0"/>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endParaRPr lang="en-GB" b="0" baseline="0" dirty="0"/>
          </a:p>
          <a:p>
            <a:pPr marL="228600" indent="-228600">
              <a:buAutoNum type="arabicPeriod"/>
            </a:pPr>
            <a:r>
              <a:rPr lang="en-GB" b="0" baseline="0" dirty="0"/>
              <a:t>Give students a minute’s thinking time in pairs to give the meanings in English of these words and their word class: either verb or noun.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Elicit the English from students to ensure whole class understanding.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Then click on the word to reveal its word class (this allows answers to be given in any order).</a:t>
            </a:r>
          </a:p>
          <a:p>
            <a:pPr marL="228600" indent="-228600">
              <a:buAutoNum type="arabicPeriod"/>
            </a:pPr>
            <a:endParaRPr lang="en-GB" b="0" baseline="0" dirty="0"/>
          </a:p>
          <a:p>
            <a:pPr marL="0" indent="0">
              <a:buNone/>
            </a:pPr>
            <a:endParaRPr lang="en-GB" b="0" baseline="0" dirty="0"/>
          </a:p>
          <a:p>
            <a:pPr marL="0"/>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49551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introduce </a:t>
            </a:r>
            <a:r>
              <a:rPr lang="en-US" b="0" dirty="0"/>
              <a:t>second person singular and second person plural forms of regular –ER verbs in the present tense.</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a:t>
            </a:r>
            <a:r>
              <a:rPr lang="en-US" b="0" baseline="0" dirty="0"/>
              <a:t>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Model the pronunciation of the –</a:t>
            </a:r>
            <a:r>
              <a:rPr lang="en-US" b="0" baseline="0" dirty="0" err="1"/>
              <a:t>ez</a:t>
            </a:r>
            <a:r>
              <a:rPr lang="en-US" b="0" baseline="0" dirty="0"/>
              <a:t> ending carefully before moving on.</a:t>
            </a:r>
            <a:endParaRPr lang="en-US" b="0" dirty="0"/>
          </a:p>
          <a:p>
            <a:endParaRPr lang="en-US" b="1"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a:t>
            </a:r>
            <a:r>
              <a:rPr lang="en-US" b="0" dirty="0" err="1"/>
              <a:t>recognising</a:t>
            </a:r>
            <a:r>
              <a:rPr lang="en-US" b="0" dirty="0"/>
              <a:t> second person singular and plural forms of –ER verbs when listening. </a:t>
            </a:r>
            <a:r>
              <a:rPr lang="en-GB" altLang="en-US" sz="1200" dirty="0">
                <a:solidFill>
                  <a:srgbClr val="02456F"/>
                </a:solidFill>
                <a:latin typeface="Century Gothic" panose="020B0502020202020204" pitchFamily="34" charset="0"/>
                <a:ea typeface="Arial" panose="020B0604020202020204" pitchFamily="34" charset="0"/>
                <a:cs typeface="Arial" panose="020B0604020202020204" pitchFamily="34" charset="0"/>
              </a:rPr>
              <a:t>The lesson buzzer in the audio recording stops students hearing the whole message, so students’ only clue is the </a:t>
            </a:r>
            <a:r>
              <a:rPr lang="en-GB" altLang="en-US" sz="1200" b="0" i="1" dirty="0">
                <a:solidFill>
                  <a:srgbClr val="02456F"/>
                </a:solidFill>
                <a:latin typeface="Century Gothic" panose="020B0502020202020204" pitchFamily="34" charset="0"/>
                <a:ea typeface="Arial" panose="020B0604020202020204" pitchFamily="34" charset="0"/>
                <a:cs typeface="Arial" panose="020B0604020202020204" pitchFamily="34" charset="0"/>
              </a:rPr>
              <a:t>verb ending  -e/-</a:t>
            </a:r>
            <a:r>
              <a:rPr lang="en-GB" altLang="en-US" sz="1200" b="0" i="1" dirty="0" err="1">
                <a:solidFill>
                  <a:srgbClr val="02456F"/>
                </a:solidFill>
                <a:latin typeface="Century Gothic" panose="020B0502020202020204" pitchFamily="34" charset="0"/>
                <a:ea typeface="Arial" panose="020B0604020202020204" pitchFamily="34" charset="0"/>
                <a:cs typeface="Arial" panose="020B0604020202020204" pitchFamily="34" charset="0"/>
              </a:rPr>
              <a:t>ez</a:t>
            </a:r>
            <a:r>
              <a:rPr lang="en-GB" altLang="en-US" sz="1200" dirty="0" err="1">
                <a:solidFill>
                  <a:srgbClr val="02456F"/>
                </a:solidFill>
                <a:latin typeface="Century Gothic" panose="020B0502020202020204" pitchFamily="34" charset="0"/>
                <a:ea typeface="Arial" panose="020B0604020202020204" pitchFamily="34" charset="0"/>
                <a:cs typeface="Arial" panose="020B0604020202020204" pitchFamily="34" charset="0"/>
              </a:rPr>
              <a:t>.</a:t>
            </a:r>
            <a:r>
              <a:rPr lang="en-GB" altLang="en-US" sz="1200" dirty="0">
                <a:solidFill>
                  <a:srgbClr val="02456F"/>
                </a:solidFill>
                <a:latin typeface="Century Gothic" panose="020B0502020202020204" pitchFamily="34" charset="0"/>
                <a:ea typeface="Arial" panose="020B0604020202020204" pitchFamily="34" charset="0"/>
                <a:cs typeface="Arial" panose="020B0604020202020204" pitchFamily="34" charset="0"/>
              </a:rPr>
              <a:t> </a:t>
            </a:r>
            <a:endParaRPr lang="en-US" b="1" dirty="0"/>
          </a:p>
          <a:p>
            <a:endParaRPr lang="en-US" b="1" dirty="0"/>
          </a:p>
          <a:p>
            <a:r>
              <a:rPr lang="en-US" b="1" dirty="0"/>
              <a:t>Procedure:</a:t>
            </a:r>
          </a:p>
          <a:p>
            <a:pPr marL="228600" indent="-228600">
              <a:buAutoNum type="arabicPeriod"/>
            </a:pPr>
            <a:r>
              <a:rPr lang="en-US" b="0" dirty="0"/>
              <a:t>Click on the number trigger to play the audio</a:t>
            </a:r>
            <a:r>
              <a:rPr lang="en-US" b="0" baseline="0" dirty="0"/>
              <a:t>.</a:t>
            </a:r>
          </a:p>
          <a:p>
            <a:pPr marL="228600" indent="-228600">
              <a:buAutoNum type="arabicPeriod"/>
            </a:pPr>
            <a:r>
              <a:rPr lang="en-US" b="0" baseline="0" dirty="0"/>
              <a:t>Students listen to the verb and decide if the teacher is talking to several pupils (‘</a:t>
            </a:r>
            <a:r>
              <a:rPr lang="en-US" b="0" baseline="0" dirty="0" err="1"/>
              <a:t>vous</a:t>
            </a:r>
            <a:r>
              <a:rPr lang="en-US" b="0" baseline="0" dirty="0"/>
              <a:t>’) or just one (‘</a:t>
            </a:r>
            <a:r>
              <a:rPr lang="en-US" b="0" baseline="0" dirty="0" err="1"/>
              <a:t>tu</a:t>
            </a:r>
            <a:r>
              <a:rPr lang="en-US" b="0" baseline="0" dirty="0"/>
              <a:t>’).</a:t>
            </a:r>
          </a:p>
          <a:p>
            <a:pPr marL="0" indent="0">
              <a:buNone/>
            </a:pPr>
            <a:r>
              <a:rPr lang="en-US" b="0" dirty="0"/>
              <a:t>(see next slide for the answers)</a:t>
            </a:r>
          </a:p>
          <a:p>
            <a:pPr marL="0" indent="0">
              <a:buNone/>
            </a:pPr>
            <a:endParaRPr lang="en-US" b="0" dirty="0"/>
          </a:p>
          <a:p>
            <a:r>
              <a:rPr lang="en-US" b="1" dirty="0"/>
              <a:t>Transcript:</a:t>
            </a:r>
          </a:p>
          <a:p>
            <a:pPr marL="228600" lvl="0" indent="-228600">
              <a:buFont typeface="+mj-lt"/>
              <a:buAutoNum type="arabicPeriod"/>
            </a:pPr>
            <a:r>
              <a:rPr lang="fr-FR" sz="1200" kern="1200" dirty="0">
                <a:solidFill>
                  <a:schemeClr val="tx1"/>
                </a:solidFill>
                <a:effectLst/>
                <a:latin typeface="+mn-lt"/>
                <a:ea typeface="+mn-ea"/>
                <a:cs typeface="+mn-cs"/>
              </a:rPr>
              <a:t>[…] regardez le problème.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restes en silence.</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trouves la solution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cochez la réponse.</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manges</a:t>
            </a:r>
            <a:r>
              <a:rPr lang="es-ES" sz="1200" kern="1200" dirty="0">
                <a:solidFill>
                  <a:schemeClr val="tx1"/>
                </a:solidFill>
                <a:effectLst/>
                <a:latin typeface="+mn-lt"/>
                <a:ea typeface="+mn-ea"/>
                <a:cs typeface="+mn-cs"/>
              </a:rPr>
              <a:t> en </a:t>
            </a:r>
            <a:r>
              <a:rPr lang="es-ES" sz="1200" kern="1200" dirty="0" err="1">
                <a:solidFill>
                  <a:schemeClr val="tx1"/>
                </a:solidFill>
                <a:effectLst/>
                <a:latin typeface="+mn-lt"/>
                <a:ea typeface="+mn-ea"/>
                <a:cs typeface="+mn-cs"/>
              </a:rPr>
              <a:t>classe</a:t>
            </a:r>
            <a:r>
              <a:rPr lang="es-E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228600" lvl="0" indent="-228600">
              <a:buFont typeface="+mj-lt"/>
              <a:buAutoNum type="arabicPeriod"/>
            </a:pPr>
            <a:r>
              <a:rPr lang="es-ES"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 parlez en anglais.</a:t>
            </a:r>
            <a:endParaRPr lang="en-GB" sz="1200" kern="1200" dirty="0">
              <a:solidFill>
                <a:schemeClr val="tx1"/>
              </a:solidFill>
              <a:effectLst/>
              <a:latin typeface="+mn-lt"/>
              <a:ea typeface="+mn-ea"/>
              <a:cs typeface="+mn-cs"/>
            </a:endParaRPr>
          </a:p>
          <a:p>
            <a:pPr marL="228600" lvl="0" indent="-228600">
              <a:buFont typeface="+mj-lt"/>
              <a:buAutoNum type="arabicPeriod"/>
            </a:pPr>
            <a:r>
              <a:rPr lang="es-E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écoutez l'histoire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travailles avec un partenaire.</a:t>
            </a:r>
            <a:endParaRPr lang="en-US" b="1"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slide</a:t>
            </a:r>
          </a:p>
          <a:p>
            <a:r>
              <a:rPr lang="en-US" b="1" dirty="0"/>
              <a:t>Timing: </a:t>
            </a:r>
            <a:r>
              <a:rPr lang="en-US" b="0" dirty="0"/>
              <a:t>2 minute</a:t>
            </a:r>
          </a:p>
          <a:p>
            <a:endParaRPr lang="en-US" b="1" dirty="0"/>
          </a:p>
          <a:p>
            <a:r>
              <a:rPr lang="en-US" b="1" dirty="0"/>
              <a:t>Aim: </a:t>
            </a:r>
            <a:r>
              <a:rPr lang="en-US" b="0" dirty="0"/>
              <a:t>to </a:t>
            </a:r>
            <a:r>
              <a:rPr lang="en-US" b="0" dirty="0" err="1"/>
              <a:t>practise</a:t>
            </a:r>
            <a:r>
              <a:rPr lang="en-US" b="0" dirty="0"/>
              <a:t> </a:t>
            </a:r>
            <a:r>
              <a:rPr lang="en-US" b="0" dirty="0" err="1"/>
              <a:t>recognising</a:t>
            </a:r>
            <a:r>
              <a:rPr lang="en-US" b="0" dirty="0"/>
              <a:t> second person singular and plural forms of –ER verbs when listening. </a:t>
            </a:r>
          </a:p>
          <a:p>
            <a:endParaRPr lang="en-US" b="1" dirty="0"/>
          </a:p>
          <a:p>
            <a:r>
              <a:rPr lang="en-US" b="1" dirty="0"/>
              <a:t>Procedure:</a:t>
            </a:r>
          </a:p>
          <a:p>
            <a:pPr marL="228600" indent="-228600">
              <a:buAutoNum type="arabicPeriod"/>
            </a:pPr>
            <a:r>
              <a:rPr lang="en-US" b="0" dirty="0"/>
              <a:t>Click to bring up the</a:t>
            </a:r>
            <a:r>
              <a:rPr lang="en-US" b="0" baseline="0" dirty="0"/>
              <a:t> answers.</a:t>
            </a:r>
            <a:endParaRPr lang="en-US" b="0" dirty="0"/>
          </a:p>
          <a:p>
            <a:pPr marL="228600" indent="-228600">
              <a:buAutoNum type="arabicPeriod"/>
            </a:pPr>
            <a:r>
              <a:rPr lang="en-US" b="0" dirty="0"/>
              <a:t>Teachers can choose to click on the number trigger to play the audio in full to have the students hear the verb plus the subject pronoun</a:t>
            </a:r>
            <a:r>
              <a:rPr lang="en-US" b="0" baseline="0" dirty="0"/>
              <a:t>.</a:t>
            </a:r>
          </a:p>
          <a:p>
            <a:endParaRPr lang="en-US" b="0" dirty="0"/>
          </a:p>
          <a:p>
            <a:r>
              <a:rPr lang="en-US" b="1" dirty="0"/>
              <a:t>Transcript:</a:t>
            </a:r>
          </a:p>
          <a:p>
            <a:pPr marL="228600" lvl="0" indent="-228600">
              <a:buFont typeface="+mj-lt"/>
              <a:buAutoNum type="arabicPeriod"/>
            </a:pPr>
            <a:r>
              <a:rPr lang="fr-FR" sz="1200" kern="1200" dirty="0">
                <a:solidFill>
                  <a:schemeClr val="tx1"/>
                </a:solidFill>
                <a:effectLst/>
                <a:latin typeface="+mn-lt"/>
                <a:ea typeface="+mn-ea"/>
                <a:cs typeface="+mn-cs"/>
              </a:rPr>
              <a:t>Vous regardez le problème.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Tu restes en silence.</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Tu trouves la solution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Vous cochez la réponse.</a:t>
            </a:r>
            <a:endParaRPr lang="en-GB" sz="1200" kern="1200" dirty="0">
              <a:solidFill>
                <a:schemeClr val="tx1"/>
              </a:solidFill>
              <a:effectLst/>
              <a:latin typeface="+mn-lt"/>
              <a:ea typeface="+mn-ea"/>
              <a:cs typeface="+mn-cs"/>
            </a:endParaRPr>
          </a:p>
          <a:p>
            <a:pPr marL="228600" lvl="0" indent="-228600">
              <a:buFont typeface="+mj-lt"/>
              <a:buAutoNum type="arabicPeriod"/>
            </a:pPr>
            <a:r>
              <a:rPr lang="es-ES" sz="1200" kern="1200" dirty="0">
                <a:solidFill>
                  <a:schemeClr val="tx1"/>
                </a:solidFill>
                <a:effectLst/>
                <a:latin typeface="+mn-lt"/>
                <a:ea typeface="+mn-ea"/>
                <a:cs typeface="+mn-cs"/>
              </a:rPr>
              <a:t>Tu </a:t>
            </a:r>
            <a:r>
              <a:rPr lang="es-ES" sz="1200" kern="1200" dirty="0" err="1">
                <a:solidFill>
                  <a:schemeClr val="tx1"/>
                </a:solidFill>
                <a:effectLst/>
                <a:latin typeface="+mn-lt"/>
                <a:ea typeface="+mn-ea"/>
                <a:cs typeface="+mn-cs"/>
              </a:rPr>
              <a:t>manges</a:t>
            </a:r>
            <a:r>
              <a:rPr lang="es-ES" sz="1200" kern="1200" dirty="0">
                <a:solidFill>
                  <a:schemeClr val="tx1"/>
                </a:solidFill>
                <a:effectLst/>
                <a:latin typeface="+mn-lt"/>
                <a:ea typeface="+mn-ea"/>
                <a:cs typeface="+mn-cs"/>
              </a:rPr>
              <a:t> en </a:t>
            </a:r>
            <a:r>
              <a:rPr lang="es-ES" sz="1200" kern="1200" dirty="0" err="1">
                <a:solidFill>
                  <a:schemeClr val="tx1"/>
                </a:solidFill>
                <a:effectLst/>
                <a:latin typeface="+mn-lt"/>
                <a:ea typeface="+mn-ea"/>
                <a:cs typeface="+mn-cs"/>
              </a:rPr>
              <a:t>classe</a:t>
            </a:r>
            <a:r>
              <a:rPr lang="es-E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Vous parlez en anglais.</a:t>
            </a:r>
            <a:endParaRPr lang="en-GB" sz="1200" kern="1200" dirty="0">
              <a:solidFill>
                <a:schemeClr val="tx1"/>
              </a:solidFill>
              <a:effectLst/>
              <a:latin typeface="+mn-lt"/>
              <a:ea typeface="+mn-ea"/>
              <a:cs typeface="+mn-cs"/>
            </a:endParaRPr>
          </a:p>
          <a:p>
            <a:pPr marL="228600" lvl="0" indent="-228600">
              <a:buFont typeface="+mj-lt"/>
              <a:buAutoNum type="arabicPeriod"/>
            </a:pPr>
            <a:r>
              <a:rPr lang="es-ES" sz="1200" kern="1200" dirty="0" err="1">
                <a:solidFill>
                  <a:schemeClr val="tx1"/>
                </a:solidFill>
                <a:effectLst/>
                <a:latin typeface="+mn-lt"/>
                <a:ea typeface="+mn-ea"/>
                <a:cs typeface="+mn-cs"/>
              </a:rPr>
              <a:t>Vous</a:t>
            </a:r>
            <a:r>
              <a:rPr lang="es-E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écoutez l'histoire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Tu travailles avec un partenaire.</a:t>
            </a:r>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252444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a:t>
            </a:r>
            <a:r>
              <a:rPr lang="en-US" b="0" dirty="0" err="1"/>
              <a:t>recognising</a:t>
            </a:r>
            <a:r>
              <a:rPr lang="en-US" b="0" dirty="0"/>
              <a:t> second person singular and plural forms of –ER verbs when reading.</a:t>
            </a:r>
          </a:p>
          <a:p>
            <a:endParaRPr lang="en-US" b="1" dirty="0"/>
          </a:p>
          <a:p>
            <a:r>
              <a:rPr lang="en-US" b="1" dirty="0"/>
              <a:t>Procedure:</a:t>
            </a:r>
          </a:p>
          <a:p>
            <a:pPr marL="228600" indent="-228600">
              <a:buAutoNum type="arabicPeriod"/>
            </a:pPr>
            <a:r>
              <a:rPr lang="en-GB" baseline="0" dirty="0"/>
              <a:t>Students read each sentence and decide who is being asked a question: ‘</a:t>
            </a:r>
            <a:r>
              <a:rPr lang="en-GB" baseline="0" dirty="0" err="1"/>
              <a:t>tu</a:t>
            </a:r>
            <a:r>
              <a:rPr lang="en-GB" baseline="0" dirty="0"/>
              <a:t> – you singular’ or ‘</a:t>
            </a:r>
            <a:r>
              <a:rPr lang="en-GB" baseline="0" dirty="0" err="1"/>
              <a:t>vous</a:t>
            </a:r>
            <a:r>
              <a:rPr lang="en-GB" baseline="0" dirty="0"/>
              <a:t> – you plural’.</a:t>
            </a:r>
          </a:p>
          <a:p>
            <a:pPr marL="228600" indent="-228600">
              <a:buAutoNum type="arabicPeriod"/>
            </a:pPr>
            <a:r>
              <a:rPr lang="en-GB" baseline="0" dirty="0"/>
              <a:t>Click to bring up the answers 1-7.</a:t>
            </a:r>
          </a:p>
          <a:p>
            <a:pPr marL="228600" indent="-228600">
              <a:buAutoNum type="arabicPeriod"/>
            </a:pPr>
            <a:r>
              <a:rPr lang="en-GB" baseline="0" dirty="0"/>
              <a:t>Teachers may want to elicit translations of each question in English before moving on.</a:t>
            </a:r>
          </a:p>
          <a:p>
            <a:pPr marL="228600" indent="-228600">
              <a:buAutoNum type="arabicPeriod"/>
            </a:pPr>
            <a:endParaRPr lang="en-GB" baseline="0" dirty="0"/>
          </a:p>
          <a:p>
            <a:pPr marL="0" indent="0">
              <a:buNone/>
            </a:pPr>
            <a:r>
              <a:rPr lang="en-GB" baseline="0" dirty="0"/>
              <a:t>(The exercise continues on the next slide: numbers 8-14.) </a:t>
            </a:r>
            <a:endParaRPr lang="en-GB" b="1"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Continuation of previous exercise</a:t>
            </a:r>
            <a:r>
              <a:rPr lang="en-US" b="1" baseline="0" dirty="0"/>
              <a:t> 8-14.</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SSC </a:t>
            </a:r>
            <a:r>
              <a:rPr lang="en-GB" b="1" dirty="0"/>
              <a:t>[</a:t>
            </a:r>
            <a:r>
              <a:rPr lang="en-GB" b="1" dirty="0" err="1"/>
              <a:t>i</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b="1" dirty="0"/>
              <a:t>the pronoun </a:t>
            </a:r>
            <a:r>
              <a:rPr lang="en-GB" b="1" i="1" dirty="0" err="1"/>
              <a:t>vous</a:t>
            </a:r>
            <a:r>
              <a:rPr lang="en-GB" b="1" i="0" dirty="0"/>
              <a:t>, meaning ‘you’ plural (in contrast with English, which has only one word for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b="1" dirty="0"/>
              <a:t>the plural </a:t>
            </a:r>
            <a:r>
              <a:rPr lang="en-GB" b="1" i="1" dirty="0" err="1"/>
              <a:t>vous</a:t>
            </a:r>
            <a:r>
              <a:rPr lang="en-GB" b="1" i="0" dirty="0"/>
              <a:t> form of regular –ER verbs</a:t>
            </a:r>
            <a:endParaRPr lang="en-GB" sz="1200" b="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fr-FR" sz="1200" b="1" i="0" u="none" strike="noStrike" kern="1200" dirty="0">
                <a:solidFill>
                  <a:schemeClr val="tx1"/>
                </a:solidFill>
                <a:effectLst/>
                <a:latin typeface="+mn-lt"/>
                <a:ea typeface="+mn-ea"/>
                <a:cs typeface="+mn-cs"/>
              </a:rPr>
              <a:t>7.1.2.7 (</a:t>
            </a:r>
            <a:r>
              <a:rPr lang="fr-FR" sz="1200" b="1" i="0" u="none" strike="noStrike" kern="1200" dirty="0" err="1">
                <a:solidFill>
                  <a:schemeClr val="tx1"/>
                </a:solidFill>
                <a:effectLst/>
                <a:latin typeface="+mn-lt"/>
                <a:ea typeface="+mn-ea"/>
                <a:cs typeface="+mn-cs"/>
              </a:rPr>
              <a:t>introduce</a:t>
            </a:r>
            <a:r>
              <a:rPr lang="fr-FR" sz="1200" b="1" i="0" u="none" strike="noStrike" kern="1200" dirty="0">
                <a:solidFill>
                  <a:schemeClr val="tx1"/>
                </a:solidFill>
                <a:effectLst/>
                <a:latin typeface="+mn-lt"/>
                <a:ea typeface="+mn-ea"/>
                <a:cs typeface="+mn-cs"/>
              </a:rPr>
              <a:t>)</a:t>
            </a:r>
            <a:r>
              <a:rPr lang="fr-FR" sz="1200" b="1" i="0" u="none" strike="noStrike" kern="1200" baseline="0" dirty="0">
                <a:solidFill>
                  <a:schemeClr val="tx1"/>
                </a:solidFill>
                <a:effectLst/>
                <a:latin typeface="+mn-lt"/>
                <a:ea typeface="+mn-ea"/>
                <a:cs typeface="+mn-cs"/>
              </a:rPr>
              <a:t> </a:t>
            </a:r>
            <a:r>
              <a:rPr lang="fr-FR" dirty="0"/>
              <a:t>fermer [757], regarder</a:t>
            </a:r>
            <a:r>
              <a:rPr lang="fr-FR" baseline="30000" dirty="0"/>
              <a:t>2</a:t>
            </a:r>
            <a:r>
              <a:rPr lang="fr-FR" dirty="0"/>
              <a:t> [425], vous</a:t>
            </a:r>
            <a:r>
              <a:rPr lang="fr-FR" baseline="30000" dirty="0"/>
              <a:t>1</a:t>
            </a:r>
            <a:r>
              <a:rPr lang="fr-FR" dirty="0"/>
              <a:t> [50], chemise [3892], classe [778], fenêtre [1604], porte [696], salle [812], silence [1281], tableau [1456], bien [47]</a:t>
            </a:r>
          </a:p>
          <a:p>
            <a:r>
              <a:rPr lang="en-GB" sz="1200" b="1" i="0" u="none" strike="noStrike" kern="1200" cap="none" dirty="0">
                <a:solidFill>
                  <a:schemeClr val="tx1"/>
                </a:solidFill>
                <a:effectLst/>
                <a:latin typeface="+mn-lt"/>
                <a:ea typeface="Calibri"/>
                <a:cs typeface="Calibri"/>
                <a:sym typeface="Calibri"/>
              </a:rPr>
              <a:t>7.1.2.4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demander [80], donner [46], montrer [108], cadeau [2298], penser [116], exemple [259], raison [72], aujourd'hui [233], normalement [2018], que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 à</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[4]</a:t>
            </a:r>
          </a:p>
          <a:p>
            <a:r>
              <a:rPr lang="en-GB" sz="1200" b="1" i="0" u="none" strike="noStrike" kern="1200" cap="none" baseline="0" dirty="0">
                <a:solidFill>
                  <a:schemeClr val="tx1"/>
                </a:solidFill>
                <a:effectLst/>
                <a:latin typeface="+mn-lt"/>
                <a:ea typeface="Calibri"/>
                <a:cs typeface="Calibri"/>
                <a:sym typeface="Calibri"/>
              </a:rPr>
              <a:t>7.1.1.6 (revisit) </a:t>
            </a:r>
            <a:r>
              <a:rPr lang="fr-FR" sz="1200" b="0" i="0" u="none" strike="noStrike" kern="1200" cap="none" dirty="0">
                <a:solidFill>
                  <a:schemeClr val="tx1"/>
                </a:solidFill>
                <a:effectLst/>
                <a:latin typeface="+mn-lt"/>
                <a:ea typeface="Calibri"/>
                <a:cs typeface="Calibri"/>
                <a:sym typeface="Calibri"/>
              </a:rPr>
              <a:t>acteur [1152], actrice [1152], anglais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[784], fille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[629], français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[251], garçon [1599], médecin [827], mot [220], personne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[84], phrase [2074], le [1], la [1], les [1], en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a:solidFill>
                  <a:schemeClr val="tx1"/>
                </a:solidFill>
                <a:effectLst/>
                <a:latin typeface="+mn-lt"/>
                <a:ea typeface="Calibri"/>
                <a:cs typeface="Calibri"/>
                <a:sym typeface="Calibri"/>
              </a:rPr>
              <a:t>A Frequency Dictionary of French: Core vocabulary for learners </a:t>
            </a:r>
            <a:r>
              <a:rPr lang="en-GB" sz="1200" b="0" i="0" u="none" strike="noStrike" kern="1200" cap="none">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18</a:t>
            </a:fld>
            <a:endParaRPr lang="en-GB">
              <a:solidFill>
                <a:prstClr val="black"/>
              </a:solidFill>
            </a:endParaRPr>
          </a:p>
        </p:txBody>
      </p:sp>
    </p:spTree>
    <p:extLst>
      <p:ext uri="{BB962C8B-B14F-4D97-AF65-F5344CB8AC3E}">
        <p14:creationId xmlns:p14="http://schemas.microsoft.com/office/powerpoint/2010/main" val="1607337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9766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50656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7819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US" b="1" dirty="0"/>
              <a:t> </a:t>
            </a:r>
            <a:r>
              <a:rPr lang="en-US" b="0" dirty="0" err="1"/>
              <a:t>practise</a:t>
            </a:r>
            <a:r>
              <a:rPr lang="en-US" b="0" dirty="0"/>
              <a:t> pronunciation of this week’s target SSC [</a:t>
            </a:r>
            <a:r>
              <a:rPr lang="en-US" b="0" dirty="0" err="1"/>
              <a:t>i</a:t>
            </a:r>
            <a:r>
              <a:rPr lang="en-US" b="0" dirty="0"/>
              <a: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Students take it in turns to try</a:t>
            </a:r>
            <a:r>
              <a:rPr lang="en-GB" sz="1200" kern="1200" baseline="0" dirty="0">
                <a:solidFill>
                  <a:schemeClr val="tx1"/>
                </a:solidFill>
                <a:effectLst/>
                <a:latin typeface="+mn-lt"/>
                <a:ea typeface="+mn-ea"/>
                <a:cs typeface="+mn-cs"/>
              </a:rPr>
              <a:t> to pronounce</a:t>
            </a:r>
            <a:r>
              <a:rPr lang="en-GB" sz="1200" kern="1200" dirty="0">
                <a:solidFill>
                  <a:schemeClr val="tx1"/>
                </a:solidFill>
                <a:effectLst/>
                <a:latin typeface="+mn-lt"/>
                <a:ea typeface="+mn-ea"/>
                <a:cs typeface="+mn-cs"/>
              </a:rPr>
              <a:t> correctly as many words as they can to</a:t>
            </a:r>
            <a:r>
              <a:rPr lang="en-GB" sz="1200" kern="1200" baseline="0" dirty="0">
                <a:solidFill>
                  <a:schemeClr val="tx1"/>
                </a:solidFill>
                <a:effectLst/>
                <a:latin typeface="+mn-lt"/>
                <a:ea typeface="+mn-ea"/>
                <a:cs typeface="+mn-cs"/>
              </a:rPr>
              <a:t> a partner in </a:t>
            </a:r>
            <a:r>
              <a:rPr lang="en-GB" sz="1200" kern="1200" dirty="0">
                <a:solidFill>
                  <a:schemeClr val="tx1"/>
                </a:solidFill>
                <a:effectLst/>
                <a:latin typeface="+mn-lt"/>
                <a:ea typeface="+mn-ea"/>
                <a:cs typeface="+mn-cs"/>
              </a:rPr>
              <a:t>one minute.</a:t>
            </a:r>
            <a:r>
              <a:rPr lang="en-GB" sz="120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The two words at the top of the slide recall the SSCs of the previous week (‘-</a:t>
            </a:r>
            <a:r>
              <a:rPr lang="en-GB" sz="1200" kern="1200" baseline="0" dirty="0" err="1">
                <a:solidFill>
                  <a:schemeClr val="tx1"/>
                </a:solidFill>
                <a:effectLst/>
                <a:latin typeface="+mn-lt"/>
                <a:ea typeface="+mn-ea"/>
                <a:cs typeface="+mn-cs"/>
              </a:rPr>
              <a:t>tion</a:t>
            </a:r>
            <a:r>
              <a:rPr lang="en-GB" sz="1200" kern="1200" baseline="0" dirty="0">
                <a:solidFill>
                  <a:schemeClr val="tx1"/>
                </a:solidFill>
                <a:effectLst/>
                <a:latin typeface="+mn-lt"/>
                <a:ea typeface="+mn-ea"/>
                <a:cs typeface="+mn-cs"/>
              </a:rPr>
              <a:t>’ and ‘-</a:t>
            </a:r>
            <a:r>
              <a:rPr lang="en-GB" sz="1200" kern="1200" baseline="0" dirty="0" err="1">
                <a:solidFill>
                  <a:schemeClr val="tx1"/>
                </a:solidFill>
                <a:effectLst/>
                <a:latin typeface="+mn-lt"/>
                <a:ea typeface="+mn-ea"/>
                <a:cs typeface="+mn-cs"/>
              </a:rPr>
              <a:t>ien</a:t>
            </a:r>
            <a:r>
              <a:rPr lang="en-GB" sz="1200" kern="1200" baseline="0" dirty="0">
                <a:solidFill>
                  <a:schemeClr val="tx1"/>
                </a:solidFill>
                <a:effectLst/>
                <a:latin typeface="+mn-lt"/>
                <a:ea typeface="+mn-ea"/>
                <a:cs typeface="+mn-cs"/>
              </a:rPr>
              <a:t>’), though focusing on the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sound within these this time.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fille</a:t>
            </a:r>
            <a:r>
              <a:rPr lang="en-GB" baseline="0" dirty="0"/>
              <a:t> [629], livre [358], </a:t>
            </a:r>
            <a:r>
              <a:rPr lang="en-GB" baseline="0" dirty="0" err="1"/>
              <a:t>ancien</a:t>
            </a:r>
            <a:r>
              <a:rPr lang="en-GB" baseline="0" dirty="0"/>
              <a:t> [392], </a:t>
            </a:r>
            <a:r>
              <a:rPr lang="en-GB" baseline="0" dirty="0" err="1"/>
              <a:t>il</a:t>
            </a:r>
            <a:r>
              <a:rPr lang="en-GB" baseline="0" dirty="0"/>
              <a:t> [13], </a:t>
            </a:r>
            <a:r>
              <a:rPr lang="en-GB" baseline="0" dirty="0" err="1"/>
              <a:t>oui</a:t>
            </a:r>
            <a:r>
              <a:rPr lang="en-GB" baseline="0" dirty="0"/>
              <a:t> [284], animal [1002], idée [239], machine [1294], petit [138], </a:t>
            </a:r>
            <a:r>
              <a:rPr lang="en-GB" baseline="0" dirty="0" err="1"/>
              <a:t>rapide</a:t>
            </a:r>
            <a:r>
              <a:rPr lang="en-GB" baseline="0" dirty="0"/>
              <a:t> [672], action [355]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a:t>
            </a:r>
            <a:r>
              <a:rPr lang="en-GB" b="0" dirty="0"/>
              <a:t>revise the meaning and spelling of some of this week’s revisited vocabulary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Students write 1-12 and try to spell out the words that match the clue in French.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Click to reveal the missing letters (covered by white boxes, which disappear one by one on successive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 letters in the orange box spell out </a:t>
            </a:r>
            <a:r>
              <a:rPr lang="en-GB" b="0" i="1" dirty="0"/>
              <a:t>‘les questions’</a:t>
            </a:r>
            <a:r>
              <a:rPr lang="en-GB" b="0" i="0" dirty="0"/>
              <a:t>, which sets up for the question-based speaking activities that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habituel</a:t>
            </a:r>
            <a:r>
              <a:rPr lang="en-GB" b="0" i="0" dirty="0"/>
              <a:t> [1347], opinion [777], justification [3846], </a:t>
            </a:r>
            <a:r>
              <a:rPr lang="en-GB" b="0" i="0" dirty="0" err="1"/>
              <a:t>humain</a:t>
            </a:r>
            <a:r>
              <a:rPr lang="en-GB" b="0" i="0" dirty="0"/>
              <a:t> [286], </a:t>
            </a:r>
            <a:r>
              <a:rPr lang="en-GB" b="0" i="0" dirty="0" err="1"/>
              <a:t>dictionnaire</a:t>
            </a:r>
            <a:r>
              <a:rPr lang="en-GB" b="0" i="0" dirty="0"/>
              <a:t> [4094], date [660], present [216], </a:t>
            </a:r>
            <a:r>
              <a:rPr lang="en-GB" b="0" i="0" dirty="0" err="1"/>
              <a:t>paragraphe</a:t>
            </a:r>
            <a:r>
              <a:rPr lang="en-GB" b="0" i="0" dirty="0"/>
              <a:t> [2126]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US" b="0" baseline="0" dirty="0"/>
              <a:t> recap </a:t>
            </a:r>
            <a:r>
              <a:rPr lang="en-US" b="0" dirty="0"/>
              <a:t>second person singular and second person plural forms of regular –ER verbs in the present tense ahead of the production</a:t>
            </a:r>
            <a:r>
              <a:rPr lang="en-US" b="0" baseline="0" dirty="0"/>
              <a:t> activities</a:t>
            </a:r>
            <a:r>
              <a:rPr lang="en-US" b="0" dirty="0"/>
              <a: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a:t>
            </a:r>
            <a:r>
              <a:rPr lang="en-US" b="0" baseline="0" dirty="0"/>
              <a:t>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Draw attention to the pronunciation of the –</a:t>
            </a:r>
            <a:r>
              <a:rPr lang="en-US" b="0" baseline="0" dirty="0" err="1"/>
              <a:t>ez</a:t>
            </a:r>
            <a:r>
              <a:rPr lang="en-US" b="0" baseline="0" dirty="0"/>
              <a:t> ending once again.</a:t>
            </a:r>
            <a:endParaRPr lang="en-US" b="0" dirty="0"/>
          </a:p>
          <a:p>
            <a:pPr marL="0" lvl="0" indent="0" algn="l" rtl="0">
              <a:spcBef>
                <a:spcPts val="0"/>
              </a:spcBef>
              <a:spcAft>
                <a:spcPts val="0"/>
              </a:spcAft>
              <a:buNone/>
            </a:pPr>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(slides 23-31): </a:t>
            </a:r>
            <a:r>
              <a:rPr lang="en-GB" b="0" baseline="0" dirty="0"/>
              <a:t>15 minutes</a:t>
            </a:r>
          </a:p>
          <a:p>
            <a:endParaRPr lang="en-US" b="1" dirty="0"/>
          </a:p>
          <a:p>
            <a:r>
              <a:rPr lang="en-US" b="1" dirty="0"/>
              <a:t>Aim: </a:t>
            </a:r>
            <a:r>
              <a:rPr lang="en-US" b="0" dirty="0"/>
              <a:t>to</a:t>
            </a:r>
            <a:r>
              <a:rPr lang="en-US" b="0" baseline="0" dirty="0"/>
              <a:t> </a:t>
            </a:r>
            <a:r>
              <a:rPr lang="en-US" b="0" baseline="0" dirty="0" err="1"/>
              <a:t>practise</a:t>
            </a:r>
            <a:r>
              <a:rPr lang="en-US" b="0" baseline="0" dirty="0"/>
              <a:t> receptive and productive knowledge of </a:t>
            </a:r>
            <a:r>
              <a:rPr lang="en-US" b="0" dirty="0"/>
              <a:t>second person singular and second person plural forms of regular –ER verbs in the present tense in the oral modality. </a:t>
            </a:r>
          </a:p>
          <a:p>
            <a:r>
              <a:rPr lang="en-US" b="1" dirty="0"/>
              <a:t>(Student</a:t>
            </a:r>
            <a:r>
              <a:rPr lang="en-US" b="1" baseline="0" dirty="0"/>
              <a:t> A task sheet 1)</a:t>
            </a:r>
            <a:endParaRPr lang="en-US" b="1" dirty="0"/>
          </a:p>
          <a:p>
            <a:r>
              <a:rPr lang="en-US" b="1" dirty="0"/>
              <a:t>Procedure:</a:t>
            </a:r>
          </a:p>
          <a:p>
            <a:pPr marL="228600" indent="-228600">
              <a:buAutoNum type="arabicPeriod"/>
            </a:pPr>
            <a:r>
              <a:rPr lang="en-GB" baseline="0" dirty="0"/>
              <a:t>Partner A has to formulate each question correctly from the infinitive and complement shown, either using the ‘</a:t>
            </a:r>
            <a:r>
              <a:rPr lang="en-GB" baseline="0" dirty="0" err="1"/>
              <a:t>tu</a:t>
            </a:r>
            <a:r>
              <a:rPr lang="en-GB" baseline="0" dirty="0"/>
              <a:t>’ form or the ‘</a:t>
            </a:r>
            <a:r>
              <a:rPr lang="en-GB" baseline="0" dirty="0" err="1"/>
              <a:t>vous</a:t>
            </a:r>
            <a:r>
              <a:rPr lang="en-GB" baseline="0" dirty="0"/>
              <a:t>’ form as indicated. However, the subject pronoun must not be said to Partner B (whose task is explained on the next slide). This is so that the partner has to notice the ‘-</a:t>
            </a:r>
            <a:r>
              <a:rPr lang="en-GB" baseline="0" dirty="0" err="1"/>
              <a:t>ez</a:t>
            </a:r>
            <a:r>
              <a:rPr lang="en-GB" baseline="0" dirty="0"/>
              <a:t>’ ending.</a:t>
            </a:r>
          </a:p>
          <a:p>
            <a:pPr marL="228600" indent="-228600">
              <a:buAutoNum type="arabicPeriod"/>
            </a:pPr>
            <a:r>
              <a:rPr lang="en-GB" baseline="0" dirty="0"/>
              <a:t>This slide could be printed for the partners to work from/annotate.</a:t>
            </a:r>
          </a:p>
          <a:p>
            <a:pPr marL="228600" indent="-228600">
              <a:buAutoNum type="arabicPeriod"/>
            </a:pPr>
            <a:r>
              <a:rPr lang="en-GB" baseline="0" dirty="0"/>
              <a:t>Differentiated versions of these tasks follow this sequence of slides, and may be substituted for students who would benefit from a greater degree of challenge. (See slides 32-39.)</a:t>
            </a:r>
          </a:p>
          <a:p>
            <a:pPr marL="228600" indent="-228600">
              <a:buAutoNum type="arabicPeriod"/>
            </a:pPr>
            <a:r>
              <a:rPr lang="en-GB" b="1" baseline="0" dirty="0"/>
              <a:t>Note: This activity revises question formation using intonation only. The students experienced this in the listening and reading activities in lesson 1. Remind them that they should raise their voice when they ask these questions. </a:t>
            </a:r>
          </a:p>
          <a:p>
            <a:pPr marL="228600" indent="-228600">
              <a:buAutoNum type="arabicPeriod"/>
            </a:pPr>
            <a:r>
              <a:rPr lang="en-GB" b="1" baseline="0" dirty="0"/>
              <a:t>Note: Remind students that the –ER ending on the infinitives in their prompts on the slide actually sound just like the –EZ ending. –</a:t>
            </a:r>
            <a:r>
              <a:rPr lang="en-GB" b="1" baseline="0" dirty="0" err="1"/>
              <a:t>er</a:t>
            </a:r>
            <a:r>
              <a:rPr lang="en-GB" b="1" baseline="0" dirty="0"/>
              <a:t> and –</a:t>
            </a:r>
            <a:r>
              <a:rPr lang="en-GB" b="1" baseline="0" dirty="0" err="1"/>
              <a:t>ez</a:t>
            </a:r>
            <a:r>
              <a:rPr lang="en-GB" b="1" baseline="0" dirty="0"/>
              <a:t> both sound the same when pronounced. These SSCs were introduced in the phonics work for Term 1.1, Week 5.</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 B task sheet 1)</a:t>
            </a:r>
          </a:p>
          <a:p>
            <a:r>
              <a:rPr lang="en-GB" baseline="0" dirty="0"/>
              <a:t>Partner B has to tick whether each question said by Partner A is to one person (‘</a:t>
            </a:r>
            <a:r>
              <a:rPr lang="en-GB" baseline="0" dirty="0" err="1"/>
              <a:t>tu</a:t>
            </a:r>
            <a:r>
              <a:rPr lang="en-GB" baseline="0" dirty="0"/>
              <a:t>’) or to more than one person (‘</a:t>
            </a:r>
            <a:r>
              <a:rPr lang="en-GB" baseline="0" dirty="0" err="1"/>
              <a:t>vous</a:t>
            </a:r>
            <a:r>
              <a:rPr lang="en-GB" baseline="0" dirty="0"/>
              <a:t>’).</a:t>
            </a:r>
          </a:p>
          <a:p>
            <a:r>
              <a:rPr lang="en-GB" baseline="0" dirty="0"/>
              <a:t>S/he then has to write the number of each question in the first column, alongside its English translation, so that the order in which the questions have been asked is apparent. </a:t>
            </a:r>
          </a:p>
          <a:p>
            <a:r>
              <a:rPr lang="en-GB" baseline="0" dirty="0"/>
              <a:t>This means that Partner B not only has to listen for the verb form used; the vocabulary of the question also has to be processed.</a:t>
            </a:r>
          </a:p>
          <a:p>
            <a:endParaRPr lang="en-GB" baseline="0" dirty="0"/>
          </a:p>
          <a:p>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Answer slide.</a:t>
            </a:r>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Partners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(Student</a:t>
            </a:r>
            <a:r>
              <a:rPr lang="en-US" b="1" baseline="0" dirty="0"/>
              <a:t> A task sheet 2)</a:t>
            </a:r>
            <a:endParaRPr lang="en-US" b="1" dirty="0"/>
          </a:p>
          <a:p>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(Student B task sheet 2)</a:t>
            </a:r>
          </a:p>
          <a:p>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8554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Differentiated version</a:t>
            </a:r>
          </a:p>
          <a:p>
            <a:r>
              <a:rPr lang="en-GB" b="1" baseline="0" dirty="0"/>
              <a:t>Timing (slides 32-39): </a:t>
            </a:r>
            <a:r>
              <a:rPr lang="en-GB" b="0" baseline="0" dirty="0"/>
              <a:t>15 minutes</a:t>
            </a:r>
          </a:p>
          <a:p>
            <a:endParaRPr lang="en-GB" baseline="0" dirty="0"/>
          </a:p>
          <a:p>
            <a:r>
              <a:rPr lang="en-US" b="1" dirty="0"/>
              <a:t>Aim: </a:t>
            </a:r>
            <a:r>
              <a:rPr lang="en-US" b="0" dirty="0"/>
              <a:t>to</a:t>
            </a:r>
            <a:r>
              <a:rPr lang="en-US" b="0" baseline="0" dirty="0"/>
              <a:t> practice receptive and productive knowledge of </a:t>
            </a:r>
            <a:r>
              <a:rPr lang="en-US" b="0" dirty="0"/>
              <a:t>second person singular and second person plural forms of regular –ER verbs in the present tense.  </a:t>
            </a:r>
            <a:endParaRPr lang="en-GB" baseline="0" dirty="0"/>
          </a:p>
          <a:p>
            <a:r>
              <a:rPr lang="en-GB" baseline="0" dirty="0"/>
              <a:t>In this more challenging version of Task 1, students formulate the question in French indicated by the </a:t>
            </a:r>
            <a:r>
              <a:rPr lang="en-GB" b="1" baseline="0" dirty="0"/>
              <a:t>prompt in English</a:t>
            </a:r>
            <a:r>
              <a:rPr lang="en-GB" baseline="0" dirty="0"/>
              <a:t>, using either the ‘</a:t>
            </a:r>
            <a:r>
              <a:rPr lang="en-GB" baseline="0" dirty="0" err="1"/>
              <a:t>tu</a:t>
            </a:r>
            <a:r>
              <a:rPr lang="en-GB" baseline="0" dirty="0"/>
              <a:t>’ form or the ‘</a:t>
            </a:r>
            <a:r>
              <a:rPr lang="en-GB" baseline="0" dirty="0" err="1"/>
              <a:t>vous</a:t>
            </a:r>
            <a:r>
              <a:rPr lang="en-GB" baseline="0" dirty="0"/>
              <a:t>’ form as also indicated. </a:t>
            </a:r>
          </a:p>
          <a:p>
            <a:r>
              <a:rPr lang="en-GB" baseline="0" dirty="0"/>
              <a:t>As before, the subject pronoun must not be said to the listener.</a:t>
            </a:r>
          </a:p>
          <a:p>
            <a:endParaRPr lang="en-US" b="0" dirty="0"/>
          </a:p>
          <a:p>
            <a:r>
              <a:rPr lang="en-US" b="1" dirty="0"/>
              <a:t>(Student</a:t>
            </a:r>
            <a:r>
              <a:rPr lang="en-US" b="1" baseline="0" dirty="0"/>
              <a:t> A task sheet 1)</a:t>
            </a:r>
            <a:endParaRPr lang="en-US" b="1" dirty="0"/>
          </a:p>
          <a:p>
            <a:r>
              <a:rPr lang="en-US" b="1" dirty="0"/>
              <a:t>Procedure:</a:t>
            </a:r>
          </a:p>
          <a:p>
            <a:pPr marL="228600" indent="-228600">
              <a:buAutoNum type="arabicPeriod"/>
            </a:pPr>
            <a:r>
              <a:rPr lang="en-GB" baseline="0" dirty="0"/>
              <a:t>Partner A has to formulate each question correctly from the infinitive and complement shown, either using the ‘</a:t>
            </a:r>
            <a:r>
              <a:rPr lang="en-GB" baseline="0" dirty="0" err="1"/>
              <a:t>tu</a:t>
            </a:r>
            <a:r>
              <a:rPr lang="en-GB" baseline="0" dirty="0"/>
              <a:t>’ form or the ‘</a:t>
            </a:r>
            <a:r>
              <a:rPr lang="en-GB" baseline="0" dirty="0" err="1"/>
              <a:t>vous</a:t>
            </a:r>
            <a:r>
              <a:rPr lang="en-GB" baseline="0" dirty="0"/>
              <a:t>’ form as indicated. However, the subject pronoun must not be said to Partner B (whose task is explained on the next slide). This is so that the partner has to notice the ‘-</a:t>
            </a:r>
            <a:r>
              <a:rPr lang="en-GB" baseline="0" dirty="0" err="1"/>
              <a:t>ez</a:t>
            </a:r>
            <a:r>
              <a:rPr lang="en-GB" baseline="0" dirty="0"/>
              <a:t>’ ending.</a:t>
            </a:r>
          </a:p>
          <a:p>
            <a:pPr marL="228600" indent="-228600">
              <a:buAutoNum type="arabicPeriod"/>
            </a:pPr>
            <a:r>
              <a:rPr lang="en-GB" baseline="0" dirty="0"/>
              <a:t>This slide could be printed for the partners to work from/annotate.</a:t>
            </a:r>
          </a:p>
          <a:p>
            <a:pPr marL="228600" indent="-228600">
              <a:buAutoNum type="arabicPeriod"/>
            </a:pPr>
            <a:r>
              <a:rPr lang="en-GB" b="1" baseline="0" dirty="0"/>
              <a:t>Note: This activity revises question formation using intonation only. The students experienced this in the listening and reading activities in lesson 1. Remind them that they should raise their voice when they ask these questions. </a:t>
            </a:r>
          </a:p>
          <a:p>
            <a:pPr marL="228600" indent="-228600">
              <a:buAutoNum type="arabicPeriod"/>
            </a:pPr>
            <a:r>
              <a:rPr lang="en-GB" b="1" baseline="0" dirty="0"/>
              <a:t>Note: Remind students that the –ER ending on the infinitives in their prompts on the slide actually sound just like the –EZ ending. –</a:t>
            </a:r>
            <a:r>
              <a:rPr lang="en-GB" b="1" baseline="0" dirty="0" err="1"/>
              <a:t>er</a:t>
            </a:r>
            <a:r>
              <a:rPr lang="en-GB" b="1" baseline="0" dirty="0"/>
              <a:t> and –</a:t>
            </a:r>
            <a:r>
              <a:rPr lang="en-GB" b="1" baseline="0" dirty="0" err="1"/>
              <a:t>ez</a:t>
            </a:r>
            <a:r>
              <a:rPr lang="en-GB" b="1" baseline="0" dirty="0"/>
              <a:t> both sound the same when pronounced. These SSCs were introduced in the phonics work for Term 1.1, Week 5.</a:t>
            </a:r>
          </a:p>
          <a:p>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(Student B task sheet 1)</a:t>
            </a:r>
          </a:p>
          <a:p>
            <a:r>
              <a:rPr lang="en-GB" baseline="0" dirty="0"/>
              <a:t>Partner B has to tick whether each question said by Partner A is to one person (‘</a:t>
            </a:r>
            <a:r>
              <a:rPr lang="en-GB" baseline="0" dirty="0" err="1"/>
              <a:t>tu</a:t>
            </a:r>
            <a:r>
              <a:rPr lang="en-GB" baseline="0" dirty="0"/>
              <a:t>’) or to more than one person (‘</a:t>
            </a:r>
            <a:r>
              <a:rPr lang="en-GB" baseline="0" dirty="0" err="1"/>
              <a:t>vous</a:t>
            </a:r>
            <a:r>
              <a:rPr lang="en-GB" baseline="0" dirty="0"/>
              <a:t>’), as before.</a:t>
            </a:r>
          </a:p>
          <a:p>
            <a:r>
              <a:rPr lang="en-GB" baseline="0" dirty="0"/>
              <a:t>However, s/he then has</a:t>
            </a:r>
            <a:r>
              <a:rPr lang="en-GB" b="0" baseline="0" dirty="0"/>
              <a:t> to </a:t>
            </a:r>
            <a:r>
              <a:rPr lang="en-GB" b="1" baseline="0" dirty="0"/>
              <a:t>transcribe (write in French) each question they have heard in French</a:t>
            </a:r>
            <a:r>
              <a:rPr lang="en-GB" baseline="0" dirty="0"/>
              <a:t>.</a:t>
            </a:r>
          </a:p>
          <a:p>
            <a:r>
              <a:rPr lang="en-GB" baseline="0" dirty="0"/>
              <a:t>This means that Partner B does not only have to listen for the verb form used; the vocabulary of the question also has to be processed and the correct French reproduced in writing.</a:t>
            </a:r>
          </a:p>
          <a:p>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Answer slide</a:t>
            </a:r>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Partners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(Student</a:t>
            </a:r>
            <a:r>
              <a:rPr lang="en-US" b="1" baseline="0" dirty="0"/>
              <a:t> A task sheet 2)</a:t>
            </a:r>
            <a:endParaRPr lang="en-US" b="1" dirty="0"/>
          </a:p>
          <a:p>
            <a:endParaRPr lang="en-GB" baseline="0" dirty="0"/>
          </a:p>
          <a:p>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(Student B task sheet 2)</a:t>
            </a:r>
          </a:p>
          <a:p>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a:t>
            </a:r>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production practice of second person singular and second person plural of</a:t>
            </a:r>
            <a:r>
              <a:rPr lang="en-US" b="0" baseline="0" dirty="0"/>
              <a:t> regular –ER verbs in the present tense.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now use each verb in the table – all of which have been presented and practised over the past four weeks – to write one question in French in the ‘</a:t>
            </a:r>
            <a:r>
              <a:rPr lang="en-GB" baseline="0" dirty="0" err="1"/>
              <a:t>tu</a:t>
            </a:r>
            <a:r>
              <a:rPr lang="en-GB" baseline="0" dirty="0"/>
              <a:t>’ form, and another in the ‘</a:t>
            </a:r>
            <a:r>
              <a:rPr lang="en-GB" baseline="0" dirty="0" err="1"/>
              <a:t>vous</a:t>
            </a:r>
            <a:r>
              <a:rPr lang="en-GB" baseline="0" dirty="0"/>
              <a:t>’ form.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choose which other words to include in their sentences, and should be advised to review the vocabulary previously learnt (and, if appropriate, to consult a dictionary to search for any new vocabulary items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483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first person</a:t>
            </a:r>
            <a:r>
              <a:rPr lang="en-US" b="0" baseline="0" dirty="0"/>
              <a:t> singular and first person plural forms of regular –ER verbs, ahead of the final written production activity.</a:t>
            </a:r>
            <a:endParaRPr lang="en-US" b="0" dirty="0"/>
          </a:p>
          <a:p>
            <a:endParaRPr lang="en-US" b="1" dirty="0"/>
          </a:p>
          <a:p>
            <a:r>
              <a:rPr lang="en-US" b="1" dirty="0"/>
              <a:t>Procedure:</a:t>
            </a:r>
          </a:p>
          <a:p>
            <a:r>
              <a:rPr lang="en-US" b="0" dirty="0"/>
              <a:t>1. Click to bring up the first question (in</a:t>
            </a:r>
            <a:r>
              <a:rPr lang="en-US" b="0" baseline="0" dirty="0"/>
              <a:t> second person singular).</a:t>
            </a:r>
            <a:endParaRPr lang="en-US" b="0" dirty="0"/>
          </a:p>
          <a:p>
            <a:r>
              <a:rPr lang="en-US" b="0" dirty="0"/>
              <a:t>2. Click to bring up the first model answer.</a:t>
            </a:r>
            <a:r>
              <a:rPr lang="en-US" b="0" baseline="0" dirty="0"/>
              <a:t>  Elicit responses from students (subject of the verb with correct ending).</a:t>
            </a:r>
          </a:p>
          <a:p>
            <a:r>
              <a:rPr lang="en-US" b="0" baseline="0" dirty="0"/>
              <a:t>3. Click to reveal the answers.</a:t>
            </a:r>
            <a:endParaRPr lang="en-US" b="0" dirty="0"/>
          </a:p>
          <a:p>
            <a:r>
              <a:rPr lang="en-US" b="0" dirty="0"/>
              <a:t>4. Click to bring up a second</a:t>
            </a:r>
            <a:r>
              <a:rPr lang="en-US" b="0" baseline="0" dirty="0"/>
              <a:t> model answer, again eliciting responses from students to highlight correct subject and verb form.  This examples models a negative response to the question, without the need to use </a:t>
            </a:r>
            <a:r>
              <a:rPr lang="en-US" b="0" i="1" baseline="0" dirty="0"/>
              <a:t>ne…pas</a:t>
            </a:r>
            <a:r>
              <a:rPr lang="en-US" b="0" baseline="0" dirty="0"/>
              <a:t>, which students are yet to learn.</a:t>
            </a:r>
            <a:endParaRPr lang="en-US" b="0" dirty="0"/>
          </a:p>
          <a:p>
            <a:r>
              <a:rPr lang="en-US" b="0" dirty="0"/>
              <a:t>5. Repeat as</a:t>
            </a:r>
            <a:r>
              <a:rPr lang="en-US" b="0" baseline="0" dirty="0"/>
              <a:t> above to model questions and answers using ‘</a:t>
            </a:r>
            <a:r>
              <a:rPr lang="en-US" b="0" baseline="0" dirty="0" err="1"/>
              <a:t>vous</a:t>
            </a:r>
            <a:r>
              <a:rPr lang="en-US" b="0" baseline="0" dirty="0"/>
              <a:t>’ and ‘nous’.</a:t>
            </a:r>
            <a:endParaRPr lang="en-US" b="0" dirty="0"/>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64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practice choosing</a:t>
            </a:r>
            <a:r>
              <a:rPr lang="en-US" b="0" baseline="0" dirty="0"/>
              <a:t> the correct verb form in response to questions asked in second person singular and second person plural, thereby combining learning from 7.1.2.5 (‘je’/’nous’ forms of –ER verbs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an answer to each question.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creativity can be encouraged here by advising them to review previously learnt vocabulary from across the series of lessons with –ER verbs and, if appropriate, to consult a dictionary to search for any new vocabulary items needed.</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85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1051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713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7432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i="0" noProof="0" dirty="0">
                <a:solidFill>
                  <a:schemeClr val="dk1"/>
                </a:solidFill>
                <a:latin typeface="+mn-lt"/>
                <a:ea typeface="Calibri"/>
                <a:cs typeface="Calibri"/>
                <a:sym typeface="Calibri"/>
              </a:rPr>
              <a:t>Timing:</a:t>
            </a:r>
            <a:r>
              <a:rPr lang="fr-FR" sz="1200" b="0" i="0" noProof="0" dirty="0">
                <a:solidFill>
                  <a:schemeClr val="dk1"/>
                </a:solidFill>
                <a:latin typeface="+mn-lt"/>
                <a:ea typeface="Calibri"/>
                <a:cs typeface="Calibri"/>
                <a:sym typeface="Calibri"/>
              </a:rPr>
              <a:t> 5 minutes</a:t>
            </a:r>
          </a:p>
          <a:p>
            <a:endParaRPr lang="en-US" b="1" dirty="0"/>
          </a:p>
          <a:p>
            <a:r>
              <a:rPr lang="en-US" b="1" dirty="0"/>
              <a:t>Aim: </a:t>
            </a:r>
            <a:r>
              <a:rPr lang="fr-FR" sz="1200" b="0" i="0" noProof="0" dirty="0">
                <a:solidFill>
                  <a:schemeClr val="dk1"/>
                </a:solidFill>
                <a:latin typeface="+mn-lt"/>
                <a:cs typeface="Calibri"/>
                <a:sym typeface="Calibri"/>
              </a:rPr>
              <a:t>translation of </a:t>
            </a:r>
            <a:r>
              <a:rPr lang="fr-FR" sz="1200" b="0" i="0" noProof="0" dirty="0" err="1">
                <a:solidFill>
                  <a:schemeClr val="dk1"/>
                </a:solidFill>
                <a:latin typeface="+mn-lt"/>
                <a:cs typeface="Calibri"/>
                <a:sym typeface="Calibri"/>
              </a:rPr>
              <a:t>known</a:t>
            </a:r>
            <a:r>
              <a:rPr lang="fr-FR" sz="1200" b="0" i="0" noProof="0" dirty="0">
                <a:solidFill>
                  <a:schemeClr val="dk1"/>
                </a:solidFill>
                <a:latin typeface="+mn-lt"/>
                <a:cs typeface="Calibri"/>
                <a:sym typeface="Calibri"/>
              </a:rPr>
              <a:t> </a:t>
            </a:r>
            <a:r>
              <a:rPr lang="fr-FR" sz="1200" b="0" i="0" noProof="0" dirty="0" err="1">
                <a:solidFill>
                  <a:schemeClr val="dk1"/>
                </a:solidFill>
                <a:latin typeface="+mn-lt"/>
                <a:cs typeface="Calibri"/>
                <a:sym typeface="Calibri"/>
              </a:rPr>
              <a:t>vocabulary</a:t>
            </a:r>
            <a:r>
              <a:rPr lang="fr-FR" sz="1200" b="0" i="0" noProof="0" dirty="0">
                <a:solidFill>
                  <a:schemeClr val="dk1"/>
                </a:solidFill>
                <a:latin typeface="+mn-lt"/>
                <a:cs typeface="Calibri"/>
                <a:sym typeface="Calibri"/>
              </a:rPr>
              <a:t> in </a:t>
            </a:r>
            <a:r>
              <a:rPr lang="fr-FR" sz="1200" b="0" i="0" noProof="0" dirty="0" err="1">
                <a:solidFill>
                  <a:schemeClr val="dk1"/>
                </a:solidFill>
                <a:latin typeface="+mn-lt"/>
                <a:cs typeface="Calibri"/>
                <a:sym typeface="Calibri"/>
              </a:rPr>
              <a:t>context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err="1">
                <a:solidFill>
                  <a:schemeClr val="dk1"/>
                </a:solidFill>
                <a:latin typeface="+mn-lt"/>
                <a:ea typeface="Calibri"/>
                <a:cs typeface="Calibri"/>
                <a:sym typeface="Calibri"/>
              </a:rPr>
              <a:t>Suggested</a:t>
            </a:r>
            <a:r>
              <a:rPr lang="fr-FR" sz="1200" b="0" i="0" noProof="0" dirty="0">
                <a:solidFill>
                  <a:schemeClr val="dk1"/>
                </a:solidFill>
                <a:latin typeface="+mn-lt"/>
                <a:ea typeface="Calibri"/>
                <a:cs typeface="Calibri"/>
                <a:sym typeface="Calibri"/>
              </a:rPr>
              <a:t> translation. In the absence of time phrases, </a:t>
            </a:r>
            <a:r>
              <a:rPr lang="fr-FR" sz="1200" b="0" i="0" noProof="0" dirty="0" err="1">
                <a:solidFill>
                  <a:schemeClr val="dk1"/>
                </a:solidFill>
                <a:latin typeface="+mn-lt"/>
                <a:ea typeface="Calibri"/>
                <a:cs typeface="Calibri"/>
                <a:sym typeface="Calibri"/>
              </a:rPr>
              <a:t>students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may</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be</a:t>
            </a:r>
            <a:r>
              <a:rPr lang="fr-FR" sz="1200" b="0" i="0" noProof="0" dirty="0">
                <a:solidFill>
                  <a:schemeClr val="dk1"/>
                </a:solidFill>
                <a:latin typeface="+mn-lt"/>
                <a:ea typeface="Calibri"/>
                <a:cs typeface="Calibri"/>
                <a:sym typeface="Calibri"/>
              </a:rPr>
              <a:t> able to </a:t>
            </a:r>
            <a:r>
              <a:rPr lang="fr-FR" sz="1200" b="0" i="0" noProof="0" dirty="0" err="1">
                <a:solidFill>
                  <a:schemeClr val="dk1"/>
                </a:solidFill>
                <a:latin typeface="+mn-lt"/>
                <a:ea typeface="Calibri"/>
                <a:cs typeface="Calibri"/>
                <a:sym typeface="Calibri"/>
              </a:rPr>
              <a:t>justify</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using</a:t>
            </a:r>
            <a:r>
              <a:rPr lang="fr-FR" sz="1200" b="0" i="0" noProof="0" dirty="0">
                <a:solidFill>
                  <a:schemeClr val="dk1"/>
                </a:solidFill>
                <a:latin typeface="+mn-lt"/>
                <a:ea typeface="Calibri"/>
                <a:cs typeface="Calibri"/>
                <a:sym typeface="Calibri"/>
              </a:rPr>
              <a:t> the </a:t>
            </a:r>
            <a:r>
              <a:rPr lang="fr-FR" sz="1200" b="0" i="0" noProof="0" dirty="0" err="1">
                <a:solidFill>
                  <a:schemeClr val="dk1"/>
                </a:solidFill>
                <a:latin typeface="+mn-lt"/>
                <a:ea typeface="Calibri"/>
                <a:cs typeface="Calibri"/>
                <a:sym typeface="Calibri"/>
              </a:rPr>
              <a:t>present</a:t>
            </a:r>
            <a:r>
              <a:rPr lang="fr-FR" sz="1200" b="0" i="0" noProof="0" dirty="0">
                <a:solidFill>
                  <a:schemeClr val="dk1"/>
                </a:solidFill>
                <a:latin typeface="+mn-lt"/>
                <a:ea typeface="Calibri"/>
                <a:cs typeface="Calibri"/>
                <a:sym typeface="Calibri"/>
              </a:rPr>
              <a:t> simple or </a:t>
            </a:r>
            <a:r>
              <a:rPr lang="fr-FR" sz="1200" b="0" i="0" noProof="0" dirty="0" err="1">
                <a:solidFill>
                  <a:schemeClr val="dk1"/>
                </a:solidFill>
                <a:latin typeface="+mn-lt"/>
                <a:ea typeface="Calibri"/>
                <a:cs typeface="Calibri"/>
                <a:sym typeface="Calibri"/>
              </a:rPr>
              <a:t>continuous</a:t>
            </a:r>
            <a:r>
              <a:rPr lang="fr-FR" sz="1200" b="0" i="0" noProof="0" dirty="0">
                <a:solidFill>
                  <a:schemeClr val="dk1"/>
                </a:solidFill>
                <a:latin typeface="+mn-lt"/>
                <a:ea typeface="Calibri"/>
                <a:cs typeface="Calibri"/>
                <a:sym typeface="Calibri"/>
              </a:rPr>
              <a:t> in English. Note the </a:t>
            </a:r>
            <a:r>
              <a:rPr lang="fr-FR" sz="1200" b="0" i="0" noProof="0" dirty="0" err="1">
                <a:solidFill>
                  <a:schemeClr val="dk1"/>
                </a:solidFill>
                <a:latin typeface="+mn-lt"/>
                <a:ea typeface="Calibri"/>
                <a:cs typeface="Calibri"/>
                <a:sym typeface="Calibri"/>
              </a:rPr>
              <a:t>freer</a:t>
            </a:r>
            <a:r>
              <a:rPr lang="fr-FR" sz="1200" b="0" i="0" noProof="0" dirty="0">
                <a:solidFill>
                  <a:schemeClr val="dk1"/>
                </a:solidFill>
                <a:latin typeface="+mn-lt"/>
                <a:ea typeface="Calibri"/>
                <a:cs typeface="Calibri"/>
                <a:sym typeface="Calibri"/>
              </a:rPr>
              <a:t> translation of </a:t>
            </a:r>
            <a:r>
              <a:rPr lang="fr-FR" sz="1200" b="0" i="1" noProof="0" dirty="0">
                <a:solidFill>
                  <a:schemeClr val="dk1"/>
                </a:solidFill>
                <a:latin typeface="+mn-lt"/>
                <a:ea typeface="Calibri"/>
                <a:cs typeface="Calibri"/>
                <a:sym typeface="Calibri"/>
              </a:rPr>
              <a:t>passer</a:t>
            </a:r>
            <a:r>
              <a:rPr lang="fr-FR" sz="1200" b="0" i="0" noProof="0" dirty="0">
                <a:solidFill>
                  <a:schemeClr val="dk1"/>
                </a:solidFill>
                <a:latin typeface="+mn-lt"/>
                <a:ea typeface="Calibri"/>
                <a:cs typeface="Calibri"/>
                <a:sym typeface="Calibri"/>
              </a:rPr>
              <a:t> as ‘have’ in </a:t>
            </a:r>
            <a:r>
              <a:rPr lang="fr-FR" sz="1200" b="0" i="0" noProof="0" dirty="0" err="1">
                <a:solidFill>
                  <a:schemeClr val="dk1"/>
                </a:solidFill>
                <a:latin typeface="+mn-lt"/>
                <a:ea typeface="Calibri"/>
                <a:cs typeface="Calibri"/>
                <a:sym typeface="Calibri"/>
              </a:rPr>
              <a:t>this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context</a:t>
            </a:r>
            <a:r>
              <a:rPr lang="fr-FR" sz="1200" b="0" i="0" noProof="0" dirty="0">
                <a:solidFill>
                  <a:schemeClr val="dk1"/>
                </a:solidFill>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Click</a:t>
            </a:r>
            <a:r>
              <a:rPr lang="fr-FR" sz="1200" b="0" i="0" baseline="0" noProof="0" dirty="0">
                <a:solidFill>
                  <a:schemeClr val="dk1"/>
                </a:solidFill>
                <a:latin typeface="+mn-lt"/>
                <a:ea typeface="Calibri"/>
                <a:cs typeface="Calibri"/>
                <a:sym typeface="Calibri"/>
              </a:rPr>
              <a:t> to </a:t>
            </a:r>
            <a:r>
              <a:rPr lang="fr-FR" sz="1200" b="0" i="0" baseline="0" noProof="0" dirty="0" err="1">
                <a:solidFill>
                  <a:schemeClr val="dk1"/>
                </a:solidFill>
                <a:latin typeface="+mn-lt"/>
                <a:ea typeface="Calibri"/>
                <a:cs typeface="Calibri"/>
                <a:sym typeface="Calibri"/>
              </a:rPr>
              <a:t>bring</a:t>
            </a:r>
            <a:r>
              <a:rPr lang="fr-FR" sz="1200" b="0" i="0" baseline="0" noProof="0" dirty="0">
                <a:solidFill>
                  <a:schemeClr val="dk1"/>
                </a:solidFill>
                <a:latin typeface="+mn-lt"/>
                <a:ea typeface="Calibri"/>
                <a:cs typeface="Calibri"/>
                <a:sym typeface="Calibri"/>
              </a:rPr>
              <a:t> up the English.</a:t>
            </a:r>
            <a:endParaRPr lang="fr-FR" sz="1200" b="0" i="0" noProof="0" dirty="0">
              <a:solidFill>
                <a:schemeClr val="dk1"/>
              </a:solidFill>
              <a:latin typeface="+mn-lt"/>
              <a:ea typeface="Calibri"/>
              <a:cs typeface="Calibri"/>
              <a:sym typeface="Calibri"/>
            </a:endParaRP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 passes une s</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maine tr</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Voic</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 une </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dée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 r</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gardes d</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hors…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l fait beau en c</a:t>
            </a:r>
            <a:r>
              <a:rPr lang="fr-FR" sz="1200" b="1" i="0" noProof="0" dirty="0">
                <a:solidFill>
                  <a:schemeClr val="dk1"/>
                </a:solidFill>
                <a:latin typeface="+mn-lt"/>
                <a:ea typeface="Calibri"/>
                <a:cs typeface="Calibri"/>
                <a:sym typeface="Calibri"/>
              </a:rPr>
              <a:t>e </a:t>
            </a:r>
            <a:r>
              <a:rPr lang="fr-FR" sz="1200" b="0" i="0" noProof="0" dirty="0">
                <a:solidFill>
                  <a:schemeClr val="dk1"/>
                </a:solidFill>
                <a:latin typeface="+mn-lt"/>
                <a:ea typeface="Calibri"/>
                <a:cs typeface="Calibri"/>
                <a:sym typeface="Calibri"/>
              </a:rPr>
              <a:t>moment !</a:t>
            </a:r>
            <a:endParaRPr lang="fr-FR" sz="1200" b="1" i="0" noProof="0"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a:t>
            </a:r>
            <a:r>
              <a:rPr lang="fr-FR" sz="1200" b="1" i="0" noProof="0" dirty="0">
                <a:solidFill>
                  <a:schemeClr val="dk1"/>
                </a:solidFill>
                <a:latin typeface="+mn-lt"/>
                <a:ea typeface="Calibri"/>
                <a:cs typeface="Calibri"/>
                <a:sym typeface="Calibri"/>
              </a:rPr>
              <a:t> </a:t>
            </a:r>
            <a:r>
              <a:rPr lang="fr-FR" sz="1200" b="0" i="0" noProof="0" dirty="0">
                <a:solidFill>
                  <a:schemeClr val="dk1"/>
                </a:solidFill>
                <a:latin typeface="+mn-lt"/>
                <a:ea typeface="Calibri"/>
                <a:cs typeface="Calibri"/>
                <a:sym typeface="Calibri"/>
              </a:rPr>
              <a:t>fais une act</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v</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té.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 Au r</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voir, les am</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 J</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 fais une prom</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nade. »</a:t>
            </a:r>
          </a:p>
          <a:p>
            <a:pPr marL="228600" indent="-228600">
              <a:buFont typeface="+mj-lt"/>
              <a:buAutoNum type="arabicPeriod"/>
            </a:pPr>
            <a:r>
              <a:rPr lang="fr-FR" sz="1200" b="0" i="0" noProof="0" dirty="0">
                <a:solidFill>
                  <a:schemeClr val="dk1"/>
                </a:solidFill>
                <a:latin typeface="+mn-lt"/>
                <a:ea typeface="Calibri"/>
                <a:cs typeface="Calibri"/>
                <a:sym typeface="Calibri"/>
              </a:rPr>
              <a:t>C’est une h</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stoire sympath</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que.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the words from</a:t>
            </a:r>
            <a:r>
              <a:rPr lang="en-US" b="0" baseline="0" dirty="0"/>
              <a:t> this week’s new vocab set</a:t>
            </a:r>
          </a:p>
          <a:p>
            <a:endParaRPr lang="en-US" b="1" dirty="0"/>
          </a:p>
          <a:p>
            <a:r>
              <a:rPr lang="en-US" b="1" dirty="0"/>
              <a:t>Procedure:</a:t>
            </a:r>
          </a:p>
          <a:p>
            <a:pPr marL="228600" indent="-228600">
              <a:buAutoNum type="arabicPeriod"/>
            </a:pPr>
            <a:r>
              <a:rPr lang="en-GB" sz="1200" b="0" i="0" kern="1200" baseline="0" dirty="0">
                <a:solidFill>
                  <a:schemeClr val="tx1"/>
                </a:solidFill>
                <a:effectLst/>
                <a:latin typeface="+mn-lt"/>
                <a:ea typeface="+mn-ea"/>
                <a:cs typeface="+mn-cs"/>
              </a:rPr>
              <a:t>Click to bring up the word in French and model its pronunciation, eliciting the French pronunciation from students as whole class repetition.</a:t>
            </a:r>
          </a:p>
          <a:p>
            <a:pPr marL="228600" indent="-228600">
              <a:buAutoNum type="arabicPeriod"/>
            </a:pPr>
            <a:r>
              <a:rPr lang="en-GB" sz="1200" b="0" i="0" kern="1200" baseline="0" dirty="0">
                <a:solidFill>
                  <a:schemeClr val="tx1"/>
                </a:solidFill>
                <a:effectLst/>
                <a:latin typeface="+mn-lt"/>
                <a:ea typeface="+mn-ea"/>
                <a:cs typeface="+mn-cs"/>
              </a:rPr>
              <a:t>Click to bring up the English translation.</a:t>
            </a:r>
          </a:p>
          <a:p>
            <a:pPr marL="228600" indent="-228600">
              <a:buAutoNum type="arabicPeriod"/>
            </a:pPr>
            <a:r>
              <a:rPr lang="en-GB" sz="1200" b="0" i="0" kern="1200" baseline="0" dirty="0">
                <a:solidFill>
                  <a:schemeClr val="tx1"/>
                </a:solidFill>
                <a:effectLst/>
                <a:latin typeface="+mn-lt"/>
                <a:ea typeface="+mn-ea"/>
                <a:cs typeface="+mn-cs"/>
              </a:rPr>
              <a:t>Once all the words are displayed on the screen, with French and English, check the students know what type (part of speech) these words are (this will be useful later and is revision). This is illustrated by the animations.</a:t>
            </a:r>
          </a:p>
          <a:p>
            <a:pPr marL="228600" indent="-228600">
              <a:buAutoNum type="arabicPeriod"/>
            </a:pPr>
            <a:r>
              <a:rPr lang="en-GB" sz="1200" b="0" i="0" kern="1200" baseline="0" dirty="0">
                <a:solidFill>
                  <a:schemeClr val="tx1"/>
                </a:solidFill>
                <a:effectLst/>
                <a:latin typeface="+mn-lt"/>
                <a:ea typeface="+mn-ea"/>
                <a:cs typeface="+mn-cs"/>
              </a:rPr>
              <a:t>Further practise recall of meanings in English by clicking to remove the English translations one by one in a final round of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(See next slide for animations for English to French practice).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21BB-1ACC-6947-9E1B-A405647FA5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4472BA-FDBE-744F-80FE-04F8BAEC0B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8A06EA-0BF8-664F-990C-B20A55CAFFFC}"/>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5" name="Footer Placeholder 4">
            <a:extLst>
              <a:ext uri="{FF2B5EF4-FFF2-40B4-BE49-F238E27FC236}">
                <a16:creationId xmlns:a16="http://schemas.microsoft.com/office/drawing/2014/main" id="{7DEC82BA-42CD-D846-AAA6-5D1182DEB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992B2-4AFA-3349-81ED-9BB58685D46C}"/>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64198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0758-7E7F-B649-83E6-C73782AECD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59AC4-92F2-1F45-AEC4-E3D809C4EE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98014-ACB9-7C41-AF72-7260286E90CE}"/>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5" name="Footer Placeholder 4">
            <a:extLst>
              <a:ext uri="{FF2B5EF4-FFF2-40B4-BE49-F238E27FC236}">
                <a16:creationId xmlns:a16="http://schemas.microsoft.com/office/drawing/2014/main" id="{3238A4B8-FAF3-2C47-9AAB-3650FF32D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910E5-C81E-7E4B-993B-80526A508855}"/>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3309577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49DBA-0B8A-8F4B-B4B4-2C5E30E50A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58777B-8942-1742-95E5-377056F852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C54F5-E75C-974E-957E-33499D8FC5F3}"/>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5" name="Footer Placeholder 4">
            <a:extLst>
              <a:ext uri="{FF2B5EF4-FFF2-40B4-BE49-F238E27FC236}">
                <a16:creationId xmlns:a16="http://schemas.microsoft.com/office/drawing/2014/main" id="{E031109F-BEAC-EE49-B1DB-E41F9F448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E22CD-FDCB-D74A-8D38-E249E8D069DC}"/>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1046800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45742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567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1365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6098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001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35442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97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74680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0A07-3A34-544C-84B4-84D927ECB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3A2E29-DF6E-3A4E-AC63-98330EC57F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A71AB-B7F6-1F4E-B629-9287B56333DC}"/>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5" name="Footer Placeholder 4">
            <a:extLst>
              <a:ext uri="{FF2B5EF4-FFF2-40B4-BE49-F238E27FC236}">
                <a16:creationId xmlns:a16="http://schemas.microsoft.com/office/drawing/2014/main" id="{973C6009-6B8D-7C4C-9936-A6A5D6009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84948-69CA-6F47-B0C6-BA1FB8ADBAE2}"/>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171796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05554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732282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37301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14572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9575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93021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0672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8681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0607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3270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40C2D-54C4-7243-9ED7-07F48B639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916C77-8004-4249-A335-517DB84F83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A2364E-A712-404D-99EF-C76844885AC9}"/>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5" name="Footer Placeholder 4">
            <a:extLst>
              <a:ext uri="{FF2B5EF4-FFF2-40B4-BE49-F238E27FC236}">
                <a16:creationId xmlns:a16="http://schemas.microsoft.com/office/drawing/2014/main" id="{1A06E678-3795-3D42-B4DF-0471A4567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008D9-0ECE-DC47-8E36-28E63487A473}"/>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1672423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5809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0867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69112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40362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560A-D07F-D244-981C-A6A6F72B51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56162A-8755-5046-AA8F-C26AA32AC9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2C685-0B6C-4E43-8071-C6DD301518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A06F46-1134-F94C-B08F-4296561F6B1A}"/>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6" name="Footer Placeholder 5">
            <a:extLst>
              <a:ext uri="{FF2B5EF4-FFF2-40B4-BE49-F238E27FC236}">
                <a16:creationId xmlns:a16="http://schemas.microsoft.com/office/drawing/2014/main" id="{255CEBB6-78D4-0244-8CEF-6A799F514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503A3-6385-7C4C-AA56-90FBB2753AC7}"/>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2301926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65DE-D903-F849-9E8B-101D5DDA7B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A23491-9A22-294F-8A9D-4759FA18F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3879EE-E3A7-0649-8FAC-2EF6A296CE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4C47DC-9F0B-C046-B450-B5FD3C5953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021F61-13EB-A04E-BEC7-8BB2425124E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2B03D-693C-FE43-95D8-3A0DF1A721EC}"/>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8" name="Footer Placeholder 7">
            <a:extLst>
              <a:ext uri="{FF2B5EF4-FFF2-40B4-BE49-F238E27FC236}">
                <a16:creationId xmlns:a16="http://schemas.microsoft.com/office/drawing/2014/main" id="{20AE65D4-4432-5E4D-8F8E-F4557C7F29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BD8B71-63AE-4047-9453-1DB745DF4CC2}"/>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18890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AB55-A41B-F74C-9855-A5E03B5A37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E99C95-2497-304D-9384-AC1101F8DBE8}"/>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4" name="Footer Placeholder 3">
            <a:extLst>
              <a:ext uri="{FF2B5EF4-FFF2-40B4-BE49-F238E27FC236}">
                <a16:creationId xmlns:a16="http://schemas.microsoft.com/office/drawing/2014/main" id="{3193A8B1-7AF9-5245-AECE-ED8FFCF52A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E9BBE8-7E76-6D47-BF54-31AD50D956AD}"/>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3787502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3562CD-CDA3-374E-B6A8-B8332F766759}"/>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3" name="Footer Placeholder 2">
            <a:extLst>
              <a:ext uri="{FF2B5EF4-FFF2-40B4-BE49-F238E27FC236}">
                <a16:creationId xmlns:a16="http://schemas.microsoft.com/office/drawing/2014/main" id="{E7E2136B-F4E6-9846-8846-D78EB3D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E160A4-346C-BF47-BF12-10D1413E243E}"/>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2120349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78F1-1444-6341-B6DF-A8DBC8172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2A317-036C-6844-943C-B06719310C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6A333-E2A6-8E42-9C23-F5071A7941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4BE2DD-471C-BD4B-847B-16F1A93E2C87}"/>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6" name="Footer Placeholder 5">
            <a:extLst>
              <a:ext uri="{FF2B5EF4-FFF2-40B4-BE49-F238E27FC236}">
                <a16:creationId xmlns:a16="http://schemas.microsoft.com/office/drawing/2014/main" id="{5A7080B0-12BE-9844-8461-ED509E865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B6939-BE99-7B4D-A468-A16E2399B32C}"/>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260502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0F02-FBB3-2049-961D-02194008A0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4BBDE7-FA6D-4B4E-9B0E-F1E3DD4D33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87ECE0-37D0-0748-BF3C-7CA662304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8B6D70-C3C4-6142-BB0C-4A9D48F2B760}"/>
              </a:ext>
            </a:extLst>
          </p:cNvPr>
          <p:cNvSpPr>
            <a:spLocks noGrp="1"/>
          </p:cNvSpPr>
          <p:nvPr>
            <p:ph type="dt" sz="half" idx="10"/>
          </p:nvPr>
        </p:nvSpPr>
        <p:spPr/>
        <p:txBody>
          <a:bodyPr/>
          <a:lstStyle/>
          <a:p>
            <a:fld id="{4447C708-6F11-B442-8A0C-109B253498E9}" type="datetimeFigureOut">
              <a:rPr lang="en-US" smtClean="0"/>
              <a:t>7/28/2021</a:t>
            </a:fld>
            <a:endParaRPr lang="en-US"/>
          </a:p>
        </p:txBody>
      </p:sp>
      <p:sp>
        <p:nvSpPr>
          <p:cNvPr id="6" name="Footer Placeholder 5">
            <a:extLst>
              <a:ext uri="{FF2B5EF4-FFF2-40B4-BE49-F238E27FC236}">
                <a16:creationId xmlns:a16="http://schemas.microsoft.com/office/drawing/2014/main" id="{06B83BAF-358B-F24A-A11C-B09FE0384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75040-4347-DB4E-BE01-23F6D2A1E144}"/>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420659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BB58C-D2CF-FD49-B345-B921E24D07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22085A-43F9-1841-8B13-9DF03A5571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FFDD1-5935-6245-A58D-207ABA619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7C708-6F11-B442-8A0C-109B253498E9}" type="datetimeFigureOut">
              <a:rPr lang="en-US" smtClean="0"/>
              <a:t>7/28/2021</a:t>
            </a:fld>
            <a:endParaRPr lang="en-US"/>
          </a:p>
        </p:txBody>
      </p:sp>
      <p:sp>
        <p:nvSpPr>
          <p:cNvPr id="5" name="Footer Placeholder 4">
            <a:extLst>
              <a:ext uri="{FF2B5EF4-FFF2-40B4-BE49-F238E27FC236}">
                <a16:creationId xmlns:a16="http://schemas.microsoft.com/office/drawing/2014/main" id="{23EB7EC0-5A44-D544-858F-8F6F7FC95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4E5F97-7BAA-B043-A460-391E6C8D7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072C5-94C3-2242-AC6E-8138AF0ADC7B}" type="slidenum">
              <a:rPr lang="en-US" smtClean="0"/>
              <a:t>‹#›</a:t>
            </a:fld>
            <a:endParaRPr lang="en-US"/>
          </a:p>
        </p:txBody>
      </p:sp>
    </p:spTree>
    <p:extLst>
      <p:ext uri="{BB962C8B-B14F-4D97-AF65-F5344CB8AC3E}">
        <p14:creationId xmlns:p14="http://schemas.microsoft.com/office/powerpoint/2010/main" val="3835124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781405"/>
      </p:ext>
    </p:extLst>
  </p:cSld>
  <p:clrMap bg1="lt1" tx1="dk1" bg2="lt2" tx2="dk2" accent1="accent1" accent2="accent2" accent3="accent3" accent4="accent4" accent5="accent5" accent6="accent6" hlink="hlink" folHlink="folHlink"/>
  <p:sldLayoutIdLst>
    <p:sldLayoutId id="2147483691"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282765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67"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1.xml"/><Relationship Id="rId16" Type="http://schemas.openxmlformats.org/officeDocument/2006/relationships/image" Target="../media/image26.png"/><Relationship Id="rId1" Type="http://schemas.openxmlformats.org/officeDocument/2006/relationships/slideLayout" Target="../slideLayouts/slideLayout35.x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image" Target="../media/image33.png"/><Relationship Id="rId26" Type="http://schemas.openxmlformats.org/officeDocument/2006/relationships/image" Target="../media/image41.jpeg"/><Relationship Id="rId3" Type="http://schemas.openxmlformats.org/officeDocument/2006/relationships/image" Target="../media/image13.png"/><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audio" Target="../media/audio21.wav"/><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14.xml"/><Relationship Id="rId16" Type="http://schemas.openxmlformats.org/officeDocument/2006/relationships/image" Target="../media/image31.jpeg"/><Relationship Id="rId20" Type="http://schemas.openxmlformats.org/officeDocument/2006/relationships/image" Target="../media/image35.png"/><Relationship Id="rId1" Type="http://schemas.openxmlformats.org/officeDocument/2006/relationships/slideLayout" Target="../slideLayouts/slideLayout35.xml"/><Relationship Id="rId6" Type="http://schemas.openxmlformats.org/officeDocument/2006/relationships/image" Target="../media/image29.png"/><Relationship Id="rId11" Type="http://schemas.openxmlformats.org/officeDocument/2006/relationships/audio" Target="../media/audio20.wav"/><Relationship Id="rId24" Type="http://schemas.openxmlformats.org/officeDocument/2006/relationships/image" Target="../media/image39.gif"/><Relationship Id="rId5" Type="http://schemas.openxmlformats.org/officeDocument/2006/relationships/image" Target="../media/image28.png"/><Relationship Id="rId15" Type="http://schemas.openxmlformats.org/officeDocument/2006/relationships/audio" Target="../media/audio24.wav"/><Relationship Id="rId23" Type="http://schemas.openxmlformats.org/officeDocument/2006/relationships/image" Target="../media/image38.png"/><Relationship Id="rId28" Type="http://schemas.openxmlformats.org/officeDocument/2006/relationships/image" Target="../media/image43.gif"/><Relationship Id="rId10" Type="http://schemas.openxmlformats.org/officeDocument/2006/relationships/audio" Target="../media/audio19.wav"/><Relationship Id="rId19"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audio" Target="../media/audio18.wav"/><Relationship Id="rId14" Type="http://schemas.openxmlformats.org/officeDocument/2006/relationships/audio" Target="../media/audio23.wav"/><Relationship Id="rId22" Type="http://schemas.openxmlformats.org/officeDocument/2006/relationships/image" Target="../media/image37.jpeg"/><Relationship Id="rId27"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image" Target="../media/image33.png"/><Relationship Id="rId26" Type="http://schemas.openxmlformats.org/officeDocument/2006/relationships/image" Target="../media/image41.jpeg"/><Relationship Id="rId3" Type="http://schemas.openxmlformats.org/officeDocument/2006/relationships/image" Target="../media/image13.png"/><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audio" Target="../media/audio29.wav"/><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15.xml"/><Relationship Id="rId16" Type="http://schemas.openxmlformats.org/officeDocument/2006/relationships/image" Target="../media/image31.jpeg"/><Relationship Id="rId20" Type="http://schemas.openxmlformats.org/officeDocument/2006/relationships/image" Target="../media/image35.png"/><Relationship Id="rId1" Type="http://schemas.openxmlformats.org/officeDocument/2006/relationships/slideLayout" Target="../slideLayouts/slideLayout35.xml"/><Relationship Id="rId6" Type="http://schemas.openxmlformats.org/officeDocument/2006/relationships/image" Target="../media/image29.png"/><Relationship Id="rId11" Type="http://schemas.openxmlformats.org/officeDocument/2006/relationships/audio" Target="../media/audio28.wav"/><Relationship Id="rId24" Type="http://schemas.openxmlformats.org/officeDocument/2006/relationships/image" Target="../media/image39.gif"/><Relationship Id="rId5" Type="http://schemas.openxmlformats.org/officeDocument/2006/relationships/image" Target="../media/image28.png"/><Relationship Id="rId15" Type="http://schemas.openxmlformats.org/officeDocument/2006/relationships/audio" Target="../media/audio32.wav"/><Relationship Id="rId23" Type="http://schemas.openxmlformats.org/officeDocument/2006/relationships/image" Target="../media/image38.png"/><Relationship Id="rId28" Type="http://schemas.openxmlformats.org/officeDocument/2006/relationships/image" Target="../media/image43.gif"/><Relationship Id="rId10" Type="http://schemas.openxmlformats.org/officeDocument/2006/relationships/audio" Target="../media/audio27.wav"/><Relationship Id="rId19"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image" Target="../media/image37.jpeg"/><Relationship Id="rId27"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19.xml"/><Relationship Id="rId16"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audio" Target="../media/audio4.wav"/><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hyperlink" Target="https://quizlet.com/gb/460253468/year-7-french-term-21-week-1-flash-cards/" TargetMode="External"/><Relationship Id="rId3" Type="http://schemas.openxmlformats.org/officeDocument/2006/relationships/image" Target="../media/image13.png"/><Relationship Id="rId7" Type="http://schemas.openxmlformats.org/officeDocument/2006/relationships/hyperlink" Target="https://resources.ncelp.org/concern/resources/8336h210v?locale=en" TargetMode="External"/><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hyperlink" Target="http://www.ncelp.org/audio/FY7T2-1W1" TargetMode="External"/><Relationship Id="rId11"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hyperlink" Target="https://quizlet.com/gb/436202552/year-7-french-term-11-week-7-flash-cards/" TargetMode="External"/><Relationship Id="rId4" Type="http://schemas.openxmlformats.org/officeDocument/2006/relationships/image" Target="../media/image47.png"/><Relationship Id="rId9" Type="http://schemas.openxmlformats.org/officeDocument/2006/relationships/hyperlink" Target="https://quizlet.com/gb/442264762/year-7-french-term-12-week-5-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3.png"/><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79F9D7-8B55-754D-A522-9D0438A4F75C}"/>
              </a:ext>
            </a:extLst>
          </p:cNvPr>
          <p:cNvSpPr>
            <a:spLocks noGrp="1"/>
          </p:cNvSpPr>
          <p:nvPr>
            <p:ph type="title"/>
          </p:nvPr>
        </p:nvSpPr>
        <p:spPr>
          <a:xfrm>
            <a:off x="0" y="739257"/>
            <a:ext cx="5747246" cy="395037"/>
          </a:xfrm>
        </p:spPr>
        <p:txBody>
          <a:bodyPr>
            <a:noAutofit/>
          </a:bodyPr>
          <a:lstStyle/>
          <a:p>
            <a:r>
              <a:rPr lang="en-US" sz="1200" b="1" dirty="0">
                <a:solidFill>
                  <a:prstClr val="white"/>
                </a:solidFill>
                <a:latin typeface="Century Gothic" panose="020B0502020202020204" pitchFamily="34" charset="0"/>
              </a:rPr>
              <a:t>Distinguishing between 'you' meaning one person and 'you' meaning more than one person</a:t>
            </a:r>
            <a:br>
              <a:rPr lang="en-US" sz="1200" b="1" dirty="0">
                <a:solidFill>
                  <a:prstClr val="white"/>
                </a:solidFill>
                <a:latin typeface="Century Gothic" panose="020B0502020202020204" pitchFamily="34" charset="0"/>
              </a:rPr>
            </a:br>
            <a:endParaRPr lang="en-US" sz="1200" dirty="0"/>
          </a:p>
        </p:txBody>
      </p:sp>
      <p:grpSp>
        <p:nvGrpSpPr>
          <p:cNvPr id="2" name="Group 1"/>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2">
            <a:extLst>
              <a:ext uri="{FF2B5EF4-FFF2-40B4-BE49-F238E27FC236}">
                <a16:creationId xmlns:a16="http://schemas.microsoft.com/office/drawing/2014/main" id="{2A3816CC-96B8-4B95-ABD2-E6DEFD6128E7}"/>
              </a:ext>
            </a:extLst>
          </p:cNvPr>
          <p:cNvSpPr txBox="1">
            <a:spLocks/>
          </p:cNvSpPr>
          <p:nvPr/>
        </p:nvSpPr>
        <p:spPr>
          <a:xfrm>
            <a:off x="300038" y="2366990"/>
            <a:ext cx="9235849" cy="1062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prstClr val="white"/>
                </a:solidFill>
                <a:latin typeface="Century Gothic" panose="020B0502020202020204" pitchFamily="34" charset="0"/>
              </a:rPr>
              <a:t>Saying ‘you’ – singular and plural</a:t>
            </a:r>
            <a:br>
              <a:rPr lang="en-GB" sz="3600" b="1" dirty="0">
                <a:solidFill>
                  <a:prstClr val="white"/>
                </a:solidFill>
              </a:rPr>
            </a:br>
            <a:endParaRPr lang="en-US" sz="3600" dirty="0"/>
          </a:p>
        </p:txBody>
      </p:sp>
      <p:sp>
        <p:nvSpPr>
          <p:cNvPr id="17" name="Subtitle 5">
            <a:extLst>
              <a:ext uri="{FF2B5EF4-FFF2-40B4-BE49-F238E27FC236}">
                <a16:creationId xmlns:a16="http://schemas.microsoft.com/office/drawing/2014/main" id="{71FD608B-B0B4-4810-85FF-5B6C498C4537}"/>
              </a:ext>
            </a:extLst>
          </p:cNvPr>
          <p:cNvSpPr txBox="1">
            <a:spLocks/>
          </p:cNvSpPr>
          <p:nvPr/>
        </p:nvSpPr>
        <p:spPr>
          <a:xfrm>
            <a:off x="176908" y="2944074"/>
            <a:ext cx="7748076" cy="8860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r-FR" dirty="0">
                <a:solidFill>
                  <a:prstClr val="white"/>
                </a:solidFill>
                <a:latin typeface="Century Gothic" panose="020B0502020202020204" pitchFamily="34" charset="0"/>
              </a:rPr>
              <a:t> -ER </a:t>
            </a:r>
            <a:r>
              <a:rPr lang="fr-FR" dirty="0" err="1">
                <a:solidFill>
                  <a:prstClr val="white"/>
                </a:solidFill>
                <a:latin typeface="Century Gothic" panose="020B0502020202020204" pitchFamily="34" charset="0"/>
              </a:rPr>
              <a:t>verbs</a:t>
            </a:r>
            <a:r>
              <a:rPr lang="fr-FR" dirty="0">
                <a:solidFill>
                  <a:prstClr val="white"/>
                </a:solidFill>
                <a:latin typeface="Century Gothic" panose="020B0502020202020204" pitchFamily="34" charset="0"/>
              </a:rPr>
              <a:t> (vous)</a:t>
            </a:r>
          </a:p>
          <a:p>
            <a:pPr marL="0" lvl="0" indent="0">
              <a:lnSpc>
                <a:spcPct val="100000"/>
              </a:lnSpc>
              <a:spcBef>
                <a:spcPts val="0"/>
              </a:spcBef>
              <a:buNone/>
              <a:defRPr/>
            </a:pPr>
            <a:r>
              <a:rPr lang="fr-FR" dirty="0">
                <a:solidFill>
                  <a:prstClr val="white"/>
                </a:solidFill>
                <a:latin typeface="Century Gothic" panose="020B0502020202020204" pitchFamily="34" charset="0"/>
              </a:rPr>
              <a:t>SSC [i] [</a:t>
            </a:r>
            <a:r>
              <a:rPr lang="fr-FR" dirty="0" err="1">
                <a:solidFill>
                  <a:prstClr val="white"/>
                </a:solidFill>
                <a:latin typeface="Century Gothic" panose="020B0502020202020204" pitchFamily="34" charset="0"/>
              </a:rPr>
              <a:t>revisited</a:t>
            </a:r>
            <a:r>
              <a:rPr lang="fr-FR" dirty="0">
                <a:solidFill>
                  <a:prstClr val="white"/>
                </a:solidFill>
                <a:latin typeface="Century Gothic" panose="020B0502020202020204" pitchFamily="34" charset="0"/>
              </a:rPr>
              <a:t>]</a:t>
            </a:r>
            <a:endParaRPr lang="en-GB" dirty="0">
              <a:solidFill>
                <a:prstClr val="white"/>
              </a:solidFill>
              <a:latin typeface="Century Gothic" panose="020B0502020202020204" pitchFamily="34" charset="0"/>
            </a:endParaRPr>
          </a:p>
        </p:txBody>
      </p:sp>
      <p:sp>
        <p:nvSpPr>
          <p:cNvPr id="18" name="Title 3">
            <a:extLst>
              <a:ext uri="{FF2B5EF4-FFF2-40B4-BE49-F238E27FC236}">
                <a16:creationId xmlns:a16="http://schemas.microsoft.com/office/drawing/2014/main" id="{F52B2277-F6E4-490B-930E-34CCC85E810A}"/>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27</a:t>
            </a:r>
          </a:p>
        </p:txBody>
      </p:sp>
      <p:sp>
        <p:nvSpPr>
          <p:cNvPr id="19" name="Title 3">
            <a:extLst>
              <a:ext uri="{FF2B5EF4-FFF2-40B4-BE49-F238E27FC236}">
                <a16:creationId xmlns:a16="http://schemas.microsoft.com/office/drawing/2014/main" id="{391BD35C-9943-4991-A147-998B81522BA2}"/>
              </a:ext>
            </a:extLst>
          </p:cNvPr>
          <p:cNvSpPr txBox="1">
            <a:spLocks/>
          </p:cNvSpPr>
          <p:nvPr/>
        </p:nvSpPr>
        <p:spPr>
          <a:xfrm>
            <a:off x="235002" y="5666212"/>
            <a:ext cx="4651021"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spcBef>
                <a:spcPts val="0"/>
              </a:spcBef>
              <a:buClr>
                <a:srgbClr val="FFFFFF"/>
              </a:buClr>
              <a:buSzPts val="1400"/>
            </a:pPr>
            <a:r>
              <a:rPr lang="fi-FI" sz="1400" dirty="0">
                <a:solidFill>
                  <a:srgbClr val="FFFFFF"/>
                </a:solidFill>
                <a:latin typeface="Century Gothic"/>
                <a:ea typeface="Century Gothic"/>
                <a:cs typeface="Century Gothic"/>
                <a:sym typeface="Century Gothic"/>
              </a:rPr>
              <a:t>Stephen Owen / Emma Marsden / Kirsten Somerville / Catherine Morris</a:t>
            </a:r>
            <a:br>
              <a:rPr lang="fi-FI" sz="1600" dirty="0">
                <a:solidFill>
                  <a:srgbClr val="FFFFFF"/>
                </a:solidFill>
                <a:latin typeface="Century Gothic"/>
                <a:ea typeface="Century Gothic"/>
                <a:cs typeface="Century Gothic"/>
                <a:sym typeface="Century Gothic"/>
              </a:rPr>
            </a:b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28/07/2021</a:t>
            </a:r>
          </a:p>
        </p:txBody>
      </p:sp>
    </p:spTree>
    <p:extLst>
      <p:ext uri="{BB962C8B-B14F-4D97-AF65-F5344CB8AC3E}">
        <p14:creationId xmlns:p14="http://schemas.microsoft.com/office/powerpoint/2010/main" val="1778792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614"/>
            <a:ext cx="6457246" cy="735480"/>
          </a:xfrm>
          <a:prstGeom prst="rect">
            <a:avLst/>
          </a:prstGeom>
        </p:spPr>
      </p:pic>
      <p:sp>
        <p:nvSpPr>
          <p:cNvPr id="4" name="Title 3"/>
          <p:cNvSpPr>
            <a:spLocks noGrp="1"/>
          </p:cNvSpPr>
          <p:nvPr>
            <p:ph type="title"/>
          </p:nvPr>
        </p:nvSpPr>
        <p:spPr>
          <a:xfrm>
            <a:off x="0" y="201614"/>
            <a:ext cx="5265384" cy="707849"/>
          </a:xfrm>
        </p:spPr>
        <p:txBody>
          <a:bodyPr>
            <a:normAutofit/>
          </a:bodyPr>
          <a:lstStyle/>
          <a:p>
            <a:r>
              <a:rPr lang="en-GB" sz="3600" b="1" dirty="0" err="1">
                <a:solidFill>
                  <a:schemeClr val="bg1"/>
                </a:solidFill>
              </a:rPr>
              <a:t>Vocabulaire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F8AF5CF-B081-45BB-AD59-A9A70309A9E3}"/>
              </a:ext>
            </a:extLst>
          </p:cNvPr>
          <p:cNvSpPr txBox="1"/>
          <p:nvPr/>
        </p:nvSpPr>
        <p:spPr>
          <a:xfrm>
            <a:off x="4015305" y="1016328"/>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tableau</a:t>
            </a:r>
          </a:p>
        </p:txBody>
      </p:sp>
      <p:sp>
        <p:nvSpPr>
          <p:cNvPr id="9" name="TextBox 8">
            <a:extLst>
              <a:ext uri="{FF2B5EF4-FFF2-40B4-BE49-F238E27FC236}">
                <a16:creationId xmlns:a16="http://schemas.microsoft.com/office/drawing/2014/main" id="{A56BAE60-0F62-48F4-B3BE-6D489080ACA7}"/>
              </a:ext>
            </a:extLst>
          </p:cNvPr>
          <p:cNvSpPr txBox="1"/>
          <p:nvPr/>
        </p:nvSpPr>
        <p:spPr>
          <a:xfrm>
            <a:off x="4015305" y="1509985"/>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classe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FE19D50-D513-48B0-A2B7-C060B00B7B19}"/>
              </a:ext>
            </a:extLst>
          </p:cNvPr>
          <p:cNvSpPr txBox="1"/>
          <p:nvPr/>
        </p:nvSpPr>
        <p:spPr>
          <a:xfrm>
            <a:off x="4015305" y="2003642"/>
            <a:ext cx="4083212"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la </a:t>
            </a:r>
            <a:r>
              <a:rPr lang="en-GB" sz="2400" dirty="0" err="1">
                <a:solidFill>
                  <a:srgbClr val="4472C4">
                    <a:lumMod val="50000"/>
                  </a:srgbClr>
                </a:solidFill>
                <a:latin typeface="Century Gothic" panose="020B0502020202020204" pitchFamily="34" charset="0"/>
              </a:rPr>
              <a:t>porte</a:t>
            </a:r>
            <a:endParaRPr lang="en-GB" sz="2400" dirty="0">
              <a:solidFill>
                <a:srgbClr val="4472C4">
                  <a:lumMod val="50000"/>
                </a:srgbClr>
              </a:solidFill>
              <a:latin typeface="Century Gothic" panose="020B0502020202020204" pitchFamily="34" charset="0"/>
            </a:endParaRPr>
          </a:p>
        </p:txBody>
      </p:sp>
      <p:sp>
        <p:nvSpPr>
          <p:cNvPr id="11" name="TextBox 10">
            <a:extLst>
              <a:ext uri="{FF2B5EF4-FFF2-40B4-BE49-F238E27FC236}">
                <a16:creationId xmlns:a16="http://schemas.microsoft.com/office/drawing/2014/main" id="{EDA4026D-F379-478A-999C-570894BDC5D9}"/>
              </a:ext>
            </a:extLst>
          </p:cNvPr>
          <p:cNvSpPr txBox="1"/>
          <p:nvPr/>
        </p:nvSpPr>
        <p:spPr>
          <a:xfrm>
            <a:off x="4015305" y="2497299"/>
            <a:ext cx="4194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la salle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C3D4DCF6-DE4D-41A1-8B81-084B54BEBD9E}"/>
              </a:ext>
            </a:extLst>
          </p:cNvPr>
          <p:cNvSpPr txBox="1"/>
          <p:nvPr/>
        </p:nvSpPr>
        <p:spPr>
          <a:xfrm>
            <a:off x="4015305" y="348461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le silence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C1BDF8A8-6D8D-431D-9FD6-F8D9151E095F}"/>
              </a:ext>
            </a:extLst>
          </p:cNvPr>
          <p:cNvSpPr txBox="1"/>
          <p:nvPr/>
        </p:nvSpPr>
        <p:spPr>
          <a:xfrm>
            <a:off x="4015305" y="3978270"/>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la </a:t>
            </a:r>
            <a:r>
              <a:rPr lang="en-GB" sz="2400" dirty="0" err="1">
                <a:solidFill>
                  <a:srgbClr val="4472C4">
                    <a:lumMod val="50000"/>
                  </a:srgbClr>
                </a:solidFill>
                <a:latin typeface="Century Gothic" panose="020B0502020202020204" pitchFamily="34" charset="0"/>
              </a:rPr>
              <a:t>fenêtre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3F9665B2-BE24-4493-B0FA-2FF71ABFDEE4}"/>
              </a:ext>
            </a:extLst>
          </p:cNvPr>
          <p:cNvSpPr txBox="1"/>
          <p:nvPr/>
        </p:nvSpPr>
        <p:spPr>
          <a:xfrm>
            <a:off x="7332923" y="100471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board</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66AE91D9-93AA-4752-BEFB-4680FC37CCA8}"/>
              </a:ext>
            </a:extLst>
          </p:cNvPr>
          <p:cNvSpPr txBox="1"/>
          <p:nvPr/>
        </p:nvSpPr>
        <p:spPr>
          <a:xfrm>
            <a:off x="7332922" y="1499532"/>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class</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66BC9456-F695-4EAC-BEA5-51112FFA7633}"/>
              </a:ext>
            </a:extLst>
          </p:cNvPr>
          <p:cNvSpPr txBox="1"/>
          <p:nvPr/>
        </p:nvSpPr>
        <p:spPr>
          <a:xfrm>
            <a:off x="7332922" y="1994351"/>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door</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14E33D0F-8EF4-47B1-A408-DEBCDB23623E}"/>
              </a:ext>
            </a:extLst>
          </p:cNvPr>
          <p:cNvSpPr txBox="1"/>
          <p:nvPr/>
        </p:nvSpPr>
        <p:spPr>
          <a:xfrm>
            <a:off x="7332923" y="2489170"/>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room</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E9D07C50-7C91-4297-8231-1535E2105D8B}"/>
              </a:ext>
            </a:extLst>
          </p:cNvPr>
          <p:cNvSpPr txBox="1"/>
          <p:nvPr/>
        </p:nvSpPr>
        <p:spPr>
          <a:xfrm>
            <a:off x="7332922" y="3478808"/>
            <a:ext cx="4636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silence</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976F7E42-4D83-4FE8-8506-AC9BE972FE38}"/>
              </a:ext>
            </a:extLst>
          </p:cNvPr>
          <p:cNvSpPr txBox="1"/>
          <p:nvPr/>
        </p:nvSpPr>
        <p:spPr>
          <a:xfrm>
            <a:off x="7332922" y="3973627"/>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B0502020202020204" pitchFamily="34" charset="0"/>
              </a:rPr>
              <a:t>window</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7333AFFC-B59F-4F27-ABE6-2F074B8CAD9E}"/>
              </a:ext>
            </a:extLst>
          </p:cNvPr>
          <p:cNvSpPr txBox="1"/>
          <p:nvPr/>
        </p:nvSpPr>
        <p:spPr>
          <a:xfrm>
            <a:off x="4002344" y="4471927"/>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fermer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83C038F4-AFD8-42CF-9431-159295723985}"/>
              </a:ext>
            </a:extLst>
          </p:cNvPr>
          <p:cNvSpPr txBox="1"/>
          <p:nvPr/>
        </p:nvSpPr>
        <p:spPr>
          <a:xfrm>
            <a:off x="7332922" y="4468446"/>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to close, closing</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8E85B881-E738-4AEA-8F7B-440A6786DB46}"/>
              </a:ext>
            </a:extLst>
          </p:cNvPr>
          <p:cNvSpPr txBox="1"/>
          <p:nvPr/>
        </p:nvSpPr>
        <p:spPr>
          <a:xfrm>
            <a:off x="4002343" y="595290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vous</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829E7AE5-958F-4F4C-9FA7-E623B8AC78FC}"/>
              </a:ext>
            </a:extLst>
          </p:cNvPr>
          <p:cNvSpPr txBox="1"/>
          <p:nvPr/>
        </p:nvSpPr>
        <p:spPr>
          <a:xfrm>
            <a:off x="7332922" y="595290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you (plural)</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037B87A9-901B-43FC-8C6D-75566CEDD278}"/>
              </a:ext>
            </a:extLst>
          </p:cNvPr>
          <p:cNvSpPr txBox="1"/>
          <p:nvPr/>
        </p:nvSpPr>
        <p:spPr>
          <a:xfrm>
            <a:off x="4002344" y="2990956"/>
            <a:ext cx="4194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la chemise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A139C595-BA1D-4052-B5A4-1CE740597E60}"/>
              </a:ext>
            </a:extLst>
          </p:cNvPr>
          <p:cNvSpPr txBox="1"/>
          <p:nvPr/>
        </p:nvSpPr>
        <p:spPr>
          <a:xfrm>
            <a:off x="7332923" y="2983989"/>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shirt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461AF044-84E3-458D-9FB1-C8F5DF32B6D0}"/>
              </a:ext>
            </a:extLst>
          </p:cNvPr>
          <p:cNvSpPr txBox="1"/>
          <p:nvPr/>
        </p:nvSpPr>
        <p:spPr>
          <a:xfrm>
            <a:off x="4015304" y="5459241"/>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bien</a:t>
            </a:r>
          </a:p>
        </p:txBody>
      </p:sp>
      <p:sp>
        <p:nvSpPr>
          <p:cNvPr id="27" name="TextBox 26">
            <a:extLst>
              <a:ext uri="{FF2B5EF4-FFF2-40B4-BE49-F238E27FC236}">
                <a16:creationId xmlns:a16="http://schemas.microsoft.com/office/drawing/2014/main" id="{104883F6-A63B-4813-9027-A34F10FA1B05}"/>
              </a:ext>
            </a:extLst>
          </p:cNvPr>
          <p:cNvSpPr txBox="1"/>
          <p:nvPr/>
        </p:nvSpPr>
        <p:spPr>
          <a:xfrm>
            <a:off x="7332922" y="5458084"/>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B0502020202020204" pitchFamily="34" charset="0"/>
              </a:rPr>
              <a:t>good, well</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0FFAE0F0-16F3-44BF-8B20-14D55AA089D9}"/>
              </a:ext>
            </a:extLst>
          </p:cNvPr>
          <p:cNvSpPr txBox="1"/>
          <p:nvPr/>
        </p:nvSpPr>
        <p:spPr>
          <a:xfrm>
            <a:off x="4002343" y="4965584"/>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0C8BFD85-EE01-45EC-80AF-58B65C836329}"/>
              </a:ext>
            </a:extLst>
          </p:cNvPr>
          <p:cNvSpPr txBox="1"/>
          <p:nvPr/>
        </p:nvSpPr>
        <p:spPr>
          <a:xfrm>
            <a:off x="7332922" y="4963265"/>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to watch, to look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2"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1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2"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2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1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2" nodeType="clickEffect">
                                  <p:stCondLst>
                                    <p:cond delay="0"/>
                                  </p:stCondLst>
                                  <p:childTnLst>
                                    <p:set>
                                      <p:cBhvr>
                                        <p:cTn id="122" dur="1" fill="hold">
                                          <p:stCondLst>
                                            <p:cond delay="0"/>
                                          </p:stCondLst>
                                        </p:cTn>
                                        <p:tgtEl>
                                          <p:spTgt spid="1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2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2" nodeType="clickEffect">
                                  <p:stCondLst>
                                    <p:cond delay="0"/>
                                  </p:stCondLst>
                                  <p:childTnLst>
                                    <p:set>
                                      <p:cBhvr>
                                        <p:cTn id="138" dur="1" fill="hold">
                                          <p:stCondLst>
                                            <p:cond delay="0"/>
                                          </p:stCondLst>
                                        </p:cTn>
                                        <p:tgtEl>
                                          <p:spTgt spid="2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2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2" nodeType="clickEffect">
                                  <p:stCondLst>
                                    <p:cond delay="0"/>
                                  </p:stCondLst>
                                  <p:childTnLst>
                                    <p:set>
                                      <p:cBhvr>
                                        <p:cTn id="146" dur="1" fill="hold">
                                          <p:stCondLst>
                                            <p:cond delay="0"/>
                                          </p:stCondLst>
                                        </p:cTn>
                                        <p:tgtEl>
                                          <p:spTgt spid="2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28"/>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2" nodeType="clickEffect">
                                  <p:stCondLst>
                                    <p:cond delay="0"/>
                                  </p:stCondLst>
                                  <p:childTnLst>
                                    <p:set>
                                      <p:cBhvr>
                                        <p:cTn id="154" dur="1" fill="hold">
                                          <p:stCondLst>
                                            <p:cond delay="0"/>
                                          </p:stCondLst>
                                        </p:cTn>
                                        <p:tgtEl>
                                          <p:spTgt spid="2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9"/>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2" nodeType="clickEffect">
                                  <p:stCondLst>
                                    <p:cond delay="0"/>
                                  </p:stCondLst>
                                  <p:childTnLst>
                                    <p:set>
                                      <p:cBhvr>
                                        <p:cTn id="162" dur="1" fill="hold">
                                          <p:stCondLst>
                                            <p:cond delay="0"/>
                                          </p:stCondLst>
                                        </p:cTn>
                                        <p:tgtEl>
                                          <p:spTgt spid="9"/>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24"/>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2" nodeType="clickEffect">
                                  <p:stCondLst>
                                    <p:cond delay="0"/>
                                  </p:stCondLst>
                                  <p:childTnLst>
                                    <p:set>
                                      <p:cBhvr>
                                        <p:cTn id="170" dur="1" fill="hold">
                                          <p:stCondLst>
                                            <p:cond delay="0"/>
                                          </p:stCondLst>
                                        </p:cTn>
                                        <p:tgtEl>
                                          <p:spTgt spid="24"/>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13"/>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2" nodeType="clickEffect">
                                  <p:stCondLst>
                                    <p:cond delay="0"/>
                                  </p:stCondLst>
                                  <p:childTnLst>
                                    <p:set>
                                      <p:cBhvr>
                                        <p:cTn id="17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6" grpId="1" build="allAtOnce"/>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5" grpId="0"/>
      <p:bldP spid="16" grpId="0"/>
      <p:bldP spid="17" grpId="0"/>
      <p:bldP spid="18" grpId="0"/>
      <p:bldP spid="19" grpId="0"/>
      <p:bldP spid="20" grpId="0"/>
      <p:bldP spid="20" grpId="1"/>
      <p:bldP spid="20" grpId="2"/>
      <p:bldP spid="21" grpId="0"/>
      <p:bldP spid="22" grpId="0"/>
      <p:bldP spid="22" grpId="1"/>
      <p:bldP spid="22" grpId="2"/>
      <p:bldP spid="23" grpId="0"/>
      <p:bldP spid="24" grpId="0"/>
      <p:bldP spid="24" grpId="1"/>
      <p:bldP spid="24" grpId="2"/>
      <p:bldP spid="25" grpId="0"/>
      <p:bldP spid="26" grpId="0"/>
      <p:bldP spid="26" grpId="1"/>
      <p:bldP spid="26" grpId="2"/>
      <p:bldP spid="27" grpId="0"/>
      <p:bldP spid="28" grpId="0"/>
      <p:bldP spid="28" grpId="1"/>
      <p:bldP spid="28" grpId="2"/>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F6A040B-D661-43D9-A1D4-1C7ADA803DEC}"/>
              </a:ext>
            </a:extLst>
          </p:cNvPr>
          <p:cNvGraphicFramePr>
            <a:graphicFrameLocks noGrp="1"/>
          </p:cNvGraphicFramePr>
          <p:nvPr>
            <p:extLst>
              <p:ext uri="{D42A27DB-BD31-4B8C-83A1-F6EECF244321}">
                <p14:modId xmlns:p14="http://schemas.microsoft.com/office/powerpoint/2010/main" val="4049450906"/>
              </p:ext>
            </p:extLst>
          </p:nvPr>
        </p:nvGraphicFramePr>
        <p:xfrm>
          <a:off x="605523" y="1210986"/>
          <a:ext cx="11152045" cy="5088213"/>
        </p:xfrm>
        <a:graphic>
          <a:graphicData uri="http://schemas.openxmlformats.org/drawingml/2006/table">
            <a:tbl>
              <a:tblPr firstRow="1" bandRow="1">
                <a:tableStyleId>{5C22544A-7EE6-4342-B048-85BDC9FD1C3A}</a:tableStyleId>
              </a:tblPr>
              <a:tblGrid>
                <a:gridCol w="2230409">
                  <a:extLst>
                    <a:ext uri="{9D8B030D-6E8A-4147-A177-3AD203B41FA5}">
                      <a16:colId xmlns:a16="http://schemas.microsoft.com/office/drawing/2014/main" val="1023182253"/>
                    </a:ext>
                  </a:extLst>
                </a:gridCol>
                <a:gridCol w="2230409">
                  <a:extLst>
                    <a:ext uri="{9D8B030D-6E8A-4147-A177-3AD203B41FA5}">
                      <a16:colId xmlns:a16="http://schemas.microsoft.com/office/drawing/2014/main" val="1455199694"/>
                    </a:ext>
                  </a:extLst>
                </a:gridCol>
                <a:gridCol w="2230409">
                  <a:extLst>
                    <a:ext uri="{9D8B030D-6E8A-4147-A177-3AD203B41FA5}">
                      <a16:colId xmlns:a16="http://schemas.microsoft.com/office/drawing/2014/main" val="3555024777"/>
                    </a:ext>
                  </a:extLst>
                </a:gridCol>
                <a:gridCol w="2230409">
                  <a:extLst>
                    <a:ext uri="{9D8B030D-6E8A-4147-A177-3AD203B41FA5}">
                      <a16:colId xmlns:a16="http://schemas.microsoft.com/office/drawing/2014/main" val="2683326498"/>
                    </a:ext>
                  </a:extLst>
                </a:gridCol>
                <a:gridCol w="2230409">
                  <a:extLst>
                    <a:ext uri="{9D8B030D-6E8A-4147-A177-3AD203B41FA5}">
                      <a16:colId xmlns:a16="http://schemas.microsoft.com/office/drawing/2014/main" val="1719470247"/>
                    </a:ext>
                  </a:extLst>
                </a:gridCol>
              </a:tblGrid>
              <a:tr h="1696071">
                <a:tc>
                  <a:txBody>
                    <a:bodyPr/>
                    <a:lstStyle/>
                    <a:p>
                      <a:endParaRPr lang="fr-FR" dirty="0"/>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6572451"/>
                  </a:ext>
                </a:extLst>
              </a:tr>
              <a:tr h="1696071">
                <a:tc>
                  <a:txBody>
                    <a:bodyPr/>
                    <a:lstStyle/>
                    <a:p>
                      <a:endParaRPr lang="fr-F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4238946"/>
                  </a:ext>
                </a:extLst>
              </a:tr>
              <a:tr h="1696071">
                <a:tc>
                  <a:txBody>
                    <a:bodyPr/>
                    <a:lstStyle/>
                    <a:p>
                      <a:endParaRPr lang="fr-F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006477"/>
                  </a:ext>
                </a:extLst>
              </a:tr>
            </a:tbl>
          </a:graphicData>
        </a:graphic>
      </p:graphicFrame>
      <p:pic>
        <p:nvPicPr>
          <p:cNvPr id="1050" name="Picture 26" descr="White Board Background Clip Art">
            <a:extLst>
              <a:ext uri="{FF2B5EF4-FFF2-40B4-BE49-F238E27FC236}">
                <a16:creationId xmlns:a16="http://schemas.microsoft.com/office/drawing/2014/main" id="{CB5880B9-7897-49DF-A036-D789D71DC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4349" y="4787815"/>
            <a:ext cx="1993859" cy="11695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C1A3887-D18B-491A-99B1-A98E6C12D271}"/>
              </a:ext>
            </a:extLst>
          </p:cNvPr>
          <p:cNvSpPr txBox="1"/>
          <p:nvPr/>
        </p:nvSpPr>
        <p:spPr>
          <a:xfrm>
            <a:off x="10134491" y="5310696"/>
            <a:ext cx="1229681" cy="400110"/>
          </a:xfrm>
          <a:prstGeom prst="rect">
            <a:avLst/>
          </a:prstGeom>
          <a:noFill/>
        </p:spPr>
        <p:txBody>
          <a:bodyPr wrap="square" rtlCol="0">
            <a:spAutoFit/>
          </a:bodyPr>
          <a:lstStyle/>
          <a:p>
            <a:pPr algn="ctr"/>
            <a:r>
              <a:rPr lang="fr-FR" sz="2000" dirty="0">
                <a:solidFill>
                  <a:schemeClr val="accent5">
                    <a:lumMod val="50000"/>
                  </a:schemeClr>
                </a:solidFill>
              </a:rPr>
              <a:t>[</a:t>
            </a:r>
            <a:r>
              <a:rPr lang="fr-FR" sz="2000" dirty="0" err="1">
                <a:solidFill>
                  <a:schemeClr val="accent5">
                    <a:lumMod val="50000"/>
                  </a:schemeClr>
                </a:solidFill>
              </a:rPr>
              <a:t>board</a:t>
            </a:r>
            <a:r>
              <a:rPr lang="fr-FR" sz="2000" dirty="0">
                <a:solidFill>
                  <a:schemeClr val="accent5">
                    <a:lumMod val="50000"/>
                  </a:schemeClr>
                </a:solidFill>
              </a:rPr>
              <a:t>]</a:t>
            </a:r>
          </a:p>
        </p:txBody>
      </p:sp>
      <p:pic>
        <p:nvPicPr>
          <p:cNvPr id="1042" name="Picture 18" descr="Eyes Clip Art">
            <a:extLst>
              <a:ext uri="{FF2B5EF4-FFF2-40B4-BE49-F238E27FC236}">
                <a16:creationId xmlns:a16="http://schemas.microsoft.com/office/drawing/2014/main" id="{1A927A42-D600-4E0A-8F32-4D646821E1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099"/>
          <a:stretch/>
        </p:blipFill>
        <p:spPr bwMode="auto">
          <a:xfrm>
            <a:off x="5465734" y="4849279"/>
            <a:ext cx="1792610" cy="14234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able Calendar Clip Art">
            <a:extLst>
              <a:ext uri="{FF2B5EF4-FFF2-40B4-BE49-F238E27FC236}">
                <a16:creationId xmlns:a16="http://schemas.microsoft.com/office/drawing/2014/main" id="{75AD2604-1A64-4CBA-AF21-C8626E2AB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008" y="3032565"/>
            <a:ext cx="1229681" cy="12296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59" y="185350"/>
            <a:ext cx="6457246" cy="867128"/>
          </a:xfrm>
          <a:prstGeom prst="rect">
            <a:avLst/>
          </a:prstGeom>
        </p:spPr>
      </p:pic>
      <p:sp>
        <p:nvSpPr>
          <p:cNvPr id="4" name="Title 3"/>
          <p:cNvSpPr>
            <a:spLocks noGrp="1"/>
          </p:cNvSpPr>
          <p:nvPr>
            <p:ph type="title"/>
          </p:nvPr>
        </p:nvSpPr>
        <p:spPr>
          <a:xfrm>
            <a:off x="-23458" y="185350"/>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401966" y="-1398608"/>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6457245" y="296864"/>
            <a:ext cx="4493600" cy="553998"/>
          </a:xfrm>
          <a:prstGeom prst="rect">
            <a:avLst/>
          </a:prstGeom>
          <a:noFill/>
        </p:spPr>
        <p:txBody>
          <a:bodyPr wrap="square" rtlCol="0">
            <a:spAutoFit/>
          </a:bodyPr>
          <a:lstStyle/>
          <a:p>
            <a:r>
              <a:rPr lang="en-US" sz="3000" b="1" dirty="0">
                <a:solidFill>
                  <a:schemeClr val="accent5">
                    <a:lumMod val="50000"/>
                  </a:schemeClr>
                </a:solidFill>
              </a:rPr>
              <a:t>Odd One Out</a:t>
            </a:r>
          </a:p>
        </p:txBody>
      </p:sp>
      <p:pic>
        <p:nvPicPr>
          <p:cNvPr id="1026" name="Picture 2" descr="Window Icon Clip Art">
            <a:extLst>
              <a:ext uri="{FF2B5EF4-FFF2-40B4-BE49-F238E27FC236}">
                <a16:creationId xmlns:a16="http://schemas.microsoft.com/office/drawing/2014/main" id="{C381D3E1-3682-4739-91FC-B5C5E6F40F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329" y="1189904"/>
            <a:ext cx="1530297" cy="10712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41BBBF-D18C-4E55-87EB-7282E99AAA0B}"/>
              </a:ext>
            </a:extLst>
          </p:cNvPr>
          <p:cNvSpPr txBox="1"/>
          <p:nvPr/>
        </p:nvSpPr>
        <p:spPr>
          <a:xfrm>
            <a:off x="732522" y="2423819"/>
            <a:ext cx="1792104" cy="477054"/>
          </a:xfrm>
          <a:prstGeom prst="rect">
            <a:avLst/>
          </a:prstGeom>
          <a:noFill/>
        </p:spPr>
        <p:txBody>
          <a:bodyPr wrap="square" rtlCol="0">
            <a:spAutoFit/>
          </a:bodyPr>
          <a:lstStyle/>
          <a:p>
            <a:pPr algn="ctr"/>
            <a:r>
              <a:rPr lang="en-US" sz="2500" dirty="0">
                <a:solidFill>
                  <a:schemeClr val="accent5">
                    <a:lumMod val="50000"/>
                  </a:schemeClr>
                </a:solidFill>
              </a:rPr>
              <a:t>la </a:t>
            </a:r>
            <a:r>
              <a:rPr lang="en-US" sz="2500" dirty="0" err="1">
                <a:solidFill>
                  <a:schemeClr val="accent5">
                    <a:lumMod val="50000"/>
                  </a:schemeClr>
                </a:solidFill>
              </a:rPr>
              <a:t>fenêtre</a:t>
            </a:r>
            <a:r>
              <a:rPr lang="en-US" sz="2500" dirty="0">
                <a:solidFill>
                  <a:schemeClr val="accent5">
                    <a:lumMod val="50000"/>
                  </a:schemeClr>
                </a:solidFill>
              </a:rPr>
              <a:t> </a:t>
            </a:r>
          </a:p>
        </p:txBody>
      </p:sp>
      <p:sp>
        <p:nvSpPr>
          <p:cNvPr id="10" name="TextBox 9">
            <a:extLst>
              <a:ext uri="{FF2B5EF4-FFF2-40B4-BE49-F238E27FC236}">
                <a16:creationId xmlns:a16="http://schemas.microsoft.com/office/drawing/2014/main" id="{0F3A95DD-38FB-4623-91DF-46390492BDEE}"/>
              </a:ext>
            </a:extLst>
          </p:cNvPr>
          <p:cNvSpPr txBox="1"/>
          <p:nvPr/>
        </p:nvSpPr>
        <p:spPr>
          <a:xfrm>
            <a:off x="2896178" y="2423819"/>
            <a:ext cx="2058508" cy="477054"/>
          </a:xfrm>
          <a:prstGeom prst="rect">
            <a:avLst/>
          </a:prstGeom>
          <a:noFill/>
        </p:spPr>
        <p:txBody>
          <a:bodyPr wrap="square" rtlCol="0">
            <a:spAutoFit/>
          </a:bodyPr>
          <a:lstStyle/>
          <a:p>
            <a:pPr algn="ctr"/>
            <a:r>
              <a:rPr lang="en-US" sz="2500" dirty="0">
                <a:solidFill>
                  <a:schemeClr val="accent5">
                    <a:lumMod val="50000"/>
                  </a:schemeClr>
                </a:solidFill>
              </a:rPr>
              <a:t>la chemise </a:t>
            </a:r>
          </a:p>
        </p:txBody>
      </p:sp>
      <p:pic>
        <p:nvPicPr>
          <p:cNvPr id="1028" name="Picture 4" descr="Brown Door Clip Art">
            <a:extLst>
              <a:ext uri="{FF2B5EF4-FFF2-40B4-BE49-F238E27FC236}">
                <a16:creationId xmlns:a16="http://schemas.microsoft.com/office/drawing/2014/main" id="{DAA81EF4-4511-4EB5-AFA7-548F60A950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995" t="8855" r="13316" b="6152"/>
          <a:stretch/>
        </p:blipFill>
        <p:spPr bwMode="auto">
          <a:xfrm>
            <a:off x="10433895" y="882156"/>
            <a:ext cx="808967" cy="1512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irt Outline Clip Art">
            <a:extLst>
              <a:ext uri="{FF2B5EF4-FFF2-40B4-BE49-F238E27FC236}">
                <a16:creationId xmlns:a16="http://schemas.microsoft.com/office/drawing/2014/main" id="{5C9C13EB-E433-448F-A3AD-C04D2F07BB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5645" y="1211624"/>
            <a:ext cx="1993859" cy="12295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AA8CAF5-A876-4106-83BB-69CF08EDA9C7}"/>
              </a:ext>
            </a:extLst>
          </p:cNvPr>
          <p:cNvSpPr txBox="1"/>
          <p:nvPr/>
        </p:nvSpPr>
        <p:spPr>
          <a:xfrm>
            <a:off x="7845949" y="2441170"/>
            <a:ext cx="1993859" cy="477054"/>
          </a:xfrm>
          <a:prstGeom prst="rect">
            <a:avLst/>
          </a:prstGeom>
          <a:noFill/>
        </p:spPr>
        <p:txBody>
          <a:bodyPr wrap="square" rtlCol="0">
            <a:spAutoFit/>
          </a:bodyPr>
          <a:lstStyle/>
          <a:p>
            <a:pPr algn="ctr"/>
            <a:r>
              <a:rPr lang="en-US" sz="2500" dirty="0">
                <a:solidFill>
                  <a:schemeClr val="accent5">
                    <a:lumMod val="50000"/>
                  </a:schemeClr>
                </a:solidFill>
              </a:rPr>
              <a:t>le silence </a:t>
            </a:r>
          </a:p>
        </p:txBody>
      </p:sp>
      <p:sp>
        <p:nvSpPr>
          <p:cNvPr id="13" name="TextBox 12">
            <a:extLst>
              <a:ext uri="{FF2B5EF4-FFF2-40B4-BE49-F238E27FC236}">
                <a16:creationId xmlns:a16="http://schemas.microsoft.com/office/drawing/2014/main" id="{8300BE81-53F3-4AE9-819D-914E34B6A710}"/>
              </a:ext>
            </a:extLst>
          </p:cNvPr>
          <p:cNvSpPr txBox="1"/>
          <p:nvPr/>
        </p:nvSpPr>
        <p:spPr>
          <a:xfrm>
            <a:off x="5492089" y="2441170"/>
            <a:ext cx="1792104" cy="477054"/>
          </a:xfrm>
          <a:prstGeom prst="rect">
            <a:avLst/>
          </a:prstGeom>
          <a:noFill/>
        </p:spPr>
        <p:txBody>
          <a:bodyPr wrap="square" rtlCol="0">
            <a:spAutoFit/>
          </a:bodyPr>
          <a:lstStyle/>
          <a:p>
            <a:pPr algn="ctr"/>
            <a:r>
              <a:rPr lang="en-US" sz="2500" dirty="0">
                <a:solidFill>
                  <a:schemeClr val="accent5">
                    <a:lumMod val="50000"/>
                  </a:schemeClr>
                </a:solidFill>
              </a:rPr>
              <a:t>la salle </a:t>
            </a:r>
          </a:p>
        </p:txBody>
      </p:sp>
      <p:sp>
        <p:nvSpPr>
          <p:cNvPr id="11" name="Rectangle: Rounded Corners 10">
            <a:extLst>
              <a:ext uri="{FF2B5EF4-FFF2-40B4-BE49-F238E27FC236}">
                <a16:creationId xmlns:a16="http://schemas.microsoft.com/office/drawing/2014/main" id="{126BDABD-BFEC-45C6-98DB-3E481A841667}"/>
              </a:ext>
            </a:extLst>
          </p:cNvPr>
          <p:cNvSpPr/>
          <p:nvPr/>
        </p:nvSpPr>
        <p:spPr>
          <a:xfrm>
            <a:off x="7998349" y="2441170"/>
            <a:ext cx="1792104" cy="45970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u="sng" dirty="0">
                <a:solidFill>
                  <a:srgbClr val="115076"/>
                </a:solidFill>
              </a:rPr>
              <a:t>le</a:t>
            </a:r>
            <a:r>
              <a:rPr lang="fr-FR" sz="2500" dirty="0">
                <a:solidFill>
                  <a:srgbClr val="115076"/>
                </a:solidFill>
              </a:rPr>
              <a:t> silence</a:t>
            </a:r>
          </a:p>
        </p:txBody>
      </p:sp>
      <p:sp>
        <p:nvSpPr>
          <p:cNvPr id="15" name="TextBox 14">
            <a:extLst>
              <a:ext uri="{FF2B5EF4-FFF2-40B4-BE49-F238E27FC236}">
                <a16:creationId xmlns:a16="http://schemas.microsoft.com/office/drawing/2014/main" id="{F2E615DC-C8ED-4B52-8893-0A8507732490}"/>
              </a:ext>
            </a:extLst>
          </p:cNvPr>
          <p:cNvSpPr txBox="1"/>
          <p:nvPr/>
        </p:nvSpPr>
        <p:spPr>
          <a:xfrm>
            <a:off x="9916110" y="2423819"/>
            <a:ext cx="1792104" cy="477054"/>
          </a:xfrm>
          <a:prstGeom prst="rect">
            <a:avLst/>
          </a:prstGeom>
          <a:noFill/>
        </p:spPr>
        <p:txBody>
          <a:bodyPr wrap="square" rtlCol="0">
            <a:spAutoFit/>
          </a:bodyPr>
          <a:lstStyle/>
          <a:p>
            <a:pPr algn="ctr"/>
            <a:r>
              <a:rPr lang="en-US" sz="2500" dirty="0">
                <a:solidFill>
                  <a:schemeClr val="accent5">
                    <a:lumMod val="50000"/>
                  </a:schemeClr>
                </a:solidFill>
              </a:rPr>
              <a:t>la </a:t>
            </a:r>
            <a:r>
              <a:rPr lang="en-US" sz="2500" dirty="0" err="1">
                <a:solidFill>
                  <a:schemeClr val="accent5">
                    <a:lumMod val="50000"/>
                  </a:schemeClr>
                </a:solidFill>
              </a:rPr>
              <a:t>porte</a:t>
            </a:r>
            <a:r>
              <a:rPr lang="en-US" sz="2500" dirty="0">
                <a:solidFill>
                  <a:schemeClr val="accent5">
                    <a:lumMod val="50000"/>
                  </a:schemeClr>
                </a:solidFill>
              </a:rPr>
              <a:t> </a:t>
            </a:r>
          </a:p>
        </p:txBody>
      </p:sp>
      <p:pic>
        <p:nvPicPr>
          <p:cNvPr id="1032" name="Picture 8" descr="3d Room Clip Art">
            <a:extLst>
              <a:ext uri="{FF2B5EF4-FFF2-40B4-BE49-F238E27FC236}">
                <a16:creationId xmlns:a16="http://schemas.microsoft.com/office/drawing/2014/main" id="{9D98249A-2A5C-4681-9C6E-DF2B5CD12C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7524" y="1046559"/>
            <a:ext cx="2038350" cy="14947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uiet Clip Art">
            <a:extLst>
              <a:ext uri="{FF2B5EF4-FFF2-40B4-BE49-F238E27FC236}">
                <a16:creationId xmlns:a16="http://schemas.microsoft.com/office/drawing/2014/main" id="{4B8C48F3-0D03-408F-8319-F0B36C2508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7099" y="946380"/>
            <a:ext cx="1238109" cy="149479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7AF5267-68BE-46F6-8A81-C36372C374F9}"/>
              </a:ext>
            </a:extLst>
          </p:cNvPr>
          <p:cNvSpPr txBox="1"/>
          <p:nvPr/>
        </p:nvSpPr>
        <p:spPr>
          <a:xfrm>
            <a:off x="781877" y="4096955"/>
            <a:ext cx="1792104" cy="477054"/>
          </a:xfrm>
          <a:prstGeom prst="rect">
            <a:avLst/>
          </a:prstGeom>
          <a:noFill/>
        </p:spPr>
        <p:txBody>
          <a:bodyPr wrap="square" rtlCol="0">
            <a:spAutoFit/>
          </a:bodyPr>
          <a:lstStyle/>
          <a:p>
            <a:pPr algn="ctr"/>
            <a:r>
              <a:rPr lang="en-US" sz="2500" dirty="0" err="1">
                <a:solidFill>
                  <a:schemeClr val="accent5">
                    <a:lumMod val="50000"/>
                  </a:schemeClr>
                </a:solidFill>
              </a:rPr>
              <a:t>l’exemple</a:t>
            </a:r>
            <a:endParaRPr lang="en-US" sz="2500" dirty="0">
              <a:solidFill>
                <a:schemeClr val="accent5">
                  <a:lumMod val="50000"/>
                </a:schemeClr>
              </a:solidFill>
            </a:endParaRPr>
          </a:p>
        </p:txBody>
      </p:sp>
      <p:sp>
        <p:nvSpPr>
          <p:cNvPr id="21" name="TextBox 20">
            <a:extLst>
              <a:ext uri="{FF2B5EF4-FFF2-40B4-BE49-F238E27FC236}">
                <a16:creationId xmlns:a16="http://schemas.microsoft.com/office/drawing/2014/main" id="{EA6E2267-A676-41C7-B82E-261F4F4C3805}"/>
              </a:ext>
            </a:extLst>
          </p:cNvPr>
          <p:cNvSpPr txBox="1"/>
          <p:nvPr/>
        </p:nvSpPr>
        <p:spPr>
          <a:xfrm>
            <a:off x="2945533" y="4096955"/>
            <a:ext cx="2058508" cy="477054"/>
          </a:xfrm>
          <a:prstGeom prst="rect">
            <a:avLst/>
          </a:prstGeom>
          <a:noFill/>
        </p:spPr>
        <p:txBody>
          <a:bodyPr wrap="square" rtlCol="0">
            <a:spAutoFit/>
          </a:bodyPr>
          <a:lstStyle/>
          <a:p>
            <a:pPr algn="ctr"/>
            <a:r>
              <a:rPr lang="en-US" sz="2500" dirty="0" err="1">
                <a:solidFill>
                  <a:schemeClr val="accent5">
                    <a:lumMod val="50000"/>
                  </a:schemeClr>
                </a:solidFill>
              </a:rPr>
              <a:t>aujourd’hui</a:t>
            </a:r>
            <a:endParaRPr lang="en-US" sz="2500" dirty="0">
              <a:solidFill>
                <a:schemeClr val="accent5">
                  <a:lumMod val="50000"/>
                </a:schemeClr>
              </a:solidFill>
            </a:endParaRPr>
          </a:p>
        </p:txBody>
      </p:sp>
      <p:sp>
        <p:nvSpPr>
          <p:cNvPr id="22" name="TextBox 21">
            <a:extLst>
              <a:ext uri="{FF2B5EF4-FFF2-40B4-BE49-F238E27FC236}">
                <a16:creationId xmlns:a16="http://schemas.microsoft.com/office/drawing/2014/main" id="{E85069AD-158E-48CF-BA98-73C084B6E15D}"/>
              </a:ext>
            </a:extLst>
          </p:cNvPr>
          <p:cNvSpPr txBox="1"/>
          <p:nvPr/>
        </p:nvSpPr>
        <p:spPr>
          <a:xfrm>
            <a:off x="7895304" y="4114306"/>
            <a:ext cx="1993859" cy="477054"/>
          </a:xfrm>
          <a:prstGeom prst="rect">
            <a:avLst/>
          </a:prstGeom>
          <a:noFill/>
        </p:spPr>
        <p:txBody>
          <a:bodyPr wrap="square" rtlCol="0">
            <a:spAutoFit/>
          </a:bodyPr>
          <a:lstStyle/>
          <a:p>
            <a:pPr algn="ctr"/>
            <a:r>
              <a:rPr lang="en-US" sz="2500" dirty="0">
                <a:solidFill>
                  <a:schemeClr val="accent5">
                    <a:lumMod val="50000"/>
                  </a:schemeClr>
                </a:solidFill>
              </a:rPr>
              <a:t>la phrase</a:t>
            </a:r>
          </a:p>
        </p:txBody>
      </p:sp>
      <p:sp>
        <p:nvSpPr>
          <p:cNvPr id="23" name="TextBox 22">
            <a:extLst>
              <a:ext uri="{FF2B5EF4-FFF2-40B4-BE49-F238E27FC236}">
                <a16:creationId xmlns:a16="http://schemas.microsoft.com/office/drawing/2014/main" id="{7A11CD1C-FFAD-4CE7-8B55-4032F56CBCCD}"/>
              </a:ext>
            </a:extLst>
          </p:cNvPr>
          <p:cNvSpPr txBox="1"/>
          <p:nvPr/>
        </p:nvSpPr>
        <p:spPr>
          <a:xfrm>
            <a:off x="5541444" y="4114306"/>
            <a:ext cx="1792104" cy="477054"/>
          </a:xfrm>
          <a:prstGeom prst="rect">
            <a:avLst/>
          </a:prstGeom>
          <a:noFill/>
        </p:spPr>
        <p:txBody>
          <a:bodyPr wrap="square" rtlCol="0">
            <a:spAutoFit/>
          </a:bodyPr>
          <a:lstStyle/>
          <a:p>
            <a:pPr algn="ctr"/>
            <a:r>
              <a:rPr lang="en-US" sz="2500" dirty="0" err="1">
                <a:solidFill>
                  <a:schemeClr val="accent5">
                    <a:lumMod val="50000"/>
                  </a:schemeClr>
                </a:solidFill>
              </a:rPr>
              <a:t>l’anglais</a:t>
            </a:r>
            <a:endParaRPr lang="en-US" sz="2500" dirty="0">
              <a:solidFill>
                <a:schemeClr val="accent5">
                  <a:lumMod val="50000"/>
                </a:schemeClr>
              </a:solidFill>
            </a:endParaRPr>
          </a:p>
        </p:txBody>
      </p:sp>
      <p:sp>
        <p:nvSpPr>
          <p:cNvPr id="24" name="Rectangle: Rounded Corners 23">
            <a:extLst>
              <a:ext uri="{FF2B5EF4-FFF2-40B4-BE49-F238E27FC236}">
                <a16:creationId xmlns:a16="http://schemas.microsoft.com/office/drawing/2014/main" id="{A07A4461-EAD0-4A1C-92D7-048EB8199FBF}"/>
              </a:ext>
            </a:extLst>
          </p:cNvPr>
          <p:cNvSpPr/>
          <p:nvPr/>
        </p:nvSpPr>
        <p:spPr>
          <a:xfrm>
            <a:off x="2780765" y="3697046"/>
            <a:ext cx="2532387" cy="83204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aujourd’hui </a:t>
            </a:r>
            <a:r>
              <a:rPr lang="fr-FR" sz="2500" dirty="0" err="1">
                <a:solidFill>
                  <a:srgbClr val="115076"/>
                </a:solidFill>
              </a:rPr>
              <a:t>is</a:t>
            </a:r>
            <a:r>
              <a:rPr lang="fr-FR" sz="2500" dirty="0">
                <a:solidFill>
                  <a:srgbClr val="115076"/>
                </a:solidFill>
              </a:rPr>
              <a:t> a </a:t>
            </a:r>
            <a:r>
              <a:rPr lang="fr-FR" sz="2500" b="1" u="sng" dirty="0">
                <a:solidFill>
                  <a:srgbClr val="115076"/>
                </a:solidFill>
              </a:rPr>
              <a:t>time phrase</a:t>
            </a:r>
            <a:endParaRPr lang="fr-FR" sz="2500" u="sng" dirty="0">
              <a:solidFill>
                <a:srgbClr val="115076"/>
              </a:solidFill>
            </a:endParaRPr>
          </a:p>
        </p:txBody>
      </p:sp>
      <p:sp>
        <p:nvSpPr>
          <p:cNvPr id="25" name="TextBox 24">
            <a:extLst>
              <a:ext uri="{FF2B5EF4-FFF2-40B4-BE49-F238E27FC236}">
                <a16:creationId xmlns:a16="http://schemas.microsoft.com/office/drawing/2014/main" id="{60DA07A5-E35F-4B99-9958-07F7C7BF27FA}"/>
              </a:ext>
            </a:extLst>
          </p:cNvPr>
          <p:cNvSpPr txBox="1"/>
          <p:nvPr/>
        </p:nvSpPr>
        <p:spPr>
          <a:xfrm>
            <a:off x="9965465" y="4096955"/>
            <a:ext cx="1792104" cy="477054"/>
          </a:xfrm>
          <a:prstGeom prst="rect">
            <a:avLst/>
          </a:prstGeom>
          <a:noFill/>
        </p:spPr>
        <p:txBody>
          <a:bodyPr wrap="square" rtlCol="0">
            <a:spAutoFit/>
          </a:bodyPr>
          <a:lstStyle/>
          <a:p>
            <a:pPr algn="ctr"/>
            <a:r>
              <a:rPr lang="en-US" sz="2500" dirty="0">
                <a:solidFill>
                  <a:schemeClr val="accent5">
                    <a:lumMod val="50000"/>
                  </a:schemeClr>
                </a:solidFill>
              </a:rPr>
              <a:t>la raison </a:t>
            </a:r>
          </a:p>
        </p:txBody>
      </p:sp>
      <p:sp>
        <p:nvSpPr>
          <p:cNvPr id="12" name="TextBox 11">
            <a:extLst>
              <a:ext uri="{FF2B5EF4-FFF2-40B4-BE49-F238E27FC236}">
                <a16:creationId xmlns:a16="http://schemas.microsoft.com/office/drawing/2014/main" id="{6B5891FC-5453-4104-B2CB-B97AB9E7430D}"/>
              </a:ext>
            </a:extLst>
          </p:cNvPr>
          <p:cNvSpPr txBox="1"/>
          <p:nvPr/>
        </p:nvSpPr>
        <p:spPr>
          <a:xfrm>
            <a:off x="542496" y="3336684"/>
            <a:ext cx="2090196" cy="553998"/>
          </a:xfrm>
          <a:prstGeom prst="rect">
            <a:avLst/>
          </a:prstGeom>
          <a:noFill/>
        </p:spPr>
        <p:txBody>
          <a:bodyPr wrap="square" rtlCol="0">
            <a:spAutoFit/>
          </a:bodyPr>
          <a:lstStyle/>
          <a:p>
            <a:pPr algn="ctr"/>
            <a:r>
              <a:rPr lang="fr-FR" sz="3000" dirty="0">
                <a:solidFill>
                  <a:schemeClr val="accent5">
                    <a:lumMod val="50000"/>
                  </a:schemeClr>
                </a:solidFill>
              </a:rPr>
              <a:t>[</a:t>
            </a:r>
            <a:r>
              <a:rPr lang="fr-FR" sz="3000" dirty="0" err="1">
                <a:solidFill>
                  <a:schemeClr val="accent5">
                    <a:lumMod val="50000"/>
                  </a:schemeClr>
                </a:solidFill>
              </a:rPr>
              <a:t>example</a:t>
            </a:r>
            <a:r>
              <a:rPr lang="fr-FR" sz="3000" dirty="0">
                <a:solidFill>
                  <a:schemeClr val="accent5">
                    <a:lumMod val="50000"/>
                  </a:schemeClr>
                </a:solidFill>
              </a:rPr>
              <a:t>]</a:t>
            </a:r>
          </a:p>
        </p:txBody>
      </p:sp>
      <p:sp>
        <p:nvSpPr>
          <p:cNvPr id="16" name="TextBox 15">
            <a:extLst>
              <a:ext uri="{FF2B5EF4-FFF2-40B4-BE49-F238E27FC236}">
                <a16:creationId xmlns:a16="http://schemas.microsoft.com/office/drawing/2014/main" id="{B07A7DB2-D235-4CDD-9146-6B41423C8FF9}"/>
              </a:ext>
            </a:extLst>
          </p:cNvPr>
          <p:cNvSpPr txBox="1"/>
          <p:nvPr/>
        </p:nvSpPr>
        <p:spPr>
          <a:xfrm>
            <a:off x="3631151" y="3049757"/>
            <a:ext cx="2090196" cy="400110"/>
          </a:xfrm>
          <a:prstGeom prst="rect">
            <a:avLst/>
          </a:prstGeom>
          <a:noFill/>
        </p:spPr>
        <p:txBody>
          <a:bodyPr wrap="square" rtlCol="0">
            <a:spAutoFit/>
          </a:bodyPr>
          <a:lstStyle/>
          <a:p>
            <a:pPr algn="ctr"/>
            <a:r>
              <a:rPr lang="fr-FR" sz="2000" dirty="0">
                <a:solidFill>
                  <a:schemeClr val="accent5">
                    <a:lumMod val="50000"/>
                  </a:schemeClr>
                </a:solidFill>
              </a:rPr>
              <a:t>[</a:t>
            </a:r>
            <a:r>
              <a:rPr lang="fr-FR" sz="2000" dirty="0" err="1">
                <a:solidFill>
                  <a:schemeClr val="accent5">
                    <a:lumMod val="50000"/>
                  </a:schemeClr>
                </a:solidFill>
              </a:rPr>
              <a:t>today</a:t>
            </a:r>
            <a:r>
              <a:rPr lang="fr-FR" sz="2000" dirty="0">
                <a:solidFill>
                  <a:schemeClr val="accent5">
                    <a:lumMod val="50000"/>
                  </a:schemeClr>
                </a:solidFill>
              </a:rPr>
              <a:t>]</a:t>
            </a:r>
          </a:p>
        </p:txBody>
      </p:sp>
      <p:sp>
        <p:nvSpPr>
          <p:cNvPr id="17" name="TextBox 16">
            <a:extLst>
              <a:ext uri="{FF2B5EF4-FFF2-40B4-BE49-F238E27FC236}">
                <a16:creationId xmlns:a16="http://schemas.microsoft.com/office/drawing/2014/main" id="{3A1E202F-1F5B-4844-8BB7-4089F15E7B0E}"/>
              </a:ext>
            </a:extLst>
          </p:cNvPr>
          <p:cNvSpPr txBox="1"/>
          <p:nvPr/>
        </p:nvSpPr>
        <p:spPr>
          <a:xfrm>
            <a:off x="7635537" y="3403130"/>
            <a:ext cx="2414681" cy="553998"/>
          </a:xfrm>
          <a:prstGeom prst="rect">
            <a:avLst/>
          </a:prstGeom>
          <a:noFill/>
        </p:spPr>
        <p:txBody>
          <a:bodyPr wrap="square" rtlCol="0">
            <a:spAutoFit/>
          </a:bodyPr>
          <a:lstStyle/>
          <a:p>
            <a:pPr algn="ctr"/>
            <a:r>
              <a:rPr lang="fr-FR" sz="3000" dirty="0">
                <a:solidFill>
                  <a:schemeClr val="accent5">
                    <a:lumMod val="50000"/>
                  </a:schemeClr>
                </a:solidFill>
              </a:rPr>
              <a:t>[sentence]</a:t>
            </a:r>
          </a:p>
        </p:txBody>
      </p:sp>
      <p:pic>
        <p:nvPicPr>
          <p:cNvPr id="1036" name="Picture 12" descr="United Kingdom - England Clip Art">
            <a:extLst>
              <a:ext uri="{FF2B5EF4-FFF2-40B4-BE49-F238E27FC236}">
                <a16:creationId xmlns:a16="http://schemas.microsoft.com/office/drawing/2014/main" id="{130EE177-2495-4903-BD65-22C3D662F8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65709" y="3102865"/>
            <a:ext cx="1583072" cy="9445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627D0-5C7D-4182-ABE2-F9DBD7474B9B}"/>
              </a:ext>
            </a:extLst>
          </p:cNvPr>
          <p:cNvSpPr txBox="1"/>
          <p:nvPr/>
        </p:nvSpPr>
        <p:spPr>
          <a:xfrm>
            <a:off x="9654176" y="3403130"/>
            <a:ext cx="2414681" cy="553998"/>
          </a:xfrm>
          <a:prstGeom prst="rect">
            <a:avLst/>
          </a:prstGeom>
          <a:noFill/>
        </p:spPr>
        <p:txBody>
          <a:bodyPr wrap="square" rtlCol="0">
            <a:spAutoFit/>
          </a:bodyPr>
          <a:lstStyle/>
          <a:p>
            <a:pPr algn="ctr"/>
            <a:r>
              <a:rPr lang="fr-FR" sz="3000" dirty="0">
                <a:solidFill>
                  <a:schemeClr val="accent5">
                    <a:lumMod val="50000"/>
                  </a:schemeClr>
                </a:solidFill>
              </a:rPr>
              <a:t>[</a:t>
            </a:r>
            <a:r>
              <a:rPr lang="fr-FR" sz="3000" dirty="0" err="1">
                <a:solidFill>
                  <a:schemeClr val="accent5">
                    <a:lumMod val="50000"/>
                  </a:schemeClr>
                </a:solidFill>
              </a:rPr>
              <a:t>reason</a:t>
            </a:r>
            <a:r>
              <a:rPr lang="fr-FR" sz="3000" dirty="0">
                <a:solidFill>
                  <a:schemeClr val="accent5">
                    <a:lumMod val="50000"/>
                  </a:schemeClr>
                </a:solidFill>
              </a:rPr>
              <a:t>]</a:t>
            </a:r>
          </a:p>
        </p:txBody>
      </p:sp>
      <p:pic>
        <p:nvPicPr>
          <p:cNvPr id="1040" name="Picture 16" descr="Closed Lock Clip Art">
            <a:extLst>
              <a:ext uri="{FF2B5EF4-FFF2-40B4-BE49-F238E27FC236}">
                <a16:creationId xmlns:a16="http://schemas.microsoft.com/office/drawing/2014/main" id="{9240A7B8-6C64-4D3E-8092-C8A57FDECD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167" y="4698100"/>
            <a:ext cx="943399" cy="12251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2A2AFEE-612D-4479-851A-6610B5C4658D}"/>
              </a:ext>
            </a:extLst>
          </p:cNvPr>
          <p:cNvSpPr txBox="1"/>
          <p:nvPr/>
        </p:nvSpPr>
        <p:spPr>
          <a:xfrm>
            <a:off x="1175991" y="4857919"/>
            <a:ext cx="2090196" cy="707886"/>
          </a:xfrm>
          <a:prstGeom prst="rect">
            <a:avLst/>
          </a:prstGeom>
          <a:noFill/>
        </p:spPr>
        <p:txBody>
          <a:bodyPr wrap="square" rtlCol="0">
            <a:spAutoFit/>
          </a:bodyPr>
          <a:lstStyle/>
          <a:p>
            <a:pPr algn="ctr"/>
            <a:r>
              <a:rPr lang="fr-FR" sz="2000" dirty="0">
                <a:solidFill>
                  <a:schemeClr val="accent5">
                    <a:lumMod val="50000"/>
                  </a:schemeClr>
                </a:solidFill>
              </a:rPr>
              <a:t>[to close, </a:t>
            </a:r>
            <a:r>
              <a:rPr lang="fr-FR" sz="2000" dirty="0" err="1">
                <a:solidFill>
                  <a:schemeClr val="accent5">
                    <a:lumMod val="50000"/>
                  </a:schemeClr>
                </a:solidFill>
              </a:rPr>
              <a:t>closing</a:t>
            </a:r>
            <a:r>
              <a:rPr lang="fr-FR" sz="2000" dirty="0">
                <a:solidFill>
                  <a:schemeClr val="accent5">
                    <a:lumMod val="50000"/>
                  </a:schemeClr>
                </a:solidFill>
              </a:rPr>
              <a:t>]</a:t>
            </a:r>
          </a:p>
        </p:txBody>
      </p:sp>
      <p:sp>
        <p:nvSpPr>
          <p:cNvPr id="39" name="TextBox 38">
            <a:extLst>
              <a:ext uri="{FF2B5EF4-FFF2-40B4-BE49-F238E27FC236}">
                <a16:creationId xmlns:a16="http://schemas.microsoft.com/office/drawing/2014/main" id="{816040EE-78A1-4F5B-B6DC-B1D1B92F47BE}"/>
              </a:ext>
            </a:extLst>
          </p:cNvPr>
          <p:cNvSpPr txBox="1"/>
          <p:nvPr/>
        </p:nvSpPr>
        <p:spPr>
          <a:xfrm>
            <a:off x="683167" y="5851788"/>
            <a:ext cx="1792104" cy="477054"/>
          </a:xfrm>
          <a:prstGeom prst="rect">
            <a:avLst/>
          </a:prstGeom>
          <a:noFill/>
        </p:spPr>
        <p:txBody>
          <a:bodyPr wrap="square" rtlCol="0">
            <a:spAutoFit/>
          </a:bodyPr>
          <a:lstStyle/>
          <a:p>
            <a:pPr algn="ctr"/>
            <a:r>
              <a:rPr lang="en-US" sz="2500" dirty="0" err="1">
                <a:solidFill>
                  <a:schemeClr val="accent5">
                    <a:lumMod val="50000"/>
                  </a:schemeClr>
                </a:solidFill>
              </a:rPr>
              <a:t>fermer</a:t>
            </a:r>
            <a:endParaRPr lang="en-US" sz="2500" dirty="0">
              <a:solidFill>
                <a:schemeClr val="accent5">
                  <a:lumMod val="50000"/>
                </a:schemeClr>
              </a:solidFill>
            </a:endParaRPr>
          </a:p>
        </p:txBody>
      </p:sp>
      <p:sp>
        <p:nvSpPr>
          <p:cNvPr id="40" name="TextBox 39">
            <a:extLst>
              <a:ext uri="{FF2B5EF4-FFF2-40B4-BE49-F238E27FC236}">
                <a16:creationId xmlns:a16="http://schemas.microsoft.com/office/drawing/2014/main" id="{0394112A-9F12-4625-AF3B-9A7D3CD88217}"/>
              </a:ext>
            </a:extLst>
          </p:cNvPr>
          <p:cNvSpPr txBox="1"/>
          <p:nvPr/>
        </p:nvSpPr>
        <p:spPr>
          <a:xfrm>
            <a:off x="2846823" y="5851788"/>
            <a:ext cx="2058508" cy="477054"/>
          </a:xfrm>
          <a:prstGeom prst="rect">
            <a:avLst/>
          </a:prstGeom>
          <a:noFill/>
        </p:spPr>
        <p:txBody>
          <a:bodyPr wrap="square" rtlCol="0">
            <a:spAutoFit/>
          </a:bodyPr>
          <a:lstStyle/>
          <a:p>
            <a:pPr algn="ctr"/>
            <a:r>
              <a:rPr lang="en-US" sz="2500" dirty="0">
                <a:solidFill>
                  <a:schemeClr val="accent5">
                    <a:lumMod val="50000"/>
                  </a:schemeClr>
                </a:solidFill>
              </a:rPr>
              <a:t>demander</a:t>
            </a:r>
          </a:p>
        </p:txBody>
      </p:sp>
      <p:sp>
        <p:nvSpPr>
          <p:cNvPr id="41" name="TextBox 40">
            <a:extLst>
              <a:ext uri="{FF2B5EF4-FFF2-40B4-BE49-F238E27FC236}">
                <a16:creationId xmlns:a16="http://schemas.microsoft.com/office/drawing/2014/main" id="{0D0EF691-7E6E-4FAF-B353-8BDDA7537548}"/>
              </a:ext>
            </a:extLst>
          </p:cNvPr>
          <p:cNvSpPr txBox="1"/>
          <p:nvPr/>
        </p:nvSpPr>
        <p:spPr>
          <a:xfrm>
            <a:off x="7796594" y="5869139"/>
            <a:ext cx="1993859" cy="477054"/>
          </a:xfrm>
          <a:prstGeom prst="rect">
            <a:avLst/>
          </a:prstGeom>
          <a:noFill/>
        </p:spPr>
        <p:txBody>
          <a:bodyPr wrap="square" rtlCol="0">
            <a:spAutoFit/>
          </a:bodyPr>
          <a:lstStyle/>
          <a:p>
            <a:pPr algn="ctr"/>
            <a:r>
              <a:rPr lang="en-US" sz="2500" dirty="0">
                <a:solidFill>
                  <a:schemeClr val="accent5">
                    <a:lumMod val="50000"/>
                  </a:schemeClr>
                </a:solidFill>
              </a:rPr>
              <a:t>donner</a:t>
            </a:r>
          </a:p>
        </p:txBody>
      </p:sp>
      <p:sp>
        <p:nvSpPr>
          <p:cNvPr id="42" name="TextBox 41">
            <a:extLst>
              <a:ext uri="{FF2B5EF4-FFF2-40B4-BE49-F238E27FC236}">
                <a16:creationId xmlns:a16="http://schemas.microsoft.com/office/drawing/2014/main" id="{635CB684-A20D-436C-9330-E5A6C9FD34B1}"/>
              </a:ext>
            </a:extLst>
          </p:cNvPr>
          <p:cNvSpPr txBox="1"/>
          <p:nvPr/>
        </p:nvSpPr>
        <p:spPr>
          <a:xfrm>
            <a:off x="5442734" y="5869139"/>
            <a:ext cx="1792104" cy="477054"/>
          </a:xfrm>
          <a:prstGeom prst="rect">
            <a:avLst/>
          </a:prstGeom>
          <a:noFill/>
        </p:spPr>
        <p:txBody>
          <a:bodyPr wrap="square" rtlCol="0">
            <a:spAutoFit/>
          </a:bodyPr>
          <a:lstStyle/>
          <a:p>
            <a:pPr algn="ctr"/>
            <a:r>
              <a:rPr lang="en-US" sz="2500" dirty="0" err="1">
                <a:solidFill>
                  <a:schemeClr val="accent5">
                    <a:lumMod val="50000"/>
                  </a:schemeClr>
                </a:solidFill>
              </a:rPr>
              <a:t>regarder</a:t>
            </a:r>
            <a:endParaRPr lang="en-US" sz="2500" dirty="0">
              <a:solidFill>
                <a:schemeClr val="accent5">
                  <a:lumMod val="50000"/>
                </a:schemeClr>
              </a:solidFill>
            </a:endParaRPr>
          </a:p>
        </p:txBody>
      </p:sp>
      <p:sp>
        <p:nvSpPr>
          <p:cNvPr id="44" name="TextBox 43">
            <a:extLst>
              <a:ext uri="{FF2B5EF4-FFF2-40B4-BE49-F238E27FC236}">
                <a16:creationId xmlns:a16="http://schemas.microsoft.com/office/drawing/2014/main" id="{BE19E975-DD2E-4B5E-82E1-8BF6793BDD61}"/>
              </a:ext>
            </a:extLst>
          </p:cNvPr>
          <p:cNvSpPr txBox="1"/>
          <p:nvPr/>
        </p:nvSpPr>
        <p:spPr>
          <a:xfrm>
            <a:off x="9866755" y="5851788"/>
            <a:ext cx="1792104" cy="477054"/>
          </a:xfrm>
          <a:prstGeom prst="rect">
            <a:avLst/>
          </a:prstGeom>
          <a:noFill/>
        </p:spPr>
        <p:txBody>
          <a:bodyPr wrap="square" rtlCol="0">
            <a:spAutoFit/>
          </a:bodyPr>
          <a:lstStyle/>
          <a:p>
            <a:pPr algn="ctr"/>
            <a:r>
              <a:rPr lang="en-US" sz="2500" dirty="0">
                <a:solidFill>
                  <a:schemeClr val="accent5">
                    <a:lumMod val="50000"/>
                  </a:schemeClr>
                </a:solidFill>
              </a:rPr>
              <a:t>le tableau </a:t>
            </a:r>
          </a:p>
        </p:txBody>
      </p:sp>
      <p:sp>
        <p:nvSpPr>
          <p:cNvPr id="43" name="Rectangle: Rounded Corners 42">
            <a:extLst>
              <a:ext uri="{FF2B5EF4-FFF2-40B4-BE49-F238E27FC236}">
                <a16:creationId xmlns:a16="http://schemas.microsoft.com/office/drawing/2014/main" id="{6D7F747E-FF12-49C2-8F2F-33B532AA2AF9}"/>
              </a:ext>
            </a:extLst>
          </p:cNvPr>
          <p:cNvSpPr/>
          <p:nvPr/>
        </p:nvSpPr>
        <p:spPr>
          <a:xfrm>
            <a:off x="9594095" y="5211862"/>
            <a:ext cx="2414681" cy="1118485"/>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le tableau </a:t>
            </a:r>
            <a:r>
              <a:rPr lang="fr-FR" sz="2500" dirty="0" err="1">
                <a:solidFill>
                  <a:srgbClr val="115076"/>
                </a:solidFill>
              </a:rPr>
              <a:t>is</a:t>
            </a:r>
            <a:r>
              <a:rPr lang="fr-FR" sz="2500" dirty="0">
                <a:solidFill>
                  <a:srgbClr val="115076"/>
                </a:solidFill>
              </a:rPr>
              <a:t> </a:t>
            </a:r>
            <a:r>
              <a:rPr lang="fr-FR" sz="2500" b="1" u="sng" dirty="0">
                <a:solidFill>
                  <a:srgbClr val="115076"/>
                </a:solidFill>
              </a:rPr>
              <a:t>a </a:t>
            </a:r>
            <a:r>
              <a:rPr lang="fr-FR" sz="2500" b="1" u="sng" dirty="0" err="1">
                <a:solidFill>
                  <a:srgbClr val="115076"/>
                </a:solidFill>
              </a:rPr>
              <a:t>noun</a:t>
            </a:r>
            <a:r>
              <a:rPr lang="fr-FR" sz="2500" b="1" u="sng" dirty="0">
                <a:solidFill>
                  <a:srgbClr val="115076"/>
                </a:solidFill>
              </a:rPr>
              <a:t> not a </a:t>
            </a:r>
            <a:r>
              <a:rPr lang="fr-FR" sz="2500" b="1" u="sng" dirty="0" err="1">
                <a:solidFill>
                  <a:srgbClr val="115076"/>
                </a:solidFill>
              </a:rPr>
              <a:t>verb</a:t>
            </a:r>
            <a:endParaRPr lang="fr-FR" sz="2500" dirty="0">
              <a:solidFill>
                <a:srgbClr val="115076"/>
              </a:solidFill>
            </a:endParaRPr>
          </a:p>
        </p:txBody>
      </p:sp>
      <p:pic>
        <p:nvPicPr>
          <p:cNvPr id="1044" name="Picture 20" descr="Question Smiley Clip Art">
            <a:extLst>
              <a:ext uri="{FF2B5EF4-FFF2-40B4-BE49-F238E27FC236}">
                <a16:creationId xmlns:a16="http://schemas.microsoft.com/office/drawing/2014/main" id="{16A6442E-3C51-4E62-B568-BEEDAD40CB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9212" y="4621003"/>
            <a:ext cx="1367633" cy="132204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iver Clip Art">
            <a:extLst>
              <a:ext uri="{FF2B5EF4-FFF2-40B4-BE49-F238E27FC236}">
                <a16:creationId xmlns:a16="http://schemas.microsoft.com/office/drawing/2014/main" id="{124CFDE5-441E-4F5E-B847-3450AEAB85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5901" y="4888324"/>
            <a:ext cx="8001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aloon1 04 Clip Art">
            <a:extLst>
              <a:ext uri="{FF2B5EF4-FFF2-40B4-BE49-F238E27FC236}">
                <a16:creationId xmlns:a16="http://schemas.microsoft.com/office/drawing/2014/main" id="{4FE0E05F-777B-430E-8321-7E6007CBA14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24870" y="5097257"/>
            <a:ext cx="648688" cy="477867"/>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46">
            <a:extLst>
              <a:ext uri="{FF2B5EF4-FFF2-40B4-BE49-F238E27FC236}">
                <a16:creationId xmlns:a16="http://schemas.microsoft.com/office/drawing/2014/main" id="{D2F4C6EA-22BD-4913-ABFB-EBDB3D0C79C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567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3" grpId="0"/>
      <p:bldP spid="11" grpId="0" animBg="1"/>
      <p:bldP spid="15" grpId="0"/>
      <p:bldP spid="20" grpId="0"/>
      <p:bldP spid="21" grpId="0"/>
      <p:bldP spid="22" grpId="0"/>
      <p:bldP spid="23" grpId="0"/>
      <p:bldP spid="24" grpId="0" animBg="1"/>
      <p:bldP spid="25" grpId="0"/>
      <p:bldP spid="39" grpId="0"/>
      <p:bldP spid="40" grpId="0"/>
      <p:bldP spid="41" grpId="0"/>
      <p:bldP spid="42" grpId="0"/>
      <p:bldP spid="44"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27" name="Rectangle 26"/>
          <p:cNvSpPr/>
          <p:nvPr/>
        </p:nvSpPr>
        <p:spPr>
          <a:xfrm>
            <a:off x="10068036" y="1350345"/>
            <a:ext cx="196720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cs typeface="Arial"/>
                <a:sym typeface="Arial"/>
              </a:rPr>
              <a:t>phrase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9" name="Rectangle 28"/>
          <p:cNvSpPr/>
          <p:nvPr/>
        </p:nvSpPr>
        <p:spPr>
          <a:xfrm>
            <a:off x="1959703" y="3978897"/>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chemise</a:t>
            </a:r>
          </a:p>
        </p:txBody>
      </p:sp>
      <p:sp>
        <p:nvSpPr>
          <p:cNvPr id="31" name="Rectangle 30"/>
          <p:cNvSpPr/>
          <p:nvPr/>
        </p:nvSpPr>
        <p:spPr>
          <a:xfrm>
            <a:off x="871905" y="1383061"/>
            <a:ext cx="217559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Arial"/>
                <a:sym typeface="Arial"/>
              </a:rPr>
              <a:t> </a:t>
            </a:r>
            <a:r>
              <a:rPr kumimoji="0" lang="en-GB" sz="4000" b="0" i="0" u="none" strike="noStrike" kern="1200" cap="none" spc="0" normalizeH="0" baseline="0" noProof="0" dirty="0" err="1">
                <a:ln>
                  <a:noFill/>
                </a:ln>
                <a:solidFill>
                  <a:srgbClr val="000066"/>
                </a:solidFill>
                <a:effectLst/>
                <a:uLnTx/>
                <a:uFillTx/>
                <a:latin typeface="Century Gothic" panose="020B0502020202020204" pitchFamily="34" charset="0"/>
                <a:ea typeface="+mn-ea"/>
                <a:cs typeface="Arial"/>
                <a:sym typeface="Arial"/>
              </a:rPr>
              <a:t>fenêtre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Arial"/>
              <a:sym typeface="Aria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26" name="Title 3"/>
          <p:cNvSpPr txBox="1">
            <a:spLocks/>
          </p:cNvSpPr>
          <p:nvPr/>
        </p:nvSpPr>
        <p:spPr>
          <a:xfrm>
            <a:off x="0" y="192212"/>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sym typeface="Arial"/>
              </a:rPr>
              <a:t>Vocabulaire</a:t>
            </a:r>
            <a:r>
              <a:rPr kumimoji="0" lang="en-GB" sz="3600" b="1" i="0" u="none" strike="noStrike" kern="1200" cap="none" spc="0" normalizeH="0" baseline="0" noProof="0" dirty="0">
                <a:ln>
                  <a:noFill/>
                </a:ln>
                <a:solidFill>
                  <a:prstClr val="white"/>
                </a:solidFill>
                <a:effectLst/>
                <a:uLnTx/>
                <a:uFillTx/>
                <a:sym typeface="Arial"/>
              </a:rPr>
              <a:t> </a:t>
            </a:r>
          </a:p>
        </p:txBody>
      </p:sp>
      <p:sp>
        <p:nvSpPr>
          <p:cNvPr id="37" name="Rectangle 36"/>
          <p:cNvSpPr/>
          <p:nvPr/>
        </p:nvSpPr>
        <p:spPr>
          <a:xfrm>
            <a:off x="8450460" y="2849113"/>
            <a:ext cx="215796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tableau</a:t>
            </a:r>
          </a:p>
        </p:txBody>
      </p:sp>
      <p:sp>
        <p:nvSpPr>
          <p:cNvPr id="30" name="Rectangle 29"/>
          <p:cNvSpPr/>
          <p:nvPr/>
        </p:nvSpPr>
        <p:spPr>
          <a:xfrm>
            <a:off x="6207123" y="1289096"/>
            <a:ext cx="235994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regarder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Rectangle 31"/>
          <p:cNvSpPr/>
          <p:nvPr/>
        </p:nvSpPr>
        <p:spPr>
          <a:xfrm>
            <a:off x="7387093" y="4047854"/>
            <a:ext cx="217559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Tw Cen MT" panose="020B0602020104020603"/>
                <a:ea typeface="+mn-ea"/>
                <a:cs typeface="Arial"/>
                <a:sym typeface="Arial"/>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donner</a:t>
            </a:r>
          </a:p>
        </p:txBody>
      </p:sp>
      <p:sp>
        <p:nvSpPr>
          <p:cNvPr id="43" name="Rectangle 42"/>
          <p:cNvSpPr/>
          <p:nvPr/>
        </p:nvSpPr>
        <p:spPr>
          <a:xfrm>
            <a:off x="4242575" y="2539331"/>
            <a:ext cx="304282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Arial"/>
                <a:sym typeface="Arial"/>
              </a:rPr>
              <a:t> </a:t>
            </a:r>
            <a:r>
              <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Arial"/>
                <a:sym typeface="Arial"/>
              </a:rPr>
              <a:t>demander</a:t>
            </a:r>
          </a:p>
        </p:txBody>
      </p:sp>
      <p:sp>
        <p:nvSpPr>
          <p:cNvPr id="45" name="Rectangle 44"/>
          <p:cNvSpPr/>
          <p:nvPr/>
        </p:nvSpPr>
        <p:spPr>
          <a:xfrm>
            <a:off x="805519" y="3075057"/>
            <a:ext cx="180049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fermer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8" name="Rectangle 47"/>
          <p:cNvSpPr/>
          <p:nvPr/>
        </p:nvSpPr>
        <p:spPr>
          <a:xfrm>
            <a:off x="0" y="5414936"/>
            <a:ext cx="6086516"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49" name="Rectangle 48"/>
          <p:cNvSpPr/>
          <p:nvPr/>
        </p:nvSpPr>
        <p:spPr>
          <a:xfrm>
            <a:off x="6086516" y="5414936"/>
            <a:ext cx="6109066" cy="98192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50" name="TextBox 49"/>
          <p:cNvSpPr txBox="1"/>
          <p:nvPr/>
        </p:nvSpPr>
        <p:spPr>
          <a:xfrm>
            <a:off x="1936920" y="5416599"/>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verb</a:t>
            </a:r>
          </a:p>
        </p:txBody>
      </p:sp>
      <p:sp>
        <p:nvSpPr>
          <p:cNvPr id="51" name="TextBox 50"/>
          <p:cNvSpPr txBox="1"/>
          <p:nvPr/>
        </p:nvSpPr>
        <p:spPr>
          <a:xfrm>
            <a:off x="7919052" y="5444975"/>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noun</a:t>
            </a:r>
          </a:p>
        </p:txBody>
      </p:sp>
      <p:sp>
        <p:nvSpPr>
          <p:cNvPr id="52" name="TextBox 51"/>
          <p:cNvSpPr txBox="1"/>
          <p:nvPr/>
        </p:nvSpPr>
        <p:spPr>
          <a:xfrm>
            <a:off x="5565422" y="406402"/>
            <a:ext cx="52694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Où</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vont</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les mots ?</a:t>
            </a:r>
            <a:endParaRPr kumimoji="0" lang="en-GB" sz="6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 name="Rounded Rectangle 46">
            <a:extLst>
              <a:ext uri="{FF2B5EF4-FFF2-40B4-BE49-F238E27FC236}">
                <a16:creationId xmlns:a16="http://schemas.microsoft.com/office/drawing/2014/main" id="{F91B97E0-7585-4289-8A6D-447E1B043A5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52741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3.33333E-6 L -0.27487 0.88033 " pathEditMode="relative" rAng="0" ptsTypes="AA">
                                      <p:cBhvr>
                                        <p:cTn id="6" dur="2000" fill="hold"/>
                                        <p:tgtEl>
                                          <p:spTgt spid="30"/>
                                        </p:tgtEl>
                                        <p:attrNameLst>
                                          <p:attrName>ppt_x</p:attrName>
                                          <p:attrName>ppt_y</p:attrName>
                                        </p:attrNameLst>
                                      </p:cBhvr>
                                      <p:rCtr x="-13750" y="44005"/>
                                    </p:animMotion>
                                  </p:child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75E-6 0 L 0.00847 0.53102 " pathEditMode="relative" rAng="0" ptsTypes="AA">
                                      <p:cBhvr>
                                        <p:cTn id="11" dur="2000" fill="hold"/>
                                        <p:tgtEl>
                                          <p:spTgt spid="45"/>
                                        </p:tgtEl>
                                        <p:attrNameLst>
                                          <p:attrName>ppt_x</p:attrName>
                                          <p:attrName>ppt_y</p:attrName>
                                        </p:attrNameLst>
                                      </p:cBhvr>
                                      <p:rCtr x="417" y="26551"/>
                                    </p:animMotion>
                                  </p:childTnLst>
                                </p:cTn>
                              </p:par>
                            </p:childTnLst>
                          </p:cTn>
                        </p:par>
                      </p:childTnLst>
                    </p:cTn>
                  </p:par>
                </p:childTnLst>
              </p:cTn>
              <p:nextCondLst>
                <p:cond evt="onClick" delay="0">
                  <p:tgtEl>
                    <p:spTgt spid="45"/>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91667E-6 -1.48148E-6 L 0.83776 0.85764 " pathEditMode="relative" rAng="0" ptsTypes="AA">
                                      <p:cBhvr>
                                        <p:cTn id="16" dur="2000" fill="hold"/>
                                        <p:tgtEl>
                                          <p:spTgt spid="31"/>
                                        </p:tgtEl>
                                        <p:attrNameLst>
                                          <p:attrName>ppt_x</p:attrName>
                                          <p:attrName>ppt_y</p:attrName>
                                        </p:attrNameLst>
                                      </p:cBhvr>
                                      <p:rCtr x="41888" y="42870"/>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375E-6 -2.96296E-6 L 0.87084 0.27894 " pathEditMode="relative" rAng="0" ptsTypes="AA">
                                      <p:cBhvr>
                                        <p:cTn id="21" dur="2000" fill="hold"/>
                                        <p:tgtEl>
                                          <p:spTgt spid="29"/>
                                        </p:tgtEl>
                                        <p:attrNameLst>
                                          <p:attrName>ppt_x</p:attrName>
                                          <p:attrName>ppt_y</p:attrName>
                                        </p:attrNameLst>
                                      </p:cBhvr>
                                      <p:rCtr x="43542" y="13935"/>
                                    </p:animMotion>
                                  </p:childTnLst>
                                </p:cTn>
                              </p:par>
                            </p:childTnLst>
                          </p:cTn>
                        </p:par>
                      </p:childTnLst>
                    </p:cTn>
                  </p:par>
                </p:childTnLst>
              </p:cTn>
              <p:nextCondLst>
                <p:cond evt="onClick" delay="0">
                  <p:tgtEl>
                    <p:spTgt spid="29"/>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5.55112E-17 L -0.28177 0.70139 " pathEditMode="relative" rAng="0" ptsTypes="AA">
                                      <p:cBhvr>
                                        <p:cTn id="26" dur="2000" fill="hold"/>
                                        <p:tgtEl>
                                          <p:spTgt spid="43"/>
                                        </p:tgtEl>
                                        <p:attrNameLst>
                                          <p:attrName>ppt_x</p:attrName>
                                          <p:attrName>ppt_y</p:attrName>
                                        </p:attrNameLst>
                                      </p:cBhvr>
                                      <p:rCtr x="-14089" y="35069"/>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2.08333E-6 2.59259E-6 L -0.50495 0.45903 " pathEditMode="relative" rAng="0" ptsTypes="AA">
                                      <p:cBhvr>
                                        <p:cTn id="31" dur="2000" fill="hold"/>
                                        <p:tgtEl>
                                          <p:spTgt spid="32"/>
                                        </p:tgtEl>
                                        <p:attrNameLst>
                                          <p:attrName>ppt_x</p:attrName>
                                          <p:attrName>ppt_y</p:attrName>
                                        </p:attrNameLst>
                                      </p:cBhvr>
                                      <p:rCtr x="-25247" y="22940"/>
                                    </p:animMotion>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2.08333E-7 -1.11111E-6 L -0.00065 0.90533 " pathEditMode="relative" rAng="0" ptsTypes="AA">
                                      <p:cBhvr>
                                        <p:cTn id="36" dur="2000" fill="hold"/>
                                        <p:tgtEl>
                                          <p:spTgt spid="27"/>
                                        </p:tgtEl>
                                        <p:attrNameLst>
                                          <p:attrName>ppt_x</p:attrName>
                                          <p:attrName>ppt_y</p:attrName>
                                        </p:attrNameLst>
                                      </p:cBhvr>
                                      <p:rCtr x="-39" y="45255"/>
                                    </p:animMotion>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4.16667E-7 3.7037E-7 L 0.00195 0.71458 " pathEditMode="relative" rAng="0" ptsTypes="AA">
                                      <p:cBhvr>
                                        <p:cTn id="41" dur="2000" fill="hold"/>
                                        <p:tgtEl>
                                          <p:spTgt spid="37"/>
                                        </p:tgtEl>
                                        <p:attrNameLst>
                                          <p:attrName>ppt_x</p:attrName>
                                          <p:attrName>ppt_y</p:attrName>
                                        </p:attrNameLst>
                                      </p:cBhvr>
                                      <p:rCtr x="91" y="35718"/>
                                    </p:animMotion>
                                  </p:childTnLst>
                                </p:cTn>
                              </p:par>
                            </p:childTnLst>
                          </p:cTn>
                        </p:par>
                      </p:childTnLst>
                    </p:cTn>
                  </p:par>
                </p:childTnLst>
              </p:cTn>
              <p:nextCondLst>
                <p:cond evt="onClick" delay="0">
                  <p:tgtEl>
                    <p:spTgt spid="37"/>
                  </p:tgtEl>
                </p:cond>
              </p:nextCondLst>
            </p:seq>
          </p:childTnLst>
        </p:cTn>
      </p:par>
    </p:tnLst>
    <p:bldLst>
      <p:bldP spid="27" grpId="0"/>
      <p:bldP spid="29" grpId="0"/>
      <p:bldP spid="31" grpId="0"/>
      <p:bldP spid="37" grpId="0"/>
      <p:bldP spid="30" grpId="0"/>
      <p:bldP spid="32" grpId="0"/>
      <p:bldP spid="43"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02CB41-3855-4843-929A-C3A4C447114D}"/>
              </a:ext>
            </a:extLst>
          </p:cNvPr>
          <p:cNvSpPr/>
          <p:nvPr/>
        </p:nvSpPr>
        <p:spPr>
          <a:xfrm>
            <a:off x="1332660" y="2852806"/>
            <a:ext cx="10320547" cy="954107"/>
          </a:xfrm>
          <a:prstGeom prst="rect">
            <a:avLst/>
          </a:prstGeom>
        </p:spPr>
        <p:txBody>
          <a:bodyPr wrap="square">
            <a:spAutoFit/>
          </a:bodyPr>
          <a:lstStyle/>
          <a:p>
            <a:r>
              <a:rPr lang="en-GB" sz="2800" dirty="0">
                <a:solidFill>
                  <a:srgbClr val="02456F"/>
                </a:solidFill>
                <a:latin typeface="Century Gothic" panose="020B0502020202020204" pitchFamily="34" charset="0"/>
              </a:rPr>
              <a:t>	</a:t>
            </a:r>
          </a:p>
          <a:p>
            <a:r>
              <a:rPr lang="en-GB" sz="2800" b="1" dirty="0">
                <a:solidFill>
                  <a:srgbClr val="02456F"/>
                </a:solidFill>
                <a:latin typeface="Century Gothic" panose="020B0502020202020204" pitchFamily="34" charset="0"/>
              </a:rPr>
              <a:t>‘You’ to one person	   </a:t>
            </a:r>
            <a:r>
              <a:rPr lang="fr-FR" sz="2800" dirty="0">
                <a:solidFill>
                  <a:srgbClr val="02456F"/>
                </a:solidFill>
                <a:latin typeface="Century Gothic" panose="020B0502020202020204" pitchFamily="34" charset="0"/>
              </a:rPr>
              <a:t>→    </a:t>
            </a:r>
            <a:r>
              <a:rPr lang="en-GB" sz="2800" b="1" dirty="0">
                <a:solidFill>
                  <a:srgbClr val="02456F"/>
                </a:solidFill>
                <a:latin typeface="Century Gothic" panose="020B0502020202020204" pitchFamily="34" charset="0"/>
              </a:rPr>
              <a:t>‘You’ to more than one person</a:t>
            </a:r>
            <a:endParaRPr lang="en-GB" sz="2800" dirty="0">
              <a:solidFill>
                <a:srgbClr val="02456F"/>
              </a:solidFill>
              <a:latin typeface="Century Gothic" panose="020B0502020202020204" pitchFamily="34" charset="0"/>
            </a:endParaRPr>
          </a:p>
        </p:txBody>
      </p:sp>
      <p:sp>
        <p:nvSpPr>
          <p:cNvPr id="5" name="Rectangle 4">
            <a:extLst>
              <a:ext uri="{FF2B5EF4-FFF2-40B4-BE49-F238E27FC236}">
                <a16:creationId xmlns:a16="http://schemas.microsoft.com/office/drawing/2014/main" id="{CF68ED02-A0A9-4BE1-9C62-9960B6A9AD1F}"/>
              </a:ext>
            </a:extLst>
          </p:cNvPr>
          <p:cNvSpPr/>
          <p:nvPr/>
        </p:nvSpPr>
        <p:spPr>
          <a:xfrm>
            <a:off x="1799913" y="3970986"/>
            <a:ext cx="7626698" cy="523220"/>
          </a:xfrm>
          <a:prstGeom prst="rect">
            <a:avLst/>
          </a:prstGeom>
        </p:spPr>
        <p:txBody>
          <a:bodyPr wrap="square">
            <a:spAutoFit/>
          </a:bodyPr>
          <a:lstStyle/>
          <a:p>
            <a:pPr algn="ctr"/>
            <a:r>
              <a:rPr lang="fr-FR" sz="2800" dirty="0">
                <a:solidFill>
                  <a:srgbClr val="02456F"/>
                </a:solidFill>
                <a:latin typeface="Century Gothic" panose="020B0502020202020204" pitchFamily="34" charset="0"/>
              </a:rPr>
              <a:t>tu joues     	     →	     vous jou</a:t>
            </a:r>
            <a:r>
              <a:rPr lang="fr-FR" sz="2800" b="1" dirty="0">
                <a:solidFill>
                  <a:srgbClr val="E56700"/>
                </a:solidFill>
                <a:latin typeface="Century Gothic" panose="020B0502020202020204" pitchFamily="34" charset="0"/>
              </a:rPr>
              <a:t>ez</a:t>
            </a:r>
            <a:endParaRPr lang="en-GB" sz="2800" dirty="0">
              <a:solidFill>
                <a:srgbClr val="E56700"/>
              </a:solidFill>
              <a:latin typeface="Century Gothic" panose="020B0502020202020204" pitchFamily="34" charset="0"/>
            </a:endParaRPr>
          </a:p>
        </p:txBody>
      </p:sp>
      <p:sp>
        <p:nvSpPr>
          <p:cNvPr id="6" name="Rectangle 5">
            <a:extLst>
              <a:ext uri="{FF2B5EF4-FFF2-40B4-BE49-F238E27FC236}">
                <a16:creationId xmlns:a16="http://schemas.microsoft.com/office/drawing/2014/main" id="{9845C38C-C546-46D5-91C3-1DA6F5D55E47}"/>
              </a:ext>
            </a:extLst>
          </p:cNvPr>
          <p:cNvSpPr/>
          <p:nvPr/>
        </p:nvSpPr>
        <p:spPr>
          <a:xfrm>
            <a:off x="228600" y="5739230"/>
            <a:ext cx="11934512" cy="461665"/>
          </a:xfrm>
          <a:prstGeom prst="rect">
            <a:avLst/>
          </a:prstGeom>
        </p:spPr>
        <p:txBody>
          <a:bodyPr wrap="square">
            <a:spAutoFit/>
          </a:bodyPr>
          <a:lstStyle/>
          <a:p>
            <a:r>
              <a:rPr lang="en-GB" sz="2200" dirty="0">
                <a:solidFill>
                  <a:srgbClr val="02456F"/>
                </a:solidFill>
                <a:latin typeface="Century Gothic" panose="020B0502020202020204" pitchFamily="34" charset="0"/>
              </a:rPr>
              <a:t>The following activities will allow you to practise recognising the '</a:t>
            </a:r>
            <a:r>
              <a:rPr lang="en-GB" sz="2400" b="1" dirty="0" err="1">
                <a:solidFill>
                  <a:srgbClr val="E56700"/>
                </a:solidFill>
                <a:latin typeface="Century Gothic" panose="020B0502020202020204" pitchFamily="34" charset="0"/>
              </a:rPr>
              <a:t>ez</a:t>
            </a:r>
            <a:r>
              <a:rPr lang="en-GB" sz="2200" dirty="0">
                <a:solidFill>
                  <a:srgbClr val="02456F"/>
                </a:solidFill>
                <a:latin typeface="Century Gothic" panose="020B0502020202020204" pitchFamily="34" charset="0"/>
              </a:rPr>
              <a:t>' on the </a:t>
            </a:r>
            <a:r>
              <a:rPr lang="en-GB" sz="2200" b="1" i="1" dirty="0" err="1">
                <a:solidFill>
                  <a:srgbClr val="02456F"/>
                </a:solidFill>
                <a:latin typeface="Century Gothic" panose="020B0502020202020204" pitchFamily="34" charset="0"/>
              </a:rPr>
              <a:t>vous</a:t>
            </a:r>
            <a:r>
              <a:rPr lang="en-GB" sz="2200" dirty="0">
                <a:solidFill>
                  <a:srgbClr val="02456F"/>
                </a:solidFill>
                <a:latin typeface="Century Gothic" panose="020B0502020202020204" pitchFamily="34" charset="0"/>
              </a:rPr>
              <a:t> form!</a:t>
            </a:r>
          </a:p>
        </p:txBody>
      </p:sp>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C6987DA1-F86E-4FF6-B835-4CE5BB22DF62}"/>
              </a:ext>
            </a:extLst>
          </p:cNvPr>
          <p:cNvSpPr/>
          <p:nvPr/>
        </p:nvSpPr>
        <p:spPr>
          <a:xfrm>
            <a:off x="228600" y="1323341"/>
            <a:ext cx="11639760" cy="1815882"/>
          </a:xfrm>
          <a:prstGeom prst="rect">
            <a:avLst/>
          </a:prstGeom>
        </p:spPr>
        <p:txBody>
          <a:bodyPr wrap="square">
            <a:spAutoFit/>
          </a:bodyPr>
          <a:lstStyle/>
          <a:p>
            <a:r>
              <a:rPr lang="en-GB" sz="2800" dirty="0">
                <a:solidFill>
                  <a:srgbClr val="02456F"/>
                </a:solidFill>
                <a:latin typeface="Century Gothic" panose="020B0502020202020204" pitchFamily="34" charset="0"/>
              </a:rPr>
              <a:t>To say </a:t>
            </a:r>
            <a:r>
              <a:rPr lang="en-GB" sz="2800" b="1" dirty="0">
                <a:solidFill>
                  <a:srgbClr val="02456F"/>
                </a:solidFill>
                <a:latin typeface="Century Gothic" panose="020B0502020202020204" pitchFamily="34" charset="0"/>
              </a:rPr>
              <a:t>‘you (plural)</a:t>
            </a:r>
            <a:r>
              <a:rPr lang="en-GB" sz="2800" b="1" dirty="0">
                <a:solidFill>
                  <a:srgbClr val="105076"/>
                </a:solidFill>
                <a:latin typeface="Century Gothic" panose="020B0502020202020204" pitchFamily="34" charset="0"/>
              </a:rPr>
              <a:t>’ + regular -ER verb</a:t>
            </a:r>
            <a:r>
              <a:rPr lang="en-GB" sz="2800" dirty="0">
                <a:solidFill>
                  <a:srgbClr val="105076"/>
                </a:solidFill>
                <a:latin typeface="Century Gothic" panose="020B0502020202020204" pitchFamily="34" charset="0"/>
              </a:rPr>
              <a:t> in French, the verb is the short form and ends in </a:t>
            </a:r>
            <a:r>
              <a:rPr lang="en-GB" sz="2800" b="1" dirty="0">
                <a:solidFill>
                  <a:srgbClr val="EA5F00"/>
                </a:solidFill>
                <a:latin typeface="Century Gothic" panose="020B0502020202020204" pitchFamily="34" charset="0"/>
              </a:rPr>
              <a:t>-</a:t>
            </a:r>
            <a:r>
              <a:rPr lang="en-GB" sz="2800" b="1" dirty="0" err="1">
                <a:solidFill>
                  <a:srgbClr val="EA5F00"/>
                </a:solidFill>
                <a:latin typeface="Century Gothic" panose="020B0502020202020204" pitchFamily="34" charset="0"/>
              </a:rPr>
              <a:t>ez</a:t>
            </a:r>
            <a:r>
              <a:rPr lang="en-GB" sz="2800" dirty="0" err="1">
                <a:solidFill>
                  <a:srgbClr val="105076"/>
                </a:solidFill>
                <a:latin typeface="Century Gothic" panose="020B0502020202020204" pitchFamily="34" charset="0"/>
              </a:rPr>
              <a:t>.</a:t>
            </a:r>
            <a:endParaRPr lang="en-GB" sz="2800" dirty="0">
              <a:solidFill>
                <a:srgbClr val="105076"/>
              </a:solidFill>
              <a:latin typeface="Century Gothic" panose="020B0502020202020204" pitchFamily="34" charset="0"/>
            </a:endParaRPr>
          </a:p>
          <a:p>
            <a:endParaRPr lang="en-GB" sz="2800" dirty="0">
              <a:solidFill>
                <a:srgbClr val="105076"/>
              </a:solidFill>
              <a:latin typeface="Century Gothic" panose="020B0502020202020204" pitchFamily="34" charset="0"/>
            </a:endParaRPr>
          </a:p>
          <a:p>
            <a:r>
              <a:rPr lang="en-GB" sz="2800" dirty="0">
                <a:solidFill>
                  <a:srgbClr val="02456F"/>
                </a:solidFill>
                <a:latin typeface="Century Gothic" panose="020B0502020202020204" pitchFamily="34" charset="0"/>
              </a:rPr>
              <a:t>For example:</a:t>
            </a:r>
          </a:p>
        </p:txBody>
      </p:sp>
      <p:sp>
        <p:nvSpPr>
          <p:cNvPr id="9" name="Rectangle 8">
            <a:extLst>
              <a:ext uri="{FF2B5EF4-FFF2-40B4-BE49-F238E27FC236}">
                <a16:creationId xmlns:a16="http://schemas.microsoft.com/office/drawing/2014/main" id="{288E36EB-83EE-4819-A4E8-136C680A27F2}"/>
              </a:ext>
            </a:extLst>
          </p:cNvPr>
          <p:cNvSpPr/>
          <p:nvPr/>
        </p:nvSpPr>
        <p:spPr>
          <a:xfrm>
            <a:off x="1332660" y="4626878"/>
            <a:ext cx="8510952" cy="523220"/>
          </a:xfrm>
          <a:prstGeom prst="rect">
            <a:avLst/>
          </a:prstGeom>
        </p:spPr>
        <p:txBody>
          <a:bodyPr wrap="square">
            <a:spAutoFit/>
          </a:bodyPr>
          <a:lstStyle/>
          <a:p>
            <a:pPr algn="ctr"/>
            <a:r>
              <a:rPr lang="fr-FR" sz="2800" dirty="0">
                <a:solidFill>
                  <a:srgbClr val="02456F"/>
                </a:solidFill>
                <a:latin typeface="Century Gothic" panose="020B0502020202020204" pitchFamily="34" charset="0"/>
              </a:rPr>
              <a:t> tu manges         →     vous mang</a:t>
            </a:r>
            <a:r>
              <a:rPr lang="fr-FR" sz="2800" b="1" dirty="0">
                <a:solidFill>
                  <a:srgbClr val="E56700"/>
                </a:solidFill>
                <a:latin typeface="Century Gothic" panose="020B0502020202020204" pitchFamily="34" charset="0"/>
              </a:rPr>
              <a:t>ez</a:t>
            </a:r>
            <a:endParaRPr lang="en-GB" sz="2800" dirty="0">
              <a:solidFill>
                <a:srgbClr val="02456F"/>
              </a:solidFill>
              <a:latin typeface="Century Gothic" panose="020B0502020202020204" pitchFamily="34" charset="0"/>
            </a:endParaRPr>
          </a:p>
        </p:txBody>
      </p:sp>
      <p:sp>
        <p:nvSpPr>
          <p:cNvPr id="11" name="TextBox 10">
            <a:extLst>
              <a:ext uri="{FF2B5EF4-FFF2-40B4-BE49-F238E27FC236}">
                <a16:creationId xmlns:a16="http://schemas.microsoft.com/office/drawing/2014/main" id="{EC4C19B9-4033-45C6-8007-3BE74A41E246}"/>
              </a:ext>
            </a:extLst>
          </p:cNvPr>
          <p:cNvSpPr txBox="1"/>
          <p:nvPr/>
        </p:nvSpPr>
        <p:spPr>
          <a:xfrm>
            <a:off x="351692" y="3955285"/>
            <a:ext cx="174967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jouer</a:t>
            </a:r>
          </a:p>
        </p:txBody>
      </p:sp>
      <p:sp>
        <p:nvSpPr>
          <p:cNvPr id="12" name="TextBox 11">
            <a:extLst>
              <a:ext uri="{FF2B5EF4-FFF2-40B4-BE49-F238E27FC236}">
                <a16:creationId xmlns:a16="http://schemas.microsoft.com/office/drawing/2014/main" id="{506A32B2-3518-48D7-8E99-FDCDCE5761F4}"/>
              </a:ext>
            </a:extLst>
          </p:cNvPr>
          <p:cNvSpPr txBox="1"/>
          <p:nvPr/>
        </p:nvSpPr>
        <p:spPr>
          <a:xfrm>
            <a:off x="351692" y="4637229"/>
            <a:ext cx="174967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manger</a:t>
            </a:r>
          </a:p>
        </p:txBody>
      </p:sp>
      <p:sp>
        <p:nvSpPr>
          <p:cNvPr id="15" name="Rounded Rectangle 46">
            <a:extLst>
              <a:ext uri="{FF2B5EF4-FFF2-40B4-BE49-F238E27FC236}">
                <a16:creationId xmlns:a16="http://schemas.microsoft.com/office/drawing/2014/main" id="{1FEA479F-1C00-435C-BA6D-2E97D4989E49}"/>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Tree>
    <p:extLst>
      <p:ext uri="{BB962C8B-B14F-4D97-AF65-F5344CB8AC3E}">
        <p14:creationId xmlns:p14="http://schemas.microsoft.com/office/powerpoint/2010/main" val="14458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Rectangle 4">
            <a:extLst>
              <a:ext uri="{FF2B5EF4-FFF2-40B4-BE49-F238E27FC236}">
                <a16:creationId xmlns:a16="http://schemas.microsoft.com/office/drawing/2014/main" id="{43838909-55CE-4535-829C-B3495D0B901E}"/>
              </a:ext>
            </a:extLst>
          </p:cNvPr>
          <p:cNvSpPr>
            <a:spLocks noChangeArrowheads="1"/>
          </p:cNvSpPr>
          <p:nvPr/>
        </p:nvSpPr>
        <p:spPr bwMode="auto">
          <a:xfrm>
            <a:off x="83142" y="1203276"/>
            <a:ext cx="12111613" cy="46166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Is the teacher talking to several pupils (</a:t>
            </a:r>
            <a:r>
              <a:rPr kumimoji="0" lang="en-GB" altLang="en-US" sz="24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vous</a:t>
            </a: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or just one (</a:t>
            </a:r>
            <a:r>
              <a:rPr kumimoji="0" lang="en-GB" altLang="en-US" sz="24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tu</a:t>
            </a: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400" b="0"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Écris</a:t>
            </a: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4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tu</a:t>
            </a:r>
            <a:r>
              <a:rPr kumimoji="0" lang="en-GB" altLang="en-US" sz="2400" b="1"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400" b="0"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altLang="en-US" sz="2400" b="1"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4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vous</a:t>
            </a:r>
            <a:r>
              <a:rPr kumimoji="0" lang="en-GB" altLang="en-US" sz="2400" b="1"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a:t>
            </a: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endParaRPr kumimoji="0" lang="en-GB" altLang="en-US" sz="2400" b="0" i="0" u="none" strike="noStrike" kern="0" cap="none" spc="0" normalizeH="0" baseline="0" noProof="0" dirty="0">
              <a:ln>
                <a:noFill/>
              </a:ln>
              <a:solidFill>
                <a:srgbClr val="02456F"/>
              </a:solidFill>
              <a:effectLst/>
              <a:uLnTx/>
              <a:uFillTx/>
              <a:latin typeface="Arial" panose="020B0604020202020204" pitchFamily="34" charset="0"/>
            </a:endParaRPr>
          </a:p>
        </p:txBody>
      </p:sp>
      <p:sp>
        <p:nvSpPr>
          <p:cNvPr id="56" name="Rectangle 55">
            <a:extLst>
              <a:ext uri="{FF2B5EF4-FFF2-40B4-BE49-F238E27FC236}">
                <a16:creationId xmlns:a16="http://schemas.microsoft.com/office/drawing/2014/main" id="{4A5A8052-1AF5-4C0A-96D2-522D3D553268}"/>
              </a:ext>
            </a:extLst>
          </p:cNvPr>
          <p:cNvSpPr/>
          <p:nvPr/>
        </p:nvSpPr>
        <p:spPr>
          <a:xfrm>
            <a:off x="880531" y="1720087"/>
            <a:ext cx="458985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E3188C6-6A43-4599-AAB4-43B492224D4A}"/>
              </a:ext>
            </a:extLst>
          </p:cNvPr>
          <p:cNvSpPr/>
          <p:nvPr/>
        </p:nvSpPr>
        <p:spPr>
          <a:xfrm>
            <a:off x="6721613" y="4038726"/>
            <a:ext cx="4597040"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4FC3D3D-4AA3-445C-95A6-4B9EA2DF8F06}"/>
              </a:ext>
            </a:extLst>
          </p:cNvPr>
          <p:cNvSpPr/>
          <p:nvPr/>
        </p:nvSpPr>
        <p:spPr>
          <a:xfrm>
            <a:off x="880531" y="2871130"/>
            <a:ext cx="458985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8AF28704-057D-4776-98EA-6643A9CCE46A}"/>
              </a:ext>
            </a:extLst>
          </p:cNvPr>
          <p:cNvGrpSpPr/>
          <p:nvPr/>
        </p:nvGrpSpPr>
        <p:grpSpPr>
          <a:xfrm>
            <a:off x="1637909" y="1797178"/>
            <a:ext cx="2113915" cy="955675"/>
            <a:chOff x="3928680" y="2992600"/>
            <a:chExt cx="2834640" cy="1574800"/>
          </a:xfrm>
        </p:grpSpPr>
        <p:grpSp>
          <p:nvGrpSpPr>
            <p:cNvPr id="60" name="Group 59">
              <a:extLst>
                <a:ext uri="{FF2B5EF4-FFF2-40B4-BE49-F238E27FC236}">
                  <a16:creationId xmlns:a16="http://schemas.microsoft.com/office/drawing/2014/main" id="{1DA71A58-BBF1-407B-B479-168C7D9661B7}"/>
                </a:ext>
              </a:extLst>
            </p:cNvPr>
            <p:cNvGrpSpPr/>
            <p:nvPr/>
          </p:nvGrpSpPr>
          <p:grpSpPr>
            <a:xfrm>
              <a:off x="3928680" y="2992600"/>
              <a:ext cx="2834640" cy="1574800"/>
              <a:chOff x="1008" y="2560"/>
              <a:chExt cx="4114" cy="1573"/>
            </a:xfrm>
          </p:grpSpPr>
          <p:sp>
            <p:nvSpPr>
              <p:cNvPr id="61" name="Rectangle 60">
                <a:extLst>
                  <a:ext uri="{FF2B5EF4-FFF2-40B4-BE49-F238E27FC236}">
                    <a16:creationId xmlns:a16="http://schemas.microsoft.com/office/drawing/2014/main" id="{AD5C2D93-7240-4E05-893C-C26960BF6394}"/>
                  </a:ext>
                </a:extLst>
              </p:cNvPr>
              <p:cNvSpPr/>
              <p:nvPr/>
            </p:nvSpPr>
            <p:spPr>
              <a:xfrm>
                <a:off x="1008" y="2560"/>
                <a:ext cx="3621" cy="1172"/>
              </a:xfrm>
              <a:prstGeom prst="rect">
                <a:avLst/>
              </a:prstGeom>
              <a:noFill/>
              <a:ln>
                <a:noFill/>
              </a:ln>
            </p:spPr>
            <p:txBody>
              <a:bodyPr spcFirstLastPara="1" wrap="square" lIns="91425" tIns="91425" rIns="91425" bIns="91425" anchor="ctr" anchorCtr="0"/>
              <a:lstStyle/>
              <a:p>
                <a:pPr>
                  <a:lnSpc>
                    <a:spcPct val="107000"/>
                  </a:lnSpc>
                  <a:spcAft>
                    <a:spcPts val="800"/>
                  </a:spcAft>
                </a:pPr>
                <a:r>
                  <a:rPr lang="en-GB" sz="1400">
                    <a:solidFill>
                      <a:prstClr val="black"/>
                    </a:solidFill>
                    <a:ea typeface="SimSun" panose="02010600030101010101" pitchFamily="2" charset="-122"/>
                    <a:cs typeface="Times New Roman" panose="02020603050405020304" pitchFamily="18" charset="0"/>
                  </a:rPr>
                  <a:t> </a:t>
                </a:r>
              </a:p>
            </p:txBody>
          </p:sp>
          <p:pic>
            <p:nvPicPr>
              <p:cNvPr id="62" name="Shape 25">
                <a:extLst>
                  <a:ext uri="{FF2B5EF4-FFF2-40B4-BE49-F238E27FC236}">
                    <a16:creationId xmlns:a16="http://schemas.microsoft.com/office/drawing/2014/main" id="{D3E3F8AB-1F7E-4646-9782-C33346D2F39A}"/>
                  </a:ext>
                </a:extLst>
              </p:cNvPr>
              <p:cNvPicPr preferRelativeResize="0"/>
              <p:nvPr/>
            </p:nvPicPr>
            <p:blipFill rotWithShape="1">
              <a:blip r:embed="rId4">
                <a:alphaModFix/>
              </a:blip>
              <a:srcRect/>
              <a:stretch/>
            </p:blipFill>
            <p:spPr>
              <a:xfrm>
                <a:off x="3312" y="2560"/>
                <a:ext cx="1810" cy="1548"/>
              </a:xfrm>
              <a:prstGeom prst="rect">
                <a:avLst/>
              </a:prstGeom>
              <a:noFill/>
              <a:ln>
                <a:noFill/>
              </a:ln>
            </p:spPr>
          </p:pic>
          <p:pic>
            <p:nvPicPr>
              <p:cNvPr id="63" name="Shape 26">
                <a:extLst>
                  <a:ext uri="{FF2B5EF4-FFF2-40B4-BE49-F238E27FC236}">
                    <a16:creationId xmlns:a16="http://schemas.microsoft.com/office/drawing/2014/main" id="{9B2F7BBF-A614-4592-998E-952961B8C04E}"/>
                  </a:ext>
                </a:extLst>
              </p:cNvPr>
              <p:cNvPicPr preferRelativeResize="0"/>
              <p:nvPr/>
            </p:nvPicPr>
            <p:blipFill rotWithShape="1">
              <a:blip r:embed="rId5">
                <a:alphaModFix/>
              </a:blip>
              <a:srcRect/>
              <a:stretch/>
            </p:blipFill>
            <p:spPr>
              <a:xfrm>
                <a:off x="1008" y="2560"/>
                <a:ext cx="1844" cy="1573"/>
              </a:xfrm>
              <a:prstGeom prst="rect">
                <a:avLst/>
              </a:prstGeom>
              <a:noFill/>
              <a:ln>
                <a:noFill/>
              </a:ln>
            </p:spPr>
          </p:pic>
        </p:grpSp>
      </p:grpSp>
      <p:grpSp>
        <p:nvGrpSpPr>
          <p:cNvPr id="64" name="Group 63">
            <a:extLst>
              <a:ext uri="{FF2B5EF4-FFF2-40B4-BE49-F238E27FC236}">
                <a16:creationId xmlns:a16="http://schemas.microsoft.com/office/drawing/2014/main" id="{090F8C11-3790-48DF-9251-E7F0DC8D9A07}"/>
              </a:ext>
            </a:extLst>
          </p:cNvPr>
          <p:cNvGrpSpPr/>
          <p:nvPr/>
        </p:nvGrpSpPr>
        <p:grpSpPr>
          <a:xfrm>
            <a:off x="1550562" y="2942058"/>
            <a:ext cx="2326723" cy="965689"/>
            <a:chOff x="0" y="0"/>
            <a:chExt cx="2227514" cy="869073"/>
          </a:xfrm>
        </p:grpSpPr>
        <p:pic>
          <p:nvPicPr>
            <p:cNvPr id="65" name="Shape 16">
              <a:extLst>
                <a:ext uri="{FF2B5EF4-FFF2-40B4-BE49-F238E27FC236}">
                  <a16:creationId xmlns:a16="http://schemas.microsoft.com/office/drawing/2014/main" id="{A09E740E-6786-4C08-9B3C-BF6EE0EBED88}"/>
                </a:ext>
              </a:extLst>
            </p:cNvPr>
            <p:cNvPicPr/>
            <p:nvPr/>
          </p:nvPicPr>
          <p:blipFill rotWithShape="1">
            <a:blip r:embed="rId6">
              <a:alphaModFix/>
            </a:blip>
            <a:srcRect/>
            <a:stretch/>
          </p:blipFill>
          <p:spPr>
            <a:xfrm>
              <a:off x="1337244" y="0"/>
              <a:ext cx="890270" cy="866775"/>
            </a:xfrm>
            <a:prstGeom prst="rect">
              <a:avLst/>
            </a:prstGeom>
            <a:noFill/>
            <a:ln>
              <a:noFill/>
            </a:ln>
          </p:spPr>
        </p:pic>
        <p:pic>
          <p:nvPicPr>
            <p:cNvPr id="66" name="Shape 17">
              <a:extLst>
                <a:ext uri="{FF2B5EF4-FFF2-40B4-BE49-F238E27FC236}">
                  <a16:creationId xmlns:a16="http://schemas.microsoft.com/office/drawing/2014/main" id="{DDF4E252-25E2-415E-8BAA-9E378DFA0256}"/>
                </a:ext>
              </a:extLst>
            </p:cNvPr>
            <p:cNvPicPr/>
            <p:nvPr/>
          </p:nvPicPr>
          <p:blipFill rotWithShape="1">
            <a:blip r:embed="rId7">
              <a:alphaModFix/>
            </a:blip>
            <a:srcRect/>
            <a:stretch/>
          </p:blipFill>
          <p:spPr>
            <a:xfrm>
              <a:off x="0" y="26428"/>
              <a:ext cx="908685" cy="842645"/>
            </a:xfrm>
            <a:prstGeom prst="rect">
              <a:avLst/>
            </a:prstGeom>
            <a:noFill/>
            <a:ln>
              <a:noFill/>
            </a:ln>
          </p:spPr>
        </p:pic>
      </p:grpSp>
      <p:sp>
        <p:nvSpPr>
          <p:cNvPr id="67" name="Rectangle 66">
            <a:extLst>
              <a:ext uri="{FF2B5EF4-FFF2-40B4-BE49-F238E27FC236}">
                <a16:creationId xmlns:a16="http://schemas.microsoft.com/office/drawing/2014/main" id="{56C8D9C5-EBA0-4C84-907E-8CE18340233B}"/>
              </a:ext>
            </a:extLst>
          </p:cNvPr>
          <p:cNvSpPr/>
          <p:nvPr/>
        </p:nvSpPr>
        <p:spPr>
          <a:xfrm>
            <a:off x="6721613" y="5232059"/>
            <a:ext cx="458344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2893C6F-9B34-4499-9D66-5A8442298F25}"/>
              </a:ext>
            </a:extLst>
          </p:cNvPr>
          <p:cNvSpPr/>
          <p:nvPr/>
        </p:nvSpPr>
        <p:spPr>
          <a:xfrm>
            <a:off x="6737163" y="1704225"/>
            <a:ext cx="4584133"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33D443AB-9495-49FB-A356-0A0E08E6D8A4}"/>
              </a:ext>
            </a:extLst>
          </p:cNvPr>
          <p:cNvSpPr/>
          <p:nvPr/>
        </p:nvSpPr>
        <p:spPr>
          <a:xfrm>
            <a:off x="6737164" y="2892690"/>
            <a:ext cx="4584133" cy="106565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Action Button: Custom 56">
            <a:hlinkClick r:id="" action="ppaction://noaction" highlightClick="1">
              <a:snd r:embed="rId8" name="beep1.wav"/>
            </a:hlinkClick>
            <a:extLst>
              <a:ext uri="{FF2B5EF4-FFF2-40B4-BE49-F238E27FC236}">
                <a16:creationId xmlns:a16="http://schemas.microsoft.com/office/drawing/2014/main" id="{B74A67A0-EF12-4EB4-9EED-D6042D254EEA}"/>
              </a:ext>
            </a:extLst>
          </p:cNvPr>
          <p:cNvSpPr/>
          <p:nvPr/>
        </p:nvSpPr>
        <p:spPr>
          <a:xfrm>
            <a:off x="998090" y="2048551"/>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1</a:t>
            </a:r>
          </a:p>
        </p:txBody>
      </p:sp>
      <p:sp>
        <p:nvSpPr>
          <p:cNvPr id="78" name="Action Button: Custom 58">
            <a:hlinkClick r:id="" action="ppaction://noaction" highlightClick="1">
              <a:snd r:embed="rId9" name="beep4.wav"/>
            </a:hlinkClick>
            <a:extLst>
              <a:ext uri="{FF2B5EF4-FFF2-40B4-BE49-F238E27FC236}">
                <a16:creationId xmlns:a16="http://schemas.microsoft.com/office/drawing/2014/main" id="{ADB930B8-C66F-4797-96DD-C0E72079D723}"/>
              </a:ext>
            </a:extLst>
          </p:cNvPr>
          <p:cNvSpPr/>
          <p:nvPr/>
        </p:nvSpPr>
        <p:spPr>
          <a:xfrm>
            <a:off x="1009067" y="5502044"/>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sp>
        <p:nvSpPr>
          <p:cNvPr id="79" name="Action Button: Custom 59">
            <a:hlinkClick r:id="" action="ppaction://noaction" highlightClick="1">
              <a:snd r:embed="rId10" name="beep6.wav"/>
            </a:hlinkClick>
            <a:extLst>
              <a:ext uri="{FF2B5EF4-FFF2-40B4-BE49-F238E27FC236}">
                <a16:creationId xmlns:a16="http://schemas.microsoft.com/office/drawing/2014/main" id="{9EBB1A2C-A699-4880-B5F8-5CE1A326F1AD}"/>
              </a:ext>
            </a:extLst>
          </p:cNvPr>
          <p:cNvSpPr/>
          <p:nvPr/>
        </p:nvSpPr>
        <p:spPr>
          <a:xfrm>
            <a:off x="6871152" y="3112475"/>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6</a:t>
            </a:r>
          </a:p>
        </p:txBody>
      </p:sp>
      <p:sp>
        <p:nvSpPr>
          <p:cNvPr id="80" name="Action Button: Custom 60">
            <a:hlinkClick r:id="" action="ppaction://noaction" highlightClick="1">
              <a:snd r:embed="rId11" name="beep5.wav"/>
            </a:hlinkClick>
            <a:extLst>
              <a:ext uri="{FF2B5EF4-FFF2-40B4-BE49-F238E27FC236}">
                <a16:creationId xmlns:a16="http://schemas.microsoft.com/office/drawing/2014/main" id="{4E99543F-F21A-4EFD-9A19-F22F2F608463}"/>
              </a:ext>
            </a:extLst>
          </p:cNvPr>
          <p:cNvSpPr/>
          <p:nvPr/>
        </p:nvSpPr>
        <p:spPr>
          <a:xfrm>
            <a:off x="6864437" y="1995793"/>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5</a:t>
            </a:r>
          </a:p>
        </p:txBody>
      </p:sp>
      <p:sp>
        <p:nvSpPr>
          <p:cNvPr id="81" name="Action Button: Custom 61">
            <a:hlinkClick r:id="" action="ppaction://noaction" highlightClick="1">
              <a:snd r:embed="rId12" name="beep8.wav"/>
            </a:hlinkClick>
            <a:extLst>
              <a:ext uri="{FF2B5EF4-FFF2-40B4-BE49-F238E27FC236}">
                <a16:creationId xmlns:a16="http://schemas.microsoft.com/office/drawing/2014/main" id="{2E12B89A-3B7C-435A-B3D4-8D7BB75211C4}"/>
              </a:ext>
            </a:extLst>
          </p:cNvPr>
          <p:cNvSpPr/>
          <p:nvPr/>
        </p:nvSpPr>
        <p:spPr>
          <a:xfrm>
            <a:off x="6829916" y="5486072"/>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8</a:t>
            </a:r>
          </a:p>
        </p:txBody>
      </p:sp>
      <p:sp>
        <p:nvSpPr>
          <p:cNvPr id="82" name="Action Button: Custom 62">
            <a:hlinkClick r:id="" action="ppaction://noaction" highlightClick="1">
              <a:snd r:embed="rId13" name="beep7.wav"/>
            </a:hlinkClick>
            <a:extLst>
              <a:ext uri="{FF2B5EF4-FFF2-40B4-BE49-F238E27FC236}">
                <a16:creationId xmlns:a16="http://schemas.microsoft.com/office/drawing/2014/main" id="{7476C496-B7CD-40C4-BCA0-3548AA4BEAD6}"/>
              </a:ext>
            </a:extLst>
          </p:cNvPr>
          <p:cNvSpPr/>
          <p:nvPr/>
        </p:nvSpPr>
        <p:spPr>
          <a:xfrm>
            <a:off x="6861562" y="4326740"/>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7</a:t>
            </a:r>
          </a:p>
        </p:txBody>
      </p:sp>
      <p:sp>
        <p:nvSpPr>
          <p:cNvPr id="83" name="Action Button: Custom 63">
            <a:hlinkClick r:id="" action="ppaction://noaction" highlightClick="1">
              <a:snd r:embed="rId14" name="beep2.wav"/>
            </a:hlinkClick>
            <a:extLst>
              <a:ext uri="{FF2B5EF4-FFF2-40B4-BE49-F238E27FC236}">
                <a16:creationId xmlns:a16="http://schemas.microsoft.com/office/drawing/2014/main" id="{59E7D645-85F1-45A3-AAEF-F8B1990B29C4}"/>
              </a:ext>
            </a:extLst>
          </p:cNvPr>
          <p:cNvSpPr/>
          <p:nvPr/>
        </p:nvSpPr>
        <p:spPr>
          <a:xfrm>
            <a:off x="998090" y="3171079"/>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sp>
        <p:nvSpPr>
          <p:cNvPr id="84" name="Rectangle 83">
            <a:extLst>
              <a:ext uri="{FF2B5EF4-FFF2-40B4-BE49-F238E27FC236}">
                <a16:creationId xmlns:a16="http://schemas.microsoft.com/office/drawing/2014/main" id="{44652FC8-69D7-4163-B434-4E174AA01A61}"/>
              </a:ext>
            </a:extLst>
          </p:cNvPr>
          <p:cNvSpPr/>
          <p:nvPr/>
        </p:nvSpPr>
        <p:spPr>
          <a:xfrm>
            <a:off x="873347" y="5239195"/>
            <a:ext cx="4597040"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122B3205-E12C-4AC9-877E-B40AD18C0D44}"/>
              </a:ext>
            </a:extLst>
          </p:cNvPr>
          <p:cNvSpPr/>
          <p:nvPr/>
        </p:nvSpPr>
        <p:spPr>
          <a:xfrm>
            <a:off x="873347" y="4058249"/>
            <a:ext cx="4597040"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Action Button: Custom 62">
            <a:hlinkClick r:id="" action="ppaction://noaction" highlightClick="1">
              <a:snd r:embed="rId15" name="beep3.wav"/>
            </a:hlinkClick>
            <a:extLst>
              <a:ext uri="{FF2B5EF4-FFF2-40B4-BE49-F238E27FC236}">
                <a16:creationId xmlns:a16="http://schemas.microsoft.com/office/drawing/2014/main" id="{E7D2B71E-1683-416D-A774-267B6A5708DB}"/>
              </a:ext>
            </a:extLst>
          </p:cNvPr>
          <p:cNvSpPr/>
          <p:nvPr/>
        </p:nvSpPr>
        <p:spPr>
          <a:xfrm>
            <a:off x="1013296" y="4346263"/>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3</a:t>
            </a:r>
          </a:p>
        </p:txBody>
      </p:sp>
      <p:pic>
        <p:nvPicPr>
          <p:cNvPr id="88" name="Picture 2" descr="Free Free Pictures For Teachers, Download Free Clip Art, Free Clip ...">
            <a:extLst>
              <a:ext uri="{FF2B5EF4-FFF2-40B4-BE49-F238E27FC236}">
                <a16:creationId xmlns:a16="http://schemas.microsoft.com/office/drawing/2014/main" id="{278A547E-1D63-40B8-889D-8FDEE73800C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38733" y="4159845"/>
            <a:ext cx="691666" cy="90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Free Images Of Teachers And Students, Download Free Clip Art, Free ...">
            <a:extLst>
              <a:ext uri="{FF2B5EF4-FFF2-40B4-BE49-F238E27FC236}">
                <a16:creationId xmlns:a16="http://schemas.microsoft.com/office/drawing/2014/main" id="{CAF1C87D-8F88-413F-85E3-1A2DC9C35AF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55136" y="4160788"/>
            <a:ext cx="906042" cy="900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Free Pictures Of Teachers In The Classroom, Download Free Clip Art ...">
            <a:extLst>
              <a:ext uri="{FF2B5EF4-FFF2-40B4-BE49-F238E27FC236}">
                <a16:creationId xmlns:a16="http://schemas.microsoft.com/office/drawing/2014/main" id="{23AA4A3F-5E2B-40E5-81A2-B2C1310331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53454" y="5341734"/>
            <a:ext cx="1109406" cy="900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Free Tick Cliparts, Download Free Clip Art, Free Clip Art on ...">
            <a:extLst>
              <a:ext uri="{FF2B5EF4-FFF2-40B4-BE49-F238E27FC236}">
                <a16:creationId xmlns:a16="http://schemas.microsoft.com/office/drawing/2014/main" id="{C9B83229-44F6-4971-8245-4B7420F0C71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91933" y="5419308"/>
            <a:ext cx="194348" cy="18000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Free Student Feedback Cliparts, Download Free Clip Art, Free Clip ...">
            <a:extLst>
              <a:ext uri="{FF2B5EF4-FFF2-40B4-BE49-F238E27FC236}">
                <a16:creationId xmlns:a16="http://schemas.microsoft.com/office/drawing/2014/main" id="{DDCB12E8-2EFC-4BD0-A2A1-1DF076824EE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31979" y="5341734"/>
            <a:ext cx="1425339" cy="9000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2" descr="Free Eating Lunch Cliparts, Download Free Clip Art, Free Clip Art ...">
            <a:extLst>
              <a:ext uri="{FF2B5EF4-FFF2-40B4-BE49-F238E27FC236}">
                <a16:creationId xmlns:a16="http://schemas.microsoft.com/office/drawing/2014/main" id="{56A83151-023F-4AC9-BBF9-6A42639562A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95523" y="1835467"/>
            <a:ext cx="966587" cy="9000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4" descr="eat clipart - Clip Art Library">
            <a:extLst>
              <a:ext uri="{FF2B5EF4-FFF2-40B4-BE49-F238E27FC236}">
                <a16:creationId xmlns:a16="http://schemas.microsoft.com/office/drawing/2014/main" id="{C2D64845-2175-40EC-9B01-3A631FFE597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788665" y="1827036"/>
            <a:ext cx="69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6" descr="Free Presentation Cliparts, Download Free Clip Art, Free Clip Art ...">
            <a:extLst>
              <a:ext uri="{FF2B5EF4-FFF2-40B4-BE49-F238E27FC236}">
                <a16:creationId xmlns:a16="http://schemas.microsoft.com/office/drawing/2014/main" id="{F0847948-552A-4653-B3BB-3E282F14AB7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73410" y="2995197"/>
            <a:ext cx="810811" cy="900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8" descr="Free Teacher Speaking Cliparts, Download Free Clip Art, Free Clip ...">
            <a:extLst>
              <a:ext uri="{FF2B5EF4-FFF2-40B4-BE49-F238E27FC236}">
                <a16:creationId xmlns:a16="http://schemas.microsoft.com/office/drawing/2014/main" id="{DC2F01FB-67E7-4363-9C8D-30B04CE178B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36705" y="2989585"/>
            <a:ext cx="792254" cy="900000"/>
          </a:xfrm>
          <a:prstGeom prst="rect">
            <a:avLst/>
          </a:prstGeom>
          <a:noFill/>
          <a:extLst>
            <a:ext uri="{909E8E84-426E-40DD-AFC4-6F175D3DCCD1}">
              <a14:hiddenFill xmlns:a14="http://schemas.microsoft.com/office/drawing/2010/main">
                <a:solidFill>
                  <a:srgbClr val="FFFFFF"/>
                </a:solidFill>
              </a14:hiddenFill>
            </a:ext>
          </a:extLst>
        </p:spPr>
      </p:pic>
      <p:pic>
        <p:nvPicPr>
          <p:cNvPr id="97" name="Shape 14">
            <a:extLst>
              <a:ext uri="{FF2B5EF4-FFF2-40B4-BE49-F238E27FC236}">
                <a16:creationId xmlns:a16="http://schemas.microsoft.com/office/drawing/2014/main" id="{82702539-6054-48B5-B320-137AF7F8871D}"/>
              </a:ext>
            </a:extLst>
          </p:cNvPr>
          <p:cNvPicPr/>
          <p:nvPr/>
        </p:nvPicPr>
        <p:blipFill rotWithShape="1">
          <a:blip r:embed="rId25">
            <a:alphaModFix/>
          </a:blip>
          <a:srcRect/>
          <a:stretch/>
        </p:blipFill>
        <p:spPr>
          <a:xfrm>
            <a:off x="7548915" y="4128072"/>
            <a:ext cx="848360" cy="900000"/>
          </a:xfrm>
          <a:prstGeom prst="rect">
            <a:avLst/>
          </a:prstGeom>
          <a:noFill/>
          <a:ln>
            <a:noFill/>
          </a:ln>
        </p:spPr>
      </p:pic>
      <p:pic>
        <p:nvPicPr>
          <p:cNvPr id="98" name="Picture 20" descr="Free Reading Pictures, Download Free Clip Art, Free Clip Art on ...">
            <a:extLst>
              <a:ext uri="{FF2B5EF4-FFF2-40B4-BE49-F238E27FC236}">
                <a16:creationId xmlns:a16="http://schemas.microsoft.com/office/drawing/2014/main" id="{9265C763-31D0-4CD3-9C3A-A43A3BC26A6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54411" y="4133979"/>
            <a:ext cx="956842" cy="900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2" descr="Free Partners Writing Cliparts, Download Free Clip Art, Free Clip ...">
            <a:extLst>
              <a:ext uri="{FF2B5EF4-FFF2-40B4-BE49-F238E27FC236}">
                <a16:creationId xmlns:a16="http://schemas.microsoft.com/office/drawing/2014/main" id="{4555B04F-31FE-41D5-AEA0-75EC8053B0D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785623" y="5346525"/>
            <a:ext cx="1119167"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4" descr="Free Kagan Strategies Cliparts, Download Free Clip Art, Free Clip ...">
            <a:extLst>
              <a:ext uri="{FF2B5EF4-FFF2-40B4-BE49-F238E27FC236}">
                <a16:creationId xmlns:a16="http://schemas.microsoft.com/office/drawing/2014/main" id="{BCDC95A2-96AB-482D-8C57-1351B9EB411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380467" y="5346525"/>
            <a:ext cx="1394262" cy="900000"/>
          </a:xfrm>
          <a:prstGeom prst="rect">
            <a:avLst/>
          </a:prstGeom>
          <a:noFill/>
          <a:extLst>
            <a:ext uri="{909E8E84-426E-40DD-AFC4-6F175D3DCCD1}">
              <a14:hiddenFill xmlns:a14="http://schemas.microsoft.com/office/drawing/2010/main">
                <a:solidFill>
                  <a:srgbClr val="FFFFFF"/>
                </a:solidFill>
              </a14:hiddenFill>
            </a:ext>
          </a:extLst>
        </p:spPr>
      </p:pic>
      <p:sp>
        <p:nvSpPr>
          <p:cNvPr id="101" name="Oval Callout 13">
            <a:extLst>
              <a:ext uri="{FF2B5EF4-FFF2-40B4-BE49-F238E27FC236}">
                <a16:creationId xmlns:a16="http://schemas.microsoft.com/office/drawing/2014/main" id="{26A8FDF4-60C5-4595-99EB-5E24B3BB7E31}"/>
              </a:ext>
            </a:extLst>
          </p:cNvPr>
          <p:cNvSpPr>
            <a:spLocks noChangeArrowheads="1"/>
          </p:cNvSpPr>
          <p:nvPr/>
        </p:nvSpPr>
        <p:spPr bwMode="auto">
          <a:xfrm>
            <a:off x="6370877" y="339817"/>
            <a:ext cx="3332419" cy="736089"/>
          </a:xfrm>
          <a:prstGeom prst="wedgeRoundRectCallout">
            <a:avLst/>
          </a:prstGeom>
          <a:solidFill>
            <a:srgbClr val="02456F"/>
          </a:solidFill>
          <a:ln w="9525">
            <a:solidFill>
              <a:srgbClr val="EA5F00"/>
            </a:solidFill>
            <a:miter lim="800000"/>
            <a:headEnd type="none" w="sm" len="sm"/>
            <a:tailEnd type="none" w="sm" len="sm"/>
          </a:ln>
          <a:effectLst/>
        </p:spPr>
        <p:txBody>
          <a:bodyPr vert="horz" wrap="square" lIns="91425" tIns="45698" rIns="91425" bIns="45698" numCol="1" anchor="t" anchorCtr="0" compatLnSpc="1">
            <a:prstTxWarp prst="textNoShape">
              <a:avLst/>
            </a:prstTxWarp>
          </a:bodyPr>
          <a:lstStyle/>
          <a:p>
            <a:pPr algn="ctr" eaLnBrk="0" fontAlgn="base" hangingPunct="0">
              <a:spcBef>
                <a:spcPct val="0"/>
              </a:spcBef>
              <a:spcAft>
                <a:spcPct val="0"/>
              </a:spcAft>
            </a:pPr>
            <a:r>
              <a:rPr lang="en-US" altLang="en-US" sz="2000" dirty="0">
                <a:solidFill>
                  <a:schemeClr val="bg1"/>
                </a:solidFill>
                <a:latin typeface="Century Gothic" panose="020B0502020202020204" pitchFamily="34" charset="0"/>
                <a:ea typeface="Arial" panose="020B0604020202020204" pitchFamily="34" charset="0"/>
                <a:cs typeface="Arial" panose="020B0604020202020204" pitchFamily="34" charset="0"/>
              </a:rPr>
              <a:t>When you </a:t>
            </a:r>
            <a:r>
              <a:rPr lang="en-US" altLang="en-US" sz="2000">
                <a:solidFill>
                  <a:schemeClr val="bg1"/>
                </a:solidFill>
                <a:latin typeface="Century Gothic" panose="020B0502020202020204" pitchFamily="34" charset="0"/>
                <a:ea typeface="Arial" panose="020B0604020202020204" pitchFamily="34" charset="0"/>
                <a:cs typeface="Arial" panose="020B0604020202020204" pitchFamily="34" charset="0"/>
              </a:rPr>
              <a:t>hear ‘-</a:t>
            </a:r>
            <a:r>
              <a:rPr lang="en-US" altLang="en-US" sz="2000" b="1">
                <a:solidFill>
                  <a:schemeClr val="bg1"/>
                </a:solidFill>
                <a:latin typeface="Century Gothic" panose="020B0502020202020204" pitchFamily="34" charset="0"/>
                <a:ea typeface="Arial" panose="020B0604020202020204" pitchFamily="34" charset="0"/>
                <a:cs typeface="Arial" panose="020B0604020202020204" pitchFamily="34" charset="0"/>
              </a:rPr>
              <a:t>ez</a:t>
            </a:r>
            <a:r>
              <a:rPr lang="en-US" altLang="en-US" sz="2000" dirty="0">
                <a:solidFill>
                  <a:schemeClr val="bg1"/>
                </a:solidFill>
                <a:latin typeface="Century Gothic" panose="020B0502020202020204" pitchFamily="34" charset="0"/>
                <a:ea typeface="Arial" panose="020B0604020202020204" pitchFamily="34" charset="0"/>
                <a:cs typeface="Arial" panose="020B0604020202020204" pitchFamily="34" charset="0"/>
              </a:rPr>
              <a:t>' you know it is 'plural you'</a:t>
            </a:r>
            <a:endParaRPr lang="en-US" altLang="en-US" sz="2000" dirty="0">
              <a:solidFill>
                <a:schemeClr val="bg1"/>
              </a:solidFill>
            </a:endParaRPr>
          </a:p>
          <a:p>
            <a:pPr eaLnBrk="0" fontAlgn="base" hangingPunct="0">
              <a:spcBef>
                <a:spcPct val="0"/>
              </a:spcBef>
              <a:spcAft>
                <a:spcPct val="0"/>
              </a:spcAft>
            </a:pPr>
            <a:endParaRPr lang="en-US" altLang="en-US" sz="2000" dirty="0">
              <a:solidFill>
                <a:schemeClr val="bg1"/>
              </a:solidFill>
              <a:latin typeface="Arial" panose="020B0604020202020204" pitchFamily="34" charset="0"/>
            </a:endParaRPr>
          </a:p>
        </p:txBody>
      </p:sp>
    </p:spTree>
    <p:extLst>
      <p:ext uri="{BB962C8B-B14F-4D97-AF65-F5344CB8AC3E}">
        <p14:creationId xmlns:p14="http://schemas.microsoft.com/office/powerpoint/2010/main" val="40853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r>
              <a:rPr lang="en-GB" sz="3600" b="1" dirty="0">
                <a:solidFill>
                  <a:schemeClr val="bg1"/>
                </a:solidFill>
              </a:rPr>
              <a:t> - </a:t>
            </a:r>
            <a:r>
              <a:rPr lang="en-GB" sz="3600" b="1" dirty="0" err="1">
                <a:solidFill>
                  <a:schemeClr val="bg1"/>
                </a:solidFill>
              </a:rPr>
              <a:t>réponses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Rectangle 4">
            <a:extLst>
              <a:ext uri="{FF2B5EF4-FFF2-40B4-BE49-F238E27FC236}">
                <a16:creationId xmlns:a16="http://schemas.microsoft.com/office/drawing/2014/main" id="{43838909-55CE-4535-829C-B3495D0B901E}"/>
              </a:ext>
            </a:extLst>
          </p:cNvPr>
          <p:cNvSpPr>
            <a:spLocks noChangeArrowheads="1"/>
          </p:cNvSpPr>
          <p:nvPr/>
        </p:nvSpPr>
        <p:spPr bwMode="auto">
          <a:xfrm>
            <a:off x="83142" y="1203276"/>
            <a:ext cx="12111613" cy="46166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Is the teacher talking to several pupils (</a:t>
            </a:r>
            <a:r>
              <a:rPr kumimoji="0" lang="en-GB" altLang="en-US" sz="24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vous</a:t>
            </a: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or just one (</a:t>
            </a:r>
            <a:r>
              <a:rPr kumimoji="0" lang="en-GB" altLang="en-US" sz="24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tu</a:t>
            </a: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400" b="0"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Écris</a:t>
            </a: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4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tu</a:t>
            </a:r>
            <a:r>
              <a:rPr kumimoji="0" lang="en-GB" altLang="en-US" sz="2400" b="1"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400" b="0"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altLang="en-US" sz="2400" b="1"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4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vous</a:t>
            </a:r>
            <a:r>
              <a:rPr kumimoji="0" lang="en-GB" altLang="en-US" sz="2400" b="1"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a:t>
            </a:r>
            <a:r>
              <a:rPr kumimoji="0" lang="en-GB" altLang="en-US" sz="24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endParaRPr kumimoji="0" lang="en-GB" altLang="en-US" sz="2400" b="0" i="0" u="none" strike="noStrike" kern="0" cap="none" spc="0" normalizeH="0" baseline="0" noProof="0" dirty="0">
              <a:ln>
                <a:noFill/>
              </a:ln>
              <a:solidFill>
                <a:srgbClr val="02456F"/>
              </a:solidFill>
              <a:effectLst/>
              <a:uLnTx/>
              <a:uFillTx/>
              <a:latin typeface="Arial" panose="020B0604020202020204" pitchFamily="34" charset="0"/>
            </a:endParaRPr>
          </a:p>
        </p:txBody>
      </p:sp>
      <p:sp>
        <p:nvSpPr>
          <p:cNvPr id="56" name="Rectangle 55">
            <a:extLst>
              <a:ext uri="{FF2B5EF4-FFF2-40B4-BE49-F238E27FC236}">
                <a16:creationId xmlns:a16="http://schemas.microsoft.com/office/drawing/2014/main" id="{4A5A8052-1AF5-4C0A-96D2-522D3D553268}"/>
              </a:ext>
            </a:extLst>
          </p:cNvPr>
          <p:cNvSpPr/>
          <p:nvPr/>
        </p:nvSpPr>
        <p:spPr>
          <a:xfrm>
            <a:off x="880531" y="1720087"/>
            <a:ext cx="458985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E3188C6-6A43-4599-AAB4-43B492224D4A}"/>
              </a:ext>
            </a:extLst>
          </p:cNvPr>
          <p:cNvSpPr/>
          <p:nvPr/>
        </p:nvSpPr>
        <p:spPr>
          <a:xfrm>
            <a:off x="6721613" y="4038726"/>
            <a:ext cx="4597040"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4FC3D3D-4AA3-445C-95A6-4B9EA2DF8F06}"/>
              </a:ext>
            </a:extLst>
          </p:cNvPr>
          <p:cNvSpPr/>
          <p:nvPr/>
        </p:nvSpPr>
        <p:spPr>
          <a:xfrm>
            <a:off x="880531" y="2871130"/>
            <a:ext cx="458985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8AF28704-057D-4776-98EA-6643A9CCE46A}"/>
              </a:ext>
            </a:extLst>
          </p:cNvPr>
          <p:cNvGrpSpPr/>
          <p:nvPr/>
        </p:nvGrpSpPr>
        <p:grpSpPr>
          <a:xfrm>
            <a:off x="1637909" y="1797178"/>
            <a:ext cx="2113915" cy="955675"/>
            <a:chOff x="3928680" y="2992600"/>
            <a:chExt cx="2834640" cy="1574800"/>
          </a:xfrm>
        </p:grpSpPr>
        <p:grpSp>
          <p:nvGrpSpPr>
            <p:cNvPr id="60" name="Group 59">
              <a:extLst>
                <a:ext uri="{FF2B5EF4-FFF2-40B4-BE49-F238E27FC236}">
                  <a16:creationId xmlns:a16="http://schemas.microsoft.com/office/drawing/2014/main" id="{1DA71A58-BBF1-407B-B479-168C7D9661B7}"/>
                </a:ext>
              </a:extLst>
            </p:cNvPr>
            <p:cNvGrpSpPr/>
            <p:nvPr/>
          </p:nvGrpSpPr>
          <p:grpSpPr>
            <a:xfrm>
              <a:off x="3928680" y="2992600"/>
              <a:ext cx="2834640" cy="1574800"/>
              <a:chOff x="1008" y="2560"/>
              <a:chExt cx="4114" cy="1573"/>
            </a:xfrm>
          </p:grpSpPr>
          <p:sp>
            <p:nvSpPr>
              <p:cNvPr id="61" name="Rectangle 60">
                <a:extLst>
                  <a:ext uri="{FF2B5EF4-FFF2-40B4-BE49-F238E27FC236}">
                    <a16:creationId xmlns:a16="http://schemas.microsoft.com/office/drawing/2014/main" id="{AD5C2D93-7240-4E05-893C-C26960BF6394}"/>
                  </a:ext>
                </a:extLst>
              </p:cNvPr>
              <p:cNvSpPr/>
              <p:nvPr/>
            </p:nvSpPr>
            <p:spPr>
              <a:xfrm>
                <a:off x="1008" y="2560"/>
                <a:ext cx="3621" cy="1172"/>
              </a:xfrm>
              <a:prstGeom prst="rect">
                <a:avLst/>
              </a:prstGeom>
              <a:noFill/>
              <a:ln>
                <a:noFill/>
              </a:ln>
            </p:spPr>
            <p:txBody>
              <a:bodyPr spcFirstLastPara="1" wrap="square" lIns="91425" tIns="91425" rIns="91425" bIns="91425" anchor="ctr" anchorCtr="0"/>
              <a:lstStyle/>
              <a:p>
                <a:pPr>
                  <a:lnSpc>
                    <a:spcPct val="107000"/>
                  </a:lnSpc>
                  <a:spcAft>
                    <a:spcPts val="800"/>
                  </a:spcAft>
                </a:pPr>
                <a:r>
                  <a:rPr lang="en-GB" sz="1400">
                    <a:solidFill>
                      <a:prstClr val="black"/>
                    </a:solidFill>
                    <a:ea typeface="SimSun" panose="02010600030101010101" pitchFamily="2" charset="-122"/>
                    <a:cs typeface="Times New Roman" panose="02020603050405020304" pitchFamily="18" charset="0"/>
                  </a:rPr>
                  <a:t> </a:t>
                </a:r>
              </a:p>
            </p:txBody>
          </p:sp>
          <p:pic>
            <p:nvPicPr>
              <p:cNvPr id="62" name="Shape 25">
                <a:extLst>
                  <a:ext uri="{FF2B5EF4-FFF2-40B4-BE49-F238E27FC236}">
                    <a16:creationId xmlns:a16="http://schemas.microsoft.com/office/drawing/2014/main" id="{D3E3F8AB-1F7E-4646-9782-C33346D2F39A}"/>
                  </a:ext>
                </a:extLst>
              </p:cNvPr>
              <p:cNvPicPr preferRelativeResize="0"/>
              <p:nvPr/>
            </p:nvPicPr>
            <p:blipFill rotWithShape="1">
              <a:blip r:embed="rId4">
                <a:alphaModFix/>
              </a:blip>
              <a:srcRect/>
              <a:stretch/>
            </p:blipFill>
            <p:spPr>
              <a:xfrm>
                <a:off x="3312" y="2560"/>
                <a:ext cx="1810" cy="1548"/>
              </a:xfrm>
              <a:prstGeom prst="rect">
                <a:avLst/>
              </a:prstGeom>
              <a:noFill/>
              <a:ln>
                <a:noFill/>
              </a:ln>
            </p:spPr>
          </p:pic>
          <p:pic>
            <p:nvPicPr>
              <p:cNvPr id="63" name="Shape 26">
                <a:extLst>
                  <a:ext uri="{FF2B5EF4-FFF2-40B4-BE49-F238E27FC236}">
                    <a16:creationId xmlns:a16="http://schemas.microsoft.com/office/drawing/2014/main" id="{9B2F7BBF-A614-4592-998E-952961B8C04E}"/>
                  </a:ext>
                </a:extLst>
              </p:cNvPr>
              <p:cNvPicPr preferRelativeResize="0"/>
              <p:nvPr/>
            </p:nvPicPr>
            <p:blipFill rotWithShape="1">
              <a:blip r:embed="rId5">
                <a:alphaModFix/>
              </a:blip>
              <a:srcRect/>
              <a:stretch/>
            </p:blipFill>
            <p:spPr>
              <a:xfrm>
                <a:off x="1008" y="2560"/>
                <a:ext cx="1844" cy="1573"/>
              </a:xfrm>
              <a:prstGeom prst="rect">
                <a:avLst/>
              </a:prstGeom>
              <a:noFill/>
              <a:ln>
                <a:noFill/>
              </a:ln>
            </p:spPr>
          </p:pic>
        </p:grpSp>
      </p:grpSp>
      <p:grpSp>
        <p:nvGrpSpPr>
          <p:cNvPr id="64" name="Group 63">
            <a:extLst>
              <a:ext uri="{FF2B5EF4-FFF2-40B4-BE49-F238E27FC236}">
                <a16:creationId xmlns:a16="http://schemas.microsoft.com/office/drawing/2014/main" id="{090F8C11-3790-48DF-9251-E7F0DC8D9A07}"/>
              </a:ext>
            </a:extLst>
          </p:cNvPr>
          <p:cNvGrpSpPr/>
          <p:nvPr/>
        </p:nvGrpSpPr>
        <p:grpSpPr>
          <a:xfrm>
            <a:off x="1550562" y="2942058"/>
            <a:ext cx="2326723" cy="965689"/>
            <a:chOff x="0" y="0"/>
            <a:chExt cx="2227514" cy="869073"/>
          </a:xfrm>
        </p:grpSpPr>
        <p:pic>
          <p:nvPicPr>
            <p:cNvPr id="65" name="Shape 16">
              <a:extLst>
                <a:ext uri="{FF2B5EF4-FFF2-40B4-BE49-F238E27FC236}">
                  <a16:creationId xmlns:a16="http://schemas.microsoft.com/office/drawing/2014/main" id="{A09E740E-6786-4C08-9B3C-BF6EE0EBED88}"/>
                </a:ext>
              </a:extLst>
            </p:cNvPr>
            <p:cNvPicPr/>
            <p:nvPr/>
          </p:nvPicPr>
          <p:blipFill rotWithShape="1">
            <a:blip r:embed="rId6">
              <a:alphaModFix/>
            </a:blip>
            <a:srcRect/>
            <a:stretch/>
          </p:blipFill>
          <p:spPr>
            <a:xfrm>
              <a:off x="1337244" y="0"/>
              <a:ext cx="890270" cy="866775"/>
            </a:xfrm>
            <a:prstGeom prst="rect">
              <a:avLst/>
            </a:prstGeom>
            <a:noFill/>
            <a:ln>
              <a:noFill/>
            </a:ln>
          </p:spPr>
        </p:pic>
        <p:pic>
          <p:nvPicPr>
            <p:cNvPr id="66" name="Shape 17">
              <a:extLst>
                <a:ext uri="{FF2B5EF4-FFF2-40B4-BE49-F238E27FC236}">
                  <a16:creationId xmlns:a16="http://schemas.microsoft.com/office/drawing/2014/main" id="{DDF4E252-25E2-415E-8BAA-9E378DFA0256}"/>
                </a:ext>
              </a:extLst>
            </p:cNvPr>
            <p:cNvPicPr/>
            <p:nvPr/>
          </p:nvPicPr>
          <p:blipFill rotWithShape="1">
            <a:blip r:embed="rId7">
              <a:alphaModFix/>
            </a:blip>
            <a:srcRect/>
            <a:stretch/>
          </p:blipFill>
          <p:spPr>
            <a:xfrm>
              <a:off x="0" y="26428"/>
              <a:ext cx="908685" cy="842645"/>
            </a:xfrm>
            <a:prstGeom prst="rect">
              <a:avLst/>
            </a:prstGeom>
            <a:noFill/>
            <a:ln>
              <a:noFill/>
            </a:ln>
          </p:spPr>
        </p:pic>
      </p:grpSp>
      <p:sp>
        <p:nvSpPr>
          <p:cNvPr id="67" name="Rectangle 66">
            <a:extLst>
              <a:ext uri="{FF2B5EF4-FFF2-40B4-BE49-F238E27FC236}">
                <a16:creationId xmlns:a16="http://schemas.microsoft.com/office/drawing/2014/main" id="{56C8D9C5-EBA0-4C84-907E-8CE18340233B}"/>
              </a:ext>
            </a:extLst>
          </p:cNvPr>
          <p:cNvSpPr/>
          <p:nvPr/>
        </p:nvSpPr>
        <p:spPr>
          <a:xfrm>
            <a:off x="6721613" y="5232059"/>
            <a:ext cx="458344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2893C6F-9B34-4499-9D66-5A8442298F25}"/>
              </a:ext>
            </a:extLst>
          </p:cNvPr>
          <p:cNvSpPr/>
          <p:nvPr/>
        </p:nvSpPr>
        <p:spPr>
          <a:xfrm>
            <a:off x="6737163" y="1704225"/>
            <a:ext cx="4584133"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33D443AB-9495-49FB-A356-0A0E08E6D8A4}"/>
              </a:ext>
            </a:extLst>
          </p:cNvPr>
          <p:cNvSpPr/>
          <p:nvPr/>
        </p:nvSpPr>
        <p:spPr>
          <a:xfrm>
            <a:off x="6737164" y="2892690"/>
            <a:ext cx="4584133" cy="106565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Action Button: Custom 56">
            <a:hlinkClick r:id="" action="ppaction://noaction" highlightClick="1">
              <a:snd r:embed="rId8" name="1.wav"/>
            </a:hlinkClick>
            <a:extLst>
              <a:ext uri="{FF2B5EF4-FFF2-40B4-BE49-F238E27FC236}">
                <a16:creationId xmlns:a16="http://schemas.microsoft.com/office/drawing/2014/main" id="{B74A67A0-EF12-4EB4-9EED-D6042D254EEA}"/>
              </a:ext>
            </a:extLst>
          </p:cNvPr>
          <p:cNvSpPr/>
          <p:nvPr/>
        </p:nvSpPr>
        <p:spPr>
          <a:xfrm>
            <a:off x="998090" y="2048551"/>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1</a:t>
            </a:r>
          </a:p>
        </p:txBody>
      </p:sp>
      <p:sp>
        <p:nvSpPr>
          <p:cNvPr id="78" name="Action Button: Custom 58">
            <a:hlinkClick r:id="" action="ppaction://noaction" highlightClick="1">
              <a:snd r:embed="rId9" name="4.wav"/>
            </a:hlinkClick>
            <a:extLst>
              <a:ext uri="{FF2B5EF4-FFF2-40B4-BE49-F238E27FC236}">
                <a16:creationId xmlns:a16="http://schemas.microsoft.com/office/drawing/2014/main" id="{ADB930B8-C66F-4797-96DD-C0E72079D723}"/>
              </a:ext>
            </a:extLst>
          </p:cNvPr>
          <p:cNvSpPr/>
          <p:nvPr/>
        </p:nvSpPr>
        <p:spPr>
          <a:xfrm>
            <a:off x="1009067" y="5502044"/>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sp>
        <p:nvSpPr>
          <p:cNvPr id="79" name="Action Button: Custom 59">
            <a:hlinkClick r:id="" action="ppaction://noaction" highlightClick="1">
              <a:snd r:embed="rId10" name="6.wav"/>
            </a:hlinkClick>
            <a:extLst>
              <a:ext uri="{FF2B5EF4-FFF2-40B4-BE49-F238E27FC236}">
                <a16:creationId xmlns:a16="http://schemas.microsoft.com/office/drawing/2014/main" id="{9EBB1A2C-A699-4880-B5F8-5CE1A326F1AD}"/>
              </a:ext>
            </a:extLst>
          </p:cNvPr>
          <p:cNvSpPr/>
          <p:nvPr/>
        </p:nvSpPr>
        <p:spPr>
          <a:xfrm>
            <a:off x="6861562" y="3171078"/>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6</a:t>
            </a:r>
          </a:p>
        </p:txBody>
      </p:sp>
      <p:sp>
        <p:nvSpPr>
          <p:cNvPr id="80" name="Action Button: Custom 60">
            <a:hlinkClick r:id="" action="ppaction://noaction" highlightClick="1">
              <a:snd r:embed="rId11" name="5.wav"/>
            </a:hlinkClick>
            <a:extLst>
              <a:ext uri="{FF2B5EF4-FFF2-40B4-BE49-F238E27FC236}">
                <a16:creationId xmlns:a16="http://schemas.microsoft.com/office/drawing/2014/main" id="{4E99543F-F21A-4EFD-9A19-F22F2F608463}"/>
              </a:ext>
            </a:extLst>
          </p:cNvPr>
          <p:cNvSpPr/>
          <p:nvPr/>
        </p:nvSpPr>
        <p:spPr>
          <a:xfrm>
            <a:off x="6864437" y="1995793"/>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5</a:t>
            </a:r>
          </a:p>
        </p:txBody>
      </p:sp>
      <p:sp>
        <p:nvSpPr>
          <p:cNvPr id="81" name="Action Button: Custom 61">
            <a:hlinkClick r:id="" action="ppaction://noaction" highlightClick="1">
              <a:snd r:embed="rId12" name="8.wav"/>
            </a:hlinkClick>
            <a:extLst>
              <a:ext uri="{FF2B5EF4-FFF2-40B4-BE49-F238E27FC236}">
                <a16:creationId xmlns:a16="http://schemas.microsoft.com/office/drawing/2014/main" id="{2E12B89A-3B7C-435A-B3D4-8D7BB75211C4}"/>
              </a:ext>
            </a:extLst>
          </p:cNvPr>
          <p:cNvSpPr/>
          <p:nvPr/>
        </p:nvSpPr>
        <p:spPr>
          <a:xfrm>
            <a:off x="6861561" y="5502043"/>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8</a:t>
            </a:r>
          </a:p>
        </p:txBody>
      </p:sp>
      <p:sp>
        <p:nvSpPr>
          <p:cNvPr id="82" name="Action Button: Custom 62">
            <a:hlinkClick r:id="" action="ppaction://noaction" highlightClick="1">
              <a:snd r:embed="rId13" name="7.wav"/>
            </a:hlinkClick>
            <a:extLst>
              <a:ext uri="{FF2B5EF4-FFF2-40B4-BE49-F238E27FC236}">
                <a16:creationId xmlns:a16="http://schemas.microsoft.com/office/drawing/2014/main" id="{7476C496-B7CD-40C4-BCA0-3548AA4BEAD6}"/>
              </a:ext>
            </a:extLst>
          </p:cNvPr>
          <p:cNvSpPr/>
          <p:nvPr/>
        </p:nvSpPr>
        <p:spPr>
          <a:xfrm>
            <a:off x="6861562" y="4346262"/>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7</a:t>
            </a:r>
          </a:p>
        </p:txBody>
      </p:sp>
      <p:sp>
        <p:nvSpPr>
          <p:cNvPr id="83" name="Action Button: Custom 63">
            <a:hlinkClick r:id="" action="ppaction://noaction" highlightClick="1">
              <a:snd r:embed="rId14" name="2.wav"/>
            </a:hlinkClick>
            <a:extLst>
              <a:ext uri="{FF2B5EF4-FFF2-40B4-BE49-F238E27FC236}">
                <a16:creationId xmlns:a16="http://schemas.microsoft.com/office/drawing/2014/main" id="{59E7D645-85F1-45A3-AAEF-F8B1990B29C4}"/>
              </a:ext>
            </a:extLst>
          </p:cNvPr>
          <p:cNvSpPr/>
          <p:nvPr/>
        </p:nvSpPr>
        <p:spPr>
          <a:xfrm>
            <a:off x="998090" y="3171079"/>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sp>
        <p:nvSpPr>
          <p:cNvPr id="84" name="Rectangle 83">
            <a:extLst>
              <a:ext uri="{FF2B5EF4-FFF2-40B4-BE49-F238E27FC236}">
                <a16:creationId xmlns:a16="http://schemas.microsoft.com/office/drawing/2014/main" id="{44652FC8-69D7-4163-B434-4E174AA01A61}"/>
              </a:ext>
            </a:extLst>
          </p:cNvPr>
          <p:cNvSpPr/>
          <p:nvPr/>
        </p:nvSpPr>
        <p:spPr>
          <a:xfrm>
            <a:off x="873347" y="5239195"/>
            <a:ext cx="4597040"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122B3205-E12C-4AC9-877E-B40AD18C0D44}"/>
              </a:ext>
            </a:extLst>
          </p:cNvPr>
          <p:cNvSpPr/>
          <p:nvPr/>
        </p:nvSpPr>
        <p:spPr>
          <a:xfrm>
            <a:off x="873347" y="4058249"/>
            <a:ext cx="4597040"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Action Button: Custom 62">
            <a:hlinkClick r:id="" action="ppaction://noaction" highlightClick="1">
              <a:snd r:embed="rId15" name="3.wav"/>
            </a:hlinkClick>
            <a:extLst>
              <a:ext uri="{FF2B5EF4-FFF2-40B4-BE49-F238E27FC236}">
                <a16:creationId xmlns:a16="http://schemas.microsoft.com/office/drawing/2014/main" id="{E7D2B71E-1683-416D-A774-267B6A5708DB}"/>
              </a:ext>
            </a:extLst>
          </p:cNvPr>
          <p:cNvSpPr/>
          <p:nvPr/>
        </p:nvSpPr>
        <p:spPr>
          <a:xfrm>
            <a:off x="1013296" y="4346263"/>
            <a:ext cx="461473"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3</a:t>
            </a:r>
          </a:p>
        </p:txBody>
      </p:sp>
      <p:pic>
        <p:nvPicPr>
          <p:cNvPr id="88" name="Picture 2" descr="Free Free Pictures For Teachers, Download Free Clip Art, Free Clip ...">
            <a:extLst>
              <a:ext uri="{FF2B5EF4-FFF2-40B4-BE49-F238E27FC236}">
                <a16:creationId xmlns:a16="http://schemas.microsoft.com/office/drawing/2014/main" id="{278A547E-1D63-40B8-889D-8FDEE73800C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38733" y="4159845"/>
            <a:ext cx="691666" cy="90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Free Images Of Teachers And Students, Download Free Clip Art, Free ...">
            <a:extLst>
              <a:ext uri="{FF2B5EF4-FFF2-40B4-BE49-F238E27FC236}">
                <a16:creationId xmlns:a16="http://schemas.microsoft.com/office/drawing/2014/main" id="{CAF1C87D-8F88-413F-85E3-1A2DC9C35AF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55136" y="4160788"/>
            <a:ext cx="906042" cy="900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Free Pictures Of Teachers In The Classroom, Download Free Clip Art ...">
            <a:extLst>
              <a:ext uri="{FF2B5EF4-FFF2-40B4-BE49-F238E27FC236}">
                <a16:creationId xmlns:a16="http://schemas.microsoft.com/office/drawing/2014/main" id="{23AA4A3F-5E2B-40E5-81A2-B2C1310331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53454" y="5341734"/>
            <a:ext cx="1109406" cy="900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Free Tick Cliparts, Download Free Clip Art, Free Clip Art on ...">
            <a:extLst>
              <a:ext uri="{FF2B5EF4-FFF2-40B4-BE49-F238E27FC236}">
                <a16:creationId xmlns:a16="http://schemas.microsoft.com/office/drawing/2014/main" id="{C9B83229-44F6-4971-8245-4B7420F0C71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91933" y="5419308"/>
            <a:ext cx="194348" cy="18000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Free Student Feedback Cliparts, Download Free Clip Art, Free Clip ...">
            <a:extLst>
              <a:ext uri="{FF2B5EF4-FFF2-40B4-BE49-F238E27FC236}">
                <a16:creationId xmlns:a16="http://schemas.microsoft.com/office/drawing/2014/main" id="{DDCB12E8-2EFC-4BD0-A2A1-1DF076824EE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31979" y="5341734"/>
            <a:ext cx="1425339" cy="9000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2" descr="Free Eating Lunch Cliparts, Download Free Clip Art, Free Clip Art ...">
            <a:extLst>
              <a:ext uri="{FF2B5EF4-FFF2-40B4-BE49-F238E27FC236}">
                <a16:creationId xmlns:a16="http://schemas.microsoft.com/office/drawing/2014/main" id="{56A83151-023F-4AC9-BBF9-6A42639562A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95523" y="1835467"/>
            <a:ext cx="966587" cy="9000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4" descr="eat clipart - Clip Art Library">
            <a:extLst>
              <a:ext uri="{FF2B5EF4-FFF2-40B4-BE49-F238E27FC236}">
                <a16:creationId xmlns:a16="http://schemas.microsoft.com/office/drawing/2014/main" id="{C2D64845-2175-40EC-9B01-3A631FFE597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788665" y="1827036"/>
            <a:ext cx="69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6" descr="Free Presentation Cliparts, Download Free Clip Art, Free Clip Art ...">
            <a:extLst>
              <a:ext uri="{FF2B5EF4-FFF2-40B4-BE49-F238E27FC236}">
                <a16:creationId xmlns:a16="http://schemas.microsoft.com/office/drawing/2014/main" id="{F0847948-552A-4653-B3BB-3E282F14AB7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73410" y="2995197"/>
            <a:ext cx="810811" cy="900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8" descr="Free Teacher Speaking Cliparts, Download Free Clip Art, Free Clip ...">
            <a:extLst>
              <a:ext uri="{FF2B5EF4-FFF2-40B4-BE49-F238E27FC236}">
                <a16:creationId xmlns:a16="http://schemas.microsoft.com/office/drawing/2014/main" id="{DC2F01FB-67E7-4363-9C8D-30B04CE178B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36705" y="2989585"/>
            <a:ext cx="792254" cy="900000"/>
          </a:xfrm>
          <a:prstGeom prst="rect">
            <a:avLst/>
          </a:prstGeom>
          <a:noFill/>
          <a:extLst>
            <a:ext uri="{909E8E84-426E-40DD-AFC4-6F175D3DCCD1}">
              <a14:hiddenFill xmlns:a14="http://schemas.microsoft.com/office/drawing/2010/main">
                <a:solidFill>
                  <a:srgbClr val="FFFFFF"/>
                </a:solidFill>
              </a14:hiddenFill>
            </a:ext>
          </a:extLst>
        </p:spPr>
      </p:pic>
      <p:pic>
        <p:nvPicPr>
          <p:cNvPr id="97" name="Shape 14">
            <a:extLst>
              <a:ext uri="{FF2B5EF4-FFF2-40B4-BE49-F238E27FC236}">
                <a16:creationId xmlns:a16="http://schemas.microsoft.com/office/drawing/2014/main" id="{82702539-6054-48B5-B320-137AF7F8871D}"/>
              </a:ext>
            </a:extLst>
          </p:cNvPr>
          <p:cNvPicPr/>
          <p:nvPr/>
        </p:nvPicPr>
        <p:blipFill rotWithShape="1">
          <a:blip r:embed="rId25">
            <a:alphaModFix/>
          </a:blip>
          <a:srcRect/>
          <a:stretch/>
        </p:blipFill>
        <p:spPr>
          <a:xfrm>
            <a:off x="7548915" y="4128072"/>
            <a:ext cx="848360" cy="900000"/>
          </a:xfrm>
          <a:prstGeom prst="rect">
            <a:avLst/>
          </a:prstGeom>
          <a:noFill/>
          <a:ln>
            <a:noFill/>
          </a:ln>
        </p:spPr>
      </p:pic>
      <p:pic>
        <p:nvPicPr>
          <p:cNvPr id="98" name="Picture 20" descr="Free Reading Pictures, Download Free Clip Art, Free Clip Art on ...">
            <a:extLst>
              <a:ext uri="{FF2B5EF4-FFF2-40B4-BE49-F238E27FC236}">
                <a16:creationId xmlns:a16="http://schemas.microsoft.com/office/drawing/2014/main" id="{9265C763-31D0-4CD3-9C3A-A43A3BC26A6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54411" y="4133979"/>
            <a:ext cx="956842" cy="900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2" descr="Free Partners Writing Cliparts, Download Free Clip Art, Free Clip ...">
            <a:extLst>
              <a:ext uri="{FF2B5EF4-FFF2-40B4-BE49-F238E27FC236}">
                <a16:creationId xmlns:a16="http://schemas.microsoft.com/office/drawing/2014/main" id="{4555B04F-31FE-41D5-AEA0-75EC8053B0D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785623" y="5346525"/>
            <a:ext cx="1119167"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4" descr="Free Kagan Strategies Cliparts, Download Free Clip Art, Free Clip ...">
            <a:extLst>
              <a:ext uri="{FF2B5EF4-FFF2-40B4-BE49-F238E27FC236}">
                <a16:creationId xmlns:a16="http://schemas.microsoft.com/office/drawing/2014/main" id="{BCDC95A2-96AB-482D-8C57-1351B9EB411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380467" y="5346525"/>
            <a:ext cx="1394262" cy="900000"/>
          </a:xfrm>
          <a:prstGeom prst="rect">
            <a:avLst/>
          </a:prstGeom>
          <a:noFill/>
          <a:extLst>
            <a:ext uri="{909E8E84-426E-40DD-AFC4-6F175D3DCCD1}">
              <a14:hiddenFill xmlns:a14="http://schemas.microsoft.com/office/drawing/2010/main">
                <a:solidFill>
                  <a:srgbClr val="FFFFFF"/>
                </a:solidFill>
              </a14:hiddenFill>
            </a:ext>
          </a:extLst>
        </p:spPr>
      </p:pic>
      <p:sp>
        <p:nvSpPr>
          <p:cNvPr id="101" name="Oval Callout 13">
            <a:extLst>
              <a:ext uri="{FF2B5EF4-FFF2-40B4-BE49-F238E27FC236}">
                <a16:creationId xmlns:a16="http://schemas.microsoft.com/office/drawing/2014/main" id="{26A8FDF4-60C5-4595-99EB-5E24B3BB7E31}"/>
              </a:ext>
            </a:extLst>
          </p:cNvPr>
          <p:cNvSpPr>
            <a:spLocks noChangeArrowheads="1"/>
          </p:cNvSpPr>
          <p:nvPr/>
        </p:nvSpPr>
        <p:spPr bwMode="auto">
          <a:xfrm>
            <a:off x="6370877" y="339817"/>
            <a:ext cx="3332419" cy="736089"/>
          </a:xfrm>
          <a:prstGeom prst="wedgeRoundRectCallout">
            <a:avLst/>
          </a:prstGeom>
          <a:solidFill>
            <a:srgbClr val="02456F"/>
          </a:solidFill>
          <a:ln w="9525">
            <a:solidFill>
              <a:srgbClr val="EA5F00"/>
            </a:solidFill>
            <a:miter lim="800000"/>
            <a:headEnd type="none" w="sm" len="sm"/>
            <a:tailEnd type="none" w="sm" len="sm"/>
          </a:ln>
          <a:effectLst/>
        </p:spPr>
        <p:txBody>
          <a:bodyPr vert="horz" wrap="square" lIns="91425" tIns="45698" rIns="91425" bIns="45698" numCol="1" anchor="t" anchorCtr="0" compatLnSpc="1">
            <a:prstTxWarp prst="textNoShape">
              <a:avLst/>
            </a:prstTxWarp>
          </a:bodyPr>
          <a:lstStyle/>
          <a:p>
            <a:pPr algn="ctr" eaLnBrk="0" fontAlgn="base" hangingPunct="0">
              <a:spcBef>
                <a:spcPct val="0"/>
              </a:spcBef>
              <a:spcAft>
                <a:spcPct val="0"/>
              </a:spcAft>
            </a:pPr>
            <a:r>
              <a:rPr lang="en-US" altLang="en-US" sz="2000" dirty="0">
                <a:solidFill>
                  <a:schemeClr val="bg1"/>
                </a:solidFill>
                <a:latin typeface="Century Gothic" panose="020B0502020202020204" pitchFamily="34" charset="0"/>
                <a:ea typeface="Arial" panose="020B0604020202020204" pitchFamily="34" charset="0"/>
                <a:cs typeface="Arial" panose="020B0604020202020204" pitchFamily="34" charset="0"/>
              </a:rPr>
              <a:t>When you hear ‘-</a:t>
            </a:r>
            <a:r>
              <a:rPr lang="en-US" altLang="en-US" sz="2000" b="1" dirty="0" err="1">
                <a:solidFill>
                  <a:schemeClr val="bg1"/>
                </a:solidFill>
                <a:latin typeface="Century Gothic" panose="020B0502020202020204" pitchFamily="34" charset="0"/>
                <a:ea typeface="Arial" panose="020B0604020202020204" pitchFamily="34" charset="0"/>
                <a:cs typeface="Arial" panose="020B0604020202020204" pitchFamily="34" charset="0"/>
              </a:rPr>
              <a:t>ez</a:t>
            </a:r>
            <a:r>
              <a:rPr lang="en-US" altLang="en-US" sz="2000" dirty="0">
                <a:solidFill>
                  <a:schemeClr val="bg1"/>
                </a:solidFill>
                <a:latin typeface="Century Gothic" panose="020B0502020202020204" pitchFamily="34" charset="0"/>
                <a:ea typeface="Arial" panose="020B0604020202020204" pitchFamily="34" charset="0"/>
                <a:cs typeface="Arial" panose="020B0604020202020204" pitchFamily="34" charset="0"/>
              </a:rPr>
              <a:t>' you know it is 'plural you'</a:t>
            </a:r>
            <a:endParaRPr lang="en-US" altLang="en-US" sz="2000" dirty="0">
              <a:solidFill>
                <a:schemeClr val="bg1"/>
              </a:solidFill>
            </a:endParaRPr>
          </a:p>
          <a:p>
            <a:pPr eaLnBrk="0" fontAlgn="base" hangingPunct="0">
              <a:spcBef>
                <a:spcPct val="0"/>
              </a:spcBef>
              <a:spcAft>
                <a:spcPct val="0"/>
              </a:spcAft>
            </a:pPr>
            <a:endParaRPr lang="en-US" altLang="en-US" sz="2000" dirty="0">
              <a:solidFill>
                <a:schemeClr val="bg1"/>
              </a:solidFill>
              <a:latin typeface="Arial" panose="020B0604020202020204" pitchFamily="34" charset="0"/>
            </a:endParaRPr>
          </a:p>
        </p:txBody>
      </p:sp>
      <p:sp>
        <p:nvSpPr>
          <p:cNvPr id="52" name="TextBox 51">
            <a:extLst>
              <a:ext uri="{FF2B5EF4-FFF2-40B4-BE49-F238E27FC236}">
                <a16:creationId xmlns:a16="http://schemas.microsoft.com/office/drawing/2014/main" id="{2C04B827-AACD-431A-9400-2B509B563A2B}"/>
              </a:ext>
            </a:extLst>
          </p:cNvPr>
          <p:cNvSpPr txBox="1"/>
          <p:nvPr/>
        </p:nvSpPr>
        <p:spPr>
          <a:xfrm rot="20098565">
            <a:off x="4107315" y="1966896"/>
            <a:ext cx="1156787" cy="523220"/>
          </a:xfrm>
          <a:prstGeom prst="rect">
            <a:avLst/>
          </a:prstGeom>
          <a:solidFill>
            <a:sysClr val="window" lastClr="FFFFFF"/>
          </a:solidFill>
          <a:ln>
            <a:solidFill>
              <a:srgbClr val="FDEFE3"/>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A5F00"/>
                </a:solidFill>
                <a:effectLst/>
                <a:uLnTx/>
                <a:uFillTx/>
              </a:rPr>
              <a:t>vous</a:t>
            </a:r>
            <a:endParaRPr kumimoji="0" lang="en-GB" sz="2800" b="1" i="0" u="none" strike="noStrike" kern="0" cap="none" spc="0" normalizeH="0" baseline="0" noProof="0" dirty="0">
              <a:ln>
                <a:noFill/>
              </a:ln>
              <a:solidFill>
                <a:srgbClr val="EA5F00"/>
              </a:solidFill>
              <a:effectLst/>
              <a:uLnTx/>
              <a:uFillTx/>
            </a:endParaRPr>
          </a:p>
        </p:txBody>
      </p:sp>
      <p:sp>
        <p:nvSpPr>
          <p:cNvPr id="53" name="TextBox 52">
            <a:extLst>
              <a:ext uri="{FF2B5EF4-FFF2-40B4-BE49-F238E27FC236}">
                <a16:creationId xmlns:a16="http://schemas.microsoft.com/office/drawing/2014/main" id="{6E8FBA26-442C-4A98-BAAB-26B7F9E61099}"/>
              </a:ext>
            </a:extLst>
          </p:cNvPr>
          <p:cNvSpPr txBox="1"/>
          <p:nvPr/>
        </p:nvSpPr>
        <p:spPr>
          <a:xfrm rot="20098565">
            <a:off x="4144382" y="3135933"/>
            <a:ext cx="1156787" cy="523220"/>
          </a:xfrm>
          <a:prstGeom prst="rect">
            <a:avLst/>
          </a:prstGeom>
          <a:solidFill>
            <a:sysClr val="window" lastClr="FFFFFF"/>
          </a:solidFill>
          <a:ln>
            <a:solidFill>
              <a:srgbClr val="FDEFE3"/>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A5F00"/>
                </a:solidFill>
                <a:effectLst/>
                <a:uLnTx/>
                <a:uFillTx/>
              </a:rPr>
              <a:t>tu</a:t>
            </a:r>
            <a:endParaRPr kumimoji="0" lang="en-GB" sz="2800" b="1" i="0" u="none" strike="noStrike" kern="0" cap="none" spc="0" normalizeH="0" baseline="0" noProof="0" dirty="0">
              <a:ln>
                <a:noFill/>
              </a:ln>
              <a:solidFill>
                <a:srgbClr val="EA5F00"/>
              </a:solidFill>
              <a:effectLst/>
              <a:uLnTx/>
              <a:uFillTx/>
            </a:endParaRPr>
          </a:p>
        </p:txBody>
      </p:sp>
      <p:sp>
        <p:nvSpPr>
          <p:cNvPr id="54" name="TextBox 53">
            <a:extLst>
              <a:ext uri="{FF2B5EF4-FFF2-40B4-BE49-F238E27FC236}">
                <a16:creationId xmlns:a16="http://schemas.microsoft.com/office/drawing/2014/main" id="{EB96EA2E-7053-4FE7-AA7F-30E17527087D}"/>
              </a:ext>
            </a:extLst>
          </p:cNvPr>
          <p:cNvSpPr txBox="1"/>
          <p:nvPr/>
        </p:nvSpPr>
        <p:spPr>
          <a:xfrm rot="20098565">
            <a:off x="10009205" y="4322369"/>
            <a:ext cx="1156787" cy="523220"/>
          </a:xfrm>
          <a:prstGeom prst="rect">
            <a:avLst/>
          </a:prstGeom>
          <a:solidFill>
            <a:sysClr val="window" lastClr="FFFFFF"/>
          </a:solidFill>
          <a:ln>
            <a:solidFill>
              <a:srgbClr val="FDEFE3"/>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A5F00"/>
                </a:solidFill>
                <a:effectLst/>
                <a:uLnTx/>
                <a:uFillTx/>
              </a:rPr>
              <a:t>vous</a:t>
            </a:r>
            <a:endParaRPr kumimoji="0" lang="en-GB" sz="2800" b="1" i="0" u="none" strike="noStrike" kern="0" cap="none" spc="0" normalizeH="0" baseline="0" noProof="0" dirty="0">
              <a:ln>
                <a:noFill/>
              </a:ln>
              <a:solidFill>
                <a:srgbClr val="EA5F00"/>
              </a:solidFill>
              <a:effectLst/>
              <a:uLnTx/>
              <a:uFillTx/>
            </a:endParaRPr>
          </a:p>
        </p:txBody>
      </p:sp>
      <p:sp>
        <p:nvSpPr>
          <p:cNvPr id="102" name="TextBox 101">
            <a:extLst>
              <a:ext uri="{FF2B5EF4-FFF2-40B4-BE49-F238E27FC236}">
                <a16:creationId xmlns:a16="http://schemas.microsoft.com/office/drawing/2014/main" id="{35AE7F30-3E40-4E4F-BA6D-25F70DA34C35}"/>
              </a:ext>
            </a:extLst>
          </p:cNvPr>
          <p:cNvSpPr txBox="1"/>
          <p:nvPr/>
        </p:nvSpPr>
        <p:spPr>
          <a:xfrm rot="20098565">
            <a:off x="9982947" y="5517463"/>
            <a:ext cx="1156787" cy="523220"/>
          </a:xfrm>
          <a:prstGeom prst="rect">
            <a:avLst/>
          </a:prstGeom>
          <a:solidFill>
            <a:sysClr val="window" lastClr="FFFFFF"/>
          </a:solidFill>
          <a:ln>
            <a:solidFill>
              <a:srgbClr val="FDEFE3"/>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A5F00"/>
                </a:solidFill>
                <a:effectLst/>
                <a:uLnTx/>
                <a:uFillTx/>
              </a:rPr>
              <a:t>tu</a:t>
            </a:r>
            <a:endParaRPr kumimoji="0" lang="en-GB" sz="2800" b="1" i="0" u="none" strike="noStrike" kern="0" cap="none" spc="0" normalizeH="0" baseline="0" noProof="0" dirty="0">
              <a:ln>
                <a:noFill/>
              </a:ln>
              <a:solidFill>
                <a:srgbClr val="EA5F00"/>
              </a:solidFill>
              <a:effectLst/>
              <a:uLnTx/>
              <a:uFillTx/>
            </a:endParaRPr>
          </a:p>
        </p:txBody>
      </p:sp>
      <p:sp>
        <p:nvSpPr>
          <p:cNvPr id="103" name="TextBox 102">
            <a:extLst>
              <a:ext uri="{FF2B5EF4-FFF2-40B4-BE49-F238E27FC236}">
                <a16:creationId xmlns:a16="http://schemas.microsoft.com/office/drawing/2014/main" id="{BF679A39-BFCB-4238-AD7A-AB46F37C635A}"/>
              </a:ext>
            </a:extLst>
          </p:cNvPr>
          <p:cNvSpPr txBox="1"/>
          <p:nvPr/>
        </p:nvSpPr>
        <p:spPr>
          <a:xfrm rot="20098565">
            <a:off x="9938333" y="1999788"/>
            <a:ext cx="1156787" cy="523220"/>
          </a:xfrm>
          <a:prstGeom prst="rect">
            <a:avLst/>
          </a:prstGeom>
          <a:solidFill>
            <a:sysClr val="window" lastClr="FFFFFF"/>
          </a:solidFill>
          <a:ln>
            <a:solidFill>
              <a:srgbClr val="FDEFE3"/>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A5F00"/>
                </a:solidFill>
                <a:effectLst/>
                <a:uLnTx/>
                <a:uFillTx/>
              </a:rPr>
              <a:t>tu</a:t>
            </a:r>
            <a:endParaRPr kumimoji="0" lang="en-GB" sz="2800" b="1" i="0" u="none" strike="noStrike" kern="0" cap="none" spc="0" normalizeH="0" baseline="0" noProof="0" dirty="0">
              <a:ln>
                <a:noFill/>
              </a:ln>
              <a:solidFill>
                <a:srgbClr val="EA5F00"/>
              </a:solidFill>
              <a:effectLst/>
              <a:uLnTx/>
              <a:uFillTx/>
            </a:endParaRPr>
          </a:p>
        </p:txBody>
      </p:sp>
      <p:sp>
        <p:nvSpPr>
          <p:cNvPr id="104" name="TextBox 103">
            <a:extLst>
              <a:ext uri="{FF2B5EF4-FFF2-40B4-BE49-F238E27FC236}">
                <a16:creationId xmlns:a16="http://schemas.microsoft.com/office/drawing/2014/main" id="{7358169E-9E9F-4A4A-BCB9-8A11F0BAE838}"/>
              </a:ext>
            </a:extLst>
          </p:cNvPr>
          <p:cNvSpPr txBox="1"/>
          <p:nvPr/>
        </p:nvSpPr>
        <p:spPr>
          <a:xfrm rot="20098565">
            <a:off x="9961158" y="3138984"/>
            <a:ext cx="1156787" cy="523220"/>
          </a:xfrm>
          <a:prstGeom prst="rect">
            <a:avLst/>
          </a:prstGeom>
          <a:solidFill>
            <a:sysClr val="window" lastClr="FFFFFF"/>
          </a:solidFill>
          <a:ln>
            <a:solidFill>
              <a:srgbClr val="FDEFE3"/>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A5F00"/>
                </a:solidFill>
                <a:effectLst/>
                <a:uLnTx/>
                <a:uFillTx/>
              </a:rPr>
              <a:t>vous</a:t>
            </a:r>
            <a:endParaRPr kumimoji="0" lang="en-GB" sz="2800" b="1" i="0" u="none" strike="noStrike" kern="0" cap="none" spc="0" normalizeH="0" baseline="0" noProof="0" dirty="0">
              <a:ln>
                <a:noFill/>
              </a:ln>
              <a:solidFill>
                <a:srgbClr val="EA5F00"/>
              </a:solidFill>
              <a:effectLst/>
              <a:uLnTx/>
              <a:uFillTx/>
            </a:endParaRPr>
          </a:p>
        </p:txBody>
      </p:sp>
      <p:sp>
        <p:nvSpPr>
          <p:cNvPr id="105" name="TextBox 104">
            <a:extLst>
              <a:ext uri="{FF2B5EF4-FFF2-40B4-BE49-F238E27FC236}">
                <a16:creationId xmlns:a16="http://schemas.microsoft.com/office/drawing/2014/main" id="{46618C0E-0CE8-4FE7-A79A-5096D3FCD298}"/>
              </a:ext>
            </a:extLst>
          </p:cNvPr>
          <p:cNvSpPr txBox="1"/>
          <p:nvPr/>
        </p:nvSpPr>
        <p:spPr>
          <a:xfrm rot="20098565">
            <a:off x="4144381" y="5490304"/>
            <a:ext cx="1156787" cy="523220"/>
          </a:xfrm>
          <a:prstGeom prst="rect">
            <a:avLst/>
          </a:prstGeom>
          <a:solidFill>
            <a:sysClr val="window" lastClr="FFFFFF"/>
          </a:solidFill>
          <a:ln>
            <a:solidFill>
              <a:srgbClr val="FDEFE3"/>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A5F00"/>
                </a:solidFill>
                <a:effectLst/>
                <a:uLnTx/>
                <a:uFillTx/>
              </a:rPr>
              <a:t>vous</a:t>
            </a:r>
            <a:endParaRPr kumimoji="0" lang="en-GB" sz="2800" b="1" i="0" u="none" strike="noStrike" kern="0" cap="none" spc="0" normalizeH="0" baseline="0" noProof="0" dirty="0">
              <a:ln>
                <a:noFill/>
              </a:ln>
              <a:solidFill>
                <a:srgbClr val="EA5F00"/>
              </a:solidFill>
              <a:effectLst/>
              <a:uLnTx/>
              <a:uFillTx/>
            </a:endParaRPr>
          </a:p>
        </p:txBody>
      </p:sp>
      <p:sp>
        <p:nvSpPr>
          <p:cNvPr id="106" name="TextBox 105">
            <a:extLst>
              <a:ext uri="{FF2B5EF4-FFF2-40B4-BE49-F238E27FC236}">
                <a16:creationId xmlns:a16="http://schemas.microsoft.com/office/drawing/2014/main" id="{70C46A60-0934-4857-B962-B6D7E00BBC06}"/>
              </a:ext>
            </a:extLst>
          </p:cNvPr>
          <p:cNvSpPr txBox="1"/>
          <p:nvPr/>
        </p:nvSpPr>
        <p:spPr>
          <a:xfrm rot="20098565">
            <a:off x="4160939" y="4341892"/>
            <a:ext cx="1156787" cy="523220"/>
          </a:xfrm>
          <a:prstGeom prst="rect">
            <a:avLst/>
          </a:prstGeom>
          <a:solidFill>
            <a:sysClr val="window" lastClr="FFFFFF"/>
          </a:solidFill>
          <a:ln>
            <a:solidFill>
              <a:srgbClr val="FDEFE3"/>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A5F00"/>
                </a:solidFill>
                <a:effectLst/>
                <a:uLnTx/>
                <a:uFillTx/>
              </a:rPr>
              <a:t>tu</a:t>
            </a:r>
            <a:endParaRPr kumimoji="0" lang="en-GB" sz="2800" b="1" i="0" u="none" strike="noStrike" kern="0" cap="none" spc="0" normalizeH="0" baseline="0" noProof="0" dirty="0">
              <a:ln>
                <a:noFill/>
              </a:ln>
              <a:solidFill>
                <a:srgbClr val="EA5F00"/>
              </a:solidFill>
              <a:effectLst/>
              <a:uLnTx/>
              <a:uFillTx/>
            </a:endParaRPr>
          </a:p>
        </p:txBody>
      </p:sp>
    </p:spTree>
    <p:extLst>
      <p:ext uri="{BB962C8B-B14F-4D97-AF65-F5344CB8AC3E}">
        <p14:creationId xmlns:p14="http://schemas.microsoft.com/office/powerpoint/2010/main" val="314777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52" grpId="0" animBg="1"/>
      <p:bldP spid="53" grpId="0" animBg="1"/>
      <p:bldP spid="54" grpId="0" animBg="1"/>
      <p:bldP spid="102" grpId="0" animBg="1"/>
      <p:bldP spid="103" grpId="0" animBg="1"/>
      <p:bldP spid="104" grpId="0" animBg="1"/>
      <p:bldP spid="105" grpId="0" animBg="1"/>
      <p:bldP spid="10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1664C-0A41-4B92-9B1A-5E7E98650C7A}"/>
              </a:ext>
            </a:extLst>
          </p:cNvPr>
          <p:cNvSpPr>
            <a:spLocks noGrp="1"/>
          </p:cNvSpPr>
          <p:nvPr>
            <p:ph type="title"/>
          </p:nvPr>
        </p:nvSpPr>
        <p:spPr>
          <a:xfrm>
            <a:off x="838200" y="443074"/>
            <a:ext cx="5129463" cy="561640"/>
          </a:xfrm>
        </p:spPr>
        <p:txBody>
          <a:bodyPr>
            <a:normAutofit/>
          </a:bodyPr>
          <a:lstStyle/>
          <a:p>
            <a:r>
              <a:rPr lang="fr-FR" sz="1200" dirty="0" err="1"/>
              <a:t>Talking</a:t>
            </a:r>
            <a:r>
              <a:rPr lang="fr-FR" sz="1200" dirty="0"/>
              <a:t> to </a:t>
            </a:r>
            <a:r>
              <a:rPr lang="fr-FR" sz="1200" dirty="0" err="1"/>
              <a:t>others</a:t>
            </a:r>
            <a:r>
              <a:rPr lang="fr-FR" sz="1200" dirty="0"/>
              <a:t>: </a:t>
            </a:r>
            <a:r>
              <a:rPr lang="fr-FR" sz="1200" i="1" dirty="0"/>
              <a:t>tu</a:t>
            </a:r>
            <a:r>
              <a:rPr lang="fr-FR" sz="1200" i="0" dirty="0"/>
              <a:t> and </a:t>
            </a:r>
            <a:r>
              <a:rPr lang="fr-FR" sz="1200" i="1" dirty="0"/>
              <a:t>vous</a:t>
            </a:r>
            <a:endParaRPr lang="fr-FR" sz="1200" dirty="0"/>
          </a:p>
        </p:txBody>
      </p:sp>
      <p:graphicFrame>
        <p:nvGraphicFramePr>
          <p:cNvPr id="33" name="Table 32">
            <a:extLst>
              <a:ext uri="{FF2B5EF4-FFF2-40B4-BE49-F238E27FC236}">
                <a16:creationId xmlns:a16="http://schemas.microsoft.com/office/drawing/2014/main" id="{BC0BC703-2A7E-4F6F-808A-85FC3AEF3005}"/>
              </a:ext>
            </a:extLst>
          </p:cNvPr>
          <p:cNvGraphicFramePr>
            <a:graphicFrameLocks noGrp="1"/>
          </p:cNvGraphicFramePr>
          <p:nvPr/>
        </p:nvGraphicFramePr>
        <p:xfrm>
          <a:off x="518984" y="2004799"/>
          <a:ext cx="10977016" cy="4300277"/>
        </p:xfrm>
        <a:graphic>
          <a:graphicData uri="http://schemas.openxmlformats.org/drawingml/2006/table">
            <a:tbl>
              <a:tblPr firstRow="1" bandRow="1"/>
              <a:tblGrid>
                <a:gridCol w="731801">
                  <a:extLst>
                    <a:ext uri="{9D8B030D-6E8A-4147-A177-3AD203B41FA5}">
                      <a16:colId xmlns:a16="http://schemas.microsoft.com/office/drawing/2014/main" val="267610939"/>
                    </a:ext>
                  </a:extLst>
                </a:gridCol>
                <a:gridCol w="3835693">
                  <a:extLst>
                    <a:ext uri="{9D8B030D-6E8A-4147-A177-3AD203B41FA5}">
                      <a16:colId xmlns:a16="http://schemas.microsoft.com/office/drawing/2014/main" val="3420051441"/>
                    </a:ext>
                  </a:extLst>
                </a:gridCol>
                <a:gridCol w="2788162">
                  <a:extLst>
                    <a:ext uri="{9D8B030D-6E8A-4147-A177-3AD203B41FA5}">
                      <a16:colId xmlns:a16="http://schemas.microsoft.com/office/drawing/2014/main" val="3036206872"/>
                    </a:ext>
                  </a:extLst>
                </a:gridCol>
                <a:gridCol w="3621360">
                  <a:extLst>
                    <a:ext uri="{9D8B030D-6E8A-4147-A177-3AD203B41FA5}">
                      <a16:colId xmlns:a16="http://schemas.microsoft.com/office/drawing/2014/main" val="3347656321"/>
                    </a:ext>
                  </a:extLst>
                </a:gridCol>
              </a:tblGrid>
              <a:tr h="10861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aseline="0" dirty="0">
                          <a:solidFill>
                            <a:srgbClr val="02456F"/>
                          </a:solidFill>
                          <a:latin typeface="Century Gothic" panose="020B0502020202020204" pitchFamily="34" charset="0"/>
                        </a:rPr>
                        <a:t>You - o</a:t>
                      </a:r>
                      <a:r>
                        <a:rPr lang="en-GB" sz="2400" dirty="0">
                          <a:solidFill>
                            <a:srgbClr val="02456F"/>
                          </a:solidFill>
                          <a:latin typeface="Century Gothic" panose="020B0502020202020204" pitchFamily="34" charset="0"/>
                        </a:rPr>
                        <a:t>ne person</a:t>
                      </a:r>
                    </a:p>
                    <a:p>
                      <a:pPr algn="ct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2456F"/>
                          </a:solidFill>
                          <a:latin typeface="Century Gothic" panose="020B0502020202020204" pitchFamily="34" charset="0"/>
                        </a:rPr>
                        <a:t>You - 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3242069"/>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2456F"/>
                          </a:solidFill>
                          <a:latin typeface="Century Gothic" panose="020B0502020202020204" pitchFamily="34" charset="0"/>
                          <a:ea typeface="Calibri" panose="020F0502020204030204" pitchFamily="34" charset="0"/>
                          <a:cs typeface="Arial" panose="020B0604020202020204" pitchFamily="34" charset="0"/>
                        </a:rPr>
                        <a:t>…… regardes un film ?</a:t>
                      </a:r>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7673671"/>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 écoutez la radio ?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539050"/>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 étudies le fran</a:t>
                      </a:r>
                      <a:r>
                        <a:rPr lang="fr-FR" sz="2400" dirty="0">
                          <a:solidFill>
                            <a:srgbClr val="02456F"/>
                          </a:solidFill>
                          <a:latin typeface="Century Gothic" panose="020B0502020202020204" pitchFamily="34" charset="0"/>
                          <a:ea typeface="Calibri" panose="020F0502020204030204" pitchFamily="34" charset="0"/>
                          <a:cs typeface="Calibri" panose="020F0502020204030204" pitchFamily="34" charset="0"/>
                        </a:rPr>
                        <a:t>ç</a:t>
                      </a:r>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ais ?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9532510"/>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 chantes bien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728787"/>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 étudiez l’anglais ?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821478"/>
                  </a:ext>
                </a:extLst>
              </a:tr>
              <a:tr h="4640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 fermes la porte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559236"/>
                  </a:ext>
                </a:extLst>
              </a:tr>
              <a:tr h="4640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 regardez la t</a:t>
                      </a:r>
                      <a:r>
                        <a:rPr lang="fr-FR" sz="2400" dirty="0">
                          <a:solidFill>
                            <a:srgbClr val="02456F"/>
                          </a:solidFill>
                          <a:latin typeface="Century Gothic" panose="020B0502020202020204" pitchFamily="34" charset="0"/>
                          <a:ea typeface="Calibri" panose="020F0502020204030204" pitchFamily="34" charset="0"/>
                          <a:cs typeface="Arial" panose="020B0604020202020204" pitchFamily="34" charset="0"/>
                        </a:rPr>
                        <a:t>élé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5323286"/>
                  </a:ext>
                </a:extLst>
              </a:tr>
            </a:tbl>
          </a:graphicData>
        </a:graphic>
      </p:graphicFrame>
      <p:pic>
        <p:nvPicPr>
          <p:cNvPr id="34" name="Picture 33">
            <a:extLst>
              <a:ext uri="{FF2B5EF4-FFF2-40B4-BE49-F238E27FC236}">
                <a16:creationId xmlns:a16="http://schemas.microsoft.com/office/drawing/2014/main" id="{3D9A853B-A7D8-4FB5-9565-79A6D8683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284162" y="3111904"/>
            <a:ext cx="346161" cy="360584"/>
          </a:xfrm>
          <a:prstGeom prst="rect">
            <a:avLst/>
          </a:prstGeom>
        </p:spPr>
      </p:pic>
      <p:pic>
        <p:nvPicPr>
          <p:cNvPr id="35" name="Picture 34">
            <a:extLst>
              <a:ext uri="{FF2B5EF4-FFF2-40B4-BE49-F238E27FC236}">
                <a16:creationId xmlns:a16="http://schemas.microsoft.com/office/drawing/2014/main" id="{2DA68479-12E3-4388-B577-1EDDC9B77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564042" y="3597983"/>
            <a:ext cx="346161" cy="360584"/>
          </a:xfrm>
          <a:prstGeom prst="rect">
            <a:avLst/>
          </a:prstGeom>
        </p:spPr>
      </p:pic>
      <p:pic>
        <p:nvPicPr>
          <p:cNvPr id="36" name="Picture 35">
            <a:extLst>
              <a:ext uri="{FF2B5EF4-FFF2-40B4-BE49-F238E27FC236}">
                <a16:creationId xmlns:a16="http://schemas.microsoft.com/office/drawing/2014/main" id="{AC9DC215-25AF-4EA6-9376-6F180171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284166" y="4020622"/>
            <a:ext cx="346161" cy="360584"/>
          </a:xfrm>
          <a:prstGeom prst="rect">
            <a:avLst/>
          </a:prstGeom>
        </p:spPr>
      </p:pic>
      <p:pic>
        <p:nvPicPr>
          <p:cNvPr id="37" name="Picture 36">
            <a:extLst>
              <a:ext uri="{FF2B5EF4-FFF2-40B4-BE49-F238E27FC236}">
                <a16:creationId xmlns:a16="http://schemas.microsoft.com/office/drawing/2014/main" id="{74D85D24-0CD6-4B10-869F-AC6E0E4D6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284168" y="4531993"/>
            <a:ext cx="346161" cy="360584"/>
          </a:xfrm>
          <a:prstGeom prst="rect">
            <a:avLst/>
          </a:prstGeom>
        </p:spPr>
      </p:pic>
      <p:pic>
        <p:nvPicPr>
          <p:cNvPr id="38" name="Picture 37">
            <a:extLst>
              <a:ext uri="{FF2B5EF4-FFF2-40B4-BE49-F238E27FC236}">
                <a16:creationId xmlns:a16="http://schemas.microsoft.com/office/drawing/2014/main" id="{845FA5B3-0A96-4A26-A0E3-DF7DDC22D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564041" y="4944022"/>
            <a:ext cx="346161" cy="360584"/>
          </a:xfrm>
          <a:prstGeom prst="rect">
            <a:avLst/>
          </a:prstGeom>
        </p:spPr>
      </p:pic>
      <p:pic>
        <p:nvPicPr>
          <p:cNvPr id="39" name="Picture 38">
            <a:extLst>
              <a:ext uri="{FF2B5EF4-FFF2-40B4-BE49-F238E27FC236}">
                <a16:creationId xmlns:a16="http://schemas.microsoft.com/office/drawing/2014/main" id="{4E39B296-0E54-45CD-9B99-3D6CF6131A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284163" y="5423564"/>
            <a:ext cx="346161" cy="360584"/>
          </a:xfrm>
          <a:prstGeom prst="rect">
            <a:avLst/>
          </a:prstGeom>
        </p:spPr>
      </p:pic>
      <p:sp>
        <p:nvSpPr>
          <p:cNvPr id="40" name="Rectangle 39">
            <a:extLst>
              <a:ext uri="{FF2B5EF4-FFF2-40B4-BE49-F238E27FC236}">
                <a16:creationId xmlns:a16="http://schemas.microsoft.com/office/drawing/2014/main" id="{3BDB20BD-F853-43CF-8B1B-CBA902037606}"/>
              </a:ext>
            </a:extLst>
          </p:cNvPr>
          <p:cNvSpPr/>
          <p:nvPr/>
        </p:nvSpPr>
        <p:spPr>
          <a:xfrm>
            <a:off x="172995" y="1129011"/>
            <a:ext cx="11811599"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2456F"/>
                </a:solidFill>
                <a:effectLst/>
                <a:uLnTx/>
                <a:uFillTx/>
              </a:rPr>
              <a:t>Who is being asked a question: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2456F"/>
                </a:solidFill>
                <a:effectLst/>
                <a:uLnTx/>
                <a:uFillTx/>
              </a:rPr>
              <a:t>‘</a:t>
            </a:r>
            <a:r>
              <a:rPr kumimoji="0" lang="en-GB" sz="2400" b="1" i="0" u="none" strike="noStrike" kern="0" cap="none" spc="0" normalizeH="0" baseline="0" noProof="0" dirty="0" err="1">
                <a:ln>
                  <a:noFill/>
                </a:ln>
                <a:solidFill>
                  <a:srgbClr val="02456F"/>
                </a:solidFill>
                <a:effectLst/>
                <a:uLnTx/>
                <a:uFillTx/>
              </a:rPr>
              <a:t>tu</a:t>
            </a:r>
            <a:r>
              <a:rPr kumimoji="0" lang="en-GB" sz="2400" b="0" i="0" u="none" strike="noStrike" kern="0" cap="none" spc="0" normalizeH="0" baseline="0" noProof="0" dirty="0">
                <a:ln>
                  <a:noFill/>
                </a:ln>
                <a:solidFill>
                  <a:srgbClr val="02456F"/>
                </a:solidFill>
                <a:effectLst/>
                <a:uLnTx/>
                <a:uFillTx/>
              </a:rPr>
              <a:t>’ (you- one person) or ‘</a:t>
            </a:r>
            <a:r>
              <a:rPr kumimoji="0" lang="en-GB" sz="2400" b="1" i="0" u="none" strike="noStrike" kern="0" cap="none" spc="0" normalizeH="0" baseline="0" noProof="0" dirty="0" err="1">
                <a:ln>
                  <a:noFill/>
                </a:ln>
                <a:solidFill>
                  <a:srgbClr val="02456F"/>
                </a:solidFill>
                <a:effectLst/>
                <a:uLnTx/>
                <a:uFillTx/>
              </a:rPr>
              <a:t>vous</a:t>
            </a:r>
            <a:r>
              <a:rPr kumimoji="0" lang="en-GB" sz="2400" b="0" i="0" u="none" strike="noStrike" kern="0" cap="none" spc="0" normalizeH="0" baseline="0" noProof="0" dirty="0">
                <a:ln>
                  <a:noFill/>
                </a:ln>
                <a:solidFill>
                  <a:srgbClr val="02456F"/>
                </a:solidFill>
                <a:effectLst/>
                <a:uLnTx/>
                <a:uFillTx/>
              </a:rPr>
              <a:t>’ (you - more than one person)? </a:t>
            </a:r>
          </a:p>
        </p:txBody>
      </p:sp>
      <p:pic>
        <p:nvPicPr>
          <p:cNvPr id="41" name="Picture 40">
            <a:extLst>
              <a:ext uri="{FF2B5EF4-FFF2-40B4-BE49-F238E27FC236}">
                <a16:creationId xmlns:a16="http://schemas.microsoft.com/office/drawing/2014/main" id="{70C9705C-AB70-4234-A0AB-995DCE20E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564040" y="5896049"/>
            <a:ext cx="346161" cy="360584"/>
          </a:xfrm>
          <a:prstGeom prst="rect">
            <a:avLst/>
          </a:prstGeom>
        </p:spPr>
      </p:pic>
      <p:pic>
        <p:nvPicPr>
          <p:cNvPr id="42" name="Picture 41" descr="background rectangle">
            <a:extLst>
              <a:ext uri="{FF2B5EF4-FFF2-40B4-BE49-F238E27FC236}">
                <a16:creationId xmlns:a16="http://schemas.microsoft.com/office/drawing/2014/main" id="{C38A1EA4-21A1-477D-9714-9BE677FAC91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7D8580EF-49B7-4C69-9CBA-F1965A2A35E0}"/>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44" name="Rounded Rectangle 46">
            <a:extLst>
              <a:ext uri="{FF2B5EF4-FFF2-40B4-BE49-F238E27FC236}">
                <a16:creationId xmlns:a16="http://schemas.microsoft.com/office/drawing/2014/main" id="{07658EC8-C356-49DA-89A9-B68A6E6E35B6}"/>
              </a:ext>
            </a:extLst>
          </p:cNvPr>
          <p:cNvSpPr/>
          <p:nvPr/>
        </p:nvSpPr>
        <p:spPr>
          <a:xfrm>
            <a:off x="10812162" y="249870"/>
            <a:ext cx="109775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lire</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1664C-0A41-4B92-9B1A-5E7E98650C7A}"/>
              </a:ext>
            </a:extLst>
          </p:cNvPr>
          <p:cNvSpPr>
            <a:spLocks noGrp="1"/>
          </p:cNvSpPr>
          <p:nvPr>
            <p:ph type="title"/>
          </p:nvPr>
        </p:nvSpPr>
        <p:spPr>
          <a:xfrm>
            <a:off x="838200" y="443073"/>
            <a:ext cx="4792579" cy="407159"/>
          </a:xfrm>
        </p:spPr>
        <p:txBody>
          <a:bodyPr>
            <a:normAutofit fontScale="90000"/>
          </a:bodyPr>
          <a:lstStyle/>
          <a:p>
            <a:r>
              <a:rPr lang="fr-FR" sz="2400" dirty="0" err="1"/>
              <a:t>Talking</a:t>
            </a:r>
            <a:r>
              <a:rPr lang="fr-FR" sz="2400" dirty="0"/>
              <a:t> to </a:t>
            </a:r>
            <a:r>
              <a:rPr lang="fr-FR" sz="2400" dirty="0" err="1"/>
              <a:t>others</a:t>
            </a:r>
            <a:r>
              <a:rPr lang="fr-FR" sz="2400" dirty="0"/>
              <a:t>:</a:t>
            </a:r>
            <a:r>
              <a:rPr lang="fr-FR" sz="2400" baseline="0" dirty="0"/>
              <a:t> </a:t>
            </a:r>
            <a:r>
              <a:rPr lang="fr-FR" sz="2400" i="1" baseline="0" dirty="0"/>
              <a:t>tu </a:t>
            </a:r>
            <a:r>
              <a:rPr lang="fr-FR" sz="2400" i="0" baseline="0" dirty="0"/>
              <a:t>and</a:t>
            </a:r>
            <a:r>
              <a:rPr lang="fr-FR" sz="2400" i="1" baseline="0" dirty="0"/>
              <a:t> vous</a:t>
            </a:r>
            <a:endParaRPr lang="fr-FR" sz="2400" dirty="0"/>
          </a:p>
        </p:txBody>
      </p:sp>
      <p:graphicFrame>
        <p:nvGraphicFramePr>
          <p:cNvPr id="33" name="Table 32">
            <a:extLst>
              <a:ext uri="{FF2B5EF4-FFF2-40B4-BE49-F238E27FC236}">
                <a16:creationId xmlns:a16="http://schemas.microsoft.com/office/drawing/2014/main" id="{BC0BC703-2A7E-4F6F-808A-85FC3AEF3005}"/>
              </a:ext>
            </a:extLst>
          </p:cNvPr>
          <p:cNvGraphicFramePr>
            <a:graphicFrameLocks noGrp="1"/>
          </p:cNvGraphicFramePr>
          <p:nvPr/>
        </p:nvGraphicFramePr>
        <p:xfrm>
          <a:off x="45995" y="1903199"/>
          <a:ext cx="12019006" cy="4300277"/>
        </p:xfrm>
        <a:graphic>
          <a:graphicData uri="http://schemas.openxmlformats.org/drawingml/2006/table">
            <a:tbl>
              <a:tblPr firstRow="1" bandRow="1"/>
              <a:tblGrid>
                <a:gridCol w="614405">
                  <a:extLst>
                    <a:ext uri="{9D8B030D-6E8A-4147-A177-3AD203B41FA5}">
                      <a16:colId xmlns:a16="http://schemas.microsoft.com/office/drawing/2014/main" val="267610939"/>
                    </a:ext>
                  </a:extLst>
                </a:gridCol>
                <a:gridCol w="5562600">
                  <a:extLst>
                    <a:ext uri="{9D8B030D-6E8A-4147-A177-3AD203B41FA5}">
                      <a16:colId xmlns:a16="http://schemas.microsoft.com/office/drawing/2014/main" val="3420051441"/>
                    </a:ext>
                  </a:extLst>
                </a:gridCol>
                <a:gridCol w="3225800">
                  <a:extLst>
                    <a:ext uri="{9D8B030D-6E8A-4147-A177-3AD203B41FA5}">
                      <a16:colId xmlns:a16="http://schemas.microsoft.com/office/drawing/2014/main" val="3036206872"/>
                    </a:ext>
                  </a:extLst>
                </a:gridCol>
                <a:gridCol w="2616201">
                  <a:extLst>
                    <a:ext uri="{9D8B030D-6E8A-4147-A177-3AD203B41FA5}">
                      <a16:colId xmlns:a16="http://schemas.microsoft.com/office/drawing/2014/main" val="3347656321"/>
                    </a:ext>
                  </a:extLst>
                </a:gridCol>
              </a:tblGrid>
              <a:tr h="10861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aseline="0" dirty="0">
                          <a:solidFill>
                            <a:srgbClr val="02456F"/>
                          </a:solidFill>
                          <a:latin typeface="Century Gothic" panose="020B0502020202020204" pitchFamily="34" charset="0"/>
                        </a:rPr>
                        <a:t>You - o</a:t>
                      </a:r>
                      <a:r>
                        <a:rPr lang="en-GB" sz="2400" dirty="0">
                          <a:solidFill>
                            <a:srgbClr val="02456F"/>
                          </a:solidFill>
                          <a:latin typeface="Century Gothic" panose="020B0502020202020204" pitchFamily="34" charset="0"/>
                        </a:rPr>
                        <a:t>ne person</a:t>
                      </a:r>
                    </a:p>
                    <a:p>
                      <a:pPr algn="ct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2456F"/>
                          </a:solidFill>
                          <a:latin typeface="Century Gothic" panose="020B0502020202020204" pitchFamily="34" charset="0"/>
                        </a:rPr>
                        <a:t>You - 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3242069"/>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8</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2456F"/>
                          </a:solidFill>
                          <a:latin typeface="Century Gothic" panose="020B0502020202020204" pitchFamily="34" charset="0"/>
                        </a:rPr>
                        <a:t>…… fermez la fenêtre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7673671"/>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9</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 aimes le livre ?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539050"/>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10</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2400" dirty="0">
                          <a:solidFill>
                            <a:srgbClr val="02456F"/>
                          </a:solidFill>
                          <a:latin typeface="Century Gothic" panose="020B0502020202020204" pitchFamily="34" charset="0"/>
                          <a:ea typeface="Calibri" panose="020F0502020204030204" pitchFamily="34" charset="0"/>
                          <a:cs typeface="Times New Roman" panose="02020603050405020304" pitchFamily="18" charset="0"/>
                        </a:rPr>
                        <a:t>…… trouvez la salle ?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9532510"/>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11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2400" b="0" dirty="0">
                          <a:solidFill>
                            <a:schemeClr val="accent5">
                              <a:lumMod val="50000"/>
                            </a:schemeClr>
                          </a:solidFill>
                          <a:latin typeface="Century Gothic" panose="020B0502020202020204" pitchFamily="34" charset="0"/>
                        </a:rPr>
                        <a:t>…… donnez un cadeau </a:t>
                      </a:r>
                      <a:r>
                        <a:rPr lang="en-GB" sz="2400" b="0" i="0" kern="1200" dirty="0">
                          <a:solidFill>
                            <a:schemeClr val="accent5">
                              <a:lumMod val="50000"/>
                            </a:schemeClr>
                          </a:solidFill>
                          <a:effectLst/>
                          <a:latin typeface="Century Gothic" panose="020B0502020202020204" pitchFamily="34" charset="0"/>
                          <a:ea typeface="+mn-ea"/>
                          <a:cs typeface="+mn-cs"/>
                        </a:rPr>
                        <a:t>à Sophie</a:t>
                      </a:r>
                      <a:r>
                        <a:rPr lang="fr-FR" sz="2400" b="0" baseline="0" dirty="0">
                          <a:solidFill>
                            <a:schemeClr val="accent5">
                              <a:lumMod val="50000"/>
                            </a:schemeClr>
                          </a:solidFill>
                          <a:latin typeface="Century Gothic" panose="020B0502020202020204" pitchFamily="34" charset="0"/>
                        </a:rPr>
                        <a:t> </a:t>
                      </a:r>
                      <a:r>
                        <a:rPr lang="fr-FR" sz="2400" b="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728787"/>
                  </a:ext>
                </a:extLst>
              </a:tr>
              <a:tr h="4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12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2400" dirty="0">
                          <a:solidFill>
                            <a:srgbClr val="02456F"/>
                          </a:solidFill>
                          <a:latin typeface="Century Gothic" panose="020B0502020202020204" pitchFamily="34" charset="0"/>
                        </a:rPr>
                        <a:t>…… montres l’exemple à la classe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821478"/>
                  </a:ext>
                </a:extLst>
              </a:tr>
              <a:tr h="4640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13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2456F"/>
                          </a:solidFill>
                          <a:latin typeface="Century Gothic" panose="020B0502020202020204" pitchFamily="34" charset="0"/>
                        </a:rPr>
                        <a:t>......</a:t>
                      </a:r>
                      <a:r>
                        <a:rPr lang="fr-FR" sz="2400" baseline="0" dirty="0">
                          <a:solidFill>
                            <a:srgbClr val="02456F"/>
                          </a:solidFill>
                          <a:latin typeface="Century Gothic" panose="020B0502020202020204" pitchFamily="34" charset="0"/>
                        </a:rPr>
                        <a:t>. </a:t>
                      </a:r>
                      <a:r>
                        <a:rPr lang="fr-FR" sz="2400" dirty="0">
                          <a:solidFill>
                            <a:srgbClr val="02456F"/>
                          </a:solidFill>
                          <a:latin typeface="Century Gothic" panose="020B0502020202020204" pitchFamily="34" charset="0"/>
                        </a:rPr>
                        <a:t>portes une chemise</a:t>
                      </a:r>
                      <a:r>
                        <a:rPr lang="fr-FR" sz="2400" baseline="0" dirty="0">
                          <a:solidFill>
                            <a:srgbClr val="02456F"/>
                          </a:solidFill>
                          <a:latin typeface="Century Gothic" panose="020B0502020202020204" pitchFamily="34" charset="0"/>
                        </a:rPr>
                        <a:t> ?</a:t>
                      </a:r>
                      <a:r>
                        <a:rPr lang="fr-FR" sz="2400" dirty="0">
                          <a:solidFill>
                            <a:srgbClr val="02456F"/>
                          </a:solidFill>
                          <a:latin typeface="Century Gothic" panose="020B0502020202020204" pitchFamily="34" charset="0"/>
                        </a:rPr>
                        <a:t>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559236"/>
                  </a:ext>
                </a:extLst>
              </a:tr>
              <a:tr h="4640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dirty="0">
                          <a:solidFill>
                            <a:srgbClr val="02456F"/>
                          </a:solidFill>
                          <a:latin typeface="Century Gothic" panose="020B0502020202020204" pitchFamily="34" charset="0"/>
                        </a:rPr>
                        <a:t>14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2456F"/>
                          </a:solidFill>
                          <a:latin typeface="Century Gothic" panose="020B0502020202020204" pitchFamily="34" charset="0"/>
                        </a:rPr>
                        <a:t>…… demandes un ordinateur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5323286"/>
                  </a:ext>
                </a:extLst>
              </a:tr>
            </a:tbl>
          </a:graphicData>
        </a:graphic>
      </p:graphicFrame>
      <p:pic>
        <p:nvPicPr>
          <p:cNvPr id="34" name="Picture 33">
            <a:extLst>
              <a:ext uri="{FF2B5EF4-FFF2-40B4-BE49-F238E27FC236}">
                <a16:creationId xmlns:a16="http://schemas.microsoft.com/office/drawing/2014/main" id="{3D9A853B-A7D8-4FB5-9565-79A6D8683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712151" y="3113309"/>
            <a:ext cx="346161" cy="360584"/>
          </a:xfrm>
          <a:prstGeom prst="rect">
            <a:avLst/>
          </a:prstGeom>
        </p:spPr>
      </p:pic>
      <p:pic>
        <p:nvPicPr>
          <p:cNvPr id="35" name="Picture 34">
            <a:extLst>
              <a:ext uri="{FF2B5EF4-FFF2-40B4-BE49-F238E27FC236}">
                <a16:creationId xmlns:a16="http://schemas.microsoft.com/office/drawing/2014/main" id="{2DA68479-12E3-4388-B577-1EDDC9B77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32041" y="3500668"/>
            <a:ext cx="346161" cy="360584"/>
          </a:xfrm>
          <a:prstGeom prst="rect">
            <a:avLst/>
          </a:prstGeom>
        </p:spPr>
      </p:pic>
      <p:pic>
        <p:nvPicPr>
          <p:cNvPr id="36" name="Picture 35">
            <a:extLst>
              <a:ext uri="{FF2B5EF4-FFF2-40B4-BE49-F238E27FC236}">
                <a16:creationId xmlns:a16="http://schemas.microsoft.com/office/drawing/2014/main" id="{AC9DC215-25AF-4EA6-9376-6F180171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712150" y="3912697"/>
            <a:ext cx="346161" cy="360584"/>
          </a:xfrm>
          <a:prstGeom prst="rect">
            <a:avLst/>
          </a:prstGeom>
        </p:spPr>
      </p:pic>
      <p:pic>
        <p:nvPicPr>
          <p:cNvPr id="37" name="Picture 36">
            <a:extLst>
              <a:ext uri="{FF2B5EF4-FFF2-40B4-BE49-F238E27FC236}">
                <a16:creationId xmlns:a16="http://schemas.microsoft.com/office/drawing/2014/main" id="{74D85D24-0CD6-4B10-869F-AC6E0E4D6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692393" y="4369517"/>
            <a:ext cx="346161" cy="360584"/>
          </a:xfrm>
          <a:prstGeom prst="rect">
            <a:avLst/>
          </a:prstGeom>
        </p:spPr>
      </p:pic>
      <p:pic>
        <p:nvPicPr>
          <p:cNvPr id="38" name="Picture 37">
            <a:extLst>
              <a:ext uri="{FF2B5EF4-FFF2-40B4-BE49-F238E27FC236}">
                <a16:creationId xmlns:a16="http://schemas.microsoft.com/office/drawing/2014/main" id="{845FA5B3-0A96-4A26-A0E3-DF7DDC22D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32041" y="4830158"/>
            <a:ext cx="346161" cy="360584"/>
          </a:xfrm>
          <a:prstGeom prst="rect">
            <a:avLst/>
          </a:prstGeom>
        </p:spPr>
      </p:pic>
      <p:pic>
        <p:nvPicPr>
          <p:cNvPr id="39" name="Picture 38">
            <a:extLst>
              <a:ext uri="{FF2B5EF4-FFF2-40B4-BE49-F238E27FC236}">
                <a16:creationId xmlns:a16="http://schemas.microsoft.com/office/drawing/2014/main" id="{4E39B296-0E54-45CD-9B99-3D6CF6131A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32040" y="5335499"/>
            <a:ext cx="346161" cy="360584"/>
          </a:xfrm>
          <a:prstGeom prst="rect">
            <a:avLst/>
          </a:prstGeom>
        </p:spPr>
      </p:pic>
      <p:sp>
        <p:nvSpPr>
          <p:cNvPr id="40" name="Rectangle 39">
            <a:extLst>
              <a:ext uri="{FF2B5EF4-FFF2-40B4-BE49-F238E27FC236}">
                <a16:creationId xmlns:a16="http://schemas.microsoft.com/office/drawing/2014/main" id="{3BDB20BD-F853-43CF-8B1B-CBA902037606}"/>
              </a:ext>
            </a:extLst>
          </p:cNvPr>
          <p:cNvSpPr/>
          <p:nvPr/>
        </p:nvSpPr>
        <p:spPr>
          <a:xfrm>
            <a:off x="172995" y="1129011"/>
            <a:ext cx="11811599"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2456F"/>
                </a:solidFill>
                <a:effectLst/>
                <a:uLnTx/>
                <a:uFillTx/>
              </a:rPr>
              <a:t>Who is being asked a question: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2456F"/>
                </a:solidFill>
                <a:effectLst/>
                <a:uLnTx/>
                <a:uFillTx/>
              </a:rPr>
              <a:t>‘</a:t>
            </a:r>
            <a:r>
              <a:rPr kumimoji="0" lang="en-GB" sz="2400" b="1" i="0" u="none" strike="noStrike" kern="0" cap="none" spc="0" normalizeH="0" baseline="0" noProof="0" dirty="0" err="1">
                <a:ln>
                  <a:noFill/>
                </a:ln>
                <a:solidFill>
                  <a:srgbClr val="02456F"/>
                </a:solidFill>
                <a:effectLst/>
                <a:uLnTx/>
                <a:uFillTx/>
              </a:rPr>
              <a:t>tu</a:t>
            </a:r>
            <a:r>
              <a:rPr kumimoji="0" lang="en-GB" sz="2400" b="0" i="0" u="none" strike="noStrike" kern="0" cap="none" spc="0" normalizeH="0" baseline="0" noProof="0" dirty="0">
                <a:ln>
                  <a:noFill/>
                </a:ln>
                <a:solidFill>
                  <a:srgbClr val="02456F"/>
                </a:solidFill>
                <a:effectLst/>
                <a:uLnTx/>
                <a:uFillTx/>
              </a:rPr>
              <a:t>’ (you- one person) or ‘</a:t>
            </a:r>
            <a:r>
              <a:rPr kumimoji="0" lang="en-GB" sz="2400" b="1" i="0" u="none" strike="noStrike" kern="0" cap="none" spc="0" normalizeH="0" baseline="0" noProof="0" dirty="0" err="1">
                <a:ln>
                  <a:noFill/>
                </a:ln>
                <a:solidFill>
                  <a:srgbClr val="02456F"/>
                </a:solidFill>
                <a:effectLst/>
                <a:uLnTx/>
                <a:uFillTx/>
              </a:rPr>
              <a:t>vous</a:t>
            </a:r>
            <a:r>
              <a:rPr kumimoji="0" lang="en-GB" sz="2400" b="0" i="0" u="none" strike="noStrike" kern="0" cap="none" spc="0" normalizeH="0" baseline="0" noProof="0" dirty="0">
                <a:ln>
                  <a:noFill/>
                </a:ln>
                <a:solidFill>
                  <a:srgbClr val="02456F"/>
                </a:solidFill>
                <a:effectLst/>
                <a:uLnTx/>
                <a:uFillTx/>
              </a:rPr>
              <a:t>’ (you - more than one person)? </a:t>
            </a:r>
          </a:p>
        </p:txBody>
      </p:sp>
      <p:pic>
        <p:nvPicPr>
          <p:cNvPr id="41" name="Picture 40">
            <a:extLst>
              <a:ext uri="{FF2B5EF4-FFF2-40B4-BE49-F238E27FC236}">
                <a16:creationId xmlns:a16="http://schemas.microsoft.com/office/drawing/2014/main" id="{70C9705C-AB70-4234-A0AB-995DCE20E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32041" y="5817170"/>
            <a:ext cx="346161" cy="360584"/>
          </a:xfrm>
          <a:prstGeom prst="rect">
            <a:avLst/>
          </a:prstGeom>
        </p:spPr>
      </p:pic>
      <p:pic>
        <p:nvPicPr>
          <p:cNvPr id="42" name="Picture 41" descr="background rectangle">
            <a:extLst>
              <a:ext uri="{FF2B5EF4-FFF2-40B4-BE49-F238E27FC236}">
                <a16:creationId xmlns:a16="http://schemas.microsoft.com/office/drawing/2014/main" id="{C38A1EA4-21A1-477D-9714-9BE677FAC91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7D8580EF-49B7-4C69-9CBA-F1965A2A35E0}"/>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44" name="Rounded Rectangle 46">
            <a:extLst>
              <a:ext uri="{FF2B5EF4-FFF2-40B4-BE49-F238E27FC236}">
                <a16:creationId xmlns:a16="http://schemas.microsoft.com/office/drawing/2014/main" id="{07658EC8-C356-49DA-89A9-B68A6E6E35B6}"/>
              </a:ext>
            </a:extLst>
          </p:cNvPr>
          <p:cNvSpPr/>
          <p:nvPr/>
        </p:nvSpPr>
        <p:spPr>
          <a:xfrm>
            <a:off x="10812162" y="249870"/>
            <a:ext cx="109775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rPr>
              <a:t>lire</a:t>
            </a:r>
          </a:p>
        </p:txBody>
      </p:sp>
    </p:spTree>
    <p:extLst>
      <p:ext uri="{BB962C8B-B14F-4D97-AF65-F5344CB8AC3E}">
        <p14:creationId xmlns:p14="http://schemas.microsoft.com/office/powerpoint/2010/main" val="36253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1C23CE-0082-4473-AD22-836898D67380}"/>
              </a:ext>
            </a:extLst>
          </p:cNvPr>
          <p:cNvSpPr>
            <a:spLocks noGrp="1"/>
          </p:cNvSpPr>
          <p:nvPr>
            <p:ph type="title"/>
          </p:nvPr>
        </p:nvSpPr>
        <p:spPr>
          <a:xfrm>
            <a:off x="56445" y="305726"/>
            <a:ext cx="10515600" cy="1325563"/>
          </a:xfrm>
        </p:spPr>
        <p:txBody>
          <a:bodyPr>
            <a:normAutofit fontScale="90000"/>
          </a:bodyPr>
          <a:lstStyle/>
          <a:p>
            <a:r>
              <a:rPr lang="fr-FR" dirty="0" err="1"/>
              <a:t>Distinguishing</a:t>
            </a:r>
            <a:r>
              <a:rPr lang="fr-FR" dirty="0"/>
              <a:t> </a:t>
            </a:r>
            <a:r>
              <a:rPr lang="fr-FR" dirty="0" err="1"/>
              <a:t>between</a:t>
            </a:r>
            <a:r>
              <a:rPr lang="fr-FR" dirty="0"/>
              <a:t> ‘</a:t>
            </a:r>
            <a:r>
              <a:rPr lang="fr-FR" dirty="0" err="1"/>
              <a:t>you</a:t>
            </a:r>
            <a:r>
              <a:rPr lang="fr-FR" dirty="0"/>
              <a:t>’ </a:t>
            </a:r>
            <a:r>
              <a:rPr lang="fr-FR" dirty="0" err="1"/>
              <a:t>meaning</a:t>
            </a:r>
            <a:r>
              <a:rPr lang="fr-FR" dirty="0"/>
              <a:t> one </a:t>
            </a:r>
            <a:r>
              <a:rPr lang="fr-FR" dirty="0" err="1"/>
              <a:t>person</a:t>
            </a:r>
            <a:r>
              <a:rPr lang="fr-FR" baseline="0" dirty="0"/>
              <a:t> and ‘</a:t>
            </a:r>
            <a:r>
              <a:rPr lang="fr-FR" baseline="0" dirty="0" err="1"/>
              <a:t>you</a:t>
            </a:r>
            <a:r>
              <a:rPr lang="fr-FR" baseline="0" dirty="0"/>
              <a:t>’ </a:t>
            </a:r>
            <a:r>
              <a:rPr lang="fr-FR" baseline="0" dirty="0" err="1"/>
              <a:t>meaning</a:t>
            </a:r>
            <a:r>
              <a:rPr lang="fr-FR" baseline="0" dirty="0"/>
              <a:t> more </a:t>
            </a:r>
            <a:r>
              <a:rPr lang="fr-FR" baseline="0" dirty="0" err="1"/>
              <a:t>than</a:t>
            </a:r>
            <a:r>
              <a:rPr lang="fr-FR" baseline="0" dirty="0"/>
              <a:t> one </a:t>
            </a:r>
            <a:r>
              <a:rPr lang="fr-FR" baseline="0" dirty="0" err="1"/>
              <a:t>person</a:t>
            </a:r>
            <a:endParaRPr lang="fr-FR" dirty="0"/>
          </a:p>
        </p:txBody>
      </p:sp>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Subtitle 5">
            <a:extLst>
              <a:ext uri="{FF2B5EF4-FFF2-40B4-BE49-F238E27FC236}">
                <a16:creationId xmlns:a16="http://schemas.microsoft.com/office/drawing/2014/main" id="{4CC31618-8B75-491B-A6CD-32E40DD1979A}"/>
              </a:ext>
            </a:extLst>
          </p:cNvPr>
          <p:cNvSpPr txBox="1">
            <a:spLocks/>
          </p:cNvSpPr>
          <p:nvPr/>
        </p:nvSpPr>
        <p:spPr>
          <a:xfrm>
            <a:off x="180000" y="3069585"/>
            <a:ext cx="7748076" cy="8860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r-FR" dirty="0">
                <a:solidFill>
                  <a:prstClr val="white"/>
                </a:solidFill>
                <a:latin typeface="Century Gothic" panose="020B0502020202020204" pitchFamily="34" charset="0"/>
              </a:rPr>
              <a:t> -ER </a:t>
            </a:r>
            <a:r>
              <a:rPr lang="fr-FR" dirty="0" err="1">
                <a:solidFill>
                  <a:prstClr val="white"/>
                </a:solidFill>
                <a:latin typeface="Century Gothic" panose="020B0502020202020204" pitchFamily="34" charset="0"/>
              </a:rPr>
              <a:t>verbs</a:t>
            </a:r>
            <a:r>
              <a:rPr lang="fr-FR" dirty="0">
                <a:solidFill>
                  <a:prstClr val="white"/>
                </a:solidFill>
                <a:latin typeface="Century Gothic" panose="020B0502020202020204" pitchFamily="34" charset="0"/>
              </a:rPr>
              <a:t> (vous)</a:t>
            </a:r>
          </a:p>
          <a:p>
            <a:pPr marL="0" lvl="0" indent="0">
              <a:lnSpc>
                <a:spcPct val="100000"/>
              </a:lnSpc>
              <a:spcBef>
                <a:spcPts val="0"/>
              </a:spcBef>
              <a:buNone/>
              <a:defRPr/>
            </a:pPr>
            <a:r>
              <a:rPr lang="fr-FR" dirty="0">
                <a:solidFill>
                  <a:prstClr val="white"/>
                </a:solidFill>
                <a:latin typeface="Century Gothic" panose="020B0502020202020204" pitchFamily="34" charset="0"/>
              </a:rPr>
              <a:t>SSC [i] [</a:t>
            </a:r>
            <a:r>
              <a:rPr lang="fr-FR" dirty="0" err="1">
                <a:solidFill>
                  <a:prstClr val="white"/>
                </a:solidFill>
                <a:latin typeface="Century Gothic" panose="020B0502020202020204" pitchFamily="34" charset="0"/>
              </a:rPr>
              <a:t>revisited</a:t>
            </a:r>
            <a:r>
              <a:rPr lang="fr-FR" dirty="0">
                <a:solidFill>
                  <a:prstClr val="white"/>
                </a:solidFill>
                <a:latin typeface="Century Gothic" panose="020B0502020202020204" pitchFamily="34" charset="0"/>
              </a:rPr>
              <a:t>]</a:t>
            </a:r>
            <a:endParaRPr lang="en-GB" dirty="0">
              <a:solidFill>
                <a:prstClr val="white"/>
              </a:solidFill>
              <a:latin typeface="Century Gothic" panose="020B0502020202020204" pitchFamily="34" charset="0"/>
            </a:endParaRPr>
          </a:p>
        </p:txBody>
      </p:sp>
      <p:sp>
        <p:nvSpPr>
          <p:cNvPr id="13" name="Title 3">
            <a:extLst>
              <a:ext uri="{FF2B5EF4-FFF2-40B4-BE49-F238E27FC236}">
                <a16:creationId xmlns:a16="http://schemas.microsoft.com/office/drawing/2014/main" id="{AE889CB8-074F-41ED-B5BC-8B1C0D157B4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28</a:t>
            </a:r>
          </a:p>
        </p:txBody>
      </p:sp>
      <p:sp>
        <p:nvSpPr>
          <p:cNvPr id="23" name="Title 3">
            <a:extLst>
              <a:ext uri="{FF2B5EF4-FFF2-40B4-BE49-F238E27FC236}">
                <a16:creationId xmlns:a16="http://schemas.microsoft.com/office/drawing/2014/main" id="{DD5C481A-0C07-4CAD-BBAE-CDB1874E9571}"/>
              </a:ext>
            </a:extLst>
          </p:cNvPr>
          <p:cNvSpPr txBox="1">
            <a:spLocks/>
          </p:cNvSpPr>
          <p:nvPr/>
        </p:nvSpPr>
        <p:spPr>
          <a:xfrm>
            <a:off x="235002" y="5666212"/>
            <a:ext cx="4651021"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spcBef>
                <a:spcPts val="0"/>
              </a:spcBef>
              <a:buClr>
                <a:srgbClr val="FFFFFF"/>
              </a:buClr>
              <a:buSzPts val="1400"/>
            </a:pPr>
            <a:r>
              <a:rPr lang="fi-FI" sz="1400" dirty="0">
                <a:solidFill>
                  <a:srgbClr val="FFFFFF"/>
                </a:solidFill>
                <a:latin typeface="Century Gothic"/>
                <a:ea typeface="Century Gothic"/>
                <a:cs typeface="Century Gothic"/>
                <a:sym typeface="Century Gothic"/>
              </a:rPr>
              <a:t>Stephen Owen / Emma Marsden / Kirsten Somerville / Catherine Morris</a:t>
            </a:r>
            <a:br>
              <a:rPr lang="fi-FI" sz="1600" dirty="0">
                <a:solidFill>
                  <a:srgbClr val="FFFFFF"/>
                </a:solidFill>
                <a:latin typeface="Century Gothic"/>
                <a:ea typeface="Century Gothic"/>
                <a:cs typeface="Century Gothic"/>
                <a:sym typeface="Century Gothic"/>
              </a:rPr>
            </a:b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28/07/2021</a:t>
            </a:r>
          </a:p>
        </p:txBody>
      </p:sp>
      <p:sp>
        <p:nvSpPr>
          <p:cNvPr id="14" name="Title 2">
            <a:extLst>
              <a:ext uri="{FF2B5EF4-FFF2-40B4-BE49-F238E27FC236}">
                <a16:creationId xmlns:a16="http://schemas.microsoft.com/office/drawing/2014/main" id="{84BACB6C-1AEA-4C51-9E0C-292F5C4C2A9E}"/>
              </a:ext>
            </a:extLst>
          </p:cNvPr>
          <p:cNvSpPr txBox="1">
            <a:spLocks/>
          </p:cNvSpPr>
          <p:nvPr/>
        </p:nvSpPr>
        <p:spPr>
          <a:xfrm>
            <a:off x="235002" y="2279844"/>
            <a:ext cx="9235849" cy="1062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prstClr val="white"/>
                </a:solidFill>
                <a:latin typeface="Century Gothic" panose="020B0502020202020204" pitchFamily="34" charset="0"/>
              </a:rPr>
              <a:t>Saying ‘you’ – singular and plural</a:t>
            </a:r>
            <a:endParaRPr lang="en-US" sz="3600" dirty="0"/>
          </a:p>
        </p:txBody>
      </p:sp>
    </p:spTree>
    <p:extLst>
      <p:ext uri="{BB962C8B-B14F-4D97-AF65-F5344CB8AC3E}">
        <p14:creationId xmlns:p14="http://schemas.microsoft.com/office/powerpoint/2010/main" val="93352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421639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3290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83076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6" name="i petit.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7" name="i lit.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8" name="i ici.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9" name="i il.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62489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7FD3D75-8C7B-43B9-B68D-0E357F3ED3B3}"/>
              </a:ext>
            </a:extLst>
          </p:cNvPr>
          <p:cNvSpPr txBox="1"/>
          <p:nvPr/>
        </p:nvSpPr>
        <p:spPr>
          <a:xfrm>
            <a:off x="305929" y="4943434"/>
            <a:ext cx="3462433"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rPr>
              <a:t>rap</a:t>
            </a:r>
            <a:r>
              <a:rPr lang="en-GB" sz="6000" dirty="0" err="1">
                <a:solidFill>
                  <a:schemeClr val="accent2"/>
                </a:solidFill>
                <a:latin typeface="Century Gothic" panose="020B0502020202020204" pitchFamily="34" charset="0"/>
              </a:rPr>
              <a:t>i</a:t>
            </a:r>
            <a:r>
              <a:rPr lang="en-GB" sz="6000" dirty="0" err="1">
                <a:solidFill>
                  <a:schemeClr val="accent1">
                    <a:lumMod val="50000"/>
                  </a:schemeClr>
                </a:solidFill>
                <a:latin typeface="Century Gothic" panose="020B0502020202020204" pitchFamily="34" charset="0"/>
              </a:rPr>
              <a:t>de</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9FEED8A-5074-43DE-8F06-9D5E65BC6A05}"/>
              </a:ext>
            </a:extLst>
          </p:cNvPr>
          <p:cNvSpPr txBox="1"/>
          <p:nvPr/>
        </p:nvSpPr>
        <p:spPr>
          <a:xfrm>
            <a:off x="1542791" y="1164224"/>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ac</a:t>
            </a:r>
            <a:r>
              <a:rPr lang="en-GB" sz="6000" dirty="0">
                <a:solidFill>
                  <a:schemeClr val="accent1">
                    <a:lumMod val="50000"/>
                  </a:schemeClr>
                </a:solidFill>
                <a:latin typeface="Century Gothic" panose="020B0502020202020204" pitchFamily="34" charset="0"/>
                <a:cs typeface="Calibri" panose="020F0502020204030204" pitchFamily="34" charset="0"/>
              </a:rPr>
              <a:t>t</a:t>
            </a:r>
            <a:r>
              <a:rPr lang="en-GB" sz="6000" dirty="0">
                <a:solidFill>
                  <a:schemeClr val="accent2"/>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on</a:t>
            </a:r>
          </a:p>
        </p:txBody>
      </p:sp>
      <p:sp>
        <p:nvSpPr>
          <p:cNvPr id="11" name="TextBox 10">
            <a:extLst>
              <a:ext uri="{FF2B5EF4-FFF2-40B4-BE49-F238E27FC236}">
                <a16:creationId xmlns:a16="http://schemas.microsoft.com/office/drawing/2014/main" id="{B629C01C-72D8-4A4F-A3CE-FE20F627BD33}"/>
              </a:ext>
            </a:extLst>
          </p:cNvPr>
          <p:cNvSpPr txBox="1"/>
          <p:nvPr/>
        </p:nvSpPr>
        <p:spPr>
          <a:xfrm>
            <a:off x="2973920" y="2862886"/>
            <a:ext cx="4301405"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an</a:t>
            </a:r>
            <a:r>
              <a:rPr lang="en-GB" sz="6000" dirty="0">
                <a:solidFill>
                  <a:schemeClr val="accent2"/>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mal</a:t>
            </a:r>
          </a:p>
        </p:txBody>
      </p:sp>
      <p:sp>
        <p:nvSpPr>
          <p:cNvPr id="12" name="TextBox 11">
            <a:extLst>
              <a:ext uri="{FF2B5EF4-FFF2-40B4-BE49-F238E27FC236}">
                <a16:creationId xmlns:a16="http://schemas.microsoft.com/office/drawing/2014/main" id="{3249B0CD-7802-48C3-9F0F-C831E1037117}"/>
              </a:ext>
            </a:extLst>
          </p:cNvPr>
          <p:cNvSpPr txBox="1"/>
          <p:nvPr/>
        </p:nvSpPr>
        <p:spPr>
          <a:xfrm>
            <a:off x="326334" y="2557826"/>
            <a:ext cx="3007386"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ou</a:t>
            </a:r>
            <a:r>
              <a:rPr lang="en-GB" sz="6000" dirty="0" err="1">
                <a:solidFill>
                  <a:schemeClr val="accent2"/>
                </a:solidFill>
                <a:latin typeface="Century Gothic" panose="020B0502020202020204" pitchFamily="34" charset="0"/>
                <a:cs typeface="Calibri" panose="020F0502020204030204" pitchFamily="34" charset="0"/>
              </a:rPr>
              <a:t>i</a:t>
            </a:r>
            <a:endParaRPr lang="en-GB" sz="6000" dirty="0">
              <a:solidFill>
                <a:schemeClr val="accent2"/>
              </a:solidFill>
              <a:latin typeface="Century Gothic" panose="020B050202020202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FE3EEA4-3701-4BBB-8B50-6AA51347B3BA}"/>
              </a:ext>
            </a:extLst>
          </p:cNvPr>
          <p:cNvSpPr txBox="1"/>
          <p:nvPr/>
        </p:nvSpPr>
        <p:spPr>
          <a:xfrm>
            <a:off x="3091749" y="4314879"/>
            <a:ext cx="4301405"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mach</a:t>
            </a:r>
            <a:r>
              <a:rPr lang="en-GB" sz="6000" dirty="0">
                <a:solidFill>
                  <a:schemeClr val="accent2"/>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ne</a:t>
            </a:r>
          </a:p>
        </p:txBody>
      </p:sp>
      <p:sp>
        <p:nvSpPr>
          <p:cNvPr id="14" name="TextBox 19">
            <a:extLst>
              <a:ext uri="{FF2B5EF4-FFF2-40B4-BE49-F238E27FC236}">
                <a16:creationId xmlns:a16="http://schemas.microsoft.com/office/drawing/2014/main" id="{DFF259E3-5A18-4EF0-A714-C6436B58078F}"/>
              </a:ext>
            </a:extLst>
          </p:cNvPr>
          <p:cNvSpPr txBox="1"/>
          <p:nvPr/>
        </p:nvSpPr>
        <p:spPr>
          <a:xfrm>
            <a:off x="-151737" y="3792859"/>
            <a:ext cx="396352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2"/>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dée</a:t>
            </a:r>
          </a:p>
        </p:txBody>
      </p:sp>
      <p:sp>
        <p:nvSpPr>
          <p:cNvPr id="15" name="TextBox 20">
            <a:extLst>
              <a:ext uri="{FF2B5EF4-FFF2-40B4-BE49-F238E27FC236}">
                <a16:creationId xmlns:a16="http://schemas.microsoft.com/office/drawing/2014/main" id="{07C76F95-FFDD-44B2-9248-51312E00C0EF}"/>
              </a:ext>
            </a:extLst>
          </p:cNvPr>
          <p:cNvSpPr txBox="1"/>
          <p:nvPr/>
        </p:nvSpPr>
        <p:spPr>
          <a:xfrm flipH="1">
            <a:off x="6704009" y="3845770"/>
            <a:ext cx="268550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pet</a:t>
            </a:r>
            <a:r>
              <a:rPr lang="en-GB" sz="6000" dirty="0">
                <a:solidFill>
                  <a:schemeClr val="accent2"/>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t</a:t>
            </a:r>
          </a:p>
        </p:txBody>
      </p:sp>
      <p:sp>
        <p:nvSpPr>
          <p:cNvPr id="16" name="TextBox 21">
            <a:extLst>
              <a:ext uri="{FF2B5EF4-FFF2-40B4-BE49-F238E27FC236}">
                <a16:creationId xmlns:a16="http://schemas.microsoft.com/office/drawing/2014/main" id="{B43F578F-8D40-45FF-A920-FF4FDCDED66A}"/>
              </a:ext>
            </a:extLst>
          </p:cNvPr>
          <p:cNvSpPr txBox="1"/>
          <p:nvPr/>
        </p:nvSpPr>
        <p:spPr>
          <a:xfrm>
            <a:off x="2723788" y="1798016"/>
            <a:ext cx="503732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chemeClr val="accent2"/>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lle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7" name="TextBox 22">
            <a:extLst>
              <a:ext uri="{FF2B5EF4-FFF2-40B4-BE49-F238E27FC236}">
                <a16:creationId xmlns:a16="http://schemas.microsoft.com/office/drawing/2014/main" id="{AA3AD21E-B773-4F31-B43E-266006FF3813}"/>
              </a:ext>
            </a:extLst>
          </p:cNvPr>
          <p:cNvSpPr txBox="1"/>
          <p:nvPr/>
        </p:nvSpPr>
        <p:spPr>
          <a:xfrm>
            <a:off x="6766249" y="2155553"/>
            <a:ext cx="217586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2"/>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l</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8" name="TextBox 20">
            <a:extLst>
              <a:ext uri="{FF2B5EF4-FFF2-40B4-BE49-F238E27FC236}">
                <a16:creationId xmlns:a16="http://schemas.microsoft.com/office/drawing/2014/main" id="{226EE960-4A04-4ECB-979C-809471D6B152}"/>
              </a:ext>
            </a:extLst>
          </p:cNvPr>
          <p:cNvSpPr txBox="1"/>
          <p:nvPr/>
        </p:nvSpPr>
        <p:spPr>
          <a:xfrm flipH="1">
            <a:off x="6369519" y="1213199"/>
            <a:ext cx="310297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115076"/>
                </a:solidFill>
                <a:latin typeface="Century Gothic" panose="020B0502020202020204" pitchFamily="34" charset="0"/>
                <a:cs typeface="Calibri" panose="020F0502020204030204" pitchFamily="34" charset="0"/>
              </a:rPr>
              <a:t>anc</a:t>
            </a:r>
            <a:r>
              <a:rPr lang="en-GB" sz="6000" dirty="0" err="1">
                <a:solidFill>
                  <a:schemeClr val="accent2"/>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en</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9" name="TextBox 20">
            <a:extLst>
              <a:ext uri="{FF2B5EF4-FFF2-40B4-BE49-F238E27FC236}">
                <a16:creationId xmlns:a16="http://schemas.microsoft.com/office/drawing/2014/main" id="{69DCB100-CEF2-40AF-B406-E1BACBE4A75E}"/>
              </a:ext>
            </a:extLst>
          </p:cNvPr>
          <p:cNvSpPr txBox="1"/>
          <p:nvPr/>
        </p:nvSpPr>
        <p:spPr>
          <a:xfrm flipH="1">
            <a:off x="4307493" y="5282035"/>
            <a:ext cx="217196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chemeClr val="accent2"/>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vre</a:t>
            </a:r>
          </a:p>
        </p:txBody>
      </p:sp>
      <p:sp>
        <p:nvSpPr>
          <p:cNvPr id="20" name="Rectangle 2" descr="rectangle for the timer">
            <a:extLst>
              <a:ext uri="{FF2B5EF4-FFF2-40B4-BE49-F238E27FC236}">
                <a16:creationId xmlns:a16="http://schemas.microsoft.com/office/drawing/2014/main" id="{28003C7E-A9CC-4F0F-934C-61552485FADC}"/>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1" name="Rectangle 3" descr="rectangle for the timer, it moves down the screen as the time passes">
            <a:extLst>
              <a:ext uri="{FF2B5EF4-FFF2-40B4-BE49-F238E27FC236}">
                <a16:creationId xmlns:a16="http://schemas.microsoft.com/office/drawing/2014/main" id="{A84F8124-09F6-4721-8981-3281F77455B5}"/>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Line 7" descr="line to denote the top of the timer, 60 seconds">
            <a:extLst>
              <a:ext uri="{FF2B5EF4-FFF2-40B4-BE49-F238E27FC236}">
                <a16:creationId xmlns:a16="http://schemas.microsoft.com/office/drawing/2014/main" id="{275B3ACE-544C-43E7-95B7-6E958D63C9FB}"/>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23" name="Text Box 12">
            <a:extLst>
              <a:ext uri="{FF2B5EF4-FFF2-40B4-BE49-F238E27FC236}">
                <a16:creationId xmlns:a16="http://schemas.microsoft.com/office/drawing/2014/main" id="{0E8BAC99-D67F-402E-92B7-3B5936B8B0E2}"/>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24" name="Text Box 10">
            <a:extLst>
              <a:ext uri="{FF2B5EF4-FFF2-40B4-BE49-F238E27FC236}">
                <a16:creationId xmlns:a16="http://schemas.microsoft.com/office/drawing/2014/main" id="{355853C1-6071-4428-9EF1-F8B84639F4A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25" name="Line 4" descr="line for the timer, 60 to 0 seconds">
            <a:extLst>
              <a:ext uri="{FF2B5EF4-FFF2-40B4-BE49-F238E27FC236}">
                <a16:creationId xmlns:a16="http://schemas.microsoft.com/office/drawing/2014/main" id="{C474555B-F41D-4EB9-8971-7B00B371048D}"/>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26" name="Line 9" descr="line to denote the end of the timer (i.e. zero seconds)">
            <a:extLst>
              <a:ext uri="{FF2B5EF4-FFF2-40B4-BE49-F238E27FC236}">
                <a16:creationId xmlns:a16="http://schemas.microsoft.com/office/drawing/2014/main" id="{DF02AEB6-1E1B-401F-B7FC-1FFAE5646BE6}"/>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27" name="Text Box 14">
            <a:extLst>
              <a:ext uri="{FF2B5EF4-FFF2-40B4-BE49-F238E27FC236}">
                <a16:creationId xmlns:a16="http://schemas.microsoft.com/office/drawing/2014/main" id="{765C674B-9E2E-4CB3-AD44-AAF31242FD57}"/>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8" name="AutoShape 11">
            <a:hlinkClick r:id="" action="ppaction://noaction" highlightClick="1"/>
            <a:extLst>
              <a:ext uri="{FF2B5EF4-FFF2-40B4-BE49-F238E27FC236}">
                <a16:creationId xmlns:a16="http://schemas.microsoft.com/office/drawing/2014/main" id="{597BA463-5082-4EC5-B3BC-274F6221CA46}"/>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 name="Picture 1">
            <a:extLst>
              <a:ext uri="{FF2B5EF4-FFF2-40B4-BE49-F238E27FC236}">
                <a16:creationId xmlns:a16="http://schemas.microsoft.com/office/drawing/2014/main" id="{4D028EDA-0D91-453E-B321-74A73521D3D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835964" y="440715"/>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799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1"/>
                                        </p:tgtEl>
                                      </p:cBhvr>
                                    </p:animEffect>
                                    <p:set>
                                      <p:cBhvr>
                                        <p:cTn id="7" dur="1" fill="hold">
                                          <p:stCondLst>
                                            <p:cond delay="58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8">
            <a:extLst>
              <a:ext uri="{FF2B5EF4-FFF2-40B4-BE49-F238E27FC236}">
                <a16:creationId xmlns:a16="http://schemas.microsoft.com/office/drawing/2014/main" id="{F63AADCA-4C84-422C-8D3C-EE1C07655F30}"/>
              </a:ext>
            </a:extLst>
          </p:cNvPr>
          <p:cNvGraphicFramePr>
            <a:graphicFrameLocks noGrp="1"/>
          </p:cNvGraphicFramePr>
          <p:nvPr/>
        </p:nvGraphicFramePr>
        <p:xfrm>
          <a:off x="4763386" y="1130834"/>
          <a:ext cx="7199998" cy="5151120"/>
        </p:xfrm>
        <a:graphic>
          <a:graphicData uri="http://schemas.openxmlformats.org/drawingml/2006/table">
            <a:tbl>
              <a:tblPr firstRow="1" bandRow="1">
                <a:tableStyleId>{5940675A-B579-460E-94D1-54222C63F5DA}</a:tableStyleId>
              </a:tblPr>
              <a:tblGrid>
                <a:gridCol w="553846">
                  <a:extLst>
                    <a:ext uri="{9D8B030D-6E8A-4147-A177-3AD203B41FA5}">
                      <a16:colId xmlns:a16="http://schemas.microsoft.com/office/drawing/2014/main" val="2460557070"/>
                    </a:ext>
                  </a:extLst>
                </a:gridCol>
                <a:gridCol w="553846">
                  <a:extLst>
                    <a:ext uri="{9D8B030D-6E8A-4147-A177-3AD203B41FA5}">
                      <a16:colId xmlns:a16="http://schemas.microsoft.com/office/drawing/2014/main" val="4167036178"/>
                    </a:ext>
                  </a:extLst>
                </a:gridCol>
                <a:gridCol w="553846">
                  <a:extLst>
                    <a:ext uri="{9D8B030D-6E8A-4147-A177-3AD203B41FA5}">
                      <a16:colId xmlns:a16="http://schemas.microsoft.com/office/drawing/2014/main" val="2842532945"/>
                    </a:ext>
                  </a:extLst>
                </a:gridCol>
                <a:gridCol w="553846">
                  <a:extLst>
                    <a:ext uri="{9D8B030D-6E8A-4147-A177-3AD203B41FA5}">
                      <a16:colId xmlns:a16="http://schemas.microsoft.com/office/drawing/2014/main" val="1676976631"/>
                    </a:ext>
                  </a:extLst>
                </a:gridCol>
                <a:gridCol w="553846">
                  <a:extLst>
                    <a:ext uri="{9D8B030D-6E8A-4147-A177-3AD203B41FA5}">
                      <a16:colId xmlns:a16="http://schemas.microsoft.com/office/drawing/2014/main" val="248216867"/>
                    </a:ext>
                  </a:extLst>
                </a:gridCol>
                <a:gridCol w="553846">
                  <a:extLst>
                    <a:ext uri="{9D8B030D-6E8A-4147-A177-3AD203B41FA5}">
                      <a16:colId xmlns:a16="http://schemas.microsoft.com/office/drawing/2014/main" val="822581036"/>
                    </a:ext>
                  </a:extLst>
                </a:gridCol>
                <a:gridCol w="553846">
                  <a:extLst>
                    <a:ext uri="{9D8B030D-6E8A-4147-A177-3AD203B41FA5}">
                      <a16:colId xmlns:a16="http://schemas.microsoft.com/office/drawing/2014/main" val="895648858"/>
                    </a:ext>
                  </a:extLst>
                </a:gridCol>
                <a:gridCol w="553846">
                  <a:extLst>
                    <a:ext uri="{9D8B030D-6E8A-4147-A177-3AD203B41FA5}">
                      <a16:colId xmlns:a16="http://schemas.microsoft.com/office/drawing/2014/main" val="1227536517"/>
                    </a:ext>
                  </a:extLst>
                </a:gridCol>
                <a:gridCol w="553846">
                  <a:extLst>
                    <a:ext uri="{9D8B030D-6E8A-4147-A177-3AD203B41FA5}">
                      <a16:colId xmlns:a16="http://schemas.microsoft.com/office/drawing/2014/main" val="2203333715"/>
                    </a:ext>
                  </a:extLst>
                </a:gridCol>
                <a:gridCol w="553846">
                  <a:extLst>
                    <a:ext uri="{9D8B030D-6E8A-4147-A177-3AD203B41FA5}">
                      <a16:colId xmlns:a16="http://schemas.microsoft.com/office/drawing/2014/main" val="1999352156"/>
                    </a:ext>
                  </a:extLst>
                </a:gridCol>
                <a:gridCol w="553846">
                  <a:extLst>
                    <a:ext uri="{9D8B030D-6E8A-4147-A177-3AD203B41FA5}">
                      <a16:colId xmlns:a16="http://schemas.microsoft.com/office/drawing/2014/main" val="2207635449"/>
                    </a:ext>
                  </a:extLst>
                </a:gridCol>
                <a:gridCol w="553846">
                  <a:extLst>
                    <a:ext uri="{9D8B030D-6E8A-4147-A177-3AD203B41FA5}">
                      <a16:colId xmlns:a16="http://schemas.microsoft.com/office/drawing/2014/main" val="1940854076"/>
                    </a:ext>
                  </a:extLst>
                </a:gridCol>
                <a:gridCol w="553846">
                  <a:extLst>
                    <a:ext uri="{9D8B030D-6E8A-4147-A177-3AD203B41FA5}">
                      <a16:colId xmlns:a16="http://schemas.microsoft.com/office/drawing/2014/main" val="3867118492"/>
                    </a:ext>
                  </a:extLst>
                </a:gridCol>
              </a:tblGrid>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M</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L</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M</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2142881545"/>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P</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S</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2170355460"/>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I</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S</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4166341840"/>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EA5F00"/>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769356709"/>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EA5F00"/>
                          </a:solidFill>
                          <a:latin typeface="Century Gothic" panose="020B0502020202020204" pitchFamily="34" charset="0"/>
                        </a:rPr>
                        <a:t>Q</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4121421262"/>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C</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402546353"/>
                  </a:ext>
                </a:extLst>
              </a:tr>
              <a:tr h="370840">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C</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I</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C</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136378974"/>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P</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S</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1967366649"/>
                  </a:ext>
                </a:extLst>
              </a:tr>
              <a:tr h="370840">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M</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3664355994"/>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M</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É</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D</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C</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I</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3360886666"/>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J</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D’</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H</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I</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1379525"/>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G</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Ç</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1615237116"/>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P</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H</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S</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2933646672"/>
                  </a:ext>
                </a:extLst>
              </a:tr>
            </a:tbl>
          </a:graphicData>
        </a:graphic>
      </p:graphicFrame>
      <p:graphicFrame>
        <p:nvGraphicFramePr>
          <p:cNvPr id="10" name="Table 9">
            <a:extLst>
              <a:ext uri="{FF2B5EF4-FFF2-40B4-BE49-F238E27FC236}">
                <a16:creationId xmlns:a16="http://schemas.microsoft.com/office/drawing/2014/main" id="{40A2B23F-FBFE-4B47-A2A6-FD2B63EF309B}"/>
              </a:ext>
            </a:extLst>
          </p:cNvPr>
          <p:cNvGraphicFramePr>
            <a:graphicFrameLocks noGrp="1"/>
          </p:cNvGraphicFramePr>
          <p:nvPr/>
        </p:nvGraphicFramePr>
        <p:xfrm>
          <a:off x="228616" y="1126288"/>
          <a:ext cx="4320000" cy="5151120"/>
        </p:xfrm>
        <a:graphic>
          <a:graphicData uri="http://schemas.openxmlformats.org/drawingml/2006/table">
            <a:tbl>
              <a:tblPr firstRow="1" bandRow="1">
                <a:tableStyleId>{5940675A-B579-460E-94D1-54222C63F5DA}</a:tableStyleId>
              </a:tblPr>
              <a:tblGrid>
                <a:gridCol w="638191">
                  <a:extLst>
                    <a:ext uri="{9D8B030D-6E8A-4147-A177-3AD203B41FA5}">
                      <a16:colId xmlns:a16="http://schemas.microsoft.com/office/drawing/2014/main" val="1943860695"/>
                    </a:ext>
                  </a:extLst>
                </a:gridCol>
                <a:gridCol w="3681809">
                  <a:extLst>
                    <a:ext uri="{9D8B030D-6E8A-4147-A177-3AD203B41FA5}">
                      <a16:colId xmlns:a16="http://schemas.microsoft.com/office/drawing/2014/main" val="3533935611"/>
                    </a:ext>
                  </a:extLst>
                </a:gridCol>
              </a:tblGrid>
              <a:tr h="370840">
                <a:tc>
                  <a:txBody>
                    <a:bodyPr/>
                    <a:lstStyle/>
                    <a:p>
                      <a:pPr algn="ctr"/>
                      <a:r>
                        <a:rPr lang="en-GB" sz="2000" b="1" dirty="0">
                          <a:solidFill>
                            <a:srgbClr val="02456F"/>
                          </a:solidFill>
                          <a:latin typeface="Century Gothic" panose="020B0502020202020204" pitchFamily="34" charset="0"/>
                        </a:rPr>
                        <a:t>1</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0" noProof="0" dirty="0">
                          <a:solidFill>
                            <a:srgbClr val="02456F"/>
                          </a:solidFill>
                          <a:latin typeface="Century Gothic" panose="020B0502020202020204" pitchFamily="34" charset="0"/>
                        </a:rPr>
                        <a:t>C’est habituel.</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6782766"/>
                  </a:ext>
                </a:extLst>
              </a:tr>
              <a:tr h="370840">
                <a:tc>
                  <a:txBody>
                    <a:bodyPr/>
                    <a:lstStyle/>
                    <a:p>
                      <a:pPr algn="ctr"/>
                      <a:r>
                        <a:rPr lang="en-GB" sz="2000" b="1" dirty="0">
                          <a:solidFill>
                            <a:srgbClr val="02456F"/>
                          </a:solidFill>
                          <a:latin typeface="Century Gothic" panose="020B0502020202020204" pitchFamily="34" charset="0"/>
                        </a:rPr>
                        <a:t>2</a:t>
                      </a:r>
                    </a:p>
                  </a:txBody>
                  <a:tcPr anchor="ctr">
                    <a:lnT w="12700" cap="flat" cmpd="sng" algn="ctr">
                      <a:solidFill>
                        <a:srgbClr val="02456F"/>
                      </a:solidFill>
                      <a:prstDash val="solid"/>
                      <a:round/>
                      <a:headEnd type="none" w="med" len="med"/>
                      <a:tailEnd type="none" w="med" len="med"/>
                    </a:lnT>
                  </a:tcPr>
                </a:tc>
                <a:tc>
                  <a:txBody>
                    <a:bodyPr/>
                    <a:lstStyle/>
                    <a:p>
                      <a:r>
                        <a:rPr lang="fr-FR" sz="2000" noProof="0" dirty="0">
                          <a:solidFill>
                            <a:srgbClr val="02456F"/>
                          </a:solidFill>
                          <a:latin typeface="Century Gothic" panose="020B0502020202020204" pitchFamily="34" charset="0"/>
                        </a:rPr>
                        <a:t>avoir une opinion</a:t>
                      </a:r>
                    </a:p>
                  </a:txBody>
                  <a:tcPr anchor="ctr">
                    <a:lnT w="12700" cap="flat" cmpd="sng" algn="ctr">
                      <a:solidFill>
                        <a:srgbClr val="02456F"/>
                      </a:solidFill>
                      <a:prstDash val="solid"/>
                      <a:round/>
                      <a:headEnd type="none" w="med" len="med"/>
                      <a:tailEnd type="none" w="med" len="med"/>
                    </a:lnT>
                  </a:tcPr>
                </a:tc>
                <a:extLst>
                  <a:ext uri="{0D108BD9-81ED-4DB2-BD59-A6C34878D82A}">
                    <a16:rowId xmlns:a16="http://schemas.microsoft.com/office/drawing/2014/main" val="1831548077"/>
                  </a:ext>
                </a:extLst>
              </a:tr>
              <a:tr h="370840">
                <a:tc>
                  <a:txBody>
                    <a:bodyPr/>
                    <a:lstStyle/>
                    <a:p>
                      <a:pPr algn="ctr"/>
                      <a:r>
                        <a:rPr lang="en-GB" sz="2000" b="1" dirty="0">
                          <a:solidFill>
                            <a:srgbClr val="02456F"/>
                          </a:solidFill>
                          <a:latin typeface="Century Gothic" panose="020B0502020202020204" pitchFamily="34" charset="0"/>
                        </a:rPr>
                        <a:t>3</a:t>
                      </a:r>
                    </a:p>
                  </a:txBody>
                  <a:tcPr anchor="ctr"/>
                </a:tc>
                <a:tc>
                  <a:txBody>
                    <a:bodyPr/>
                    <a:lstStyle/>
                    <a:p>
                      <a:r>
                        <a:rPr lang="fr-FR" sz="2000" noProof="0" dirty="0">
                          <a:solidFill>
                            <a:srgbClr val="02456F"/>
                          </a:solidFill>
                          <a:latin typeface="Century Gothic" panose="020B0502020202020204" pitchFamily="34" charset="0"/>
                        </a:rPr>
                        <a:t>la justification</a:t>
                      </a:r>
                    </a:p>
                  </a:txBody>
                  <a:tcPr anchor="ctr"/>
                </a:tc>
                <a:extLst>
                  <a:ext uri="{0D108BD9-81ED-4DB2-BD59-A6C34878D82A}">
                    <a16:rowId xmlns:a16="http://schemas.microsoft.com/office/drawing/2014/main" val="212352373"/>
                  </a:ext>
                </a:extLst>
              </a:tr>
              <a:tr h="370840">
                <a:tc>
                  <a:txBody>
                    <a:bodyPr/>
                    <a:lstStyle/>
                    <a:p>
                      <a:endParaRPr lang="en-GB"/>
                    </a:p>
                  </a:txBody>
                  <a:tcPr anchor="ctr"/>
                </a:tc>
                <a:tc>
                  <a:txBody>
                    <a:bodyPr/>
                    <a:lstStyle/>
                    <a:p>
                      <a:endParaRPr lang="fr-FR" sz="2000" noProof="0">
                        <a:solidFill>
                          <a:srgbClr val="02456F"/>
                        </a:solidFill>
                        <a:latin typeface="Century Gothic" panose="020B0502020202020204" pitchFamily="34" charset="0"/>
                      </a:endParaRPr>
                    </a:p>
                  </a:txBody>
                  <a:tcPr anchor="ctr"/>
                </a:tc>
                <a:extLst>
                  <a:ext uri="{0D108BD9-81ED-4DB2-BD59-A6C34878D82A}">
                    <a16:rowId xmlns:a16="http://schemas.microsoft.com/office/drawing/2014/main" val="1240648078"/>
                  </a:ext>
                </a:extLst>
              </a:tr>
              <a:tr h="370840">
                <a:tc>
                  <a:txBody>
                    <a:bodyPr/>
                    <a:lstStyle/>
                    <a:p>
                      <a:pPr algn="ctr"/>
                      <a:r>
                        <a:rPr lang="en-GB" sz="2000" b="1" dirty="0">
                          <a:solidFill>
                            <a:srgbClr val="02456F"/>
                          </a:solidFill>
                          <a:latin typeface="Century Gothic" panose="020B0502020202020204" pitchFamily="34" charset="0"/>
                        </a:rPr>
                        <a:t>4</a:t>
                      </a:r>
                    </a:p>
                  </a:txBody>
                  <a:tcPr anchor="ctr"/>
                </a:tc>
                <a:tc>
                  <a:txBody>
                    <a:bodyPr/>
                    <a:lstStyle/>
                    <a:p>
                      <a:r>
                        <a:rPr lang="fr-FR" sz="2000" noProof="0" dirty="0">
                          <a:solidFill>
                            <a:srgbClr val="02456F"/>
                          </a:solidFill>
                          <a:latin typeface="Century Gothic" panose="020B0502020202020204" pitchFamily="34" charset="0"/>
                        </a:rPr>
                        <a:t>Je trouve ___ c’est bien !</a:t>
                      </a:r>
                    </a:p>
                  </a:txBody>
                  <a:tcPr anchor="ctr"/>
                </a:tc>
                <a:extLst>
                  <a:ext uri="{0D108BD9-81ED-4DB2-BD59-A6C34878D82A}">
                    <a16:rowId xmlns:a16="http://schemas.microsoft.com/office/drawing/2014/main" val="1250295962"/>
                  </a:ext>
                </a:extLst>
              </a:tr>
              <a:tr h="370840">
                <a:tc>
                  <a:txBody>
                    <a:bodyPr/>
                    <a:lstStyle/>
                    <a:p>
                      <a:pPr algn="ctr"/>
                      <a:r>
                        <a:rPr lang="en-GB" sz="2000" b="1" dirty="0">
                          <a:solidFill>
                            <a:srgbClr val="02456F"/>
                          </a:solidFill>
                          <a:latin typeface="Century Gothic" panose="020B0502020202020204" pitchFamily="34" charset="0"/>
                        </a:rPr>
                        <a:t>5</a:t>
                      </a:r>
                    </a:p>
                  </a:txBody>
                  <a:tcPr anchor="ctr"/>
                </a:tc>
                <a:tc>
                  <a:txBody>
                    <a:bodyPr/>
                    <a:lstStyle/>
                    <a:p>
                      <a:r>
                        <a:rPr lang="fr-FR" sz="2000" noProof="0" dirty="0">
                          <a:solidFill>
                            <a:srgbClr val="02456F"/>
                          </a:solidFill>
                          <a:latin typeface="Century Gothic" panose="020B0502020202020204" pitchFamily="34" charset="0"/>
                        </a:rPr>
                        <a:t>Il fait un film.</a:t>
                      </a:r>
                    </a:p>
                  </a:txBody>
                  <a:tcPr anchor="ctr"/>
                </a:tc>
                <a:extLst>
                  <a:ext uri="{0D108BD9-81ED-4DB2-BD59-A6C34878D82A}">
                    <a16:rowId xmlns:a16="http://schemas.microsoft.com/office/drawing/2014/main" val="1971308878"/>
                  </a:ext>
                </a:extLst>
              </a:tr>
              <a:tr h="370840">
                <a:tc>
                  <a:txBody>
                    <a:bodyPr/>
                    <a:lstStyle/>
                    <a:p>
                      <a:pPr algn="ctr"/>
                      <a:r>
                        <a:rPr lang="en-GB" sz="2000" b="1" dirty="0">
                          <a:solidFill>
                            <a:srgbClr val="02456F"/>
                          </a:solidFill>
                          <a:latin typeface="Century Gothic" panose="020B0502020202020204" pitchFamily="34" charset="0"/>
                        </a:rPr>
                        <a:t>6</a:t>
                      </a:r>
                    </a:p>
                  </a:txBody>
                  <a:tcPr anchor="ctr"/>
                </a:tc>
                <a:tc>
                  <a:txBody>
                    <a:bodyPr/>
                    <a:lstStyle/>
                    <a:p>
                      <a:r>
                        <a:rPr lang="fr-FR" sz="2000" noProof="0" dirty="0">
                          <a:solidFill>
                            <a:srgbClr val="02456F"/>
                          </a:solidFill>
                          <a:latin typeface="Century Gothic" panose="020B0502020202020204" pitchFamily="34" charset="0"/>
                        </a:rPr>
                        <a:t>Elle fait un film.</a:t>
                      </a:r>
                    </a:p>
                  </a:txBody>
                  <a:tcPr anchor="ctr"/>
                </a:tc>
                <a:extLst>
                  <a:ext uri="{0D108BD9-81ED-4DB2-BD59-A6C34878D82A}">
                    <a16:rowId xmlns:a16="http://schemas.microsoft.com/office/drawing/2014/main" val="821638360"/>
                  </a:ext>
                </a:extLst>
              </a:tr>
              <a:tr h="370840">
                <a:tc>
                  <a:txBody>
                    <a:bodyPr/>
                    <a:lstStyle/>
                    <a:p>
                      <a:pPr algn="ctr"/>
                      <a:r>
                        <a:rPr lang="en-GB" sz="2000" b="1" dirty="0">
                          <a:solidFill>
                            <a:srgbClr val="02456F"/>
                          </a:solidFill>
                          <a:latin typeface="Century Gothic" panose="020B0502020202020204" pitchFamily="34" charset="0"/>
                        </a:rPr>
                        <a:t>7</a:t>
                      </a:r>
                    </a:p>
                  </a:txBody>
                  <a:tcPr anchor="ctr"/>
                </a:tc>
                <a:tc>
                  <a:txBody>
                    <a:bodyPr/>
                    <a:lstStyle/>
                    <a:p>
                      <a:r>
                        <a:rPr lang="fr-FR" sz="2000" noProof="0" dirty="0">
                          <a:solidFill>
                            <a:srgbClr val="02456F"/>
                          </a:solidFill>
                          <a:latin typeface="Century Gothic" panose="020B0502020202020204" pitchFamily="34" charset="0"/>
                        </a:rPr>
                        <a:t>un être humain</a:t>
                      </a:r>
                    </a:p>
                  </a:txBody>
                  <a:tcPr anchor="ctr"/>
                </a:tc>
                <a:extLst>
                  <a:ext uri="{0D108BD9-81ED-4DB2-BD59-A6C34878D82A}">
                    <a16:rowId xmlns:a16="http://schemas.microsoft.com/office/drawing/2014/main" val="1537056473"/>
                  </a:ext>
                </a:extLst>
              </a:tr>
              <a:tr h="370840">
                <a:tc>
                  <a:txBody>
                    <a:bodyPr/>
                    <a:lstStyle/>
                    <a:p>
                      <a:pPr algn="ctr"/>
                      <a:r>
                        <a:rPr lang="en-GB" sz="2000" b="1" dirty="0">
                          <a:solidFill>
                            <a:srgbClr val="02456F"/>
                          </a:solidFill>
                          <a:latin typeface="Century Gothic" panose="020B0502020202020204" pitchFamily="34" charset="0"/>
                        </a:rPr>
                        <a:t>8</a:t>
                      </a:r>
                    </a:p>
                  </a:txBody>
                  <a:tcPr anchor="ctr"/>
                </a:tc>
                <a:tc>
                  <a:txBody>
                    <a:bodyPr/>
                    <a:lstStyle/>
                    <a:p>
                      <a:r>
                        <a:rPr lang="fr-FR" sz="2000" noProof="0" dirty="0">
                          <a:solidFill>
                            <a:srgbClr val="02456F"/>
                          </a:solidFill>
                          <a:latin typeface="Century Gothic" panose="020B0502020202020204" pitchFamily="34" charset="0"/>
                        </a:rPr>
                        <a:t>Le dictionnaire a ça.</a:t>
                      </a:r>
                    </a:p>
                  </a:txBody>
                  <a:tcPr anchor="ctr"/>
                </a:tc>
                <a:extLst>
                  <a:ext uri="{0D108BD9-81ED-4DB2-BD59-A6C34878D82A}">
                    <a16:rowId xmlns:a16="http://schemas.microsoft.com/office/drawing/2014/main" val="2830650034"/>
                  </a:ext>
                </a:extLst>
              </a:tr>
              <a:tr h="370840">
                <a:tc>
                  <a:txBody>
                    <a:bodyPr/>
                    <a:lstStyle/>
                    <a:p>
                      <a:pPr algn="ctr"/>
                      <a:r>
                        <a:rPr lang="en-GB" sz="2000" b="1" dirty="0">
                          <a:solidFill>
                            <a:srgbClr val="02456F"/>
                          </a:solidFill>
                          <a:latin typeface="Century Gothic" panose="020B0502020202020204" pitchFamily="34" charset="0"/>
                        </a:rPr>
                        <a:t>9</a:t>
                      </a:r>
                    </a:p>
                  </a:txBody>
                  <a:tcPr anchor="ctr"/>
                </a:tc>
                <a:tc>
                  <a:txBody>
                    <a:bodyPr/>
                    <a:lstStyle/>
                    <a:p>
                      <a:r>
                        <a:rPr lang="fr-FR" sz="2000" noProof="0" dirty="0">
                          <a:solidFill>
                            <a:srgbClr val="02456F"/>
                          </a:solidFill>
                          <a:latin typeface="Century Gothic" panose="020B0502020202020204" pitchFamily="34" charset="0"/>
                        </a:rPr>
                        <a:t>Tu es malade ? Écoute le…</a:t>
                      </a:r>
                    </a:p>
                  </a:txBody>
                  <a:tcPr anchor="ctr"/>
                </a:tc>
                <a:extLst>
                  <a:ext uri="{0D108BD9-81ED-4DB2-BD59-A6C34878D82A}">
                    <a16:rowId xmlns:a16="http://schemas.microsoft.com/office/drawing/2014/main" val="1200908"/>
                  </a:ext>
                </a:extLst>
              </a:tr>
              <a:tr h="370840">
                <a:tc>
                  <a:txBody>
                    <a:bodyPr/>
                    <a:lstStyle/>
                    <a:p>
                      <a:pPr algn="ctr"/>
                      <a:r>
                        <a:rPr lang="en-GB" sz="2000" b="1" dirty="0">
                          <a:solidFill>
                            <a:srgbClr val="02456F"/>
                          </a:solidFill>
                          <a:latin typeface="Century Gothic" panose="020B0502020202020204" pitchFamily="34" charset="0"/>
                        </a:rPr>
                        <a:t>10</a:t>
                      </a:r>
                    </a:p>
                  </a:txBody>
                  <a:tcPr anchor="ctr"/>
                </a:tc>
                <a:tc>
                  <a:txBody>
                    <a:bodyPr/>
                    <a:lstStyle/>
                    <a:p>
                      <a:r>
                        <a:rPr lang="fr-FR" sz="2000" noProof="0" dirty="0">
                          <a:solidFill>
                            <a:srgbClr val="02456F"/>
                          </a:solidFill>
                          <a:latin typeface="Century Gothic" panose="020B0502020202020204" pitchFamily="34" charset="0"/>
                        </a:rPr>
                        <a:t>la date présente</a:t>
                      </a:r>
                    </a:p>
                  </a:txBody>
                  <a:tcPr anchor="ctr"/>
                </a:tc>
                <a:extLst>
                  <a:ext uri="{0D108BD9-81ED-4DB2-BD59-A6C34878D82A}">
                    <a16:rowId xmlns:a16="http://schemas.microsoft.com/office/drawing/2014/main" val="1226697145"/>
                  </a:ext>
                </a:extLst>
              </a:tr>
              <a:tr h="370840">
                <a:tc>
                  <a:txBody>
                    <a:bodyPr/>
                    <a:lstStyle/>
                    <a:p>
                      <a:pPr algn="ctr"/>
                      <a:r>
                        <a:rPr lang="en-GB" sz="2000" b="1" dirty="0">
                          <a:solidFill>
                            <a:srgbClr val="02456F"/>
                          </a:solidFill>
                          <a:latin typeface="Century Gothic" panose="020B0502020202020204" pitchFamily="34" charset="0"/>
                        </a:rPr>
                        <a:t>11</a:t>
                      </a:r>
                    </a:p>
                  </a:txBody>
                  <a:tcPr anchor="ctr"/>
                </a:tc>
                <a:tc>
                  <a:txBody>
                    <a:bodyPr/>
                    <a:lstStyle/>
                    <a:p>
                      <a:r>
                        <a:rPr lang="fr-FR" sz="2000" noProof="0" dirty="0">
                          <a:solidFill>
                            <a:srgbClr val="02456F"/>
                          </a:solidFill>
                          <a:latin typeface="Century Gothic" panose="020B0502020202020204" pitchFamily="34" charset="0"/>
                        </a:rPr>
                        <a:t>femme/fille, homme/______</a:t>
                      </a:r>
                    </a:p>
                  </a:txBody>
                  <a:tcPr anchor="ctr"/>
                </a:tc>
                <a:extLst>
                  <a:ext uri="{0D108BD9-81ED-4DB2-BD59-A6C34878D82A}">
                    <a16:rowId xmlns:a16="http://schemas.microsoft.com/office/drawing/2014/main" val="1206726619"/>
                  </a:ext>
                </a:extLst>
              </a:tr>
              <a:tr h="370840">
                <a:tc>
                  <a:txBody>
                    <a:bodyPr/>
                    <a:lstStyle/>
                    <a:p>
                      <a:pPr algn="ctr"/>
                      <a:r>
                        <a:rPr lang="en-GB" sz="2000" b="1" dirty="0">
                          <a:solidFill>
                            <a:srgbClr val="02456F"/>
                          </a:solidFill>
                          <a:latin typeface="Century Gothic" panose="020B0502020202020204" pitchFamily="34" charset="0"/>
                        </a:rPr>
                        <a:t>12</a:t>
                      </a:r>
                    </a:p>
                  </a:txBody>
                  <a:tcPr anchor="ctr"/>
                </a:tc>
                <a:tc>
                  <a:txBody>
                    <a:bodyPr/>
                    <a:lstStyle/>
                    <a:p>
                      <a:r>
                        <a:rPr lang="fr-FR" sz="2000" noProof="0" dirty="0">
                          <a:solidFill>
                            <a:srgbClr val="02456F"/>
                          </a:solidFill>
                          <a:latin typeface="Century Gothic" panose="020B0502020202020204" pitchFamily="34" charset="0"/>
                        </a:rPr>
                        <a:t>Un paragraphe a ça.</a:t>
                      </a:r>
                    </a:p>
                  </a:txBody>
                  <a:tcPr anchor="ctr"/>
                </a:tc>
                <a:extLst>
                  <a:ext uri="{0D108BD9-81ED-4DB2-BD59-A6C34878D82A}">
                    <a16:rowId xmlns:a16="http://schemas.microsoft.com/office/drawing/2014/main" val="1151587923"/>
                  </a:ext>
                </a:extLst>
              </a:tr>
            </a:tbl>
          </a:graphicData>
        </a:graphic>
      </p:graphicFrame>
      <p:sp>
        <p:nvSpPr>
          <p:cNvPr id="11" name="Rectangle 10">
            <a:extLst>
              <a:ext uri="{FF2B5EF4-FFF2-40B4-BE49-F238E27FC236}">
                <a16:creationId xmlns:a16="http://schemas.microsoft.com/office/drawing/2014/main" id="{7008795A-D192-497B-8566-99DABFA604ED}"/>
              </a:ext>
            </a:extLst>
          </p:cNvPr>
          <p:cNvSpPr/>
          <p:nvPr/>
        </p:nvSpPr>
        <p:spPr>
          <a:xfrm>
            <a:off x="5999100"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6F10F71-D53D-4BD9-9305-0BAA382EF3F1}"/>
              </a:ext>
            </a:extLst>
          </p:cNvPr>
          <p:cNvSpPr/>
          <p:nvPr/>
        </p:nvSpPr>
        <p:spPr>
          <a:xfrm>
            <a:off x="6513572"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96BA24D-0239-4ED7-A5ED-23E24FA630AE}"/>
              </a:ext>
            </a:extLst>
          </p:cNvPr>
          <p:cNvSpPr/>
          <p:nvPr/>
        </p:nvSpPr>
        <p:spPr>
          <a:xfrm>
            <a:off x="7143994"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635D98C-2E9D-4F20-AA0E-D4A1CA03D09E}"/>
              </a:ext>
            </a:extLst>
          </p:cNvPr>
          <p:cNvSpPr/>
          <p:nvPr/>
        </p:nvSpPr>
        <p:spPr>
          <a:xfrm>
            <a:off x="7628764"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BF762EF-AAD8-4816-B0AC-A90EAFE7C198}"/>
              </a:ext>
            </a:extLst>
          </p:cNvPr>
          <p:cNvSpPr/>
          <p:nvPr/>
        </p:nvSpPr>
        <p:spPr>
          <a:xfrm>
            <a:off x="8818500" y="1209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6917D0-4B0C-49BF-9C9D-843ED18E8D1D}"/>
              </a:ext>
            </a:extLst>
          </p:cNvPr>
          <p:cNvSpPr/>
          <p:nvPr/>
        </p:nvSpPr>
        <p:spPr>
          <a:xfrm>
            <a:off x="9313922"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CAA6DA5-61AC-4566-BF68-DAC06F7C8B87}"/>
              </a:ext>
            </a:extLst>
          </p:cNvPr>
          <p:cNvSpPr/>
          <p:nvPr/>
        </p:nvSpPr>
        <p:spPr>
          <a:xfrm>
            <a:off x="9933692" y="1209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FE2E7FA-A828-47CD-91AA-E6E031B05DB7}"/>
              </a:ext>
            </a:extLst>
          </p:cNvPr>
          <p:cNvSpPr/>
          <p:nvPr/>
        </p:nvSpPr>
        <p:spPr>
          <a:xfrm>
            <a:off x="10418462"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28E9D17-E73A-43F2-BDB5-A8BDE3A680BC}"/>
              </a:ext>
            </a:extLst>
          </p:cNvPr>
          <p:cNvSpPr/>
          <p:nvPr/>
        </p:nvSpPr>
        <p:spPr>
          <a:xfrm>
            <a:off x="8228326" y="1209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CE738E8-D177-43AD-BDC9-A4E212EC76D4}"/>
              </a:ext>
            </a:extLst>
          </p:cNvPr>
          <p:cNvSpPr/>
          <p:nvPr/>
        </p:nvSpPr>
        <p:spPr>
          <a:xfrm>
            <a:off x="8228326" y="1614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5470730-CD00-4906-9D1A-6AC51550A8AB}"/>
              </a:ext>
            </a:extLst>
          </p:cNvPr>
          <p:cNvSpPr/>
          <p:nvPr/>
        </p:nvSpPr>
        <p:spPr>
          <a:xfrm>
            <a:off x="9865853" y="516875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EF3390D-C121-4BF4-8CAB-7EBF1874FD93}"/>
              </a:ext>
            </a:extLst>
          </p:cNvPr>
          <p:cNvSpPr/>
          <p:nvPr/>
        </p:nvSpPr>
        <p:spPr>
          <a:xfrm>
            <a:off x="8818500" y="1614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DDA1E30-6B30-4078-B990-D80DE475399B}"/>
              </a:ext>
            </a:extLst>
          </p:cNvPr>
          <p:cNvSpPr/>
          <p:nvPr/>
        </p:nvSpPr>
        <p:spPr>
          <a:xfrm>
            <a:off x="9408674" y="16317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B7C7A0C-509E-401F-8DAE-2F5827C3C307}"/>
              </a:ext>
            </a:extLst>
          </p:cNvPr>
          <p:cNvSpPr/>
          <p:nvPr/>
        </p:nvSpPr>
        <p:spPr>
          <a:xfrm>
            <a:off x="9863848" y="1614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9CB17F5-7E64-45A5-B273-5C5E541E25F3}"/>
              </a:ext>
            </a:extLst>
          </p:cNvPr>
          <p:cNvSpPr/>
          <p:nvPr/>
        </p:nvSpPr>
        <p:spPr>
          <a:xfrm>
            <a:off x="7162275" y="19529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A09C33F-3346-4789-AE6A-662276397AE4}"/>
              </a:ext>
            </a:extLst>
          </p:cNvPr>
          <p:cNvSpPr/>
          <p:nvPr/>
        </p:nvSpPr>
        <p:spPr>
          <a:xfrm>
            <a:off x="7627236" y="19529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A715852-F025-42B5-A6A0-C27B186DC2C0}"/>
              </a:ext>
            </a:extLst>
          </p:cNvPr>
          <p:cNvSpPr/>
          <p:nvPr/>
        </p:nvSpPr>
        <p:spPr>
          <a:xfrm>
            <a:off x="8228326" y="19529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73D175A-7607-43E5-BDEE-2C60892691FD}"/>
              </a:ext>
            </a:extLst>
          </p:cNvPr>
          <p:cNvSpPr/>
          <p:nvPr/>
        </p:nvSpPr>
        <p:spPr>
          <a:xfrm>
            <a:off x="8807137" y="19529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1A2A89A-00C2-4DA2-8EF9-B5CC4BF9B113}"/>
              </a:ext>
            </a:extLst>
          </p:cNvPr>
          <p:cNvSpPr/>
          <p:nvPr/>
        </p:nvSpPr>
        <p:spPr>
          <a:xfrm>
            <a:off x="8228326" y="277313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DEF51BB-7869-4A49-A10D-F1584B35744B}"/>
              </a:ext>
            </a:extLst>
          </p:cNvPr>
          <p:cNvSpPr/>
          <p:nvPr/>
        </p:nvSpPr>
        <p:spPr>
          <a:xfrm>
            <a:off x="6573900" y="315468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DFB14F0-5202-46C3-9C19-1C5D6937D1F8}"/>
              </a:ext>
            </a:extLst>
          </p:cNvPr>
          <p:cNvSpPr/>
          <p:nvPr/>
        </p:nvSpPr>
        <p:spPr>
          <a:xfrm>
            <a:off x="7143994" y="315468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AAF27B0-0E69-4A80-BCC8-AA7B3FEC9A02}"/>
              </a:ext>
            </a:extLst>
          </p:cNvPr>
          <p:cNvSpPr/>
          <p:nvPr/>
        </p:nvSpPr>
        <p:spPr>
          <a:xfrm>
            <a:off x="7628764" y="322149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2FCC628-7AFC-4EF5-8BDD-42825D2C8BEF}"/>
              </a:ext>
            </a:extLst>
          </p:cNvPr>
          <p:cNvSpPr/>
          <p:nvPr/>
        </p:nvSpPr>
        <p:spPr>
          <a:xfrm>
            <a:off x="9379189" y="279154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6881D3E7-89C0-4860-B2B1-634489AC7690}"/>
              </a:ext>
            </a:extLst>
          </p:cNvPr>
          <p:cNvSpPr/>
          <p:nvPr/>
        </p:nvSpPr>
        <p:spPr>
          <a:xfrm>
            <a:off x="5484750" y="356684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1209FDE-68E3-4369-969B-C613013A9A2C}"/>
              </a:ext>
            </a:extLst>
          </p:cNvPr>
          <p:cNvSpPr/>
          <p:nvPr/>
        </p:nvSpPr>
        <p:spPr>
          <a:xfrm>
            <a:off x="6084637" y="354707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D78352E-B605-40CA-8E5C-DCE91916A12C}"/>
              </a:ext>
            </a:extLst>
          </p:cNvPr>
          <p:cNvSpPr/>
          <p:nvPr/>
        </p:nvSpPr>
        <p:spPr>
          <a:xfrm>
            <a:off x="6618159" y="3601971"/>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8DA17B1-9B96-4956-88BD-19FE115B8011}"/>
              </a:ext>
            </a:extLst>
          </p:cNvPr>
          <p:cNvSpPr/>
          <p:nvPr/>
        </p:nvSpPr>
        <p:spPr>
          <a:xfrm>
            <a:off x="7162275" y="357821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64EFC347-2408-4C7A-BB3E-3E8A535FFB69}"/>
              </a:ext>
            </a:extLst>
          </p:cNvPr>
          <p:cNvSpPr/>
          <p:nvPr/>
        </p:nvSpPr>
        <p:spPr>
          <a:xfrm>
            <a:off x="8202807" y="357821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05C0B6ED-2024-418D-AECE-2FCA9CC36E56}"/>
              </a:ext>
            </a:extLst>
          </p:cNvPr>
          <p:cNvSpPr/>
          <p:nvPr/>
        </p:nvSpPr>
        <p:spPr>
          <a:xfrm>
            <a:off x="9339063" y="511663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B8B21C65-5B67-416A-A645-44471803BB25}"/>
              </a:ext>
            </a:extLst>
          </p:cNvPr>
          <p:cNvSpPr/>
          <p:nvPr/>
        </p:nvSpPr>
        <p:spPr>
          <a:xfrm>
            <a:off x="7143994" y="397800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49880718-2557-48C8-B920-87BBAB5A93C2}"/>
              </a:ext>
            </a:extLst>
          </p:cNvPr>
          <p:cNvSpPr/>
          <p:nvPr/>
        </p:nvSpPr>
        <p:spPr>
          <a:xfrm>
            <a:off x="7697447" y="395130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D3C5EC3E-04A0-44D3-B7D1-9F68DD2FF0FD}"/>
              </a:ext>
            </a:extLst>
          </p:cNvPr>
          <p:cNvSpPr/>
          <p:nvPr/>
        </p:nvSpPr>
        <p:spPr>
          <a:xfrm>
            <a:off x="8228326" y="513964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0516AFE-D35D-48EA-8AE4-783C81F08D4C}"/>
              </a:ext>
            </a:extLst>
          </p:cNvPr>
          <p:cNvSpPr/>
          <p:nvPr/>
        </p:nvSpPr>
        <p:spPr>
          <a:xfrm>
            <a:off x="8253535" y="395130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5DAB196-D111-41EE-A60D-252765D64107}"/>
              </a:ext>
            </a:extLst>
          </p:cNvPr>
          <p:cNvSpPr/>
          <p:nvPr/>
        </p:nvSpPr>
        <p:spPr>
          <a:xfrm>
            <a:off x="8807137" y="397800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92D873A-C71E-4352-9A6F-1E28236D18DC}"/>
              </a:ext>
            </a:extLst>
          </p:cNvPr>
          <p:cNvSpPr/>
          <p:nvPr/>
        </p:nvSpPr>
        <p:spPr>
          <a:xfrm>
            <a:off x="7695797" y="512831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F52E12D9-5F80-4254-98EB-2FFE20697EBE}"/>
              </a:ext>
            </a:extLst>
          </p:cNvPr>
          <p:cNvSpPr/>
          <p:nvPr/>
        </p:nvSpPr>
        <p:spPr>
          <a:xfrm>
            <a:off x="9358113" y="395130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D7D651EE-89D1-4A15-A523-E8E4CAAC9F4A}"/>
              </a:ext>
            </a:extLst>
          </p:cNvPr>
          <p:cNvSpPr/>
          <p:nvPr/>
        </p:nvSpPr>
        <p:spPr>
          <a:xfrm>
            <a:off x="9865853" y="3931879"/>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F7C292E-1520-4D3F-9859-A3DA8E226000}"/>
              </a:ext>
            </a:extLst>
          </p:cNvPr>
          <p:cNvSpPr/>
          <p:nvPr/>
        </p:nvSpPr>
        <p:spPr>
          <a:xfrm>
            <a:off x="7143652" y="4391089"/>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4E9DAD5-AFCB-44A9-8712-430B87FE574B}"/>
              </a:ext>
            </a:extLst>
          </p:cNvPr>
          <p:cNvSpPr/>
          <p:nvPr/>
        </p:nvSpPr>
        <p:spPr>
          <a:xfrm>
            <a:off x="6018505" y="473418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BD49298D-F532-4721-B590-38D792CFD612}"/>
              </a:ext>
            </a:extLst>
          </p:cNvPr>
          <p:cNvSpPr/>
          <p:nvPr/>
        </p:nvSpPr>
        <p:spPr>
          <a:xfrm>
            <a:off x="6573900" y="4806962"/>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E7EDE13-14A3-49D1-A9E5-09CF4DA2E850}"/>
              </a:ext>
            </a:extLst>
          </p:cNvPr>
          <p:cNvSpPr/>
          <p:nvPr/>
        </p:nvSpPr>
        <p:spPr>
          <a:xfrm>
            <a:off x="7063410" y="473019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FC66E26D-C65A-4142-B76E-1E369DD0CC7F}"/>
              </a:ext>
            </a:extLst>
          </p:cNvPr>
          <p:cNvSpPr/>
          <p:nvPr/>
        </p:nvSpPr>
        <p:spPr>
          <a:xfrm>
            <a:off x="7695797" y="4735433"/>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D08D44EE-9D9B-40E7-9D18-6AE2C01F962F}"/>
              </a:ext>
            </a:extLst>
          </p:cNvPr>
          <p:cNvSpPr/>
          <p:nvPr/>
        </p:nvSpPr>
        <p:spPr>
          <a:xfrm>
            <a:off x="8256243" y="479840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7874119B-FDCA-4049-BA2E-1247A6654AFB}"/>
              </a:ext>
            </a:extLst>
          </p:cNvPr>
          <p:cNvSpPr/>
          <p:nvPr/>
        </p:nvSpPr>
        <p:spPr>
          <a:xfrm>
            <a:off x="7143994" y="517345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D90A9C7-D4D9-4590-A584-C5CE14A8365C}"/>
              </a:ext>
            </a:extLst>
          </p:cNvPr>
          <p:cNvSpPr/>
          <p:nvPr/>
        </p:nvSpPr>
        <p:spPr>
          <a:xfrm>
            <a:off x="8807137" y="517345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D4407A5-5D6A-4C8F-918C-55E9D1A75D93}"/>
              </a:ext>
            </a:extLst>
          </p:cNvPr>
          <p:cNvSpPr/>
          <p:nvPr/>
        </p:nvSpPr>
        <p:spPr>
          <a:xfrm>
            <a:off x="10392643" y="513964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700425BB-6B26-4CAF-927E-72E9CFA3A6CC}"/>
              </a:ext>
            </a:extLst>
          </p:cNvPr>
          <p:cNvSpPr/>
          <p:nvPr/>
        </p:nvSpPr>
        <p:spPr>
          <a:xfrm>
            <a:off x="10982329" y="5155379"/>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793EDF8-4168-43EF-9177-EB4344AA0DCC}"/>
              </a:ext>
            </a:extLst>
          </p:cNvPr>
          <p:cNvSpPr/>
          <p:nvPr/>
        </p:nvSpPr>
        <p:spPr>
          <a:xfrm>
            <a:off x="6018505" y="5570985"/>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2579D34E-DD56-4BFA-82B5-91DE023929D0}"/>
              </a:ext>
            </a:extLst>
          </p:cNvPr>
          <p:cNvSpPr/>
          <p:nvPr/>
        </p:nvSpPr>
        <p:spPr>
          <a:xfrm>
            <a:off x="8178978" y="55701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59417961-EC0C-487A-90A0-F1660AB3F2D2}"/>
              </a:ext>
            </a:extLst>
          </p:cNvPr>
          <p:cNvSpPr/>
          <p:nvPr/>
        </p:nvSpPr>
        <p:spPr>
          <a:xfrm>
            <a:off x="6517007" y="5570985"/>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3CB63C71-41C8-49C1-BB99-0A1390D60ECD}"/>
              </a:ext>
            </a:extLst>
          </p:cNvPr>
          <p:cNvSpPr/>
          <p:nvPr/>
        </p:nvSpPr>
        <p:spPr>
          <a:xfrm>
            <a:off x="7162275" y="557256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CFE23584-2E17-4970-B891-A2B6CFEA9858}"/>
              </a:ext>
            </a:extLst>
          </p:cNvPr>
          <p:cNvSpPr/>
          <p:nvPr/>
        </p:nvSpPr>
        <p:spPr>
          <a:xfrm>
            <a:off x="6573900" y="596452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BECB464C-624E-454C-BBF9-E3CE8A0160C0}"/>
              </a:ext>
            </a:extLst>
          </p:cNvPr>
          <p:cNvSpPr/>
          <p:nvPr/>
        </p:nvSpPr>
        <p:spPr>
          <a:xfrm>
            <a:off x="7142405" y="597167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0DDC02EE-66B3-42F5-B893-DA70240CEC29}"/>
              </a:ext>
            </a:extLst>
          </p:cNvPr>
          <p:cNvSpPr/>
          <p:nvPr/>
        </p:nvSpPr>
        <p:spPr>
          <a:xfrm>
            <a:off x="7694208" y="5950511"/>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25D9719C-2BB4-4335-B249-9E9B7FB913CF}"/>
              </a:ext>
            </a:extLst>
          </p:cNvPr>
          <p:cNvSpPr/>
          <p:nvPr/>
        </p:nvSpPr>
        <p:spPr>
          <a:xfrm>
            <a:off x="8178978" y="593519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389F8947-C743-4104-A64D-93F2A8F02F1C}"/>
              </a:ext>
            </a:extLst>
          </p:cNvPr>
          <p:cNvSpPr/>
          <p:nvPr/>
        </p:nvSpPr>
        <p:spPr>
          <a:xfrm>
            <a:off x="8200054" y="315468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23B11012-3FCF-430E-B830-5A0785AC8CF0}"/>
              </a:ext>
            </a:extLst>
          </p:cNvPr>
          <p:cNvSpPr/>
          <p:nvPr/>
        </p:nvSpPr>
        <p:spPr>
          <a:xfrm>
            <a:off x="8202829" y="4331771"/>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B5455151-234F-4793-A19C-15FC30E84690}"/>
              </a:ext>
            </a:extLst>
          </p:cNvPr>
          <p:cNvSpPr/>
          <p:nvPr/>
        </p:nvSpPr>
        <p:spPr>
          <a:xfrm>
            <a:off x="8099019" y="1126288"/>
            <a:ext cx="521109" cy="5155666"/>
          </a:xfrm>
          <a:prstGeom prst="rect">
            <a:avLst/>
          </a:prstGeom>
          <a:noFill/>
          <a:ln w="76200">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3"/>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4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6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50"/>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51"/>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52"/>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53"/>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54"/>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45"/>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4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55"/>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39"/>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21"/>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56"/>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57"/>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58"/>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60"/>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61"/>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59"/>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62"/>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6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64"/>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02CB41-3855-4843-929A-C3A4C447114D}"/>
              </a:ext>
            </a:extLst>
          </p:cNvPr>
          <p:cNvSpPr/>
          <p:nvPr/>
        </p:nvSpPr>
        <p:spPr>
          <a:xfrm>
            <a:off x="1332660" y="2852806"/>
            <a:ext cx="10320547" cy="954107"/>
          </a:xfrm>
          <a:prstGeom prst="rect">
            <a:avLst/>
          </a:prstGeom>
        </p:spPr>
        <p:txBody>
          <a:bodyPr wrap="square">
            <a:spAutoFit/>
          </a:bodyPr>
          <a:lstStyle/>
          <a:p>
            <a:r>
              <a:rPr lang="en-GB" sz="2800" dirty="0">
                <a:solidFill>
                  <a:srgbClr val="02456F"/>
                </a:solidFill>
                <a:latin typeface="Century Gothic" panose="020B0502020202020204" pitchFamily="34" charset="0"/>
              </a:rPr>
              <a:t>	</a:t>
            </a:r>
          </a:p>
          <a:p>
            <a:r>
              <a:rPr lang="en-GB" sz="2800" b="1" dirty="0">
                <a:solidFill>
                  <a:srgbClr val="02456F"/>
                </a:solidFill>
                <a:latin typeface="Century Gothic" panose="020B0502020202020204" pitchFamily="34" charset="0"/>
              </a:rPr>
              <a:t>‘You’ to one person	   </a:t>
            </a:r>
            <a:r>
              <a:rPr lang="fr-FR" sz="2800" dirty="0">
                <a:solidFill>
                  <a:srgbClr val="02456F"/>
                </a:solidFill>
                <a:latin typeface="Century Gothic" panose="020B0502020202020204" pitchFamily="34" charset="0"/>
              </a:rPr>
              <a:t>→    </a:t>
            </a:r>
            <a:r>
              <a:rPr lang="en-GB" sz="2800" b="1" dirty="0">
                <a:solidFill>
                  <a:srgbClr val="02456F"/>
                </a:solidFill>
                <a:latin typeface="Century Gothic" panose="020B0502020202020204" pitchFamily="34" charset="0"/>
              </a:rPr>
              <a:t>‘You’ to more than one person</a:t>
            </a:r>
            <a:endParaRPr lang="en-GB" sz="2800" dirty="0">
              <a:solidFill>
                <a:srgbClr val="02456F"/>
              </a:solidFill>
              <a:latin typeface="Century Gothic" panose="020B0502020202020204" pitchFamily="34" charset="0"/>
            </a:endParaRPr>
          </a:p>
        </p:txBody>
      </p:sp>
      <p:sp>
        <p:nvSpPr>
          <p:cNvPr id="5" name="Rectangle 4">
            <a:extLst>
              <a:ext uri="{FF2B5EF4-FFF2-40B4-BE49-F238E27FC236}">
                <a16:creationId xmlns:a16="http://schemas.microsoft.com/office/drawing/2014/main" id="{CF68ED02-A0A9-4BE1-9C62-9960B6A9AD1F}"/>
              </a:ext>
            </a:extLst>
          </p:cNvPr>
          <p:cNvSpPr/>
          <p:nvPr/>
        </p:nvSpPr>
        <p:spPr>
          <a:xfrm>
            <a:off x="1799913" y="3970986"/>
            <a:ext cx="7626698" cy="523220"/>
          </a:xfrm>
          <a:prstGeom prst="rect">
            <a:avLst/>
          </a:prstGeom>
        </p:spPr>
        <p:txBody>
          <a:bodyPr wrap="square">
            <a:spAutoFit/>
          </a:bodyPr>
          <a:lstStyle/>
          <a:p>
            <a:pPr algn="ctr"/>
            <a:r>
              <a:rPr lang="fr-FR" sz="2800" dirty="0">
                <a:solidFill>
                  <a:srgbClr val="02456F"/>
                </a:solidFill>
                <a:latin typeface="Century Gothic" panose="020B0502020202020204" pitchFamily="34" charset="0"/>
              </a:rPr>
              <a:t>tu joues     	     →	     vous jou</a:t>
            </a:r>
            <a:r>
              <a:rPr lang="fr-FR" sz="2800" b="1" dirty="0">
                <a:solidFill>
                  <a:srgbClr val="E56700"/>
                </a:solidFill>
                <a:latin typeface="Century Gothic" panose="020B0502020202020204" pitchFamily="34" charset="0"/>
              </a:rPr>
              <a:t>ez</a:t>
            </a:r>
            <a:endParaRPr lang="en-GB" sz="2800" dirty="0">
              <a:solidFill>
                <a:srgbClr val="E56700"/>
              </a:solidFill>
              <a:latin typeface="Century Gothic" panose="020B0502020202020204" pitchFamily="34" charset="0"/>
            </a:endParaRPr>
          </a:p>
        </p:txBody>
      </p:sp>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C6987DA1-F86E-4FF6-B835-4CE5BB22DF62}"/>
              </a:ext>
            </a:extLst>
          </p:cNvPr>
          <p:cNvSpPr/>
          <p:nvPr/>
        </p:nvSpPr>
        <p:spPr>
          <a:xfrm>
            <a:off x="228600" y="1323341"/>
            <a:ext cx="11639760" cy="1815882"/>
          </a:xfrm>
          <a:prstGeom prst="rect">
            <a:avLst/>
          </a:prstGeom>
        </p:spPr>
        <p:txBody>
          <a:bodyPr wrap="square">
            <a:spAutoFit/>
          </a:bodyPr>
          <a:lstStyle/>
          <a:p>
            <a:r>
              <a:rPr lang="en-GB" sz="2800" dirty="0">
                <a:solidFill>
                  <a:srgbClr val="02456F"/>
                </a:solidFill>
                <a:latin typeface="Century Gothic" panose="020B0502020202020204" pitchFamily="34" charset="0"/>
              </a:rPr>
              <a:t>To say </a:t>
            </a:r>
            <a:r>
              <a:rPr lang="en-GB" sz="2800" b="1" dirty="0">
                <a:solidFill>
                  <a:srgbClr val="02456F"/>
                </a:solidFill>
                <a:latin typeface="Century Gothic" panose="020B0502020202020204" pitchFamily="34" charset="0"/>
              </a:rPr>
              <a:t>‘you (plural)</a:t>
            </a:r>
            <a:r>
              <a:rPr lang="en-GB" sz="2800" b="1" dirty="0">
                <a:solidFill>
                  <a:srgbClr val="105076"/>
                </a:solidFill>
                <a:latin typeface="Century Gothic" panose="020B0502020202020204" pitchFamily="34" charset="0"/>
              </a:rPr>
              <a:t>’ + regular -ER verb</a:t>
            </a:r>
            <a:r>
              <a:rPr lang="en-GB" sz="2800" dirty="0">
                <a:solidFill>
                  <a:srgbClr val="105076"/>
                </a:solidFill>
                <a:latin typeface="Century Gothic" panose="020B0502020202020204" pitchFamily="34" charset="0"/>
              </a:rPr>
              <a:t> in French, the verb is the short form and ends in </a:t>
            </a:r>
            <a:r>
              <a:rPr lang="en-GB" sz="2800" b="1" dirty="0">
                <a:solidFill>
                  <a:srgbClr val="EA5F00"/>
                </a:solidFill>
                <a:latin typeface="Century Gothic" panose="020B0502020202020204" pitchFamily="34" charset="0"/>
              </a:rPr>
              <a:t>-</a:t>
            </a:r>
            <a:r>
              <a:rPr lang="en-GB" sz="2800" b="1" dirty="0" err="1">
                <a:solidFill>
                  <a:srgbClr val="EA5F00"/>
                </a:solidFill>
                <a:latin typeface="Century Gothic" panose="020B0502020202020204" pitchFamily="34" charset="0"/>
              </a:rPr>
              <a:t>ez</a:t>
            </a:r>
            <a:r>
              <a:rPr lang="en-GB" sz="2800" dirty="0" err="1">
                <a:solidFill>
                  <a:srgbClr val="105076"/>
                </a:solidFill>
                <a:latin typeface="Century Gothic" panose="020B0502020202020204" pitchFamily="34" charset="0"/>
              </a:rPr>
              <a:t>.</a:t>
            </a:r>
            <a:endParaRPr lang="en-GB" sz="2800" dirty="0">
              <a:solidFill>
                <a:srgbClr val="105076"/>
              </a:solidFill>
              <a:latin typeface="Century Gothic" panose="020B0502020202020204" pitchFamily="34" charset="0"/>
            </a:endParaRPr>
          </a:p>
          <a:p>
            <a:endParaRPr lang="en-GB" sz="2800" dirty="0">
              <a:solidFill>
                <a:srgbClr val="105076"/>
              </a:solidFill>
              <a:latin typeface="Century Gothic" panose="020B0502020202020204" pitchFamily="34" charset="0"/>
            </a:endParaRPr>
          </a:p>
          <a:p>
            <a:r>
              <a:rPr lang="en-GB" sz="2800" dirty="0">
                <a:solidFill>
                  <a:srgbClr val="02456F"/>
                </a:solidFill>
                <a:latin typeface="Century Gothic" panose="020B0502020202020204" pitchFamily="34" charset="0"/>
              </a:rPr>
              <a:t>For example:</a:t>
            </a:r>
          </a:p>
        </p:txBody>
      </p:sp>
      <p:sp>
        <p:nvSpPr>
          <p:cNvPr id="9" name="Rectangle 8">
            <a:extLst>
              <a:ext uri="{FF2B5EF4-FFF2-40B4-BE49-F238E27FC236}">
                <a16:creationId xmlns:a16="http://schemas.microsoft.com/office/drawing/2014/main" id="{288E36EB-83EE-4819-A4E8-136C680A27F2}"/>
              </a:ext>
            </a:extLst>
          </p:cNvPr>
          <p:cNvSpPr/>
          <p:nvPr/>
        </p:nvSpPr>
        <p:spPr>
          <a:xfrm>
            <a:off x="1332660" y="4626878"/>
            <a:ext cx="8510952" cy="523220"/>
          </a:xfrm>
          <a:prstGeom prst="rect">
            <a:avLst/>
          </a:prstGeom>
        </p:spPr>
        <p:txBody>
          <a:bodyPr wrap="square">
            <a:spAutoFit/>
          </a:bodyPr>
          <a:lstStyle/>
          <a:p>
            <a:pPr algn="ctr"/>
            <a:r>
              <a:rPr lang="fr-FR" sz="2800" dirty="0">
                <a:solidFill>
                  <a:srgbClr val="02456F"/>
                </a:solidFill>
                <a:latin typeface="Century Gothic" panose="020B0502020202020204" pitchFamily="34" charset="0"/>
              </a:rPr>
              <a:t> tu manges         →     vous mang</a:t>
            </a:r>
            <a:r>
              <a:rPr lang="fr-FR" sz="2800" b="1" dirty="0">
                <a:solidFill>
                  <a:srgbClr val="E56700"/>
                </a:solidFill>
                <a:latin typeface="Century Gothic" panose="020B0502020202020204" pitchFamily="34" charset="0"/>
              </a:rPr>
              <a:t>ez</a:t>
            </a:r>
            <a:endParaRPr lang="en-GB" sz="2800" dirty="0">
              <a:solidFill>
                <a:srgbClr val="02456F"/>
              </a:solidFill>
              <a:latin typeface="Century Gothic" panose="020B0502020202020204" pitchFamily="34" charset="0"/>
            </a:endParaRPr>
          </a:p>
        </p:txBody>
      </p:sp>
      <p:sp>
        <p:nvSpPr>
          <p:cNvPr id="11" name="TextBox 10">
            <a:extLst>
              <a:ext uri="{FF2B5EF4-FFF2-40B4-BE49-F238E27FC236}">
                <a16:creationId xmlns:a16="http://schemas.microsoft.com/office/drawing/2014/main" id="{EC4C19B9-4033-45C6-8007-3BE74A41E246}"/>
              </a:ext>
            </a:extLst>
          </p:cNvPr>
          <p:cNvSpPr txBox="1"/>
          <p:nvPr/>
        </p:nvSpPr>
        <p:spPr>
          <a:xfrm>
            <a:off x="351692" y="3955285"/>
            <a:ext cx="174967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jouer</a:t>
            </a:r>
          </a:p>
        </p:txBody>
      </p:sp>
      <p:sp>
        <p:nvSpPr>
          <p:cNvPr id="12" name="TextBox 11">
            <a:extLst>
              <a:ext uri="{FF2B5EF4-FFF2-40B4-BE49-F238E27FC236}">
                <a16:creationId xmlns:a16="http://schemas.microsoft.com/office/drawing/2014/main" id="{506A32B2-3518-48D7-8E99-FDCDCE5761F4}"/>
              </a:ext>
            </a:extLst>
          </p:cNvPr>
          <p:cNvSpPr txBox="1"/>
          <p:nvPr/>
        </p:nvSpPr>
        <p:spPr>
          <a:xfrm>
            <a:off x="351692" y="4637229"/>
            <a:ext cx="174967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manger</a:t>
            </a:r>
          </a:p>
        </p:txBody>
      </p:sp>
      <p:sp>
        <p:nvSpPr>
          <p:cNvPr id="15" name="Rounded Rectangle 46">
            <a:extLst>
              <a:ext uri="{FF2B5EF4-FFF2-40B4-BE49-F238E27FC236}">
                <a16:creationId xmlns:a16="http://schemas.microsoft.com/office/drawing/2014/main" id="{1FEA479F-1C00-435C-BA6D-2E97D4989E49}"/>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13" name="Rectangle 12">
            <a:extLst>
              <a:ext uri="{FF2B5EF4-FFF2-40B4-BE49-F238E27FC236}">
                <a16:creationId xmlns:a16="http://schemas.microsoft.com/office/drawing/2014/main" id="{36EBA116-8FCE-4783-A4BA-D50109D2747F}"/>
              </a:ext>
            </a:extLst>
          </p:cNvPr>
          <p:cNvSpPr/>
          <p:nvPr/>
        </p:nvSpPr>
        <p:spPr>
          <a:xfrm>
            <a:off x="228600" y="5634783"/>
            <a:ext cx="11934512" cy="430887"/>
          </a:xfrm>
          <a:prstGeom prst="rect">
            <a:avLst/>
          </a:prstGeom>
        </p:spPr>
        <p:txBody>
          <a:bodyPr wrap="square">
            <a:spAutoFit/>
          </a:bodyPr>
          <a:lstStyle/>
          <a:p>
            <a:r>
              <a:rPr lang="en-GB" sz="2200" dirty="0">
                <a:solidFill>
                  <a:srgbClr val="02456F"/>
                </a:solidFill>
                <a:latin typeface="Century Gothic" panose="020B0502020202020204" pitchFamily="34" charset="0"/>
              </a:rPr>
              <a:t>The following speaking and writing activities will allow you to practise these verb forms!</a:t>
            </a:r>
          </a:p>
        </p:txBody>
      </p:sp>
    </p:spTree>
    <p:extLst>
      <p:ext uri="{BB962C8B-B14F-4D97-AF65-F5344CB8AC3E}">
        <p14:creationId xmlns:p14="http://schemas.microsoft.com/office/powerpoint/2010/main" val="10400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2" name="Rounded Rectangle 46">
            <a:extLst>
              <a:ext uri="{FF2B5EF4-FFF2-40B4-BE49-F238E27FC236}">
                <a16:creationId xmlns:a16="http://schemas.microsoft.com/office/drawing/2014/main" id="{43199D5D-B051-4FD4-AB6B-598A5356082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id="{E30BC905-51AB-43AD-96E2-591E3F68D084}"/>
              </a:ext>
            </a:extLst>
          </p:cNvPr>
          <p:cNvGraphicFramePr>
            <a:graphicFrameLocks noGrp="1"/>
          </p:cNvGraphicFramePr>
          <p:nvPr>
            <p:extLst>
              <p:ext uri="{D42A27DB-BD31-4B8C-83A1-F6EECF244321}">
                <p14:modId xmlns:p14="http://schemas.microsoft.com/office/powerpoint/2010/main" val="2869513047"/>
              </p:ext>
            </p:extLst>
          </p:nvPr>
        </p:nvGraphicFramePr>
        <p:xfrm>
          <a:off x="457760" y="1931990"/>
          <a:ext cx="10954719" cy="4389120"/>
        </p:xfrm>
        <a:graphic>
          <a:graphicData uri="http://schemas.openxmlformats.org/drawingml/2006/table">
            <a:tbl>
              <a:tblPr firstRow="1" bandRow="1">
                <a:tableStyleId>{5940675A-B579-460E-94D1-54222C63F5DA}</a:tableStyleId>
              </a:tblPr>
              <a:tblGrid>
                <a:gridCol w="995885">
                  <a:extLst>
                    <a:ext uri="{9D8B030D-6E8A-4147-A177-3AD203B41FA5}">
                      <a16:colId xmlns:a16="http://schemas.microsoft.com/office/drawing/2014/main" val="267610939"/>
                    </a:ext>
                  </a:extLst>
                </a:gridCol>
                <a:gridCol w="5058192">
                  <a:extLst>
                    <a:ext uri="{9D8B030D-6E8A-4147-A177-3AD203B41FA5}">
                      <a16:colId xmlns:a16="http://schemas.microsoft.com/office/drawing/2014/main" val="3420051441"/>
                    </a:ext>
                  </a:extLst>
                </a:gridCol>
                <a:gridCol w="2455492">
                  <a:extLst>
                    <a:ext uri="{9D8B030D-6E8A-4147-A177-3AD203B41FA5}">
                      <a16:colId xmlns:a16="http://schemas.microsoft.com/office/drawing/2014/main" val="3036206872"/>
                    </a:ext>
                  </a:extLst>
                </a:gridCol>
                <a:gridCol w="2445150">
                  <a:extLst>
                    <a:ext uri="{9D8B030D-6E8A-4147-A177-3AD203B41FA5}">
                      <a16:colId xmlns:a16="http://schemas.microsoft.com/office/drawing/2014/main" val="3347656321"/>
                    </a:ext>
                  </a:extLst>
                </a:gridCol>
              </a:tblGrid>
              <a:tr h="746844">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baseline="0" dirty="0">
                          <a:solidFill>
                            <a:srgbClr val="02456F"/>
                          </a:solidFill>
                          <a:latin typeface="Century Gothic" panose="020B0502020202020204" pitchFamily="34" charset="0"/>
                        </a:rPr>
                        <a:t>You - o</a:t>
                      </a:r>
                      <a:r>
                        <a:rPr lang="en-GB" sz="2400" dirty="0">
                          <a:solidFill>
                            <a:srgbClr val="02456F"/>
                          </a:solidFill>
                          <a:latin typeface="Century Gothic" panose="020B0502020202020204" pitchFamily="34" charset="0"/>
                        </a:rPr>
                        <a:t>ne person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2456F"/>
                          </a:solidFill>
                          <a:latin typeface="Century Gothic" panose="020B0502020202020204" pitchFamily="34" charset="0"/>
                        </a:rPr>
                        <a:t>You - 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414914">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écouter la radio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447473">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chanter bien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429361">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manger un fruit ?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414914">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donner un cadeau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427579">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étudier le </a:t>
                      </a:r>
                      <a:r>
                        <a:rPr lang="fr-FR" sz="2400" noProof="0" dirty="0">
                          <a:solidFill>
                            <a:srgbClr val="02456F"/>
                          </a:solidFill>
                          <a:latin typeface="Century Gothic" panose="020B0502020202020204" pitchFamily="34" charset="0"/>
                        </a:rPr>
                        <a:t>français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414914">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regarder le tableau </a:t>
                      </a:r>
                      <a:r>
                        <a:rPr lang="fr-FR" sz="2400" baseline="0" dirty="0">
                          <a:solidFill>
                            <a:srgbClr val="02456F"/>
                          </a:solidFill>
                          <a:latin typeface="Century Gothic" panose="020B0502020202020204" pitchFamily="34" charset="0"/>
                        </a:rPr>
                        <a:t>?</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414914">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parler à la fille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6" name="Picture 5">
            <a:extLst>
              <a:ext uri="{FF2B5EF4-FFF2-40B4-BE49-F238E27FC236}">
                <a16:creationId xmlns:a16="http://schemas.microsoft.com/office/drawing/2014/main" id="{08E8832B-F91C-4A9C-9BED-B770AD1123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987998" y="3194590"/>
            <a:ext cx="346161" cy="360584"/>
          </a:xfrm>
          <a:prstGeom prst="rect">
            <a:avLst/>
          </a:prstGeom>
        </p:spPr>
      </p:pic>
      <p:pic>
        <p:nvPicPr>
          <p:cNvPr id="10" name="Picture 9">
            <a:extLst>
              <a:ext uri="{FF2B5EF4-FFF2-40B4-BE49-F238E27FC236}">
                <a16:creationId xmlns:a16="http://schemas.microsoft.com/office/drawing/2014/main" id="{3E469C08-184A-4EE9-A597-AC12C8D20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21231" y="3588609"/>
            <a:ext cx="346161" cy="360584"/>
          </a:xfrm>
          <a:prstGeom prst="rect">
            <a:avLst/>
          </a:prstGeom>
        </p:spPr>
      </p:pic>
      <p:pic>
        <p:nvPicPr>
          <p:cNvPr id="22" name="Picture 21">
            <a:extLst>
              <a:ext uri="{FF2B5EF4-FFF2-40B4-BE49-F238E27FC236}">
                <a16:creationId xmlns:a16="http://schemas.microsoft.com/office/drawing/2014/main" id="{6AC8EC51-3FB3-49B0-9DF1-18606B9FA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4" y="4094459"/>
            <a:ext cx="346161" cy="360584"/>
          </a:xfrm>
          <a:prstGeom prst="rect">
            <a:avLst/>
          </a:prstGeom>
        </p:spPr>
      </p:pic>
      <p:pic>
        <p:nvPicPr>
          <p:cNvPr id="24" name="Picture 23">
            <a:extLst>
              <a:ext uri="{FF2B5EF4-FFF2-40B4-BE49-F238E27FC236}">
                <a16:creationId xmlns:a16="http://schemas.microsoft.com/office/drawing/2014/main" id="{317276BB-8FDA-41FA-8186-E312F8A763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987998" y="4588899"/>
            <a:ext cx="346161" cy="360584"/>
          </a:xfrm>
          <a:prstGeom prst="rect">
            <a:avLst/>
          </a:prstGeom>
        </p:spPr>
      </p:pic>
      <p:pic>
        <p:nvPicPr>
          <p:cNvPr id="26" name="Picture 25">
            <a:extLst>
              <a:ext uri="{FF2B5EF4-FFF2-40B4-BE49-F238E27FC236}">
                <a16:creationId xmlns:a16="http://schemas.microsoft.com/office/drawing/2014/main" id="{356CED0F-DC7D-4208-87D9-8AA732FBF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17610" y="5016923"/>
            <a:ext cx="346161" cy="360584"/>
          </a:xfrm>
          <a:prstGeom prst="rect">
            <a:avLst/>
          </a:prstGeom>
        </p:spPr>
      </p:pic>
      <p:pic>
        <p:nvPicPr>
          <p:cNvPr id="28" name="Picture 27">
            <a:extLst>
              <a:ext uri="{FF2B5EF4-FFF2-40B4-BE49-F238E27FC236}">
                <a16:creationId xmlns:a16="http://schemas.microsoft.com/office/drawing/2014/main" id="{E26C2EE1-864E-45B2-9838-E37CDF787C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7264" y="5522774"/>
            <a:ext cx="346161" cy="360584"/>
          </a:xfrm>
          <a:prstGeom prst="rect">
            <a:avLst/>
          </a:prstGeom>
        </p:spPr>
      </p:pic>
      <p:pic>
        <p:nvPicPr>
          <p:cNvPr id="30" name="Picture 29">
            <a:extLst>
              <a:ext uri="{FF2B5EF4-FFF2-40B4-BE49-F238E27FC236}">
                <a16:creationId xmlns:a16="http://schemas.microsoft.com/office/drawing/2014/main" id="{BDD16BD0-73D6-4040-8E44-81050D91F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987996" y="5934802"/>
            <a:ext cx="346161" cy="360584"/>
          </a:xfrm>
          <a:prstGeom prst="rect">
            <a:avLst/>
          </a:prstGeom>
        </p:spPr>
      </p:pic>
      <p:sp>
        <p:nvSpPr>
          <p:cNvPr id="32" name="TextBox 31">
            <a:extLst>
              <a:ext uri="{FF2B5EF4-FFF2-40B4-BE49-F238E27FC236}">
                <a16:creationId xmlns:a16="http://schemas.microsoft.com/office/drawing/2014/main" id="{FC559564-CC18-4583-989C-CE614EE463C3}"/>
              </a:ext>
            </a:extLst>
          </p:cNvPr>
          <p:cNvSpPr txBox="1"/>
          <p:nvPr/>
        </p:nvSpPr>
        <p:spPr>
          <a:xfrm>
            <a:off x="6231753" y="660748"/>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(Task 1)</a:t>
            </a:r>
          </a:p>
        </p:txBody>
      </p:sp>
      <p:sp>
        <p:nvSpPr>
          <p:cNvPr id="34" name="TextBox 33">
            <a:extLst>
              <a:ext uri="{FF2B5EF4-FFF2-40B4-BE49-F238E27FC236}">
                <a16:creationId xmlns:a16="http://schemas.microsoft.com/office/drawing/2014/main" id="{907BB423-EBE7-42BD-9788-3AAE60AC178D}"/>
              </a:ext>
            </a:extLst>
          </p:cNvPr>
          <p:cNvSpPr txBox="1"/>
          <p:nvPr/>
        </p:nvSpPr>
        <p:spPr>
          <a:xfrm>
            <a:off x="141302" y="1115913"/>
            <a:ext cx="11587636"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Ask your partner questions using the prompts below, but </a:t>
            </a:r>
            <a:r>
              <a:rPr lang="en-GB" sz="2200" b="1" dirty="0">
                <a:solidFill>
                  <a:schemeClr val="accent5">
                    <a:lumMod val="50000"/>
                  </a:schemeClr>
                </a:solidFill>
                <a:latin typeface="Century Gothic" panose="020B0502020202020204" pitchFamily="34" charset="0"/>
              </a:rPr>
              <a:t>don’t say ‘</a:t>
            </a:r>
            <a:r>
              <a:rPr lang="en-GB" sz="2200" b="1" dirty="0" err="1">
                <a:solidFill>
                  <a:schemeClr val="accent5">
                    <a:lumMod val="50000"/>
                  </a:schemeClr>
                </a:solidFill>
                <a:latin typeface="Century Gothic" panose="020B0502020202020204" pitchFamily="34" charset="0"/>
              </a:rPr>
              <a:t>tu</a:t>
            </a:r>
            <a:r>
              <a:rPr lang="en-GB" sz="2200" b="1" dirty="0">
                <a:solidFill>
                  <a:schemeClr val="accent5">
                    <a:lumMod val="50000"/>
                  </a:schemeClr>
                </a:solidFill>
                <a:latin typeface="Century Gothic" panose="020B0502020202020204" pitchFamily="34" charset="0"/>
              </a:rPr>
              <a:t>’ or ‘</a:t>
            </a:r>
            <a:r>
              <a:rPr lang="en-GB" sz="2200" b="1" dirty="0" err="1">
                <a:solidFill>
                  <a:schemeClr val="accent5">
                    <a:lumMod val="50000"/>
                  </a:schemeClr>
                </a:solidFill>
                <a:latin typeface="Century Gothic" panose="020B0502020202020204" pitchFamily="34" charset="0"/>
              </a:rPr>
              <a:t>vous</a:t>
            </a:r>
            <a:r>
              <a:rPr lang="en-GB" sz="2200" b="1" dirty="0">
                <a:solidFill>
                  <a:schemeClr val="accent5">
                    <a:lumMod val="50000"/>
                  </a:schemeClr>
                </a:solidFill>
                <a:latin typeface="Century Gothic" panose="020B0502020202020204" pitchFamily="34" charset="0"/>
              </a:rPr>
              <a:t>’</a:t>
            </a:r>
            <a:r>
              <a:rPr lang="en-GB" sz="2200" dirty="0">
                <a:solidFill>
                  <a:schemeClr val="accent5">
                    <a:lumMod val="50000"/>
                  </a:schemeClr>
                </a:solidFill>
                <a:latin typeface="Century Gothic" panose="020B0502020202020204" pitchFamily="34" charset="0"/>
              </a:rPr>
              <a:t>.</a:t>
            </a:r>
          </a:p>
          <a:p>
            <a:r>
              <a:rPr lang="en-GB" sz="2200" dirty="0">
                <a:solidFill>
                  <a:schemeClr val="accent5">
                    <a:lumMod val="50000"/>
                  </a:schemeClr>
                </a:solidFill>
                <a:latin typeface="Century Gothic" panose="020B0502020202020204" pitchFamily="34" charset="0"/>
              </a:rPr>
              <a:t>e.g. [</a:t>
            </a:r>
            <a:r>
              <a:rPr lang="en-GB" sz="2200" i="1" strike="sngStrike" dirty="0">
                <a:solidFill>
                  <a:schemeClr val="accent5">
                    <a:lumMod val="50000"/>
                  </a:schemeClr>
                </a:solidFill>
                <a:latin typeface="Century Gothic" panose="020B0502020202020204" pitchFamily="34" charset="0"/>
              </a:rPr>
              <a:t>Tu]</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écoutes</a:t>
            </a:r>
            <a:r>
              <a:rPr lang="en-GB" sz="2200" i="1" dirty="0">
                <a:solidFill>
                  <a:schemeClr val="accent5">
                    <a:lumMod val="50000"/>
                  </a:schemeClr>
                </a:solidFill>
                <a:latin typeface="Century Gothic" panose="020B0502020202020204" pitchFamily="34" charset="0"/>
              </a:rPr>
              <a:t> la radio? or</a:t>
            </a:r>
            <a:r>
              <a:rPr lang="en-GB" sz="2200" dirty="0">
                <a:solidFill>
                  <a:schemeClr val="accent5">
                    <a:lumMod val="50000"/>
                  </a:schemeClr>
                </a:solidFill>
                <a:latin typeface="Century Gothic" panose="020B0502020202020204" pitchFamily="34" charset="0"/>
              </a:rPr>
              <a:t> [</a:t>
            </a:r>
            <a:r>
              <a:rPr lang="en-GB" sz="2200" i="1" strike="sngStrike" dirty="0" err="1">
                <a:solidFill>
                  <a:schemeClr val="accent5">
                    <a:lumMod val="50000"/>
                  </a:schemeClr>
                </a:solidFill>
                <a:latin typeface="Century Gothic" panose="020B0502020202020204" pitchFamily="34" charset="0"/>
              </a:rPr>
              <a:t>Vous</a:t>
            </a:r>
            <a:r>
              <a:rPr lang="en-GB" sz="2200" i="1" strike="sngStrike"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chantez</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bien</a:t>
            </a:r>
            <a:r>
              <a:rPr lang="en-GB" sz="2200" dirty="0">
                <a:solidFill>
                  <a:schemeClr val="accent5">
                    <a:lumMod val="50000"/>
                  </a:schemeClr>
                </a:solidFill>
                <a:latin typeface="Century Gothic" panose="020B0502020202020204" pitchFamily="34" charset="0"/>
              </a:rPr>
              <a:t>?</a:t>
            </a:r>
            <a:endParaRPr lang="en-GB" sz="22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914939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2" name="Rounded Rectangle 46">
            <a:extLst>
              <a:ext uri="{FF2B5EF4-FFF2-40B4-BE49-F238E27FC236}">
                <a16:creationId xmlns:a16="http://schemas.microsoft.com/office/drawing/2014/main" id="{43199D5D-B051-4FD4-AB6B-598A5356082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FC559564-CC18-4583-989C-CE614EE463C3}"/>
              </a:ext>
            </a:extLst>
          </p:cNvPr>
          <p:cNvSpPr txBox="1"/>
          <p:nvPr/>
        </p:nvSpPr>
        <p:spPr>
          <a:xfrm>
            <a:off x="6231753" y="660748"/>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 (Task 1)</a:t>
            </a:r>
          </a:p>
        </p:txBody>
      </p:sp>
      <p:graphicFrame>
        <p:nvGraphicFramePr>
          <p:cNvPr id="4" name="Table 3">
            <a:extLst>
              <a:ext uri="{FF2B5EF4-FFF2-40B4-BE49-F238E27FC236}">
                <a16:creationId xmlns:a16="http://schemas.microsoft.com/office/drawing/2014/main" id="{EC5F7966-BB29-48B6-9ECE-7C831A14E3F1}"/>
              </a:ext>
            </a:extLst>
          </p:cNvPr>
          <p:cNvGraphicFramePr>
            <a:graphicFrameLocks noGrp="1"/>
          </p:cNvGraphicFramePr>
          <p:nvPr>
            <p:extLst>
              <p:ext uri="{D42A27DB-BD31-4B8C-83A1-F6EECF244321}">
                <p14:modId xmlns:p14="http://schemas.microsoft.com/office/powerpoint/2010/main" val="1538369710"/>
              </p:ext>
            </p:extLst>
          </p:nvPr>
        </p:nvGraphicFramePr>
        <p:xfrm>
          <a:off x="531628" y="1917325"/>
          <a:ext cx="11015330" cy="4389120"/>
        </p:xfrm>
        <a:graphic>
          <a:graphicData uri="http://schemas.openxmlformats.org/drawingml/2006/table">
            <a:tbl>
              <a:tblPr firstRow="1" bandRow="1">
                <a:tableStyleId>{5940675A-B579-460E-94D1-54222C63F5DA}</a:tableStyleId>
              </a:tblPr>
              <a:tblGrid>
                <a:gridCol w="1001395">
                  <a:extLst>
                    <a:ext uri="{9D8B030D-6E8A-4147-A177-3AD203B41FA5}">
                      <a16:colId xmlns:a16="http://schemas.microsoft.com/office/drawing/2014/main" val="267610939"/>
                    </a:ext>
                  </a:extLst>
                </a:gridCol>
                <a:gridCol w="5086178">
                  <a:extLst>
                    <a:ext uri="{9D8B030D-6E8A-4147-A177-3AD203B41FA5}">
                      <a16:colId xmlns:a16="http://schemas.microsoft.com/office/drawing/2014/main" val="3420051441"/>
                    </a:ext>
                  </a:extLst>
                </a:gridCol>
                <a:gridCol w="2469078">
                  <a:extLst>
                    <a:ext uri="{9D8B030D-6E8A-4147-A177-3AD203B41FA5}">
                      <a16:colId xmlns:a16="http://schemas.microsoft.com/office/drawing/2014/main" val="3036206872"/>
                    </a:ext>
                  </a:extLst>
                </a:gridCol>
                <a:gridCol w="2458679">
                  <a:extLst>
                    <a:ext uri="{9D8B030D-6E8A-4147-A177-3AD203B41FA5}">
                      <a16:colId xmlns:a16="http://schemas.microsoft.com/office/drawing/2014/main" val="3347656321"/>
                    </a:ext>
                  </a:extLst>
                </a:gridCol>
              </a:tblGrid>
              <a:tr h="1010212">
                <a:tc>
                  <a:txBody>
                    <a:bodyPr/>
                    <a:lstStyle/>
                    <a:p>
                      <a:pPr algn="ctr"/>
                      <a:r>
                        <a:rPr lang="en-GB" sz="2000" b="1" dirty="0">
                          <a:solidFill>
                            <a:srgbClr val="02456F"/>
                          </a:solidFill>
                          <a:latin typeface="Century Gothic" panose="020B0502020202020204" pitchFamily="34" charset="0"/>
                        </a:rPr>
                        <a:t>Order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dirty="0">
                          <a:solidFill>
                            <a:srgbClr val="02456F"/>
                          </a:solidFill>
                          <a:latin typeface="Century Gothic" panose="020B0502020202020204" pitchFamily="34" charset="0"/>
                        </a:rPr>
                        <a:t>You -</a:t>
                      </a:r>
                      <a:r>
                        <a:rPr lang="en-GB" sz="2400" baseline="0" dirty="0">
                          <a:solidFill>
                            <a:srgbClr val="02456F"/>
                          </a:solidFill>
                          <a:latin typeface="Century Gothic" panose="020B0502020202020204" pitchFamily="34" charset="0"/>
                        </a:rPr>
                        <a:t> o</a:t>
                      </a:r>
                      <a:r>
                        <a:rPr lang="en-GB" sz="2400" dirty="0">
                          <a:solidFill>
                            <a:srgbClr val="02456F"/>
                          </a:solidFill>
                          <a:latin typeface="Century Gothic" panose="020B0502020202020204" pitchFamily="34" charset="0"/>
                        </a:rPr>
                        <a:t>ne person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2456F"/>
                          </a:solidFill>
                          <a:latin typeface="Century Gothic" panose="020B0502020202020204" pitchFamily="34" charset="0"/>
                        </a:rPr>
                        <a:t>You -</a:t>
                      </a:r>
                      <a:r>
                        <a:rPr lang="en-GB" sz="2400" baseline="0" dirty="0">
                          <a:solidFill>
                            <a:srgbClr val="02456F"/>
                          </a:solidFill>
                          <a:latin typeface="Century Gothic" panose="020B0502020202020204" pitchFamily="34" charset="0"/>
                        </a:rPr>
                        <a:t> </a:t>
                      </a:r>
                      <a:r>
                        <a:rPr lang="en-GB" sz="2400" dirty="0">
                          <a:solidFill>
                            <a:srgbClr val="02456F"/>
                          </a:solidFill>
                          <a:latin typeface="Century Gothic" panose="020B0502020202020204" pitchFamily="34" charset="0"/>
                        </a:rPr>
                        <a:t>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388543">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2456F"/>
                          </a:solidFill>
                          <a:latin typeface="Century Gothic" panose="020B0502020202020204" pitchFamily="34" charset="0"/>
                        </a:rPr>
                        <a:t>talk to the girl?</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388543">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look at the board?</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388543">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study French?</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388543">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listen to the radio?</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388543">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2456F"/>
                          </a:solidFill>
                          <a:latin typeface="Century Gothic" panose="020B0502020202020204" pitchFamily="34" charset="0"/>
                        </a:rPr>
                        <a:t>sing well?</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388543">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baseline="0" noProof="0" dirty="0">
                          <a:solidFill>
                            <a:srgbClr val="02456F"/>
                          </a:solidFill>
                          <a:latin typeface="Century Gothic" panose="020B0502020202020204" pitchFamily="34" charset="0"/>
                        </a:rPr>
                        <a:t>give a present?</a:t>
                      </a:r>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388543">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eat fruit?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sp>
        <p:nvSpPr>
          <p:cNvPr id="8" name="TextBox 7">
            <a:extLst>
              <a:ext uri="{FF2B5EF4-FFF2-40B4-BE49-F238E27FC236}">
                <a16:creationId xmlns:a16="http://schemas.microsoft.com/office/drawing/2014/main" id="{9876643D-35B5-4284-8AB1-B2E5D8B140EC}"/>
              </a:ext>
            </a:extLst>
          </p:cNvPr>
          <p:cNvSpPr txBox="1"/>
          <p:nvPr/>
        </p:nvSpPr>
        <p:spPr>
          <a:xfrm>
            <a:off x="161170" y="1094975"/>
            <a:ext cx="11587636" cy="1107996"/>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Decide whether you partner is asking questions to a group (</a:t>
            </a:r>
            <a:r>
              <a:rPr lang="en-GB" sz="2200" b="1" dirty="0" err="1">
                <a:solidFill>
                  <a:schemeClr val="accent5">
                    <a:lumMod val="50000"/>
                  </a:schemeClr>
                </a:solidFill>
                <a:latin typeface="Century Gothic" panose="020B0502020202020204" pitchFamily="34" charset="0"/>
              </a:rPr>
              <a:t>vous</a:t>
            </a:r>
            <a:r>
              <a:rPr lang="en-GB" sz="2200" dirty="0">
                <a:solidFill>
                  <a:schemeClr val="accent5">
                    <a:lumMod val="50000"/>
                  </a:schemeClr>
                </a:solidFill>
                <a:latin typeface="Century Gothic" panose="020B0502020202020204" pitchFamily="34" charset="0"/>
              </a:rPr>
              <a:t>) or only you (</a:t>
            </a:r>
            <a:r>
              <a:rPr lang="en-GB" sz="2200" b="1" dirty="0" err="1">
                <a:solidFill>
                  <a:schemeClr val="accent5">
                    <a:lumMod val="50000"/>
                  </a:schemeClr>
                </a:solidFill>
                <a:latin typeface="Century Gothic" panose="020B0502020202020204" pitchFamily="34" charset="0"/>
              </a:rPr>
              <a:t>tu</a:t>
            </a:r>
            <a:r>
              <a:rPr lang="en-GB" sz="2200" dirty="0">
                <a:solidFill>
                  <a:schemeClr val="accent5">
                    <a:lumMod val="50000"/>
                  </a:schemeClr>
                </a:solidFill>
                <a:latin typeface="Century Gothic" panose="020B0502020202020204" pitchFamily="34" charset="0"/>
              </a:rPr>
              <a:t>).</a:t>
            </a:r>
            <a:endParaRPr lang="en-GB" sz="2200" b="1" dirty="0">
              <a:solidFill>
                <a:schemeClr val="accent5">
                  <a:lumMod val="50000"/>
                </a:schemeClr>
              </a:solidFill>
              <a:latin typeface="Century Gothic" panose="020B0502020202020204" pitchFamily="34" charset="0"/>
            </a:endParaRPr>
          </a:p>
          <a:p>
            <a:r>
              <a:rPr lang="en-GB" sz="2200" b="1" dirty="0">
                <a:solidFill>
                  <a:schemeClr val="accent5">
                    <a:lumMod val="50000"/>
                  </a:schemeClr>
                </a:solidFill>
                <a:latin typeface="Century Gothic" panose="020B0502020202020204" pitchFamily="34" charset="0"/>
              </a:rPr>
              <a:t>Number</a:t>
            </a:r>
            <a:r>
              <a:rPr lang="en-GB" sz="2200" dirty="0">
                <a:solidFill>
                  <a:schemeClr val="accent5">
                    <a:lumMod val="50000"/>
                  </a:schemeClr>
                </a:solidFill>
                <a:latin typeface="Century Gothic" panose="020B0502020202020204" pitchFamily="34" charset="0"/>
              </a:rPr>
              <a:t> the questions in the order your partner says them.</a:t>
            </a:r>
            <a:endParaRPr lang="en-GB" sz="2200" b="1" dirty="0">
              <a:solidFill>
                <a:schemeClr val="accent5">
                  <a:lumMod val="50000"/>
                </a:schemeClr>
              </a:solidFill>
              <a:latin typeface="Century Gothic" panose="020B0502020202020204" pitchFamily="34" charset="0"/>
            </a:endParaRPr>
          </a:p>
          <a:p>
            <a:endParaRPr lang="en-GB" sz="22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366963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2" name="Rounded Rectangle 46">
            <a:extLst>
              <a:ext uri="{FF2B5EF4-FFF2-40B4-BE49-F238E27FC236}">
                <a16:creationId xmlns:a16="http://schemas.microsoft.com/office/drawing/2014/main" id="{43199D5D-B051-4FD4-AB6B-598A5356082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FC559564-CC18-4583-989C-CE614EE463C3}"/>
              </a:ext>
            </a:extLst>
          </p:cNvPr>
          <p:cNvSpPr txBox="1"/>
          <p:nvPr/>
        </p:nvSpPr>
        <p:spPr>
          <a:xfrm>
            <a:off x="6231753" y="660748"/>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Solution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Task 1</a:t>
            </a:r>
          </a:p>
        </p:txBody>
      </p:sp>
      <p:graphicFrame>
        <p:nvGraphicFramePr>
          <p:cNvPr id="9" name="Table 8">
            <a:extLst>
              <a:ext uri="{FF2B5EF4-FFF2-40B4-BE49-F238E27FC236}">
                <a16:creationId xmlns:a16="http://schemas.microsoft.com/office/drawing/2014/main" id="{5F080E75-C541-49D3-AFB7-2481FCB1A045}"/>
              </a:ext>
            </a:extLst>
          </p:cNvPr>
          <p:cNvGraphicFramePr>
            <a:graphicFrameLocks noGrp="1"/>
          </p:cNvGraphicFramePr>
          <p:nvPr>
            <p:extLst>
              <p:ext uri="{D42A27DB-BD31-4B8C-83A1-F6EECF244321}">
                <p14:modId xmlns:p14="http://schemas.microsoft.com/office/powerpoint/2010/main" val="1710642668"/>
              </p:ext>
            </p:extLst>
          </p:nvPr>
        </p:nvGraphicFramePr>
        <p:xfrm>
          <a:off x="1237281" y="1241508"/>
          <a:ext cx="9868870" cy="4959172"/>
        </p:xfrm>
        <a:graphic>
          <a:graphicData uri="http://schemas.openxmlformats.org/drawingml/2006/table">
            <a:tbl>
              <a:tblPr firstRow="1" bandRow="1">
                <a:tableStyleId>{5940675A-B579-460E-94D1-54222C63F5DA}</a:tableStyleId>
              </a:tblPr>
              <a:tblGrid>
                <a:gridCol w="897171">
                  <a:extLst>
                    <a:ext uri="{9D8B030D-6E8A-4147-A177-3AD203B41FA5}">
                      <a16:colId xmlns:a16="http://schemas.microsoft.com/office/drawing/2014/main" val="267610939"/>
                    </a:ext>
                  </a:extLst>
                </a:gridCol>
                <a:gridCol w="4556816">
                  <a:extLst>
                    <a:ext uri="{9D8B030D-6E8A-4147-A177-3AD203B41FA5}">
                      <a16:colId xmlns:a16="http://schemas.microsoft.com/office/drawing/2014/main" val="3420051441"/>
                    </a:ext>
                  </a:extLst>
                </a:gridCol>
                <a:gridCol w="2212100">
                  <a:extLst>
                    <a:ext uri="{9D8B030D-6E8A-4147-A177-3AD203B41FA5}">
                      <a16:colId xmlns:a16="http://schemas.microsoft.com/office/drawing/2014/main" val="3036206872"/>
                    </a:ext>
                  </a:extLst>
                </a:gridCol>
                <a:gridCol w="2202783">
                  <a:extLst>
                    <a:ext uri="{9D8B030D-6E8A-4147-A177-3AD203B41FA5}">
                      <a16:colId xmlns:a16="http://schemas.microsoft.com/office/drawing/2014/main" val="3347656321"/>
                    </a:ext>
                  </a:extLst>
                </a:gridCol>
              </a:tblGrid>
              <a:tr h="1120891">
                <a:tc>
                  <a:txBody>
                    <a:bodyPr/>
                    <a:lstStyle/>
                    <a:p>
                      <a:pPr algn="ctr"/>
                      <a:r>
                        <a:rPr lang="en-GB" sz="2000" b="1" dirty="0">
                          <a:solidFill>
                            <a:srgbClr val="02456F"/>
                          </a:solidFill>
                          <a:latin typeface="Century Gothic" panose="020B0502020202020204" pitchFamily="34" charset="0"/>
                        </a:rPr>
                        <a:t>Order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baseline="0" dirty="0">
                          <a:solidFill>
                            <a:srgbClr val="02456F"/>
                          </a:solidFill>
                          <a:latin typeface="Century Gothic" panose="020B0502020202020204" pitchFamily="34" charset="0"/>
                        </a:rPr>
                        <a:t>You - o</a:t>
                      </a:r>
                      <a:r>
                        <a:rPr lang="en-GB" sz="2400" dirty="0">
                          <a:solidFill>
                            <a:srgbClr val="02456F"/>
                          </a:solidFill>
                          <a:latin typeface="Century Gothic" panose="020B0502020202020204" pitchFamily="34" charset="0"/>
                        </a:rPr>
                        <a:t>ne person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2456F"/>
                          </a:solidFill>
                          <a:latin typeface="Century Gothic" panose="020B0502020202020204" pitchFamily="34" charset="0"/>
                        </a:rPr>
                        <a:t>You -</a:t>
                      </a:r>
                      <a:r>
                        <a:rPr lang="en-GB" sz="2400" baseline="0" dirty="0">
                          <a:solidFill>
                            <a:srgbClr val="02456F"/>
                          </a:solidFill>
                          <a:latin typeface="Century Gothic" panose="020B0502020202020204" pitchFamily="34" charset="0"/>
                        </a:rPr>
                        <a:t> </a:t>
                      </a:r>
                      <a:r>
                        <a:rPr lang="en-GB" sz="2400" dirty="0">
                          <a:solidFill>
                            <a:srgbClr val="02456F"/>
                          </a:solidFill>
                          <a:latin typeface="Century Gothic" panose="020B0502020202020204" pitchFamily="34" charset="0"/>
                        </a:rPr>
                        <a:t>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13342">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2456F"/>
                          </a:solidFill>
                          <a:latin typeface="Century Gothic" panose="020B0502020202020204" pitchFamily="34" charset="0"/>
                        </a:rPr>
                        <a:t>talk to the girl?</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582801">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look at the board?</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59211">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study French?</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34898">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listen to the radio?</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56891">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2456F"/>
                          </a:solidFill>
                          <a:latin typeface="Century Gothic" panose="020B0502020202020204" pitchFamily="34" charset="0"/>
                        </a:rPr>
                        <a:t>sing well?</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09967">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baseline="0" noProof="0" dirty="0">
                          <a:solidFill>
                            <a:srgbClr val="02456F"/>
                          </a:solidFill>
                          <a:latin typeface="Century Gothic" panose="020B0502020202020204" pitchFamily="34" charset="0"/>
                        </a:rPr>
                        <a:t>give a present?</a:t>
                      </a:r>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513342">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eat fruit?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10" name="Picture 9">
            <a:extLst>
              <a:ext uri="{FF2B5EF4-FFF2-40B4-BE49-F238E27FC236}">
                <a16:creationId xmlns:a16="http://schemas.microsoft.com/office/drawing/2014/main" id="{CA89A994-B29F-4074-A447-57ACF3A39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9" y="2521372"/>
            <a:ext cx="346161" cy="360584"/>
          </a:xfrm>
          <a:prstGeom prst="rect">
            <a:avLst/>
          </a:prstGeom>
        </p:spPr>
      </p:pic>
      <p:pic>
        <p:nvPicPr>
          <p:cNvPr id="11" name="Picture 10">
            <a:extLst>
              <a:ext uri="{FF2B5EF4-FFF2-40B4-BE49-F238E27FC236}">
                <a16:creationId xmlns:a16="http://schemas.microsoft.com/office/drawing/2014/main" id="{80FEFCA9-41C4-416D-B343-5AAC1AD367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6" y="3043130"/>
            <a:ext cx="346161" cy="360584"/>
          </a:xfrm>
          <a:prstGeom prst="rect">
            <a:avLst/>
          </a:prstGeom>
        </p:spPr>
      </p:pic>
      <p:pic>
        <p:nvPicPr>
          <p:cNvPr id="12" name="Picture 11">
            <a:extLst>
              <a:ext uri="{FF2B5EF4-FFF2-40B4-BE49-F238E27FC236}">
                <a16:creationId xmlns:a16="http://schemas.microsoft.com/office/drawing/2014/main" id="{CCC0024E-E6AE-4043-8EF2-A673D5294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5" y="3587795"/>
            <a:ext cx="346161" cy="360584"/>
          </a:xfrm>
          <a:prstGeom prst="rect">
            <a:avLst/>
          </a:prstGeom>
        </p:spPr>
      </p:pic>
      <p:pic>
        <p:nvPicPr>
          <p:cNvPr id="13" name="Picture 12">
            <a:extLst>
              <a:ext uri="{FF2B5EF4-FFF2-40B4-BE49-F238E27FC236}">
                <a16:creationId xmlns:a16="http://schemas.microsoft.com/office/drawing/2014/main" id="{65C015EB-87A1-4931-A715-2AFE11DBE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7" y="4125869"/>
            <a:ext cx="346161" cy="360584"/>
          </a:xfrm>
          <a:prstGeom prst="rect">
            <a:avLst/>
          </a:prstGeom>
        </p:spPr>
      </p:pic>
      <p:pic>
        <p:nvPicPr>
          <p:cNvPr id="14" name="Picture 13">
            <a:extLst>
              <a:ext uri="{FF2B5EF4-FFF2-40B4-BE49-F238E27FC236}">
                <a16:creationId xmlns:a16="http://schemas.microsoft.com/office/drawing/2014/main" id="{80A5A4C5-B633-4AB6-B195-3B6DBA01C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1" y="4657213"/>
            <a:ext cx="346161" cy="360584"/>
          </a:xfrm>
          <a:prstGeom prst="rect">
            <a:avLst/>
          </a:prstGeom>
        </p:spPr>
      </p:pic>
      <p:pic>
        <p:nvPicPr>
          <p:cNvPr id="15" name="Picture 14">
            <a:extLst>
              <a:ext uri="{FF2B5EF4-FFF2-40B4-BE49-F238E27FC236}">
                <a16:creationId xmlns:a16="http://schemas.microsoft.com/office/drawing/2014/main" id="{E6199EB9-5A94-468C-8561-5BCBFCEA5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7" y="5267964"/>
            <a:ext cx="346161" cy="360584"/>
          </a:xfrm>
          <a:prstGeom prst="rect">
            <a:avLst/>
          </a:prstGeom>
        </p:spPr>
      </p:pic>
      <p:pic>
        <p:nvPicPr>
          <p:cNvPr id="16" name="Picture 15">
            <a:extLst>
              <a:ext uri="{FF2B5EF4-FFF2-40B4-BE49-F238E27FC236}">
                <a16:creationId xmlns:a16="http://schemas.microsoft.com/office/drawing/2014/main" id="{D39E33C6-99D3-4A9A-B962-D752A36949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1" y="5746544"/>
            <a:ext cx="346161" cy="360584"/>
          </a:xfrm>
          <a:prstGeom prst="rect">
            <a:avLst/>
          </a:prstGeom>
        </p:spPr>
      </p:pic>
    </p:spTree>
    <p:extLst>
      <p:ext uri="{BB962C8B-B14F-4D97-AF65-F5344CB8AC3E}">
        <p14:creationId xmlns:p14="http://schemas.microsoft.com/office/powerpoint/2010/main" val="158195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2" name="Rounded Rectangle 46">
            <a:extLst>
              <a:ext uri="{FF2B5EF4-FFF2-40B4-BE49-F238E27FC236}">
                <a16:creationId xmlns:a16="http://schemas.microsoft.com/office/drawing/2014/main" id="{43199D5D-B051-4FD4-AB6B-598A5356082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FC559564-CC18-4583-989C-CE614EE463C3}"/>
              </a:ext>
            </a:extLst>
          </p:cNvPr>
          <p:cNvSpPr txBox="1"/>
          <p:nvPr/>
        </p:nvSpPr>
        <p:spPr>
          <a:xfrm>
            <a:off x="6231753" y="660748"/>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Partner A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Task </a:t>
            </a:r>
            <a:r>
              <a:rPr lang="en-GB" sz="2400" b="1" dirty="0">
                <a:solidFill>
                  <a:srgbClr val="4472C4">
                    <a:lumMod val="50000"/>
                  </a:srgbClr>
                </a:solidFill>
                <a:latin typeface="Century Gothic" panose="020B0502020202020204" pitchFamily="34" charset="0"/>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id="{91BDF38E-0222-47DB-AAEE-87291EED709E}"/>
              </a:ext>
            </a:extLst>
          </p:cNvPr>
          <p:cNvGraphicFramePr>
            <a:graphicFrameLocks noGrp="1"/>
          </p:cNvGraphicFramePr>
          <p:nvPr>
            <p:extLst>
              <p:ext uri="{D42A27DB-BD31-4B8C-83A1-F6EECF244321}">
                <p14:modId xmlns:p14="http://schemas.microsoft.com/office/powerpoint/2010/main" val="3768757640"/>
              </p:ext>
            </p:extLst>
          </p:nvPr>
        </p:nvGraphicFramePr>
        <p:xfrm>
          <a:off x="1231549" y="1961069"/>
          <a:ext cx="9868870" cy="4389120"/>
        </p:xfrm>
        <a:graphic>
          <a:graphicData uri="http://schemas.openxmlformats.org/drawingml/2006/table">
            <a:tbl>
              <a:tblPr firstRow="1" bandRow="1">
                <a:tableStyleId>{5940675A-B579-460E-94D1-54222C63F5DA}</a:tableStyleId>
              </a:tblPr>
              <a:tblGrid>
                <a:gridCol w="897171">
                  <a:extLst>
                    <a:ext uri="{9D8B030D-6E8A-4147-A177-3AD203B41FA5}">
                      <a16:colId xmlns:a16="http://schemas.microsoft.com/office/drawing/2014/main" val="267610939"/>
                    </a:ext>
                  </a:extLst>
                </a:gridCol>
                <a:gridCol w="4556816">
                  <a:extLst>
                    <a:ext uri="{9D8B030D-6E8A-4147-A177-3AD203B41FA5}">
                      <a16:colId xmlns:a16="http://schemas.microsoft.com/office/drawing/2014/main" val="3420051441"/>
                    </a:ext>
                  </a:extLst>
                </a:gridCol>
                <a:gridCol w="2212100">
                  <a:extLst>
                    <a:ext uri="{9D8B030D-6E8A-4147-A177-3AD203B41FA5}">
                      <a16:colId xmlns:a16="http://schemas.microsoft.com/office/drawing/2014/main" val="3036206872"/>
                    </a:ext>
                  </a:extLst>
                </a:gridCol>
                <a:gridCol w="2202783">
                  <a:extLst>
                    <a:ext uri="{9D8B030D-6E8A-4147-A177-3AD203B41FA5}">
                      <a16:colId xmlns:a16="http://schemas.microsoft.com/office/drawing/2014/main" val="3347656321"/>
                    </a:ext>
                  </a:extLst>
                </a:gridCol>
              </a:tblGrid>
              <a:tr h="739477">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baseline="0" dirty="0">
                          <a:solidFill>
                            <a:srgbClr val="02456F"/>
                          </a:solidFill>
                          <a:latin typeface="Century Gothic" panose="020B0502020202020204" pitchFamily="34" charset="0"/>
                        </a:rPr>
                        <a:t>You - o</a:t>
                      </a:r>
                      <a:r>
                        <a:rPr lang="en-GB" sz="2400" dirty="0">
                          <a:solidFill>
                            <a:srgbClr val="02456F"/>
                          </a:solidFill>
                          <a:latin typeface="Century Gothic" panose="020B0502020202020204" pitchFamily="34" charset="0"/>
                        </a:rPr>
                        <a:t>ne person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aseline="0" dirty="0">
                          <a:solidFill>
                            <a:srgbClr val="02456F"/>
                          </a:solidFill>
                          <a:latin typeface="Century Gothic" panose="020B0502020202020204" pitchFamily="34" charset="0"/>
                        </a:rPr>
                        <a:t>You - </a:t>
                      </a:r>
                      <a:r>
                        <a:rPr lang="en-GB" sz="2400" dirty="0">
                          <a:solidFill>
                            <a:srgbClr val="02456F"/>
                          </a:solidFill>
                          <a:latin typeface="Century Gothic" panose="020B0502020202020204" pitchFamily="34" charset="0"/>
                        </a:rPr>
                        <a:t>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410821">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travailler à l’école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442425">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demander</a:t>
                      </a:r>
                      <a:r>
                        <a:rPr lang="fr-FR" sz="2400" baseline="0" dirty="0">
                          <a:solidFill>
                            <a:srgbClr val="02456F"/>
                          </a:solidFill>
                          <a:latin typeface="Century Gothic" panose="020B0502020202020204" pitchFamily="34" charset="0"/>
                        </a:rPr>
                        <a:t> la raison </a:t>
                      </a:r>
                      <a:r>
                        <a:rPr lang="fr-FR" sz="2400" dirty="0">
                          <a:solidFill>
                            <a:srgbClr val="02456F"/>
                          </a:solidFill>
                          <a:latin typeface="Century Gothic" panose="020B0502020202020204" pitchFamily="34" charset="0"/>
                        </a:rPr>
                        <a:t>?</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424517">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trouver la solution</a:t>
                      </a:r>
                      <a:r>
                        <a:rPr lang="fr-FR" sz="2400" baseline="0" dirty="0">
                          <a:solidFill>
                            <a:srgbClr val="02456F"/>
                          </a:solidFill>
                          <a:latin typeface="Century Gothic" panose="020B0502020202020204" pitchFamily="34" charset="0"/>
                        </a:rPr>
                        <a:t> </a:t>
                      </a:r>
                      <a:r>
                        <a:rPr lang="fr-FR" sz="2400" dirty="0">
                          <a:solidFill>
                            <a:srgbClr val="02456F"/>
                          </a:solidFill>
                          <a:latin typeface="Century Gothic" panose="020B0502020202020204" pitchFamily="34" charset="0"/>
                        </a:rPr>
                        <a:t>?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410821">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marcher dehors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422755">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porter un uniforme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410821">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rester à la maison </a:t>
                      </a:r>
                      <a:r>
                        <a:rPr lang="fr-FR" sz="2400" baseline="0" dirty="0">
                          <a:solidFill>
                            <a:srgbClr val="02456F"/>
                          </a:solidFill>
                          <a:latin typeface="Century Gothic" panose="020B0502020202020204" pitchFamily="34" charset="0"/>
                        </a:rPr>
                        <a:t>?</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410821">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fr-FR" sz="2400" dirty="0">
                          <a:solidFill>
                            <a:srgbClr val="02456F"/>
                          </a:solidFill>
                          <a:latin typeface="Century Gothic" panose="020B0502020202020204" pitchFamily="34" charset="0"/>
                        </a:rPr>
                        <a:t>préparer le déjeuner ?</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4" name="Picture 3">
            <a:extLst>
              <a:ext uri="{FF2B5EF4-FFF2-40B4-BE49-F238E27FC236}">
                <a16:creationId xmlns:a16="http://schemas.microsoft.com/office/drawing/2014/main" id="{55476ECF-4BA4-484F-ABF1-D6710E9EB0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48989" y="3164681"/>
            <a:ext cx="346161" cy="360584"/>
          </a:xfrm>
          <a:prstGeom prst="rect">
            <a:avLst/>
          </a:prstGeom>
        </p:spPr>
      </p:pic>
      <p:pic>
        <p:nvPicPr>
          <p:cNvPr id="5" name="Picture 4">
            <a:extLst>
              <a:ext uri="{FF2B5EF4-FFF2-40B4-BE49-F238E27FC236}">
                <a16:creationId xmlns:a16="http://schemas.microsoft.com/office/drawing/2014/main" id="{A627A628-58C0-42C7-AFBF-62B0F9574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47827" y="3638428"/>
            <a:ext cx="346161" cy="360584"/>
          </a:xfrm>
          <a:prstGeom prst="rect">
            <a:avLst/>
          </a:prstGeom>
        </p:spPr>
      </p:pic>
      <p:pic>
        <p:nvPicPr>
          <p:cNvPr id="6" name="Picture 5">
            <a:extLst>
              <a:ext uri="{FF2B5EF4-FFF2-40B4-BE49-F238E27FC236}">
                <a16:creationId xmlns:a16="http://schemas.microsoft.com/office/drawing/2014/main" id="{DF6CE6AD-7F54-4DC6-94DF-D7CBBD9A4D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7" y="4095880"/>
            <a:ext cx="346161" cy="360584"/>
          </a:xfrm>
          <a:prstGeom prst="rect">
            <a:avLst/>
          </a:prstGeom>
        </p:spPr>
      </p:pic>
      <p:pic>
        <p:nvPicPr>
          <p:cNvPr id="8" name="Picture 7">
            <a:extLst>
              <a:ext uri="{FF2B5EF4-FFF2-40B4-BE49-F238E27FC236}">
                <a16:creationId xmlns:a16="http://schemas.microsoft.com/office/drawing/2014/main" id="{9476065B-9DA7-4DF3-B84B-46E53F9806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6" y="4507909"/>
            <a:ext cx="346161" cy="360584"/>
          </a:xfrm>
          <a:prstGeom prst="rect">
            <a:avLst/>
          </a:prstGeom>
        </p:spPr>
      </p:pic>
      <p:pic>
        <p:nvPicPr>
          <p:cNvPr id="24" name="Picture 23">
            <a:extLst>
              <a:ext uri="{FF2B5EF4-FFF2-40B4-BE49-F238E27FC236}">
                <a16:creationId xmlns:a16="http://schemas.microsoft.com/office/drawing/2014/main" id="{15405A55-4B74-41BE-ABCC-75D2C8992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35190" y="5004874"/>
            <a:ext cx="346161" cy="360584"/>
          </a:xfrm>
          <a:prstGeom prst="rect">
            <a:avLst/>
          </a:prstGeom>
        </p:spPr>
      </p:pic>
      <p:pic>
        <p:nvPicPr>
          <p:cNvPr id="26" name="Picture 25">
            <a:extLst>
              <a:ext uri="{FF2B5EF4-FFF2-40B4-BE49-F238E27FC236}">
                <a16:creationId xmlns:a16="http://schemas.microsoft.com/office/drawing/2014/main" id="{397C4898-1724-4008-8C12-A9929257F5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48989" y="5431552"/>
            <a:ext cx="346161" cy="360584"/>
          </a:xfrm>
          <a:prstGeom prst="rect">
            <a:avLst/>
          </a:prstGeom>
        </p:spPr>
      </p:pic>
      <p:pic>
        <p:nvPicPr>
          <p:cNvPr id="28" name="Picture 27">
            <a:extLst>
              <a:ext uri="{FF2B5EF4-FFF2-40B4-BE49-F238E27FC236}">
                <a16:creationId xmlns:a16="http://schemas.microsoft.com/office/drawing/2014/main" id="{F9390A08-3BAE-4FC8-A8FD-3379F38B09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35192" y="5913865"/>
            <a:ext cx="346161" cy="360584"/>
          </a:xfrm>
          <a:prstGeom prst="rect">
            <a:avLst/>
          </a:prstGeom>
        </p:spPr>
      </p:pic>
      <p:sp>
        <p:nvSpPr>
          <p:cNvPr id="30" name="TextBox 29">
            <a:extLst>
              <a:ext uri="{FF2B5EF4-FFF2-40B4-BE49-F238E27FC236}">
                <a16:creationId xmlns:a16="http://schemas.microsoft.com/office/drawing/2014/main" id="{9BE9D5B4-4922-4535-AB29-F654EA9BAB85}"/>
              </a:ext>
            </a:extLst>
          </p:cNvPr>
          <p:cNvSpPr txBox="1"/>
          <p:nvPr/>
        </p:nvSpPr>
        <p:spPr>
          <a:xfrm>
            <a:off x="141302" y="1098921"/>
            <a:ext cx="11587636"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Ask your partner questions using the prompts below, but </a:t>
            </a:r>
            <a:r>
              <a:rPr lang="en-GB" sz="2200" b="1" dirty="0">
                <a:solidFill>
                  <a:schemeClr val="accent5">
                    <a:lumMod val="50000"/>
                  </a:schemeClr>
                </a:solidFill>
                <a:latin typeface="Century Gothic" panose="020B0502020202020204" pitchFamily="34" charset="0"/>
              </a:rPr>
              <a:t>don’t say ‘</a:t>
            </a:r>
            <a:r>
              <a:rPr lang="en-GB" sz="2200" b="1" dirty="0" err="1">
                <a:solidFill>
                  <a:schemeClr val="accent5">
                    <a:lumMod val="50000"/>
                  </a:schemeClr>
                </a:solidFill>
                <a:latin typeface="Century Gothic" panose="020B0502020202020204" pitchFamily="34" charset="0"/>
              </a:rPr>
              <a:t>tu</a:t>
            </a:r>
            <a:r>
              <a:rPr lang="en-GB" sz="2200" b="1" dirty="0">
                <a:solidFill>
                  <a:schemeClr val="accent5">
                    <a:lumMod val="50000"/>
                  </a:schemeClr>
                </a:solidFill>
                <a:latin typeface="Century Gothic" panose="020B0502020202020204" pitchFamily="34" charset="0"/>
              </a:rPr>
              <a:t>’ or ‘</a:t>
            </a:r>
            <a:r>
              <a:rPr lang="en-GB" sz="2200" b="1" dirty="0" err="1">
                <a:solidFill>
                  <a:schemeClr val="accent5">
                    <a:lumMod val="50000"/>
                  </a:schemeClr>
                </a:solidFill>
                <a:latin typeface="Century Gothic" panose="020B0502020202020204" pitchFamily="34" charset="0"/>
              </a:rPr>
              <a:t>vous</a:t>
            </a:r>
            <a:r>
              <a:rPr lang="en-GB" sz="2200" b="1" dirty="0">
                <a:solidFill>
                  <a:schemeClr val="accent5">
                    <a:lumMod val="50000"/>
                  </a:schemeClr>
                </a:solidFill>
                <a:latin typeface="Century Gothic" panose="020B0502020202020204" pitchFamily="34" charset="0"/>
              </a:rPr>
              <a:t>’</a:t>
            </a:r>
            <a:r>
              <a:rPr lang="en-GB" sz="2200" dirty="0">
                <a:solidFill>
                  <a:schemeClr val="accent5">
                    <a:lumMod val="50000"/>
                  </a:schemeClr>
                </a:solidFill>
                <a:latin typeface="Century Gothic" panose="020B0502020202020204" pitchFamily="34" charset="0"/>
              </a:rPr>
              <a:t>.</a:t>
            </a:r>
          </a:p>
          <a:p>
            <a:r>
              <a:rPr lang="en-GB" sz="2200" dirty="0">
                <a:solidFill>
                  <a:schemeClr val="accent5">
                    <a:lumMod val="50000"/>
                  </a:schemeClr>
                </a:solidFill>
                <a:latin typeface="Century Gothic" panose="020B0502020202020204" pitchFamily="34" charset="0"/>
              </a:rPr>
              <a:t>e.g. [</a:t>
            </a:r>
            <a:r>
              <a:rPr lang="en-GB" sz="2200" i="1" strike="sngStrike" dirty="0">
                <a:solidFill>
                  <a:schemeClr val="accent5">
                    <a:lumMod val="50000"/>
                  </a:schemeClr>
                </a:solidFill>
                <a:latin typeface="Century Gothic" panose="020B0502020202020204" pitchFamily="34" charset="0"/>
              </a:rPr>
              <a:t>Tu]</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écoutes</a:t>
            </a:r>
            <a:r>
              <a:rPr lang="en-GB" sz="2200" i="1" dirty="0">
                <a:solidFill>
                  <a:schemeClr val="accent5">
                    <a:lumMod val="50000"/>
                  </a:schemeClr>
                </a:solidFill>
                <a:latin typeface="Century Gothic" panose="020B0502020202020204" pitchFamily="34" charset="0"/>
              </a:rPr>
              <a:t> la radio? or [</a:t>
            </a:r>
            <a:r>
              <a:rPr lang="en-GB" sz="2200" i="1" strike="sngStrike" dirty="0" err="1">
                <a:solidFill>
                  <a:schemeClr val="accent5">
                    <a:lumMod val="50000"/>
                  </a:schemeClr>
                </a:solidFill>
                <a:latin typeface="Century Gothic" panose="020B0502020202020204" pitchFamily="34" charset="0"/>
              </a:rPr>
              <a:t>Vous</a:t>
            </a:r>
            <a:r>
              <a:rPr lang="en-GB" sz="2200" i="1" strike="sngStrike"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chantez</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bien</a:t>
            </a:r>
            <a:r>
              <a:rPr lang="en-GB" sz="2200" dirty="0">
                <a:solidFill>
                  <a:schemeClr val="accent5">
                    <a:lumMod val="50000"/>
                  </a:schemeClr>
                </a:solidFill>
                <a:latin typeface="Century Gothic" panose="020B0502020202020204" pitchFamily="34" charset="0"/>
              </a:rPr>
              <a:t>?</a:t>
            </a:r>
            <a:endParaRPr lang="en-GB" sz="22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028432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2" name="Rounded Rectangle 46">
            <a:extLst>
              <a:ext uri="{FF2B5EF4-FFF2-40B4-BE49-F238E27FC236}">
                <a16:creationId xmlns:a16="http://schemas.microsoft.com/office/drawing/2014/main" id="{43199D5D-B051-4FD4-AB6B-598A5356082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FC559564-CC18-4583-989C-CE614EE463C3}"/>
              </a:ext>
            </a:extLst>
          </p:cNvPr>
          <p:cNvSpPr txBox="1"/>
          <p:nvPr/>
        </p:nvSpPr>
        <p:spPr>
          <a:xfrm>
            <a:off x="6231753" y="660748"/>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 (Task 2)</a:t>
            </a:r>
          </a:p>
        </p:txBody>
      </p:sp>
      <p:sp>
        <p:nvSpPr>
          <p:cNvPr id="8" name="TextBox 7">
            <a:extLst>
              <a:ext uri="{FF2B5EF4-FFF2-40B4-BE49-F238E27FC236}">
                <a16:creationId xmlns:a16="http://schemas.microsoft.com/office/drawing/2014/main" id="{9876643D-35B5-4284-8AB1-B2E5D8B140EC}"/>
              </a:ext>
            </a:extLst>
          </p:cNvPr>
          <p:cNvSpPr txBox="1"/>
          <p:nvPr/>
        </p:nvSpPr>
        <p:spPr>
          <a:xfrm>
            <a:off x="161170" y="1094975"/>
            <a:ext cx="11587636" cy="1107996"/>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Decide whether you partner is asking questions to a group (</a:t>
            </a:r>
            <a:r>
              <a:rPr lang="en-GB" sz="2200" b="1" dirty="0" err="1">
                <a:solidFill>
                  <a:schemeClr val="accent5">
                    <a:lumMod val="50000"/>
                  </a:schemeClr>
                </a:solidFill>
                <a:latin typeface="Century Gothic" panose="020B0502020202020204" pitchFamily="34" charset="0"/>
              </a:rPr>
              <a:t>vous</a:t>
            </a:r>
            <a:r>
              <a:rPr lang="en-GB" sz="2200" dirty="0">
                <a:solidFill>
                  <a:schemeClr val="accent5">
                    <a:lumMod val="50000"/>
                  </a:schemeClr>
                </a:solidFill>
                <a:latin typeface="Century Gothic" panose="020B0502020202020204" pitchFamily="34" charset="0"/>
              </a:rPr>
              <a:t>) or only you (</a:t>
            </a:r>
            <a:r>
              <a:rPr lang="en-GB" sz="2200" b="1" dirty="0" err="1">
                <a:solidFill>
                  <a:schemeClr val="accent5">
                    <a:lumMod val="50000"/>
                  </a:schemeClr>
                </a:solidFill>
                <a:latin typeface="Century Gothic" panose="020B0502020202020204" pitchFamily="34" charset="0"/>
              </a:rPr>
              <a:t>tu</a:t>
            </a:r>
            <a:r>
              <a:rPr lang="en-GB" sz="2200" dirty="0">
                <a:solidFill>
                  <a:schemeClr val="accent5">
                    <a:lumMod val="50000"/>
                  </a:schemeClr>
                </a:solidFill>
                <a:latin typeface="Century Gothic" panose="020B0502020202020204" pitchFamily="34" charset="0"/>
              </a:rPr>
              <a:t>).</a:t>
            </a:r>
            <a:endParaRPr lang="en-GB" sz="2200" b="1" dirty="0">
              <a:solidFill>
                <a:schemeClr val="accent5">
                  <a:lumMod val="50000"/>
                </a:schemeClr>
              </a:solidFill>
              <a:latin typeface="Century Gothic" panose="020B0502020202020204" pitchFamily="34" charset="0"/>
            </a:endParaRPr>
          </a:p>
          <a:p>
            <a:r>
              <a:rPr lang="en-GB" sz="2200" b="1" dirty="0">
                <a:solidFill>
                  <a:schemeClr val="accent5">
                    <a:lumMod val="50000"/>
                  </a:schemeClr>
                </a:solidFill>
                <a:latin typeface="Century Gothic" panose="020B0502020202020204" pitchFamily="34" charset="0"/>
              </a:rPr>
              <a:t>Number</a:t>
            </a:r>
            <a:r>
              <a:rPr lang="en-GB" sz="2200" dirty="0">
                <a:solidFill>
                  <a:schemeClr val="accent5">
                    <a:lumMod val="50000"/>
                  </a:schemeClr>
                </a:solidFill>
                <a:latin typeface="Century Gothic" panose="020B0502020202020204" pitchFamily="34" charset="0"/>
              </a:rPr>
              <a:t> the questions in the order your partner says them.</a:t>
            </a:r>
            <a:endParaRPr lang="en-GB" sz="2200" b="1" dirty="0">
              <a:solidFill>
                <a:schemeClr val="accent5">
                  <a:lumMod val="50000"/>
                </a:schemeClr>
              </a:solidFill>
              <a:latin typeface="Century Gothic" panose="020B0502020202020204" pitchFamily="34" charset="0"/>
            </a:endParaRPr>
          </a:p>
          <a:p>
            <a:endParaRPr lang="en-GB" sz="2200" b="1" dirty="0">
              <a:solidFill>
                <a:schemeClr val="accent5">
                  <a:lumMod val="50000"/>
                </a:schemeClr>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9CC31C46-1125-4A09-9925-2D641509712C}"/>
              </a:ext>
            </a:extLst>
          </p:cNvPr>
          <p:cNvGraphicFramePr>
            <a:graphicFrameLocks noGrp="1"/>
          </p:cNvGraphicFramePr>
          <p:nvPr>
            <p:extLst>
              <p:ext uri="{D42A27DB-BD31-4B8C-83A1-F6EECF244321}">
                <p14:modId xmlns:p14="http://schemas.microsoft.com/office/powerpoint/2010/main" val="4010656066"/>
              </p:ext>
            </p:extLst>
          </p:nvPr>
        </p:nvGraphicFramePr>
        <p:xfrm>
          <a:off x="1237281" y="1855888"/>
          <a:ext cx="9868870" cy="4414074"/>
        </p:xfrm>
        <a:graphic>
          <a:graphicData uri="http://schemas.openxmlformats.org/drawingml/2006/table">
            <a:tbl>
              <a:tblPr firstRow="1" bandRow="1">
                <a:tableStyleId>{5940675A-B579-460E-94D1-54222C63F5DA}</a:tableStyleId>
              </a:tblPr>
              <a:tblGrid>
                <a:gridCol w="897171">
                  <a:extLst>
                    <a:ext uri="{9D8B030D-6E8A-4147-A177-3AD203B41FA5}">
                      <a16:colId xmlns:a16="http://schemas.microsoft.com/office/drawing/2014/main" val="267610939"/>
                    </a:ext>
                  </a:extLst>
                </a:gridCol>
                <a:gridCol w="4556816">
                  <a:extLst>
                    <a:ext uri="{9D8B030D-6E8A-4147-A177-3AD203B41FA5}">
                      <a16:colId xmlns:a16="http://schemas.microsoft.com/office/drawing/2014/main" val="3420051441"/>
                    </a:ext>
                  </a:extLst>
                </a:gridCol>
                <a:gridCol w="2212100">
                  <a:extLst>
                    <a:ext uri="{9D8B030D-6E8A-4147-A177-3AD203B41FA5}">
                      <a16:colId xmlns:a16="http://schemas.microsoft.com/office/drawing/2014/main" val="3036206872"/>
                    </a:ext>
                  </a:extLst>
                </a:gridCol>
                <a:gridCol w="2202783">
                  <a:extLst>
                    <a:ext uri="{9D8B030D-6E8A-4147-A177-3AD203B41FA5}">
                      <a16:colId xmlns:a16="http://schemas.microsoft.com/office/drawing/2014/main" val="3347656321"/>
                    </a:ext>
                  </a:extLst>
                </a:gridCol>
              </a:tblGrid>
              <a:tr h="804360">
                <a:tc>
                  <a:txBody>
                    <a:bodyPr/>
                    <a:lstStyle/>
                    <a:p>
                      <a:pPr algn="ctr"/>
                      <a:r>
                        <a:rPr lang="en-GB" sz="2000" b="1" dirty="0">
                          <a:solidFill>
                            <a:srgbClr val="02456F"/>
                          </a:solidFill>
                          <a:latin typeface="Century Gothic" panose="020B0502020202020204" pitchFamily="34" charset="0"/>
                        </a:rPr>
                        <a:t>Order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baseline="0" dirty="0">
                          <a:solidFill>
                            <a:srgbClr val="02456F"/>
                          </a:solidFill>
                          <a:latin typeface="Century Gothic" panose="020B0502020202020204" pitchFamily="34" charset="0"/>
                        </a:rPr>
                        <a:t>You - o</a:t>
                      </a:r>
                      <a:r>
                        <a:rPr lang="en-GB" sz="2400" dirty="0">
                          <a:solidFill>
                            <a:srgbClr val="02456F"/>
                          </a:solidFill>
                          <a:latin typeface="Century Gothic" panose="020B0502020202020204" pitchFamily="34" charset="0"/>
                        </a:rPr>
                        <a:t>ne person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aseline="0" dirty="0">
                          <a:solidFill>
                            <a:srgbClr val="02456F"/>
                          </a:solidFill>
                          <a:latin typeface="Century Gothic" panose="020B0502020202020204" pitchFamily="34" charset="0"/>
                        </a:rPr>
                        <a:t>You - </a:t>
                      </a:r>
                      <a:r>
                        <a:rPr lang="en-GB" sz="2400" dirty="0">
                          <a:solidFill>
                            <a:srgbClr val="02456F"/>
                          </a:solidFill>
                          <a:latin typeface="Century Gothic" panose="020B0502020202020204" pitchFamily="34" charset="0"/>
                        </a:rPr>
                        <a:t>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446867">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2456F"/>
                          </a:solidFill>
                          <a:latin typeface="Century Gothic" panose="020B0502020202020204" pitchFamily="34" charset="0"/>
                        </a:rPr>
                        <a:t>walk outside?</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479082">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work at school?</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459690">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prepare lunch?</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446867">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ask the reason?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457782">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2456F"/>
                          </a:solidFill>
                          <a:latin typeface="Century Gothic" panose="020B0502020202020204" pitchFamily="34" charset="0"/>
                        </a:rPr>
                        <a:t>stay at home?</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446867">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baseline="0" noProof="0" dirty="0">
                          <a:solidFill>
                            <a:srgbClr val="02456F"/>
                          </a:solidFill>
                          <a:latin typeface="Century Gothic" panose="020B0502020202020204" pitchFamily="34" charset="0"/>
                        </a:rPr>
                        <a:t>find a solution?</a:t>
                      </a:r>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446867">
                <a:tc>
                  <a:txBody>
                    <a:bodyPr/>
                    <a:lstStyle/>
                    <a:p>
                      <a:pPr algn="ct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wear a uniform?</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spTree>
    <p:extLst>
      <p:ext uri="{BB962C8B-B14F-4D97-AF65-F5344CB8AC3E}">
        <p14:creationId xmlns:p14="http://schemas.microsoft.com/office/powerpoint/2010/main" val="4263945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BF53B-61D3-0D43-8BAD-E2DCF5B952C4}"/>
              </a:ext>
            </a:extLst>
          </p:cNvPr>
          <p:cNvSpPr>
            <a:spLocks noGrp="1"/>
          </p:cNvSpPr>
          <p:nvPr>
            <p:ph type="title"/>
          </p:nvPr>
        </p:nvSpPr>
        <p:spPr>
          <a:xfrm>
            <a:off x="0" y="1"/>
            <a:ext cx="1614488" cy="3429000"/>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sp>
        <p:nvSpPr>
          <p:cNvPr id="6" name="TextBox 5"/>
          <p:cNvSpPr txBox="1"/>
          <p:nvPr/>
        </p:nvSpPr>
        <p:spPr>
          <a:xfrm>
            <a:off x="2994133" y="190834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65218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2" name="Rounded Rectangle 46">
            <a:extLst>
              <a:ext uri="{FF2B5EF4-FFF2-40B4-BE49-F238E27FC236}">
                <a16:creationId xmlns:a16="http://schemas.microsoft.com/office/drawing/2014/main" id="{43199D5D-B051-4FD4-AB6B-598A5356082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FC559564-CC18-4583-989C-CE614EE463C3}"/>
              </a:ext>
            </a:extLst>
          </p:cNvPr>
          <p:cNvSpPr txBox="1"/>
          <p:nvPr/>
        </p:nvSpPr>
        <p:spPr>
          <a:xfrm>
            <a:off x="6231753" y="660748"/>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B0502020202020204" pitchFamily="34" charset="0"/>
              </a:rPr>
              <a:t>Solution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Task 2</a:t>
            </a:r>
          </a:p>
        </p:txBody>
      </p:sp>
      <p:graphicFrame>
        <p:nvGraphicFramePr>
          <p:cNvPr id="17" name="Table 16">
            <a:extLst>
              <a:ext uri="{FF2B5EF4-FFF2-40B4-BE49-F238E27FC236}">
                <a16:creationId xmlns:a16="http://schemas.microsoft.com/office/drawing/2014/main" id="{666507E5-4A48-4C58-93EE-97A3B3750532}"/>
              </a:ext>
            </a:extLst>
          </p:cNvPr>
          <p:cNvGraphicFramePr>
            <a:graphicFrameLocks noGrp="1"/>
          </p:cNvGraphicFramePr>
          <p:nvPr>
            <p:extLst>
              <p:ext uri="{D42A27DB-BD31-4B8C-83A1-F6EECF244321}">
                <p14:modId xmlns:p14="http://schemas.microsoft.com/office/powerpoint/2010/main" val="3613121095"/>
              </p:ext>
            </p:extLst>
          </p:nvPr>
        </p:nvGraphicFramePr>
        <p:xfrm>
          <a:off x="1237281" y="1271385"/>
          <a:ext cx="9868870" cy="4961795"/>
        </p:xfrm>
        <a:graphic>
          <a:graphicData uri="http://schemas.openxmlformats.org/drawingml/2006/table">
            <a:tbl>
              <a:tblPr firstRow="1" bandRow="1">
                <a:tableStyleId>{5940675A-B579-460E-94D1-54222C63F5DA}</a:tableStyleId>
              </a:tblPr>
              <a:tblGrid>
                <a:gridCol w="897171">
                  <a:extLst>
                    <a:ext uri="{9D8B030D-6E8A-4147-A177-3AD203B41FA5}">
                      <a16:colId xmlns:a16="http://schemas.microsoft.com/office/drawing/2014/main" val="267610939"/>
                    </a:ext>
                  </a:extLst>
                </a:gridCol>
                <a:gridCol w="4556816">
                  <a:extLst>
                    <a:ext uri="{9D8B030D-6E8A-4147-A177-3AD203B41FA5}">
                      <a16:colId xmlns:a16="http://schemas.microsoft.com/office/drawing/2014/main" val="3420051441"/>
                    </a:ext>
                  </a:extLst>
                </a:gridCol>
                <a:gridCol w="2212100">
                  <a:extLst>
                    <a:ext uri="{9D8B030D-6E8A-4147-A177-3AD203B41FA5}">
                      <a16:colId xmlns:a16="http://schemas.microsoft.com/office/drawing/2014/main" val="3036206872"/>
                    </a:ext>
                  </a:extLst>
                </a:gridCol>
                <a:gridCol w="2202783">
                  <a:extLst>
                    <a:ext uri="{9D8B030D-6E8A-4147-A177-3AD203B41FA5}">
                      <a16:colId xmlns:a16="http://schemas.microsoft.com/office/drawing/2014/main" val="3347656321"/>
                    </a:ext>
                  </a:extLst>
                </a:gridCol>
              </a:tblGrid>
              <a:tr h="963180">
                <a:tc>
                  <a:txBody>
                    <a:bodyPr/>
                    <a:lstStyle/>
                    <a:p>
                      <a:pPr algn="ctr"/>
                      <a:r>
                        <a:rPr lang="en-GB" sz="2000" b="1" dirty="0">
                          <a:solidFill>
                            <a:srgbClr val="02456F"/>
                          </a:solidFill>
                          <a:latin typeface="Century Gothic" panose="020B0502020202020204" pitchFamily="34" charset="0"/>
                        </a:rPr>
                        <a:t>Order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aseline="0" dirty="0">
                          <a:solidFill>
                            <a:srgbClr val="02456F"/>
                          </a:solidFill>
                          <a:latin typeface="Century Gothic" panose="020B0502020202020204" pitchFamily="34" charset="0"/>
                        </a:rPr>
                        <a:t>You - o</a:t>
                      </a:r>
                      <a:r>
                        <a:rPr lang="en-GB" sz="2000" dirty="0">
                          <a:solidFill>
                            <a:srgbClr val="02456F"/>
                          </a:solidFill>
                          <a:latin typeface="Century Gothic" panose="020B0502020202020204" pitchFamily="34" charset="0"/>
                        </a:rPr>
                        <a:t>ne person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tu</a:t>
                      </a:r>
                      <a:r>
                        <a:rPr lang="en-GB" sz="20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2456F"/>
                          </a:solidFill>
                          <a:latin typeface="Century Gothic" panose="020B0502020202020204" pitchFamily="34" charset="0"/>
                        </a:rPr>
                        <a:t>You</a:t>
                      </a:r>
                      <a:r>
                        <a:rPr lang="en-GB" sz="2000" baseline="0" dirty="0">
                          <a:solidFill>
                            <a:srgbClr val="02456F"/>
                          </a:solidFill>
                          <a:latin typeface="Century Gothic" panose="020B0502020202020204" pitchFamily="34" charset="0"/>
                        </a:rPr>
                        <a:t> - </a:t>
                      </a:r>
                      <a:r>
                        <a:rPr lang="en-GB" sz="2000" dirty="0">
                          <a:solidFill>
                            <a:srgbClr val="02456F"/>
                          </a:solidFill>
                          <a:latin typeface="Century Gothic" panose="020B0502020202020204" pitchFamily="34" charset="0"/>
                        </a:rPr>
                        <a:t>more than one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vous</a:t>
                      </a:r>
                      <a:r>
                        <a:rPr lang="en-GB" sz="20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44406">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2456F"/>
                          </a:solidFill>
                          <a:latin typeface="Century Gothic" panose="020B0502020202020204" pitchFamily="34" charset="0"/>
                        </a:rPr>
                        <a:t>walk outside?</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618068">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work at school?</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93051">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prepare lunch?</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67267">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ask the reason?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90590">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2456F"/>
                          </a:solidFill>
                          <a:latin typeface="Century Gothic" panose="020B0502020202020204" pitchFamily="34" charset="0"/>
                        </a:rPr>
                        <a:t>stay at home?</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40827">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baseline="0" noProof="0" dirty="0">
                          <a:solidFill>
                            <a:srgbClr val="02456F"/>
                          </a:solidFill>
                          <a:latin typeface="Century Gothic" panose="020B0502020202020204" pitchFamily="34" charset="0"/>
                        </a:rPr>
                        <a:t>find a solution?</a:t>
                      </a:r>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544406">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solidFill>
                      <a:schemeClr val="bg1">
                        <a:lumMod val="85000"/>
                      </a:schemeClr>
                    </a:solidFill>
                  </a:tcPr>
                </a:tc>
                <a:tc>
                  <a:txBody>
                    <a:bodyPr/>
                    <a:lstStyle/>
                    <a:p>
                      <a:r>
                        <a:rPr lang="en-GB" sz="2400" noProof="0" dirty="0">
                          <a:solidFill>
                            <a:srgbClr val="02456F"/>
                          </a:solidFill>
                          <a:latin typeface="Century Gothic" panose="020B0502020202020204" pitchFamily="34" charset="0"/>
                        </a:rPr>
                        <a:t>wear a uniform?</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20" name="Picture 19">
            <a:extLst>
              <a:ext uri="{FF2B5EF4-FFF2-40B4-BE49-F238E27FC236}">
                <a16:creationId xmlns:a16="http://schemas.microsoft.com/office/drawing/2014/main" id="{231EABDD-485B-4075-96CA-2D8F1C2F2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714334" y="2309018"/>
            <a:ext cx="346161" cy="360584"/>
          </a:xfrm>
          <a:prstGeom prst="rect">
            <a:avLst/>
          </a:prstGeom>
        </p:spPr>
      </p:pic>
      <p:pic>
        <p:nvPicPr>
          <p:cNvPr id="21" name="Picture 20">
            <a:extLst>
              <a:ext uri="{FF2B5EF4-FFF2-40B4-BE49-F238E27FC236}">
                <a16:creationId xmlns:a16="http://schemas.microsoft.com/office/drawing/2014/main" id="{7AEBBBF3-C272-4DF2-918B-2F24EABEB3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7" y="2899060"/>
            <a:ext cx="346161" cy="360584"/>
          </a:xfrm>
          <a:prstGeom prst="rect">
            <a:avLst/>
          </a:prstGeom>
        </p:spPr>
      </p:pic>
      <p:pic>
        <p:nvPicPr>
          <p:cNvPr id="22" name="Picture 21">
            <a:extLst>
              <a:ext uri="{FF2B5EF4-FFF2-40B4-BE49-F238E27FC236}">
                <a16:creationId xmlns:a16="http://schemas.microsoft.com/office/drawing/2014/main" id="{DAE89327-B937-413A-A799-5129606ED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714334" y="3467026"/>
            <a:ext cx="346161" cy="360584"/>
          </a:xfrm>
          <a:prstGeom prst="rect">
            <a:avLst/>
          </a:prstGeom>
        </p:spPr>
      </p:pic>
      <p:pic>
        <p:nvPicPr>
          <p:cNvPr id="23" name="Picture 22">
            <a:extLst>
              <a:ext uri="{FF2B5EF4-FFF2-40B4-BE49-F238E27FC236}">
                <a16:creationId xmlns:a16="http://schemas.microsoft.com/office/drawing/2014/main" id="{472B5BC8-85CD-4994-8162-E78279D5C2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7" y="4081116"/>
            <a:ext cx="346161" cy="360584"/>
          </a:xfrm>
          <a:prstGeom prst="rect">
            <a:avLst/>
          </a:prstGeom>
        </p:spPr>
      </p:pic>
      <p:pic>
        <p:nvPicPr>
          <p:cNvPr id="24" name="Picture 23">
            <a:extLst>
              <a:ext uri="{FF2B5EF4-FFF2-40B4-BE49-F238E27FC236}">
                <a16:creationId xmlns:a16="http://schemas.microsoft.com/office/drawing/2014/main" id="{3E39E5FC-82C0-41E6-A66E-38CC03C98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714333" y="5234187"/>
            <a:ext cx="346161" cy="360584"/>
          </a:xfrm>
          <a:prstGeom prst="rect">
            <a:avLst/>
          </a:prstGeom>
        </p:spPr>
      </p:pic>
      <p:pic>
        <p:nvPicPr>
          <p:cNvPr id="25" name="Picture 24">
            <a:extLst>
              <a:ext uri="{FF2B5EF4-FFF2-40B4-BE49-F238E27FC236}">
                <a16:creationId xmlns:a16="http://schemas.microsoft.com/office/drawing/2014/main" id="{D926DA47-6E35-4825-AE13-5C5180B716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6" y="4585478"/>
            <a:ext cx="346161" cy="360584"/>
          </a:xfrm>
          <a:prstGeom prst="rect">
            <a:avLst/>
          </a:prstGeom>
        </p:spPr>
      </p:pic>
      <p:pic>
        <p:nvPicPr>
          <p:cNvPr id="26" name="Picture 25">
            <a:extLst>
              <a:ext uri="{FF2B5EF4-FFF2-40B4-BE49-F238E27FC236}">
                <a16:creationId xmlns:a16="http://schemas.microsoft.com/office/drawing/2014/main" id="{BDD70E81-4ECC-432F-B5D1-0A6E54FBA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714331" y="5746544"/>
            <a:ext cx="346161" cy="360584"/>
          </a:xfrm>
          <a:prstGeom prst="rect">
            <a:avLst/>
          </a:prstGeom>
        </p:spPr>
      </p:pic>
    </p:spTree>
    <p:extLst>
      <p:ext uri="{BB962C8B-B14F-4D97-AF65-F5344CB8AC3E}">
        <p14:creationId xmlns:p14="http://schemas.microsoft.com/office/powerpoint/2010/main" val="428566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2" name="Rounded Rectangle 46">
            <a:extLst>
              <a:ext uri="{FF2B5EF4-FFF2-40B4-BE49-F238E27FC236}">
                <a16:creationId xmlns:a16="http://schemas.microsoft.com/office/drawing/2014/main" id="{43199D5D-B051-4FD4-AB6B-598A53560829}"/>
              </a:ext>
            </a:extLst>
          </p:cNvPr>
          <p:cNvSpPr/>
          <p:nvPr/>
        </p:nvSpPr>
        <p:spPr>
          <a:xfrm>
            <a:off x="8626969" y="402269"/>
            <a:ext cx="328295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FC559564-CC18-4583-989C-CE614EE463C3}"/>
              </a:ext>
            </a:extLst>
          </p:cNvPr>
          <p:cNvSpPr txBox="1"/>
          <p:nvPr/>
        </p:nvSpPr>
        <p:spPr>
          <a:xfrm>
            <a:off x="5871281" y="781966"/>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(Task 1)</a:t>
            </a:r>
          </a:p>
        </p:txBody>
      </p:sp>
      <p:graphicFrame>
        <p:nvGraphicFramePr>
          <p:cNvPr id="4" name="Table 3">
            <a:extLst>
              <a:ext uri="{FF2B5EF4-FFF2-40B4-BE49-F238E27FC236}">
                <a16:creationId xmlns:a16="http://schemas.microsoft.com/office/drawing/2014/main" id="{B6D63B58-A2BC-46B9-AED3-7C2282F8C5C2}"/>
              </a:ext>
            </a:extLst>
          </p:cNvPr>
          <p:cNvGraphicFramePr>
            <a:graphicFrameLocks noGrp="1"/>
          </p:cNvGraphicFramePr>
          <p:nvPr>
            <p:extLst>
              <p:ext uri="{D42A27DB-BD31-4B8C-83A1-F6EECF244321}">
                <p14:modId xmlns:p14="http://schemas.microsoft.com/office/powerpoint/2010/main" val="1923336753"/>
              </p:ext>
            </p:extLst>
          </p:nvPr>
        </p:nvGraphicFramePr>
        <p:xfrm>
          <a:off x="1237281" y="2240300"/>
          <a:ext cx="9868870" cy="3901440"/>
        </p:xfrm>
        <a:graphic>
          <a:graphicData uri="http://schemas.openxmlformats.org/drawingml/2006/table">
            <a:tbl>
              <a:tblPr firstRow="1" bandRow="1">
                <a:tableStyleId>{5940675A-B579-460E-94D1-54222C63F5DA}</a:tableStyleId>
              </a:tblPr>
              <a:tblGrid>
                <a:gridCol w="897171">
                  <a:extLst>
                    <a:ext uri="{9D8B030D-6E8A-4147-A177-3AD203B41FA5}">
                      <a16:colId xmlns:a16="http://schemas.microsoft.com/office/drawing/2014/main" val="267610939"/>
                    </a:ext>
                  </a:extLst>
                </a:gridCol>
                <a:gridCol w="4556816">
                  <a:extLst>
                    <a:ext uri="{9D8B030D-6E8A-4147-A177-3AD203B41FA5}">
                      <a16:colId xmlns:a16="http://schemas.microsoft.com/office/drawing/2014/main" val="3420051441"/>
                    </a:ext>
                  </a:extLst>
                </a:gridCol>
                <a:gridCol w="2212100">
                  <a:extLst>
                    <a:ext uri="{9D8B030D-6E8A-4147-A177-3AD203B41FA5}">
                      <a16:colId xmlns:a16="http://schemas.microsoft.com/office/drawing/2014/main" val="3036206872"/>
                    </a:ext>
                  </a:extLst>
                </a:gridCol>
                <a:gridCol w="2202783">
                  <a:extLst>
                    <a:ext uri="{9D8B030D-6E8A-4147-A177-3AD203B41FA5}">
                      <a16:colId xmlns:a16="http://schemas.microsoft.com/office/drawing/2014/main" val="3347656321"/>
                    </a:ext>
                  </a:extLst>
                </a:gridCol>
              </a:tblGrid>
              <a:tr h="650683">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dirty="0">
                          <a:solidFill>
                            <a:srgbClr val="02456F"/>
                          </a:solidFill>
                          <a:latin typeface="Century Gothic" panose="020B0502020202020204" pitchFamily="34" charset="0"/>
                        </a:rPr>
                        <a:t>You -</a:t>
                      </a:r>
                      <a:r>
                        <a:rPr lang="en-GB" sz="2000" baseline="0" dirty="0">
                          <a:solidFill>
                            <a:srgbClr val="02456F"/>
                          </a:solidFill>
                          <a:latin typeface="Century Gothic" panose="020B0502020202020204" pitchFamily="34" charset="0"/>
                        </a:rPr>
                        <a:t> o</a:t>
                      </a:r>
                      <a:r>
                        <a:rPr lang="en-GB" sz="2000" dirty="0">
                          <a:solidFill>
                            <a:srgbClr val="02456F"/>
                          </a:solidFill>
                          <a:latin typeface="Century Gothic" panose="020B0502020202020204" pitchFamily="34" charset="0"/>
                        </a:rPr>
                        <a:t>ne person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tu</a:t>
                      </a:r>
                      <a:r>
                        <a:rPr lang="en-GB" sz="20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2456F"/>
                          </a:solidFill>
                          <a:latin typeface="Century Gothic" panose="020B0502020202020204" pitchFamily="34" charset="0"/>
                        </a:rPr>
                        <a:t>You -</a:t>
                      </a:r>
                      <a:r>
                        <a:rPr lang="en-GB" sz="2000" baseline="0" dirty="0">
                          <a:solidFill>
                            <a:srgbClr val="02456F"/>
                          </a:solidFill>
                          <a:latin typeface="Century Gothic" panose="020B0502020202020204" pitchFamily="34" charset="0"/>
                        </a:rPr>
                        <a:t> </a:t>
                      </a:r>
                      <a:r>
                        <a:rPr lang="en-GB" sz="2000" dirty="0">
                          <a:solidFill>
                            <a:srgbClr val="02456F"/>
                          </a:solidFill>
                          <a:latin typeface="Century Gothic" panose="020B0502020202020204" pitchFamily="34" charset="0"/>
                        </a:rPr>
                        <a:t>more than one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vous</a:t>
                      </a:r>
                      <a:r>
                        <a:rPr lang="en-GB" sz="20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367777">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listen to the radio?</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417540">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sing well?</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400639">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eat fruit?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383221">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give</a:t>
                      </a:r>
                      <a:r>
                        <a:rPr lang="en-GB" sz="2400" baseline="0" dirty="0">
                          <a:solidFill>
                            <a:srgbClr val="02456F"/>
                          </a:solidFill>
                          <a:latin typeface="Century Gothic" panose="020B0502020202020204" pitchFamily="34" charset="0"/>
                        </a:rPr>
                        <a:t> a present</a:t>
                      </a:r>
                      <a:r>
                        <a:rPr lang="en-GB" sz="240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398977">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study French</a:t>
                      </a:r>
                      <a:r>
                        <a:rPr lang="en-GB"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365359">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look at the board</a:t>
                      </a:r>
                      <a:r>
                        <a:rPr lang="en-GB" sz="2400" baseline="0" dirty="0">
                          <a:solidFill>
                            <a:srgbClr val="02456F"/>
                          </a:solidFill>
                          <a:latin typeface="Century Gothic" panose="020B0502020202020204" pitchFamily="34" charset="0"/>
                        </a:rPr>
                        <a:t>?</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367777">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talk to the girl?</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5" name="Picture 4">
            <a:extLst>
              <a:ext uri="{FF2B5EF4-FFF2-40B4-BE49-F238E27FC236}">
                <a16:creationId xmlns:a16="http://schemas.microsoft.com/office/drawing/2014/main" id="{C68763CE-9601-49C6-A815-F56DFFECA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42501" y="2967863"/>
            <a:ext cx="346161" cy="360584"/>
          </a:xfrm>
          <a:prstGeom prst="rect">
            <a:avLst/>
          </a:prstGeom>
        </p:spPr>
      </p:pic>
      <p:pic>
        <p:nvPicPr>
          <p:cNvPr id="8" name="Picture 7">
            <a:extLst>
              <a:ext uri="{FF2B5EF4-FFF2-40B4-BE49-F238E27FC236}">
                <a16:creationId xmlns:a16="http://schemas.microsoft.com/office/drawing/2014/main" id="{B4DF25DA-9D46-491F-8F28-F1CD38BF82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15151" y="3402583"/>
            <a:ext cx="346161" cy="360584"/>
          </a:xfrm>
          <a:prstGeom prst="rect">
            <a:avLst/>
          </a:prstGeom>
        </p:spPr>
      </p:pic>
      <p:pic>
        <p:nvPicPr>
          <p:cNvPr id="9" name="Picture 8">
            <a:extLst>
              <a:ext uri="{FF2B5EF4-FFF2-40B4-BE49-F238E27FC236}">
                <a16:creationId xmlns:a16="http://schemas.microsoft.com/office/drawing/2014/main" id="{F57D1C10-0271-4C73-88C4-C8528B882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28857" y="3925332"/>
            <a:ext cx="346161" cy="360584"/>
          </a:xfrm>
          <a:prstGeom prst="rect">
            <a:avLst/>
          </a:prstGeom>
        </p:spPr>
      </p:pic>
      <p:pic>
        <p:nvPicPr>
          <p:cNvPr id="11" name="Picture 10">
            <a:extLst>
              <a:ext uri="{FF2B5EF4-FFF2-40B4-BE49-F238E27FC236}">
                <a16:creationId xmlns:a16="http://schemas.microsoft.com/office/drawing/2014/main" id="{4F1F060D-4223-4F75-9802-4D294C4B7D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42500" y="4337361"/>
            <a:ext cx="346161" cy="360584"/>
          </a:xfrm>
          <a:prstGeom prst="rect">
            <a:avLst/>
          </a:prstGeom>
        </p:spPr>
      </p:pic>
      <p:pic>
        <p:nvPicPr>
          <p:cNvPr id="12" name="Picture 11">
            <a:extLst>
              <a:ext uri="{FF2B5EF4-FFF2-40B4-BE49-F238E27FC236}">
                <a16:creationId xmlns:a16="http://schemas.microsoft.com/office/drawing/2014/main" id="{553FA79F-7BA9-4F4F-A4A5-0676359E07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02179" y="4789109"/>
            <a:ext cx="346161" cy="360584"/>
          </a:xfrm>
          <a:prstGeom prst="rect">
            <a:avLst/>
          </a:prstGeom>
        </p:spPr>
      </p:pic>
      <p:pic>
        <p:nvPicPr>
          <p:cNvPr id="13" name="Picture 12">
            <a:extLst>
              <a:ext uri="{FF2B5EF4-FFF2-40B4-BE49-F238E27FC236}">
                <a16:creationId xmlns:a16="http://schemas.microsoft.com/office/drawing/2014/main" id="{70028F43-F8BB-44C4-AA08-F3B8342E4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21231" y="5267907"/>
            <a:ext cx="346161" cy="360584"/>
          </a:xfrm>
          <a:prstGeom prst="rect">
            <a:avLst/>
          </a:prstGeom>
        </p:spPr>
      </p:pic>
      <p:pic>
        <p:nvPicPr>
          <p:cNvPr id="14" name="Picture 13">
            <a:extLst>
              <a:ext uri="{FF2B5EF4-FFF2-40B4-BE49-F238E27FC236}">
                <a16:creationId xmlns:a16="http://schemas.microsoft.com/office/drawing/2014/main" id="{3EF9DE38-B6C0-457F-98C7-799492732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42501" y="5727523"/>
            <a:ext cx="346161" cy="360584"/>
          </a:xfrm>
          <a:prstGeom prst="rect">
            <a:avLst/>
          </a:prstGeom>
        </p:spPr>
      </p:pic>
      <p:sp>
        <p:nvSpPr>
          <p:cNvPr id="15" name="TextBox 14">
            <a:extLst>
              <a:ext uri="{FF2B5EF4-FFF2-40B4-BE49-F238E27FC236}">
                <a16:creationId xmlns:a16="http://schemas.microsoft.com/office/drawing/2014/main" id="{FF60EB14-E315-4C08-90C1-DB99F5A22C11}"/>
              </a:ext>
            </a:extLst>
          </p:cNvPr>
          <p:cNvSpPr txBox="1"/>
          <p:nvPr/>
        </p:nvSpPr>
        <p:spPr>
          <a:xfrm>
            <a:off x="141302" y="1220038"/>
            <a:ext cx="11587636"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Ask your partner questions using the prompts below, but </a:t>
            </a:r>
            <a:r>
              <a:rPr lang="en-GB" sz="2200" b="1" dirty="0">
                <a:solidFill>
                  <a:schemeClr val="accent5">
                    <a:lumMod val="50000"/>
                  </a:schemeClr>
                </a:solidFill>
                <a:latin typeface="Century Gothic" panose="020B0502020202020204" pitchFamily="34" charset="0"/>
              </a:rPr>
              <a:t>don’t say ‘</a:t>
            </a:r>
            <a:r>
              <a:rPr lang="en-GB" sz="2200" b="1" dirty="0" err="1">
                <a:solidFill>
                  <a:schemeClr val="accent5">
                    <a:lumMod val="50000"/>
                  </a:schemeClr>
                </a:solidFill>
                <a:latin typeface="Century Gothic" panose="020B0502020202020204" pitchFamily="34" charset="0"/>
              </a:rPr>
              <a:t>tu</a:t>
            </a:r>
            <a:r>
              <a:rPr lang="en-GB" sz="2200" b="1" dirty="0">
                <a:solidFill>
                  <a:schemeClr val="accent5">
                    <a:lumMod val="50000"/>
                  </a:schemeClr>
                </a:solidFill>
                <a:latin typeface="Century Gothic" panose="020B0502020202020204" pitchFamily="34" charset="0"/>
              </a:rPr>
              <a:t>’ or ‘</a:t>
            </a:r>
            <a:r>
              <a:rPr lang="en-GB" sz="2200" b="1" dirty="0" err="1">
                <a:solidFill>
                  <a:schemeClr val="accent5">
                    <a:lumMod val="50000"/>
                  </a:schemeClr>
                </a:solidFill>
                <a:latin typeface="Century Gothic" panose="020B0502020202020204" pitchFamily="34" charset="0"/>
              </a:rPr>
              <a:t>vous</a:t>
            </a:r>
            <a:r>
              <a:rPr lang="en-GB" sz="2200" b="1" dirty="0">
                <a:solidFill>
                  <a:schemeClr val="accent5">
                    <a:lumMod val="50000"/>
                  </a:schemeClr>
                </a:solidFill>
                <a:latin typeface="Century Gothic" panose="020B0502020202020204" pitchFamily="34" charset="0"/>
              </a:rPr>
              <a:t>’</a:t>
            </a:r>
            <a:r>
              <a:rPr lang="en-GB" sz="2200" dirty="0">
                <a:solidFill>
                  <a:schemeClr val="accent5">
                    <a:lumMod val="50000"/>
                  </a:schemeClr>
                </a:solidFill>
                <a:latin typeface="Century Gothic" panose="020B0502020202020204" pitchFamily="34" charset="0"/>
              </a:rPr>
              <a:t>.</a:t>
            </a:r>
          </a:p>
          <a:p>
            <a:r>
              <a:rPr lang="en-GB" sz="2200" dirty="0">
                <a:solidFill>
                  <a:schemeClr val="accent5">
                    <a:lumMod val="50000"/>
                  </a:schemeClr>
                </a:solidFill>
                <a:latin typeface="Century Gothic" panose="020B0502020202020204" pitchFamily="34" charset="0"/>
              </a:rPr>
              <a:t>e.g. [</a:t>
            </a:r>
            <a:r>
              <a:rPr lang="en-GB" sz="2200" i="1" strike="sngStrike" dirty="0">
                <a:solidFill>
                  <a:schemeClr val="accent5">
                    <a:lumMod val="50000"/>
                  </a:schemeClr>
                </a:solidFill>
                <a:latin typeface="Century Gothic" panose="020B0502020202020204" pitchFamily="34" charset="0"/>
              </a:rPr>
              <a:t>Tu] </a:t>
            </a:r>
            <a:r>
              <a:rPr lang="en-GB" sz="2200" i="1" dirty="0" err="1">
                <a:solidFill>
                  <a:schemeClr val="accent5">
                    <a:lumMod val="50000"/>
                  </a:schemeClr>
                </a:solidFill>
                <a:latin typeface="Century Gothic" panose="020B0502020202020204" pitchFamily="34" charset="0"/>
              </a:rPr>
              <a:t>écoutes</a:t>
            </a:r>
            <a:r>
              <a:rPr lang="en-GB" sz="2200" i="1" dirty="0">
                <a:solidFill>
                  <a:schemeClr val="accent5">
                    <a:lumMod val="50000"/>
                  </a:schemeClr>
                </a:solidFill>
                <a:latin typeface="Century Gothic" panose="020B0502020202020204" pitchFamily="34" charset="0"/>
              </a:rPr>
              <a:t> la radio? or</a:t>
            </a:r>
            <a:r>
              <a:rPr lang="en-GB" sz="2200" dirty="0">
                <a:solidFill>
                  <a:schemeClr val="accent5">
                    <a:lumMod val="50000"/>
                  </a:schemeClr>
                </a:solidFill>
                <a:latin typeface="Century Gothic" panose="020B0502020202020204" pitchFamily="34" charset="0"/>
              </a:rPr>
              <a:t> [</a:t>
            </a:r>
            <a:r>
              <a:rPr lang="en-GB" sz="2200" i="1" strike="sngStrike" dirty="0" err="1">
                <a:solidFill>
                  <a:schemeClr val="accent5">
                    <a:lumMod val="50000"/>
                  </a:schemeClr>
                </a:solidFill>
                <a:latin typeface="Century Gothic" panose="020B0502020202020204" pitchFamily="34" charset="0"/>
              </a:rPr>
              <a:t>Vous</a:t>
            </a:r>
            <a:r>
              <a:rPr lang="en-GB" sz="2200" i="1" strike="sngStrike"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chantez</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bien</a:t>
            </a:r>
            <a:r>
              <a:rPr lang="en-GB" sz="2200" dirty="0">
                <a:solidFill>
                  <a:schemeClr val="accent5">
                    <a:lumMod val="50000"/>
                  </a:schemeClr>
                </a:solidFill>
                <a:latin typeface="Century Gothic" panose="020B0502020202020204" pitchFamily="34" charset="0"/>
              </a:rPr>
              <a:t>?</a:t>
            </a:r>
            <a:endParaRPr lang="en-GB" sz="22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748002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3" name="Rounded Rectangle 46">
            <a:extLst>
              <a:ext uri="{FF2B5EF4-FFF2-40B4-BE49-F238E27FC236}">
                <a16:creationId xmlns:a16="http://schemas.microsoft.com/office/drawing/2014/main" id="{030DA07C-E4C8-46BB-A228-7BC13C941B97}"/>
              </a:ext>
            </a:extLst>
          </p:cNvPr>
          <p:cNvSpPr/>
          <p:nvPr/>
        </p:nvSpPr>
        <p:spPr>
          <a:xfrm>
            <a:off x="8626969" y="402269"/>
            <a:ext cx="328295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A31C9DA-0858-4DF6-AC26-9BC61D63DEE0}"/>
              </a:ext>
            </a:extLst>
          </p:cNvPr>
          <p:cNvSpPr txBox="1"/>
          <p:nvPr/>
        </p:nvSpPr>
        <p:spPr>
          <a:xfrm>
            <a:off x="5871281" y="781966"/>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 (Task 1)</a:t>
            </a:r>
          </a:p>
        </p:txBody>
      </p:sp>
      <p:graphicFrame>
        <p:nvGraphicFramePr>
          <p:cNvPr id="6" name="Table 5">
            <a:extLst>
              <a:ext uri="{FF2B5EF4-FFF2-40B4-BE49-F238E27FC236}">
                <a16:creationId xmlns:a16="http://schemas.microsoft.com/office/drawing/2014/main" id="{6F7580AF-8B5E-41C1-A118-D5D23B56C471}"/>
              </a:ext>
            </a:extLst>
          </p:cNvPr>
          <p:cNvGraphicFramePr>
            <a:graphicFrameLocks noGrp="1"/>
          </p:cNvGraphicFramePr>
          <p:nvPr>
            <p:extLst>
              <p:ext uri="{D42A27DB-BD31-4B8C-83A1-F6EECF244321}">
                <p14:modId xmlns:p14="http://schemas.microsoft.com/office/powerpoint/2010/main" val="2403727554"/>
              </p:ext>
            </p:extLst>
          </p:nvPr>
        </p:nvGraphicFramePr>
        <p:xfrm>
          <a:off x="463062" y="2035204"/>
          <a:ext cx="11265874" cy="4080608"/>
        </p:xfrm>
        <a:graphic>
          <a:graphicData uri="http://schemas.openxmlformats.org/drawingml/2006/table">
            <a:tbl>
              <a:tblPr firstRow="1" bandRow="1">
                <a:tableStyleId>{5940675A-B579-460E-94D1-54222C63F5DA}</a:tableStyleId>
              </a:tblPr>
              <a:tblGrid>
                <a:gridCol w="756138">
                  <a:extLst>
                    <a:ext uri="{9D8B030D-6E8A-4147-A177-3AD203B41FA5}">
                      <a16:colId xmlns:a16="http://schemas.microsoft.com/office/drawing/2014/main" val="267610939"/>
                    </a:ext>
                  </a:extLst>
                </a:gridCol>
                <a:gridCol w="5273040">
                  <a:extLst>
                    <a:ext uri="{9D8B030D-6E8A-4147-A177-3AD203B41FA5}">
                      <a16:colId xmlns:a16="http://schemas.microsoft.com/office/drawing/2014/main" val="3420051441"/>
                    </a:ext>
                  </a:extLst>
                </a:gridCol>
                <a:gridCol w="2255520">
                  <a:extLst>
                    <a:ext uri="{9D8B030D-6E8A-4147-A177-3AD203B41FA5}">
                      <a16:colId xmlns:a16="http://schemas.microsoft.com/office/drawing/2014/main" val="3036206872"/>
                    </a:ext>
                  </a:extLst>
                </a:gridCol>
                <a:gridCol w="2981176">
                  <a:extLst>
                    <a:ext uri="{9D8B030D-6E8A-4147-A177-3AD203B41FA5}">
                      <a16:colId xmlns:a16="http://schemas.microsoft.com/office/drawing/2014/main" val="3347656321"/>
                    </a:ext>
                  </a:extLst>
                </a:gridCol>
              </a:tblGrid>
              <a:tr h="763851">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dirty="0">
                          <a:solidFill>
                            <a:srgbClr val="02456F"/>
                          </a:solidFill>
                          <a:latin typeface="Century Gothic" panose="020B0502020202020204" pitchFamily="34" charset="0"/>
                        </a:rPr>
                        <a:t>question</a:t>
                      </a:r>
                      <a:r>
                        <a:rPr lang="en-GB" sz="2400" baseline="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en</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français</a:t>
                      </a:r>
                      <a:r>
                        <a:rPr lang="en-GB" sz="2400"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dirty="0">
                          <a:solidFill>
                            <a:srgbClr val="02456F"/>
                          </a:solidFill>
                          <a:latin typeface="Century Gothic" panose="020B0502020202020204" pitchFamily="34" charset="0"/>
                        </a:rPr>
                        <a:t>You -</a:t>
                      </a:r>
                      <a:r>
                        <a:rPr lang="en-GB" sz="2400" baseline="0" dirty="0">
                          <a:solidFill>
                            <a:srgbClr val="02456F"/>
                          </a:solidFill>
                          <a:latin typeface="Century Gothic" panose="020B0502020202020204" pitchFamily="34" charset="0"/>
                        </a:rPr>
                        <a:t> o</a:t>
                      </a:r>
                      <a:r>
                        <a:rPr lang="en-GB" sz="2400" dirty="0">
                          <a:solidFill>
                            <a:srgbClr val="02456F"/>
                          </a:solidFill>
                          <a:latin typeface="Century Gothic" panose="020B0502020202020204" pitchFamily="34" charset="0"/>
                        </a:rPr>
                        <a:t>ne person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aseline="0" dirty="0">
                          <a:solidFill>
                            <a:srgbClr val="02456F"/>
                          </a:solidFill>
                          <a:latin typeface="Century Gothic" panose="020B0502020202020204" pitchFamily="34" charset="0"/>
                        </a:rPr>
                        <a:t>You - </a:t>
                      </a:r>
                      <a:r>
                        <a:rPr lang="en-GB" sz="2400" dirty="0">
                          <a:solidFill>
                            <a:srgbClr val="02456F"/>
                          </a:solidFill>
                          <a:latin typeface="Century Gothic" panose="020B0502020202020204" pitchFamily="34" charset="0"/>
                        </a:rPr>
                        <a:t>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431742">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490160">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470320">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449872">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468368">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428904">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431742">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sp>
        <p:nvSpPr>
          <p:cNvPr id="10" name="TextBox 9">
            <a:extLst>
              <a:ext uri="{FF2B5EF4-FFF2-40B4-BE49-F238E27FC236}">
                <a16:creationId xmlns:a16="http://schemas.microsoft.com/office/drawing/2014/main" id="{612684BC-CEF6-4561-B4D3-0102605E0CD5}"/>
              </a:ext>
            </a:extLst>
          </p:cNvPr>
          <p:cNvSpPr txBox="1"/>
          <p:nvPr/>
        </p:nvSpPr>
        <p:spPr>
          <a:xfrm>
            <a:off x="141302" y="1240813"/>
            <a:ext cx="11587636" cy="1107996"/>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Decide whether your partner is asking questions to a group (</a:t>
            </a:r>
            <a:r>
              <a:rPr lang="en-GB" sz="2200" b="1" dirty="0" err="1">
                <a:solidFill>
                  <a:schemeClr val="accent5">
                    <a:lumMod val="50000"/>
                  </a:schemeClr>
                </a:solidFill>
                <a:latin typeface="Century Gothic" panose="020B0502020202020204" pitchFamily="34" charset="0"/>
              </a:rPr>
              <a:t>vous</a:t>
            </a:r>
            <a:r>
              <a:rPr lang="en-GB" sz="2200" dirty="0">
                <a:solidFill>
                  <a:schemeClr val="accent5">
                    <a:lumMod val="50000"/>
                  </a:schemeClr>
                </a:solidFill>
                <a:latin typeface="Century Gothic" panose="020B0502020202020204" pitchFamily="34" charset="0"/>
              </a:rPr>
              <a:t>) or only you (</a:t>
            </a:r>
            <a:r>
              <a:rPr lang="en-GB" sz="2200" b="1" dirty="0" err="1">
                <a:solidFill>
                  <a:schemeClr val="accent5">
                    <a:lumMod val="50000"/>
                  </a:schemeClr>
                </a:solidFill>
                <a:latin typeface="Century Gothic" panose="020B0502020202020204" pitchFamily="34" charset="0"/>
              </a:rPr>
              <a:t>tu</a:t>
            </a:r>
            <a:r>
              <a:rPr lang="en-GB" sz="2200" dirty="0">
                <a:solidFill>
                  <a:schemeClr val="accent5">
                    <a:lumMod val="50000"/>
                  </a:schemeClr>
                </a:solidFill>
                <a:latin typeface="Century Gothic" panose="020B0502020202020204" pitchFamily="34" charset="0"/>
              </a:rPr>
              <a:t>).</a:t>
            </a:r>
            <a:endParaRPr lang="en-GB" sz="2200" b="1"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Then </a:t>
            </a:r>
            <a:r>
              <a:rPr lang="en-GB" sz="2200" b="1" dirty="0">
                <a:solidFill>
                  <a:schemeClr val="accent5">
                    <a:lumMod val="50000"/>
                  </a:schemeClr>
                </a:solidFill>
                <a:latin typeface="Century Gothic" panose="020B0502020202020204" pitchFamily="34" charset="0"/>
              </a:rPr>
              <a:t>write down </a:t>
            </a:r>
            <a:r>
              <a:rPr lang="en-GB" sz="2200" dirty="0">
                <a:solidFill>
                  <a:schemeClr val="accent5">
                    <a:lumMod val="50000"/>
                  </a:schemeClr>
                </a:solidFill>
                <a:latin typeface="Century Gothic" panose="020B0502020202020204" pitchFamily="34" charset="0"/>
              </a:rPr>
              <a:t>the whole question in French.</a:t>
            </a:r>
            <a:endParaRPr lang="en-GB" sz="2200" b="1" dirty="0">
              <a:solidFill>
                <a:schemeClr val="accent5">
                  <a:lumMod val="50000"/>
                </a:schemeClr>
              </a:solidFill>
              <a:latin typeface="Century Gothic" panose="020B0502020202020204" pitchFamily="34" charset="0"/>
            </a:endParaRPr>
          </a:p>
          <a:p>
            <a:endParaRPr lang="en-GB" sz="22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24819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3" name="Rounded Rectangle 46">
            <a:extLst>
              <a:ext uri="{FF2B5EF4-FFF2-40B4-BE49-F238E27FC236}">
                <a16:creationId xmlns:a16="http://schemas.microsoft.com/office/drawing/2014/main" id="{19D2C17B-FACD-410D-BEF1-16C735F19F30}"/>
              </a:ext>
            </a:extLst>
          </p:cNvPr>
          <p:cNvSpPr/>
          <p:nvPr/>
        </p:nvSpPr>
        <p:spPr>
          <a:xfrm>
            <a:off x="8626969" y="402269"/>
            <a:ext cx="328295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0F97003B-621B-442F-B6BB-F8AD33222087}"/>
              </a:ext>
            </a:extLst>
          </p:cNvPr>
          <p:cNvSpPr txBox="1"/>
          <p:nvPr/>
        </p:nvSpPr>
        <p:spPr>
          <a:xfrm>
            <a:off x="5871281" y="781966"/>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Solution Task 1</a:t>
            </a:r>
          </a:p>
        </p:txBody>
      </p:sp>
      <p:graphicFrame>
        <p:nvGraphicFramePr>
          <p:cNvPr id="21" name="Table 20">
            <a:extLst>
              <a:ext uri="{FF2B5EF4-FFF2-40B4-BE49-F238E27FC236}">
                <a16:creationId xmlns:a16="http://schemas.microsoft.com/office/drawing/2014/main" id="{5D4EEB98-BF9D-495D-85FC-97A885621EC3}"/>
              </a:ext>
            </a:extLst>
          </p:cNvPr>
          <p:cNvGraphicFramePr>
            <a:graphicFrameLocks noGrp="1"/>
          </p:cNvGraphicFramePr>
          <p:nvPr>
            <p:extLst>
              <p:ext uri="{D42A27DB-BD31-4B8C-83A1-F6EECF244321}">
                <p14:modId xmlns:p14="http://schemas.microsoft.com/office/powerpoint/2010/main" val="1242709980"/>
              </p:ext>
            </p:extLst>
          </p:nvPr>
        </p:nvGraphicFramePr>
        <p:xfrm>
          <a:off x="1237281" y="1240905"/>
          <a:ext cx="9868870" cy="4961795"/>
        </p:xfrm>
        <a:graphic>
          <a:graphicData uri="http://schemas.openxmlformats.org/drawingml/2006/table">
            <a:tbl>
              <a:tblPr firstRow="1" bandRow="1">
                <a:tableStyleId>{5940675A-B579-460E-94D1-54222C63F5DA}</a:tableStyleId>
              </a:tblPr>
              <a:tblGrid>
                <a:gridCol w="897171">
                  <a:extLst>
                    <a:ext uri="{9D8B030D-6E8A-4147-A177-3AD203B41FA5}">
                      <a16:colId xmlns:a16="http://schemas.microsoft.com/office/drawing/2014/main" val="267610939"/>
                    </a:ext>
                  </a:extLst>
                </a:gridCol>
                <a:gridCol w="4556816">
                  <a:extLst>
                    <a:ext uri="{9D8B030D-6E8A-4147-A177-3AD203B41FA5}">
                      <a16:colId xmlns:a16="http://schemas.microsoft.com/office/drawing/2014/main" val="3420051441"/>
                    </a:ext>
                  </a:extLst>
                </a:gridCol>
                <a:gridCol w="2212100">
                  <a:extLst>
                    <a:ext uri="{9D8B030D-6E8A-4147-A177-3AD203B41FA5}">
                      <a16:colId xmlns:a16="http://schemas.microsoft.com/office/drawing/2014/main" val="3036206872"/>
                    </a:ext>
                  </a:extLst>
                </a:gridCol>
                <a:gridCol w="2202783">
                  <a:extLst>
                    <a:ext uri="{9D8B030D-6E8A-4147-A177-3AD203B41FA5}">
                      <a16:colId xmlns:a16="http://schemas.microsoft.com/office/drawing/2014/main" val="3347656321"/>
                    </a:ext>
                  </a:extLst>
                </a:gridCol>
              </a:tblGrid>
              <a:tr h="96318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aseline="0" dirty="0">
                          <a:solidFill>
                            <a:srgbClr val="02456F"/>
                          </a:solidFill>
                          <a:latin typeface="Century Gothic" panose="020B0502020202020204" pitchFamily="34" charset="0"/>
                        </a:rPr>
                        <a:t>You - o</a:t>
                      </a:r>
                      <a:r>
                        <a:rPr lang="en-GB" sz="2000" dirty="0">
                          <a:solidFill>
                            <a:srgbClr val="02456F"/>
                          </a:solidFill>
                          <a:latin typeface="Century Gothic" panose="020B0502020202020204" pitchFamily="34" charset="0"/>
                        </a:rPr>
                        <a:t>ne person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tu</a:t>
                      </a:r>
                      <a:r>
                        <a:rPr lang="en-GB" sz="20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aseline="0" dirty="0">
                          <a:solidFill>
                            <a:srgbClr val="02456F"/>
                          </a:solidFill>
                          <a:latin typeface="Century Gothic" panose="020B0502020202020204" pitchFamily="34" charset="0"/>
                        </a:rPr>
                        <a:t>You - </a:t>
                      </a:r>
                      <a:r>
                        <a:rPr lang="en-GB" sz="2000" dirty="0">
                          <a:solidFill>
                            <a:srgbClr val="02456F"/>
                          </a:solidFill>
                          <a:latin typeface="Century Gothic" panose="020B0502020202020204" pitchFamily="34" charset="0"/>
                        </a:rPr>
                        <a:t>more than one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vous</a:t>
                      </a:r>
                      <a:r>
                        <a:rPr lang="en-GB" sz="20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44406">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écoutez la radio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618068">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chantes bien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93051">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m</a:t>
                      </a:r>
                      <a:r>
                        <a:rPr lang="fr-FR" sz="2400" noProof="0" dirty="0">
                          <a:solidFill>
                            <a:srgbClr val="02456F"/>
                          </a:solidFill>
                          <a:latin typeface="Century Gothic" panose="020B0502020202020204" pitchFamily="34" charset="0"/>
                        </a:rPr>
                        <a:t>anges</a:t>
                      </a:r>
                      <a:r>
                        <a:rPr lang="fr-FR" sz="2400" baseline="0" noProof="0" dirty="0">
                          <a:solidFill>
                            <a:srgbClr val="02456F"/>
                          </a:solidFill>
                          <a:latin typeface="Century Gothic" panose="020B0502020202020204" pitchFamily="34" charset="0"/>
                        </a:rPr>
                        <a:t> un fruit </a:t>
                      </a:r>
                      <a:r>
                        <a:rPr lang="fr-FR" sz="2400" noProof="0" dirty="0">
                          <a:solidFill>
                            <a:srgbClr val="02456F"/>
                          </a:solidFill>
                          <a:latin typeface="Century Gothic" panose="020B0502020202020204" pitchFamily="34" charset="0"/>
                        </a:rPr>
                        <a: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67267">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donnez un cadeau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90590">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étudies le français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40827">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baseline="0" noProof="0" dirty="0">
                          <a:solidFill>
                            <a:srgbClr val="02456F"/>
                          </a:solidFill>
                          <a:latin typeface="Century Gothic" panose="020B0502020202020204" pitchFamily="34" charset="0"/>
                        </a:rPr>
                        <a:t>Tu regardes le tableau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544406">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parlez à la fille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22" name="Picture 21">
            <a:extLst>
              <a:ext uri="{FF2B5EF4-FFF2-40B4-BE49-F238E27FC236}">
                <a16:creationId xmlns:a16="http://schemas.microsoft.com/office/drawing/2014/main" id="{37713FF9-B76F-47B6-998C-1F4814A28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6" y="2284877"/>
            <a:ext cx="346161" cy="360584"/>
          </a:xfrm>
          <a:prstGeom prst="rect">
            <a:avLst/>
          </a:prstGeom>
        </p:spPr>
      </p:pic>
      <p:pic>
        <p:nvPicPr>
          <p:cNvPr id="23" name="Picture 22">
            <a:extLst>
              <a:ext uri="{FF2B5EF4-FFF2-40B4-BE49-F238E27FC236}">
                <a16:creationId xmlns:a16="http://schemas.microsoft.com/office/drawing/2014/main" id="{95C99E4E-37CF-419A-817F-ABE90F6B8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1" y="2855512"/>
            <a:ext cx="346161" cy="360584"/>
          </a:xfrm>
          <a:prstGeom prst="rect">
            <a:avLst/>
          </a:prstGeom>
        </p:spPr>
      </p:pic>
      <p:pic>
        <p:nvPicPr>
          <p:cNvPr id="24" name="Picture 23">
            <a:extLst>
              <a:ext uri="{FF2B5EF4-FFF2-40B4-BE49-F238E27FC236}">
                <a16:creationId xmlns:a16="http://schemas.microsoft.com/office/drawing/2014/main" id="{CE32D4E1-E2B9-4485-A715-141BA85067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6" y="3432486"/>
            <a:ext cx="346161" cy="360584"/>
          </a:xfrm>
          <a:prstGeom prst="rect">
            <a:avLst/>
          </a:prstGeom>
        </p:spPr>
      </p:pic>
      <p:pic>
        <p:nvPicPr>
          <p:cNvPr id="25" name="Picture 24">
            <a:extLst>
              <a:ext uri="{FF2B5EF4-FFF2-40B4-BE49-F238E27FC236}">
                <a16:creationId xmlns:a16="http://schemas.microsoft.com/office/drawing/2014/main" id="{7714E72D-320E-4079-AAA3-FC0B1CA84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7" y="4050636"/>
            <a:ext cx="346161" cy="360584"/>
          </a:xfrm>
          <a:prstGeom prst="rect">
            <a:avLst/>
          </a:prstGeom>
        </p:spPr>
      </p:pic>
      <p:pic>
        <p:nvPicPr>
          <p:cNvPr id="26" name="Picture 25">
            <a:extLst>
              <a:ext uri="{FF2B5EF4-FFF2-40B4-BE49-F238E27FC236}">
                <a16:creationId xmlns:a16="http://schemas.microsoft.com/office/drawing/2014/main" id="{5ACEEB5E-ED4F-4F0A-A69E-28F99C2ED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1" y="4626733"/>
            <a:ext cx="346161" cy="360584"/>
          </a:xfrm>
          <a:prstGeom prst="rect">
            <a:avLst/>
          </a:prstGeom>
        </p:spPr>
      </p:pic>
      <p:pic>
        <p:nvPicPr>
          <p:cNvPr id="27" name="Picture 26">
            <a:extLst>
              <a:ext uri="{FF2B5EF4-FFF2-40B4-BE49-F238E27FC236}">
                <a16:creationId xmlns:a16="http://schemas.microsoft.com/office/drawing/2014/main" id="{3982B4E6-CA58-4BD2-A6ED-0917772BE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11819" y="5227385"/>
            <a:ext cx="346161" cy="360584"/>
          </a:xfrm>
          <a:prstGeom prst="rect">
            <a:avLst/>
          </a:prstGeom>
        </p:spPr>
      </p:pic>
      <p:pic>
        <p:nvPicPr>
          <p:cNvPr id="28" name="Picture 27">
            <a:extLst>
              <a:ext uri="{FF2B5EF4-FFF2-40B4-BE49-F238E27FC236}">
                <a16:creationId xmlns:a16="http://schemas.microsoft.com/office/drawing/2014/main" id="{26152942-9BE4-491C-90EF-A69071DD59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9" y="5762219"/>
            <a:ext cx="346161" cy="360584"/>
          </a:xfrm>
          <a:prstGeom prst="rect">
            <a:avLst/>
          </a:prstGeom>
        </p:spPr>
      </p:pic>
    </p:spTree>
    <p:extLst>
      <p:ext uri="{BB962C8B-B14F-4D97-AF65-F5344CB8AC3E}">
        <p14:creationId xmlns:p14="http://schemas.microsoft.com/office/powerpoint/2010/main" val="274784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9" name="Rounded Rectangle 46">
            <a:extLst>
              <a:ext uri="{FF2B5EF4-FFF2-40B4-BE49-F238E27FC236}">
                <a16:creationId xmlns:a16="http://schemas.microsoft.com/office/drawing/2014/main" id="{E3CED7F1-A3AA-4932-84CE-A70F36FEC52C}"/>
              </a:ext>
            </a:extLst>
          </p:cNvPr>
          <p:cNvSpPr/>
          <p:nvPr/>
        </p:nvSpPr>
        <p:spPr>
          <a:xfrm>
            <a:off x="8626969" y="402269"/>
            <a:ext cx="328295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019CD34-0E77-4C20-8CE6-1CA8948DA3C5}"/>
              </a:ext>
            </a:extLst>
          </p:cNvPr>
          <p:cNvSpPr txBox="1"/>
          <p:nvPr/>
        </p:nvSpPr>
        <p:spPr>
          <a:xfrm>
            <a:off x="5871281" y="781966"/>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(Task 2)</a:t>
            </a:r>
          </a:p>
        </p:txBody>
      </p:sp>
      <p:graphicFrame>
        <p:nvGraphicFramePr>
          <p:cNvPr id="11" name="Table 10">
            <a:extLst>
              <a:ext uri="{FF2B5EF4-FFF2-40B4-BE49-F238E27FC236}">
                <a16:creationId xmlns:a16="http://schemas.microsoft.com/office/drawing/2014/main" id="{D322FDB8-0283-4338-A818-DE75EFCB498A}"/>
              </a:ext>
            </a:extLst>
          </p:cNvPr>
          <p:cNvGraphicFramePr>
            <a:graphicFrameLocks noGrp="1"/>
          </p:cNvGraphicFramePr>
          <p:nvPr>
            <p:extLst>
              <p:ext uri="{D42A27DB-BD31-4B8C-83A1-F6EECF244321}">
                <p14:modId xmlns:p14="http://schemas.microsoft.com/office/powerpoint/2010/main" val="2091897126"/>
              </p:ext>
            </p:extLst>
          </p:nvPr>
        </p:nvGraphicFramePr>
        <p:xfrm>
          <a:off x="457200" y="1958326"/>
          <a:ext cx="11271738" cy="4327228"/>
        </p:xfrm>
        <a:graphic>
          <a:graphicData uri="http://schemas.openxmlformats.org/drawingml/2006/table">
            <a:tbl>
              <a:tblPr firstRow="1" bandRow="1">
                <a:tableStyleId>{5940675A-B579-460E-94D1-54222C63F5DA}</a:tableStyleId>
              </a:tblPr>
              <a:tblGrid>
                <a:gridCol w="1024705">
                  <a:extLst>
                    <a:ext uri="{9D8B030D-6E8A-4147-A177-3AD203B41FA5}">
                      <a16:colId xmlns:a16="http://schemas.microsoft.com/office/drawing/2014/main" val="267610939"/>
                    </a:ext>
                  </a:extLst>
                </a:gridCol>
                <a:gridCol w="5204571">
                  <a:extLst>
                    <a:ext uri="{9D8B030D-6E8A-4147-A177-3AD203B41FA5}">
                      <a16:colId xmlns:a16="http://schemas.microsoft.com/office/drawing/2014/main" val="3420051441"/>
                    </a:ext>
                  </a:extLst>
                </a:gridCol>
                <a:gridCol w="2305124">
                  <a:extLst>
                    <a:ext uri="{9D8B030D-6E8A-4147-A177-3AD203B41FA5}">
                      <a16:colId xmlns:a16="http://schemas.microsoft.com/office/drawing/2014/main" val="3036206872"/>
                    </a:ext>
                  </a:extLst>
                </a:gridCol>
                <a:gridCol w="2737338">
                  <a:extLst>
                    <a:ext uri="{9D8B030D-6E8A-4147-A177-3AD203B41FA5}">
                      <a16:colId xmlns:a16="http://schemas.microsoft.com/office/drawing/2014/main" val="3347656321"/>
                    </a:ext>
                  </a:extLst>
                </a:gridCol>
              </a:tblGrid>
              <a:tr h="1126828">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baseline="0" dirty="0">
                          <a:solidFill>
                            <a:srgbClr val="02456F"/>
                          </a:solidFill>
                          <a:latin typeface="Century Gothic" panose="020B0502020202020204" pitchFamily="34" charset="0"/>
                        </a:rPr>
                        <a:t>You - o</a:t>
                      </a:r>
                      <a:r>
                        <a:rPr lang="en-GB" sz="2400" dirty="0">
                          <a:solidFill>
                            <a:srgbClr val="02456F"/>
                          </a:solidFill>
                          <a:latin typeface="Century Gothic" panose="020B0502020202020204" pitchFamily="34" charset="0"/>
                        </a:rPr>
                        <a:t>ne person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aseline="0" dirty="0">
                          <a:solidFill>
                            <a:srgbClr val="02456F"/>
                          </a:solidFill>
                          <a:latin typeface="Century Gothic" panose="020B0502020202020204" pitchFamily="34" charset="0"/>
                        </a:rPr>
                        <a:t>You - </a:t>
                      </a:r>
                      <a:r>
                        <a:rPr lang="en-GB" sz="2400" dirty="0">
                          <a:solidFill>
                            <a:srgbClr val="02456F"/>
                          </a:solidFill>
                          <a:latin typeface="Century Gothic" panose="020B0502020202020204" pitchFamily="34" charset="0"/>
                        </a:rPr>
                        <a:t>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367777">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work</a:t>
                      </a:r>
                      <a:r>
                        <a:rPr lang="en-GB" sz="2400" baseline="0" dirty="0">
                          <a:solidFill>
                            <a:srgbClr val="02456F"/>
                          </a:solidFill>
                          <a:latin typeface="Century Gothic" panose="020B0502020202020204" pitchFamily="34" charset="0"/>
                        </a:rPr>
                        <a:t> at school</a:t>
                      </a:r>
                      <a:r>
                        <a:rPr lang="en-GB" sz="240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417540">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ask the reason?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400640">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find the solution?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383221">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walk outside?</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398977">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wear a uniform</a:t>
                      </a:r>
                      <a:r>
                        <a:rPr lang="en-GB"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365359">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stay at home</a:t>
                      </a:r>
                      <a:r>
                        <a:rPr lang="en-GB" sz="2400" baseline="0" dirty="0">
                          <a:solidFill>
                            <a:srgbClr val="02456F"/>
                          </a:solidFill>
                          <a:latin typeface="Century Gothic" panose="020B0502020202020204" pitchFamily="34" charset="0"/>
                        </a:rPr>
                        <a:t>?</a:t>
                      </a:r>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367777">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prepare lunch?</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12" name="Picture 11">
            <a:extLst>
              <a:ext uri="{FF2B5EF4-FFF2-40B4-BE49-F238E27FC236}">
                <a16:creationId xmlns:a16="http://schemas.microsoft.com/office/drawing/2014/main" id="{77B8CCD0-FB7D-432E-9947-96E2C9854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48989" y="3159707"/>
            <a:ext cx="346161" cy="360584"/>
          </a:xfrm>
          <a:prstGeom prst="rect">
            <a:avLst/>
          </a:prstGeom>
        </p:spPr>
      </p:pic>
      <p:pic>
        <p:nvPicPr>
          <p:cNvPr id="13" name="Picture 12">
            <a:extLst>
              <a:ext uri="{FF2B5EF4-FFF2-40B4-BE49-F238E27FC236}">
                <a16:creationId xmlns:a16="http://schemas.microsoft.com/office/drawing/2014/main" id="{2346E9CD-0788-4737-8E06-EBEF1C6155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48989" y="3601703"/>
            <a:ext cx="346161" cy="360584"/>
          </a:xfrm>
          <a:prstGeom prst="rect">
            <a:avLst/>
          </a:prstGeom>
        </p:spPr>
      </p:pic>
      <p:pic>
        <p:nvPicPr>
          <p:cNvPr id="14" name="Picture 13">
            <a:extLst>
              <a:ext uri="{FF2B5EF4-FFF2-40B4-BE49-F238E27FC236}">
                <a16:creationId xmlns:a16="http://schemas.microsoft.com/office/drawing/2014/main" id="{9B35DA06-354E-4262-A822-7BCA2DCE6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3" y="4099139"/>
            <a:ext cx="346161" cy="360584"/>
          </a:xfrm>
          <a:prstGeom prst="rect">
            <a:avLst/>
          </a:prstGeom>
        </p:spPr>
      </p:pic>
      <p:pic>
        <p:nvPicPr>
          <p:cNvPr id="15" name="Picture 14">
            <a:extLst>
              <a:ext uri="{FF2B5EF4-FFF2-40B4-BE49-F238E27FC236}">
                <a16:creationId xmlns:a16="http://schemas.microsoft.com/office/drawing/2014/main" id="{CAF0E4F3-0E6A-4DD5-9F6D-8FF24A10C9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2" y="4582336"/>
            <a:ext cx="346161" cy="360584"/>
          </a:xfrm>
          <a:prstGeom prst="rect">
            <a:avLst/>
          </a:prstGeom>
        </p:spPr>
      </p:pic>
      <p:pic>
        <p:nvPicPr>
          <p:cNvPr id="17" name="Picture 16">
            <a:extLst>
              <a:ext uri="{FF2B5EF4-FFF2-40B4-BE49-F238E27FC236}">
                <a16:creationId xmlns:a16="http://schemas.microsoft.com/office/drawing/2014/main" id="{5A854399-CDB6-4D57-8B02-4FA4C68C32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8" y="5039268"/>
            <a:ext cx="346161" cy="360584"/>
          </a:xfrm>
          <a:prstGeom prst="rect">
            <a:avLst/>
          </a:prstGeom>
        </p:spPr>
      </p:pic>
      <p:pic>
        <p:nvPicPr>
          <p:cNvPr id="23" name="Picture 22">
            <a:extLst>
              <a:ext uri="{FF2B5EF4-FFF2-40B4-BE49-F238E27FC236}">
                <a16:creationId xmlns:a16="http://schemas.microsoft.com/office/drawing/2014/main" id="{ED2315BD-8A7A-4D5B-8389-CEA46A1A56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48988" y="5474056"/>
            <a:ext cx="346161" cy="360584"/>
          </a:xfrm>
          <a:prstGeom prst="rect">
            <a:avLst/>
          </a:prstGeom>
        </p:spPr>
      </p:pic>
      <p:pic>
        <p:nvPicPr>
          <p:cNvPr id="35" name="Picture 34">
            <a:extLst>
              <a:ext uri="{FF2B5EF4-FFF2-40B4-BE49-F238E27FC236}">
                <a16:creationId xmlns:a16="http://schemas.microsoft.com/office/drawing/2014/main" id="{4318E27E-6D88-47AF-BECD-113B2F718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643639" y="5936413"/>
            <a:ext cx="346161" cy="360584"/>
          </a:xfrm>
          <a:prstGeom prst="rect">
            <a:avLst/>
          </a:prstGeom>
        </p:spPr>
      </p:pic>
      <p:sp>
        <p:nvSpPr>
          <p:cNvPr id="37" name="TextBox 36">
            <a:extLst>
              <a:ext uri="{FF2B5EF4-FFF2-40B4-BE49-F238E27FC236}">
                <a16:creationId xmlns:a16="http://schemas.microsoft.com/office/drawing/2014/main" id="{AF070004-A90A-400A-BCE0-9A1F867E33D8}"/>
              </a:ext>
            </a:extLst>
          </p:cNvPr>
          <p:cNvSpPr txBox="1"/>
          <p:nvPr/>
        </p:nvSpPr>
        <p:spPr>
          <a:xfrm>
            <a:off x="141302" y="1136946"/>
            <a:ext cx="11587636"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Ask your partner questions using the prompts below, but </a:t>
            </a:r>
            <a:r>
              <a:rPr lang="en-GB" sz="2200" b="1" dirty="0">
                <a:solidFill>
                  <a:schemeClr val="accent5">
                    <a:lumMod val="50000"/>
                  </a:schemeClr>
                </a:solidFill>
                <a:latin typeface="Century Gothic" panose="020B0502020202020204" pitchFamily="34" charset="0"/>
              </a:rPr>
              <a:t>don’t say ‘</a:t>
            </a:r>
            <a:r>
              <a:rPr lang="en-GB" sz="2200" b="1" dirty="0" err="1">
                <a:solidFill>
                  <a:schemeClr val="accent5">
                    <a:lumMod val="50000"/>
                  </a:schemeClr>
                </a:solidFill>
                <a:latin typeface="Century Gothic" panose="020B0502020202020204" pitchFamily="34" charset="0"/>
              </a:rPr>
              <a:t>tu</a:t>
            </a:r>
            <a:r>
              <a:rPr lang="en-GB" sz="2200" b="1" dirty="0">
                <a:solidFill>
                  <a:schemeClr val="accent5">
                    <a:lumMod val="50000"/>
                  </a:schemeClr>
                </a:solidFill>
                <a:latin typeface="Century Gothic" panose="020B0502020202020204" pitchFamily="34" charset="0"/>
              </a:rPr>
              <a:t>’ or ‘</a:t>
            </a:r>
            <a:r>
              <a:rPr lang="en-GB" sz="2200" b="1" dirty="0" err="1">
                <a:solidFill>
                  <a:schemeClr val="accent5">
                    <a:lumMod val="50000"/>
                  </a:schemeClr>
                </a:solidFill>
                <a:latin typeface="Century Gothic" panose="020B0502020202020204" pitchFamily="34" charset="0"/>
              </a:rPr>
              <a:t>vous</a:t>
            </a:r>
            <a:r>
              <a:rPr lang="en-GB" sz="2200" b="1" dirty="0">
                <a:solidFill>
                  <a:schemeClr val="accent5">
                    <a:lumMod val="50000"/>
                  </a:schemeClr>
                </a:solidFill>
                <a:latin typeface="Century Gothic" panose="020B0502020202020204" pitchFamily="34" charset="0"/>
              </a:rPr>
              <a:t>’</a:t>
            </a:r>
            <a:r>
              <a:rPr lang="en-GB" sz="2200" dirty="0">
                <a:solidFill>
                  <a:schemeClr val="accent5">
                    <a:lumMod val="50000"/>
                  </a:schemeClr>
                </a:solidFill>
                <a:latin typeface="Century Gothic" panose="020B0502020202020204" pitchFamily="34" charset="0"/>
              </a:rPr>
              <a:t>.</a:t>
            </a:r>
          </a:p>
          <a:p>
            <a:r>
              <a:rPr lang="en-GB" sz="2200" dirty="0">
                <a:solidFill>
                  <a:schemeClr val="accent5">
                    <a:lumMod val="50000"/>
                  </a:schemeClr>
                </a:solidFill>
                <a:latin typeface="Century Gothic" panose="020B0502020202020204" pitchFamily="34" charset="0"/>
              </a:rPr>
              <a:t>e.g. [</a:t>
            </a:r>
            <a:r>
              <a:rPr lang="en-GB" sz="2200" i="1" strike="sngStrike" dirty="0">
                <a:solidFill>
                  <a:schemeClr val="accent5">
                    <a:lumMod val="50000"/>
                  </a:schemeClr>
                </a:solidFill>
                <a:latin typeface="Century Gothic" panose="020B0502020202020204" pitchFamily="34" charset="0"/>
              </a:rPr>
              <a:t>Tu]</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écoutes</a:t>
            </a:r>
            <a:r>
              <a:rPr lang="en-GB" sz="2200" i="1" dirty="0">
                <a:solidFill>
                  <a:schemeClr val="accent5">
                    <a:lumMod val="50000"/>
                  </a:schemeClr>
                </a:solidFill>
                <a:latin typeface="Century Gothic" panose="020B0502020202020204" pitchFamily="34" charset="0"/>
              </a:rPr>
              <a:t> la radio? or [</a:t>
            </a:r>
            <a:r>
              <a:rPr lang="en-GB" sz="2200" i="1" strike="sngStrike" dirty="0" err="1">
                <a:solidFill>
                  <a:schemeClr val="accent5">
                    <a:lumMod val="50000"/>
                  </a:schemeClr>
                </a:solidFill>
                <a:latin typeface="Century Gothic" panose="020B0502020202020204" pitchFamily="34" charset="0"/>
              </a:rPr>
              <a:t>Vous</a:t>
            </a:r>
            <a:r>
              <a:rPr lang="en-GB" sz="2200" i="1" strike="sngStrike" dirty="0">
                <a:solidFill>
                  <a:schemeClr val="accent5">
                    <a:lumMod val="50000"/>
                  </a:schemeClr>
                </a:solidFill>
                <a:latin typeface="Century Gothic" panose="020B0502020202020204" pitchFamily="34" charset="0"/>
              </a:rPr>
              <a:t> ] </a:t>
            </a:r>
            <a:r>
              <a:rPr lang="en-GB" sz="2200" i="1" dirty="0" err="1">
                <a:solidFill>
                  <a:schemeClr val="accent5">
                    <a:lumMod val="50000"/>
                  </a:schemeClr>
                </a:solidFill>
                <a:latin typeface="Century Gothic" panose="020B0502020202020204" pitchFamily="34" charset="0"/>
              </a:rPr>
              <a:t>chantez</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bien</a:t>
            </a:r>
            <a:r>
              <a:rPr lang="en-GB" sz="2200" dirty="0">
                <a:solidFill>
                  <a:schemeClr val="accent5">
                    <a:lumMod val="50000"/>
                  </a:schemeClr>
                </a:solidFill>
                <a:latin typeface="Century Gothic" panose="020B0502020202020204" pitchFamily="34" charset="0"/>
              </a:rPr>
              <a:t>?</a:t>
            </a:r>
            <a:endParaRPr lang="en-GB" sz="22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804958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4" name="Rounded Rectangle 46">
            <a:extLst>
              <a:ext uri="{FF2B5EF4-FFF2-40B4-BE49-F238E27FC236}">
                <a16:creationId xmlns:a16="http://schemas.microsoft.com/office/drawing/2014/main" id="{CE252D36-86D2-4D84-B9F4-F52B772E9AFE}"/>
              </a:ext>
            </a:extLst>
          </p:cNvPr>
          <p:cNvSpPr/>
          <p:nvPr/>
        </p:nvSpPr>
        <p:spPr>
          <a:xfrm>
            <a:off x="8626969" y="402269"/>
            <a:ext cx="328295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A765E4C-F6FE-4A81-876C-03809F663AFC}"/>
              </a:ext>
            </a:extLst>
          </p:cNvPr>
          <p:cNvSpPr txBox="1"/>
          <p:nvPr/>
        </p:nvSpPr>
        <p:spPr>
          <a:xfrm>
            <a:off x="5871281" y="781966"/>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 (Task 2)</a:t>
            </a:r>
          </a:p>
        </p:txBody>
      </p:sp>
      <p:graphicFrame>
        <p:nvGraphicFramePr>
          <p:cNvPr id="6" name="Table 5">
            <a:extLst>
              <a:ext uri="{FF2B5EF4-FFF2-40B4-BE49-F238E27FC236}">
                <a16:creationId xmlns:a16="http://schemas.microsoft.com/office/drawing/2014/main" id="{9C38DCE8-BF72-4593-961A-71A996098048}"/>
              </a:ext>
            </a:extLst>
          </p:cNvPr>
          <p:cNvGraphicFramePr>
            <a:graphicFrameLocks noGrp="1"/>
          </p:cNvGraphicFramePr>
          <p:nvPr>
            <p:extLst>
              <p:ext uri="{D42A27DB-BD31-4B8C-83A1-F6EECF244321}">
                <p14:modId xmlns:p14="http://schemas.microsoft.com/office/powerpoint/2010/main" val="4128885834"/>
              </p:ext>
            </p:extLst>
          </p:nvPr>
        </p:nvGraphicFramePr>
        <p:xfrm>
          <a:off x="463062" y="2035204"/>
          <a:ext cx="11265874" cy="4080608"/>
        </p:xfrm>
        <a:graphic>
          <a:graphicData uri="http://schemas.openxmlformats.org/drawingml/2006/table">
            <a:tbl>
              <a:tblPr firstRow="1" bandRow="1">
                <a:tableStyleId>{5940675A-B579-460E-94D1-54222C63F5DA}</a:tableStyleId>
              </a:tblPr>
              <a:tblGrid>
                <a:gridCol w="756138">
                  <a:extLst>
                    <a:ext uri="{9D8B030D-6E8A-4147-A177-3AD203B41FA5}">
                      <a16:colId xmlns:a16="http://schemas.microsoft.com/office/drawing/2014/main" val="267610939"/>
                    </a:ext>
                  </a:extLst>
                </a:gridCol>
                <a:gridCol w="5273040">
                  <a:extLst>
                    <a:ext uri="{9D8B030D-6E8A-4147-A177-3AD203B41FA5}">
                      <a16:colId xmlns:a16="http://schemas.microsoft.com/office/drawing/2014/main" val="3420051441"/>
                    </a:ext>
                  </a:extLst>
                </a:gridCol>
                <a:gridCol w="2255520">
                  <a:extLst>
                    <a:ext uri="{9D8B030D-6E8A-4147-A177-3AD203B41FA5}">
                      <a16:colId xmlns:a16="http://schemas.microsoft.com/office/drawing/2014/main" val="3036206872"/>
                    </a:ext>
                  </a:extLst>
                </a:gridCol>
                <a:gridCol w="2981176">
                  <a:extLst>
                    <a:ext uri="{9D8B030D-6E8A-4147-A177-3AD203B41FA5}">
                      <a16:colId xmlns:a16="http://schemas.microsoft.com/office/drawing/2014/main" val="3347656321"/>
                    </a:ext>
                  </a:extLst>
                </a:gridCol>
              </a:tblGrid>
              <a:tr h="763851">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dirty="0">
                          <a:solidFill>
                            <a:srgbClr val="02456F"/>
                          </a:solidFill>
                          <a:latin typeface="Century Gothic" panose="020B0502020202020204" pitchFamily="34" charset="0"/>
                        </a:rPr>
                        <a:t>question</a:t>
                      </a:r>
                      <a:r>
                        <a:rPr lang="en-GB" sz="2400" baseline="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en</a:t>
                      </a:r>
                      <a:r>
                        <a:rPr lang="en-GB" sz="2400" dirty="0">
                          <a:solidFill>
                            <a:srgbClr val="02456F"/>
                          </a:solidFill>
                          <a:latin typeface="Century Gothic" panose="020B0502020202020204" pitchFamily="34" charset="0"/>
                        </a:rPr>
                        <a:t> </a:t>
                      </a:r>
                      <a:r>
                        <a:rPr lang="en-GB" sz="2400" dirty="0" err="1">
                          <a:solidFill>
                            <a:srgbClr val="02456F"/>
                          </a:solidFill>
                          <a:latin typeface="Century Gothic" panose="020B0502020202020204" pitchFamily="34" charset="0"/>
                        </a:rPr>
                        <a:t>français</a:t>
                      </a:r>
                      <a:r>
                        <a:rPr lang="en-GB" sz="2400"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400" dirty="0">
                          <a:solidFill>
                            <a:srgbClr val="02456F"/>
                          </a:solidFill>
                          <a:latin typeface="Century Gothic" panose="020B0502020202020204" pitchFamily="34" charset="0"/>
                        </a:rPr>
                        <a:t>You -</a:t>
                      </a:r>
                      <a:r>
                        <a:rPr lang="en-GB" sz="2400" baseline="0" dirty="0">
                          <a:solidFill>
                            <a:srgbClr val="02456F"/>
                          </a:solidFill>
                          <a:latin typeface="Century Gothic" panose="020B0502020202020204" pitchFamily="34" charset="0"/>
                        </a:rPr>
                        <a:t> o</a:t>
                      </a:r>
                      <a:r>
                        <a:rPr lang="en-GB" sz="2400" dirty="0">
                          <a:solidFill>
                            <a:srgbClr val="02456F"/>
                          </a:solidFill>
                          <a:latin typeface="Century Gothic" panose="020B0502020202020204" pitchFamily="34" charset="0"/>
                        </a:rPr>
                        <a:t>ne person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tu</a:t>
                      </a:r>
                      <a:r>
                        <a:rPr lang="en-GB" sz="24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aseline="0" dirty="0">
                          <a:solidFill>
                            <a:srgbClr val="02456F"/>
                          </a:solidFill>
                          <a:latin typeface="Century Gothic" panose="020B0502020202020204" pitchFamily="34" charset="0"/>
                        </a:rPr>
                        <a:t>You - </a:t>
                      </a:r>
                      <a:r>
                        <a:rPr lang="en-GB" sz="2400" dirty="0">
                          <a:solidFill>
                            <a:srgbClr val="02456F"/>
                          </a:solidFill>
                          <a:latin typeface="Century Gothic" panose="020B0502020202020204" pitchFamily="34" charset="0"/>
                        </a:rPr>
                        <a:t>more than one </a:t>
                      </a:r>
                      <a:r>
                        <a:rPr lang="en-GB" sz="2400" b="1" dirty="0">
                          <a:solidFill>
                            <a:srgbClr val="02456F"/>
                          </a:solidFill>
                          <a:latin typeface="Century Gothic" panose="020B0502020202020204" pitchFamily="34" charset="0"/>
                        </a:rPr>
                        <a:t>(</a:t>
                      </a:r>
                      <a:r>
                        <a:rPr lang="en-GB" sz="2400" b="1" dirty="0" err="1">
                          <a:solidFill>
                            <a:srgbClr val="02456F"/>
                          </a:solidFill>
                          <a:latin typeface="Century Gothic" panose="020B0502020202020204" pitchFamily="34" charset="0"/>
                        </a:rPr>
                        <a:t>vous</a:t>
                      </a:r>
                      <a:r>
                        <a:rPr lang="en-GB" sz="24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431742">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490160">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470320">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449872">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468368">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428904">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431742">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sp>
        <p:nvSpPr>
          <p:cNvPr id="10" name="TextBox 9">
            <a:extLst>
              <a:ext uri="{FF2B5EF4-FFF2-40B4-BE49-F238E27FC236}">
                <a16:creationId xmlns:a16="http://schemas.microsoft.com/office/drawing/2014/main" id="{2618C654-A810-4879-A940-AFB2695C654B}"/>
              </a:ext>
            </a:extLst>
          </p:cNvPr>
          <p:cNvSpPr txBox="1"/>
          <p:nvPr/>
        </p:nvSpPr>
        <p:spPr>
          <a:xfrm>
            <a:off x="141302" y="1240813"/>
            <a:ext cx="11587636" cy="1107996"/>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Decide whether your partner is asking questions to a group (</a:t>
            </a:r>
            <a:r>
              <a:rPr lang="en-GB" sz="2200" b="1" dirty="0" err="1">
                <a:solidFill>
                  <a:schemeClr val="accent5">
                    <a:lumMod val="50000"/>
                  </a:schemeClr>
                </a:solidFill>
                <a:latin typeface="Century Gothic" panose="020B0502020202020204" pitchFamily="34" charset="0"/>
              </a:rPr>
              <a:t>vous</a:t>
            </a:r>
            <a:r>
              <a:rPr lang="en-GB" sz="2200" dirty="0">
                <a:solidFill>
                  <a:schemeClr val="accent5">
                    <a:lumMod val="50000"/>
                  </a:schemeClr>
                </a:solidFill>
                <a:latin typeface="Century Gothic" panose="020B0502020202020204" pitchFamily="34" charset="0"/>
              </a:rPr>
              <a:t>) or only you (</a:t>
            </a:r>
            <a:r>
              <a:rPr lang="en-GB" sz="2200" b="1" dirty="0" err="1">
                <a:solidFill>
                  <a:schemeClr val="accent5">
                    <a:lumMod val="50000"/>
                  </a:schemeClr>
                </a:solidFill>
                <a:latin typeface="Century Gothic" panose="020B0502020202020204" pitchFamily="34" charset="0"/>
              </a:rPr>
              <a:t>tu</a:t>
            </a:r>
            <a:r>
              <a:rPr lang="en-GB" sz="2200" dirty="0">
                <a:solidFill>
                  <a:schemeClr val="accent5">
                    <a:lumMod val="50000"/>
                  </a:schemeClr>
                </a:solidFill>
                <a:latin typeface="Century Gothic" panose="020B0502020202020204" pitchFamily="34" charset="0"/>
              </a:rPr>
              <a:t>).</a:t>
            </a:r>
            <a:endParaRPr lang="en-GB" sz="2200" b="1"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Then </a:t>
            </a:r>
            <a:r>
              <a:rPr lang="en-GB" sz="2200" b="1" dirty="0">
                <a:solidFill>
                  <a:schemeClr val="accent5">
                    <a:lumMod val="50000"/>
                  </a:schemeClr>
                </a:solidFill>
                <a:latin typeface="Century Gothic" panose="020B0502020202020204" pitchFamily="34" charset="0"/>
              </a:rPr>
              <a:t>write down </a:t>
            </a:r>
            <a:r>
              <a:rPr lang="en-GB" sz="2200" dirty="0">
                <a:solidFill>
                  <a:schemeClr val="accent5">
                    <a:lumMod val="50000"/>
                  </a:schemeClr>
                </a:solidFill>
                <a:latin typeface="Century Gothic" panose="020B0502020202020204" pitchFamily="34" charset="0"/>
              </a:rPr>
              <a:t>the whole question in French.</a:t>
            </a:r>
            <a:endParaRPr lang="en-GB" sz="2200" b="1" dirty="0">
              <a:solidFill>
                <a:schemeClr val="accent5">
                  <a:lumMod val="50000"/>
                </a:schemeClr>
              </a:solidFill>
              <a:latin typeface="Century Gothic" panose="020B0502020202020204" pitchFamily="34" charset="0"/>
            </a:endParaRPr>
          </a:p>
          <a:p>
            <a:endParaRPr lang="en-GB" sz="22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752580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228600" y="-17923"/>
            <a:ext cx="10515600" cy="1325563"/>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pic>
        <p:nvPicPr>
          <p:cNvPr id="18" name="Picture 17" descr="background rectangle">
            <a:extLst>
              <a:ext uri="{FF2B5EF4-FFF2-40B4-BE49-F238E27FC236}">
                <a16:creationId xmlns:a16="http://schemas.microsoft.com/office/drawing/2014/main" id="{E3B5AE65-0663-4E14-BF5D-2E18690432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8FF9A51-D38B-40B1-9662-4A2D968BCBFC}"/>
              </a:ext>
            </a:extLst>
          </p:cNvPr>
          <p:cNvSpPr txBox="1">
            <a:spLocks/>
          </p:cNvSpPr>
          <p:nvPr/>
        </p:nvSpPr>
        <p:spPr>
          <a:xfrm>
            <a:off x="-1" y="296864"/>
            <a:ext cx="6457245"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prstClr val="white"/>
                </a:solidFill>
                <a:latin typeface="+mn-lt"/>
              </a:rPr>
              <a:t>Talking to others: </a:t>
            </a:r>
            <a:r>
              <a:rPr lang="en-GB" sz="3100" b="1" i="1" dirty="0" err="1">
                <a:solidFill>
                  <a:prstClr val="white"/>
                </a:solidFill>
                <a:latin typeface="+mn-lt"/>
              </a:rPr>
              <a:t>tu</a:t>
            </a:r>
            <a:r>
              <a:rPr lang="en-GB" sz="3100" b="1" dirty="0">
                <a:solidFill>
                  <a:prstClr val="white"/>
                </a:solidFill>
                <a:latin typeface="+mn-lt"/>
              </a:rPr>
              <a:t> and </a:t>
            </a:r>
            <a:r>
              <a:rPr lang="en-GB" sz="3100" b="1" i="1" dirty="0" err="1">
                <a:solidFill>
                  <a:prstClr val="white"/>
                </a:solidFill>
                <a:latin typeface="+mn-lt"/>
              </a:rPr>
              <a:t>vous</a:t>
            </a:r>
            <a:r>
              <a:rPr lang="en-GB" sz="3100" b="1" dirty="0">
                <a:solidFill>
                  <a:prstClr val="white"/>
                </a:solidFill>
                <a:latin typeface="+mn-lt"/>
              </a:rPr>
              <a:t> </a:t>
            </a:r>
          </a:p>
        </p:txBody>
      </p:sp>
      <p:sp>
        <p:nvSpPr>
          <p:cNvPr id="3" name="Rounded Rectangle 46">
            <a:extLst>
              <a:ext uri="{FF2B5EF4-FFF2-40B4-BE49-F238E27FC236}">
                <a16:creationId xmlns:a16="http://schemas.microsoft.com/office/drawing/2014/main" id="{D7905130-5B3C-401B-8017-6EDFCCD01626}"/>
              </a:ext>
            </a:extLst>
          </p:cNvPr>
          <p:cNvSpPr/>
          <p:nvPr/>
        </p:nvSpPr>
        <p:spPr>
          <a:xfrm>
            <a:off x="8626969" y="402269"/>
            <a:ext cx="328295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96824238-C9DF-4208-9DCF-3A9BC2D4B97C}"/>
              </a:ext>
            </a:extLst>
          </p:cNvPr>
          <p:cNvSpPr txBox="1"/>
          <p:nvPr/>
        </p:nvSpPr>
        <p:spPr>
          <a:xfrm>
            <a:off x="5871281" y="781966"/>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Solution Task 2</a:t>
            </a:r>
          </a:p>
        </p:txBody>
      </p:sp>
      <p:graphicFrame>
        <p:nvGraphicFramePr>
          <p:cNvPr id="28" name="Table 27">
            <a:extLst>
              <a:ext uri="{FF2B5EF4-FFF2-40B4-BE49-F238E27FC236}">
                <a16:creationId xmlns:a16="http://schemas.microsoft.com/office/drawing/2014/main" id="{DB6B543F-415D-4BC1-9147-9990B88A684A}"/>
              </a:ext>
            </a:extLst>
          </p:cNvPr>
          <p:cNvGraphicFramePr>
            <a:graphicFrameLocks noGrp="1"/>
          </p:cNvGraphicFramePr>
          <p:nvPr>
            <p:extLst>
              <p:ext uri="{D42A27DB-BD31-4B8C-83A1-F6EECF244321}">
                <p14:modId xmlns:p14="http://schemas.microsoft.com/office/powerpoint/2010/main" val="396719896"/>
              </p:ext>
            </p:extLst>
          </p:nvPr>
        </p:nvGraphicFramePr>
        <p:xfrm>
          <a:off x="1237281" y="1271385"/>
          <a:ext cx="9868870" cy="4961795"/>
        </p:xfrm>
        <a:graphic>
          <a:graphicData uri="http://schemas.openxmlformats.org/drawingml/2006/table">
            <a:tbl>
              <a:tblPr firstRow="1" bandRow="1">
                <a:tableStyleId>{5940675A-B579-460E-94D1-54222C63F5DA}</a:tableStyleId>
              </a:tblPr>
              <a:tblGrid>
                <a:gridCol w="897171">
                  <a:extLst>
                    <a:ext uri="{9D8B030D-6E8A-4147-A177-3AD203B41FA5}">
                      <a16:colId xmlns:a16="http://schemas.microsoft.com/office/drawing/2014/main" val="267610939"/>
                    </a:ext>
                  </a:extLst>
                </a:gridCol>
                <a:gridCol w="4556816">
                  <a:extLst>
                    <a:ext uri="{9D8B030D-6E8A-4147-A177-3AD203B41FA5}">
                      <a16:colId xmlns:a16="http://schemas.microsoft.com/office/drawing/2014/main" val="3420051441"/>
                    </a:ext>
                  </a:extLst>
                </a:gridCol>
                <a:gridCol w="2212100">
                  <a:extLst>
                    <a:ext uri="{9D8B030D-6E8A-4147-A177-3AD203B41FA5}">
                      <a16:colId xmlns:a16="http://schemas.microsoft.com/office/drawing/2014/main" val="3036206872"/>
                    </a:ext>
                  </a:extLst>
                </a:gridCol>
                <a:gridCol w="2202783">
                  <a:extLst>
                    <a:ext uri="{9D8B030D-6E8A-4147-A177-3AD203B41FA5}">
                      <a16:colId xmlns:a16="http://schemas.microsoft.com/office/drawing/2014/main" val="3347656321"/>
                    </a:ext>
                  </a:extLst>
                </a:gridCol>
              </a:tblGrid>
              <a:tr h="96318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dirty="0">
                          <a:solidFill>
                            <a:srgbClr val="02456F"/>
                          </a:solidFill>
                          <a:latin typeface="Century Gothic" panose="020B0502020202020204" pitchFamily="34" charset="0"/>
                        </a:rPr>
                        <a:t>You -</a:t>
                      </a:r>
                      <a:r>
                        <a:rPr lang="en-GB" sz="2000" baseline="0" dirty="0">
                          <a:solidFill>
                            <a:srgbClr val="02456F"/>
                          </a:solidFill>
                          <a:latin typeface="Century Gothic" panose="020B0502020202020204" pitchFamily="34" charset="0"/>
                        </a:rPr>
                        <a:t> o</a:t>
                      </a:r>
                      <a:r>
                        <a:rPr lang="en-GB" sz="2000" dirty="0">
                          <a:solidFill>
                            <a:srgbClr val="02456F"/>
                          </a:solidFill>
                          <a:latin typeface="Century Gothic" panose="020B0502020202020204" pitchFamily="34" charset="0"/>
                        </a:rPr>
                        <a:t>ne person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tu</a:t>
                      </a:r>
                      <a:r>
                        <a:rPr lang="en-GB" sz="20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2456F"/>
                          </a:solidFill>
                          <a:latin typeface="Century Gothic" panose="020B0502020202020204" pitchFamily="34" charset="0"/>
                        </a:rPr>
                        <a:t>You -</a:t>
                      </a:r>
                      <a:r>
                        <a:rPr lang="en-GB" sz="2000" baseline="0" dirty="0">
                          <a:solidFill>
                            <a:srgbClr val="02456F"/>
                          </a:solidFill>
                          <a:latin typeface="Century Gothic" panose="020B0502020202020204" pitchFamily="34" charset="0"/>
                        </a:rPr>
                        <a:t> </a:t>
                      </a:r>
                      <a:r>
                        <a:rPr lang="en-GB" sz="2000" dirty="0">
                          <a:solidFill>
                            <a:srgbClr val="02456F"/>
                          </a:solidFill>
                          <a:latin typeface="Century Gothic" panose="020B0502020202020204" pitchFamily="34" charset="0"/>
                        </a:rPr>
                        <a:t>more than one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vous</a:t>
                      </a:r>
                      <a:r>
                        <a:rPr lang="en-GB" sz="20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44406">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travaillez</a:t>
                      </a:r>
                      <a:r>
                        <a:rPr lang="fr-FR" sz="2400" baseline="0" noProof="0" dirty="0">
                          <a:solidFill>
                            <a:srgbClr val="02456F"/>
                          </a:solidFill>
                          <a:latin typeface="Century Gothic" panose="020B0502020202020204" pitchFamily="34" charset="0"/>
                        </a:rPr>
                        <a:t> à l’école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618068">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a:t>
                      </a:r>
                      <a:r>
                        <a:rPr lang="fr-FR" sz="2400" baseline="0" noProof="0" dirty="0">
                          <a:solidFill>
                            <a:srgbClr val="02456F"/>
                          </a:solidFill>
                          <a:latin typeface="Century Gothic" panose="020B0502020202020204" pitchFamily="34" charset="0"/>
                        </a:rPr>
                        <a:t> demandez la raison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93051">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trouves la solution </a:t>
                      </a:r>
                      <a:r>
                        <a:rPr lang="fr-FR" sz="2400" noProof="0" dirty="0">
                          <a:solidFill>
                            <a:srgbClr val="02456F"/>
                          </a:solidFill>
                          <a:latin typeface="Century Gothic" panose="020B0502020202020204" pitchFamily="34" charset="0"/>
                        </a:rPr>
                        <a: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67267">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marches dehors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90590">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portes un uniforme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40827">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baseline="0" noProof="0" dirty="0">
                          <a:solidFill>
                            <a:srgbClr val="02456F"/>
                          </a:solidFill>
                          <a:latin typeface="Century Gothic" panose="020B0502020202020204" pitchFamily="34" charset="0"/>
                        </a:rPr>
                        <a:t>Vous restez à la maison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544406">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prépares le déjeuner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29" name="Picture 28">
            <a:extLst>
              <a:ext uri="{FF2B5EF4-FFF2-40B4-BE49-F238E27FC236}">
                <a16:creationId xmlns:a16="http://schemas.microsoft.com/office/drawing/2014/main" id="{E480DF8E-BB77-49BA-9E80-2D626DDBB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5" y="2286373"/>
            <a:ext cx="346161" cy="360584"/>
          </a:xfrm>
          <a:prstGeom prst="rect">
            <a:avLst/>
          </a:prstGeom>
        </p:spPr>
      </p:pic>
      <p:pic>
        <p:nvPicPr>
          <p:cNvPr id="30" name="Picture 29">
            <a:extLst>
              <a:ext uri="{FF2B5EF4-FFF2-40B4-BE49-F238E27FC236}">
                <a16:creationId xmlns:a16="http://schemas.microsoft.com/office/drawing/2014/main" id="{532F3F7B-F3BA-440F-BAFB-B6F6B59E7D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7" y="2899060"/>
            <a:ext cx="346161" cy="360584"/>
          </a:xfrm>
          <a:prstGeom prst="rect">
            <a:avLst/>
          </a:prstGeom>
        </p:spPr>
      </p:pic>
      <p:pic>
        <p:nvPicPr>
          <p:cNvPr id="31" name="Picture 30">
            <a:extLst>
              <a:ext uri="{FF2B5EF4-FFF2-40B4-BE49-F238E27FC236}">
                <a16:creationId xmlns:a16="http://schemas.microsoft.com/office/drawing/2014/main" id="{E45145A8-C434-4A39-A77E-1756DABED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714334" y="3467026"/>
            <a:ext cx="346161" cy="360584"/>
          </a:xfrm>
          <a:prstGeom prst="rect">
            <a:avLst/>
          </a:prstGeom>
        </p:spPr>
      </p:pic>
      <p:pic>
        <p:nvPicPr>
          <p:cNvPr id="33" name="Picture 32">
            <a:extLst>
              <a:ext uri="{FF2B5EF4-FFF2-40B4-BE49-F238E27FC236}">
                <a16:creationId xmlns:a16="http://schemas.microsoft.com/office/drawing/2014/main" id="{805B8546-BFF9-4E1E-A49C-3B8FF5E2ED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714334" y="4107620"/>
            <a:ext cx="346161" cy="360584"/>
          </a:xfrm>
          <a:prstGeom prst="rect">
            <a:avLst/>
          </a:prstGeom>
        </p:spPr>
      </p:pic>
      <p:pic>
        <p:nvPicPr>
          <p:cNvPr id="34" name="Picture 33">
            <a:extLst>
              <a:ext uri="{FF2B5EF4-FFF2-40B4-BE49-F238E27FC236}">
                <a16:creationId xmlns:a16="http://schemas.microsoft.com/office/drawing/2014/main" id="{CF139CBF-B383-40B9-AB75-5E2CDE7A1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824977" y="5234187"/>
            <a:ext cx="346161" cy="360584"/>
          </a:xfrm>
          <a:prstGeom prst="rect">
            <a:avLst/>
          </a:prstGeom>
        </p:spPr>
      </p:pic>
      <p:pic>
        <p:nvPicPr>
          <p:cNvPr id="35" name="Picture 34">
            <a:extLst>
              <a:ext uri="{FF2B5EF4-FFF2-40B4-BE49-F238E27FC236}">
                <a16:creationId xmlns:a16="http://schemas.microsoft.com/office/drawing/2014/main" id="{CC528778-8E94-410D-86DA-3D52D1152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714331" y="4634750"/>
            <a:ext cx="346161" cy="360584"/>
          </a:xfrm>
          <a:prstGeom prst="rect">
            <a:avLst/>
          </a:prstGeom>
        </p:spPr>
      </p:pic>
      <p:pic>
        <p:nvPicPr>
          <p:cNvPr id="36" name="Picture 35">
            <a:extLst>
              <a:ext uri="{FF2B5EF4-FFF2-40B4-BE49-F238E27FC236}">
                <a16:creationId xmlns:a16="http://schemas.microsoft.com/office/drawing/2014/main" id="{6EB59869-8D99-45E4-BF9E-970A5C050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714331" y="5746544"/>
            <a:ext cx="346161" cy="360584"/>
          </a:xfrm>
          <a:prstGeom prst="rect">
            <a:avLst/>
          </a:prstGeom>
        </p:spPr>
      </p:pic>
    </p:spTree>
    <p:extLst>
      <p:ext uri="{BB962C8B-B14F-4D97-AF65-F5344CB8AC3E}">
        <p14:creationId xmlns:p14="http://schemas.microsoft.com/office/powerpoint/2010/main" val="363395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915891" cy="707849"/>
          </a:xfrm>
        </p:spPr>
        <p:txBody>
          <a:bodyPr>
            <a:normAutofit/>
          </a:bodyPr>
          <a:lstStyle/>
          <a:p>
            <a:r>
              <a:rPr lang="en-GB" sz="3100" b="1" dirty="0">
                <a:solidFill>
                  <a:prstClr val="white"/>
                </a:solidFill>
              </a:rPr>
              <a:t>Talking to others: </a:t>
            </a:r>
            <a:r>
              <a:rPr lang="en-GB" sz="3100" b="1" i="1" dirty="0" err="1">
                <a:solidFill>
                  <a:prstClr val="white"/>
                </a:solidFill>
              </a:rPr>
              <a:t>tu</a:t>
            </a:r>
            <a:r>
              <a:rPr lang="en-GB" sz="3100" b="1" dirty="0">
                <a:solidFill>
                  <a:prstClr val="white"/>
                </a:solidFill>
              </a:rPr>
              <a:t> and </a:t>
            </a:r>
            <a:r>
              <a:rPr lang="en-GB" sz="3100" b="1" i="1" dirty="0" err="1">
                <a:solidFill>
                  <a:prstClr val="white"/>
                </a:solidFill>
              </a:rPr>
              <a:t>vous</a:t>
            </a:r>
            <a:r>
              <a:rPr lang="en-GB" sz="3100" b="1" dirty="0">
                <a:solidFill>
                  <a:prstClr val="white"/>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8">
            <a:extLst>
              <a:ext uri="{FF2B5EF4-FFF2-40B4-BE49-F238E27FC236}">
                <a16:creationId xmlns:a16="http://schemas.microsoft.com/office/drawing/2014/main" id="{8A67F1B3-3201-4602-AE10-091F87FCBD4F}"/>
              </a:ext>
            </a:extLst>
          </p:cNvPr>
          <p:cNvGraphicFramePr>
            <a:graphicFrameLocks noGrp="1"/>
          </p:cNvGraphicFramePr>
          <p:nvPr>
            <p:extLst>
              <p:ext uri="{D42A27DB-BD31-4B8C-83A1-F6EECF244321}">
                <p14:modId xmlns:p14="http://schemas.microsoft.com/office/powerpoint/2010/main" val="2556396338"/>
              </p:ext>
            </p:extLst>
          </p:nvPr>
        </p:nvGraphicFramePr>
        <p:xfrm>
          <a:off x="227937" y="1892880"/>
          <a:ext cx="11673553" cy="4398932"/>
        </p:xfrm>
        <a:graphic>
          <a:graphicData uri="http://schemas.openxmlformats.org/drawingml/2006/table">
            <a:tbl>
              <a:tblPr firstRow="1" bandRow="1">
                <a:tableStyleId>{5940675A-B579-460E-94D1-54222C63F5DA}</a:tableStyleId>
              </a:tblPr>
              <a:tblGrid>
                <a:gridCol w="2705179">
                  <a:extLst>
                    <a:ext uri="{9D8B030D-6E8A-4147-A177-3AD203B41FA5}">
                      <a16:colId xmlns:a16="http://schemas.microsoft.com/office/drawing/2014/main" val="267610939"/>
                    </a:ext>
                  </a:extLst>
                </a:gridCol>
                <a:gridCol w="4364967">
                  <a:extLst>
                    <a:ext uri="{9D8B030D-6E8A-4147-A177-3AD203B41FA5}">
                      <a16:colId xmlns:a16="http://schemas.microsoft.com/office/drawing/2014/main" val="3036206872"/>
                    </a:ext>
                  </a:extLst>
                </a:gridCol>
                <a:gridCol w="4603407">
                  <a:extLst>
                    <a:ext uri="{9D8B030D-6E8A-4147-A177-3AD203B41FA5}">
                      <a16:colId xmlns:a16="http://schemas.microsoft.com/office/drawing/2014/main" val="3347656321"/>
                    </a:ext>
                  </a:extLst>
                </a:gridCol>
              </a:tblGrid>
              <a:tr h="772347">
                <a:tc>
                  <a:txBody>
                    <a:bodyPr/>
                    <a:lstStyle/>
                    <a:p>
                      <a:pPr algn="ctr"/>
                      <a:r>
                        <a:rPr lang="en-GB" sz="2000" b="1" dirty="0">
                          <a:solidFill>
                            <a:srgbClr val="02456F"/>
                          </a:solidFill>
                          <a:latin typeface="Century Gothic" panose="020B0502020202020204" pitchFamily="34" charset="0"/>
                        </a:rPr>
                        <a:t>Infinitive verb</a:t>
                      </a:r>
                      <a:endParaRPr lang="en-GB" sz="2400" b="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dirty="0">
                          <a:solidFill>
                            <a:srgbClr val="02456F"/>
                          </a:solidFill>
                          <a:latin typeface="Century Gothic" panose="020B0502020202020204" pitchFamily="34" charset="0"/>
                        </a:rPr>
                        <a:t>Yo</a:t>
                      </a:r>
                      <a:r>
                        <a:rPr lang="en-GB" sz="2000" baseline="0" dirty="0">
                          <a:solidFill>
                            <a:srgbClr val="02456F"/>
                          </a:solidFill>
                          <a:latin typeface="Century Gothic" panose="020B0502020202020204" pitchFamily="34" charset="0"/>
                        </a:rPr>
                        <a:t>u - o</a:t>
                      </a:r>
                      <a:r>
                        <a:rPr lang="en-GB" sz="2000" dirty="0">
                          <a:solidFill>
                            <a:srgbClr val="02456F"/>
                          </a:solidFill>
                          <a:latin typeface="Century Gothic" panose="020B0502020202020204" pitchFamily="34" charset="0"/>
                        </a:rPr>
                        <a:t>ne person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tu</a:t>
                      </a:r>
                      <a:r>
                        <a:rPr lang="en-GB" sz="2000" b="1" dirty="0">
                          <a:solidFill>
                            <a:srgbClr val="02456F"/>
                          </a:solidFill>
                          <a:latin typeface="Century Gothic" panose="020B0502020202020204" pitchFamily="34" charset="0"/>
                        </a:rPr>
                        <a:t>) </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2456F"/>
                          </a:solidFill>
                          <a:latin typeface="Century Gothic" panose="020B0502020202020204" pitchFamily="34" charset="0"/>
                        </a:rPr>
                        <a:t>You</a:t>
                      </a:r>
                      <a:r>
                        <a:rPr lang="en-GB" sz="2000" baseline="0" dirty="0">
                          <a:solidFill>
                            <a:srgbClr val="02456F"/>
                          </a:solidFill>
                          <a:latin typeface="Century Gothic" panose="020B0502020202020204" pitchFamily="34" charset="0"/>
                        </a:rPr>
                        <a:t> - </a:t>
                      </a:r>
                      <a:r>
                        <a:rPr lang="en-GB" sz="2000" dirty="0">
                          <a:solidFill>
                            <a:srgbClr val="02456F"/>
                          </a:solidFill>
                          <a:latin typeface="Century Gothic" panose="020B0502020202020204" pitchFamily="34" charset="0"/>
                        </a:rPr>
                        <a:t>more than one </a:t>
                      </a:r>
                      <a:r>
                        <a:rPr lang="en-GB" sz="2000" b="1" dirty="0">
                          <a:solidFill>
                            <a:srgbClr val="02456F"/>
                          </a:solidFill>
                          <a:latin typeface="Century Gothic" panose="020B0502020202020204" pitchFamily="34" charset="0"/>
                        </a:rPr>
                        <a:t>(</a:t>
                      </a:r>
                      <a:r>
                        <a:rPr lang="en-GB" sz="2000" b="1" dirty="0" err="1">
                          <a:solidFill>
                            <a:srgbClr val="02456F"/>
                          </a:solidFill>
                          <a:latin typeface="Century Gothic" panose="020B0502020202020204" pitchFamily="34" charset="0"/>
                        </a:rPr>
                        <a:t>vous</a:t>
                      </a:r>
                      <a:r>
                        <a:rPr lang="en-GB" sz="2000" b="1" dirty="0">
                          <a:solidFill>
                            <a:srgbClr val="02456F"/>
                          </a:solidFill>
                          <a:latin typeface="Century Gothic" panose="020B0502020202020204" pitchFamily="34" charset="0"/>
                        </a:rPr>
                        <a: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4724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noProof="0" dirty="0">
                          <a:solidFill>
                            <a:srgbClr val="02456F"/>
                          </a:solidFill>
                          <a:latin typeface="Century Gothic" panose="020B0502020202020204" pitchFamily="34" charset="0"/>
                        </a:rPr>
                        <a:t>écouter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4724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noProof="0" dirty="0">
                          <a:solidFill>
                            <a:srgbClr val="02456F"/>
                          </a:solidFill>
                          <a:latin typeface="Century Gothic" panose="020B0502020202020204" pitchFamily="34" charset="0"/>
                        </a:rPr>
                        <a:t>regarder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472421">
                <a:tc>
                  <a:txBody>
                    <a:bodyPr/>
                    <a:lstStyle/>
                    <a:p>
                      <a:pPr algn="ctr"/>
                      <a:r>
                        <a:rPr lang="fr-FR" sz="2400" noProof="0" dirty="0">
                          <a:solidFill>
                            <a:srgbClr val="02456F"/>
                          </a:solidFill>
                          <a:latin typeface="Century Gothic" panose="020B0502020202020204" pitchFamily="34" charset="0"/>
                        </a:rPr>
                        <a:t>manger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019532510"/>
                  </a:ext>
                </a:extLst>
              </a:tr>
              <a:tr h="472421">
                <a:tc>
                  <a:txBody>
                    <a:bodyPr/>
                    <a:lstStyle/>
                    <a:p>
                      <a:pPr algn="ctr"/>
                      <a:r>
                        <a:rPr lang="fr-FR" sz="2400" noProof="0" dirty="0">
                          <a:solidFill>
                            <a:srgbClr val="02456F"/>
                          </a:solidFill>
                          <a:latin typeface="Century Gothic" panose="020B0502020202020204" pitchFamily="34" charset="0"/>
                        </a:rPr>
                        <a:t>jouer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472421">
                <a:tc>
                  <a:txBody>
                    <a:bodyPr/>
                    <a:lstStyle/>
                    <a:p>
                      <a:pPr algn="ctr"/>
                      <a:r>
                        <a:rPr lang="fr-FR" sz="2400" noProof="0" dirty="0">
                          <a:solidFill>
                            <a:srgbClr val="02456F"/>
                          </a:solidFill>
                          <a:latin typeface="Century Gothic" panose="020B0502020202020204" pitchFamily="34" charset="0"/>
                        </a:rPr>
                        <a:t>demander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332821478"/>
                  </a:ext>
                </a:extLst>
              </a:tr>
              <a:tr h="493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noProof="0" dirty="0">
                          <a:solidFill>
                            <a:srgbClr val="02456F"/>
                          </a:solidFill>
                          <a:latin typeface="Century Gothic" panose="020B0502020202020204" pitchFamily="34" charset="0"/>
                        </a:rPr>
                        <a:t>parler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771305">
                <a:tc>
                  <a:txBody>
                    <a:bodyPr/>
                    <a:lstStyle/>
                    <a:p>
                      <a:pPr algn="ctr"/>
                      <a:r>
                        <a:rPr lang="fr-FR" sz="2400" noProof="0" dirty="0">
                          <a:solidFill>
                            <a:srgbClr val="02456F"/>
                          </a:solidFill>
                          <a:latin typeface="Century Gothic" panose="020B0502020202020204" pitchFamily="34" charset="0"/>
                        </a:rPr>
                        <a:t>trouver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bl>
          </a:graphicData>
        </a:graphic>
      </p:graphicFrame>
      <p:sp>
        <p:nvSpPr>
          <p:cNvPr id="10" name="Rectangle 9">
            <a:extLst>
              <a:ext uri="{FF2B5EF4-FFF2-40B4-BE49-F238E27FC236}">
                <a16:creationId xmlns:a16="http://schemas.microsoft.com/office/drawing/2014/main" id="{8C077C4F-FCBC-4010-947D-C1FC7174CC3F}"/>
              </a:ext>
            </a:extLst>
          </p:cNvPr>
          <p:cNvSpPr/>
          <p:nvPr/>
        </p:nvSpPr>
        <p:spPr>
          <a:xfrm>
            <a:off x="227936" y="1101462"/>
            <a:ext cx="11553756" cy="707886"/>
          </a:xfrm>
          <a:prstGeom prst="rect">
            <a:avLst/>
          </a:prstGeom>
        </p:spPr>
        <p:txBody>
          <a:bodyPr wrap="square">
            <a:spAutoFit/>
          </a:bodyPr>
          <a:lstStyle/>
          <a:p>
            <a:r>
              <a:rPr lang="en-GB" sz="2000" dirty="0">
                <a:solidFill>
                  <a:srgbClr val="02456F"/>
                </a:solidFill>
                <a:latin typeface="Century Gothic" panose="020B0502020202020204" pitchFamily="34" charset="0"/>
              </a:rPr>
              <a:t>Write questions to both </a:t>
            </a:r>
            <a:r>
              <a:rPr lang="en-GB" sz="2000" b="1" dirty="0">
                <a:solidFill>
                  <a:srgbClr val="02456F"/>
                </a:solidFill>
                <a:latin typeface="Century Gothic" panose="020B0502020202020204" pitchFamily="34" charset="0"/>
              </a:rPr>
              <a:t>one person</a:t>
            </a:r>
            <a:r>
              <a:rPr lang="en-GB" sz="2000" dirty="0">
                <a:solidFill>
                  <a:srgbClr val="02456F"/>
                </a:solidFill>
                <a:latin typeface="Century Gothic" panose="020B0502020202020204" pitchFamily="34" charset="0"/>
              </a:rPr>
              <a:t> and a </a:t>
            </a:r>
            <a:r>
              <a:rPr lang="en-GB" sz="2000" b="1" dirty="0">
                <a:solidFill>
                  <a:srgbClr val="02456F"/>
                </a:solidFill>
                <a:latin typeface="Century Gothic" panose="020B0502020202020204" pitchFamily="34" charset="0"/>
              </a:rPr>
              <a:t>group</a:t>
            </a:r>
            <a:r>
              <a:rPr lang="en-GB" sz="2000" dirty="0">
                <a:solidFill>
                  <a:srgbClr val="02456F"/>
                </a:solidFill>
                <a:latin typeface="Century Gothic" panose="020B0502020202020204" pitchFamily="34" charset="0"/>
              </a:rPr>
              <a:t> using the verbs below.</a:t>
            </a:r>
          </a:p>
          <a:p>
            <a:r>
              <a:rPr lang="en-GB" sz="2000" dirty="0">
                <a:solidFill>
                  <a:srgbClr val="02456F"/>
                </a:solidFill>
                <a:latin typeface="Century Gothic" panose="020B0502020202020204" pitchFamily="34" charset="0"/>
              </a:rPr>
              <a:t>You can choose what other vocabulary to use! </a:t>
            </a:r>
            <a:r>
              <a:rPr lang="en-GB" sz="2000" b="1" dirty="0" err="1">
                <a:solidFill>
                  <a:srgbClr val="02456F"/>
                </a:solidFill>
                <a:latin typeface="Century Gothic" panose="020B0502020202020204" pitchFamily="34" charset="0"/>
              </a:rPr>
              <a:t>Écris</a:t>
            </a:r>
            <a:r>
              <a:rPr lang="en-GB" sz="2000" b="1" dirty="0">
                <a:solidFill>
                  <a:srgbClr val="02456F"/>
                </a:solidFill>
                <a:latin typeface="Century Gothic" panose="020B0502020202020204" pitchFamily="34" charset="0"/>
              </a:rPr>
              <a:t> </a:t>
            </a:r>
            <a:r>
              <a:rPr lang="en-GB" sz="2000" b="1" dirty="0" err="1">
                <a:solidFill>
                  <a:srgbClr val="02456F"/>
                </a:solidFill>
                <a:latin typeface="Century Gothic" panose="020B0502020202020204" pitchFamily="34" charset="0"/>
              </a:rPr>
              <a:t>en</a:t>
            </a:r>
            <a:r>
              <a:rPr lang="en-GB" sz="2000" b="1" dirty="0">
                <a:solidFill>
                  <a:srgbClr val="02456F"/>
                </a:solidFill>
                <a:latin typeface="Century Gothic" panose="020B0502020202020204" pitchFamily="34" charset="0"/>
              </a:rPr>
              <a:t> </a:t>
            </a:r>
            <a:r>
              <a:rPr lang="en-GB" sz="2000" b="1" dirty="0" err="1">
                <a:solidFill>
                  <a:srgbClr val="02456F"/>
                </a:solidFill>
                <a:latin typeface="Century Gothic" panose="020B0502020202020204" pitchFamily="34" charset="0"/>
              </a:rPr>
              <a:t>français</a:t>
            </a:r>
            <a:r>
              <a:rPr lang="en-GB" sz="2000" b="1" dirty="0">
                <a:solidFill>
                  <a:srgbClr val="02456F"/>
                </a:solidFill>
                <a:latin typeface="Century Gothic" panose="020B0502020202020204" pitchFamily="34" charset="0"/>
              </a:rPr>
              <a:t> !</a:t>
            </a:r>
          </a:p>
        </p:txBody>
      </p:sp>
    </p:spTree>
    <p:extLst>
      <p:ext uri="{BB962C8B-B14F-4D97-AF65-F5344CB8AC3E}">
        <p14:creationId xmlns:p14="http://schemas.microsoft.com/office/powerpoint/2010/main" val="599263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260124" cy="707849"/>
          </a:xfrm>
        </p:spPr>
        <p:txBody>
          <a:bodyPr>
            <a:normAutofit/>
          </a:bodyPr>
          <a:lstStyle/>
          <a:p>
            <a:r>
              <a:rPr lang="en-GB" sz="3000" b="1" dirty="0">
                <a:solidFill>
                  <a:schemeClr val="bg1"/>
                </a:solidFill>
              </a:rPr>
              <a:t>Answering others: </a:t>
            </a:r>
            <a:r>
              <a:rPr lang="en-GB" sz="3000" b="1" i="1" dirty="0">
                <a:solidFill>
                  <a:schemeClr val="bg1"/>
                </a:solidFill>
              </a:rPr>
              <a:t>je</a:t>
            </a:r>
            <a:r>
              <a:rPr lang="en-GB" sz="3000" b="1" dirty="0">
                <a:solidFill>
                  <a:schemeClr val="bg1"/>
                </a:solidFill>
              </a:rPr>
              <a:t> and </a:t>
            </a:r>
            <a:r>
              <a:rPr lang="en-GB" sz="3000" b="1" i="1" dirty="0">
                <a:solidFill>
                  <a:schemeClr val="bg1"/>
                </a:solidFill>
              </a:rPr>
              <a:t>nous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p:cNvSpPr/>
          <p:nvPr/>
        </p:nvSpPr>
        <p:spPr>
          <a:xfrm>
            <a:off x="956603" y="1394460"/>
            <a:ext cx="4002158" cy="1871800"/>
          </a:xfrm>
          <a:prstGeom prst="wedgeRoundRectCallout">
            <a:avLst>
              <a:gd name="adj1" fmla="val -50604"/>
              <a:gd name="adj2" fmla="val 60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u="sng" dirty="0">
                <a:solidFill>
                  <a:schemeClr val="bg1"/>
                </a:solidFill>
                <a:latin typeface="Century Gothic" panose="020B0502020202020204" pitchFamily="34" charset="0"/>
              </a:rPr>
              <a:t>Tu</a:t>
            </a:r>
            <a:r>
              <a:rPr lang="fr-FR" sz="4400" b="1" dirty="0">
                <a:solidFill>
                  <a:schemeClr val="bg1"/>
                </a:solidFill>
                <a:latin typeface="Century Gothic" panose="020B0502020202020204" pitchFamily="34" charset="0"/>
              </a:rPr>
              <a:t> regard</a:t>
            </a:r>
            <a:r>
              <a:rPr lang="fr-FR" sz="4400" b="1" u="sng" dirty="0">
                <a:solidFill>
                  <a:schemeClr val="bg1"/>
                </a:solidFill>
                <a:latin typeface="Century Gothic" panose="020B0502020202020204" pitchFamily="34" charset="0"/>
              </a:rPr>
              <a:t>es</a:t>
            </a:r>
            <a:r>
              <a:rPr lang="fr-FR" sz="4400" b="1" dirty="0">
                <a:solidFill>
                  <a:schemeClr val="bg1"/>
                </a:solidFill>
                <a:latin typeface="Century Gothic" panose="020B0502020202020204" pitchFamily="34" charset="0"/>
              </a:rPr>
              <a:t> la télé ?</a:t>
            </a:r>
          </a:p>
        </p:txBody>
      </p:sp>
      <p:sp>
        <p:nvSpPr>
          <p:cNvPr id="9" name="Rounded Rectangular Callout 8"/>
          <p:cNvSpPr/>
          <p:nvPr/>
        </p:nvSpPr>
        <p:spPr>
          <a:xfrm>
            <a:off x="5811042" y="879773"/>
            <a:ext cx="6170016" cy="1175847"/>
          </a:xfrm>
          <a:prstGeom prst="wedgeRoundRectCallout">
            <a:avLst>
              <a:gd name="adj1" fmla="val 50997"/>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latin typeface="Century Gothic" panose="020B0502020202020204" pitchFamily="34" charset="0"/>
              </a:rPr>
              <a:t>Oui, je regarde  un  film.</a:t>
            </a:r>
          </a:p>
        </p:txBody>
      </p:sp>
      <p:sp>
        <p:nvSpPr>
          <p:cNvPr id="3" name="Rectangle 2"/>
          <p:cNvSpPr/>
          <p:nvPr/>
        </p:nvSpPr>
        <p:spPr>
          <a:xfrm>
            <a:off x="7583459" y="937818"/>
            <a:ext cx="56270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__</a:t>
            </a:r>
          </a:p>
        </p:txBody>
      </p:sp>
      <p:sp>
        <p:nvSpPr>
          <p:cNvPr id="10" name="Rectangle 9"/>
          <p:cNvSpPr/>
          <p:nvPr/>
        </p:nvSpPr>
        <p:spPr>
          <a:xfrm>
            <a:off x="9987164" y="945979"/>
            <a:ext cx="56270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__</a:t>
            </a:r>
          </a:p>
        </p:txBody>
      </p:sp>
      <p:sp>
        <p:nvSpPr>
          <p:cNvPr id="11" name="Rounded Rectangular Callout 10"/>
          <p:cNvSpPr/>
          <p:nvPr/>
        </p:nvSpPr>
        <p:spPr>
          <a:xfrm>
            <a:off x="5827365" y="2142477"/>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latin typeface="Century Gothic" panose="020B0502020202020204" pitchFamily="34" charset="0"/>
              </a:rPr>
              <a:t>Non, j’ écoute  la radio.</a:t>
            </a:r>
          </a:p>
        </p:txBody>
      </p:sp>
      <p:sp>
        <p:nvSpPr>
          <p:cNvPr id="12" name="Rectangle 11"/>
          <p:cNvSpPr/>
          <p:nvPr/>
        </p:nvSpPr>
        <p:spPr>
          <a:xfrm>
            <a:off x="7189300" y="2495083"/>
            <a:ext cx="56270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__</a:t>
            </a:r>
          </a:p>
        </p:txBody>
      </p:sp>
      <p:sp>
        <p:nvSpPr>
          <p:cNvPr id="13" name="Rectangle 12"/>
          <p:cNvSpPr/>
          <p:nvPr/>
        </p:nvSpPr>
        <p:spPr>
          <a:xfrm>
            <a:off x="9204134" y="2454260"/>
            <a:ext cx="56270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__</a:t>
            </a:r>
          </a:p>
        </p:txBody>
      </p:sp>
      <p:sp>
        <p:nvSpPr>
          <p:cNvPr id="14" name="Rounded Rectangular Callout 13"/>
          <p:cNvSpPr/>
          <p:nvPr/>
        </p:nvSpPr>
        <p:spPr>
          <a:xfrm>
            <a:off x="956603" y="3853962"/>
            <a:ext cx="4002158" cy="1871800"/>
          </a:xfrm>
          <a:prstGeom prst="wedgeRoundRectCallout">
            <a:avLst>
              <a:gd name="adj1" fmla="val -50604"/>
              <a:gd name="adj2" fmla="val 60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u="sng" dirty="0">
                <a:solidFill>
                  <a:schemeClr val="bg1"/>
                </a:solidFill>
                <a:latin typeface="Century Gothic" panose="020B0502020202020204" pitchFamily="34" charset="0"/>
              </a:rPr>
              <a:t>Vous</a:t>
            </a:r>
            <a:r>
              <a:rPr lang="fr-FR" sz="4400" b="1" dirty="0">
                <a:solidFill>
                  <a:schemeClr val="bg1"/>
                </a:solidFill>
                <a:latin typeface="Century Gothic" panose="020B0502020202020204" pitchFamily="34" charset="0"/>
              </a:rPr>
              <a:t> jou</a:t>
            </a:r>
            <a:r>
              <a:rPr lang="fr-FR" sz="4400" b="1" u="sng" dirty="0">
                <a:solidFill>
                  <a:schemeClr val="bg1"/>
                </a:solidFill>
                <a:latin typeface="Century Gothic" panose="020B0502020202020204" pitchFamily="34" charset="0"/>
              </a:rPr>
              <a:t>ez</a:t>
            </a:r>
            <a:r>
              <a:rPr lang="fr-FR" sz="4400" b="1" dirty="0">
                <a:solidFill>
                  <a:schemeClr val="bg1"/>
                </a:solidFill>
                <a:latin typeface="Century Gothic" panose="020B0502020202020204" pitchFamily="34" charset="0"/>
              </a:rPr>
              <a:t> à la maison ?</a:t>
            </a:r>
          </a:p>
        </p:txBody>
      </p:sp>
      <p:sp>
        <p:nvSpPr>
          <p:cNvPr id="15" name="Rounded Rectangular Callout 14"/>
          <p:cNvSpPr/>
          <p:nvPr/>
        </p:nvSpPr>
        <p:spPr>
          <a:xfrm>
            <a:off x="5811042" y="3638464"/>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latin typeface="Century Gothic" panose="020B0502020202020204" pitchFamily="34" charset="0"/>
              </a:rPr>
              <a:t>Oui, nous jouons  à la maison.</a:t>
            </a:r>
          </a:p>
        </p:txBody>
      </p:sp>
      <p:sp>
        <p:nvSpPr>
          <p:cNvPr id="16" name="Rectangle 15"/>
          <p:cNvSpPr/>
          <p:nvPr/>
        </p:nvSpPr>
        <p:spPr>
          <a:xfrm>
            <a:off x="7316387" y="3687244"/>
            <a:ext cx="127671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____</a:t>
            </a:r>
          </a:p>
        </p:txBody>
      </p:sp>
      <p:sp>
        <p:nvSpPr>
          <p:cNvPr id="17" name="Rectangle 16"/>
          <p:cNvSpPr/>
          <p:nvPr/>
        </p:nvSpPr>
        <p:spPr>
          <a:xfrm>
            <a:off x="9461709" y="3687244"/>
            <a:ext cx="94612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_____</a:t>
            </a:r>
          </a:p>
        </p:txBody>
      </p:sp>
      <p:sp>
        <p:nvSpPr>
          <p:cNvPr id="18" name="Rounded Rectangular Callout 17"/>
          <p:cNvSpPr/>
          <p:nvPr/>
        </p:nvSpPr>
        <p:spPr>
          <a:xfrm>
            <a:off x="5842620" y="4901168"/>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latin typeface="Century Gothic" panose="020B0502020202020204" pitchFamily="34" charset="0"/>
              </a:rPr>
              <a:t>Non, nous jouons dehors.</a:t>
            </a:r>
          </a:p>
        </p:txBody>
      </p:sp>
      <p:sp>
        <p:nvSpPr>
          <p:cNvPr id="19" name="Rectangle 18"/>
          <p:cNvSpPr/>
          <p:nvPr/>
        </p:nvSpPr>
        <p:spPr>
          <a:xfrm>
            <a:off x="8082326" y="4990769"/>
            <a:ext cx="127671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____</a:t>
            </a:r>
          </a:p>
        </p:txBody>
      </p:sp>
      <p:sp>
        <p:nvSpPr>
          <p:cNvPr id="20" name="Rectangle 19"/>
          <p:cNvSpPr/>
          <p:nvPr/>
        </p:nvSpPr>
        <p:spPr>
          <a:xfrm>
            <a:off x="10181533" y="5011763"/>
            <a:ext cx="94612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_____</a:t>
            </a:r>
          </a:p>
        </p:txBody>
      </p:sp>
    </p:spTree>
    <p:extLst>
      <p:ext uri="{BB962C8B-B14F-4D97-AF65-F5344CB8AC3E}">
        <p14:creationId xmlns:p14="http://schemas.microsoft.com/office/powerpoint/2010/main" val="166939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 grpId="0" animBg="1"/>
      <p:bldP spid="3" grpId="1" animBg="1"/>
      <p:bldP spid="10" grpId="0" animBg="1"/>
      <p:bldP spid="10" grpId="1" animBg="1"/>
      <p:bldP spid="11" grpId="0" animBg="1"/>
      <p:bldP spid="12" grpId="0" animBg="1"/>
      <p:bldP spid="12" grpId="1" animBg="1"/>
      <p:bldP spid="13" grpId="0" animBg="1"/>
      <p:bldP spid="13" grpId="1" animBg="1"/>
      <p:bldP spid="14" grpId="0" animBg="1"/>
      <p:bldP spid="15" grpId="0" animBg="1"/>
      <p:bldP spid="16" grpId="0" animBg="1"/>
      <p:bldP spid="16" grpId="1" animBg="1"/>
      <p:bldP spid="17" grpId="0" animBg="1"/>
      <p:bldP spid="17" grpId="1" animBg="1"/>
      <p:bldP spid="18" grpId="0" animBg="1"/>
      <p:bldP spid="19" grpId="0" animBg="1"/>
      <p:bldP spid="19" grpId="1" animBg="1"/>
      <p:bldP spid="20" grpId="0" animBg="1"/>
      <p:bldP spid="20"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39097" cy="707849"/>
          </a:xfrm>
        </p:spPr>
        <p:txBody>
          <a:bodyPr>
            <a:noAutofit/>
          </a:bodyPr>
          <a:lstStyle/>
          <a:p>
            <a:r>
              <a:rPr lang="en-GB" sz="3000" b="1" dirty="0">
                <a:solidFill>
                  <a:schemeClr val="bg1"/>
                </a:solidFill>
              </a:rPr>
              <a:t>Answering others: </a:t>
            </a:r>
            <a:r>
              <a:rPr lang="en-GB" sz="3000" b="1" i="1" dirty="0">
                <a:solidFill>
                  <a:schemeClr val="bg1"/>
                </a:solidFill>
              </a:rPr>
              <a:t>je</a:t>
            </a:r>
            <a:r>
              <a:rPr lang="en-GB" sz="3000" b="1" dirty="0">
                <a:solidFill>
                  <a:schemeClr val="bg1"/>
                </a:solidFill>
              </a:rPr>
              <a:t> and </a:t>
            </a:r>
            <a:r>
              <a:rPr lang="en-GB" sz="3000" b="1" i="1" dirty="0">
                <a:solidFill>
                  <a:schemeClr val="bg1"/>
                </a:solidFill>
              </a:rPr>
              <a:t>nous</a:t>
            </a:r>
            <a:endParaRPr lang="en-GB" sz="3000" b="1" dirty="0">
              <a:solidFill>
                <a:prstClr val="white"/>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8">
            <a:extLst>
              <a:ext uri="{FF2B5EF4-FFF2-40B4-BE49-F238E27FC236}">
                <a16:creationId xmlns:a16="http://schemas.microsoft.com/office/drawing/2014/main" id="{41469759-5951-4913-86D4-7F770BBF85AB}"/>
              </a:ext>
            </a:extLst>
          </p:cNvPr>
          <p:cNvGraphicFramePr>
            <a:graphicFrameLocks noGrp="1"/>
          </p:cNvGraphicFramePr>
          <p:nvPr>
            <p:extLst>
              <p:ext uri="{D42A27DB-BD31-4B8C-83A1-F6EECF244321}">
                <p14:modId xmlns:p14="http://schemas.microsoft.com/office/powerpoint/2010/main" val="1442924622"/>
              </p:ext>
            </p:extLst>
          </p:nvPr>
        </p:nvGraphicFramePr>
        <p:xfrm>
          <a:off x="394838" y="1659810"/>
          <a:ext cx="11553756" cy="4648220"/>
        </p:xfrm>
        <a:graphic>
          <a:graphicData uri="http://schemas.openxmlformats.org/drawingml/2006/table">
            <a:tbl>
              <a:tblPr firstRow="1" bandRow="1">
                <a:tableStyleId>{5940675A-B579-460E-94D1-54222C63F5DA}</a:tableStyleId>
              </a:tblPr>
              <a:tblGrid>
                <a:gridCol w="1050343">
                  <a:extLst>
                    <a:ext uri="{9D8B030D-6E8A-4147-A177-3AD203B41FA5}">
                      <a16:colId xmlns:a16="http://schemas.microsoft.com/office/drawing/2014/main" val="267610939"/>
                    </a:ext>
                  </a:extLst>
                </a:gridCol>
                <a:gridCol w="4390989">
                  <a:extLst>
                    <a:ext uri="{9D8B030D-6E8A-4147-A177-3AD203B41FA5}">
                      <a16:colId xmlns:a16="http://schemas.microsoft.com/office/drawing/2014/main" val="3420051441"/>
                    </a:ext>
                  </a:extLst>
                </a:gridCol>
                <a:gridCol w="6112424">
                  <a:extLst>
                    <a:ext uri="{9D8B030D-6E8A-4147-A177-3AD203B41FA5}">
                      <a16:colId xmlns:a16="http://schemas.microsoft.com/office/drawing/2014/main" val="3036206872"/>
                    </a:ext>
                  </a:extLst>
                </a:gridCol>
              </a:tblGrid>
              <a:tr h="649605">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a:solidFill>
                            <a:srgbClr val="02456F"/>
                          </a:solidFill>
                          <a:latin typeface="Century Gothic" panose="020B0502020202020204" pitchFamily="34" charset="0"/>
                        </a:rPr>
                        <a:t>Question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err="1">
                          <a:solidFill>
                            <a:srgbClr val="02456F"/>
                          </a:solidFill>
                          <a:latin typeface="Century Gothic" panose="020B0502020202020204" pitchFamily="34" charset="0"/>
                        </a:rPr>
                        <a:t>Réponse</a:t>
                      </a: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44406">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travaillez</a:t>
                      </a:r>
                      <a:r>
                        <a:rPr lang="fr-FR" sz="2400" baseline="0" noProof="0" dirty="0">
                          <a:solidFill>
                            <a:srgbClr val="02456F"/>
                          </a:solidFill>
                          <a:latin typeface="Century Gothic" panose="020B0502020202020204" pitchFamily="34" charset="0"/>
                        </a:rPr>
                        <a:t> à l’école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618068">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a:t>
                      </a:r>
                      <a:r>
                        <a:rPr lang="fr-FR" sz="2400" baseline="0" noProof="0" dirty="0">
                          <a:solidFill>
                            <a:srgbClr val="02456F"/>
                          </a:solidFill>
                          <a:latin typeface="Century Gothic" panose="020B0502020202020204" pitchFamily="34" charset="0"/>
                        </a:rPr>
                        <a:t> demandez la raison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93051">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trouves la solution </a:t>
                      </a:r>
                      <a:r>
                        <a:rPr lang="fr-FR" sz="2400" noProof="0" dirty="0">
                          <a:solidFill>
                            <a:srgbClr val="02456F"/>
                          </a:solidFill>
                          <a:latin typeface="Century Gothic" panose="020B0502020202020204" pitchFamily="34" charset="0"/>
                        </a:rPr>
                        <a: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67267">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marches dehors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90590">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portes un uniforme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40827">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baseline="0" noProof="0" dirty="0">
                          <a:solidFill>
                            <a:srgbClr val="02456F"/>
                          </a:solidFill>
                          <a:latin typeface="Century Gothic" panose="020B0502020202020204" pitchFamily="34" charset="0"/>
                        </a:rPr>
                        <a:t>Vous restez à la maison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544406">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prépares le déjeuner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sp>
        <p:nvSpPr>
          <p:cNvPr id="10" name="Rectangle 9">
            <a:extLst>
              <a:ext uri="{FF2B5EF4-FFF2-40B4-BE49-F238E27FC236}">
                <a16:creationId xmlns:a16="http://schemas.microsoft.com/office/drawing/2014/main" id="{DBD076AC-BE50-42CA-88A7-20E87DABE724}"/>
              </a:ext>
            </a:extLst>
          </p:cNvPr>
          <p:cNvSpPr/>
          <p:nvPr/>
        </p:nvSpPr>
        <p:spPr>
          <a:xfrm>
            <a:off x="242438" y="1178425"/>
            <a:ext cx="11553756" cy="400110"/>
          </a:xfrm>
          <a:prstGeom prst="rect">
            <a:avLst/>
          </a:prstGeom>
        </p:spPr>
        <p:txBody>
          <a:bodyPr wrap="square">
            <a:spAutoFit/>
          </a:bodyPr>
          <a:lstStyle/>
          <a:p>
            <a:r>
              <a:rPr lang="en-GB" sz="2000" dirty="0">
                <a:solidFill>
                  <a:srgbClr val="02456F"/>
                </a:solidFill>
                <a:latin typeface="Century Gothic" panose="020B0502020202020204" pitchFamily="34" charset="0"/>
              </a:rPr>
              <a:t>Write an answer to each question below. You can choose what other vocabulary to use! </a:t>
            </a:r>
          </a:p>
        </p:txBody>
      </p:sp>
    </p:spTree>
    <p:extLst>
      <p:ext uri="{BB962C8B-B14F-4D97-AF65-F5344CB8AC3E}">
        <p14:creationId xmlns:p14="http://schemas.microsoft.com/office/powerpoint/2010/main" val="134255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97061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397892" y="2747476"/>
            <a:ext cx="6830514" cy="3646992"/>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TextBox 2">
            <a:extLst>
              <a:ext uri="{FF2B5EF4-FFF2-40B4-BE49-F238E27FC236}">
                <a16:creationId xmlns:a16="http://schemas.microsoft.com/office/drawing/2014/main" id="{460DF8D2-68FD-4381-BCA5-55DDF56097FA}"/>
              </a:ext>
            </a:extLst>
          </p:cNvPr>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1)</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27CEB9C-3F70-432B-87AC-C3F9CB37A73A}"/>
              </a:ext>
            </a:extLst>
          </p:cNvPr>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Audio file</a:t>
            </a:r>
            <a:endParaRPr lang="en-GB" sz="2000" dirty="0">
              <a:solidFill>
                <a:srgbClr val="115076"/>
              </a:solidFill>
              <a:latin typeface="Century Gothic" panose="020B0502020202020204" pitchFamily="34" charset="0"/>
            </a:endParaRPr>
          </a:p>
        </p:txBody>
      </p:sp>
      <p:sp>
        <p:nvSpPr>
          <p:cNvPr id="5" name="TextBox 4">
            <a:extLst>
              <a:ext uri="{FF2B5EF4-FFF2-40B4-BE49-F238E27FC236}">
                <a16:creationId xmlns:a16="http://schemas.microsoft.com/office/drawing/2014/main" id="{0D2A2361-1E77-4A50-9FBF-356589079586}"/>
              </a:ext>
            </a:extLst>
          </p:cNvPr>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9" name="TextBox 8">
            <a:extLst>
              <a:ext uri="{FF2B5EF4-FFF2-40B4-BE49-F238E27FC236}">
                <a16:creationId xmlns:a16="http://schemas.microsoft.com/office/drawing/2014/main" id="{8F2E1964-8516-4D04-899B-4988B709E885}"/>
              </a:ext>
            </a:extLst>
          </p:cNvPr>
          <p:cNvSpPr txBox="1"/>
          <p:nvPr/>
        </p:nvSpPr>
        <p:spPr>
          <a:xfrm>
            <a:off x="175149" y="3849829"/>
            <a:ext cx="11066804" cy="461665"/>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7"/>
              </a:rPr>
              <a:t>Student worksheet</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6A479173-3D97-4C55-9F0A-69DF33D6D77B}"/>
              </a:ext>
            </a:extLst>
          </p:cNvPr>
          <p:cNvSpPr txBox="1"/>
          <p:nvPr/>
        </p:nvSpPr>
        <p:spPr>
          <a:xfrm>
            <a:off x="175149" y="4555407"/>
            <a:ext cx="103384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Quizlet link</a:t>
            </a:r>
            <a:endParaRPr lang="en-GB" sz="2400" dirty="0">
              <a:solidFill>
                <a:srgbClr val="115076"/>
              </a:solidFill>
              <a:latin typeface="Century Gothic" panose="020B0502020202020204" pitchFamily="34" charset="0"/>
            </a:endParaRPr>
          </a:p>
        </p:txBody>
      </p:sp>
      <p:sp>
        <p:nvSpPr>
          <p:cNvPr id="22" name="Rectangle 21">
            <a:extLst>
              <a:ext uri="{FF2B5EF4-FFF2-40B4-BE49-F238E27FC236}">
                <a16:creationId xmlns:a16="http://schemas.microsoft.com/office/drawing/2014/main" id="{C2F989B0-2639-4C0E-9320-39BA801B533B}"/>
              </a:ext>
            </a:extLst>
          </p:cNvPr>
          <p:cNvSpPr/>
          <p:nvPr/>
        </p:nvSpPr>
        <p:spPr>
          <a:xfrm>
            <a:off x="175149" y="5373936"/>
            <a:ext cx="11066804" cy="707886"/>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9"/>
              </a:rPr>
              <a:t>Term 1.2 Week 5</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10"/>
              </a:rPr>
              <a:t>Term 1.1 Week 7</a:t>
            </a:r>
            <a:endParaRPr lang="en-GB" sz="2000" dirty="0">
              <a:solidFill>
                <a:srgbClr val="5B9BD5">
                  <a:lumMod val="50000"/>
                </a:srgbClr>
              </a:solidFill>
              <a:latin typeface="Century Gothic" panose="020B0502020202020204" pitchFamily="34" charset="0"/>
            </a:endParaRPr>
          </a:p>
        </p:txBody>
      </p:sp>
      <p:pic>
        <p:nvPicPr>
          <p:cNvPr id="24" name="Picture 23">
            <a:extLst>
              <a:ext uri="{FF2B5EF4-FFF2-40B4-BE49-F238E27FC236}">
                <a16:creationId xmlns:a16="http://schemas.microsoft.com/office/drawing/2014/main" id="{AD544A28-EF2F-45F9-83CA-E6A73D46A071}"/>
              </a:ext>
            </a:extLst>
          </p:cNvPr>
          <p:cNvPicPr/>
          <p:nvPr/>
        </p:nvPicPr>
        <p:blipFill>
          <a:blip r:embed="rId11"/>
          <a:srcRect/>
          <a:stretch/>
        </p:blipFill>
        <p:spPr>
          <a:xfrm>
            <a:off x="3250524" y="2640105"/>
            <a:ext cx="1230036" cy="1209723"/>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9782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4553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i mid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i 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i ici.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i i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4073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pPr lvl="0">
              <a:defRPr/>
            </a:pPr>
            <a:r>
              <a:rPr lang="en-GB" sz="3600" b="1" dirty="0">
                <a:solidFill>
                  <a:sysClr val="window" lastClr="FFFFFF"/>
                </a:solidFill>
              </a:rPr>
              <a:t>[</a:t>
            </a:r>
            <a:r>
              <a:rPr lang="en-GB" sz="3600" b="1" dirty="0" err="1">
                <a:solidFill>
                  <a:sysClr val="window" lastClr="FFFFFF"/>
                </a:solidFill>
              </a:rPr>
              <a:t>i</a:t>
            </a:r>
            <a:r>
              <a:rPr lang="en-GB" sz="3600" b="1" dirty="0">
                <a:solidFill>
                  <a:sysClr val="window" lastClr="FFFFFF"/>
                </a:solidFill>
              </a:rPr>
              <a:t>] </a:t>
            </a:r>
            <a:r>
              <a:rPr lang="en-GB" sz="3600" b="1" dirty="0" err="1">
                <a:solidFill>
                  <a:sysClr val="window" lastClr="FFFFFF"/>
                </a:solidFill>
              </a:rPr>
              <a:t>ou</a:t>
            </a:r>
            <a:r>
              <a:rPr lang="en-GB" sz="3600" b="1" dirty="0">
                <a:solidFill>
                  <a:sysClr val="window" lastClr="FFFFFF"/>
                </a:solidFill>
              </a:rPr>
              <a:t> [e]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5EC3161C-7B66-4EAE-81AE-140CB990C912}"/>
              </a:ext>
            </a:extLst>
          </p:cNvPr>
          <p:cNvSpPr txBox="1"/>
          <p:nvPr/>
        </p:nvSpPr>
        <p:spPr>
          <a:xfrm>
            <a:off x="0" y="1152102"/>
            <a:ext cx="4647426" cy="461665"/>
          </a:xfrm>
          <a:prstGeom prst="rect">
            <a:avLst/>
          </a:prstGeom>
          <a:noFill/>
        </p:spPr>
        <p:txBody>
          <a:bodyPr wrap="none" rtlCol="0">
            <a:spAutoFit/>
          </a:bodyPr>
          <a:lstStyle/>
          <a:p>
            <a:r>
              <a:rPr lang="en-GB" sz="2400" dirty="0">
                <a:solidFill>
                  <a:srgbClr val="02456F"/>
                </a:solidFill>
                <a:latin typeface="Century Gothic" panose="020B0502020202020204" pitchFamily="34" charset="0"/>
              </a:rPr>
              <a:t>Translate the story into English:</a:t>
            </a:r>
          </a:p>
        </p:txBody>
      </p:sp>
      <p:graphicFrame>
        <p:nvGraphicFramePr>
          <p:cNvPr id="64" name="Table 63">
            <a:extLst>
              <a:ext uri="{FF2B5EF4-FFF2-40B4-BE49-F238E27FC236}">
                <a16:creationId xmlns:a16="http://schemas.microsoft.com/office/drawing/2014/main" id="{2194CD17-EB7C-4EB0-B371-5C99B7FDCB88}"/>
              </a:ext>
            </a:extLst>
          </p:cNvPr>
          <p:cNvGraphicFramePr>
            <a:graphicFrameLocks noGrp="1"/>
          </p:cNvGraphicFramePr>
          <p:nvPr>
            <p:extLst>
              <p:ext uri="{D42A27DB-BD31-4B8C-83A1-F6EECF244321}">
                <p14:modId xmlns:p14="http://schemas.microsoft.com/office/powerpoint/2010/main" val="2550203364"/>
              </p:ext>
            </p:extLst>
          </p:nvPr>
        </p:nvGraphicFramePr>
        <p:xfrm>
          <a:off x="185228" y="1785701"/>
          <a:ext cx="5760000" cy="4480560"/>
        </p:xfrm>
        <a:graphic>
          <a:graphicData uri="http://schemas.openxmlformats.org/drawingml/2006/table">
            <a:tbl>
              <a:tblPr firstRow="1" bandRow="1"/>
              <a:tblGrid>
                <a:gridCol w="720000">
                  <a:extLst>
                    <a:ext uri="{9D8B030D-6E8A-4147-A177-3AD203B41FA5}">
                      <a16:colId xmlns:a16="http://schemas.microsoft.com/office/drawing/2014/main" val="2470365381"/>
                    </a:ext>
                  </a:extLst>
                </a:gridCol>
                <a:gridCol w="3600000">
                  <a:extLst>
                    <a:ext uri="{9D8B030D-6E8A-4147-A177-3AD203B41FA5}">
                      <a16:colId xmlns:a16="http://schemas.microsoft.com/office/drawing/2014/main" val="2871312638"/>
                    </a:ext>
                  </a:extLst>
                </a:gridCol>
                <a:gridCol w="1440000">
                  <a:extLst>
                    <a:ext uri="{9D8B030D-6E8A-4147-A177-3AD203B41FA5}">
                      <a16:colId xmlns:a16="http://schemas.microsoft.com/office/drawing/2014/main" val="2942905059"/>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dirty="0"/>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a:p>
                      <a:pPr algn="ctr"/>
                      <a:r>
                        <a:rPr lang="en-GB" sz="2400" b="1" dirty="0">
                          <a:solidFill>
                            <a:srgbClr val="EA5F00"/>
                          </a:solidFill>
                          <a:latin typeface="Century Gothic" panose="020B0502020202020204" pitchFamily="34" charset="0"/>
                        </a:rPr>
                        <a:t>[e]</a:t>
                      </a:r>
                    </a:p>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1999"/>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95303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28070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248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72644"/>
                  </a:ext>
                </a:extLst>
              </a:tr>
            </a:tbl>
          </a:graphicData>
        </a:graphic>
      </p:graphicFrame>
      <p:graphicFrame>
        <p:nvGraphicFramePr>
          <p:cNvPr id="65" name="Table 64">
            <a:extLst>
              <a:ext uri="{FF2B5EF4-FFF2-40B4-BE49-F238E27FC236}">
                <a16:creationId xmlns:a16="http://schemas.microsoft.com/office/drawing/2014/main" id="{A9C8B635-4B21-4769-A363-CB78BF7D3899}"/>
              </a:ext>
            </a:extLst>
          </p:cNvPr>
          <p:cNvGraphicFramePr>
            <a:graphicFrameLocks noGrp="1"/>
          </p:cNvGraphicFramePr>
          <p:nvPr>
            <p:extLst>
              <p:ext uri="{D42A27DB-BD31-4B8C-83A1-F6EECF244321}">
                <p14:modId xmlns:p14="http://schemas.microsoft.com/office/powerpoint/2010/main" val="2337053414"/>
              </p:ext>
            </p:extLst>
          </p:nvPr>
        </p:nvGraphicFramePr>
        <p:xfrm>
          <a:off x="6246772" y="1785701"/>
          <a:ext cx="5760000" cy="4480560"/>
        </p:xfrm>
        <a:graphic>
          <a:graphicData uri="http://schemas.openxmlformats.org/drawingml/2006/table">
            <a:tbl>
              <a:tblPr firstRow="1" bandRow="1"/>
              <a:tblGrid>
                <a:gridCol w="720000">
                  <a:extLst>
                    <a:ext uri="{9D8B030D-6E8A-4147-A177-3AD203B41FA5}">
                      <a16:colId xmlns:a16="http://schemas.microsoft.com/office/drawing/2014/main" val="2470365381"/>
                    </a:ext>
                  </a:extLst>
                </a:gridCol>
                <a:gridCol w="3600000">
                  <a:extLst>
                    <a:ext uri="{9D8B030D-6E8A-4147-A177-3AD203B41FA5}">
                      <a16:colId xmlns:a16="http://schemas.microsoft.com/office/drawing/2014/main" val="2871312638"/>
                    </a:ext>
                  </a:extLst>
                </a:gridCol>
                <a:gridCol w="1440000">
                  <a:extLst>
                    <a:ext uri="{9D8B030D-6E8A-4147-A177-3AD203B41FA5}">
                      <a16:colId xmlns:a16="http://schemas.microsoft.com/office/drawing/2014/main" val="2942905059"/>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dirty="0"/>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a:p>
                      <a:pPr algn="ctr"/>
                      <a:r>
                        <a:rPr lang="en-GB" sz="2400" b="1" dirty="0">
                          <a:solidFill>
                            <a:srgbClr val="EA5F00"/>
                          </a:solidFill>
                          <a:latin typeface="Century Gothic" panose="020B0502020202020204" pitchFamily="34" charset="0"/>
                        </a:rPr>
                        <a:t>[e]</a:t>
                      </a:r>
                    </a:p>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1999"/>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95303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28070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248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72644"/>
                  </a:ext>
                </a:extLst>
              </a:tr>
            </a:tbl>
          </a:graphicData>
        </a:graphic>
      </p:graphicFrame>
      <p:sp>
        <p:nvSpPr>
          <p:cNvPr id="66" name="TextBox 65">
            <a:extLst>
              <a:ext uri="{FF2B5EF4-FFF2-40B4-BE49-F238E27FC236}">
                <a16:creationId xmlns:a16="http://schemas.microsoft.com/office/drawing/2014/main" id="{061D8622-4853-44A4-A3B1-205F6D9C3D06}"/>
              </a:ext>
            </a:extLst>
          </p:cNvPr>
          <p:cNvSpPr txBox="1"/>
          <p:nvPr/>
        </p:nvSpPr>
        <p:spPr>
          <a:xfrm>
            <a:off x="920138" y="2948636"/>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Are you having a sad week?</a:t>
            </a:r>
          </a:p>
        </p:txBody>
      </p:sp>
      <p:sp>
        <p:nvSpPr>
          <p:cNvPr id="67" name="TextBox 66">
            <a:extLst>
              <a:ext uri="{FF2B5EF4-FFF2-40B4-BE49-F238E27FC236}">
                <a16:creationId xmlns:a16="http://schemas.microsoft.com/office/drawing/2014/main" id="{DBA1C400-BF0A-45C5-B929-6998920088DA}"/>
              </a:ext>
            </a:extLst>
          </p:cNvPr>
          <p:cNvSpPr txBox="1"/>
          <p:nvPr/>
        </p:nvSpPr>
        <p:spPr>
          <a:xfrm>
            <a:off x="920138" y="3779633"/>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Here’s an idea:</a:t>
            </a:r>
          </a:p>
          <a:p>
            <a:endParaRPr lang="en-GB" sz="2400" dirty="0">
              <a:solidFill>
                <a:srgbClr val="02456F"/>
              </a:solidFill>
              <a:latin typeface="Century Gothic" panose="020B0502020202020204" pitchFamily="34" charset="0"/>
            </a:endParaRPr>
          </a:p>
        </p:txBody>
      </p:sp>
      <p:sp>
        <p:nvSpPr>
          <p:cNvPr id="68" name="TextBox 67">
            <a:extLst>
              <a:ext uri="{FF2B5EF4-FFF2-40B4-BE49-F238E27FC236}">
                <a16:creationId xmlns:a16="http://schemas.microsoft.com/office/drawing/2014/main" id="{4BA693F9-1904-4E27-BA19-44CA142A286F}"/>
              </a:ext>
            </a:extLst>
          </p:cNvPr>
          <p:cNvSpPr txBox="1"/>
          <p:nvPr/>
        </p:nvSpPr>
        <p:spPr>
          <a:xfrm>
            <a:off x="920138" y="4607448"/>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You look outside…</a:t>
            </a:r>
          </a:p>
          <a:p>
            <a:endParaRPr lang="en-GB" sz="2400" dirty="0">
              <a:solidFill>
                <a:srgbClr val="02456F"/>
              </a:solidFill>
              <a:latin typeface="Century Gothic" panose="020B0502020202020204" pitchFamily="34" charset="0"/>
            </a:endParaRPr>
          </a:p>
        </p:txBody>
      </p:sp>
      <p:sp>
        <p:nvSpPr>
          <p:cNvPr id="69" name="TextBox 68">
            <a:extLst>
              <a:ext uri="{FF2B5EF4-FFF2-40B4-BE49-F238E27FC236}">
                <a16:creationId xmlns:a16="http://schemas.microsoft.com/office/drawing/2014/main" id="{E649A8C0-A916-47E7-8E1E-58D57D1201C4}"/>
              </a:ext>
            </a:extLst>
          </p:cNvPr>
          <p:cNvSpPr txBox="1"/>
          <p:nvPr/>
        </p:nvSpPr>
        <p:spPr>
          <a:xfrm>
            <a:off x="920138" y="5438445"/>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It’s nice weather at the moment! </a:t>
            </a:r>
          </a:p>
        </p:txBody>
      </p:sp>
      <p:sp>
        <p:nvSpPr>
          <p:cNvPr id="70" name="TextBox 69">
            <a:extLst>
              <a:ext uri="{FF2B5EF4-FFF2-40B4-BE49-F238E27FC236}">
                <a16:creationId xmlns:a16="http://schemas.microsoft.com/office/drawing/2014/main" id="{7912225C-84E0-4635-839C-BF2CEA1BF12B}"/>
              </a:ext>
            </a:extLst>
          </p:cNvPr>
          <p:cNvSpPr txBox="1"/>
          <p:nvPr/>
        </p:nvSpPr>
        <p:spPr>
          <a:xfrm>
            <a:off x="6978038" y="2948636"/>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Tu are doing an activity.</a:t>
            </a:r>
          </a:p>
        </p:txBody>
      </p:sp>
      <p:sp>
        <p:nvSpPr>
          <p:cNvPr id="71" name="TextBox 70">
            <a:extLst>
              <a:ext uri="{FF2B5EF4-FFF2-40B4-BE49-F238E27FC236}">
                <a16:creationId xmlns:a16="http://schemas.microsoft.com/office/drawing/2014/main" id="{4641630C-2879-45DC-82AF-CBB2A0DA56C0}"/>
              </a:ext>
            </a:extLst>
          </p:cNvPr>
          <p:cNvSpPr txBox="1"/>
          <p:nvPr/>
        </p:nvSpPr>
        <p:spPr>
          <a:xfrm>
            <a:off x="6978038" y="3776451"/>
            <a:ext cx="3600000" cy="830997"/>
          </a:xfrm>
          <a:prstGeom prst="rect">
            <a:avLst/>
          </a:prstGeom>
          <a:noFill/>
        </p:spPr>
        <p:txBody>
          <a:bodyPr wrap="square" rtlCol="0" anchor="ctr">
            <a:spAutoFit/>
          </a:bodyPr>
          <a:lstStyle/>
          <a:p>
            <a:r>
              <a:rPr lang="fr-FR" sz="2400" dirty="0">
                <a:solidFill>
                  <a:srgbClr val="02456F"/>
                </a:solidFill>
                <a:latin typeface="Century Gothic" panose="020B0502020202020204" pitchFamily="34" charset="0"/>
              </a:rPr>
              <a:t>« Goodbye, </a:t>
            </a:r>
            <a:r>
              <a:rPr lang="fr-FR" sz="2400" dirty="0" err="1">
                <a:solidFill>
                  <a:srgbClr val="02456F"/>
                </a:solidFill>
                <a:latin typeface="Century Gothic" panose="020B0502020202020204" pitchFamily="34" charset="0"/>
              </a:rPr>
              <a:t>friends</a:t>
            </a:r>
            <a:r>
              <a:rPr lang="fr-FR" sz="2400" dirty="0">
                <a:solidFill>
                  <a:srgbClr val="02456F"/>
                </a:solidFill>
                <a:latin typeface="Century Gothic" panose="020B0502020202020204" pitchFamily="34" charset="0"/>
              </a:rPr>
              <a:t> ! »</a:t>
            </a:r>
          </a:p>
          <a:p>
            <a:endParaRPr lang="fr-FR" sz="2400" dirty="0">
              <a:solidFill>
                <a:srgbClr val="02456F"/>
              </a:solidFill>
              <a:latin typeface="Century Gothic" panose="020B0502020202020204" pitchFamily="34" charset="0"/>
            </a:endParaRPr>
          </a:p>
        </p:txBody>
      </p:sp>
      <p:sp>
        <p:nvSpPr>
          <p:cNvPr id="72" name="TextBox 71">
            <a:extLst>
              <a:ext uri="{FF2B5EF4-FFF2-40B4-BE49-F238E27FC236}">
                <a16:creationId xmlns:a16="http://schemas.microsoft.com/office/drawing/2014/main" id="{A8CFF1FC-C64D-4C75-AF76-EF00DDB87AA1}"/>
              </a:ext>
            </a:extLst>
          </p:cNvPr>
          <p:cNvSpPr txBox="1"/>
          <p:nvPr/>
        </p:nvSpPr>
        <p:spPr>
          <a:xfrm>
            <a:off x="6978038" y="4604266"/>
            <a:ext cx="3600000" cy="830997"/>
          </a:xfrm>
          <a:prstGeom prst="rect">
            <a:avLst/>
          </a:prstGeom>
          <a:noFill/>
        </p:spPr>
        <p:txBody>
          <a:bodyPr wrap="square" rtlCol="0" anchor="ctr">
            <a:spAutoFit/>
          </a:bodyPr>
          <a:lstStyle/>
          <a:p>
            <a:r>
              <a:rPr lang="fr-FR" sz="2400" dirty="0">
                <a:solidFill>
                  <a:srgbClr val="02456F"/>
                </a:solidFill>
                <a:latin typeface="Century Gothic" panose="020B0502020202020204" pitchFamily="34" charset="0"/>
              </a:rPr>
              <a:t>« </a:t>
            </a:r>
            <a:r>
              <a:rPr lang="fr-FR" sz="2400" dirty="0" err="1">
                <a:solidFill>
                  <a:srgbClr val="02456F"/>
                </a:solidFill>
                <a:latin typeface="Century Gothic" panose="020B0502020202020204" pitchFamily="34" charset="0"/>
              </a:rPr>
              <a:t>I’m</a:t>
            </a:r>
            <a:r>
              <a:rPr lang="fr-FR" sz="2400" dirty="0">
                <a:solidFill>
                  <a:srgbClr val="02456F"/>
                </a:solidFill>
                <a:latin typeface="Century Gothic" panose="020B0502020202020204" pitchFamily="34" charset="0"/>
              </a:rPr>
              <a:t> </a:t>
            </a:r>
            <a:r>
              <a:rPr lang="fr-FR" sz="2400" dirty="0" err="1">
                <a:solidFill>
                  <a:srgbClr val="02456F"/>
                </a:solidFill>
                <a:latin typeface="Century Gothic" panose="020B0502020202020204" pitchFamily="34" charset="0"/>
              </a:rPr>
              <a:t>going</a:t>
            </a:r>
            <a:r>
              <a:rPr lang="fr-FR" sz="2400" dirty="0">
                <a:solidFill>
                  <a:srgbClr val="02456F"/>
                </a:solidFill>
                <a:latin typeface="Century Gothic" panose="020B0502020202020204" pitchFamily="34" charset="0"/>
              </a:rPr>
              <a:t> for a </a:t>
            </a:r>
            <a:r>
              <a:rPr lang="fr-FR" sz="2400" dirty="0" err="1">
                <a:solidFill>
                  <a:srgbClr val="02456F"/>
                </a:solidFill>
                <a:latin typeface="Century Gothic" panose="020B0502020202020204" pitchFamily="34" charset="0"/>
              </a:rPr>
              <a:t>walk</a:t>
            </a:r>
            <a:r>
              <a:rPr lang="fr-FR" sz="2400" dirty="0">
                <a:solidFill>
                  <a:srgbClr val="02456F"/>
                </a:solidFill>
                <a:latin typeface="Century Gothic" panose="020B0502020202020204" pitchFamily="34" charset="0"/>
              </a:rPr>
              <a:t>. »</a:t>
            </a:r>
          </a:p>
        </p:txBody>
      </p:sp>
      <p:sp>
        <p:nvSpPr>
          <p:cNvPr id="73" name="TextBox 72">
            <a:extLst>
              <a:ext uri="{FF2B5EF4-FFF2-40B4-BE49-F238E27FC236}">
                <a16:creationId xmlns:a16="http://schemas.microsoft.com/office/drawing/2014/main" id="{A941ABC8-2F94-4115-A12A-1AE27C839AC8}"/>
              </a:ext>
            </a:extLst>
          </p:cNvPr>
          <p:cNvSpPr txBox="1"/>
          <p:nvPr/>
        </p:nvSpPr>
        <p:spPr>
          <a:xfrm>
            <a:off x="6978038" y="5623111"/>
            <a:ext cx="3600000" cy="461665"/>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It’s a nice story.</a:t>
            </a:r>
          </a:p>
        </p:txBody>
      </p:sp>
      <p:sp>
        <p:nvSpPr>
          <p:cNvPr id="74" name="TextBox 73">
            <a:extLst>
              <a:ext uri="{FF2B5EF4-FFF2-40B4-BE49-F238E27FC236}">
                <a16:creationId xmlns:a16="http://schemas.microsoft.com/office/drawing/2014/main" id="{46D84989-97AF-4CDB-8CFC-EC9C4FA9A8A2}"/>
              </a:ext>
            </a:extLst>
          </p:cNvPr>
          <p:cNvSpPr txBox="1"/>
          <p:nvPr/>
        </p:nvSpPr>
        <p:spPr>
          <a:xfrm>
            <a:off x="4986781" y="3961116"/>
            <a:ext cx="458780"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p:txBody>
      </p:sp>
      <p:sp>
        <p:nvSpPr>
          <p:cNvPr id="75" name="TextBox 74">
            <a:extLst>
              <a:ext uri="{FF2B5EF4-FFF2-40B4-BE49-F238E27FC236}">
                <a16:creationId xmlns:a16="http://schemas.microsoft.com/office/drawing/2014/main" id="{FF9B2870-ECE0-4AD4-9218-DEC07EFFF4A6}"/>
              </a:ext>
            </a:extLst>
          </p:cNvPr>
          <p:cNvSpPr txBox="1"/>
          <p:nvPr/>
        </p:nvSpPr>
        <p:spPr>
          <a:xfrm>
            <a:off x="11042472" y="3133301"/>
            <a:ext cx="458780"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p:txBody>
      </p:sp>
      <p:sp>
        <p:nvSpPr>
          <p:cNvPr id="76" name="TextBox 75">
            <a:extLst>
              <a:ext uri="{FF2B5EF4-FFF2-40B4-BE49-F238E27FC236}">
                <a16:creationId xmlns:a16="http://schemas.microsoft.com/office/drawing/2014/main" id="{813BCF89-620A-417A-8AB7-8988E4B645A6}"/>
              </a:ext>
            </a:extLst>
          </p:cNvPr>
          <p:cNvSpPr txBox="1"/>
          <p:nvPr/>
        </p:nvSpPr>
        <p:spPr>
          <a:xfrm>
            <a:off x="11063015" y="5623110"/>
            <a:ext cx="458780"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p:txBody>
      </p:sp>
      <p:sp>
        <p:nvSpPr>
          <p:cNvPr id="77" name="TextBox 76">
            <a:extLst>
              <a:ext uri="{FF2B5EF4-FFF2-40B4-BE49-F238E27FC236}">
                <a16:creationId xmlns:a16="http://schemas.microsoft.com/office/drawing/2014/main" id="{96DF073D-DB81-4B56-9E37-52F71B1456B2}"/>
              </a:ext>
            </a:extLst>
          </p:cNvPr>
          <p:cNvSpPr txBox="1"/>
          <p:nvPr/>
        </p:nvSpPr>
        <p:spPr>
          <a:xfrm>
            <a:off x="4927470" y="4788931"/>
            <a:ext cx="577402"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[e]</a:t>
            </a:r>
          </a:p>
        </p:txBody>
      </p:sp>
      <p:sp>
        <p:nvSpPr>
          <p:cNvPr id="78" name="TextBox 77">
            <a:extLst>
              <a:ext uri="{FF2B5EF4-FFF2-40B4-BE49-F238E27FC236}">
                <a16:creationId xmlns:a16="http://schemas.microsoft.com/office/drawing/2014/main" id="{43C9A846-7846-4393-86B4-3DA99255DE69}"/>
              </a:ext>
            </a:extLst>
          </p:cNvPr>
          <p:cNvSpPr txBox="1"/>
          <p:nvPr/>
        </p:nvSpPr>
        <p:spPr>
          <a:xfrm>
            <a:off x="11003704" y="4788931"/>
            <a:ext cx="577402"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[e]</a:t>
            </a:r>
          </a:p>
        </p:txBody>
      </p:sp>
      <p:sp>
        <p:nvSpPr>
          <p:cNvPr id="79" name="TextBox 78">
            <a:extLst>
              <a:ext uri="{FF2B5EF4-FFF2-40B4-BE49-F238E27FC236}">
                <a16:creationId xmlns:a16="http://schemas.microsoft.com/office/drawing/2014/main" id="{C0A9ED52-062F-44B3-8F0E-CA16CE6F2D43}"/>
              </a:ext>
            </a:extLst>
          </p:cNvPr>
          <p:cNvSpPr txBox="1"/>
          <p:nvPr/>
        </p:nvSpPr>
        <p:spPr>
          <a:xfrm>
            <a:off x="4561183" y="3133300"/>
            <a:ext cx="1309975"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p:txBody>
      </p:sp>
      <p:sp>
        <p:nvSpPr>
          <p:cNvPr id="80" name="TextBox 79">
            <a:extLst>
              <a:ext uri="{FF2B5EF4-FFF2-40B4-BE49-F238E27FC236}">
                <a16:creationId xmlns:a16="http://schemas.microsoft.com/office/drawing/2014/main" id="{5835BE9B-FC9B-43F3-B7EB-4D18181168D1}"/>
              </a:ext>
            </a:extLst>
          </p:cNvPr>
          <p:cNvSpPr txBox="1"/>
          <p:nvPr/>
        </p:nvSpPr>
        <p:spPr>
          <a:xfrm>
            <a:off x="4577695" y="5625824"/>
            <a:ext cx="1309975"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p:txBody>
      </p:sp>
      <p:sp>
        <p:nvSpPr>
          <p:cNvPr id="81" name="TextBox 80">
            <a:extLst>
              <a:ext uri="{FF2B5EF4-FFF2-40B4-BE49-F238E27FC236}">
                <a16:creationId xmlns:a16="http://schemas.microsoft.com/office/drawing/2014/main" id="{A254C354-E6B8-4F95-844C-EB94358A652D}"/>
              </a:ext>
            </a:extLst>
          </p:cNvPr>
          <p:cNvSpPr txBox="1"/>
          <p:nvPr/>
        </p:nvSpPr>
        <p:spPr>
          <a:xfrm>
            <a:off x="10637417" y="3967480"/>
            <a:ext cx="1309975"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p:txBody>
      </p:sp>
      <p:sp>
        <p:nvSpPr>
          <p:cNvPr id="2" name="Action Button: Custom 56">
            <a:hlinkClick r:id="" action="ppaction://noaction" highlightClick="1">
              <a:snd r:embed="rId4" name="1 (8-9).wav"/>
            </a:hlinkClick>
            <a:extLst>
              <a:ext uri="{FF2B5EF4-FFF2-40B4-BE49-F238E27FC236}">
                <a16:creationId xmlns:a16="http://schemas.microsoft.com/office/drawing/2014/main" id="{B6DA2288-B01F-461C-8B10-FC7122550ECA}"/>
              </a:ext>
            </a:extLst>
          </p:cNvPr>
          <p:cNvSpPr/>
          <p:nvPr/>
        </p:nvSpPr>
        <p:spPr>
          <a:xfrm>
            <a:off x="275517" y="310956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3" name="Action Button: Custom 58">
            <a:hlinkClick r:id="" action="ppaction://noaction" highlightClick="1">
              <a:snd r:embed="rId5" name="4 (8-9).wav"/>
            </a:hlinkClick>
            <a:extLst>
              <a:ext uri="{FF2B5EF4-FFF2-40B4-BE49-F238E27FC236}">
                <a16:creationId xmlns:a16="http://schemas.microsoft.com/office/drawing/2014/main" id="{80BB08AC-0125-491E-B781-7924BEBB32B4}"/>
              </a:ext>
            </a:extLst>
          </p:cNvPr>
          <p:cNvSpPr/>
          <p:nvPr/>
        </p:nvSpPr>
        <p:spPr>
          <a:xfrm>
            <a:off x="282683" y="560714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5" name="Action Button: Custom 63">
            <a:hlinkClick r:id="" action="ppaction://noaction" highlightClick="1">
              <a:snd r:embed="rId6" name="2 (8-9).wav"/>
            </a:hlinkClick>
            <a:extLst>
              <a:ext uri="{FF2B5EF4-FFF2-40B4-BE49-F238E27FC236}">
                <a16:creationId xmlns:a16="http://schemas.microsoft.com/office/drawing/2014/main" id="{7BE093AE-9D48-4D1E-9CE9-2F50A22F1928}"/>
              </a:ext>
            </a:extLst>
          </p:cNvPr>
          <p:cNvSpPr/>
          <p:nvPr/>
        </p:nvSpPr>
        <p:spPr>
          <a:xfrm>
            <a:off x="282683" y="394374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6" name="Action Button: Custom 62">
            <a:hlinkClick r:id="" action="ppaction://noaction" highlightClick="1">
              <a:snd r:embed="rId7" name="3 (8-9).wav"/>
            </a:hlinkClick>
            <a:extLst>
              <a:ext uri="{FF2B5EF4-FFF2-40B4-BE49-F238E27FC236}">
                <a16:creationId xmlns:a16="http://schemas.microsoft.com/office/drawing/2014/main" id="{19429E5B-8192-4C99-A583-4C084FA4EEF7}"/>
              </a:ext>
            </a:extLst>
          </p:cNvPr>
          <p:cNvSpPr/>
          <p:nvPr/>
        </p:nvSpPr>
        <p:spPr>
          <a:xfrm>
            <a:off x="282683" y="477792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9" name="Action Button: Custom 59">
            <a:hlinkClick r:id="" action="ppaction://noaction" highlightClick="1">
              <a:snd r:embed="rId8" name="6 (8-9).wav"/>
            </a:hlinkClick>
            <a:extLst>
              <a:ext uri="{FF2B5EF4-FFF2-40B4-BE49-F238E27FC236}">
                <a16:creationId xmlns:a16="http://schemas.microsoft.com/office/drawing/2014/main" id="{215EE2CB-C766-4B1A-AFF3-F010E5094A8E}"/>
              </a:ext>
            </a:extLst>
          </p:cNvPr>
          <p:cNvSpPr/>
          <p:nvPr/>
        </p:nvSpPr>
        <p:spPr>
          <a:xfrm>
            <a:off x="6342405" y="394374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10" name="Action Button: Custom 60">
            <a:hlinkClick r:id="" action="ppaction://noaction" highlightClick="1">
              <a:snd r:embed="rId9" name="5 (8-9).wav"/>
            </a:hlinkClick>
            <a:extLst>
              <a:ext uri="{FF2B5EF4-FFF2-40B4-BE49-F238E27FC236}">
                <a16:creationId xmlns:a16="http://schemas.microsoft.com/office/drawing/2014/main" id="{5956DC55-5148-4526-A225-CF53D818C8BD}"/>
              </a:ext>
            </a:extLst>
          </p:cNvPr>
          <p:cNvSpPr/>
          <p:nvPr/>
        </p:nvSpPr>
        <p:spPr>
          <a:xfrm>
            <a:off x="6357226" y="310956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11" name="Action Button: Custom 61">
            <a:hlinkClick r:id="" action="ppaction://noaction" highlightClick="1">
              <a:snd r:embed="rId10" name="8 (8-9).wav"/>
            </a:hlinkClick>
            <a:extLst>
              <a:ext uri="{FF2B5EF4-FFF2-40B4-BE49-F238E27FC236}">
                <a16:creationId xmlns:a16="http://schemas.microsoft.com/office/drawing/2014/main" id="{DE735CBF-B8EB-47BE-A23E-B3102CBB22B5}"/>
              </a:ext>
            </a:extLst>
          </p:cNvPr>
          <p:cNvSpPr/>
          <p:nvPr/>
        </p:nvSpPr>
        <p:spPr>
          <a:xfrm>
            <a:off x="6357226" y="560714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sp>
        <p:nvSpPr>
          <p:cNvPr id="12" name="Action Button: Custom 62">
            <a:hlinkClick r:id="" action="ppaction://noaction" highlightClick="1">
              <a:snd r:embed="rId11" name="7 (8-9).wav"/>
            </a:hlinkClick>
            <a:extLst>
              <a:ext uri="{FF2B5EF4-FFF2-40B4-BE49-F238E27FC236}">
                <a16:creationId xmlns:a16="http://schemas.microsoft.com/office/drawing/2014/main" id="{CF110D47-6A0F-4956-B96C-0550A9E2DB0C}"/>
              </a:ext>
            </a:extLst>
          </p:cNvPr>
          <p:cNvSpPr/>
          <p:nvPr/>
        </p:nvSpPr>
        <p:spPr>
          <a:xfrm>
            <a:off x="6331151" y="475998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spTree>
    <p:extLst>
      <p:ext uri="{BB962C8B-B14F-4D97-AF65-F5344CB8AC3E}">
        <p14:creationId xmlns:p14="http://schemas.microsoft.com/office/powerpoint/2010/main" val="3369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68232"/>
            <a:ext cx="6457246" cy="763442"/>
          </a:xfrm>
          <a:prstGeom prst="rect">
            <a:avLst/>
          </a:prstGeom>
        </p:spPr>
      </p:pic>
      <p:sp>
        <p:nvSpPr>
          <p:cNvPr id="4" name="Title 3"/>
          <p:cNvSpPr>
            <a:spLocks noGrp="1"/>
          </p:cNvSpPr>
          <p:nvPr>
            <p:ph type="title"/>
          </p:nvPr>
        </p:nvSpPr>
        <p:spPr>
          <a:xfrm>
            <a:off x="0" y="20161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8C4A7749-4FDC-4AFB-B5C4-7767495C60B5}"/>
              </a:ext>
            </a:extLst>
          </p:cNvPr>
          <p:cNvSpPr txBox="1"/>
          <p:nvPr/>
        </p:nvSpPr>
        <p:spPr>
          <a:xfrm>
            <a:off x="5067890" y="1023207"/>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le tableau</a:t>
            </a:r>
          </a:p>
        </p:txBody>
      </p:sp>
      <p:sp>
        <p:nvSpPr>
          <p:cNvPr id="38" name="TextBox 37">
            <a:extLst>
              <a:ext uri="{FF2B5EF4-FFF2-40B4-BE49-F238E27FC236}">
                <a16:creationId xmlns:a16="http://schemas.microsoft.com/office/drawing/2014/main" id="{F74ED615-1BEE-4E40-8301-C30F14809FFE}"/>
              </a:ext>
            </a:extLst>
          </p:cNvPr>
          <p:cNvSpPr txBox="1"/>
          <p:nvPr/>
        </p:nvSpPr>
        <p:spPr>
          <a:xfrm>
            <a:off x="5067890" y="1509788"/>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a:t>
            </a:r>
            <a:r>
              <a:rPr kumimoji="0" lang="en-GB" sz="2400" b="0" i="0" u="none" strike="noStrike" kern="0" cap="none" spc="0" normalizeH="0" baseline="0" noProof="0" dirty="0" err="1">
                <a:ln>
                  <a:noFill/>
                </a:ln>
                <a:solidFill>
                  <a:srgbClr val="4472C4">
                    <a:lumMod val="50000"/>
                  </a:srgbClr>
                </a:solidFill>
                <a:effectLst/>
                <a:uLnTx/>
                <a:uFillTx/>
              </a:rPr>
              <a:t>classe</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39" name="TextBox 38">
            <a:extLst>
              <a:ext uri="{FF2B5EF4-FFF2-40B4-BE49-F238E27FC236}">
                <a16:creationId xmlns:a16="http://schemas.microsoft.com/office/drawing/2014/main" id="{6F7C0FB0-655B-4F91-93D6-380A45CD587C}"/>
              </a:ext>
            </a:extLst>
          </p:cNvPr>
          <p:cNvSpPr txBox="1"/>
          <p:nvPr/>
        </p:nvSpPr>
        <p:spPr>
          <a:xfrm>
            <a:off x="5067890" y="1996369"/>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a:t>
            </a:r>
            <a:r>
              <a:rPr kumimoji="0" lang="en-GB" sz="2400" b="0" i="0" u="none" strike="noStrike" kern="0" cap="none" spc="0" normalizeH="0" baseline="0" noProof="0" dirty="0" err="1">
                <a:ln>
                  <a:noFill/>
                </a:ln>
                <a:solidFill>
                  <a:srgbClr val="4472C4">
                    <a:lumMod val="50000"/>
                  </a:srgbClr>
                </a:solidFill>
                <a:effectLst/>
                <a:uLnTx/>
                <a:uFillTx/>
              </a:rPr>
              <a:t>porte</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40" name="TextBox 39">
            <a:extLst>
              <a:ext uri="{FF2B5EF4-FFF2-40B4-BE49-F238E27FC236}">
                <a16:creationId xmlns:a16="http://schemas.microsoft.com/office/drawing/2014/main" id="{30E8F9C6-ACCF-47DF-B9E0-12BE9615B7B1}"/>
              </a:ext>
            </a:extLst>
          </p:cNvPr>
          <p:cNvSpPr txBox="1"/>
          <p:nvPr/>
        </p:nvSpPr>
        <p:spPr>
          <a:xfrm>
            <a:off x="5067890" y="2482950"/>
            <a:ext cx="419445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salle</a:t>
            </a:r>
          </a:p>
        </p:txBody>
      </p:sp>
      <p:sp>
        <p:nvSpPr>
          <p:cNvPr id="41" name="TextBox 40">
            <a:extLst>
              <a:ext uri="{FF2B5EF4-FFF2-40B4-BE49-F238E27FC236}">
                <a16:creationId xmlns:a16="http://schemas.microsoft.com/office/drawing/2014/main" id="{58D37686-ECB8-4E1D-AF71-7D5E552F5718}"/>
              </a:ext>
            </a:extLst>
          </p:cNvPr>
          <p:cNvSpPr txBox="1"/>
          <p:nvPr/>
        </p:nvSpPr>
        <p:spPr>
          <a:xfrm>
            <a:off x="5067890" y="3456112"/>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le silence</a:t>
            </a:r>
          </a:p>
        </p:txBody>
      </p:sp>
      <p:sp>
        <p:nvSpPr>
          <p:cNvPr id="42" name="TextBox 41">
            <a:extLst>
              <a:ext uri="{FF2B5EF4-FFF2-40B4-BE49-F238E27FC236}">
                <a16:creationId xmlns:a16="http://schemas.microsoft.com/office/drawing/2014/main" id="{5E02C18A-4F5C-4852-BBB8-09820276AF7F}"/>
              </a:ext>
            </a:extLst>
          </p:cNvPr>
          <p:cNvSpPr txBox="1"/>
          <p:nvPr/>
        </p:nvSpPr>
        <p:spPr>
          <a:xfrm>
            <a:off x="5067890" y="3942693"/>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a:t>
            </a:r>
            <a:r>
              <a:rPr kumimoji="0" lang="en-GB" sz="2400" b="0" i="0" u="none" strike="noStrike" kern="0" cap="none" spc="0" normalizeH="0" baseline="0" noProof="0" dirty="0" err="1">
                <a:ln>
                  <a:noFill/>
                </a:ln>
                <a:solidFill>
                  <a:srgbClr val="4472C4">
                    <a:lumMod val="50000"/>
                  </a:srgbClr>
                </a:solidFill>
                <a:effectLst/>
                <a:uLnTx/>
                <a:uFillTx/>
              </a:rPr>
              <a:t>fenêtre</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43" name="TextBox 42">
            <a:extLst>
              <a:ext uri="{FF2B5EF4-FFF2-40B4-BE49-F238E27FC236}">
                <a16:creationId xmlns:a16="http://schemas.microsoft.com/office/drawing/2014/main" id="{D3643763-D310-4FDC-ADB7-0245F9BCA514}"/>
              </a:ext>
            </a:extLst>
          </p:cNvPr>
          <p:cNvSpPr txBox="1"/>
          <p:nvPr/>
        </p:nvSpPr>
        <p:spPr>
          <a:xfrm>
            <a:off x="8385508" y="1011592"/>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board</a:t>
            </a:r>
            <a:endParaRPr kumimoji="0" lang="en-GB" sz="2400" b="0" i="0" u="none" strike="noStrike" kern="0" cap="none" spc="0" normalizeH="0" baseline="0" noProof="0" dirty="0">
              <a:ln>
                <a:noFill/>
              </a:ln>
              <a:solidFill>
                <a:srgbClr val="FF0000"/>
              </a:solidFill>
              <a:effectLst/>
              <a:uLnTx/>
              <a:uFillTx/>
            </a:endParaRPr>
          </a:p>
        </p:txBody>
      </p:sp>
      <p:sp>
        <p:nvSpPr>
          <p:cNvPr id="44" name="TextBox 43">
            <a:extLst>
              <a:ext uri="{FF2B5EF4-FFF2-40B4-BE49-F238E27FC236}">
                <a16:creationId xmlns:a16="http://schemas.microsoft.com/office/drawing/2014/main" id="{B01E8636-1158-4D84-8AC4-BB5075426695}"/>
              </a:ext>
            </a:extLst>
          </p:cNvPr>
          <p:cNvSpPr txBox="1"/>
          <p:nvPr/>
        </p:nvSpPr>
        <p:spPr>
          <a:xfrm>
            <a:off x="8385507" y="149933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class</a:t>
            </a:r>
            <a:endParaRPr kumimoji="0" lang="en-GB" sz="2400" b="0" i="0" u="none" strike="noStrike" kern="0" cap="none" spc="0" normalizeH="0" baseline="0" noProof="0" dirty="0">
              <a:ln>
                <a:noFill/>
              </a:ln>
              <a:solidFill>
                <a:srgbClr val="FF0000"/>
              </a:solidFill>
              <a:effectLst/>
              <a:uLnTx/>
              <a:uFillTx/>
            </a:endParaRPr>
          </a:p>
        </p:txBody>
      </p:sp>
      <p:sp>
        <p:nvSpPr>
          <p:cNvPr id="45" name="TextBox 44">
            <a:extLst>
              <a:ext uri="{FF2B5EF4-FFF2-40B4-BE49-F238E27FC236}">
                <a16:creationId xmlns:a16="http://schemas.microsoft.com/office/drawing/2014/main" id="{CF5978D6-9F18-4F2F-B63B-9D7FBC403F22}"/>
              </a:ext>
            </a:extLst>
          </p:cNvPr>
          <p:cNvSpPr txBox="1"/>
          <p:nvPr/>
        </p:nvSpPr>
        <p:spPr>
          <a:xfrm>
            <a:off x="8385507" y="1987076"/>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door</a:t>
            </a:r>
            <a:endParaRPr kumimoji="0" lang="en-GB" sz="2400" b="0" i="0" u="none" strike="noStrike" kern="0" cap="none" spc="0" normalizeH="0" baseline="0" noProof="0" dirty="0">
              <a:ln>
                <a:noFill/>
              </a:ln>
              <a:solidFill>
                <a:srgbClr val="FF0000"/>
              </a:solidFill>
              <a:effectLst/>
              <a:uLnTx/>
              <a:uFillTx/>
            </a:endParaRPr>
          </a:p>
        </p:txBody>
      </p:sp>
      <p:sp>
        <p:nvSpPr>
          <p:cNvPr id="46" name="TextBox 45">
            <a:extLst>
              <a:ext uri="{FF2B5EF4-FFF2-40B4-BE49-F238E27FC236}">
                <a16:creationId xmlns:a16="http://schemas.microsoft.com/office/drawing/2014/main" id="{05B715EA-9116-419A-B48C-9D6AA7E82A46}"/>
              </a:ext>
            </a:extLst>
          </p:cNvPr>
          <p:cNvSpPr txBox="1"/>
          <p:nvPr/>
        </p:nvSpPr>
        <p:spPr>
          <a:xfrm>
            <a:off x="8385508" y="2474818"/>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room</a:t>
            </a:r>
            <a:endParaRPr kumimoji="0" lang="en-GB" sz="2400" b="0" i="0" u="none" strike="noStrike" kern="0" cap="none" spc="0" normalizeH="0" baseline="0" noProof="0" dirty="0">
              <a:ln>
                <a:noFill/>
              </a:ln>
              <a:solidFill>
                <a:srgbClr val="FF0000"/>
              </a:solidFill>
              <a:effectLst/>
              <a:uLnTx/>
              <a:uFillTx/>
            </a:endParaRPr>
          </a:p>
        </p:txBody>
      </p:sp>
      <p:sp>
        <p:nvSpPr>
          <p:cNvPr id="47" name="TextBox 46">
            <a:extLst>
              <a:ext uri="{FF2B5EF4-FFF2-40B4-BE49-F238E27FC236}">
                <a16:creationId xmlns:a16="http://schemas.microsoft.com/office/drawing/2014/main" id="{3254185F-B5E2-4509-B24D-32B9B092680C}"/>
              </a:ext>
            </a:extLst>
          </p:cNvPr>
          <p:cNvSpPr txBox="1"/>
          <p:nvPr/>
        </p:nvSpPr>
        <p:spPr>
          <a:xfrm>
            <a:off x="8385507" y="3450302"/>
            <a:ext cx="46366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silence</a:t>
            </a:r>
            <a:endParaRPr kumimoji="0" lang="en-GB" sz="2400" b="0" i="0" u="none" strike="noStrike" kern="0" cap="none" spc="0" normalizeH="0" baseline="0" noProof="0" dirty="0">
              <a:ln>
                <a:noFill/>
              </a:ln>
              <a:solidFill>
                <a:srgbClr val="FF0000"/>
              </a:solidFill>
              <a:effectLst/>
              <a:uLnTx/>
              <a:uFillTx/>
            </a:endParaRPr>
          </a:p>
        </p:txBody>
      </p:sp>
      <p:sp>
        <p:nvSpPr>
          <p:cNvPr id="48" name="TextBox 47">
            <a:extLst>
              <a:ext uri="{FF2B5EF4-FFF2-40B4-BE49-F238E27FC236}">
                <a16:creationId xmlns:a16="http://schemas.microsoft.com/office/drawing/2014/main" id="{AFFDAE5B-7722-4B15-91CA-213A0019673A}"/>
              </a:ext>
            </a:extLst>
          </p:cNvPr>
          <p:cNvSpPr txBox="1"/>
          <p:nvPr/>
        </p:nvSpPr>
        <p:spPr>
          <a:xfrm>
            <a:off x="8385508" y="393804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window</a:t>
            </a:r>
            <a:endParaRPr kumimoji="0" lang="en-GB" sz="2400" b="0" i="0" u="none" strike="noStrike" kern="0" cap="none" spc="0" normalizeH="0" baseline="0" noProof="0" dirty="0">
              <a:ln>
                <a:noFill/>
              </a:ln>
              <a:solidFill>
                <a:srgbClr val="FF0000"/>
              </a:solidFill>
              <a:effectLst/>
              <a:uLnTx/>
              <a:uFillTx/>
            </a:endParaRPr>
          </a:p>
        </p:txBody>
      </p:sp>
      <p:sp>
        <p:nvSpPr>
          <p:cNvPr id="49" name="TextBox 48">
            <a:extLst>
              <a:ext uri="{FF2B5EF4-FFF2-40B4-BE49-F238E27FC236}">
                <a16:creationId xmlns:a16="http://schemas.microsoft.com/office/drawing/2014/main" id="{651F3655-8FB8-462F-9564-D629E1DECA9F}"/>
              </a:ext>
            </a:extLst>
          </p:cNvPr>
          <p:cNvSpPr txBox="1"/>
          <p:nvPr/>
        </p:nvSpPr>
        <p:spPr>
          <a:xfrm>
            <a:off x="5054929" y="442927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fermer</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0" name="TextBox 49">
            <a:extLst>
              <a:ext uri="{FF2B5EF4-FFF2-40B4-BE49-F238E27FC236}">
                <a16:creationId xmlns:a16="http://schemas.microsoft.com/office/drawing/2014/main" id="{3D11E1D7-5C68-44A2-A91C-0C287126E488}"/>
              </a:ext>
            </a:extLst>
          </p:cNvPr>
          <p:cNvSpPr txBox="1"/>
          <p:nvPr/>
        </p:nvSpPr>
        <p:spPr>
          <a:xfrm>
            <a:off x="8385508" y="4425786"/>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to close, closing</a:t>
            </a:r>
            <a:endParaRPr kumimoji="0" lang="en-GB" sz="2400" b="0" i="0" u="none" strike="noStrike" kern="0" cap="none" spc="0" normalizeH="0" baseline="0" noProof="0" dirty="0">
              <a:ln>
                <a:noFill/>
              </a:ln>
              <a:solidFill>
                <a:srgbClr val="FF0000"/>
              </a:solidFill>
              <a:effectLst/>
              <a:uLnTx/>
              <a:uFillTx/>
            </a:endParaRPr>
          </a:p>
        </p:txBody>
      </p:sp>
      <p:sp>
        <p:nvSpPr>
          <p:cNvPr id="51" name="TextBox 50">
            <a:extLst>
              <a:ext uri="{FF2B5EF4-FFF2-40B4-BE49-F238E27FC236}">
                <a16:creationId xmlns:a16="http://schemas.microsoft.com/office/drawing/2014/main" id="{7DEBAE3C-7100-435B-926F-18B9FE5A1DD9}"/>
              </a:ext>
            </a:extLst>
          </p:cNvPr>
          <p:cNvSpPr txBox="1"/>
          <p:nvPr/>
        </p:nvSpPr>
        <p:spPr>
          <a:xfrm>
            <a:off x="5054929" y="588901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vous</a:t>
            </a:r>
            <a:endParaRPr kumimoji="0" lang="en-GB" sz="2400" b="0" i="0" u="none" strike="noStrike" kern="0" cap="none" spc="0" normalizeH="0" baseline="0" noProof="0" dirty="0">
              <a:ln>
                <a:noFill/>
              </a:ln>
              <a:solidFill>
                <a:srgbClr val="FF0000"/>
              </a:solidFill>
              <a:effectLst/>
              <a:uLnTx/>
              <a:uFillTx/>
            </a:endParaRPr>
          </a:p>
        </p:txBody>
      </p:sp>
      <p:sp>
        <p:nvSpPr>
          <p:cNvPr id="52" name="TextBox 51">
            <a:extLst>
              <a:ext uri="{FF2B5EF4-FFF2-40B4-BE49-F238E27FC236}">
                <a16:creationId xmlns:a16="http://schemas.microsoft.com/office/drawing/2014/main" id="{4B689ECE-8DA5-41C2-83DD-2029C653F3A8}"/>
              </a:ext>
            </a:extLst>
          </p:cNvPr>
          <p:cNvSpPr txBox="1"/>
          <p:nvPr/>
        </p:nvSpPr>
        <p:spPr>
          <a:xfrm>
            <a:off x="8385508" y="588901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you (plural)</a:t>
            </a:r>
            <a:endParaRPr kumimoji="0" lang="en-GB" sz="2400" b="0" i="0" u="none" strike="noStrike" kern="0" cap="none" spc="0" normalizeH="0" baseline="0" noProof="0" dirty="0">
              <a:ln>
                <a:noFill/>
              </a:ln>
              <a:solidFill>
                <a:srgbClr val="FF0000"/>
              </a:solidFill>
              <a:effectLst/>
              <a:uLnTx/>
              <a:uFillTx/>
            </a:endParaRPr>
          </a:p>
        </p:txBody>
      </p:sp>
      <p:sp>
        <p:nvSpPr>
          <p:cNvPr id="53" name="TextBox 52">
            <a:extLst>
              <a:ext uri="{FF2B5EF4-FFF2-40B4-BE49-F238E27FC236}">
                <a16:creationId xmlns:a16="http://schemas.microsoft.com/office/drawing/2014/main" id="{C2FDEE14-BDB7-4297-A4F0-8CDE6893364A}"/>
              </a:ext>
            </a:extLst>
          </p:cNvPr>
          <p:cNvSpPr txBox="1"/>
          <p:nvPr/>
        </p:nvSpPr>
        <p:spPr>
          <a:xfrm>
            <a:off x="1460362" y="2458034"/>
            <a:ext cx="350657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determiner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 noun  </a:t>
            </a:r>
          </a:p>
        </p:txBody>
      </p:sp>
      <p:sp>
        <p:nvSpPr>
          <p:cNvPr id="54" name="TextBox 53">
            <a:extLst>
              <a:ext uri="{FF2B5EF4-FFF2-40B4-BE49-F238E27FC236}">
                <a16:creationId xmlns:a16="http://schemas.microsoft.com/office/drawing/2014/main" id="{1B7A7D20-E371-409C-A63C-749D1DFB99E9}"/>
              </a:ext>
            </a:extLst>
          </p:cNvPr>
          <p:cNvSpPr txBox="1"/>
          <p:nvPr/>
        </p:nvSpPr>
        <p:spPr>
          <a:xfrm>
            <a:off x="3132153" y="4671489"/>
            <a:ext cx="17071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verb</a:t>
            </a:r>
          </a:p>
        </p:txBody>
      </p:sp>
      <p:sp>
        <p:nvSpPr>
          <p:cNvPr id="55" name="Left Brace 54">
            <a:extLst>
              <a:ext uri="{FF2B5EF4-FFF2-40B4-BE49-F238E27FC236}">
                <a16:creationId xmlns:a16="http://schemas.microsoft.com/office/drawing/2014/main" id="{FC9731F8-F710-45F5-9378-B18602FA30F9}"/>
              </a:ext>
            </a:extLst>
          </p:cNvPr>
          <p:cNvSpPr/>
          <p:nvPr/>
        </p:nvSpPr>
        <p:spPr>
          <a:xfrm>
            <a:off x="4261120" y="1131687"/>
            <a:ext cx="806769" cy="3154484"/>
          </a:xfrm>
          <a:prstGeom prst="leftBrace">
            <a:avLst/>
          </a:prstGeom>
          <a:no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C32AC0CF-2CF7-4EED-B48A-715597199598}"/>
              </a:ext>
            </a:extLst>
          </p:cNvPr>
          <p:cNvSpPr txBox="1"/>
          <p:nvPr/>
        </p:nvSpPr>
        <p:spPr>
          <a:xfrm>
            <a:off x="2485636" y="5867148"/>
            <a:ext cx="214272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pronoun</a:t>
            </a:r>
          </a:p>
        </p:txBody>
      </p:sp>
      <p:cxnSp>
        <p:nvCxnSpPr>
          <p:cNvPr id="57" name="Straight Connector 56">
            <a:extLst>
              <a:ext uri="{FF2B5EF4-FFF2-40B4-BE49-F238E27FC236}">
                <a16:creationId xmlns:a16="http://schemas.microsoft.com/office/drawing/2014/main" id="{C885D059-1C5E-4AA1-9821-7A96E8BCD50E}"/>
              </a:ext>
            </a:extLst>
          </p:cNvPr>
          <p:cNvCxnSpPr/>
          <p:nvPr/>
        </p:nvCxnSpPr>
        <p:spPr>
          <a:xfrm>
            <a:off x="3990887" y="6141129"/>
            <a:ext cx="1057386" cy="0"/>
          </a:xfrm>
          <a:prstGeom prst="line">
            <a:avLst/>
          </a:prstGeom>
          <a:noFill/>
          <a:ln w="6350" cap="flat" cmpd="sng" algn="ctr">
            <a:solidFill>
              <a:srgbClr val="4472C4"/>
            </a:solidFill>
            <a:prstDash val="solid"/>
            <a:miter lim="800000"/>
          </a:ln>
          <a:effectLst/>
        </p:spPr>
      </p:cxnSp>
      <p:sp>
        <p:nvSpPr>
          <p:cNvPr id="58" name="TextBox 57">
            <a:extLst>
              <a:ext uri="{FF2B5EF4-FFF2-40B4-BE49-F238E27FC236}">
                <a16:creationId xmlns:a16="http://schemas.microsoft.com/office/drawing/2014/main" id="{FE702F86-E08B-4F0A-AE27-9B65698F955F}"/>
              </a:ext>
            </a:extLst>
          </p:cNvPr>
          <p:cNvSpPr txBox="1"/>
          <p:nvPr/>
        </p:nvSpPr>
        <p:spPr>
          <a:xfrm>
            <a:off x="5054929" y="2969531"/>
            <a:ext cx="419445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chemise</a:t>
            </a:r>
          </a:p>
        </p:txBody>
      </p:sp>
      <p:sp>
        <p:nvSpPr>
          <p:cNvPr id="59" name="TextBox 58">
            <a:extLst>
              <a:ext uri="{FF2B5EF4-FFF2-40B4-BE49-F238E27FC236}">
                <a16:creationId xmlns:a16="http://schemas.microsoft.com/office/drawing/2014/main" id="{AA08B60C-B112-4576-A2E3-CD0695833437}"/>
              </a:ext>
            </a:extLst>
          </p:cNvPr>
          <p:cNvSpPr txBox="1"/>
          <p:nvPr/>
        </p:nvSpPr>
        <p:spPr>
          <a:xfrm>
            <a:off x="8385508" y="2962560"/>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shirt</a:t>
            </a:r>
            <a:endParaRPr kumimoji="0" lang="en-GB" sz="2400" b="0" i="0" u="none" strike="noStrike" kern="0" cap="none" spc="0" normalizeH="0" baseline="0" noProof="0" dirty="0">
              <a:ln>
                <a:noFill/>
              </a:ln>
              <a:solidFill>
                <a:srgbClr val="FF0000"/>
              </a:solidFill>
              <a:effectLst/>
              <a:uLnTx/>
              <a:uFillTx/>
            </a:endParaRPr>
          </a:p>
        </p:txBody>
      </p:sp>
      <p:sp>
        <p:nvSpPr>
          <p:cNvPr id="60" name="TextBox 59">
            <a:extLst>
              <a:ext uri="{FF2B5EF4-FFF2-40B4-BE49-F238E27FC236}">
                <a16:creationId xmlns:a16="http://schemas.microsoft.com/office/drawing/2014/main" id="{5537A15A-B0E0-4BC8-8BAB-BD88305707B3}"/>
              </a:ext>
            </a:extLst>
          </p:cNvPr>
          <p:cNvSpPr txBox="1"/>
          <p:nvPr/>
        </p:nvSpPr>
        <p:spPr>
          <a:xfrm>
            <a:off x="5067890" y="5402436"/>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bien</a:t>
            </a:r>
          </a:p>
        </p:txBody>
      </p:sp>
      <p:sp>
        <p:nvSpPr>
          <p:cNvPr id="61" name="TextBox 60">
            <a:extLst>
              <a:ext uri="{FF2B5EF4-FFF2-40B4-BE49-F238E27FC236}">
                <a16:creationId xmlns:a16="http://schemas.microsoft.com/office/drawing/2014/main" id="{7532337F-2C0D-4765-8D90-D7C68A6934D5}"/>
              </a:ext>
            </a:extLst>
          </p:cNvPr>
          <p:cNvSpPr txBox="1"/>
          <p:nvPr/>
        </p:nvSpPr>
        <p:spPr>
          <a:xfrm>
            <a:off x="8385508" y="5401270"/>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good, well</a:t>
            </a:r>
            <a:endParaRPr kumimoji="0" lang="en-GB" sz="2400" b="0" i="0" u="none" strike="noStrike" kern="0" cap="none" spc="0" normalizeH="0" baseline="0" noProof="0" dirty="0">
              <a:ln>
                <a:noFill/>
              </a:ln>
              <a:solidFill>
                <a:srgbClr val="FF0000"/>
              </a:solidFill>
              <a:effectLst/>
              <a:uLnTx/>
              <a:uFillTx/>
            </a:endParaRPr>
          </a:p>
        </p:txBody>
      </p:sp>
      <p:sp>
        <p:nvSpPr>
          <p:cNvPr id="63" name="TextBox 62">
            <a:extLst>
              <a:ext uri="{FF2B5EF4-FFF2-40B4-BE49-F238E27FC236}">
                <a16:creationId xmlns:a16="http://schemas.microsoft.com/office/drawing/2014/main" id="{41826FB2-9242-4BA5-A14A-8CB2EE599323}"/>
              </a:ext>
            </a:extLst>
          </p:cNvPr>
          <p:cNvSpPr txBox="1"/>
          <p:nvPr/>
        </p:nvSpPr>
        <p:spPr>
          <a:xfrm>
            <a:off x="2643394" y="5370451"/>
            <a:ext cx="17071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adverb</a:t>
            </a:r>
          </a:p>
        </p:txBody>
      </p:sp>
      <p:cxnSp>
        <p:nvCxnSpPr>
          <p:cNvPr id="64" name="Straight Connector 63">
            <a:extLst>
              <a:ext uri="{FF2B5EF4-FFF2-40B4-BE49-F238E27FC236}">
                <a16:creationId xmlns:a16="http://schemas.microsoft.com/office/drawing/2014/main" id="{B8418C0E-EB14-4F9F-BD32-1442AA8E693E}"/>
              </a:ext>
            </a:extLst>
          </p:cNvPr>
          <p:cNvCxnSpPr/>
          <p:nvPr/>
        </p:nvCxnSpPr>
        <p:spPr>
          <a:xfrm>
            <a:off x="3985747" y="5632102"/>
            <a:ext cx="1057386" cy="0"/>
          </a:xfrm>
          <a:prstGeom prst="line">
            <a:avLst/>
          </a:prstGeom>
          <a:noFill/>
          <a:ln w="6350" cap="flat" cmpd="sng" algn="ctr">
            <a:solidFill>
              <a:srgbClr val="4472C4"/>
            </a:solidFill>
            <a:prstDash val="solid"/>
            <a:miter lim="800000"/>
          </a:ln>
          <a:effectLst/>
        </p:spPr>
      </p:cxnSp>
      <p:sp>
        <p:nvSpPr>
          <p:cNvPr id="65" name="TextBox 64">
            <a:extLst>
              <a:ext uri="{FF2B5EF4-FFF2-40B4-BE49-F238E27FC236}">
                <a16:creationId xmlns:a16="http://schemas.microsoft.com/office/drawing/2014/main" id="{D7D1C9C8-E8F1-4220-A7B3-E4F5B171A182}"/>
              </a:ext>
            </a:extLst>
          </p:cNvPr>
          <p:cNvSpPr txBox="1"/>
          <p:nvPr/>
        </p:nvSpPr>
        <p:spPr>
          <a:xfrm>
            <a:off x="5054929" y="4915855"/>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regarder</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6" name="TextBox 65">
            <a:extLst>
              <a:ext uri="{FF2B5EF4-FFF2-40B4-BE49-F238E27FC236}">
                <a16:creationId xmlns:a16="http://schemas.microsoft.com/office/drawing/2014/main" id="{48429B30-97B2-4735-A04E-E44C0CEB4E4F}"/>
              </a:ext>
            </a:extLst>
          </p:cNvPr>
          <p:cNvSpPr txBox="1"/>
          <p:nvPr/>
        </p:nvSpPr>
        <p:spPr>
          <a:xfrm>
            <a:off x="8385507" y="4913528"/>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to </a:t>
            </a:r>
            <a:r>
              <a:rPr lang="en-GB" sz="2400" kern="0" dirty="0">
                <a:solidFill>
                  <a:srgbClr val="4472C4">
                    <a:lumMod val="50000"/>
                  </a:srgbClr>
                </a:solidFill>
              </a:rPr>
              <a:t>watch</a:t>
            </a:r>
            <a:r>
              <a:rPr kumimoji="0" lang="en-GB" sz="2400" b="0" i="0" u="none" strike="noStrike" kern="0" cap="none" spc="0" normalizeH="0" baseline="0" noProof="0" dirty="0">
                <a:ln>
                  <a:noFill/>
                </a:ln>
                <a:solidFill>
                  <a:srgbClr val="4472C4">
                    <a:lumMod val="50000"/>
                  </a:srgbClr>
                </a:solidFill>
                <a:effectLst/>
                <a:uLnTx/>
                <a:uFillTx/>
              </a:rPr>
              <a:t>, to</a:t>
            </a:r>
            <a:r>
              <a:rPr kumimoji="0" lang="en-GB" sz="2400" b="0" i="0" u="none" strike="noStrike" kern="0" cap="none" spc="0" normalizeH="0" noProof="0" dirty="0">
                <a:ln>
                  <a:noFill/>
                </a:ln>
                <a:solidFill>
                  <a:srgbClr val="4472C4">
                    <a:lumMod val="50000"/>
                  </a:srgbClr>
                </a:solidFill>
                <a:effectLst/>
                <a:uLnTx/>
                <a:uFillTx/>
              </a:rPr>
              <a:t> look at</a:t>
            </a:r>
            <a:endParaRPr kumimoji="0" lang="en-GB" sz="2400" b="0" i="0" u="none" strike="noStrike" kern="0" cap="none" spc="0" normalizeH="0" baseline="0" noProof="0" dirty="0">
              <a:ln>
                <a:noFill/>
              </a:ln>
              <a:solidFill>
                <a:srgbClr val="FF0000"/>
              </a:solidFill>
              <a:effectLst/>
              <a:uLnTx/>
              <a:uFillTx/>
            </a:endParaRPr>
          </a:p>
        </p:txBody>
      </p:sp>
      <p:sp>
        <p:nvSpPr>
          <p:cNvPr id="67" name="Left Brace 66">
            <a:extLst>
              <a:ext uri="{FF2B5EF4-FFF2-40B4-BE49-F238E27FC236}">
                <a16:creationId xmlns:a16="http://schemas.microsoft.com/office/drawing/2014/main" id="{8E8ED633-3193-43AB-A285-DFC58FD440ED}"/>
              </a:ext>
            </a:extLst>
          </p:cNvPr>
          <p:cNvSpPr/>
          <p:nvPr/>
        </p:nvSpPr>
        <p:spPr>
          <a:xfrm>
            <a:off x="4224979" y="4497061"/>
            <a:ext cx="806769" cy="830998"/>
          </a:xfrm>
          <a:prstGeom prst="leftBrace">
            <a:avLst/>
          </a:prstGeom>
          <a:no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5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2" nodeType="click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2" nodeType="clickEffect">
                                  <p:stCondLst>
                                    <p:cond delay="0"/>
                                  </p:stCondLst>
                                  <p:childTnLst>
                                    <p:set>
                                      <p:cBhvr>
                                        <p:cTn id="138" dur="1" fill="hold">
                                          <p:stCondLst>
                                            <p:cond delay="0"/>
                                          </p:stCondLst>
                                        </p:cTn>
                                        <p:tgtEl>
                                          <p:spTgt spid="4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4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2" nodeType="clickEffect">
                                  <p:stCondLst>
                                    <p:cond delay="0"/>
                                  </p:stCondLst>
                                  <p:childTnLst>
                                    <p:set>
                                      <p:cBhvr>
                                        <p:cTn id="146" dur="1" fill="hold">
                                          <p:stCondLst>
                                            <p:cond delay="0"/>
                                          </p:stCondLst>
                                        </p:cTn>
                                        <p:tgtEl>
                                          <p:spTgt spid="4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2"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4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2" nodeType="clickEffect">
                                  <p:stCondLst>
                                    <p:cond delay="0"/>
                                  </p:stCondLst>
                                  <p:childTnLst>
                                    <p:set>
                                      <p:cBhvr>
                                        <p:cTn id="162" dur="1" fill="hold">
                                          <p:stCondLst>
                                            <p:cond delay="0"/>
                                          </p:stCondLst>
                                        </p:cTn>
                                        <p:tgtEl>
                                          <p:spTgt spid="4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52"/>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2" nodeType="clickEffect">
                                  <p:stCondLst>
                                    <p:cond delay="0"/>
                                  </p:stCondLst>
                                  <p:childTnLst>
                                    <p:set>
                                      <p:cBhvr>
                                        <p:cTn id="170" dur="1" fill="hold">
                                          <p:stCondLst>
                                            <p:cond delay="0"/>
                                          </p:stCondLst>
                                        </p:cTn>
                                        <p:tgtEl>
                                          <p:spTgt spid="52"/>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2" nodeType="clickEffect">
                                  <p:stCondLst>
                                    <p:cond delay="0"/>
                                  </p:stCondLst>
                                  <p:childTnLst>
                                    <p:set>
                                      <p:cBhvr>
                                        <p:cTn id="174" dur="1" fill="hold">
                                          <p:stCondLst>
                                            <p:cond delay="0"/>
                                          </p:stCondLst>
                                        </p:cTn>
                                        <p:tgtEl>
                                          <p:spTgt spid="48"/>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48"/>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44"/>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2" nodeType="clickEffect">
                                  <p:stCondLst>
                                    <p:cond delay="0"/>
                                  </p:stCondLst>
                                  <p:childTnLst>
                                    <p:set>
                                      <p:cBhvr>
                                        <p:cTn id="186" dur="1" fill="hold">
                                          <p:stCondLst>
                                            <p:cond delay="0"/>
                                          </p:stCondLst>
                                        </p:cTn>
                                        <p:tgtEl>
                                          <p:spTgt spid="44"/>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1" nodeType="clickEffect">
                                  <p:stCondLst>
                                    <p:cond delay="0"/>
                                  </p:stCondLst>
                                  <p:childTnLst>
                                    <p:set>
                                      <p:cBhvr>
                                        <p:cTn id="190" dur="1" fill="hold">
                                          <p:stCondLst>
                                            <p:cond delay="0"/>
                                          </p:stCondLst>
                                        </p:cTn>
                                        <p:tgtEl>
                                          <p:spTgt spid="59"/>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2" nodeType="clickEffect">
                                  <p:stCondLst>
                                    <p:cond delay="0"/>
                                  </p:stCondLst>
                                  <p:childTnLst>
                                    <p:set>
                                      <p:cBhvr>
                                        <p:cTn id="194" dur="1" fill="hold">
                                          <p:stCondLst>
                                            <p:cond delay="0"/>
                                          </p:stCondLst>
                                        </p:cTn>
                                        <p:tgtEl>
                                          <p:spTgt spid="59"/>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61"/>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2" nodeType="clickEffect">
                                  <p:stCondLst>
                                    <p:cond delay="0"/>
                                  </p:stCondLst>
                                  <p:childTnLst>
                                    <p:set>
                                      <p:cBhvr>
                                        <p:cTn id="202" dur="1" fill="hold">
                                          <p:stCondLst>
                                            <p:cond delay="0"/>
                                          </p:stCondLst>
                                        </p:cTn>
                                        <p:tgtEl>
                                          <p:spTgt spid="61"/>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1" nodeType="clickEffect">
                                  <p:stCondLst>
                                    <p:cond delay="0"/>
                                  </p:stCondLst>
                                  <p:childTnLst>
                                    <p:set>
                                      <p:cBhvr>
                                        <p:cTn id="206" dur="1" fill="hold">
                                          <p:stCondLst>
                                            <p:cond delay="0"/>
                                          </p:stCondLst>
                                        </p:cTn>
                                        <p:tgtEl>
                                          <p:spTgt spid="66"/>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2" nodeType="clickEffect">
                                  <p:stCondLst>
                                    <p:cond delay="0"/>
                                  </p:stCondLst>
                                  <p:childTnLst>
                                    <p:set>
                                      <p:cBhvr>
                                        <p:cTn id="2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50" grpId="0"/>
      <p:bldP spid="50" grpId="1"/>
      <p:bldP spid="50" grpId="2"/>
      <p:bldP spid="51" grpId="0"/>
      <p:bldP spid="52" grpId="0"/>
      <p:bldP spid="52" grpId="1"/>
      <p:bldP spid="52" grpId="2"/>
      <p:bldP spid="53" grpId="0"/>
      <p:bldP spid="54" grpId="0"/>
      <p:bldP spid="55" grpId="0" animBg="1"/>
      <p:bldP spid="56" grpId="0"/>
      <p:bldP spid="58" grpId="0"/>
      <p:bldP spid="59" grpId="0"/>
      <p:bldP spid="59" grpId="1"/>
      <p:bldP spid="59" grpId="2"/>
      <p:bldP spid="60" grpId="0"/>
      <p:bldP spid="61" grpId="0"/>
      <p:bldP spid="61" grpId="1"/>
      <p:bldP spid="61" grpId="2"/>
      <p:bldP spid="63" grpId="0"/>
      <p:bldP spid="65" grpId="0"/>
      <p:bldP spid="66" grpId="0"/>
      <p:bldP spid="66" grpId="1"/>
      <p:bldP spid="66" grpId="2"/>
      <p:bldP spid="6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6420</Words>
  <Application>Microsoft Office PowerPoint</Application>
  <PresentationFormat>Widescreen</PresentationFormat>
  <Paragraphs>1036</Paragraphs>
  <Slides>41</Slides>
  <Notes>41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41</vt:i4>
      </vt:variant>
    </vt:vector>
  </HeadingPairs>
  <TitlesOfParts>
    <vt:vector size="50" baseType="lpstr">
      <vt:lpstr>Arial</vt:lpstr>
      <vt:lpstr>Calibri</vt:lpstr>
      <vt:lpstr>Calibri Light</vt:lpstr>
      <vt:lpstr>Century Gothic</vt:lpstr>
      <vt:lpstr>Tw Cen MT</vt:lpstr>
      <vt:lpstr>Office Theme</vt:lpstr>
      <vt:lpstr>NCELP Theme</vt:lpstr>
      <vt:lpstr>1_Office Theme</vt:lpstr>
      <vt:lpstr>1_Office Theme</vt:lpstr>
      <vt:lpstr>Distinguishing between 'you' meaning one person and 'you' meaning more than one person </vt:lpstr>
      <vt:lpstr>i</vt:lpstr>
      <vt:lpstr>i</vt:lpstr>
      <vt:lpstr>i</vt:lpstr>
      <vt:lpstr>i</vt:lpstr>
      <vt:lpstr>i</vt:lpstr>
      <vt:lpstr>i</vt:lpstr>
      <vt:lpstr>[i] ou [e] ?</vt:lpstr>
      <vt:lpstr>Vocabulaire</vt:lpstr>
      <vt:lpstr>Vocabulaire  </vt:lpstr>
      <vt:lpstr>Vocabulaire</vt:lpstr>
      <vt:lpstr>Vocabulary introduction</vt:lpstr>
      <vt:lpstr>Talking to others: tu and vous</vt:lpstr>
      <vt:lpstr>Grammaire</vt:lpstr>
      <vt:lpstr>Grammaire - réponses</vt:lpstr>
      <vt:lpstr>Talking to others: tu and vous</vt:lpstr>
      <vt:lpstr>Talking to others: tu and vous</vt:lpstr>
      <vt:lpstr>Distinguishing between ‘you’ meaning one person and ‘you’ meaning more than one person</vt:lpstr>
      <vt:lpstr>i</vt:lpstr>
      <vt:lpstr>i</vt:lpstr>
      <vt:lpstr>i</vt:lpstr>
      <vt:lpstr>Phonétique</vt:lpstr>
      <vt:lpstr>Vocabulaire</vt:lpstr>
      <vt:lpstr>Talking to others: tu and vous</vt:lpstr>
      <vt:lpstr>Talking to others: tu and vous</vt:lpstr>
      <vt:lpstr>Talking to others: tu and vous</vt:lpstr>
      <vt:lpstr>Talking to others: tu and vous</vt:lpstr>
      <vt:lpstr>Talking to others: tu and vous</vt:lpstr>
      <vt:lpstr>Talking to others: tu and vous</vt:lpstr>
      <vt:lpstr>Talking to others: tu and vous</vt:lpstr>
      <vt:lpstr>Talking to others: tu and vous</vt:lpstr>
      <vt:lpstr>Talking to others: tu and vous</vt:lpstr>
      <vt:lpstr>Talking to others: tu and vous</vt:lpstr>
      <vt:lpstr>Talking to others: tu and vous</vt:lpstr>
      <vt:lpstr>Talking to others: tu and vous</vt:lpstr>
      <vt:lpstr>Talking to others: tu and vous</vt:lpstr>
      <vt:lpstr>Talking to others: tu and vous </vt:lpstr>
      <vt:lpstr>Answering others: je and nous</vt:lpstr>
      <vt:lpstr>Answering others: je and nous</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Louise Bibbey</cp:lastModifiedBy>
  <cp:revision>357</cp:revision>
  <dcterms:created xsi:type="dcterms:W3CDTF">2019-04-30T10:52:52Z</dcterms:created>
  <dcterms:modified xsi:type="dcterms:W3CDTF">2021-07-28T14:03:19Z</dcterms:modified>
</cp:coreProperties>
</file>