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 id="2147483660" r:id="rId2"/>
  </p:sldMasterIdLst>
  <p:notesMasterIdLst>
    <p:notesMasterId r:id="rId32"/>
  </p:notesMasterIdLst>
  <p:sldIdLst>
    <p:sldId id="293" r:id="rId3"/>
    <p:sldId id="256" r:id="rId4"/>
    <p:sldId id="257" r:id="rId5"/>
    <p:sldId id="258" r:id="rId6"/>
    <p:sldId id="281" r:id="rId7"/>
    <p:sldId id="261" r:id="rId8"/>
    <p:sldId id="259" r:id="rId9"/>
    <p:sldId id="262" r:id="rId10"/>
    <p:sldId id="263" r:id="rId11"/>
    <p:sldId id="260" r:id="rId12"/>
    <p:sldId id="264" r:id="rId13"/>
    <p:sldId id="265" r:id="rId14"/>
    <p:sldId id="266" r:id="rId15"/>
    <p:sldId id="267" r:id="rId16"/>
    <p:sldId id="268" r:id="rId17"/>
    <p:sldId id="269" r:id="rId18"/>
    <p:sldId id="274" r:id="rId19"/>
    <p:sldId id="275" r:id="rId20"/>
    <p:sldId id="270" r:id="rId21"/>
    <p:sldId id="276" r:id="rId22"/>
    <p:sldId id="278" r:id="rId23"/>
    <p:sldId id="279" r:id="rId24"/>
    <p:sldId id="280" r:id="rId25"/>
    <p:sldId id="283" r:id="rId26"/>
    <p:sldId id="284" r:id="rId27"/>
    <p:sldId id="285" r:id="rId28"/>
    <p:sldId id="287" r:id="rId29"/>
    <p:sldId id="290" r:id="rId30"/>
    <p:sldId id="292" r:id="rId31"/>
  </p:sldIdLst>
  <p:sldSz cx="12192000" cy="6858000"/>
  <p:notesSz cx="6858000" cy="9144000"/>
  <p:embeddedFontLst>
    <p:embeddedFont>
      <p:font typeface="Bradley Hand ITC" panose="03070402050302030203" pitchFamily="66" charset="0"/>
      <p:regular r:id="rId33"/>
    </p:embeddedFont>
    <p:embeddedFont>
      <p:font typeface="Tw Cen MT" panose="020B0602020104020603" pitchFamily="3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Century Gothic" panose="020B0502020202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189">
          <p15:clr>
            <a:srgbClr val="A4A3A4"/>
          </p15:clr>
        </p15:guide>
        <p15:guide id="4" pos="7469">
          <p15:clr>
            <a:srgbClr val="A4A3A4"/>
          </p15:clr>
        </p15:guide>
        <p15:guide id="5" orient="horz" pos="187">
          <p15:clr>
            <a:srgbClr val="A4A3A4"/>
          </p15:clr>
        </p15:guide>
        <p15:guide id="6" orient="horz" pos="4020">
          <p15:clr>
            <a:srgbClr val="A4A3A4"/>
          </p15:clr>
        </p15:guide>
        <p15:guide id="7" orient="horz" pos="417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82"/>
    <p:restoredTop sz="82412" autoAdjust="0"/>
  </p:normalViewPr>
  <p:slideViewPr>
    <p:cSldViewPr snapToGrid="0">
      <p:cViewPr varScale="1">
        <p:scale>
          <a:sx n="92" d="100"/>
          <a:sy n="92" d="100"/>
        </p:scale>
        <p:origin x="1026" y="78"/>
      </p:cViewPr>
      <p:guideLst>
        <p:guide orient="horz" pos="2160"/>
        <p:guide pos="3840"/>
        <p:guide pos="189"/>
        <p:guide pos="7469"/>
        <p:guide orient="horz" pos="187"/>
        <p:guide orient="horz" pos="4020"/>
        <p:guide orient="horz" pos="4178"/>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69874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panose="020F0502020204030204"/>
              </a:rPr>
              <a:pPr/>
              <a:t>1</a:t>
            </a:fld>
            <a:endParaRPr lang="en-GB">
              <a:solidFill>
                <a:prstClr val="black"/>
              </a:solidFill>
              <a:latin typeface="Calibri" panose="020F0502020204030204"/>
            </a:endParaRPr>
          </a:p>
        </p:txBody>
      </p:sp>
    </p:spTree>
    <p:extLst>
      <p:ext uri="{BB962C8B-B14F-4D97-AF65-F5344CB8AC3E}">
        <p14:creationId xmlns:p14="http://schemas.microsoft.com/office/powerpoint/2010/main" val="390283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Audio: me </a:t>
            </a:r>
            <a:r>
              <a:rPr lang="en-GB" dirty="0" err="1"/>
              <a:t>quemo</a:t>
            </a: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2506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Audio:</a:t>
            </a:r>
            <a:r>
              <a:rPr lang="en-GB" baseline="0" dirty="0"/>
              <a:t> </a:t>
            </a:r>
            <a:r>
              <a:rPr lang="en-GB" baseline="0" dirty="0" err="1"/>
              <a:t>llamo</a:t>
            </a: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4236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Audio: me </a:t>
            </a:r>
            <a:r>
              <a:rPr lang="en-GB" dirty="0" err="1"/>
              <a:t>lavo</a:t>
            </a: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621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Audio: </a:t>
            </a:r>
            <a:r>
              <a:rPr lang="en-GB" dirty="0" err="1"/>
              <a:t>seco</a:t>
            </a: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2290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Audio: me </a:t>
            </a:r>
            <a:r>
              <a:rPr lang="en-GB" dirty="0" err="1"/>
              <a:t>miro</a:t>
            </a: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4725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Audio: </a:t>
            </a:r>
            <a:r>
              <a:rPr lang="en-GB" dirty="0" err="1"/>
              <a:t>levanto</a:t>
            </a: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9115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Audio: me</a:t>
            </a:r>
            <a:r>
              <a:rPr lang="en-GB" baseline="0" dirty="0"/>
              <a:t> </a:t>
            </a:r>
            <a:r>
              <a:rPr lang="en-GB" baseline="0" dirty="0" err="1"/>
              <a:t>presento</a:t>
            </a: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4374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Answers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6048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will need to write </a:t>
            </a:r>
            <a:r>
              <a:rPr lang="en-GB" baseline="0" dirty="0"/>
              <a:t>‘a mi </a:t>
            </a:r>
            <a:r>
              <a:rPr lang="en-GB" baseline="0" dirty="0" err="1"/>
              <a:t>abuelo</a:t>
            </a:r>
            <a:r>
              <a:rPr lang="en-GB" baseline="0" dirty="0"/>
              <a:t>’ if the action is done to the grandfather. </a:t>
            </a:r>
          </a:p>
          <a:p>
            <a:endParaRPr lang="en-GB" baseline="0" dirty="0"/>
          </a:p>
          <a:p>
            <a:r>
              <a:rPr lang="en-GB" baseline="0" dirty="0"/>
              <a:t>Note that in this activity Student A and B’s cards have the </a:t>
            </a:r>
            <a:r>
              <a:rPr lang="en-GB" b="0" baseline="0" dirty="0"/>
              <a:t>same</a:t>
            </a:r>
            <a:r>
              <a:rPr lang="en-GB" baseline="0" dirty="0"/>
              <a:t> actions – the only difference is the ‘receiver’ of the action.</a:t>
            </a:r>
          </a:p>
          <a:p>
            <a:endParaRPr lang="en-GB" baseline="0" dirty="0"/>
          </a:p>
          <a:p>
            <a:r>
              <a:rPr lang="en-GB" baseline="0" dirty="0"/>
              <a:t>The activity is designed in this way so that students can then compare what their characters do afterwards (see slide 20).</a:t>
            </a:r>
          </a:p>
          <a:p>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5959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Verb frequency rankings: </a:t>
            </a:r>
            <a:r>
              <a:rPr lang="en-GB" dirty="0" err="1"/>
              <a:t>levantar</a:t>
            </a:r>
            <a:r>
              <a:rPr lang="en-GB" baseline="0" dirty="0"/>
              <a:t> [354]; </a:t>
            </a:r>
            <a:r>
              <a:rPr lang="en-GB" baseline="0" dirty="0" err="1"/>
              <a:t>preparar</a:t>
            </a:r>
            <a:r>
              <a:rPr lang="en-GB" baseline="0" dirty="0"/>
              <a:t> [570]; </a:t>
            </a:r>
            <a:r>
              <a:rPr lang="en-GB" baseline="0" dirty="0" err="1"/>
              <a:t>sacar</a:t>
            </a:r>
            <a:r>
              <a:rPr lang="en-GB" baseline="0" dirty="0"/>
              <a:t> [273]; lavar [1676]; </a:t>
            </a:r>
            <a:r>
              <a:rPr lang="en-GB" baseline="0" dirty="0" err="1"/>
              <a:t>escribir</a:t>
            </a:r>
            <a:r>
              <a:rPr lang="en-GB" baseline="0" dirty="0"/>
              <a:t> [198]; </a:t>
            </a:r>
            <a:r>
              <a:rPr lang="en-GB" baseline="0" dirty="0" err="1"/>
              <a:t>enseñar</a:t>
            </a:r>
            <a:r>
              <a:rPr lang="en-GB" baseline="0" dirty="0"/>
              <a:t> [610].</a:t>
            </a:r>
            <a:endParaRPr lang="en-GB" dirty="0"/>
          </a:p>
          <a:p>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8442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Teachers can skip the speech bubble if they wish. It is ok to teach part of a rule and then add a variation later. Or you might want to mention this here now. Either way, just giving this information here or not, won’t make much difference to learning, as the pupils will just practise the reflexive</a:t>
            </a:r>
            <a:r>
              <a:rPr lang="en-GB" baseline="0" dirty="0"/>
              <a:t> pronoun</a:t>
            </a:r>
            <a:r>
              <a:rPr lang="en-GB" dirty="0"/>
              <a:t> ‘before the verb’ here. </a:t>
            </a:r>
          </a:p>
        </p:txBody>
      </p:sp>
      <p:sp>
        <p:nvSpPr>
          <p:cNvPr id="70" name="Google Shape;7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extLst>
      <p:ext uri="{BB962C8B-B14F-4D97-AF65-F5344CB8AC3E}">
        <p14:creationId xmlns:p14="http://schemas.microsoft.com/office/powerpoint/2010/main" val="428460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1912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4219873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Blank grid for students</a:t>
            </a:r>
          </a:p>
          <a:p>
            <a:endParaRPr lang="en-GB" dirty="0"/>
          </a:p>
          <a:p>
            <a:r>
              <a:rPr lang="en-GB" dirty="0"/>
              <a:t>The</a:t>
            </a:r>
            <a:r>
              <a:rPr lang="en-GB" baseline="0" dirty="0"/>
              <a:t> prompt cards should be turned over when they complete this grid as they should be comparing each other’s sentences. Afterwards, they can turn cards back over to check answers.</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6621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a:t>
            </a:r>
          </a:p>
          <a:p>
            <a:r>
              <a:rPr lang="en-GB" dirty="0"/>
              <a:t>The</a:t>
            </a:r>
            <a:r>
              <a:rPr lang="en-GB" baseline="0" dirty="0"/>
              <a:t> prompt cards should be turned over at this point and only used to check once they have compared their answers.</a:t>
            </a: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6909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The verbs</a:t>
            </a:r>
            <a:r>
              <a:rPr lang="en-GB" baseline="0" dirty="0"/>
              <a:t> have</a:t>
            </a:r>
            <a:r>
              <a:rPr lang="en-GB" dirty="0"/>
              <a:t> been kept the same as in the writing</a:t>
            </a:r>
            <a:r>
              <a:rPr lang="en-GB" baseline="0" dirty="0"/>
              <a:t> activity,</a:t>
            </a:r>
            <a:r>
              <a:rPr lang="en-GB" dirty="0"/>
              <a:t> but absence/presence</a:t>
            </a:r>
            <a:r>
              <a:rPr lang="en-GB" baseline="0" dirty="0"/>
              <a:t> of reflexive pronoun on the prompt cards has been changed.</a:t>
            </a:r>
            <a:endParaRPr lang="en-GB" dirty="0"/>
          </a:p>
          <a:p>
            <a:endParaRPr lang="en-GB" dirty="0"/>
          </a:p>
          <a:p>
            <a:r>
              <a:rPr lang="en-GB" dirty="0"/>
              <a:t>Verb frequency rankings: </a:t>
            </a:r>
            <a:r>
              <a:rPr lang="en-GB" dirty="0" err="1"/>
              <a:t>levantar</a:t>
            </a:r>
            <a:r>
              <a:rPr lang="en-GB" baseline="0" dirty="0"/>
              <a:t> [354]; </a:t>
            </a:r>
            <a:r>
              <a:rPr lang="en-GB" baseline="0" dirty="0" err="1"/>
              <a:t>preparar</a:t>
            </a:r>
            <a:r>
              <a:rPr lang="en-GB" baseline="0" dirty="0"/>
              <a:t> [570]; </a:t>
            </a:r>
            <a:r>
              <a:rPr lang="en-GB" baseline="0" dirty="0" err="1"/>
              <a:t>sacar</a:t>
            </a:r>
            <a:r>
              <a:rPr lang="en-GB" baseline="0" dirty="0"/>
              <a:t> [273]; lavar [1676]; </a:t>
            </a:r>
            <a:r>
              <a:rPr lang="en-GB" baseline="0" dirty="0" err="1"/>
              <a:t>escribir</a:t>
            </a:r>
            <a:r>
              <a:rPr lang="en-GB" baseline="0" dirty="0"/>
              <a:t> [198]; </a:t>
            </a:r>
            <a:r>
              <a:rPr lang="en-GB" baseline="0" dirty="0" err="1"/>
              <a:t>enseñar</a:t>
            </a:r>
            <a:r>
              <a:rPr lang="en-GB" baseline="0" dirty="0"/>
              <a:t> [610].</a:t>
            </a:r>
            <a:endParaRPr lang="en-GB" dirty="0"/>
          </a:p>
          <a:p>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5820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The verbs</a:t>
            </a:r>
            <a:r>
              <a:rPr lang="en-GB" baseline="0" dirty="0"/>
              <a:t> have</a:t>
            </a:r>
            <a:r>
              <a:rPr lang="en-GB" dirty="0"/>
              <a:t> been kept the same as in the previous writing</a:t>
            </a:r>
            <a:r>
              <a:rPr lang="en-GB" baseline="0" dirty="0"/>
              <a:t> activity,</a:t>
            </a:r>
            <a:r>
              <a:rPr lang="en-GB" dirty="0"/>
              <a:t> but absence/presence</a:t>
            </a:r>
            <a:r>
              <a:rPr lang="en-GB" baseline="0" dirty="0"/>
              <a:t> of reflexive pronoun on the prompt cards has been changed.</a:t>
            </a:r>
            <a:endParaRPr lang="en-GB" dirty="0"/>
          </a:p>
          <a:p>
            <a:endParaRPr lang="en-GB" dirty="0"/>
          </a:p>
          <a:p>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1309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 B grid - blank</a:t>
            </a:r>
          </a:p>
          <a:p>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816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 B grid – answers</a:t>
            </a:r>
          </a:p>
          <a:p>
            <a:endParaRPr lang="en-GB" dirty="0"/>
          </a:p>
          <a:p>
            <a:r>
              <a:rPr lang="en-GB" dirty="0"/>
              <a:t>On</a:t>
            </a:r>
            <a:r>
              <a:rPr lang="en-GB" baseline="0" dirty="0"/>
              <a:t> completion of the grid, students can be asked to compare grids and find which two activities they both do to themselves (answer: prepare coffee, write)</a:t>
            </a:r>
            <a:endParaRPr lang="en-GB" dirty="0"/>
          </a:p>
          <a:p>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8400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 A grid - blank</a:t>
            </a:r>
          </a:p>
          <a:p>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3512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 A grid - answers</a:t>
            </a:r>
          </a:p>
          <a:p>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On</a:t>
            </a:r>
            <a:r>
              <a:rPr lang="en-GB" baseline="0" dirty="0"/>
              <a:t> completion of the grid, students can be asked to compare grids and find which two activities they both do to themselves (answer: prepare coffee, write)</a:t>
            </a:r>
            <a:endParaRPr lang="en-GB" dirty="0"/>
          </a:p>
          <a:p>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02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Ask the pupils: Imagine: When might you say ‘I talk to myself’ ?! </a:t>
            </a:r>
            <a:endParaRPr/>
          </a:p>
          <a:p>
            <a:pPr marL="0" lvl="0" indent="0" algn="l" rtl="0">
              <a:lnSpc>
                <a:spcPct val="100000"/>
              </a:lnSpc>
              <a:spcBef>
                <a:spcPts val="0"/>
              </a:spcBef>
              <a:spcAft>
                <a:spcPts val="0"/>
              </a:spcAft>
              <a:buSzPts val="1400"/>
              <a:buNone/>
            </a:pPr>
            <a:r>
              <a:rPr lang="en-GB"/>
              <a:t>When might you say you ‘write to yourself’? Ever write yourself reminders, or send yourself a text to remind yourself to do something?</a:t>
            </a:r>
            <a:endParaRPr/>
          </a:p>
          <a:p>
            <a:pPr marL="0" lvl="0" indent="0" algn="l" rtl="0">
              <a:lnSpc>
                <a:spcPct val="100000"/>
              </a:lnSpc>
              <a:spcBef>
                <a:spcPts val="0"/>
              </a:spcBef>
              <a:spcAft>
                <a:spcPts val="0"/>
              </a:spcAft>
              <a:buSzPts val="1400"/>
              <a:buNone/>
            </a:pPr>
            <a:r>
              <a:rPr lang="en-GB"/>
              <a:t>You will get some fun answers. The idea is to convey that ‘notion’ of reflexiveness. </a:t>
            </a:r>
            <a:endParaRPr/>
          </a:p>
          <a:p>
            <a:pPr marL="0" lvl="0" indent="0" algn="l" rtl="0">
              <a:lnSpc>
                <a:spcPct val="100000"/>
              </a:lnSpc>
              <a:spcBef>
                <a:spcPts val="0"/>
              </a:spcBef>
              <a:spcAft>
                <a:spcPts val="0"/>
              </a:spcAft>
              <a:buClr>
                <a:schemeClr val="dk1"/>
              </a:buClr>
              <a:buSzPts val="1100"/>
              <a:buFont typeface="Arial"/>
              <a:buNone/>
            </a:pPr>
            <a:r>
              <a:rPr lang="en-GB"/>
              <a:t>It can be applied to any verb, really! You just need a context for it to make sense. </a:t>
            </a:r>
            <a:endParaRPr/>
          </a:p>
        </p:txBody>
      </p:sp>
      <p:sp>
        <p:nvSpPr>
          <p:cNvPr id="79" name="Google Shape;7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6734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Notice that in English, we don’t always say the reflective pronoun - we assume it! </a:t>
            </a:r>
            <a:endParaRPr dirty="0"/>
          </a:p>
        </p:txBody>
      </p:sp>
      <p:sp>
        <p:nvSpPr>
          <p:cNvPr id="86" name="Google Shape;86;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a:t>
            </a:fld>
            <a:endParaRPr/>
          </a:p>
        </p:txBody>
      </p:sp>
    </p:spTree>
    <p:extLst>
      <p:ext uri="{BB962C8B-B14F-4D97-AF65-F5344CB8AC3E}">
        <p14:creationId xmlns:p14="http://schemas.microsoft.com/office/powerpoint/2010/main" val="3758381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Verb frequency rankings (1 is the</a:t>
            </a:r>
            <a:r>
              <a:rPr lang="en-GB" baseline="0" dirty="0"/>
              <a:t> most frequent word in Spanish):</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err="1"/>
              <a:t>levantar</a:t>
            </a:r>
            <a:r>
              <a:rPr lang="en-GB" baseline="0" dirty="0"/>
              <a:t> [354]; </a:t>
            </a:r>
            <a:r>
              <a:rPr lang="en-GB" baseline="0" dirty="0" err="1"/>
              <a:t>despertar</a:t>
            </a:r>
            <a:r>
              <a:rPr lang="en-GB" baseline="0" dirty="0"/>
              <a:t> [894]; </a:t>
            </a:r>
            <a:r>
              <a:rPr lang="en-GB" baseline="0" dirty="0" err="1"/>
              <a:t>lavar</a:t>
            </a:r>
            <a:r>
              <a:rPr lang="en-GB" baseline="0" dirty="0"/>
              <a:t> [1676]; </a:t>
            </a:r>
            <a:r>
              <a:rPr lang="en-GB" baseline="0" dirty="0" err="1"/>
              <a:t>sacar</a:t>
            </a:r>
            <a:r>
              <a:rPr lang="en-GB" baseline="0" dirty="0"/>
              <a:t> [273]; preparer [570]; </a:t>
            </a:r>
            <a:r>
              <a:rPr lang="en-GB" baseline="0" dirty="0" err="1"/>
              <a:t>llamar</a:t>
            </a:r>
            <a:r>
              <a:rPr lang="en-GB" baseline="0" dirty="0"/>
              <a:t> [122]; </a:t>
            </a:r>
            <a:r>
              <a:rPr lang="en-GB" baseline="0" dirty="0" err="1"/>
              <a:t>escribir</a:t>
            </a:r>
            <a:r>
              <a:rPr lang="en-GB" baseline="0" dirty="0"/>
              <a:t> [198]; </a:t>
            </a:r>
            <a:r>
              <a:rPr lang="en-GB" baseline="0" dirty="0" err="1"/>
              <a:t>enseñar</a:t>
            </a:r>
            <a:r>
              <a:rPr lang="en-GB" baseline="0" dirty="0"/>
              <a:t> [610]; </a:t>
            </a:r>
            <a:r>
              <a:rPr lang="en-GB" baseline="0" dirty="0" err="1"/>
              <a:t>quemar</a:t>
            </a:r>
            <a:r>
              <a:rPr lang="en-GB" baseline="0" dirty="0"/>
              <a:t> [1648]; </a:t>
            </a:r>
            <a:r>
              <a:rPr lang="en-GB" baseline="0" dirty="0" err="1"/>
              <a:t>presentar</a:t>
            </a:r>
            <a:r>
              <a:rPr lang="en-GB" baseline="0" dirty="0"/>
              <a:t> [235].</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Source: Davies, K. and Davies, K. (2018). A frequency dictionary of Spanish: Core vocabulary for learners (2</a:t>
            </a:r>
            <a:r>
              <a:rPr lang="en-GB" baseline="30000" dirty="0"/>
              <a:t>nd</a:t>
            </a:r>
            <a:r>
              <a:rPr lang="en-GB" baseline="0" dirty="0"/>
              <a:t> ed.). London: Routledge</a:t>
            </a:r>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4532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Blank grid for students</a:t>
            </a:r>
            <a:r>
              <a:rPr lang="en-GB" baseline="0" dirty="0"/>
              <a:t>. In this activity, students hear a verb with or without reflexive pronoun ‘me’ and have to decide which of two pictures matches it. </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E</a:t>
            </a:r>
            <a:r>
              <a:rPr lang="en-GB" dirty="0"/>
              <a:t>ach pair</a:t>
            </a:r>
            <a:r>
              <a:rPr lang="en-GB" baseline="0" dirty="0"/>
              <a:t> of pictures depicts (1) ‘action being done to (my)self’ and (2) ‘action being done to another person / thing’. </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Note that part of each sentence is ‘missing’ and students only hear the verb, with or without reflexive pronoun. This is done to remove non-grammatical cues that learners often rely on for meaning (e.g. an object after a transitive verb).</a:t>
            </a:r>
            <a:endParaRPr lang="en-GB" dirty="0"/>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Verb frequency rankings (1 is the most common word in Spanish): </a:t>
            </a:r>
            <a:r>
              <a:rPr lang="en-GB" baseline="0" dirty="0" err="1"/>
              <a:t>escribir</a:t>
            </a:r>
            <a:r>
              <a:rPr lang="en-GB" baseline="0" dirty="0"/>
              <a:t> [198]; </a:t>
            </a:r>
            <a:r>
              <a:rPr lang="en-GB" baseline="0" dirty="0" err="1"/>
              <a:t>sacar</a:t>
            </a:r>
            <a:r>
              <a:rPr lang="en-GB" baseline="0" dirty="0"/>
              <a:t> [273]; </a:t>
            </a:r>
            <a:r>
              <a:rPr lang="en-GB" baseline="0" dirty="0" err="1"/>
              <a:t>preguntar</a:t>
            </a:r>
            <a:r>
              <a:rPr lang="en-GB" baseline="0" dirty="0"/>
              <a:t> [219]; </a:t>
            </a:r>
            <a:r>
              <a:rPr lang="en-GB" baseline="0" dirty="0" err="1"/>
              <a:t>quemar</a:t>
            </a:r>
            <a:r>
              <a:rPr lang="en-GB" baseline="0" dirty="0"/>
              <a:t> [1648]; </a:t>
            </a:r>
            <a:r>
              <a:rPr lang="en-GB" baseline="0" dirty="0" err="1"/>
              <a:t>llamar</a:t>
            </a:r>
            <a:r>
              <a:rPr lang="en-GB" baseline="0" dirty="0"/>
              <a:t> [122]; lavar [1676]; </a:t>
            </a:r>
            <a:r>
              <a:rPr lang="en-GB" baseline="0" dirty="0" err="1"/>
              <a:t>secar</a:t>
            </a:r>
            <a:r>
              <a:rPr lang="en-GB" baseline="0" dirty="0"/>
              <a:t> [2239]; </a:t>
            </a:r>
            <a:r>
              <a:rPr lang="en-GB" baseline="0" dirty="0" err="1"/>
              <a:t>mirar</a:t>
            </a:r>
            <a:r>
              <a:rPr lang="en-GB" baseline="0" dirty="0"/>
              <a:t> [125]; </a:t>
            </a:r>
            <a:r>
              <a:rPr lang="en-GB" baseline="0" dirty="0" err="1"/>
              <a:t>levantar</a:t>
            </a:r>
            <a:r>
              <a:rPr lang="en-GB" baseline="0" dirty="0"/>
              <a:t> [354]; </a:t>
            </a:r>
            <a:r>
              <a:rPr lang="en-GB" baseline="0" dirty="0" err="1"/>
              <a:t>presentar</a:t>
            </a:r>
            <a:r>
              <a:rPr lang="en-GB" baseline="0" dirty="0"/>
              <a:t> [235].</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Source: Davies, M. &amp; Davies, K. (2018). </a:t>
            </a:r>
            <a:r>
              <a:rPr lang="en-GB" i="1" baseline="0" dirty="0"/>
              <a:t>A frequency dictionary of Spanish: Core vocabulary for learners </a:t>
            </a:r>
            <a:r>
              <a:rPr lang="en-GB" i="0" baseline="0" dirty="0"/>
              <a:t>(2</a:t>
            </a:r>
            <a:r>
              <a:rPr lang="en-GB" i="0" baseline="30000" dirty="0"/>
              <a:t>nd</a:t>
            </a:r>
            <a:r>
              <a:rPr lang="en-GB" i="0" baseline="0" dirty="0"/>
              <a:t> ed.)</a:t>
            </a:r>
            <a:r>
              <a:rPr lang="en-GB" baseline="0" dirty="0"/>
              <a:t>. London: Routledge. </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Transcript. </a:t>
            </a:r>
            <a:r>
              <a:rPr lang="en-GB" b="0" baseline="0" dirty="0"/>
              <a:t>1.</a:t>
            </a:r>
            <a:r>
              <a:rPr lang="en-GB" b="1" baseline="0" dirty="0"/>
              <a:t> </a:t>
            </a:r>
            <a:r>
              <a:rPr lang="en-GB" baseline="0" dirty="0"/>
              <a:t>me escribo *noise* / 2. me </a:t>
            </a:r>
            <a:r>
              <a:rPr lang="en-GB" baseline="0" dirty="0" err="1"/>
              <a:t>saco</a:t>
            </a:r>
            <a:r>
              <a:rPr lang="en-GB" baseline="0" dirty="0"/>
              <a:t> </a:t>
            </a:r>
            <a:r>
              <a:rPr lang="en-GB" baseline="0" dirty="0" err="1"/>
              <a:t>fotos</a:t>
            </a:r>
            <a:r>
              <a:rPr lang="en-GB" baseline="0" dirty="0"/>
              <a:t> </a:t>
            </a:r>
            <a:r>
              <a:rPr lang="en-GB" dirty="0"/>
              <a:t>*noise*</a:t>
            </a:r>
            <a:r>
              <a:rPr lang="en-GB" baseline="0" dirty="0"/>
              <a:t> / 3. </a:t>
            </a:r>
            <a:r>
              <a:rPr lang="en-GB" baseline="0" dirty="0" err="1"/>
              <a:t>pregunto</a:t>
            </a:r>
            <a:r>
              <a:rPr lang="en-GB" baseline="0" dirty="0"/>
              <a:t> </a:t>
            </a:r>
            <a:r>
              <a:rPr lang="en-GB" dirty="0"/>
              <a:t>*noise*</a:t>
            </a:r>
            <a:r>
              <a:rPr lang="en-GB" baseline="0" dirty="0"/>
              <a:t> / 4. </a:t>
            </a:r>
            <a:r>
              <a:rPr lang="en-GB" baseline="0" dirty="0" err="1"/>
              <a:t>quemo</a:t>
            </a:r>
            <a:r>
              <a:rPr lang="en-GB" baseline="0" dirty="0"/>
              <a:t> *noise* / 5. </a:t>
            </a:r>
            <a:r>
              <a:rPr lang="en-GB" baseline="0" dirty="0" err="1"/>
              <a:t>llamo</a:t>
            </a:r>
            <a:r>
              <a:rPr lang="en-GB" baseline="0" dirty="0"/>
              <a:t> *noise* / 6. me </a:t>
            </a:r>
            <a:r>
              <a:rPr lang="en-GB" baseline="0" dirty="0" err="1"/>
              <a:t>lavo</a:t>
            </a:r>
            <a:r>
              <a:rPr lang="en-GB" baseline="0" dirty="0"/>
              <a:t> *noise* / 7. </a:t>
            </a:r>
            <a:r>
              <a:rPr lang="en-GB" baseline="0" dirty="0" err="1"/>
              <a:t>seco</a:t>
            </a:r>
            <a:r>
              <a:rPr lang="en-GB" baseline="0" dirty="0"/>
              <a:t> *noise*  / 8. </a:t>
            </a:r>
            <a:r>
              <a:rPr lang="en-GB" baseline="0" dirty="0" err="1"/>
              <a:t>miro</a:t>
            </a:r>
            <a:r>
              <a:rPr lang="en-GB" baseline="0" dirty="0"/>
              <a:t> *noise* / 9. me </a:t>
            </a:r>
            <a:r>
              <a:rPr lang="en-GB" baseline="0" dirty="0" err="1"/>
              <a:t>levanto</a:t>
            </a:r>
            <a:r>
              <a:rPr lang="en-GB" baseline="0" dirty="0"/>
              <a:t> *noise* / 10. me </a:t>
            </a:r>
            <a:r>
              <a:rPr lang="en-GB" baseline="0" dirty="0" err="1"/>
              <a:t>presento</a:t>
            </a:r>
            <a:r>
              <a:rPr lang="en-GB" baseline="0" dirty="0"/>
              <a:t> *noise*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baseline="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baseline="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1870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None/>
            </a:pPr>
            <a:r>
              <a:rPr lang="en-GB" dirty="0"/>
              <a:t>Audio: me </a:t>
            </a:r>
            <a:r>
              <a:rPr lang="en-GB" dirty="0" err="1" smtClean="0"/>
              <a:t>escribo</a:t>
            </a:r>
            <a:r>
              <a:rPr lang="en-GB" dirty="0" smtClean="0"/>
              <a:t/>
            </a:r>
            <a:br>
              <a:rPr lang="en-GB" dirty="0" smtClean="0"/>
            </a:br>
            <a:r>
              <a:rPr lang="en-GB" dirty="0" smtClean="0"/>
              <a:t>Click on the orange number to hear the audio, twice.</a:t>
            </a: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6280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Audio: me</a:t>
            </a:r>
            <a:r>
              <a:rPr lang="en-GB" baseline="0" dirty="0"/>
              <a:t> </a:t>
            </a:r>
            <a:r>
              <a:rPr lang="en-GB" baseline="0" dirty="0" err="1"/>
              <a:t>s</a:t>
            </a:r>
            <a:r>
              <a:rPr lang="en-GB" dirty="0" err="1"/>
              <a:t>aco</a:t>
            </a:r>
            <a:r>
              <a:rPr lang="en-GB" dirty="0"/>
              <a:t> </a:t>
            </a:r>
            <a:r>
              <a:rPr lang="en-GB" dirty="0" err="1"/>
              <a:t>fotos</a:t>
            </a: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5369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Audio: </a:t>
            </a:r>
            <a:r>
              <a:rPr lang="en-GB" dirty="0" err="1"/>
              <a:t>pregunto</a:t>
            </a: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1096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55"/>
        <p:cNvGrpSpPr/>
        <p:nvPr/>
      </p:nvGrpSpPr>
      <p:grpSpPr>
        <a:xfrm>
          <a:off x="0" y="0"/>
          <a:ext cx="0" cy="0"/>
          <a:chOff x="0" y="0"/>
          <a:chExt cx="0" cy="0"/>
        </a:xfrm>
      </p:grpSpPr>
      <p:sp>
        <p:nvSpPr>
          <p:cNvPr id="56" name="Google Shape;56;p1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9" name="Google Shape;59;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0" name="Google Shape;60;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2"/>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5" name="Google Shape;65;p1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6" name="Google Shape;66;p1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62627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9705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204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6689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3698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67909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pPr>
              <a:buClrTx/>
              <a:buFontTx/>
              <a:buNone/>
            </a:pPr>
            <a:fld id="{80FB12E3-6F75-41C0-8FD2-F7ED0FB4E94A}" type="datetimeFigureOut">
              <a:rPr lang="en-GB" sz="1800" kern="1200" smtClean="0">
                <a:solidFill>
                  <a:prstClr val="black"/>
                </a:solidFill>
                <a:ea typeface="+mn-ea"/>
                <a:cs typeface="+mn-cs"/>
              </a:rPr>
              <a:pPr>
                <a:buClrTx/>
                <a:buFontTx/>
                <a:buNone/>
              </a:pPr>
              <a:t>10/05/2019</a:t>
            </a:fld>
            <a:endParaRPr lang="en-GB" sz="1800" kern="1200" dirty="0">
              <a:solidFill>
                <a:prstClr val="black"/>
              </a:solidFill>
              <a:ea typeface="+mn-ea"/>
              <a:cs typeface="+mn-cs"/>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pPr>
              <a:buClrTx/>
              <a:buFontTx/>
              <a:buNone/>
            </a:pPr>
            <a:endParaRPr lang="en-GB" sz="1800" kern="1200" dirty="0">
              <a:solidFill>
                <a:prstClr val="black"/>
              </a:solidFill>
              <a:ea typeface="+mn-ea"/>
              <a:cs typeface="+mn-cs"/>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pPr>
              <a:buClrTx/>
              <a:buFontTx/>
              <a:buNone/>
            </a:pPr>
            <a:fld id="{AD31E8EB-F65A-4D69-92C9-21AA3BC167FC}" type="slidenum">
              <a:rPr lang="en-GB" sz="1800" kern="1200" smtClean="0">
                <a:solidFill>
                  <a:prstClr val="black"/>
                </a:solidFill>
                <a:ea typeface="+mn-ea"/>
                <a:cs typeface="+mn-cs"/>
              </a:rPr>
              <a:pPr>
                <a:buClrTx/>
                <a:buFontTx/>
                <a:buNone/>
              </a:pPr>
              <a:t>‹#›</a:t>
            </a:fld>
            <a:endParaRPr lang="en-GB" sz="1800" kern="1200" dirty="0">
              <a:solidFill>
                <a:prstClr val="black"/>
              </a:solidFill>
              <a:ea typeface="+mn-ea"/>
              <a:cs typeface="+mn-cs"/>
            </a:endParaRPr>
          </a:p>
        </p:txBody>
      </p:sp>
    </p:spTree>
    <p:extLst>
      <p:ext uri="{BB962C8B-B14F-4D97-AF65-F5344CB8AC3E}">
        <p14:creationId xmlns:p14="http://schemas.microsoft.com/office/powerpoint/2010/main" val="3329936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pPr>
              <a:buClrTx/>
              <a:buFontTx/>
              <a:buNone/>
            </a:pPr>
            <a:fld id="{80FB12E3-6F75-41C0-8FD2-F7ED0FB4E94A}" type="datetimeFigureOut">
              <a:rPr lang="en-GB" sz="1800" kern="1200" smtClean="0">
                <a:solidFill>
                  <a:prstClr val="black"/>
                </a:solidFill>
                <a:ea typeface="+mn-ea"/>
                <a:cs typeface="+mn-cs"/>
              </a:rPr>
              <a:pPr>
                <a:buClrTx/>
                <a:buFontTx/>
                <a:buNone/>
              </a:pPr>
              <a:t>10/05/2019</a:t>
            </a:fld>
            <a:endParaRPr lang="en-GB" sz="1800" kern="1200" dirty="0">
              <a:solidFill>
                <a:prstClr val="black"/>
              </a:solidFill>
              <a:ea typeface="+mn-ea"/>
              <a:cs typeface="+mn-cs"/>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pPr>
              <a:buClrTx/>
              <a:buFontTx/>
              <a:buNone/>
            </a:pPr>
            <a:endParaRPr lang="en-GB" sz="1800" kern="1200" dirty="0">
              <a:solidFill>
                <a:prstClr val="black"/>
              </a:solidFill>
              <a:ea typeface="+mn-ea"/>
              <a:cs typeface="+mn-cs"/>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pPr>
              <a:buClrTx/>
              <a:buFontTx/>
              <a:buNone/>
            </a:pPr>
            <a:fld id="{AD31E8EB-F65A-4D69-92C9-21AA3BC167FC}" type="slidenum">
              <a:rPr lang="en-GB" sz="1800" kern="1200" smtClean="0">
                <a:solidFill>
                  <a:prstClr val="black"/>
                </a:solidFill>
                <a:ea typeface="+mn-ea"/>
                <a:cs typeface="+mn-cs"/>
              </a:rPr>
              <a:pPr>
                <a:buClrTx/>
                <a:buFontTx/>
                <a:buNone/>
              </a:pPr>
              <a:t>‹#›</a:t>
            </a:fld>
            <a:endParaRPr lang="en-GB" sz="1800" kern="1200" dirty="0">
              <a:solidFill>
                <a:prstClr val="black"/>
              </a:solidFill>
              <a:ea typeface="+mn-ea"/>
              <a:cs typeface="+mn-cs"/>
            </a:endParaRPr>
          </a:p>
        </p:txBody>
      </p:sp>
    </p:spTree>
    <p:extLst>
      <p:ext uri="{BB962C8B-B14F-4D97-AF65-F5344CB8AC3E}">
        <p14:creationId xmlns:p14="http://schemas.microsoft.com/office/powerpoint/2010/main" val="10911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pPr>
              <a:buClrTx/>
              <a:buFontTx/>
              <a:buNone/>
            </a:pPr>
            <a:fld id="{80FB12E3-6F75-41C0-8FD2-F7ED0FB4E94A}" type="datetimeFigureOut">
              <a:rPr lang="en-GB" sz="1800" kern="1200" smtClean="0">
                <a:solidFill>
                  <a:prstClr val="black"/>
                </a:solidFill>
                <a:ea typeface="+mn-ea"/>
                <a:cs typeface="+mn-cs"/>
              </a:rPr>
              <a:pPr>
                <a:buClrTx/>
                <a:buFontTx/>
                <a:buNone/>
              </a:pPr>
              <a:t>10/05/2019</a:t>
            </a:fld>
            <a:endParaRPr lang="en-GB" sz="1800" kern="1200" dirty="0">
              <a:solidFill>
                <a:prstClr val="black"/>
              </a:solidFill>
              <a:ea typeface="+mn-ea"/>
              <a:cs typeface="+mn-cs"/>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pPr>
              <a:buClrTx/>
              <a:buFontTx/>
              <a:buNone/>
            </a:pPr>
            <a:endParaRPr lang="en-GB" sz="1800" kern="1200" dirty="0">
              <a:solidFill>
                <a:prstClr val="black"/>
              </a:solidFill>
              <a:ea typeface="+mn-ea"/>
              <a:cs typeface="+mn-cs"/>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pPr>
              <a:buClrTx/>
              <a:buFontTx/>
              <a:buNone/>
            </a:pPr>
            <a:fld id="{AD31E8EB-F65A-4D69-92C9-21AA3BC167FC}" type="slidenum">
              <a:rPr lang="en-GB" sz="1800" kern="1200" smtClean="0">
                <a:solidFill>
                  <a:prstClr val="black"/>
                </a:solidFill>
                <a:ea typeface="+mn-ea"/>
                <a:cs typeface="+mn-cs"/>
              </a:rPr>
              <a:pPr>
                <a:buClrTx/>
                <a:buFontTx/>
                <a:buNone/>
              </a:pPr>
              <a:t>‹#›</a:t>
            </a:fld>
            <a:endParaRPr lang="en-GB" sz="1800" kern="1200" dirty="0">
              <a:solidFill>
                <a:prstClr val="black"/>
              </a:solidFill>
              <a:ea typeface="+mn-ea"/>
              <a:cs typeface="+mn-cs"/>
            </a:endParaRPr>
          </a:p>
        </p:txBody>
      </p:sp>
    </p:spTree>
    <p:extLst>
      <p:ext uri="{BB962C8B-B14F-4D97-AF65-F5344CB8AC3E}">
        <p14:creationId xmlns:p14="http://schemas.microsoft.com/office/powerpoint/2010/main" val="2787425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pPr>
              <a:buClrTx/>
              <a:buFontTx/>
              <a:buNone/>
            </a:pPr>
            <a:fld id="{80FB12E3-6F75-41C0-8FD2-F7ED0FB4E94A}" type="datetimeFigureOut">
              <a:rPr lang="en-GB" sz="1800" kern="1200" smtClean="0">
                <a:solidFill>
                  <a:prstClr val="black"/>
                </a:solidFill>
                <a:ea typeface="+mn-ea"/>
                <a:cs typeface="+mn-cs"/>
              </a:rPr>
              <a:pPr>
                <a:buClrTx/>
                <a:buFontTx/>
                <a:buNone/>
              </a:pPr>
              <a:t>10/05/2019</a:t>
            </a:fld>
            <a:endParaRPr lang="en-GB" sz="1800" kern="1200" dirty="0">
              <a:solidFill>
                <a:prstClr val="black"/>
              </a:solidFill>
              <a:ea typeface="+mn-ea"/>
              <a:cs typeface="+mn-cs"/>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pPr>
              <a:buClrTx/>
              <a:buFontTx/>
              <a:buNone/>
            </a:pPr>
            <a:endParaRPr lang="en-GB" sz="1800" kern="1200" dirty="0">
              <a:solidFill>
                <a:prstClr val="black"/>
              </a:solidFill>
              <a:ea typeface="+mn-ea"/>
              <a:cs typeface="+mn-cs"/>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pPr>
              <a:buClrTx/>
              <a:buFontTx/>
              <a:buNone/>
            </a:pPr>
            <a:fld id="{AD31E8EB-F65A-4D69-92C9-21AA3BC167FC}" type="slidenum">
              <a:rPr lang="en-GB" sz="1800" kern="1200" smtClean="0">
                <a:solidFill>
                  <a:prstClr val="black"/>
                </a:solidFill>
                <a:ea typeface="+mn-ea"/>
                <a:cs typeface="+mn-cs"/>
              </a:rPr>
              <a:pPr>
                <a:buClrTx/>
                <a:buFontTx/>
                <a:buNone/>
              </a:pPr>
              <a:t>‹#›</a:t>
            </a:fld>
            <a:endParaRPr lang="en-GB" sz="1800" kern="1200" dirty="0">
              <a:solidFill>
                <a:prstClr val="black"/>
              </a:solidFill>
              <a:ea typeface="+mn-ea"/>
              <a:cs typeface="+mn-cs"/>
            </a:endParaRPr>
          </a:p>
        </p:txBody>
      </p:sp>
    </p:spTree>
    <p:extLst>
      <p:ext uri="{BB962C8B-B14F-4D97-AF65-F5344CB8AC3E}">
        <p14:creationId xmlns:p14="http://schemas.microsoft.com/office/powerpoint/2010/main" val="1623442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pPr>
              <a:buClrTx/>
              <a:buFontTx/>
              <a:buNone/>
            </a:pPr>
            <a:fld id="{80FB12E3-6F75-41C0-8FD2-F7ED0FB4E94A}" type="datetimeFigureOut">
              <a:rPr lang="en-GB" sz="1800" kern="1200" smtClean="0">
                <a:solidFill>
                  <a:prstClr val="black"/>
                </a:solidFill>
                <a:ea typeface="+mn-ea"/>
                <a:cs typeface="+mn-cs"/>
              </a:rPr>
              <a:pPr>
                <a:buClrTx/>
                <a:buFontTx/>
                <a:buNone/>
              </a:pPr>
              <a:t>10/05/2019</a:t>
            </a:fld>
            <a:endParaRPr lang="en-GB" sz="1800" kern="1200" dirty="0">
              <a:solidFill>
                <a:prstClr val="black"/>
              </a:solidFill>
              <a:ea typeface="+mn-ea"/>
              <a:cs typeface="+mn-cs"/>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pPr>
              <a:buClrTx/>
              <a:buFontTx/>
              <a:buNone/>
            </a:pPr>
            <a:endParaRPr lang="en-GB" sz="1800" kern="1200" dirty="0">
              <a:solidFill>
                <a:prstClr val="black"/>
              </a:solidFill>
              <a:ea typeface="+mn-ea"/>
              <a:cs typeface="+mn-cs"/>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pPr>
              <a:buClrTx/>
              <a:buFontTx/>
              <a:buNone/>
            </a:pPr>
            <a:fld id="{AD31E8EB-F65A-4D69-92C9-21AA3BC167FC}" type="slidenum">
              <a:rPr lang="en-GB" sz="1800" kern="1200" smtClean="0">
                <a:solidFill>
                  <a:prstClr val="black"/>
                </a:solidFill>
                <a:ea typeface="+mn-ea"/>
                <a:cs typeface="+mn-cs"/>
              </a:rPr>
              <a:pPr>
                <a:buClrTx/>
                <a:buFontTx/>
                <a:buNone/>
              </a:pPr>
              <a:t>‹#›</a:t>
            </a:fld>
            <a:endParaRPr lang="en-GB" sz="1800" kern="1200" dirty="0">
              <a:solidFill>
                <a:prstClr val="black"/>
              </a:solidFill>
              <a:ea typeface="+mn-ea"/>
              <a:cs typeface="+mn-cs"/>
            </a:endParaRPr>
          </a:p>
        </p:txBody>
      </p:sp>
    </p:spTree>
    <p:extLst>
      <p:ext uri="{BB962C8B-B14F-4D97-AF65-F5344CB8AC3E}">
        <p14:creationId xmlns:p14="http://schemas.microsoft.com/office/powerpoint/2010/main" val="2128294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7"/>
        <p:cNvGrpSpPr/>
        <p:nvPr/>
      </p:nvGrpSpPr>
      <p:grpSpPr>
        <a:xfrm>
          <a:off x="0" y="0"/>
          <a:ext cx="0" cy="0"/>
          <a:chOff x="0" y="0"/>
          <a:chExt cx="0" cy="0"/>
        </a:xfrm>
      </p:grpSpPr>
      <p:sp>
        <p:nvSpPr>
          <p:cNvPr id="38" name="Google Shape;38;p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9" name="Google Shape;39;p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0" name="Google Shape;40;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4" name="Google Shape;44;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 name="Google Shape;45;p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6" name="Google Shape;46;p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7" name="Google Shape;47;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0"/>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1" name="Google Shape;51;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3" name="Google Shape;53;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4" name="Google Shape;54;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pic>
        <p:nvPicPr>
          <p:cNvPr id="12" name="Google Shape;12;p1"/>
          <p:cNvPicPr preferRelativeResize="0"/>
          <p:nvPr/>
        </p:nvPicPr>
        <p:blipFill rotWithShape="1">
          <a:blip r:embed="rId14">
            <a:alphaModFix/>
          </a:blip>
          <a:srcRect/>
          <a:stretch/>
        </p:blipFill>
        <p:spPr>
          <a:xfrm>
            <a:off x="10485120" y="-61459"/>
            <a:ext cx="1627856" cy="563137"/>
          </a:xfrm>
          <a:prstGeom prst="rect">
            <a:avLst/>
          </a:prstGeom>
          <a:noFill/>
          <a:ln>
            <a:noFill/>
          </a:ln>
        </p:spPr>
      </p:pic>
      <p:pic>
        <p:nvPicPr>
          <p:cNvPr id="13" name="Google Shape;13;p1"/>
          <p:cNvPicPr preferRelativeResize="0"/>
          <p:nvPr/>
        </p:nvPicPr>
        <p:blipFill rotWithShape="1">
          <a:blip r:embed="rId15">
            <a:alphaModFix/>
          </a:blip>
          <a:srcRect/>
          <a:stretch/>
        </p:blipFill>
        <p:spPr>
          <a:xfrm>
            <a:off x="1" y="0"/>
            <a:ext cx="4775200" cy="417830"/>
          </a:xfrm>
          <a:prstGeom prst="rect">
            <a:avLst/>
          </a:prstGeom>
          <a:noFill/>
          <a:ln>
            <a:noFill/>
          </a:ln>
        </p:spPr>
      </p:pic>
      <p:sp>
        <p:nvSpPr>
          <p:cNvPr id="14" name="Google Shape;14;p1"/>
          <p:cNvSpPr/>
          <p:nvPr/>
        </p:nvSpPr>
        <p:spPr>
          <a:xfrm>
            <a:off x="9088583" y="6572243"/>
            <a:ext cx="8434647" cy="430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2060"/>
                </a:solidFill>
                <a:latin typeface="Century Gothic"/>
                <a:ea typeface="Century Gothic"/>
                <a:cs typeface="Century Gothic"/>
                <a:sym typeface="Century Gothic"/>
              </a:rPr>
              <a:t>Material</a:t>
            </a:r>
            <a:r>
              <a:rPr lang="en-GB" sz="1100" b="0" i="0" u="none" strike="noStrike" cap="none">
                <a:solidFill>
                  <a:srgbClr val="002060"/>
                </a:solidFill>
                <a:latin typeface="Arial"/>
                <a:ea typeface="Arial"/>
                <a:cs typeface="Arial"/>
                <a:sym typeface="Arial"/>
              </a:rPr>
              <a:t> </a:t>
            </a:r>
            <a:r>
              <a:rPr lang="en-GB" sz="1100" b="0" i="0" u="none" strike="noStrike" cap="none">
                <a:solidFill>
                  <a:srgbClr val="002060"/>
                </a:solidFill>
                <a:latin typeface="Century Gothic"/>
                <a:ea typeface="Century Gothic"/>
                <a:cs typeface="Century Gothic"/>
                <a:sym typeface="Century Gothic"/>
              </a:rPr>
              <a:t>licensed as </a:t>
            </a:r>
            <a:r>
              <a:rPr lang="en-GB" sz="1100" b="1" i="0" u="sng" strike="noStrike" cap="none">
                <a:solidFill>
                  <a:schemeClr val="hlink"/>
                </a:solidFill>
                <a:latin typeface="Century Gothic"/>
                <a:ea typeface="Century Gothic"/>
                <a:cs typeface="Century Gothic"/>
                <a:sym typeface="Century Gothic"/>
                <a:hlinkClick r:id="rId16"/>
              </a:rPr>
              <a:t>CC BY-NC-SA 4.0</a:t>
            </a:r>
            <a:r>
              <a:rPr lang="en-GB" sz="1100" b="0" i="0" u="none" strike="noStrike" cap="none">
                <a:solidFill>
                  <a:schemeClr val="dk1"/>
                </a:solidFill>
                <a:latin typeface="Century Gothic"/>
                <a:ea typeface="Century Gothic"/>
                <a:cs typeface="Century Gothic"/>
                <a:sym typeface="Century Gothic"/>
              </a:rPr>
              <a:t/>
            </a:r>
            <a:br>
              <a:rPr lang="en-GB" sz="1100" b="0" i="0" u="none" strike="noStrike" cap="none">
                <a:solidFill>
                  <a:schemeClr val="dk1"/>
                </a:solidFill>
                <a:latin typeface="Century Gothic"/>
                <a:ea typeface="Century Gothic"/>
                <a:cs typeface="Century Gothic"/>
                <a:sym typeface="Century Gothic"/>
              </a:rPr>
            </a:br>
            <a:endParaRPr sz="1100" b="0" i="0" u="none" strike="noStrike" cap="none">
              <a:solidFill>
                <a:schemeClr val="dk1"/>
              </a:solidFill>
              <a:latin typeface="Century Gothic"/>
              <a:ea typeface="Century Gothic"/>
              <a:cs typeface="Century Gothic"/>
              <a:sym typeface="Century Gothic"/>
            </a:endParaRPr>
          </a:p>
        </p:txBody>
      </p:sp>
      <p:sp>
        <p:nvSpPr>
          <p:cNvPr id="15" name="Google Shape;15;p1"/>
          <p:cNvSpPr/>
          <p:nvPr/>
        </p:nvSpPr>
        <p:spPr>
          <a:xfrm>
            <a:off x="2" y="6572241"/>
            <a:ext cx="8434647"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GB" sz="1050" b="0" i="0" u="none" strike="noStrike" cap="none">
                <a:solidFill>
                  <a:srgbClr val="002060"/>
                </a:solidFill>
                <a:latin typeface="Century Gothic"/>
                <a:ea typeface="Century Gothic"/>
                <a:cs typeface="Century Gothic"/>
                <a:sym typeface="Century Gothic"/>
              </a:rPr>
              <a:t>Rachel Hawkes</a:t>
            </a:r>
            <a:endParaRPr sz="1050" b="0" i="0" u="none" strike="noStrike" cap="none">
              <a:solidFill>
                <a:schemeClr val="dk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pPr>
              <a:buClrTx/>
              <a:buFontTx/>
              <a:buNone/>
            </a:pPr>
            <a:r>
              <a:rPr lang="en-GB" sz="1100" kern="1200" dirty="0">
                <a:solidFill>
                  <a:srgbClr val="002060"/>
                </a:solidFill>
                <a:latin typeface="Century Gothic" panose="020B0502020202020204" pitchFamily="34" charset="0"/>
                <a:ea typeface="+mn-ea"/>
                <a:cs typeface="+mn-cs"/>
              </a:rPr>
              <a:t>Material</a:t>
            </a:r>
            <a:r>
              <a:rPr lang="en-GB" sz="1100" kern="1200" dirty="0">
                <a:solidFill>
                  <a:srgbClr val="002060"/>
                </a:solidFill>
                <a:latin typeface="Arial" panose="020B0604020202020204" pitchFamily="34" charset="0"/>
                <a:ea typeface="+mn-ea"/>
                <a:cs typeface="+mn-cs"/>
              </a:rPr>
              <a:t> </a:t>
            </a:r>
            <a:r>
              <a:rPr lang="en-GB" sz="1100" kern="1200" dirty="0">
                <a:solidFill>
                  <a:srgbClr val="002060"/>
                </a:solidFill>
                <a:latin typeface="Century Gothic" panose="020B0502020202020204" pitchFamily="34" charset="0"/>
                <a:ea typeface="+mn-ea"/>
                <a:cs typeface="+mn-cs"/>
              </a:rPr>
              <a:t>licensed as </a:t>
            </a:r>
            <a:r>
              <a:rPr lang="en-GB" sz="1100" b="1" u="sng" kern="1200" dirty="0">
                <a:solidFill>
                  <a:srgbClr val="FFFFFF"/>
                </a:solidFill>
                <a:latin typeface="Century Gothic" panose="020B0502020202020204" pitchFamily="34" charset="0"/>
                <a:ea typeface="+mn-ea"/>
                <a:cs typeface="+mn-cs"/>
                <a:hlinkClick r:id="rId16"/>
              </a:rPr>
              <a:t>CC BY-NC-SA 4.0</a:t>
            </a:r>
            <a:r>
              <a:rPr lang="en-GB" sz="1100" kern="1200" dirty="0">
                <a:solidFill>
                  <a:prstClr val="black"/>
                </a:solidFill>
                <a:latin typeface="Century Gothic" panose="020B0502020202020204" pitchFamily="34" charset="0"/>
                <a:ea typeface="+mn-ea"/>
                <a:cs typeface="+mn-cs"/>
              </a:rPr>
              <a:t/>
            </a:r>
            <a:br>
              <a:rPr lang="en-GB" sz="1100" kern="1200" dirty="0">
                <a:solidFill>
                  <a:prstClr val="black"/>
                </a:solidFill>
                <a:latin typeface="Century Gothic" panose="020B0502020202020204" pitchFamily="34" charset="0"/>
                <a:ea typeface="+mn-ea"/>
                <a:cs typeface="+mn-cs"/>
              </a:rPr>
            </a:br>
            <a:endParaRPr lang="en-GB" sz="1100" kern="1200" dirty="0">
              <a:solidFill>
                <a:prstClr val="black"/>
              </a:solidFill>
              <a:latin typeface="Century Gothic" panose="020B0502020202020204" pitchFamily="34" charset="0"/>
              <a:ea typeface="+mn-ea"/>
              <a:cs typeface="+mn-cs"/>
            </a:endParaRPr>
          </a:p>
        </p:txBody>
      </p:sp>
      <p:sp>
        <p:nvSpPr>
          <p:cNvPr id="8" name="Rectangle 7"/>
          <p:cNvSpPr/>
          <p:nvPr userDrawn="1"/>
        </p:nvSpPr>
        <p:spPr>
          <a:xfrm>
            <a:off x="2" y="6572241"/>
            <a:ext cx="8434647" cy="261610"/>
          </a:xfrm>
          <a:prstGeom prst="rect">
            <a:avLst/>
          </a:prstGeom>
        </p:spPr>
        <p:txBody>
          <a:bodyPr wrap="square">
            <a:spAutoFit/>
          </a:bodyPr>
          <a:lstStyle/>
          <a:p>
            <a:pPr>
              <a:buClrTx/>
              <a:buFontTx/>
              <a:buNone/>
            </a:pPr>
            <a:r>
              <a:rPr lang="en-GB" sz="1050" kern="1200" dirty="0">
                <a:solidFill>
                  <a:srgbClr val="002060"/>
                </a:solidFill>
                <a:latin typeface="Century Gothic" panose="020B0502020202020204" pitchFamily="34" charset="0"/>
                <a:ea typeface="+mn-ea"/>
                <a:cs typeface="+mn-cs"/>
              </a:rPr>
              <a:t>Rachel Hawkes</a:t>
            </a:r>
            <a:endParaRPr lang="en-GB" sz="1050" kern="1200" dirty="0">
              <a:solidFill>
                <a:prstClr val="black"/>
              </a:solidFill>
              <a:latin typeface="Century Gothic" panose="020B0502020202020204" pitchFamily="34" charset="0"/>
              <a:ea typeface="+mn-ea"/>
              <a:cs typeface="+mn-cs"/>
            </a:endParaRPr>
          </a:p>
        </p:txBody>
      </p:sp>
    </p:spTree>
    <p:extLst>
      <p:ext uri="{BB962C8B-B14F-4D97-AF65-F5344CB8AC3E}">
        <p14:creationId xmlns:p14="http://schemas.microsoft.com/office/powerpoint/2010/main" val="2781396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audio" Target="../media/audio5.wav"/><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6.wav"/><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audio" Target="../media/audio7.wav"/><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8.wav"/><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audio" Target="../media/audio9.wav"/><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audio" Target="../media/audio10.wav"/><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audio" Target="../media/audio3.wav"/><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1800" kern="1200">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1800" kern="1200">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1800" kern="1200">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1800" kern="1200">
              <a:solidFill>
                <a:prstClr val="white"/>
              </a:solidFill>
            </a:endParaRPr>
          </a:p>
        </p:txBody>
      </p:sp>
      <p:sp>
        <p:nvSpPr>
          <p:cNvPr id="13" name="TextBox 12"/>
          <p:cNvSpPr txBox="1"/>
          <p:nvPr/>
        </p:nvSpPr>
        <p:spPr>
          <a:xfrm>
            <a:off x="395111" y="2105561"/>
            <a:ext cx="6886222" cy="707886"/>
          </a:xfrm>
          <a:prstGeom prst="rect">
            <a:avLst/>
          </a:prstGeom>
          <a:noFill/>
        </p:spPr>
        <p:txBody>
          <a:bodyPr wrap="square" rtlCol="0">
            <a:spAutoFit/>
          </a:bodyPr>
          <a:lstStyle/>
          <a:p>
            <a:pPr>
              <a:buClrTx/>
              <a:buFontTx/>
              <a:buNone/>
            </a:pPr>
            <a:r>
              <a:rPr lang="en-GB" sz="4000" b="1" kern="1200" dirty="0" smtClean="0">
                <a:solidFill>
                  <a:prstClr val="white"/>
                </a:solidFill>
                <a:latin typeface="Century Gothic" panose="020B0502020202020204" pitchFamily="34" charset="0"/>
                <a:ea typeface="+mn-ea"/>
                <a:cs typeface="+mn-cs"/>
              </a:rPr>
              <a:t>Reflexive ‘me’:</a:t>
            </a:r>
            <a:endParaRPr lang="en-GB" sz="4000" b="1" kern="1200" dirty="0">
              <a:solidFill>
                <a:prstClr val="white"/>
              </a:solidFill>
              <a:latin typeface="Century Gothic" panose="020B0502020202020204" pitchFamily="34" charset="0"/>
              <a:ea typeface="+mn-ea"/>
              <a:cs typeface="+mn-cs"/>
            </a:endParaRPr>
          </a:p>
        </p:txBody>
      </p:sp>
      <p:sp>
        <p:nvSpPr>
          <p:cNvPr id="14" name="Title 3"/>
          <p:cNvSpPr txBox="1">
            <a:spLocks/>
          </p:cNvSpPr>
          <p:nvPr/>
        </p:nvSpPr>
        <p:spPr>
          <a:xfrm>
            <a:off x="384173" y="2688140"/>
            <a:ext cx="7348716"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buClrTx/>
              <a:buFontTx/>
              <a:buNone/>
            </a:pPr>
            <a:r>
              <a:rPr lang="en-GB" sz="3200" dirty="0" smtClean="0">
                <a:solidFill>
                  <a:prstClr val="white"/>
                </a:solidFill>
                <a:latin typeface="Century Gothic" panose="020B0502020202020204" pitchFamily="34" charset="0"/>
              </a:rPr>
              <a:t>Doing something to yourself</a:t>
            </a:r>
            <a:endParaRPr lang="en-GB" sz="3200"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60749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722" y="1044680"/>
            <a:ext cx="4219964" cy="4219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807826" y="598404"/>
            <a:ext cx="87248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4a.</a:t>
            </a:r>
          </a:p>
        </p:txBody>
      </p:sp>
      <p:sp>
        <p:nvSpPr>
          <p:cNvPr id="15" name="TextBox 14"/>
          <p:cNvSpPr txBox="1"/>
          <p:nvPr/>
        </p:nvSpPr>
        <p:spPr>
          <a:xfrm>
            <a:off x="6510752" y="598404"/>
            <a:ext cx="86889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4b.</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23649"/>
          <a:stretch/>
        </p:blipFill>
        <p:spPr>
          <a:xfrm>
            <a:off x="7171266" y="1044680"/>
            <a:ext cx="3479727" cy="4302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8" name="Picture 6" descr="http://www.clker.com/cliparts/e/H/9/y/k/0/ouch-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7418" y="1066686"/>
            <a:ext cx="2627422" cy="1001760"/>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13" name="Rounded Rectangle 12"/>
          <p:cNvSpPr/>
          <p:nvPr/>
        </p:nvSpPr>
        <p:spPr>
          <a:xfrm>
            <a:off x="10920846" y="5870646"/>
            <a:ext cx="116605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err="1" smtClean="0">
                <a:latin typeface="Century Gothic" panose="020B0502020202020204" pitchFamily="34" charset="0"/>
              </a:rPr>
              <a:t>escuchar</a:t>
            </a:r>
            <a:endParaRPr lang="en-GB" sz="1600" dirty="0">
              <a:latin typeface="Century Gothic" panose="020B0502020202020204" pitchFamily="34" charset="0"/>
            </a:endParaRPr>
          </a:p>
        </p:txBody>
      </p:sp>
      <p:sp>
        <p:nvSpPr>
          <p:cNvPr id="14" name="Action Button: Custom 13">
            <a:hlinkClick r:id="" action="ppaction://noaction" highlightClick="1">
              <a:snd r:embed="rId6" name="7_04_Me_quemo.wav"/>
            </a:hlinkClick>
          </p:cNvPr>
          <p:cNvSpPr/>
          <p:nvPr/>
        </p:nvSpPr>
        <p:spPr>
          <a:xfrm>
            <a:off x="390009" y="598404"/>
            <a:ext cx="417817" cy="3664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4</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2781958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220" y="733530"/>
            <a:ext cx="4812027" cy="48120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Oval Callout 4"/>
          <p:cNvSpPr/>
          <p:nvPr/>
        </p:nvSpPr>
        <p:spPr>
          <a:xfrm>
            <a:off x="3167695" y="804409"/>
            <a:ext cx="2562257" cy="1879815"/>
          </a:xfrm>
          <a:prstGeom prst="wedgeEllipseCallout">
            <a:avLst>
              <a:gd name="adj1" fmla="val -199"/>
              <a:gd name="adj2" fmla="val 821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dirty="0">
                <a:latin typeface="Century Gothic" panose="020B0502020202020204" pitchFamily="34" charset="0"/>
              </a:rPr>
              <a:t>Hi, I’m called…</a:t>
            </a:r>
          </a:p>
        </p:txBody>
      </p:sp>
      <p:sp>
        <p:nvSpPr>
          <p:cNvPr id="6" name="TextBox 5"/>
          <p:cNvSpPr txBox="1"/>
          <p:nvPr/>
        </p:nvSpPr>
        <p:spPr>
          <a:xfrm>
            <a:off x="614623" y="471920"/>
            <a:ext cx="8825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5a.</a:t>
            </a:r>
          </a:p>
        </p:txBody>
      </p:sp>
      <p:sp>
        <p:nvSpPr>
          <p:cNvPr id="7" name="TextBox 6"/>
          <p:cNvSpPr txBox="1"/>
          <p:nvPr/>
        </p:nvSpPr>
        <p:spPr>
          <a:xfrm>
            <a:off x="6255621" y="471920"/>
            <a:ext cx="73719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5b.</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2815" y="733530"/>
            <a:ext cx="4812027" cy="48120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9" name="Rounded Rectangle 8"/>
          <p:cNvSpPr/>
          <p:nvPr/>
        </p:nvSpPr>
        <p:spPr>
          <a:xfrm>
            <a:off x="10920846" y="5870646"/>
            <a:ext cx="116605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err="1" smtClean="0">
                <a:latin typeface="Century Gothic" panose="020B0502020202020204" pitchFamily="34" charset="0"/>
              </a:rPr>
              <a:t>escuchar</a:t>
            </a:r>
            <a:endParaRPr lang="en-GB" sz="1600" dirty="0">
              <a:latin typeface="Century Gothic" panose="020B0502020202020204" pitchFamily="34" charset="0"/>
            </a:endParaRPr>
          </a:p>
        </p:txBody>
      </p:sp>
      <p:sp>
        <p:nvSpPr>
          <p:cNvPr id="12" name="Action Button: Custom 11">
            <a:hlinkClick r:id="" action="ppaction://noaction" highlightClick="1">
              <a:snd r:embed="rId5" name="7_05_Llamo.wav"/>
            </a:hlinkClick>
          </p:cNvPr>
          <p:cNvSpPr/>
          <p:nvPr/>
        </p:nvSpPr>
        <p:spPr>
          <a:xfrm>
            <a:off x="162328" y="550312"/>
            <a:ext cx="417817" cy="3664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5</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707997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clker.com/cliparts/0/3/f/4/1194985084880443816secchio_e_spugna_archite_01.svg.me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1015"/>
          <a:stretch/>
        </p:blipFill>
        <p:spPr bwMode="auto">
          <a:xfrm>
            <a:off x="5552129" y="1388677"/>
            <a:ext cx="5882896" cy="340740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4098" name="Picture 2" descr="http://www.clker.com/cliparts/b/5/6/1/1206571687347812366johnny_automatic_NPS_map_pictographs_part_79.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803" y="1379819"/>
            <a:ext cx="3416262" cy="34162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67119" y="790655"/>
            <a:ext cx="8825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6a.</a:t>
            </a:r>
          </a:p>
        </p:txBody>
      </p:sp>
      <p:sp>
        <p:nvSpPr>
          <p:cNvPr id="6" name="TextBox 5"/>
          <p:cNvSpPr txBox="1"/>
          <p:nvPr/>
        </p:nvSpPr>
        <p:spPr>
          <a:xfrm>
            <a:off x="5371761" y="842274"/>
            <a:ext cx="8825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6b.</a:t>
            </a:r>
          </a:p>
        </p:txBody>
      </p:sp>
      <p:pic>
        <p:nvPicPr>
          <p:cNvPr id="8" name="Picture 8" descr="http://www.clker.com/cliparts/7/4/7/b/11949851491005163584redcar_marcelo_caiafa_.svg.m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8224" y="1537592"/>
            <a:ext cx="3296076" cy="1955672"/>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9" name="Rounded Rectangle 8"/>
          <p:cNvSpPr/>
          <p:nvPr/>
        </p:nvSpPr>
        <p:spPr>
          <a:xfrm>
            <a:off x="10920846" y="5870646"/>
            <a:ext cx="116605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err="1" smtClean="0">
                <a:latin typeface="Century Gothic" panose="020B0502020202020204" pitchFamily="34" charset="0"/>
              </a:rPr>
              <a:t>escuchar</a:t>
            </a:r>
            <a:endParaRPr lang="en-GB" sz="1600" dirty="0">
              <a:latin typeface="Century Gothic" panose="020B0502020202020204" pitchFamily="34" charset="0"/>
            </a:endParaRPr>
          </a:p>
        </p:txBody>
      </p:sp>
      <p:sp>
        <p:nvSpPr>
          <p:cNvPr id="12" name="Action Button: Custom 11">
            <a:hlinkClick r:id="" action="ppaction://noaction" highlightClick="1">
              <a:snd r:embed="rId6" name="7_06_Me_lavo.wav"/>
            </a:hlinkClick>
          </p:cNvPr>
          <p:cNvSpPr/>
          <p:nvPr/>
        </p:nvSpPr>
        <p:spPr>
          <a:xfrm>
            <a:off x="357627" y="607437"/>
            <a:ext cx="417817" cy="3664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6</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18532088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ker.com/cliparts/w/D/2/Z/x/r/salon-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858" y="1427668"/>
            <a:ext cx="3724184" cy="36869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3528" y="904448"/>
            <a:ext cx="8825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7a.</a:t>
            </a:r>
          </a:p>
        </p:txBody>
      </p:sp>
      <p:sp>
        <p:nvSpPr>
          <p:cNvPr id="6" name="TextBox 5"/>
          <p:cNvSpPr txBox="1"/>
          <p:nvPr/>
        </p:nvSpPr>
        <p:spPr>
          <a:xfrm>
            <a:off x="5910104" y="904448"/>
            <a:ext cx="8825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7b.</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370" y="1438963"/>
            <a:ext cx="3737175" cy="3737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10" name="Rounded Rectangle 9"/>
          <p:cNvSpPr/>
          <p:nvPr/>
        </p:nvSpPr>
        <p:spPr>
          <a:xfrm>
            <a:off x="10920846" y="5870646"/>
            <a:ext cx="116605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err="1" smtClean="0">
                <a:latin typeface="Century Gothic" panose="020B0502020202020204" pitchFamily="34" charset="0"/>
              </a:rPr>
              <a:t>escuchar</a:t>
            </a:r>
            <a:endParaRPr lang="en-GB" sz="1600" dirty="0">
              <a:latin typeface="Century Gothic" panose="020B0502020202020204" pitchFamily="34" charset="0"/>
            </a:endParaRPr>
          </a:p>
        </p:txBody>
      </p:sp>
      <p:sp>
        <p:nvSpPr>
          <p:cNvPr id="11" name="Action Button: Custom 10">
            <a:hlinkClick r:id="" action="ppaction://noaction" highlightClick="1">
              <a:snd r:embed="rId5" name="7_07_Seco.wav"/>
            </a:hlinkClick>
          </p:cNvPr>
          <p:cNvSpPr/>
          <p:nvPr/>
        </p:nvSpPr>
        <p:spPr>
          <a:xfrm>
            <a:off x="315711" y="538013"/>
            <a:ext cx="417817" cy="3664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7</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27578723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4592" y="840899"/>
            <a:ext cx="8825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8a.</a:t>
            </a:r>
          </a:p>
        </p:txBody>
      </p:sp>
      <p:sp>
        <p:nvSpPr>
          <p:cNvPr id="5" name="TextBox 4"/>
          <p:cNvSpPr txBox="1"/>
          <p:nvPr/>
        </p:nvSpPr>
        <p:spPr>
          <a:xfrm>
            <a:off x="6131168" y="840899"/>
            <a:ext cx="8825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8b.</a:t>
            </a:r>
          </a:p>
        </p:txBody>
      </p:sp>
      <p:pic>
        <p:nvPicPr>
          <p:cNvPr id="9218" name="Picture 2" descr="http://www.clker.com/cliparts/2/1/e/1/11971061321940699256johnny_automatic_mirror_drawing.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858" y="1364119"/>
            <a:ext cx="3903675" cy="3760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2" name="Picture 6" descr="http://www.clker.com/cliparts/j/w/Z/8/X/E/telescope-md.png"/>
          <p:cNvPicPr>
            <a:picLocks noChangeAspect="1" noChangeArrowheads="1"/>
          </p:cNvPicPr>
          <p:nvPr/>
        </p:nvPicPr>
        <p:blipFill rotWithShape="1">
          <a:blip r:embed="rId4">
            <a:extLst>
              <a:ext uri="{28A0092B-C50C-407E-A947-70E740481C1C}">
                <a14:useLocalDpi xmlns:a14="http://schemas.microsoft.com/office/drawing/2010/main" val="0"/>
              </a:ext>
            </a:extLst>
          </a:blip>
          <a:srcRect t="-69950" r="-88779" b="-6103"/>
          <a:stretch/>
        </p:blipFill>
        <p:spPr bwMode="auto">
          <a:xfrm>
            <a:off x="6572434" y="1364119"/>
            <a:ext cx="3676885" cy="3768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4" name="Picture 8" descr="http://www.clker.com/cliparts/c/f/a/c/1194984890941604619southen_cross_01.svg.m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3204" y="1531385"/>
            <a:ext cx="910307" cy="119377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10" name="Rounded Rectangle 9"/>
          <p:cNvSpPr/>
          <p:nvPr/>
        </p:nvSpPr>
        <p:spPr>
          <a:xfrm>
            <a:off x="10920846" y="5870646"/>
            <a:ext cx="116605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err="1" smtClean="0">
                <a:latin typeface="Century Gothic" panose="020B0502020202020204" pitchFamily="34" charset="0"/>
              </a:rPr>
              <a:t>escuchar</a:t>
            </a:r>
            <a:endParaRPr lang="en-GB" sz="1600" dirty="0">
              <a:latin typeface="Century Gothic" panose="020B0502020202020204" pitchFamily="34" charset="0"/>
            </a:endParaRPr>
          </a:p>
        </p:txBody>
      </p:sp>
      <p:sp>
        <p:nvSpPr>
          <p:cNvPr id="11" name="Action Button: Custom 10">
            <a:hlinkClick r:id="" action="ppaction://noaction" highlightClick="1">
              <a:snd r:embed="rId6" name="7_08_Me_miro.wav"/>
            </a:hlinkClick>
          </p:cNvPr>
          <p:cNvSpPr/>
          <p:nvPr/>
        </p:nvSpPr>
        <p:spPr>
          <a:xfrm>
            <a:off x="329866" y="517968"/>
            <a:ext cx="417817" cy="3664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8</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21150082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327" y="1102862"/>
            <a:ext cx="4080494" cy="4080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78211" y="841252"/>
            <a:ext cx="8825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9a.</a:t>
            </a:r>
          </a:p>
        </p:txBody>
      </p:sp>
      <p:sp>
        <p:nvSpPr>
          <p:cNvPr id="6" name="TextBox 5"/>
          <p:cNvSpPr txBox="1"/>
          <p:nvPr/>
        </p:nvSpPr>
        <p:spPr>
          <a:xfrm>
            <a:off x="6072937" y="841252"/>
            <a:ext cx="882531"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9b.</a:t>
            </a:r>
          </a:p>
        </p:txBody>
      </p:sp>
      <p:pic>
        <p:nvPicPr>
          <p:cNvPr id="10242" name="Picture 2" descr="http://www.clker.com/cliparts/0/q/Q/o/j/M/question-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0053" y="1126755"/>
            <a:ext cx="4053198" cy="4080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10" name="Rounded Rectangle 9"/>
          <p:cNvSpPr/>
          <p:nvPr/>
        </p:nvSpPr>
        <p:spPr>
          <a:xfrm>
            <a:off x="10920846" y="5870646"/>
            <a:ext cx="116605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err="1" smtClean="0">
                <a:latin typeface="Century Gothic" panose="020B0502020202020204" pitchFamily="34" charset="0"/>
              </a:rPr>
              <a:t>escuchar</a:t>
            </a:r>
            <a:endParaRPr lang="en-GB" sz="1600" dirty="0">
              <a:latin typeface="Century Gothic" panose="020B0502020202020204" pitchFamily="34" charset="0"/>
            </a:endParaRPr>
          </a:p>
        </p:txBody>
      </p:sp>
      <p:sp>
        <p:nvSpPr>
          <p:cNvPr id="11" name="Action Button: Custom 10">
            <a:hlinkClick r:id="" action="ppaction://noaction" highlightClick="1">
              <a:snd r:embed="rId5" name="7_09_Levanto.wav"/>
            </a:hlinkClick>
          </p:cNvPr>
          <p:cNvSpPr/>
          <p:nvPr/>
        </p:nvSpPr>
        <p:spPr>
          <a:xfrm>
            <a:off x="369302" y="576680"/>
            <a:ext cx="417817" cy="3664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9</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25345047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8678" y="830630"/>
            <a:ext cx="123801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10a.</a:t>
            </a:r>
          </a:p>
        </p:txBody>
      </p:sp>
      <p:sp>
        <p:nvSpPr>
          <p:cNvPr id="5" name="TextBox 4"/>
          <p:cNvSpPr txBox="1"/>
          <p:nvPr/>
        </p:nvSpPr>
        <p:spPr>
          <a:xfrm>
            <a:off x="6365634" y="830630"/>
            <a:ext cx="123801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10b.</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891" y="1248899"/>
            <a:ext cx="3810000" cy="38100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8050" t="7969" r="22784" b="2708"/>
          <a:stretch/>
        </p:blipFill>
        <p:spPr>
          <a:xfrm>
            <a:off x="6842115" y="1248899"/>
            <a:ext cx="4664074" cy="4021268"/>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374" t="26607" r="59698" b="39856"/>
          <a:stretch/>
        </p:blipFill>
        <p:spPr>
          <a:xfrm>
            <a:off x="8333156" y="1827515"/>
            <a:ext cx="589780" cy="945521"/>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30374" t="26607" r="59698" b="39856"/>
          <a:stretch/>
        </p:blipFill>
        <p:spPr>
          <a:xfrm rot="832849">
            <a:off x="9086935" y="1746634"/>
            <a:ext cx="589503" cy="945078"/>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30374" t="26607" r="59698" b="39856"/>
          <a:stretch/>
        </p:blipFill>
        <p:spPr>
          <a:xfrm rot="20442782">
            <a:off x="9829848" y="1762100"/>
            <a:ext cx="602337" cy="965653"/>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30374" t="26607" r="59698" b="39856"/>
          <a:stretch/>
        </p:blipFill>
        <p:spPr>
          <a:xfrm rot="1213712">
            <a:off x="9909474" y="2798728"/>
            <a:ext cx="443084" cy="710342"/>
          </a:xfrm>
          <a:prstGeom prst="rect">
            <a:avLst/>
          </a:prstGeom>
        </p:spPr>
      </p:pic>
      <p:cxnSp>
        <p:nvCxnSpPr>
          <p:cNvPr id="19" name="Straight Connector 18"/>
          <p:cNvCxnSpPr/>
          <p:nvPr/>
        </p:nvCxnSpPr>
        <p:spPr>
          <a:xfrm>
            <a:off x="10574760" y="1689722"/>
            <a:ext cx="0" cy="173676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20" name="Rounded Rectangle 19"/>
          <p:cNvSpPr/>
          <p:nvPr/>
        </p:nvSpPr>
        <p:spPr>
          <a:xfrm>
            <a:off x="10920846" y="5870646"/>
            <a:ext cx="116605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err="1" smtClean="0">
                <a:latin typeface="Century Gothic" panose="020B0502020202020204" pitchFamily="34" charset="0"/>
              </a:rPr>
              <a:t>escuchar</a:t>
            </a:r>
            <a:endParaRPr lang="en-GB" sz="1600" dirty="0">
              <a:latin typeface="Century Gothic" panose="020B0502020202020204" pitchFamily="34" charset="0"/>
            </a:endParaRPr>
          </a:p>
        </p:txBody>
      </p:sp>
      <p:sp>
        <p:nvSpPr>
          <p:cNvPr id="21" name="Action Button: Custom 20">
            <a:hlinkClick r:id="" action="ppaction://noaction" highlightClick="1">
              <a:snd r:embed="rId5" name="7_10_Me_presento.wav"/>
            </a:hlinkClick>
          </p:cNvPr>
          <p:cNvSpPr/>
          <p:nvPr/>
        </p:nvSpPr>
        <p:spPr>
          <a:xfrm>
            <a:off x="360861" y="555606"/>
            <a:ext cx="417817" cy="3664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Century Gothic" panose="020B0502020202020204" pitchFamily="34" charset="0"/>
              </a:rPr>
              <a:t>10</a:t>
            </a:r>
            <a:endParaRPr lang="en-GB" b="1" dirty="0">
              <a:latin typeface="Century Gothic" panose="020B0502020202020204" pitchFamily="34" charset="0"/>
            </a:endParaRPr>
          </a:p>
        </p:txBody>
      </p:sp>
    </p:spTree>
    <p:extLst>
      <p:ext uri="{BB962C8B-B14F-4D97-AF65-F5344CB8AC3E}">
        <p14:creationId xmlns:p14="http://schemas.microsoft.com/office/powerpoint/2010/main" val="29752334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754779027"/>
              </p:ext>
            </p:extLst>
          </p:nvPr>
        </p:nvGraphicFramePr>
        <p:xfrm>
          <a:off x="2200590" y="1106822"/>
          <a:ext cx="7676942" cy="5029200"/>
        </p:xfrm>
        <a:graphic>
          <a:graphicData uri="http://schemas.openxmlformats.org/drawingml/2006/table">
            <a:tbl>
              <a:tblPr firstRow="1" bandRow="1">
                <a:tableStyleId>{5DA37D80-6434-44D0-A028-1B22A696006F}</a:tableStyleId>
              </a:tblPr>
              <a:tblGrid>
                <a:gridCol w="971893">
                  <a:extLst>
                    <a:ext uri="{9D8B030D-6E8A-4147-A177-3AD203B41FA5}">
                      <a16:colId xmlns:a16="http://schemas.microsoft.com/office/drawing/2014/main" xmlns="" val="2707976010"/>
                    </a:ext>
                  </a:extLst>
                </a:gridCol>
                <a:gridCol w="3312912">
                  <a:extLst>
                    <a:ext uri="{9D8B030D-6E8A-4147-A177-3AD203B41FA5}">
                      <a16:colId xmlns:a16="http://schemas.microsoft.com/office/drawing/2014/main" xmlns="" val="614538447"/>
                    </a:ext>
                  </a:extLst>
                </a:gridCol>
                <a:gridCol w="3392137">
                  <a:extLst>
                    <a:ext uri="{9D8B030D-6E8A-4147-A177-3AD203B41FA5}">
                      <a16:colId xmlns:a16="http://schemas.microsoft.com/office/drawing/2014/main" xmlns="" val="4052351916"/>
                    </a:ext>
                  </a:extLst>
                </a:gridCol>
              </a:tblGrid>
              <a:tr h="413657">
                <a:tc>
                  <a:txBody>
                    <a:bodyPr/>
                    <a:lstStyle/>
                    <a:p>
                      <a:endParaRPr lang="en-GB" sz="2400" dirty="0">
                        <a:latin typeface="Century Gothic" panose="020B0502020202020204" pitchFamily="34" charset="0"/>
                      </a:endParaRPr>
                    </a:p>
                  </a:txBody>
                  <a:tcPr/>
                </a:tc>
                <a:tc>
                  <a:txBody>
                    <a:bodyPr/>
                    <a:lstStyle/>
                    <a:p>
                      <a:pPr algn="ctr"/>
                      <a:r>
                        <a:rPr lang="en-GB" sz="2400" dirty="0">
                          <a:solidFill>
                            <a:schemeClr val="accent5">
                              <a:lumMod val="50000"/>
                            </a:schemeClr>
                          </a:solidFill>
                          <a:latin typeface="Century Gothic" panose="020B0502020202020204" pitchFamily="34" charset="0"/>
                        </a:rPr>
                        <a:t>Picture</a:t>
                      </a:r>
                      <a:r>
                        <a:rPr lang="en-GB" sz="2400" baseline="0" dirty="0">
                          <a:solidFill>
                            <a:schemeClr val="accent5">
                              <a:lumMod val="50000"/>
                            </a:schemeClr>
                          </a:solidFill>
                          <a:latin typeface="Century Gothic" panose="020B0502020202020204" pitchFamily="34" charset="0"/>
                        </a:rPr>
                        <a:t> A</a:t>
                      </a:r>
                      <a:endParaRPr lang="en-GB" sz="2400" dirty="0">
                        <a:solidFill>
                          <a:schemeClr val="accent5">
                            <a:lumMod val="50000"/>
                          </a:schemeClr>
                        </a:solidFill>
                        <a:latin typeface="Century Gothic" panose="020B0502020202020204" pitchFamily="34" charset="0"/>
                      </a:endParaRPr>
                    </a:p>
                  </a:txBody>
                  <a:tcPr/>
                </a:tc>
                <a:tc>
                  <a:txBody>
                    <a:bodyPr/>
                    <a:lstStyle/>
                    <a:p>
                      <a:pPr algn="ctr"/>
                      <a:r>
                        <a:rPr lang="en-GB" sz="2400" dirty="0">
                          <a:solidFill>
                            <a:schemeClr val="accent5">
                              <a:lumMod val="50000"/>
                            </a:schemeClr>
                          </a:solidFill>
                          <a:latin typeface="Century Gothic" panose="020B0502020202020204" pitchFamily="34" charset="0"/>
                        </a:rPr>
                        <a:t>Picture B</a:t>
                      </a:r>
                    </a:p>
                  </a:txBody>
                  <a:tcPr/>
                </a:tc>
                <a:extLst>
                  <a:ext uri="{0D108BD9-81ED-4DB2-BD59-A6C34878D82A}">
                    <a16:rowId xmlns:a16="http://schemas.microsoft.com/office/drawing/2014/main" xmlns="" val="791576946"/>
                  </a:ext>
                </a:extLst>
              </a:tr>
              <a:tr h="413657">
                <a:tc>
                  <a:txBody>
                    <a:bodyPr/>
                    <a:lstStyle/>
                    <a:p>
                      <a:pPr algn="ctr"/>
                      <a:r>
                        <a:rPr lang="en-GB" sz="2400" dirty="0">
                          <a:solidFill>
                            <a:schemeClr val="accent5">
                              <a:lumMod val="50000"/>
                            </a:schemeClr>
                          </a:solidFill>
                          <a:latin typeface="Century Gothic" panose="020B0502020202020204" pitchFamily="34" charset="0"/>
                        </a:rPr>
                        <a:t>1</a:t>
                      </a: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2057203793"/>
                  </a:ext>
                </a:extLst>
              </a:tr>
              <a:tr h="413657">
                <a:tc>
                  <a:txBody>
                    <a:bodyPr/>
                    <a:lstStyle/>
                    <a:p>
                      <a:pPr algn="ctr"/>
                      <a:r>
                        <a:rPr lang="en-GB" sz="2400" dirty="0">
                          <a:solidFill>
                            <a:schemeClr val="accent5">
                              <a:lumMod val="50000"/>
                            </a:schemeClr>
                          </a:solidFill>
                          <a:latin typeface="Century Gothic" panose="020B0502020202020204" pitchFamily="34" charset="0"/>
                        </a:rPr>
                        <a:t>2</a:t>
                      </a: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3820224318"/>
                  </a:ext>
                </a:extLst>
              </a:tr>
              <a:tr h="413657">
                <a:tc>
                  <a:txBody>
                    <a:bodyPr/>
                    <a:lstStyle/>
                    <a:p>
                      <a:pPr algn="ctr"/>
                      <a:r>
                        <a:rPr lang="en-GB" sz="2400" dirty="0">
                          <a:solidFill>
                            <a:schemeClr val="accent5">
                              <a:lumMod val="50000"/>
                            </a:schemeClr>
                          </a:solidFill>
                          <a:latin typeface="Century Gothic" panose="020B0502020202020204" pitchFamily="34" charset="0"/>
                        </a:rPr>
                        <a:t>3</a:t>
                      </a: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1992794217"/>
                  </a:ext>
                </a:extLst>
              </a:tr>
              <a:tr h="413657">
                <a:tc>
                  <a:txBody>
                    <a:bodyPr/>
                    <a:lstStyle/>
                    <a:p>
                      <a:pPr algn="ctr"/>
                      <a:r>
                        <a:rPr lang="en-GB" sz="2400" dirty="0">
                          <a:solidFill>
                            <a:schemeClr val="accent5">
                              <a:lumMod val="50000"/>
                            </a:schemeClr>
                          </a:solidFill>
                          <a:latin typeface="Century Gothic" panose="020B0502020202020204" pitchFamily="34" charset="0"/>
                        </a:rPr>
                        <a:t>4</a:t>
                      </a: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404888800"/>
                  </a:ext>
                </a:extLst>
              </a:tr>
              <a:tr h="413657">
                <a:tc>
                  <a:txBody>
                    <a:bodyPr/>
                    <a:lstStyle/>
                    <a:p>
                      <a:pPr algn="ctr"/>
                      <a:r>
                        <a:rPr lang="en-GB" sz="2400" dirty="0">
                          <a:solidFill>
                            <a:schemeClr val="accent5">
                              <a:lumMod val="50000"/>
                            </a:schemeClr>
                          </a:solidFill>
                          <a:latin typeface="Century Gothic" panose="020B0502020202020204" pitchFamily="34" charset="0"/>
                        </a:rPr>
                        <a:t>5</a:t>
                      </a: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3091951630"/>
                  </a:ext>
                </a:extLst>
              </a:tr>
              <a:tr h="413657">
                <a:tc>
                  <a:txBody>
                    <a:bodyPr/>
                    <a:lstStyle/>
                    <a:p>
                      <a:pPr algn="ctr"/>
                      <a:r>
                        <a:rPr lang="en-GB" sz="2400" dirty="0">
                          <a:solidFill>
                            <a:schemeClr val="accent5">
                              <a:lumMod val="50000"/>
                            </a:schemeClr>
                          </a:solidFill>
                          <a:latin typeface="Century Gothic" panose="020B0502020202020204" pitchFamily="34" charset="0"/>
                        </a:rPr>
                        <a:t>6</a:t>
                      </a: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2941162702"/>
                  </a:ext>
                </a:extLst>
              </a:tr>
              <a:tr h="413657">
                <a:tc>
                  <a:txBody>
                    <a:bodyPr/>
                    <a:lstStyle/>
                    <a:p>
                      <a:pPr algn="ctr"/>
                      <a:r>
                        <a:rPr lang="en-GB" sz="2400" dirty="0">
                          <a:solidFill>
                            <a:schemeClr val="accent5">
                              <a:lumMod val="50000"/>
                            </a:schemeClr>
                          </a:solidFill>
                          <a:latin typeface="Century Gothic" panose="020B0502020202020204" pitchFamily="34" charset="0"/>
                        </a:rPr>
                        <a:t>7</a:t>
                      </a: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1784767832"/>
                  </a:ext>
                </a:extLst>
              </a:tr>
              <a:tr h="413657">
                <a:tc>
                  <a:txBody>
                    <a:bodyPr/>
                    <a:lstStyle/>
                    <a:p>
                      <a:pPr algn="ctr"/>
                      <a:r>
                        <a:rPr lang="en-GB" sz="2400" dirty="0">
                          <a:solidFill>
                            <a:schemeClr val="accent5">
                              <a:lumMod val="50000"/>
                            </a:schemeClr>
                          </a:solidFill>
                          <a:latin typeface="Century Gothic" panose="020B0502020202020204" pitchFamily="34" charset="0"/>
                        </a:rPr>
                        <a:t>8</a:t>
                      </a: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1314704675"/>
                  </a:ext>
                </a:extLst>
              </a:tr>
              <a:tr h="413657">
                <a:tc>
                  <a:txBody>
                    <a:bodyPr/>
                    <a:lstStyle/>
                    <a:p>
                      <a:pPr algn="ctr"/>
                      <a:r>
                        <a:rPr lang="en-GB" sz="2400" dirty="0">
                          <a:solidFill>
                            <a:schemeClr val="accent5">
                              <a:lumMod val="50000"/>
                            </a:schemeClr>
                          </a:solidFill>
                          <a:latin typeface="Century Gothic" panose="020B0502020202020204" pitchFamily="34" charset="0"/>
                        </a:rPr>
                        <a:t>9</a:t>
                      </a: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4127722749"/>
                  </a:ext>
                </a:extLst>
              </a:tr>
              <a:tr h="413657">
                <a:tc>
                  <a:txBody>
                    <a:bodyPr/>
                    <a:lstStyle/>
                    <a:p>
                      <a:pPr algn="ctr"/>
                      <a:r>
                        <a:rPr lang="en-GB" sz="2400" dirty="0">
                          <a:solidFill>
                            <a:schemeClr val="accent5">
                              <a:lumMod val="50000"/>
                            </a:schemeClr>
                          </a:solidFill>
                          <a:latin typeface="Century Gothic" panose="020B0502020202020204" pitchFamily="34" charset="0"/>
                        </a:rPr>
                        <a:t>10</a:t>
                      </a: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latin typeface="Century Gothic" panose="020B0502020202020204" pitchFamily="34" charset="0"/>
                      </a:endParaRPr>
                    </a:p>
                  </a:txBody>
                  <a:tcPr/>
                </a:tc>
                <a:extLst>
                  <a:ext uri="{0D108BD9-81ED-4DB2-BD59-A6C34878D82A}">
                    <a16:rowId xmlns:a16="http://schemas.microsoft.com/office/drawing/2014/main" xmlns="" val="627788958"/>
                  </a:ext>
                </a:extLst>
              </a:tr>
            </a:tbl>
          </a:graphicData>
        </a:graphic>
      </p:graphicFrame>
      <p:sp>
        <p:nvSpPr>
          <p:cNvPr id="5" name="TextBox 4"/>
          <p:cNvSpPr txBox="1"/>
          <p:nvPr/>
        </p:nvSpPr>
        <p:spPr>
          <a:xfrm>
            <a:off x="0" y="38392"/>
            <a:ext cx="978332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ANSWERS</a:t>
            </a:r>
          </a:p>
        </p:txBody>
      </p:sp>
      <p:sp>
        <p:nvSpPr>
          <p:cNvPr id="6" name="TextBox 5"/>
          <p:cNvSpPr txBox="1"/>
          <p:nvPr/>
        </p:nvSpPr>
        <p:spPr>
          <a:xfrm>
            <a:off x="4417087" y="1457011"/>
            <a:ext cx="38183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7" name="TextBox 6"/>
          <p:cNvSpPr txBox="1"/>
          <p:nvPr/>
        </p:nvSpPr>
        <p:spPr>
          <a:xfrm>
            <a:off x="7733043" y="1893106"/>
            <a:ext cx="38183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8" name="TextBox 7"/>
          <p:cNvSpPr txBox="1"/>
          <p:nvPr/>
        </p:nvSpPr>
        <p:spPr>
          <a:xfrm>
            <a:off x="4399084" y="2356445"/>
            <a:ext cx="38183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9" name="TextBox 8"/>
          <p:cNvSpPr txBox="1"/>
          <p:nvPr/>
        </p:nvSpPr>
        <p:spPr>
          <a:xfrm>
            <a:off x="7733043" y="2820305"/>
            <a:ext cx="38183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10" name="TextBox 9"/>
          <p:cNvSpPr txBox="1"/>
          <p:nvPr/>
        </p:nvSpPr>
        <p:spPr>
          <a:xfrm>
            <a:off x="7733043" y="3284321"/>
            <a:ext cx="38183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11" name="TextBox 10"/>
          <p:cNvSpPr txBox="1"/>
          <p:nvPr/>
        </p:nvSpPr>
        <p:spPr>
          <a:xfrm>
            <a:off x="4399084" y="3751625"/>
            <a:ext cx="38183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12" name="TextBox 11"/>
          <p:cNvSpPr txBox="1"/>
          <p:nvPr/>
        </p:nvSpPr>
        <p:spPr>
          <a:xfrm>
            <a:off x="4399084" y="4245574"/>
            <a:ext cx="38183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13" name="TextBox 12"/>
          <p:cNvSpPr txBox="1"/>
          <p:nvPr/>
        </p:nvSpPr>
        <p:spPr>
          <a:xfrm>
            <a:off x="4417087" y="4694453"/>
            <a:ext cx="38183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14" name="TextBox 13"/>
          <p:cNvSpPr txBox="1"/>
          <p:nvPr/>
        </p:nvSpPr>
        <p:spPr>
          <a:xfrm>
            <a:off x="7733043" y="5103732"/>
            <a:ext cx="38183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15" name="TextBox 14"/>
          <p:cNvSpPr txBox="1"/>
          <p:nvPr/>
        </p:nvSpPr>
        <p:spPr>
          <a:xfrm>
            <a:off x="7733043" y="5567748"/>
            <a:ext cx="38183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19"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16" name="Rounded Rectangle 15"/>
          <p:cNvSpPr/>
          <p:nvPr/>
        </p:nvSpPr>
        <p:spPr>
          <a:xfrm>
            <a:off x="10920846" y="5870646"/>
            <a:ext cx="116605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err="1" smtClean="0">
                <a:latin typeface="Century Gothic" panose="020B0502020202020204" pitchFamily="34" charset="0"/>
              </a:rPr>
              <a:t>escuchar</a:t>
            </a:r>
            <a:endParaRPr lang="en-GB" sz="1600" dirty="0">
              <a:latin typeface="Century Gothic" panose="020B0502020202020204" pitchFamily="34" charset="0"/>
            </a:endParaRPr>
          </a:p>
        </p:txBody>
      </p:sp>
    </p:spTree>
    <p:extLst>
      <p:ext uri="{BB962C8B-B14F-4D97-AF65-F5344CB8AC3E}">
        <p14:creationId xmlns:p14="http://schemas.microsoft.com/office/powerpoint/2010/main" val="355836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971890" y="5870646"/>
            <a:ext cx="111500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escribir</a:t>
            </a:r>
            <a:endParaRPr lang="en-GB" dirty="0">
              <a:latin typeface="Century Gothic" panose="020B0502020202020204" pitchFamily="34" charset="0"/>
            </a:endParaRPr>
          </a:p>
        </p:txBody>
      </p:sp>
      <p:sp>
        <p:nvSpPr>
          <p:cNvPr id="5" name="TextBox 4"/>
          <p:cNvSpPr txBox="1"/>
          <p:nvPr/>
        </p:nvSpPr>
        <p:spPr>
          <a:xfrm>
            <a:off x="3074795" y="773723"/>
            <a:ext cx="446146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Looking after my Grandpa</a:t>
            </a:r>
          </a:p>
        </p:txBody>
      </p:sp>
      <p:sp>
        <p:nvSpPr>
          <p:cNvPr id="6" name="TextBox 5"/>
          <p:cNvSpPr txBox="1"/>
          <p:nvPr/>
        </p:nvSpPr>
        <p:spPr>
          <a:xfrm>
            <a:off x="1013834" y="1600795"/>
            <a:ext cx="9756038"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Margarita and </a:t>
            </a:r>
            <a:r>
              <a:rPr lang="en-GB" sz="2400" dirty="0" smtClean="0">
                <a:solidFill>
                  <a:srgbClr val="002060"/>
                </a:solidFill>
                <a:latin typeface="Century Gothic" panose="020B0502020202020204" pitchFamily="34" charset="0"/>
              </a:rPr>
              <a:t>Simón </a:t>
            </a:r>
            <a:r>
              <a:rPr lang="en-GB" sz="2400" dirty="0">
                <a:solidFill>
                  <a:srgbClr val="002060"/>
                </a:solidFill>
                <a:latin typeface="Century Gothic" panose="020B0502020202020204" pitchFamily="34" charset="0"/>
              </a:rPr>
              <a:t>spend a lot of time looking after their elderly Grandpas.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3643" y="139487"/>
            <a:ext cx="2031028" cy="2031028"/>
          </a:xfrm>
          <a:prstGeom prst="rect">
            <a:avLst/>
          </a:prstGeom>
        </p:spPr>
      </p:pic>
      <p:pic>
        <p:nvPicPr>
          <p:cNvPr id="8" name="Picture 12" descr="http://www.clker.com/cliparts/c/f/b/a/1195444816475588749Gerald_G_Lady_Face_Cartoon.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165" y="446958"/>
            <a:ext cx="1031790" cy="10601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clker.com/cliparts/e/7/8/b/11954449581778132602Gerald_G_Boy_Face_Cartoon_3.svg.m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7623" y="496956"/>
            <a:ext cx="998220" cy="10151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13834" y="3271917"/>
            <a:ext cx="936728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What do they do to help? And what do they do themselves?</a:t>
            </a:r>
          </a:p>
        </p:txBody>
      </p:sp>
      <p:sp>
        <p:nvSpPr>
          <p:cNvPr id="11" name="TextBox 10"/>
          <p:cNvSpPr txBox="1"/>
          <p:nvPr/>
        </p:nvSpPr>
        <p:spPr>
          <a:xfrm>
            <a:off x="1013834" y="4021289"/>
            <a:ext cx="1036674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Student A: you are Margarita. Write 6 sentences using the cards.</a:t>
            </a:r>
          </a:p>
          <a:p>
            <a:r>
              <a:rPr lang="en-GB" sz="2400" dirty="0">
                <a:solidFill>
                  <a:srgbClr val="002060"/>
                </a:solidFill>
                <a:latin typeface="Century Gothic" panose="020B0502020202020204" pitchFamily="34" charset="0"/>
              </a:rPr>
              <a:t>Student B: you are </a:t>
            </a:r>
            <a:r>
              <a:rPr lang="en-GB" sz="2400" dirty="0" smtClean="0">
                <a:solidFill>
                  <a:srgbClr val="002060"/>
                </a:solidFill>
                <a:latin typeface="Century Gothic" panose="020B0502020202020204" pitchFamily="34" charset="0"/>
              </a:rPr>
              <a:t>Simón</a:t>
            </a:r>
            <a:r>
              <a:rPr lang="en-GB" sz="2400" dirty="0">
                <a:solidFill>
                  <a:srgbClr val="002060"/>
                </a:solidFill>
                <a:latin typeface="Century Gothic" panose="020B0502020202020204" pitchFamily="34" charset="0"/>
              </a:rPr>
              <a:t>. Write 6 sentences using the cards.</a:t>
            </a:r>
          </a:p>
        </p:txBody>
      </p:sp>
      <p:sp>
        <p:nvSpPr>
          <p:cNvPr id="12" name="TextBox 11"/>
          <p:cNvSpPr txBox="1"/>
          <p:nvPr/>
        </p:nvSpPr>
        <p:spPr>
          <a:xfrm>
            <a:off x="1013834" y="5139993"/>
            <a:ext cx="1055141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Afterwards, compare your answers and complete the grid together.</a:t>
            </a:r>
          </a:p>
        </p:txBody>
      </p:sp>
      <p:sp>
        <p:nvSpPr>
          <p:cNvPr id="13" name="TextBox 12"/>
          <p:cNvSpPr txBox="1"/>
          <p:nvPr/>
        </p:nvSpPr>
        <p:spPr>
          <a:xfrm>
            <a:off x="1013834" y="2621022"/>
            <a:ext cx="975603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They also find time to do things themselves.</a:t>
            </a:r>
          </a:p>
        </p:txBody>
      </p:sp>
      <p:sp>
        <p:nvSpPr>
          <p:cNvPr id="14"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98500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59" y="297449"/>
            <a:ext cx="2031028" cy="2031028"/>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493" y="94010"/>
            <a:ext cx="2224418" cy="2224418"/>
          </a:xfrm>
          <a:prstGeom prst="rect">
            <a:avLst/>
          </a:prstGeom>
        </p:spPr>
      </p:pic>
      <p:sp>
        <p:nvSpPr>
          <p:cNvPr id="7" name="TextBox 6"/>
          <p:cNvSpPr txBox="1"/>
          <p:nvPr/>
        </p:nvSpPr>
        <p:spPr>
          <a:xfrm>
            <a:off x="7379646" y="158801"/>
            <a:ext cx="4597989" cy="2031325"/>
          </a:xfrm>
          <a:prstGeom prst="rect">
            <a:avLst/>
          </a:prstGeom>
          <a:noFill/>
        </p:spPr>
        <p:txBody>
          <a:bodyPr wrap="square" rtlCol="0">
            <a:spAutoFit/>
          </a:bodyPr>
          <a:lstStyle/>
          <a:p>
            <a:r>
              <a:rPr lang="en-GB" sz="1800" b="1" dirty="0">
                <a:solidFill>
                  <a:srgbClr val="002060"/>
                </a:solidFill>
                <a:latin typeface="Century Gothic" panose="020B0502020202020204" pitchFamily="34" charset="0"/>
              </a:rPr>
              <a:t>Student A</a:t>
            </a:r>
          </a:p>
          <a:p>
            <a:endParaRPr lang="en-GB" sz="1800" b="1" dirty="0">
              <a:solidFill>
                <a:srgbClr val="002060"/>
              </a:solidFill>
              <a:latin typeface="Century Gothic" panose="020B0502020202020204" pitchFamily="34" charset="0"/>
            </a:endParaRPr>
          </a:p>
          <a:p>
            <a:r>
              <a:rPr lang="en-GB" sz="1800" dirty="0">
                <a:solidFill>
                  <a:srgbClr val="002060"/>
                </a:solidFill>
                <a:latin typeface="Century Gothic" panose="020B0502020202020204" pitchFamily="34" charset="0"/>
              </a:rPr>
              <a:t>You are Margarita</a:t>
            </a:r>
          </a:p>
          <a:p>
            <a:endParaRPr lang="en-GB" sz="1800" dirty="0">
              <a:solidFill>
                <a:srgbClr val="002060"/>
              </a:solidFill>
              <a:latin typeface="Century Gothic" panose="020B0502020202020204" pitchFamily="34" charset="0"/>
            </a:endParaRPr>
          </a:p>
          <a:p>
            <a:r>
              <a:rPr lang="en-GB" sz="1800" dirty="0">
                <a:solidFill>
                  <a:srgbClr val="002060"/>
                </a:solidFill>
                <a:latin typeface="Century Gothic" panose="020B0502020202020204" pitchFamily="34" charset="0"/>
              </a:rPr>
              <a:t>Using the prompt cards, write six sentences about things you do to yourself and your Grandpa each day.</a:t>
            </a:r>
          </a:p>
        </p:txBody>
      </p:sp>
      <p:pic>
        <p:nvPicPr>
          <p:cNvPr id="26" name="Picture 12" descr="http://www.clker.com/cliparts/c/f/b/a/1195444816475588749Gerald_G_Lady_Face_Cartoon.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8643" y="169759"/>
            <a:ext cx="1031790" cy="106015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43413" y="2435510"/>
            <a:ext cx="1245919"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get up</a:t>
            </a:r>
          </a:p>
        </p:txBody>
      </p:sp>
      <p:sp>
        <p:nvSpPr>
          <p:cNvPr id="28" name="TextBox 27"/>
          <p:cNvSpPr txBox="1"/>
          <p:nvPr/>
        </p:nvSpPr>
        <p:spPr>
          <a:xfrm>
            <a:off x="3224402" y="5383883"/>
            <a:ext cx="987340"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wash</a:t>
            </a:r>
          </a:p>
        </p:txBody>
      </p:sp>
      <p:sp>
        <p:nvSpPr>
          <p:cNvPr id="29" name="TextBox 28"/>
          <p:cNvSpPr txBox="1"/>
          <p:nvPr/>
        </p:nvSpPr>
        <p:spPr>
          <a:xfrm>
            <a:off x="5041538" y="2433978"/>
            <a:ext cx="1627833"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take photos</a:t>
            </a:r>
          </a:p>
        </p:txBody>
      </p:sp>
      <p:sp>
        <p:nvSpPr>
          <p:cNvPr id="30" name="TextBox 29"/>
          <p:cNvSpPr txBox="1"/>
          <p:nvPr/>
        </p:nvSpPr>
        <p:spPr>
          <a:xfrm>
            <a:off x="2753849" y="2450601"/>
            <a:ext cx="1928446"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prepare coffee</a:t>
            </a:r>
          </a:p>
        </p:txBody>
      </p:sp>
      <p:sp>
        <p:nvSpPr>
          <p:cNvPr id="31" name="TextBox 30"/>
          <p:cNvSpPr txBox="1"/>
          <p:nvPr/>
        </p:nvSpPr>
        <p:spPr>
          <a:xfrm>
            <a:off x="5529002" y="5370504"/>
            <a:ext cx="864395"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write</a:t>
            </a:r>
          </a:p>
        </p:txBody>
      </p:sp>
      <p:sp>
        <p:nvSpPr>
          <p:cNvPr id="32" name="TextBox 31"/>
          <p:cNvSpPr txBox="1"/>
          <p:nvPr/>
        </p:nvSpPr>
        <p:spPr>
          <a:xfrm>
            <a:off x="482686" y="5383883"/>
            <a:ext cx="1859300"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teach Spanish</a:t>
            </a:r>
          </a:p>
        </p:txBody>
      </p:sp>
      <p:sp>
        <p:nvSpPr>
          <p:cNvPr id="2" name="Rectangle 1"/>
          <p:cNvSpPr/>
          <p:nvPr/>
        </p:nvSpPr>
        <p:spPr>
          <a:xfrm>
            <a:off x="179028" y="94011"/>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0" name="Rectangle 19"/>
          <p:cNvSpPr/>
          <p:nvPr/>
        </p:nvSpPr>
        <p:spPr>
          <a:xfrm>
            <a:off x="179028" y="3134157"/>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Rectangle 21"/>
          <p:cNvSpPr/>
          <p:nvPr/>
        </p:nvSpPr>
        <p:spPr>
          <a:xfrm>
            <a:off x="2526326" y="94010"/>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4" name="Rectangle 23"/>
          <p:cNvSpPr/>
          <p:nvPr/>
        </p:nvSpPr>
        <p:spPr>
          <a:xfrm>
            <a:off x="2507790" y="3134156"/>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5" name="Rectangle 24"/>
          <p:cNvSpPr/>
          <p:nvPr/>
        </p:nvSpPr>
        <p:spPr>
          <a:xfrm>
            <a:off x="4846774" y="104060"/>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33" name="Rectangle 32"/>
          <p:cNvSpPr/>
          <p:nvPr/>
        </p:nvSpPr>
        <p:spPr>
          <a:xfrm>
            <a:off x="4861794" y="3140098"/>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6145" y="3215472"/>
            <a:ext cx="2031028" cy="2031028"/>
          </a:xfrm>
          <a:prstGeom prst="rect">
            <a:avLst/>
          </a:prstGeom>
        </p:spPr>
      </p:pic>
      <p:sp>
        <p:nvSpPr>
          <p:cNvPr id="3" name="TextBox 2"/>
          <p:cNvSpPr txBox="1"/>
          <p:nvPr/>
        </p:nvSpPr>
        <p:spPr>
          <a:xfrm>
            <a:off x="3175139" y="1841071"/>
            <a:ext cx="2122776" cy="369332"/>
          </a:xfrm>
          <a:prstGeom prst="rect">
            <a:avLst/>
          </a:prstGeom>
          <a:noFill/>
        </p:spPr>
        <p:txBody>
          <a:bodyPr wrap="square" rtlCol="0">
            <a:spAutoFit/>
          </a:bodyPr>
          <a:lstStyle/>
          <a:p>
            <a:r>
              <a:rPr lang="en-GB" sz="1800" dirty="0" smtClean="0">
                <a:solidFill>
                  <a:srgbClr val="002060"/>
                </a:solidFill>
                <a:latin typeface="Century Gothic" panose="020B0502020202020204" pitchFamily="34" charset="0"/>
                <a:cs typeface="Courier New" panose="02070309020205020404" pitchFamily="49" charset="0"/>
              </a:rPr>
              <a:t>(myself)</a:t>
            </a:r>
            <a:r>
              <a:rPr lang="en-GB" sz="1800" b="1" dirty="0" smtClean="0">
                <a:solidFill>
                  <a:srgbClr val="002060"/>
                </a:solidFill>
                <a:latin typeface="Century Gothic" panose="020B0502020202020204" pitchFamily="34" charset="0"/>
              </a:rPr>
              <a:t> </a:t>
            </a:r>
            <a:endParaRPr lang="en-GB" sz="1800" b="1" dirty="0">
              <a:solidFill>
                <a:srgbClr val="002060"/>
              </a:solidFill>
              <a:latin typeface="Century Gothic" panose="020B0502020202020204" pitchFamily="34" charset="0"/>
            </a:endParaRPr>
          </a:p>
        </p:txBody>
      </p:sp>
      <p:sp>
        <p:nvSpPr>
          <p:cNvPr id="38" name="Rounded Rectangle 37"/>
          <p:cNvSpPr/>
          <p:nvPr/>
        </p:nvSpPr>
        <p:spPr>
          <a:xfrm>
            <a:off x="10971890" y="5870646"/>
            <a:ext cx="111500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escribir</a:t>
            </a:r>
            <a:endParaRPr lang="en-GB" dirty="0">
              <a:latin typeface="Century Gothic" panose="020B0502020202020204" pitchFamily="34" charset="0"/>
            </a:endParaRPr>
          </a:p>
        </p:txBody>
      </p:sp>
      <p:sp>
        <p:nvSpPr>
          <p:cNvPr id="35"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pic>
        <p:nvPicPr>
          <p:cNvPr id="40" name="Picture 12" descr="http://www.clker.com/cliparts/c/f/b/a/1195444816475588749Gerald_G_Lady_Face_Cartoon.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6912" y="782885"/>
            <a:ext cx="1031790" cy="106015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5464925" y="4681791"/>
            <a:ext cx="2122776" cy="369332"/>
          </a:xfrm>
          <a:prstGeom prst="rect">
            <a:avLst/>
          </a:prstGeom>
          <a:noFill/>
        </p:spPr>
        <p:txBody>
          <a:bodyPr wrap="square" rtlCol="0">
            <a:spAutoFit/>
          </a:bodyPr>
          <a:lstStyle/>
          <a:p>
            <a:r>
              <a:rPr lang="en-GB" sz="1800" dirty="0" smtClean="0">
                <a:solidFill>
                  <a:srgbClr val="002060"/>
                </a:solidFill>
                <a:latin typeface="Century Gothic" panose="020B0502020202020204" pitchFamily="34" charset="0"/>
                <a:cs typeface="Courier New" panose="02070309020205020404" pitchFamily="49" charset="0"/>
              </a:rPr>
              <a:t>(myself)</a:t>
            </a:r>
            <a:r>
              <a:rPr lang="en-GB" sz="1800" b="1" dirty="0" smtClean="0">
                <a:solidFill>
                  <a:srgbClr val="002060"/>
                </a:solidFill>
                <a:latin typeface="Century Gothic" panose="020B0502020202020204" pitchFamily="34" charset="0"/>
              </a:rPr>
              <a:t> </a:t>
            </a:r>
            <a:endParaRPr lang="en-GB" sz="1800" b="1" dirty="0">
              <a:solidFill>
                <a:srgbClr val="002060"/>
              </a:solidFill>
              <a:latin typeface="Century Gothic" panose="020B0502020202020204" pitchFamily="34" charset="0"/>
            </a:endParaRPr>
          </a:p>
        </p:txBody>
      </p:sp>
      <p:pic>
        <p:nvPicPr>
          <p:cNvPr id="44" name="Picture 12" descr="http://www.clker.com/cliparts/c/f/b/a/1195444816475588749Gerald_G_Lady_Face_Cartoon.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6698" y="3623605"/>
            <a:ext cx="1031790" cy="106015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823499" y="4787558"/>
            <a:ext cx="2122776" cy="369332"/>
          </a:xfrm>
          <a:prstGeom prst="rect">
            <a:avLst/>
          </a:prstGeom>
          <a:noFill/>
        </p:spPr>
        <p:txBody>
          <a:bodyPr wrap="square" rtlCol="0">
            <a:spAutoFit/>
          </a:bodyPr>
          <a:lstStyle/>
          <a:p>
            <a:r>
              <a:rPr lang="en-GB" sz="1800" dirty="0" smtClean="0">
                <a:solidFill>
                  <a:srgbClr val="002060"/>
                </a:solidFill>
                <a:latin typeface="Century Gothic" panose="020B0502020202020204" pitchFamily="34" charset="0"/>
                <a:cs typeface="Courier New" panose="02070309020205020404" pitchFamily="49" charset="0"/>
              </a:rPr>
              <a:t>(myself)</a:t>
            </a:r>
            <a:r>
              <a:rPr lang="en-GB" sz="1800" b="1" dirty="0" smtClean="0">
                <a:solidFill>
                  <a:srgbClr val="002060"/>
                </a:solidFill>
                <a:latin typeface="Century Gothic" panose="020B0502020202020204" pitchFamily="34" charset="0"/>
              </a:rPr>
              <a:t> </a:t>
            </a:r>
            <a:endParaRPr lang="en-GB" sz="1800" b="1" dirty="0">
              <a:solidFill>
                <a:srgbClr val="002060"/>
              </a:solidFill>
              <a:latin typeface="Century Gothic" panose="020B0502020202020204" pitchFamily="34" charset="0"/>
            </a:endParaRPr>
          </a:p>
        </p:txBody>
      </p:sp>
      <p:pic>
        <p:nvPicPr>
          <p:cNvPr id="46" name="Picture 12" descr="http://www.clker.com/cliparts/c/f/b/a/1195444816475588749Gerald_G_Lady_Face_Cartoon.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272" y="3729372"/>
            <a:ext cx="1031790" cy="1060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1669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71"/>
        <p:cNvGrpSpPr/>
        <p:nvPr/>
      </p:nvGrpSpPr>
      <p:grpSpPr>
        <a:xfrm>
          <a:off x="0" y="0"/>
          <a:ext cx="0" cy="0"/>
          <a:chOff x="0" y="0"/>
          <a:chExt cx="0" cy="0"/>
        </a:xfrm>
      </p:grpSpPr>
      <p:pic>
        <p:nvPicPr>
          <p:cNvPr id="72" name="Google Shape;72;p13"/>
          <p:cNvPicPr preferRelativeResize="0"/>
          <p:nvPr/>
        </p:nvPicPr>
        <p:blipFill rotWithShape="1">
          <a:blip r:embed="rId3">
            <a:alphaModFix/>
          </a:blip>
          <a:srcRect/>
          <a:stretch/>
        </p:blipFill>
        <p:spPr>
          <a:xfrm>
            <a:off x="0" y="296875"/>
            <a:ext cx="9972626" cy="867125"/>
          </a:xfrm>
          <a:prstGeom prst="rect">
            <a:avLst/>
          </a:prstGeom>
          <a:noFill/>
          <a:ln>
            <a:noFill/>
          </a:ln>
        </p:spPr>
      </p:pic>
      <p:sp>
        <p:nvSpPr>
          <p:cNvPr id="73" name="Google Shape;73;p13"/>
          <p:cNvSpPr txBox="1">
            <a:spLocks noGrp="1"/>
          </p:cNvSpPr>
          <p:nvPr>
            <p:ph type="title"/>
          </p:nvPr>
        </p:nvSpPr>
        <p:spPr>
          <a:xfrm>
            <a:off x="164575" y="0"/>
            <a:ext cx="88311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Font typeface="Century Gothic"/>
              <a:buNone/>
            </a:pPr>
            <a:r>
              <a:rPr lang="en-GB" sz="2800" b="1" dirty="0">
                <a:solidFill>
                  <a:schemeClr val="lt1"/>
                </a:solidFill>
                <a:latin typeface="Century Gothic" panose="020B0502020202020204" pitchFamily="34" charset="0"/>
              </a:rPr>
              <a:t>Doing something to yourself : Reflexive ‘me’</a:t>
            </a:r>
            <a:endParaRPr sz="2800" b="1" dirty="0">
              <a:solidFill>
                <a:schemeClr val="lt1"/>
              </a:solidFill>
              <a:latin typeface="Century Gothic" panose="020B0502020202020204" pitchFamily="34" charset="0"/>
            </a:endParaRPr>
          </a:p>
        </p:txBody>
      </p:sp>
      <p:sp>
        <p:nvSpPr>
          <p:cNvPr id="74"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75" name="Google Shape;75;p13"/>
          <p:cNvSpPr txBox="1"/>
          <p:nvPr/>
        </p:nvSpPr>
        <p:spPr>
          <a:xfrm>
            <a:off x="813150" y="1325575"/>
            <a:ext cx="10816500" cy="480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rgbClr val="002060"/>
                </a:solidFill>
                <a:latin typeface="Century Gothic" panose="020B0502020202020204" pitchFamily="34" charset="0"/>
                <a:ea typeface="Century Gothic"/>
                <a:cs typeface="Century Gothic"/>
                <a:sym typeface="Century Gothic"/>
              </a:rPr>
              <a:t>Sometimes, the ‘doer’ </a:t>
            </a:r>
            <a:r>
              <a:rPr lang="en-GB" sz="1800" b="0" i="0" u="none" strike="noStrike" cap="none" dirty="0">
                <a:solidFill>
                  <a:srgbClr val="002060"/>
                </a:solidFill>
                <a:latin typeface="Century Gothic" panose="020B0502020202020204" pitchFamily="34" charset="0"/>
                <a:ea typeface="Century Gothic"/>
                <a:cs typeface="Century Gothic"/>
                <a:sym typeface="Century Gothic"/>
              </a:rPr>
              <a:t>(subject) </a:t>
            </a:r>
            <a:r>
              <a:rPr lang="en-GB" sz="2000" b="0" i="0" u="none" strike="noStrike" cap="none" dirty="0">
                <a:solidFill>
                  <a:srgbClr val="002060"/>
                </a:solidFill>
                <a:latin typeface="Century Gothic" panose="020B0502020202020204" pitchFamily="34" charset="0"/>
                <a:ea typeface="Century Gothic"/>
                <a:cs typeface="Century Gothic"/>
                <a:sym typeface="Century Gothic"/>
              </a:rPr>
              <a:t>and ‘receiver’ </a:t>
            </a:r>
            <a:r>
              <a:rPr lang="en-GB" sz="1800" b="0" i="0" u="none" strike="noStrike" cap="none" dirty="0">
                <a:solidFill>
                  <a:srgbClr val="002060"/>
                </a:solidFill>
                <a:latin typeface="Century Gothic" panose="020B0502020202020204" pitchFamily="34" charset="0"/>
                <a:ea typeface="Century Gothic"/>
                <a:cs typeface="Century Gothic"/>
                <a:sym typeface="Century Gothic"/>
              </a:rPr>
              <a:t>(object) </a:t>
            </a:r>
            <a:r>
              <a:rPr lang="en-GB" sz="2000" b="0" i="0" u="none" strike="noStrike" cap="none" dirty="0">
                <a:solidFill>
                  <a:srgbClr val="002060"/>
                </a:solidFill>
                <a:latin typeface="Century Gothic" panose="020B0502020202020204" pitchFamily="34" charset="0"/>
                <a:ea typeface="Century Gothic"/>
                <a:cs typeface="Century Gothic"/>
                <a:sym typeface="Century Gothic"/>
              </a:rPr>
              <a:t>of an action are the same person. </a:t>
            </a:r>
            <a:endParaRPr sz="2000" b="0"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rgbClr val="002060"/>
                </a:solidFill>
                <a:latin typeface="Century Gothic" panose="020B0502020202020204" pitchFamily="34" charset="0"/>
                <a:ea typeface="Century Gothic"/>
                <a:cs typeface="Century Gothic"/>
                <a:sym typeface="Century Gothic"/>
              </a:rPr>
              <a:t>For example, ‘</a:t>
            </a:r>
            <a:r>
              <a:rPr lang="en-GB" sz="2000" b="1" i="0" u="sng" strike="noStrike" cap="none" dirty="0">
                <a:solidFill>
                  <a:srgbClr val="002060"/>
                </a:solidFill>
                <a:latin typeface="Century Gothic" panose="020B0502020202020204" pitchFamily="34" charset="0"/>
                <a:ea typeface="Century Gothic"/>
                <a:cs typeface="Century Gothic"/>
                <a:sym typeface="Century Gothic"/>
              </a:rPr>
              <a:t>I</a:t>
            </a:r>
            <a:r>
              <a:rPr lang="en-GB" sz="2000" b="0" i="0" u="none" strike="noStrike" cap="none" dirty="0">
                <a:solidFill>
                  <a:srgbClr val="002060"/>
                </a:solidFill>
                <a:latin typeface="Century Gothic" panose="020B0502020202020204" pitchFamily="34" charset="0"/>
                <a:ea typeface="Century Gothic"/>
                <a:cs typeface="Century Gothic"/>
                <a:sym typeface="Century Gothic"/>
              </a:rPr>
              <a:t> hurt </a:t>
            </a:r>
            <a:r>
              <a:rPr lang="en-GB" sz="2000" b="1" i="0" u="sng" strike="noStrike" cap="none" dirty="0">
                <a:solidFill>
                  <a:srgbClr val="002060"/>
                </a:solidFill>
                <a:latin typeface="Century Gothic" panose="020B0502020202020204" pitchFamily="34" charset="0"/>
                <a:ea typeface="Century Gothic"/>
                <a:cs typeface="Century Gothic"/>
                <a:sym typeface="Century Gothic"/>
              </a:rPr>
              <a:t>myself</a:t>
            </a:r>
            <a:r>
              <a:rPr lang="en-GB" sz="2000" b="0" i="0" u="none" strike="noStrike" cap="none" dirty="0">
                <a:solidFill>
                  <a:srgbClr val="002060"/>
                </a:solidFill>
                <a:latin typeface="Century Gothic" panose="020B0502020202020204" pitchFamily="34" charset="0"/>
                <a:ea typeface="Century Gothic"/>
                <a:cs typeface="Century Gothic"/>
                <a:sym typeface="Century Gothic"/>
              </a:rPr>
              <a:t>’    or    ‘</a:t>
            </a:r>
            <a:r>
              <a:rPr lang="en-GB" sz="2000" b="1" i="0" u="sng" strike="noStrike" cap="none" dirty="0">
                <a:solidFill>
                  <a:srgbClr val="002060"/>
                </a:solidFill>
                <a:latin typeface="Century Gothic" panose="020B0502020202020204" pitchFamily="34" charset="0"/>
                <a:ea typeface="Century Gothic"/>
                <a:cs typeface="Century Gothic"/>
                <a:sym typeface="Century Gothic"/>
              </a:rPr>
              <a:t>he</a:t>
            </a:r>
            <a:r>
              <a:rPr lang="en-GB" sz="2000" b="0" i="0" u="none" strike="noStrike" cap="none" dirty="0">
                <a:solidFill>
                  <a:srgbClr val="002060"/>
                </a:solidFill>
                <a:latin typeface="Century Gothic" panose="020B0502020202020204" pitchFamily="34" charset="0"/>
                <a:ea typeface="Century Gothic"/>
                <a:cs typeface="Century Gothic"/>
                <a:sym typeface="Century Gothic"/>
              </a:rPr>
              <a:t> hits </a:t>
            </a:r>
            <a:r>
              <a:rPr lang="en-GB" sz="2000" b="1" i="0" u="sng" strike="noStrike" cap="none" dirty="0">
                <a:solidFill>
                  <a:srgbClr val="002060"/>
                </a:solidFill>
                <a:latin typeface="Century Gothic" panose="020B0502020202020204" pitchFamily="34" charset="0"/>
                <a:ea typeface="Century Gothic"/>
                <a:cs typeface="Century Gothic"/>
                <a:sym typeface="Century Gothic"/>
              </a:rPr>
              <a:t>himself</a:t>
            </a:r>
            <a:r>
              <a:rPr lang="en-GB" sz="2000" b="0" i="0" u="none" strike="noStrike" cap="none" dirty="0">
                <a:solidFill>
                  <a:srgbClr val="002060"/>
                </a:solidFill>
                <a:latin typeface="Century Gothic" panose="020B0502020202020204" pitchFamily="34" charset="0"/>
                <a:ea typeface="Century Gothic"/>
                <a:cs typeface="Century Gothic"/>
                <a:sym typeface="Century Gothic"/>
              </a:rPr>
              <a:t>’  </a:t>
            </a:r>
            <a:endParaRPr sz="2000" b="0"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rgbClr val="002060"/>
                </a:solidFill>
                <a:latin typeface="Century Gothic" panose="020B0502020202020204" pitchFamily="34" charset="0"/>
                <a:ea typeface="Century Gothic"/>
                <a:cs typeface="Century Gothic"/>
                <a:sym typeface="Century Gothic"/>
              </a:rPr>
              <a:t>Words like ‘myself’ or ‘himself’ are called </a:t>
            </a:r>
            <a:r>
              <a:rPr lang="en-GB" sz="2000" b="1" i="0" u="none" strike="noStrike" cap="none" dirty="0">
                <a:solidFill>
                  <a:srgbClr val="002060"/>
                </a:solidFill>
                <a:latin typeface="Century Gothic" panose="020B0502020202020204" pitchFamily="34" charset="0"/>
                <a:ea typeface="Century Gothic"/>
                <a:cs typeface="Century Gothic"/>
                <a:sym typeface="Century Gothic"/>
              </a:rPr>
              <a:t>reflexive pronouns</a:t>
            </a:r>
            <a:r>
              <a:rPr lang="en-GB" sz="2000" b="0" i="0" u="none" strike="noStrike" cap="none" dirty="0">
                <a:solidFill>
                  <a:srgbClr val="002060"/>
                </a:solidFill>
                <a:latin typeface="Century Gothic" panose="020B0502020202020204" pitchFamily="34" charset="0"/>
                <a:ea typeface="Century Gothic"/>
                <a:cs typeface="Century Gothic"/>
                <a:sym typeface="Century Gothic"/>
              </a:rPr>
              <a:t>.</a:t>
            </a:r>
            <a:endParaRPr sz="2000" b="0"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rgbClr val="002060"/>
                </a:solidFill>
                <a:latin typeface="Century Gothic" panose="020B0502020202020204" pitchFamily="34" charset="0"/>
                <a:ea typeface="Century Gothic"/>
                <a:cs typeface="Century Gothic"/>
                <a:sym typeface="Century Gothic"/>
              </a:rPr>
              <a:t>Spanish also has reflexive pronouns.  </a:t>
            </a:r>
            <a:endParaRPr sz="2000" b="0"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rgbClr val="002060"/>
                </a:solidFill>
                <a:latin typeface="Century Gothic" panose="020B0502020202020204" pitchFamily="34" charset="0"/>
                <a:ea typeface="Century Gothic"/>
                <a:cs typeface="Century Gothic"/>
                <a:sym typeface="Century Gothic"/>
              </a:rPr>
              <a:t>When you do something to yourself, use ‘</a:t>
            </a:r>
            <a:r>
              <a:rPr lang="en-GB" sz="2000" b="1" i="0" u="none" strike="noStrike" cap="none" dirty="0">
                <a:solidFill>
                  <a:srgbClr val="002060"/>
                </a:solidFill>
                <a:latin typeface="Century Gothic" panose="020B0502020202020204" pitchFamily="34" charset="0"/>
                <a:ea typeface="Century Gothic"/>
                <a:cs typeface="Century Gothic"/>
                <a:sym typeface="Century Gothic"/>
              </a:rPr>
              <a:t>me</a:t>
            </a:r>
            <a:r>
              <a:rPr lang="en-GB" sz="2000" b="0" i="0" u="none" strike="noStrike" cap="none" dirty="0">
                <a:solidFill>
                  <a:srgbClr val="002060"/>
                </a:solidFill>
                <a:latin typeface="Century Gothic" panose="020B0502020202020204" pitchFamily="34" charset="0"/>
                <a:ea typeface="Century Gothic"/>
                <a:cs typeface="Century Gothic"/>
                <a:sym typeface="Century Gothic"/>
              </a:rPr>
              <a:t>’ </a:t>
            </a:r>
            <a:r>
              <a:rPr lang="en-GB" sz="2000" b="0" i="0" u="sng" strike="noStrike" cap="none" dirty="0">
                <a:solidFill>
                  <a:srgbClr val="002060"/>
                </a:solidFill>
                <a:latin typeface="Century Gothic" panose="020B0502020202020204" pitchFamily="34" charset="0"/>
                <a:ea typeface="Century Gothic"/>
                <a:cs typeface="Century Gothic"/>
                <a:sym typeface="Century Gothic"/>
              </a:rPr>
              <a:t>before</a:t>
            </a:r>
            <a:r>
              <a:rPr lang="en-GB" sz="2000" b="0" i="0" u="none" strike="noStrike" cap="none" dirty="0">
                <a:solidFill>
                  <a:srgbClr val="002060"/>
                </a:solidFill>
                <a:latin typeface="Century Gothic" panose="020B0502020202020204" pitchFamily="34" charset="0"/>
                <a:ea typeface="Century Gothic"/>
                <a:cs typeface="Century Gothic"/>
                <a:sym typeface="Century Gothic"/>
              </a:rPr>
              <a:t> a verb. </a:t>
            </a:r>
            <a:endParaRPr sz="2000" b="0"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rgbClr val="002060"/>
                </a:solidFill>
                <a:latin typeface="Century Gothic" panose="020B0502020202020204" pitchFamily="34" charset="0"/>
                <a:ea typeface="Century Gothic"/>
                <a:cs typeface="Century Gothic"/>
                <a:sym typeface="Century Gothic"/>
              </a:rPr>
              <a:t>Look at the difference between:</a:t>
            </a:r>
            <a:endParaRPr sz="2000" b="0"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2060"/>
              </a:solidFill>
              <a:latin typeface="Century Gothic" panose="020B0502020202020204" pitchFamily="34" charset="0"/>
              <a:ea typeface="Century Gothic"/>
              <a:cs typeface="Century Gothic"/>
              <a:sym typeface="Century Gothic"/>
            </a:endParaRPr>
          </a:p>
          <a:p>
            <a:pPr marL="457200" marR="0" lvl="0" indent="0" algn="l" rtl="0">
              <a:lnSpc>
                <a:spcPct val="120000"/>
              </a:lnSpc>
              <a:spcBef>
                <a:spcPts val="0"/>
              </a:spcBef>
              <a:spcAft>
                <a:spcPts val="0"/>
              </a:spcAft>
              <a:buClr>
                <a:srgbClr val="000000"/>
              </a:buClr>
              <a:buSzPts val="2000"/>
              <a:buFont typeface="Arial"/>
              <a:buNone/>
            </a:pPr>
            <a:r>
              <a:rPr lang="en-GB" sz="2000" b="0" i="0" u="none" strike="noStrike" cap="none" dirty="0" err="1">
                <a:solidFill>
                  <a:srgbClr val="002060"/>
                </a:solidFill>
                <a:latin typeface="Century Gothic" panose="020B0502020202020204" pitchFamily="34" charset="0"/>
                <a:ea typeface="Century Gothic"/>
                <a:cs typeface="Century Gothic"/>
                <a:sym typeface="Century Gothic"/>
              </a:rPr>
              <a:t>Lavo</a:t>
            </a:r>
            <a:r>
              <a:rPr lang="en-GB" sz="2000" b="0" i="0" u="none" strike="noStrike" cap="none" dirty="0">
                <a:solidFill>
                  <a:srgbClr val="002060"/>
                </a:solidFill>
                <a:latin typeface="Century Gothic" panose="020B0502020202020204" pitchFamily="34" charset="0"/>
                <a:ea typeface="Century Gothic"/>
                <a:cs typeface="Century Gothic"/>
                <a:sym typeface="Century Gothic"/>
              </a:rPr>
              <a:t> el </a:t>
            </a:r>
            <a:r>
              <a:rPr lang="en-GB" sz="2000" b="0" i="0" u="none" strike="noStrike" cap="none" dirty="0" err="1">
                <a:solidFill>
                  <a:srgbClr val="002060"/>
                </a:solidFill>
                <a:latin typeface="Century Gothic" panose="020B0502020202020204" pitchFamily="34" charset="0"/>
                <a:ea typeface="Century Gothic"/>
                <a:cs typeface="Century Gothic"/>
                <a:sym typeface="Century Gothic"/>
              </a:rPr>
              <a:t>coche</a:t>
            </a:r>
            <a:r>
              <a:rPr lang="en-GB" sz="2000" b="0" i="0" u="none" strike="noStrike" cap="none" dirty="0">
                <a:solidFill>
                  <a:srgbClr val="002060"/>
                </a:solidFill>
                <a:latin typeface="Century Gothic" panose="020B0502020202020204" pitchFamily="34" charset="0"/>
                <a:ea typeface="Century Gothic"/>
                <a:cs typeface="Century Gothic"/>
                <a:sym typeface="Century Gothic"/>
              </a:rPr>
              <a:t>  </a:t>
            </a:r>
          </a:p>
          <a:p>
            <a:pPr marL="457200" marR="0" lvl="0" indent="0" algn="l" rtl="0">
              <a:lnSpc>
                <a:spcPct val="120000"/>
              </a:lnSpc>
              <a:spcBef>
                <a:spcPts val="0"/>
              </a:spcBef>
              <a:spcAft>
                <a:spcPts val="0"/>
              </a:spcAft>
              <a:buClr>
                <a:srgbClr val="000000"/>
              </a:buClr>
              <a:buSzPts val="2000"/>
              <a:buFont typeface="Arial"/>
              <a:buNone/>
            </a:pPr>
            <a:r>
              <a:rPr lang="en-GB" sz="2000" b="1" i="0" u="sng" strike="noStrike" cap="none" dirty="0">
                <a:solidFill>
                  <a:srgbClr val="002060"/>
                </a:solidFill>
                <a:latin typeface="Century Gothic" panose="020B0502020202020204" pitchFamily="34" charset="0"/>
                <a:ea typeface="Century Gothic"/>
                <a:cs typeface="Century Gothic"/>
                <a:sym typeface="Century Gothic"/>
              </a:rPr>
              <a:t>Me</a:t>
            </a:r>
            <a:r>
              <a:rPr lang="en-GB" sz="2000" b="0" i="0" u="none" strike="noStrike" cap="none" dirty="0">
                <a:solidFill>
                  <a:srgbClr val="002060"/>
                </a:solidFill>
                <a:latin typeface="Century Gothic" panose="020B0502020202020204" pitchFamily="34" charset="0"/>
                <a:ea typeface="Century Gothic"/>
                <a:cs typeface="Century Gothic"/>
                <a:sym typeface="Century Gothic"/>
              </a:rPr>
              <a:t> </a:t>
            </a:r>
            <a:r>
              <a:rPr lang="en-GB" sz="2000" b="0" i="0" u="none" strike="noStrike" cap="none" dirty="0" err="1">
                <a:solidFill>
                  <a:srgbClr val="002060"/>
                </a:solidFill>
                <a:latin typeface="Century Gothic" panose="020B0502020202020204" pitchFamily="34" charset="0"/>
                <a:ea typeface="Century Gothic"/>
                <a:cs typeface="Century Gothic"/>
                <a:sym typeface="Century Gothic"/>
              </a:rPr>
              <a:t>lavo</a:t>
            </a:r>
            <a:endParaRPr sz="1800" b="0" i="0" u="none" strike="noStrike" cap="none" dirty="0">
              <a:solidFill>
                <a:srgbClr val="002060"/>
              </a:solidFill>
              <a:latin typeface="Century Gothic" panose="020B0502020202020204" pitchFamily="34" charset="0"/>
              <a:ea typeface="Twentieth Century"/>
              <a:cs typeface="Twentieth Century"/>
              <a:sym typeface="Twentieth Century"/>
            </a:endParaRPr>
          </a:p>
        </p:txBody>
      </p:sp>
      <p:sp>
        <p:nvSpPr>
          <p:cNvPr id="76" name="Google Shape;76;p13"/>
          <p:cNvSpPr/>
          <p:nvPr/>
        </p:nvSpPr>
        <p:spPr>
          <a:xfrm>
            <a:off x="7852158" y="4138975"/>
            <a:ext cx="4208175" cy="1987800"/>
          </a:xfrm>
          <a:prstGeom prst="wedgeEllipseCallout">
            <a:avLst>
              <a:gd name="adj1" fmla="val -67437"/>
              <a:gd name="adj2" fmla="val -45918"/>
            </a:avLst>
          </a:prstGeom>
          <a:solidFill>
            <a:schemeClr val="lt2"/>
          </a:solidFill>
          <a:ln w="9525" cap="flat" cmpd="sng">
            <a:solidFill>
              <a:schemeClr val="dk2"/>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2060"/>
                </a:solidFill>
                <a:latin typeface="Century Gothic" panose="020B0502020202020204" pitchFamily="34" charset="0"/>
                <a:ea typeface="Century Gothic"/>
                <a:cs typeface="Century Gothic"/>
                <a:sym typeface="Century Gothic"/>
              </a:rPr>
              <a:t>Something to know for later! </a:t>
            </a:r>
            <a:endParaRPr sz="1400" b="0"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2060"/>
                </a:solidFill>
                <a:latin typeface="Century Gothic" panose="020B0502020202020204" pitchFamily="34" charset="0"/>
                <a:ea typeface="Century Gothic"/>
                <a:cs typeface="Century Gothic"/>
                <a:sym typeface="Century Gothic"/>
              </a:rPr>
              <a:t>Reflexive pronouns </a:t>
            </a:r>
            <a:r>
              <a:rPr lang="en-GB" sz="1400" b="0" i="0" u="none" strike="noStrike" cap="none" dirty="0" smtClean="0">
                <a:solidFill>
                  <a:srgbClr val="002060"/>
                </a:solidFill>
                <a:latin typeface="Century Gothic" panose="020B0502020202020204" pitchFamily="34" charset="0"/>
                <a:ea typeface="Century Gothic"/>
                <a:cs typeface="Century Gothic"/>
                <a:sym typeface="Century Gothic"/>
              </a:rPr>
              <a:t>can go </a:t>
            </a:r>
            <a:r>
              <a:rPr lang="en-GB" sz="1400" b="1" i="0" u="sng" strike="noStrike" cap="none" dirty="0">
                <a:solidFill>
                  <a:srgbClr val="002060"/>
                </a:solidFill>
                <a:latin typeface="Century Gothic" panose="020B0502020202020204" pitchFamily="34" charset="0"/>
                <a:ea typeface="Century Gothic"/>
                <a:cs typeface="Century Gothic"/>
                <a:sym typeface="Century Gothic"/>
              </a:rPr>
              <a:t>after</a:t>
            </a:r>
            <a:r>
              <a:rPr lang="en-GB" sz="1400" b="0" i="0" u="none" strike="noStrike" cap="none" dirty="0">
                <a:solidFill>
                  <a:srgbClr val="002060"/>
                </a:solidFill>
                <a:latin typeface="Century Gothic" panose="020B0502020202020204" pitchFamily="34" charset="0"/>
                <a:ea typeface="Century Gothic"/>
                <a:cs typeface="Century Gothic"/>
                <a:sym typeface="Century Gothic"/>
              </a:rPr>
              <a:t> the infinitive form of a verb. </a:t>
            </a:r>
            <a:endParaRPr sz="1400" b="0"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2060"/>
                </a:solidFill>
                <a:latin typeface="Century Gothic" panose="020B0502020202020204" pitchFamily="34" charset="0"/>
                <a:ea typeface="Century Gothic"/>
                <a:cs typeface="Century Gothic"/>
                <a:sym typeface="Century Gothic"/>
              </a:rPr>
              <a:t>For now, we will just practise reflexives when they come before verbs.</a:t>
            </a:r>
            <a:endParaRPr sz="1400" b="0"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3" name="TextBox 2"/>
          <p:cNvSpPr txBox="1"/>
          <p:nvPr/>
        </p:nvSpPr>
        <p:spPr>
          <a:xfrm>
            <a:off x="3412516" y="5011009"/>
            <a:ext cx="314759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sym typeface="Wingdings" panose="05000000000000000000" pitchFamily="2" charset="2"/>
              </a:rPr>
              <a:t></a:t>
            </a:r>
            <a:r>
              <a:rPr lang="en-GB" sz="2000" dirty="0">
                <a:solidFill>
                  <a:srgbClr val="002060"/>
                </a:solidFill>
                <a:latin typeface="Century Gothic" panose="020B0502020202020204" pitchFamily="34" charset="0"/>
                <a:ea typeface="Century Gothic"/>
                <a:cs typeface="Century Gothic"/>
                <a:sym typeface="Century Gothic"/>
              </a:rPr>
              <a:t>  I wash the car</a:t>
            </a:r>
          </a:p>
        </p:txBody>
      </p:sp>
      <p:sp>
        <p:nvSpPr>
          <p:cNvPr id="4" name="TextBox 3"/>
          <p:cNvSpPr txBox="1"/>
          <p:nvPr/>
        </p:nvSpPr>
        <p:spPr>
          <a:xfrm>
            <a:off x="3412516" y="5368837"/>
            <a:ext cx="336042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sym typeface="Wingdings" panose="05000000000000000000" pitchFamily="2" charset="2"/>
              </a:rPr>
              <a:t></a:t>
            </a:r>
            <a:r>
              <a:rPr lang="en-GB" sz="2000" dirty="0">
                <a:solidFill>
                  <a:srgbClr val="002060"/>
                </a:solidFill>
                <a:latin typeface="Century Gothic" panose="020B0502020202020204" pitchFamily="34" charset="0"/>
                <a:ea typeface="Century Gothic"/>
                <a:cs typeface="Century Gothic"/>
                <a:sym typeface="Century Gothic"/>
              </a:rPr>
              <a:t>  I wash </a:t>
            </a:r>
            <a:r>
              <a:rPr lang="en-GB" sz="2000" b="1" dirty="0">
                <a:solidFill>
                  <a:srgbClr val="002060"/>
                </a:solidFill>
                <a:latin typeface="Century Gothic" panose="020B0502020202020204" pitchFamily="34" charset="0"/>
                <a:ea typeface="Century Gothic"/>
                <a:cs typeface="Century Gothic"/>
                <a:sym typeface="Century Gothic"/>
              </a:rPr>
              <a:t>myself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5">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5">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5">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163" y="3090319"/>
            <a:ext cx="2224418" cy="2224418"/>
          </a:xfrm>
          <a:prstGeom prst="rect">
            <a:avLst/>
          </a:prstGeom>
        </p:spPr>
      </p:pic>
      <p:sp>
        <p:nvSpPr>
          <p:cNvPr id="27" name="TextBox 26"/>
          <p:cNvSpPr txBox="1"/>
          <p:nvPr/>
        </p:nvSpPr>
        <p:spPr>
          <a:xfrm>
            <a:off x="743413" y="2435510"/>
            <a:ext cx="1245919"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get up</a:t>
            </a:r>
          </a:p>
        </p:txBody>
      </p:sp>
      <p:sp>
        <p:nvSpPr>
          <p:cNvPr id="28" name="TextBox 27"/>
          <p:cNvSpPr txBox="1"/>
          <p:nvPr/>
        </p:nvSpPr>
        <p:spPr>
          <a:xfrm>
            <a:off x="3224402" y="5383883"/>
            <a:ext cx="987340"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wash</a:t>
            </a:r>
          </a:p>
        </p:txBody>
      </p:sp>
      <p:sp>
        <p:nvSpPr>
          <p:cNvPr id="29" name="TextBox 28"/>
          <p:cNvSpPr txBox="1"/>
          <p:nvPr/>
        </p:nvSpPr>
        <p:spPr>
          <a:xfrm>
            <a:off x="5132263" y="2450601"/>
            <a:ext cx="1627833"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take photos</a:t>
            </a:r>
          </a:p>
        </p:txBody>
      </p:sp>
      <p:sp>
        <p:nvSpPr>
          <p:cNvPr id="30" name="TextBox 29"/>
          <p:cNvSpPr txBox="1"/>
          <p:nvPr/>
        </p:nvSpPr>
        <p:spPr>
          <a:xfrm>
            <a:off x="2753849" y="2450601"/>
            <a:ext cx="1928446"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prepare coffee</a:t>
            </a:r>
          </a:p>
        </p:txBody>
      </p:sp>
      <p:sp>
        <p:nvSpPr>
          <p:cNvPr id="31" name="TextBox 30"/>
          <p:cNvSpPr txBox="1"/>
          <p:nvPr/>
        </p:nvSpPr>
        <p:spPr>
          <a:xfrm>
            <a:off x="5529002" y="5370504"/>
            <a:ext cx="864395"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write</a:t>
            </a:r>
          </a:p>
        </p:txBody>
      </p:sp>
      <p:sp>
        <p:nvSpPr>
          <p:cNvPr id="32" name="TextBox 31"/>
          <p:cNvSpPr txBox="1"/>
          <p:nvPr/>
        </p:nvSpPr>
        <p:spPr>
          <a:xfrm>
            <a:off x="482686" y="5383883"/>
            <a:ext cx="1859300"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teach Spanish</a:t>
            </a:r>
          </a:p>
        </p:txBody>
      </p:sp>
      <p:sp>
        <p:nvSpPr>
          <p:cNvPr id="2" name="Rectangle 1"/>
          <p:cNvSpPr/>
          <p:nvPr/>
        </p:nvSpPr>
        <p:spPr>
          <a:xfrm>
            <a:off x="179028" y="94011"/>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0" name="Rectangle 19"/>
          <p:cNvSpPr/>
          <p:nvPr/>
        </p:nvSpPr>
        <p:spPr>
          <a:xfrm>
            <a:off x="179028" y="3134157"/>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526326" y="94010"/>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4" name="Rectangle 23"/>
          <p:cNvSpPr/>
          <p:nvPr/>
        </p:nvSpPr>
        <p:spPr>
          <a:xfrm>
            <a:off x="2507790" y="3134156"/>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4846774" y="104060"/>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33" name="Rectangle 32"/>
          <p:cNvSpPr/>
          <p:nvPr/>
        </p:nvSpPr>
        <p:spPr>
          <a:xfrm>
            <a:off x="4861794" y="3140098"/>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866" y="3239787"/>
            <a:ext cx="2031028" cy="2031028"/>
          </a:xfrm>
          <a:prstGeom prst="rect">
            <a:avLst/>
          </a:prstGeom>
        </p:spPr>
      </p:pic>
      <p:sp>
        <p:nvSpPr>
          <p:cNvPr id="38" name="TextBox 37"/>
          <p:cNvSpPr txBox="1"/>
          <p:nvPr/>
        </p:nvSpPr>
        <p:spPr>
          <a:xfrm>
            <a:off x="7747279" y="142277"/>
            <a:ext cx="4444721" cy="2031325"/>
          </a:xfrm>
          <a:prstGeom prst="rect">
            <a:avLst/>
          </a:prstGeom>
          <a:noFill/>
        </p:spPr>
        <p:txBody>
          <a:bodyPr wrap="square" rtlCol="0">
            <a:spAutoFit/>
          </a:bodyPr>
          <a:lstStyle/>
          <a:p>
            <a:r>
              <a:rPr lang="en-GB" sz="1800" b="1" dirty="0">
                <a:solidFill>
                  <a:srgbClr val="002060"/>
                </a:solidFill>
                <a:latin typeface="Century Gothic" panose="020B0502020202020204" pitchFamily="34" charset="0"/>
              </a:rPr>
              <a:t>Student B</a:t>
            </a:r>
          </a:p>
          <a:p>
            <a:endParaRPr lang="en-GB" sz="1800" b="1" dirty="0">
              <a:solidFill>
                <a:srgbClr val="002060"/>
              </a:solidFill>
              <a:latin typeface="Century Gothic" panose="020B0502020202020204" pitchFamily="34" charset="0"/>
            </a:endParaRPr>
          </a:p>
          <a:p>
            <a:r>
              <a:rPr lang="en-GB" sz="1800" dirty="0">
                <a:solidFill>
                  <a:srgbClr val="002060"/>
                </a:solidFill>
                <a:latin typeface="Century Gothic" panose="020B0502020202020204" pitchFamily="34" charset="0"/>
              </a:rPr>
              <a:t>You are </a:t>
            </a:r>
            <a:r>
              <a:rPr lang="en-GB" sz="1800" dirty="0" smtClean="0">
                <a:solidFill>
                  <a:srgbClr val="002060"/>
                </a:solidFill>
                <a:latin typeface="Century Gothic" panose="020B0502020202020204" pitchFamily="34" charset="0"/>
              </a:rPr>
              <a:t>Simón.</a:t>
            </a:r>
            <a:endParaRPr lang="en-GB" sz="1800" dirty="0">
              <a:solidFill>
                <a:srgbClr val="002060"/>
              </a:solidFill>
              <a:latin typeface="Century Gothic" panose="020B0502020202020204" pitchFamily="34" charset="0"/>
            </a:endParaRPr>
          </a:p>
          <a:p>
            <a:endParaRPr lang="en-GB" sz="1800" dirty="0">
              <a:solidFill>
                <a:srgbClr val="002060"/>
              </a:solidFill>
              <a:latin typeface="Century Gothic" panose="020B0502020202020204" pitchFamily="34" charset="0"/>
            </a:endParaRPr>
          </a:p>
          <a:p>
            <a:r>
              <a:rPr lang="en-GB" sz="1800" dirty="0">
                <a:solidFill>
                  <a:srgbClr val="002060"/>
                </a:solidFill>
                <a:latin typeface="Century Gothic" panose="020B0502020202020204" pitchFamily="34" charset="0"/>
              </a:rPr>
              <a:t>Using the prompt cards, write six sentences about things you do to yourself and your Grandpa each day.</a:t>
            </a:r>
          </a:p>
        </p:txBody>
      </p:sp>
      <p:pic>
        <p:nvPicPr>
          <p:cNvPr id="39" name="Picture 2" descr="http://www.clker.com/cliparts/e/7/8/b/11954449581778132602Gerald_G_Boy_Face_Cartoon_3.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3265" y="142277"/>
            <a:ext cx="1039536" cy="105721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4645" y="319884"/>
            <a:ext cx="2031028" cy="2031028"/>
          </a:xfrm>
          <a:prstGeom prst="rect">
            <a:avLst/>
          </a:prstGeom>
        </p:spPr>
      </p:pic>
      <p:sp>
        <p:nvSpPr>
          <p:cNvPr id="45" name="Rounded Rectangle 44"/>
          <p:cNvSpPr/>
          <p:nvPr/>
        </p:nvSpPr>
        <p:spPr>
          <a:xfrm>
            <a:off x="10971890" y="5870646"/>
            <a:ext cx="111500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escribir</a:t>
            </a:r>
            <a:endParaRPr lang="en-GB" dirty="0">
              <a:latin typeface="Century Gothic" panose="020B0502020202020204" pitchFamily="34" charset="0"/>
            </a:endParaRPr>
          </a:p>
        </p:txBody>
      </p:sp>
      <p:sp>
        <p:nvSpPr>
          <p:cNvPr id="26"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35" name="TextBox 34"/>
          <p:cNvSpPr txBox="1"/>
          <p:nvPr/>
        </p:nvSpPr>
        <p:spPr>
          <a:xfrm>
            <a:off x="3175139" y="1841071"/>
            <a:ext cx="2122776" cy="369332"/>
          </a:xfrm>
          <a:prstGeom prst="rect">
            <a:avLst/>
          </a:prstGeom>
          <a:noFill/>
        </p:spPr>
        <p:txBody>
          <a:bodyPr wrap="square" rtlCol="0">
            <a:spAutoFit/>
          </a:bodyPr>
          <a:lstStyle/>
          <a:p>
            <a:r>
              <a:rPr lang="en-GB" sz="1800" dirty="0" smtClean="0">
                <a:solidFill>
                  <a:srgbClr val="002060"/>
                </a:solidFill>
                <a:latin typeface="Century Gothic" panose="020B0502020202020204" pitchFamily="34" charset="0"/>
                <a:cs typeface="Courier New" panose="02070309020205020404" pitchFamily="49" charset="0"/>
              </a:rPr>
              <a:t>(myself)</a:t>
            </a:r>
            <a:r>
              <a:rPr lang="en-GB" sz="1800" b="1" dirty="0" smtClean="0">
                <a:solidFill>
                  <a:srgbClr val="002060"/>
                </a:solidFill>
                <a:latin typeface="Century Gothic" panose="020B0502020202020204" pitchFamily="34" charset="0"/>
              </a:rPr>
              <a:t> </a:t>
            </a:r>
            <a:endParaRPr lang="en-GB" sz="1800" b="1" dirty="0">
              <a:solidFill>
                <a:srgbClr val="002060"/>
              </a:solidFill>
              <a:latin typeface="Century Gothic" panose="020B0502020202020204" pitchFamily="34" charset="0"/>
            </a:endParaRPr>
          </a:p>
        </p:txBody>
      </p:sp>
      <p:pic>
        <p:nvPicPr>
          <p:cNvPr id="37" name="Picture 2" descr="http://www.clker.com/cliparts/e/7/8/b/11954449581778132602Gerald_G_Boy_Face_Cartoon_3.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2206" y="744678"/>
            <a:ext cx="1039536" cy="1057216"/>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3054943" y="4767183"/>
            <a:ext cx="2122776" cy="369332"/>
          </a:xfrm>
          <a:prstGeom prst="rect">
            <a:avLst/>
          </a:prstGeom>
          <a:noFill/>
        </p:spPr>
        <p:txBody>
          <a:bodyPr wrap="square" rtlCol="0">
            <a:spAutoFit/>
          </a:bodyPr>
          <a:lstStyle/>
          <a:p>
            <a:r>
              <a:rPr lang="en-GB" sz="1800" dirty="0" smtClean="0">
                <a:solidFill>
                  <a:srgbClr val="002060"/>
                </a:solidFill>
                <a:latin typeface="Century Gothic" panose="020B0502020202020204" pitchFamily="34" charset="0"/>
                <a:cs typeface="Courier New" panose="02070309020205020404" pitchFamily="49" charset="0"/>
              </a:rPr>
              <a:t>(myself)</a:t>
            </a:r>
            <a:r>
              <a:rPr lang="en-GB" sz="1800" b="1" dirty="0" smtClean="0">
                <a:solidFill>
                  <a:srgbClr val="002060"/>
                </a:solidFill>
                <a:latin typeface="Century Gothic" panose="020B0502020202020204" pitchFamily="34" charset="0"/>
              </a:rPr>
              <a:t> </a:t>
            </a:r>
            <a:endParaRPr lang="en-GB" sz="1800" b="1" dirty="0">
              <a:solidFill>
                <a:srgbClr val="002060"/>
              </a:solidFill>
              <a:latin typeface="Century Gothic" panose="020B0502020202020204" pitchFamily="34" charset="0"/>
            </a:endParaRPr>
          </a:p>
        </p:txBody>
      </p:sp>
      <p:pic>
        <p:nvPicPr>
          <p:cNvPr id="46" name="Picture 2" descr="http://www.clker.com/cliparts/e/7/8/b/11954449581778132602Gerald_G_Boy_Face_Cartoon_3.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010" y="3670790"/>
            <a:ext cx="1039536" cy="105721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721902" y="1841071"/>
            <a:ext cx="2122776" cy="369332"/>
          </a:xfrm>
          <a:prstGeom prst="rect">
            <a:avLst/>
          </a:prstGeom>
          <a:noFill/>
        </p:spPr>
        <p:txBody>
          <a:bodyPr wrap="square" rtlCol="0">
            <a:spAutoFit/>
          </a:bodyPr>
          <a:lstStyle/>
          <a:p>
            <a:r>
              <a:rPr lang="en-GB" sz="1800" dirty="0" smtClean="0">
                <a:solidFill>
                  <a:srgbClr val="002060"/>
                </a:solidFill>
                <a:latin typeface="Century Gothic" panose="020B0502020202020204" pitchFamily="34" charset="0"/>
                <a:cs typeface="Courier New" panose="02070309020205020404" pitchFamily="49" charset="0"/>
              </a:rPr>
              <a:t>(myself)</a:t>
            </a:r>
            <a:r>
              <a:rPr lang="en-GB" sz="1800" b="1" dirty="0" smtClean="0">
                <a:solidFill>
                  <a:srgbClr val="002060"/>
                </a:solidFill>
                <a:latin typeface="Century Gothic" panose="020B0502020202020204" pitchFamily="34" charset="0"/>
              </a:rPr>
              <a:t> </a:t>
            </a:r>
            <a:endParaRPr lang="en-GB" sz="1800" b="1" dirty="0">
              <a:solidFill>
                <a:srgbClr val="002060"/>
              </a:solidFill>
              <a:latin typeface="Century Gothic" panose="020B0502020202020204" pitchFamily="34" charset="0"/>
            </a:endParaRPr>
          </a:p>
        </p:txBody>
      </p:sp>
      <p:pic>
        <p:nvPicPr>
          <p:cNvPr id="48" name="Picture 2" descr="http://www.clker.com/cliparts/e/7/8/b/11954449581778132602Gerald_G_Boy_Face_Cartoon_3.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969" y="744678"/>
            <a:ext cx="1039536" cy="105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7493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Need help?</a:t>
            </a:r>
          </a:p>
        </p:txBody>
      </p:sp>
      <p:sp>
        <p:nvSpPr>
          <p:cNvPr id="5" name="TextBox 4"/>
          <p:cNvSpPr txBox="1"/>
          <p:nvPr/>
        </p:nvSpPr>
        <p:spPr>
          <a:xfrm>
            <a:off x="1043491" y="1768636"/>
            <a:ext cx="7885355" cy="526297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800" dirty="0">
                <a:solidFill>
                  <a:srgbClr val="002060"/>
                </a:solidFill>
                <a:latin typeface="Century Gothic" panose="020B0502020202020204" pitchFamily="34" charset="0"/>
              </a:rPr>
              <a:t>get up – </a:t>
            </a:r>
            <a:r>
              <a:rPr lang="en-GB" sz="2800" dirty="0" err="1">
                <a:solidFill>
                  <a:srgbClr val="002060"/>
                </a:solidFill>
                <a:latin typeface="Century Gothic" panose="020B0502020202020204" pitchFamily="34" charset="0"/>
              </a:rPr>
              <a:t>levantar</a:t>
            </a:r>
            <a:endParaRPr lang="en-GB" sz="2800" dirty="0">
              <a:solidFill>
                <a:srgbClr val="002060"/>
              </a:solidFill>
              <a:latin typeface="Century Gothic" panose="020B0502020202020204" pitchFamily="34" charset="0"/>
            </a:endParaRPr>
          </a:p>
          <a:p>
            <a:pPr marL="285750" indent="-285750">
              <a:lnSpc>
                <a:spcPct val="150000"/>
              </a:lnSpc>
              <a:buFont typeface="Arial" panose="020B0604020202020204" pitchFamily="34" charset="0"/>
              <a:buChar char="•"/>
            </a:pPr>
            <a:r>
              <a:rPr lang="en-GB" sz="2800" dirty="0">
                <a:solidFill>
                  <a:srgbClr val="002060"/>
                </a:solidFill>
                <a:latin typeface="Century Gothic" panose="020B0502020202020204" pitchFamily="34" charset="0"/>
              </a:rPr>
              <a:t>prepare coffee – </a:t>
            </a:r>
            <a:r>
              <a:rPr lang="en-GB" sz="2800" dirty="0" err="1">
                <a:solidFill>
                  <a:srgbClr val="002060"/>
                </a:solidFill>
                <a:latin typeface="Century Gothic" panose="020B0502020202020204" pitchFamily="34" charset="0"/>
              </a:rPr>
              <a:t>preparar</a:t>
            </a:r>
            <a:r>
              <a:rPr lang="en-GB" sz="2800" dirty="0">
                <a:solidFill>
                  <a:srgbClr val="002060"/>
                </a:solidFill>
                <a:latin typeface="Century Gothic" panose="020B0502020202020204" pitchFamily="34" charset="0"/>
              </a:rPr>
              <a:t> café</a:t>
            </a:r>
          </a:p>
          <a:p>
            <a:pPr marL="285750" indent="-285750">
              <a:lnSpc>
                <a:spcPct val="150000"/>
              </a:lnSpc>
              <a:buFont typeface="Arial" panose="020B0604020202020204" pitchFamily="34" charset="0"/>
              <a:buChar char="•"/>
            </a:pPr>
            <a:r>
              <a:rPr lang="en-GB" sz="2800" dirty="0">
                <a:solidFill>
                  <a:srgbClr val="002060"/>
                </a:solidFill>
                <a:latin typeface="Century Gothic" panose="020B0502020202020204" pitchFamily="34" charset="0"/>
              </a:rPr>
              <a:t>take photos – </a:t>
            </a:r>
            <a:r>
              <a:rPr lang="en-GB" sz="2800" dirty="0" err="1">
                <a:solidFill>
                  <a:srgbClr val="002060"/>
                </a:solidFill>
                <a:latin typeface="Century Gothic" panose="020B0502020202020204" pitchFamily="34" charset="0"/>
              </a:rPr>
              <a:t>sacar</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fotos</a:t>
            </a:r>
            <a:endParaRPr lang="en-GB" sz="2800" dirty="0">
              <a:solidFill>
                <a:srgbClr val="002060"/>
              </a:solidFill>
              <a:latin typeface="Century Gothic" panose="020B0502020202020204" pitchFamily="34" charset="0"/>
            </a:endParaRPr>
          </a:p>
          <a:p>
            <a:pPr marL="285750" indent="-285750">
              <a:lnSpc>
                <a:spcPct val="150000"/>
              </a:lnSpc>
              <a:buFont typeface="Arial" panose="020B0604020202020204" pitchFamily="34" charset="0"/>
              <a:buChar char="•"/>
            </a:pPr>
            <a:r>
              <a:rPr lang="en-GB" sz="2800" dirty="0">
                <a:solidFill>
                  <a:srgbClr val="002060"/>
                </a:solidFill>
                <a:latin typeface="Century Gothic" panose="020B0502020202020204" pitchFamily="34" charset="0"/>
              </a:rPr>
              <a:t>teach Spanish – </a:t>
            </a:r>
            <a:r>
              <a:rPr lang="en-GB" sz="2800" dirty="0" err="1">
                <a:solidFill>
                  <a:srgbClr val="002060"/>
                </a:solidFill>
                <a:latin typeface="Century Gothic" panose="020B0502020202020204" pitchFamily="34" charset="0"/>
              </a:rPr>
              <a:t>enseñar</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español</a:t>
            </a:r>
            <a:endParaRPr lang="en-GB" sz="2800" dirty="0">
              <a:solidFill>
                <a:srgbClr val="002060"/>
              </a:solidFill>
              <a:latin typeface="Century Gothic" panose="020B0502020202020204" pitchFamily="34" charset="0"/>
            </a:endParaRPr>
          </a:p>
          <a:p>
            <a:pPr marL="285750" indent="-285750">
              <a:lnSpc>
                <a:spcPct val="150000"/>
              </a:lnSpc>
              <a:buFont typeface="Arial" panose="020B0604020202020204" pitchFamily="34" charset="0"/>
              <a:buChar char="•"/>
            </a:pPr>
            <a:r>
              <a:rPr lang="en-GB" sz="2800" dirty="0">
                <a:solidFill>
                  <a:srgbClr val="002060"/>
                </a:solidFill>
                <a:latin typeface="Century Gothic" panose="020B0502020202020204" pitchFamily="34" charset="0"/>
              </a:rPr>
              <a:t>wash – lavar</a:t>
            </a:r>
          </a:p>
          <a:p>
            <a:pPr marL="285750" indent="-285750">
              <a:lnSpc>
                <a:spcPct val="150000"/>
              </a:lnSpc>
              <a:buFont typeface="Arial" panose="020B0604020202020204" pitchFamily="34" charset="0"/>
              <a:buChar char="•"/>
            </a:pPr>
            <a:r>
              <a:rPr lang="en-GB" sz="2800" dirty="0">
                <a:solidFill>
                  <a:srgbClr val="002060"/>
                </a:solidFill>
                <a:latin typeface="Century Gothic" panose="020B0502020202020204" pitchFamily="34" charset="0"/>
              </a:rPr>
              <a:t>write – escribir</a:t>
            </a:r>
          </a:p>
          <a:p>
            <a:pPr marL="285750" indent="-285750">
              <a:lnSpc>
                <a:spcPct val="150000"/>
              </a:lnSpc>
              <a:buFont typeface="Arial" panose="020B0604020202020204" pitchFamily="34" charset="0"/>
              <a:buChar char="•"/>
            </a:pPr>
            <a:endParaRPr lang="en-GB" sz="2800" dirty="0">
              <a:solidFill>
                <a:srgbClr val="002060"/>
              </a:solidFill>
              <a:latin typeface="Century Gothic" panose="020B0502020202020204" pitchFamily="34" charset="0"/>
            </a:endParaRPr>
          </a:p>
          <a:p>
            <a:pPr marL="285750" indent="-285750">
              <a:lnSpc>
                <a:spcPct val="150000"/>
              </a:lnSpc>
              <a:buFont typeface="Arial" panose="020B0604020202020204" pitchFamily="34" charset="0"/>
              <a:buChar char="•"/>
            </a:pPr>
            <a:endParaRPr lang="en-GB" sz="2800" dirty="0">
              <a:solidFill>
                <a:srgbClr val="002060"/>
              </a:solidFill>
              <a:latin typeface="Century Gothic" panose="020B0502020202020204" pitchFamily="34" charset="0"/>
            </a:endParaRPr>
          </a:p>
        </p:txBody>
      </p:sp>
      <p:sp>
        <p:nvSpPr>
          <p:cNvPr id="7" name="Rounded Rectangle 6"/>
          <p:cNvSpPr/>
          <p:nvPr/>
        </p:nvSpPr>
        <p:spPr>
          <a:xfrm>
            <a:off x="10971890" y="5870646"/>
            <a:ext cx="111500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escribir</a:t>
            </a:r>
            <a:endParaRPr lang="en-GB" dirty="0">
              <a:latin typeface="Century Gothic" panose="020B0502020202020204" pitchFamily="34" charset="0"/>
            </a:endParaRPr>
          </a:p>
        </p:txBody>
      </p:sp>
      <p:sp>
        <p:nvSpPr>
          <p:cNvPr id="8"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17311404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53807785"/>
              </p:ext>
            </p:extLst>
          </p:nvPr>
        </p:nvGraphicFramePr>
        <p:xfrm>
          <a:off x="275864" y="1651550"/>
          <a:ext cx="11111605" cy="3521700"/>
        </p:xfrm>
        <a:graphic>
          <a:graphicData uri="http://schemas.openxmlformats.org/drawingml/2006/table">
            <a:tbl>
              <a:tblPr firstRow="1" bandRow="1">
                <a:tableStyleId>{5DA37D80-6434-44D0-A028-1B22A696006F}</a:tableStyleId>
              </a:tblPr>
              <a:tblGrid>
                <a:gridCol w="5848489">
                  <a:extLst>
                    <a:ext uri="{9D8B030D-6E8A-4147-A177-3AD203B41FA5}">
                      <a16:colId xmlns:a16="http://schemas.microsoft.com/office/drawing/2014/main" xmlns="" val="639301299"/>
                    </a:ext>
                  </a:extLst>
                </a:gridCol>
                <a:gridCol w="1456661">
                  <a:extLst>
                    <a:ext uri="{9D8B030D-6E8A-4147-A177-3AD203B41FA5}">
                      <a16:colId xmlns:a16="http://schemas.microsoft.com/office/drawing/2014/main" xmlns="" val="2846146974"/>
                    </a:ext>
                  </a:extLst>
                </a:gridCol>
                <a:gridCol w="1084521">
                  <a:extLst>
                    <a:ext uri="{9D8B030D-6E8A-4147-A177-3AD203B41FA5}">
                      <a16:colId xmlns:a16="http://schemas.microsoft.com/office/drawing/2014/main" xmlns="" val="1610468090"/>
                    </a:ext>
                  </a:extLst>
                </a:gridCol>
                <a:gridCol w="989750">
                  <a:extLst>
                    <a:ext uri="{9D8B030D-6E8A-4147-A177-3AD203B41FA5}">
                      <a16:colId xmlns:a16="http://schemas.microsoft.com/office/drawing/2014/main" xmlns="" val="1654724406"/>
                    </a:ext>
                  </a:extLst>
                </a:gridCol>
                <a:gridCol w="1732184">
                  <a:extLst>
                    <a:ext uri="{9D8B030D-6E8A-4147-A177-3AD203B41FA5}">
                      <a16:colId xmlns:a16="http://schemas.microsoft.com/office/drawing/2014/main" xmlns="" val="4035806428"/>
                    </a:ext>
                  </a:extLst>
                </a:gridCol>
              </a:tblGrid>
              <a:tr h="443785">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pPr algn="ctr"/>
                      <a:r>
                        <a:rPr lang="en-GB" sz="2000" dirty="0">
                          <a:solidFill>
                            <a:schemeClr val="accent5">
                              <a:lumMod val="50000"/>
                            </a:schemeClr>
                          </a:solidFill>
                          <a:latin typeface="Century Gothic" panose="020B0502020202020204" pitchFamily="34" charset="0"/>
                        </a:rPr>
                        <a:t>Margarita</a:t>
                      </a:r>
                    </a:p>
                  </a:txBody>
                  <a:tcPr anchor="ctr"/>
                </a:tc>
                <a:tc>
                  <a:txBody>
                    <a:bodyPr/>
                    <a:lstStyle/>
                    <a:p>
                      <a:pPr algn="ctr"/>
                      <a:r>
                        <a:rPr lang="en-GB" sz="2000" dirty="0" smtClean="0">
                          <a:solidFill>
                            <a:schemeClr val="accent5">
                              <a:lumMod val="50000"/>
                            </a:schemeClr>
                          </a:solidFill>
                          <a:latin typeface="Century Gothic" panose="020B0502020202020204" pitchFamily="34" charset="0"/>
                        </a:rPr>
                        <a:t>Simón</a:t>
                      </a:r>
                      <a:endParaRPr lang="en-GB" sz="2000" dirty="0">
                        <a:solidFill>
                          <a:schemeClr val="accent5">
                            <a:lumMod val="50000"/>
                          </a:schemeClr>
                        </a:solidFill>
                        <a:latin typeface="Century Gothic" panose="020B0502020202020204" pitchFamily="34" charset="0"/>
                      </a:endParaRPr>
                    </a:p>
                  </a:txBody>
                  <a:tcPr anchor="ctr"/>
                </a:tc>
                <a:tc>
                  <a:txBody>
                    <a:bodyPr/>
                    <a:lstStyle/>
                    <a:p>
                      <a:pPr algn="ctr"/>
                      <a:r>
                        <a:rPr lang="en-GB" sz="2000" dirty="0">
                          <a:solidFill>
                            <a:schemeClr val="accent5">
                              <a:lumMod val="50000"/>
                            </a:schemeClr>
                          </a:solidFill>
                          <a:latin typeface="Century Gothic" panose="020B0502020202020204" pitchFamily="34" charset="0"/>
                        </a:rPr>
                        <a:t>Both</a:t>
                      </a:r>
                    </a:p>
                  </a:txBody>
                  <a:tcPr anchor="ctr"/>
                </a:tc>
                <a:tc>
                  <a:txBody>
                    <a:bodyPr/>
                    <a:lstStyle/>
                    <a:p>
                      <a:pPr algn="ctr"/>
                      <a:r>
                        <a:rPr lang="en-GB" sz="2000" dirty="0">
                          <a:solidFill>
                            <a:schemeClr val="accent5">
                              <a:lumMod val="50000"/>
                            </a:schemeClr>
                          </a:solidFill>
                          <a:latin typeface="Century Gothic" panose="020B0502020202020204" pitchFamily="34" charset="0"/>
                        </a:rPr>
                        <a:t>Neither</a:t>
                      </a:r>
                    </a:p>
                  </a:txBody>
                  <a:tcPr anchor="ctr"/>
                </a:tc>
                <a:extLst>
                  <a:ext uri="{0D108BD9-81ED-4DB2-BD59-A6C34878D82A}">
                    <a16:rowId xmlns:a16="http://schemas.microsoft.com/office/drawing/2014/main" xmlns="" val="4217445350"/>
                  </a:ext>
                </a:extLst>
              </a:tr>
              <a:tr h="503789">
                <a:tc>
                  <a:txBody>
                    <a:bodyPr/>
                    <a:lstStyle/>
                    <a:p>
                      <a:r>
                        <a:rPr lang="en-GB" sz="2400" dirty="0">
                          <a:solidFill>
                            <a:schemeClr val="accent5">
                              <a:lumMod val="50000"/>
                            </a:schemeClr>
                          </a:solidFill>
                          <a:latin typeface="Century Gothic" panose="020B0502020202020204" pitchFamily="34" charset="0"/>
                        </a:rPr>
                        <a:t>Who</a:t>
                      </a:r>
                      <a:r>
                        <a:rPr lang="en-GB" sz="2400" baseline="0" dirty="0">
                          <a:solidFill>
                            <a:schemeClr val="accent5">
                              <a:lumMod val="50000"/>
                            </a:schemeClr>
                          </a:solidFill>
                          <a:latin typeface="Century Gothic" panose="020B0502020202020204" pitchFamily="34" charset="0"/>
                        </a:rPr>
                        <a:t> gets their Grandpa up?</a:t>
                      </a:r>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a:solidFill>
                          <a:schemeClr val="accent5">
                            <a:lumMod val="50000"/>
                          </a:schemeClr>
                        </a:solidFill>
                        <a:latin typeface="Century Gothic" panose="020B0502020202020204" pitchFamily="34" charset="0"/>
                      </a:endParaRPr>
                    </a:p>
                  </a:txBody>
                  <a:tcPr anchor="ctr"/>
                </a:tc>
                <a:tc>
                  <a:txBody>
                    <a:bodyPr/>
                    <a:lstStyle/>
                    <a:p>
                      <a:endParaRPr lang="en-GB" sz="2400">
                        <a:solidFill>
                          <a:schemeClr val="accent5">
                            <a:lumMod val="50000"/>
                          </a:schemeClr>
                        </a:solidFill>
                        <a:latin typeface="Century Gothic" panose="020B0502020202020204" pitchFamily="34" charset="0"/>
                      </a:endParaRPr>
                    </a:p>
                  </a:txBody>
                  <a:tcPr anchor="ctr"/>
                </a:tc>
                <a:tc>
                  <a:txBody>
                    <a:bodyPr/>
                    <a:lstStyle/>
                    <a:p>
                      <a:endParaRPr lang="en-GB" sz="240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744976141"/>
                  </a:ext>
                </a:extLst>
              </a:tr>
              <a:tr h="503789">
                <a:tc>
                  <a:txBody>
                    <a:bodyPr/>
                    <a:lstStyle/>
                    <a:p>
                      <a:r>
                        <a:rPr lang="en-GB" sz="2400" dirty="0">
                          <a:solidFill>
                            <a:schemeClr val="accent5">
                              <a:lumMod val="50000"/>
                            </a:schemeClr>
                          </a:solidFill>
                          <a:latin typeface="Century Gothic" panose="020B0502020202020204" pitchFamily="34" charset="0"/>
                        </a:rPr>
                        <a:t>Who prepares coffee</a:t>
                      </a:r>
                      <a:r>
                        <a:rPr lang="en-GB" sz="2400" baseline="0" dirty="0">
                          <a:solidFill>
                            <a:schemeClr val="accent5">
                              <a:lumMod val="50000"/>
                            </a:schemeClr>
                          </a:solidFill>
                          <a:latin typeface="Century Gothic" panose="020B0502020202020204" pitchFamily="34" charset="0"/>
                        </a:rPr>
                        <a:t> for </a:t>
                      </a:r>
                      <a:r>
                        <a:rPr lang="en-GB" sz="2400" dirty="0">
                          <a:solidFill>
                            <a:schemeClr val="accent5">
                              <a:lumMod val="50000"/>
                            </a:schemeClr>
                          </a:solidFill>
                          <a:latin typeface="Century Gothic" panose="020B0502020202020204" pitchFamily="34" charset="0"/>
                        </a:rPr>
                        <a:t>him/herself</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1285369253"/>
                  </a:ext>
                </a:extLst>
              </a:tr>
              <a:tr h="503789">
                <a:tc>
                  <a:txBody>
                    <a:bodyPr/>
                    <a:lstStyle/>
                    <a:p>
                      <a:r>
                        <a:rPr lang="en-GB" sz="2400" dirty="0">
                          <a:solidFill>
                            <a:schemeClr val="accent5">
                              <a:lumMod val="50000"/>
                            </a:schemeClr>
                          </a:solidFill>
                          <a:latin typeface="Century Gothic" panose="020B0502020202020204" pitchFamily="34" charset="0"/>
                        </a:rPr>
                        <a:t>Who takes</a:t>
                      </a:r>
                      <a:r>
                        <a:rPr lang="en-GB" sz="2400" baseline="0" dirty="0">
                          <a:solidFill>
                            <a:schemeClr val="accent5">
                              <a:lumMod val="50000"/>
                            </a:schemeClr>
                          </a:solidFill>
                          <a:latin typeface="Century Gothic" panose="020B0502020202020204" pitchFamily="34" charset="0"/>
                        </a:rPr>
                        <a:t> photos of him/herself?</a:t>
                      </a:r>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3465467748"/>
                  </a:ext>
                </a:extLst>
              </a:tr>
              <a:tr h="503789">
                <a:tc>
                  <a:txBody>
                    <a:bodyPr/>
                    <a:lstStyle/>
                    <a:p>
                      <a:r>
                        <a:rPr lang="en-GB" sz="2400" dirty="0">
                          <a:solidFill>
                            <a:schemeClr val="accent5">
                              <a:lumMod val="50000"/>
                            </a:schemeClr>
                          </a:solidFill>
                          <a:latin typeface="Century Gothic" panose="020B0502020202020204" pitchFamily="34" charset="0"/>
                        </a:rPr>
                        <a:t>Who teaches Grandpa Spanish</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2584846147"/>
                  </a:ext>
                </a:extLst>
              </a:tr>
              <a:tr h="503789">
                <a:tc>
                  <a:txBody>
                    <a:bodyPr/>
                    <a:lstStyle/>
                    <a:p>
                      <a:r>
                        <a:rPr lang="en-GB" sz="2400" dirty="0">
                          <a:solidFill>
                            <a:schemeClr val="accent5">
                              <a:lumMod val="50000"/>
                            </a:schemeClr>
                          </a:solidFill>
                          <a:latin typeface="Century Gothic" panose="020B0502020202020204" pitchFamily="34" charset="0"/>
                        </a:rPr>
                        <a:t>Who washes their Grandpa?</a:t>
                      </a:r>
                    </a:p>
                  </a:txBody>
                  <a:tcPr anchor="ctr"/>
                </a:tc>
                <a:tc>
                  <a:txBody>
                    <a:bodyPr/>
                    <a:lstStyle/>
                    <a:p>
                      <a:endParaRPr lang="en-GB" sz="240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1194953295"/>
                  </a:ext>
                </a:extLst>
              </a:tr>
              <a:tr h="558970">
                <a:tc>
                  <a:txBody>
                    <a:bodyPr/>
                    <a:lstStyle/>
                    <a:p>
                      <a:r>
                        <a:rPr lang="en-GB" sz="2400" dirty="0">
                          <a:solidFill>
                            <a:schemeClr val="accent5">
                              <a:lumMod val="50000"/>
                            </a:schemeClr>
                          </a:solidFill>
                          <a:latin typeface="Century Gothic" panose="020B0502020202020204" pitchFamily="34" charset="0"/>
                        </a:rPr>
                        <a:t>Who writes (notes) to</a:t>
                      </a:r>
                      <a:r>
                        <a:rPr lang="en-GB" sz="2400" baseline="0" dirty="0">
                          <a:solidFill>
                            <a:schemeClr val="accent5">
                              <a:lumMod val="50000"/>
                            </a:schemeClr>
                          </a:solidFill>
                          <a:latin typeface="Century Gothic" panose="020B0502020202020204" pitchFamily="34" charset="0"/>
                        </a:rPr>
                        <a:t> him/herself?</a:t>
                      </a:r>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620462617"/>
                  </a:ext>
                </a:extLst>
              </a:tr>
            </a:tbl>
          </a:graphicData>
        </a:graphic>
      </p:graphicFrame>
      <p:sp>
        <p:nvSpPr>
          <p:cNvPr id="5" name="TextBox 4"/>
          <p:cNvSpPr txBox="1"/>
          <p:nvPr/>
        </p:nvSpPr>
        <p:spPr>
          <a:xfrm>
            <a:off x="663190" y="311498"/>
            <a:ext cx="9736853" cy="1200329"/>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Compare the sentences that you and your partner have written.</a:t>
            </a: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Complete the grid together.</a:t>
            </a:r>
          </a:p>
        </p:txBody>
      </p:sp>
      <p:sp>
        <p:nvSpPr>
          <p:cNvPr id="18" name="Rounded Rectangle 17"/>
          <p:cNvSpPr/>
          <p:nvPr/>
        </p:nvSpPr>
        <p:spPr>
          <a:xfrm>
            <a:off x="10971890" y="5870646"/>
            <a:ext cx="111500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latin typeface="Century Gothic" panose="020B0502020202020204" pitchFamily="34" charset="0"/>
              </a:rPr>
              <a:t>leer</a:t>
            </a:r>
            <a:endParaRPr lang="en-GB" dirty="0">
              <a:latin typeface="Century Gothic" panose="020B0502020202020204" pitchFamily="34" charset="0"/>
            </a:endParaRPr>
          </a:p>
        </p:txBody>
      </p:sp>
      <p:sp>
        <p:nvSpPr>
          <p:cNvPr id="6"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5549177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91000882"/>
              </p:ext>
            </p:extLst>
          </p:nvPr>
        </p:nvGraphicFramePr>
        <p:xfrm>
          <a:off x="275864" y="1651550"/>
          <a:ext cx="11111605" cy="3521700"/>
        </p:xfrm>
        <a:graphic>
          <a:graphicData uri="http://schemas.openxmlformats.org/drawingml/2006/table">
            <a:tbl>
              <a:tblPr firstRow="1" bandRow="1">
                <a:tableStyleId>{5DA37D80-6434-44D0-A028-1B22A696006F}</a:tableStyleId>
              </a:tblPr>
              <a:tblGrid>
                <a:gridCol w="5848489">
                  <a:extLst>
                    <a:ext uri="{9D8B030D-6E8A-4147-A177-3AD203B41FA5}">
                      <a16:colId xmlns:a16="http://schemas.microsoft.com/office/drawing/2014/main" xmlns="" val="639301299"/>
                    </a:ext>
                  </a:extLst>
                </a:gridCol>
                <a:gridCol w="1456661">
                  <a:extLst>
                    <a:ext uri="{9D8B030D-6E8A-4147-A177-3AD203B41FA5}">
                      <a16:colId xmlns:a16="http://schemas.microsoft.com/office/drawing/2014/main" xmlns="" val="2846146974"/>
                    </a:ext>
                  </a:extLst>
                </a:gridCol>
                <a:gridCol w="1084521">
                  <a:extLst>
                    <a:ext uri="{9D8B030D-6E8A-4147-A177-3AD203B41FA5}">
                      <a16:colId xmlns:a16="http://schemas.microsoft.com/office/drawing/2014/main" xmlns="" val="1610468090"/>
                    </a:ext>
                  </a:extLst>
                </a:gridCol>
                <a:gridCol w="989750">
                  <a:extLst>
                    <a:ext uri="{9D8B030D-6E8A-4147-A177-3AD203B41FA5}">
                      <a16:colId xmlns:a16="http://schemas.microsoft.com/office/drawing/2014/main" xmlns="" val="1654724406"/>
                    </a:ext>
                  </a:extLst>
                </a:gridCol>
                <a:gridCol w="1732184">
                  <a:extLst>
                    <a:ext uri="{9D8B030D-6E8A-4147-A177-3AD203B41FA5}">
                      <a16:colId xmlns:a16="http://schemas.microsoft.com/office/drawing/2014/main" xmlns="" val="4035806428"/>
                    </a:ext>
                  </a:extLst>
                </a:gridCol>
              </a:tblGrid>
              <a:tr h="443785">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pPr algn="ctr"/>
                      <a:r>
                        <a:rPr lang="en-GB" sz="2000" dirty="0">
                          <a:solidFill>
                            <a:schemeClr val="accent5">
                              <a:lumMod val="50000"/>
                            </a:schemeClr>
                          </a:solidFill>
                          <a:latin typeface="Century Gothic" panose="020B0502020202020204" pitchFamily="34" charset="0"/>
                        </a:rPr>
                        <a:t>Margarita</a:t>
                      </a:r>
                    </a:p>
                  </a:txBody>
                  <a:tcPr anchor="ctr"/>
                </a:tc>
                <a:tc>
                  <a:txBody>
                    <a:bodyPr/>
                    <a:lstStyle/>
                    <a:p>
                      <a:pPr algn="ctr"/>
                      <a:r>
                        <a:rPr lang="en-GB" sz="2000" dirty="0" smtClean="0">
                          <a:solidFill>
                            <a:schemeClr val="accent5">
                              <a:lumMod val="50000"/>
                            </a:schemeClr>
                          </a:solidFill>
                          <a:latin typeface="Century Gothic" panose="020B0502020202020204" pitchFamily="34" charset="0"/>
                        </a:rPr>
                        <a:t>Simón</a:t>
                      </a:r>
                      <a:endParaRPr lang="en-GB" sz="2000" dirty="0">
                        <a:solidFill>
                          <a:schemeClr val="accent5">
                            <a:lumMod val="50000"/>
                          </a:schemeClr>
                        </a:solidFill>
                        <a:latin typeface="Century Gothic" panose="020B0502020202020204" pitchFamily="34" charset="0"/>
                      </a:endParaRPr>
                    </a:p>
                  </a:txBody>
                  <a:tcPr anchor="ctr"/>
                </a:tc>
                <a:tc>
                  <a:txBody>
                    <a:bodyPr/>
                    <a:lstStyle/>
                    <a:p>
                      <a:pPr algn="ctr"/>
                      <a:r>
                        <a:rPr lang="en-GB" sz="2000" dirty="0">
                          <a:solidFill>
                            <a:schemeClr val="accent5">
                              <a:lumMod val="50000"/>
                            </a:schemeClr>
                          </a:solidFill>
                          <a:latin typeface="Century Gothic" panose="020B0502020202020204" pitchFamily="34" charset="0"/>
                        </a:rPr>
                        <a:t>Both</a:t>
                      </a:r>
                    </a:p>
                  </a:txBody>
                  <a:tcPr anchor="ctr"/>
                </a:tc>
                <a:tc>
                  <a:txBody>
                    <a:bodyPr/>
                    <a:lstStyle/>
                    <a:p>
                      <a:pPr algn="ctr"/>
                      <a:r>
                        <a:rPr lang="en-GB" sz="2000" dirty="0">
                          <a:solidFill>
                            <a:schemeClr val="accent5">
                              <a:lumMod val="50000"/>
                            </a:schemeClr>
                          </a:solidFill>
                          <a:latin typeface="Century Gothic" panose="020B0502020202020204" pitchFamily="34" charset="0"/>
                        </a:rPr>
                        <a:t>Neither</a:t>
                      </a:r>
                    </a:p>
                  </a:txBody>
                  <a:tcPr anchor="ctr"/>
                </a:tc>
                <a:extLst>
                  <a:ext uri="{0D108BD9-81ED-4DB2-BD59-A6C34878D82A}">
                    <a16:rowId xmlns:a16="http://schemas.microsoft.com/office/drawing/2014/main" xmlns="" val="4217445350"/>
                  </a:ext>
                </a:extLst>
              </a:tr>
              <a:tr h="503789">
                <a:tc>
                  <a:txBody>
                    <a:bodyPr/>
                    <a:lstStyle/>
                    <a:p>
                      <a:r>
                        <a:rPr lang="en-GB" sz="2400" dirty="0">
                          <a:solidFill>
                            <a:schemeClr val="accent5">
                              <a:lumMod val="50000"/>
                            </a:schemeClr>
                          </a:solidFill>
                          <a:latin typeface="Century Gothic" panose="020B0502020202020204" pitchFamily="34" charset="0"/>
                        </a:rPr>
                        <a:t>Who</a:t>
                      </a:r>
                      <a:r>
                        <a:rPr lang="en-GB" sz="2400" baseline="0" dirty="0">
                          <a:solidFill>
                            <a:schemeClr val="accent5">
                              <a:lumMod val="50000"/>
                            </a:schemeClr>
                          </a:solidFill>
                          <a:latin typeface="Century Gothic" panose="020B0502020202020204" pitchFamily="34" charset="0"/>
                        </a:rPr>
                        <a:t> gets their Grandpa up?</a:t>
                      </a:r>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a:solidFill>
                          <a:schemeClr val="accent5">
                            <a:lumMod val="50000"/>
                          </a:schemeClr>
                        </a:solidFill>
                        <a:latin typeface="Century Gothic" panose="020B0502020202020204" pitchFamily="34" charset="0"/>
                      </a:endParaRPr>
                    </a:p>
                  </a:txBody>
                  <a:tcPr anchor="ctr"/>
                </a:tc>
                <a:tc>
                  <a:txBody>
                    <a:bodyPr/>
                    <a:lstStyle/>
                    <a:p>
                      <a:endParaRPr lang="en-GB" sz="2400">
                        <a:solidFill>
                          <a:schemeClr val="accent5">
                            <a:lumMod val="50000"/>
                          </a:schemeClr>
                        </a:solidFill>
                        <a:latin typeface="Century Gothic" panose="020B0502020202020204" pitchFamily="34" charset="0"/>
                      </a:endParaRPr>
                    </a:p>
                  </a:txBody>
                  <a:tcPr anchor="ctr"/>
                </a:tc>
                <a:tc>
                  <a:txBody>
                    <a:bodyPr/>
                    <a:lstStyle/>
                    <a:p>
                      <a:endParaRPr lang="en-GB" sz="240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744976141"/>
                  </a:ext>
                </a:extLst>
              </a:tr>
              <a:tr h="503789">
                <a:tc>
                  <a:txBody>
                    <a:bodyPr/>
                    <a:lstStyle/>
                    <a:p>
                      <a:r>
                        <a:rPr lang="en-GB" sz="2400" dirty="0">
                          <a:solidFill>
                            <a:schemeClr val="accent5">
                              <a:lumMod val="50000"/>
                            </a:schemeClr>
                          </a:solidFill>
                          <a:latin typeface="Century Gothic" panose="020B0502020202020204" pitchFamily="34" charset="0"/>
                        </a:rPr>
                        <a:t>Who prepares coffee</a:t>
                      </a:r>
                      <a:r>
                        <a:rPr lang="en-GB" sz="2400" baseline="0" dirty="0">
                          <a:solidFill>
                            <a:schemeClr val="accent5">
                              <a:lumMod val="50000"/>
                            </a:schemeClr>
                          </a:solidFill>
                          <a:latin typeface="Century Gothic" panose="020B0502020202020204" pitchFamily="34" charset="0"/>
                        </a:rPr>
                        <a:t> for </a:t>
                      </a:r>
                      <a:r>
                        <a:rPr lang="en-GB" sz="2400" dirty="0">
                          <a:solidFill>
                            <a:schemeClr val="accent5">
                              <a:lumMod val="50000"/>
                            </a:schemeClr>
                          </a:solidFill>
                          <a:latin typeface="Century Gothic" panose="020B0502020202020204" pitchFamily="34" charset="0"/>
                        </a:rPr>
                        <a:t>him/herself</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1285369253"/>
                  </a:ext>
                </a:extLst>
              </a:tr>
              <a:tr h="503789">
                <a:tc>
                  <a:txBody>
                    <a:bodyPr/>
                    <a:lstStyle/>
                    <a:p>
                      <a:r>
                        <a:rPr lang="en-GB" sz="2400" dirty="0">
                          <a:solidFill>
                            <a:schemeClr val="accent5">
                              <a:lumMod val="50000"/>
                            </a:schemeClr>
                          </a:solidFill>
                          <a:latin typeface="Century Gothic" panose="020B0502020202020204" pitchFamily="34" charset="0"/>
                        </a:rPr>
                        <a:t>Who takes</a:t>
                      </a:r>
                      <a:r>
                        <a:rPr lang="en-GB" sz="2400" baseline="0" dirty="0">
                          <a:solidFill>
                            <a:schemeClr val="accent5">
                              <a:lumMod val="50000"/>
                            </a:schemeClr>
                          </a:solidFill>
                          <a:latin typeface="Century Gothic" panose="020B0502020202020204" pitchFamily="34" charset="0"/>
                        </a:rPr>
                        <a:t> photos of him/herself?</a:t>
                      </a:r>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3465467748"/>
                  </a:ext>
                </a:extLst>
              </a:tr>
              <a:tr h="503789">
                <a:tc>
                  <a:txBody>
                    <a:bodyPr/>
                    <a:lstStyle/>
                    <a:p>
                      <a:r>
                        <a:rPr lang="en-GB" sz="2400" dirty="0">
                          <a:solidFill>
                            <a:schemeClr val="accent5">
                              <a:lumMod val="50000"/>
                            </a:schemeClr>
                          </a:solidFill>
                          <a:latin typeface="Century Gothic" panose="020B0502020202020204" pitchFamily="34" charset="0"/>
                        </a:rPr>
                        <a:t>Who teaches Grandpa Spanish</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2584846147"/>
                  </a:ext>
                </a:extLst>
              </a:tr>
              <a:tr h="503789">
                <a:tc>
                  <a:txBody>
                    <a:bodyPr/>
                    <a:lstStyle/>
                    <a:p>
                      <a:r>
                        <a:rPr lang="en-GB" sz="2400" dirty="0">
                          <a:solidFill>
                            <a:schemeClr val="accent5">
                              <a:lumMod val="50000"/>
                            </a:schemeClr>
                          </a:solidFill>
                          <a:latin typeface="Century Gothic" panose="020B0502020202020204" pitchFamily="34" charset="0"/>
                        </a:rPr>
                        <a:t>Who washes their Grandpa?</a:t>
                      </a:r>
                    </a:p>
                  </a:txBody>
                  <a:tcPr anchor="ctr"/>
                </a:tc>
                <a:tc>
                  <a:txBody>
                    <a:bodyPr/>
                    <a:lstStyle/>
                    <a:p>
                      <a:endParaRPr lang="en-GB" sz="240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1194953295"/>
                  </a:ext>
                </a:extLst>
              </a:tr>
              <a:tr h="558970">
                <a:tc>
                  <a:txBody>
                    <a:bodyPr/>
                    <a:lstStyle/>
                    <a:p>
                      <a:r>
                        <a:rPr lang="en-GB" sz="2400" dirty="0">
                          <a:solidFill>
                            <a:schemeClr val="accent5">
                              <a:lumMod val="50000"/>
                            </a:schemeClr>
                          </a:solidFill>
                          <a:latin typeface="Century Gothic" panose="020B0502020202020204" pitchFamily="34" charset="0"/>
                        </a:rPr>
                        <a:t>Who writes (notes) to</a:t>
                      </a:r>
                      <a:r>
                        <a:rPr lang="en-GB" sz="2400" baseline="0" dirty="0">
                          <a:solidFill>
                            <a:schemeClr val="accent5">
                              <a:lumMod val="50000"/>
                            </a:schemeClr>
                          </a:solidFill>
                          <a:latin typeface="Century Gothic" panose="020B0502020202020204" pitchFamily="34" charset="0"/>
                        </a:rPr>
                        <a:t> him/herself?</a:t>
                      </a:r>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xmlns="" val="620462617"/>
                  </a:ext>
                </a:extLst>
              </a:tr>
            </a:tbl>
          </a:graphicData>
        </a:graphic>
      </p:graphicFrame>
      <p:sp>
        <p:nvSpPr>
          <p:cNvPr id="5" name="TextBox 4"/>
          <p:cNvSpPr txBox="1"/>
          <p:nvPr/>
        </p:nvSpPr>
        <p:spPr>
          <a:xfrm>
            <a:off x="663190" y="471637"/>
            <a:ext cx="9736853" cy="1200329"/>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Compare the sentences that you and your partner have written.</a:t>
            </a: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Complete the grid together.</a:t>
            </a:r>
          </a:p>
        </p:txBody>
      </p:sp>
      <p:sp>
        <p:nvSpPr>
          <p:cNvPr id="18" name="Rounded Rectangle 17"/>
          <p:cNvSpPr/>
          <p:nvPr/>
        </p:nvSpPr>
        <p:spPr>
          <a:xfrm>
            <a:off x="10971890" y="5870646"/>
            <a:ext cx="111500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smtClean="0">
                <a:latin typeface="Century Gothic" panose="020B0502020202020204" pitchFamily="34" charset="0"/>
              </a:rPr>
              <a:t>leer</a:t>
            </a:r>
            <a:endParaRPr lang="en-GB" dirty="0">
              <a:latin typeface="Century Gothic" panose="020B0502020202020204" pitchFamily="34" charset="0"/>
            </a:endParaRPr>
          </a:p>
        </p:txBody>
      </p:sp>
      <p:sp>
        <p:nvSpPr>
          <p:cNvPr id="6" name="TextBox 5"/>
          <p:cNvSpPr txBox="1"/>
          <p:nvPr/>
        </p:nvSpPr>
        <p:spPr>
          <a:xfrm>
            <a:off x="6566454" y="2071473"/>
            <a:ext cx="43207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p>
        </p:txBody>
      </p:sp>
      <p:sp>
        <p:nvSpPr>
          <p:cNvPr id="7" name="TextBox 6"/>
          <p:cNvSpPr txBox="1"/>
          <p:nvPr/>
        </p:nvSpPr>
        <p:spPr>
          <a:xfrm>
            <a:off x="8976961" y="2601819"/>
            <a:ext cx="43207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p>
        </p:txBody>
      </p:sp>
      <p:sp>
        <p:nvSpPr>
          <p:cNvPr id="8" name="TextBox 7"/>
          <p:cNvSpPr txBox="1"/>
          <p:nvPr/>
        </p:nvSpPr>
        <p:spPr>
          <a:xfrm>
            <a:off x="10400043" y="3140950"/>
            <a:ext cx="43207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p>
        </p:txBody>
      </p:sp>
      <p:sp>
        <p:nvSpPr>
          <p:cNvPr id="9" name="TextBox 8"/>
          <p:cNvSpPr txBox="1"/>
          <p:nvPr/>
        </p:nvSpPr>
        <p:spPr>
          <a:xfrm>
            <a:off x="8004250" y="3602615"/>
            <a:ext cx="43207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p>
        </p:txBody>
      </p:sp>
      <p:sp>
        <p:nvSpPr>
          <p:cNvPr id="10" name="TextBox 9"/>
          <p:cNvSpPr txBox="1"/>
          <p:nvPr/>
        </p:nvSpPr>
        <p:spPr>
          <a:xfrm>
            <a:off x="6566454" y="4164418"/>
            <a:ext cx="43207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p>
        </p:txBody>
      </p:sp>
      <p:sp>
        <p:nvSpPr>
          <p:cNvPr id="11" name="TextBox 10"/>
          <p:cNvSpPr txBox="1"/>
          <p:nvPr/>
        </p:nvSpPr>
        <p:spPr>
          <a:xfrm>
            <a:off x="6566453" y="4711585"/>
            <a:ext cx="43207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p>
        </p:txBody>
      </p:sp>
      <p:sp>
        <p:nvSpPr>
          <p:cNvPr id="13" name="TextBox 12"/>
          <p:cNvSpPr txBox="1"/>
          <p:nvPr/>
        </p:nvSpPr>
        <p:spPr>
          <a:xfrm>
            <a:off x="0" y="38392"/>
            <a:ext cx="978332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ANSWERS</a:t>
            </a:r>
          </a:p>
        </p:txBody>
      </p:sp>
      <p:sp>
        <p:nvSpPr>
          <p:cNvPr id="14"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255645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521" y="3234747"/>
            <a:ext cx="2031028" cy="2031028"/>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493" y="94010"/>
            <a:ext cx="2224418" cy="2224418"/>
          </a:xfrm>
          <a:prstGeom prst="rect">
            <a:avLst/>
          </a:prstGeom>
        </p:spPr>
      </p:pic>
      <p:sp>
        <p:nvSpPr>
          <p:cNvPr id="7" name="TextBox 6"/>
          <p:cNvSpPr txBox="1"/>
          <p:nvPr/>
        </p:nvSpPr>
        <p:spPr>
          <a:xfrm>
            <a:off x="7379646" y="158801"/>
            <a:ext cx="4597989" cy="2031325"/>
          </a:xfrm>
          <a:prstGeom prst="rect">
            <a:avLst/>
          </a:prstGeom>
          <a:noFill/>
        </p:spPr>
        <p:txBody>
          <a:bodyPr wrap="square" rtlCol="0">
            <a:spAutoFit/>
          </a:bodyPr>
          <a:lstStyle/>
          <a:p>
            <a:r>
              <a:rPr lang="en-GB" sz="1800" b="1" dirty="0">
                <a:solidFill>
                  <a:srgbClr val="002060"/>
                </a:solidFill>
                <a:latin typeface="Century Gothic" panose="020B0502020202020204" pitchFamily="34" charset="0"/>
              </a:rPr>
              <a:t>Student A</a:t>
            </a:r>
          </a:p>
          <a:p>
            <a:endParaRPr lang="en-GB" sz="1800" b="1" dirty="0">
              <a:solidFill>
                <a:srgbClr val="002060"/>
              </a:solidFill>
              <a:latin typeface="Century Gothic" panose="020B0502020202020204" pitchFamily="34" charset="0"/>
            </a:endParaRPr>
          </a:p>
          <a:p>
            <a:r>
              <a:rPr lang="en-GB" sz="1800" dirty="0">
                <a:solidFill>
                  <a:srgbClr val="002060"/>
                </a:solidFill>
                <a:latin typeface="Century Gothic" panose="020B0502020202020204" pitchFamily="34" charset="0"/>
              </a:rPr>
              <a:t>You are Margarita</a:t>
            </a:r>
          </a:p>
          <a:p>
            <a:endParaRPr lang="en-GB" sz="1800" dirty="0">
              <a:solidFill>
                <a:srgbClr val="002060"/>
              </a:solidFill>
              <a:latin typeface="Century Gothic" panose="020B0502020202020204" pitchFamily="34" charset="0"/>
            </a:endParaRPr>
          </a:p>
          <a:p>
            <a:r>
              <a:rPr lang="en-GB" sz="1800" dirty="0">
                <a:solidFill>
                  <a:srgbClr val="002060"/>
                </a:solidFill>
                <a:latin typeface="Century Gothic" panose="020B0502020202020204" pitchFamily="34" charset="0"/>
              </a:rPr>
              <a:t>Using the prompt cards, tell your partner six things you do to yourself and your Grandpa each day.</a:t>
            </a:r>
          </a:p>
        </p:txBody>
      </p:sp>
      <p:pic>
        <p:nvPicPr>
          <p:cNvPr id="26" name="Picture 12" descr="http://www.clker.com/cliparts/c/f/b/a/1195444816475588749Gerald_G_Lady_Face_Cartoon.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8643" y="169759"/>
            <a:ext cx="1031790" cy="106015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43413" y="2435510"/>
            <a:ext cx="1245919"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get up</a:t>
            </a:r>
          </a:p>
        </p:txBody>
      </p:sp>
      <p:sp>
        <p:nvSpPr>
          <p:cNvPr id="28" name="TextBox 27"/>
          <p:cNvSpPr txBox="1"/>
          <p:nvPr/>
        </p:nvSpPr>
        <p:spPr>
          <a:xfrm>
            <a:off x="3224402" y="5383883"/>
            <a:ext cx="987340"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wash</a:t>
            </a:r>
          </a:p>
        </p:txBody>
      </p:sp>
      <p:sp>
        <p:nvSpPr>
          <p:cNvPr id="29" name="TextBox 28"/>
          <p:cNvSpPr txBox="1"/>
          <p:nvPr/>
        </p:nvSpPr>
        <p:spPr>
          <a:xfrm>
            <a:off x="5041538" y="2433978"/>
            <a:ext cx="1627833"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take photos</a:t>
            </a:r>
          </a:p>
        </p:txBody>
      </p:sp>
      <p:sp>
        <p:nvSpPr>
          <p:cNvPr id="30" name="TextBox 29"/>
          <p:cNvSpPr txBox="1"/>
          <p:nvPr/>
        </p:nvSpPr>
        <p:spPr>
          <a:xfrm>
            <a:off x="2753849" y="2450601"/>
            <a:ext cx="1928446"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prepare coffee</a:t>
            </a:r>
          </a:p>
        </p:txBody>
      </p:sp>
      <p:sp>
        <p:nvSpPr>
          <p:cNvPr id="31" name="TextBox 30"/>
          <p:cNvSpPr txBox="1"/>
          <p:nvPr/>
        </p:nvSpPr>
        <p:spPr>
          <a:xfrm>
            <a:off x="5529002" y="5370504"/>
            <a:ext cx="864395"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write</a:t>
            </a:r>
          </a:p>
        </p:txBody>
      </p:sp>
      <p:sp>
        <p:nvSpPr>
          <p:cNvPr id="32" name="TextBox 31"/>
          <p:cNvSpPr txBox="1"/>
          <p:nvPr/>
        </p:nvSpPr>
        <p:spPr>
          <a:xfrm>
            <a:off x="482686" y="5383883"/>
            <a:ext cx="1859300"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teach Spanish</a:t>
            </a:r>
          </a:p>
        </p:txBody>
      </p:sp>
      <p:sp>
        <p:nvSpPr>
          <p:cNvPr id="2" name="Rectangle 1"/>
          <p:cNvSpPr/>
          <p:nvPr/>
        </p:nvSpPr>
        <p:spPr>
          <a:xfrm>
            <a:off x="179028" y="94011"/>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0" name="Rectangle 19"/>
          <p:cNvSpPr/>
          <p:nvPr/>
        </p:nvSpPr>
        <p:spPr>
          <a:xfrm>
            <a:off x="179028" y="3134157"/>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2" name="Rectangle 21"/>
          <p:cNvSpPr/>
          <p:nvPr/>
        </p:nvSpPr>
        <p:spPr>
          <a:xfrm>
            <a:off x="2526326" y="94010"/>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4" name="Rectangle 23"/>
          <p:cNvSpPr/>
          <p:nvPr/>
        </p:nvSpPr>
        <p:spPr>
          <a:xfrm>
            <a:off x="2507790" y="3134156"/>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5" name="Rectangle 24"/>
          <p:cNvSpPr/>
          <p:nvPr/>
        </p:nvSpPr>
        <p:spPr>
          <a:xfrm>
            <a:off x="4846774" y="104060"/>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33" name="Rectangle 32"/>
          <p:cNvSpPr/>
          <p:nvPr/>
        </p:nvSpPr>
        <p:spPr>
          <a:xfrm>
            <a:off x="4861794" y="3140098"/>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99" y="3291794"/>
            <a:ext cx="2031028" cy="2031028"/>
          </a:xfrm>
          <a:prstGeom prst="rect">
            <a:avLst/>
          </a:prstGeom>
        </p:spPr>
      </p:pic>
      <p:sp>
        <p:nvSpPr>
          <p:cNvPr id="38" name="Rounded Rectangle 37"/>
          <p:cNvSpPr/>
          <p:nvPr/>
        </p:nvSpPr>
        <p:spPr>
          <a:xfrm>
            <a:off x="10108644" y="5870646"/>
            <a:ext cx="1978254"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hablar</a:t>
            </a:r>
            <a:r>
              <a:rPr lang="en-GB" dirty="0" smtClean="0">
                <a:latin typeface="Century Gothic" panose="020B0502020202020204" pitchFamily="34" charset="0"/>
              </a:rPr>
              <a:t> / </a:t>
            </a:r>
            <a:r>
              <a:rPr lang="en-GB" dirty="0" err="1" smtClean="0">
                <a:latin typeface="Century Gothic" panose="020B0502020202020204" pitchFamily="34" charset="0"/>
              </a:rPr>
              <a:t>escuchar</a:t>
            </a:r>
            <a:endParaRPr lang="en-GB" dirty="0">
              <a:latin typeface="Century Gothic" panose="020B0502020202020204" pitchFamily="34" charset="0"/>
            </a:endParaRPr>
          </a:p>
        </p:txBody>
      </p:sp>
      <p:sp>
        <p:nvSpPr>
          <p:cNvPr id="35"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39" name="TextBox 38"/>
          <p:cNvSpPr txBox="1"/>
          <p:nvPr/>
        </p:nvSpPr>
        <p:spPr>
          <a:xfrm>
            <a:off x="3175139" y="1841071"/>
            <a:ext cx="2122776" cy="369332"/>
          </a:xfrm>
          <a:prstGeom prst="rect">
            <a:avLst/>
          </a:prstGeom>
          <a:noFill/>
        </p:spPr>
        <p:txBody>
          <a:bodyPr wrap="square" rtlCol="0">
            <a:spAutoFit/>
          </a:bodyPr>
          <a:lstStyle/>
          <a:p>
            <a:r>
              <a:rPr lang="en-GB" sz="1800" dirty="0" smtClean="0">
                <a:solidFill>
                  <a:srgbClr val="002060"/>
                </a:solidFill>
                <a:latin typeface="Century Gothic" panose="020B0502020202020204" pitchFamily="34" charset="0"/>
                <a:cs typeface="Courier New" panose="02070309020205020404" pitchFamily="49" charset="0"/>
              </a:rPr>
              <a:t>(myself)</a:t>
            </a:r>
            <a:r>
              <a:rPr lang="en-GB" sz="1800" b="1" dirty="0" smtClean="0">
                <a:solidFill>
                  <a:srgbClr val="002060"/>
                </a:solidFill>
                <a:latin typeface="Century Gothic" panose="020B0502020202020204" pitchFamily="34" charset="0"/>
              </a:rPr>
              <a:t> </a:t>
            </a:r>
            <a:endParaRPr lang="en-GB" sz="1800" b="1" dirty="0">
              <a:solidFill>
                <a:srgbClr val="002060"/>
              </a:solidFill>
              <a:latin typeface="Century Gothic" panose="020B0502020202020204" pitchFamily="34" charset="0"/>
            </a:endParaRPr>
          </a:p>
        </p:txBody>
      </p:sp>
      <p:pic>
        <p:nvPicPr>
          <p:cNvPr id="40" name="Picture 12" descr="http://www.clker.com/cliparts/c/f/b/a/1195444816475588749Gerald_G_Lady_Face_Cartoon.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6912" y="782885"/>
            <a:ext cx="1031790" cy="1060156"/>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5400461" y="4682887"/>
            <a:ext cx="2122776" cy="369332"/>
          </a:xfrm>
          <a:prstGeom prst="rect">
            <a:avLst/>
          </a:prstGeom>
          <a:noFill/>
        </p:spPr>
        <p:txBody>
          <a:bodyPr wrap="square" rtlCol="0">
            <a:spAutoFit/>
          </a:bodyPr>
          <a:lstStyle/>
          <a:p>
            <a:r>
              <a:rPr lang="en-GB" sz="1800" dirty="0" smtClean="0">
                <a:solidFill>
                  <a:srgbClr val="002060"/>
                </a:solidFill>
                <a:latin typeface="Century Gothic" panose="020B0502020202020204" pitchFamily="34" charset="0"/>
                <a:cs typeface="Courier New" panose="02070309020205020404" pitchFamily="49" charset="0"/>
              </a:rPr>
              <a:t>(myself)</a:t>
            </a:r>
            <a:r>
              <a:rPr lang="en-GB" sz="1800" b="1" dirty="0" smtClean="0">
                <a:solidFill>
                  <a:srgbClr val="002060"/>
                </a:solidFill>
                <a:latin typeface="Century Gothic" panose="020B0502020202020204" pitchFamily="34" charset="0"/>
              </a:rPr>
              <a:t> </a:t>
            </a:r>
            <a:endParaRPr lang="en-GB" sz="1800" b="1" dirty="0">
              <a:solidFill>
                <a:srgbClr val="002060"/>
              </a:solidFill>
              <a:latin typeface="Century Gothic" panose="020B0502020202020204" pitchFamily="34" charset="0"/>
            </a:endParaRPr>
          </a:p>
        </p:txBody>
      </p:sp>
      <p:pic>
        <p:nvPicPr>
          <p:cNvPr id="42" name="Picture 12" descr="http://www.clker.com/cliparts/c/f/b/a/1195444816475588749Gerald_G_Lady_Face_Cartoon.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2234" y="3624701"/>
            <a:ext cx="1031790" cy="106015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754895" y="1841071"/>
            <a:ext cx="2122776" cy="369332"/>
          </a:xfrm>
          <a:prstGeom prst="rect">
            <a:avLst/>
          </a:prstGeom>
          <a:noFill/>
        </p:spPr>
        <p:txBody>
          <a:bodyPr wrap="square" rtlCol="0">
            <a:spAutoFit/>
          </a:bodyPr>
          <a:lstStyle/>
          <a:p>
            <a:r>
              <a:rPr lang="en-GB" sz="1800" dirty="0" smtClean="0">
                <a:solidFill>
                  <a:srgbClr val="002060"/>
                </a:solidFill>
                <a:latin typeface="Century Gothic" panose="020B0502020202020204" pitchFamily="34" charset="0"/>
                <a:cs typeface="Courier New" panose="02070309020205020404" pitchFamily="49" charset="0"/>
              </a:rPr>
              <a:t>(myself)</a:t>
            </a:r>
            <a:r>
              <a:rPr lang="en-GB" sz="1800" b="1" dirty="0" smtClean="0">
                <a:solidFill>
                  <a:srgbClr val="002060"/>
                </a:solidFill>
                <a:latin typeface="Century Gothic" panose="020B0502020202020204" pitchFamily="34" charset="0"/>
              </a:rPr>
              <a:t> </a:t>
            </a:r>
            <a:endParaRPr lang="en-GB" sz="1800" b="1" dirty="0">
              <a:solidFill>
                <a:srgbClr val="002060"/>
              </a:solidFill>
              <a:latin typeface="Century Gothic" panose="020B0502020202020204" pitchFamily="34" charset="0"/>
            </a:endParaRPr>
          </a:p>
        </p:txBody>
      </p:sp>
      <p:pic>
        <p:nvPicPr>
          <p:cNvPr id="44" name="Picture 12" descr="http://www.clker.com/cliparts/c/f/b/a/1195444816475588749Gerald_G_Lady_Face_Cartoon.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668" y="782885"/>
            <a:ext cx="1031790" cy="1060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5077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163" y="3090319"/>
            <a:ext cx="2224418" cy="2224418"/>
          </a:xfrm>
          <a:prstGeom prst="rect">
            <a:avLst/>
          </a:prstGeom>
        </p:spPr>
      </p:pic>
      <p:sp>
        <p:nvSpPr>
          <p:cNvPr id="27" name="TextBox 26"/>
          <p:cNvSpPr txBox="1"/>
          <p:nvPr/>
        </p:nvSpPr>
        <p:spPr>
          <a:xfrm>
            <a:off x="743413" y="2435510"/>
            <a:ext cx="1245919"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get up</a:t>
            </a:r>
          </a:p>
        </p:txBody>
      </p:sp>
      <p:sp>
        <p:nvSpPr>
          <p:cNvPr id="28" name="TextBox 27"/>
          <p:cNvSpPr txBox="1"/>
          <p:nvPr/>
        </p:nvSpPr>
        <p:spPr>
          <a:xfrm>
            <a:off x="3224402" y="5383883"/>
            <a:ext cx="987340"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wash</a:t>
            </a:r>
          </a:p>
        </p:txBody>
      </p:sp>
      <p:sp>
        <p:nvSpPr>
          <p:cNvPr id="29" name="TextBox 28"/>
          <p:cNvSpPr txBox="1"/>
          <p:nvPr/>
        </p:nvSpPr>
        <p:spPr>
          <a:xfrm>
            <a:off x="5132263" y="2450601"/>
            <a:ext cx="1627833"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take photos</a:t>
            </a:r>
          </a:p>
        </p:txBody>
      </p:sp>
      <p:sp>
        <p:nvSpPr>
          <p:cNvPr id="30" name="TextBox 29"/>
          <p:cNvSpPr txBox="1"/>
          <p:nvPr/>
        </p:nvSpPr>
        <p:spPr>
          <a:xfrm>
            <a:off x="2753849" y="2450601"/>
            <a:ext cx="1928446"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prepare coffee</a:t>
            </a:r>
          </a:p>
        </p:txBody>
      </p:sp>
      <p:sp>
        <p:nvSpPr>
          <p:cNvPr id="31" name="TextBox 30"/>
          <p:cNvSpPr txBox="1"/>
          <p:nvPr/>
        </p:nvSpPr>
        <p:spPr>
          <a:xfrm>
            <a:off x="5529002" y="5370504"/>
            <a:ext cx="864395"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write</a:t>
            </a:r>
          </a:p>
        </p:txBody>
      </p:sp>
      <p:sp>
        <p:nvSpPr>
          <p:cNvPr id="32" name="TextBox 31"/>
          <p:cNvSpPr txBox="1"/>
          <p:nvPr/>
        </p:nvSpPr>
        <p:spPr>
          <a:xfrm>
            <a:off x="482686" y="5383883"/>
            <a:ext cx="1859300" cy="369332"/>
          </a:xfrm>
          <a:prstGeom prst="rect">
            <a:avLst/>
          </a:prstGeom>
          <a:noFill/>
        </p:spPr>
        <p:txBody>
          <a:bodyPr wrap="square" rtlCol="0">
            <a:spAutoFit/>
          </a:bodyPr>
          <a:lstStyle/>
          <a:p>
            <a:r>
              <a:rPr lang="en-GB" sz="1800" dirty="0">
                <a:solidFill>
                  <a:srgbClr val="002060"/>
                </a:solidFill>
                <a:latin typeface="Century Gothic" panose="020B0502020202020204" pitchFamily="34" charset="0"/>
              </a:rPr>
              <a:t>teach Spanish</a:t>
            </a:r>
          </a:p>
        </p:txBody>
      </p:sp>
      <p:sp>
        <p:nvSpPr>
          <p:cNvPr id="2" name="Rectangle 1"/>
          <p:cNvSpPr/>
          <p:nvPr/>
        </p:nvSpPr>
        <p:spPr>
          <a:xfrm>
            <a:off x="179028" y="94011"/>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0" name="Rectangle 19"/>
          <p:cNvSpPr/>
          <p:nvPr/>
        </p:nvSpPr>
        <p:spPr>
          <a:xfrm>
            <a:off x="179028" y="3134157"/>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526326" y="94010"/>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24" name="Rectangle 23"/>
          <p:cNvSpPr/>
          <p:nvPr/>
        </p:nvSpPr>
        <p:spPr>
          <a:xfrm>
            <a:off x="2507790" y="3134156"/>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4846774" y="104060"/>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33" name="Rectangle 32"/>
          <p:cNvSpPr/>
          <p:nvPr/>
        </p:nvSpPr>
        <p:spPr>
          <a:xfrm>
            <a:off x="4861794" y="3140098"/>
            <a:ext cx="2198812" cy="291802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7747279" y="142277"/>
            <a:ext cx="4444721" cy="2031325"/>
          </a:xfrm>
          <a:prstGeom prst="rect">
            <a:avLst/>
          </a:prstGeom>
          <a:noFill/>
        </p:spPr>
        <p:txBody>
          <a:bodyPr wrap="square" rtlCol="0">
            <a:spAutoFit/>
          </a:bodyPr>
          <a:lstStyle/>
          <a:p>
            <a:r>
              <a:rPr lang="en-GB" sz="1800" b="1" dirty="0">
                <a:solidFill>
                  <a:srgbClr val="002060"/>
                </a:solidFill>
                <a:latin typeface="Century Gothic" panose="020B0502020202020204" pitchFamily="34" charset="0"/>
              </a:rPr>
              <a:t>Student B</a:t>
            </a:r>
          </a:p>
          <a:p>
            <a:endParaRPr lang="en-GB" sz="1800" b="1" dirty="0">
              <a:solidFill>
                <a:srgbClr val="002060"/>
              </a:solidFill>
              <a:latin typeface="Century Gothic" panose="020B0502020202020204" pitchFamily="34" charset="0"/>
            </a:endParaRPr>
          </a:p>
          <a:p>
            <a:r>
              <a:rPr lang="en-GB" sz="1800" dirty="0">
                <a:solidFill>
                  <a:srgbClr val="002060"/>
                </a:solidFill>
                <a:latin typeface="Century Gothic" panose="020B0502020202020204" pitchFamily="34" charset="0"/>
              </a:rPr>
              <a:t>You are </a:t>
            </a:r>
            <a:r>
              <a:rPr lang="en-GB" sz="1800" dirty="0" smtClean="0">
                <a:solidFill>
                  <a:srgbClr val="002060"/>
                </a:solidFill>
                <a:latin typeface="Century Gothic" panose="020B0502020202020204" pitchFamily="34" charset="0"/>
              </a:rPr>
              <a:t>Simón.</a:t>
            </a:r>
            <a:endParaRPr lang="en-GB" sz="1800" dirty="0">
              <a:solidFill>
                <a:srgbClr val="002060"/>
              </a:solidFill>
              <a:latin typeface="Century Gothic" panose="020B0502020202020204" pitchFamily="34" charset="0"/>
            </a:endParaRPr>
          </a:p>
          <a:p>
            <a:endParaRPr lang="en-GB" sz="1800" dirty="0">
              <a:solidFill>
                <a:srgbClr val="002060"/>
              </a:solidFill>
              <a:latin typeface="Century Gothic" panose="020B0502020202020204" pitchFamily="34" charset="0"/>
            </a:endParaRPr>
          </a:p>
          <a:p>
            <a:r>
              <a:rPr lang="en-GB" sz="1800" dirty="0">
                <a:solidFill>
                  <a:srgbClr val="002060"/>
                </a:solidFill>
                <a:latin typeface="Century Gothic" panose="020B0502020202020204" pitchFamily="34" charset="0"/>
              </a:rPr>
              <a:t>Using the prompt cards, tell your partner six things you do to yourself and your Grandpa each day.</a:t>
            </a:r>
          </a:p>
        </p:txBody>
      </p:sp>
      <p:pic>
        <p:nvPicPr>
          <p:cNvPr id="39" name="Picture 2" descr="http://www.clker.com/cliparts/e/7/8/b/11954449581778132602Gerald_G_Boy_Face_Cartoon_3.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3265" y="142277"/>
            <a:ext cx="1039536" cy="10572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06" y="249247"/>
            <a:ext cx="2031028" cy="2031028"/>
          </a:xfrm>
          <a:prstGeom prst="rect">
            <a:avLst/>
          </a:prstGeom>
        </p:spPr>
      </p:pic>
      <p:sp>
        <p:nvSpPr>
          <p:cNvPr id="34"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35" name="Rounded Rectangle 34"/>
          <p:cNvSpPr/>
          <p:nvPr/>
        </p:nvSpPr>
        <p:spPr>
          <a:xfrm>
            <a:off x="10108644" y="5870646"/>
            <a:ext cx="1978254"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err="1" smtClean="0">
                <a:latin typeface="Century Gothic" panose="020B0502020202020204" pitchFamily="34" charset="0"/>
              </a:rPr>
              <a:t>hablar</a:t>
            </a:r>
            <a:r>
              <a:rPr lang="en-GB" dirty="0" smtClean="0">
                <a:latin typeface="Century Gothic" panose="020B0502020202020204" pitchFamily="34" charset="0"/>
              </a:rPr>
              <a:t> / </a:t>
            </a:r>
            <a:r>
              <a:rPr lang="en-GB" dirty="0" err="1" smtClean="0">
                <a:latin typeface="Century Gothic" panose="020B0502020202020204" pitchFamily="34" charset="0"/>
              </a:rPr>
              <a:t>escuchar</a:t>
            </a:r>
            <a:endParaRPr lang="en-GB" dirty="0">
              <a:latin typeface="Century Gothic" panose="020B0502020202020204" pitchFamily="34" charset="0"/>
            </a:endParaRPr>
          </a:p>
        </p:txBody>
      </p:sp>
      <p:sp>
        <p:nvSpPr>
          <p:cNvPr id="36" name="TextBox 35"/>
          <p:cNvSpPr txBox="1"/>
          <p:nvPr/>
        </p:nvSpPr>
        <p:spPr>
          <a:xfrm>
            <a:off x="3110740" y="1635836"/>
            <a:ext cx="2122776" cy="369332"/>
          </a:xfrm>
          <a:prstGeom prst="rect">
            <a:avLst/>
          </a:prstGeom>
          <a:noFill/>
        </p:spPr>
        <p:txBody>
          <a:bodyPr wrap="square" rtlCol="0">
            <a:spAutoFit/>
          </a:bodyPr>
          <a:lstStyle/>
          <a:p>
            <a:r>
              <a:rPr lang="en-GB" sz="1800" dirty="0" smtClean="0">
                <a:solidFill>
                  <a:srgbClr val="002060"/>
                </a:solidFill>
                <a:latin typeface="Century Gothic" panose="020B0502020202020204" pitchFamily="34" charset="0"/>
                <a:cs typeface="Courier New" panose="02070309020205020404" pitchFamily="49" charset="0"/>
              </a:rPr>
              <a:t>(myself)</a:t>
            </a:r>
            <a:r>
              <a:rPr lang="en-GB" sz="1800" b="1" dirty="0" smtClean="0">
                <a:solidFill>
                  <a:srgbClr val="002060"/>
                </a:solidFill>
                <a:latin typeface="Century Gothic" panose="020B0502020202020204" pitchFamily="34" charset="0"/>
              </a:rPr>
              <a:t> </a:t>
            </a:r>
            <a:endParaRPr lang="en-GB" sz="1800" b="1" dirty="0">
              <a:solidFill>
                <a:srgbClr val="002060"/>
              </a:solidFill>
              <a:latin typeface="Century Gothic" panose="020B0502020202020204" pitchFamily="34" charset="0"/>
            </a:endParaRPr>
          </a:p>
        </p:txBody>
      </p:sp>
      <p:pic>
        <p:nvPicPr>
          <p:cNvPr id="37" name="Picture 2" descr="http://www.clker.com/cliparts/e/7/8/b/11954449581778132602Gerald_G_Boy_Face_Cartoon_3.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7807" y="539443"/>
            <a:ext cx="1039536" cy="1057216"/>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5418374" y="1635836"/>
            <a:ext cx="2122776" cy="369332"/>
          </a:xfrm>
          <a:prstGeom prst="rect">
            <a:avLst/>
          </a:prstGeom>
          <a:noFill/>
        </p:spPr>
        <p:txBody>
          <a:bodyPr wrap="square" rtlCol="0">
            <a:spAutoFit/>
          </a:bodyPr>
          <a:lstStyle/>
          <a:p>
            <a:r>
              <a:rPr lang="en-GB" sz="1800" dirty="0" smtClean="0">
                <a:solidFill>
                  <a:srgbClr val="002060"/>
                </a:solidFill>
                <a:latin typeface="Century Gothic" panose="020B0502020202020204" pitchFamily="34" charset="0"/>
                <a:cs typeface="Courier New" panose="02070309020205020404" pitchFamily="49" charset="0"/>
              </a:rPr>
              <a:t>(myself)</a:t>
            </a:r>
            <a:r>
              <a:rPr lang="en-GB" sz="1800" b="1" dirty="0" smtClean="0">
                <a:solidFill>
                  <a:srgbClr val="002060"/>
                </a:solidFill>
                <a:latin typeface="Century Gothic" panose="020B0502020202020204" pitchFamily="34" charset="0"/>
              </a:rPr>
              <a:t> </a:t>
            </a:r>
            <a:endParaRPr lang="en-GB" sz="1800" b="1" dirty="0">
              <a:solidFill>
                <a:srgbClr val="002060"/>
              </a:solidFill>
              <a:latin typeface="Century Gothic" panose="020B0502020202020204" pitchFamily="34" charset="0"/>
            </a:endParaRPr>
          </a:p>
        </p:txBody>
      </p:sp>
      <p:pic>
        <p:nvPicPr>
          <p:cNvPr id="43" name="Picture 2" descr="http://www.clker.com/cliparts/e/7/8/b/11954449581778132602Gerald_G_Boy_Face_Cartoon_3.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5441" y="539443"/>
            <a:ext cx="1039536" cy="105721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3097908" y="4694019"/>
            <a:ext cx="2122776" cy="369332"/>
          </a:xfrm>
          <a:prstGeom prst="rect">
            <a:avLst/>
          </a:prstGeom>
          <a:noFill/>
        </p:spPr>
        <p:txBody>
          <a:bodyPr wrap="square" rtlCol="0">
            <a:spAutoFit/>
          </a:bodyPr>
          <a:lstStyle/>
          <a:p>
            <a:r>
              <a:rPr lang="en-GB" sz="1800" dirty="0" smtClean="0">
                <a:solidFill>
                  <a:srgbClr val="002060"/>
                </a:solidFill>
                <a:latin typeface="Century Gothic" panose="020B0502020202020204" pitchFamily="34" charset="0"/>
                <a:cs typeface="Courier New" panose="02070309020205020404" pitchFamily="49" charset="0"/>
              </a:rPr>
              <a:t>(myself)</a:t>
            </a:r>
            <a:r>
              <a:rPr lang="en-GB" sz="1800" b="1" dirty="0" smtClean="0">
                <a:solidFill>
                  <a:srgbClr val="002060"/>
                </a:solidFill>
                <a:latin typeface="Century Gothic" panose="020B0502020202020204" pitchFamily="34" charset="0"/>
              </a:rPr>
              <a:t> </a:t>
            </a:r>
            <a:endParaRPr lang="en-GB" sz="1800" b="1" dirty="0">
              <a:solidFill>
                <a:srgbClr val="002060"/>
              </a:solidFill>
              <a:latin typeface="Century Gothic" panose="020B0502020202020204" pitchFamily="34" charset="0"/>
            </a:endParaRPr>
          </a:p>
        </p:txBody>
      </p:sp>
      <p:pic>
        <p:nvPicPr>
          <p:cNvPr id="47" name="Picture 2" descr="http://www.clker.com/cliparts/e/7/8/b/11954449581778132602Gerald_G_Boy_Face_Cartoon_3.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4975" y="3597626"/>
            <a:ext cx="1039536" cy="105721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5421513" y="4694019"/>
            <a:ext cx="2122776" cy="369332"/>
          </a:xfrm>
          <a:prstGeom prst="rect">
            <a:avLst/>
          </a:prstGeom>
          <a:noFill/>
        </p:spPr>
        <p:txBody>
          <a:bodyPr wrap="square" rtlCol="0">
            <a:spAutoFit/>
          </a:bodyPr>
          <a:lstStyle/>
          <a:p>
            <a:r>
              <a:rPr lang="en-GB" sz="1800" dirty="0" smtClean="0">
                <a:solidFill>
                  <a:srgbClr val="002060"/>
                </a:solidFill>
                <a:latin typeface="Century Gothic" panose="020B0502020202020204" pitchFamily="34" charset="0"/>
                <a:cs typeface="Courier New" panose="02070309020205020404" pitchFamily="49" charset="0"/>
              </a:rPr>
              <a:t>(myself)</a:t>
            </a:r>
            <a:r>
              <a:rPr lang="en-GB" sz="1800" b="1" dirty="0" smtClean="0">
                <a:solidFill>
                  <a:srgbClr val="002060"/>
                </a:solidFill>
                <a:latin typeface="Century Gothic" panose="020B0502020202020204" pitchFamily="34" charset="0"/>
              </a:rPr>
              <a:t> </a:t>
            </a:r>
            <a:endParaRPr lang="en-GB" sz="1800" b="1" dirty="0">
              <a:solidFill>
                <a:srgbClr val="002060"/>
              </a:solidFill>
              <a:latin typeface="Century Gothic" panose="020B0502020202020204" pitchFamily="34" charset="0"/>
            </a:endParaRPr>
          </a:p>
        </p:txBody>
      </p:sp>
      <p:pic>
        <p:nvPicPr>
          <p:cNvPr id="49" name="Picture 2" descr="http://www.clker.com/cliparts/e/7/8/b/11954449581778132602Gerald_G_Boy_Face_Cartoon_3.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8580" y="3597626"/>
            <a:ext cx="1039536" cy="105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702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017389632"/>
              </p:ext>
            </p:extLst>
          </p:nvPr>
        </p:nvGraphicFramePr>
        <p:xfrm>
          <a:off x="747714" y="1190152"/>
          <a:ext cx="11039474" cy="3627120"/>
        </p:xfrm>
        <a:graphic>
          <a:graphicData uri="http://schemas.openxmlformats.org/drawingml/2006/table">
            <a:tbl>
              <a:tblPr firstRow="1" bandRow="1">
                <a:tableStyleId>{5DA37D80-6434-44D0-A028-1B22A696006F}</a:tableStyleId>
              </a:tblPr>
              <a:tblGrid>
                <a:gridCol w="3009899">
                  <a:extLst>
                    <a:ext uri="{9D8B030D-6E8A-4147-A177-3AD203B41FA5}">
                      <a16:colId xmlns:a16="http://schemas.microsoft.com/office/drawing/2014/main" xmlns="" val="4203211583"/>
                    </a:ext>
                  </a:extLst>
                </a:gridCol>
                <a:gridCol w="3757613">
                  <a:extLst>
                    <a:ext uri="{9D8B030D-6E8A-4147-A177-3AD203B41FA5}">
                      <a16:colId xmlns:a16="http://schemas.microsoft.com/office/drawing/2014/main" xmlns="" val="1740176894"/>
                    </a:ext>
                  </a:extLst>
                </a:gridCol>
                <a:gridCol w="4271962">
                  <a:extLst>
                    <a:ext uri="{9D8B030D-6E8A-4147-A177-3AD203B41FA5}">
                      <a16:colId xmlns:a16="http://schemas.microsoft.com/office/drawing/2014/main" xmlns="" val="296182600"/>
                    </a:ext>
                  </a:extLst>
                </a:gridCol>
              </a:tblGrid>
              <a:tr h="370840">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pPr algn="ctr"/>
                      <a:r>
                        <a:rPr lang="en-GB" sz="2800" dirty="0">
                          <a:solidFill>
                            <a:schemeClr val="accent5">
                              <a:lumMod val="50000"/>
                            </a:schemeClr>
                          </a:solidFill>
                          <a:latin typeface="Century Gothic" panose="020B0502020202020204" pitchFamily="34" charset="0"/>
                        </a:rPr>
                        <a:t>does it to herself</a:t>
                      </a:r>
                      <a:endParaRPr lang="en-GB" sz="2800" b="0" dirty="0">
                        <a:solidFill>
                          <a:schemeClr val="accent5">
                            <a:lumMod val="50000"/>
                          </a:schemeClr>
                        </a:solidFill>
                        <a:latin typeface="Century Gothic" panose="020B0502020202020204" pitchFamily="34" charset="0"/>
                      </a:endParaRPr>
                    </a:p>
                  </a:txBody>
                  <a:tcPr/>
                </a:tc>
                <a:tc>
                  <a:txBody>
                    <a:bodyPr/>
                    <a:lstStyle/>
                    <a:p>
                      <a:pPr algn="ctr"/>
                      <a:r>
                        <a:rPr lang="en-GB" sz="2800" dirty="0">
                          <a:solidFill>
                            <a:schemeClr val="accent5">
                              <a:lumMod val="50000"/>
                            </a:schemeClr>
                          </a:solidFill>
                          <a:latin typeface="Century Gothic" panose="020B0502020202020204" pitchFamily="34" charset="0"/>
                        </a:rPr>
                        <a:t>does it to Grandpa</a:t>
                      </a:r>
                      <a:endParaRPr lang="en-GB" sz="28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266737125"/>
                  </a:ext>
                </a:extLst>
              </a:tr>
              <a:tr h="370840">
                <a:tc>
                  <a:txBody>
                    <a:bodyPr/>
                    <a:lstStyle/>
                    <a:p>
                      <a:r>
                        <a:rPr lang="en-GB" sz="2800" dirty="0">
                          <a:solidFill>
                            <a:schemeClr val="accent5">
                              <a:lumMod val="50000"/>
                            </a:schemeClr>
                          </a:solidFill>
                          <a:latin typeface="Century Gothic" panose="020B0502020202020204" pitchFamily="34" charset="0"/>
                        </a:rPr>
                        <a:t>get</a:t>
                      </a:r>
                      <a:r>
                        <a:rPr lang="en-GB" sz="2800" baseline="0" dirty="0">
                          <a:solidFill>
                            <a:schemeClr val="accent5">
                              <a:lumMod val="50000"/>
                            </a:schemeClr>
                          </a:solidFill>
                          <a:latin typeface="Century Gothic" panose="020B0502020202020204" pitchFamily="34" charset="0"/>
                        </a:rPr>
                        <a:t> up</a:t>
                      </a:r>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330258570"/>
                  </a:ext>
                </a:extLst>
              </a:tr>
              <a:tr h="370840">
                <a:tc>
                  <a:txBody>
                    <a:bodyPr/>
                    <a:lstStyle/>
                    <a:p>
                      <a:r>
                        <a:rPr lang="en-GB" sz="2800" dirty="0">
                          <a:solidFill>
                            <a:schemeClr val="accent5">
                              <a:lumMod val="50000"/>
                            </a:schemeClr>
                          </a:solidFill>
                          <a:latin typeface="Century Gothic" panose="020B0502020202020204" pitchFamily="34" charset="0"/>
                        </a:rPr>
                        <a:t>prepare coffee</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4251203759"/>
                  </a:ext>
                </a:extLst>
              </a:tr>
              <a:tr h="370840">
                <a:tc>
                  <a:txBody>
                    <a:bodyPr/>
                    <a:lstStyle/>
                    <a:p>
                      <a:r>
                        <a:rPr lang="en-GB" sz="2800" dirty="0">
                          <a:solidFill>
                            <a:schemeClr val="accent5">
                              <a:lumMod val="50000"/>
                            </a:schemeClr>
                          </a:solidFill>
                          <a:latin typeface="Century Gothic" panose="020B0502020202020204" pitchFamily="34" charset="0"/>
                        </a:rPr>
                        <a:t>take photos</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944092089"/>
                  </a:ext>
                </a:extLst>
              </a:tr>
              <a:tr h="370840">
                <a:tc>
                  <a:txBody>
                    <a:bodyPr/>
                    <a:lstStyle/>
                    <a:p>
                      <a:r>
                        <a:rPr lang="en-GB" sz="2800" dirty="0">
                          <a:solidFill>
                            <a:schemeClr val="accent5">
                              <a:lumMod val="50000"/>
                            </a:schemeClr>
                          </a:solidFill>
                          <a:latin typeface="Century Gothic" panose="020B0502020202020204" pitchFamily="34" charset="0"/>
                        </a:rPr>
                        <a:t>teach Spanish</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2313252067"/>
                  </a:ext>
                </a:extLst>
              </a:tr>
              <a:tr h="370840">
                <a:tc>
                  <a:txBody>
                    <a:bodyPr/>
                    <a:lstStyle/>
                    <a:p>
                      <a:r>
                        <a:rPr lang="en-GB" sz="2800" dirty="0">
                          <a:solidFill>
                            <a:schemeClr val="accent5">
                              <a:lumMod val="50000"/>
                            </a:schemeClr>
                          </a:solidFill>
                          <a:latin typeface="Century Gothic" panose="020B0502020202020204" pitchFamily="34" charset="0"/>
                        </a:rPr>
                        <a:t>wash</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405692364"/>
                  </a:ext>
                </a:extLst>
              </a:tr>
              <a:tr h="370840">
                <a:tc>
                  <a:txBody>
                    <a:bodyPr/>
                    <a:lstStyle/>
                    <a:p>
                      <a:r>
                        <a:rPr lang="en-GB" sz="2800" dirty="0">
                          <a:solidFill>
                            <a:schemeClr val="accent5">
                              <a:lumMod val="50000"/>
                            </a:schemeClr>
                          </a:solidFill>
                          <a:latin typeface="Century Gothic" panose="020B0502020202020204" pitchFamily="34" charset="0"/>
                        </a:rPr>
                        <a:t>write</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992495622"/>
                  </a:ext>
                </a:extLst>
              </a:tr>
            </a:tbl>
          </a:graphicData>
        </a:graphic>
      </p:graphicFrame>
      <p:sp>
        <p:nvSpPr>
          <p:cNvPr id="3"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4" name="Rounded Rectangle 3"/>
          <p:cNvSpPr/>
          <p:nvPr/>
        </p:nvSpPr>
        <p:spPr>
          <a:xfrm>
            <a:off x="10108644" y="5870646"/>
            <a:ext cx="1978254"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latin typeface="Century Gothic" panose="020B0502020202020204" pitchFamily="34" charset="0"/>
              </a:rPr>
              <a:t>speaking / listening</a:t>
            </a:r>
          </a:p>
        </p:txBody>
      </p:sp>
    </p:spTree>
    <p:extLst>
      <p:ext uri="{BB962C8B-B14F-4D97-AF65-F5344CB8AC3E}">
        <p14:creationId xmlns:p14="http://schemas.microsoft.com/office/powerpoint/2010/main" val="40347187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055881509"/>
              </p:ext>
            </p:extLst>
          </p:nvPr>
        </p:nvGraphicFramePr>
        <p:xfrm>
          <a:off x="1219201" y="1233014"/>
          <a:ext cx="10443410" cy="3627120"/>
        </p:xfrm>
        <a:graphic>
          <a:graphicData uri="http://schemas.openxmlformats.org/drawingml/2006/table">
            <a:tbl>
              <a:tblPr firstRow="1" bandRow="1">
                <a:tableStyleId>{5DA37D80-6434-44D0-A028-1B22A696006F}</a:tableStyleId>
              </a:tblPr>
              <a:tblGrid>
                <a:gridCol w="2967788">
                  <a:extLst>
                    <a:ext uri="{9D8B030D-6E8A-4147-A177-3AD203B41FA5}">
                      <a16:colId xmlns:a16="http://schemas.microsoft.com/office/drawing/2014/main" xmlns="" val="4203211583"/>
                    </a:ext>
                  </a:extLst>
                </a:gridCol>
                <a:gridCol w="3882190">
                  <a:extLst>
                    <a:ext uri="{9D8B030D-6E8A-4147-A177-3AD203B41FA5}">
                      <a16:colId xmlns:a16="http://schemas.microsoft.com/office/drawing/2014/main" xmlns="" val="1740176894"/>
                    </a:ext>
                  </a:extLst>
                </a:gridCol>
                <a:gridCol w="3593432">
                  <a:extLst>
                    <a:ext uri="{9D8B030D-6E8A-4147-A177-3AD203B41FA5}">
                      <a16:colId xmlns:a16="http://schemas.microsoft.com/office/drawing/2014/main" xmlns="" val="296182600"/>
                    </a:ext>
                  </a:extLst>
                </a:gridCol>
              </a:tblGrid>
              <a:tr h="370840">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pPr algn="ctr"/>
                      <a:r>
                        <a:rPr lang="en-GB" sz="2800" dirty="0">
                          <a:solidFill>
                            <a:schemeClr val="accent5">
                              <a:lumMod val="50000"/>
                            </a:schemeClr>
                          </a:solidFill>
                          <a:latin typeface="Century Gothic" panose="020B0502020202020204" pitchFamily="34" charset="0"/>
                        </a:rPr>
                        <a:t>does it to</a:t>
                      </a:r>
                      <a:r>
                        <a:rPr lang="en-GB" sz="2800" baseline="0" dirty="0">
                          <a:solidFill>
                            <a:schemeClr val="accent5">
                              <a:lumMod val="50000"/>
                            </a:schemeClr>
                          </a:solidFill>
                          <a:latin typeface="Century Gothic" panose="020B0502020202020204" pitchFamily="34" charset="0"/>
                        </a:rPr>
                        <a:t> </a:t>
                      </a:r>
                      <a:r>
                        <a:rPr lang="en-GB" sz="2800" dirty="0">
                          <a:solidFill>
                            <a:schemeClr val="accent5">
                              <a:lumMod val="50000"/>
                            </a:schemeClr>
                          </a:solidFill>
                          <a:latin typeface="Century Gothic" panose="020B0502020202020204" pitchFamily="34" charset="0"/>
                        </a:rPr>
                        <a:t>herself</a:t>
                      </a:r>
                      <a:endParaRPr lang="en-GB" sz="2800" b="0" dirty="0">
                        <a:solidFill>
                          <a:schemeClr val="accent5">
                            <a:lumMod val="50000"/>
                          </a:schemeClr>
                        </a:solidFill>
                        <a:latin typeface="Century Gothic" panose="020B0502020202020204" pitchFamily="34" charset="0"/>
                      </a:endParaRPr>
                    </a:p>
                  </a:txBody>
                  <a:tcPr/>
                </a:tc>
                <a:tc>
                  <a:txBody>
                    <a:bodyPr/>
                    <a:lstStyle/>
                    <a:p>
                      <a:pPr algn="ctr"/>
                      <a:r>
                        <a:rPr lang="en-GB" sz="2800" dirty="0">
                          <a:solidFill>
                            <a:schemeClr val="accent5">
                              <a:lumMod val="50000"/>
                            </a:schemeClr>
                          </a:solidFill>
                          <a:latin typeface="Century Gothic" panose="020B0502020202020204" pitchFamily="34" charset="0"/>
                        </a:rPr>
                        <a:t>does it to Grandpa</a:t>
                      </a:r>
                      <a:endParaRPr lang="en-GB" sz="28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266737125"/>
                  </a:ext>
                </a:extLst>
              </a:tr>
              <a:tr h="370840">
                <a:tc>
                  <a:txBody>
                    <a:bodyPr/>
                    <a:lstStyle/>
                    <a:p>
                      <a:r>
                        <a:rPr lang="en-GB" sz="2800" dirty="0">
                          <a:solidFill>
                            <a:schemeClr val="accent5">
                              <a:lumMod val="50000"/>
                            </a:schemeClr>
                          </a:solidFill>
                          <a:latin typeface="Century Gothic" panose="020B0502020202020204" pitchFamily="34" charset="0"/>
                        </a:rPr>
                        <a:t>get</a:t>
                      </a:r>
                      <a:r>
                        <a:rPr lang="en-GB" sz="2800" baseline="0" dirty="0">
                          <a:solidFill>
                            <a:schemeClr val="accent5">
                              <a:lumMod val="50000"/>
                            </a:schemeClr>
                          </a:solidFill>
                          <a:latin typeface="Century Gothic" panose="020B0502020202020204" pitchFamily="34" charset="0"/>
                        </a:rPr>
                        <a:t> up</a:t>
                      </a:r>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330258570"/>
                  </a:ext>
                </a:extLst>
              </a:tr>
              <a:tr h="370840">
                <a:tc>
                  <a:txBody>
                    <a:bodyPr/>
                    <a:lstStyle/>
                    <a:p>
                      <a:r>
                        <a:rPr lang="en-GB" sz="2800" dirty="0">
                          <a:solidFill>
                            <a:schemeClr val="accent5">
                              <a:lumMod val="50000"/>
                            </a:schemeClr>
                          </a:solidFill>
                          <a:latin typeface="Century Gothic" panose="020B0502020202020204" pitchFamily="34" charset="0"/>
                        </a:rPr>
                        <a:t>prepare coffee</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4251203759"/>
                  </a:ext>
                </a:extLst>
              </a:tr>
              <a:tr h="370840">
                <a:tc>
                  <a:txBody>
                    <a:bodyPr/>
                    <a:lstStyle/>
                    <a:p>
                      <a:r>
                        <a:rPr lang="en-GB" sz="2800" dirty="0">
                          <a:solidFill>
                            <a:schemeClr val="accent5">
                              <a:lumMod val="50000"/>
                            </a:schemeClr>
                          </a:solidFill>
                          <a:latin typeface="Century Gothic" panose="020B0502020202020204" pitchFamily="34" charset="0"/>
                        </a:rPr>
                        <a:t>take photos</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944092089"/>
                  </a:ext>
                </a:extLst>
              </a:tr>
              <a:tr h="370840">
                <a:tc>
                  <a:txBody>
                    <a:bodyPr/>
                    <a:lstStyle/>
                    <a:p>
                      <a:r>
                        <a:rPr lang="en-GB" sz="2800" dirty="0">
                          <a:solidFill>
                            <a:schemeClr val="accent5">
                              <a:lumMod val="50000"/>
                            </a:schemeClr>
                          </a:solidFill>
                          <a:latin typeface="Century Gothic" panose="020B0502020202020204" pitchFamily="34" charset="0"/>
                        </a:rPr>
                        <a:t>teach Spanish</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2313252067"/>
                  </a:ext>
                </a:extLst>
              </a:tr>
              <a:tr h="370840">
                <a:tc>
                  <a:txBody>
                    <a:bodyPr/>
                    <a:lstStyle/>
                    <a:p>
                      <a:r>
                        <a:rPr lang="en-GB" sz="2800" dirty="0">
                          <a:solidFill>
                            <a:schemeClr val="accent5">
                              <a:lumMod val="50000"/>
                            </a:schemeClr>
                          </a:solidFill>
                          <a:latin typeface="Century Gothic" panose="020B0502020202020204" pitchFamily="34" charset="0"/>
                        </a:rPr>
                        <a:t>wash</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405692364"/>
                  </a:ext>
                </a:extLst>
              </a:tr>
              <a:tr h="370840">
                <a:tc>
                  <a:txBody>
                    <a:bodyPr/>
                    <a:lstStyle/>
                    <a:p>
                      <a:r>
                        <a:rPr lang="en-GB" sz="2800" dirty="0">
                          <a:solidFill>
                            <a:schemeClr val="accent5">
                              <a:lumMod val="50000"/>
                            </a:schemeClr>
                          </a:solidFill>
                          <a:latin typeface="Century Gothic" panose="020B0502020202020204" pitchFamily="34" charset="0"/>
                        </a:rPr>
                        <a:t>write</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992495622"/>
                  </a:ext>
                </a:extLst>
              </a:tr>
            </a:tbl>
          </a:graphicData>
        </a:graphic>
      </p:graphicFrame>
      <p:sp>
        <p:nvSpPr>
          <p:cNvPr id="3" name="TextBox 2"/>
          <p:cNvSpPr txBox="1"/>
          <p:nvPr/>
        </p:nvSpPr>
        <p:spPr>
          <a:xfrm>
            <a:off x="5994343" y="1718546"/>
            <a:ext cx="65249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t>
            </a:r>
          </a:p>
        </p:txBody>
      </p:sp>
      <p:sp>
        <p:nvSpPr>
          <p:cNvPr id="4" name="TextBox 3"/>
          <p:cNvSpPr txBox="1"/>
          <p:nvPr/>
        </p:nvSpPr>
        <p:spPr>
          <a:xfrm>
            <a:off x="5994343" y="2317848"/>
            <a:ext cx="43207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p>
        </p:txBody>
      </p:sp>
      <p:sp>
        <p:nvSpPr>
          <p:cNvPr id="6" name="TextBox 5"/>
          <p:cNvSpPr txBox="1"/>
          <p:nvPr/>
        </p:nvSpPr>
        <p:spPr>
          <a:xfrm>
            <a:off x="9229444" y="2815741"/>
            <a:ext cx="43207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p>
        </p:txBody>
      </p:sp>
      <p:sp>
        <p:nvSpPr>
          <p:cNvPr id="7" name="TextBox 6"/>
          <p:cNvSpPr txBox="1"/>
          <p:nvPr/>
        </p:nvSpPr>
        <p:spPr>
          <a:xfrm>
            <a:off x="9217076" y="3326839"/>
            <a:ext cx="43207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p>
        </p:txBody>
      </p:sp>
      <p:sp>
        <p:nvSpPr>
          <p:cNvPr id="8" name="TextBox 7"/>
          <p:cNvSpPr txBox="1"/>
          <p:nvPr/>
        </p:nvSpPr>
        <p:spPr>
          <a:xfrm>
            <a:off x="9229444" y="3837937"/>
            <a:ext cx="41971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p>
        </p:txBody>
      </p:sp>
      <p:sp>
        <p:nvSpPr>
          <p:cNvPr id="9" name="TextBox 8"/>
          <p:cNvSpPr txBox="1"/>
          <p:nvPr/>
        </p:nvSpPr>
        <p:spPr>
          <a:xfrm>
            <a:off x="5994342" y="4398469"/>
            <a:ext cx="43207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p>
        </p:txBody>
      </p:sp>
      <p:sp>
        <p:nvSpPr>
          <p:cNvPr id="10"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12" name="TextBox 11"/>
          <p:cNvSpPr txBox="1"/>
          <p:nvPr/>
        </p:nvSpPr>
        <p:spPr>
          <a:xfrm>
            <a:off x="0" y="38392"/>
            <a:ext cx="978332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ANSWERS</a:t>
            </a:r>
          </a:p>
        </p:txBody>
      </p:sp>
      <p:sp>
        <p:nvSpPr>
          <p:cNvPr id="13" name="Rounded Rectangle 12"/>
          <p:cNvSpPr/>
          <p:nvPr/>
        </p:nvSpPr>
        <p:spPr>
          <a:xfrm>
            <a:off x="10108644" y="5870646"/>
            <a:ext cx="1978254"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latin typeface="Century Gothic" panose="020B0502020202020204" pitchFamily="34" charset="0"/>
              </a:rPr>
              <a:t>speaking / listening</a:t>
            </a:r>
          </a:p>
        </p:txBody>
      </p:sp>
    </p:spTree>
    <p:extLst>
      <p:ext uri="{BB962C8B-B14F-4D97-AF65-F5344CB8AC3E}">
        <p14:creationId xmlns:p14="http://schemas.microsoft.com/office/powerpoint/2010/main" val="47088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99980305"/>
              </p:ext>
            </p:extLst>
          </p:nvPr>
        </p:nvGraphicFramePr>
        <p:xfrm>
          <a:off x="1219201" y="1233014"/>
          <a:ext cx="10443410" cy="3627120"/>
        </p:xfrm>
        <a:graphic>
          <a:graphicData uri="http://schemas.openxmlformats.org/drawingml/2006/table">
            <a:tbl>
              <a:tblPr firstRow="1" bandRow="1">
                <a:tableStyleId>{5DA37D80-6434-44D0-A028-1B22A696006F}</a:tableStyleId>
              </a:tblPr>
              <a:tblGrid>
                <a:gridCol w="2967788">
                  <a:extLst>
                    <a:ext uri="{9D8B030D-6E8A-4147-A177-3AD203B41FA5}">
                      <a16:colId xmlns:a16="http://schemas.microsoft.com/office/drawing/2014/main" xmlns="" val="4203211583"/>
                    </a:ext>
                  </a:extLst>
                </a:gridCol>
                <a:gridCol w="3882190">
                  <a:extLst>
                    <a:ext uri="{9D8B030D-6E8A-4147-A177-3AD203B41FA5}">
                      <a16:colId xmlns:a16="http://schemas.microsoft.com/office/drawing/2014/main" xmlns="" val="1740176894"/>
                    </a:ext>
                  </a:extLst>
                </a:gridCol>
                <a:gridCol w="3593432">
                  <a:extLst>
                    <a:ext uri="{9D8B030D-6E8A-4147-A177-3AD203B41FA5}">
                      <a16:colId xmlns:a16="http://schemas.microsoft.com/office/drawing/2014/main" xmlns="" val="296182600"/>
                    </a:ext>
                  </a:extLst>
                </a:gridCol>
              </a:tblGrid>
              <a:tr h="370840">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pPr algn="ctr"/>
                      <a:r>
                        <a:rPr lang="en-GB" sz="2800" dirty="0">
                          <a:solidFill>
                            <a:schemeClr val="accent5">
                              <a:lumMod val="50000"/>
                            </a:schemeClr>
                          </a:solidFill>
                          <a:latin typeface="Century Gothic" panose="020B0502020202020204" pitchFamily="34" charset="0"/>
                        </a:rPr>
                        <a:t>does it to</a:t>
                      </a:r>
                      <a:r>
                        <a:rPr lang="en-GB" sz="2800" baseline="0" dirty="0">
                          <a:solidFill>
                            <a:schemeClr val="accent5">
                              <a:lumMod val="50000"/>
                            </a:schemeClr>
                          </a:solidFill>
                          <a:latin typeface="Century Gothic" panose="020B0502020202020204" pitchFamily="34" charset="0"/>
                        </a:rPr>
                        <a:t> </a:t>
                      </a:r>
                      <a:r>
                        <a:rPr lang="en-GB" sz="2800" dirty="0" smtClean="0">
                          <a:solidFill>
                            <a:schemeClr val="accent5">
                              <a:lumMod val="50000"/>
                            </a:schemeClr>
                          </a:solidFill>
                          <a:latin typeface="Century Gothic" panose="020B0502020202020204" pitchFamily="34" charset="0"/>
                        </a:rPr>
                        <a:t>himself</a:t>
                      </a:r>
                      <a:endParaRPr lang="en-GB" sz="2800" b="0" dirty="0">
                        <a:solidFill>
                          <a:schemeClr val="accent5">
                            <a:lumMod val="50000"/>
                          </a:schemeClr>
                        </a:solidFill>
                        <a:latin typeface="Century Gothic" panose="020B0502020202020204" pitchFamily="34" charset="0"/>
                      </a:endParaRPr>
                    </a:p>
                  </a:txBody>
                  <a:tcPr/>
                </a:tc>
                <a:tc>
                  <a:txBody>
                    <a:bodyPr/>
                    <a:lstStyle/>
                    <a:p>
                      <a:pPr algn="ctr"/>
                      <a:r>
                        <a:rPr lang="en-GB" sz="2800" dirty="0">
                          <a:solidFill>
                            <a:schemeClr val="accent5">
                              <a:lumMod val="50000"/>
                            </a:schemeClr>
                          </a:solidFill>
                          <a:latin typeface="Century Gothic" panose="020B0502020202020204" pitchFamily="34" charset="0"/>
                        </a:rPr>
                        <a:t>does it to Grandpa</a:t>
                      </a:r>
                      <a:endParaRPr lang="en-GB" sz="28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266737125"/>
                  </a:ext>
                </a:extLst>
              </a:tr>
              <a:tr h="370840">
                <a:tc>
                  <a:txBody>
                    <a:bodyPr/>
                    <a:lstStyle/>
                    <a:p>
                      <a:r>
                        <a:rPr lang="en-GB" sz="2800" dirty="0">
                          <a:solidFill>
                            <a:schemeClr val="accent5">
                              <a:lumMod val="50000"/>
                            </a:schemeClr>
                          </a:solidFill>
                          <a:latin typeface="Century Gothic" panose="020B0502020202020204" pitchFamily="34" charset="0"/>
                        </a:rPr>
                        <a:t>get</a:t>
                      </a:r>
                      <a:r>
                        <a:rPr lang="en-GB" sz="2800" baseline="0" dirty="0">
                          <a:solidFill>
                            <a:schemeClr val="accent5">
                              <a:lumMod val="50000"/>
                            </a:schemeClr>
                          </a:solidFill>
                          <a:latin typeface="Century Gothic" panose="020B0502020202020204" pitchFamily="34" charset="0"/>
                        </a:rPr>
                        <a:t> up</a:t>
                      </a:r>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330258570"/>
                  </a:ext>
                </a:extLst>
              </a:tr>
              <a:tr h="370840">
                <a:tc>
                  <a:txBody>
                    <a:bodyPr/>
                    <a:lstStyle/>
                    <a:p>
                      <a:r>
                        <a:rPr lang="en-GB" sz="2800" dirty="0">
                          <a:solidFill>
                            <a:schemeClr val="accent5">
                              <a:lumMod val="50000"/>
                            </a:schemeClr>
                          </a:solidFill>
                          <a:latin typeface="Century Gothic" panose="020B0502020202020204" pitchFamily="34" charset="0"/>
                        </a:rPr>
                        <a:t>prepare coffee</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4251203759"/>
                  </a:ext>
                </a:extLst>
              </a:tr>
              <a:tr h="370840">
                <a:tc>
                  <a:txBody>
                    <a:bodyPr/>
                    <a:lstStyle/>
                    <a:p>
                      <a:r>
                        <a:rPr lang="en-GB" sz="2800" dirty="0">
                          <a:solidFill>
                            <a:schemeClr val="accent5">
                              <a:lumMod val="50000"/>
                            </a:schemeClr>
                          </a:solidFill>
                          <a:latin typeface="Century Gothic" panose="020B0502020202020204" pitchFamily="34" charset="0"/>
                        </a:rPr>
                        <a:t>take photos</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944092089"/>
                  </a:ext>
                </a:extLst>
              </a:tr>
              <a:tr h="370840">
                <a:tc>
                  <a:txBody>
                    <a:bodyPr/>
                    <a:lstStyle/>
                    <a:p>
                      <a:r>
                        <a:rPr lang="en-GB" sz="2800" dirty="0">
                          <a:solidFill>
                            <a:schemeClr val="accent5">
                              <a:lumMod val="50000"/>
                            </a:schemeClr>
                          </a:solidFill>
                          <a:latin typeface="Century Gothic" panose="020B0502020202020204" pitchFamily="34" charset="0"/>
                        </a:rPr>
                        <a:t>teach Spanish</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2313252067"/>
                  </a:ext>
                </a:extLst>
              </a:tr>
              <a:tr h="370840">
                <a:tc>
                  <a:txBody>
                    <a:bodyPr/>
                    <a:lstStyle/>
                    <a:p>
                      <a:r>
                        <a:rPr lang="en-GB" sz="2800" dirty="0">
                          <a:solidFill>
                            <a:schemeClr val="accent5">
                              <a:lumMod val="50000"/>
                            </a:schemeClr>
                          </a:solidFill>
                          <a:latin typeface="Century Gothic" panose="020B0502020202020204" pitchFamily="34" charset="0"/>
                        </a:rPr>
                        <a:t>wash</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405692364"/>
                  </a:ext>
                </a:extLst>
              </a:tr>
              <a:tr h="370840">
                <a:tc>
                  <a:txBody>
                    <a:bodyPr/>
                    <a:lstStyle/>
                    <a:p>
                      <a:r>
                        <a:rPr lang="en-GB" sz="2800" dirty="0">
                          <a:solidFill>
                            <a:schemeClr val="accent5">
                              <a:lumMod val="50000"/>
                            </a:schemeClr>
                          </a:solidFill>
                          <a:latin typeface="Century Gothic" panose="020B0502020202020204" pitchFamily="34" charset="0"/>
                        </a:rPr>
                        <a:t>write</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992495622"/>
                  </a:ext>
                </a:extLst>
              </a:tr>
            </a:tbl>
          </a:graphicData>
        </a:graphic>
      </p:graphicFrame>
      <p:sp>
        <p:nvSpPr>
          <p:cNvPr id="3"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4" name="Rounded Rectangle 3"/>
          <p:cNvSpPr/>
          <p:nvPr/>
        </p:nvSpPr>
        <p:spPr>
          <a:xfrm>
            <a:off x="10108644" y="5870646"/>
            <a:ext cx="1978254"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latin typeface="Century Gothic" panose="020B0502020202020204" pitchFamily="34" charset="0"/>
              </a:rPr>
              <a:t>speaking / listening</a:t>
            </a:r>
          </a:p>
        </p:txBody>
      </p:sp>
    </p:spTree>
    <p:extLst>
      <p:ext uri="{BB962C8B-B14F-4D97-AF65-F5344CB8AC3E}">
        <p14:creationId xmlns:p14="http://schemas.microsoft.com/office/powerpoint/2010/main" val="4098891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65629992"/>
              </p:ext>
            </p:extLst>
          </p:nvPr>
        </p:nvGraphicFramePr>
        <p:xfrm>
          <a:off x="1219201" y="1233014"/>
          <a:ext cx="10443410" cy="3627120"/>
        </p:xfrm>
        <a:graphic>
          <a:graphicData uri="http://schemas.openxmlformats.org/drawingml/2006/table">
            <a:tbl>
              <a:tblPr firstRow="1" bandRow="1">
                <a:tableStyleId>{5DA37D80-6434-44D0-A028-1B22A696006F}</a:tableStyleId>
              </a:tblPr>
              <a:tblGrid>
                <a:gridCol w="2967788">
                  <a:extLst>
                    <a:ext uri="{9D8B030D-6E8A-4147-A177-3AD203B41FA5}">
                      <a16:colId xmlns:a16="http://schemas.microsoft.com/office/drawing/2014/main" xmlns="" val="4203211583"/>
                    </a:ext>
                  </a:extLst>
                </a:gridCol>
                <a:gridCol w="3882190">
                  <a:extLst>
                    <a:ext uri="{9D8B030D-6E8A-4147-A177-3AD203B41FA5}">
                      <a16:colId xmlns:a16="http://schemas.microsoft.com/office/drawing/2014/main" xmlns="" val="1740176894"/>
                    </a:ext>
                  </a:extLst>
                </a:gridCol>
                <a:gridCol w="3593432">
                  <a:extLst>
                    <a:ext uri="{9D8B030D-6E8A-4147-A177-3AD203B41FA5}">
                      <a16:colId xmlns:a16="http://schemas.microsoft.com/office/drawing/2014/main" xmlns="" val="296182600"/>
                    </a:ext>
                  </a:extLst>
                </a:gridCol>
              </a:tblGrid>
              <a:tr h="370840">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pPr algn="ctr"/>
                      <a:r>
                        <a:rPr lang="en-GB" sz="2800" dirty="0">
                          <a:solidFill>
                            <a:schemeClr val="accent5">
                              <a:lumMod val="50000"/>
                            </a:schemeClr>
                          </a:solidFill>
                          <a:latin typeface="Century Gothic" panose="020B0502020202020204" pitchFamily="34" charset="0"/>
                        </a:rPr>
                        <a:t>does it to</a:t>
                      </a:r>
                      <a:r>
                        <a:rPr lang="en-GB" sz="2800" baseline="0" dirty="0">
                          <a:solidFill>
                            <a:schemeClr val="accent5">
                              <a:lumMod val="50000"/>
                            </a:schemeClr>
                          </a:solidFill>
                          <a:latin typeface="Century Gothic" panose="020B0502020202020204" pitchFamily="34" charset="0"/>
                        </a:rPr>
                        <a:t> </a:t>
                      </a:r>
                      <a:r>
                        <a:rPr lang="en-GB" sz="2800" dirty="0" smtClean="0">
                          <a:solidFill>
                            <a:schemeClr val="accent5">
                              <a:lumMod val="50000"/>
                            </a:schemeClr>
                          </a:solidFill>
                          <a:latin typeface="Century Gothic" panose="020B0502020202020204" pitchFamily="34" charset="0"/>
                        </a:rPr>
                        <a:t>himself</a:t>
                      </a:r>
                      <a:endParaRPr lang="en-GB" sz="2800" b="0" dirty="0">
                        <a:solidFill>
                          <a:schemeClr val="accent5">
                            <a:lumMod val="50000"/>
                          </a:schemeClr>
                        </a:solidFill>
                        <a:latin typeface="Century Gothic" panose="020B0502020202020204" pitchFamily="34" charset="0"/>
                      </a:endParaRPr>
                    </a:p>
                  </a:txBody>
                  <a:tcPr/>
                </a:tc>
                <a:tc>
                  <a:txBody>
                    <a:bodyPr/>
                    <a:lstStyle/>
                    <a:p>
                      <a:pPr algn="ctr"/>
                      <a:r>
                        <a:rPr lang="en-GB" sz="2800" dirty="0">
                          <a:solidFill>
                            <a:schemeClr val="accent5">
                              <a:lumMod val="50000"/>
                            </a:schemeClr>
                          </a:solidFill>
                          <a:latin typeface="Century Gothic" panose="020B0502020202020204" pitchFamily="34" charset="0"/>
                        </a:rPr>
                        <a:t>does it to Grandpa</a:t>
                      </a:r>
                      <a:endParaRPr lang="en-GB" sz="28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266737125"/>
                  </a:ext>
                </a:extLst>
              </a:tr>
              <a:tr h="370840">
                <a:tc>
                  <a:txBody>
                    <a:bodyPr/>
                    <a:lstStyle/>
                    <a:p>
                      <a:r>
                        <a:rPr lang="en-GB" sz="2800" dirty="0">
                          <a:solidFill>
                            <a:schemeClr val="accent5">
                              <a:lumMod val="50000"/>
                            </a:schemeClr>
                          </a:solidFill>
                          <a:latin typeface="Century Gothic" panose="020B0502020202020204" pitchFamily="34" charset="0"/>
                        </a:rPr>
                        <a:t>get</a:t>
                      </a:r>
                      <a:r>
                        <a:rPr lang="en-GB" sz="2800" baseline="0" dirty="0">
                          <a:solidFill>
                            <a:schemeClr val="accent5">
                              <a:lumMod val="50000"/>
                            </a:schemeClr>
                          </a:solidFill>
                          <a:latin typeface="Century Gothic" panose="020B0502020202020204" pitchFamily="34" charset="0"/>
                        </a:rPr>
                        <a:t> up</a:t>
                      </a:r>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330258570"/>
                  </a:ext>
                </a:extLst>
              </a:tr>
              <a:tr h="370840">
                <a:tc>
                  <a:txBody>
                    <a:bodyPr/>
                    <a:lstStyle/>
                    <a:p>
                      <a:r>
                        <a:rPr lang="en-GB" sz="2800" dirty="0">
                          <a:solidFill>
                            <a:schemeClr val="accent5">
                              <a:lumMod val="50000"/>
                            </a:schemeClr>
                          </a:solidFill>
                          <a:latin typeface="Century Gothic" panose="020B0502020202020204" pitchFamily="34" charset="0"/>
                        </a:rPr>
                        <a:t>prepare coffee</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4251203759"/>
                  </a:ext>
                </a:extLst>
              </a:tr>
              <a:tr h="370840">
                <a:tc>
                  <a:txBody>
                    <a:bodyPr/>
                    <a:lstStyle/>
                    <a:p>
                      <a:r>
                        <a:rPr lang="en-GB" sz="2800" dirty="0">
                          <a:solidFill>
                            <a:schemeClr val="accent5">
                              <a:lumMod val="50000"/>
                            </a:schemeClr>
                          </a:solidFill>
                          <a:latin typeface="Century Gothic" panose="020B0502020202020204" pitchFamily="34" charset="0"/>
                        </a:rPr>
                        <a:t>take photos</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944092089"/>
                  </a:ext>
                </a:extLst>
              </a:tr>
              <a:tr h="370840">
                <a:tc>
                  <a:txBody>
                    <a:bodyPr/>
                    <a:lstStyle/>
                    <a:p>
                      <a:r>
                        <a:rPr lang="en-GB" sz="2800" dirty="0">
                          <a:solidFill>
                            <a:schemeClr val="accent5">
                              <a:lumMod val="50000"/>
                            </a:schemeClr>
                          </a:solidFill>
                          <a:latin typeface="Century Gothic" panose="020B0502020202020204" pitchFamily="34" charset="0"/>
                        </a:rPr>
                        <a:t>teach Spanish</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2313252067"/>
                  </a:ext>
                </a:extLst>
              </a:tr>
              <a:tr h="370840">
                <a:tc>
                  <a:txBody>
                    <a:bodyPr/>
                    <a:lstStyle/>
                    <a:p>
                      <a:r>
                        <a:rPr lang="en-GB" sz="2800" dirty="0">
                          <a:solidFill>
                            <a:schemeClr val="accent5">
                              <a:lumMod val="50000"/>
                            </a:schemeClr>
                          </a:solidFill>
                          <a:latin typeface="Century Gothic" panose="020B0502020202020204" pitchFamily="34" charset="0"/>
                        </a:rPr>
                        <a:t>wash</a:t>
                      </a:r>
                    </a:p>
                  </a:txBody>
                  <a:tcPr/>
                </a:tc>
                <a:tc>
                  <a:txBody>
                    <a:bodyPr/>
                    <a:lstStyle/>
                    <a:p>
                      <a:endParaRPr lang="en-GB" sz="280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405692364"/>
                  </a:ext>
                </a:extLst>
              </a:tr>
              <a:tr h="370840">
                <a:tc>
                  <a:txBody>
                    <a:bodyPr/>
                    <a:lstStyle/>
                    <a:p>
                      <a:r>
                        <a:rPr lang="en-GB" sz="2800" dirty="0">
                          <a:solidFill>
                            <a:schemeClr val="accent5">
                              <a:lumMod val="50000"/>
                            </a:schemeClr>
                          </a:solidFill>
                          <a:latin typeface="Century Gothic" panose="020B0502020202020204" pitchFamily="34" charset="0"/>
                        </a:rPr>
                        <a:t>write</a:t>
                      </a:r>
                    </a:p>
                  </a:txBody>
                  <a:tcPr/>
                </a:tc>
                <a:tc>
                  <a:txBody>
                    <a:bodyPr/>
                    <a:lstStyle/>
                    <a:p>
                      <a:endParaRPr lang="en-GB" sz="2800" dirty="0">
                        <a:solidFill>
                          <a:schemeClr val="accent5">
                            <a:lumMod val="50000"/>
                          </a:schemeClr>
                        </a:solidFill>
                        <a:latin typeface="Century Gothic" panose="020B0502020202020204" pitchFamily="34" charset="0"/>
                      </a:endParaRPr>
                    </a:p>
                  </a:txBody>
                  <a:tcPr/>
                </a:tc>
                <a:tc>
                  <a:txBody>
                    <a:bodyPr/>
                    <a:lstStyle/>
                    <a:p>
                      <a:endParaRPr lang="en-GB" sz="28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992495622"/>
                  </a:ext>
                </a:extLst>
              </a:tr>
            </a:tbl>
          </a:graphicData>
        </a:graphic>
      </p:graphicFrame>
      <p:sp>
        <p:nvSpPr>
          <p:cNvPr id="3" name="TextBox 2"/>
          <p:cNvSpPr txBox="1"/>
          <p:nvPr/>
        </p:nvSpPr>
        <p:spPr>
          <a:xfrm>
            <a:off x="9322908" y="1762768"/>
            <a:ext cx="65249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t>
            </a:r>
          </a:p>
        </p:txBody>
      </p:sp>
      <p:sp>
        <p:nvSpPr>
          <p:cNvPr id="4" name="TextBox 3"/>
          <p:cNvSpPr txBox="1"/>
          <p:nvPr/>
        </p:nvSpPr>
        <p:spPr>
          <a:xfrm>
            <a:off x="5994343" y="2317848"/>
            <a:ext cx="40645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p>
        </p:txBody>
      </p:sp>
      <p:sp>
        <p:nvSpPr>
          <p:cNvPr id="6" name="TextBox 5"/>
          <p:cNvSpPr txBox="1"/>
          <p:nvPr/>
        </p:nvSpPr>
        <p:spPr>
          <a:xfrm>
            <a:off x="5981531" y="2815741"/>
            <a:ext cx="43207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p>
        </p:txBody>
      </p:sp>
      <p:sp>
        <p:nvSpPr>
          <p:cNvPr id="7" name="TextBox 6"/>
          <p:cNvSpPr txBox="1"/>
          <p:nvPr/>
        </p:nvSpPr>
        <p:spPr>
          <a:xfrm>
            <a:off x="9217076" y="3326839"/>
            <a:ext cx="43207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p>
        </p:txBody>
      </p:sp>
      <p:sp>
        <p:nvSpPr>
          <p:cNvPr id="8" name="TextBox 7"/>
          <p:cNvSpPr txBox="1"/>
          <p:nvPr/>
        </p:nvSpPr>
        <p:spPr>
          <a:xfrm>
            <a:off x="6021195" y="3837937"/>
            <a:ext cx="41971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p>
        </p:txBody>
      </p:sp>
      <p:sp>
        <p:nvSpPr>
          <p:cNvPr id="9" name="TextBox 8"/>
          <p:cNvSpPr txBox="1"/>
          <p:nvPr/>
        </p:nvSpPr>
        <p:spPr>
          <a:xfrm>
            <a:off x="5994342" y="4398469"/>
            <a:ext cx="432079"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t>
            </a:r>
          </a:p>
        </p:txBody>
      </p:sp>
      <p:sp>
        <p:nvSpPr>
          <p:cNvPr id="10"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11" name="TextBox 10"/>
          <p:cNvSpPr txBox="1"/>
          <p:nvPr/>
        </p:nvSpPr>
        <p:spPr>
          <a:xfrm>
            <a:off x="0" y="38392"/>
            <a:ext cx="978332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ANSWERS</a:t>
            </a:r>
          </a:p>
        </p:txBody>
      </p:sp>
      <p:sp>
        <p:nvSpPr>
          <p:cNvPr id="12" name="Rounded Rectangle 11"/>
          <p:cNvSpPr/>
          <p:nvPr/>
        </p:nvSpPr>
        <p:spPr>
          <a:xfrm>
            <a:off x="10108644" y="5870646"/>
            <a:ext cx="1978254"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latin typeface="Century Gothic" panose="020B0502020202020204" pitchFamily="34" charset="0"/>
              </a:rPr>
              <a:t>speaking / listening</a:t>
            </a:r>
          </a:p>
        </p:txBody>
      </p:sp>
    </p:spTree>
    <p:extLst>
      <p:ext uri="{BB962C8B-B14F-4D97-AF65-F5344CB8AC3E}">
        <p14:creationId xmlns:p14="http://schemas.microsoft.com/office/powerpoint/2010/main" val="249933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4"/>
          <p:cNvSpPr/>
          <p:nvPr/>
        </p:nvSpPr>
        <p:spPr>
          <a:xfrm>
            <a:off x="611794" y="533462"/>
            <a:ext cx="4454195" cy="47677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15000"/>
              </a:lnSpc>
              <a:spcBef>
                <a:spcPts val="0"/>
              </a:spcBef>
              <a:spcAft>
                <a:spcPts val="0"/>
              </a:spcAft>
              <a:buClr>
                <a:srgbClr val="000000"/>
              </a:buClr>
              <a:buSzPts val="2400"/>
              <a:buFont typeface="Arial"/>
              <a:buNone/>
            </a:pPr>
            <a:r>
              <a:rPr lang="en-GB" sz="2400" b="1" i="0" u="none" strike="noStrike" cap="none" dirty="0" err="1">
                <a:solidFill>
                  <a:srgbClr val="002060"/>
                </a:solidFill>
                <a:latin typeface="Century Gothic" panose="020B0502020202020204" pitchFamily="34" charset="0"/>
                <a:ea typeface="Century Gothic"/>
                <a:cs typeface="Century Gothic"/>
                <a:sym typeface="Century Gothic"/>
              </a:rPr>
              <a:t>hablar</a:t>
            </a:r>
            <a:r>
              <a:rPr lang="en-GB" sz="2400" b="1" i="0" u="none" strike="noStrike" cap="none" dirty="0">
                <a:solidFill>
                  <a:srgbClr val="002060"/>
                </a:solidFill>
                <a:latin typeface="Century Gothic" panose="020B0502020202020204" pitchFamily="34" charset="0"/>
                <a:ea typeface="Century Gothic"/>
                <a:cs typeface="Century Gothic"/>
                <a:sym typeface="Century Gothic"/>
              </a:rPr>
              <a:t> - to talk</a:t>
            </a:r>
            <a:endParaRPr sz="2400" b="1"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15000"/>
              </a:lnSpc>
              <a:spcBef>
                <a:spcPts val="0"/>
              </a:spcBef>
              <a:spcAft>
                <a:spcPts val="0"/>
              </a:spcAft>
              <a:buClr>
                <a:srgbClr val="000000"/>
              </a:buClr>
              <a:buSzPts val="2400"/>
              <a:buFont typeface="Arial"/>
              <a:buNone/>
            </a:pPr>
            <a:r>
              <a:rPr lang="en-GB" sz="2400" b="0" i="0" u="none" strike="noStrike" cap="none" dirty="0" err="1">
                <a:solidFill>
                  <a:srgbClr val="002060"/>
                </a:solidFill>
                <a:latin typeface="Century Gothic" panose="020B0502020202020204" pitchFamily="34" charset="0"/>
                <a:ea typeface="Century Gothic"/>
                <a:cs typeface="Century Gothic"/>
                <a:sym typeface="Century Gothic"/>
              </a:rPr>
              <a:t>hablo</a:t>
            </a:r>
            <a:r>
              <a:rPr lang="en-GB" sz="2400" b="0" i="0" u="none" strike="noStrike" cap="none" dirty="0">
                <a:solidFill>
                  <a:srgbClr val="002060"/>
                </a:solidFill>
                <a:latin typeface="Century Gothic" panose="020B0502020202020204" pitchFamily="34" charset="0"/>
                <a:ea typeface="Century Gothic"/>
                <a:cs typeface="Century Gothic"/>
                <a:sym typeface="Century Gothic"/>
              </a:rPr>
              <a:t> </a:t>
            </a:r>
            <a:r>
              <a:rPr lang="en-GB" sz="2400" b="0" i="0" u="none" strike="noStrike" cap="none" dirty="0" smtClean="0">
                <a:solidFill>
                  <a:srgbClr val="002060"/>
                </a:solidFill>
                <a:latin typeface="Century Gothic" panose="020B0502020202020204" pitchFamily="34" charset="0"/>
                <a:ea typeface="Century Gothic"/>
                <a:cs typeface="Century Gothic"/>
                <a:sym typeface="Century Gothic"/>
              </a:rPr>
              <a:t>con mi amigo  </a:t>
            </a:r>
            <a:r>
              <a:rPr lang="en-GB" sz="2400" b="0" i="0" u="none" strike="noStrike" cap="none" dirty="0">
                <a:solidFill>
                  <a:srgbClr val="002060"/>
                </a:solidFill>
                <a:latin typeface="Century Gothic" panose="020B0502020202020204" pitchFamily="34" charset="0"/>
                <a:ea typeface="Century Gothic"/>
                <a:cs typeface="Century Gothic"/>
                <a:sym typeface="Century Gothic"/>
              </a:rPr>
              <a:t>	</a:t>
            </a:r>
          </a:p>
          <a:p>
            <a:pPr marL="0" marR="0" lvl="0" indent="0" algn="l" rtl="0">
              <a:lnSpc>
                <a:spcPct val="115000"/>
              </a:lnSpc>
              <a:spcBef>
                <a:spcPts val="0"/>
              </a:spcBef>
              <a:spcAft>
                <a:spcPts val="0"/>
              </a:spcAft>
              <a:buClr>
                <a:srgbClr val="000000"/>
              </a:buClr>
              <a:buSzPts val="2400"/>
              <a:buFont typeface="Arial"/>
              <a:buNone/>
            </a:pPr>
            <a:r>
              <a:rPr lang="en-GB" sz="2400" b="0" i="0" u="none" strike="noStrike" cap="none" dirty="0">
                <a:solidFill>
                  <a:srgbClr val="002060"/>
                </a:solidFill>
                <a:latin typeface="Century Gothic" panose="020B0502020202020204" pitchFamily="34" charset="0"/>
                <a:ea typeface="Century Gothic"/>
                <a:cs typeface="Century Gothic"/>
                <a:sym typeface="Century Gothic"/>
              </a:rPr>
              <a:t>me </a:t>
            </a:r>
            <a:r>
              <a:rPr lang="en-GB" sz="2400" b="0" i="0" u="none" strike="noStrike" cap="none" dirty="0" err="1">
                <a:solidFill>
                  <a:srgbClr val="002060"/>
                </a:solidFill>
                <a:latin typeface="Century Gothic" panose="020B0502020202020204" pitchFamily="34" charset="0"/>
                <a:ea typeface="Century Gothic"/>
                <a:cs typeface="Century Gothic"/>
                <a:sym typeface="Century Gothic"/>
              </a:rPr>
              <a:t>hablo</a:t>
            </a:r>
            <a:r>
              <a:rPr lang="en-GB" sz="2400" b="0" i="0" u="none" strike="noStrike" cap="none" dirty="0">
                <a:solidFill>
                  <a:srgbClr val="002060"/>
                </a:solidFill>
                <a:latin typeface="Century Gothic" panose="020B0502020202020204" pitchFamily="34" charset="0"/>
                <a:ea typeface="Century Gothic"/>
                <a:cs typeface="Century Gothic"/>
                <a:sym typeface="Century Gothic"/>
              </a:rPr>
              <a:t>	</a:t>
            </a:r>
          </a:p>
          <a:p>
            <a:pPr marL="0" marR="0" lvl="0" indent="0" algn="l" rtl="0">
              <a:lnSpc>
                <a:spcPct val="115000"/>
              </a:lnSpc>
              <a:spcBef>
                <a:spcPts val="0"/>
              </a:spcBef>
              <a:spcAft>
                <a:spcPts val="0"/>
              </a:spcAft>
              <a:buClr>
                <a:srgbClr val="000000"/>
              </a:buClr>
              <a:buSzPts val="2400"/>
              <a:buFont typeface="Arial"/>
              <a:buNone/>
            </a:pPr>
            <a:r>
              <a:rPr lang="en-GB" sz="2400" b="0" i="0" u="none" strike="noStrike" cap="none" dirty="0">
                <a:solidFill>
                  <a:srgbClr val="002060"/>
                </a:solidFill>
                <a:latin typeface="Century Gothic" panose="020B0502020202020204" pitchFamily="34" charset="0"/>
                <a:ea typeface="Century Gothic"/>
                <a:cs typeface="Century Gothic"/>
                <a:sym typeface="Century Gothic"/>
              </a:rPr>
              <a:t>	</a:t>
            </a:r>
            <a:endParaRPr sz="2400" b="0"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15000"/>
              </a:lnSpc>
              <a:spcBef>
                <a:spcPts val="0"/>
              </a:spcBef>
              <a:spcAft>
                <a:spcPts val="0"/>
              </a:spcAft>
              <a:buClr>
                <a:srgbClr val="000000"/>
              </a:buClr>
              <a:buSzPts val="2400"/>
              <a:buFont typeface="Arial"/>
              <a:buNone/>
            </a:pPr>
            <a:r>
              <a:rPr lang="en-GB" sz="2400" b="1" i="0" u="none" strike="noStrike" cap="none" dirty="0" err="1">
                <a:solidFill>
                  <a:srgbClr val="002060"/>
                </a:solidFill>
                <a:latin typeface="Century Gothic" panose="020B0502020202020204" pitchFamily="34" charset="0"/>
                <a:ea typeface="Century Gothic"/>
                <a:cs typeface="Century Gothic"/>
                <a:sym typeface="Century Gothic"/>
              </a:rPr>
              <a:t>sacar</a:t>
            </a:r>
            <a:r>
              <a:rPr lang="en-GB" sz="2400" b="1" i="0" u="none" strike="noStrike" cap="none" dirty="0">
                <a:solidFill>
                  <a:srgbClr val="002060"/>
                </a:solidFill>
                <a:latin typeface="Century Gothic" panose="020B0502020202020204" pitchFamily="34" charset="0"/>
                <a:ea typeface="Century Gothic"/>
                <a:cs typeface="Century Gothic"/>
                <a:sym typeface="Century Gothic"/>
              </a:rPr>
              <a:t> fotos – to take photos </a:t>
            </a:r>
          </a:p>
          <a:p>
            <a:pPr marL="0" marR="0" lvl="0" indent="0" algn="l" rtl="0">
              <a:lnSpc>
                <a:spcPct val="115000"/>
              </a:lnSpc>
              <a:spcBef>
                <a:spcPts val="0"/>
              </a:spcBef>
              <a:spcAft>
                <a:spcPts val="0"/>
              </a:spcAft>
              <a:buClr>
                <a:srgbClr val="000000"/>
              </a:buClr>
              <a:buSzPts val="2400"/>
              <a:buFont typeface="Arial"/>
              <a:buNone/>
            </a:pPr>
            <a:r>
              <a:rPr lang="en-GB" sz="2400" b="0" i="0" u="none" strike="noStrike" cap="none" dirty="0">
                <a:solidFill>
                  <a:srgbClr val="002060"/>
                </a:solidFill>
                <a:latin typeface="Century Gothic" panose="020B0502020202020204" pitchFamily="34" charset="0"/>
                <a:ea typeface="Century Gothic"/>
                <a:cs typeface="Century Gothic"/>
                <a:sym typeface="Century Gothic"/>
              </a:rPr>
              <a:t>saco fotos de mi amigo 	</a:t>
            </a:r>
            <a:endParaRPr lang="en-GB" sz="2400"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15000"/>
              </a:lnSpc>
              <a:spcBef>
                <a:spcPts val="0"/>
              </a:spcBef>
              <a:spcAft>
                <a:spcPts val="0"/>
              </a:spcAft>
              <a:buClr>
                <a:srgbClr val="000000"/>
              </a:buClr>
              <a:buSzPts val="2400"/>
              <a:buFont typeface="Arial"/>
              <a:buNone/>
            </a:pPr>
            <a:r>
              <a:rPr lang="en-GB" sz="2400" b="0" i="0" u="none" strike="noStrike" cap="none" dirty="0">
                <a:solidFill>
                  <a:srgbClr val="002060"/>
                </a:solidFill>
                <a:latin typeface="Century Gothic" panose="020B0502020202020204" pitchFamily="34" charset="0"/>
                <a:ea typeface="Century Gothic"/>
                <a:cs typeface="Century Gothic"/>
                <a:sym typeface="Century Gothic"/>
              </a:rPr>
              <a:t>me saco fotos 	</a:t>
            </a:r>
          </a:p>
          <a:p>
            <a:pPr marL="0" marR="0" lvl="0" indent="0" algn="l" rtl="0">
              <a:lnSpc>
                <a:spcPct val="115000"/>
              </a:lnSpc>
              <a:spcBef>
                <a:spcPts val="0"/>
              </a:spcBef>
              <a:spcAft>
                <a:spcPts val="0"/>
              </a:spcAft>
              <a:buClr>
                <a:srgbClr val="000000"/>
              </a:buClr>
              <a:buSzPts val="2400"/>
              <a:buFont typeface="Arial"/>
              <a:buNone/>
            </a:pPr>
            <a:r>
              <a:rPr lang="en-GB" sz="2400" b="0" i="0" u="none" strike="noStrike" cap="none" dirty="0">
                <a:solidFill>
                  <a:srgbClr val="002060"/>
                </a:solidFill>
                <a:latin typeface="Century Gothic" panose="020B0502020202020204" pitchFamily="34" charset="0"/>
                <a:ea typeface="Century Gothic"/>
                <a:cs typeface="Century Gothic"/>
                <a:sym typeface="Century Gothic"/>
              </a:rPr>
              <a:t>	</a:t>
            </a:r>
            <a:endParaRPr sz="2400" b="0"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15000"/>
              </a:lnSpc>
              <a:spcBef>
                <a:spcPts val="0"/>
              </a:spcBef>
              <a:spcAft>
                <a:spcPts val="0"/>
              </a:spcAft>
              <a:buClr>
                <a:srgbClr val="000000"/>
              </a:buClr>
              <a:buSzPts val="2400"/>
              <a:buFont typeface="Arial"/>
              <a:buNone/>
            </a:pPr>
            <a:r>
              <a:rPr lang="en-GB" sz="2400" b="1" i="0" u="none" strike="noStrike" cap="none" dirty="0">
                <a:solidFill>
                  <a:srgbClr val="002060"/>
                </a:solidFill>
                <a:latin typeface="Century Gothic" panose="020B0502020202020204" pitchFamily="34" charset="0"/>
                <a:ea typeface="Century Gothic"/>
                <a:cs typeface="Century Gothic"/>
                <a:sym typeface="Century Gothic"/>
              </a:rPr>
              <a:t>escribir – to write</a:t>
            </a:r>
            <a:r>
              <a:rPr lang="en-GB" sz="2400" b="0" i="0" u="none" strike="noStrike" cap="none" dirty="0">
                <a:solidFill>
                  <a:srgbClr val="002060"/>
                </a:solidFill>
                <a:latin typeface="Century Gothic" panose="020B0502020202020204" pitchFamily="34" charset="0"/>
                <a:ea typeface="Century Gothic"/>
                <a:cs typeface="Century Gothic"/>
                <a:sym typeface="Century Gothic"/>
              </a:rPr>
              <a:t>		</a:t>
            </a:r>
            <a:endParaRPr sz="2400" b="0" i="0"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l" rtl="0">
              <a:lnSpc>
                <a:spcPct val="115000"/>
              </a:lnSpc>
              <a:spcBef>
                <a:spcPts val="0"/>
              </a:spcBef>
              <a:spcAft>
                <a:spcPts val="0"/>
              </a:spcAft>
              <a:buClr>
                <a:srgbClr val="000000"/>
              </a:buClr>
              <a:buSzPts val="2400"/>
              <a:buFont typeface="Arial"/>
              <a:buNone/>
            </a:pPr>
            <a:r>
              <a:rPr lang="en-GB" sz="2400" b="0" i="0" u="none" strike="noStrike" cap="none" dirty="0">
                <a:solidFill>
                  <a:srgbClr val="002060"/>
                </a:solidFill>
                <a:latin typeface="Century Gothic" panose="020B0502020202020204" pitchFamily="34" charset="0"/>
                <a:ea typeface="Century Gothic"/>
                <a:cs typeface="Century Gothic"/>
                <a:sym typeface="Century Gothic"/>
              </a:rPr>
              <a:t>escribo a mi </a:t>
            </a:r>
            <a:r>
              <a:rPr lang="en-GB" sz="2400" b="0" i="0" u="none" strike="noStrike" cap="none" dirty="0" err="1">
                <a:solidFill>
                  <a:srgbClr val="002060"/>
                </a:solidFill>
                <a:latin typeface="Century Gothic" panose="020B0502020202020204" pitchFamily="34" charset="0"/>
                <a:ea typeface="Century Gothic"/>
                <a:cs typeface="Century Gothic"/>
                <a:sym typeface="Century Gothic"/>
              </a:rPr>
              <a:t>hermano</a:t>
            </a:r>
            <a:r>
              <a:rPr lang="en-GB" sz="2400" b="0" i="0" u="none" strike="noStrike" cap="none" dirty="0">
                <a:solidFill>
                  <a:srgbClr val="002060"/>
                </a:solidFill>
                <a:latin typeface="Century Gothic" panose="020B0502020202020204" pitchFamily="34" charset="0"/>
                <a:ea typeface="Century Gothic"/>
                <a:cs typeface="Century Gothic"/>
                <a:sym typeface="Century Gothic"/>
              </a:rPr>
              <a:t>	</a:t>
            </a:r>
          </a:p>
          <a:p>
            <a:pPr marL="0" marR="0" lvl="0" indent="0" algn="l" rtl="0">
              <a:lnSpc>
                <a:spcPct val="115000"/>
              </a:lnSpc>
              <a:spcBef>
                <a:spcPts val="0"/>
              </a:spcBef>
              <a:spcAft>
                <a:spcPts val="0"/>
              </a:spcAft>
              <a:buClr>
                <a:srgbClr val="000000"/>
              </a:buClr>
              <a:buSzPts val="2400"/>
              <a:buFont typeface="Arial"/>
              <a:buNone/>
            </a:pPr>
            <a:r>
              <a:rPr lang="en-GB" sz="2400" b="0" i="0" u="none" strike="noStrike" cap="none" dirty="0">
                <a:solidFill>
                  <a:srgbClr val="002060"/>
                </a:solidFill>
                <a:latin typeface="Century Gothic" panose="020B0502020202020204" pitchFamily="34" charset="0"/>
                <a:ea typeface="Century Gothic"/>
                <a:cs typeface="Century Gothic"/>
                <a:sym typeface="Century Gothic"/>
              </a:rPr>
              <a:t>me escribo 			</a:t>
            </a:r>
            <a:endParaRPr sz="2800" b="0" i="0" u="none" strike="noStrike" cap="none" dirty="0">
              <a:solidFill>
                <a:srgbClr val="002060"/>
              </a:solidFill>
              <a:latin typeface="Century Gothic" panose="020B0502020202020204" pitchFamily="34" charset="0"/>
              <a:ea typeface="Twentieth Century"/>
              <a:cs typeface="Twentieth Century"/>
              <a:sym typeface="Twentieth Century"/>
            </a:endParaRPr>
          </a:p>
        </p:txBody>
      </p:sp>
      <p:sp>
        <p:nvSpPr>
          <p:cNvPr id="2" name="TextBox 1"/>
          <p:cNvSpPr txBox="1"/>
          <p:nvPr/>
        </p:nvSpPr>
        <p:spPr>
          <a:xfrm>
            <a:off x="3820751" y="1366273"/>
            <a:ext cx="37334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sym typeface="Wingdings" panose="05000000000000000000" pitchFamily="2" charset="2"/>
              </a:rPr>
              <a:t></a:t>
            </a:r>
            <a:r>
              <a:rPr lang="en-GB" sz="2400" dirty="0">
                <a:solidFill>
                  <a:srgbClr val="002060"/>
                </a:solidFill>
                <a:latin typeface="Century Gothic" panose="020B0502020202020204" pitchFamily="34" charset="0"/>
              </a:rPr>
              <a:t> I talk </a:t>
            </a:r>
            <a:r>
              <a:rPr lang="en-GB" sz="2400" dirty="0" smtClean="0">
                <a:solidFill>
                  <a:srgbClr val="002060"/>
                </a:solidFill>
                <a:latin typeface="Century Gothic" panose="020B0502020202020204" pitchFamily="34" charset="0"/>
              </a:rPr>
              <a:t>with my friend</a:t>
            </a:r>
            <a:endParaRPr lang="en-GB" sz="2400" dirty="0">
              <a:solidFill>
                <a:srgbClr val="002060"/>
              </a:solidFill>
              <a:latin typeface="Century Gothic" panose="020B0502020202020204" pitchFamily="34" charset="0"/>
            </a:endParaRPr>
          </a:p>
        </p:txBody>
      </p:sp>
      <p:sp>
        <p:nvSpPr>
          <p:cNvPr id="5" name="TextBox 4"/>
          <p:cNvSpPr txBox="1"/>
          <p:nvPr/>
        </p:nvSpPr>
        <p:spPr>
          <a:xfrm>
            <a:off x="3820752" y="1781161"/>
            <a:ext cx="299837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sym typeface="Wingdings" panose="05000000000000000000" pitchFamily="2" charset="2"/>
              </a:rPr>
              <a:t></a:t>
            </a:r>
            <a:r>
              <a:rPr lang="en-GB" sz="2400" dirty="0">
                <a:solidFill>
                  <a:srgbClr val="002060"/>
                </a:solidFill>
                <a:latin typeface="Century Gothic" panose="020B0502020202020204" pitchFamily="34" charset="0"/>
              </a:rPr>
              <a:t> I talk to myself</a:t>
            </a:r>
          </a:p>
        </p:txBody>
      </p:sp>
      <p:sp>
        <p:nvSpPr>
          <p:cNvPr id="3" name="TextBox 2"/>
          <p:cNvSpPr txBox="1"/>
          <p:nvPr/>
        </p:nvSpPr>
        <p:spPr>
          <a:xfrm>
            <a:off x="4486994" y="3036111"/>
            <a:ext cx="435934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sym typeface="Wingdings" panose="05000000000000000000" pitchFamily="2" charset="2"/>
              </a:rPr>
              <a:t> </a:t>
            </a:r>
            <a:r>
              <a:rPr lang="en-GB" sz="2400" dirty="0">
                <a:solidFill>
                  <a:srgbClr val="002060"/>
                </a:solidFill>
                <a:latin typeface="Century Gothic" panose="020B0502020202020204" pitchFamily="34" charset="0"/>
                <a:ea typeface="Century Gothic"/>
                <a:cs typeface="Century Gothic"/>
                <a:sym typeface="Century Gothic"/>
              </a:rPr>
              <a:t>I take photos of my friend</a:t>
            </a:r>
            <a:endParaRPr lang="en-GB" sz="2400" dirty="0">
              <a:solidFill>
                <a:srgbClr val="002060"/>
              </a:solidFill>
              <a:latin typeface="Century Gothic" panose="020B0502020202020204" pitchFamily="34" charset="0"/>
            </a:endParaRPr>
          </a:p>
        </p:txBody>
      </p:sp>
      <p:sp>
        <p:nvSpPr>
          <p:cNvPr id="7" name="TextBox 6"/>
          <p:cNvSpPr txBox="1"/>
          <p:nvPr/>
        </p:nvSpPr>
        <p:spPr>
          <a:xfrm>
            <a:off x="4486994" y="3409467"/>
            <a:ext cx="394647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sym typeface="Wingdings" panose="05000000000000000000" pitchFamily="2" charset="2"/>
              </a:rPr>
              <a:t></a:t>
            </a:r>
            <a:r>
              <a:rPr lang="en-GB" sz="2400" dirty="0">
                <a:solidFill>
                  <a:srgbClr val="002060"/>
                </a:solidFill>
                <a:latin typeface="Century Gothic" panose="020B0502020202020204" pitchFamily="34" charset="0"/>
                <a:ea typeface="Century Gothic"/>
                <a:cs typeface="Century Gothic"/>
                <a:sym typeface="Century Gothic"/>
              </a:rPr>
              <a:t> I take photos of myself</a:t>
            </a:r>
          </a:p>
        </p:txBody>
      </p:sp>
      <p:sp>
        <p:nvSpPr>
          <p:cNvPr id="6" name="TextBox 5"/>
          <p:cNvSpPr txBox="1"/>
          <p:nvPr/>
        </p:nvSpPr>
        <p:spPr>
          <a:xfrm>
            <a:off x="2838891" y="270316"/>
            <a:ext cx="6379535"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ea typeface="Century Gothic"/>
                <a:cs typeface="Century Gothic"/>
                <a:sym typeface="Century Gothic"/>
              </a:rPr>
              <a:t>Almost </a:t>
            </a:r>
            <a:r>
              <a:rPr lang="en-GB" sz="2800" b="1" i="1" dirty="0">
                <a:solidFill>
                  <a:srgbClr val="002060"/>
                </a:solidFill>
                <a:latin typeface="Century Gothic" panose="020B0502020202020204" pitchFamily="34" charset="0"/>
                <a:ea typeface="Century Gothic"/>
                <a:cs typeface="Century Gothic"/>
                <a:sym typeface="Century Gothic"/>
              </a:rPr>
              <a:t>any</a:t>
            </a:r>
            <a:r>
              <a:rPr lang="en-GB" sz="2800" b="1" dirty="0">
                <a:solidFill>
                  <a:srgbClr val="002060"/>
                </a:solidFill>
                <a:latin typeface="Century Gothic" panose="020B0502020202020204" pitchFamily="34" charset="0"/>
                <a:ea typeface="Century Gothic"/>
                <a:cs typeface="Century Gothic"/>
                <a:sym typeface="Century Gothic"/>
              </a:rPr>
              <a:t> verb can be ‘reflexive’!</a:t>
            </a:r>
          </a:p>
        </p:txBody>
      </p:sp>
      <p:sp>
        <p:nvSpPr>
          <p:cNvPr id="8" name="TextBox 7"/>
          <p:cNvSpPr txBox="1"/>
          <p:nvPr/>
        </p:nvSpPr>
        <p:spPr>
          <a:xfrm>
            <a:off x="4386824" y="4679193"/>
            <a:ext cx="360820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sym typeface="Wingdings" panose="05000000000000000000" pitchFamily="2" charset="2"/>
              </a:rPr>
              <a:t></a:t>
            </a:r>
            <a:r>
              <a:rPr lang="en-GB" sz="2400" dirty="0">
                <a:solidFill>
                  <a:srgbClr val="002060"/>
                </a:solidFill>
                <a:latin typeface="Century Gothic" panose="020B0502020202020204" pitchFamily="34" charset="0"/>
                <a:ea typeface="Century Gothic"/>
                <a:cs typeface="Century Gothic"/>
                <a:sym typeface="Century Gothic"/>
              </a:rPr>
              <a:t> I write to my brother</a:t>
            </a:r>
          </a:p>
        </p:txBody>
      </p:sp>
      <p:sp>
        <p:nvSpPr>
          <p:cNvPr id="9" name="TextBox 8"/>
          <p:cNvSpPr txBox="1"/>
          <p:nvPr/>
        </p:nvSpPr>
        <p:spPr>
          <a:xfrm>
            <a:off x="4386824" y="5061468"/>
            <a:ext cx="308476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sym typeface="Wingdings" panose="05000000000000000000" pitchFamily="2" charset="2"/>
              </a:rPr>
              <a:t></a:t>
            </a:r>
            <a:r>
              <a:rPr lang="en-GB" sz="2400" dirty="0">
                <a:solidFill>
                  <a:srgbClr val="002060"/>
                </a:solidFill>
                <a:latin typeface="Century Gothic" panose="020B0502020202020204" pitchFamily="34" charset="0"/>
                <a:ea typeface="Century Gothic"/>
                <a:cs typeface="Century Gothic"/>
                <a:sym typeface="Century Gothic"/>
              </a:rPr>
              <a:t> I write to myself</a:t>
            </a:r>
            <a:endParaRPr lang="en-GB" sz="2400" dirty="0">
              <a:solidFill>
                <a:srgbClr val="002060"/>
              </a:solidFill>
              <a:latin typeface="Century Gothic" panose="020B0502020202020204" pitchFamily="34" charset="0"/>
              <a:ea typeface="Twentieth Century"/>
              <a:cs typeface="Twentieth Century"/>
              <a:sym typeface="Twentieth Century"/>
            </a:endParaRPr>
          </a:p>
        </p:txBody>
      </p:sp>
      <p:sp>
        <p:nvSpPr>
          <p:cNvPr id="11"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1">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1">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1">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1">
                                            <p:txEl>
                                              <p:pRg st="11" end="1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5"/>
          <p:cNvSpPr txBox="1">
            <a:spLocks noGrp="1"/>
          </p:cNvSpPr>
          <p:nvPr>
            <p:ph type="body" idx="1"/>
          </p:nvPr>
        </p:nvSpPr>
        <p:spPr>
          <a:xfrm>
            <a:off x="561753" y="220274"/>
            <a:ext cx="4733261" cy="5743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2400" dirty="0">
              <a:solidFill>
                <a:srgbClr val="002060"/>
              </a:solidFill>
              <a:latin typeface="Century Gothic" panose="020B0502020202020204" pitchFamily="34" charset="0"/>
            </a:endParaRPr>
          </a:p>
          <a:p>
            <a:pPr marL="0" lvl="0" indent="0" algn="l" rtl="0">
              <a:lnSpc>
                <a:spcPct val="115000"/>
              </a:lnSpc>
              <a:spcBef>
                <a:spcPts val="0"/>
              </a:spcBef>
              <a:spcAft>
                <a:spcPts val="0"/>
              </a:spcAft>
              <a:buSzPts val="1800"/>
              <a:buNone/>
            </a:pPr>
            <a:r>
              <a:rPr lang="en-GB" sz="2400" b="1" dirty="0" err="1">
                <a:solidFill>
                  <a:srgbClr val="002060"/>
                </a:solidFill>
                <a:latin typeface="Century Gothic" panose="020B0502020202020204" pitchFamily="34" charset="0"/>
              </a:rPr>
              <a:t>lavar</a:t>
            </a:r>
            <a:r>
              <a:rPr lang="en-GB" sz="2400" b="1" dirty="0">
                <a:solidFill>
                  <a:srgbClr val="002060"/>
                </a:solidFill>
                <a:latin typeface="Century Gothic" panose="020B0502020202020204" pitchFamily="34" charset="0"/>
              </a:rPr>
              <a:t> – to wash</a:t>
            </a:r>
            <a:r>
              <a:rPr lang="en-GB" sz="2400" dirty="0">
                <a:solidFill>
                  <a:srgbClr val="002060"/>
                </a:solidFill>
                <a:latin typeface="Century Gothic" panose="020B0502020202020204" pitchFamily="34" charset="0"/>
              </a:rPr>
              <a:t>		</a:t>
            </a:r>
            <a:endParaRPr sz="2400" dirty="0">
              <a:solidFill>
                <a:srgbClr val="002060"/>
              </a:solidFill>
              <a:latin typeface="Century Gothic" panose="020B0502020202020204" pitchFamily="34" charset="0"/>
            </a:endParaRPr>
          </a:p>
          <a:p>
            <a:pPr marL="0" lvl="0" indent="0" algn="l" rtl="0">
              <a:lnSpc>
                <a:spcPct val="115000"/>
              </a:lnSpc>
              <a:spcBef>
                <a:spcPts val="0"/>
              </a:spcBef>
              <a:spcAft>
                <a:spcPts val="0"/>
              </a:spcAft>
              <a:buSzPts val="1800"/>
              <a:buNone/>
            </a:pPr>
            <a:r>
              <a:rPr lang="en-GB" sz="2400" dirty="0" err="1">
                <a:solidFill>
                  <a:srgbClr val="002060"/>
                </a:solidFill>
                <a:latin typeface="Century Gothic" panose="020B0502020202020204" pitchFamily="34" charset="0"/>
              </a:rPr>
              <a:t>lavo</a:t>
            </a:r>
            <a:r>
              <a:rPr lang="en-GB" sz="2400" dirty="0">
                <a:solidFill>
                  <a:srgbClr val="002060"/>
                </a:solidFill>
                <a:latin typeface="Century Gothic" panose="020B0502020202020204" pitchFamily="34" charset="0"/>
              </a:rPr>
              <a:t> el </a:t>
            </a:r>
            <a:r>
              <a:rPr lang="en-GB" sz="2400" dirty="0" err="1">
                <a:solidFill>
                  <a:srgbClr val="002060"/>
                </a:solidFill>
                <a:latin typeface="Century Gothic" panose="020B0502020202020204" pitchFamily="34" charset="0"/>
              </a:rPr>
              <a:t>perro</a:t>
            </a:r>
            <a:r>
              <a:rPr lang="en-GB" sz="2400" dirty="0">
                <a:solidFill>
                  <a:srgbClr val="002060"/>
                </a:solidFill>
                <a:latin typeface="Century Gothic" panose="020B0502020202020204" pitchFamily="34" charset="0"/>
              </a:rPr>
              <a:t> 	</a:t>
            </a:r>
          </a:p>
          <a:p>
            <a:pPr marL="0" lvl="0" indent="0" algn="l" rtl="0">
              <a:lnSpc>
                <a:spcPct val="115000"/>
              </a:lnSpc>
              <a:spcBef>
                <a:spcPts val="0"/>
              </a:spcBef>
              <a:spcAft>
                <a:spcPts val="0"/>
              </a:spcAft>
              <a:buSzPts val="1800"/>
              <a:buNone/>
            </a:pPr>
            <a:r>
              <a:rPr lang="en-GB" sz="2400" dirty="0">
                <a:solidFill>
                  <a:srgbClr val="002060"/>
                </a:solidFill>
                <a:latin typeface="Century Gothic" panose="020B0502020202020204" pitchFamily="34" charset="0"/>
              </a:rPr>
              <a:t>me </a:t>
            </a:r>
            <a:r>
              <a:rPr lang="en-GB" sz="2400" dirty="0" err="1">
                <a:solidFill>
                  <a:srgbClr val="002060"/>
                </a:solidFill>
                <a:latin typeface="Century Gothic" panose="020B0502020202020204" pitchFamily="34" charset="0"/>
              </a:rPr>
              <a:t>lavo</a:t>
            </a:r>
            <a:r>
              <a:rPr lang="en-GB" sz="2400" dirty="0">
                <a:solidFill>
                  <a:srgbClr val="002060"/>
                </a:solidFill>
                <a:latin typeface="Century Gothic" panose="020B0502020202020204" pitchFamily="34" charset="0"/>
              </a:rPr>
              <a:t>	</a:t>
            </a:r>
          </a:p>
          <a:p>
            <a:pPr marL="0" lvl="0" indent="0" algn="l" rtl="0">
              <a:lnSpc>
                <a:spcPct val="115000"/>
              </a:lnSpc>
              <a:spcBef>
                <a:spcPts val="0"/>
              </a:spcBef>
              <a:spcAft>
                <a:spcPts val="0"/>
              </a:spcAft>
              <a:buSzPts val="1800"/>
              <a:buNone/>
            </a:pPr>
            <a:r>
              <a:rPr lang="en-GB" sz="2400" dirty="0">
                <a:solidFill>
                  <a:srgbClr val="002060"/>
                </a:solidFill>
                <a:latin typeface="Century Gothic" panose="020B0502020202020204" pitchFamily="34" charset="0"/>
              </a:rPr>
              <a:t>	</a:t>
            </a:r>
            <a:endParaRPr sz="2400" dirty="0">
              <a:solidFill>
                <a:srgbClr val="002060"/>
              </a:solidFill>
              <a:latin typeface="Century Gothic" panose="020B0502020202020204" pitchFamily="34" charset="0"/>
            </a:endParaRPr>
          </a:p>
          <a:p>
            <a:pPr marL="0" lvl="0" indent="0" algn="l" rtl="0">
              <a:lnSpc>
                <a:spcPct val="115000"/>
              </a:lnSpc>
              <a:spcBef>
                <a:spcPts val="0"/>
              </a:spcBef>
              <a:spcAft>
                <a:spcPts val="0"/>
              </a:spcAft>
              <a:buSzPts val="1800"/>
              <a:buNone/>
            </a:pPr>
            <a:r>
              <a:rPr lang="en-GB" sz="2400" b="1" dirty="0" err="1">
                <a:solidFill>
                  <a:srgbClr val="002060"/>
                </a:solidFill>
                <a:latin typeface="Century Gothic" panose="020B0502020202020204" pitchFamily="34" charset="0"/>
              </a:rPr>
              <a:t>levantar</a:t>
            </a:r>
            <a:r>
              <a:rPr lang="en-GB" sz="2400" b="1" dirty="0">
                <a:solidFill>
                  <a:srgbClr val="002060"/>
                </a:solidFill>
                <a:latin typeface="Century Gothic" panose="020B0502020202020204" pitchFamily="34" charset="0"/>
              </a:rPr>
              <a:t> – to lift / get up / raise</a:t>
            </a:r>
            <a:endParaRPr sz="2400" dirty="0">
              <a:solidFill>
                <a:srgbClr val="002060"/>
              </a:solidFill>
              <a:latin typeface="Century Gothic" panose="020B0502020202020204" pitchFamily="34" charset="0"/>
            </a:endParaRPr>
          </a:p>
          <a:p>
            <a:pPr marL="0" lvl="0" indent="0" algn="l" rtl="0">
              <a:lnSpc>
                <a:spcPct val="115000"/>
              </a:lnSpc>
              <a:spcBef>
                <a:spcPts val="0"/>
              </a:spcBef>
              <a:spcAft>
                <a:spcPts val="0"/>
              </a:spcAft>
              <a:buSzPts val="1800"/>
              <a:buNone/>
            </a:pPr>
            <a:r>
              <a:rPr lang="en-GB" sz="2400" dirty="0" err="1">
                <a:solidFill>
                  <a:srgbClr val="002060"/>
                </a:solidFill>
                <a:latin typeface="Century Gothic" panose="020B0502020202020204" pitchFamily="34" charset="0"/>
              </a:rPr>
              <a:t>levanto</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mano</a:t>
            </a:r>
            <a:r>
              <a:rPr lang="en-GB" sz="2400" dirty="0">
                <a:solidFill>
                  <a:srgbClr val="002060"/>
                </a:solidFill>
                <a:latin typeface="Century Gothic" panose="020B0502020202020204" pitchFamily="34" charset="0"/>
              </a:rPr>
              <a:t> 	</a:t>
            </a:r>
          </a:p>
          <a:p>
            <a:pPr marL="0" lvl="0" indent="0" algn="l" rtl="0">
              <a:lnSpc>
                <a:spcPct val="115000"/>
              </a:lnSpc>
              <a:spcBef>
                <a:spcPts val="0"/>
              </a:spcBef>
              <a:spcAft>
                <a:spcPts val="0"/>
              </a:spcAft>
              <a:buSzPts val="1800"/>
              <a:buNone/>
            </a:pPr>
            <a:r>
              <a:rPr lang="en-GB" sz="2400" dirty="0">
                <a:solidFill>
                  <a:srgbClr val="002060"/>
                </a:solidFill>
                <a:latin typeface="Century Gothic" panose="020B0502020202020204" pitchFamily="34" charset="0"/>
              </a:rPr>
              <a:t>me </a:t>
            </a:r>
            <a:r>
              <a:rPr lang="en-GB" sz="2400" dirty="0" err="1">
                <a:solidFill>
                  <a:srgbClr val="002060"/>
                </a:solidFill>
                <a:latin typeface="Century Gothic" panose="020B0502020202020204" pitchFamily="34" charset="0"/>
              </a:rPr>
              <a:t>levanto</a:t>
            </a:r>
            <a:r>
              <a:rPr lang="en-GB" sz="2400" dirty="0">
                <a:solidFill>
                  <a:srgbClr val="002060"/>
                </a:solidFill>
                <a:latin typeface="Century Gothic" panose="020B0502020202020204" pitchFamily="34" charset="0"/>
              </a:rPr>
              <a:t> 	</a:t>
            </a:r>
          </a:p>
          <a:p>
            <a:pPr marL="0" lvl="0" indent="0" algn="l" rtl="0">
              <a:lnSpc>
                <a:spcPct val="115000"/>
              </a:lnSpc>
              <a:spcBef>
                <a:spcPts val="0"/>
              </a:spcBef>
              <a:spcAft>
                <a:spcPts val="0"/>
              </a:spcAft>
              <a:buSzPts val="1800"/>
              <a:buNone/>
            </a:pPr>
            <a:r>
              <a:rPr lang="en-GB" sz="2400" dirty="0">
                <a:solidFill>
                  <a:srgbClr val="002060"/>
                </a:solidFill>
                <a:latin typeface="Century Gothic" panose="020B0502020202020204" pitchFamily="34" charset="0"/>
              </a:rPr>
              <a:t>	</a:t>
            </a:r>
            <a:endParaRPr sz="2400" dirty="0">
              <a:solidFill>
                <a:srgbClr val="002060"/>
              </a:solidFill>
              <a:latin typeface="Century Gothic" panose="020B0502020202020204" pitchFamily="34" charset="0"/>
            </a:endParaRPr>
          </a:p>
          <a:p>
            <a:pPr marL="0" lvl="0" indent="0" algn="l" rtl="0">
              <a:lnSpc>
                <a:spcPct val="115000"/>
              </a:lnSpc>
              <a:spcBef>
                <a:spcPts val="0"/>
              </a:spcBef>
              <a:spcAft>
                <a:spcPts val="0"/>
              </a:spcAft>
              <a:buSzPts val="1800"/>
              <a:buNone/>
            </a:pPr>
            <a:r>
              <a:rPr lang="en-GB" sz="2400" b="1" dirty="0" err="1">
                <a:solidFill>
                  <a:srgbClr val="002060"/>
                </a:solidFill>
                <a:latin typeface="Century Gothic" panose="020B0502020202020204" pitchFamily="34" charset="0"/>
              </a:rPr>
              <a:t>despertar</a:t>
            </a:r>
            <a:r>
              <a:rPr lang="en-GB" sz="2400" b="1" dirty="0">
                <a:solidFill>
                  <a:srgbClr val="002060"/>
                </a:solidFill>
                <a:latin typeface="Century Gothic" panose="020B0502020202020204" pitchFamily="34" charset="0"/>
              </a:rPr>
              <a:t> – to wake up</a:t>
            </a:r>
            <a:endParaRPr lang="en-GB" sz="2400" dirty="0">
              <a:solidFill>
                <a:srgbClr val="002060"/>
              </a:solidFill>
              <a:latin typeface="Century Gothic" panose="020B0502020202020204" pitchFamily="34" charset="0"/>
            </a:endParaRPr>
          </a:p>
          <a:p>
            <a:pPr marL="0" lvl="0" indent="0" algn="l" rtl="0">
              <a:lnSpc>
                <a:spcPct val="115000"/>
              </a:lnSpc>
              <a:spcBef>
                <a:spcPts val="0"/>
              </a:spcBef>
              <a:spcAft>
                <a:spcPts val="0"/>
              </a:spcAft>
              <a:buSzPts val="1800"/>
              <a:buNone/>
            </a:pPr>
            <a:r>
              <a:rPr lang="en-GB" sz="2400" dirty="0" err="1">
                <a:solidFill>
                  <a:srgbClr val="002060"/>
                </a:solidFill>
                <a:latin typeface="Century Gothic" panose="020B0502020202020204" pitchFamily="34" charset="0"/>
              </a:rPr>
              <a:t>despierto</a:t>
            </a:r>
            <a:r>
              <a:rPr lang="en-GB" sz="2400" dirty="0">
                <a:solidFill>
                  <a:srgbClr val="002060"/>
                </a:solidFill>
                <a:latin typeface="Century Gothic" panose="020B0502020202020204" pitchFamily="34" charset="0"/>
              </a:rPr>
              <a:t> a mi </a:t>
            </a:r>
            <a:r>
              <a:rPr lang="en-GB" sz="2400" dirty="0" err="1">
                <a:solidFill>
                  <a:srgbClr val="002060"/>
                </a:solidFill>
                <a:latin typeface="Century Gothic" panose="020B0502020202020204" pitchFamily="34" charset="0"/>
              </a:rPr>
              <a:t>madre</a:t>
            </a:r>
            <a:endParaRPr lang="en-GB" sz="2400" dirty="0">
              <a:solidFill>
                <a:srgbClr val="002060"/>
              </a:solidFill>
              <a:latin typeface="Century Gothic" panose="020B0502020202020204" pitchFamily="34" charset="0"/>
            </a:endParaRPr>
          </a:p>
          <a:p>
            <a:pPr marL="0" lvl="0" indent="0" algn="l" rtl="0">
              <a:lnSpc>
                <a:spcPct val="115000"/>
              </a:lnSpc>
              <a:spcBef>
                <a:spcPts val="0"/>
              </a:spcBef>
              <a:spcAft>
                <a:spcPts val="0"/>
              </a:spcAft>
              <a:buSzPts val="1800"/>
              <a:buNone/>
            </a:pPr>
            <a:r>
              <a:rPr lang="en-GB" sz="2400" dirty="0">
                <a:solidFill>
                  <a:srgbClr val="002060"/>
                </a:solidFill>
                <a:latin typeface="Century Gothic" panose="020B0502020202020204" pitchFamily="34" charset="0"/>
              </a:rPr>
              <a:t>me </a:t>
            </a:r>
            <a:r>
              <a:rPr lang="en-GB" sz="2400" dirty="0" err="1">
                <a:solidFill>
                  <a:srgbClr val="002060"/>
                </a:solidFill>
                <a:latin typeface="Century Gothic" panose="020B0502020202020204" pitchFamily="34" charset="0"/>
              </a:rPr>
              <a:t>despierto</a:t>
            </a:r>
            <a:r>
              <a:rPr lang="en-GB" sz="2400" dirty="0">
                <a:solidFill>
                  <a:srgbClr val="002060"/>
                </a:solidFill>
                <a:latin typeface="Century Gothic" panose="020B0502020202020204" pitchFamily="34" charset="0"/>
              </a:rPr>
              <a:t> 		</a:t>
            </a:r>
            <a:endParaRPr dirty="0">
              <a:solidFill>
                <a:srgbClr val="002060"/>
              </a:solidFill>
              <a:latin typeface="Century Gothic" panose="020B0502020202020204" pitchFamily="34" charset="0"/>
            </a:endParaRPr>
          </a:p>
        </p:txBody>
      </p:sp>
      <p:sp>
        <p:nvSpPr>
          <p:cNvPr id="89" name="Google Shape;89;p15"/>
          <p:cNvSpPr/>
          <p:nvPr/>
        </p:nvSpPr>
        <p:spPr>
          <a:xfrm>
            <a:off x="7682400" y="893595"/>
            <a:ext cx="4364288" cy="3387122"/>
          </a:xfrm>
          <a:prstGeom prst="wedgeEllipseCallout">
            <a:avLst>
              <a:gd name="adj1" fmla="val -93580"/>
              <a:gd name="adj2" fmla="val -25279"/>
            </a:avLst>
          </a:prstGeom>
          <a:solidFill>
            <a:schemeClr val="tx2"/>
          </a:solidFill>
          <a:ln w="9525" cap="flat" cmpd="sng">
            <a:solidFill>
              <a:schemeClr val="dk2"/>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a:solidFill>
                  <a:srgbClr val="002060"/>
                </a:solidFill>
                <a:latin typeface="Century Gothic"/>
                <a:ea typeface="Century Gothic"/>
                <a:cs typeface="Century Gothic"/>
                <a:sym typeface="Century Gothic"/>
              </a:rPr>
              <a:t>In English, we don’t always say the reflexive pronoun! </a:t>
            </a:r>
            <a:endParaRPr sz="2400" b="0" i="0" u="none" strike="noStrike" cap="non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GB" sz="2400" b="0" i="0" u="none" strike="noStrike" cap="none" dirty="0">
                <a:solidFill>
                  <a:srgbClr val="002060"/>
                </a:solidFill>
                <a:latin typeface="Century Gothic"/>
                <a:ea typeface="Century Gothic"/>
                <a:cs typeface="Century Gothic"/>
                <a:sym typeface="Century Gothic"/>
              </a:rPr>
              <a:t>The ‘reflexive meaning’ is just assumed.</a:t>
            </a:r>
            <a:endParaRPr sz="2400" b="0" i="0" u="none" strike="noStrike" cap="none" dirty="0">
              <a:solidFill>
                <a:srgbClr val="002060"/>
              </a:solidFill>
              <a:latin typeface="Century Gothic"/>
              <a:ea typeface="Century Gothic"/>
              <a:cs typeface="Century Gothic"/>
              <a:sym typeface="Century Gothic"/>
            </a:endParaRPr>
          </a:p>
        </p:txBody>
      </p:sp>
      <p:sp>
        <p:nvSpPr>
          <p:cNvPr id="3" name="TextBox 2"/>
          <p:cNvSpPr txBox="1"/>
          <p:nvPr/>
        </p:nvSpPr>
        <p:spPr>
          <a:xfrm>
            <a:off x="2827239" y="1036022"/>
            <a:ext cx="3938243"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sym typeface="Wingdings" panose="05000000000000000000" pitchFamily="2" charset="2"/>
              </a:rPr>
              <a:t></a:t>
            </a:r>
            <a:r>
              <a:rPr lang="en-GB" sz="2400" dirty="0">
                <a:solidFill>
                  <a:srgbClr val="002060"/>
                </a:solidFill>
                <a:latin typeface="Century Gothic" panose="020B0502020202020204" pitchFamily="34" charset="0"/>
              </a:rPr>
              <a:t> I wash the dog</a:t>
            </a:r>
          </a:p>
          <a:p>
            <a:r>
              <a:rPr lang="en-GB" sz="2400" dirty="0">
                <a:solidFill>
                  <a:srgbClr val="002060"/>
                </a:solidFill>
                <a:latin typeface="Century Gothic" panose="020B0502020202020204" pitchFamily="34" charset="0"/>
                <a:sym typeface="Wingdings" panose="05000000000000000000" pitchFamily="2" charset="2"/>
              </a:rPr>
              <a:t></a:t>
            </a:r>
            <a:r>
              <a:rPr lang="en-GB" sz="2400" dirty="0">
                <a:solidFill>
                  <a:srgbClr val="002060"/>
                </a:solidFill>
                <a:latin typeface="Century Gothic" panose="020B0502020202020204" pitchFamily="34" charset="0"/>
              </a:rPr>
              <a:t> I  wash [myself]</a:t>
            </a:r>
          </a:p>
        </p:txBody>
      </p:sp>
      <p:sp>
        <p:nvSpPr>
          <p:cNvPr id="4" name="TextBox 3"/>
          <p:cNvSpPr txBox="1"/>
          <p:nvPr/>
        </p:nvSpPr>
        <p:spPr>
          <a:xfrm>
            <a:off x="3313314" y="2729347"/>
            <a:ext cx="3910627"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sym typeface="Wingdings" panose="05000000000000000000" pitchFamily="2" charset="2"/>
              </a:rPr>
              <a:t> </a:t>
            </a:r>
            <a:r>
              <a:rPr lang="en-GB" sz="2400" dirty="0">
                <a:solidFill>
                  <a:srgbClr val="002060"/>
                </a:solidFill>
                <a:latin typeface="Century Gothic" panose="020B0502020202020204" pitchFamily="34" charset="0"/>
              </a:rPr>
              <a:t>I lift up/raise my hand</a:t>
            </a:r>
          </a:p>
          <a:p>
            <a:r>
              <a:rPr lang="en-GB" sz="2400" dirty="0">
                <a:solidFill>
                  <a:srgbClr val="002060"/>
                </a:solidFill>
                <a:latin typeface="Century Gothic" panose="020B0502020202020204" pitchFamily="34" charset="0"/>
                <a:sym typeface="Wingdings" panose="05000000000000000000" pitchFamily="2" charset="2"/>
              </a:rPr>
              <a:t></a:t>
            </a:r>
            <a:r>
              <a:rPr lang="en-GB" sz="2400" dirty="0">
                <a:solidFill>
                  <a:srgbClr val="002060"/>
                </a:solidFill>
                <a:latin typeface="Century Gothic" panose="020B0502020202020204" pitchFamily="34" charset="0"/>
              </a:rPr>
              <a:t> I get [myself] up</a:t>
            </a:r>
          </a:p>
        </p:txBody>
      </p:sp>
      <p:sp>
        <p:nvSpPr>
          <p:cNvPr id="6" name="TextBox 5"/>
          <p:cNvSpPr txBox="1"/>
          <p:nvPr/>
        </p:nvSpPr>
        <p:spPr>
          <a:xfrm>
            <a:off x="3961704" y="4422673"/>
            <a:ext cx="357678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sym typeface="Wingdings" panose="05000000000000000000" pitchFamily="2" charset="2"/>
              </a:rPr>
              <a:t></a:t>
            </a:r>
            <a:r>
              <a:rPr lang="en-GB" sz="2400" dirty="0">
                <a:solidFill>
                  <a:srgbClr val="002060"/>
                </a:solidFill>
                <a:latin typeface="Century Gothic" panose="020B0502020202020204" pitchFamily="34" charset="0"/>
              </a:rPr>
              <a:t> I wake my mum up</a:t>
            </a:r>
          </a:p>
          <a:p>
            <a:r>
              <a:rPr lang="en-GB" sz="2400" dirty="0">
                <a:solidFill>
                  <a:srgbClr val="002060"/>
                </a:solidFill>
                <a:latin typeface="Century Gothic" panose="020B0502020202020204" pitchFamily="34" charset="0"/>
                <a:sym typeface="Wingdings" panose="05000000000000000000" pitchFamily="2" charset="2"/>
              </a:rPr>
              <a:t></a:t>
            </a:r>
            <a:r>
              <a:rPr lang="en-GB" sz="2400" dirty="0">
                <a:solidFill>
                  <a:srgbClr val="002060"/>
                </a:solidFill>
                <a:latin typeface="Century Gothic" panose="020B0502020202020204" pitchFamily="34" charset="0"/>
              </a:rPr>
              <a:t> I wake [myself] up</a:t>
            </a:r>
          </a:p>
        </p:txBody>
      </p:sp>
      <p:sp>
        <p:nvSpPr>
          <p:cNvPr id="8"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8">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8">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8">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8">
                                            <p:txEl>
                                              <p:pRg st="11" end="1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7922" y="147896"/>
            <a:ext cx="9923085"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Esteban is a carer and has written an anonymous article about his daily life.  </a:t>
            </a:r>
          </a:p>
          <a:p>
            <a:r>
              <a:rPr lang="en-GB" sz="2000" dirty="0">
                <a:solidFill>
                  <a:schemeClr val="accent5">
                    <a:lumMod val="50000"/>
                  </a:schemeClr>
                </a:solidFill>
                <a:latin typeface="Century Gothic" panose="020B0502020202020204" pitchFamily="34" charset="0"/>
              </a:rPr>
              <a:t>Some language </a:t>
            </a:r>
            <a:r>
              <a:rPr lang="en-GB" sz="2000" b="1" i="1" dirty="0">
                <a:solidFill>
                  <a:schemeClr val="accent5">
                    <a:lumMod val="50000"/>
                  </a:schemeClr>
                </a:solidFill>
                <a:latin typeface="Century Gothic" panose="020B0502020202020204" pitchFamily="34" charset="0"/>
              </a:rPr>
              <a:t>might</a:t>
            </a:r>
            <a:r>
              <a:rPr lang="en-GB" sz="2000" dirty="0">
                <a:solidFill>
                  <a:schemeClr val="accent5">
                    <a:lumMod val="50000"/>
                  </a:schemeClr>
                </a:solidFill>
                <a:latin typeface="Century Gothic" panose="020B0502020202020204" pitchFamily="34" charset="0"/>
              </a:rPr>
              <a:t> be missing.</a:t>
            </a:r>
            <a:endParaRPr lang="en-GB" sz="2000" dirty="0">
              <a:solidFill>
                <a:schemeClr val="accent5">
                  <a:lumMod val="50000"/>
                </a:schemeClr>
              </a:solidFill>
            </a:endParaRPr>
          </a:p>
        </p:txBody>
      </p:sp>
      <p:sp>
        <p:nvSpPr>
          <p:cNvPr id="5" name="TextBox 4"/>
          <p:cNvSpPr txBox="1"/>
          <p:nvPr/>
        </p:nvSpPr>
        <p:spPr>
          <a:xfrm>
            <a:off x="363916" y="1623866"/>
            <a:ext cx="10506686" cy="400110"/>
          </a:xfrm>
          <a:prstGeom prst="rect">
            <a:avLst/>
          </a:prstGeom>
          <a:noFill/>
        </p:spPr>
        <p:txBody>
          <a:bodyPr wrap="square" rtlCol="0">
            <a:spAutoFit/>
          </a:bodyPr>
          <a:lstStyle/>
          <a:p>
            <a:endParaRPr lang="en-GB" sz="2000" dirty="0">
              <a:solidFill>
                <a:srgbClr val="00206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11124318"/>
              </p:ext>
            </p:extLst>
          </p:nvPr>
        </p:nvGraphicFramePr>
        <p:xfrm>
          <a:off x="5203027" y="1514380"/>
          <a:ext cx="6790972" cy="4668211"/>
        </p:xfrm>
        <a:graphic>
          <a:graphicData uri="http://schemas.openxmlformats.org/drawingml/2006/table">
            <a:tbl>
              <a:tblPr firstRow="1" bandRow="1">
                <a:tableStyleId>{8A107856-5554-42FB-B03E-39F5DBC370BA}</a:tableStyleId>
              </a:tblPr>
              <a:tblGrid>
                <a:gridCol w="5209334">
                  <a:extLst>
                    <a:ext uri="{9D8B030D-6E8A-4147-A177-3AD203B41FA5}">
                      <a16:colId xmlns:a16="http://schemas.microsoft.com/office/drawing/2014/main" xmlns="" val="4247093851"/>
                    </a:ext>
                  </a:extLst>
                </a:gridCol>
                <a:gridCol w="865239">
                  <a:extLst>
                    <a:ext uri="{9D8B030D-6E8A-4147-A177-3AD203B41FA5}">
                      <a16:colId xmlns:a16="http://schemas.microsoft.com/office/drawing/2014/main" xmlns="" val="4056316414"/>
                    </a:ext>
                  </a:extLst>
                </a:gridCol>
                <a:gridCol w="716399">
                  <a:extLst>
                    <a:ext uri="{9D8B030D-6E8A-4147-A177-3AD203B41FA5}">
                      <a16:colId xmlns:a16="http://schemas.microsoft.com/office/drawing/2014/main" xmlns="" val="1982841462"/>
                    </a:ext>
                  </a:extLst>
                </a:gridCol>
              </a:tblGrid>
              <a:tr h="419373">
                <a:tc>
                  <a:txBody>
                    <a:bodyPr/>
                    <a:lstStyle/>
                    <a:p>
                      <a:pPr algn="ctr"/>
                      <a:endParaRPr lang="en-GB" dirty="0">
                        <a:latin typeface="Century Gothic" panose="020B0502020202020204" pitchFamily="34" charset="0"/>
                      </a:endParaRPr>
                    </a:p>
                  </a:txBody>
                  <a:tcPr/>
                </a:tc>
                <a:tc>
                  <a:txBody>
                    <a:bodyPr/>
                    <a:lstStyle/>
                    <a:p>
                      <a:pPr algn="ctr"/>
                      <a:r>
                        <a:rPr lang="en-GB" dirty="0">
                          <a:solidFill>
                            <a:schemeClr val="accent5">
                              <a:lumMod val="50000"/>
                            </a:schemeClr>
                          </a:solidFill>
                        </a:rPr>
                        <a:t>True</a:t>
                      </a:r>
                      <a:endParaRPr lang="en-GB" dirty="0">
                        <a:solidFill>
                          <a:schemeClr val="accent5">
                            <a:lumMod val="50000"/>
                          </a:schemeClr>
                        </a:solidFill>
                        <a:latin typeface="Century Gothic" panose="020B0502020202020204" pitchFamily="34" charset="0"/>
                      </a:endParaRPr>
                    </a:p>
                  </a:txBody>
                  <a:tcPr/>
                </a:tc>
                <a:tc>
                  <a:txBody>
                    <a:bodyPr/>
                    <a:lstStyle/>
                    <a:p>
                      <a:pPr algn="ctr"/>
                      <a:r>
                        <a:rPr lang="en-GB" dirty="0">
                          <a:solidFill>
                            <a:schemeClr val="accent5">
                              <a:lumMod val="50000"/>
                            </a:schemeClr>
                          </a:solidFill>
                        </a:rPr>
                        <a:t>False</a:t>
                      </a:r>
                      <a:endParaRPr lang="en-GB"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2192651466"/>
                  </a:ext>
                </a:extLst>
              </a:tr>
              <a:tr h="419373">
                <a:tc>
                  <a:txBody>
                    <a:bodyPr/>
                    <a:lstStyle/>
                    <a:p>
                      <a:pPr marL="0" indent="0">
                        <a:buNone/>
                      </a:pPr>
                      <a:endParaRPr lang="en-GB" b="0" dirty="0">
                        <a:latin typeface="Century Gothic" panose="020B0502020202020204" pitchFamily="34" charset="0"/>
                      </a:endParaRPr>
                    </a:p>
                  </a:txBody>
                  <a:tcPr/>
                </a:tc>
                <a:tc>
                  <a:txBody>
                    <a:bodyPr/>
                    <a:lstStyle/>
                    <a:p>
                      <a:pPr algn="ctr"/>
                      <a:endParaRPr lang="en-GB" b="0" dirty="0">
                        <a:latin typeface="Century Gothic" panose="020B0502020202020204" pitchFamily="34" charset="0"/>
                      </a:endParaRPr>
                    </a:p>
                  </a:txBody>
                  <a:tcPr/>
                </a:tc>
                <a:tc>
                  <a:txBody>
                    <a:bodyPr/>
                    <a:lstStyle/>
                    <a:p>
                      <a:pPr algn="ctr"/>
                      <a:endParaRPr lang="en-GB" b="0" dirty="0">
                        <a:latin typeface="Century Gothic" panose="020B0502020202020204" pitchFamily="34" charset="0"/>
                      </a:endParaRPr>
                    </a:p>
                  </a:txBody>
                  <a:tcPr/>
                </a:tc>
                <a:extLst>
                  <a:ext uri="{0D108BD9-81ED-4DB2-BD59-A6C34878D82A}">
                    <a16:rowId xmlns:a16="http://schemas.microsoft.com/office/drawing/2014/main" xmlns="" val="970154404"/>
                  </a:ext>
                </a:extLst>
              </a:tr>
              <a:tr h="419373">
                <a:tc>
                  <a:txBody>
                    <a:bodyPr/>
                    <a:lstStyle/>
                    <a:p>
                      <a:endParaRPr lang="en-GB" b="0" dirty="0">
                        <a:latin typeface="Century Gothic" panose="020B0502020202020204" pitchFamily="34" charset="0"/>
                      </a:endParaRPr>
                    </a:p>
                  </a:txBody>
                  <a:tcPr/>
                </a:tc>
                <a:tc>
                  <a:txBody>
                    <a:bodyPr/>
                    <a:lstStyle/>
                    <a:p>
                      <a:pPr algn="ctr"/>
                      <a:endParaRPr lang="en-GB" b="0" dirty="0">
                        <a:latin typeface="Century Gothic" panose="020B0502020202020204" pitchFamily="34" charset="0"/>
                      </a:endParaRPr>
                    </a:p>
                  </a:txBody>
                  <a:tcPr/>
                </a:tc>
                <a:tc>
                  <a:txBody>
                    <a:bodyPr/>
                    <a:lstStyle/>
                    <a:p>
                      <a:pPr algn="ctr"/>
                      <a:endParaRPr lang="en-GB" b="0" dirty="0">
                        <a:latin typeface="Century Gothic" panose="020B0502020202020204" pitchFamily="34" charset="0"/>
                      </a:endParaRPr>
                    </a:p>
                  </a:txBody>
                  <a:tcPr/>
                </a:tc>
                <a:extLst>
                  <a:ext uri="{0D108BD9-81ED-4DB2-BD59-A6C34878D82A}">
                    <a16:rowId xmlns:a16="http://schemas.microsoft.com/office/drawing/2014/main" xmlns="" val="593008471"/>
                  </a:ext>
                </a:extLst>
              </a:tr>
              <a:tr h="476206">
                <a:tc>
                  <a:txBody>
                    <a:bodyPr/>
                    <a:lstStyle/>
                    <a:p>
                      <a:endParaRPr lang="en-GB" b="0" dirty="0">
                        <a:latin typeface="Century Gothic" panose="020B0502020202020204" pitchFamily="34" charset="0"/>
                      </a:endParaRPr>
                    </a:p>
                  </a:txBody>
                  <a:tcPr/>
                </a:tc>
                <a:tc>
                  <a:txBody>
                    <a:bodyPr/>
                    <a:lstStyle/>
                    <a:p>
                      <a:pPr algn="ctr"/>
                      <a:endParaRPr lang="en-GB" b="0" dirty="0">
                        <a:latin typeface="Century Gothic" panose="020B0502020202020204" pitchFamily="34" charset="0"/>
                      </a:endParaRPr>
                    </a:p>
                  </a:txBody>
                  <a:tcPr/>
                </a:tc>
                <a:tc>
                  <a:txBody>
                    <a:bodyPr/>
                    <a:lstStyle/>
                    <a:p>
                      <a:pPr algn="ctr"/>
                      <a:endParaRPr lang="en-GB" b="0" dirty="0">
                        <a:latin typeface="Century Gothic" panose="020B0502020202020204" pitchFamily="34" charset="0"/>
                      </a:endParaRPr>
                    </a:p>
                  </a:txBody>
                  <a:tcPr/>
                </a:tc>
                <a:extLst>
                  <a:ext uri="{0D108BD9-81ED-4DB2-BD59-A6C34878D82A}">
                    <a16:rowId xmlns:a16="http://schemas.microsoft.com/office/drawing/2014/main" xmlns="" val="1054046979"/>
                  </a:ext>
                </a:extLst>
              </a:tr>
              <a:tr h="419373">
                <a:tc>
                  <a:txBody>
                    <a:bodyPr/>
                    <a:lstStyle/>
                    <a:p>
                      <a:endParaRPr lang="en-GB" b="0" dirty="0">
                        <a:latin typeface="Century Gothic" panose="020B0502020202020204" pitchFamily="34" charset="0"/>
                      </a:endParaRPr>
                    </a:p>
                  </a:txBody>
                  <a:tcPr/>
                </a:tc>
                <a:tc>
                  <a:txBody>
                    <a:bodyPr/>
                    <a:lstStyle/>
                    <a:p>
                      <a:pPr algn="ctr"/>
                      <a:endParaRPr lang="en-GB" b="0" dirty="0">
                        <a:latin typeface="Century Gothic" panose="020B0502020202020204" pitchFamily="34" charset="0"/>
                      </a:endParaRPr>
                    </a:p>
                  </a:txBody>
                  <a:tcPr/>
                </a:tc>
                <a:tc>
                  <a:txBody>
                    <a:bodyPr/>
                    <a:lstStyle/>
                    <a:p>
                      <a:pPr algn="ctr"/>
                      <a:endParaRPr lang="en-GB" b="0" dirty="0">
                        <a:latin typeface="Century Gothic" panose="020B0502020202020204" pitchFamily="34" charset="0"/>
                      </a:endParaRPr>
                    </a:p>
                  </a:txBody>
                  <a:tcPr/>
                </a:tc>
                <a:extLst>
                  <a:ext uri="{0D108BD9-81ED-4DB2-BD59-A6C34878D82A}">
                    <a16:rowId xmlns:a16="http://schemas.microsoft.com/office/drawing/2014/main" xmlns="" val="2771548854"/>
                  </a:ext>
                </a:extLst>
              </a:tr>
              <a:tr h="419373">
                <a:tc>
                  <a:txBody>
                    <a:bodyPr/>
                    <a:lstStyle/>
                    <a:p>
                      <a:endParaRPr lang="en-GB" b="0" dirty="0">
                        <a:latin typeface="Century Gothic" panose="020B0502020202020204" pitchFamily="34" charset="0"/>
                      </a:endParaRPr>
                    </a:p>
                  </a:txBody>
                  <a:tcPr/>
                </a:tc>
                <a:tc>
                  <a:txBody>
                    <a:bodyPr/>
                    <a:lstStyle/>
                    <a:p>
                      <a:pPr algn="ctr"/>
                      <a:endParaRPr lang="en-GB" b="0" dirty="0">
                        <a:latin typeface="Century Gothic" panose="020B0502020202020204" pitchFamily="34" charset="0"/>
                      </a:endParaRPr>
                    </a:p>
                  </a:txBody>
                  <a:tcPr/>
                </a:tc>
                <a:tc>
                  <a:txBody>
                    <a:bodyPr/>
                    <a:lstStyle/>
                    <a:p>
                      <a:pPr algn="ctr"/>
                      <a:endParaRPr lang="en-GB" b="0" dirty="0">
                        <a:latin typeface="Century Gothic" panose="020B0502020202020204" pitchFamily="34" charset="0"/>
                      </a:endParaRPr>
                    </a:p>
                  </a:txBody>
                  <a:tcPr/>
                </a:tc>
                <a:extLst>
                  <a:ext uri="{0D108BD9-81ED-4DB2-BD59-A6C34878D82A}">
                    <a16:rowId xmlns:a16="http://schemas.microsoft.com/office/drawing/2014/main" xmlns="" val="3643618112"/>
                  </a:ext>
                </a:extLst>
              </a:tr>
              <a:tr h="419373">
                <a:tc>
                  <a:txBody>
                    <a:bodyPr/>
                    <a:lstStyle/>
                    <a:p>
                      <a:endParaRPr lang="en-GB" b="0" dirty="0">
                        <a:latin typeface="Century Gothic" panose="020B0502020202020204" pitchFamily="34" charset="0"/>
                      </a:endParaRPr>
                    </a:p>
                  </a:txBody>
                  <a:tcPr/>
                </a:tc>
                <a:tc>
                  <a:txBody>
                    <a:bodyPr/>
                    <a:lstStyle/>
                    <a:p>
                      <a:pPr algn="ctr"/>
                      <a:endParaRPr lang="en-GB" b="0" dirty="0">
                        <a:latin typeface="Century Gothic" panose="020B0502020202020204" pitchFamily="34" charset="0"/>
                      </a:endParaRPr>
                    </a:p>
                  </a:txBody>
                  <a:tcPr/>
                </a:tc>
                <a:tc>
                  <a:txBody>
                    <a:bodyPr/>
                    <a:lstStyle/>
                    <a:p>
                      <a:pPr algn="ctr"/>
                      <a:endParaRPr lang="en-GB" b="0" dirty="0">
                        <a:latin typeface="Century Gothic" panose="020B0502020202020204" pitchFamily="34" charset="0"/>
                      </a:endParaRPr>
                    </a:p>
                  </a:txBody>
                  <a:tcPr/>
                </a:tc>
                <a:extLst>
                  <a:ext uri="{0D108BD9-81ED-4DB2-BD59-A6C34878D82A}">
                    <a16:rowId xmlns:a16="http://schemas.microsoft.com/office/drawing/2014/main" xmlns="" val="1646121427"/>
                  </a:ext>
                </a:extLst>
              </a:tr>
              <a:tr h="419373">
                <a:tc>
                  <a:txBody>
                    <a:bodyPr/>
                    <a:lstStyle/>
                    <a:p>
                      <a:endParaRPr lang="en-GB" b="0" dirty="0">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latin typeface="Century Gothic" panose="020B0502020202020204" pitchFamily="34" charset="0"/>
                      </a:endParaRPr>
                    </a:p>
                  </a:txBody>
                  <a:tcPr/>
                </a:tc>
                <a:tc>
                  <a:txBody>
                    <a:bodyPr/>
                    <a:lstStyle/>
                    <a:p>
                      <a:pPr algn="ctr"/>
                      <a:endParaRPr lang="en-GB" b="0" dirty="0">
                        <a:latin typeface="Century Gothic" panose="020B0502020202020204" pitchFamily="34" charset="0"/>
                      </a:endParaRPr>
                    </a:p>
                  </a:txBody>
                  <a:tcPr/>
                </a:tc>
                <a:extLst>
                  <a:ext uri="{0D108BD9-81ED-4DB2-BD59-A6C34878D82A}">
                    <a16:rowId xmlns:a16="http://schemas.microsoft.com/office/drawing/2014/main" xmlns="" val="1386631605"/>
                  </a:ext>
                </a:extLst>
              </a:tr>
              <a:tr h="419373">
                <a:tc>
                  <a:txBody>
                    <a:bodyPr/>
                    <a:lstStyle/>
                    <a:p>
                      <a:endParaRPr lang="en-GB" b="0" dirty="0">
                        <a:latin typeface="Century Gothic" panose="020B0502020202020204" pitchFamily="34" charset="0"/>
                      </a:endParaRPr>
                    </a:p>
                  </a:txBody>
                  <a:tcPr/>
                </a:tc>
                <a:tc>
                  <a:txBody>
                    <a:bodyPr/>
                    <a:lstStyle/>
                    <a:p>
                      <a:pPr algn="ctr"/>
                      <a:endParaRPr lang="en-GB" b="0" dirty="0">
                        <a:latin typeface="Century Gothic" panose="020B0502020202020204" pitchFamily="34" charset="0"/>
                      </a:endParaRPr>
                    </a:p>
                  </a:txBody>
                  <a:tcPr/>
                </a:tc>
                <a:tc>
                  <a:txBody>
                    <a:bodyPr/>
                    <a:lstStyle/>
                    <a:p>
                      <a:pPr algn="ctr"/>
                      <a:endParaRPr lang="en-GB" b="0" dirty="0">
                        <a:latin typeface="Century Gothic" panose="020B0502020202020204" pitchFamily="34" charset="0"/>
                      </a:endParaRPr>
                    </a:p>
                  </a:txBody>
                  <a:tcPr/>
                </a:tc>
                <a:extLst>
                  <a:ext uri="{0D108BD9-81ED-4DB2-BD59-A6C34878D82A}">
                    <a16:rowId xmlns:a16="http://schemas.microsoft.com/office/drawing/2014/main" xmlns="" val="3099712503"/>
                  </a:ext>
                </a:extLst>
              </a:tr>
              <a:tr h="419373">
                <a:tc>
                  <a:txBody>
                    <a:bodyPr/>
                    <a:lstStyle/>
                    <a:p>
                      <a:endParaRPr lang="en-GB" b="0" dirty="0">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latin typeface="Century Gothic" panose="020B0502020202020204" pitchFamily="34" charset="0"/>
                      </a:endParaRPr>
                    </a:p>
                  </a:txBody>
                  <a:tcPr/>
                </a:tc>
                <a:tc>
                  <a:txBody>
                    <a:bodyPr/>
                    <a:lstStyle/>
                    <a:p>
                      <a:pPr algn="ctr"/>
                      <a:endParaRPr lang="en-GB" b="0" dirty="0">
                        <a:latin typeface="Century Gothic" panose="020B0502020202020204" pitchFamily="34" charset="0"/>
                      </a:endParaRPr>
                    </a:p>
                  </a:txBody>
                  <a:tcPr/>
                </a:tc>
                <a:extLst>
                  <a:ext uri="{0D108BD9-81ED-4DB2-BD59-A6C34878D82A}">
                    <a16:rowId xmlns:a16="http://schemas.microsoft.com/office/drawing/2014/main" xmlns="" val="281882201"/>
                  </a:ext>
                </a:extLst>
              </a:tr>
              <a:tr h="417648">
                <a:tc>
                  <a:txBody>
                    <a:bodyPr/>
                    <a:lstStyle/>
                    <a:p>
                      <a:endParaRPr lang="en-GB" b="0" dirty="0">
                        <a:latin typeface="Century Gothic" panose="020B0502020202020204" pitchFamily="34" charset="0"/>
                      </a:endParaRPr>
                    </a:p>
                  </a:txBody>
                  <a:tcPr/>
                </a:tc>
                <a:tc>
                  <a:txBody>
                    <a:bodyPr/>
                    <a:lstStyle/>
                    <a:p>
                      <a:pPr algn="ctr"/>
                      <a:endParaRPr lang="en-GB" b="0" dirty="0">
                        <a:latin typeface="Century Gothic" panose="020B0502020202020204" pitchFamily="34" charset="0"/>
                      </a:endParaRPr>
                    </a:p>
                  </a:txBody>
                  <a:tcPr/>
                </a:tc>
                <a:tc>
                  <a:txBody>
                    <a:bodyPr/>
                    <a:lstStyle/>
                    <a:p>
                      <a:pPr algn="ctr"/>
                      <a:endParaRPr lang="en-GB" b="0" dirty="0">
                        <a:latin typeface="Century Gothic" panose="020B0502020202020204" pitchFamily="34" charset="0"/>
                      </a:endParaRPr>
                    </a:p>
                  </a:txBody>
                  <a:tcPr/>
                </a:tc>
                <a:extLst>
                  <a:ext uri="{0D108BD9-81ED-4DB2-BD59-A6C34878D82A}">
                    <a16:rowId xmlns:a16="http://schemas.microsoft.com/office/drawing/2014/main" xmlns="" val="3856187956"/>
                  </a:ext>
                </a:extLst>
              </a:tr>
            </a:tbl>
          </a:graphicData>
        </a:graphic>
      </p:graphicFrame>
      <p:sp>
        <p:nvSpPr>
          <p:cNvPr id="10" name="TextBox 9"/>
          <p:cNvSpPr txBox="1"/>
          <p:nvPr/>
        </p:nvSpPr>
        <p:spPr>
          <a:xfrm>
            <a:off x="5281684" y="1979171"/>
            <a:ext cx="484495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Esteban gets up at eight am</a:t>
            </a:r>
            <a:endParaRPr lang="en-GB" sz="2000" dirty="0">
              <a:solidFill>
                <a:srgbClr val="002060"/>
              </a:solidFill>
            </a:endParaRPr>
          </a:p>
        </p:txBody>
      </p:sp>
      <p:sp>
        <p:nvSpPr>
          <p:cNvPr id="12" name="TextBox 11"/>
          <p:cNvSpPr txBox="1"/>
          <p:nvPr/>
        </p:nvSpPr>
        <p:spPr>
          <a:xfrm>
            <a:off x="5281684" y="2360237"/>
            <a:ext cx="5192109"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Esteban wakes up at seven am.</a:t>
            </a:r>
            <a:endParaRPr lang="en-GB" sz="2000" dirty="0">
              <a:solidFill>
                <a:srgbClr val="002060"/>
              </a:solidFill>
            </a:endParaRPr>
          </a:p>
        </p:txBody>
      </p:sp>
      <p:sp>
        <p:nvSpPr>
          <p:cNvPr id="13" name="TextBox 12"/>
          <p:cNvSpPr txBox="1"/>
          <p:nvPr/>
        </p:nvSpPr>
        <p:spPr>
          <a:xfrm>
            <a:off x="5281683" y="2811200"/>
            <a:ext cx="551110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 washes someone else at nine am.</a:t>
            </a:r>
            <a:endParaRPr lang="en-GB" sz="2000" dirty="0">
              <a:solidFill>
                <a:srgbClr val="002060"/>
              </a:solidFill>
            </a:endParaRPr>
          </a:p>
        </p:txBody>
      </p:sp>
      <p:sp>
        <p:nvSpPr>
          <p:cNvPr id="14" name="TextBox 13"/>
          <p:cNvSpPr txBox="1"/>
          <p:nvPr/>
        </p:nvSpPr>
        <p:spPr>
          <a:xfrm>
            <a:off x="5281683" y="3288881"/>
            <a:ext cx="551110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 takes photos of himself.</a:t>
            </a:r>
            <a:endParaRPr lang="en-GB" sz="2000" dirty="0">
              <a:solidFill>
                <a:srgbClr val="002060"/>
              </a:solidFill>
            </a:endParaRPr>
          </a:p>
        </p:txBody>
      </p:sp>
      <p:sp>
        <p:nvSpPr>
          <p:cNvPr id="15" name="TextBox 14"/>
          <p:cNvSpPr txBox="1"/>
          <p:nvPr/>
        </p:nvSpPr>
        <p:spPr>
          <a:xfrm>
            <a:off x="5281683" y="3686210"/>
            <a:ext cx="551110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 makes someone else a coffee.</a:t>
            </a:r>
            <a:endParaRPr lang="en-GB" sz="2000" dirty="0">
              <a:solidFill>
                <a:srgbClr val="002060"/>
              </a:solidFill>
            </a:endParaRPr>
          </a:p>
        </p:txBody>
      </p:sp>
      <p:sp>
        <p:nvSpPr>
          <p:cNvPr id="16" name="TextBox 15"/>
          <p:cNvSpPr txBox="1"/>
          <p:nvPr/>
        </p:nvSpPr>
        <p:spPr>
          <a:xfrm>
            <a:off x="5281683" y="4084973"/>
            <a:ext cx="551110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 calls someone else.</a:t>
            </a:r>
            <a:endParaRPr lang="en-GB" sz="2000" dirty="0">
              <a:solidFill>
                <a:srgbClr val="002060"/>
              </a:solidFill>
            </a:endParaRPr>
          </a:p>
        </p:txBody>
      </p:sp>
      <p:sp>
        <p:nvSpPr>
          <p:cNvPr id="17" name="TextBox 16"/>
          <p:cNvSpPr txBox="1"/>
          <p:nvPr/>
        </p:nvSpPr>
        <p:spPr>
          <a:xfrm>
            <a:off x="5281683" y="4497606"/>
            <a:ext cx="551110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 writes to someone else.</a:t>
            </a:r>
          </a:p>
        </p:txBody>
      </p:sp>
      <p:sp>
        <p:nvSpPr>
          <p:cNvPr id="18" name="TextBox 17"/>
          <p:cNvSpPr txBox="1"/>
          <p:nvPr/>
        </p:nvSpPr>
        <p:spPr>
          <a:xfrm>
            <a:off x="10646189" y="1913159"/>
            <a:ext cx="4087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9" name="TextBox 18"/>
          <p:cNvSpPr txBox="1"/>
          <p:nvPr/>
        </p:nvSpPr>
        <p:spPr>
          <a:xfrm>
            <a:off x="10646188" y="2770806"/>
            <a:ext cx="4087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20" name="TextBox 19"/>
          <p:cNvSpPr txBox="1"/>
          <p:nvPr/>
        </p:nvSpPr>
        <p:spPr>
          <a:xfrm>
            <a:off x="11412814" y="2338011"/>
            <a:ext cx="4087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21" name="TextBox 20"/>
          <p:cNvSpPr txBox="1"/>
          <p:nvPr/>
        </p:nvSpPr>
        <p:spPr>
          <a:xfrm>
            <a:off x="11454203" y="3607254"/>
            <a:ext cx="51586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22" name="TextBox 21"/>
          <p:cNvSpPr txBox="1"/>
          <p:nvPr/>
        </p:nvSpPr>
        <p:spPr>
          <a:xfrm>
            <a:off x="11456305" y="3213224"/>
            <a:ext cx="4087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23" name="TextBox 22"/>
          <p:cNvSpPr txBox="1"/>
          <p:nvPr/>
        </p:nvSpPr>
        <p:spPr>
          <a:xfrm>
            <a:off x="10650051" y="4058567"/>
            <a:ext cx="4087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24" name="TextBox 23"/>
          <p:cNvSpPr txBox="1"/>
          <p:nvPr/>
        </p:nvSpPr>
        <p:spPr>
          <a:xfrm>
            <a:off x="11463680" y="4482467"/>
            <a:ext cx="4087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25" name="TextBox 24"/>
          <p:cNvSpPr txBox="1"/>
          <p:nvPr/>
        </p:nvSpPr>
        <p:spPr>
          <a:xfrm>
            <a:off x="11447106" y="4878641"/>
            <a:ext cx="4087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26" name="TextBox 25"/>
          <p:cNvSpPr txBox="1"/>
          <p:nvPr/>
        </p:nvSpPr>
        <p:spPr>
          <a:xfrm>
            <a:off x="10650051" y="5356197"/>
            <a:ext cx="4087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27" name="TextBox 26"/>
          <p:cNvSpPr txBox="1"/>
          <p:nvPr/>
        </p:nvSpPr>
        <p:spPr>
          <a:xfrm>
            <a:off x="10666206" y="5776658"/>
            <a:ext cx="4087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28" name="TextBox 27"/>
          <p:cNvSpPr txBox="1"/>
          <p:nvPr/>
        </p:nvSpPr>
        <p:spPr>
          <a:xfrm>
            <a:off x="5262174" y="4919047"/>
            <a:ext cx="496883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 teaches himself Spanish.</a:t>
            </a:r>
            <a:endParaRPr lang="en-GB" sz="2000" dirty="0">
              <a:solidFill>
                <a:srgbClr val="002060"/>
              </a:solidFill>
            </a:endParaRPr>
          </a:p>
        </p:txBody>
      </p:sp>
      <p:sp>
        <p:nvSpPr>
          <p:cNvPr id="29" name="TextBox 28"/>
          <p:cNvSpPr txBox="1"/>
          <p:nvPr/>
        </p:nvSpPr>
        <p:spPr>
          <a:xfrm>
            <a:off x="5262174" y="5356197"/>
            <a:ext cx="551110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 burns something (!) </a:t>
            </a:r>
          </a:p>
        </p:txBody>
      </p:sp>
      <p:sp>
        <p:nvSpPr>
          <p:cNvPr id="31" name="Rounded Rectangle 30"/>
          <p:cNvSpPr/>
          <p:nvPr/>
        </p:nvSpPr>
        <p:spPr>
          <a:xfrm>
            <a:off x="11040551" y="58967"/>
            <a:ext cx="111500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smtClean="0">
                <a:latin typeface="Century Gothic" panose="020B0502020202020204" pitchFamily="34" charset="0"/>
              </a:rPr>
              <a:t>leer</a:t>
            </a:r>
            <a:endParaRPr lang="en-GB" sz="2000" dirty="0">
              <a:latin typeface="Century Gothic" panose="020B0502020202020204"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1669961178"/>
              </p:ext>
            </p:extLst>
          </p:nvPr>
        </p:nvGraphicFramePr>
        <p:xfrm>
          <a:off x="461315" y="1567299"/>
          <a:ext cx="4452036" cy="4250563"/>
        </p:xfrm>
        <a:graphic>
          <a:graphicData uri="http://schemas.openxmlformats.org/drawingml/2006/table">
            <a:tbl>
              <a:tblPr firstRow="1" bandRow="1">
                <a:tableStyleId>{8A107856-5554-42FB-B03E-39F5DBC370BA}</a:tableStyleId>
              </a:tblPr>
              <a:tblGrid>
                <a:gridCol w="4452036">
                  <a:extLst>
                    <a:ext uri="{9D8B030D-6E8A-4147-A177-3AD203B41FA5}">
                      <a16:colId xmlns:a16="http://schemas.microsoft.com/office/drawing/2014/main" xmlns="" val="4247093851"/>
                    </a:ext>
                  </a:extLst>
                </a:gridCol>
              </a:tblGrid>
              <a:tr h="419373">
                <a:tc>
                  <a:txBody>
                    <a:bodyPr/>
                    <a:lstStyle/>
                    <a:p>
                      <a:pPr marL="0" indent="0">
                        <a:buNone/>
                      </a:pPr>
                      <a:endParaRPr lang="en-GB" b="0" dirty="0">
                        <a:latin typeface="Century Gothic" panose="020B0502020202020204" pitchFamily="34" charset="0"/>
                      </a:endParaRPr>
                    </a:p>
                  </a:txBody>
                  <a:tcPr/>
                </a:tc>
                <a:extLst>
                  <a:ext uri="{0D108BD9-81ED-4DB2-BD59-A6C34878D82A}">
                    <a16:rowId xmlns:a16="http://schemas.microsoft.com/office/drawing/2014/main" xmlns="" val="970154404"/>
                  </a:ext>
                </a:extLst>
              </a:tr>
              <a:tr h="419373">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xmlns="" val="593008471"/>
                  </a:ext>
                </a:extLst>
              </a:tr>
              <a:tr h="476206">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xmlns="" val="1054046979"/>
                  </a:ext>
                </a:extLst>
              </a:tr>
              <a:tr h="419373">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xmlns="" val="2771548854"/>
                  </a:ext>
                </a:extLst>
              </a:tr>
              <a:tr h="419373">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xmlns="" val="3643618112"/>
                  </a:ext>
                </a:extLst>
              </a:tr>
              <a:tr h="419373">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xmlns="" val="1646121427"/>
                  </a:ext>
                </a:extLst>
              </a:tr>
              <a:tr h="419373">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xmlns="" val="1386631605"/>
                  </a:ext>
                </a:extLst>
              </a:tr>
              <a:tr h="419373">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xmlns="" val="3099712503"/>
                  </a:ext>
                </a:extLst>
              </a:tr>
              <a:tr h="419373">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xmlns="" val="281882201"/>
                  </a:ext>
                </a:extLst>
              </a:tr>
              <a:tr h="419373">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xmlns="" val="3856187956"/>
                  </a:ext>
                </a:extLst>
              </a:tr>
            </a:tbl>
          </a:graphicData>
        </a:graphic>
      </p:graphicFrame>
      <p:sp>
        <p:nvSpPr>
          <p:cNvPr id="33" name="TextBox 32"/>
          <p:cNvSpPr txBox="1"/>
          <p:nvPr/>
        </p:nvSpPr>
        <p:spPr>
          <a:xfrm>
            <a:off x="418099" y="1567299"/>
            <a:ext cx="3407867" cy="421654"/>
          </a:xfrm>
          <a:prstGeom prst="rect">
            <a:avLst/>
          </a:prstGeom>
          <a:noFill/>
        </p:spPr>
        <p:txBody>
          <a:bodyPr wrap="square" rtlCol="0">
            <a:spAutoFit/>
          </a:bodyPr>
          <a:lstStyle/>
          <a:p>
            <a:pPr lvl="0">
              <a:lnSpc>
                <a:spcPct val="107000"/>
              </a:lnSpc>
            </a:pPr>
            <a:r>
              <a:rPr lang="es-ES" sz="2000" dirty="0">
                <a:solidFill>
                  <a:srgbClr val="002060"/>
                </a:solidFill>
                <a:latin typeface="Century Gothic" panose="020B0502020202020204" pitchFamily="34" charset="0"/>
                <a:ea typeface="Century Gothic"/>
                <a:cs typeface="Century Gothic"/>
                <a:sym typeface="Century Gothic"/>
              </a:rPr>
              <a:t>1. Me levanto a las </a:t>
            </a:r>
            <a:r>
              <a:rPr lang="es-ES" sz="2000" dirty="0" smtClean="0">
                <a:solidFill>
                  <a:srgbClr val="002060"/>
                </a:solidFill>
                <a:latin typeface="Century Gothic" panose="020B0502020202020204" pitchFamily="34" charset="0"/>
                <a:ea typeface="Century Gothic"/>
                <a:cs typeface="Century Gothic"/>
                <a:sym typeface="Century Gothic"/>
              </a:rPr>
              <a:t>ocho</a:t>
            </a:r>
            <a:endParaRPr lang="es-ES" sz="2000" dirty="0">
              <a:solidFill>
                <a:srgbClr val="002060"/>
              </a:solidFill>
              <a:latin typeface="Century Gothic" panose="020B0502020202020204" pitchFamily="34" charset="0"/>
              <a:ea typeface="Century Gothic"/>
              <a:cs typeface="Century Gothic"/>
              <a:sym typeface="Century Gothic"/>
            </a:endParaRPr>
          </a:p>
        </p:txBody>
      </p:sp>
      <p:sp>
        <p:nvSpPr>
          <p:cNvPr id="34" name="TextBox 33"/>
          <p:cNvSpPr txBox="1"/>
          <p:nvPr/>
        </p:nvSpPr>
        <p:spPr>
          <a:xfrm>
            <a:off x="418099" y="2024398"/>
            <a:ext cx="4565203" cy="421654"/>
          </a:xfrm>
          <a:prstGeom prst="rect">
            <a:avLst/>
          </a:prstGeom>
          <a:noFill/>
        </p:spPr>
        <p:txBody>
          <a:bodyPr wrap="square" rtlCol="0">
            <a:spAutoFit/>
          </a:bodyPr>
          <a:lstStyle/>
          <a:p>
            <a:pPr lvl="0">
              <a:lnSpc>
                <a:spcPct val="107000"/>
              </a:lnSpc>
            </a:pPr>
            <a:r>
              <a:rPr lang="en-GB" sz="2000" dirty="0">
                <a:solidFill>
                  <a:srgbClr val="002060"/>
                </a:solidFill>
                <a:latin typeface="Century Gothic" panose="020B0502020202020204" pitchFamily="34" charset="0"/>
                <a:ea typeface="Century Gothic"/>
                <a:cs typeface="Century Gothic"/>
                <a:sym typeface="Century Gothic"/>
              </a:rPr>
              <a:t>2. </a:t>
            </a:r>
            <a:r>
              <a:rPr lang="en-GB" sz="2000" dirty="0" err="1">
                <a:solidFill>
                  <a:srgbClr val="002060"/>
                </a:solidFill>
                <a:latin typeface="Century Gothic" panose="020B0502020202020204" pitchFamily="34" charset="0"/>
                <a:ea typeface="Century Gothic"/>
                <a:cs typeface="Century Gothic"/>
                <a:sym typeface="Century Gothic"/>
              </a:rPr>
              <a:t>Despierto</a:t>
            </a:r>
            <a:r>
              <a:rPr lang="en-GB" sz="2000" dirty="0">
                <a:solidFill>
                  <a:srgbClr val="002060"/>
                </a:solidFill>
                <a:latin typeface="Century Gothic" panose="020B0502020202020204" pitchFamily="34" charset="0"/>
                <a:ea typeface="Century Gothic"/>
                <a:cs typeface="Century Gothic"/>
                <a:sym typeface="Century Gothic"/>
              </a:rPr>
              <a:t>             </a:t>
            </a:r>
            <a:r>
              <a:rPr lang="en-GB" sz="2000" dirty="0" smtClean="0">
                <a:solidFill>
                  <a:srgbClr val="002060"/>
                </a:solidFill>
                <a:latin typeface="Century Gothic" panose="020B0502020202020204" pitchFamily="34" charset="0"/>
                <a:ea typeface="Century Gothic"/>
                <a:cs typeface="Century Gothic"/>
                <a:sym typeface="Century Gothic"/>
              </a:rPr>
              <a:t>a </a:t>
            </a:r>
            <a:r>
              <a:rPr lang="en-GB" sz="2000" dirty="0">
                <a:solidFill>
                  <a:srgbClr val="002060"/>
                </a:solidFill>
                <a:latin typeface="Century Gothic" panose="020B0502020202020204" pitchFamily="34" charset="0"/>
                <a:ea typeface="Century Gothic"/>
                <a:cs typeface="Century Gothic"/>
                <a:sym typeface="Century Gothic"/>
              </a:rPr>
              <a:t>las </a:t>
            </a:r>
            <a:r>
              <a:rPr lang="en-GB" sz="2000" dirty="0" err="1">
                <a:solidFill>
                  <a:srgbClr val="002060"/>
                </a:solidFill>
                <a:latin typeface="Century Gothic" panose="020B0502020202020204" pitchFamily="34" charset="0"/>
                <a:ea typeface="Century Gothic"/>
                <a:cs typeface="Century Gothic"/>
                <a:sym typeface="Century Gothic"/>
              </a:rPr>
              <a:t>siete</a:t>
            </a:r>
            <a:r>
              <a:rPr lang="en-GB" sz="2000" dirty="0">
                <a:solidFill>
                  <a:srgbClr val="002060"/>
                </a:solidFill>
                <a:latin typeface="Century Gothic" panose="020B0502020202020204" pitchFamily="34" charset="0"/>
                <a:ea typeface="Century Gothic"/>
                <a:cs typeface="Century Gothic"/>
                <a:sym typeface="Century Gothic"/>
              </a:rPr>
              <a:t>.</a:t>
            </a:r>
          </a:p>
        </p:txBody>
      </p:sp>
      <p:sp>
        <p:nvSpPr>
          <p:cNvPr id="35" name="TextBox 34"/>
          <p:cNvSpPr txBox="1"/>
          <p:nvPr/>
        </p:nvSpPr>
        <p:spPr>
          <a:xfrm>
            <a:off x="418099" y="2481497"/>
            <a:ext cx="4210475" cy="421654"/>
          </a:xfrm>
          <a:prstGeom prst="rect">
            <a:avLst/>
          </a:prstGeom>
          <a:noFill/>
        </p:spPr>
        <p:txBody>
          <a:bodyPr wrap="square" rtlCol="0">
            <a:spAutoFit/>
          </a:bodyPr>
          <a:lstStyle/>
          <a:p>
            <a:pPr lvl="0">
              <a:lnSpc>
                <a:spcPct val="107000"/>
              </a:lnSpc>
            </a:pPr>
            <a:r>
              <a:rPr lang="en-GB" sz="2000" dirty="0">
                <a:solidFill>
                  <a:srgbClr val="002060"/>
                </a:solidFill>
                <a:latin typeface="Century Gothic" panose="020B0502020202020204" pitchFamily="34" charset="0"/>
                <a:ea typeface="Century Gothic"/>
                <a:cs typeface="Century Gothic"/>
                <a:sym typeface="Century Gothic"/>
              </a:rPr>
              <a:t>3. </a:t>
            </a:r>
            <a:r>
              <a:rPr lang="en-GB" sz="2000" dirty="0" err="1" smtClean="0">
                <a:solidFill>
                  <a:srgbClr val="002060"/>
                </a:solidFill>
                <a:latin typeface="Century Gothic" panose="020B0502020202020204" pitchFamily="34" charset="0"/>
                <a:ea typeface="Century Gothic"/>
                <a:cs typeface="Century Gothic"/>
                <a:sym typeface="Century Gothic"/>
              </a:rPr>
              <a:t>Lavo</a:t>
            </a:r>
            <a:r>
              <a:rPr lang="en-GB" sz="2000" dirty="0" smtClean="0">
                <a:solidFill>
                  <a:srgbClr val="002060"/>
                </a:solidFill>
                <a:latin typeface="Century Gothic" panose="020B0502020202020204" pitchFamily="34" charset="0"/>
                <a:ea typeface="Century Gothic"/>
                <a:cs typeface="Century Gothic"/>
                <a:sym typeface="Century Gothic"/>
              </a:rPr>
              <a:t>            a </a:t>
            </a:r>
            <a:r>
              <a:rPr lang="en-GB" sz="2000" dirty="0">
                <a:solidFill>
                  <a:srgbClr val="002060"/>
                </a:solidFill>
                <a:latin typeface="Century Gothic" panose="020B0502020202020204" pitchFamily="34" charset="0"/>
                <a:ea typeface="Century Gothic"/>
                <a:cs typeface="Century Gothic"/>
                <a:sym typeface="Century Gothic"/>
              </a:rPr>
              <a:t>las </a:t>
            </a:r>
            <a:r>
              <a:rPr lang="en-GB" sz="2000" dirty="0" err="1" smtClean="0">
                <a:solidFill>
                  <a:srgbClr val="002060"/>
                </a:solidFill>
                <a:latin typeface="Century Gothic" panose="020B0502020202020204" pitchFamily="34" charset="0"/>
                <a:ea typeface="Century Gothic"/>
                <a:cs typeface="Century Gothic"/>
                <a:sym typeface="Century Gothic"/>
              </a:rPr>
              <a:t>nueve</a:t>
            </a:r>
            <a:r>
              <a:rPr lang="en-GB" sz="2000" dirty="0" smtClean="0">
                <a:solidFill>
                  <a:srgbClr val="002060"/>
                </a:solidFill>
                <a:latin typeface="Century Gothic" panose="020B0502020202020204" pitchFamily="34" charset="0"/>
                <a:ea typeface="Century Gothic"/>
                <a:cs typeface="Century Gothic"/>
                <a:sym typeface="Century Gothic"/>
              </a:rPr>
              <a:t>.</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36" name="TextBox 35"/>
          <p:cNvSpPr txBox="1"/>
          <p:nvPr/>
        </p:nvSpPr>
        <p:spPr>
          <a:xfrm>
            <a:off x="461315" y="2889572"/>
            <a:ext cx="3407867" cy="421654"/>
          </a:xfrm>
          <a:prstGeom prst="rect">
            <a:avLst/>
          </a:prstGeom>
          <a:noFill/>
        </p:spPr>
        <p:txBody>
          <a:bodyPr wrap="square" rtlCol="0">
            <a:spAutoFit/>
          </a:bodyPr>
          <a:lstStyle/>
          <a:p>
            <a:pPr lvl="0">
              <a:lnSpc>
                <a:spcPct val="107000"/>
              </a:lnSpc>
            </a:pPr>
            <a:r>
              <a:rPr lang="en-GB" sz="2000" dirty="0">
                <a:solidFill>
                  <a:srgbClr val="002060"/>
                </a:solidFill>
                <a:latin typeface="Century Gothic" panose="020B0502020202020204" pitchFamily="34" charset="0"/>
                <a:ea typeface="Century Gothic"/>
                <a:cs typeface="Century Gothic"/>
                <a:sym typeface="Century Gothic"/>
              </a:rPr>
              <a:t>4. Saco </a:t>
            </a:r>
            <a:r>
              <a:rPr lang="en-GB" sz="2000" dirty="0" err="1">
                <a:solidFill>
                  <a:srgbClr val="002060"/>
                </a:solidFill>
                <a:latin typeface="Century Gothic" panose="020B0502020202020204" pitchFamily="34" charset="0"/>
                <a:ea typeface="Century Gothic"/>
                <a:cs typeface="Century Gothic"/>
                <a:sym typeface="Century Gothic"/>
              </a:rPr>
              <a:t>fotos</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37" name="TextBox 36"/>
          <p:cNvSpPr txBox="1"/>
          <p:nvPr/>
        </p:nvSpPr>
        <p:spPr>
          <a:xfrm>
            <a:off x="418099" y="3292470"/>
            <a:ext cx="3407867" cy="396199"/>
          </a:xfrm>
          <a:prstGeom prst="rect">
            <a:avLst/>
          </a:prstGeom>
          <a:noFill/>
        </p:spPr>
        <p:txBody>
          <a:bodyPr wrap="square" rtlCol="0">
            <a:spAutoFit/>
          </a:bodyPr>
          <a:lstStyle/>
          <a:p>
            <a:pPr lvl="0">
              <a:lnSpc>
                <a:spcPct val="107000"/>
              </a:lnSpc>
            </a:pPr>
            <a:r>
              <a:rPr lang="en-GB" sz="2000" dirty="0">
                <a:solidFill>
                  <a:srgbClr val="002060"/>
                </a:solidFill>
                <a:latin typeface="Century Gothic" panose="020B0502020202020204" pitchFamily="34" charset="0"/>
                <a:ea typeface="Century Gothic"/>
                <a:cs typeface="Century Gothic"/>
                <a:sym typeface="Century Gothic"/>
              </a:rPr>
              <a:t>5. Me </a:t>
            </a:r>
            <a:r>
              <a:rPr lang="en-GB" sz="2000" dirty="0" err="1">
                <a:solidFill>
                  <a:srgbClr val="002060"/>
                </a:solidFill>
                <a:latin typeface="Century Gothic" panose="020B0502020202020204" pitchFamily="34" charset="0"/>
                <a:ea typeface="Century Gothic"/>
                <a:cs typeface="Century Gothic"/>
                <a:sym typeface="Century Gothic"/>
              </a:rPr>
              <a:t>preparo</a:t>
            </a:r>
            <a:r>
              <a:rPr lang="en-GB" sz="2000" dirty="0">
                <a:solidFill>
                  <a:srgbClr val="002060"/>
                </a:solidFill>
                <a:latin typeface="Century Gothic" panose="020B0502020202020204" pitchFamily="34" charset="0"/>
                <a:ea typeface="Century Gothic"/>
                <a:cs typeface="Century Gothic"/>
                <a:sym typeface="Century Gothic"/>
              </a:rPr>
              <a:t> un café</a:t>
            </a:r>
          </a:p>
        </p:txBody>
      </p:sp>
      <p:sp>
        <p:nvSpPr>
          <p:cNvPr id="38" name="TextBox 37"/>
          <p:cNvSpPr txBox="1"/>
          <p:nvPr/>
        </p:nvSpPr>
        <p:spPr>
          <a:xfrm>
            <a:off x="461315" y="3744193"/>
            <a:ext cx="3407867" cy="421654"/>
          </a:xfrm>
          <a:prstGeom prst="rect">
            <a:avLst/>
          </a:prstGeom>
          <a:noFill/>
        </p:spPr>
        <p:txBody>
          <a:bodyPr wrap="square" rtlCol="0">
            <a:spAutoFit/>
          </a:bodyPr>
          <a:lstStyle/>
          <a:p>
            <a:pPr lvl="0">
              <a:lnSpc>
                <a:spcPct val="107000"/>
              </a:lnSpc>
            </a:pPr>
            <a:r>
              <a:rPr lang="en-GB" sz="2000" dirty="0">
                <a:solidFill>
                  <a:srgbClr val="002060"/>
                </a:solidFill>
                <a:latin typeface="Century Gothic" panose="020B0502020202020204" pitchFamily="34" charset="0"/>
                <a:ea typeface="Century Gothic"/>
                <a:cs typeface="Century Gothic"/>
                <a:sym typeface="Century Gothic"/>
              </a:rPr>
              <a:t>6. </a:t>
            </a:r>
            <a:r>
              <a:rPr lang="en-GB" sz="2000" dirty="0" err="1">
                <a:solidFill>
                  <a:srgbClr val="002060"/>
                </a:solidFill>
                <a:latin typeface="Century Gothic" panose="020B0502020202020204" pitchFamily="34" charset="0"/>
                <a:ea typeface="Century Gothic"/>
                <a:cs typeface="Century Gothic"/>
                <a:sym typeface="Century Gothic"/>
              </a:rPr>
              <a:t>Llamo</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39" name="TextBox 38"/>
          <p:cNvSpPr txBox="1"/>
          <p:nvPr/>
        </p:nvSpPr>
        <p:spPr>
          <a:xfrm>
            <a:off x="488651" y="4184132"/>
            <a:ext cx="3407867" cy="396199"/>
          </a:xfrm>
          <a:prstGeom prst="rect">
            <a:avLst/>
          </a:prstGeom>
          <a:noFill/>
        </p:spPr>
        <p:txBody>
          <a:bodyPr wrap="square" rtlCol="0">
            <a:spAutoFit/>
          </a:bodyPr>
          <a:lstStyle/>
          <a:p>
            <a:pPr lvl="0">
              <a:lnSpc>
                <a:spcPct val="107000"/>
              </a:lnSpc>
            </a:pPr>
            <a:r>
              <a:rPr lang="en-GB" sz="2000" dirty="0">
                <a:solidFill>
                  <a:srgbClr val="002060"/>
                </a:solidFill>
                <a:latin typeface="Century Gothic" panose="020B0502020202020204" pitchFamily="34" charset="0"/>
                <a:ea typeface="Century Gothic"/>
                <a:cs typeface="Century Gothic"/>
                <a:sym typeface="Century Gothic"/>
              </a:rPr>
              <a:t>7. Me </a:t>
            </a:r>
            <a:r>
              <a:rPr lang="en-GB" sz="2000" dirty="0" err="1">
                <a:solidFill>
                  <a:srgbClr val="002060"/>
                </a:solidFill>
                <a:latin typeface="Century Gothic" panose="020B0502020202020204" pitchFamily="34" charset="0"/>
                <a:ea typeface="Century Gothic"/>
                <a:cs typeface="Century Gothic"/>
                <a:sym typeface="Century Gothic"/>
              </a:rPr>
              <a:t>escribo</a:t>
            </a:r>
            <a:r>
              <a:rPr lang="en-GB" sz="2000" dirty="0">
                <a:solidFill>
                  <a:srgbClr val="002060"/>
                </a:solidFill>
                <a:latin typeface="Century Gothic" panose="020B0502020202020204" pitchFamily="34" charset="0"/>
                <a:ea typeface="Century Gothic"/>
                <a:cs typeface="Century Gothic"/>
                <a:sym typeface="Century Gothic"/>
              </a:rPr>
              <a:t> </a:t>
            </a:r>
          </a:p>
        </p:txBody>
      </p:sp>
      <p:sp>
        <p:nvSpPr>
          <p:cNvPr id="40" name="TextBox 39"/>
          <p:cNvSpPr txBox="1"/>
          <p:nvPr/>
        </p:nvSpPr>
        <p:spPr>
          <a:xfrm>
            <a:off x="511390" y="4584115"/>
            <a:ext cx="3407867" cy="396199"/>
          </a:xfrm>
          <a:prstGeom prst="rect">
            <a:avLst/>
          </a:prstGeom>
          <a:noFill/>
        </p:spPr>
        <p:txBody>
          <a:bodyPr wrap="square" rtlCol="0">
            <a:spAutoFit/>
          </a:bodyPr>
          <a:lstStyle/>
          <a:p>
            <a:pPr lvl="0">
              <a:lnSpc>
                <a:spcPct val="107000"/>
              </a:lnSpc>
            </a:pPr>
            <a:r>
              <a:rPr lang="en-GB" sz="2000" dirty="0">
                <a:solidFill>
                  <a:srgbClr val="002060"/>
                </a:solidFill>
                <a:latin typeface="Century Gothic" panose="020B0502020202020204" pitchFamily="34" charset="0"/>
                <a:ea typeface="Century Gothic"/>
                <a:cs typeface="Century Gothic"/>
                <a:sym typeface="Century Gothic"/>
              </a:rPr>
              <a:t>8. </a:t>
            </a:r>
            <a:r>
              <a:rPr lang="en-GB" sz="2000" dirty="0" err="1">
                <a:solidFill>
                  <a:srgbClr val="002060"/>
                </a:solidFill>
                <a:latin typeface="Century Gothic" panose="020B0502020202020204" pitchFamily="34" charset="0"/>
                <a:ea typeface="Century Gothic"/>
                <a:cs typeface="Century Gothic"/>
                <a:sym typeface="Century Gothic"/>
              </a:rPr>
              <a:t>Enseño</a:t>
            </a:r>
            <a:r>
              <a:rPr lang="en-GB" sz="2000" dirty="0">
                <a:solidFill>
                  <a:srgbClr val="002060"/>
                </a:solidFill>
                <a:latin typeface="Century Gothic" panose="020B0502020202020204" pitchFamily="34" charset="0"/>
                <a:ea typeface="Century Gothic"/>
                <a:cs typeface="Century Gothic"/>
                <a:sym typeface="Century Gothic"/>
              </a:rPr>
              <a:t> </a:t>
            </a:r>
            <a:r>
              <a:rPr lang="en-GB" sz="2000" dirty="0" err="1">
                <a:solidFill>
                  <a:srgbClr val="002060"/>
                </a:solidFill>
                <a:latin typeface="Century Gothic" panose="020B0502020202020204" pitchFamily="34" charset="0"/>
                <a:ea typeface="Century Gothic"/>
                <a:cs typeface="Century Gothic"/>
                <a:sym typeface="Century Gothic"/>
              </a:rPr>
              <a:t>español</a:t>
            </a:r>
            <a:r>
              <a:rPr lang="en-GB" sz="2000" dirty="0">
                <a:solidFill>
                  <a:srgbClr val="002060"/>
                </a:solidFill>
                <a:latin typeface="Century Gothic" panose="020B0502020202020204" pitchFamily="34" charset="0"/>
                <a:ea typeface="Century Gothic"/>
                <a:cs typeface="Century Gothic"/>
                <a:sym typeface="Century Gothic"/>
              </a:rPr>
              <a:t>   </a:t>
            </a:r>
          </a:p>
        </p:txBody>
      </p:sp>
      <p:sp>
        <p:nvSpPr>
          <p:cNvPr id="41" name="TextBox 40"/>
          <p:cNvSpPr txBox="1"/>
          <p:nvPr/>
        </p:nvSpPr>
        <p:spPr>
          <a:xfrm>
            <a:off x="504286" y="4988269"/>
            <a:ext cx="3407867" cy="396199"/>
          </a:xfrm>
          <a:prstGeom prst="rect">
            <a:avLst/>
          </a:prstGeom>
          <a:noFill/>
        </p:spPr>
        <p:txBody>
          <a:bodyPr wrap="square" rtlCol="0">
            <a:spAutoFit/>
          </a:bodyPr>
          <a:lstStyle/>
          <a:p>
            <a:pPr lvl="0">
              <a:lnSpc>
                <a:spcPct val="107000"/>
              </a:lnSpc>
            </a:pPr>
            <a:r>
              <a:rPr lang="en-GB" sz="2000" dirty="0">
                <a:solidFill>
                  <a:srgbClr val="002060"/>
                </a:solidFill>
                <a:latin typeface="Century Gothic" panose="020B0502020202020204" pitchFamily="34" charset="0"/>
                <a:ea typeface="Century Gothic"/>
                <a:cs typeface="Century Gothic"/>
                <a:sym typeface="Century Gothic"/>
              </a:rPr>
              <a:t>9. </a:t>
            </a:r>
            <a:r>
              <a:rPr lang="en-GB" sz="2000" dirty="0" err="1">
                <a:solidFill>
                  <a:srgbClr val="002060"/>
                </a:solidFill>
                <a:latin typeface="Century Gothic" panose="020B0502020202020204" pitchFamily="34" charset="0"/>
                <a:ea typeface="Century Gothic"/>
                <a:cs typeface="Century Gothic"/>
                <a:sym typeface="Century Gothic"/>
              </a:rPr>
              <a:t>Quemo</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42" name="TextBox 41"/>
          <p:cNvSpPr txBox="1"/>
          <p:nvPr/>
        </p:nvSpPr>
        <p:spPr>
          <a:xfrm>
            <a:off x="461315" y="5423834"/>
            <a:ext cx="3407867" cy="396199"/>
          </a:xfrm>
          <a:prstGeom prst="rect">
            <a:avLst/>
          </a:prstGeom>
          <a:noFill/>
        </p:spPr>
        <p:txBody>
          <a:bodyPr wrap="square" rtlCol="0">
            <a:spAutoFit/>
          </a:bodyPr>
          <a:lstStyle/>
          <a:p>
            <a:pPr lvl="0">
              <a:lnSpc>
                <a:spcPct val="107000"/>
              </a:lnSpc>
            </a:pPr>
            <a:r>
              <a:rPr lang="en-GB" sz="2000" dirty="0">
                <a:solidFill>
                  <a:srgbClr val="002060"/>
                </a:solidFill>
                <a:latin typeface="Century Gothic" panose="020B0502020202020204" pitchFamily="34" charset="0"/>
                <a:ea typeface="Century Gothic"/>
                <a:cs typeface="Century Gothic"/>
                <a:sym typeface="Century Gothic"/>
              </a:rPr>
              <a:t>10. Me </a:t>
            </a:r>
            <a:r>
              <a:rPr lang="en-GB" sz="2000" dirty="0" err="1">
                <a:solidFill>
                  <a:srgbClr val="002060"/>
                </a:solidFill>
                <a:latin typeface="Century Gothic" panose="020B0502020202020204" pitchFamily="34" charset="0"/>
                <a:ea typeface="Century Gothic"/>
                <a:cs typeface="Century Gothic"/>
                <a:sym typeface="Century Gothic"/>
              </a:rPr>
              <a:t>presento</a:t>
            </a:r>
            <a:r>
              <a:rPr lang="en-GB" sz="2000" dirty="0">
                <a:solidFill>
                  <a:srgbClr val="002060"/>
                </a:solidFill>
                <a:latin typeface="Century Gothic" panose="020B0502020202020204" pitchFamily="34" charset="0"/>
                <a:ea typeface="Century Gothic"/>
                <a:cs typeface="Century Gothic"/>
                <a:sym typeface="Century Gothic"/>
              </a:rPr>
              <a:t> </a:t>
            </a:r>
          </a:p>
        </p:txBody>
      </p:sp>
      <p:sp>
        <p:nvSpPr>
          <p:cNvPr id="43" name="TextBox 42"/>
          <p:cNvSpPr txBox="1"/>
          <p:nvPr/>
        </p:nvSpPr>
        <p:spPr>
          <a:xfrm>
            <a:off x="307922" y="898863"/>
            <a:ext cx="11046482"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Read the sentences and tick true or false.</a:t>
            </a:r>
            <a:endParaRPr lang="en-GB" sz="2000" dirty="0">
              <a:solidFill>
                <a:schemeClr val="accent5">
                  <a:lumMod val="50000"/>
                </a:schemeClr>
              </a:solidFill>
            </a:endParaRPr>
          </a:p>
        </p:txBody>
      </p:sp>
      <p:sp>
        <p:nvSpPr>
          <p:cNvPr id="55" name="TextBox 54"/>
          <p:cNvSpPr txBox="1"/>
          <p:nvPr/>
        </p:nvSpPr>
        <p:spPr>
          <a:xfrm>
            <a:off x="5281683" y="5760149"/>
            <a:ext cx="551110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He introduces himself to someone.</a:t>
            </a:r>
          </a:p>
        </p:txBody>
      </p:sp>
      <p:sp>
        <p:nvSpPr>
          <p:cNvPr id="47"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48" name="Explosion 2 47"/>
          <p:cNvSpPr/>
          <p:nvPr/>
        </p:nvSpPr>
        <p:spPr>
          <a:xfrm rot="1480600">
            <a:off x="2092862" y="1873276"/>
            <a:ext cx="640620" cy="653615"/>
          </a:xfrm>
          <a:prstGeom prst="irregularSeal2">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endParaRPr>
          </a:p>
        </p:txBody>
      </p:sp>
      <p:sp>
        <p:nvSpPr>
          <p:cNvPr id="52" name="Explosion 2 51"/>
          <p:cNvSpPr/>
          <p:nvPr/>
        </p:nvSpPr>
        <p:spPr>
          <a:xfrm rot="1480600">
            <a:off x="3584313" y="1420348"/>
            <a:ext cx="640620" cy="653615"/>
          </a:xfrm>
          <a:prstGeom prst="irregularSeal2">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endParaRPr>
          </a:p>
        </p:txBody>
      </p:sp>
      <p:sp>
        <p:nvSpPr>
          <p:cNvPr id="58" name="Explosion 2 57"/>
          <p:cNvSpPr/>
          <p:nvPr/>
        </p:nvSpPr>
        <p:spPr>
          <a:xfrm rot="1480600">
            <a:off x="1475233" y="2348661"/>
            <a:ext cx="640620" cy="653615"/>
          </a:xfrm>
          <a:prstGeom prst="irregularSeal2">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endParaRPr>
          </a:p>
        </p:txBody>
      </p:sp>
      <p:sp>
        <p:nvSpPr>
          <p:cNvPr id="59" name="Explosion 2 58"/>
          <p:cNvSpPr/>
          <p:nvPr/>
        </p:nvSpPr>
        <p:spPr>
          <a:xfrm rot="1480600">
            <a:off x="2211548" y="2770104"/>
            <a:ext cx="640620" cy="653615"/>
          </a:xfrm>
          <a:prstGeom prst="irregularSeal2">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endParaRPr>
          </a:p>
        </p:txBody>
      </p:sp>
      <p:sp>
        <p:nvSpPr>
          <p:cNvPr id="60" name="Explosion 2 59"/>
          <p:cNvSpPr/>
          <p:nvPr/>
        </p:nvSpPr>
        <p:spPr>
          <a:xfrm rot="1480600">
            <a:off x="3334374" y="3163761"/>
            <a:ext cx="640620" cy="653615"/>
          </a:xfrm>
          <a:prstGeom prst="irregularSeal2">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endParaRPr>
          </a:p>
        </p:txBody>
      </p:sp>
      <p:sp>
        <p:nvSpPr>
          <p:cNvPr id="61" name="Explosion 2 60"/>
          <p:cNvSpPr/>
          <p:nvPr/>
        </p:nvSpPr>
        <p:spPr>
          <a:xfrm rot="1480600">
            <a:off x="1739963" y="3618322"/>
            <a:ext cx="640620" cy="653615"/>
          </a:xfrm>
          <a:prstGeom prst="irregularSeal2">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endParaRPr>
          </a:p>
        </p:txBody>
      </p:sp>
      <p:sp>
        <p:nvSpPr>
          <p:cNvPr id="62" name="Explosion 2 61"/>
          <p:cNvSpPr/>
          <p:nvPr/>
        </p:nvSpPr>
        <p:spPr>
          <a:xfrm rot="1480600">
            <a:off x="2324257" y="4004067"/>
            <a:ext cx="640620" cy="653615"/>
          </a:xfrm>
          <a:prstGeom prst="irregularSeal2">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endParaRPr>
          </a:p>
        </p:txBody>
      </p:sp>
      <p:sp>
        <p:nvSpPr>
          <p:cNvPr id="63" name="Explosion 2 62"/>
          <p:cNvSpPr/>
          <p:nvPr/>
        </p:nvSpPr>
        <p:spPr>
          <a:xfrm rot="1480600">
            <a:off x="2885966" y="4416780"/>
            <a:ext cx="640620" cy="653615"/>
          </a:xfrm>
          <a:prstGeom prst="irregularSeal2">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endParaRPr>
          </a:p>
        </p:txBody>
      </p:sp>
      <p:sp>
        <p:nvSpPr>
          <p:cNvPr id="64" name="Explosion 2 63"/>
          <p:cNvSpPr/>
          <p:nvPr/>
        </p:nvSpPr>
        <p:spPr>
          <a:xfrm rot="1480600">
            <a:off x="1892864" y="4871256"/>
            <a:ext cx="640620" cy="653615"/>
          </a:xfrm>
          <a:prstGeom prst="irregularSeal2">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endParaRPr>
          </a:p>
        </p:txBody>
      </p:sp>
      <p:sp>
        <p:nvSpPr>
          <p:cNvPr id="65" name="Explosion 2 64"/>
          <p:cNvSpPr/>
          <p:nvPr/>
        </p:nvSpPr>
        <p:spPr>
          <a:xfrm rot="1480600">
            <a:off x="2641757" y="5282736"/>
            <a:ext cx="640620" cy="653615"/>
          </a:xfrm>
          <a:prstGeom prst="irregularSeal2">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F0"/>
                </a:solidFill>
              </a:ln>
            </a:endParaRPr>
          </a:p>
        </p:txBody>
      </p:sp>
    </p:spTree>
    <p:extLst>
      <p:ext uri="{BB962C8B-B14F-4D97-AF65-F5344CB8AC3E}">
        <p14:creationId xmlns:p14="http://schemas.microsoft.com/office/powerpoint/2010/main" val="356517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500"/>
                                        <p:tgtEl>
                                          <p:spTgt spid="5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fade">
                                      <p:cBhvr>
                                        <p:cTn id="53" dur="500"/>
                                        <p:tgtEl>
                                          <p:spTgt spid="5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500"/>
                                        <p:tgtEl>
                                          <p:spTgt spid="6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fade">
                                      <p:cBhvr>
                                        <p:cTn id="59" dur="500"/>
                                        <p:tgtEl>
                                          <p:spTgt spid="6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fade">
                                      <p:cBhvr>
                                        <p:cTn id="62" dur="500"/>
                                        <p:tgtEl>
                                          <p:spTgt spid="6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500"/>
                                        <p:tgtEl>
                                          <p:spTgt spid="6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fade">
                                      <p:cBhvr>
                                        <p:cTn id="68" dur="500"/>
                                        <p:tgtEl>
                                          <p:spTgt spid="6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fade">
                                      <p:cBhvr>
                                        <p:cTn id="71" dur="500"/>
                                        <p:tgtEl>
                                          <p:spTgt spid="65"/>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childTnLst>
                                </p:cTn>
                              </p:par>
                              <p:par>
                                <p:cTn id="76" presetID="10" presetClass="entr" presetSubtype="0" fill="hold" nodeType="with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500"/>
                                        <p:tgtEl>
                                          <p:spTgt spid="1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500"/>
                                        <p:tgtEl>
                                          <p:spTgt spid="1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fade">
                                      <p:cBhvr>
                                        <p:cTn id="90" dur="500"/>
                                        <p:tgtEl>
                                          <p:spTgt spid="1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fade">
                                      <p:cBhvr>
                                        <p:cTn id="93" dur="500"/>
                                        <p:tgtEl>
                                          <p:spTgt spid="1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500"/>
                                        <p:tgtEl>
                                          <p:spTgt spid="16"/>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fade">
                                      <p:cBhvr>
                                        <p:cTn id="99" dur="500"/>
                                        <p:tgtEl>
                                          <p:spTgt spid="1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500"/>
                                        <p:tgtEl>
                                          <p:spTgt spid="2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fade">
                                      <p:cBhvr>
                                        <p:cTn id="105" dur="500"/>
                                        <p:tgtEl>
                                          <p:spTgt spid="2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500"/>
                                        <p:tgtEl>
                                          <p:spTgt spid="55"/>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22"/>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23"/>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24"/>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5"/>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26"/>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3" grpId="0"/>
      <p:bldP spid="34" grpId="0"/>
      <p:bldP spid="35" grpId="0"/>
      <p:bldP spid="36" grpId="0"/>
      <p:bldP spid="37" grpId="0"/>
      <p:bldP spid="38" grpId="0"/>
      <p:bldP spid="39" grpId="0"/>
      <p:bldP spid="40" grpId="0"/>
      <p:bldP spid="41" grpId="0"/>
      <p:bldP spid="42" grpId="0"/>
      <p:bldP spid="43" grpId="0"/>
      <p:bldP spid="55" grpId="0"/>
      <p:bldP spid="48" grpId="0" animBg="1"/>
      <p:bldP spid="52"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85318516"/>
              </p:ext>
            </p:extLst>
          </p:nvPr>
        </p:nvGraphicFramePr>
        <p:xfrm>
          <a:off x="2200590" y="1242365"/>
          <a:ext cx="7676942" cy="5029200"/>
        </p:xfrm>
        <a:graphic>
          <a:graphicData uri="http://schemas.openxmlformats.org/drawingml/2006/table">
            <a:tbl>
              <a:tblPr firstRow="1" bandRow="1">
                <a:tableStyleId>{5DA37D80-6434-44D0-A028-1B22A696006F}</a:tableStyleId>
              </a:tblPr>
              <a:tblGrid>
                <a:gridCol w="971893">
                  <a:extLst>
                    <a:ext uri="{9D8B030D-6E8A-4147-A177-3AD203B41FA5}">
                      <a16:colId xmlns:a16="http://schemas.microsoft.com/office/drawing/2014/main" xmlns="" val="2707976010"/>
                    </a:ext>
                  </a:extLst>
                </a:gridCol>
                <a:gridCol w="3312912">
                  <a:extLst>
                    <a:ext uri="{9D8B030D-6E8A-4147-A177-3AD203B41FA5}">
                      <a16:colId xmlns:a16="http://schemas.microsoft.com/office/drawing/2014/main" xmlns="" val="614538447"/>
                    </a:ext>
                  </a:extLst>
                </a:gridCol>
                <a:gridCol w="3392137">
                  <a:extLst>
                    <a:ext uri="{9D8B030D-6E8A-4147-A177-3AD203B41FA5}">
                      <a16:colId xmlns:a16="http://schemas.microsoft.com/office/drawing/2014/main" xmlns="" val="4052351916"/>
                    </a:ext>
                  </a:extLst>
                </a:gridCol>
              </a:tblGrid>
              <a:tr h="413657">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pPr algn="ctr"/>
                      <a:r>
                        <a:rPr lang="en-GB" sz="2400" dirty="0">
                          <a:solidFill>
                            <a:schemeClr val="accent5">
                              <a:lumMod val="50000"/>
                            </a:schemeClr>
                          </a:solidFill>
                          <a:latin typeface="Century Gothic" panose="020B0502020202020204" pitchFamily="34" charset="0"/>
                        </a:rPr>
                        <a:t>Picture</a:t>
                      </a:r>
                      <a:r>
                        <a:rPr lang="en-GB" sz="2400" baseline="0" dirty="0">
                          <a:solidFill>
                            <a:schemeClr val="accent5">
                              <a:lumMod val="50000"/>
                            </a:schemeClr>
                          </a:solidFill>
                          <a:latin typeface="Century Gothic" panose="020B0502020202020204" pitchFamily="34" charset="0"/>
                        </a:rPr>
                        <a:t> A</a:t>
                      </a:r>
                      <a:endParaRPr lang="en-GB" sz="2400" dirty="0">
                        <a:solidFill>
                          <a:schemeClr val="accent5">
                            <a:lumMod val="50000"/>
                          </a:schemeClr>
                        </a:solidFill>
                        <a:latin typeface="Century Gothic" panose="020B0502020202020204" pitchFamily="34" charset="0"/>
                      </a:endParaRPr>
                    </a:p>
                  </a:txBody>
                  <a:tcPr/>
                </a:tc>
                <a:tc>
                  <a:txBody>
                    <a:bodyPr/>
                    <a:lstStyle/>
                    <a:p>
                      <a:pPr algn="ctr"/>
                      <a:r>
                        <a:rPr lang="en-GB" sz="2400" dirty="0">
                          <a:solidFill>
                            <a:schemeClr val="accent5">
                              <a:lumMod val="50000"/>
                            </a:schemeClr>
                          </a:solidFill>
                          <a:latin typeface="Century Gothic" panose="020B0502020202020204" pitchFamily="34" charset="0"/>
                        </a:rPr>
                        <a:t>Picture B</a:t>
                      </a:r>
                    </a:p>
                  </a:txBody>
                  <a:tcPr/>
                </a:tc>
                <a:extLst>
                  <a:ext uri="{0D108BD9-81ED-4DB2-BD59-A6C34878D82A}">
                    <a16:rowId xmlns:a16="http://schemas.microsoft.com/office/drawing/2014/main" xmlns="" val="791576946"/>
                  </a:ext>
                </a:extLst>
              </a:tr>
              <a:tr h="413657">
                <a:tc>
                  <a:txBody>
                    <a:bodyPr/>
                    <a:lstStyle/>
                    <a:p>
                      <a:pPr algn="ctr"/>
                      <a:r>
                        <a:rPr lang="en-GB" sz="2400" dirty="0" smtClean="0">
                          <a:solidFill>
                            <a:schemeClr val="accent5">
                              <a:lumMod val="50000"/>
                            </a:schemeClr>
                          </a:solidFill>
                          <a:latin typeface="Century Gothic" panose="020B0502020202020204" pitchFamily="34" charset="0"/>
                        </a:rPr>
                        <a:t>1</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2057203793"/>
                  </a:ext>
                </a:extLst>
              </a:tr>
              <a:tr h="413657">
                <a:tc>
                  <a:txBody>
                    <a:bodyPr/>
                    <a:lstStyle/>
                    <a:p>
                      <a:pPr algn="ctr"/>
                      <a:r>
                        <a:rPr lang="en-GB" sz="2400" dirty="0" smtClean="0">
                          <a:solidFill>
                            <a:schemeClr val="accent5">
                              <a:lumMod val="50000"/>
                            </a:schemeClr>
                          </a:solidFill>
                          <a:latin typeface="Century Gothic" panose="020B0502020202020204" pitchFamily="34" charset="0"/>
                        </a:rPr>
                        <a:t>2</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820224318"/>
                  </a:ext>
                </a:extLst>
              </a:tr>
              <a:tr h="413657">
                <a:tc>
                  <a:txBody>
                    <a:bodyPr/>
                    <a:lstStyle/>
                    <a:p>
                      <a:pPr algn="ctr"/>
                      <a:r>
                        <a:rPr lang="en-GB" sz="2400" dirty="0" smtClean="0">
                          <a:solidFill>
                            <a:schemeClr val="accent5">
                              <a:lumMod val="50000"/>
                            </a:schemeClr>
                          </a:solidFill>
                          <a:latin typeface="Century Gothic" panose="020B0502020202020204" pitchFamily="34" charset="0"/>
                        </a:rPr>
                        <a:t>3</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992794217"/>
                  </a:ext>
                </a:extLst>
              </a:tr>
              <a:tr h="413657">
                <a:tc>
                  <a:txBody>
                    <a:bodyPr/>
                    <a:lstStyle/>
                    <a:p>
                      <a:pPr algn="ctr"/>
                      <a:r>
                        <a:rPr lang="en-GB" sz="2400" dirty="0" smtClean="0">
                          <a:solidFill>
                            <a:schemeClr val="accent5">
                              <a:lumMod val="50000"/>
                            </a:schemeClr>
                          </a:solidFill>
                          <a:latin typeface="Century Gothic" panose="020B0502020202020204" pitchFamily="34" charset="0"/>
                        </a:rPr>
                        <a:t>4</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404888800"/>
                  </a:ext>
                </a:extLst>
              </a:tr>
              <a:tr h="413657">
                <a:tc>
                  <a:txBody>
                    <a:bodyPr/>
                    <a:lstStyle/>
                    <a:p>
                      <a:pPr algn="ctr"/>
                      <a:r>
                        <a:rPr lang="en-GB" sz="2400" dirty="0" smtClean="0">
                          <a:solidFill>
                            <a:schemeClr val="accent5">
                              <a:lumMod val="50000"/>
                            </a:schemeClr>
                          </a:solidFill>
                          <a:latin typeface="Century Gothic" panose="020B0502020202020204" pitchFamily="34" charset="0"/>
                        </a:rPr>
                        <a:t>5</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3091951630"/>
                  </a:ext>
                </a:extLst>
              </a:tr>
              <a:tr h="413657">
                <a:tc>
                  <a:txBody>
                    <a:bodyPr/>
                    <a:lstStyle/>
                    <a:p>
                      <a:pPr algn="ctr"/>
                      <a:r>
                        <a:rPr lang="en-GB" sz="2400" dirty="0" smtClean="0">
                          <a:solidFill>
                            <a:schemeClr val="accent5">
                              <a:lumMod val="50000"/>
                            </a:schemeClr>
                          </a:solidFill>
                          <a:latin typeface="Century Gothic" panose="020B0502020202020204" pitchFamily="34" charset="0"/>
                        </a:rPr>
                        <a:t>6</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2941162702"/>
                  </a:ext>
                </a:extLst>
              </a:tr>
              <a:tr h="413657">
                <a:tc>
                  <a:txBody>
                    <a:bodyPr/>
                    <a:lstStyle/>
                    <a:p>
                      <a:pPr algn="ctr"/>
                      <a:r>
                        <a:rPr lang="en-GB" sz="2400" dirty="0" smtClean="0">
                          <a:solidFill>
                            <a:schemeClr val="accent5">
                              <a:lumMod val="50000"/>
                            </a:schemeClr>
                          </a:solidFill>
                          <a:latin typeface="Century Gothic" panose="020B0502020202020204" pitchFamily="34" charset="0"/>
                        </a:rPr>
                        <a:t>7</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784767832"/>
                  </a:ext>
                </a:extLst>
              </a:tr>
              <a:tr h="413657">
                <a:tc>
                  <a:txBody>
                    <a:bodyPr/>
                    <a:lstStyle/>
                    <a:p>
                      <a:pPr algn="ctr"/>
                      <a:r>
                        <a:rPr lang="en-GB" sz="2400" dirty="0" smtClean="0">
                          <a:solidFill>
                            <a:schemeClr val="accent5">
                              <a:lumMod val="50000"/>
                            </a:schemeClr>
                          </a:solidFill>
                          <a:latin typeface="Century Gothic" panose="020B0502020202020204" pitchFamily="34" charset="0"/>
                        </a:rPr>
                        <a:t>8</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1314704675"/>
                  </a:ext>
                </a:extLst>
              </a:tr>
              <a:tr h="413657">
                <a:tc>
                  <a:txBody>
                    <a:bodyPr/>
                    <a:lstStyle/>
                    <a:p>
                      <a:pPr algn="ctr"/>
                      <a:r>
                        <a:rPr lang="en-GB" sz="2400" dirty="0" smtClean="0">
                          <a:solidFill>
                            <a:schemeClr val="accent5">
                              <a:lumMod val="50000"/>
                            </a:schemeClr>
                          </a:solidFill>
                          <a:latin typeface="Century Gothic" panose="020B0502020202020204" pitchFamily="34" charset="0"/>
                        </a:rPr>
                        <a:t>9</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4127722749"/>
                  </a:ext>
                </a:extLst>
              </a:tr>
              <a:tr h="413657">
                <a:tc>
                  <a:txBody>
                    <a:bodyPr/>
                    <a:lstStyle/>
                    <a:p>
                      <a:pPr algn="ctr"/>
                      <a:r>
                        <a:rPr lang="en-GB" sz="2400" dirty="0" smtClean="0">
                          <a:solidFill>
                            <a:schemeClr val="accent5">
                              <a:lumMod val="50000"/>
                            </a:schemeClr>
                          </a:solidFill>
                          <a:latin typeface="Century Gothic" panose="020B0502020202020204" pitchFamily="34" charset="0"/>
                        </a:rPr>
                        <a:t>10</a:t>
                      </a:r>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xmlns="" val="627788958"/>
                  </a:ext>
                </a:extLst>
              </a:tr>
            </a:tbl>
          </a:graphicData>
        </a:graphic>
      </p:graphicFrame>
      <p:sp>
        <p:nvSpPr>
          <p:cNvPr id="5" name="TextBox 4"/>
          <p:cNvSpPr txBox="1"/>
          <p:nvPr/>
        </p:nvSpPr>
        <p:spPr>
          <a:xfrm>
            <a:off x="340610" y="321441"/>
            <a:ext cx="1155321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Listen to the sentences. You will hear the start of the sentence. The rest is missing.</a:t>
            </a:r>
          </a:p>
          <a:p>
            <a:r>
              <a:rPr lang="en-GB" sz="2000" dirty="0" smtClean="0">
                <a:solidFill>
                  <a:srgbClr val="002060"/>
                </a:solidFill>
                <a:latin typeface="Century Gothic" panose="020B0502020202020204" pitchFamily="34" charset="0"/>
              </a:rPr>
              <a:t>Decide </a:t>
            </a:r>
            <a:r>
              <a:rPr lang="en-GB" sz="2000" dirty="0">
                <a:solidFill>
                  <a:srgbClr val="002060"/>
                </a:solidFill>
                <a:latin typeface="Century Gothic" panose="020B0502020202020204" pitchFamily="34" charset="0"/>
              </a:rPr>
              <a:t>whether the start of the sentence matches picture A or B.</a:t>
            </a:r>
          </a:p>
        </p:txBody>
      </p:sp>
      <p:sp>
        <p:nvSpPr>
          <p:cNvPr id="17" name="Rounded Rectangle 16"/>
          <p:cNvSpPr/>
          <p:nvPr/>
        </p:nvSpPr>
        <p:spPr>
          <a:xfrm>
            <a:off x="10920846" y="5870646"/>
            <a:ext cx="116605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err="1" smtClean="0">
                <a:latin typeface="Century Gothic" panose="020B0502020202020204" pitchFamily="34" charset="0"/>
              </a:rPr>
              <a:t>escuchar</a:t>
            </a:r>
            <a:endParaRPr lang="en-GB" sz="1600" dirty="0">
              <a:latin typeface="Century Gothic" panose="020B0502020202020204" pitchFamily="34" charset="0"/>
            </a:endParaRPr>
          </a:p>
        </p:txBody>
      </p:sp>
      <p:sp>
        <p:nvSpPr>
          <p:cNvPr id="6"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40689516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ker.com/cliparts/3/2/7/d/12065743621018540092richardtallent_Sticky_Note_Pad.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260" y="1266421"/>
            <a:ext cx="3825132" cy="38381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02139" y="2116405"/>
            <a:ext cx="4607499" cy="1569660"/>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Note to self</a:t>
            </a: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 Don’t forget the bills!</a:t>
            </a:r>
          </a:p>
          <a:p>
            <a:endParaRPr lang="en-GB" sz="2400" b="1" dirty="0">
              <a:solidFill>
                <a:srgbClr val="002060"/>
              </a:solidFill>
              <a:latin typeface="Bradley Hand ITC" panose="03070402050302030203" pitchFamily="66" charset="0"/>
            </a:endParaRPr>
          </a:p>
        </p:txBody>
      </p:sp>
      <p:sp>
        <p:nvSpPr>
          <p:cNvPr id="11" name="TextBox 10"/>
          <p:cNvSpPr txBox="1"/>
          <p:nvPr/>
        </p:nvSpPr>
        <p:spPr>
          <a:xfrm>
            <a:off x="1406198" y="816810"/>
            <a:ext cx="79412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1a.</a:t>
            </a:r>
          </a:p>
        </p:txBody>
      </p:sp>
      <p:sp>
        <p:nvSpPr>
          <p:cNvPr id="13" name="TextBox 12"/>
          <p:cNvSpPr txBox="1"/>
          <p:nvPr/>
        </p:nvSpPr>
        <p:spPr>
          <a:xfrm>
            <a:off x="6302675" y="819595"/>
            <a:ext cx="79412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1b.</a:t>
            </a:r>
          </a:p>
        </p:txBody>
      </p:sp>
      <p:pic>
        <p:nvPicPr>
          <p:cNvPr id="14" name="Picture 2" descr="http://www.clker.com/cliparts/3/2/7/d/12065743621018540092richardtallent_Sticky_Note_Pad.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546" y="1292818"/>
            <a:ext cx="3888437" cy="390166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898616" y="2116405"/>
            <a:ext cx="3329230" cy="1200329"/>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Hi Maria,</a:t>
            </a:r>
          </a:p>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Don’t forget the bills!</a:t>
            </a:r>
          </a:p>
        </p:txBody>
      </p:sp>
      <p:sp>
        <p:nvSpPr>
          <p:cNvPr id="12"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10" name="Rounded Rectangle 9"/>
          <p:cNvSpPr/>
          <p:nvPr/>
        </p:nvSpPr>
        <p:spPr>
          <a:xfrm>
            <a:off x="10920846" y="5870646"/>
            <a:ext cx="116605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err="1" smtClean="0">
                <a:latin typeface="Century Gothic" panose="020B0502020202020204" pitchFamily="34" charset="0"/>
              </a:rPr>
              <a:t>escuchar</a:t>
            </a:r>
            <a:endParaRPr lang="en-GB" sz="1600" dirty="0">
              <a:latin typeface="Century Gothic" panose="020B0502020202020204" pitchFamily="34" charset="0"/>
            </a:endParaRPr>
          </a:p>
        </p:txBody>
      </p:sp>
      <p:sp>
        <p:nvSpPr>
          <p:cNvPr id="16" name="Action Button: Custom 15">
            <a:hlinkClick r:id="" action="ppaction://noaction" highlightClick="1">
              <a:snd r:embed="rId4" name="7_01_Me_escribo.wav"/>
            </a:hlinkClick>
          </p:cNvPr>
          <p:cNvSpPr/>
          <p:nvPr/>
        </p:nvSpPr>
        <p:spPr>
          <a:xfrm>
            <a:off x="353418" y="549120"/>
            <a:ext cx="417817" cy="3664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1</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1417126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clker.com/cliparts/b/8/6/9/1195436790606908375johnny_automatic_man_with_a_camera.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913" y="936695"/>
            <a:ext cx="4015381" cy="44169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75642" y="857208"/>
            <a:ext cx="95137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2a.</a:t>
            </a:r>
          </a:p>
        </p:txBody>
      </p:sp>
      <p:sp>
        <p:nvSpPr>
          <p:cNvPr id="6" name="TextBox 5"/>
          <p:cNvSpPr txBox="1"/>
          <p:nvPr/>
        </p:nvSpPr>
        <p:spPr>
          <a:xfrm>
            <a:off x="5941842" y="857207"/>
            <a:ext cx="99569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2b.</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128" y="802004"/>
            <a:ext cx="2460308" cy="4686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10" name="Action Button: Custom 9">
            <a:hlinkClick r:id="" action="ppaction://noaction" highlightClick="1">
              <a:snd r:embed="rId5" name="7_02_Me_saco.wav"/>
            </a:hlinkClick>
          </p:cNvPr>
          <p:cNvSpPr/>
          <p:nvPr/>
        </p:nvSpPr>
        <p:spPr>
          <a:xfrm>
            <a:off x="339120" y="570260"/>
            <a:ext cx="417817" cy="3664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2</a:t>
            </a:r>
            <a:endParaRPr lang="en-GB" sz="2000" b="1" dirty="0">
              <a:latin typeface="Century Gothic" panose="020B0502020202020204" pitchFamily="34" charset="0"/>
            </a:endParaRPr>
          </a:p>
        </p:txBody>
      </p:sp>
      <p:sp>
        <p:nvSpPr>
          <p:cNvPr id="11" name="Rounded Rectangle 10"/>
          <p:cNvSpPr/>
          <p:nvPr/>
        </p:nvSpPr>
        <p:spPr>
          <a:xfrm>
            <a:off x="10920846" y="5870646"/>
            <a:ext cx="116605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err="1" smtClean="0">
                <a:latin typeface="Century Gothic" panose="020B0502020202020204" pitchFamily="34" charset="0"/>
              </a:rPr>
              <a:t>escuchar</a:t>
            </a:r>
            <a:endParaRPr lang="en-GB" sz="1600" dirty="0">
              <a:latin typeface="Century Gothic" panose="020B0502020202020204" pitchFamily="34" charset="0"/>
            </a:endParaRPr>
          </a:p>
        </p:txBody>
      </p:sp>
    </p:spTree>
    <p:extLst>
      <p:ext uri="{BB962C8B-B14F-4D97-AF65-F5344CB8AC3E}">
        <p14:creationId xmlns:p14="http://schemas.microsoft.com/office/powerpoint/2010/main" val="40060514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8048" y="748615"/>
            <a:ext cx="84900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3a.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084" y="1220054"/>
            <a:ext cx="4221581" cy="42215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4" descr="http://www.clker.com/cliparts/4/d/6/0/11954221081380097712ryanlerch_thinkingboy_outline.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972" y="1168051"/>
            <a:ext cx="3223219" cy="4312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930291" y="748615"/>
            <a:ext cx="883728"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3b.</a:t>
            </a:r>
          </a:p>
        </p:txBody>
      </p:sp>
      <p:sp>
        <p:nvSpPr>
          <p:cNvPr id="8" name="TextBox 7"/>
          <p:cNvSpPr txBox="1"/>
          <p:nvPr/>
        </p:nvSpPr>
        <p:spPr>
          <a:xfrm rot="21144116">
            <a:off x="8783103" y="2770971"/>
            <a:ext cx="1516153" cy="461665"/>
          </a:xfrm>
          <a:prstGeom prst="rect">
            <a:avLst/>
          </a:prstGeom>
          <a:noFill/>
        </p:spPr>
        <p:txBody>
          <a:bodyPr wrap="square" rtlCol="0">
            <a:spAutoFit/>
          </a:bodyPr>
          <a:lstStyle/>
          <a:p>
            <a:r>
              <a:rPr lang="en-GB" sz="2400" dirty="0">
                <a:latin typeface="Century Gothic" panose="020B0502020202020204" pitchFamily="34" charset="0"/>
              </a:rPr>
              <a:t>hmm</a:t>
            </a:r>
          </a:p>
        </p:txBody>
      </p:sp>
      <p:sp>
        <p:nvSpPr>
          <p:cNvPr id="11" name="Google Shape;74;p13"/>
          <p:cNvSpPr txBox="1"/>
          <p:nvPr/>
        </p:nvSpPr>
        <p:spPr>
          <a:xfrm>
            <a:off x="5982593" y="6484603"/>
            <a:ext cx="3667737" cy="2436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lt1"/>
                </a:solidFill>
                <a:latin typeface="Century Gothic" panose="020B0502020202020204" pitchFamily="34" charset="0"/>
                <a:ea typeface="Century Gothic"/>
                <a:cs typeface="Century Gothic"/>
                <a:sym typeface="Century Gothic"/>
              </a:rPr>
              <a:t>Nick Avery / Emma Marsden / Rachel Hawkes</a:t>
            </a:r>
            <a:endParaRPr sz="1200" b="0" i="0" u="none" strike="noStrike" cap="none" dirty="0">
              <a:solidFill>
                <a:schemeClr val="lt1"/>
              </a:solidFill>
              <a:latin typeface="Century Gothic" panose="020B0502020202020204" pitchFamily="34" charset="0"/>
              <a:ea typeface="Century Gothic"/>
              <a:cs typeface="Century Gothic"/>
              <a:sym typeface="Century Gothic"/>
            </a:endParaRPr>
          </a:p>
        </p:txBody>
      </p:sp>
      <p:sp>
        <p:nvSpPr>
          <p:cNvPr id="9" name="Action Button: Custom 8">
            <a:hlinkClick r:id="" action="ppaction://noaction" highlightClick="1">
              <a:snd r:embed="rId5" name="7_03_Pregunto.wav"/>
            </a:hlinkClick>
          </p:cNvPr>
          <p:cNvSpPr/>
          <p:nvPr/>
        </p:nvSpPr>
        <p:spPr>
          <a:xfrm>
            <a:off x="360717" y="565397"/>
            <a:ext cx="417817" cy="3664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3</a:t>
            </a:r>
            <a:endParaRPr lang="en-GB" sz="2000" b="1" dirty="0">
              <a:latin typeface="Century Gothic" panose="020B0502020202020204" pitchFamily="34" charset="0"/>
            </a:endParaRPr>
          </a:p>
        </p:txBody>
      </p:sp>
      <p:sp>
        <p:nvSpPr>
          <p:cNvPr id="12" name="Rounded Rectangle 11"/>
          <p:cNvSpPr/>
          <p:nvPr/>
        </p:nvSpPr>
        <p:spPr>
          <a:xfrm>
            <a:off x="10920846" y="5870646"/>
            <a:ext cx="116605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err="1" smtClean="0">
                <a:latin typeface="Century Gothic" panose="020B0502020202020204" pitchFamily="34" charset="0"/>
              </a:rPr>
              <a:t>escuchar</a:t>
            </a:r>
            <a:endParaRPr lang="en-GB" sz="1600" dirty="0">
              <a:latin typeface="Century Gothic" panose="020B0502020202020204" pitchFamily="34" charset="0"/>
            </a:endParaRPr>
          </a:p>
        </p:txBody>
      </p:sp>
    </p:spTree>
    <p:extLst>
      <p:ext uri="{BB962C8B-B14F-4D97-AF65-F5344CB8AC3E}">
        <p14:creationId xmlns:p14="http://schemas.microsoft.com/office/powerpoint/2010/main" val="30617435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1334</TotalTime>
  <Words>2218</Words>
  <Application>Microsoft Office PowerPoint</Application>
  <PresentationFormat>Widescreen</PresentationFormat>
  <Paragraphs>454</Paragraphs>
  <Slides>29</Slides>
  <Notes>29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Arial</vt:lpstr>
      <vt:lpstr>Bradley Hand ITC</vt:lpstr>
      <vt:lpstr>Wingdings</vt:lpstr>
      <vt:lpstr>Twentieth Century</vt:lpstr>
      <vt:lpstr>Tw Cen MT</vt:lpstr>
      <vt:lpstr>Courier New</vt:lpstr>
      <vt:lpstr>Calibri</vt:lpstr>
      <vt:lpstr>Century Gothic</vt:lpstr>
      <vt:lpstr>Office Theme</vt:lpstr>
      <vt:lpstr>1_Office Theme</vt:lpstr>
      <vt:lpstr>PowerPoint Presentation</vt:lpstr>
      <vt:lpstr>Doing something to yourself : Reflexive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 help?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Doing something to yourself : Reflexive ‘me’</dc:title>
  <dc:creator>Nicholas Avery</dc:creator>
  <cp:lastModifiedBy>Rachel Hawkes</cp:lastModifiedBy>
  <cp:revision>87</cp:revision>
  <dcterms:modified xsi:type="dcterms:W3CDTF">2019-05-10T06:50:36Z</dcterms:modified>
</cp:coreProperties>
</file>