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1" r:id="rId2"/>
    <p:sldId id="259" r:id="rId3"/>
    <p:sldId id="273" r:id="rId4"/>
    <p:sldId id="274" r:id="rId5"/>
    <p:sldId id="265" r:id="rId6"/>
    <p:sldId id="272" r:id="rId7"/>
    <p:sldId id="266" r:id="rId8"/>
    <p:sldId id="270" r:id="rId9"/>
    <p:sldId id="268" r:id="rId10"/>
    <p:sldId id="269" r:id="rId11"/>
    <p:sldId id="267"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0066FF"/>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3" autoAdjust="0"/>
    <p:restoredTop sz="86401" autoAdjust="0"/>
  </p:normalViewPr>
  <p:slideViewPr>
    <p:cSldViewPr snapToGrid="0">
      <p:cViewPr varScale="1">
        <p:scale>
          <a:sx n="60" d="100"/>
          <a:sy n="60" d="100"/>
        </p:scale>
        <p:origin x="176" y="12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ea typeface="+mn-ea"/>
                <a:cs typeface="+mn-cs"/>
              </a:rPr>
              <a:t>Vocabulary for week 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cómo</a:t>
            </a:r>
            <a:r>
              <a:rPr lang="es-ES" dirty="0"/>
              <a:t> [as '</a:t>
            </a:r>
            <a:r>
              <a:rPr lang="es-ES" dirty="0" err="1"/>
              <a:t>how</a:t>
            </a:r>
            <a:r>
              <a:rPr lang="es-ES" dirty="0"/>
              <a:t>' - 151]; </a:t>
            </a:r>
            <a:r>
              <a:rPr lang="es-ES" b="1" dirty="0"/>
              <a:t>hoy</a:t>
            </a:r>
            <a:r>
              <a:rPr lang="es-ES" dirty="0"/>
              <a:t> [167]; </a:t>
            </a:r>
            <a:r>
              <a:rPr lang="es-ES" b="1" dirty="0"/>
              <a:t>nervioso</a:t>
            </a:r>
            <a:r>
              <a:rPr lang="es-ES" dirty="0"/>
              <a:t> [1521]; </a:t>
            </a:r>
            <a:r>
              <a:rPr lang="es-ES" b="1" dirty="0"/>
              <a:t>tranquilo</a:t>
            </a:r>
            <a:r>
              <a:rPr lang="es-ES" dirty="0"/>
              <a:t> [1073]; </a:t>
            </a:r>
            <a:r>
              <a:rPr lang="es-ES" b="1" dirty="0"/>
              <a:t>serio</a:t>
            </a:r>
            <a:r>
              <a:rPr lang="es-ES" dirty="0"/>
              <a:t> [856]; </a:t>
            </a:r>
            <a:r>
              <a:rPr lang="es-ES" b="1" dirty="0"/>
              <a:t>raro</a:t>
            </a:r>
            <a:r>
              <a:rPr lang="es-ES" dirty="0"/>
              <a:t> [1005]; </a:t>
            </a:r>
            <a:r>
              <a:rPr lang="es-ES" b="1" dirty="0"/>
              <a:t>tonto</a:t>
            </a:r>
            <a:r>
              <a:rPr lang="es-ES" dirty="0"/>
              <a:t> [2379-in AQA]; </a:t>
            </a:r>
            <a:r>
              <a:rPr lang="es-ES" b="1" dirty="0"/>
              <a:t>blanco</a:t>
            </a:r>
            <a:r>
              <a:rPr lang="es-ES" dirty="0"/>
              <a:t> [372]; </a:t>
            </a:r>
            <a:r>
              <a:rPr lang="es-ES" b="1" dirty="0"/>
              <a:t>loco </a:t>
            </a:r>
            <a:r>
              <a:rPr lang="es-ES" dirty="0"/>
              <a:t>[846];</a:t>
            </a:r>
            <a:r>
              <a:rPr lang="es-ES" baseline="0" dirty="0"/>
              <a:t> </a:t>
            </a:r>
            <a:r>
              <a:rPr lang="es-ES" b="1" dirty="0"/>
              <a:t>muy</a:t>
            </a:r>
            <a:r>
              <a:rPr lang="es-ES" dirty="0"/>
              <a:t> [43]</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ea typeface="+mn-ea"/>
                <a:cs typeface="+mn-cs"/>
              </a:rPr>
              <a:t>Source: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21825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a:t>
            </a:r>
            <a:r>
              <a:rPr lang="en-GB" baseline="0" dirty="0"/>
              <a:t> write the sentences generated by the images.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233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a:t>
            </a:r>
            <a:r>
              <a:rPr lang="en-GB" baseline="0" dirty="0"/>
              <a:t> write the sentences generated by the images.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60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a:t>
            </a:r>
            <a:r>
              <a:rPr lang="en-GB" baseline="0" dirty="0"/>
              <a:t> write the sentences generated by the images.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3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91773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‘loco’ is included in this activity to support the use of ‘</a:t>
            </a:r>
            <a:r>
              <a:rPr lang="en-US" baseline="0" dirty="0" err="1"/>
              <a:t>estar</a:t>
            </a:r>
            <a:r>
              <a:rPr lang="en-US" baseline="0" dirty="0"/>
              <a:t>’ for mood/temporary state. Since it is not a vocabulary item this week, a gloss is provided.</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67536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nervioso</a:t>
            </a:r>
            <a:r>
              <a:rPr lang="en-GB" dirty="0"/>
              <a:t> [1521]; </a:t>
            </a:r>
            <a:r>
              <a:rPr lang="en-GB" dirty="0" err="1"/>
              <a:t>tranquilo</a:t>
            </a:r>
            <a:r>
              <a:rPr lang="en-GB" dirty="0"/>
              <a:t> [1073]; </a:t>
            </a:r>
            <a:r>
              <a:rPr lang="en-GB" dirty="0" err="1"/>
              <a:t>serio</a:t>
            </a:r>
            <a:r>
              <a:rPr lang="en-GB" dirty="0"/>
              <a:t> [856]; </a:t>
            </a:r>
            <a:r>
              <a:rPr lang="en-GB" dirty="0" err="1"/>
              <a:t>raro</a:t>
            </a:r>
            <a:r>
              <a:rPr lang="en-GB" dirty="0"/>
              <a:t> [1005]; tonto [2379-in AQA]; </a:t>
            </a:r>
            <a:r>
              <a:rPr lang="en-GB" dirty="0" err="1"/>
              <a:t>blanco</a:t>
            </a:r>
            <a:r>
              <a:rPr lang="en-GB" dirty="0"/>
              <a:t> [372]; </a:t>
            </a:r>
            <a:r>
              <a:rPr lang="en-GB" dirty="0" err="1"/>
              <a:t>muy</a:t>
            </a:r>
            <a:r>
              <a:rPr lang="en-GB" dirty="0"/>
              <a:t> [43]</a:t>
            </a:r>
          </a:p>
          <a:p>
            <a:endParaRPr lang="en-GB" dirty="0"/>
          </a:p>
          <a:p>
            <a:r>
              <a:rPr lang="en-GB" b="1" dirty="0"/>
              <a:t>loco</a:t>
            </a:r>
            <a:r>
              <a:rPr lang="en-GB" baseline="0" dirty="0"/>
              <a:t> [846];  </a:t>
            </a:r>
            <a:r>
              <a:rPr lang="en-GB" b="1" baseline="0" dirty="0" err="1"/>
              <a:t>enfermo</a:t>
            </a:r>
            <a:r>
              <a:rPr lang="en-GB" baseline="0" dirty="0"/>
              <a:t> [1092].  These two words are not formally included in the set for this week but are frequent adjectives and provided in a gloss for students.. </a:t>
            </a:r>
            <a:r>
              <a:rPr lang="en-GB" i="1" baseline="0" dirty="0"/>
              <a:t>Loco </a:t>
            </a:r>
            <a:r>
              <a:rPr lang="en-GB" i="0" baseline="0" dirty="0"/>
              <a:t>was seen in the previous reading activity, and teachers may have taught </a:t>
            </a:r>
            <a:r>
              <a:rPr lang="en-GB" i="1" baseline="0" dirty="0" err="1"/>
              <a:t>enfermo</a:t>
            </a:r>
            <a:r>
              <a:rPr lang="en-GB" i="1" baseline="0" dirty="0"/>
              <a:t> </a:t>
            </a:r>
            <a:r>
              <a:rPr lang="en-GB" i="0" baseline="0" dirty="0"/>
              <a:t>when talking the register.   Remember the focus here is on the verb.  These additional adjectives may be picked up incidentally. </a:t>
            </a:r>
            <a:br>
              <a:rPr lang="en-GB" i="0" baseline="0" dirty="0"/>
            </a:br>
            <a:endParaRPr lang="en-GB" i="0" dirty="0"/>
          </a:p>
          <a:p>
            <a:r>
              <a:rPr lang="en-GB" dirty="0"/>
              <a:t>TRANSCRIPT</a:t>
            </a:r>
          </a:p>
          <a:p>
            <a:pPr marL="228600" indent="-228600">
              <a:buAutoNum type="arabicParenR"/>
            </a:pPr>
            <a:r>
              <a:rPr lang="en-GB" dirty="0" err="1"/>
              <a:t>estás</a:t>
            </a:r>
            <a:r>
              <a:rPr lang="en-GB" dirty="0"/>
              <a:t> </a:t>
            </a:r>
            <a:r>
              <a:rPr lang="en-GB" dirty="0" err="1"/>
              <a:t>blanco</a:t>
            </a:r>
            <a:endParaRPr lang="en-GB" dirty="0"/>
          </a:p>
          <a:p>
            <a:pPr marL="228600" indent="-228600">
              <a:buAutoNum type="arabicParenR"/>
            </a:pPr>
            <a:r>
              <a:rPr lang="en-GB" dirty="0" err="1"/>
              <a:t>estoy</a:t>
            </a:r>
            <a:r>
              <a:rPr lang="en-GB" baseline="0" dirty="0"/>
              <a:t> </a:t>
            </a:r>
            <a:r>
              <a:rPr lang="en-GB" baseline="0" dirty="0" err="1"/>
              <a:t>tranquilo</a:t>
            </a:r>
            <a:endParaRPr lang="en-GB" baseline="0" dirty="0"/>
          </a:p>
          <a:p>
            <a:pPr marL="228600" indent="-228600">
              <a:buAutoNum type="arabicParenR"/>
            </a:pPr>
            <a:r>
              <a:rPr lang="en-GB" baseline="0" dirty="0" err="1"/>
              <a:t>estoy</a:t>
            </a:r>
            <a:r>
              <a:rPr lang="en-GB" baseline="0" dirty="0"/>
              <a:t> loco</a:t>
            </a:r>
          </a:p>
          <a:p>
            <a:pPr marL="228600" indent="-228600">
              <a:buAutoNum type="arabicParenR"/>
            </a:pPr>
            <a:r>
              <a:rPr lang="en-GB" baseline="0" dirty="0" err="1"/>
              <a:t>estás</a:t>
            </a:r>
            <a:r>
              <a:rPr lang="en-GB" baseline="0" dirty="0"/>
              <a:t> </a:t>
            </a:r>
            <a:r>
              <a:rPr lang="en-GB" baseline="0" dirty="0" err="1"/>
              <a:t>muy</a:t>
            </a:r>
            <a:r>
              <a:rPr lang="en-GB" baseline="0" dirty="0"/>
              <a:t> </a:t>
            </a:r>
            <a:r>
              <a:rPr lang="en-GB" baseline="0" dirty="0" err="1"/>
              <a:t>nervioso</a:t>
            </a:r>
            <a:endParaRPr lang="en-GB" baseline="0" dirty="0"/>
          </a:p>
          <a:p>
            <a:pPr marL="228600" indent="-228600">
              <a:buAutoNum type="arabicParenR"/>
            </a:pPr>
            <a:r>
              <a:rPr lang="en-GB" baseline="0" dirty="0" err="1"/>
              <a:t>estoy</a:t>
            </a:r>
            <a:r>
              <a:rPr lang="en-GB" baseline="0" dirty="0"/>
              <a:t> </a:t>
            </a:r>
            <a:r>
              <a:rPr lang="en-GB" baseline="0" dirty="0" err="1"/>
              <a:t>serio</a:t>
            </a:r>
            <a:endParaRPr lang="en-GB" baseline="0" dirty="0"/>
          </a:p>
          <a:p>
            <a:pPr marL="228600" indent="-228600">
              <a:buAutoNum type="arabicParenR"/>
            </a:pPr>
            <a:r>
              <a:rPr lang="en-GB" baseline="0" dirty="0" err="1"/>
              <a:t>estoy</a:t>
            </a:r>
            <a:r>
              <a:rPr lang="en-GB" baseline="0" dirty="0"/>
              <a:t> </a:t>
            </a:r>
            <a:r>
              <a:rPr lang="en-GB" baseline="0" dirty="0" err="1"/>
              <a:t>muy</a:t>
            </a:r>
            <a:r>
              <a:rPr lang="en-GB" baseline="0" dirty="0"/>
              <a:t> tonto</a:t>
            </a:r>
          </a:p>
          <a:p>
            <a:pPr marL="228600" indent="-228600">
              <a:buAutoNum type="arabicParenR"/>
            </a:pPr>
            <a:r>
              <a:rPr lang="en-GB" baseline="0" dirty="0" err="1"/>
              <a:t>estás</a:t>
            </a:r>
            <a:r>
              <a:rPr lang="en-GB" baseline="0" dirty="0"/>
              <a:t> </a:t>
            </a:r>
            <a:r>
              <a:rPr lang="en-GB" baseline="0" dirty="0" err="1"/>
              <a:t>raro</a:t>
            </a:r>
            <a:endParaRPr lang="en-GB" baseline="0" dirty="0"/>
          </a:p>
          <a:p>
            <a:pPr marL="228600" indent="-228600">
              <a:buAutoNum type="arabicParenR"/>
            </a:pPr>
            <a:r>
              <a:rPr lang="en-GB" baseline="0" dirty="0" err="1"/>
              <a:t>estás</a:t>
            </a:r>
            <a:r>
              <a:rPr lang="en-GB" baseline="0" dirty="0"/>
              <a:t> </a:t>
            </a:r>
            <a:r>
              <a:rPr lang="en-GB" baseline="0" dirty="0" err="1"/>
              <a:t>enfermo</a:t>
            </a:r>
            <a:endParaRPr lang="en-GB" baseline="0" dirty="0"/>
          </a:p>
          <a:p>
            <a:pPr marL="228600" indent="-228600">
              <a:buAutoNum type="arabicParenR"/>
            </a:pPr>
            <a:endParaRPr lang="en-GB" baseline="0" dirty="0"/>
          </a:p>
          <a:p>
            <a:pPr marL="0" indent="0">
              <a:buNone/>
            </a:pPr>
            <a:r>
              <a:rPr lang="en-GB" baseline="0" dirty="0"/>
              <a:t>There is no need for copying the table or photocopying this slide.  Students could be asked to write Gonzalo or </a:t>
            </a:r>
            <a:r>
              <a:rPr lang="en-GB" baseline="0" dirty="0" err="1"/>
              <a:t>Raúl</a:t>
            </a:r>
            <a:r>
              <a:rPr lang="en-GB" baseline="0" dirty="0"/>
              <a:t> each time. </a:t>
            </a:r>
          </a:p>
          <a:p>
            <a:pPr marL="0" indent="0">
              <a:buNone/>
            </a:pPr>
            <a:endParaRPr lang="en-GB" baseline="0" dirty="0"/>
          </a:p>
          <a:p>
            <a:pPr marL="0" indent="0">
              <a:buNone/>
            </a:pPr>
            <a:r>
              <a:rPr lang="en-GB" baseline="0" dirty="0"/>
              <a:t>Students could translate the sentences on mini-whiteboards/in exercise books  after the feedback to work out who is the most scared.  This helps reinforce the meanings of the key vocab for this week.  Students may need help with </a:t>
            </a:r>
            <a:r>
              <a:rPr lang="en-GB" i="1" baseline="0" dirty="0"/>
              <a:t>loco</a:t>
            </a:r>
            <a:r>
              <a:rPr lang="en-GB" baseline="0" dirty="0"/>
              <a:t> and </a:t>
            </a:r>
            <a:r>
              <a:rPr lang="en-GB" i="1" baseline="0" dirty="0" err="1"/>
              <a:t>enfermo</a:t>
            </a:r>
            <a:r>
              <a:rPr lang="en-GB" baseline="0" dirty="0"/>
              <a:t>.</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356434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Students</a:t>
            </a:r>
            <a:r>
              <a:rPr lang="en-GB" baseline="0" dirty="0"/>
              <a:t> work with a partner and take it in turns to give the complete sentence in Spanish before the images stop spinning.  After each sentence in Spanish the partner listening could give the translation.  Students could aim to give the translation before the images stop spinning.</a:t>
            </a:r>
          </a:p>
          <a:p>
            <a:r>
              <a:rPr lang="en-GB" baseline="0" dirty="0"/>
              <a:t>This activity could be repeated with the animation speeded up to further improve students’ fluency.  </a:t>
            </a:r>
          </a:p>
          <a:p>
            <a:r>
              <a:rPr lang="en-GB" baseline="0" dirty="0"/>
              <a:t>Here, all three parts of </a:t>
            </a:r>
            <a:r>
              <a:rPr lang="en-GB" i="1" baseline="0" dirty="0" err="1"/>
              <a:t>estar</a:t>
            </a:r>
            <a:r>
              <a:rPr lang="en-GB" baseline="0" dirty="0"/>
              <a:t> that students have seen so far are worked on.  It is anticipated that by now, students are secure enough with these verbs for this to be a success.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69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Students</a:t>
            </a:r>
            <a:r>
              <a:rPr lang="en-GB" baseline="0" dirty="0"/>
              <a:t> write the sentences generated by the images.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58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a:t>
            </a:r>
            <a:r>
              <a:rPr lang="en-GB" baseline="0" dirty="0"/>
              <a:t> write the sentences generated by the images.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01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a:t>
            </a:r>
            <a:r>
              <a:rPr lang="en-GB" baseline="0" dirty="0"/>
              <a:t> write the sentences generated by the images.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5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a:t>
            </a:r>
            <a:r>
              <a:rPr lang="en-GB" baseline="0" dirty="0"/>
              <a:t> write the sentences generated by the images.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2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audio" Target="../media/audio6.wav"/><Relationship Id="rId3" Type="http://schemas.openxmlformats.org/officeDocument/2006/relationships/image" Target="../media/image5.png"/><Relationship Id="rId7" Type="http://schemas.microsoft.com/office/2007/relationships/hdphoto" Target="../media/hdphoto1.wdp"/><Relationship Id="rId12"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audio" Target="../media/audio4.wav"/><Relationship Id="rId5" Type="http://schemas.openxmlformats.org/officeDocument/2006/relationships/image" Target="../media/image7.png"/><Relationship Id="rId15" Type="http://schemas.openxmlformats.org/officeDocument/2006/relationships/audio" Target="../media/audio8.wav"/><Relationship Id="rId10" Type="http://schemas.openxmlformats.org/officeDocument/2006/relationships/audio" Target="../media/audio3.wav"/><Relationship Id="rId4" Type="http://schemas.openxmlformats.org/officeDocument/2006/relationships/image" Target="../media/image6.png"/><Relationship Id="rId9" Type="http://schemas.openxmlformats.org/officeDocument/2006/relationships/audio" Target="../media/audio2.wav"/><Relationship Id="rId14" Type="http://schemas.openxmlformats.org/officeDocument/2006/relationships/audio" Target="../media/audio7.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itle 3"/>
          <p:cNvSpPr txBox="1">
            <a:spLocks/>
          </p:cNvSpPr>
          <p:nvPr/>
        </p:nvSpPr>
        <p:spPr>
          <a:xfrm>
            <a:off x="395111" y="3429000"/>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err="1">
                <a:solidFill>
                  <a:prstClr val="white"/>
                </a:solidFill>
                <a:latin typeface="Century Gothic" panose="020B0502020202020204" pitchFamily="34" charset="0"/>
              </a:rPr>
              <a:t>Estar</a:t>
            </a:r>
            <a:r>
              <a:rPr lang="en-GB" sz="3200" dirty="0">
                <a:solidFill>
                  <a:prstClr val="white"/>
                </a:solidFill>
                <a:latin typeface="Century Gothic" panose="020B0502020202020204" pitchFamily="34" charset="0"/>
              </a:rPr>
              <a:t>: </a:t>
            </a:r>
            <a:r>
              <a:rPr lang="en-GB" sz="3200" i="1" dirty="0">
                <a:solidFill>
                  <a:prstClr val="white"/>
                </a:solidFill>
                <a:latin typeface="Century Gothic" panose="020B0502020202020204" pitchFamily="34" charset="0"/>
              </a:rPr>
              <a:t>to be | being</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2" name="Title 1">
            <a:extLst>
              <a:ext uri="{FF2B5EF4-FFF2-40B4-BE49-F238E27FC236}">
                <a16:creationId xmlns:a16="http://schemas.microsoft.com/office/drawing/2014/main" id="{6C728950-08F6-BE4A-B9B1-884ED81FDEB0}"/>
              </a:ext>
            </a:extLst>
          </p:cNvPr>
          <p:cNvSpPr>
            <a:spLocks noGrp="1"/>
          </p:cNvSpPr>
          <p:nvPr>
            <p:ph type="title"/>
          </p:nvPr>
        </p:nvSpPr>
        <p:spPr>
          <a:xfrm>
            <a:off x="395111" y="2104499"/>
            <a:ext cx="6378526" cy="1325563"/>
          </a:xfrm>
        </p:spPr>
        <p:txBody>
          <a:bodyPr>
            <a:noAutofit/>
          </a:bodyPr>
          <a:lstStyle/>
          <a:p>
            <a:r>
              <a:rPr lang="en-GB" sz="4000" b="1" dirty="0">
                <a:solidFill>
                  <a:prstClr val="white"/>
                </a:solidFill>
              </a:rPr>
              <a:t>Saying what someone is like at the moment</a:t>
            </a:r>
            <a:endParaRPr lang="en-US" sz="4000" dirty="0"/>
          </a:p>
        </p:txBody>
      </p:sp>
      <p:sp>
        <p:nvSpPr>
          <p:cNvPr id="12" name="Title 3">
            <a:extLst>
              <a:ext uri="{FF2B5EF4-FFF2-40B4-BE49-F238E27FC236}">
                <a16:creationId xmlns:a16="http://schemas.microsoft.com/office/drawing/2014/main" id="{F5B94E39-F740-1545-AEF3-828D21E9274C}"/>
              </a:ext>
            </a:extLst>
          </p:cNvPr>
          <p:cNvSpPr txBox="1">
            <a:spLocks/>
          </p:cNvSpPr>
          <p:nvPr/>
        </p:nvSpPr>
        <p:spPr>
          <a:xfrm>
            <a:off x="395111" y="6152332"/>
            <a:ext cx="2475680"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07/02/2020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30050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İA </a:t>
            </a:r>
            <a:r>
              <a:rPr lang="en-GB" sz="3600" b="1" dirty="0" err="1">
                <a:solidFill>
                  <a:schemeClr val="bg1"/>
                </a:solidFill>
              </a:rPr>
              <a:t>escribir</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8" name="Rectangle 7"/>
          <p:cNvSpPr/>
          <p:nvPr/>
        </p:nvSpPr>
        <p:spPr>
          <a:xfrm>
            <a:off x="2161377" y="2484270"/>
            <a:ext cx="7574510"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noProof="0"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very strange</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9" name="TextBox 8"/>
          <p:cNvSpPr txBox="1"/>
          <p:nvPr/>
        </p:nvSpPr>
        <p:spPr>
          <a:xfrm>
            <a:off x="609600" y="4944316"/>
            <a:ext cx="1171445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Estoy</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muy</a:t>
            </a:r>
            <a:r>
              <a:rPr kumimoji="0" lang="en-GB" sz="80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8000" b="0" i="0" u="none" strike="noStrike" kern="1200" cap="none" spc="0" normalizeH="0" noProof="0" dirty="0" err="1">
                <a:ln>
                  <a:noFill/>
                </a:ln>
                <a:solidFill>
                  <a:srgbClr val="4472C4">
                    <a:lumMod val="50000"/>
                  </a:srgbClr>
                </a:solidFill>
                <a:effectLst/>
                <a:uLnTx/>
                <a:uFillTx/>
                <a:latin typeface="Century Gothic" panose="020B0502020202020204" pitchFamily="34" charset="0"/>
                <a:ea typeface="+mn-ea"/>
                <a:cs typeface="+mn-cs"/>
              </a:rPr>
              <a:t>rar</a:t>
            </a: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hoy.</a:t>
            </a:r>
          </a:p>
        </p:txBody>
      </p:sp>
      <p:pic>
        <p:nvPicPr>
          <p:cNvPr id="11"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18" y="1163991"/>
            <a:ext cx="1528440" cy="35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480884" y="2748911"/>
            <a:ext cx="2711116" cy="1200329"/>
          </a:xfrm>
          <a:prstGeom prst="rect">
            <a:avLst/>
          </a:prstGeom>
          <a:noFill/>
        </p:spPr>
        <p:txBody>
          <a:bodyPr wrap="square" rtlCol="0">
            <a:spAutoFit/>
          </a:bodyPr>
          <a:lstStyle/>
          <a:p>
            <a:pPr algn="ctr"/>
            <a:r>
              <a:rPr lang="en-GB" sz="7200" dirty="0">
                <a:solidFill>
                  <a:srgbClr val="115076"/>
                </a:solidFill>
              </a:rPr>
              <a:t>today</a:t>
            </a:r>
          </a:p>
        </p:txBody>
      </p:sp>
    </p:spTree>
    <p:extLst>
      <p:ext uri="{BB962C8B-B14F-4D97-AF65-F5344CB8AC3E}">
        <p14:creationId xmlns:p14="http://schemas.microsoft.com/office/powerpoint/2010/main" val="3218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İA </a:t>
            </a:r>
            <a:r>
              <a:rPr lang="en-GB" sz="3600" b="1" dirty="0" err="1">
                <a:solidFill>
                  <a:schemeClr val="bg1"/>
                </a:solidFill>
              </a:rPr>
              <a:t>escribir</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8" name="Rectangle 7"/>
          <p:cNvSpPr/>
          <p:nvPr/>
        </p:nvSpPr>
        <p:spPr>
          <a:xfrm>
            <a:off x="4372613" y="2352316"/>
            <a:ext cx="2893741"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pale</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9" name="TextBox 8"/>
          <p:cNvSpPr txBox="1"/>
          <p:nvPr/>
        </p:nvSpPr>
        <p:spPr>
          <a:xfrm>
            <a:off x="1331704" y="4727681"/>
            <a:ext cx="897555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Estás</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blanco</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hoy.</a:t>
            </a:r>
          </a:p>
        </p:txBody>
      </p:sp>
      <p:grpSp>
        <p:nvGrpSpPr>
          <p:cNvPr id="10" name="Group 9"/>
          <p:cNvGrpSpPr/>
          <p:nvPr/>
        </p:nvGrpSpPr>
        <p:grpSpPr>
          <a:xfrm>
            <a:off x="1627628" y="1679891"/>
            <a:ext cx="2301894" cy="2872305"/>
            <a:chOff x="300038" y="2473418"/>
            <a:chExt cx="660212" cy="820081"/>
          </a:xfrm>
        </p:grpSpPr>
        <p:pic>
          <p:nvPicPr>
            <p:cNvPr id="12" name="Picture 2" descr="C:\Users\wdj\Google Drive\Primary\Y5 SoW\From Tracy\Pronouns\you.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1458"/>
            <a:stretch/>
          </p:blipFill>
          <p:spPr bwMode="auto">
            <a:xfrm>
              <a:off x="300038" y="2479336"/>
              <a:ext cx="409646" cy="74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wdj\Google Drive\Primary\Y5 SoW\From Tracy\Pronouns\h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09" r="38341"/>
            <a:stretch/>
          </p:blipFill>
          <p:spPr bwMode="auto">
            <a:xfrm>
              <a:off x="650486" y="2473418"/>
              <a:ext cx="309764" cy="8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7516619" y="2591203"/>
            <a:ext cx="2711116" cy="1200329"/>
          </a:xfrm>
          <a:prstGeom prst="rect">
            <a:avLst/>
          </a:prstGeom>
          <a:noFill/>
        </p:spPr>
        <p:txBody>
          <a:bodyPr wrap="square" rtlCol="0">
            <a:spAutoFit/>
          </a:bodyPr>
          <a:lstStyle/>
          <a:p>
            <a:pPr algn="ctr"/>
            <a:r>
              <a:rPr lang="en-GB" sz="7200" dirty="0">
                <a:solidFill>
                  <a:srgbClr val="115076"/>
                </a:solidFill>
              </a:rPr>
              <a:t>today</a:t>
            </a:r>
          </a:p>
        </p:txBody>
      </p:sp>
    </p:spTree>
    <p:extLst>
      <p:ext uri="{BB962C8B-B14F-4D97-AF65-F5344CB8AC3E}">
        <p14:creationId xmlns:p14="http://schemas.microsoft.com/office/powerpoint/2010/main" val="21120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İA </a:t>
            </a:r>
            <a:r>
              <a:rPr lang="en-GB" sz="3600" b="1" dirty="0" err="1">
                <a:solidFill>
                  <a:schemeClr val="bg1"/>
                </a:solidFill>
              </a:rPr>
              <a:t>escribir</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8" name="Rectangle 7"/>
          <p:cNvSpPr/>
          <p:nvPr/>
        </p:nvSpPr>
        <p:spPr>
          <a:xfrm>
            <a:off x="5135662" y="2431355"/>
            <a:ext cx="2326278"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silly</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9" name="TextBox 8"/>
          <p:cNvSpPr txBox="1"/>
          <p:nvPr/>
        </p:nvSpPr>
        <p:spPr>
          <a:xfrm>
            <a:off x="2543514" y="4738908"/>
            <a:ext cx="897555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Estoy</a:t>
            </a:r>
            <a:r>
              <a:rPr kumimoji="0" lang="en-GB" sz="80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tonto hoy.</a:t>
            </a:r>
            <a:endPar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11"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1710" y="1163991"/>
            <a:ext cx="1528440" cy="35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878755" y="2722551"/>
            <a:ext cx="2711116" cy="1200329"/>
          </a:xfrm>
          <a:prstGeom prst="rect">
            <a:avLst/>
          </a:prstGeom>
          <a:noFill/>
        </p:spPr>
        <p:txBody>
          <a:bodyPr wrap="square" rtlCol="0">
            <a:spAutoFit/>
          </a:bodyPr>
          <a:lstStyle/>
          <a:p>
            <a:pPr algn="ctr"/>
            <a:r>
              <a:rPr lang="en-GB" sz="7200" dirty="0">
                <a:solidFill>
                  <a:srgbClr val="115076"/>
                </a:solidFill>
              </a:rPr>
              <a:t>today</a:t>
            </a:r>
          </a:p>
        </p:txBody>
      </p:sp>
    </p:spTree>
    <p:extLst>
      <p:ext uri="{BB962C8B-B14F-4D97-AF65-F5344CB8AC3E}">
        <p14:creationId xmlns:p14="http://schemas.microsoft.com/office/powerpoint/2010/main" val="14721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0" y="0"/>
            <a:ext cx="6484584" cy="1325563"/>
          </a:xfrm>
        </p:spPr>
        <p:txBody>
          <a:bodyPr>
            <a:normAutofit/>
          </a:bodyPr>
          <a:lstStyle/>
          <a:p>
            <a:r>
              <a:rPr lang="en-GB" sz="3600" b="1" dirty="0" err="1">
                <a:solidFill>
                  <a:schemeClr val="bg1"/>
                </a:solidFill>
              </a:rPr>
              <a:t>Estar</a:t>
            </a:r>
            <a:r>
              <a:rPr lang="en-GB" sz="3600" b="1" dirty="0">
                <a:solidFill>
                  <a:schemeClr val="bg1"/>
                </a:solidFill>
              </a:rPr>
              <a:t>: state/mood</a:t>
            </a:r>
          </a:p>
        </p:txBody>
      </p:sp>
      <p:sp>
        <p:nvSpPr>
          <p:cNvPr id="8" name="TextBox 7"/>
          <p:cNvSpPr txBox="1"/>
          <p:nvPr/>
        </p:nvSpPr>
        <p:spPr>
          <a:xfrm>
            <a:off x="6557554" y="6444653"/>
            <a:ext cx="314805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t>
            </a:r>
          </a:p>
        </p:txBody>
      </p:sp>
      <p:sp>
        <p:nvSpPr>
          <p:cNvPr id="11" name="TextBox 10"/>
          <p:cNvSpPr txBox="1"/>
          <p:nvPr/>
        </p:nvSpPr>
        <p:spPr>
          <a:xfrm>
            <a:off x="831785" y="4476872"/>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err="1">
                <a:solidFill>
                  <a:schemeClr val="accent5">
                    <a:lumMod val="50000"/>
                  </a:schemeClr>
                </a:solidFill>
                <a:latin typeface="Century Gothic" panose="020B0502020202020204" pitchFamily="34" charset="0"/>
              </a:rPr>
              <a:t>Estás</a:t>
            </a:r>
            <a:r>
              <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noProof="0" dirty="0" err="1">
                <a:solidFill>
                  <a:schemeClr val="accent5">
                    <a:lumMod val="50000"/>
                  </a:schemeClr>
                </a:solidFill>
                <a:latin typeface="Century Gothic" panose="020B0502020202020204" pitchFamily="34" charset="0"/>
              </a:rPr>
              <a:t>tont</a:t>
            </a:r>
            <a:r>
              <a:rPr lang="en-GB" sz="3000" dirty="0">
                <a:solidFill>
                  <a:schemeClr val="accent5">
                    <a:lumMod val="50000"/>
                  </a:schemeClr>
                </a:solidFill>
                <a:latin typeface="Century Gothic" panose="020B0502020202020204" pitchFamily="34" charset="0"/>
              </a:rPr>
              <a:t>o</a:t>
            </a: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12" name="TextBox 11"/>
          <p:cNvSpPr txBox="1"/>
          <p:nvPr/>
        </p:nvSpPr>
        <p:spPr>
          <a:xfrm>
            <a:off x="5231332" y="5228868"/>
            <a:ext cx="501957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He </a:t>
            </a:r>
            <a:r>
              <a:rPr kumimoji="0" lang="en-GB" sz="30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is strange</a:t>
            </a: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13" name="TextBox 12"/>
          <p:cNvSpPr txBox="1"/>
          <p:nvPr/>
        </p:nvSpPr>
        <p:spPr>
          <a:xfrm>
            <a:off x="831785" y="3737066"/>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err="1">
                <a:solidFill>
                  <a:schemeClr val="accent5">
                    <a:lumMod val="50000"/>
                  </a:schemeClr>
                </a:solidFill>
                <a:latin typeface="Century Gothic" panose="020B0502020202020204" pitchFamily="34" charset="0"/>
              </a:rPr>
              <a:t>Estoy</a:t>
            </a:r>
            <a:r>
              <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noProof="0" dirty="0" err="1">
                <a:solidFill>
                  <a:schemeClr val="accent5">
                    <a:lumMod val="50000"/>
                  </a:schemeClr>
                </a:solidFill>
                <a:latin typeface="Century Gothic" panose="020B0502020202020204" pitchFamily="34" charset="0"/>
              </a:rPr>
              <a:t>nervioso</a:t>
            </a: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14" name="TextBox 13"/>
          <p:cNvSpPr txBox="1"/>
          <p:nvPr/>
        </p:nvSpPr>
        <p:spPr>
          <a:xfrm>
            <a:off x="5231332" y="3737066"/>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noProof="0" dirty="0">
                <a:solidFill>
                  <a:schemeClr val="accent5">
                    <a:lumMod val="50000"/>
                  </a:schemeClr>
                </a:solidFill>
                <a:latin typeface="Century Gothic" panose="020B0502020202020204" pitchFamily="34" charset="0"/>
              </a:rPr>
              <a:t>I am nervous</a:t>
            </a: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15" name="TextBox 14"/>
          <p:cNvSpPr txBox="1"/>
          <p:nvPr/>
        </p:nvSpPr>
        <p:spPr>
          <a:xfrm>
            <a:off x="831785" y="5216678"/>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err="1">
                <a:solidFill>
                  <a:schemeClr val="accent5">
                    <a:lumMod val="50000"/>
                  </a:schemeClr>
                </a:solidFill>
                <a:latin typeface="Century Gothic" panose="020B0502020202020204" pitchFamily="34" charset="0"/>
              </a:rPr>
              <a:t>Está</a:t>
            </a:r>
            <a:r>
              <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noProof="0" dirty="0" err="1">
                <a:solidFill>
                  <a:schemeClr val="accent5">
                    <a:lumMod val="50000"/>
                  </a:schemeClr>
                </a:solidFill>
                <a:latin typeface="Century Gothic" panose="020B0502020202020204" pitchFamily="34" charset="0"/>
              </a:rPr>
              <a:t>rar</a:t>
            </a:r>
            <a:r>
              <a:rPr lang="en-GB" sz="3000" dirty="0">
                <a:solidFill>
                  <a:schemeClr val="accent5">
                    <a:lumMod val="50000"/>
                  </a:schemeClr>
                </a:solidFill>
                <a:latin typeface="Century Gothic" panose="020B0502020202020204" pitchFamily="34" charset="0"/>
              </a:rPr>
              <a:t>o</a:t>
            </a: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16" name="TextBox 15"/>
          <p:cNvSpPr txBox="1"/>
          <p:nvPr/>
        </p:nvSpPr>
        <p:spPr>
          <a:xfrm>
            <a:off x="5231332" y="4508646"/>
            <a:ext cx="501957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a:t>
            </a:r>
            <a:r>
              <a:rPr kumimoji="0" lang="en-GB" sz="30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are silly</a:t>
            </a: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17" name="Oval Callout 16"/>
          <p:cNvSpPr/>
          <p:nvPr/>
        </p:nvSpPr>
        <p:spPr>
          <a:xfrm>
            <a:off x="3402052" y="3381250"/>
            <a:ext cx="8678131" cy="2745241"/>
          </a:xfrm>
          <a:prstGeom prst="wedgeEllipseCallout">
            <a:avLst>
              <a:gd name="adj1" fmla="val -44875"/>
              <a:gd name="adj2" fmla="val -67467"/>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rgbClr val="002060"/>
              </a:solidFill>
              <a:latin typeface="Century Gothic" panose="020B0502020202020204" pitchFamily="34" charset="0"/>
            </a:endParaRPr>
          </a:p>
          <a:p>
            <a:pPr algn="ctr"/>
            <a:r>
              <a:rPr lang="en-GB" sz="2200" dirty="0">
                <a:solidFill>
                  <a:srgbClr val="002060"/>
                </a:solidFill>
                <a:latin typeface="Century Gothic" panose="020B0502020202020204" pitchFamily="34" charset="0"/>
              </a:rPr>
              <a:t>In English, we often use a verb with ‘-ing’ to talk about a temporary state (‘right now’).</a:t>
            </a:r>
          </a:p>
          <a:p>
            <a:pPr algn="ctr"/>
            <a:r>
              <a:rPr lang="en-GB" sz="2200" dirty="0">
                <a:solidFill>
                  <a:srgbClr val="002060"/>
                </a:solidFill>
                <a:latin typeface="Century Gothic" panose="020B0502020202020204" pitchFamily="34" charset="0"/>
              </a:rPr>
              <a:t>For example:</a:t>
            </a:r>
          </a:p>
          <a:p>
            <a:pPr algn="ctr"/>
            <a:r>
              <a:rPr lang="en-GB" sz="2200" dirty="0">
                <a:solidFill>
                  <a:srgbClr val="002060"/>
                </a:solidFill>
                <a:latin typeface="Century Gothic" panose="020B0502020202020204" pitchFamily="34" charset="0"/>
              </a:rPr>
              <a:t>I am </a:t>
            </a:r>
            <a:r>
              <a:rPr lang="en-GB" sz="2200" i="1" dirty="0">
                <a:solidFill>
                  <a:srgbClr val="002060"/>
                </a:solidFill>
                <a:latin typeface="Century Gothic" panose="020B0502020202020204" pitchFamily="34" charset="0"/>
              </a:rPr>
              <a:t>feeling </a:t>
            </a:r>
            <a:r>
              <a:rPr lang="en-GB" sz="2200" dirty="0">
                <a:solidFill>
                  <a:srgbClr val="002060"/>
                </a:solidFill>
                <a:latin typeface="Century Gothic" panose="020B0502020202020204" pitchFamily="34" charset="0"/>
              </a:rPr>
              <a:t>nervous.</a:t>
            </a:r>
          </a:p>
          <a:p>
            <a:pPr algn="ctr"/>
            <a:r>
              <a:rPr lang="en-GB" sz="2200" dirty="0">
                <a:solidFill>
                  <a:srgbClr val="002060"/>
                </a:solidFill>
                <a:latin typeface="Century Gothic" panose="020B0502020202020204" pitchFamily="34" charset="0"/>
              </a:rPr>
              <a:t>You are </a:t>
            </a:r>
            <a:r>
              <a:rPr lang="en-GB" sz="2200" i="1" dirty="0">
                <a:solidFill>
                  <a:srgbClr val="002060"/>
                </a:solidFill>
                <a:latin typeface="Century Gothic" panose="020B0502020202020204" pitchFamily="34" charset="0"/>
              </a:rPr>
              <a:t>being</a:t>
            </a:r>
            <a:r>
              <a:rPr lang="en-GB" sz="2200" dirty="0">
                <a:solidFill>
                  <a:srgbClr val="002060"/>
                </a:solidFill>
                <a:latin typeface="Century Gothic" panose="020B0502020202020204" pitchFamily="34" charset="0"/>
              </a:rPr>
              <a:t> silly.</a:t>
            </a:r>
          </a:p>
          <a:p>
            <a:pPr algn="ctr"/>
            <a:r>
              <a:rPr lang="en-GB" sz="2200" dirty="0">
                <a:solidFill>
                  <a:srgbClr val="002060"/>
                </a:solidFill>
                <a:latin typeface="Century Gothic" panose="020B0502020202020204" pitchFamily="34" charset="0"/>
              </a:rPr>
              <a:t>He is </a:t>
            </a:r>
            <a:r>
              <a:rPr lang="en-GB" sz="2200" i="1" dirty="0">
                <a:solidFill>
                  <a:srgbClr val="002060"/>
                </a:solidFill>
                <a:latin typeface="Century Gothic" panose="020B0502020202020204" pitchFamily="34" charset="0"/>
              </a:rPr>
              <a:t>acting </a:t>
            </a:r>
            <a:r>
              <a:rPr lang="en-GB" sz="2200" dirty="0">
                <a:solidFill>
                  <a:srgbClr val="002060"/>
                </a:solidFill>
                <a:latin typeface="Century Gothic" panose="020B0502020202020204" pitchFamily="34" charset="0"/>
              </a:rPr>
              <a:t>strange.</a:t>
            </a:r>
          </a:p>
          <a:p>
            <a:pPr algn="ctr"/>
            <a:endParaRPr lang="en-GB" sz="2200" dirty="0">
              <a:solidFill>
                <a:srgbClr val="002060"/>
              </a:solidFill>
              <a:latin typeface="Century Gothic" panose="020B0502020202020204" pitchFamily="34" charset="0"/>
            </a:endParaRPr>
          </a:p>
        </p:txBody>
      </p:sp>
      <p:sp>
        <p:nvSpPr>
          <p:cNvPr id="18" name="TextBox 17"/>
          <p:cNvSpPr txBox="1"/>
          <p:nvPr/>
        </p:nvSpPr>
        <p:spPr>
          <a:xfrm>
            <a:off x="151594" y="1722456"/>
            <a:ext cx="11806106" cy="1077218"/>
          </a:xfrm>
          <a:prstGeom prst="rect">
            <a:avLst/>
          </a:prstGeom>
          <a:noFill/>
        </p:spPr>
        <p:txBody>
          <a:bodyPr wrap="square" rtlCol="0">
            <a:spAutoFit/>
          </a:bodyPr>
          <a:lstStyle/>
          <a:p>
            <a:pPr algn="ctr"/>
            <a:r>
              <a:rPr lang="en-GB" sz="3200" dirty="0">
                <a:solidFill>
                  <a:schemeClr val="accent5">
                    <a:lumMod val="50000"/>
                  </a:schemeClr>
                </a:solidFill>
                <a:latin typeface="Century Gothic" panose="020B0502020202020204" pitchFamily="34" charset="0"/>
              </a:rPr>
              <a:t>In Spanish, the verb </a:t>
            </a:r>
            <a:r>
              <a:rPr lang="en-GB" sz="3200" b="1" dirty="0" err="1">
                <a:solidFill>
                  <a:schemeClr val="accent5">
                    <a:lumMod val="50000"/>
                  </a:schemeClr>
                </a:solidFill>
                <a:latin typeface="Century Gothic" panose="020B0502020202020204" pitchFamily="34" charset="0"/>
              </a:rPr>
              <a:t>estar</a:t>
            </a:r>
            <a:r>
              <a:rPr lang="en-GB" sz="3200" dirty="0">
                <a:solidFill>
                  <a:schemeClr val="accent5">
                    <a:lumMod val="50000"/>
                  </a:schemeClr>
                </a:solidFill>
                <a:latin typeface="Century Gothic" panose="020B0502020202020204" pitchFamily="34" charset="0"/>
              </a:rPr>
              <a:t> also means </a:t>
            </a:r>
            <a:r>
              <a:rPr lang="en-GB" sz="3200" b="1" i="1" dirty="0">
                <a:solidFill>
                  <a:schemeClr val="accent5">
                    <a:lumMod val="50000"/>
                  </a:schemeClr>
                </a:solidFill>
                <a:latin typeface="Century Gothic" panose="020B0502020202020204" pitchFamily="34" charset="0"/>
              </a:rPr>
              <a:t>to be </a:t>
            </a:r>
            <a:br>
              <a:rPr lang="en-GB" sz="3200" i="1" dirty="0">
                <a:solidFill>
                  <a:schemeClr val="accent5">
                    <a:lumMod val="50000"/>
                  </a:schemeClr>
                </a:solidFill>
                <a:latin typeface="Century Gothic" panose="020B0502020202020204" pitchFamily="34" charset="0"/>
              </a:rPr>
            </a:br>
            <a:r>
              <a:rPr lang="en-GB" sz="3200" dirty="0">
                <a:solidFill>
                  <a:schemeClr val="accent5">
                    <a:lumMod val="50000"/>
                  </a:schemeClr>
                </a:solidFill>
                <a:latin typeface="Century Gothic" panose="020B0502020202020204" pitchFamily="34" charset="0"/>
              </a:rPr>
              <a:t>when describing </a:t>
            </a:r>
            <a:r>
              <a:rPr lang="en-GB" sz="3200" u="sng" dirty="0">
                <a:solidFill>
                  <a:schemeClr val="accent5">
                    <a:lumMod val="50000"/>
                  </a:schemeClr>
                </a:solidFill>
                <a:latin typeface="Century Gothic" panose="020B0502020202020204" pitchFamily="34" charset="0"/>
              </a:rPr>
              <a:t>mood or temporary state</a:t>
            </a:r>
            <a:r>
              <a:rPr lang="en-GB" sz="3200" dirty="0">
                <a:solidFill>
                  <a:schemeClr val="accent5">
                    <a:lumMod val="50000"/>
                  </a:schemeClr>
                </a:solidFill>
                <a:latin typeface="Century Gothic" panose="020B0502020202020204" pitchFamily="34" charset="0"/>
              </a:rPr>
              <a:t>.</a:t>
            </a:r>
          </a:p>
        </p:txBody>
      </p:sp>
    </p:spTree>
    <p:extLst>
      <p:ext uri="{BB962C8B-B14F-4D97-AF65-F5344CB8AC3E}">
        <p14:creationId xmlns:p14="http://schemas.microsoft.com/office/powerpoint/2010/main" val="30240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155496"/>
            <a:ext cx="6484584" cy="1325563"/>
          </a:xfrm>
        </p:spPr>
        <p:txBody>
          <a:bodyPr>
            <a:normAutofit/>
          </a:bodyPr>
          <a:lstStyle/>
          <a:p>
            <a:r>
              <a:rPr lang="en-GB" sz="3600" b="1" dirty="0">
                <a:solidFill>
                  <a:schemeClr val="bg1"/>
                </a:solidFill>
              </a:rPr>
              <a:t>Leer</a:t>
            </a:r>
          </a:p>
        </p:txBody>
      </p:sp>
      <p:sp>
        <p:nvSpPr>
          <p:cNvPr id="8" name="TextBox 7"/>
          <p:cNvSpPr txBox="1"/>
          <p:nvPr/>
        </p:nvSpPr>
        <p:spPr>
          <a:xfrm>
            <a:off x="6557552" y="6511791"/>
            <a:ext cx="314805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t>
            </a:r>
          </a:p>
        </p:txBody>
      </p:sp>
      <p:sp>
        <p:nvSpPr>
          <p:cNvPr id="3" name="Rounded Rectangular Callout 2"/>
          <p:cNvSpPr/>
          <p:nvPr/>
        </p:nvSpPr>
        <p:spPr>
          <a:xfrm>
            <a:off x="275492" y="335105"/>
            <a:ext cx="2318972" cy="883166"/>
          </a:xfrm>
          <a:prstGeom prst="wedgeRoundRectCallout">
            <a:avLst>
              <a:gd name="adj1" fmla="val -31623"/>
              <a:gd name="adj2" fmla="val 85105"/>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accent5">
                    <a:lumMod val="50000"/>
                  </a:schemeClr>
                </a:solidFill>
                <a:latin typeface="Century Gothic" panose="020B0502020202020204" pitchFamily="34" charset="0"/>
              </a:rPr>
              <a:t>1) </a:t>
            </a:r>
            <a:r>
              <a:rPr lang="en-GB" sz="2400" b="1" dirty="0" err="1">
                <a:solidFill>
                  <a:schemeClr val="accent5">
                    <a:lumMod val="50000"/>
                  </a:schemeClr>
                </a:solidFill>
                <a:latin typeface="Century Gothic" panose="020B0502020202020204" pitchFamily="34" charset="0"/>
              </a:rPr>
              <a:t>Estás</a:t>
            </a:r>
            <a:r>
              <a:rPr lang="en-GB" sz="2400" b="1" dirty="0">
                <a:solidFill>
                  <a:schemeClr val="accent5">
                    <a:lumMod val="50000"/>
                  </a:schemeClr>
                </a:solidFill>
                <a:latin typeface="Century Gothic" panose="020B0502020202020204" pitchFamily="34" charset="0"/>
              </a:rPr>
              <a:t> loco.</a:t>
            </a:r>
          </a:p>
        </p:txBody>
      </p:sp>
      <p:sp>
        <p:nvSpPr>
          <p:cNvPr id="4" name="Oval Callout 3"/>
          <p:cNvSpPr/>
          <p:nvPr/>
        </p:nvSpPr>
        <p:spPr>
          <a:xfrm>
            <a:off x="6630189" y="150312"/>
            <a:ext cx="2276659" cy="1373437"/>
          </a:xfrm>
          <a:prstGeom prst="wedgeEllipseCallout">
            <a:avLst>
              <a:gd name="adj1" fmla="val 38227"/>
              <a:gd name="adj2" fmla="val 6074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b="1" dirty="0">
                <a:solidFill>
                  <a:srgbClr val="4472C4">
                    <a:lumMod val="50000"/>
                  </a:srgbClr>
                </a:solidFill>
                <a:latin typeface="Century Gothic" panose="020B0502020202020204" pitchFamily="34" charset="0"/>
              </a:rPr>
              <a:t>3) </a:t>
            </a:r>
            <a:r>
              <a:rPr lang="en-GB" sz="2400" b="1" dirty="0" err="1">
                <a:solidFill>
                  <a:srgbClr val="4472C4">
                    <a:lumMod val="50000"/>
                  </a:srgbClr>
                </a:solidFill>
                <a:latin typeface="Century Gothic" panose="020B0502020202020204" pitchFamily="34" charset="0"/>
              </a:rPr>
              <a:t>Estás</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tranquilo</a:t>
            </a:r>
            <a:r>
              <a:rPr lang="en-GB" sz="2400" b="1" dirty="0">
                <a:solidFill>
                  <a:srgbClr val="4472C4">
                    <a:lumMod val="50000"/>
                  </a:srgbClr>
                </a:solidFill>
                <a:latin typeface="Century Gothic" panose="020B0502020202020204" pitchFamily="34" charset="0"/>
              </a:rPr>
              <a:t>.</a:t>
            </a:r>
          </a:p>
        </p:txBody>
      </p:sp>
      <p:sp>
        <p:nvSpPr>
          <p:cNvPr id="7" name="Oval Callout 6"/>
          <p:cNvSpPr/>
          <p:nvPr/>
        </p:nvSpPr>
        <p:spPr>
          <a:xfrm>
            <a:off x="3325375" y="218842"/>
            <a:ext cx="2365175" cy="1081054"/>
          </a:xfrm>
          <a:prstGeom prst="wedgeEllipseCallout">
            <a:avLst>
              <a:gd name="adj1" fmla="val -37612"/>
              <a:gd name="adj2" fmla="val 5812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b="1" dirty="0">
                <a:solidFill>
                  <a:srgbClr val="4472C4">
                    <a:lumMod val="50000"/>
                  </a:srgbClr>
                </a:solidFill>
                <a:latin typeface="Century Gothic" panose="020B0502020202020204" pitchFamily="34" charset="0"/>
              </a:rPr>
              <a:t>2) </a:t>
            </a:r>
            <a:r>
              <a:rPr lang="en-GB" sz="2400" b="1" dirty="0" err="1">
                <a:solidFill>
                  <a:srgbClr val="4472C4">
                    <a:lumMod val="50000"/>
                  </a:srgbClr>
                </a:solidFill>
                <a:latin typeface="Century Gothic" panose="020B0502020202020204" pitchFamily="34" charset="0"/>
              </a:rPr>
              <a:t>Está</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nervioso</a:t>
            </a:r>
            <a:r>
              <a:rPr lang="en-GB" sz="2400" b="1" dirty="0">
                <a:solidFill>
                  <a:srgbClr val="4472C4">
                    <a:lumMod val="50000"/>
                  </a:srgbClr>
                </a:solidFill>
                <a:latin typeface="Century Gothic" panose="020B0502020202020204" pitchFamily="34" charset="0"/>
              </a:rPr>
              <a:t>.</a:t>
            </a:r>
          </a:p>
        </p:txBody>
      </p:sp>
      <p:sp>
        <p:nvSpPr>
          <p:cNvPr id="9" name="Rounded Rectangular Callout 8"/>
          <p:cNvSpPr/>
          <p:nvPr/>
        </p:nvSpPr>
        <p:spPr>
          <a:xfrm>
            <a:off x="3479261" y="1905135"/>
            <a:ext cx="2057401" cy="883166"/>
          </a:xfrm>
          <a:prstGeom prst="wedgeRoundRectCallout">
            <a:avLst>
              <a:gd name="adj1" fmla="val 35044"/>
              <a:gd name="adj2" fmla="val 7420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4472C4">
                    <a:lumMod val="50000"/>
                  </a:srgbClr>
                </a:solidFill>
                <a:latin typeface="Century Gothic" panose="020B0502020202020204" pitchFamily="34" charset="0"/>
              </a:rPr>
              <a:t>6) </a:t>
            </a:r>
            <a:r>
              <a:rPr lang="en-GB" sz="2400" b="1" dirty="0" err="1">
                <a:solidFill>
                  <a:srgbClr val="4472C4">
                    <a:lumMod val="50000"/>
                  </a:srgbClr>
                </a:solidFill>
                <a:latin typeface="Century Gothic" panose="020B0502020202020204" pitchFamily="34" charset="0"/>
              </a:rPr>
              <a:t>Está</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raro</a:t>
            </a:r>
            <a:r>
              <a:rPr lang="en-GB" sz="2400" b="1" dirty="0">
                <a:solidFill>
                  <a:srgbClr val="4472C4">
                    <a:lumMod val="50000"/>
                  </a:srgbClr>
                </a:solidFill>
                <a:latin typeface="Century Gothic" panose="020B0502020202020204" pitchFamily="34" charset="0"/>
              </a:rPr>
              <a:t>.</a:t>
            </a:r>
          </a:p>
        </p:txBody>
      </p:sp>
      <p:sp>
        <p:nvSpPr>
          <p:cNvPr id="10" name="Rounded Rectangular Callout 9"/>
          <p:cNvSpPr/>
          <p:nvPr/>
        </p:nvSpPr>
        <p:spPr>
          <a:xfrm>
            <a:off x="9576662" y="243123"/>
            <a:ext cx="2057401" cy="883166"/>
          </a:xfrm>
          <a:prstGeom prst="wedgeRoundRectCallout">
            <a:avLst>
              <a:gd name="adj1" fmla="val -31623"/>
              <a:gd name="adj2" fmla="val 85105"/>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4472C4">
                    <a:lumMod val="50000"/>
                  </a:srgbClr>
                </a:solidFill>
                <a:latin typeface="Century Gothic" panose="020B0502020202020204" pitchFamily="34" charset="0"/>
              </a:rPr>
              <a:t>4) </a:t>
            </a:r>
            <a:r>
              <a:rPr lang="en-GB" sz="2400" b="1" dirty="0" err="1">
                <a:solidFill>
                  <a:srgbClr val="4472C4">
                    <a:lumMod val="50000"/>
                  </a:srgbClr>
                </a:solidFill>
                <a:latin typeface="Century Gothic" panose="020B0502020202020204" pitchFamily="34" charset="0"/>
              </a:rPr>
              <a:t>Está</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muy</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blanco</a:t>
            </a:r>
            <a:r>
              <a:rPr lang="en-GB" sz="2400" b="1" dirty="0">
                <a:solidFill>
                  <a:srgbClr val="4472C4">
                    <a:lumMod val="50000"/>
                  </a:srgbClr>
                </a:solidFill>
                <a:latin typeface="Century Gothic" panose="020B0502020202020204" pitchFamily="34" charset="0"/>
              </a:rPr>
              <a:t>.</a:t>
            </a:r>
          </a:p>
        </p:txBody>
      </p:sp>
      <p:sp>
        <p:nvSpPr>
          <p:cNvPr id="11" name="Rounded Rectangular Callout 10"/>
          <p:cNvSpPr/>
          <p:nvPr/>
        </p:nvSpPr>
        <p:spPr>
          <a:xfrm>
            <a:off x="9418140" y="1845102"/>
            <a:ext cx="2057401" cy="883166"/>
          </a:xfrm>
          <a:prstGeom prst="wedgeRoundRectCallout">
            <a:avLst>
              <a:gd name="adj1" fmla="val 54403"/>
              <a:gd name="adj2" fmla="val 80144"/>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4472C4">
                    <a:lumMod val="50000"/>
                  </a:srgbClr>
                </a:solidFill>
                <a:latin typeface="Century Gothic" panose="020B0502020202020204" pitchFamily="34" charset="0"/>
              </a:rPr>
              <a:t>8) </a:t>
            </a:r>
            <a:r>
              <a:rPr lang="en-GB" sz="2400" b="1" dirty="0" err="1">
                <a:solidFill>
                  <a:srgbClr val="4472C4">
                    <a:lumMod val="50000"/>
                  </a:srgbClr>
                </a:solidFill>
                <a:latin typeface="Century Gothic" panose="020B0502020202020204" pitchFamily="34" charset="0"/>
              </a:rPr>
              <a:t>Estás</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muy</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serio</a:t>
            </a:r>
            <a:r>
              <a:rPr lang="en-GB" sz="2400" b="1" dirty="0">
                <a:solidFill>
                  <a:srgbClr val="4472C4">
                    <a:lumMod val="50000"/>
                  </a:srgbClr>
                </a:solidFill>
                <a:latin typeface="Century Gothic" panose="020B0502020202020204" pitchFamily="34" charset="0"/>
              </a:rPr>
              <a:t>.</a:t>
            </a:r>
          </a:p>
        </p:txBody>
      </p:sp>
      <p:sp>
        <p:nvSpPr>
          <p:cNvPr id="12" name="Oval Callout 11"/>
          <p:cNvSpPr/>
          <p:nvPr/>
        </p:nvSpPr>
        <p:spPr>
          <a:xfrm>
            <a:off x="6437231" y="1660000"/>
            <a:ext cx="1792706" cy="1373437"/>
          </a:xfrm>
          <a:prstGeom prst="wedgeEllipseCallout">
            <a:avLst>
              <a:gd name="adj1" fmla="val 38227"/>
              <a:gd name="adj2" fmla="val 6074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4472C4">
                    <a:lumMod val="50000"/>
                  </a:srgbClr>
                </a:solidFill>
                <a:latin typeface="Century Gothic" panose="020B0502020202020204" pitchFamily="34" charset="0"/>
              </a:rPr>
              <a:t>7) </a:t>
            </a:r>
            <a:r>
              <a:rPr lang="en-GB" sz="2400" b="1" dirty="0" err="1">
                <a:solidFill>
                  <a:srgbClr val="4472C4">
                    <a:lumMod val="50000"/>
                  </a:srgbClr>
                </a:solidFill>
                <a:latin typeface="Century Gothic" panose="020B0502020202020204" pitchFamily="34" charset="0"/>
              </a:rPr>
              <a:t>Está</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serio</a:t>
            </a:r>
            <a:r>
              <a:rPr lang="en-GB" sz="2400" b="1" dirty="0">
                <a:solidFill>
                  <a:srgbClr val="4472C4">
                    <a:lumMod val="50000"/>
                  </a:srgbClr>
                </a:solidFill>
                <a:latin typeface="Century Gothic" panose="020B0502020202020204" pitchFamily="34" charset="0"/>
              </a:rPr>
              <a:t>.</a:t>
            </a:r>
          </a:p>
        </p:txBody>
      </p:sp>
      <p:sp>
        <p:nvSpPr>
          <p:cNvPr id="13" name="Oval Callout 12"/>
          <p:cNvSpPr/>
          <p:nvPr/>
        </p:nvSpPr>
        <p:spPr>
          <a:xfrm>
            <a:off x="718484" y="1579071"/>
            <a:ext cx="1937077" cy="1300608"/>
          </a:xfrm>
          <a:prstGeom prst="wedgeEllipseCallout">
            <a:avLst>
              <a:gd name="adj1" fmla="val -31051"/>
              <a:gd name="adj2" fmla="val 6277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4472C4">
                    <a:lumMod val="50000"/>
                  </a:srgbClr>
                </a:solidFill>
                <a:latin typeface="Century Gothic" panose="020B0502020202020204" pitchFamily="34" charset="0"/>
              </a:rPr>
              <a:t>5) </a:t>
            </a:r>
            <a:r>
              <a:rPr lang="en-GB" sz="2400" b="1" dirty="0" err="1">
                <a:solidFill>
                  <a:srgbClr val="4472C4">
                    <a:lumMod val="50000"/>
                  </a:srgbClr>
                </a:solidFill>
                <a:latin typeface="Century Gothic" panose="020B0502020202020204" pitchFamily="34" charset="0"/>
              </a:rPr>
              <a:t>Estás</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muy</a:t>
            </a:r>
            <a:r>
              <a:rPr lang="en-GB" sz="2400" b="1" dirty="0">
                <a:solidFill>
                  <a:srgbClr val="4472C4">
                    <a:lumMod val="50000"/>
                  </a:srgbClr>
                </a:solidFill>
                <a:latin typeface="Century Gothic" panose="020B0502020202020204" pitchFamily="34" charset="0"/>
              </a:rPr>
              <a:t> tonto.</a:t>
            </a:r>
          </a:p>
        </p:txBody>
      </p:sp>
      <p:sp>
        <p:nvSpPr>
          <p:cNvPr id="17" name="TextBox 16"/>
          <p:cNvSpPr txBox="1"/>
          <p:nvPr/>
        </p:nvSpPr>
        <p:spPr>
          <a:xfrm>
            <a:off x="116777" y="3273473"/>
            <a:ext cx="12063582" cy="707886"/>
          </a:xfrm>
          <a:prstGeom prst="rect">
            <a:avLst/>
          </a:prstGeom>
          <a:noFill/>
        </p:spPr>
        <p:txBody>
          <a:bodyPr wrap="square" rtlCol="0">
            <a:spAutoFit/>
          </a:bodyPr>
          <a:lstStyle/>
          <a:p>
            <a:pPr lvl="0">
              <a:defRPr/>
            </a:pPr>
            <a:r>
              <a:rPr lang="en-GB" sz="2000" b="1" dirty="0">
                <a:solidFill>
                  <a:srgbClr val="4472C4">
                    <a:lumMod val="50000"/>
                  </a:srgbClr>
                </a:solidFill>
                <a:latin typeface="Century Gothic" panose="020B0502020202020204" pitchFamily="34" charset="0"/>
              </a:rPr>
              <a:t>It’s an important football game. These sentences describe how you are feeling (</a:t>
            </a:r>
            <a:r>
              <a:rPr lang="en-GB" sz="2000" b="1" dirty="0" err="1">
                <a:solidFill>
                  <a:srgbClr val="4472C4">
                    <a:lumMod val="50000"/>
                  </a:srgbClr>
                </a:solidFill>
                <a:latin typeface="Century Gothic" panose="020B0502020202020204" pitchFamily="34" charset="0"/>
              </a:rPr>
              <a:t>estás</a:t>
            </a:r>
            <a:r>
              <a:rPr lang="en-GB" sz="2000" b="1" dirty="0">
                <a:solidFill>
                  <a:srgbClr val="4472C4">
                    <a:lumMod val="50000"/>
                  </a:srgbClr>
                </a:solidFill>
                <a:latin typeface="Century Gothic" panose="020B0502020202020204" pitchFamily="34" charset="0"/>
              </a:rPr>
              <a:t> = you are),  and how your brother is feeling (</a:t>
            </a:r>
            <a:r>
              <a:rPr lang="en-GB" sz="2000" b="1" dirty="0" err="1">
                <a:solidFill>
                  <a:srgbClr val="4472C4">
                    <a:lumMod val="50000"/>
                  </a:srgbClr>
                </a:solidFill>
                <a:latin typeface="Century Gothic" panose="020B0502020202020204" pitchFamily="34" charset="0"/>
              </a:rPr>
              <a:t>está</a:t>
            </a:r>
            <a:r>
              <a:rPr lang="en-GB" sz="2000" b="1" dirty="0">
                <a:solidFill>
                  <a:srgbClr val="4472C4">
                    <a:lumMod val="50000"/>
                  </a:srgbClr>
                </a:solidFill>
                <a:latin typeface="Century Gothic" panose="020B0502020202020204" pitchFamily="34" charset="0"/>
              </a:rPr>
              <a:t> = he is). </a:t>
            </a:r>
            <a:r>
              <a:rPr kumimoji="0" lang="en-GB" sz="2000" b="1" i="0" u="none" strike="noStrike" kern="1200" cap="none" spc="0" normalizeH="0" noProof="0" dirty="0">
                <a:ln>
                  <a:noFill/>
                </a:ln>
                <a:solidFill>
                  <a:srgbClr val="4472C4">
                    <a:lumMod val="50000"/>
                  </a:srgbClr>
                </a:solidFill>
                <a:effectLst/>
                <a:uLnTx/>
                <a:uFillTx/>
                <a:latin typeface="Century Gothic" panose="020B0502020202020204" pitchFamily="34" charset="0"/>
              </a:rPr>
              <a:t>Write 1-8, ‘you’ or ‘he’ and the adjective in English.</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graphicFrame>
        <p:nvGraphicFramePr>
          <p:cNvPr id="18" name="Tabla 10"/>
          <p:cNvGraphicFramePr>
            <a:graphicFrameLocks noGrp="1"/>
          </p:cNvGraphicFramePr>
          <p:nvPr>
            <p:extLst/>
          </p:nvPr>
        </p:nvGraphicFramePr>
        <p:xfrm>
          <a:off x="3152274" y="4260005"/>
          <a:ext cx="5558589" cy="2018672"/>
        </p:xfrm>
        <a:graphic>
          <a:graphicData uri="http://schemas.openxmlformats.org/drawingml/2006/table">
            <a:tbl>
              <a:tblPr firstRow="1" bandRow="1">
                <a:tableStyleId>{8A107856-5554-42FB-B03E-39F5DBC370BA}</a:tableStyleId>
              </a:tblPr>
              <a:tblGrid>
                <a:gridCol w="2652225">
                  <a:extLst>
                    <a:ext uri="{9D8B030D-6E8A-4147-A177-3AD203B41FA5}">
                      <a16:colId xmlns:a16="http://schemas.microsoft.com/office/drawing/2014/main" val="20002"/>
                    </a:ext>
                  </a:extLst>
                </a:gridCol>
                <a:gridCol w="2906364">
                  <a:extLst>
                    <a:ext uri="{9D8B030D-6E8A-4147-A177-3AD203B41FA5}">
                      <a16:colId xmlns:a16="http://schemas.microsoft.com/office/drawing/2014/main" val="20003"/>
                    </a:ext>
                  </a:extLst>
                </a:gridCol>
              </a:tblGrid>
              <a:tr h="340468">
                <a:tc>
                  <a:txBody>
                    <a:bodyPr/>
                    <a:lstStyle/>
                    <a:p>
                      <a:pPr algn="ctr"/>
                      <a:r>
                        <a:rPr lang="en-GB" sz="2000" b="1" dirty="0">
                          <a:solidFill>
                            <a:srgbClr val="002060"/>
                          </a:solidFill>
                          <a:latin typeface="Century Gothic" panose="020B0502020202020204" pitchFamily="34" charset="0"/>
                        </a:rPr>
                        <a:t>you</a:t>
                      </a:r>
                    </a:p>
                  </a:txBody>
                  <a:tcPr/>
                </a:tc>
                <a:tc>
                  <a:txBody>
                    <a:bodyPr/>
                    <a:lstStyle/>
                    <a:p>
                      <a:pPr algn="ctr"/>
                      <a:r>
                        <a:rPr lang="en-GB" sz="2000" b="1" dirty="0">
                          <a:solidFill>
                            <a:srgbClr val="002060"/>
                          </a:solidFill>
                          <a:latin typeface="Century Gothic" panose="020B0502020202020204" pitchFamily="34" charset="0"/>
                        </a:rPr>
                        <a:t>your</a:t>
                      </a:r>
                      <a:r>
                        <a:rPr lang="en-GB" sz="2000" b="1" baseline="0" dirty="0">
                          <a:solidFill>
                            <a:srgbClr val="002060"/>
                          </a:solidFill>
                          <a:latin typeface="Century Gothic" panose="020B0502020202020204" pitchFamily="34" charset="0"/>
                        </a:rPr>
                        <a:t> brother</a:t>
                      </a:r>
                      <a:endParaRPr lang="en-GB" sz="2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000"/>
                  </a:ext>
                </a:extLst>
              </a:tr>
              <a:tr h="40560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40560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40560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40560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
        <p:nvSpPr>
          <p:cNvPr id="19" name="TextBox 18"/>
          <p:cNvSpPr txBox="1"/>
          <p:nvPr/>
        </p:nvSpPr>
        <p:spPr>
          <a:xfrm>
            <a:off x="3812035" y="5057913"/>
            <a:ext cx="230384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quiet</a:t>
            </a:r>
          </a:p>
        </p:txBody>
      </p:sp>
      <p:sp>
        <p:nvSpPr>
          <p:cNvPr id="20" name="TextBox 19"/>
          <p:cNvSpPr txBox="1"/>
          <p:nvPr/>
        </p:nvSpPr>
        <p:spPr>
          <a:xfrm>
            <a:off x="3812035" y="5896663"/>
            <a:ext cx="230384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very serious</a:t>
            </a:r>
          </a:p>
        </p:txBody>
      </p:sp>
      <p:sp>
        <p:nvSpPr>
          <p:cNvPr id="21" name="TextBox 20"/>
          <p:cNvSpPr txBox="1"/>
          <p:nvPr/>
        </p:nvSpPr>
        <p:spPr>
          <a:xfrm>
            <a:off x="3812035" y="4608831"/>
            <a:ext cx="230384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crazy</a:t>
            </a:r>
          </a:p>
        </p:txBody>
      </p:sp>
      <p:sp>
        <p:nvSpPr>
          <p:cNvPr id="22" name="TextBox 21"/>
          <p:cNvSpPr txBox="1"/>
          <p:nvPr/>
        </p:nvSpPr>
        <p:spPr>
          <a:xfrm>
            <a:off x="3812035" y="5482611"/>
            <a:ext cx="230384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very silly</a:t>
            </a:r>
          </a:p>
        </p:txBody>
      </p:sp>
      <p:sp>
        <p:nvSpPr>
          <p:cNvPr id="23" name="TextBox 22"/>
          <p:cNvSpPr txBox="1"/>
          <p:nvPr/>
        </p:nvSpPr>
        <p:spPr>
          <a:xfrm>
            <a:off x="6607074" y="5109127"/>
            <a:ext cx="230384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very pale</a:t>
            </a:r>
          </a:p>
        </p:txBody>
      </p:sp>
      <p:sp>
        <p:nvSpPr>
          <p:cNvPr id="24" name="TextBox 23"/>
          <p:cNvSpPr txBox="1"/>
          <p:nvPr/>
        </p:nvSpPr>
        <p:spPr>
          <a:xfrm>
            <a:off x="6630189" y="4664193"/>
            <a:ext cx="230384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nervous</a:t>
            </a:r>
          </a:p>
        </p:txBody>
      </p:sp>
      <p:sp>
        <p:nvSpPr>
          <p:cNvPr id="25" name="TextBox 24"/>
          <p:cNvSpPr txBox="1"/>
          <p:nvPr/>
        </p:nvSpPr>
        <p:spPr>
          <a:xfrm>
            <a:off x="6607074" y="5496987"/>
            <a:ext cx="230384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strange</a:t>
            </a:r>
          </a:p>
        </p:txBody>
      </p:sp>
      <p:sp>
        <p:nvSpPr>
          <p:cNvPr id="26" name="TextBox 25"/>
          <p:cNvSpPr txBox="1"/>
          <p:nvPr/>
        </p:nvSpPr>
        <p:spPr>
          <a:xfrm>
            <a:off x="6630189" y="5904119"/>
            <a:ext cx="230384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serious</a:t>
            </a:r>
          </a:p>
        </p:txBody>
      </p:sp>
      <p:sp>
        <p:nvSpPr>
          <p:cNvPr id="74" name="Rounded Rectangle 73"/>
          <p:cNvSpPr/>
          <p:nvPr/>
        </p:nvSpPr>
        <p:spPr>
          <a:xfrm>
            <a:off x="10377092" y="5761086"/>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prstClr val="white"/>
                </a:solidFill>
                <a:latin typeface="Century Gothic" panose="020B0502020202020204" pitchFamily="34" charset="0"/>
              </a:rPr>
              <a:t>leer</a:t>
            </a:r>
          </a:p>
        </p:txBody>
      </p:sp>
      <p:sp>
        <p:nvSpPr>
          <p:cNvPr id="6" name="Rectangle 5"/>
          <p:cNvSpPr/>
          <p:nvPr/>
        </p:nvSpPr>
        <p:spPr>
          <a:xfrm>
            <a:off x="1926675" y="98634"/>
            <a:ext cx="933269"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you</a:t>
            </a:r>
          </a:p>
        </p:txBody>
      </p:sp>
      <p:sp>
        <p:nvSpPr>
          <p:cNvPr id="77" name="Rectangle 76"/>
          <p:cNvSpPr/>
          <p:nvPr/>
        </p:nvSpPr>
        <p:spPr>
          <a:xfrm>
            <a:off x="5158193" y="529981"/>
            <a:ext cx="756938" cy="646331"/>
          </a:xfrm>
          <a:prstGeom prst="rect">
            <a:avLst/>
          </a:prstGeom>
          <a:noFill/>
        </p:spPr>
        <p:txBody>
          <a:bodyPr wrap="none" lIns="91440" tIns="45720" rIns="91440" bIns="45720">
            <a:spAutoFit/>
          </a:bodyP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he</a:t>
            </a: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78" name="Rectangle 77"/>
          <p:cNvSpPr/>
          <p:nvPr/>
        </p:nvSpPr>
        <p:spPr>
          <a:xfrm>
            <a:off x="8440089" y="700345"/>
            <a:ext cx="933269"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you</a:t>
            </a:r>
          </a:p>
        </p:txBody>
      </p:sp>
      <p:sp>
        <p:nvSpPr>
          <p:cNvPr id="79" name="Rectangle 78"/>
          <p:cNvSpPr/>
          <p:nvPr/>
        </p:nvSpPr>
        <p:spPr>
          <a:xfrm>
            <a:off x="11247754" y="585292"/>
            <a:ext cx="694422" cy="584775"/>
          </a:xfrm>
          <a:prstGeom prst="rect">
            <a:avLst/>
          </a:prstGeom>
          <a:noFill/>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he</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80" name="Rectangle 79"/>
          <p:cNvSpPr/>
          <p:nvPr/>
        </p:nvSpPr>
        <p:spPr>
          <a:xfrm>
            <a:off x="2056140" y="2281208"/>
            <a:ext cx="933269"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you</a:t>
            </a:r>
          </a:p>
        </p:txBody>
      </p:sp>
      <p:sp>
        <p:nvSpPr>
          <p:cNvPr id="81" name="Rectangle 80"/>
          <p:cNvSpPr/>
          <p:nvPr/>
        </p:nvSpPr>
        <p:spPr>
          <a:xfrm>
            <a:off x="5226836" y="2164731"/>
            <a:ext cx="868505" cy="584775"/>
          </a:xfrm>
          <a:prstGeom prst="rect">
            <a:avLst/>
          </a:prstGeom>
          <a:noFill/>
        </p:spPr>
        <p:txBody>
          <a:bodyPr wrap="squar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he</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82" name="Rectangle 81"/>
          <p:cNvSpPr/>
          <p:nvPr/>
        </p:nvSpPr>
        <p:spPr>
          <a:xfrm>
            <a:off x="7784367" y="2225538"/>
            <a:ext cx="694422" cy="584775"/>
          </a:xfrm>
          <a:prstGeom prst="rect">
            <a:avLst/>
          </a:prstGeom>
          <a:noFill/>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he</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83" name="Rectangle 82"/>
          <p:cNvSpPr/>
          <p:nvPr/>
        </p:nvSpPr>
        <p:spPr>
          <a:xfrm>
            <a:off x="11208574" y="2100046"/>
            <a:ext cx="933269"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you</a:t>
            </a:r>
          </a:p>
        </p:txBody>
      </p:sp>
      <p:sp>
        <p:nvSpPr>
          <p:cNvPr id="35" name="TextBox 34"/>
          <p:cNvSpPr txBox="1"/>
          <p:nvPr/>
        </p:nvSpPr>
        <p:spPr>
          <a:xfrm>
            <a:off x="477766" y="4648701"/>
            <a:ext cx="2289921" cy="461665"/>
          </a:xfrm>
          <a:prstGeom prst="rect">
            <a:avLst/>
          </a:prstGeom>
          <a:noFill/>
        </p:spPr>
        <p:txBody>
          <a:bodyPr wrap="square" rtlCol="0">
            <a:spAutoFit/>
          </a:bodyPr>
          <a:lstStyle/>
          <a:p>
            <a:r>
              <a:rPr lang="en-GB" sz="2400" b="1" dirty="0">
                <a:solidFill>
                  <a:srgbClr val="002060"/>
                </a:solidFill>
              </a:rPr>
              <a:t>loco = crazy</a:t>
            </a:r>
          </a:p>
        </p:txBody>
      </p:sp>
    </p:spTree>
    <p:extLst>
      <p:ext uri="{BB962C8B-B14F-4D97-AF65-F5344CB8AC3E}">
        <p14:creationId xmlns:p14="http://schemas.microsoft.com/office/powerpoint/2010/main" val="209540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6" grpId="0"/>
      <p:bldP spid="77" grpId="0"/>
      <p:bldP spid="78" grpId="0"/>
      <p:bldP spid="79" grpId="0"/>
      <p:bldP spid="80" grpId="0"/>
      <p:bldP spid="81" grpId="0"/>
      <p:bldP spid="82" grpId="0"/>
      <p:bldP spid="8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201"/>
            <a:ext cx="6649156" cy="867128"/>
          </a:xfrm>
          <a:prstGeom prst="rect">
            <a:avLst/>
          </a:prstGeom>
        </p:spPr>
      </p:pic>
      <p:sp>
        <p:nvSpPr>
          <p:cNvPr id="8" name="TextBox 7"/>
          <p:cNvSpPr txBox="1"/>
          <p:nvPr/>
        </p:nvSpPr>
        <p:spPr>
          <a:xfrm>
            <a:off x="6557554" y="6444653"/>
            <a:ext cx="314805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t>
            </a:r>
          </a:p>
        </p:txBody>
      </p:sp>
      <p:sp>
        <p:nvSpPr>
          <p:cNvPr id="7" name="Rounded Rectangle 6"/>
          <p:cNvSpPr/>
          <p:nvPr/>
        </p:nvSpPr>
        <p:spPr>
          <a:xfrm>
            <a:off x="10326615" y="5776434"/>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escuchar</a:t>
            </a:r>
            <a:endParaRPr lang="en-GB" b="1" dirty="0">
              <a:solidFill>
                <a:prstClr val="white"/>
              </a:solidFill>
              <a:latin typeface="Century Gothic" panose="020B0502020202020204" pitchFamily="34" charset="0"/>
            </a:endParaRPr>
          </a:p>
        </p:txBody>
      </p:sp>
      <p:graphicFrame>
        <p:nvGraphicFramePr>
          <p:cNvPr id="9" name="Tabla 10"/>
          <p:cNvGraphicFramePr>
            <a:graphicFrameLocks noGrp="1"/>
          </p:cNvGraphicFramePr>
          <p:nvPr>
            <p:extLst/>
          </p:nvPr>
        </p:nvGraphicFramePr>
        <p:xfrm>
          <a:off x="974558" y="2211663"/>
          <a:ext cx="9159075" cy="3938208"/>
        </p:xfrm>
        <a:graphic>
          <a:graphicData uri="http://schemas.openxmlformats.org/drawingml/2006/table">
            <a:tbl>
              <a:tblPr firstRow="1" bandRow="1">
                <a:tableStyleId>{8A107856-5554-42FB-B03E-39F5DBC370BA}</a:tableStyleId>
              </a:tblPr>
              <a:tblGrid>
                <a:gridCol w="644403">
                  <a:extLst>
                    <a:ext uri="{9D8B030D-6E8A-4147-A177-3AD203B41FA5}">
                      <a16:colId xmlns:a16="http://schemas.microsoft.com/office/drawing/2014/main" val="20000"/>
                    </a:ext>
                  </a:extLst>
                </a:gridCol>
                <a:gridCol w="2845392">
                  <a:extLst>
                    <a:ext uri="{9D8B030D-6E8A-4147-A177-3AD203B41FA5}">
                      <a16:colId xmlns:a16="http://schemas.microsoft.com/office/drawing/2014/main" val="20001"/>
                    </a:ext>
                  </a:extLst>
                </a:gridCol>
                <a:gridCol w="2915920">
                  <a:extLst>
                    <a:ext uri="{9D8B030D-6E8A-4147-A177-3AD203B41FA5}">
                      <a16:colId xmlns:a16="http://schemas.microsoft.com/office/drawing/2014/main" val="20002"/>
                    </a:ext>
                  </a:extLst>
                </a:gridCol>
                <a:gridCol w="2753360">
                  <a:extLst>
                    <a:ext uri="{9D8B030D-6E8A-4147-A177-3AD203B41FA5}">
                      <a16:colId xmlns:a16="http://schemas.microsoft.com/office/drawing/2014/main" val="20003"/>
                    </a:ext>
                  </a:extLst>
                </a:gridCol>
              </a:tblGrid>
              <a:tr h="693344">
                <a:tc>
                  <a:txBody>
                    <a:bodyPr/>
                    <a:lstStyle/>
                    <a:p>
                      <a:endParaRPr lang="en-GB" dirty="0"/>
                    </a:p>
                  </a:txBody>
                  <a:tcPr/>
                </a:tc>
                <a:tc>
                  <a:txBody>
                    <a:bodyPr/>
                    <a:lstStyle/>
                    <a:p>
                      <a:endParaRPr lang="en-GB" dirty="0"/>
                    </a:p>
                  </a:txBody>
                  <a:tcPr/>
                </a:tc>
                <a:tc>
                  <a:txBody>
                    <a:bodyPr/>
                    <a:lstStyle/>
                    <a:p>
                      <a:pPr algn="l"/>
                      <a:endParaRPr lang="en-GB" sz="1800" b="0" dirty="0">
                        <a:solidFill>
                          <a:srgbClr val="002060"/>
                        </a:solidFill>
                        <a:latin typeface="Century Gothic" panose="020B0502020202020204" pitchFamily="34" charset="0"/>
                      </a:endParaRPr>
                    </a:p>
                    <a:p>
                      <a:pPr algn="l"/>
                      <a:r>
                        <a:rPr lang="en-GB" sz="1800" b="1" dirty="0">
                          <a:solidFill>
                            <a:srgbClr val="002060"/>
                          </a:solidFill>
                          <a:latin typeface="Century Gothic" panose="020B0502020202020204" pitchFamily="34" charset="0"/>
                        </a:rPr>
                        <a:t>Gonzalo</a:t>
                      </a:r>
                    </a:p>
                  </a:txBody>
                  <a:tcPr/>
                </a:tc>
                <a:tc>
                  <a:txBody>
                    <a:bodyPr/>
                    <a:lstStyle/>
                    <a:p>
                      <a:pPr algn="l"/>
                      <a:endParaRPr lang="en-GB" sz="1800" b="0" dirty="0">
                        <a:solidFill>
                          <a:srgbClr val="002060"/>
                        </a:solidFill>
                        <a:latin typeface="Century Gothic" panose="020B0502020202020204" pitchFamily="34" charset="0"/>
                      </a:endParaRPr>
                    </a:p>
                    <a:p>
                      <a:pPr algn="l"/>
                      <a:r>
                        <a:rPr lang="en-GB" sz="1800" b="1" dirty="0" err="1">
                          <a:solidFill>
                            <a:srgbClr val="002060"/>
                          </a:solidFill>
                          <a:latin typeface="Century Gothic" panose="020B0502020202020204" pitchFamily="34" charset="0"/>
                        </a:rPr>
                        <a:t>Raúl</a:t>
                      </a:r>
                      <a:endParaRPr lang="en-GB" sz="1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000"/>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7"/>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8"/>
                  </a:ext>
                </a:extLst>
              </a:tr>
            </a:tbl>
          </a:graphicData>
        </a:graphic>
      </p:graphicFrame>
      <p:sp>
        <p:nvSpPr>
          <p:cNvPr id="10" name="TextBox 9"/>
          <p:cNvSpPr txBox="1"/>
          <p:nvPr/>
        </p:nvSpPr>
        <p:spPr>
          <a:xfrm>
            <a:off x="0" y="1007662"/>
            <a:ext cx="12623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4472C4">
                    <a:lumMod val="50000"/>
                  </a:srgbClr>
                </a:solidFill>
                <a:latin typeface="Century Gothic" panose="020B0502020202020204" pitchFamily="34" charset="0"/>
              </a:rPr>
              <a:t>Gonzalo and </a:t>
            </a:r>
            <a:r>
              <a:rPr lang="en-GB" sz="2000" b="1" dirty="0" err="1">
                <a:solidFill>
                  <a:srgbClr val="4472C4">
                    <a:lumMod val="50000"/>
                  </a:srgbClr>
                </a:solidFill>
                <a:latin typeface="Century Gothic" panose="020B0502020202020204" pitchFamily="34" charset="0"/>
              </a:rPr>
              <a:t>Raúl</a:t>
            </a:r>
            <a:r>
              <a:rPr lang="en-GB" sz="2000" b="1" dirty="0">
                <a:solidFill>
                  <a:srgbClr val="4472C4">
                    <a:lumMod val="50000"/>
                  </a:srgbClr>
                </a:solidFill>
                <a:latin typeface="Century Gothic" panose="020B0502020202020204" pitchFamily="34" charset="0"/>
              </a:rPr>
              <a:t> are at the Haunted House ride at a theme park</a:t>
            </a:r>
            <a:r>
              <a:rPr kumimoji="0" lang="en-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a:t>
            </a:r>
            <a:r>
              <a:rPr kumimoji="0" lang="en-GB" sz="2000" b="1" i="0" u="none" strike="noStrike" kern="1200" cap="none" spc="0" normalizeH="0" noProof="0" dirty="0">
                <a:ln>
                  <a:noFill/>
                </a:ln>
                <a:solidFill>
                  <a:srgbClr val="4472C4">
                    <a:lumMod val="50000"/>
                  </a:srgbClr>
                </a:solidFill>
                <a:effectLst/>
                <a:uLnTx/>
                <a:uFillTx/>
                <a:latin typeface="Century Gothic" panose="020B0502020202020204" pitchFamily="34" charset="0"/>
              </a:rPr>
              <a:t>  </a:t>
            </a:r>
            <a:br>
              <a:rPr kumimoji="0" lang="en-GB" sz="2000" b="1" i="0" u="none" strike="noStrike" kern="1200" cap="none" spc="0" normalizeH="0" noProof="0" dirty="0">
                <a:ln>
                  <a:noFill/>
                </a:ln>
                <a:solidFill>
                  <a:srgbClr val="4472C4">
                    <a:lumMod val="50000"/>
                  </a:srgbClr>
                </a:solidFill>
                <a:effectLst/>
                <a:uLnTx/>
                <a:uFillTx/>
                <a:latin typeface="Century Gothic" panose="020B0502020202020204" pitchFamily="34" charset="0"/>
              </a:rPr>
            </a:br>
            <a:r>
              <a:rPr lang="en-GB" sz="2000" b="1" noProof="0" dirty="0">
                <a:solidFill>
                  <a:srgbClr val="4472C4">
                    <a:lumMod val="50000"/>
                  </a:srgbClr>
                </a:solidFill>
                <a:latin typeface="Century Gothic" panose="020B0502020202020204" pitchFamily="34" charset="0"/>
              </a:rPr>
              <a:t>Who is Gonzalo talking about each time?  (</a:t>
            </a:r>
            <a:r>
              <a:rPr lang="en-GB" sz="2000" b="1" noProof="0" dirty="0" err="1">
                <a:solidFill>
                  <a:srgbClr val="4472C4">
                    <a:lumMod val="50000"/>
                  </a:srgbClr>
                </a:solidFill>
                <a:latin typeface="Century Gothic" panose="020B0502020202020204" pitchFamily="34" charset="0"/>
              </a:rPr>
              <a:t>Estoy</a:t>
            </a:r>
            <a:r>
              <a:rPr lang="en-GB" sz="2000" b="1" noProof="0" dirty="0">
                <a:solidFill>
                  <a:srgbClr val="4472C4">
                    <a:lumMod val="50000"/>
                  </a:srgbClr>
                </a:solidFill>
                <a:latin typeface="Century Gothic" panose="020B0502020202020204" pitchFamily="34" charset="0"/>
              </a:rPr>
              <a:t> – I am, </a:t>
            </a:r>
            <a:r>
              <a:rPr lang="en-GB" sz="2000" b="1" noProof="0" dirty="0" err="1">
                <a:solidFill>
                  <a:srgbClr val="4472C4">
                    <a:lumMod val="50000"/>
                  </a:srgbClr>
                </a:solidFill>
                <a:latin typeface="Century Gothic" panose="020B0502020202020204" pitchFamily="34" charset="0"/>
              </a:rPr>
              <a:t>estás</a:t>
            </a:r>
            <a:r>
              <a:rPr lang="en-GB" sz="2000" b="1" noProof="0" dirty="0">
                <a:solidFill>
                  <a:srgbClr val="4472C4">
                    <a:lumMod val="50000"/>
                  </a:srgbClr>
                </a:solidFill>
                <a:latin typeface="Century Gothic" panose="020B0502020202020204" pitchFamily="34" charset="0"/>
              </a:rPr>
              <a:t> – you are.)  Who is the most scared?   </a:t>
            </a:r>
            <a:r>
              <a:rPr kumimoji="0" lang="en-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4768" y="75302"/>
            <a:ext cx="802658" cy="119018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3274" y="1900536"/>
            <a:ext cx="779844" cy="962771"/>
          </a:xfrm>
          <a:prstGeom prst="rect">
            <a:avLst/>
          </a:prstGeom>
        </p:spPr>
      </p:pic>
      <p:pic>
        <p:nvPicPr>
          <p:cNvPr id="12" name="Picture 11"/>
          <p:cNvPicPr>
            <a:picLocks noChangeAspect="1"/>
          </p:cNvPicPr>
          <p:nvPr/>
        </p:nvPicPr>
        <p:blipFill>
          <a:blip r:embed="rId6" cstate="print">
            <a:extLst>
              <a:ext uri="{BEBA8EAE-BF5A-486C-A8C5-ECC9F3942E4B}">
                <a14:imgProps xmlns:a14="http://schemas.microsoft.com/office/drawing/2010/main">
                  <a14:imgLayer r:embed="rId7">
                    <a14:imgEffect>
                      <a14:backgroundRemoval t="4000" b="92667" l="3030" r="93561"/>
                    </a14:imgEffect>
                  </a14:imgLayer>
                </a14:imgProps>
              </a:ext>
              <a:ext uri="{28A0092B-C50C-407E-A947-70E740481C1C}">
                <a14:useLocalDpi xmlns:a14="http://schemas.microsoft.com/office/drawing/2010/main" val="0"/>
              </a:ext>
            </a:extLst>
          </a:blip>
          <a:stretch>
            <a:fillRect/>
          </a:stretch>
        </p:blipFill>
        <p:spPr>
          <a:xfrm>
            <a:off x="8479686" y="1815023"/>
            <a:ext cx="997740" cy="1133796"/>
          </a:xfrm>
          <a:prstGeom prst="rect">
            <a:avLst/>
          </a:prstGeom>
        </p:spPr>
      </p:pic>
      <p:sp>
        <p:nvSpPr>
          <p:cNvPr id="13" name="Rounded Rectangular Callout 12"/>
          <p:cNvSpPr/>
          <p:nvPr/>
        </p:nvSpPr>
        <p:spPr>
          <a:xfrm>
            <a:off x="4741166" y="2056880"/>
            <a:ext cx="1110568" cy="448648"/>
          </a:xfrm>
          <a:prstGeom prst="wedgeRoundRectCallout">
            <a:avLst>
              <a:gd name="adj1" fmla="val 65973"/>
              <a:gd name="adj2" fmla="val 29866"/>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I am..</a:t>
            </a:r>
          </a:p>
        </p:txBody>
      </p:sp>
      <p:sp>
        <p:nvSpPr>
          <p:cNvPr id="14" name="Rounded Rectangular Callout 13"/>
          <p:cNvSpPr/>
          <p:nvPr/>
        </p:nvSpPr>
        <p:spPr>
          <a:xfrm>
            <a:off x="6797975" y="1711233"/>
            <a:ext cx="1387251" cy="604220"/>
          </a:xfrm>
          <a:prstGeom prst="wedgeRoundRectCallout">
            <a:avLst>
              <a:gd name="adj1" fmla="val -39140"/>
              <a:gd name="adj2" fmla="val 86156"/>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You are..</a:t>
            </a:r>
          </a:p>
        </p:txBody>
      </p:sp>
      <p:sp>
        <p:nvSpPr>
          <p:cNvPr id="17" name="Action Button: Custom 16">
            <a:hlinkClick r:id="" action="ppaction://noaction" highlightClick="1">
              <a:snd r:embed="rId8" name="W2_S11_1.wav"/>
            </a:hlinkClick>
          </p:cNvPr>
          <p:cNvSpPr/>
          <p:nvPr/>
        </p:nvSpPr>
        <p:spPr>
          <a:xfrm>
            <a:off x="1099063" y="294881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18" name="Action Button: Custom 17">
            <a:hlinkClick r:id="" action="ppaction://noaction" highlightClick="1">
              <a:snd r:embed="rId9" name="W2_S11_2.wav"/>
            </a:hlinkClick>
          </p:cNvPr>
          <p:cNvSpPr/>
          <p:nvPr/>
        </p:nvSpPr>
        <p:spPr>
          <a:xfrm>
            <a:off x="1099064" y="334456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19" name="Action Button: Custom 18">
            <a:hlinkClick r:id="" action="ppaction://noaction" highlightClick="1">
              <a:snd r:embed="rId10" name="W2_S11_3.wav"/>
            </a:hlinkClick>
          </p:cNvPr>
          <p:cNvSpPr/>
          <p:nvPr/>
        </p:nvSpPr>
        <p:spPr>
          <a:xfrm>
            <a:off x="1109677" y="375423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20" name="Action Button: Custom 19">
            <a:hlinkClick r:id="" action="ppaction://noaction" highlightClick="1">
              <a:snd r:embed="rId11" name="W2_S11_4.wav"/>
            </a:hlinkClick>
          </p:cNvPr>
          <p:cNvSpPr/>
          <p:nvPr/>
        </p:nvSpPr>
        <p:spPr>
          <a:xfrm>
            <a:off x="1105444" y="414808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21" name="Action Button: Custom 20">
            <a:hlinkClick r:id="" action="ppaction://noaction" highlightClick="1">
              <a:snd r:embed="rId12" name="W2_S11_5.wav"/>
            </a:hlinkClick>
          </p:cNvPr>
          <p:cNvSpPr/>
          <p:nvPr/>
        </p:nvSpPr>
        <p:spPr>
          <a:xfrm>
            <a:off x="1105445" y="454193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22" name="Action Button: Custom 21">
            <a:hlinkClick r:id="" action="ppaction://noaction" highlightClick="1">
              <a:snd r:embed="rId13" name="W2_S11_6.wav"/>
            </a:hlinkClick>
          </p:cNvPr>
          <p:cNvSpPr/>
          <p:nvPr/>
        </p:nvSpPr>
        <p:spPr>
          <a:xfrm>
            <a:off x="1105118" y="4940261"/>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23" name="Action Button: Custom 22">
            <a:hlinkClick r:id="" action="ppaction://noaction" highlightClick="1">
              <a:snd r:embed="rId14" name="W2_S11_7.wav"/>
            </a:hlinkClick>
          </p:cNvPr>
          <p:cNvSpPr/>
          <p:nvPr/>
        </p:nvSpPr>
        <p:spPr>
          <a:xfrm>
            <a:off x="1106124" y="534395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7</a:t>
            </a:r>
          </a:p>
        </p:txBody>
      </p:sp>
      <p:sp>
        <p:nvSpPr>
          <p:cNvPr id="24" name="Action Button: Custom 23">
            <a:hlinkClick r:id="" action="ppaction://noaction" highlightClick="1">
              <a:snd r:embed="rId15" name="W2_S11_8.wav"/>
            </a:hlinkClick>
          </p:cNvPr>
          <p:cNvSpPr/>
          <p:nvPr/>
        </p:nvSpPr>
        <p:spPr>
          <a:xfrm>
            <a:off x="1106125" y="573230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8</a:t>
            </a:r>
          </a:p>
        </p:txBody>
      </p:sp>
      <p:sp>
        <p:nvSpPr>
          <p:cNvPr id="27" name="TextBox 1"/>
          <p:cNvSpPr txBox="1"/>
          <p:nvPr/>
        </p:nvSpPr>
        <p:spPr>
          <a:xfrm>
            <a:off x="8561150" y="2811214"/>
            <a:ext cx="429374" cy="584775"/>
          </a:xfrm>
          <a:prstGeom prst="rect">
            <a:avLst/>
          </a:prstGeom>
          <a:noFill/>
        </p:spPr>
        <p:txBody>
          <a:bodyPr wrap="square" rtlCol="0" anchor="ctr">
            <a:spAutoFit/>
          </a:bodyPr>
          <a:lstStyle/>
          <a:p>
            <a:r>
              <a:rPr lang="en-GB" sz="3200" dirty="0">
                <a:solidFill>
                  <a:schemeClr val="accent5">
                    <a:lumMod val="50000"/>
                  </a:schemeClr>
                </a:solidFill>
                <a:latin typeface="Century Gothic" panose="020B0502020202020204" pitchFamily="34" charset="0"/>
              </a:rPr>
              <a:t>✔</a:t>
            </a:r>
          </a:p>
        </p:txBody>
      </p:sp>
      <p:sp>
        <p:nvSpPr>
          <p:cNvPr id="28" name="TextBox 1"/>
          <p:cNvSpPr txBox="1"/>
          <p:nvPr/>
        </p:nvSpPr>
        <p:spPr>
          <a:xfrm>
            <a:off x="5554095" y="3212306"/>
            <a:ext cx="429374" cy="584775"/>
          </a:xfrm>
          <a:prstGeom prst="rect">
            <a:avLst/>
          </a:prstGeom>
          <a:noFill/>
        </p:spPr>
        <p:txBody>
          <a:bodyPr wrap="square" rtlCol="0" anchor="ctr">
            <a:spAutoFit/>
          </a:bodyPr>
          <a:lstStyle/>
          <a:p>
            <a:r>
              <a:rPr lang="en-GB" sz="3200" dirty="0">
                <a:solidFill>
                  <a:schemeClr val="accent5">
                    <a:lumMod val="50000"/>
                  </a:schemeClr>
                </a:solidFill>
                <a:latin typeface="Century Gothic" panose="020B0502020202020204" pitchFamily="34" charset="0"/>
              </a:rPr>
              <a:t>✔</a:t>
            </a:r>
          </a:p>
        </p:txBody>
      </p:sp>
      <p:sp>
        <p:nvSpPr>
          <p:cNvPr id="29" name="TextBox 1"/>
          <p:cNvSpPr txBox="1"/>
          <p:nvPr/>
        </p:nvSpPr>
        <p:spPr>
          <a:xfrm>
            <a:off x="5539498" y="3639477"/>
            <a:ext cx="429374" cy="584775"/>
          </a:xfrm>
          <a:prstGeom prst="rect">
            <a:avLst/>
          </a:prstGeom>
          <a:noFill/>
        </p:spPr>
        <p:txBody>
          <a:bodyPr wrap="square" rtlCol="0" anchor="ctr">
            <a:spAutoFit/>
          </a:bodyPr>
          <a:lstStyle/>
          <a:p>
            <a:r>
              <a:rPr lang="en-GB" sz="3200" dirty="0">
                <a:solidFill>
                  <a:schemeClr val="accent5">
                    <a:lumMod val="50000"/>
                  </a:schemeClr>
                </a:solidFill>
                <a:latin typeface="Century Gothic" panose="020B0502020202020204" pitchFamily="34" charset="0"/>
              </a:rPr>
              <a:t>✔</a:t>
            </a:r>
          </a:p>
        </p:txBody>
      </p:sp>
      <p:sp>
        <p:nvSpPr>
          <p:cNvPr id="30" name="TextBox 1"/>
          <p:cNvSpPr txBox="1"/>
          <p:nvPr/>
        </p:nvSpPr>
        <p:spPr>
          <a:xfrm>
            <a:off x="8561151" y="4012540"/>
            <a:ext cx="429374" cy="584775"/>
          </a:xfrm>
          <a:prstGeom prst="rect">
            <a:avLst/>
          </a:prstGeom>
          <a:noFill/>
        </p:spPr>
        <p:txBody>
          <a:bodyPr wrap="square" rtlCol="0" anchor="ctr">
            <a:spAutoFit/>
          </a:bodyPr>
          <a:lstStyle/>
          <a:p>
            <a:r>
              <a:rPr lang="en-GB" sz="3200" dirty="0">
                <a:solidFill>
                  <a:schemeClr val="accent5">
                    <a:lumMod val="50000"/>
                  </a:schemeClr>
                </a:solidFill>
                <a:latin typeface="Century Gothic" panose="020B0502020202020204" pitchFamily="34" charset="0"/>
              </a:rPr>
              <a:t>✔</a:t>
            </a:r>
          </a:p>
        </p:txBody>
      </p:sp>
      <p:sp>
        <p:nvSpPr>
          <p:cNvPr id="31" name="TextBox 1"/>
          <p:cNvSpPr txBox="1"/>
          <p:nvPr/>
        </p:nvSpPr>
        <p:spPr>
          <a:xfrm>
            <a:off x="5539498" y="4409670"/>
            <a:ext cx="429374" cy="584775"/>
          </a:xfrm>
          <a:prstGeom prst="rect">
            <a:avLst/>
          </a:prstGeom>
          <a:noFill/>
        </p:spPr>
        <p:txBody>
          <a:bodyPr wrap="square" rtlCol="0" anchor="ctr">
            <a:spAutoFit/>
          </a:bodyPr>
          <a:lstStyle/>
          <a:p>
            <a:r>
              <a:rPr lang="en-GB" sz="3200" dirty="0">
                <a:solidFill>
                  <a:schemeClr val="accent5">
                    <a:lumMod val="50000"/>
                  </a:schemeClr>
                </a:solidFill>
                <a:latin typeface="Century Gothic" panose="020B0502020202020204" pitchFamily="34" charset="0"/>
              </a:rPr>
              <a:t>✔</a:t>
            </a:r>
          </a:p>
        </p:txBody>
      </p:sp>
      <p:sp>
        <p:nvSpPr>
          <p:cNvPr id="32" name="TextBox 1"/>
          <p:cNvSpPr txBox="1"/>
          <p:nvPr/>
        </p:nvSpPr>
        <p:spPr>
          <a:xfrm>
            <a:off x="5503248" y="4849449"/>
            <a:ext cx="429374" cy="584775"/>
          </a:xfrm>
          <a:prstGeom prst="rect">
            <a:avLst/>
          </a:prstGeom>
          <a:noFill/>
        </p:spPr>
        <p:txBody>
          <a:bodyPr wrap="square" rtlCol="0" anchor="ctr">
            <a:spAutoFit/>
          </a:bodyPr>
          <a:lstStyle/>
          <a:p>
            <a:r>
              <a:rPr lang="en-GB" sz="3200" dirty="0">
                <a:solidFill>
                  <a:schemeClr val="accent5">
                    <a:lumMod val="50000"/>
                  </a:schemeClr>
                </a:solidFill>
                <a:latin typeface="Century Gothic" panose="020B0502020202020204" pitchFamily="34" charset="0"/>
              </a:rPr>
              <a:t>✔</a:t>
            </a:r>
          </a:p>
        </p:txBody>
      </p:sp>
      <p:sp>
        <p:nvSpPr>
          <p:cNvPr id="33" name="TextBox 1"/>
          <p:cNvSpPr txBox="1"/>
          <p:nvPr/>
        </p:nvSpPr>
        <p:spPr>
          <a:xfrm>
            <a:off x="8561151" y="5245643"/>
            <a:ext cx="429374" cy="584775"/>
          </a:xfrm>
          <a:prstGeom prst="rect">
            <a:avLst/>
          </a:prstGeom>
          <a:noFill/>
        </p:spPr>
        <p:txBody>
          <a:bodyPr wrap="square" rtlCol="0" anchor="ctr">
            <a:spAutoFit/>
          </a:bodyPr>
          <a:lstStyle/>
          <a:p>
            <a:r>
              <a:rPr lang="en-GB" sz="3200" dirty="0">
                <a:solidFill>
                  <a:schemeClr val="accent5">
                    <a:lumMod val="50000"/>
                  </a:schemeClr>
                </a:solidFill>
                <a:latin typeface="Century Gothic" panose="020B0502020202020204" pitchFamily="34" charset="0"/>
              </a:rPr>
              <a:t>✔</a:t>
            </a:r>
          </a:p>
        </p:txBody>
      </p:sp>
      <p:sp>
        <p:nvSpPr>
          <p:cNvPr id="34" name="TextBox 1"/>
          <p:cNvSpPr txBox="1"/>
          <p:nvPr/>
        </p:nvSpPr>
        <p:spPr>
          <a:xfrm>
            <a:off x="8561150" y="5660927"/>
            <a:ext cx="429374" cy="584775"/>
          </a:xfrm>
          <a:prstGeom prst="rect">
            <a:avLst/>
          </a:prstGeom>
          <a:noFill/>
        </p:spPr>
        <p:txBody>
          <a:bodyPr wrap="square" rtlCol="0" anchor="ctr">
            <a:spAutoFit/>
          </a:bodyPr>
          <a:lstStyle/>
          <a:p>
            <a:r>
              <a:rPr lang="en-GB" sz="3200" dirty="0">
                <a:solidFill>
                  <a:schemeClr val="accent5">
                    <a:lumMod val="50000"/>
                  </a:schemeClr>
                </a:solidFill>
                <a:latin typeface="Century Gothic" panose="020B0502020202020204" pitchFamily="34" charset="0"/>
              </a:rPr>
              <a:t>✔</a:t>
            </a:r>
          </a:p>
        </p:txBody>
      </p:sp>
      <p:sp>
        <p:nvSpPr>
          <p:cNvPr id="35" name="TextBox 34"/>
          <p:cNvSpPr txBox="1"/>
          <p:nvPr/>
        </p:nvSpPr>
        <p:spPr>
          <a:xfrm>
            <a:off x="1756611" y="2961890"/>
            <a:ext cx="2490536" cy="369332"/>
          </a:xfrm>
          <a:prstGeom prst="rect">
            <a:avLst/>
          </a:prstGeom>
          <a:noFill/>
        </p:spPr>
        <p:txBody>
          <a:bodyPr wrap="square" rtlCol="0">
            <a:spAutoFit/>
          </a:bodyPr>
          <a:lstStyle/>
          <a:p>
            <a:r>
              <a:rPr lang="en-GB" dirty="0" err="1">
                <a:solidFill>
                  <a:schemeClr val="accent5">
                    <a:lumMod val="50000"/>
                  </a:schemeClr>
                </a:solidFill>
                <a:latin typeface="Century Gothic" panose="020B0502020202020204" pitchFamily="34" charset="0"/>
              </a:rPr>
              <a:t>estás</a:t>
            </a:r>
            <a:r>
              <a:rPr lang="en-GB" dirty="0">
                <a:solidFill>
                  <a:schemeClr val="accent5">
                    <a:lumMod val="50000"/>
                  </a:schemeClr>
                </a:solidFill>
                <a:latin typeface="Century Gothic" panose="020B0502020202020204" pitchFamily="34" charset="0"/>
              </a:rPr>
              <a:t> </a:t>
            </a:r>
            <a:r>
              <a:rPr lang="en-GB" dirty="0" err="1">
                <a:solidFill>
                  <a:schemeClr val="accent5">
                    <a:lumMod val="50000"/>
                  </a:schemeClr>
                </a:solidFill>
                <a:latin typeface="Century Gothic" panose="020B0502020202020204" pitchFamily="34" charset="0"/>
              </a:rPr>
              <a:t>blanco</a:t>
            </a:r>
            <a:endParaRPr lang="en-GB" dirty="0">
              <a:solidFill>
                <a:schemeClr val="accent5">
                  <a:lumMod val="50000"/>
                </a:schemeClr>
              </a:solidFill>
              <a:latin typeface="Century Gothic" panose="020B0502020202020204" pitchFamily="34" charset="0"/>
            </a:endParaRPr>
          </a:p>
        </p:txBody>
      </p:sp>
      <p:sp>
        <p:nvSpPr>
          <p:cNvPr id="36" name="TextBox 35"/>
          <p:cNvSpPr txBox="1"/>
          <p:nvPr/>
        </p:nvSpPr>
        <p:spPr>
          <a:xfrm>
            <a:off x="1756611" y="3320027"/>
            <a:ext cx="2490536" cy="369332"/>
          </a:xfrm>
          <a:prstGeom prst="rect">
            <a:avLst/>
          </a:prstGeom>
          <a:noFill/>
        </p:spPr>
        <p:txBody>
          <a:bodyPr wrap="square" rtlCol="0">
            <a:spAutoFit/>
          </a:bodyPr>
          <a:lstStyle/>
          <a:p>
            <a:r>
              <a:rPr lang="en-GB" dirty="0" err="1">
                <a:solidFill>
                  <a:schemeClr val="accent5">
                    <a:lumMod val="50000"/>
                  </a:schemeClr>
                </a:solidFill>
                <a:latin typeface="Century Gothic" panose="020B0502020202020204" pitchFamily="34" charset="0"/>
              </a:rPr>
              <a:t>estoy</a:t>
            </a:r>
            <a:r>
              <a:rPr lang="en-GB" dirty="0">
                <a:solidFill>
                  <a:schemeClr val="accent5">
                    <a:lumMod val="50000"/>
                  </a:schemeClr>
                </a:solidFill>
                <a:latin typeface="Century Gothic" panose="020B0502020202020204" pitchFamily="34" charset="0"/>
              </a:rPr>
              <a:t> </a:t>
            </a:r>
            <a:r>
              <a:rPr lang="en-GB" dirty="0" err="1">
                <a:solidFill>
                  <a:schemeClr val="accent5">
                    <a:lumMod val="50000"/>
                  </a:schemeClr>
                </a:solidFill>
                <a:latin typeface="Century Gothic" panose="020B0502020202020204" pitchFamily="34" charset="0"/>
              </a:rPr>
              <a:t>tranquilo</a:t>
            </a:r>
            <a:endParaRPr lang="en-GB" dirty="0">
              <a:solidFill>
                <a:schemeClr val="accent5">
                  <a:lumMod val="50000"/>
                </a:schemeClr>
              </a:solidFill>
              <a:latin typeface="Century Gothic" panose="020B0502020202020204" pitchFamily="34" charset="0"/>
            </a:endParaRPr>
          </a:p>
        </p:txBody>
      </p:sp>
      <p:sp>
        <p:nvSpPr>
          <p:cNvPr id="37" name="TextBox 36"/>
          <p:cNvSpPr txBox="1"/>
          <p:nvPr/>
        </p:nvSpPr>
        <p:spPr>
          <a:xfrm>
            <a:off x="1762288" y="3747198"/>
            <a:ext cx="2490536" cy="369332"/>
          </a:xfrm>
          <a:prstGeom prst="rect">
            <a:avLst/>
          </a:prstGeom>
          <a:noFill/>
        </p:spPr>
        <p:txBody>
          <a:bodyPr wrap="square" rtlCol="0">
            <a:spAutoFit/>
          </a:bodyPr>
          <a:lstStyle/>
          <a:p>
            <a:r>
              <a:rPr lang="en-GB" dirty="0" err="1">
                <a:solidFill>
                  <a:schemeClr val="accent5">
                    <a:lumMod val="50000"/>
                  </a:schemeClr>
                </a:solidFill>
                <a:latin typeface="Century Gothic" panose="020B0502020202020204" pitchFamily="34" charset="0"/>
              </a:rPr>
              <a:t>estoy</a:t>
            </a:r>
            <a:r>
              <a:rPr lang="en-GB" dirty="0">
                <a:solidFill>
                  <a:schemeClr val="accent5">
                    <a:lumMod val="50000"/>
                  </a:schemeClr>
                </a:solidFill>
                <a:latin typeface="Century Gothic" panose="020B0502020202020204" pitchFamily="34" charset="0"/>
              </a:rPr>
              <a:t> loco</a:t>
            </a:r>
          </a:p>
        </p:txBody>
      </p:sp>
      <p:sp>
        <p:nvSpPr>
          <p:cNvPr id="38" name="TextBox 37"/>
          <p:cNvSpPr txBox="1"/>
          <p:nvPr/>
        </p:nvSpPr>
        <p:spPr>
          <a:xfrm>
            <a:off x="1768108" y="4115913"/>
            <a:ext cx="2490536" cy="369332"/>
          </a:xfrm>
          <a:prstGeom prst="rect">
            <a:avLst/>
          </a:prstGeom>
          <a:noFill/>
        </p:spPr>
        <p:txBody>
          <a:bodyPr wrap="square" rtlCol="0">
            <a:spAutoFit/>
          </a:bodyPr>
          <a:lstStyle/>
          <a:p>
            <a:r>
              <a:rPr lang="en-GB" dirty="0" err="1">
                <a:solidFill>
                  <a:schemeClr val="accent5">
                    <a:lumMod val="50000"/>
                  </a:schemeClr>
                </a:solidFill>
                <a:latin typeface="Century Gothic" panose="020B0502020202020204" pitchFamily="34" charset="0"/>
              </a:rPr>
              <a:t>estás</a:t>
            </a:r>
            <a:r>
              <a:rPr lang="en-GB" dirty="0">
                <a:solidFill>
                  <a:schemeClr val="accent5">
                    <a:lumMod val="50000"/>
                  </a:schemeClr>
                </a:solidFill>
                <a:latin typeface="Century Gothic" panose="020B0502020202020204" pitchFamily="34" charset="0"/>
              </a:rPr>
              <a:t> </a:t>
            </a:r>
            <a:r>
              <a:rPr lang="en-GB" dirty="0" err="1">
                <a:solidFill>
                  <a:schemeClr val="accent5">
                    <a:lumMod val="50000"/>
                  </a:schemeClr>
                </a:solidFill>
                <a:latin typeface="Century Gothic" panose="020B0502020202020204" pitchFamily="34" charset="0"/>
              </a:rPr>
              <a:t>muy</a:t>
            </a:r>
            <a:r>
              <a:rPr lang="en-GB" dirty="0">
                <a:solidFill>
                  <a:schemeClr val="accent5">
                    <a:lumMod val="50000"/>
                  </a:schemeClr>
                </a:solidFill>
                <a:latin typeface="Century Gothic" panose="020B0502020202020204" pitchFamily="34" charset="0"/>
              </a:rPr>
              <a:t> </a:t>
            </a:r>
            <a:r>
              <a:rPr lang="en-GB" dirty="0" err="1">
                <a:solidFill>
                  <a:schemeClr val="accent5">
                    <a:lumMod val="50000"/>
                  </a:schemeClr>
                </a:solidFill>
                <a:latin typeface="Century Gothic" panose="020B0502020202020204" pitchFamily="34" charset="0"/>
              </a:rPr>
              <a:t>nervioso</a:t>
            </a:r>
            <a:endParaRPr lang="en-GB" dirty="0">
              <a:solidFill>
                <a:schemeClr val="accent5">
                  <a:lumMod val="50000"/>
                </a:schemeClr>
              </a:solidFill>
              <a:latin typeface="Century Gothic" panose="020B0502020202020204" pitchFamily="34" charset="0"/>
            </a:endParaRPr>
          </a:p>
        </p:txBody>
      </p:sp>
      <p:sp>
        <p:nvSpPr>
          <p:cNvPr id="39" name="TextBox 38"/>
          <p:cNvSpPr txBox="1"/>
          <p:nvPr/>
        </p:nvSpPr>
        <p:spPr>
          <a:xfrm>
            <a:off x="1768108" y="4532506"/>
            <a:ext cx="2490536" cy="369332"/>
          </a:xfrm>
          <a:prstGeom prst="rect">
            <a:avLst/>
          </a:prstGeom>
          <a:noFill/>
        </p:spPr>
        <p:txBody>
          <a:bodyPr wrap="square" rtlCol="0">
            <a:spAutoFit/>
          </a:bodyPr>
          <a:lstStyle/>
          <a:p>
            <a:r>
              <a:rPr lang="en-GB" dirty="0" err="1">
                <a:solidFill>
                  <a:schemeClr val="accent5">
                    <a:lumMod val="50000"/>
                  </a:schemeClr>
                </a:solidFill>
                <a:latin typeface="Century Gothic" panose="020B0502020202020204" pitchFamily="34" charset="0"/>
              </a:rPr>
              <a:t>estoy</a:t>
            </a:r>
            <a:r>
              <a:rPr lang="en-GB" dirty="0">
                <a:solidFill>
                  <a:schemeClr val="accent5">
                    <a:lumMod val="50000"/>
                  </a:schemeClr>
                </a:solidFill>
                <a:latin typeface="Century Gothic" panose="020B0502020202020204" pitchFamily="34" charset="0"/>
              </a:rPr>
              <a:t> </a:t>
            </a:r>
            <a:r>
              <a:rPr lang="en-GB" dirty="0" err="1">
                <a:solidFill>
                  <a:schemeClr val="accent5">
                    <a:lumMod val="50000"/>
                  </a:schemeClr>
                </a:solidFill>
                <a:latin typeface="Century Gothic" panose="020B0502020202020204" pitchFamily="34" charset="0"/>
              </a:rPr>
              <a:t>serio</a:t>
            </a:r>
            <a:endParaRPr lang="en-GB" dirty="0">
              <a:solidFill>
                <a:schemeClr val="accent5">
                  <a:lumMod val="50000"/>
                </a:schemeClr>
              </a:solidFill>
              <a:latin typeface="Century Gothic" panose="020B0502020202020204" pitchFamily="34" charset="0"/>
            </a:endParaRPr>
          </a:p>
        </p:txBody>
      </p:sp>
      <p:sp>
        <p:nvSpPr>
          <p:cNvPr id="40" name="TextBox 39"/>
          <p:cNvSpPr txBox="1"/>
          <p:nvPr/>
        </p:nvSpPr>
        <p:spPr>
          <a:xfrm>
            <a:off x="1749319" y="4918949"/>
            <a:ext cx="2490536" cy="369332"/>
          </a:xfrm>
          <a:prstGeom prst="rect">
            <a:avLst/>
          </a:prstGeom>
          <a:noFill/>
        </p:spPr>
        <p:txBody>
          <a:bodyPr wrap="square" rtlCol="0">
            <a:spAutoFit/>
          </a:bodyPr>
          <a:lstStyle/>
          <a:p>
            <a:r>
              <a:rPr lang="en-GB" dirty="0" err="1">
                <a:solidFill>
                  <a:schemeClr val="accent5">
                    <a:lumMod val="50000"/>
                  </a:schemeClr>
                </a:solidFill>
                <a:latin typeface="Century Gothic" panose="020B0502020202020204" pitchFamily="34" charset="0"/>
              </a:rPr>
              <a:t>estoy</a:t>
            </a:r>
            <a:r>
              <a:rPr lang="en-GB" dirty="0">
                <a:solidFill>
                  <a:schemeClr val="accent5">
                    <a:lumMod val="50000"/>
                  </a:schemeClr>
                </a:solidFill>
                <a:latin typeface="Century Gothic" panose="020B0502020202020204" pitchFamily="34" charset="0"/>
              </a:rPr>
              <a:t> </a:t>
            </a:r>
            <a:r>
              <a:rPr lang="en-GB" dirty="0" err="1">
                <a:solidFill>
                  <a:schemeClr val="accent5">
                    <a:lumMod val="50000"/>
                  </a:schemeClr>
                </a:solidFill>
                <a:latin typeface="Century Gothic" panose="020B0502020202020204" pitchFamily="34" charset="0"/>
              </a:rPr>
              <a:t>muy</a:t>
            </a:r>
            <a:r>
              <a:rPr lang="en-GB" dirty="0">
                <a:solidFill>
                  <a:schemeClr val="accent5">
                    <a:lumMod val="50000"/>
                  </a:schemeClr>
                </a:solidFill>
                <a:latin typeface="Century Gothic" panose="020B0502020202020204" pitchFamily="34" charset="0"/>
              </a:rPr>
              <a:t> tonto</a:t>
            </a:r>
          </a:p>
        </p:txBody>
      </p:sp>
      <p:sp>
        <p:nvSpPr>
          <p:cNvPr id="41" name="TextBox 40"/>
          <p:cNvSpPr txBox="1"/>
          <p:nvPr/>
        </p:nvSpPr>
        <p:spPr>
          <a:xfrm>
            <a:off x="1768108" y="5319413"/>
            <a:ext cx="2490536" cy="369332"/>
          </a:xfrm>
          <a:prstGeom prst="rect">
            <a:avLst/>
          </a:prstGeom>
          <a:noFill/>
        </p:spPr>
        <p:txBody>
          <a:bodyPr wrap="square" rtlCol="0">
            <a:spAutoFit/>
          </a:bodyPr>
          <a:lstStyle/>
          <a:p>
            <a:r>
              <a:rPr lang="en-GB" dirty="0" err="1">
                <a:solidFill>
                  <a:schemeClr val="accent5">
                    <a:lumMod val="50000"/>
                  </a:schemeClr>
                </a:solidFill>
                <a:latin typeface="Century Gothic" panose="020B0502020202020204" pitchFamily="34" charset="0"/>
              </a:rPr>
              <a:t>estás</a:t>
            </a:r>
            <a:r>
              <a:rPr lang="en-GB" dirty="0">
                <a:solidFill>
                  <a:schemeClr val="accent5">
                    <a:lumMod val="50000"/>
                  </a:schemeClr>
                </a:solidFill>
                <a:latin typeface="Century Gothic" panose="020B0502020202020204" pitchFamily="34" charset="0"/>
              </a:rPr>
              <a:t> </a:t>
            </a:r>
            <a:r>
              <a:rPr lang="en-GB" dirty="0" err="1">
                <a:solidFill>
                  <a:schemeClr val="accent5">
                    <a:lumMod val="50000"/>
                  </a:schemeClr>
                </a:solidFill>
                <a:latin typeface="Century Gothic" panose="020B0502020202020204" pitchFamily="34" charset="0"/>
              </a:rPr>
              <a:t>raro</a:t>
            </a:r>
            <a:endParaRPr lang="en-GB" dirty="0">
              <a:solidFill>
                <a:schemeClr val="accent5">
                  <a:lumMod val="50000"/>
                </a:schemeClr>
              </a:solidFill>
              <a:latin typeface="Century Gothic" panose="020B0502020202020204" pitchFamily="34" charset="0"/>
            </a:endParaRPr>
          </a:p>
        </p:txBody>
      </p:sp>
      <p:sp>
        <p:nvSpPr>
          <p:cNvPr id="42" name="TextBox 41"/>
          <p:cNvSpPr txBox="1"/>
          <p:nvPr/>
        </p:nvSpPr>
        <p:spPr>
          <a:xfrm>
            <a:off x="1768108" y="5721985"/>
            <a:ext cx="2490536" cy="369332"/>
          </a:xfrm>
          <a:prstGeom prst="rect">
            <a:avLst/>
          </a:prstGeom>
          <a:noFill/>
        </p:spPr>
        <p:txBody>
          <a:bodyPr wrap="square" rtlCol="0">
            <a:spAutoFit/>
          </a:bodyPr>
          <a:lstStyle/>
          <a:p>
            <a:r>
              <a:rPr lang="en-GB" dirty="0" err="1">
                <a:solidFill>
                  <a:schemeClr val="accent5">
                    <a:lumMod val="50000"/>
                  </a:schemeClr>
                </a:solidFill>
                <a:latin typeface="Century Gothic" panose="020B0502020202020204" pitchFamily="34" charset="0"/>
              </a:rPr>
              <a:t>estás</a:t>
            </a:r>
            <a:r>
              <a:rPr lang="en-GB" dirty="0">
                <a:solidFill>
                  <a:schemeClr val="accent5">
                    <a:lumMod val="50000"/>
                  </a:schemeClr>
                </a:solidFill>
                <a:latin typeface="Century Gothic" panose="020B0502020202020204" pitchFamily="34" charset="0"/>
              </a:rPr>
              <a:t> </a:t>
            </a:r>
            <a:r>
              <a:rPr lang="en-GB" dirty="0" err="1">
                <a:solidFill>
                  <a:schemeClr val="accent5">
                    <a:lumMod val="50000"/>
                  </a:schemeClr>
                </a:solidFill>
                <a:latin typeface="Century Gothic" panose="020B0502020202020204" pitchFamily="34" charset="0"/>
              </a:rPr>
              <a:t>enfermo</a:t>
            </a:r>
            <a:endParaRPr lang="en-GB" dirty="0">
              <a:solidFill>
                <a:schemeClr val="accent5">
                  <a:lumMod val="50000"/>
                </a:schemeClr>
              </a:solidFill>
              <a:latin typeface="Century Gothic" panose="020B0502020202020204" pitchFamily="34" charset="0"/>
            </a:endParaRPr>
          </a:p>
        </p:txBody>
      </p:sp>
      <p:sp>
        <p:nvSpPr>
          <p:cNvPr id="43" name="TextBox 42"/>
          <p:cNvSpPr txBox="1"/>
          <p:nvPr/>
        </p:nvSpPr>
        <p:spPr>
          <a:xfrm>
            <a:off x="9791105" y="347777"/>
            <a:ext cx="2289921" cy="461665"/>
          </a:xfrm>
          <a:prstGeom prst="rect">
            <a:avLst/>
          </a:prstGeom>
          <a:noFill/>
        </p:spPr>
        <p:txBody>
          <a:bodyPr wrap="square" rtlCol="0">
            <a:spAutoFit/>
          </a:bodyPr>
          <a:lstStyle/>
          <a:p>
            <a:r>
              <a:rPr lang="en-GB" sz="2400" b="1" dirty="0">
                <a:solidFill>
                  <a:srgbClr val="002060"/>
                </a:solidFill>
              </a:rPr>
              <a:t>loco = crazy</a:t>
            </a:r>
          </a:p>
        </p:txBody>
      </p:sp>
      <p:sp>
        <p:nvSpPr>
          <p:cNvPr id="44" name="TextBox 43"/>
          <p:cNvSpPr txBox="1"/>
          <p:nvPr/>
        </p:nvSpPr>
        <p:spPr>
          <a:xfrm>
            <a:off x="9791105" y="708017"/>
            <a:ext cx="2289921" cy="461665"/>
          </a:xfrm>
          <a:prstGeom prst="rect">
            <a:avLst/>
          </a:prstGeom>
          <a:noFill/>
        </p:spPr>
        <p:txBody>
          <a:bodyPr wrap="square" rtlCol="0">
            <a:spAutoFit/>
          </a:bodyPr>
          <a:lstStyle/>
          <a:p>
            <a:r>
              <a:rPr lang="en-GB" sz="2400" b="1" dirty="0" err="1">
                <a:solidFill>
                  <a:srgbClr val="002060"/>
                </a:solidFill>
              </a:rPr>
              <a:t>enfermo</a:t>
            </a:r>
            <a:r>
              <a:rPr lang="en-GB" sz="2400" b="1" dirty="0">
                <a:solidFill>
                  <a:srgbClr val="002060"/>
                </a:solidFill>
              </a:rPr>
              <a:t> = ill</a:t>
            </a:r>
          </a:p>
        </p:txBody>
      </p:sp>
      <p:sp>
        <p:nvSpPr>
          <p:cNvPr id="2" name="Title 1">
            <a:extLst>
              <a:ext uri="{FF2B5EF4-FFF2-40B4-BE49-F238E27FC236}">
                <a16:creationId xmlns:a16="http://schemas.microsoft.com/office/drawing/2014/main" id="{5893D49E-A1AA-A54F-B3B8-ACB1B5BF3412}"/>
              </a:ext>
            </a:extLst>
          </p:cNvPr>
          <p:cNvSpPr>
            <a:spLocks noGrp="1"/>
          </p:cNvSpPr>
          <p:nvPr>
            <p:ph type="title"/>
          </p:nvPr>
        </p:nvSpPr>
        <p:spPr>
          <a:xfrm>
            <a:off x="91137" y="-108944"/>
            <a:ext cx="3902966" cy="1325563"/>
          </a:xfrm>
        </p:spPr>
        <p:txBody>
          <a:bodyPr>
            <a:normAutofit/>
          </a:bodyPr>
          <a:lstStyle/>
          <a:p>
            <a:r>
              <a:rPr lang="en-GB" sz="3600" b="1" dirty="0">
                <a:solidFill>
                  <a:schemeClr val="bg1"/>
                </a:solidFill>
              </a:rPr>
              <a:t>¿</a:t>
            </a:r>
            <a:r>
              <a:rPr lang="en-GB" sz="3600" b="1" dirty="0" err="1">
                <a:solidFill>
                  <a:schemeClr val="bg1"/>
                </a:solidFill>
              </a:rPr>
              <a:t>Cómo</a:t>
            </a:r>
            <a:r>
              <a:rPr lang="en-GB" sz="3600" b="1" dirty="0">
                <a:solidFill>
                  <a:schemeClr val="bg1"/>
                </a:solidFill>
              </a:rPr>
              <a:t> </a:t>
            </a:r>
            <a:r>
              <a:rPr lang="en-GB" sz="3600" b="1" dirty="0" err="1">
                <a:solidFill>
                  <a:schemeClr val="bg1"/>
                </a:solidFill>
              </a:rPr>
              <a:t>estás</a:t>
            </a:r>
            <a:r>
              <a:rPr lang="en-GB" sz="3600" b="1" dirty="0">
                <a:solidFill>
                  <a:schemeClr val="bg1"/>
                </a:solidFill>
              </a:rPr>
              <a:t> ?</a:t>
            </a:r>
            <a:endParaRPr lang="en-US" sz="3600" dirty="0"/>
          </a:p>
        </p:txBody>
      </p:sp>
    </p:spTree>
    <p:extLst>
      <p:ext uri="{BB962C8B-B14F-4D97-AF65-F5344CB8AC3E}">
        <p14:creationId xmlns:p14="http://schemas.microsoft.com/office/powerpoint/2010/main" val="83333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path" presetSubtype="0" accel="50000" decel="50000" fill="hold" nodeType="clickEffect">
                                  <p:stCondLst>
                                    <p:cond delay="0"/>
                                  </p:stCondLst>
                                  <p:childTnLst>
                                    <p:animMotion origin="layout" path="M -1.04167E-6 4.81481E-6 L 0.05195 4.81481E-6 L 0.08906 -0.03704 L 0.125 4.81481E-6 L 0.17695 4.81481E-6 L 0.17695 0.05208 L 0.21302 0.08888 L 0.17695 0.125 L 0.17695 0.17708 L 0.125 0.17708 L 0.08906 0.21296 L 0.05195 0.17708 L -1.04167E-6 0.17708 L -1.04167E-6 0.125 L -0.03698 0.08888 L -1.04167E-6 0.05208 L -1.04167E-6 4.81481E-6 Z " pathEditMode="relative" rAng="0" ptsTypes="AAAAAAAAAAAAAAAAA">
                                      <p:cBhvr>
                                        <p:cTn id="10" dur="2000" fill="hold"/>
                                        <p:tgtEl>
                                          <p:spTgt spid="3"/>
                                        </p:tgtEl>
                                        <p:attrNameLst>
                                          <p:attrName>ppt_x</p:attrName>
                                          <p:attrName>ppt_y</p:attrName>
                                        </p:attrNameLst>
                                      </p:cBhvr>
                                      <p:rCtr x="8802" y="879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30546"/>
            <a:ext cx="6484584" cy="1325563"/>
          </a:xfrm>
        </p:spPr>
        <p:txBody>
          <a:bodyPr>
            <a:normAutofit/>
          </a:bodyPr>
          <a:lstStyle/>
          <a:p>
            <a:r>
              <a:rPr lang="en-GB" sz="3600" b="1" dirty="0">
                <a:solidFill>
                  <a:schemeClr val="bg1"/>
                </a:solidFill>
              </a:rPr>
              <a:t>¡A </a:t>
            </a:r>
            <a:r>
              <a:rPr lang="en-GB" sz="3600" b="1" dirty="0" err="1">
                <a:solidFill>
                  <a:schemeClr val="bg1"/>
                </a:solidFill>
              </a:rPr>
              <a:t>hablar</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8" name="Rectangle 7"/>
          <p:cNvSpPr/>
          <p:nvPr/>
        </p:nvSpPr>
        <p:spPr>
          <a:xfrm>
            <a:off x="7084660" y="155165"/>
            <a:ext cx="4865434"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nervous</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pic>
        <p:nvPicPr>
          <p:cNvPr id="10" name="Picture 2" descr="C:\Users\wdj\Google Drive\Primary\Y5 SoW\From Tracy\Pronouns\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831" y="1182511"/>
            <a:ext cx="2273499" cy="168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wdj\Google Drive\Primary\Y5 SoW\From Tracy\Pronoun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5768" y="2880177"/>
            <a:ext cx="654094" cy="152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1416920" y="4353636"/>
            <a:ext cx="1651789" cy="2140439"/>
            <a:chOff x="300038" y="2473418"/>
            <a:chExt cx="660212" cy="820081"/>
          </a:xfrm>
        </p:grpSpPr>
        <p:pic>
          <p:nvPicPr>
            <p:cNvPr id="13" name="Picture 2" descr="C:\Users\wdj\Google Drive\Primary\Y5 SoW\From Tracy\Pronouns\you.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1458"/>
            <a:stretch/>
          </p:blipFill>
          <p:spPr bwMode="auto">
            <a:xfrm>
              <a:off x="300038" y="2479336"/>
              <a:ext cx="409646" cy="74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wdj\Google Drive\Primary\Y5 SoW\From Tracy\Pronouns\h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709" r="38341"/>
            <a:stretch/>
          </p:blipFill>
          <p:spPr bwMode="auto">
            <a:xfrm>
              <a:off x="650486" y="2473418"/>
              <a:ext cx="309764" cy="8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a:xfrm>
            <a:off x="4758382" y="1539114"/>
            <a:ext cx="2326278"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noProof="0"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silly</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6" name="Rectangle 15"/>
          <p:cNvSpPr/>
          <p:nvPr/>
        </p:nvSpPr>
        <p:spPr>
          <a:xfrm>
            <a:off x="3578444" y="4754681"/>
            <a:ext cx="3238387"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noProof="0"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calm</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7" name="Rectangle 16"/>
          <p:cNvSpPr/>
          <p:nvPr/>
        </p:nvSpPr>
        <p:spPr>
          <a:xfrm>
            <a:off x="8070504" y="1570234"/>
            <a:ext cx="2893741"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pale</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8" name="Rectangle 17"/>
          <p:cNvSpPr/>
          <p:nvPr/>
        </p:nvSpPr>
        <p:spPr>
          <a:xfrm>
            <a:off x="5478155" y="3108774"/>
            <a:ext cx="4273927"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serious</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9" name="Rectangle 18"/>
          <p:cNvSpPr/>
          <p:nvPr/>
        </p:nvSpPr>
        <p:spPr>
          <a:xfrm>
            <a:off x="7437974" y="4738403"/>
            <a:ext cx="4642618"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strange</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838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10"/>
                                        </p:tgtEl>
                                        <p:attrNameLst>
                                          <p:attrName>r</p:attrName>
                                        </p:attrNameLst>
                                      </p:cBhvr>
                                    </p:animRot>
                                  </p:childTnLst>
                                </p:cTn>
                              </p:par>
                              <p:par>
                                <p:cTn id="7" presetID="8" presetClass="emph" presetSubtype="0" fill="hold" grpId="0" nodeType="withEffect">
                                  <p:stCondLst>
                                    <p:cond delay="0"/>
                                  </p:stCondLst>
                                  <p:childTnLst>
                                    <p:animRot by="21600000">
                                      <p:cBhvr>
                                        <p:cTn id="8" dur="5000" fill="hold"/>
                                        <p:tgtEl>
                                          <p:spTgt spid="1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5000" fill="hold"/>
                                        <p:tgtEl>
                                          <p:spTgt spid="12"/>
                                        </p:tgtEl>
                                        <p:attrNameLst>
                                          <p:attrName>r</p:attrName>
                                        </p:attrNameLst>
                                      </p:cBhvr>
                                    </p:animRot>
                                  </p:childTnLst>
                                </p:cTn>
                              </p:par>
                              <p:par>
                                <p:cTn id="13" presetID="8" presetClass="emph" presetSubtype="0" fill="hold" grpId="0" nodeType="withEffect">
                                  <p:stCondLst>
                                    <p:cond delay="0"/>
                                  </p:stCondLst>
                                  <p:childTnLst>
                                    <p:animRot by="21600000">
                                      <p:cBhvr>
                                        <p:cTn id="14" dur="5000" fill="hold"/>
                                        <p:tgtEl>
                                          <p:spTgt spid="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5000" fill="hold"/>
                                        <p:tgtEl>
                                          <p:spTgt spid="11"/>
                                        </p:tgtEl>
                                        <p:attrNameLst>
                                          <p:attrName>r</p:attrName>
                                        </p:attrNameLst>
                                      </p:cBhvr>
                                    </p:animRot>
                                  </p:childTnLst>
                                </p:cTn>
                              </p:par>
                              <p:par>
                                <p:cTn id="19" presetID="8" presetClass="emph" presetSubtype="0" fill="hold" grpId="0" nodeType="withEffect">
                                  <p:stCondLst>
                                    <p:cond delay="0"/>
                                  </p:stCondLst>
                                  <p:childTnLst>
                                    <p:animRot by="21600000">
                                      <p:cBhvr>
                                        <p:cTn id="20" dur="5000" fill="hold"/>
                                        <p:tgtEl>
                                          <p:spTgt spid="1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5000" fill="hold"/>
                                        <p:tgtEl>
                                          <p:spTgt spid="12"/>
                                        </p:tgtEl>
                                        <p:attrNameLst>
                                          <p:attrName>r</p:attrName>
                                        </p:attrNameLst>
                                      </p:cBhvr>
                                    </p:animRot>
                                  </p:childTnLst>
                                </p:cTn>
                              </p:par>
                              <p:par>
                                <p:cTn id="25" presetID="8" presetClass="emph" presetSubtype="0" fill="hold" grpId="0" nodeType="withEffect">
                                  <p:stCondLst>
                                    <p:cond delay="0"/>
                                  </p:stCondLst>
                                  <p:childTnLst>
                                    <p:animRot by="21600000">
                                      <p:cBhvr>
                                        <p:cTn id="26" dur="5000" fill="hold"/>
                                        <p:tgtEl>
                                          <p:spTgt spid="1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5000" fill="hold"/>
                                        <p:tgtEl>
                                          <p:spTgt spid="11"/>
                                        </p:tgtEl>
                                        <p:attrNameLst>
                                          <p:attrName>r</p:attrName>
                                        </p:attrNameLst>
                                      </p:cBhvr>
                                    </p:animRot>
                                  </p:childTnLst>
                                </p:cTn>
                              </p:par>
                              <p:par>
                                <p:cTn id="31" presetID="8" presetClass="emph" presetSubtype="0" fill="hold" grpId="0" nodeType="withEffect">
                                  <p:stCondLst>
                                    <p:cond delay="0"/>
                                  </p:stCondLst>
                                  <p:childTnLst>
                                    <p:animRot by="21600000">
                                      <p:cBhvr>
                                        <p:cTn id="32" dur="5000" fill="hold"/>
                                        <p:tgtEl>
                                          <p:spTgt spid="1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5000" fill="hold"/>
                                        <p:tgtEl>
                                          <p:spTgt spid="10"/>
                                        </p:tgtEl>
                                        <p:attrNameLst>
                                          <p:attrName>r</p:attrName>
                                        </p:attrNameLst>
                                      </p:cBhvr>
                                    </p:animRot>
                                  </p:childTnLst>
                                </p:cTn>
                              </p:par>
                              <p:par>
                                <p:cTn id="37" presetID="8" presetClass="emph" presetSubtype="0" fill="hold" grpId="0" nodeType="withEffect">
                                  <p:stCondLst>
                                    <p:cond delay="0"/>
                                  </p:stCondLst>
                                  <p:childTnLst>
                                    <p:animRot by="21600000">
                                      <p:cBhvr>
                                        <p:cTn id="38" dur="5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İA </a:t>
            </a:r>
            <a:r>
              <a:rPr lang="en-GB" sz="3600" b="1" dirty="0" err="1">
                <a:solidFill>
                  <a:schemeClr val="bg1"/>
                </a:solidFill>
              </a:rPr>
              <a:t>escribir</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8" name="Rectangle 7"/>
          <p:cNvSpPr/>
          <p:nvPr/>
        </p:nvSpPr>
        <p:spPr>
          <a:xfrm>
            <a:off x="4216439" y="2349207"/>
            <a:ext cx="4865434"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nervous</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9" name="TextBox 8"/>
          <p:cNvSpPr txBox="1"/>
          <p:nvPr/>
        </p:nvSpPr>
        <p:spPr>
          <a:xfrm>
            <a:off x="2069432" y="4572177"/>
            <a:ext cx="897555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nervioso</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hoy.</a:t>
            </a:r>
          </a:p>
        </p:txBody>
      </p:sp>
      <p:pic>
        <p:nvPicPr>
          <p:cNvPr id="10" name="Picture 2" descr="C:\Users\wdj\Google Drive\Primary\Y5 SoW\From Tracy\Pronouns\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527" y="1622426"/>
            <a:ext cx="3428707" cy="253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368589" y="2565374"/>
            <a:ext cx="2711116" cy="1200329"/>
          </a:xfrm>
          <a:prstGeom prst="rect">
            <a:avLst/>
          </a:prstGeom>
          <a:noFill/>
        </p:spPr>
        <p:txBody>
          <a:bodyPr wrap="square" rtlCol="0">
            <a:spAutoFit/>
          </a:bodyPr>
          <a:lstStyle/>
          <a:p>
            <a:pPr algn="ctr"/>
            <a:r>
              <a:rPr lang="en-GB" sz="7200" dirty="0">
                <a:solidFill>
                  <a:srgbClr val="115076"/>
                </a:solidFill>
              </a:rPr>
              <a:t>today</a:t>
            </a:r>
          </a:p>
        </p:txBody>
      </p:sp>
    </p:spTree>
    <p:extLst>
      <p:ext uri="{BB962C8B-B14F-4D97-AF65-F5344CB8AC3E}">
        <p14:creationId xmlns:p14="http://schemas.microsoft.com/office/powerpoint/2010/main" val="259401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İA </a:t>
            </a:r>
            <a:r>
              <a:rPr lang="en-GB" sz="3600" b="1" dirty="0" err="1">
                <a:solidFill>
                  <a:schemeClr val="bg1"/>
                </a:solidFill>
              </a:rPr>
              <a:t>escribir</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8" name="Rectangle 7"/>
          <p:cNvSpPr/>
          <p:nvPr/>
        </p:nvSpPr>
        <p:spPr>
          <a:xfrm>
            <a:off x="5029962" y="2175003"/>
            <a:ext cx="3238387"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noProof="0"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calm</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9" name="TextBox 8"/>
          <p:cNvSpPr txBox="1"/>
          <p:nvPr/>
        </p:nvSpPr>
        <p:spPr>
          <a:xfrm>
            <a:off x="1905119" y="4572178"/>
            <a:ext cx="986978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Estoy</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tranquilo</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hoy.</a:t>
            </a:r>
          </a:p>
        </p:txBody>
      </p:sp>
      <p:pic>
        <p:nvPicPr>
          <p:cNvPr id="11"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7895" y="1172375"/>
            <a:ext cx="1528440" cy="35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268349" y="2431182"/>
            <a:ext cx="2711116" cy="1200329"/>
          </a:xfrm>
          <a:prstGeom prst="rect">
            <a:avLst/>
          </a:prstGeom>
          <a:noFill/>
        </p:spPr>
        <p:txBody>
          <a:bodyPr wrap="square" rtlCol="0">
            <a:spAutoFit/>
          </a:bodyPr>
          <a:lstStyle/>
          <a:p>
            <a:pPr algn="ctr"/>
            <a:r>
              <a:rPr lang="en-GB" sz="7200" dirty="0">
                <a:solidFill>
                  <a:srgbClr val="115076"/>
                </a:solidFill>
              </a:rPr>
              <a:t>today</a:t>
            </a:r>
          </a:p>
        </p:txBody>
      </p:sp>
    </p:spTree>
    <p:extLst>
      <p:ext uri="{BB962C8B-B14F-4D97-AF65-F5344CB8AC3E}">
        <p14:creationId xmlns:p14="http://schemas.microsoft.com/office/powerpoint/2010/main" val="29762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İA </a:t>
            </a:r>
            <a:r>
              <a:rPr lang="en-GB" sz="3600" b="1" dirty="0" err="1">
                <a:solidFill>
                  <a:schemeClr val="bg1"/>
                </a:solidFill>
              </a:rPr>
              <a:t>escribir</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8" name="Rectangle 7"/>
          <p:cNvSpPr/>
          <p:nvPr/>
        </p:nvSpPr>
        <p:spPr>
          <a:xfrm>
            <a:off x="3019031" y="2277615"/>
            <a:ext cx="7797327"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very nervous</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9" name="TextBox 8"/>
          <p:cNvSpPr txBox="1"/>
          <p:nvPr/>
        </p:nvSpPr>
        <p:spPr>
          <a:xfrm>
            <a:off x="0" y="4888861"/>
            <a:ext cx="12191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Estás</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lang="en-GB" sz="8000" dirty="0" err="1">
                <a:solidFill>
                  <a:srgbClr val="4472C4">
                    <a:lumMod val="50000"/>
                  </a:srgbClr>
                </a:solidFill>
                <a:latin typeface="Century Gothic" panose="020B0502020202020204" pitchFamily="34" charset="0"/>
              </a:rPr>
              <a:t>muy</a:t>
            </a:r>
            <a:r>
              <a:rPr lang="en-GB" sz="8000" dirty="0">
                <a:solidFill>
                  <a:srgbClr val="4472C4">
                    <a:lumMod val="50000"/>
                  </a:srgbClr>
                </a:solidFill>
                <a:latin typeface="Century Gothic" panose="020B0502020202020204" pitchFamily="34" charset="0"/>
              </a:rPr>
              <a:t> </a:t>
            </a:r>
            <a:r>
              <a:rPr lang="en-GB" sz="8000" dirty="0" err="1">
                <a:solidFill>
                  <a:srgbClr val="4472C4">
                    <a:lumMod val="50000"/>
                  </a:srgbClr>
                </a:solidFill>
                <a:latin typeface="Century Gothic" panose="020B0502020202020204" pitchFamily="34" charset="0"/>
              </a:rPr>
              <a:t>nervi</a:t>
            </a: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oso</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hoy.</a:t>
            </a:r>
          </a:p>
        </p:txBody>
      </p:sp>
      <p:grpSp>
        <p:nvGrpSpPr>
          <p:cNvPr id="11" name="Group 10"/>
          <p:cNvGrpSpPr/>
          <p:nvPr/>
        </p:nvGrpSpPr>
        <p:grpSpPr>
          <a:xfrm>
            <a:off x="717137" y="1503044"/>
            <a:ext cx="2301894" cy="2872305"/>
            <a:chOff x="300038" y="2473418"/>
            <a:chExt cx="660212" cy="820081"/>
          </a:xfrm>
        </p:grpSpPr>
        <p:pic>
          <p:nvPicPr>
            <p:cNvPr id="14" name="Picture 2" descr="C:\Users\wdj\Google Drive\Primary\Y5 SoW\From Tracy\Pronouns\you.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1458"/>
            <a:stretch/>
          </p:blipFill>
          <p:spPr bwMode="auto">
            <a:xfrm>
              <a:off x="300038" y="2479336"/>
              <a:ext cx="409646" cy="74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wdj\Google Drive\Primary\Y5 SoW\From Tracy\Pronouns\h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09" r="38341"/>
            <a:stretch/>
          </p:blipFill>
          <p:spPr bwMode="auto">
            <a:xfrm>
              <a:off x="650486" y="2473418"/>
              <a:ext cx="309764" cy="8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9480884" y="3387998"/>
            <a:ext cx="2711116" cy="1200329"/>
          </a:xfrm>
          <a:prstGeom prst="rect">
            <a:avLst/>
          </a:prstGeom>
          <a:noFill/>
        </p:spPr>
        <p:txBody>
          <a:bodyPr wrap="square" rtlCol="0">
            <a:spAutoFit/>
          </a:bodyPr>
          <a:lstStyle/>
          <a:p>
            <a:pPr algn="ctr"/>
            <a:r>
              <a:rPr lang="en-GB" sz="7200" dirty="0">
                <a:solidFill>
                  <a:srgbClr val="115076"/>
                </a:solidFill>
              </a:rPr>
              <a:t>today</a:t>
            </a:r>
          </a:p>
        </p:txBody>
      </p:sp>
    </p:spTree>
    <p:extLst>
      <p:ext uri="{BB962C8B-B14F-4D97-AF65-F5344CB8AC3E}">
        <p14:creationId xmlns:p14="http://schemas.microsoft.com/office/powerpoint/2010/main" val="242234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İA </a:t>
            </a:r>
            <a:r>
              <a:rPr lang="en-GB" sz="3600" b="1" dirty="0" err="1">
                <a:solidFill>
                  <a:schemeClr val="bg1"/>
                </a:solidFill>
              </a:rPr>
              <a:t>escribir</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9" name="TextBox 8"/>
          <p:cNvSpPr txBox="1"/>
          <p:nvPr/>
        </p:nvSpPr>
        <p:spPr>
          <a:xfrm>
            <a:off x="1252177" y="4568814"/>
            <a:ext cx="897555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8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serio</a:t>
            </a:r>
            <a:r>
              <a:rPr kumimoji="0" lang="en-GB" sz="8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hoy.</a:t>
            </a:r>
          </a:p>
        </p:txBody>
      </p:sp>
      <p:pic>
        <p:nvPicPr>
          <p:cNvPr id="10" name="Picture 2" descr="C:\Users\wdj\Google Drive\Primary\Y5 SoW\From Tracy\Pronouns\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359" y="1631808"/>
            <a:ext cx="3428707" cy="253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327066" y="2397332"/>
            <a:ext cx="4273927"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serious</a:t>
            </a:r>
            <a:endParaRPr kumimoji="0" lang="en-US" sz="9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8" name="TextBox 7"/>
          <p:cNvSpPr txBox="1"/>
          <p:nvPr/>
        </p:nvSpPr>
        <p:spPr>
          <a:xfrm>
            <a:off x="8758989" y="2581997"/>
            <a:ext cx="2711116" cy="1200329"/>
          </a:xfrm>
          <a:prstGeom prst="rect">
            <a:avLst/>
          </a:prstGeom>
          <a:noFill/>
        </p:spPr>
        <p:txBody>
          <a:bodyPr wrap="square" rtlCol="0">
            <a:spAutoFit/>
          </a:bodyPr>
          <a:lstStyle/>
          <a:p>
            <a:pPr algn="ctr"/>
            <a:r>
              <a:rPr lang="en-GB" sz="7200" dirty="0">
                <a:solidFill>
                  <a:srgbClr val="115076"/>
                </a:solidFill>
              </a:rPr>
              <a:t>today</a:t>
            </a:r>
          </a:p>
        </p:txBody>
      </p:sp>
    </p:spTree>
    <p:extLst>
      <p:ext uri="{BB962C8B-B14F-4D97-AF65-F5344CB8AC3E}">
        <p14:creationId xmlns:p14="http://schemas.microsoft.com/office/powerpoint/2010/main" val="164279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7719</TotalTime>
  <Words>777</Words>
  <Application>Microsoft Macintosh PowerPoint</Application>
  <PresentationFormat>Widescreen</PresentationFormat>
  <Paragraphs>171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Tw Cen MT</vt:lpstr>
      <vt:lpstr>1_Office Theme</vt:lpstr>
      <vt:lpstr>Saying what someone is like at the moment</vt:lpstr>
      <vt:lpstr>Estar: state/mood</vt:lpstr>
      <vt:lpstr>Leer</vt:lpstr>
      <vt:lpstr>¿Cómo estás ?</vt:lpstr>
      <vt:lpstr>¡A hablar!</vt:lpstr>
      <vt:lpstr>İA escribir!</vt:lpstr>
      <vt:lpstr>İA escribir!</vt:lpstr>
      <vt:lpstr>İA escribir!</vt:lpstr>
      <vt:lpstr>İA escribir!</vt:lpstr>
      <vt:lpstr>İA escribir!</vt:lpstr>
      <vt:lpstr>İA escribir!</vt:lpstr>
      <vt:lpstr>İA escribir!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61</cp:revision>
  <dcterms:created xsi:type="dcterms:W3CDTF">2019-03-27T07:30:03Z</dcterms:created>
  <dcterms:modified xsi:type="dcterms:W3CDTF">2020-02-07T17:46:13Z</dcterms:modified>
</cp:coreProperties>
</file>