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7" r:id="rId3"/>
    <p:sldId id="258" r:id="rId4"/>
    <p:sldId id="260" r:id="rId5"/>
    <p:sldId id="275" r:id="rId6"/>
    <p:sldId id="270"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6" autoAdjust="0"/>
    <p:restoredTop sz="66858" autoAdjust="0"/>
  </p:normalViewPr>
  <p:slideViewPr>
    <p:cSldViewPr snapToGrid="0">
      <p:cViewPr varScale="1">
        <p:scale>
          <a:sx n="74" d="100"/>
          <a:sy n="74" d="100"/>
        </p:scale>
        <p:origin x="23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19C3D-D4EE-4D85-9830-D97D33F2C7D9}"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4E2A9-A970-48BE-B31A-B4EAD540047D}" type="slidenum">
              <a:rPr lang="en-GB" smtClean="0"/>
              <a:t>‹#›</a:t>
            </a:fld>
            <a:endParaRPr lang="en-GB"/>
          </a:p>
        </p:txBody>
      </p:sp>
    </p:spTree>
    <p:extLst>
      <p:ext uri="{BB962C8B-B14F-4D97-AF65-F5344CB8AC3E}">
        <p14:creationId xmlns:p14="http://schemas.microsoft.com/office/powerpoint/2010/main" val="279272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ristanlohengrin.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series of activities is compatible with the NCELP Scheme of Work for year 7, term 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10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this out to students so that they know exactly how to pronounce the French. </a:t>
            </a:r>
          </a:p>
          <a:p>
            <a:r>
              <a:rPr lang="en-GB" dirty="0" smtClean="0"/>
              <a:t>At the end, remind them to not sound out the ‘s’ at the end of ‘</a:t>
            </a:r>
            <a:r>
              <a:rPr lang="en-GB" dirty="0" err="1" smtClean="0"/>
              <a:t>es</a:t>
            </a:r>
            <a:r>
              <a:rPr lang="en-GB" dirty="0" smtClean="0"/>
              <a:t>’ and ‘</a:t>
            </a:r>
            <a:r>
              <a:rPr lang="en-GB" dirty="0" err="1" smtClean="0"/>
              <a:t>suis</a:t>
            </a:r>
            <a:r>
              <a:rPr lang="en-GB" dirty="0" smtClean="0"/>
              <a: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148497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Pupils write:</a:t>
            </a:r>
            <a:br>
              <a:rPr lang="en-GB" dirty="0" smtClean="0"/>
            </a:br>
            <a:r>
              <a:rPr lang="en-GB" dirty="0" smtClean="0"/>
              <a:t>Interview 1</a:t>
            </a:r>
            <a:br>
              <a:rPr lang="en-GB" dirty="0" smtClean="0"/>
            </a:br>
            <a:r>
              <a:rPr lang="en-GB" dirty="0" smtClean="0"/>
              <a:t>1</a:t>
            </a:r>
          </a:p>
          <a:p>
            <a:pPr marL="0" indent="0">
              <a:buNone/>
            </a:pPr>
            <a:r>
              <a:rPr lang="en-GB" dirty="0" smtClean="0"/>
              <a:t>2</a:t>
            </a:r>
          </a:p>
          <a:p>
            <a:pPr marL="0" indent="0">
              <a:buNone/>
            </a:pPr>
            <a:r>
              <a:rPr lang="en-GB" dirty="0" smtClean="0"/>
              <a:t>3</a:t>
            </a:r>
          </a:p>
          <a:p>
            <a:pPr marL="0" indent="0">
              <a:buNone/>
            </a:pPr>
            <a:r>
              <a:rPr lang="en-GB" dirty="0" smtClean="0"/>
              <a:t>4</a:t>
            </a:r>
            <a:br>
              <a:rPr lang="en-GB" dirty="0" smtClean="0"/>
            </a:br>
            <a:r>
              <a:rPr lang="en-GB" dirty="0" smtClean="0"/>
              <a:t>Interview</a:t>
            </a:r>
            <a:r>
              <a:rPr lang="en-GB" baseline="0" dirty="0" smtClean="0"/>
              <a:t> 2</a:t>
            </a:r>
            <a:br>
              <a:rPr lang="en-GB" baseline="0" dirty="0" smtClean="0"/>
            </a:br>
            <a:r>
              <a:rPr lang="en-GB" baseline="0" dirty="0" smtClean="0"/>
              <a:t>1 </a:t>
            </a:r>
          </a:p>
          <a:p>
            <a:pPr marL="0" indent="0">
              <a:buNone/>
            </a:pPr>
            <a:r>
              <a:rPr lang="en-GB" baseline="0" dirty="0" smtClean="0"/>
              <a:t>2</a:t>
            </a:r>
          </a:p>
          <a:p>
            <a:pPr marL="0" indent="0">
              <a:buNone/>
            </a:pPr>
            <a:r>
              <a:rPr lang="en-GB" baseline="0" dirty="0" smtClean="0"/>
              <a:t>3</a:t>
            </a:r>
          </a:p>
          <a:p>
            <a:pPr marL="0" indent="0">
              <a:buNone/>
            </a:pPr>
            <a:r>
              <a:rPr lang="en-GB" baseline="0" dirty="0" smtClean="0"/>
              <a:t>4</a:t>
            </a:r>
          </a:p>
          <a:p>
            <a:pPr marL="0" indent="0">
              <a:buNone/>
            </a:pPr>
            <a:r>
              <a:rPr lang="en-GB" baseline="0" dirty="0" smtClean="0"/>
              <a:t>They write ‘je’ or ‘</a:t>
            </a:r>
            <a:r>
              <a:rPr lang="en-GB" baseline="0" dirty="0" err="1" smtClean="0"/>
              <a:t>tu</a:t>
            </a:r>
            <a:r>
              <a:rPr lang="en-GB" baseline="0" dirty="0" smtClean="0"/>
              <a:t>’ and the English adjective.</a:t>
            </a:r>
            <a:endParaRPr lang="en-GB" dirty="0" smtClean="0"/>
          </a:p>
          <a:p>
            <a:pPr marL="0" indent="0">
              <a:buNone/>
            </a:pPr>
            <a:r>
              <a:rPr lang="en-GB" dirty="0" smtClean="0"/>
              <a:t>Teachers </a:t>
            </a:r>
            <a:r>
              <a:rPr lang="en-GB" dirty="0"/>
              <a:t>may want to mention to pupils that both friends are boys. So, the adjectives (grand, petit) match match the masculine noun (there is no ‘e’ on the end). Do not dwell on it as the pupils will do more </a:t>
            </a:r>
            <a:r>
              <a:rPr lang="en-GB" dirty="0" smtClean="0"/>
              <a:t>practice </a:t>
            </a:r>
            <a:r>
              <a:rPr lang="en-GB" dirty="0"/>
              <a:t>on this soon. </a:t>
            </a:r>
            <a:endParaRPr lang="en-GB" dirty="0" smtClean="0"/>
          </a:p>
          <a:p>
            <a:pPr marL="0" indent="0">
              <a:buNone/>
            </a:pPr>
            <a:endParaRPr lang="en-GB" dirty="0" smtClean="0"/>
          </a:p>
          <a:p>
            <a:pPr marL="0" indent="0">
              <a:buNone/>
            </a:pPr>
            <a:r>
              <a:rPr lang="en-GB" dirty="0" smtClean="0"/>
              <a:t>Interview 1: The friends are different</a:t>
            </a:r>
          </a:p>
          <a:p>
            <a:pPr marL="0" indent="0">
              <a:buNone/>
            </a:pPr>
            <a:r>
              <a:rPr lang="en-GB" dirty="0" smtClean="0"/>
              <a:t>Interview 2: The friends are different</a:t>
            </a: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1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This could</a:t>
            </a:r>
            <a:r>
              <a:rPr lang="en-GB" baseline="0" dirty="0"/>
              <a:t> be printed off as an answer grid or answers could just be jotted down on paper.  </a:t>
            </a:r>
          </a:p>
          <a:p>
            <a:pPr marL="0" indent="0">
              <a:buNone/>
            </a:pPr>
            <a:r>
              <a:rPr lang="en-GB" baseline="0" dirty="0"/>
              <a:t>Then give feedback for each item (I or you) (using the next slide)</a:t>
            </a:r>
          </a:p>
          <a:p>
            <a:pPr marL="0" indent="0">
              <a:buNone/>
            </a:pPr>
            <a:r>
              <a:rPr lang="en-GB" baseline="0" dirty="0"/>
              <a:t>Using the next slide, ask students to write down in English the meaning of the eight adjectives for each item, as quick vocab practice.  These adjectives will be known by Week 2, lesson 1.  Although cool is not on the list, this is a cognate.</a:t>
            </a:r>
          </a:p>
          <a:p>
            <a:pPr marL="0" indent="0">
              <a:buNone/>
            </a:pPr>
            <a:endParaRPr lang="en-GB" dirty="0"/>
          </a:p>
          <a:p>
            <a:pPr marL="0" indent="0">
              <a:buNone/>
            </a:pPr>
            <a:r>
              <a:rPr lang="en-GB" dirty="0"/>
              <a:t>TRANSCRIPT</a:t>
            </a:r>
          </a:p>
          <a:p>
            <a:pPr marL="228600" indent="-228600">
              <a:buAutoNum type="arabicParenR"/>
            </a:pPr>
            <a:r>
              <a:rPr lang="en-GB" dirty="0"/>
              <a:t>[noise]</a:t>
            </a:r>
            <a:r>
              <a:rPr lang="en-GB" baseline="0" dirty="0"/>
              <a:t> </a:t>
            </a:r>
            <a:r>
              <a:rPr lang="en-GB" baseline="0" dirty="0" err="1"/>
              <a:t>es</a:t>
            </a:r>
            <a:r>
              <a:rPr lang="en-GB" baseline="0" dirty="0"/>
              <a:t> grand</a:t>
            </a:r>
          </a:p>
          <a:p>
            <a:pPr marL="228600" indent="-228600">
              <a:buAutoNum type="arabicParenR"/>
            </a:pPr>
            <a:r>
              <a:rPr lang="en-GB" baseline="0" dirty="0"/>
              <a:t>[noise] </a:t>
            </a:r>
            <a:r>
              <a:rPr lang="en-GB" baseline="0" dirty="0" err="1"/>
              <a:t>suis</a:t>
            </a:r>
            <a:r>
              <a:rPr lang="en-GB" baseline="0" dirty="0"/>
              <a:t> petit</a:t>
            </a:r>
          </a:p>
          <a:p>
            <a:pPr marL="228600" indent="-228600">
              <a:buAutoNum type="arabicParenR"/>
            </a:pPr>
            <a:r>
              <a:rPr lang="en-GB" baseline="0" dirty="0"/>
              <a:t>[noise] </a:t>
            </a:r>
            <a:r>
              <a:rPr lang="en-GB" baseline="0" dirty="0" err="1"/>
              <a:t>suis</a:t>
            </a:r>
            <a:r>
              <a:rPr lang="en-GB" baseline="0" dirty="0"/>
              <a:t> </a:t>
            </a:r>
            <a:r>
              <a:rPr lang="en-GB" baseline="0" dirty="0" err="1"/>
              <a:t>anglais</a:t>
            </a:r>
            <a:endParaRPr lang="en-GB" baseline="0" dirty="0"/>
          </a:p>
          <a:p>
            <a:pPr marL="228600" indent="-228600">
              <a:buAutoNum type="arabicParenR"/>
            </a:pPr>
            <a:r>
              <a:rPr lang="en-GB" baseline="0" dirty="0"/>
              <a:t>[noise] </a:t>
            </a:r>
            <a:r>
              <a:rPr lang="en-GB" baseline="0" dirty="0" err="1"/>
              <a:t>es</a:t>
            </a:r>
            <a:r>
              <a:rPr lang="en-GB" baseline="0" dirty="0"/>
              <a:t> cool</a:t>
            </a:r>
          </a:p>
          <a:p>
            <a:pPr marL="228600" indent="-228600">
              <a:buAutoNum type="arabicParenR"/>
            </a:pPr>
            <a:r>
              <a:rPr lang="en-GB" baseline="0" dirty="0"/>
              <a:t>[noise] </a:t>
            </a:r>
            <a:r>
              <a:rPr lang="en-GB" baseline="0" dirty="0" err="1"/>
              <a:t>suis</a:t>
            </a:r>
            <a:r>
              <a:rPr lang="en-GB" baseline="0" dirty="0"/>
              <a:t> </a:t>
            </a:r>
            <a:r>
              <a:rPr lang="en-GB" baseline="0" dirty="0" err="1" smtClean="0"/>
              <a:t>malade</a:t>
            </a:r>
            <a:endParaRPr lang="en-GB" baseline="0" dirty="0"/>
          </a:p>
          <a:p>
            <a:pPr marL="228600" indent="-228600">
              <a:buAutoNum type="arabicParenR"/>
            </a:pPr>
            <a:r>
              <a:rPr lang="en-GB" baseline="0" dirty="0"/>
              <a:t>[noise] </a:t>
            </a:r>
            <a:r>
              <a:rPr lang="en-GB" baseline="0" dirty="0" err="1"/>
              <a:t>es</a:t>
            </a:r>
            <a:r>
              <a:rPr lang="en-GB" baseline="0" dirty="0"/>
              <a:t> </a:t>
            </a:r>
            <a:r>
              <a:rPr lang="en-GB" baseline="0" dirty="0" err="1"/>
              <a:t>calme</a:t>
            </a:r>
            <a:endParaRPr lang="en-GB" baseline="0" dirty="0"/>
          </a:p>
          <a:p>
            <a:pPr marL="228600" indent="-228600">
              <a:buAutoNum type="arabicParenR"/>
            </a:pPr>
            <a:r>
              <a:rPr lang="en-GB" baseline="0" dirty="0"/>
              <a:t>[noise] </a:t>
            </a:r>
            <a:r>
              <a:rPr lang="en-GB" baseline="0" dirty="0" err="1"/>
              <a:t>es</a:t>
            </a:r>
            <a:r>
              <a:rPr lang="en-GB" baseline="0" dirty="0"/>
              <a:t> </a:t>
            </a:r>
            <a:r>
              <a:rPr lang="en-GB" baseline="0" dirty="0" err="1"/>
              <a:t>aimable</a:t>
            </a:r>
            <a:endParaRPr lang="en-GB" baseline="0" dirty="0"/>
          </a:p>
          <a:p>
            <a:pPr marL="228600" indent="-228600">
              <a:buAutoNum type="arabicParenR"/>
            </a:pPr>
            <a:r>
              <a:rPr lang="en-GB" baseline="0" dirty="0"/>
              <a:t>[noise] </a:t>
            </a:r>
            <a:r>
              <a:rPr lang="en-GB" baseline="0" dirty="0" err="1"/>
              <a:t>suis</a:t>
            </a:r>
            <a:r>
              <a:rPr lang="en-GB" baseline="0" dirty="0"/>
              <a:t> </a:t>
            </a:r>
            <a:r>
              <a:rPr lang="en-GB" baseline="0" dirty="0" err="1"/>
              <a:t>français</a:t>
            </a:r>
            <a:endParaRPr lang="en-GB" baseline="0" dirty="0"/>
          </a:p>
          <a:p>
            <a:pPr marL="0" indent="0">
              <a:buNone/>
            </a:pPr>
            <a:endParaRPr lang="en-GB" baseline="0" dirty="0" smtClean="0"/>
          </a:p>
          <a:p>
            <a:pPr marL="0" indent="0">
              <a:buNone/>
            </a:pPr>
            <a:endParaRPr lang="en-GB" baseline="0" dirty="0" smtClean="0"/>
          </a:p>
          <a:p>
            <a:pPr marL="0" indent="0">
              <a:buNone/>
            </a:pPr>
            <a:r>
              <a:rPr lang="en-GB" sz="1200" b="0" i="0" kern="1200" dirty="0" smtClean="0">
                <a:solidFill>
                  <a:schemeClr val="tx1"/>
                </a:solidFill>
                <a:effectLst/>
                <a:latin typeface="+mn-lt"/>
                <a:ea typeface="+mn-ea"/>
                <a:cs typeface="+mn-cs"/>
              </a:rPr>
              <a:t>Sound effect by Tristan </a:t>
            </a:r>
            <a:r>
              <a:rPr lang="en-GB" sz="1200" b="0" i="0" kern="1200" dirty="0" err="1" smtClean="0">
                <a:solidFill>
                  <a:schemeClr val="tx1"/>
                </a:solidFill>
                <a:effectLst/>
                <a:latin typeface="+mn-lt"/>
                <a:ea typeface="+mn-ea"/>
                <a:cs typeface="+mn-cs"/>
              </a:rPr>
              <a:t>Lohengrin</a:t>
            </a:r>
            <a:r>
              <a:rPr lang="en-GB" sz="1200" b="0" i="0" kern="1200" dirty="0" smtClean="0">
                <a:solidFill>
                  <a:schemeClr val="tx1"/>
                </a:solidFill>
                <a:effectLst/>
                <a:latin typeface="+mn-lt"/>
                <a:ea typeface="+mn-ea"/>
                <a:cs typeface="+mn-cs"/>
              </a:rPr>
              <a:t> : </a:t>
            </a:r>
            <a:r>
              <a:rPr lang="en-GB" sz="1200" b="0" i="0" u="none" strike="noStrike" kern="1200" dirty="0" smtClean="0">
                <a:solidFill>
                  <a:schemeClr val="tx1"/>
                </a:solidFill>
                <a:effectLst/>
                <a:latin typeface="+mn-lt"/>
                <a:ea typeface="+mn-ea"/>
                <a:cs typeface="+mn-cs"/>
                <a:hlinkClick r:id="rId3"/>
              </a:rPr>
              <a:t>https://www.tristanlohengrin.com/</a:t>
            </a:r>
            <a:endParaRPr lang="en-GB" baseline="0"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320670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[noise]</a:t>
            </a:r>
            <a:r>
              <a:rPr lang="en-GB" baseline="0" dirty="0"/>
              <a:t> </a:t>
            </a:r>
            <a:r>
              <a:rPr lang="en-GB" baseline="0" dirty="0" err="1"/>
              <a:t>es</a:t>
            </a:r>
            <a:r>
              <a:rPr lang="en-GB" baseline="0" dirty="0"/>
              <a:t> grand</a:t>
            </a:r>
          </a:p>
          <a:p>
            <a:pPr marL="228600" indent="-228600">
              <a:buAutoNum type="arabicParenR"/>
            </a:pPr>
            <a:r>
              <a:rPr lang="en-GB" baseline="0" dirty="0"/>
              <a:t>[noise] </a:t>
            </a:r>
            <a:r>
              <a:rPr lang="en-GB" baseline="0" dirty="0" err="1"/>
              <a:t>suis</a:t>
            </a:r>
            <a:r>
              <a:rPr lang="en-GB" baseline="0" dirty="0"/>
              <a:t> petit</a:t>
            </a:r>
          </a:p>
          <a:p>
            <a:pPr marL="228600" indent="-228600">
              <a:buAutoNum type="arabicParenR"/>
            </a:pPr>
            <a:r>
              <a:rPr lang="en-GB" baseline="0" dirty="0"/>
              <a:t>[noise] </a:t>
            </a:r>
            <a:r>
              <a:rPr lang="en-GB" baseline="0" dirty="0" err="1"/>
              <a:t>suis</a:t>
            </a:r>
            <a:r>
              <a:rPr lang="en-GB" baseline="0" dirty="0"/>
              <a:t> </a:t>
            </a:r>
            <a:r>
              <a:rPr lang="en-GB" baseline="0" dirty="0" err="1"/>
              <a:t>anglais</a:t>
            </a:r>
            <a:endParaRPr lang="en-GB" baseline="0" dirty="0"/>
          </a:p>
          <a:p>
            <a:pPr marL="228600" indent="-228600">
              <a:buAutoNum type="arabicParenR"/>
            </a:pPr>
            <a:r>
              <a:rPr lang="en-GB" baseline="0" dirty="0"/>
              <a:t>[noise] </a:t>
            </a:r>
            <a:r>
              <a:rPr lang="en-GB" baseline="0" dirty="0" err="1"/>
              <a:t>es</a:t>
            </a:r>
            <a:r>
              <a:rPr lang="en-GB" baseline="0" dirty="0"/>
              <a:t> cool</a:t>
            </a:r>
          </a:p>
          <a:p>
            <a:pPr marL="228600" indent="-228600">
              <a:buAutoNum type="arabicParenR"/>
            </a:pPr>
            <a:r>
              <a:rPr lang="en-GB" baseline="0" dirty="0"/>
              <a:t>[noise] </a:t>
            </a:r>
            <a:r>
              <a:rPr lang="en-GB" baseline="0" dirty="0" err="1"/>
              <a:t>suis</a:t>
            </a:r>
            <a:r>
              <a:rPr lang="en-GB" baseline="0" dirty="0"/>
              <a:t> </a:t>
            </a:r>
            <a:r>
              <a:rPr lang="en-GB" baseline="0" dirty="0" err="1"/>
              <a:t>malade</a:t>
            </a:r>
            <a:endParaRPr lang="en-GB" baseline="0" dirty="0"/>
          </a:p>
          <a:p>
            <a:pPr marL="228600" indent="-228600">
              <a:buAutoNum type="arabicParenR"/>
            </a:pPr>
            <a:r>
              <a:rPr lang="en-GB" baseline="0" dirty="0"/>
              <a:t>[noise] </a:t>
            </a:r>
            <a:r>
              <a:rPr lang="en-GB" baseline="0" dirty="0" err="1"/>
              <a:t>es</a:t>
            </a:r>
            <a:r>
              <a:rPr lang="en-GB" baseline="0" dirty="0"/>
              <a:t> </a:t>
            </a:r>
            <a:r>
              <a:rPr lang="en-GB" baseline="0" dirty="0" err="1"/>
              <a:t>calme</a:t>
            </a:r>
            <a:endParaRPr lang="en-GB" baseline="0" dirty="0"/>
          </a:p>
          <a:p>
            <a:pPr marL="228600" indent="-228600">
              <a:buAutoNum type="arabicParenR"/>
            </a:pPr>
            <a:r>
              <a:rPr lang="en-GB" baseline="0" dirty="0"/>
              <a:t>[noise] </a:t>
            </a:r>
            <a:r>
              <a:rPr lang="en-GB" baseline="0" dirty="0" err="1"/>
              <a:t>es</a:t>
            </a:r>
            <a:r>
              <a:rPr lang="en-GB" baseline="0" dirty="0"/>
              <a:t> </a:t>
            </a:r>
            <a:r>
              <a:rPr lang="en-GB" baseline="0" dirty="0" err="1"/>
              <a:t>aimable</a:t>
            </a:r>
            <a:endParaRPr lang="en-GB" baseline="0" dirty="0"/>
          </a:p>
          <a:p>
            <a:pPr marL="228600" indent="-228600">
              <a:buAutoNum type="arabicParenR"/>
            </a:pPr>
            <a:r>
              <a:rPr lang="en-GB" baseline="0" dirty="0"/>
              <a:t>[noise] </a:t>
            </a:r>
            <a:r>
              <a:rPr lang="en-GB" baseline="0" dirty="0" err="1"/>
              <a:t>suis</a:t>
            </a:r>
            <a:r>
              <a:rPr lang="en-GB" baseline="0" dirty="0"/>
              <a:t> </a:t>
            </a:r>
            <a:r>
              <a:rPr lang="en-GB" baseline="0" dirty="0" err="1"/>
              <a:t>français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58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See separate set of cards (word doc</a:t>
            </a:r>
            <a:r>
              <a:rPr lang="en-GB" baseline="0" dirty="0" smtClean="0"/>
              <a:t>)</a:t>
            </a:r>
          </a:p>
          <a:p>
            <a:pPr marL="0" indent="0">
              <a:buNone/>
            </a:pPr>
            <a:r>
              <a:rPr lang="en-GB" b="1" baseline="0" dirty="0" smtClean="0"/>
              <a:t>Note: The cards do not have to be printed, but they provide a model for the </a:t>
            </a:r>
            <a:r>
              <a:rPr lang="en-GB" b="1" baseline="0" smtClean="0"/>
              <a:t>speaking activity.  </a:t>
            </a:r>
            <a:r>
              <a:rPr lang="en-GB" b="1" baseline="0" dirty="0" smtClean="0"/>
              <a:t>Pupils can easily be given one sheet of A4 white paper, fold it in half (lengthways), then again in half (widthways), then again into three, so that 12 equal-sized rectangular shapes are created.  In 3 of them, they write ‘I’, in 3 others, they write ‘you’, then they write: ill, cool, big, small, English, French once on each of the other six.  They tear (with or without use of a ruler, and certainly no scissors – it doesn’t need to be neat!).  The first time students create their own flashcards takes about 5 mins, but they get quicker and quicker.  It saves copying, cutting…</a:t>
            </a:r>
            <a:br>
              <a:rPr lang="en-GB" b="1" baseline="0" dirty="0" smtClean="0"/>
            </a:br>
            <a:endParaRPr lang="en-GB" b="1" baseline="0" dirty="0"/>
          </a:p>
          <a:p>
            <a:pPr marL="0" indent="0">
              <a:buNone/>
            </a:pPr>
            <a:r>
              <a:rPr lang="en-GB" baseline="0" dirty="0"/>
              <a:t>Separate the cards into two piles – one pile of the pronoun pictures (‘I’ and ‘you’) and one pile of adjectives.</a:t>
            </a:r>
          </a:p>
          <a:p>
            <a:pPr marL="0" indent="0">
              <a:buNone/>
            </a:pPr>
            <a:r>
              <a:rPr lang="en-GB" baseline="0" dirty="0"/>
              <a:t>Partner A picks a pronoun (I or you) and then an adjective; partner B gives the translation.  </a:t>
            </a:r>
          </a:p>
          <a:p>
            <a:pPr marL="0" indent="0">
              <a:buNone/>
            </a:pPr>
            <a:r>
              <a:rPr lang="en-GB" baseline="0" dirty="0"/>
              <a:t>Remind the pupils not to pronounce the final ‘s’ on ‘</a:t>
            </a:r>
            <a:r>
              <a:rPr lang="en-GB" baseline="0" dirty="0" err="1"/>
              <a:t>suis</a:t>
            </a:r>
            <a:r>
              <a:rPr lang="en-GB" baseline="0" dirty="0"/>
              <a:t>’ and ‘</a:t>
            </a:r>
            <a:r>
              <a:rPr lang="en-GB" baseline="0" dirty="0" err="1"/>
              <a:t>es</a:t>
            </a:r>
            <a:r>
              <a:rPr lang="en-GB" baseline="0" dirty="0"/>
              <a:t>’. This shouldn’t be a problem as they have had lots of exposure to the spoken form by now in the listening activity.</a:t>
            </a:r>
          </a:p>
          <a:p>
            <a:pPr marL="0" indent="0">
              <a:buNone/>
            </a:pPr>
            <a:r>
              <a:rPr lang="en-GB" baseline="0" dirty="0"/>
              <a:t>Students then swap roles.  </a:t>
            </a:r>
          </a:p>
          <a:p>
            <a:pPr marL="0" indent="0">
              <a:buNone/>
            </a:pPr>
            <a:r>
              <a:rPr lang="en-GB" baseline="0" dirty="0"/>
              <a:t>Pairs can time themselves, repeating the activity to see how quickly they can complete all the sentences and translations.  </a:t>
            </a:r>
          </a:p>
          <a:p>
            <a:pPr marL="0" indent="0">
              <a:buNone/>
            </a:pPr>
            <a:r>
              <a:rPr lang="en-GB" baseline="0" dirty="0"/>
              <a:t>With each new game, different sentences will be generated.</a:t>
            </a:r>
          </a:p>
          <a:p>
            <a:pPr marL="0" indent="0">
              <a:buNone/>
            </a:pPr>
            <a:r>
              <a:rPr lang="en-GB" b="1" baseline="0" dirty="0" smtClean="0"/>
              <a:t>Note: the </a:t>
            </a:r>
            <a:r>
              <a:rPr lang="en-GB" b="1" baseline="0" dirty="0"/>
              <a:t>pupils will be creating sentences as per the cards only, and so will not need the feminine form of the adjectives.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7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On mini whiteboards or paper, students write the sentence generated on each click of the powerpoint.</a:t>
            </a:r>
          </a:p>
          <a:p>
            <a:pPr marL="0" indent="0">
              <a:buNone/>
            </a:pPr>
            <a:r>
              <a:rPr lang="en-GB" baseline="0" dirty="0"/>
              <a:t>After each of the first few items, check that the pupils are writing </a:t>
            </a:r>
            <a:r>
              <a:rPr lang="en-GB" b="1" baseline="0" dirty="0"/>
              <a:t>je </a:t>
            </a:r>
            <a:r>
              <a:rPr lang="en-GB" b="1" baseline="0" dirty="0" err="1"/>
              <a:t>suis</a:t>
            </a:r>
            <a:r>
              <a:rPr lang="en-GB" b="1" baseline="0" dirty="0"/>
              <a:t> </a:t>
            </a:r>
            <a:r>
              <a:rPr lang="en-GB" baseline="0" dirty="0"/>
              <a:t>and </a:t>
            </a:r>
            <a:r>
              <a:rPr lang="en-GB" b="1" baseline="0" dirty="0" err="1"/>
              <a:t>tu</a:t>
            </a:r>
            <a:r>
              <a:rPr lang="en-GB" b="1" baseline="0" dirty="0"/>
              <a:t> </a:t>
            </a:r>
            <a:r>
              <a:rPr lang="en-GB" b="1" baseline="0" dirty="0" err="1"/>
              <a:t>es</a:t>
            </a:r>
            <a:r>
              <a:rPr lang="en-GB" b="1" baseline="0" dirty="0"/>
              <a:t> </a:t>
            </a:r>
            <a:r>
              <a:rPr lang="en-GB" baseline="0" dirty="0"/>
              <a:t>correctly.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52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41925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63494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95016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890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69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85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930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4521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68595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8428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3200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114933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38066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263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1946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844A-83D7-4DBC-99DE-7C7D799380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94850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8B844A-83D7-4DBC-99DE-7C7D799380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130595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8B844A-83D7-4DBC-99DE-7C7D7993802C}"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401350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8B844A-83D7-4DBC-99DE-7C7D7993802C}"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9973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B844A-83D7-4DBC-99DE-7C7D7993802C}"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345357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401614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FE097-7765-4EDC-93F7-6412A771A0C3}" type="slidenum">
              <a:rPr lang="en-GB" smtClean="0"/>
              <a:t>‹#›</a:t>
            </a:fld>
            <a:endParaRPr lang="en-GB"/>
          </a:p>
        </p:txBody>
      </p:sp>
    </p:spTree>
    <p:extLst>
      <p:ext uri="{BB962C8B-B14F-4D97-AF65-F5344CB8AC3E}">
        <p14:creationId xmlns:p14="http://schemas.microsoft.com/office/powerpoint/2010/main" val="427456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B844A-83D7-4DBC-99DE-7C7D7993802C}" type="datetimeFigureOut">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E097-7765-4EDC-93F7-6412A771A0C3}" type="slidenum">
              <a:rPr lang="en-GB" smtClean="0"/>
              <a:t>‹#›</a:t>
            </a:fld>
            <a:endParaRPr lang="en-GB"/>
          </a:p>
        </p:txBody>
      </p:sp>
    </p:spTree>
    <p:extLst>
      <p:ext uri="{BB962C8B-B14F-4D97-AF65-F5344CB8AC3E}">
        <p14:creationId xmlns:p14="http://schemas.microsoft.com/office/powerpoint/2010/main" val="408858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76026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5.png"/><Relationship Id="rId7"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395111" y="2367170"/>
            <a:ext cx="68862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noProof="0" dirty="0" err="1">
                <a:solidFill>
                  <a:prstClr val="white"/>
                </a:solidFill>
                <a:latin typeface="Century Gothic" panose="020B0502020202020204" pitchFamily="34" charset="0"/>
              </a:rPr>
              <a:t>Être</a:t>
            </a:r>
            <a:r>
              <a:rPr lang="en-GB" sz="4000" b="1" noProof="0" dirty="0">
                <a:solidFill>
                  <a:prstClr val="white"/>
                </a:solidFill>
                <a:latin typeface="Century Gothic" panose="020B0502020202020204" pitchFamily="34" charset="0"/>
              </a:rPr>
              <a:t>: Je </a:t>
            </a:r>
            <a:r>
              <a:rPr lang="en-GB" sz="4000" b="1" noProof="0" dirty="0" err="1">
                <a:solidFill>
                  <a:prstClr val="white"/>
                </a:solidFill>
                <a:latin typeface="Century Gothic" panose="020B0502020202020204" pitchFamily="34" charset="0"/>
              </a:rPr>
              <a:t>suis</a:t>
            </a:r>
            <a:r>
              <a:rPr lang="en-GB" sz="4000" b="1" noProof="0" dirty="0">
                <a:solidFill>
                  <a:prstClr val="white"/>
                </a:solidFill>
                <a:latin typeface="Century Gothic" panose="020B0502020202020204" pitchFamily="34" charset="0"/>
              </a:rPr>
              <a:t> &amp; </a:t>
            </a:r>
            <a:r>
              <a:rPr lang="en-GB" sz="4000" b="1" noProof="0" dirty="0" err="1" smtClean="0">
                <a:solidFill>
                  <a:prstClr val="white"/>
                </a:solidFill>
                <a:latin typeface="Century Gothic" panose="020B0502020202020204" pitchFamily="34" charset="0"/>
              </a:rPr>
              <a:t>tu</a:t>
            </a:r>
            <a:r>
              <a:rPr lang="en-GB" sz="4000" b="1" noProof="0" dirty="0" smtClean="0">
                <a:solidFill>
                  <a:prstClr val="white"/>
                </a:solidFill>
                <a:latin typeface="Century Gothic" panose="020B0502020202020204" pitchFamily="34" charset="0"/>
              </a:rPr>
              <a:t> </a:t>
            </a:r>
            <a:r>
              <a:rPr lang="en-GB" sz="4000" b="1" noProof="0" dirty="0" err="1">
                <a:solidFill>
                  <a:prstClr val="white"/>
                </a:solidFill>
                <a:latin typeface="Century Gothic" panose="020B0502020202020204" pitchFamily="34" charset="0"/>
              </a:rPr>
              <a:t>es</a:t>
            </a:r>
            <a:endParaRPr lang="en-GB" sz="4000" b="1" noProof="0" dirty="0">
              <a:solidFill>
                <a:prstClr val="white"/>
              </a:solidFill>
              <a:latin typeface="Century Gothic" panose="020B0502020202020204" pitchFamily="34" charset="0"/>
            </a:endParaRPr>
          </a:p>
        </p:txBody>
      </p:sp>
      <p:sp>
        <p:nvSpPr>
          <p:cNvPr id="14" name="Title 3"/>
          <p:cNvSpPr txBox="1">
            <a:spLocks/>
          </p:cNvSpPr>
          <p:nvPr/>
        </p:nvSpPr>
        <p:spPr>
          <a:xfrm>
            <a:off x="395111" y="3429000"/>
            <a:ext cx="640747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3200" dirty="0">
                <a:solidFill>
                  <a:prstClr val="white"/>
                </a:solidFill>
                <a:latin typeface="Century Gothic" panose="020B0502020202020204" pitchFamily="34" charset="0"/>
              </a:rPr>
              <a:t>To be </a:t>
            </a:r>
            <a:r>
              <a:rPr lang="en-GB" sz="3200" dirty="0" smtClean="0">
                <a:solidFill>
                  <a:prstClr val="white"/>
                </a:solidFill>
                <a:latin typeface="Century Gothic" panose="020B0502020202020204" pitchFamily="34" charset="0"/>
              </a:rPr>
              <a:t>| </a:t>
            </a:r>
            <a:r>
              <a:rPr lang="en-GB" sz="3200" dirty="0">
                <a:solidFill>
                  <a:prstClr val="white"/>
                </a:solidFill>
                <a:latin typeface="Century Gothic" panose="020B0502020202020204" pitchFamily="34" charset="0"/>
              </a:rPr>
              <a:t>being: I am &amp; </a:t>
            </a:r>
            <a:r>
              <a:rPr lang="en-GB" sz="3200" dirty="0" smtClean="0">
                <a:solidFill>
                  <a:prstClr val="white"/>
                </a:solidFill>
                <a:latin typeface="Century Gothic" panose="020B0502020202020204" pitchFamily="34" charset="0"/>
              </a:rPr>
              <a:t>you </a:t>
            </a:r>
            <a:r>
              <a:rPr lang="en-GB" sz="3200" dirty="0">
                <a:solidFill>
                  <a:prstClr val="white"/>
                </a:solidFill>
                <a:latin typeface="Century Gothic" panose="020B0502020202020204" pitchFamily="34" charset="0"/>
              </a:rPr>
              <a:t>are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53911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latin typeface="Century Gothic" panose="020B0502020202020204" pitchFamily="34" charset="0"/>
              </a:rPr>
              <a:t>I am &amp; </a:t>
            </a:r>
            <a:r>
              <a:rPr lang="en-GB" sz="3600" b="1" dirty="0" smtClean="0">
                <a:solidFill>
                  <a:schemeClr val="bg1"/>
                </a:solidFill>
                <a:latin typeface="Century Gothic" panose="020B0502020202020204" pitchFamily="34" charset="0"/>
              </a:rPr>
              <a:t>you </a:t>
            </a:r>
            <a:r>
              <a:rPr lang="en-GB" sz="3600" b="1" dirty="0">
                <a:solidFill>
                  <a:schemeClr val="bg1"/>
                </a:solidFill>
                <a:latin typeface="Century Gothic" panose="020B0502020202020204" pitchFamily="34" charset="0"/>
              </a:rPr>
              <a:t>are</a:t>
            </a:r>
          </a:p>
        </p:txBody>
      </p:sp>
      <p:sp>
        <p:nvSpPr>
          <p:cNvPr id="6" name="TextBox 5"/>
          <p:cNvSpPr txBox="1"/>
          <p:nvPr/>
        </p:nvSpPr>
        <p:spPr>
          <a:xfrm>
            <a:off x="6557554" y="6444653"/>
            <a:ext cx="3148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r>
              <a:rPr kumimoji="0" lang="en-GB" sz="12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Emma Marsden </a:t>
            </a:r>
          </a:p>
        </p:txBody>
      </p:sp>
      <p:sp>
        <p:nvSpPr>
          <p:cNvPr id="2" name="TextBox 1"/>
          <p:cNvSpPr txBox="1"/>
          <p:nvPr/>
        </p:nvSpPr>
        <p:spPr>
          <a:xfrm>
            <a:off x="300038" y="2002341"/>
            <a:ext cx="10741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4472C4">
                    <a:lumMod val="50000"/>
                  </a:srgbClr>
                </a:solidFill>
                <a:latin typeface="Century Gothic" panose="020B0502020202020204" pitchFamily="34" charset="0"/>
              </a:rPr>
              <a:t>To </a:t>
            </a:r>
            <a:r>
              <a:rPr lang="en-GB" sz="2400" dirty="0">
                <a:solidFill>
                  <a:srgbClr val="4472C4">
                    <a:lumMod val="50000"/>
                  </a:srgbClr>
                </a:solidFill>
                <a:latin typeface="Century Gothic" panose="020B0502020202020204" pitchFamily="34" charset="0"/>
              </a:rPr>
              <a:t>say ‘you are’, </a:t>
            </a:r>
            <a:r>
              <a:rPr lang="en-GB" sz="2400" dirty="0" smtClean="0">
                <a:solidFill>
                  <a:srgbClr val="4472C4">
                    <a:lumMod val="50000"/>
                  </a:srgbClr>
                </a:solidFill>
                <a:latin typeface="Century Gothic" panose="020B0502020202020204" pitchFamily="34" charset="0"/>
              </a:rPr>
              <a:t>use </a:t>
            </a:r>
            <a:r>
              <a:rPr lang="en-GB" sz="2400" b="1" dirty="0" err="1">
                <a:solidFill>
                  <a:srgbClr val="4472C4">
                    <a:lumMod val="50000"/>
                  </a:srgbClr>
                </a:solidFill>
                <a:latin typeface="Century Gothic" panose="020B0502020202020204" pitchFamily="34" charset="0"/>
              </a:rPr>
              <a:t>tu</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es</a:t>
            </a:r>
            <a:r>
              <a:rPr lang="en-GB" sz="2400" b="1" i="1" dirty="0">
                <a:solidFill>
                  <a:srgbClr val="4472C4">
                    <a:lumMod val="50000"/>
                  </a:srgbClr>
                </a:solidFill>
                <a:latin typeface="Century Gothic" panose="020B0502020202020204" pitchFamily="34" charset="0"/>
              </a:rPr>
              <a:t>. </a:t>
            </a:r>
            <a:r>
              <a:rPr lang="en-GB" sz="2400" dirty="0">
                <a:solidFill>
                  <a:srgbClr val="4472C4">
                    <a:lumMod val="50000"/>
                  </a:srgbClr>
                </a:solidFill>
                <a:latin typeface="Century Gothic" panose="020B0502020202020204" pitchFamily="34" charset="0"/>
              </a:rPr>
              <a:t>This is the second person singular.</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18" name="TextBox 17"/>
          <p:cNvSpPr txBox="1"/>
          <p:nvPr/>
        </p:nvSpPr>
        <p:spPr>
          <a:xfrm>
            <a:off x="7121376" y="5530002"/>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You are small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3" name="Rectangle 2"/>
          <p:cNvSpPr/>
          <p:nvPr/>
        </p:nvSpPr>
        <p:spPr>
          <a:xfrm>
            <a:off x="649648" y="2614802"/>
            <a:ext cx="1467068" cy="1046440"/>
          </a:xfrm>
          <a:prstGeom prst="rect">
            <a:avLst/>
          </a:prstGeom>
          <a:noFill/>
          <a:ln>
            <a:noFill/>
          </a:ln>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Je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suis</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a:p>
            <a:pPr algn="ctr"/>
            <a:endParaRPr lang="en-US" sz="30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9" name="TextBox 8"/>
          <p:cNvSpPr txBox="1"/>
          <p:nvPr/>
        </p:nvSpPr>
        <p:spPr>
          <a:xfrm>
            <a:off x="2994335" y="2624222"/>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Je </a:t>
            </a:r>
            <a:r>
              <a:rPr lang="en-GB" sz="3000" noProof="0" dirty="0" err="1">
                <a:solidFill>
                  <a:schemeClr val="accent5">
                    <a:lumMod val="50000"/>
                  </a:schemeClr>
                </a:solidFill>
                <a:latin typeface="Century Gothic" panose="020B0502020202020204" pitchFamily="34" charset="0"/>
              </a:rPr>
              <a:t>suis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dirty="0" err="1">
                <a:solidFill>
                  <a:schemeClr val="accent5">
                    <a:lumMod val="50000"/>
                  </a:schemeClr>
                </a:solidFill>
                <a:latin typeface="Century Gothic" panose="020B0502020202020204" pitchFamily="34" charset="0"/>
              </a:rPr>
              <a:t>français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0" name="TextBox 9"/>
          <p:cNvSpPr txBox="1"/>
          <p:nvPr/>
        </p:nvSpPr>
        <p:spPr>
          <a:xfrm>
            <a:off x="7143216" y="4880668"/>
            <a:ext cx="48563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You are French</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2" name="TextBox 11"/>
          <p:cNvSpPr txBox="1"/>
          <p:nvPr/>
        </p:nvSpPr>
        <p:spPr>
          <a:xfrm>
            <a:off x="2994335" y="4877852"/>
            <a:ext cx="5161385" cy="553998"/>
          </a:xfrm>
          <a:prstGeom prst="rect">
            <a:avLst/>
          </a:prstGeom>
          <a:noFill/>
        </p:spPr>
        <p:txBody>
          <a:bodyPr wrap="square" rtlCol="0">
            <a:spAutoFit/>
          </a:bodyPr>
          <a:lstStyle/>
          <a:p>
            <a:pPr lvl="0">
              <a:defRPr/>
            </a:pPr>
            <a:r>
              <a:rPr lang="en-GB" sz="3000" noProof="0" dirty="0" err="1">
                <a:solidFill>
                  <a:schemeClr val="accent5">
                    <a:lumMod val="50000"/>
                  </a:schemeClr>
                </a:solidFill>
                <a:latin typeface="Century Gothic" panose="020B0502020202020204" pitchFamily="34" charset="0"/>
              </a:rPr>
              <a:t>Tu</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dirty="0" err="1">
                <a:solidFill>
                  <a:schemeClr val="accent5">
                    <a:lumMod val="50000"/>
                  </a:schemeClr>
                </a:solidFill>
                <a:latin typeface="Century Gothic" panose="020B0502020202020204" pitchFamily="34" charset="0"/>
              </a:rPr>
              <a:t>es</a:t>
            </a:r>
            <a:r>
              <a:rPr lang="en-GB" sz="3000" dirty="0">
                <a:solidFill>
                  <a:schemeClr val="accent5">
                    <a:lumMod val="50000"/>
                  </a:schemeClr>
                </a:solidFill>
                <a:latin typeface="Century Gothic" panose="020B0502020202020204" pitchFamily="34" charset="0"/>
              </a:rPr>
              <a:t> </a:t>
            </a:r>
            <a:r>
              <a:rPr lang="en-GB" sz="3000" dirty="0" err="1">
                <a:solidFill>
                  <a:schemeClr val="accent5">
                    <a:lumMod val="50000"/>
                  </a:schemeClr>
                </a:solidFill>
                <a:latin typeface="Century Gothic" panose="020B0502020202020204" pitchFamily="34" charset="0"/>
              </a:rPr>
              <a:t>français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3" name="TextBox 12"/>
          <p:cNvSpPr txBox="1"/>
          <p:nvPr/>
        </p:nvSpPr>
        <p:spPr>
          <a:xfrm>
            <a:off x="7077547" y="2565690"/>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I am</a:t>
            </a:r>
            <a:r>
              <a:rPr lang="en-GB" sz="3000" noProof="0" dirty="0">
                <a:solidFill>
                  <a:schemeClr val="accent5">
                    <a:lumMod val="50000"/>
                  </a:schemeClr>
                </a:solidFill>
                <a:latin typeface="Century Gothic" panose="020B0502020202020204" pitchFamily="34" charset="0"/>
              </a:rPr>
              <a:t> </a:t>
            </a:r>
            <a:r>
              <a:rPr lang="en-GB" sz="3000" dirty="0">
                <a:solidFill>
                  <a:schemeClr val="accent5">
                    <a:lumMod val="50000"/>
                  </a:schemeClr>
                </a:solidFill>
                <a:latin typeface="Century Gothic" panose="020B0502020202020204" pitchFamily="34" charset="0"/>
              </a:rPr>
              <a:t>French</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5" name="TextBox 14"/>
          <p:cNvSpPr txBox="1"/>
          <p:nvPr/>
        </p:nvSpPr>
        <p:spPr>
          <a:xfrm>
            <a:off x="2994335" y="3348724"/>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Je </a:t>
            </a:r>
            <a:r>
              <a:rPr lang="en-GB" sz="3000" dirty="0" err="1">
                <a:solidFill>
                  <a:schemeClr val="accent5">
                    <a:lumMod val="50000"/>
                  </a:schemeClr>
                </a:solidFill>
                <a:latin typeface="Century Gothic" panose="020B0502020202020204" pitchFamily="34" charset="0"/>
              </a:rPr>
              <a:t>suis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petit.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6" name="TextBox 15"/>
          <p:cNvSpPr txBox="1"/>
          <p:nvPr/>
        </p:nvSpPr>
        <p:spPr>
          <a:xfrm>
            <a:off x="7077547" y="3307089"/>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I am small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7" name="TextBox 16"/>
          <p:cNvSpPr txBox="1"/>
          <p:nvPr/>
        </p:nvSpPr>
        <p:spPr>
          <a:xfrm>
            <a:off x="2994335" y="5511471"/>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Tu</a:t>
            </a:r>
            <a:r>
              <a:rPr lang="en-GB" sz="3000" dirty="0">
                <a:solidFill>
                  <a:schemeClr val="accent5">
                    <a:lumMod val="50000"/>
                  </a:schemeClr>
                </a:solidFill>
                <a:latin typeface="Century Gothic" panose="020B0502020202020204" pitchFamily="34" charset="0"/>
              </a:rPr>
              <a:t> </a:t>
            </a:r>
            <a:r>
              <a:rPr lang="en-GB" sz="3000" dirty="0" err="1">
                <a:solidFill>
                  <a:schemeClr val="accent5">
                    <a:lumMod val="50000"/>
                  </a:schemeClr>
                </a:solidFill>
                <a:latin typeface="Century Gothic" panose="020B0502020202020204" pitchFamily="34" charset="0"/>
              </a:rPr>
              <a:t>es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petit.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0" name="TextBox 19"/>
          <p:cNvSpPr txBox="1"/>
          <p:nvPr/>
        </p:nvSpPr>
        <p:spPr>
          <a:xfrm>
            <a:off x="2994335" y="4021980"/>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Je </a:t>
            </a:r>
            <a:r>
              <a:rPr lang="en-GB" sz="3000" dirty="0" err="1">
                <a:solidFill>
                  <a:schemeClr val="accent5">
                    <a:lumMod val="50000"/>
                  </a:schemeClr>
                </a:solidFill>
                <a:latin typeface="Century Gothic" panose="020B0502020202020204" pitchFamily="34" charset="0"/>
              </a:rPr>
              <a:t>suis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malade</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2" name="TextBox 21"/>
          <p:cNvSpPr txBox="1"/>
          <p:nvPr/>
        </p:nvSpPr>
        <p:spPr>
          <a:xfrm>
            <a:off x="7077547" y="4051664"/>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I am unwell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3" name="TextBox 22"/>
          <p:cNvSpPr txBox="1"/>
          <p:nvPr/>
        </p:nvSpPr>
        <p:spPr>
          <a:xfrm>
            <a:off x="2994335" y="6165714"/>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Tu</a:t>
            </a:r>
            <a:r>
              <a:rPr lang="en-GB" sz="3000" dirty="0">
                <a:solidFill>
                  <a:schemeClr val="accent5">
                    <a:lumMod val="50000"/>
                  </a:schemeClr>
                </a:solidFill>
                <a:latin typeface="Century Gothic" panose="020B0502020202020204" pitchFamily="34" charset="0"/>
              </a:rPr>
              <a:t> </a:t>
            </a:r>
            <a:r>
              <a:rPr lang="en-GB" sz="3000" dirty="0" err="1">
                <a:solidFill>
                  <a:schemeClr val="accent5">
                    <a:lumMod val="50000"/>
                  </a:schemeClr>
                </a:solidFill>
                <a:latin typeface="Century Gothic" panose="020B0502020202020204" pitchFamily="34" charset="0"/>
              </a:rPr>
              <a:t>es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malade</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4" name="TextBox 23"/>
          <p:cNvSpPr txBox="1"/>
          <p:nvPr/>
        </p:nvSpPr>
        <p:spPr>
          <a:xfrm>
            <a:off x="7143217" y="6165714"/>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You are unwell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1" name="Rectangle 20"/>
          <p:cNvSpPr/>
          <p:nvPr/>
        </p:nvSpPr>
        <p:spPr>
          <a:xfrm>
            <a:off x="801131" y="4787029"/>
            <a:ext cx="1164101" cy="1046440"/>
          </a:xfrm>
          <a:prstGeom prst="rect">
            <a:avLst/>
          </a:prstGeom>
          <a:noFill/>
          <a:ln>
            <a:noFill/>
          </a:ln>
        </p:spPr>
        <p:txBody>
          <a:bodyPr wrap="none" lIns="91440" tIns="45720" rIns="91440" bIns="45720">
            <a:spAutoFit/>
          </a:bodyPr>
          <a:lstStyle/>
          <a:p>
            <a:pPr algn="ct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Tu</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es</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a:p>
            <a:pPr algn="ctr"/>
            <a:endParaRPr lang="en-US" sz="30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5" name="Oval Callout 24">
            <a:extLst>
              <a:ext uri="{FF2B5EF4-FFF2-40B4-BE49-F238E27FC236}">
                <a16:creationId xmlns:a16="http://schemas.microsoft.com/office/drawing/2014/main" xmlns="" id="{98046AD7-24B7-3C43-871F-1ED46CAD585F}"/>
              </a:ext>
            </a:extLst>
          </p:cNvPr>
          <p:cNvSpPr/>
          <p:nvPr/>
        </p:nvSpPr>
        <p:spPr>
          <a:xfrm>
            <a:off x="7447546" y="127194"/>
            <a:ext cx="4653213" cy="1809890"/>
          </a:xfrm>
          <a:prstGeom prst="wedgeEllipseCallout">
            <a:avLst>
              <a:gd name="adj1" fmla="val -52866"/>
              <a:gd name="adj2" fmla="val -5160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entury Gothic" panose="020B0502020202020204" pitchFamily="34" charset="0"/>
              </a:rPr>
              <a:t>‘am’ and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rPr>
              <a:t>are part of the verb </a:t>
            </a:r>
            <a:r>
              <a:rPr kumimoji="0" lang="en-US" sz="3200" b="0" i="0" u="none" strike="noStrike" kern="1200" cap="none" spc="0" normalizeH="0" baseline="0" noProof="0" dirty="0" smtClean="0">
                <a:ln>
                  <a:noFill/>
                </a:ln>
                <a:solidFill>
                  <a:prstClr val="white"/>
                </a:solidFill>
                <a:effectLst/>
                <a:uLnTx/>
                <a:uFillTx/>
                <a:latin typeface="Century Gothic" panose="020B0502020202020204" pitchFamily="34" charset="0"/>
              </a:rPr>
              <a:t>‘to BE</a:t>
            </a:r>
            <a:r>
              <a:rPr kumimoji="0" lang="en-US" sz="3200" b="0" i="0" u="none" strike="noStrike" kern="1200" cap="none" spc="0" normalizeH="0" baseline="0" noProof="0" dirty="0">
                <a:ln>
                  <a:noFill/>
                </a:ln>
                <a:solidFill>
                  <a:prstClr val="white"/>
                </a:solidFill>
                <a:effectLst/>
                <a:uLnTx/>
                <a:uFillTx/>
                <a:latin typeface="Century Gothic" panose="020B0502020202020204" pitchFamily="34" charset="0"/>
              </a:rPr>
              <a:t>’ </a:t>
            </a:r>
          </a:p>
        </p:txBody>
      </p:sp>
      <p:sp>
        <p:nvSpPr>
          <p:cNvPr id="27" name="Oval Callout 26">
            <a:extLst>
              <a:ext uri="{FF2B5EF4-FFF2-40B4-BE49-F238E27FC236}">
                <a16:creationId xmlns:a16="http://schemas.microsoft.com/office/drawing/2014/main" xmlns="" id="{047B9445-BDAC-6A4A-9043-7139EEE69283}"/>
              </a:ext>
            </a:extLst>
          </p:cNvPr>
          <p:cNvSpPr/>
          <p:nvPr/>
        </p:nvSpPr>
        <p:spPr>
          <a:xfrm>
            <a:off x="5535640" y="4657692"/>
            <a:ext cx="4169965" cy="1935613"/>
          </a:xfrm>
          <a:prstGeom prst="wedgeEllipseCallout">
            <a:avLst>
              <a:gd name="adj1" fmla="val -78338"/>
              <a:gd name="adj2" fmla="val -57515"/>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Remember, don’t pronounce the ‘s</a:t>
            </a:r>
            <a:r>
              <a:rPr lang="en-US" sz="2400" dirty="0" smtClean="0">
                <a:solidFill>
                  <a:prstClr val="white"/>
                </a:solidFill>
                <a:latin typeface="Century Gothic" panose="020B0502020202020204" pitchFamily="34" charset="0"/>
              </a:rPr>
              <a:t>’.</a:t>
            </a:r>
            <a:endParaRPr lang="en-US" sz="2400"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Silent Final Consonant!</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p:cNvSpPr/>
          <p:nvPr/>
        </p:nvSpPr>
        <p:spPr>
          <a:xfrm>
            <a:off x="300038" y="1205627"/>
            <a:ext cx="5290231" cy="461665"/>
          </a:xfrm>
          <a:prstGeom prst="rect">
            <a:avLst/>
          </a:prstGeom>
        </p:spPr>
        <p:txBody>
          <a:bodyPr wrap="none">
            <a:spAutoFit/>
          </a:bodyPr>
          <a:lstStyle/>
          <a:p>
            <a:pPr lvl="0">
              <a:defRPr/>
            </a:pPr>
            <a:r>
              <a:rPr lang="en-GB" sz="2400" dirty="0">
                <a:solidFill>
                  <a:srgbClr val="4472C4">
                    <a:lumMod val="50000"/>
                  </a:srgbClr>
                </a:solidFill>
                <a:latin typeface="Century Gothic" panose="020B0502020202020204" pitchFamily="34" charset="0"/>
              </a:rPr>
              <a:t>In French, to say ‘I am’, use </a:t>
            </a:r>
            <a:r>
              <a:rPr lang="en-GB" sz="2400" b="1" dirty="0">
                <a:solidFill>
                  <a:srgbClr val="4472C4">
                    <a:lumMod val="50000"/>
                  </a:srgbClr>
                </a:solidFill>
                <a:latin typeface="Century Gothic" panose="020B0502020202020204" pitchFamily="34" charset="0"/>
              </a:rPr>
              <a:t>je </a:t>
            </a:r>
            <a:r>
              <a:rPr lang="en-GB" sz="2400" b="1" dirty="0" err="1">
                <a:solidFill>
                  <a:srgbClr val="4472C4">
                    <a:lumMod val="50000"/>
                  </a:srgbClr>
                </a:solidFill>
                <a:latin typeface="Century Gothic" panose="020B0502020202020204" pitchFamily="34" charset="0"/>
              </a:rPr>
              <a:t>suis</a:t>
            </a:r>
            <a:r>
              <a:rPr lang="en-GB" sz="2400" dirty="0">
                <a:solidFill>
                  <a:srgbClr val="4472C4">
                    <a:lumMod val="50000"/>
                  </a:srgbClr>
                </a:solidFill>
                <a:latin typeface="Century Gothic" panose="020B0502020202020204" pitchFamily="34" charset="0"/>
              </a:rPr>
              <a:t>.</a:t>
            </a:r>
          </a:p>
        </p:txBody>
      </p:sp>
      <p:sp>
        <p:nvSpPr>
          <p:cNvPr id="7" name="Rectangle 6"/>
          <p:cNvSpPr/>
          <p:nvPr/>
        </p:nvSpPr>
        <p:spPr>
          <a:xfrm>
            <a:off x="300038" y="1581354"/>
            <a:ext cx="7329411" cy="461665"/>
          </a:xfrm>
          <a:prstGeom prst="rect">
            <a:avLst/>
          </a:prstGeom>
        </p:spPr>
        <p:txBody>
          <a:bodyPr wrap="square">
            <a:spAutoFit/>
          </a:bodyPr>
          <a:lstStyle/>
          <a:p>
            <a:pPr lvl="0">
              <a:defRPr/>
            </a:pPr>
            <a:r>
              <a:rPr lang="en-GB" sz="2400" dirty="0">
                <a:solidFill>
                  <a:srgbClr val="4472C4">
                    <a:lumMod val="50000"/>
                  </a:srgbClr>
                </a:solidFill>
                <a:latin typeface="Century Gothic" panose="020B0502020202020204" pitchFamily="34" charset="0"/>
              </a:rPr>
              <a:t>This is the first person singular of the verb </a:t>
            </a:r>
            <a:r>
              <a:rPr lang="en-GB" sz="2400" b="1" dirty="0" err="1">
                <a:solidFill>
                  <a:srgbClr val="4472C4">
                    <a:lumMod val="50000"/>
                  </a:srgbClr>
                </a:solidFill>
                <a:latin typeface="Century Gothic" panose="020B0502020202020204" pitchFamily="34" charset="0"/>
              </a:rPr>
              <a:t>être</a:t>
            </a:r>
            <a:r>
              <a:rPr lang="en-GB" sz="2400" dirty="0">
                <a:solidFill>
                  <a:srgbClr val="4472C4">
                    <a:lumMod val="50000"/>
                  </a:srgbClr>
                </a:solidFill>
                <a:latin typeface="Century Gothic" panose="020B0502020202020204" pitchFamily="34" charset="0"/>
              </a:rPr>
              <a:t>.  </a:t>
            </a:r>
          </a:p>
        </p:txBody>
      </p:sp>
      <p:sp>
        <p:nvSpPr>
          <p:cNvPr id="26" name="Oval Callout 25">
            <a:extLst>
              <a:ext uri="{FF2B5EF4-FFF2-40B4-BE49-F238E27FC236}">
                <a16:creationId xmlns:a16="http://schemas.microsoft.com/office/drawing/2014/main" xmlns="" id="{205F27D6-724C-2F49-8606-471F18D5969D}"/>
              </a:ext>
            </a:extLst>
          </p:cNvPr>
          <p:cNvSpPr/>
          <p:nvPr/>
        </p:nvSpPr>
        <p:spPr>
          <a:xfrm>
            <a:off x="439200" y="2418746"/>
            <a:ext cx="4024478" cy="1703852"/>
          </a:xfrm>
          <a:prstGeom prst="wedgeEllipseCallout">
            <a:avLst>
              <a:gd name="adj1" fmla="val 35513"/>
              <a:gd name="adj2" fmla="val 1024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Remember, don’t pronounce the ‘s’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Silent Final Consonant!</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7091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3" grpId="0"/>
      <p:bldP spid="9" grpId="0"/>
      <p:bldP spid="10" grpId="0"/>
      <p:bldP spid="12" grpId="0"/>
      <p:bldP spid="13" grpId="0"/>
      <p:bldP spid="15" grpId="0"/>
      <p:bldP spid="16" grpId="0"/>
      <p:bldP spid="17" grpId="0"/>
      <p:bldP spid="20" grpId="0"/>
      <p:bldP spid="22" grpId="0"/>
      <p:bldP spid="23" grpId="0"/>
      <p:bldP spid="24" grpId="0"/>
      <p:bldP spid="21" grpId="0"/>
      <p:bldP spid="25" grpId="0" animBg="1"/>
      <p:bldP spid="27" grpId="0" animBg="1"/>
      <p:bldP spid="5" grpId="0"/>
      <p:bldP spid="7"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1330600359"/>
              </p:ext>
            </p:extLst>
          </p:nvPr>
        </p:nvGraphicFramePr>
        <p:xfrm>
          <a:off x="943807" y="1200527"/>
          <a:ext cx="10848109" cy="3810000"/>
        </p:xfrm>
        <a:graphic>
          <a:graphicData uri="http://schemas.openxmlformats.org/drawingml/2006/table">
            <a:tbl>
              <a:tblPr firstRow="1" bandRow="1">
                <a:tableStyleId>{5C22544A-7EE6-4342-B048-85BDC9FD1C3A}</a:tableStyleId>
              </a:tblPr>
              <a:tblGrid>
                <a:gridCol w="500603">
                  <a:extLst>
                    <a:ext uri="{9D8B030D-6E8A-4147-A177-3AD203B41FA5}">
                      <a16:colId xmlns:a16="http://schemas.microsoft.com/office/drawing/2014/main" xmlns="" val="2548973513"/>
                    </a:ext>
                  </a:extLst>
                </a:gridCol>
                <a:gridCol w="4721600">
                  <a:extLst>
                    <a:ext uri="{9D8B030D-6E8A-4147-A177-3AD203B41FA5}">
                      <a16:colId xmlns:a16="http://schemas.microsoft.com/office/drawing/2014/main" xmlns="" val="2775102314"/>
                    </a:ext>
                  </a:extLst>
                </a:gridCol>
                <a:gridCol w="1005092">
                  <a:extLst>
                    <a:ext uri="{9D8B030D-6E8A-4147-A177-3AD203B41FA5}">
                      <a16:colId xmlns:a16="http://schemas.microsoft.com/office/drawing/2014/main" xmlns="" val="3028703937"/>
                    </a:ext>
                  </a:extLst>
                </a:gridCol>
                <a:gridCol w="4620814">
                  <a:extLst>
                    <a:ext uri="{9D8B030D-6E8A-4147-A177-3AD203B41FA5}">
                      <a16:colId xmlns:a16="http://schemas.microsoft.com/office/drawing/2014/main" xmlns="" val="1859025906"/>
                    </a:ext>
                  </a:extLst>
                </a:gridCol>
              </a:tblGrid>
              <a:tr h="516143">
                <a:tc gridSpan="4">
                  <a:txBody>
                    <a:bodyPr/>
                    <a:lstStyle/>
                    <a:p>
                      <a:r>
                        <a:rPr lang="en-GB" sz="1800" b="0" dirty="0">
                          <a:solidFill>
                            <a:schemeClr val="accent5">
                              <a:lumMod val="50000"/>
                            </a:schemeClr>
                          </a:solidFill>
                          <a:latin typeface="Century Gothic" panose="020B0502020202020204" pitchFamily="34" charset="0"/>
                        </a:rPr>
                        <a:t>You have read</a:t>
                      </a:r>
                      <a:r>
                        <a:rPr lang="en-GB" sz="1800" b="0" baseline="0" dirty="0">
                          <a:solidFill>
                            <a:schemeClr val="accent5">
                              <a:lumMod val="50000"/>
                            </a:schemeClr>
                          </a:solidFill>
                          <a:latin typeface="Century Gothic" panose="020B0502020202020204" pitchFamily="34" charset="0"/>
                        </a:rPr>
                        <a:t> interviews where boys discuss their friendship. Look at the verb. Work out whether ‘I…’ or ‘you...’ is being described. Then, write the English </a:t>
                      </a:r>
                      <a:r>
                        <a:rPr lang="en-GB" sz="1800" b="0" baseline="0" dirty="0" smtClean="0">
                          <a:solidFill>
                            <a:schemeClr val="accent5">
                              <a:lumMod val="50000"/>
                            </a:schemeClr>
                          </a:solidFill>
                          <a:latin typeface="Century Gothic" panose="020B0502020202020204" pitchFamily="34" charset="0"/>
                        </a:rPr>
                        <a:t>adjectives.</a:t>
                      </a:r>
                      <a:br>
                        <a:rPr lang="en-GB" sz="1800" b="0" baseline="0" dirty="0" smtClean="0">
                          <a:solidFill>
                            <a:schemeClr val="accent5">
                              <a:lumMod val="50000"/>
                            </a:schemeClr>
                          </a:solidFill>
                          <a:latin typeface="Century Gothic" panose="020B0502020202020204" pitchFamily="34" charset="0"/>
                        </a:rPr>
                      </a:br>
                      <a:r>
                        <a:rPr lang="en-GB" sz="1800" b="0" baseline="0" dirty="0" smtClean="0">
                          <a:solidFill>
                            <a:schemeClr val="accent5">
                              <a:lumMod val="50000"/>
                            </a:schemeClr>
                          </a:solidFill>
                          <a:latin typeface="Century Gothic" panose="020B0502020202020204" pitchFamily="34" charset="0"/>
                        </a:rPr>
                        <a:t>Are the </a:t>
                      </a:r>
                      <a:r>
                        <a:rPr lang="en-GB" sz="1800" b="0" baseline="0" dirty="0">
                          <a:solidFill>
                            <a:schemeClr val="accent5">
                              <a:lumMod val="50000"/>
                            </a:schemeClr>
                          </a:solidFill>
                          <a:latin typeface="Century Gothic" panose="020B0502020202020204" pitchFamily="34" charset="0"/>
                        </a:rPr>
                        <a:t>friends </a:t>
                      </a:r>
                      <a:r>
                        <a:rPr lang="en-GB" sz="1800" b="0" baseline="0" dirty="0" smtClean="0">
                          <a:solidFill>
                            <a:schemeClr val="accent5">
                              <a:lumMod val="50000"/>
                            </a:schemeClr>
                          </a:solidFill>
                          <a:latin typeface="Century Gothic" panose="020B0502020202020204" pitchFamily="34" charset="0"/>
                        </a:rPr>
                        <a:t>similar or different?</a:t>
                      </a:r>
                      <a:endParaRPr lang="en-GB" sz="18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61482725"/>
                  </a:ext>
                </a:extLst>
              </a:tr>
              <a:tr h="551808">
                <a:tc gridSpan="2">
                  <a:txBody>
                    <a:bodyPr/>
                    <a:lstStyle/>
                    <a:p>
                      <a:r>
                        <a:rPr lang="en-GB" sz="3200" b="1" dirty="0">
                          <a:solidFill>
                            <a:schemeClr val="accent5">
                              <a:lumMod val="50000"/>
                            </a:schemeClr>
                          </a:solidFill>
                          <a:latin typeface="Century Gothic" panose="020B0502020202020204" pitchFamily="34" charset="0"/>
                        </a:rPr>
                        <a:t>Interview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Interview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1875790"/>
                  </a:ext>
                </a:extLst>
              </a:tr>
              <a:tr h="551808">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es</a:t>
                      </a:r>
                      <a:r>
                        <a:rPr lang="en-GB" sz="2400" b="0" dirty="0">
                          <a:solidFill>
                            <a:schemeClr val="accent5">
                              <a:lumMod val="50000"/>
                            </a:schemeClr>
                          </a:solidFill>
                          <a:latin typeface="Century Gothic" panose="020B0502020202020204" pitchFamily="34" charset="0"/>
                        </a:rPr>
                        <a:t> grand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suis</a:t>
                      </a:r>
                      <a:r>
                        <a:rPr lang="en-GB" sz="2400" b="0" baseline="0" dirty="0">
                          <a:solidFill>
                            <a:schemeClr val="accent5">
                              <a:lumMod val="50000"/>
                            </a:schemeClr>
                          </a:solidFill>
                          <a:latin typeface="Century Gothic" panose="020B0502020202020204" pitchFamily="34" charset="0"/>
                        </a:rPr>
                        <a:t> grand</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1245337"/>
                  </a:ext>
                </a:extLst>
              </a:tr>
              <a:tr h="551808">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suis</a:t>
                      </a:r>
                      <a:r>
                        <a:rPr lang="en-GB" sz="2400" b="0" baseline="0" dirty="0">
                          <a:solidFill>
                            <a:schemeClr val="accent5">
                              <a:lumMod val="50000"/>
                            </a:schemeClr>
                          </a:solidFill>
                          <a:latin typeface="Century Gothic" panose="020B0502020202020204" pitchFamily="34" charset="0"/>
                        </a:rPr>
                        <a:t> petit</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a:t>
                      </a:r>
                      <a:r>
                        <a:rPr lang="en-GB" sz="2400" baseline="0" dirty="0">
                          <a:solidFill>
                            <a:schemeClr val="accent5">
                              <a:lumMod val="50000"/>
                            </a:schemeClr>
                          </a:solidFill>
                          <a:latin typeface="Century Gothic" panose="020B0502020202020204" pitchFamily="34" charset="0"/>
                        </a:rPr>
                        <a:t> petit</a:t>
                      </a:r>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3114728"/>
                  </a:ext>
                </a:extLst>
              </a:tr>
              <a:tr h="551808">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suis</a:t>
                      </a:r>
                      <a:r>
                        <a:rPr lang="en-GB" sz="2400" b="0" baseline="0" dirty="0">
                          <a:solidFill>
                            <a:schemeClr val="accent5">
                              <a:lumMod val="50000"/>
                            </a:schemeClr>
                          </a:solidFill>
                          <a:latin typeface="Century Gothic" panose="020B0502020202020204" pitchFamily="34" charset="0"/>
                        </a:rPr>
                        <a:t> </a:t>
                      </a:r>
                      <a:r>
                        <a:rPr lang="en-GB" sz="2400" b="0" baseline="0" dirty="0" err="1">
                          <a:solidFill>
                            <a:schemeClr val="accent5">
                              <a:lumMod val="50000"/>
                            </a:schemeClr>
                          </a:solidFill>
                          <a:latin typeface="Century Gothic" panose="020B0502020202020204" pitchFamily="34" charset="0"/>
                        </a:rPr>
                        <a:t>anglais</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français</a:t>
                      </a:r>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591263"/>
                  </a:ext>
                </a:extLst>
              </a:tr>
              <a:tr h="551808">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es</a:t>
                      </a:r>
                      <a:r>
                        <a:rPr lang="en-GB" sz="2400" b="0" baseline="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français</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suis</a:t>
                      </a:r>
                      <a:r>
                        <a:rPr lang="en-GB" sz="2400" baseline="0" dirty="0">
                          <a:solidFill>
                            <a:schemeClr val="accent5">
                              <a:lumMod val="50000"/>
                            </a:schemeClr>
                          </a:solidFill>
                          <a:latin typeface="Century Gothic" panose="020B0502020202020204" pitchFamily="34" charset="0"/>
                        </a:rPr>
                        <a:t> </a:t>
                      </a:r>
                      <a:r>
                        <a:rPr lang="en-GB" sz="2400" baseline="0" dirty="0" err="1">
                          <a:solidFill>
                            <a:schemeClr val="accent5">
                              <a:lumMod val="50000"/>
                            </a:schemeClr>
                          </a:solidFill>
                          <a:latin typeface="Century Gothic" panose="020B0502020202020204" pitchFamily="34" charset="0"/>
                        </a:rPr>
                        <a:t>anglais</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809608"/>
                  </a:ext>
                </a:extLst>
              </a:tr>
            </a:tbl>
          </a:graphicData>
        </a:graphic>
      </p:graphicFrame>
      <p:sp>
        <p:nvSpPr>
          <p:cNvPr id="4" name="TextBox 3"/>
          <p:cNvSpPr txBox="1"/>
          <p:nvPr/>
        </p:nvSpPr>
        <p:spPr>
          <a:xfrm>
            <a:off x="8427502" y="-22536"/>
            <a:ext cx="37338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B0502020202020204" pitchFamily="34" charset="0"/>
              </a:rPr>
              <a:t>Lire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5" name="Explosion 2 4"/>
          <p:cNvSpPr/>
          <p:nvPr/>
        </p:nvSpPr>
        <p:spPr>
          <a:xfrm rot="1587298">
            <a:off x="1497048" y="2629233"/>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Explosion 2 14"/>
          <p:cNvSpPr/>
          <p:nvPr/>
        </p:nvSpPr>
        <p:spPr>
          <a:xfrm rot="1587298">
            <a:off x="1476297" y="3211103"/>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Explosion 2 15"/>
          <p:cNvSpPr/>
          <p:nvPr/>
        </p:nvSpPr>
        <p:spPr>
          <a:xfrm rot="1587298">
            <a:off x="1503072" y="3748333"/>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Explosion 2 16"/>
          <p:cNvSpPr/>
          <p:nvPr/>
        </p:nvSpPr>
        <p:spPr>
          <a:xfrm rot="1587298">
            <a:off x="1510267" y="4371426"/>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Explosion 2 17"/>
          <p:cNvSpPr/>
          <p:nvPr/>
        </p:nvSpPr>
        <p:spPr>
          <a:xfrm rot="1587298">
            <a:off x="7115662" y="2630565"/>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Explosion 2 18"/>
          <p:cNvSpPr/>
          <p:nvPr/>
        </p:nvSpPr>
        <p:spPr>
          <a:xfrm rot="1587298">
            <a:off x="7156374" y="3257199"/>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Explosion 2 20"/>
          <p:cNvSpPr/>
          <p:nvPr/>
        </p:nvSpPr>
        <p:spPr>
          <a:xfrm rot="1587298">
            <a:off x="7143154" y="3771531"/>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Explosion 2 21"/>
          <p:cNvSpPr/>
          <p:nvPr/>
        </p:nvSpPr>
        <p:spPr>
          <a:xfrm rot="1587298">
            <a:off x="7170645" y="4445057"/>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8899" y="194332"/>
            <a:ext cx="6148501" cy="707849"/>
          </a:xfrm>
        </p:spPr>
        <p:txBody>
          <a:bodyPr>
            <a:noAutofit/>
          </a:bodyPr>
          <a:lstStyle/>
          <a:p>
            <a:r>
              <a:rPr lang="en-GB" sz="2400" b="1" dirty="0">
                <a:solidFill>
                  <a:schemeClr val="bg1"/>
                </a:solidFill>
              </a:rPr>
              <a:t>Opposites attract? </a:t>
            </a:r>
          </a:p>
        </p:txBody>
      </p:sp>
      <p:pic>
        <p:nvPicPr>
          <p:cNvPr id="35"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08" y="5083468"/>
            <a:ext cx="571145"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C:\Users\wdj\Google Drive\Primary\Y5 SoW\From Tracy\Pronouns\you.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458"/>
          <a:stretch/>
        </p:blipFill>
        <p:spPr bwMode="auto">
          <a:xfrm>
            <a:off x="3175302" y="5056040"/>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Users\wdj\Google Drive\Primary\Y5 SoW\From Tracy\Pronouns\h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09" r="38341"/>
          <a:stretch/>
        </p:blipFill>
        <p:spPr bwMode="auto">
          <a:xfrm>
            <a:off x="3846872" y="4923221"/>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595828167"/>
              </p:ext>
            </p:extLst>
          </p:nvPr>
        </p:nvGraphicFramePr>
        <p:xfrm>
          <a:off x="1118713" y="5576729"/>
          <a:ext cx="1733340" cy="741680"/>
        </p:xfrm>
        <a:graphic>
          <a:graphicData uri="http://schemas.openxmlformats.org/drawingml/2006/table">
            <a:tbl>
              <a:tblPr firstRow="1" bandRow="1">
                <a:tableStyleId>{5C22544A-7EE6-4342-B048-85BDC9FD1C3A}</a:tableStyleId>
              </a:tblPr>
              <a:tblGrid>
                <a:gridCol w="1733340">
                  <a:extLst>
                    <a:ext uri="{9D8B030D-6E8A-4147-A177-3AD203B41FA5}">
                      <a16:colId xmlns:a16="http://schemas.microsoft.com/office/drawing/2014/main" xmlns="" val="1203311887"/>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6960660"/>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32693028"/>
                  </a:ext>
                </a:extLst>
              </a:tr>
            </a:tbl>
          </a:graphicData>
        </a:graphic>
      </p:graphicFrame>
      <p:sp>
        <p:nvSpPr>
          <p:cNvPr id="3" name="TextBox 2"/>
          <p:cNvSpPr txBox="1"/>
          <p:nvPr/>
        </p:nvSpPr>
        <p:spPr>
          <a:xfrm>
            <a:off x="1511897" y="5575664"/>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small</a:t>
            </a:r>
          </a:p>
        </p:txBody>
      </p:sp>
      <p:sp>
        <p:nvSpPr>
          <p:cNvPr id="42" name="TextBox 41"/>
          <p:cNvSpPr txBox="1"/>
          <p:nvPr/>
        </p:nvSpPr>
        <p:spPr>
          <a:xfrm>
            <a:off x="1516083" y="5962166"/>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English</a:t>
            </a:r>
          </a:p>
        </p:txBody>
      </p:sp>
      <p:graphicFrame>
        <p:nvGraphicFramePr>
          <p:cNvPr id="44" name="Table 43"/>
          <p:cNvGraphicFramePr>
            <a:graphicFrameLocks noGrp="1"/>
          </p:cNvGraphicFramePr>
          <p:nvPr>
            <p:extLst>
              <p:ext uri="{D42A27DB-BD31-4B8C-83A1-F6EECF244321}">
                <p14:modId xmlns:p14="http://schemas.microsoft.com/office/powerpoint/2010/main" val="2238620716"/>
              </p:ext>
            </p:extLst>
          </p:nvPr>
        </p:nvGraphicFramePr>
        <p:xfrm>
          <a:off x="4351638" y="5594604"/>
          <a:ext cx="1733340" cy="741680"/>
        </p:xfrm>
        <a:graphic>
          <a:graphicData uri="http://schemas.openxmlformats.org/drawingml/2006/table">
            <a:tbl>
              <a:tblPr firstRow="1" bandRow="1">
                <a:tableStyleId>{5C22544A-7EE6-4342-B048-85BDC9FD1C3A}</a:tableStyleId>
              </a:tblPr>
              <a:tblGrid>
                <a:gridCol w="1733340">
                  <a:extLst>
                    <a:ext uri="{9D8B030D-6E8A-4147-A177-3AD203B41FA5}">
                      <a16:colId xmlns:a16="http://schemas.microsoft.com/office/drawing/2014/main" xmlns="" val="1203311887"/>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6960660"/>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32693028"/>
                  </a:ext>
                </a:extLst>
              </a:tr>
            </a:tbl>
          </a:graphicData>
        </a:graphic>
      </p:graphicFrame>
      <p:sp>
        <p:nvSpPr>
          <p:cNvPr id="43" name="TextBox 42"/>
          <p:cNvSpPr txBox="1"/>
          <p:nvPr/>
        </p:nvSpPr>
        <p:spPr>
          <a:xfrm>
            <a:off x="4820872" y="5616184"/>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big</a:t>
            </a:r>
          </a:p>
        </p:txBody>
      </p:sp>
      <p:sp>
        <p:nvSpPr>
          <p:cNvPr id="46" name="TextBox 45"/>
          <p:cNvSpPr txBox="1"/>
          <p:nvPr/>
        </p:nvSpPr>
        <p:spPr>
          <a:xfrm>
            <a:off x="4810753" y="5975037"/>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French</a:t>
            </a:r>
          </a:p>
        </p:txBody>
      </p:sp>
      <p:pic>
        <p:nvPicPr>
          <p:cNvPr id="47"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862" y="5057688"/>
            <a:ext cx="571145"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descr="C:\Users\wdj\Google Drive\Primary\Y5 SoW\From Tracy\Pronouns\you.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458"/>
          <a:stretch/>
        </p:blipFill>
        <p:spPr bwMode="auto">
          <a:xfrm>
            <a:off x="9118676" y="5021218"/>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C:\Users\wdj\Google Drive\Primary\Y5 SoW\From Tracy\Pronouns\h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09" r="38341"/>
          <a:stretch/>
        </p:blipFill>
        <p:spPr bwMode="auto">
          <a:xfrm>
            <a:off x="9712511" y="4882932"/>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 name="Table 49"/>
          <p:cNvGraphicFramePr>
            <a:graphicFrameLocks noGrp="1"/>
          </p:cNvGraphicFramePr>
          <p:nvPr>
            <p:extLst>
              <p:ext uri="{D42A27DB-BD31-4B8C-83A1-F6EECF244321}">
                <p14:modId xmlns:p14="http://schemas.microsoft.com/office/powerpoint/2010/main" val="1083583881"/>
              </p:ext>
            </p:extLst>
          </p:nvPr>
        </p:nvGraphicFramePr>
        <p:xfrm>
          <a:off x="6965026" y="5617249"/>
          <a:ext cx="1733340" cy="741680"/>
        </p:xfrm>
        <a:graphic>
          <a:graphicData uri="http://schemas.openxmlformats.org/drawingml/2006/table">
            <a:tbl>
              <a:tblPr firstRow="1" bandRow="1">
                <a:tableStyleId>{5C22544A-7EE6-4342-B048-85BDC9FD1C3A}</a:tableStyleId>
              </a:tblPr>
              <a:tblGrid>
                <a:gridCol w="1733340">
                  <a:extLst>
                    <a:ext uri="{9D8B030D-6E8A-4147-A177-3AD203B41FA5}">
                      <a16:colId xmlns:a16="http://schemas.microsoft.com/office/drawing/2014/main" xmlns="" val="1203311887"/>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6960660"/>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32693028"/>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92933142"/>
              </p:ext>
            </p:extLst>
          </p:nvPr>
        </p:nvGraphicFramePr>
        <p:xfrm>
          <a:off x="10212669" y="5592745"/>
          <a:ext cx="1733340" cy="741680"/>
        </p:xfrm>
        <a:graphic>
          <a:graphicData uri="http://schemas.openxmlformats.org/drawingml/2006/table">
            <a:tbl>
              <a:tblPr firstRow="1" bandRow="1">
                <a:tableStyleId>{5C22544A-7EE6-4342-B048-85BDC9FD1C3A}</a:tableStyleId>
              </a:tblPr>
              <a:tblGrid>
                <a:gridCol w="1733340">
                  <a:extLst>
                    <a:ext uri="{9D8B030D-6E8A-4147-A177-3AD203B41FA5}">
                      <a16:colId xmlns:a16="http://schemas.microsoft.com/office/drawing/2014/main" xmlns="" val="1203311887"/>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6960660"/>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32693028"/>
                  </a:ext>
                </a:extLst>
              </a:tr>
            </a:tbl>
          </a:graphicData>
        </a:graphic>
      </p:graphicFrame>
      <p:sp>
        <p:nvSpPr>
          <p:cNvPr id="52" name="TextBox 51"/>
          <p:cNvSpPr txBox="1"/>
          <p:nvPr/>
        </p:nvSpPr>
        <p:spPr>
          <a:xfrm>
            <a:off x="7375071" y="5610778"/>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big</a:t>
            </a:r>
          </a:p>
        </p:txBody>
      </p:sp>
      <p:sp>
        <p:nvSpPr>
          <p:cNvPr id="53" name="TextBox 52"/>
          <p:cNvSpPr txBox="1"/>
          <p:nvPr/>
        </p:nvSpPr>
        <p:spPr>
          <a:xfrm>
            <a:off x="7371674" y="5943621"/>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English</a:t>
            </a:r>
          </a:p>
        </p:txBody>
      </p:sp>
      <p:sp>
        <p:nvSpPr>
          <p:cNvPr id="54" name="TextBox 53"/>
          <p:cNvSpPr txBox="1"/>
          <p:nvPr/>
        </p:nvSpPr>
        <p:spPr>
          <a:xfrm>
            <a:off x="10617160" y="5583261"/>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small</a:t>
            </a:r>
          </a:p>
        </p:txBody>
      </p:sp>
      <p:sp>
        <p:nvSpPr>
          <p:cNvPr id="55" name="TextBox 54"/>
          <p:cNvSpPr txBox="1"/>
          <p:nvPr/>
        </p:nvSpPr>
        <p:spPr>
          <a:xfrm>
            <a:off x="10617159" y="5974577"/>
            <a:ext cx="1328849" cy="369332"/>
          </a:xfrm>
          <a:prstGeom prst="rect">
            <a:avLst/>
          </a:prstGeom>
          <a:noFill/>
        </p:spPr>
        <p:txBody>
          <a:bodyPr wrap="square" rtlCol="0">
            <a:spAutoFit/>
          </a:bodyPr>
          <a:lstStyle/>
          <a:p>
            <a:r>
              <a:rPr lang="en-GB" dirty="0">
                <a:solidFill>
                  <a:schemeClr val="accent5">
                    <a:lumMod val="50000"/>
                  </a:schemeClr>
                </a:solidFill>
                <a:latin typeface="Century Gothic" panose="020B0502020202020204" pitchFamily="34" charset="0"/>
              </a:rPr>
              <a:t>French</a:t>
            </a:r>
          </a:p>
        </p:txBody>
      </p:sp>
      <p:sp>
        <p:nvSpPr>
          <p:cNvPr id="33" name="Oval Callout 32"/>
          <p:cNvSpPr/>
          <p:nvPr/>
        </p:nvSpPr>
        <p:spPr>
          <a:xfrm>
            <a:off x="95166" y="5822872"/>
            <a:ext cx="651444" cy="491987"/>
          </a:xfrm>
          <a:prstGeom prst="wedgeEllipseCallout">
            <a:avLst>
              <a:gd name="adj1" fmla="val 8892"/>
              <a:gd name="adj2" fmla="val -9570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p>
        </p:txBody>
      </p:sp>
      <p:sp>
        <p:nvSpPr>
          <p:cNvPr id="34" name="Oval Callout 33"/>
          <p:cNvSpPr/>
          <p:nvPr/>
        </p:nvSpPr>
        <p:spPr>
          <a:xfrm>
            <a:off x="2916008" y="5795444"/>
            <a:ext cx="754220" cy="519415"/>
          </a:xfrm>
          <a:prstGeom prst="wedgeEllipseCallout">
            <a:avLst>
              <a:gd name="adj1" fmla="val 36417"/>
              <a:gd name="adj2" fmla="val -671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a:t>
            </a:r>
          </a:p>
        </p:txBody>
      </p:sp>
      <p:sp>
        <p:nvSpPr>
          <p:cNvPr id="36" name="Oval Callout 35"/>
          <p:cNvSpPr/>
          <p:nvPr/>
        </p:nvSpPr>
        <p:spPr>
          <a:xfrm>
            <a:off x="6133134" y="5880363"/>
            <a:ext cx="651444" cy="491987"/>
          </a:xfrm>
          <a:prstGeom prst="wedgeEllipseCallout">
            <a:avLst>
              <a:gd name="adj1" fmla="val 8892"/>
              <a:gd name="adj2" fmla="val -9570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p>
        </p:txBody>
      </p:sp>
      <p:sp>
        <p:nvSpPr>
          <p:cNvPr id="37" name="Oval Callout 36"/>
          <p:cNvSpPr/>
          <p:nvPr/>
        </p:nvSpPr>
        <p:spPr>
          <a:xfrm>
            <a:off x="8953976" y="5852935"/>
            <a:ext cx="754220" cy="519415"/>
          </a:xfrm>
          <a:prstGeom prst="wedgeEllipseCallout">
            <a:avLst>
              <a:gd name="adj1" fmla="val 36417"/>
              <a:gd name="adj2" fmla="val -671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a:t>
            </a:r>
          </a:p>
        </p:txBody>
      </p:sp>
      <p:sp>
        <p:nvSpPr>
          <p:cNvPr id="2" name="Rectangle 1">
            <a:extLst>
              <a:ext uri="{FF2B5EF4-FFF2-40B4-BE49-F238E27FC236}">
                <a16:creationId xmlns:a16="http://schemas.microsoft.com/office/drawing/2014/main" xmlns="" id="{5AE28873-18E0-5444-A79E-B1E045731295}"/>
              </a:ext>
            </a:extLst>
          </p:cNvPr>
          <p:cNvSpPr/>
          <p:nvPr/>
        </p:nvSpPr>
        <p:spPr>
          <a:xfrm>
            <a:off x="1245777" y="5124949"/>
            <a:ext cx="1388522" cy="369332"/>
          </a:xfrm>
          <a:prstGeom prst="rect">
            <a:avLst/>
          </a:prstGeom>
        </p:spPr>
        <p:txBody>
          <a:bodyPr wrap="none">
            <a:spAutoFit/>
          </a:bodyPr>
          <a:lstStyle/>
          <a:p>
            <a:r>
              <a:rPr lang="en-GB" b="1" dirty="0">
                <a:solidFill>
                  <a:schemeClr val="accent5">
                    <a:lumMod val="50000"/>
                  </a:schemeClr>
                </a:solidFill>
                <a:latin typeface="Century Gothic" panose="020B0502020202020204" pitchFamily="34" charset="0"/>
              </a:rPr>
              <a:t>Interview 1</a:t>
            </a:r>
          </a:p>
        </p:txBody>
      </p:sp>
      <p:sp>
        <p:nvSpPr>
          <p:cNvPr id="8" name="Rectangle 7">
            <a:extLst>
              <a:ext uri="{FF2B5EF4-FFF2-40B4-BE49-F238E27FC236}">
                <a16:creationId xmlns:a16="http://schemas.microsoft.com/office/drawing/2014/main" xmlns="" id="{67AB4306-7B9E-A244-B800-85366859A8E6}"/>
              </a:ext>
            </a:extLst>
          </p:cNvPr>
          <p:cNvSpPr/>
          <p:nvPr/>
        </p:nvSpPr>
        <p:spPr>
          <a:xfrm>
            <a:off x="6937237" y="5165540"/>
            <a:ext cx="1388522" cy="369332"/>
          </a:xfrm>
          <a:prstGeom prst="rect">
            <a:avLst/>
          </a:prstGeom>
        </p:spPr>
        <p:txBody>
          <a:bodyPr wrap="none">
            <a:spAutoFit/>
          </a:bodyPr>
          <a:lstStyle/>
          <a:p>
            <a:pPr lvl="0">
              <a:defRPr/>
            </a:pPr>
            <a:r>
              <a:rPr lang="en-GB" b="1" dirty="0">
                <a:solidFill>
                  <a:schemeClr val="accent5">
                    <a:lumMod val="50000"/>
                  </a:schemeClr>
                </a:solidFill>
                <a:latin typeface="Century Gothic" panose="020B0502020202020204" pitchFamily="34" charset="0"/>
              </a:rPr>
              <a:t>Interview 2</a:t>
            </a:r>
          </a:p>
        </p:txBody>
      </p:sp>
      <p:cxnSp>
        <p:nvCxnSpPr>
          <p:cNvPr id="10" name="Straight Connector 9">
            <a:extLst>
              <a:ext uri="{FF2B5EF4-FFF2-40B4-BE49-F238E27FC236}">
                <a16:creationId xmlns:a16="http://schemas.microsoft.com/office/drawing/2014/main" xmlns="" id="{783A0EEE-4972-444B-970C-5166E7A74C09}"/>
              </a:ext>
            </a:extLst>
          </p:cNvPr>
          <p:cNvCxnSpPr>
            <a:cxnSpLocks/>
          </p:cNvCxnSpPr>
          <p:nvPr/>
        </p:nvCxnSpPr>
        <p:spPr>
          <a:xfrm>
            <a:off x="6149721" y="4992028"/>
            <a:ext cx="0" cy="14017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P spid="46" grpId="0"/>
      <p:bldP spid="52"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nvPr>
        </p:nvGraphicFramePr>
        <p:xfrm>
          <a:off x="390698" y="1182028"/>
          <a:ext cx="11054031" cy="4583450"/>
        </p:xfrm>
        <a:graphic>
          <a:graphicData uri="http://schemas.openxmlformats.org/drawingml/2006/table">
            <a:tbl>
              <a:tblPr firstRow="1" bandRow="1">
                <a:tableStyleId>{5C22544A-7EE6-4342-B048-85BDC9FD1C3A}</a:tableStyleId>
              </a:tblPr>
              <a:tblGrid>
                <a:gridCol w="691127">
                  <a:extLst>
                    <a:ext uri="{9D8B030D-6E8A-4147-A177-3AD203B41FA5}">
                      <a16:colId xmlns:a16="http://schemas.microsoft.com/office/drawing/2014/main" xmlns="" val="2548973513"/>
                    </a:ext>
                  </a:extLst>
                </a:gridCol>
                <a:gridCol w="3124415">
                  <a:extLst>
                    <a:ext uri="{9D8B030D-6E8A-4147-A177-3AD203B41FA5}">
                      <a16:colId xmlns:a16="http://schemas.microsoft.com/office/drawing/2014/main" xmlns="" val="2775102314"/>
                    </a:ext>
                  </a:extLst>
                </a:gridCol>
                <a:gridCol w="822960">
                  <a:extLst>
                    <a:ext uri="{9D8B030D-6E8A-4147-A177-3AD203B41FA5}">
                      <a16:colId xmlns:a16="http://schemas.microsoft.com/office/drawing/2014/main" xmlns="" val="2063340645"/>
                    </a:ext>
                  </a:extLst>
                </a:gridCol>
                <a:gridCol w="777381">
                  <a:extLst>
                    <a:ext uri="{9D8B030D-6E8A-4147-A177-3AD203B41FA5}">
                      <a16:colId xmlns:a16="http://schemas.microsoft.com/office/drawing/2014/main" xmlns="" val="1149418214"/>
                    </a:ext>
                  </a:extLst>
                </a:gridCol>
                <a:gridCol w="734359">
                  <a:extLst>
                    <a:ext uri="{9D8B030D-6E8A-4147-A177-3AD203B41FA5}">
                      <a16:colId xmlns:a16="http://schemas.microsoft.com/office/drawing/2014/main" xmlns="" val="3028703937"/>
                    </a:ext>
                  </a:extLst>
                </a:gridCol>
                <a:gridCol w="3376144">
                  <a:extLst>
                    <a:ext uri="{9D8B030D-6E8A-4147-A177-3AD203B41FA5}">
                      <a16:colId xmlns:a16="http://schemas.microsoft.com/office/drawing/2014/main" xmlns="" val="1859025906"/>
                    </a:ext>
                  </a:extLst>
                </a:gridCol>
                <a:gridCol w="789709">
                  <a:extLst>
                    <a:ext uri="{9D8B030D-6E8A-4147-A177-3AD203B41FA5}">
                      <a16:colId xmlns:a16="http://schemas.microsoft.com/office/drawing/2014/main" xmlns="" val="3979149899"/>
                    </a:ext>
                  </a:extLst>
                </a:gridCol>
                <a:gridCol w="737936">
                  <a:extLst>
                    <a:ext uri="{9D8B030D-6E8A-4147-A177-3AD203B41FA5}">
                      <a16:colId xmlns:a16="http://schemas.microsoft.com/office/drawing/2014/main" xmlns="" val="4000977675"/>
                    </a:ext>
                  </a:extLst>
                </a:gridCol>
              </a:tblGrid>
              <a:tr h="1234005">
                <a:tc gridSpan="8">
                  <a:txBody>
                    <a:bodyPr/>
                    <a:lstStyle/>
                    <a:p>
                      <a:r>
                        <a:rPr lang="en-GB" sz="2000" b="0" dirty="0">
                          <a:solidFill>
                            <a:schemeClr val="accent5">
                              <a:lumMod val="50000"/>
                            </a:schemeClr>
                          </a:solidFill>
                          <a:latin typeface="Century Gothic" panose="020B0502020202020204" pitchFamily="34" charset="0"/>
                        </a:rPr>
                        <a:t>You are in a noisy </a:t>
                      </a:r>
                      <a:r>
                        <a:rPr lang="en-GB" sz="2000" b="0" baseline="0" dirty="0">
                          <a:solidFill>
                            <a:schemeClr val="accent5">
                              <a:lumMod val="50000"/>
                            </a:schemeClr>
                          </a:solidFill>
                          <a:latin typeface="Century Gothic" panose="020B0502020202020204" pitchFamily="34" charset="0"/>
                        </a:rPr>
                        <a:t>café. </a:t>
                      </a:r>
                      <a:r>
                        <a:rPr lang="en-GB" sz="2000" b="0" baseline="0" dirty="0" smtClean="0">
                          <a:solidFill>
                            <a:schemeClr val="accent5">
                              <a:lumMod val="50000"/>
                            </a:schemeClr>
                          </a:solidFill>
                          <a:latin typeface="Century Gothic" panose="020B0502020202020204" pitchFamily="34" charset="0"/>
                        </a:rPr>
                        <a:t>You </a:t>
                      </a:r>
                      <a:r>
                        <a:rPr lang="en-GB" sz="2000" b="0" baseline="0" dirty="0">
                          <a:solidFill>
                            <a:schemeClr val="accent5">
                              <a:lumMod val="50000"/>
                            </a:schemeClr>
                          </a:solidFill>
                          <a:latin typeface="Century Gothic" panose="020B0502020202020204" pitchFamily="34" charset="0"/>
                        </a:rPr>
                        <a:t>can only hear parts of the conversations.  </a:t>
                      </a:r>
                      <a:r>
                        <a:rPr lang="en-GB" sz="2000" b="0" baseline="0" dirty="0" smtClean="0">
                          <a:solidFill>
                            <a:schemeClr val="accent5">
                              <a:lumMod val="50000"/>
                            </a:schemeClr>
                          </a:solidFill>
                          <a:latin typeface="Century Gothic" panose="020B0502020202020204" pitchFamily="34" charset="0"/>
                        </a:rPr>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Listen </a:t>
                      </a:r>
                      <a:r>
                        <a:rPr lang="en-GB" sz="2000" b="0" baseline="0" dirty="0">
                          <a:solidFill>
                            <a:schemeClr val="accent5">
                              <a:lumMod val="50000"/>
                            </a:schemeClr>
                          </a:solidFill>
                          <a:latin typeface="Century Gothic" panose="020B0502020202020204" pitchFamily="34" charset="0"/>
                        </a:rPr>
                        <a:t>carefully to the verb. </a:t>
                      </a:r>
                      <a:r>
                        <a:rPr lang="en-GB" sz="2000" b="0" baseline="0" dirty="0" smtClean="0">
                          <a:solidFill>
                            <a:schemeClr val="accent5">
                              <a:lumMod val="50000"/>
                            </a:schemeClr>
                          </a:solidFill>
                          <a:latin typeface="Century Gothic" panose="020B0502020202020204" pitchFamily="34" charset="0"/>
                        </a:rPr>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Is the </a:t>
                      </a:r>
                      <a:r>
                        <a:rPr lang="en-GB" sz="2000" b="0" baseline="0" dirty="0">
                          <a:solidFill>
                            <a:schemeClr val="accent5">
                              <a:lumMod val="50000"/>
                            </a:schemeClr>
                          </a:solidFill>
                          <a:latin typeface="Century Gothic" panose="020B0502020202020204" pitchFamily="34" charset="0"/>
                        </a:rPr>
                        <a:t>person is describing themselves (‘I’…) or the person they are talking to (‘you</a:t>
                      </a:r>
                      <a:r>
                        <a:rPr lang="en-GB" sz="2000" b="0" baseline="0" dirty="0" smtClean="0">
                          <a:solidFill>
                            <a:schemeClr val="accent5">
                              <a:lumMod val="50000"/>
                            </a:schemeClr>
                          </a:solidFill>
                          <a:latin typeface="Century Gothic" panose="020B0502020202020204" pitchFamily="34" charset="0"/>
                        </a:rPr>
                        <a:t>…’)?     </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861482725"/>
                  </a:ext>
                </a:extLst>
              </a:tr>
              <a:tr h="669889">
                <a:tc gridSpan="2">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764126"/>
                  </a:ext>
                </a:extLst>
              </a:tr>
              <a:tr h="669889">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1245337"/>
                  </a:ext>
                </a:extLst>
              </a:tr>
              <a:tr h="669889">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3114728"/>
                  </a:ext>
                </a:extLst>
              </a:tr>
              <a:tr h="669889">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591263"/>
                  </a:ext>
                </a:extLst>
              </a:tr>
              <a:tr h="669889">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809608"/>
                  </a:ext>
                </a:extLst>
              </a:tr>
            </a:tbl>
          </a:graphicData>
        </a:graphic>
      </p:graphicFrame>
      <p:sp>
        <p:nvSpPr>
          <p:cNvPr id="4" name="TextBox 3"/>
          <p:cNvSpPr txBox="1"/>
          <p:nvPr/>
        </p:nvSpPr>
        <p:spPr>
          <a:xfrm>
            <a:off x="8458200" y="40509"/>
            <a:ext cx="3733800" cy="400110"/>
          </a:xfrm>
          <a:prstGeom prst="rect">
            <a:avLst/>
          </a:prstGeom>
          <a:noFill/>
        </p:spPr>
        <p:txBody>
          <a:bodyPr wrap="square" rtlCol="0">
            <a:spAutoFit/>
          </a:bodyPr>
          <a:lstStyle/>
          <a:p>
            <a:pPr algn="r">
              <a:defRPr/>
            </a:pPr>
            <a:r>
              <a:rPr lang="en-GB" sz="2000" dirty="0" err="1">
                <a:solidFill>
                  <a:srgbClr val="4472C4">
                    <a:lumMod val="50000"/>
                  </a:srgbClr>
                </a:solidFill>
                <a:latin typeface="Century Gothic" panose="020B0502020202020204" pitchFamily="34" charset="0"/>
              </a:rPr>
              <a:t>Écouter</a:t>
            </a:r>
            <a:endParaRPr lang="en-GB" sz="2000" dirty="0">
              <a:solidFill>
                <a:srgbClr val="4472C4">
                  <a:lumMod val="50000"/>
                </a:srgbClr>
              </a:solidFill>
              <a:latin typeface="Century Gothic" panose="020B0502020202020204" pitchFamily="34" charset="0"/>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752"/>
            <a:ext cx="6457246" cy="867128"/>
          </a:xfrm>
          <a:prstGeom prst="rect">
            <a:avLst/>
          </a:prstGeom>
        </p:spPr>
      </p:pic>
      <p:sp>
        <p:nvSpPr>
          <p:cNvPr id="32" name="Title 3"/>
          <p:cNvSpPr>
            <a:spLocks noGrp="1"/>
          </p:cNvSpPr>
          <p:nvPr>
            <p:ph type="title"/>
          </p:nvPr>
        </p:nvSpPr>
        <p:spPr>
          <a:xfrm>
            <a:off x="0" y="240564"/>
            <a:ext cx="5265384" cy="707849"/>
          </a:xfrm>
        </p:spPr>
        <p:txBody>
          <a:bodyPr>
            <a:normAutofit/>
          </a:bodyPr>
          <a:lstStyle/>
          <a:p>
            <a:r>
              <a:rPr lang="en-GB" sz="3600" b="1" dirty="0">
                <a:solidFill>
                  <a:schemeClr val="bg1"/>
                </a:solidFill>
              </a:rPr>
              <a:t>Hit or miss?</a:t>
            </a:r>
          </a:p>
        </p:txBody>
      </p:sp>
      <p:sp>
        <p:nvSpPr>
          <p:cNvPr id="33" name="Oval Callout 32"/>
          <p:cNvSpPr/>
          <p:nvPr/>
        </p:nvSpPr>
        <p:spPr>
          <a:xfrm>
            <a:off x="4047376" y="2469926"/>
            <a:ext cx="939337" cy="519415"/>
          </a:xfrm>
          <a:prstGeom prst="wedgeEllipseCallout">
            <a:avLst>
              <a:gd name="adj1" fmla="val -53958"/>
              <a:gd name="adj2" fmla="val -568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72C4">
                    <a:lumMod val="50000"/>
                  </a:srgbClr>
                </a:solidFill>
                <a:latin typeface="Century Gothic" panose="020B0502020202020204" pitchFamily="34" charset="0"/>
              </a:rPr>
              <a:t>I</a:t>
            </a:r>
          </a:p>
        </p:txBody>
      </p:sp>
      <p:sp>
        <p:nvSpPr>
          <p:cNvPr id="23" name="Oval Callout 22"/>
          <p:cNvSpPr/>
          <p:nvPr/>
        </p:nvSpPr>
        <p:spPr>
          <a:xfrm>
            <a:off x="9686911" y="2466355"/>
            <a:ext cx="939337" cy="519415"/>
          </a:xfrm>
          <a:prstGeom prst="wedgeEllipseCallout">
            <a:avLst>
              <a:gd name="adj1" fmla="val -53958"/>
              <a:gd name="adj2" fmla="val -5686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72C4">
                    <a:lumMod val="50000"/>
                  </a:srgbClr>
                </a:solidFill>
                <a:latin typeface="Century Gothic" panose="020B0502020202020204" pitchFamily="34" charset="0"/>
              </a:rPr>
              <a:t>I</a:t>
            </a:r>
          </a:p>
        </p:txBody>
      </p:sp>
      <p:sp>
        <p:nvSpPr>
          <p:cNvPr id="24" name="Oval Callout 23"/>
          <p:cNvSpPr/>
          <p:nvPr/>
        </p:nvSpPr>
        <p:spPr>
          <a:xfrm>
            <a:off x="10775426" y="2469926"/>
            <a:ext cx="939337" cy="519415"/>
          </a:xfrm>
          <a:prstGeom prst="wedgeEllipseCallout">
            <a:avLst>
              <a:gd name="adj1" fmla="val 54512"/>
              <a:gd name="adj2" fmla="val -6189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72C4">
                    <a:lumMod val="50000"/>
                  </a:srgbClr>
                </a:solidFill>
                <a:latin typeface="Century Gothic" panose="020B0502020202020204" pitchFamily="34" charset="0"/>
              </a:rPr>
              <a:t>You</a:t>
            </a:r>
          </a:p>
        </p:txBody>
      </p:sp>
      <p:sp>
        <p:nvSpPr>
          <p:cNvPr id="11" name="Oval Callout 10"/>
          <p:cNvSpPr/>
          <p:nvPr/>
        </p:nvSpPr>
        <p:spPr>
          <a:xfrm>
            <a:off x="4031776" y="2469926"/>
            <a:ext cx="939337" cy="519415"/>
          </a:xfrm>
          <a:prstGeom prst="wedgeEllipseCallout">
            <a:avLst>
              <a:gd name="adj1" fmla="val -53958"/>
              <a:gd name="adj2" fmla="val -5686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72C4">
                    <a:lumMod val="50000"/>
                  </a:srgbClr>
                </a:solidFill>
                <a:latin typeface="Century Gothic" panose="020B0502020202020204" pitchFamily="34" charset="0"/>
              </a:rPr>
              <a:t>I</a:t>
            </a:r>
          </a:p>
        </p:txBody>
      </p:sp>
      <p:sp>
        <p:nvSpPr>
          <p:cNvPr id="12" name="Oval Callout 11"/>
          <p:cNvSpPr/>
          <p:nvPr/>
        </p:nvSpPr>
        <p:spPr>
          <a:xfrm>
            <a:off x="5120291" y="2466355"/>
            <a:ext cx="939337" cy="519415"/>
          </a:xfrm>
          <a:prstGeom prst="wedgeEllipseCallout">
            <a:avLst>
              <a:gd name="adj1" fmla="val 54512"/>
              <a:gd name="adj2" fmla="val -6189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4472C4">
                    <a:lumMod val="50000"/>
                  </a:srgbClr>
                </a:solidFill>
                <a:latin typeface="Century Gothic" panose="020B0502020202020204" pitchFamily="34" charset="0"/>
              </a:rPr>
              <a:t>You</a:t>
            </a:r>
          </a:p>
        </p:txBody>
      </p:sp>
      <p:sp>
        <p:nvSpPr>
          <p:cNvPr id="13" name="Action Button: Custom 12">
            <a:hlinkClick r:id="" action="ppaction://noaction" highlightClick="1">
              <a:snd r:embed="rId4" name="W1_S9_1.wav"/>
            </a:hlinkClick>
          </p:cNvPr>
          <p:cNvSpPr/>
          <p:nvPr/>
        </p:nvSpPr>
        <p:spPr>
          <a:xfrm>
            <a:off x="506937" y="3203966"/>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1</a:t>
            </a:r>
            <a:endParaRPr lang="en-GB" sz="2800" b="1" dirty="0">
              <a:solidFill>
                <a:prstClr val="white"/>
              </a:solidFill>
              <a:latin typeface="Century Gothic" panose="020B0502020202020204" pitchFamily="34" charset="0"/>
            </a:endParaRPr>
          </a:p>
        </p:txBody>
      </p:sp>
      <p:sp>
        <p:nvSpPr>
          <p:cNvPr id="14" name="Action Button: Custom 13">
            <a:hlinkClick r:id="" action="ppaction://noaction" highlightClick="1">
              <a:snd r:embed="rId5" name="W1_S9_2.wav"/>
            </a:hlinkClick>
          </p:cNvPr>
          <p:cNvSpPr/>
          <p:nvPr/>
        </p:nvSpPr>
        <p:spPr>
          <a:xfrm>
            <a:off x="506937" y="3891472"/>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2</a:t>
            </a:r>
            <a:endParaRPr lang="en-GB" sz="2800" b="1" dirty="0">
              <a:solidFill>
                <a:prstClr val="white"/>
              </a:solidFill>
              <a:latin typeface="Century Gothic" panose="020B0502020202020204" pitchFamily="34" charset="0"/>
            </a:endParaRPr>
          </a:p>
        </p:txBody>
      </p:sp>
      <p:sp>
        <p:nvSpPr>
          <p:cNvPr id="15" name="Action Button: Custom 14">
            <a:hlinkClick r:id="" action="ppaction://noaction" highlightClick="1">
              <a:snd r:embed="rId6" name="W1_S9_3.wav"/>
            </a:hlinkClick>
          </p:cNvPr>
          <p:cNvSpPr/>
          <p:nvPr/>
        </p:nvSpPr>
        <p:spPr>
          <a:xfrm>
            <a:off x="506937" y="4578978"/>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3</a:t>
            </a:r>
            <a:endParaRPr lang="en-GB" sz="2800" b="1" dirty="0">
              <a:solidFill>
                <a:prstClr val="white"/>
              </a:solidFill>
              <a:latin typeface="Century Gothic" panose="020B0502020202020204" pitchFamily="34" charset="0"/>
            </a:endParaRPr>
          </a:p>
        </p:txBody>
      </p:sp>
      <p:sp>
        <p:nvSpPr>
          <p:cNvPr id="16" name="Action Button: Custom 15">
            <a:hlinkClick r:id="" action="ppaction://noaction" highlightClick="1">
              <a:snd r:embed="rId7" name="W1_S9_4.wav"/>
            </a:hlinkClick>
          </p:cNvPr>
          <p:cNvSpPr/>
          <p:nvPr/>
        </p:nvSpPr>
        <p:spPr>
          <a:xfrm>
            <a:off x="489028" y="5233456"/>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4</a:t>
            </a:r>
            <a:endParaRPr lang="en-GB" sz="2800" b="1" dirty="0">
              <a:solidFill>
                <a:prstClr val="white"/>
              </a:solidFill>
              <a:latin typeface="Century Gothic" panose="020B0502020202020204" pitchFamily="34" charset="0"/>
            </a:endParaRPr>
          </a:p>
        </p:txBody>
      </p:sp>
      <p:sp>
        <p:nvSpPr>
          <p:cNvPr id="17" name="Action Button: Custom 16">
            <a:hlinkClick r:id="" action="ppaction://noaction" highlightClick="1">
              <a:snd r:embed="rId8" name="W1_S9_5.wav"/>
            </a:hlinkClick>
          </p:cNvPr>
          <p:cNvSpPr/>
          <p:nvPr/>
        </p:nvSpPr>
        <p:spPr>
          <a:xfrm>
            <a:off x="5984787" y="3185504"/>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entury Gothic" panose="020B0502020202020204" pitchFamily="34" charset="0"/>
              </a:rPr>
              <a:t>5</a:t>
            </a:r>
          </a:p>
        </p:txBody>
      </p:sp>
      <p:sp>
        <p:nvSpPr>
          <p:cNvPr id="18" name="Action Button: Custom 17">
            <a:hlinkClick r:id="" action="ppaction://noaction" highlightClick="1">
              <a:snd r:embed="rId9" name="W1_S9_6.wav"/>
            </a:hlinkClick>
          </p:cNvPr>
          <p:cNvSpPr/>
          <p:nvPr/>
        </p:nvSpPr>
        <p:spPr>
          <a:xfrm>
            <a:off x="5984787" y="3873010"/>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6</a:t>
            </a:r>
            <a:endParaRPr lang="en-GB" sz="2800" b="1" dirty="0">
              <a:solidFill>
                <a:prstClr val="white"/>
              </a:solidFill>
              <a:latin typeface="Century Gothic" panose="020B0502020202020204" pitchFamily="34" charset="0"/>
            </a:endParaRPr>
          </a:p>
        </p:txBody>
      </p:sp>
      <p:sp>
        <p:nvSpPr>
          <p:cNvPr id="19" name="Action Button: Custom 18">
            <a:hlinkClick r:id="" action="ppaction://noaction" highlightClick="1">
              <a:snd r:embed="rId10" name="W1_S9_7.wav"/>
            </a:hlinkClick>
          </p:cNvPr>
          <p:cNvSpPr/>
          <p:nvPr/>
        </p:nvSpPr>
        <p:spPr>
          <a:xfrm>
            <a:off x="5984787" y="4560516"/>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7</a:t>
            </a:r>
            <a:endParaRPr lang="en-GB" sz="2800" b="1" dirty="0">
              <a:solidFill>
                <a:prstClr val="white"/>
              </a:solidFill>
              <a:latin typeface="Century Gothic" panose="020B0502020202020204" pitchFamily="34" charset="0"/>
            </a:endParaRPr>
          </a:p>
        </p:txBody>
      </p:sp>
      <p:sp>
        <p:nvSpPr>
          <p:cNvPr id="21" name="Action Button: Custom 20">
            <a:hlinkClick r:id="" action="ppaction://noaction" highlightClick="1">
              <a:snd r:embed="rId11" name="W1_S9_8.wav"/>
            </a:hlinkClick>
          </p:cNvPr>
          <p:cNvSpPr/>
          <p:nvPr/>
        </p:nvSpPr>
        <p:spPr>
          <a:xfrm>
            <a:off x="5966878" y="5214994"/>
            <a:ext cx="455430" cy="419654"/>
          </a:xfrm>
          <a:prstGeom prst="actionButtonBlank">
            <a:avLst/>
          </a:prstGeom>
          <a:solidFill>
            <a:schemeClr val="accent5">
              <a:lumMod val="50000"/>
            </a:schemeClr>
          </a:solidFill>
          <a:ln w="38100">
            <a:solidFill>
              <a:srgbClr val="F262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latin typeface="Century Gothic" panose="020B0502020202020204" pitchFamily="34" charset="0"/>
              </a:rPr>
              <a:t>8</a:t>
            </a:r>
            <a:endParaRPr lang="en-GB" sz="28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3205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3895839086"/>
              </p:ext>
            </p:extLst>
          </p:nvPr>
        </p:nvGraphicFramePr>
        <p:xfrm>
          <a:off x="390698" y="1182028"/>
          <a:ext cx="11054031" cy="4780892"/>
        </p:xfrm>
        <a:graphic>
          <a:graphicData uri="http://schemas.openxmlformats.org/drawingml/2006/table">
            <a:tbl>
              <a:tblPr firstRow="1" bandRow="1">
                <a:tableStyleId>{5C22544A-7EE6-4342-B048-85BDC9FD1C3A}</a:tableStyleId>
              </a:tblPr>
              <a:tblGrid>
                <a:gridCol w="639612">
                  <a:extLst>
                    <a:ext uri="{9D8B030D-6E8A-4147-A177-3AD203B41FA5}">
                      <a16:colId xmlns:a16="http://schemas.microsoft.com/office/drawing/2014/main" xmlns="" val="2548973513"/>
                    </a:ext>
                  </a:extLst>
                </a:gridCol>
                <a:gridCol w="3175930">
                  <a:extLst>
                    <a:ext uri="{9D8B030D-6E8A-4147-A177-3AD203B41FA5}">
                      <a16:colId xmlns:a16="http://schemas.microsoft.com/office/drawing/2014/main" xmlns="" val="2775102314"/>
                    </a:ext>
                  </a:extLst>
                </a:gridCol>
                <a:gridCol w="822960">
                  <a:extLst>
                    <a:ext uri="{9D8B030D-6E8A-4147-A177-3AD203B41FA5}">
                      <a16:colId xmlns:a16="http://schemas.microsoft.com/office/drawing/2014/main" xmlns="" val="2063340645"/>
                    </a:ext>
                  </a:extLst>
                </a:gridCol>
                <a:gridCol w="777381">
                  <a:extLst>
                    <a:ext uri="{9D8B030D-6E8A-4147-A177-3AD203B41FA5}">
                      <a16:colId xmlns:a16="http://schemas.microsoft.com/office/drawing/2014/main" xmlns="" val="1149418214"/>
                    </a:ext>
                  </a:extLst>
                </a:gridCol>
                <a:gridCol w="734359">
                  <a:extLst>
                    <a:ext uri="{9D8B030D-6E8A-4147-A177-3AD203B41FA5}">
                      <a16:colId xmlns:a16="http://schemas.microsoft.com/office/drawing/2014/main" xmlns="" val="3028703937"/>
                    </a:ext>
                  </a:extLst>
                </a:gridCol>
                <a:gridCol w="3376144">
                  <a:extLst>
                    <a:ext uri="{9D8B030D-6E8A-4147-A177-3AD203B41FA5}">
                      <a16:colId xmlns:a16="http://schemas.microsoft.com/office/drawing/2014/main" xmlns="" val="1859025906"/>
                    </a:ext>
                  </a:extLst>
                </a:gridCol>
                <a:gridCol w="789709">
                  <a:extLst>
                    <a:ext uri="{9D8B030D-6E8A-4147-A177-3AD203B41FA5}">
                      <a16:colId xmlns:a16="http://schemas.microsoft.com/office/drawing/2014/main" xmlns="" val="3979149899"/>
                    </a:ext>
                  </a:extLst>
                </a:gridCol>
                <a:gridCol w="737936">
                  <a:extLst>
                    <a:ext uri="{9D8B030D-6E8A-4147-A177-3AD203B41FA5}">
                      <a16:colId xmlns:a16="http://schemas.microsoft.com/office/drawing/2014/main" xmlns="" val="4000977675"/>
                    </a:ext>
                  </a:extLst>
                </a:gridCol>
              </a:tblGrid>
              <a:tr h="1287162">
                <a:tc gridSpan="8">
                  <a:txBody>
                    <a:bodyPr/>
                    <a:lstStyle/>
                    <a:p>
                      <a:r>
                        <a:rPr lang="en-GB" sz="2000" b="0" dirty="0" smtClean="0">
                          <a:solidFill>
                            <a:schemeClr val="accent5">
                              <a:lumMod val="50000"/>
                            </a:schemeClr>
                          </a:solidFill>
                          <a:latin typeface="Century Gothic" panose="020B0502020202020204" pitchFamily="34" charset="0"/>
                        </a:rPr>
                        <a:t>You are in a noisy </a:t>
                      </a:r>
                      <a:r>
                        <a:rPr lang="en-GB" sz="2000" b="0" baseline="0" dirty="0" smtClean="0">
                          <a:solidFill>
                            <a:schemeClr val="accent5">
                              <a:lumMod val="50000"/>
                            </a:schemeClr>
                          </a:solidFill>
                          <a:latin typeface="Century Gothic" panose="020B0502020202020204" pitchFamily="34" charset="0"/>
                        </a:rPr>
                        <a:t>café. You can only hear parts of the conversations.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Listen carefully to the verb.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Is the person is describing themselves (‘I’…) or the person they are talking to (‘you…’)?     </a:t>
                      </a:r>
                      <a:endParaRPr lang="en-GB" sz="20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861482725"/>
                  </a:ext>
                </a:extLst>
              </a:tr>
              <a:tr h="698746">
                <a:tc gridSpan="2">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764126"/>
                  </a:ext>
                </a:extLst>
              </a:tr>
              <a:tr h="698746">
                <a:tc>
                  <a:txBody>
                    <a:bodyPr/>
                    <a:lstStyle/>
                    <a:p>
                      <a:pPr algn="ctr"/>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a:solidFill>
                            <a:schemeClr val="accent5">
                              <a:lumMod val="50000"/>
                            </a:schemeClr>
                          </a:solidFill>
                          <a:latin typeface="Century Gothic" panose="020B0502020202020204" pitchFamily="34" charset="0"/>
                        </a:rPr>
                        <a:t>               es grand</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suis</a:t>
                      </a:r>
                      <a:r>
                        <a:rPr lang="en-GB" sz="2400" b="0" baseline="0" dirty="0">
                          <a:solidFill>
                            <a:schemeClr val="accent5">
                              <a:lumMod val="50000"/>
                            </a:schemeClr>
                          </a:solidFill>
                          <a:latin typeface="Century Gothic" panose="020B0502020202020204" pitchFamily="34" charset="0"/>
                        </a:rPr>
                        <a:t> </a:t>
                      </a:r>
                      <a:r>
                        <a:rPr lang="en-GB" sz="2400" b="0" baseline="0" dirty="0" err="1">
                          <a:solidFill>
                            <a:schemeClr val="accent5">
                              <a:lumMod val="50000"/>
                            </a:schemeClr>
                          </a:solidFill>
                          <a:latin typeface="Century Gothic" panose="020B0502020202020204" pitchFamily="34" charset="0"/>
                        </a:rPr>
                        <a:t>malade</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1245337"/>
                  </a:ext>
                </a:extLst>
              </a:tr>
              <a:tr h="698746">
                <a:tc>
                  <a:txBody>
                    <a:bodyPr/>
                    <a:lstStyle/>
                    <a:p>
                      <a:pPr algn="ctr"/>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a:solidFill>
                            <a:schemeClr val="accent5">
                              <a:lumMod val="50000"/>
                            </a:schemeClr>
                          </a:solidFill>
                          <a:latin typeface="Century Gothic" panose="020B0502020202020204" pitchFamily="34" charset="0"/>
                        </a:rPr>
                        <a:t>                suis</a:t>
                      </a:r>
                      <a:r>
                        <a:rPr lang="en-GB" sz="2400" b="0" baseline="0">
                          <a:solidFill>
                            <a:schemeClr val="accent5">
                              <a:lumMod val="50000"/>
                            </a:schemeClr>
                          </a:solidFill>
                          <a:latin typeface="Century Gothic" panose="020B0502020202020204" pitchFamily="34" charset="0"/>
                        </a:rPr>
                        <a:t> petit</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calme</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3114728"/>
                  </a:ext>
                </a:extLst>
              </a:tr>
              <a:tr h="698746">
                <a:tc>
                  <a:txBody>
                    <a:bodyPr/>
                    <a:lstStyle/>
                    <a:p>
                      <a:pPr algn="ctr"/>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a:solidFill>
                            <a:schemeClr val="accent5">
                              <a:lumMod val="50000"/>
                            </a:schemeClr>
                          </a:solidFill>
                          <a:latin typeface="Century Gothic" panose="020B0502020202020204" pitchFamily="34" charset="0"/>
                        </a:rPr>
                        <a:t>                suis</a:t>
                      </a:r>
                      <a:r>
                        <a:rPr lang="en-GB" sz="2400" b="0" baseline="0">
                          <a:solidFill>
                            <a:schemeClr val="accent5">
                              <a:lumMod val="50000"/>
                            </a:schemeClr>
                          </a:solidFill>
                          <a:latin typeface="Century Gothic" panose="020B0502020202020204" pitchFamily="34" charset="0"/>
                        </a:rPr>
                        <a:t> anglais</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aimable</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7591263"/>
                  </a:ext>
                </a:extLst>
              </a:tr>
              <a:tr h="698746">
                <a:tc>
                  <a:txBody>
                    <a:bodyPr/>
                    <a:lstStyle/>
                    <a:p>
                      <a:pPr algn="ctr"/>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es</a:t>
                      </a:r>
                      <a:r>
                        <a:rPr lang="en-GB" sz="2400" b="0" baseline="0" dirty="0">
                          <a:solidFill>
                            <a:schemeClr val="accent5">
                              <a:lumMod val="50000"/>
                            </a:schemeClr>
                          </a:solidFill>
                          <a:latin typeface="Century Gothic" panose="020B0502020202020204" pitchFamily="34" charset="0"/>
                        </a:rPr>
                        <a:t> cool</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suis</a:t>
                      </a:r>
                      <a:r>
                        <a:rPr lang="en-GB" sz="240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français</a:t>
                      </a:r>
                      <a:endParaRPr lang="en-GB" sz="24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809608"/>
                  </a:ext>
                </a:extLst>
              </a:tr>
            </a:tbl>
          </a:graphicData>
        </a:graphic>
      </p:graphicFrame>
      <p:sp>
        <p:nvSpPr>
          <p:cNvPr id="4" name="TextBox 3"/>
          <p:cNvSpPr txBox="1"/>
          <p:nvPr/>
        </p:nvSpPr>
        <p:spPr>
          <a:xfrm>
            <a:off x="8458200" y="134471"/>
            <a:ext cx="373380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B0502020202020204" pitchFamily="34" charset="0"/>
              </a:rPr>
              <a:t>Écouter</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sp>
        <p:nvSpPr>
          <p:cNvPr id="5" name="Explosion 2 4"/>
          <p:cNvSpPr/>
          <p:nvPr/>
        </p:nvSpPr>
        <p:spPr>
          <a:xfrm rot="1587298">
            <a:off x="759612" y="300485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Explosion 2 14"/>
          <p:cNvSpPr/>
          <p:nvPr/>
        </p:nvSpPr>
        <p:spPr>
          <a:xfrm rot="1587298">
            <a:off x="822410" y="3691097"/>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Explosion 2 15"/>
          <p:cNvSpPr/>
          <p:nvPr/>
        </p:nvSpPr>
        <p:spPr>
          <a:xfrm rot="1587298">
            <a:off x="809321" y="4362758"/>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Explosion 2 16"/>
          <p:cNvSpPr/>
          <p:nvPr/>
        </p:nvSpPr>
        <p:spPr>
          <a:xfrm rot="1587298">
            <a:off x="835948" y="5109466"/>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16700" y="235193"/>
            <a:ext cx="5265384" cy="707849"/>
          </a:xfrm>
        </p:spPr>
        <p:txBody>
          <a:bodyPr>
            <a:normAutofit/>
          </a:bodyPr>
          <a:lstStyle/>
          <a:p>
            <a:r>
              <a:rPr lang="en-GB" sz="3600" b="1" dirty="0">
                <a:solidFill>
                  <a:schemeClr val="bg1"/>
                </a:solidFill>
              </a:rPr>
              <a:t>Hit or miss?</a:t>
            </a:r>
          </a:p>
        </p:txBody>
      </p:sp>
      <p:sp>
        <p:nvSpPr>
          <p:cNvPr id="33" name="Oval Callout 32"/>
          <p:cNvSpPr/>
          <p:nvPr/>
        </p:nvSpPr>
        <p:spPr>
          <a:xfrm>
            <a:off x="4047376" y="2469926"/>
            <a:ext cx="939337" cy="519415"/>
          </a:xfrm>
          <a:prstGeom prst="wedgeEllipseCallout">
            <a:avLst>
              <a:gd name="adj1" fmla="val -53958"/>
              <a:gd name="adj2" fmla="val -5686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Century Gothic" panose="020B0502020202020204" pitchFamily="34" charset="0"/>
              </a:rPr>
              <a:t>I</a:t>
            </a:r>
          </a:p>
        </p:txBody>
      </p:sp>
      <p:sp>
        <p:nvSpPr>
          <p:cNvPr id="23" name="Oval Callout 22"/>
          <p:cNvSpPr/>
          <p:nvPr/>
        </p:nvSpPr>
        <p:spPr>
          <a:xfrm>
            <a:off x="9738427" y="2570074"/>
            <a:ext cx="939337" cy="519415"/>
          </a:xfrm>
          <a:prstGeom prst="wedgeEllipseCallout">
            <a:avLst>
              <a:gd name="adj1" fmla="val -53958"/>
              <a:gd name="adj2" fmla="val -5686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Century Gothic" panose="020B0502020202020204" pitchFamily="34" charset="0"/>
              </a:rPr>
              <a:t>I</a:t>
            </a:r>
          </a:p>
        </p:txBody>
      </p:sp>
      <p:sp>
        <p:nvSpPr>
          <p:cNvPr id="24" name="Oval Callout 23"/>
          <p:cNvSpPr/>
          <p:nvPr/>
        </p:nvSpPr>
        <p:spPr>
          <a:xfrm>
            <a:off x="10749668" y="2551562"/>
            <a:ext cx="939337" cy="519415"/>
          </a:xfrm>
          <a:prstGeom prst="wedgeEllipseCallout">
            <a:avLst>
              <a:gd name="adj1" fmla="val 54512"/>
              <a:gd name="adj2" fmla="val -6189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Century Gothic" panose="020B0502020202020204" pitchFamily="34" charset="0"/>
              </a:rPr>
              <a:t>You</a:t>
            </a:r>
          </a:p>
        </p:txBody>
      </p:sp>
      <p:sp>
        <p:nvSpPr>
          <p:cNvPr id="25" name="Oval Callout 24"/>
          <p:cNvSpPr/>
          <p:nvPr/>
        </p:nvSpPr>
        <p:spPr>
          <a:xfrm>
            <a:off x="5058617" y="2486481"/>
            <a:ext cx="939337" cy="519415"/>
          </a:xfrm>
          <a:prstGeom prst="wedgeEllipseCallout">
            <a:avLst>
              <a:gd name="adj1" fmla="val 54512"/>
              <a:gd name="adj2" fmla="val -61897"/>
            </a:avLst>
          </a:prstGeom>
          <a:solidFill>
            <a:srgbClr val="FFC000"/>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Century Gothic" panose="020B0502020202020204" pitchFamily="34" charset="0"/>
              </a:rPr>
              <a:t>You</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389" y="3230642"/>
            <a:ext cx="498794" cy="51957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178" y="3944977"/>
            <a:ext cx="498794" cy="51957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6035" y="4609344"/>
            <a:ext cx="498794" cy="51957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001" y="5323834"/>
            <a:ext cx="498794" cy="51957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5229" y="3251978"/>
            <a:ext cx="498794" cy="519576"/>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1757" y="3944977"/>
            <a:ext cx="498794" cy="519576"/>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1757" y="4669747"/>
            <a:ext cx="498794" cy="519576"/>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44" y="5347856"/>
            <a:ext cx="498794" cy="519576"/>
          </a:xfrm>
          <a:prstGeom prst="rect">
            <a:avLst/>
          </a:prstGeom>
        </p:spPr>
      </p:pic>
      <p:sp>
        <p:nvSpPr>
          <p:cNvPr id="2" name="Rectangle 1"/>
          <p:cNvSpPr/>
          <p:nvPr/>
        </p:nvSpPr>
        <p:spPr>
          <a:xfrm>
            <a:off x="2316345" y="3285508"/>
            <a:ext cx="1847431"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2379594" y="4040559"/>
            <a:ext cx="1768985"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316346" y="4683972"/>
            <a:ext cx="1848245"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316346" y="5380917"/>
            <a:ext cx="1832234"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823402" y="3251978"/>
            <a:ext cx="1985968"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736374" y="3940620"/>
            <a:ext cx="1985968"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858024" y="4683972"/>
            <a:ext cx="1985968"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7858024" y="5340047"/>
            <a:ext cx="1985968" cy="46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xplosion 2 21"/>
          <p:cNvSpPr/>
          <p:nvPr/>
        </p:nvSpPr>
        <p:spPr>
          <a:xfrm rot="1587298">
            <a:off x="6531442" y="5119169"/>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Explosion 2 20"/>
          <p:cNvSpPr/>
          <p:nvPr/>
        </p:nvSpPr>
        <p:spPr>
          <a:xfrm rot="1587298">
            <a:off x="6504814" y="439938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Explosion 2 18"/>
          <p:cNvSpPr/>
          <p:nvPr/>
        </p:nvSpPr>
        <p:spPr>
          <a:xfrm rot="1587298">
            <a:off x="6491275" y="3691098"/>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8" name="Explosion 2 17"/>
          <p:cNvSpPr/>
          <p:nvPr/>
        </p:nvSpPr>
        <p:spPr>
          <a:xfrm rot="1587298">
            <a:off x="6511571" y="2980882"/>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504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37"/>
                                        </p:tgtEl>
                                      </p:cBhvr>
                                    </p:animEffect>
                                    <p:set>
                                      <p:cBhvr>
                                        <p:cTn id="20" dur="1" fill="hold">
                                          <p:stCondLst>
                                            <p:cond delay="499"/>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0" nodeType="clickEffect">
                                  <p:stCondLst>
                                    <p:cond delay="0"/>
                                  </p:stCondLst>
                                  <p:childTnLst>
                                    <p:animEffect transition="out" filter="dissolve">
                                      <p:cBhvr>
                                        <p:cTn id="55" dur="500"/>
                                        <p:tgtEl>
                                          <p:spTgt spid="41"/>
                                        </p:tgtEl>
                                      </p:cBhvr>
                                    </p:animEffect>
                                    <p:set>
                                      <p:cBhvr>
                                        <p:cTn id="56" dur="1" fill="hold">
                                          <p:stCondLst>
                                            <p:cond delay="499"/>
                                          </p:stCondLst>
                                        </p:cTn>
                                        <p:tgtEl>
                                          <p:spTgt spid="4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0" nodeType="clickEffect">
                                  <p:stCondLst>
                                    <p:cond delay="0"/>
                                  </p:stCondLst>
                                  <p:childTnLst>
                                    <p:animEffect transition="out" filter="dissolv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0" nodeType="clickEffect">
                                  <p:stCondLst>
                                    <p:cond delay="0"/>
                                  </p:stCondLst>
                                  <p:childTnLst>
                                    <p:animEffect transition="out" filter="dissolv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28282" y="27209"/>
            <a:ext cx="206371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B0502020202020204" pitchFamily="34" charset="0"/>
              </a:rPr>
              <a:t>Parl</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er</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0" y="210089"/>
            <a:ext cx="5800316" cy="731174"/>
          </a:xfrm>
        </p:spPr>
        <p:txBody>
          <a:bodyPr>
            <a:normAutofit/>
          </a:bodyPr>
          <a:lstStyle/>
          <a:p>
            <a:r>
              <a:rPr lang="en-GB" sz="3600" b="1" dirty="0">
                <a:solidFill>
                  <a:schemeClr val="bg1"/>
                </a:solidFill>
              </a:rPr>
              <a:t> Talking! </a:t>
            </a:r>
            <a:r>
              <a:rPr lang="en-GB" sz="3600" b="1" dirty="0" err="1">
                <a:solidFill>
                  <a:schemeClr val="bg1"/>
                </a:solidFill>
              </a:rPr>
              <a:t>Parler</a:t>
            </a:r>
            <a:r>
              <a:rPr lang="en-GB" sz="3600" b="1" dirty="0">
                <a:solidFill>
                  <a:schemeClr val="bg1"/>
                </a:solidFill>
              </a:rPr>
              <a:t>!</a:t>
            </a:r>
          </a:p>
        </p:txBody>
      </p:sp>
      <p:sp>
        <p:nvSpPr>
          <p:cNvPr id="33" name="Rectangle 32"/>
          <p:cNvSpPr/>
          <p:nvPr/>
        </p:nvSpPr>
        <p:spPr>
          <a:xfrm>
            <a:off x="753714" y="4658714"/>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Partner B</a:t>
            </a:r>
          </a:p>
        </p:txBody>
      </p:sp>
      <p:sp>
        <p:nvSpPr>
          <p:cNvPr id="55" name="Oval Callout 54">
            <a:extLst>
              <a:ext uri="{FF2B5EF4-FFF2-40B4-BE49-F238E27FC236}">
                <a16:creationId xmlns:a16="http://schemas.microsoft.com/office/drawing/2014/main" xmlns="" id="{CA1DAED4-E058-054F-963D-F66C7EAD5CDA}"/>
              </a:ext>
            </a:extLst>
          </p:cNvPr>
          <p:cNvSpPr/>
          <p:nvPr/>
        </p:nvSpPr>
        <p:spPr>
          <a:xfrm>
            <a:off x="5703373" y="296528"/>
            <a:ext cx="6099732" cy="2041842"/>
          </a:xfrm>
          <a:prstGeom prst="wedgeEllipseCallout">
            <a:avLst>
              <a:gd name="adj1" fmla="val -49460"/>
              <a:gd name="adj2" fmla="val 10484"/>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rPr>
              <a:t>Pick a pronoun (‘je’ o</a:t>
            </a:r>
            <a:r>
              <a:rPr lang="en-US" sz="2400" dirty="0">
                <a:solidFill>
                  <a:prstClr val="white"/>
                </a:solidFill>
                <a:latin typeface="Century Gothic" panose="020B0502020202020204" pitchFamily="34" charset="0"/>
              </a:rPr>
              <a:t>r ‘</a:t>
            </a:r>
            <a:r>
              <a:rPr lang="en-US" sz="2400" dirty="0" err="1">
                <a:solidFill>
                  <a:prstClr val="white"/>
                </a:solidFill>
                <a:latin typeface="Century Gothic" panose="020B0502020202020204" pitchFamily="34" charset="0"/>
              </a:rPr>
              <a:t>tu</a:t>
            </a:r>
            <a:r>
              <a:rPr lang="en-US" sz="2400" dirty="0">
                <a:solidFill>
                  <a:prstClr val="white"/>
                </a:solidFill>
                <a:latin typeface="Century Gothic" panose="020B0502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rPr>
              <a:t>Pick an adjective.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rPr>
              <a:t>Create a </a:t>
            </a:r>
            <a:r>
              <a:rPr kumimoji="0" lang="en-US" sz="2400" b="0" i="0" u="none" strike="noStrike" kern="1200" cap="none" spc="0" normalizeH="0" baseline="0" noProof="0" dirty="0" smtClean="0">
                <a:ln>
                  <a:noFill/>
                </a:ln>
                <a:solidFill>
                  <a:prstClr val="white"/>
                </a:solidFill>
                <a:effectLst/>
                <a:uLnTx/>
                <a:uFillTx/>
                <a:latin typeface="Century Gothic" panose="020B0502020202020204" pitchFamily="34" charset="0"/>
              </a:rPr>
              <a:t>sentence.</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56" name="Rectangle 55"/>
          <p:cNvSpPr/>
          <p:nvPr/>
        </p:nvSpPr>
        <p:spPr>
          <a:xfrm>
            <a:off x="689889" y="1109645"/>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Partner A</a:t>
            </a:r>
          </a:p>
        </p:txBody>
      </p:sp>
      <p:sp>
        <p:nvSpPr>
          <p:cNvPr id="57" name="Oval Callout 56">
            <a:extLst>
              <a:ext uri="{FF2B5EF4-FFF2-40B4-BE49-F238E27FC236}">
                <a16:creationId xmlns:a16="http://schemas.microsoft.com/office/drawing/2014/main" xmlns="" id="{CA1DAED4-E058-054F-963D-F66C7EAD5CDA}"/>
              </a:ext>
            </a:extLst>
          </p:cNvPr>
          <p:cNvSpPr/>
          <p:nvPr/>
        </p:nvSpPr>
        <p:spPr>
          <a:xfrm>
            <a:off x="6627499" y="4569995"/>
            <a:ext cx="4795854" cy="1439279"/>
          </a:xfrm>
          <a:prstGeom prst="wedgeEllipseCallout">
            <a:avLst>
              <a:gd name="adj1" fmla="val -47616"/>
              <a:gd name="adj2" fmla="val 12436"/>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Translate into English</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60" name="Rectangle 59"/>
          <p:cNvSpPr/>
          <p:nvPr/>
        </p:nvSpPr>
        <p:spPr>
          <a:xfrm>
            <a:off x="22958" y="3646665"/>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a:t>
            </a:r>
            <a:r>
              <a:rPr lang="en-US" sz="5400" b="1" dirty="0" err="1">
                <a:ln w="22225">
                  <a:solidFill>
                    <a:srgbClr val="ED7D31"/>
                  </a:solidFill>
                  <a:prstDash val="solid"/>
                </a:ln>
                <a:solidFill>
                  <a:srgbClr val="ED7D31">
                    <a:lumMod val="40000"/>
                    <a:lumOff val="60000"/>
                  </a:srgbClr>
                </a:solidFill>
                <a:latin typeface="Century Gothic" panose="020B0502020202020204" pitchFamily="34" charset="0"/>
              </a:rPr>
              <a:t>T</a:t>
            </a:r>
            <a:r>
              <a:rPr lang="en-US" sz="5400" b="1" dirty="0" err="1" smtClean="0">
                <a:ln w="22225">
                  <a:solidFill>
                    <a:srgbClr val="ED7D31"/>
                  </a:solidFill>
                  <a:prstDash val="solid"/>
                </a:ln>
                <a:solidFill>
                  <a:srgbClr val="ED7D31">
                    <a:lumMod val="40000"/>
                    <a:lumOff val="60000"/>
                  </a:srgbClr>
                </a:solidFill>
                <a:latin typeface="Century Gothic" panose="020B0502020202020204" pitchFamily="34" charset="0"/>
              </a:rPr>
              <a:t>u</a:t>
            </a:r>
            <a:r>
              <a:rPr lang="en-US" sz="5400" b="1" noProof="0" dirty="0" smtClean="0">
                <a:ln w="22225">
                  <a:solidFill>
                    <a:srgbClr val="ED7D31"/>
                  </a:solidFill>
                  <a:prstDash val="solid"/>
                </a:ln>
                <a:solidFill>
                  <a:srgbClr val="ED7D31">
                    <a:lumMod val="40000"/>
                    <a:lumOff val="60000"/>
                  </a:srgbClr>
                </a:solidFill>
                <a:latin typeface="Century Gothic" panose="020B0502020202020204" pitchFamily="34" charset="0"/>
              </a:rPr>
              <a:t> </a:t>
            </a:r>
            <a:r>
              <a:rPr lang="en-US" sz="5400" b="1" noProof="0" dirty="0" err="1">
                <a:ln w="22225">
                  <a:solidFill>
                    <a:srgbClr val="ED7D31"/>
                  </a:solidFill>
                  <a:prstDash val="solid"/>
                </a:ln>
                <a:solidFill>
                  <a:srgbClr val="ED7D31">
                    <a:lumMod val="40000"/>
                    <a:lumOff val="60000"/>
                  </a:srgbClr>
                </a:solidFill>
                <a:latin typeface="Century Gothic" panose="020B0502020202020204" pitchFamily="34" charset="0"/>
              </a:rPr>
              <a:t>es</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61" name="Rectangle 60"/>
          <p:cNvSpPr/>
          <p:nvPr/>
        </p:nvSpPr>
        <p:spPr>
          <a:xfrm>
            <a:off x="2847821" y="3646665"/>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f</a:t>
            </a:r>
            <a:r>
              <a:rPr lang="en-US" sz="5400" b="1" noProof="0" dirty="0" err="1" smtClean="0">
                <a:ln w="22225">
                  <a:solidFill>
                    <a:srgbClr val="ED7D31"/>
                  </a:solidFill>
                  <a:prstDash val="solid"/>
                </a:ln>
                <a:solidFill>
                  <a:srgbClr val="ED7D31">
                    <a:lumMod val="40000"/>
                    <a:lumOff val="60000"/>
                  </a:srgbClr>
                </a:solidFill>
                <a:latin typeface="Century Gothic" panose="020B0502020202020204" pitchFamily="34" charset="0"/>
              </a:rPr>
              <a:t>rançais</a:t>
            </a:r>
            <a:r>
              <a:rPr lang="en-US" sz="5400" b="1" noProof="0" dirty="0" smtClean="0">
                <a:ln w="22225">
                  <a:solidFill>
                    <a:srgbClr val="ED7D31"/>
                  </a:solidFill>
                  <a:prstDash val="solid"/>
                </a:ln>
                <a:solidFill>
                  <a:srgbClr val="ED7D31">
                    <a:lumMod val="40000"/>
                    <a:lumOff val="60000"/>
                  </a:srgbClr>
                </a:solidFill>
                <a:latin typeface="Century Gothic" panose="020B0502020202020204" pitchFamily="34" charset="0"/>
              </a:rPr>
              <a:t>.”</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62" name="Rectangle 61"/>
          <p:cNvSpPr/>
          <p:nvPr/>
        </p:nvSpPr>
        <p:spPr>
          <a:xfrm>
            <a:off x="85780" y="5433720"/>
            <a:ext cx="724898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“You </a:t>
            </a:r>
            <a:r>
              <a:rPr lang="en-US" sz="5400" b="1" dirty="0">
                <a:ln w="22225">
                  <a:solidFill>
                    <a:srgbClr val="ED7D31"/>
                  </a:solidFill>
                  <a:prstDash val="solid"/>
                </a:ln>
                <a:solidFill>
                  <a:srgbClr val="ED7D31">
                    <a:lumMod val="40000"/>
                    <a:lumOff val="60000"/>
                  </a:srgbClr>
                </a:solidFill>
                <a:latin typeface="Century Gothic" panose="020B0502020202020204" pitchFamily="34" charset="0"/>
              </a:rPr>
              <a:t>are </a:t>
            </a: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French.”</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pic>
        <p:nvPicPr>
          <p:cNvPr id="15" name="Picture 14" descr="C:\Users\wdj\Google Drive\Primary\Y5 SoW\From Tracy\Pronouns\you.png"/>
          <p:cNvPicPr/>
          <p:nvPr/>
        </p:nvPicPr>
        <p:blipFill rotWithShape="1">
          <a:blip r:embed="rId4" cstate="print">
            <a:extLst>
              <a:ext uri="{28A0092B-C50C-407E-A947-70E740481C1C}">
                <a14:useLocalDpi xmlns:a14="http://schemas.microsoft.com/office/drawing/2010/main" val="0"/>
              </a:ext>
            </a:extLst>
          </a:blip>
          <a:srcRect r="51458"/>
          <a:stretch/>
        </p:blipFill>
        <p:spPr bwMode="auto">
          <a:xfrm>
            <a:off x="1558270" y="1968686"/>
            <a:ext cx="921686" cy="18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wdj\Google Drive\Primary\Y5 SoW\From Tracy\Pronouns\he.png"/>
          <p:cNvPicPr/>
          <p:nvPr/>
        </p:nvPicPr>
        <p:blipFill rotWithShape="1">
          <a:blip r:embed="rId5" cstate="print">
            <a:extLst>
              <a:ext uri="{28A0092B-C50C-407E-A947-70E740481C1C}">
                <a14:useLocalDpi xmlns:a14="http://schemas.microsoft.com/office/drawing/2010/main" val="0"/>
              </a:ext>
            </a:extLst>
          </a:blip>
          <a:srcRect l="33709" r="38341"/>
          <a:stretch/>
        </p:blipFill>
        <p:spPr bwMode="auto">
          <a:xfrm>
            <a:off x="2244218" y="1787662"/>
            <a:ext cx="727187" cy="21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nvPr/>
        </p:nvPicPr>
        <p:blipFill>
          <a:blip r:embed="rId6">
            <a:extLst>
              <a:ext uri="{28A0092B-C50C-407E-A947-70E740481C1C}">
                <a14:useLocalDpi xmlns:a14="http://schemas.microsoft.com/office/drawing/2010/main" val="0"/>
              </a:ext>
            </a:extLst>
          </a:blip>
          <a:stretch>
            <a:fillRect/>
          </a:stretch>
        </p:blipFill>
        <p:spPr>
          <a:xfrm>
            <a:off x="3228622" y="2649369"/>
            <a:ext cx="1485900" cy="930275"/>
          </a:xfrm>
          <a:prstGeom prst="rect">
            <a:avLst/>
          </a:prstGeom>
        </p:spPr>
      </p:pic>
      <p:sp>
        <p:nvSpPr>
          <p:cNvPr id="18" name="Oval Callout 17">
            <a:extLst>
              <a:ext uri="{FF2B5EF4-FFF2-40B4-BE49-F238E27FC236}">
                <a16:creationId xmlns:a16="http://schemas.microsoft.com/office/drawing/2014/main" xmlns="" id="{FA681084-6576-F24A-9F13-5D5BD7874DD7}"/>
              </a:ext>
            </a:extLst>
          </p:cNvPr>
          <p:cNvSpPr/>
          <p:nvPr/>
        </p:nvSpPr>
        <p:spPr>
          <a:xfrm>
            <a:off x="6247748" y="2136653"/>
            <a:ext cx="5555357" cy="1484225"/>
          </a:xfrm>
          <a:prstGeom prst="wedgeEllipseCallout">
            <a:avLst>
              <a:gd name="adj1" fmla="val -109021"/>
              <a:gd name="adj2" fmla="val 8076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Remember, don’t pronounce the ‘s’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Silent Final Consonant!</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3835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5" grpId="0" animBg="1"/>
      <p:bldP spid="56" grpId="0"/>
      <p:bldP spid="57" grpId="0" animBg="1"/>
      <p:bldP spid="60" grpId="0"/>
      <p:bldP spid="61" grpId="0"/>
      <p:bldP spid="62"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37238" y="25423"/>
            <a:ext cx="172597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B0502020202020204" pitchFamily="34" charset="0"/>
              </a:rPr>
              <a:t>É</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crire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0" y="210089"/>
            <a:ext cx="5800316" cy="731174"/>
          </a:xfrm>
        </p:spPr>
        <p:txBody>
          <a:bodyPr>
            <a:normAutofit/>
          </a:bodyPr>
          <a:lstStyle/>
          <a:p>
            <a:r>
              <a:rPr lang="en-GB" sz="3600" b="1" dirty="0">
                <a:solidFill>
                  <a:schemeClr val="bg1"/>
                </a:solidFill>
              </a:rPr>
              <a:t>Writing! </a:t>
            </a:r>
            <a:r>
              <a:rPr lang="en-GB" sz="3600" b="1" dirty="0" err="1">
                <a:solidFill>
                  <a:schemeClr val="bg1"/>
                </a:solidFill>
              </a:rPr>
              <a:t>Écrire</a:t>
            </a:r>
            <a:r>
              <a:rPr lang="en-GB" sz="3600" b="1" dirty="0">
                <a:solidFill>
                  <a:schemeClr val="bg1"/>
                </a:solidFill>
              </a:rPr>
              <a:t>!</a:t>
            </a: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148656" y="2535579"/>
            <a:ext cx="3665501" cy="2492316"/>
          </a:xfrm>
          <a:prstGeom prst="rect">
            <a:avLst/>
          </a:prstGeom>
        </p:spPr>
      </p:pic>
      <p:pic>
        <p:nvPicPr>
          <p:cNvPr id="16" name="Picture 15"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9250" y="1638628"/>
            <a:ext cx="1737349" cy="3750495"/>
          </a:xfrm>
          <a:prstGeom prst="rect">
            <a:avLst/>
          </a:prstGeom>
          <a:noFill/>
          <a:ln>
            <a:noFill/>
          </a:ln>
          <a:extLst/>
        </p:spPr>
      </p:pic>
      <p:pic>
        <p:nvPicPr>
          <p:cNvPr id="17" name="Picture 16" descr="C:\Users\wdj\Google Drive\Primary\Y5 SoW\From Tracy\Pronouns\he.png"/>
          <p:cNvPicPr/>
          <p:nvPr/>
        </p:nvPicPr>
        <p:blipFill rotWithShape="1">
          <a:blip r:embed="rId6" cstate="print">
            <a:extLst>
              <a:ext uri="{28A0092B-C50C-407E-A947-70E740481C1C}">
                <a14:useLocalDpi xmlns:a14="http://schemas.microsoft.com/office/drawing/2010/main" val="0"/>
              </a:ext>
            </a:extLst>
          </a:blip>
          <a:srcRect r="41691"/>
          <a:stretch/>
        </p:blipFill>
        <p:spPr bwMode="auto">
          <a:xfrm>
            <a:off x="2443271" y="1551194"/>
            <a:ext cx="2948375" cy="3741444"/>
          </a:xfrm>
          <a:prstGeom prst="rect">
            <a:avLst/>
          </a:prstGeom>
          <a:noFill/>
          <a:ln>
            <a:noFill/>
          </a:ln>
          <a:extLst/>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7133364" y="2284547"/>
            <a:ext cx="2717073" cy="2994377"/>
          </a:xfrm>
          <a:prstGeom prst="rect">
            <a:avLst/>
          </a:prstGeom>
        </p:spPr>
      </p:pic>
      <p:pic>
        <p:nvPicPr>
          <p:cNvPr id="19" name="Picture 18" descr="C:\Users\wdj\Google Drive\Primary\Y5 SoW\From Tracy\Pronouns\he.png"/>
          <p:cNvPicPr/>
          <p:nvPr/>
        </p:nvPicPr>
        <p:blipFill rotWithShape="1">
          <a:blip r:embed="rId6" cstate="print">
            <a:extLst>
              <a:ext uri="{28A0092B-C50C-407E-A947-70E740481C1C}">
                <a14:useLocalDpi xmlns:a14="http://schemas.microsoft.com/office/drawing/2010/main" val="0"/>
              </a:ext>
            </a:extLst>
          </a:blip>
          <a:srcRect r="41927"/>
          <a:stretch/>
        </p:blipFill>
        <p:spPr bwMode="auto">
          <a:xfrm>
            <a:off x="2283197" y="1336515"/>
            <a:ext cx="2857104" cy="3486633"/>
          </a:xfrm>
          <a:prstGeom prst="rect">
            <a:avLst/>
          </a:prstGeom>
          <a:noFill/>
          <a:ln>
            <a:noFill/>
          </a:ln>
          <a:extLst/>
        </p:spPr>
      </p:pic>
      <p:grpSp>
        <p:nvGrpSpPr>
          <p:cNvPr id="21" name="Group 20"/>
          <p:cNvGrpSpPr/>
          <p:nvPr/>
        </p:nvGrpSpPr>
        <p:grpSpPr>
          <a:xfrm>
            <a:off x="6336901" y="1969779"/>
            <a:ext cx="3620610" cy="3726075"/>
            <a:chOff x="0" y="0"/>
            <a:chExt cx="1423730" cy="1953518"/>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76759" cy="195351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256" y="700570"/>
              <a:ext cx="626474" cy="1252948"/>
            </a:xfrm>
            <a:prstGeom prst="rect">
              <a:avLst/>
            </a:prstGeom>
          </p:spPr>
        </p:pic>
        <p:sp>
          <p:nvSpPr>
            <p:cNvPr id="24" name="Down Arrow 23"/>
            <p:cNvSpPr/>
            <p:nvPr/>
          </p:nvSpPr>
          <p:spPr>
            <a:xfrm>
              <a:off x="952692" y="0"/>
              <a:ext cx="315601" cy="635876"/>
            </a:xfrm>
            <a:prstGeom prst="downArrow">
              <a:avLst/>
            </a:prstGeom>
            <a:solidFill>
              <a:srgbClr val="E65D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25" name="Picture 24"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1719" y="1336515"/>
            <a:ext cx="1737349" cy="3750495"/>
          </a:xfrm>
          <a:prstGeom prst="rect">
            <a:avLst/>
          </a:prstGeom>
          <a:noFill/>
          <a:ln>
            <a:noFill/>
          </a:ln>
          <a:extLst/>
        </p:spPr>
      </p:pic>
      <p:pic>
        <p:nvPicPr>
          <p:cNvPr id="26" name="Picture 25"/>
          <p:cNvPicPr/>
          <p:nvPr/>
        </p:nvPicPr>
        <p:blipFill rotWithShape="1">
          <a:blip r:embed="rId10" cstate="print">
            <a:extLst>
              <a:ext uri="{28A0092B-C50C-407E-A947-70E740481C1C}">
                <a14:useLocalDpi xmlns:a14="http://schemas.microsoft.com/office/drawing/2010/main" val="0"/>
              </a:ext>
            </a:extLst>
          </a:blip>
          <a:srcRect l="17777"/>
          <a:stretch/>
        </p:blipFill>
        <p:spPr>
          <a:xfrm>
            <a:off x="6571921" y="1938365"/>
            <a:ext cx="3208385" cy="3686739"/>
          </a:xfrm>
          <a:prstGeom prst="rect">
            <a:avLst/>
          </a:prstGeom>
        </p:spPr>
      </p:pic>
      <p:pic>
        <p:nvPicPr>
          <p:cNvPr id="27" name="Picture 26"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749" y="1394407"/>
            <a:ext cx="1737349" cy="3750495"/>
          </a:xfrm>
          <a:prstGeom prst="rect">
            <a:avLst/>
          </a:prstGeom>
          <a:noFill/>
          <a:ln>
            <a:noFill/>
          </a:ln>
          <a:extLst/>
        </p:spPr>
      </p:pic>
      <p:sp>
        <p:nvSpPr>
          <p:cNvPr id="28" name="Flowchart: Process 27"/>
          <p:cNvSpPr/>
          <p:nvPr/>
        </p:nvSpPr>
        <p:spPr>
          <a:xfrm>
            <a:off x="6075172" y="2389965"/>
            <a:ext cx="3940651" cy="2902673"/>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Rectangle 28"/>
          <p:cNvSpPr/>
          <p:nvPr/>
        </p:nvSpPr>
        <p:spPr>
          <a:xfrm>
            <a:off x="7904814" y="2389966"/>
            <a:ext cx="241467" cy="28324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 name="Rectangle 29"/>
          <p:cNvSpPr/>
          <p:nvPr/>
        </p:nvSpPr>
        <p:spPr>
          <a:xfrm>
            <a:off x="6075172" y="3540672"/>
            <a:ext cx="3909146" cy="33372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4" name="Picture 33" descr="C:\Users\wdj\Google Drive\Primary\Y5 SoW\From Tracy\Pronouns\he.png"/>
          <p:cNvPicPr/>
          <p:nvPr/>
        </p:nvPicPr>
        <p:blipFill rotWithShape="1">
          <a:blip r:embed="rId6" cstate="print">
            <a:extLst>
              <a:ext uri="{28A0092B-C50C-407E-A947-70E740481C1C}">
                <a14:useLocalDpi xmlns:a14="http://schemas.microsoft.com/office/drawing/2010/main" val="0"/>
              </a:ext>
            </a:extLst>
          </a:blip>
          <a:srcRect r="43351"/>
          <a:stretch/>
        </p:blipFill>
        <p:spPr bwMode="auto">
          <a:xfrm>
            <a:off x="2369833" y="1464651"/>
            <a:ext cx="2908782" cy="3757743"/>
          </a:xfrm>
          <a:prstGeom prst="rect">
            <a:avLst/>
          </a:prstGeom>
          <a:noFill/>
          <a:ln>
            <a:noFill/>
          </a:ln>
          <a:extLst/>
        </p:spPr>
      </p:pic>
      <p:grpSp>
        <p:nvGrpSpPr>
          <p:cNvPr id="35" name="Group 34"/>
          <p:cNvGrpSpPr/>
          <p:nvPr/>
        </p:nvGrpSpPr>
        <p:grpSpPr>
          <a:xfrm>
            <a:off x="6506187" y="1794804"/>
            <a:ext cx="4226485" cy="4076024"/>
            <a:chOff x="0" y="0"/>
            <a:chExt cx="1667202" cy="1953518"/>
          </a:xfrm>
        </p:grpSpPr>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76759" cy="1953518"/>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4364" y="689071"/>
              <a:ext cx="626474" cy="1252948"/>
            </a:xfrm>
            <a:prstGeom prst="rect">
              <a:avLst/>
            </a:prstGeom>
          </p:spPr>
        </p:pic>
        <p:sp>
          <p:nvSpPr>
            <p:cNvPr id="38" name="Down Arrow 37"/>
            <p:cNvSpPr/>
            <p:nvPr/>
          </p:nvSpPr>
          <p:spPr>
            <a:xfrm rot="16200000" flipV="1">
              <a:off x="1076542" y="-53652"/>
              <a:ext cx="409638" cy="771682"/>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294458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860</Words>
  <Application>Microsoft Office PowerPoint</Application>
  <PresentationFormat>Widescreen</PresentationFormat>
  <Paragraphs>182</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Century Gothic</vt:lpstr>
      <vt:lpstr>Tw Cen MT</vt:lpstr>
      <vt:lpstr>Office Theme</vt:lpstr>
      <vt:lpstr>1_Office Theme</vt:lpstr>
      <vt:lpstr>PowerPoint Presentation</vt:lpstr>
      <vt:lpstr>I am &amp; you are</vt:lpstr>
      <vt:lpstr>Opposites attract? </vt:lpstr>
      <vt:lpstr>Hit or miss?</vt:lpstr>
      <vt:lpstr>Hit or miss?</vt:lpstr>
      <vt:lpstr> Talking! Parler!</vt:lpstr>
      <vt:lpstr>Writing! Écrire!</vt:lpstr>
    </vt:vector>
  </TitlesOfParts>
  <Company>University of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Hobson</dc:creator>
  <cp:lastModifiedBy>Rachel Hawkes</cp:lastModifiedBy>
  <cp:revision>80</cp:revision>
  <dcterms:created xsi:type="dcterms:W3CDTF">2019-07-23T09:46:56Z</dcterms:created>
  <dcterms:modified xsi:type="dcterms:W3CDTF">2019-09-04T18:16:05Z</dcterms:modified>
</cp:coreProperties>
</file>