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4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417" autoAdjust="0"/>
    <p:restoredTop sz="86401" autoAdjust="0"/>
  </p:normalViewPr>
  <p:slideViewPr>
    <p:cSldViewPr snapToGrid="0">
      <p:cViewPr varScale="1">
        <p:scale>
          <a:sx n="87" d="100"/>
          <a:sy n="87" d="100"/>
        </p:scale>
        <p:origin x="208" y="6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EE145-CACD-4D6E-8691-6E2E12A4CAB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BD73E-EA10-4364-B991-DB12844C9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929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1464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 </a:t>
            </a:r>
            <a:r>
              <a:rPr lang="en-US" baseline="0" dirty="0"/>
              <a:t>students that ‘</a:t>
            </a:r>
            <a:r>
              <a:rPr lang="en-US" baseline="0" dirty="0" err="1"/>
              <a:t>fuerte</a:t>
            </a:r>
            <a:r>
              <a:rPr lang="en-US" baseline="0" dirty="0"/>
              <a:t>’ can refer to any of them (in the same way as other adjectives they have seen, like ‘</a:t>
            </a:r>
            <a:r>
              <a:rPr lang="en-US" baseline="0" dirty="0" err="1"/>
              <a:t>alegre</a:t>
            </a:r>
            <a:r>
              <a:rPr lang="en-US" baseline="0" dirty="0"/>
              <a:t>’, ‘</a:t>
            </a:r>
            <a:r>
              <a:rPr lang="en-US" baseline="0" dirty="0" err="1"/>
              <a:t>interesante</a:t>
            </a:r>
            <a:r>
              <a:rPr lang="en-US" baseline="0" dirty="0"/>
              <a:t>’).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7936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Vocabulary practice</a:t>
            </a:r>
            <a:r>
              <a:rPr lang="en-GB" b="1" baseline="0" dirty="0"/>
              <a:t> slide</a:t>
            </a:r>
            <a:br>
              <a:rPr lang="en-GB" b="1" dirty="0"/>
            </a:br>
            <a:r>
              <a:rPr lang="en-GB" dirty="0"/>
              <a:t>Pupils</a:t>
            </a:r>
            <a:r>
              <a:rPr lang="en-GB" baseline="0" dirty="0"/>
              <a:t> either work by themselves or in pairs, reading out the words and recapping their English meaning (1 minute).</a:t>
            </a:r>
            <a:br>
              <a:rPr lang="en-GB" baseline="0" dirty="0"/>
            </a:br>
            <a:r>
              <a:rPr lang="en-GB" baseline="0" dirty="0"/>
              <a:t>Then the English meanings are removed and they try to recall them, looking at the Spanish (1 minute).</a:t>
            </a:r>
            <a:br>
              <a:rPr lang="en-GB" baseline="0" dirty="0"/>
            </a:br>
            <a:r>
              <a:rPr lang="en-GB" baseline="0" dirty="0"/>
              <a:t>Then the Spanish meanings are removed and they to recall them, looking at the English (1 minute)</a:t>
            </a:r>
            <a:br>
              <a:rPr lang="en-GB" baseline="0" dirty="0"/>
            </a:br>
            <a:r>
              <a:rPr lang="en-GB" baseline="0" dirty="0"/>
              <a:t>Further rounds of learning can be facilitated by one pupil turning away from the board, and his/her partner asking him/her the meanings.  This activity can work from L2 </a:t>
            </a:r>
            <a:r>
              <a:rPr lang="en-GB" baseline="0" dirty="0">
                <a:sym typeface="Wingdings" panose="05000000000000000000" pitchFamily="2" charset="2"/>
              </a:rPr>
              <a:t></a:t>
            </a:r>
            <a:r>
              <a:rPr lang="en-GB" baseline="0" dirty="0"/>
              <a:t> L1 or L1 </a:t>
            </a:r>
            <a:r>
              <a:rPr lang="en-GB" baseline="0" dirty="0">
                <a:sym typeface="Wingdings" panose="05000000000000000000" pitchFamily="2" charset="2"/>
              </a:rPr>
              <a:t> L2.</a:t>
            </a:r>
          </a:p>
          <a:p>
            <a:endParaRPr lang="en-GB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Vocabulary frequency rankings</a:t>
            </a:r>
            <a:r>
              <a:rPr lang="en-GB" b="1" baseline="0" dirty="0"/>
              <a:t> </a:t>
            </a:r>
            <a:r>
              <a:rPr lang="en-GB" baseline="0" dirty="0"/>
              <a:t>(1 is the most common word in Spanish):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i="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perro [888]; abuelo [4796]; abuela [717];  primo [1451]; prima [3051]; bastante [308];  hermoso [980]; activo [1278]; artístico [1402]; fuerte [435].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756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Teachers</a:t>
            </a:r>
            <a:r>
              <a:rPr lang="en-US" baseline="0" dirty="0"/>
              <a:t> can use this next series of slides to embed this week’s vocabulary whilst revising adjective agreement.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Teachers could begin by clarifying who is who to revise the family members.  Students could be asked to write the name of the person, with the correct word in Spanish </a:t>
            </a:r>
            <a:r>
              <a:rPr lang="en-US" baseline="0" dirty="0" err="1"/>
              <a:t>e.g</a:t>
            </a:r>
            <a:r>
              <a:rPr lang="en-US" baseline="0" dirty="0"/>
              <a:t> </a:t>
            </a:r>
            <a:r>
              <a:rPr lang="en-US" baseline="0" dirty="0" err="1"/>
              <a:t>Paco</a:t>
            </a:r>
            <a:r>
              <a:rPr lang="en-US" baseline="0" dirty="0"/>
              <a:t> = el </a:t>
            </a:r>
            <a:r>
              <a:rPr lang="en-US" baseline="0" dirty="0" err="1"/>
              <a:t>abuelo</a:t>
            </a:r>
            <a:r>
              <a:rPr lang="en-US" baseline="0" dirty="0"/>
              <a:t> etc.  Or this could be done orally – in pairs give the Spanish and then the teacher takes feedback by asking ¿</a:t>
            </a:r>
            <a:r>
              <a:rPr lang="en-US" baseline="0" dirty="0" err="1"/>
              <a:t>Quién</a:t>
            </a:r>
            <a:r>
              <a:rPr lang="en-US" baseline="0" dirty="0"/>
              <a:t> </a:t>
            </a:r>
            <a:r>
              <a:rPr lang="en-US" baseline="0" dirty="0" err="1"/>
              <a:t>es</a:t>
            </a:r>
            <a:r>
              <a:rPr lang="en-US" baseline="0" dirty="0"/>
              <a:t> </a:t>
            </a:r>
            <a:r>
              <a:rPr lang="en-US" baseline="0" dirty="0" err="1"/>
              <a:t>Paco</a:t>
            </a:r>
            <a:r>
              <a:rPr lang="en-US" baseline="0" dirty="0"/>
              <a:t>? etc.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Note: ‘</a:t>
            </a:r>
            <a:r>
              <a:rPr lang="en-US" baseline="0" dirty="0" err="1"/>
              <a:t>tío</a:t>
            </a:r>
            <a:r>
              <a:rPr lang="en-US" baseline="0" dirty="0"/>
              <a:t>’ and ‘</a:t>
            </a:r>
            <a:r>
              <a:rPr lang="en-US" baseline="0" dirty="0" err="1"/>
              <a:t>tía</a:t>
            </a:r>
            <a:r>
              <a:rPr lang="en-US" baseline="0" dirty="0"/>
              <a:t>’ are included in this activity to support the recycling of adjectives. Since they aren’t vocabulary items this week, a gloss is provided.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6440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A sentence appears to describe a member of the family.  Students use the clue by looking at the adjective ending to give their answer.  Students can either write the response in their </a:t>
            </a:r>
            <a:r>
              <a:rPr lang="en-US" baseline="0" dirty="0" err="1"/>
              <a:t>ex.books</a:t>
            </a:r>
            <a:r>
              <a:rPr lang="en-US" baseline="0" dirty="0"/>
              <a:t>/on mini-whiteboards or say the answer out loud as a choral response.</a:t>
            </a:r>
          </a:p>
          <a:p>
            <a:endParaRPr lang="en-US" baseline="0" dirty="0"/>
          </a:p>
          <a:p>
            <a:r>
              <a:rPr lang="en-US" baseline="0" dirty="0"/>
              <a:t>The Spanish then appears so feedback can be given, plus this offers an opportunity for teachers to check understanding by asking for the English.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7962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8859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891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03721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7832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251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C311-2FDB-4CB6-83DD-53699A8C8EB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6321-4EEF-40EC-ACCD-2ABFC7735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453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C311-2FDB-4CB6-83DD-53699A8C8EB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6321-4EEF-40EC-ACCD-2ABFC7735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065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C311-2FDB-4CB6-83DD-53699A8C8EB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6321-4EEF-40EC-ACCD-2ABFC7735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35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167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116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4655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776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27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757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2274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278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C311-2FDB-4CB6-83DD-53699A8C8EB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6321-4EEF-40EC-ACCD-2ABFC7735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6775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3292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1143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8651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704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7482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35927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3561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3860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2420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002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C311-2FDB-4CB6-83DD-53699A8C8EB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6321-4EEF-40EC-ACCD-2ABFC7735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4663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12883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06409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4378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63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C311-2FDB-4CB6-83DD-53699A8C8EB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6321-4EEF-40EC-ACCD-2ABFC7735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772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C311-2FDB-4CB6-83DD-53699A8C8EB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6321-4EEF-40EC-ACCD-2ABFC7735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79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C311-2FDB-4CB6-83DD-53699A8C8EB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6321-4EEF-40EC-ACCD-2ABFC7735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092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C311-2FDB-4CB6-83DD-53699A8C8EB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6321-4EEF-40EC-ACCD-2ABFC7735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46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C311-2FDB-4CB6-83DD-53699A8C8EB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6321-4EEF-40EC-ACCD-2ABFC7735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384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C311-2FDB-4CB6-83DD-53699A8C8EB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6321-4EEF-40EC-ACCD-2ABFC7735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60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8C311-2FDB-4CB6-83DD-53699A8C8EB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16321-4EEF-40EC-ACCD-2ABFC7735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057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20" y="-61459"/>
            <a:ext cx="1627856" cy="563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775200" cy="4178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9088583" y="6572243"/>
            <a:ext cx="84346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002060"/>
                </a:solidFill>
                <a:latin typeface="Tw Cen MT" panose="020B0602020104020603" pitchFamily="34" charset="0"/>
              </a:rPr>
              <a:t>Material</a:t>
            </a: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1100" dirty="0">
                <a:solidFill>
                  <a:srgbClr val="002060"/>
                </a:solidFill>
                <a:latin typeface="Tw Cen MT" panose="020B0602020104020603" pitchFamily="34" charset="0"/>
              </a:rPr>
              <a:t>licensed as </a:t>
            </a:r>
            <a:r>
              <a:rPr lang="en-GB" sz="1100" b="1" u="sng" dirty="0">
                <a:solidFill>
                  <a:srgbClr val="FFFFFF"/>
                </a:solidFill>
                <a:latin typeface="Tw Cen MT" panose="020B0602020104020603" pitchFamily="34" charset="0"/>
                <a:hlinkClick r:id="rId16"/>
              </a:rPr>
              <a:t>CC BY-NC-SA 4.0</a:t>
            </a:r>
            <a:br>
              <a:rPr lang="en-GB" sz="1100" dirty="0">
                <a:latin typeface="Tw Cen MT" panose="020B0602020104020603" pitchFamily="34" charset="0"/>
              </a:rPr>
            </a:br>
            <a:endParaRPr lang="en-GB" sz="1100" dirty="0">
              <a:latin typeface="Tw Cen MT" panose="020B0602020104020603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96577" y="6526075"/>
            <a:ext cx="2291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002060"/>
                </a:solidFill>
              </a:rPr>
              <a:t>Nick Avery</a:t>
            </a:r>
          </a:p>
        </p:txBody>
      </p:sp>
    </p:spTree>
    <p:extLst>
      <p:ext uri="{BB962C8B-B14F-4D97-AF65-F5344CB8AC3E}">
        <p14:creationId xmlns:p14="http://schemas.microsoft.com/office/powerpoint/2010/main" val="319822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00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56445" y="0"/>
            <a:ext cx="12192000" cy="6858000"/>
            <a:chOff x="-56445" y="0"/>
            <a:chExt cx="12192000" cy="6858000"/>
          </a:xfrm>
        </p:grpSpPr>
        <p:grpSp>
          <p:nvGrpSpPr>
            <p:cNvPr id="8" name="Group 7"/>
            <p:cNvGrpSpPr/>
            <p:nvPr/>
          </p:nvGrpSpPr>
          <p:grpSpPr>
            <a:xfrm>
              <a:off x="-56445" y="0"/>
              <a:ext cx="12192000" cy="6858000"/>
              <a:chOff x="0" y="0"/>
              <a:chExt cx="12192000" cy="6858000"/>
            </a:xfrm>
            <a:solidFill>
              <a:srgbClr val="FDEFE3"/>
            </a:solidFill>
          </p:grpSpPr>
          <p:sp>
            <p:nvSpPr>
              <p:cNvPr id="9" name="Isosceles Triangle 8"/>
              <p:cNvSpPr/>
              <p:nvPr/>
            </p:nvSpPr>
            <p:spPr>
              <a:xfrm rot="5400000">
                <a:off x="4992512" y="-341488"/>
                <a:ext cx="6857998" cy="7540978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0"/>
                <a:ext cx="4651022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endParaRPr>
              </a:p>
            </p:txBody>
          </p:sp>
        </p:grpSp>
        <p:sp>
          <p:nvSpPr>
            <p:cNvPr id="4" name="Isosceles Triangle 3"/>
            <p:cNvSpPr/>
            <p:nvPr/>
          </p:nvSpPr>
          <p:spPr>
            <a:xfrm rot="5400000">
              <a:off x="4636029" y="-341488"/>
              <a:ext cx="6857998" cy="7540978"/>
            </a:xfrm>
            <a:prstGeom prst="triangle">
              <a:avLst>
                <a:gd name="adj" fmla="val 0"/>
              </a:avLst>
            </a:prstGeom>
            <a:solidFill>
              <a:srgbClr val="E56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-56445" y="0"/>
            <a:ext cx="4350984" cy="6858000"/>
          </a:xfrm>
          <a:prstGeom prst="rect">
            <a:avLst/>
          </a:prstGeom>
          <a:solidFill>
            <a:srgbClr val="E56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561" y="6458444"/>
            <a:ext cx="3077513" cy="288077"/>
          </a:xfrm>
          <a:prstGeom prst="rect">
            <a:avLst/>
          </a:prstGeom>
        </p:spPr>
      </p:pic>
      <p:sp>
        <p:nvSpPr>
          <p:cNvPr id="16" name="Title 3">
            <a:extLst>
              <a:ext uri="{FF2B5EF4-FFF2-40B4-BE49-F238E27FC236}">
                <a16:creationId xmlns:a16="http://schemas.microsoft.com/office/drawing/2014/main" id="{7B424077-B2D5-46AA-BDA8-6FF15DA500E8}"/>
              </a:ext>
            </a:extLst>
          </p:cNvPr>
          <p:cNvSpPr txBox="1">
            <a:spLocks/>
          </p:cNvSpPr>
          <p:nvPr/>
        </p:nvSpPr>
        <p:spPr>
          <a:xfrm>
            <a:off x="223130" y="5226589"/>
            <a:ext cx="5784972" cy="99889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Y7 Spanish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Term 2.1 - Week 2 - Lesson 31</a:t>
            </a:r>
          </a:p>
        </p:txBody>
      </p:sp>
      <p:sp>
        <p:nvSpPr>
          <p:cNvPr id="20" name="Title 3">
            <a:extLst>
              <a:ext uri="{FF2B5EF4-FFF2-40B4-BE49-F238E27FC236}">
                <a16:creationId xmlns:a16="http://schemas.microsoft.com/office/drawing/2014/main" id="{AB3692F8-CE33-C34E-B376-364FE77401E4}"/>
              </a:ext>
            </a:extLst>
          </p:cNvPr>
          <p:cNvSpPr txBox="1">
            <a:spLocks/>
          </p:cNvSpPr>
          <p:nvPr/>
        </p:nvSpPr>
        <p:spPr>
          <a:xfrm>
            <a:off x="223130" y="6151544"/>
            <a:ext cx="5784972" cy="594189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Victoria Hobson / Rachel</a:t>
            </a:r>
            <a:r>
              <a:rPr kumimoji="0" lang="en-GB" sz="14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Hawkes / Nick Avery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Date updated: 30/03/2019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467880-9880-3B46-9E0A-D293C2A78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93" y="2412275"/>
            <a:ext cx="3128759" cy="1325563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4000" b="1" dirty="0">
                <a:solidFill>
                  <a:prstClr val="white"/>
                </a:solidFill>
                <a:latin typeface="Century Gothic" panose="020B0502020202020204" pitchFamily="34" charset="0"/>
              </a:rPr>
              <a:t>Vocabulary</a:t>
            </a:r>
          </a:p>
        </p:txBody>
      </p:sp>
    </p:spTree>
    <p:extLst>
      <p:ext uri="{BB962C8B-B14F-4D97-AF65-F5344CB8AC3E}">
        <p14:creationId xmlns:p14="http://schemas.microsoft.com/office/powerpoint/2010/main" val="1060746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662" y="739249"/>
            <a:ext cx="1624105" cy="17038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82" y="799279"/>
            <a:ext cx="1610977" cy="16438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291" y="1660292"/>
            <a:ext cx="1781745" cy="20019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519" y="1695257"/>
            <a:ext cx="1808961" cy="18150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2443" y="4421723"/>
            <a:ext cx="1368874" cy="156817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89" y="4411187"/>
            <a:ext cx="1488744" cy="167483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79" y="4368391"/>
            <a:ext cx="1967133" cy="1967133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4026551" y="2567193"/>
            <a:ext cx="0" cy="844062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04184" y="2567193"/>
            <a:ext cx="0" cy="844062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995225" y="3411255"/>
            <a:ext cx="2108959" cy="9048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127402" y="3404381"/>
            <a:ext cx="0" cy="422031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629063" y="4210707"/>
            <a:ext cx="0" cy="422031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056948" y="4181808"/>
            <a:ext cx="2108959" cy="9048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1161825" y="3826412"/>
            <a:ext cx="3539" cy="370289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056405" y="3826412"/>
            <a:ext cx="3539" cy="370289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752134" y="4157376"/>
            <a:ext cx="0" cy="422031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127402" y="4429130"/>
            <a:ext cx="18483" cy="438292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136715" y="3404381"/>
            <a:ext cx="2380301" cy="0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403188" y="382641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Martín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153943" y="3844355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Emilia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3390985" y="4118799"/>
            <a:ext cx="1012203" cy="0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374144" y="2240657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Sofia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220317" y="222714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Paco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421536" y="5711392"/>
            <a:ext cx="1620410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Lorena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391675" y="337641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Carlos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10142" y="571139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Luca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401389" y="337641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Ana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194" y="4429130"/>
            <a:ext cx="2473377" cy="1727243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1653414" y="5673996"/>
            <a:ext cx="2010229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Chu-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chu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6599" y="69011"/>
            <a:ext cx="10889743" cy="646331"/>
          </a:xfrm>
          <a:prstGeom prst="rect">
            <a:avLst/>
          </a:prstGeom>
          <a:solidFill>
            <a:srgbClr val="115076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Es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fuerte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… ¿la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abuela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el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abuelo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o la prima?</a:t>
            </a:r>
          </a:p>
        </p:txBody>
      </p:sp>
      <p:sp>
        <p:nvSpPr>
          <p:cNvPr id="49" name="Oval 48"/>
          <p:cNvSpPr/>
          <p:nvPr/>
        </p:nvSpPr>
        <p:spPr>
          <a:xfrm>
            <a:off x="10146818" y="4277291"/>
            <a:ext cx="2030013" cy="2149462"/>
          </a:xfrm>
          <a:prstGeom prst="ellipse">
            <a:avLst/>
          </a:prstGeom>
          <a:noFill/>
          <a:ln w="762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2986112" y="749185"/>
            <a:ext cx="2030013" cy="2149462"/>
          </a:xfrm>
          <a:prstGeom prst="ellipse">
            <a:avLst/>
          </a:prstGeom>
          <a:noFill/>
          <a:ln w="762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5089177" y="657979"/>
            <a:ext cx="2030013" cy="2149462"/>
          </a:xfrm>
          <a:prstGeom prst="ellipse">
            <a:avLst/>
          </a:prstGeom>
          <a:noFill/>
          <a:ln w="762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6598" y="69010"/>
            <a:ext cx="10889743" cy="646331"/>
          </a:xfrm>
          <a:prstGeom prst="rect">
            <a:avLst/>
          </a:prstGeom>
          <a:solidFill>
            <a:srgbClr val="115076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El </a:t>
            </a:r>
            <a:r>
              <a:rPr kumimoji="0" lang="en-GB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abuelo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/la </a:t>
            </a:r>
            <a:r>
              <a:rPr kumimoji="0" lang="en-GB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abuela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/la prima es </a:t>
            </a:r>
            <a:r>
              <a:rPr kumimoji="0" lang="en-GB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fuerte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1055" y="6026733"/>
            <a:ext cx="1491175" cy="464075"/>
          </a:xfrm>
          <a:solidFill>
            <a:srgbClr val="F66400"/>
          </a:solidFill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Isobel</a:t>
            </a:r>
          </a:p>
        </p:txBody>
      </p:sp>
    </p:spTree>
    <p:extLst>
      <p:ext uri="{BB962C8B-B14F-4D97-AF65-F5344CB8AC3E}">
        <p14:creationId xmlns:p14="http://schemas.microsoft.com/office/powerpoint/2010/main" val="404736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7258756" cy="867128"/>
          </a:xfrm>
          <a:prstGeom prst="rect">
            <a:avLst/>
          </a:prstGeom>
        </p:spPr>
      </p:pic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6244986" y="1438397"/>
          <a:ext cx="5419405" cy="47573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1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4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3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Español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Inglés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el</a:t>
                      </a:r>
                      <a:r>
                        <a:rPr lang="en-GB" sz="2000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perro</a:t>
                      </a:r>
                      <a:endParaRPr lang="en-GB" sz="200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dog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el</a:t>
                      </a:r>
                      <a:r>
                        <a:rPr lang="en-GB" sz="20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abuel</a:t>
                      </a:r>
                      <a:r>
                        <a:rPr lang="en-GB" sz="20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</a:t>
                      </a:r>
                      <a:endParaRPr lang="en-GB" sz="20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grandad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la</a:t>
                      </a:r>
                      <a:r>
                        <a:rPr lang="en-GB" sz="20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abuela</a:t>
                      </a:r>
                      <a:endParaRPr lang="en-GB" sz="20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grandma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bastante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quite, fairly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el primo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male cousin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i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la prima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female cousin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2564653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i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artístico</a:t>
                      </a:r>
                      <a:endParaRPr lang="en-GB" sz="2000" i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artistic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i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hermoso</a:t>
                      </a:r>
                      <a:endParaRPr lang="en-GB" sz="2000" i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beautiful, handsome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6842155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i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activo</a:t>
                      </a:r>
                      <a:endParaRPr lang="en-GB" sz="2000" i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active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8978085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i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fuerte</a:t>
                      </a:r>
                      <a:endParaRPr lang="en-GB" sz="2000" i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strong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40607339"/>
                  </a:ext>
                </a:extLst>
              </a:tr>
            </a:tbl>
          </a:graphicData>
        </a:graphic>
      </p:graphicFrame>
      <p:sp>
        <p:nvSpPr>
          <p:cNvPr id="24" name="Title 1"/>
          <p:cNvSpPr txBox="1">
            <a:spLocks/>
          </p:cNvSpPr>
          <p:nvPr/>
        </p:nvSpPr>
        <p:spPr>
          <a:xfrm>
            <a:off x="215817" y="361821"/>
            <a:ext cx="7341306" cy="7987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53" name="Rectangle 2"/>
          <p:cNvSpPr>
            <a:spLocks noChangeArrowheads="1"/>
          </p:cNvSpPr>
          <p:nvPr/>
        </p:nvSpPr>
        <p:spPr bwMode="auto">
          <a:xfrm>
            <a:off x="2094586" y="1336935"/>
            <a:ext cx="502131" cy="4156257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2092220" y="1336933"/>
            <a:ext cx="503528" cy="4156259"/>
          </a:xfrm>
          <a:prstGeom prst="rect">
            <a:avLst/>
          </a:prstGeom>
          <a:ln>
            <a:solidFill>
              <a:srgbClr val="02456F"/>
            </a:solidFill>
            <a:headEnd/>
            <a:tailEnd/>
          </a:ln>
          <a:effectLst>
            <a:outerShdw blurRad="57150" dist="19050" dir="5400000" algn="ctr" rotWithShape="0">
              <a:schemeClr val="bg1">
                <a:alpha val="63000"/>
              </a:scheme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5" name="Line 4"/>
          <p:cNvSpPr>
            <a:spLocks noChangeShapeType="1"/>
          </p:cNvSpPr>
          <p:nvPr/>
        </p:nvSpPr>
        <p:spPr bwMode="auto">
          <a:xfrm>
            <a:off x="2777959" y="1325507"/>
            <a:ext cx="0" cy="4156259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6" name="Line 7"/>
          <p:cNvSpPr>
            <a:spLocks noChangeShapeType="1"/>
          </p:cNvSpPr>
          <p:nvPr/>
        </p:nvSpPr>
        <p:spPr bwMode="auto">
          <a:xfrm>
            <a:off x="2802647" y="1325507"/>
            <a:ext cx="216791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7" name="Line 9"/>
          <p:cNvSpPr>
            <a:spLocks noChangeShapeType="1"/>
          </p:cNvSpPr>
          <p:nvPr/>
        </p:nvSpPr>
        <p:spPr bwMode="auto">
          <a:xfrm>
            <a:off x="2777959" y="5481766"/>
            <a:ext cx="216791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2886354" y="2915242"/>
            <a:ext cx="1439862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Segundos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charset="0"/>
            </a:endParaRPr>
          </a:p>
        </p:txBody>
      </p:sp>
      <p:sp>
        <p:nvSpPr>
          <p:cNvPr id="59" name="Text Box 12"/>
          <p:cNvSpPr txBox="1">
            <a:spLocks noChangeArrowheads="1"/>
          </p:cNvSpPr>
          <p:nvPr/>
        </p:nvSpPr>
        <p:spPr bwMode="auto">
          <a:xfrm>
            <a:off x="3019438" y="1167656"/>
            <a:ext cx="431800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60</a:t>
            </a:r>
          </a:p>
        </p:txBody>
      </p:sp>
      <p:sp>
        <p:nvSpPr>
          <p:cNvPr id="60" name="Text Box 14"/>
          <p:cNvSpPr txBox="1">
            <a:spLocks noChangeArrowheads="1"/>
          </p:cNvSpPr>
          <p:nvPr/>
        </p:nvSpPr>
        <p:spPr bwMode="auto">
          <a:xfrm>
            <a:off x="2994750" y="5301238"/>
            <a:ext cx="734174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0</a:t>
            </a:r>
          </a:p>
        </p:txBody>
      </p:sp>
      <p:sp>
        <p:nvSpPr>
          <p:cNvPr id="6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31322" y="5712186"/>
            <a:ext cx="1058732" cy="382082"/>
          </a:xfrm>
          <a:prstGeom prst="actionButtonBlank">
            <a:avLst/>
          </a:prstGeom>
          <a:solidFill>
            <a:srgbClr val="1F4E79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INICIO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892587" y="1930928"/>
            <a:ext cx="2725300" cy="4200640"/>
            <a:chOff x="12294203" y="557173"/>
            <a:chExt cx="2725300" cy="4200640"/>
          </a:xfrm>
        </p:grpSpPr>
        <p:sp>
          <p:nvSpPr>
            <p:cNvPr id="39" name="Rectangle 38"/>
            <p:cNvSpPr/>
            <p:nvPr/>
          </p:nvSpPr>
          <p:spPr>
            <a:xfrm>
              <a:off x="12294205" y="557173"/>
              <a:ext cx="2725296" cy="3340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2294207" y="989404"/>
              <a:ext cx="2725296" cy="3457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2294203" y="1418059"/>
              <a:ext cx="2725296" cy="3377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2294207" y="1860274"/>
              <a:ext cx="2725296" cy="3047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2294203" y="2247980"/>
              <a:ext cx="2725296" cy="335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2294207" y="2676829"/>
              <a:ext cx="2725296" cy="3521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2294207" y="3112221"/>
              <a:ext cx="2725296" cy="3537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2294205" y="3542491"/>
              <a:ext cx="2725296" cy="3588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2294207" y="3969815"/>
              <a:ext cx="2725296" cy="3526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2294203" y="4405177"/>
              <a:ext cx="2725296" cy="3526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762704" y="1954524"/>
            <a:ext cx="1836887" cy="4186381"/>
            <a:chOff x="-2059984" y="1586920"/>
            <a:chExt cx="1836887" cy="4186381"/>
          </a:xfrm>
        </p:grpSpPr>
        <p:sp>
          <p:nvSpPr>
            <p:cNvPr id="63" name="Rectangle 62"/>
            <p:cNvSpPr/>
            <p:nvPr/>
          </p:nvSpPr>
          <p:spPr>
            <a:xfrm>
              <a:off x="-2059982" y="1586920"/>
              <a:ext cx="1836884" cy="3340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-2059981" y="2019151"/>
              <a:ext cx="1836884" cy="3457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-2059984" y="2447806"/>
              <a:ext cx="1836884" cy="3377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-2059981" y="2890021"/>
              <a:ext cx="1836884" cy="3047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-2059984" y="3277727"/>
              <a:ext cx="1836884" cy="335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-2059981" y="3706576"/>
              <a:ext cx="1836884" cy="3521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-2059981" y="4141968"/>
              <a:ext cx="1836884" cy="3537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-2059982" y="4572238"/>
              <a:ext cx="1836884" cy="3588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-2059981" y="4999562"/>
              <a:ext cx="1836884" cy="3526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-2059984" y="5420665"/>
              <a:ext cx="1836884" cy="3526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088" y="516866"/>
            <a:ext cx="10515600" cy="351290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prstClr val="white"/>
                </a:solidFill>
                <a:latin typeface="Century Gothic" panose="020B0502020202020204" pitchFamily="34" charset="0"/>
              </a:rPr>
              <a:t>Vocabulario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75754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662" y="739249"/>
            <a:ext cx="1624105" cy="17038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359" y="799279"/>
            <a:ext cx="1610977" cy="16438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291" y="1660292"/>
            <a:ext cx="1781745" cy="20019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519" y="1695257"/>
            <a:ext cx="1808961" cy="18150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2443" y="4421723"/>
            <a:ext cx="1368874" cy="156817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1535" y="4368392"/>
            <a:ext cx="1488744" cy="167483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79" y="4368391"/>
            <a:ext cx="1967133" cy="1967133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4026551" y="2567193"/>
            <a:ext cx="0" cy="844062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04184" y="2567193"/>
            <a:ext cx="0" cy="844062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995225" y="3411255"/>
            <a:ext cx="2108959" cy="9048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127402" y="3404381"/>
            <a:ext cx="0" cy="422031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629063" y="4210707"/>
            <a:ext cx="0" cy="422031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056948" y="4181808"/>
            <a:ext cx="2108959" cy="9048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1161825" y="3826412"/>
            <a:ext cx="3539" cy="370289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056405" y="3826412"/>
            <a:ext cx="3539" cy="370289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752134" y="4157376"/>
            <a:ext cx="0" cy="422031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127402" y="4429130"/>
            <a:ext cx="18483" cy="438292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136715" y="3404381"/>
            <a:ext cx="2380301" cy="0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403188" y="382641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Martín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153943" y="3844355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Emilia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3390985" y="4118799"/>
            <a:ext cx="1012203" cy="0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374144" y="2240657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Sofia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220317" y="222714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Paco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421536" y="5711392"/>
            <a:ext cx="1620410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Lorena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391675" y="337641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Carlos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10142" y="571139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Luca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401389" y="337641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Ana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194" y="4429130"/>
            <a:ext cx="2473377" cy="1727243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4400296" y="6043136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Isobel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653414" y="5673996"/>
            <a:ext cx="2010229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Chu-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chu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4078275" y="4527030"/>
            <a:ext cx="2030013" cy="2149462"/>
          </a:xfrm>
          <a:prstGeom prst="ellipse">
            <a:avLst/>
          </a:prstGeom>
          <a:noFill/>
          <a:ln w="762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593571" y="2227142"/>
            <a:ext cx="2567387" cy="584775"/>
          </a:xfrm>
          <a:prstGeom prst="rect">
            <a:avLst/>
          </a:prstGeom>
          <a:solidFill>
            <a:srgbClr val="115076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el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abuelo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38238" y="2231609"/>
            <a:ext cx="2567387" cy="584775"/>
          </a:xfrm>
          <a:prstGeom prst="rect">
            <a:avLst/>
          </a:prstGeom>
          <a:solidFill>
            <a:srgbClr val="115076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la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abuela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168977" y="3378993"/>
            <a:ext cx="1774856" cy="584775"/>
          </a:xfrm>
          <a:prstGeom prst="rect">
            <a:avLst/>
          </a:prstGeom>
          <a:solidFill>
            <a:srgbClr val="115076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el tío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332556" y="3376412"/>
            <a:ext cx="1774856" cy="584775"/>
          </a:xfrm>
          <a:prstGeom prst="rect">
            <a:avLst/>
          </a:prstGeom>
          <a:solidFill>
            <a:srgbClr val="115076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la tía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653413" y="5673995"/>
            <a:ext cx="2010230" cy="584775"/>
          </a:xfrm>
          <a:prstGeom prst="rect">
            <a:avLst/>
          </a:prstGeom>
          <a:solidFill>
            <a:srgbClr val="115076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el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perro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226213" y="5696054"/>
            <a:ext cx="1931987" cy="584775"/>
          </a:xfrm>
          <a:prstGeom prst="rect">
            <a:avLst/>
          </a:prstGeom>
          <a:solidFill>
            <a:srgbClr val="115076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el primo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0280501" y="5696054"/>
            <a:ext cx="1931987" cy="584775"/>
          </a:xfrm>
          <a:prstGeom prst="rect">
            <a:avLst/>
          </a:prstGeom>
          <a:solidFill>
            <a:srgbClr val="115076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la prima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91105" y="347777"/>
            <a:ext cx="2289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el tío = uncle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791105" y="708017"/>
            <a:ext cx="2289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la tía = auntie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1019166" y="-189121"/>
            <a:ext cx="11461316" cy="936562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115076"/>
                </a:solidFill>
              </a:rPr>
              <a:t>Soy Isobel, </a:t>
            </a:r>
            <a:r>
              <a:rPr lang="en-GB" sz="4800" b="1" dirty="0" err="1">
                <a:solidFill>
                  <a:srgbClr val="115076"/>
                </a:solidFill>
              </a:rPr>
              <a:t>hablo</a:t>
            </a:r>
            <a:r>
              <a:rPr lang="en-GB" sz="4800" b="1" dirty="0">
                <a:solidFill>
                  <a:srgbClr val="115076"/>
                </a:solidFill>
              </a:rPr>
              <a:t> de mi </a:t>
            </a:r>
            <a:r>
              <a:rPr lang="en-GB" sz="4800" b="1" dirty="0" err="1">
                <a:solidFill>
                  <a:srgbClr val="115076"/>
                </a:solidFill>
              </a:rPr>
              <a:t>familia</a:t>
            </a:r>
            <a:r>
              <a:rPr lang="en-GB" sz="4800" b="1" dirty="0">
                <a:solidFill>
                  <a:srgbClr val="115076"/>
                </a:solidFill>
              </a:rPr>
              <a:t>.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61939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2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662" y="739249"/>
            <a:ext cx="1624105" cy="17038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82" y="799279"/>
            <a:ext cx="1610977" cy="16438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291" y="1660292"/>
            <a:ext cx="1781745" cy="20019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519" y="1695257"/>
            <a:ext cx="1808961" cy="18150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2443" y="4421723"/>
            <a:ext cx="1368874" cy="156817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1535" y="4368392"/>
            <a:ext cx="1488744" cy="167483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79" y="4368391"/>
            <a:ext cx="1967133" cy="1967133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4026551" y="2567193"/>
            <a:ext cx="0" cy="844062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04184" y="2567193"/>
            <a:ext cx="0" cy="844062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995225" y="3411255"/>
            <a:ext cx="2108959" cy="9048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127402" y="3404381"/>
            <a:ext cx="0" cy="422031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629063" y="4210707"/>
            <a:ext cx="0" cy="422031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056948" y="4181808"/>
            <a:ext cx="2108959" cy="9048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1161825" y="3826412"/>
            <a:ext cx="3539" cy="370289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056405" y="3826412"/>
            <a:ext cx="3539" cy="370289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752134" y="4157376"/>
            <a:ext cx="0" cy="422031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127402" y="4429130"/>
            <a:ext cx="18483" cy="438292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136715" y="3404381"/>
            <a:ext cx="2380301" cy="0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403188" y="382641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Martín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153943" y="3844355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Emilia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3390985" y="4118799"/>
            <a:ext cx="1012203" cy="0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374144" y="2240657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Sofia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220317" y="222714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Paco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421536" y="5711392"/>
            <a:ext cx="1620410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Lorena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391675" y="337641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Carlos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10142" y="571139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Luca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401389" y="337641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Ana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194" y="4429130"/>
            <a:ext cx="2473377" cy="1727243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1653414" y="5673996"/>
            <a:ext cx="2010229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Chu-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chu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5871" y="31537"/>
            <a:ext cx="9786980" cy="646331"/>
          </a:xfrm>
          <a:prstGeom prst="rect">
            <a:avLst/>
          </a:prstGeom>
          <a:solidFill>
            <a:srgbClr val="115076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Es bonito… ¿la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abuela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la prima o el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perro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?</a:t>
            </a:r>
          </a:p>
        </p:txBody>
      </p:sp>
      <p:sp>
        <p:nvSpPr>
          <p:cNvPr id="49" name="Oval 48"/>
          <p:cNvSpPr/>
          <p:nvPr/>
        </p:nvSpPr>
        <p:spPr>
          <a:xfrm>
            <a:off x="5104724" y="661513"/>
            <a:ext cx="2030013" cy="2149462"/>
          </a:xfrm>
          <a:prstGeom prst="ellipse">
            <a:avLst/>
          </a:prstGeom>
          <a:noFill/>
          <a:ln w="762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346465" y="4218020"/>
            <a:ext cx="2030013" cy="2149462"/>
          </a:xfrm>
          <a:prstGeom prst="ellipse">
            <a:avLst/>
          </a:prstGeom>
          <a:noFill/>
          <a:ln w="762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10131969" y="4218020"/>
            <a:ext cx="2030013" cy="2149462"/>
          </a:xfrm>
          <a:prstGeom prst="ellipse">
            <a:avLst/>
          </a:prstGeom>
          <a:noFill/>
          <a:ln w="762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003" y="22489"/>
            <a:ext cx="9874847" cy="646331"/>
          </a:xfrm>
          <a:prstGeom prst="rect">
            <a:avLst/>
          </a:prstGeom>
          <a:solidFill>
            <a:srgbClr val="115076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El </a:t>
            </a:r>
            <a:r>
              <a:rPr kumimoji="0" lang="en-GB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perro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es bonito.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424485" y="6003779"/>
            <a:ext cx="1405834" cy="604870"/>
          </a:xfrm>
          <a:solidFill>
            <a:srgbClr val="EE6000"/>
          </a:solidFill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Isobel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3749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0" grpId="1" animBg="1"/>
      <p:bldP spid="51" grpId="0" animBg="1"/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662" y="739249"/>
            <a:ext cx="1624105" cy="17038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82" y="799279"/>
            <a:ext cx="1610977" cy="16438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291" y="1660292"/>
            <a:ext cx="1781745" cy="20019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519" y="1695257"/>
            <a:ext cx="1808961" cy="18150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2443" y="4421723"/>
            <a:ext cx="1368874" cy="156817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89" y="4411187"/>
            <a:ext cx="1488744" cy="167483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79" y="4368391"/>
            <a:ext cx="1967133" cy="1967133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4026551" y="2567193"/>
            <a:ext cx="0" cy="844062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04184" y="2567193"/>
            <a:ext cx="0" cy="844062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995225" y="3411255"/>
            <a:ext cx="2108959" cy="9048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127402" y="3404381"/>
            <a:ext cx="0" cy="422031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629063" y="4210707"/>
            <a:ext cx="0" cy="422031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056948" y="4181808"/>
            <a:ext cx="2108959" cy="9048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1161825" y="3826412"/>
            <a:ext cx="3539" cy="370289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056405" y="3826412"/>
            <a:ext cx="3539" cy="370289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752134" y="4157376"/>
            <a:ext cx="0" cy="422031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127402" y="4429130"/>
            <a:ext cx="18483" cy="438292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136715" y="3404381"/>
            <a:ext cx="2380301" cy="0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403188" y="382641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Martín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153943" y="3844355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Emilia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3390985" y="4118799"/>
            <a:ext cx="1012203" cy="0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374144" y="2240657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Sofia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220317" y="222714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Paco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421536" y="5711392"/>
            <a:ext cx="1620410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Lorena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391675" y="337641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Carlos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10142" y="571139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Luca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401389" y="337641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Ana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194" y="4429130"/>
            <a:ext cx="2473377" cy="1727243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1653414" y="5673996"/>
            <a:ext cx="2010229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Chu-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chu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6599" y="69011"/>
            <a:ext cx="10889743" cy="646331"/>
          </a:xfrm>
          <a:prstGeom prst="rect">
            <a:avLst/>
          </a:prstGeom>
          <a:solidFill>
            <a:srgbClr val="115076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Es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activa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… ¿el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abuelo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la tía o el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perro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?</a:t>
            </a:r>
          </a:p>
        </p:txBody>
      </p:sp>
      <p:sp>
        <p:nvSpPr>
          <p:cNvPr id="49" name="Oval 48"/>
          <p:cNvSpPr/>
          <p:nvPr/>
        </p:nvSpPr>
        <p:spPr>
          <a:xfrm>
            <a:off x="2929629" y="665359"/>
            <a:ext cx="2030013" cy="2149462"/>
          </a:xfrm>
          <a:prstGeom prst="ellipse">
            <a:avLst/>
          </a:prstGeom>
          <a:noFill/>
          <a:ln w="762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10064398" y="1798226"/>
            <a:ext cx="2030013" cy="2149462"/>
          </a:xfrm>
          <a:prstGeom prst="ellipse">
            <a:avLst/>
          </a:prstGeom>
          <a:noFill/>
          <a:ln w="762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269847" y="4277226"/>
            <a:ext cx="2030013" cy="2149462"/>
          </a:xfrm>
          <a:prstGeom prst="ellipse">
            <a:avLst/>
          </a:prstGeom>
          <a:noFill/>
          <a:ln w="762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6599" y="83870"/>
            <a:ext cx="10889743" cy="646331"/>
          </a:xfrm>
          <a:prstGeom prst="rect">
            <a:avLst/>
          </a:prstGeom>
          <a:solidFill>
            <a:srgbClr val="115076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La tía es </a:t>
            </a:r>
            <a:r>
              <a:rPr kumimoji="0" lang="en-GB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activa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</p:txBody>
      </p:sp>
      <p:sp>
        <p:nvSpPr>
          <p:cNvPr id="52" name="Title 4"/>
          <p:cNvSpPr>
            <a:spLocks noGrp="1"/>
          </p:cNvSpPr>
          <p:nvPr>
            <p:ph type="title"/>
          </p:nvPr>
        </p:nvSpPr>
        <p:spPr>
          <a:xfrm>
            <a:off x="4445468" y="6014885"/>
            <a:ext cx="1405834" cy="604870"/>
          </a:xfrm>
          <a:solidFill>
            <a:srgbClr val="EE6000"/>
          </a:solidFill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Isobel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8240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0" grpId="1" animBg="1"/>
      <p:bldP spid="51" grpId="0" animBg="1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678" y="730368"/>
            <a:ext cx="1624105" cy="17038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82" y="799279"/>
            <a:ext cx="1610977" cy="16438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291" y="1660292"/>
            <a:ext cx="1781745" cy="20019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519" y="1695257"/>
            <a:ext cx="1808961" cy="18150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2443" y="4421723"/>
            <a:ext cx="1368874" cy="156817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89" y="4411187"/>
            <a:ext cx="1488744" cy="167483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79" y="4368391"/>
            <a:ext cx="1967133" cy="1967133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4026551" y="2567193"/>
            <a:ext cx="0" cy="844062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04184" y="2567193"/>
            <a:ext cx="0" cy="844062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995225" y="3411255"/>
            <a:ext cx="2108959" cy="9048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127402" y="3404381"/>
            <a:ext cx="0" cy="422031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629063" y="4210707"/>
            <a:ext cx="0" cy="422031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056948" y="4181808"/>
            <a:ext cx="2108959" cy="9048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1161825" y="3826412"/>
            <a:ext cx="3539" cy="370289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056405" y="3826412"/>
            <a:ext cx="3539" cy="370289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752134" y="4157376"/>
            <a:ext cx="0" cy="422031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127402" y="4429130"/>
            <a:ext cx="18483" cy="438292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136715" y="3404381"/>
            <a:ext cx="2380301" cy="0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403188" y="382641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Martín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153943" y="3844355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Emilia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3390985" y="4118799"/>
            <a:ext cx="1012203" cy="0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374144" y="2240657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Sofia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220317" y="222714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Paco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421536" y="5711392"/>
            <a:ext cx="1620410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Lorena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391675" y="337641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Carlos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10142" y="571139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Luca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401389" y="337641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Ana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194" y="4429130"/>
            <a:ext cx="2473377" cy="1727243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1653414" y="5673996"/>
            <a:ext cx="2010229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Chu-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chu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6599" y="69011"/>
            <a:ext cx="10889743" cy="646331"/>
          </a:xfrm>
          <a:prstGeom prst="rect">
            <a:avLst/>
          </a:prstGeom>
          <a:solidFill>
            <a:srgbClr val="115076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Es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hermosa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… ¿el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abuelo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la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abuela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o el tío?</a:t>
            </a:r>
          </a:p>
        </p:txBody>
      </p:sp>
      <p:sp>
        <p:nvSpPr>
          <p:cNvPr id="49" name="Oval 48"/>
          <p:cNvSpPr/>
          <p:nvPr/>
        </p:nvSpPr>
        <p:spPr>
          <a:xfrm>
            <a:off x="2973017" y="678196"/>
            <a:ext cx="2030013" cy="2149462"/>
          </a:xfrm>
          <a:prstGeom prst="ellipse">
            <a:avLst/>
          </a:prstGeom>
          <a:noFill/>
          <a:ln w="762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5104723" y="653677"/>
            <a:ext cx="2030013" cy="2149462"/>
          </a:xfrm>
          <a:prstGeom prst="ellipse">
            <a:avLst/>
          </a:prstGeom>
          <a:noFill/>
          <a:ln w="762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8166531" y="1715943"/>
            <a:ext cx="2030013" cy="2149462"/>
          </a:xfrm>
          <a:prstGeom prst="ellipse">
            <a:avLst/>
          </a:prstGeom>
          <a:noFill/>
          <a:ln w="762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6599" y="90967"/>
            <a:ext cx="10889743" cy="646331"/>
          </a:xfrm>
          <a:prstGeom prst="rect">
            <a:avLst/>
          </a:prstGeom>
          <a:solidFill>
            <a:srgbClr val="115076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La </a:t>
            </a:r>
            <a:r>
              <a:rPr kumimoji="0" lang="en-GB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abuela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es </a:t>
            </a:r>
            <a:r>
              <a:rPr kumimoji="0" lang="en-GB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hermosa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466153" y="6013008"/>
            <a:ext cx="1399891" cy="566317"/>
          </a:xfrm>
          <a:solidFill>
            <a:srgbClr val="F66400"/>
          </a:solidFill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Isobel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0990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0" grpId="1" animBg="1"/>
      <p:bldP spid="51" grpId="0" animBg="1"/>
      <p:bldP spid="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662" y="739249"/>
            <a:ext cx="1624105" cy="17038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82" y="799279"/>
            <a:ext cx="1610977" cy="16438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291" y="1660292"/>
            <a:ext cx="1781745" cy="20019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519" y="1695257"/>
            <a:ext cx="1808961" cy="18150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2443" y="4421723"/>
            <a:ext cx="1368874" cy="156817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89" y="4411187"/>
            <a:ext cx="1488744" cy="167483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79" y="4368391"/>
            <a:ext cx="1967133" cy="1967133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4026551" y="2567193"/>
            <a:ext cx="0" cy="844062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04184" y="2567193"/>
            <a:ext cx="0" cy="844062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995225" y="3411255"/>
            <a:ext cx="2108959" cy="9048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127402" y="3404381"/>
            <a:ext cx="0" cy="422031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629063" y="4210707"/>
            <a:ext cx="0" cy="422031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056948" y="4181808"/>
            <a:ext cx="2108959" cy="9048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1161825" y="3826412"/>
            <a:ext cx="3539" cy="370289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056405" y="3826412"/>
            <a:ext cx="3539" cy="370289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752134" y="4157376"/>
            <a:ext cx="0" cy="422031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127402" y="4429130"/>
            <a:ext cx="18483" cy="438292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136715" y="3404381"/>
            <a:ext cx="2380301" cy="0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403188" y="382641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Martín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153943" y="3844355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Emilia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3390985" y="4118799"/>
            <a:ext cx="1012203" cy="0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374144" y="2240657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Sofia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220317" y="222714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Paco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421536" y="5711392"/>
            <a:ext cx="1620410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Lorena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391675" y="337641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Carlos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10142" y="571139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Luca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401389" y="337641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Ana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194" y="4429130"/>
            <a:ext cx="2473377" cy="1727243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1653414" y="5673996"/>
            <a:ext cx="2010229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Chu-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chu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6599" y="69011"/>
            <a:ext cx="10889743" cy="646331"/>
          </a:xfrm>
          <a:prstGeom prst="rect">
            <a:avLst/>
          </a:prstGeom>
          <a:solidFill>
            <a:srgbClr val="115076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Es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artístico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… ¿la prima, el primo o la tía?</a:t>
            </a:r>
          </a:p>
        </p:txBody>
      </p:sp>
      <p:sp>
        <p:nvSpPr>
          <p:cNvPr id="49" name="Oval 48"/>
          <p:cNvSpPr/>
          <p:nvPr/>
        </p:nvSpPr>
        <p:spPr>
          <a:xfrm>
            <a:off x="10174777" y="4300730"/>
            <a:ext cx="2030013" cy="2149462"/>
          </a:xfrm>
          <a:prstGeom prst="ellipse">
            <a:avLst/>
          </a:prstGeom>
          <a:noFill/>
          <a:ln w="762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8371376" y="4294885"/>
            <a:ext cx="2030013" cy="2149462"/>
          </a:xfrm>
          <a:prstGeom prst="ellipse">
            <a:avLst/>
          </a:prstGeom>
          <a:noFill/>
          <a:ln w="762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10131969" y="1691598"/>
            <a:ext cx="2030013" cy="2149462"/>
          </a:xfrm>
          <a:prstGeom prst="ellipse">
            <a:avLst/>
          </a:prstGeom>
          <a:noFill/>
          <a:ln w="762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6599" y="87900"/>
            <a:ext cx="10889743" cy="646331"/>
          </a:xfrm>
          <a:prstGeom prst="rect">
            <a:avLst/>
          </a:prstGeom>
          <a:solidFill>
            <a:srgbClr val="115076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El primo es </a:t>
            </a:r>
            <a:r>
              <a:rPr kumimoji="0" lang="en-GB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artístico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3519" y="6026366"/>
            <a:ext cx="1420844" cy="477070"/>
          </a:xfrm>
          <a:solidFill>
            <a:srgbClr val="EE6000"/>
          </a:solidFill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Isobel</a:t>
            </a:r>
          </a:p>
        </p:txBody>
      </p:sp>
    </p:spTree>
    <p:extLst>
      <p:ext uri="{BB962C8B-B14F-4D97-AF65-F5344CB8AC3E}">
        <p14:creationId xmlns:p14="http://schemas.microsoft.com/office/powerpoint/2010/main" val="305913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0" grpId="1" animBg="1"/>
      <p:bldP spid="51" grpId="0" animBg="1"/>
      <p:bldP spid="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662" y="739249"/>
            <a:ext cx="1624105" cy="17038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82" y="799279"/>
            <a:ext cx="1610977" cy="16438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291" y="1660292"/>
            <a:ext cx="1781745" cy="20019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519" y="1695257"/>
            <a:ext cx="1808961" cy="18150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2443" y="4421723"/>
            <a:ext cx="1368874" cy="156817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89" y="4411187"/>
            <a:ext cx="1488744" cy="167483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79" y="4368391"/>
            <a:ext cx="1967133" cy="1967133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4026551" y="2567193"/>
            <a:ext cx="0" cy="844062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04184" y="2567193"/>
            <a:ext cx="0" cy="844062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995225" y="3411255"/>
            <a:ext cx="2108959" cy="9048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127402" y="3404381"/>
            <a:ext cx="0" cy="422031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629063" y="4210707"/>
            <a:ext cx="0" cy="422031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056948" y="4181808"/>
            <a:ext cx="2108959" cy="9048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1161825" y="3826412"/>
            <a:ext cx="3539" cy="370289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056405" y="3826412"/>
            <a:ext cx="3539" cy="370289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752134" y="4157376"/>
            <a:ext cx="0" cy="422031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127402" y="4429130"/>
            <a:ext cx="18483" cy="438292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136715" y="3404381"/>
            <a:ext cx="2380301" cy="0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403188" y="382641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Martín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153943" y="3844355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Emilia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3390985" y="4118799"/>
            <a:ext cx="1012203" cy="0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374144" y="2240657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Sofia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220317" y="222714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Paco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421536" y="5711392"/>
            <a:ext cx="1620410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Lorena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391675" y="337641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Carlos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10142" y="571139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Luca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401389" y="337641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Ana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194" y="4429130"/>
            <a:ext cx="2473377" cy="1727243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1653414" y="5673996"/>
            <a:ext cx="2010229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Chu-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chu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6599" y="69011"/>
            <a:ext cx="10889743" cy="646331"/>
          </a:xfrm>
          <a:prstGeom prst="rect">
            <a:avLst/>
          </a:prstGeom>
          <a:solidFill>
            <a:srgbClr val="115076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Es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hermoso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… ¿la prima, el tío o la tía?</a:t>
            </a:r>
          </a:p>
        </p:txBody>
      </p:sp>
      <p:sp>
        <p:nvSpPr>
          <p:cNvPr id="49" name="Oval 48"/>
          <p:cNvSpPr/>
          <p:nvPr/>
        </p:nvSpPr>
        <p:spPr>
          <a:xfrm>
            <a:off x="10174777" y="4300730"/>
            <a:ext cx="2030013" cy="2149462"/>
          </a:xfrm>
          <a:prstGeom prst="ellipse">
            <a:avLst/>
          </a:prstGeom>
          <a:noFill/>
          <a:ln w="762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8181816" y="1691598"/>
            <a:ext cx="2030013" cy="2149462"/>
          </a:xfrm>
          <a:prstGeom prst="ellipse">
            <a:avLst/>
          </a:prstGeom>
          <a:noFill/>
          <a:ln w="762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10131969" y="1691598"/>
            <a:ext cx="2030013" cy="2149462"/>
          </a:xfrm>
          <a:prstGeom prst="ellipse">
            <a:avLst/>
          </a:prstGeom>
          <a:noFill/>
          <a:ln w="762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6599" y="97719"/>
            <a:ext cx="10889743" cy="646331"/>
          </a:xfrm>
          <a:prstGeom prst="rect">
            <a:avLst/>
          </a:prstGeom>
          <a:solidFill>
            <a:srgbClr val="115076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El tío es </a:t>
            </a:r>
            <a:r>
              <a:rPr kumimoji="0" lang="en-GB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hermoso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6470" y="6025079"/>
            <a:ext cx="1379120" cy="468538"/>
          </a:xfrm>
          <a:solidFill>
            <a:srgbClr val="E25B00"/>
          </a:solidFill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Isobel</a:t>
            </a:r>
          </a:p>
        </p:txBody>
      </p:sp>
    </p:spTree>
    <p:extLst>
      <p:ext uri="{BB962C8B-B14F-4D97-AF65-F5344CB8AC3E}">
        <p14:creationId xmlns:p14="http://schemas.microsoft.com/office/powerpoint/2010/main" val="313073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0" grpId="1" animBg="1"/>
      <p:bldP spid="51" grpId="0" animBg="1"/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662" y="739249"/>
            <a:ext cx="1624105" cy="17038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82" y="799279"/>
            <a:ext cx="1610977" cy="16438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291" y="1660292"/>
            <a:ext cx="1781745" cy="20019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519" y="1695257"/>
            <a:ext cx="1808961" cy="18150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2443" y="4421723"/>
            <a:ext cx="1368874" cy="156817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89" y="4411187"/>
            <a:ext cx="1488744" cy="167483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79" y="4368391"/>
            <a:ext cx="1967133" cy="1967133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4026551" y="2567193"/>
            <a:ext cx="0" cy="844062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04184" y="2567193"/>
            <a:ext cx="0" cy="844062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995225" y="3411255"/>
            <a:ext cx="2108959" cy="9048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127402" y="3404381"/>
            <a:ext cx="0" cy="422031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629063" y="4210707"/>
            <a:ext cx="0" cy="422031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056948" y="4181808"/>
            <a:ext cx="2108959" cy="9048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1161825" y="3826412"/>
            <a:ext cx="3539" cy="370289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056405" y="3826412"/>
            <a:ext cx="3539" cy="370289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752134" y="4157376"/>
            <a:ext cx="0" cy="422031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127402" y="4429130"/>
            <a:ext cx="18483" cy="438292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136715" y="3404381"/>
            <a:ext cx="2380301" cy="0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403188" y="382641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Martín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153943" y="3844355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Emilia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3390985" y="4118799"/>
            <a:ext cx="1012203" cy="0"/>
          </a:xfrm>
          <a:prstGeom prst="line">
            <a:avLst/>
          </a:prstGeom>
          <a:ln w="76200">
            <a:solidFill>
              <a:srgbClr val="E25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374144" y="2240657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Sofia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220317" y="222714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Paco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421536" y="5711392"/>
            <a:ext cx="1620410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Lorena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391675" y="337641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Carlos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10142" y="571139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Luca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401389" y="3376412"/>
            <a:ext cx="1491175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Ana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194" y="4429130"/>
            <a:ext cx="2473377" cy="1727243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1653414" y="5673996"/>
            <a:ext cx="2010229" cy="584775"/>
          </a:xfrm>
          <a:prstGeom prst="rect">
            <a:avLst/>
          </a:prstGeom>
          <a:solidFill>
            <a:srgbClr val="E25B00"/>
          </a:solidFill>
          <a:ln>
            <a:solidFill>
              <a:srgbClr val="E25B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Chu-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chu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6599" y="69011"/>
            <a:ext cx="10889743" cy="646331"/>
          </a:xfrm>
          <a:prstGeom prst="rect">
            <a:avLst/>
          </a:prstGeom>
          <a:solidFill>
            <a:srgbClr val="115076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Es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famosa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… ¿la prima, el </a:t>
            </a: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abuelo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o el tío?</a:t>
            </a:r>
          </a:p>
        </p:txBody>
      </p:sp>
      <p:sp>
        <p:nvSpPr>
          <p:cNvPr id="49" name="Oval 48"/>
          <p:cNvSpPr/>
          <p:nvPr/>
        </p:nvSpPr>
        <p:spPr>
          <a:xfrm>
            <a:off x="2944131" y="755437"/>
            <a:ext cx="2030013" cy="2149462"/>
          </a:xfrm>
          <a:prstGeom prst="ellipse">
            <a:avLst/>
          </a:prstGeom>
          <a:noFill/>
          <a:ln w="762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10146818" y="4251940"/>
            <a:ext cx="2030013" cy="2149462"/>
          </a:xfrm>
          <a:prstGeom prst="ellipse">
            <a:avLst/>
          </a:prstGeom>
          <a:noFill/>
          <a:ln w="762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8144294" y="1690429"/>
            <a:ext cx="2030013" cy="2149462"/>
          </a:xfrm>
          <a:prstGeom prst="ellipse">
            <a:avLst/>
          </a:prstGeom>
          <a:noFill/>
          <a:ln w="762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6599" y="100783"/>
            <a:ext cx="10889743" cy="646331"/>
          </a:xfrm>
          <a:prstGeom prst="rect">
            <a:avLst/>
          </a:prstGeom>
          <a:solidFill>
            <a:srgbClr val="115076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La prima es </a:t>
            </a:r>
            <a:r>
              <a:rPr kumimoji="0" lang="en-GB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famosa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29581" y="6017999"/>
            <a:ext cx="1463196" cy="454011"/>
          </a:xfrm>
          <a:solidFill>
            <a:srgbClr val="EE6000"/>
          </a:solidFill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Isobel</a:t>
            </a:r>
          </a:p>
        </p:txBody>
      </p:sp>
    </p:spTree>
    <p:extLst>
      <p:ext uri="{BB962C8B-B14F-4D97-AF65-F5344CB8AC3E}">
        <p14:creationId xmlns:p14="http://schemas.microsoft.com/office/powerpoint/2010/main" val="339173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0" grpId="1" animBg="1"/>
      <p:bldP spid="51" grpId="0" animBg="1"/>
      <p:bldP spid="5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ources (not bold NA).pptx" id="{C04240F7-4567-42F4-A6A9-1F35289C3A03}" vid="{11C110E3-9438-4B77-B542-C85A197C3B21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anish_template.pptx [Read-Only]" id="{223A5FE2-D646-431C-A223-FF3E69290268}" vid="{7360DC47-A87F-4B2E-B0FA-554F224BB3C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554</Words>
  <Application>Microsoft Macintosh PowerPoint</Application>
  <PresentationFormat>Widescreen</PresentationFormat>
  <Paragraphs>171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SimSun</vt:lpstr>
      <vt:lpstr>Arial</vt:lpstr>
      <vt:lpstr>Calibri</vt:lpstr>
      <vt:lpstr>Calibri Light</vt:lpstr>
      <vt:lpstr>Century Gothic</vt:lpstr>
      <vt:lpstr>Times New Roman</vt:lpstr>
      <vt:lpstr>Tw Cen MT</vt:lpstr>
      <vt:lpstr>Wingdings</vt:lpstr>
      <vt:lpstr>Office Theme</vt:lpstr>
      <vt:lpstr>1_Office Theme</vt:lpstr>
      <vt:lpstr>2_Office Theme</vt:lpstr>
      <vt:lpstr>Vocabulary</vt:lpstr>
      <vt:lpstr>Vocabulario</vt:lpstr>
      <vt:lpstr>Soy Isobel, hablo de mi familia.</vt:lpstr>
      <vt:lpstr>Isobel</vt:lpstr>
      <vt:lpstr>Isobel</vt:lpstr>
      <vt:lpstr>Isobel</vt:lpstr>
      <vt:lpstr>Isobel</vt:lpstr>
      <vt:lpstr>Isobel</vt:lpstr>
      <vt:lpstr>Isobel</vt:lpstr>
      <vt:lpstr>Isobel</vt:lpstr>
    </vt:vector>
  </TitlesOfParts>
  <Company>University of York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Avery</dc:creator>
  <cp:lastModifiedBy>Helen Thomas</cp:lastModifiedBy>
  <cp:revision>6</cp:revision>
  <dcterms:created xsi:type="dcterms:W3CDTF">2019-11-27T07:59:15Z</dcterms:created>
  <dcterms:modified xsi:type="dcterms:W3CDTF">2020-03-30T08:28:08Z</dcterms:modified>
</cp:coreProperties>
</file>