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0"/>
  </p:notesMasterIdLst>
  <p:sldIdLst>
    <p:sldId id="268" r:id="rId2"/>
    <p:sldId id="305" r:id="rId3"/>
    <p:sldId id="319" r:id="rId4"/>
    <p:sldId id="306" r:id="rId5"/>
    <p:sldId id="320" r:id="rId6"/>
    <p:sldId id="294" r:id="rId7"/>
    <p:sldId id="295" r:id="rId8"/>
    <p:sldId id="29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4410" autoAdjust="0"/>
    <p:restoredTop sz="86401" autoAdjust="0"/>
  </p:normalViewPr>
  <p:slideViewPr>
    <p:cSldViewPr snapToGrid="0">
      <p:cViewPr>
        <p:scale>
          <a:sx n="92" d="100"/>
          <a:sy n="92" d="100"/>
        </p:scale>
        <p:origin x="32" y="53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07/02/2020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491548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2a] Revisiting plural nouns</a:t>
            </a:r>
            <a:endParaRPr lang="en-GB" dirty="0"/>
          </a:p>
          <a:p>
            <a:endParaRPr lang="en-GB" dirty="0"/>
          </a:p>
          <a:p>
            <a:r>
              <a:rPr lang="en-GB" dirty="0"/>
              <a:t>Which and how many of the multiple choice options are possible in the gap? 1 / 2 / or all 3?</a:t>
            </a:r>
            <a:br>
              <a:rPr lang="en-GB" dirty="0"/>
            </a:br>
            <a:r>
              <a:rPr lang="en-GB" dirty="0"/>
              <a:t>Note: </a:t>
            </a:r>
            <a:r>
              <a:rPr lang="en-GB" b="1" dirty="0" err="1"/>
              <a:t>möglich</a:t>
            </a:r>
            <a:r>
              <a:rPr lang="en-GB" dirty="0"/>
              <a:t> [156] is a very high-frequency word and was a cluster</a:t>
            </a:r>
            <a:r>
              <a:rPr lang="en-GB" baseline="0" dirty="0"/>
              <a:t> word for long ‘ö’.  We re-use it here.  Ensure that students know what it means, then use it repeatedly when eliciting responses for this task.</a:t>
            </a:r>
            <a:br>
              <a:rPr lang="en-GB" baseline="0" dirty="0"/>
            </a:br>
            <a:br>
              <a:rPr lang="en-GB" baseline="0" dirty="0"/>
            </a:br>
            <a:r>
              <a:rPr lang="en-GB" baseline="0" dirty="0"/>
              <a:t>1. Students decide which words are possible.  As these sentences revise previous grammar and vocabulary, it makes sense for them to write them down.  The first sentence can be done with students as an example.</a:t>
            </a:r>
            <a:br>
              <a:rPr lang="en-GB" baseline="0" dirty="0"/>
            </a:br>
            <a:r>
              <a:rPr lang="en-GB" baseline="0" dirty="0"/>
              <a:t>2. Students then listen and check their answers.</a:t>
            </a:r>
            <a:br>
              <a:rPr lang="en-GB" baseline="0" dirty="0"/>
            </a:br>
            <a:r>
              <a:rPr lang="en-GB" baseline="0" dirty="0"/>
              <a:t>3. Teachers could additionally elicit the plural forms for any singular nouns in the task.</a:t>
            </a:r>
            <a:br>
              <a:rPr lang="en-GB" baseline="0" dirty="0"/>
            </a:br>
            <a:r>
              <a:rPr lang="en-GB" baseline="0" dirty="0"/>
              <a:t>4. Students then give the English translation for each sentence.</a:t>
            </a:r>
            <a:br>
              <a:rPr lang="en-GB" baseline="0" dirty="0"/>
            </a:br>
            <a:r>
              <a:rPr lang="en-GB" baseline="0" dirty="0"/>
              <a:t>5. Finally, teachers draw attention to the less common plural pattern +umlaut +</a:t>
            </a:r>
            <a:r>
              <a:rPr lang="en-GB" baseline="0" dirty="0" err="1"/>
              <a:t>er</a:t>
            </a:r>
            <a:r>
              <a:rPr lang="en-GB" baseline="0" dirty="0"/>
              <a:t> and ask students to give examples (</a:t>
            </a:r>
            <a:r>
              <a:rPr lang="en-GB" baseline="0" dirty="0" err="1"/>
              <a:t>Bücher</a:t>
            </a:r>
            <a:r>
              <a:rPr lang="en-GB" baseline="0" dirty="0"/>
              <a:t> / </a:t>
            </a:r>
            <a:r>
              <a:rPr lang="en-GB" baseline="0" dirty="0" err="1"/>
              <a:t>Wörter</a:t>
            </a:r>
            <a:r>
              <a:rPr lang="en-GB" baseline="0" dirty="0"/>
              <a:t>) and also ensure that students have noticed ‘Lieder’.</a:t>
            </a:r>
          </a:p>
          <a:p>
            <a:endParaRPr lang="en-GB" dirty="0"/>
          </a:p>
          <a:p>
            <a:endParaRPr lang="en-GB" dirty="0"/>
          </a:p>
          <a:p>
            <a:r>
              <a:rPr lang="en-GB" b="1" dirty="0"/>
              <a:t>Transcript </a:t>
            </a:r>
          </a:p>
          <a:p>
            <a:r>
              <a:rPr lang="en-GB" sz="1200" kern="1200" dirty="0">
                <a:solidFill>
                  <a:schemeClr val="tx1"/>
                </a:solidFill>
                <a:effectLst/>
                <a:latin typeface="+mn-lt"/>
                <a:ea typeface="+mn-ea"/>
                <a:cs typeface="+mn-cs"/>
              </a:rPr>
              <a:t>1. Der </a:t>
            </a:r>
            <a:r>
              <a:rPr lang="en-GB" sz="1200" kern="1200" dirty="0" err="1">
                <a:solidFill>
                  <a:schemeClr val="tx1"/>
                </a:solidFill>
                <a:effectLst/>
                <a:latin typeface="+mn-lt"/>
                <a:ea typeface="+mn-ea"/>
                <a:cs typeface="+mn-cs"/>
              </a:rPr>
              <a:t>Arzt</a:t>
            </a:r>
            <a:r>
              <a:rPr lang="en-GB" sz="1200" kern="1200" dirty="0">
                <a:solidFill>
                  <a:schemeClr val="tx1"/>
                </a:solidFill>
                <a:effectLst/>
                <a:latin typeface="+mn-lt"/>
                <a:ea typeface="+mn-ea"/>
                <a:cs typeface="+mn-cs"/>
              </a:rPr>
              <a:t> hat </a:t>
            </a:r>
            <a:r>
              <a:rPr lang="en-GB" sz="1200" kern="1200" dirty="0" err="1">
                <a:solidFill>
                  <a:schemeClr val="tx1"/>
                </a:solidFill>
                <a:effectLst/>
                <a:latin typeface="+mn-lt"/>
                <a:ea typeface="+mn-ea"/>
                <a:cs typeface="+mn-cs"/>
              </a:rPr>
              <a:t>zwei</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Geschenke</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Der </a:t>
            </a:r>
            <a:r>
              <a:rPr lang="en-GB" sz="1200" kern="1200" dirty="0" err="1">
                <a:solidFill>
                  <a:schemeClr val="tx1"/>
                </a:solidFill>
                <a:effectLst/>
                <a:latin typeface="+mn-lt"/>
                <a:ea typeface="+mn-ea"/>
                <a:cs typeface="+mn-cs"/>
              </a:rPr>
              <a:t>Sänger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lernt</a:t>
            </a:r>
            <a:r>
              <a:rPr lang="en-GB" sz="1200" kern="1200" dirty="0">
                <a:solidFill>
                  <a:schemeClr val="tx1"/>
                </a:solidFill>
                <a:effectLst/>
                <a:latin typeface="+mn-lt"/>
                <a:ea typeface="+mn-ea"/>
                <a:cs typeface="+mn-cs"/>
              </a:rPr>
              <a:t> elf </a:t>
            </a:r>
            <a:r>
              <a:rPr lang="en-GB" sz="1200" b="1" kern="1200" dirty="0" err="1">
                <a:solidFill>
                  <a:schemeClr val="tx1"/>
                </a:solidFill>
                <a:effectLst/>
                <a:latin typeface="+mn-lt"/>
                <a:ea typeface="+mn-ea"/>
                <a:cs typeface="+mn-cs"/>
              </a:rPr>
              <a:t>Wörte</a:t>
            </a:r>
            <a:r>
              <a:rPr lang="en-GB" sz="1200" kern="1200" dirty="0" err="1">
                <a:solidFill>
                  <a:schemeClr val="tx1"/>
                </a:solidFill>
                <a:effectLst/>
                <a:latin typeface="+mn-lt"/>
                <a:ea typeface="+mn-ea"/>
                <a:cs typeface="+mn-cs"/>
              </a:rPr>
              <a:t>r</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Wie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viele</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Züge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viele</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Türen</a:t>
            </a:r>
            <a:r>
              <a:rPr lang="en-GB" sz="1200" b="1"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drei</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Lehrer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drei</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Mädchen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drei</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Fußbälle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5. </a:t>
            </a:r>
            <a:r>
              <a:rPr lang="en-GB" sz="1200" kern="1200" dirty="0" err="1">
                <a:solidFill>
                  <a:schemeClr val="tx1"/>
                </a:solidFill>
                <a:effectLst/>
                <a:latin typeface="+mn-lt"/>
                <a:ea typeface="+mn-ea"/>
                <a:cs typeface="+mn-cs"/>
              </a:rPr>
              <a:t>Ich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wünsche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zehn</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Bücher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wünsche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zehn</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Filme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6. Die Band </a:t>
            </a:r>
            <a:r>
              <a:rPr lang="en-GB" sz="1200" kern="1200" dirty="0" err="1">
                <a:solidFill>
                  <a:schemeClr val="tx1"/>
                </a:solidFill>
                <a:effectLst/>
                <a:latin typeface="+mn-lt"/>
                <a:ea typeface="+mn-ea"/>
                <a:cs typeface="+mn-cs"/>
              </a:rPr>
              <a:t>spielt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zwölf</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Stücke</a:t>
            </a:r>
            <a:r>
              <a:rPr lang="en-GB" sz="1200" kern="1200" dirty="0">
                <a:solidFill>
                  <a:schemeClr val="tx1"/>
                </a:solidFill>
                <a:effectLst/>
                <a:latin typeface="+mn-lt"/>
                <a:ea typeface="+mn-ea"/>
                <a:cs typeface="+mn-cs"/>
              </a:rPr>
              <a:t>.  Die Band </a:t>
            </a:r>
            <a:r>
              <a:rPr lang="en-GB" sz="1200" kern="1200" dirty="0" err="1">
                <a:solidFill>
                  <a:schemeClr val="tx1"/>
                </a:solidFill>
                <a:effectLst/>
                <a:latin typeface="+mn-lt"/>
                <a:ea typeface="+mn-ea"/>
                <a:cs typeface="+mn-cs"/>
              </a:rPr>
              <a:t>spielt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zwölf</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Lieder</a:t>
            </a:r>
            <a:r>
              <a:rPr lang="en-GB" sz="1200" kern="1200" dirty="0">
                <a:solidFill>
                  <a:schemeClr val="tx1"/>
                </a:solidFill>
                <a:effectLst/>
                <a:latin typeface="+mn-lt"/>
                <a:ea typeface="+mn-ea"/>
                <a:cs typeface="+mn-cs"/>
              </a:rPr>
              <a:t>. </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141715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ANTWORTEN </a:t>
            </a:r>
          </a:p>
          <a:p>
            <a:r>
              <a:rPr lang="en-GB" sz="1200" b="0" i="0" u="none" strike="noStrike" kern="1200" dirty="0">
                <a:solidFill>
                  <a:schemeClr val="tx1"/>
                </a:solidFill>
                <a:effectLst/>
                <a:latin typeface="+mn-lt"/>
                <a:ea typeface="+mn-ea"/>
                <a:cs typeface="+mn-cs"/>
              </a:rPr>
              <a:t>2a] Revisiting plural nouns</a:t>
            </a:r>
            <a:endParaRPr lang="en-GB" dirty="0"/>
          </a:p>
          <a:p>
            <a:endParaRPr lang="en-GB" dirty="0"/>
          </a:p>
          <a:p>
            <a:r>
              <a:rPr lang="en-GB" dirty="0"/>
              <a:t>Which and how many of the multiple choice options are possible in the gap? 1 / 2 / or all 3?</a:t>
            </a:r>
            <a:br>
              <a:rPr lang="en-GB" dirty="0"/>
            </a:br>
            <a:r>
              <a:rPr lang="en-GB" dirty="0"/>
              <a:t>Note: </a:t>
            </a:r>
            <a:r>
              <a:rPr lang="en-GB" b="1" dirty="0" err="1"/>
              <a:t>möglich</a:t>
            </a:r>
            <a:r>
              <a:rPr lang="en-GB" dirty="0"/>
              <a:t> [156] is a very high-frequency word and was a cluster</a:t>
            </a:r>
            <a:r>
              <a:rPr lang="en-GB" baseline="0" dirty="0"/>
              <a:t> word for long ‘ö’.  We re-use it here.  Ensure that students know what it means, then use it repeatedly when eliciting responses for this task.</a:t>
            </a:r>
            <a:br>
              <a:rPr lang="en-GB" baseline="0" dirty="0"/>
            </a:br>
            <a:br>
              <a:rPr lang="en-GB" baseline="0" dirty="0"/>
            </a:br>
            <a:r>
              <a:rPr lang="en-GB" baseline="0" dirty="0"/>
              <a:t>1. Students decide which words are possible.  As these sentences revise previous grammar and vocabulary, it makes sense for them to write them down.  The first sentence can be done with students as an example.</a:t>
            </a:r>
            <a:br>
              <a:rPr lang="en-GB" baseline="0" dirty="0"/>
            </a:br>
            <a:r>
              <a:rPr lang="en-GB" baseline="0" dirty="0"/>
              <a:t>2. Students then listen and check their answers.</a:t>
            </a:r>
            <a:br>
              <a:rPr lang="en-GB" baseline="0" dirty="0"/>
            </a:br>
            <a:r>
              <a:rPr lang="en-GB" baseline="0" dirty="0"/>
              <a:t>3. Teachers could additionally elicit the plural forms for any singular nouns in the task.</a:t>
            </a:r>
            <a:br>
              <a:rPr lang="en-GB" baseline="0" dirty="0"/>
            </a:br>
            <a:r>
              <a:rPr lang="en-GB" baseline="0" dirty="0"/>
              <a:t>4. Students then give the English translation for each sentence.</a:t>
            </a:r>
            <a:br>
              <a:rPr lang="en-GB" baseline="0" dirty="0"/>
            </a:br>
            <a:r>
              <a:rPr lang="en-GB" baseline="0" dirty="0"/>
              <a:t>5. Finally, teachers draw attention to the less common plural pattern +umlaut +</a:t>
            </a:r>
            <a:r>
              <a:rPr lang="en-GB" baseline="0" dirty="0" err="1"/>
              <a:t>er</a:t>
            </a:r>
            <a:r>
              <a:rPr lang="en-GB" baseline="0" dirty="0"/>
              <a:t> and ask students to give examples (</a:t>
            </a:r>
            <a:r>
              <a:rPr lang="en-GB" baseline="0" dirty="0" err="1"/>
              <a:t>Bücher</a:t>
            </a:r>
            <a:r>
              <a:rPr lang="en-GB" baseline="0" dirty="0"/>
              <a:t> / </a:t>
            </a:r>
            <a:r>
              <a:rPr lang="en-GB" baseline="0" dirty="0" err="1"/>
              <a:t>Wörter</a:t>
            </a:r>
            <a:r>
              <a:rPr lang="en-GB" baseline="0" dirty="0"/>
              <a:t>) and also ensure that students have noticed ‘Lieder’.</a:t>
            </a:r>
            <a:endParaRPr lang="en-GB" dirty="0"/>
          </a:p>
          <a:p>
            <a:endParaRPr lang="en-GB" dirty="0"/>
          </a:p>
          <a:p>
            <a:r>
              <a:rPr lang="en-GB" b="1" dirty="0"/>
              <a:t>Transcript </a:t>
            </a:r>
          </a:p>
          <a:p>
            <a:r>
              <a:rPr lang="en-GB" sz="1200" kern="1200" dirty="0">
                <a:solidFill>
                  <a:schemeClr val="tx1"/>
                </a:solidFill>
                <a:effectLst/>
                <a:latin typeface="+mn-lt"/>
                <a:ea typeface="+mn-ea"/>
                <a:cs typeface="+mn-cs"/>
              </a:rPr>
              <a:t>1. Der </a:t>
            </a:r>
            <a:r>
              <a:rPr lang="en-GB" sz="1200" kern="1200" dirty="0" err="1">
                <a:solidFill>
                  <a:schemeClr val="tx1"/>
                </a:solidFill>
                <a:effectLst/>
                <a:latin typeface="+mn-lt"/>
                <a:ea typeface="+mn-ea"/>
                <a:cs typeface="+mn-cs"/>
              </a:rPr>
              <a:t>Arzt</a:t>
            </a:r>
            <a:r>
              <a:rPr lang="en-GB" sz="1200" kern="1200" dirty="0">
                <a:solidFill>
                  <a:schemeClr val="tx1"/>
                </a:solidFill>
                <a:effectLst/>
                <a:latin typeface="+mn-lt"/>
                <a:ea typeface="+mn-ea"/>
                <a:cs typeface="+mn-cs"/>
              </a:rPr>
              <a:t> hat </a:t>
            </a:r>
            <a:r>
              <a:rPr lang="en-GB" sz="1200" kern="1200" dirty="0" err="1">
                <a:solidFill>
                  <a:schemeClr val="tx1"/>
                </a:solidFill>
                <a:effectLst/>
                <a:latin typeface="+mn-lt"/>
                <a:ea typeface="+mn-ea"/>
                <a:cs typeface="+mn-cs"/>
              </a:rPr>
              <a:t>zwei</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Geschenke</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Der </a:t>
            </a:r>
            <a:r>
              <a:rPr lang="en-GB" sz="1200" kern="1200" dirty="0" err="1">
                <a:solidFill>
                  <a:schemeClr val="tx1"/>
                </a:solidFill>
                <a:effectLst/>
                <a:latin typeface="+mn-lt"/>
                <a:ea typeface="+mn-ea"/>
                <a:cs typeface="+mn-cs"/>
              </a:rPr>
              <a:t>Sänger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lernt</a:t>
            </a:r>
            <a:r>
              <a:rPr lang="en-GB" sz="1200" kern="1200" dirty="0">
                <a:solidFill>
                  <a:schemeClr val="tx1"/>
                </a:solidFill>
                <a:effectLst/>
                <a:latin typeface="+mn-lt"/>
                <a:ea typeface="+mn-ea"/>
                <a:cs typeface="+mn-cs"/>
              </a:rPr>
              <a:t> elf </a:t>
            </a:r>
            <a:r>
              <a:rPr lang="en-GB" sz="1200" b="1" kern="1200" dirty="0" err="1">
                <a:solidFill>
                  <a:schemeClr val="tx1"/>
                </a:solidFill>
                <a:effectLst/>
                <a:latin typeface="+mn-lt"/>
                <a:ea typeface="+mn-ea"/>
                <a:cs typeface="+mn-cs"/>
              </a:rPr>
              <a:t>Wörte</a:t>
            </a:r>
            <a:r>
              <a:rPr lang="en-GB" sz="1200" kern="1200" dirty="0" err="1">
                <a:solidFill>
                  <a:schemeClr val="tx1"/>
                </a:solidFill>
                <a:effectLst/>
                <a:latin typeface="+mn-lt"/>
                <a:ea typeface="+mn-ea"/>
                <a:cs typeface="+mn-cs"/>
              </a:rPr>
              <a:t>r</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Wie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viele</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Züge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Wie </a:t>
            </a:r>
            <a:r>
              <a:rPr lang="en-GB" sz="1200" kern="1200" dirty="0" err="1">
                <a:solidFill>
                  <a:schemeClr val="tx1"/>
                </a:solidFill>
                <a:effectLst/>
                <a:latin typeface="+mn-lt"/>
                <a:ea typeface="+mn-ea"/>
                <a:cs typeface="+mn-cs"/>
              </a:rPr>
              <a:t>viele</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Türen</a:t>
            </a:r>
            <a:r>
              <a:rPr lang="en-GB" sz="1200" b="1"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drei</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Lehrer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drei</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Mädchen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drei</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Fußbälle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5. </a:t>
            </a:r>
            <a:r>
              <a:rPr lang="en-GB" sz="1200" kern="1200" dirty="0" err="1">
                <a:solidFill>
                  <a:schemeClr val="tx1"/>
                </a:solidFill>
                <a:effectLst/>
                <a:latin typeface="+mn-lt"/>
                <a:ea typeface="+mn-ea"/>
                <a:cs typeface="+mn-cs"/>
              </a:rPr>
              <a:t>Ich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wünsche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zehn</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Bücher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wünsche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zehn</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Filme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6. Die Band </a:t>
            </a:r>
            <a:r>
              <a:rPr lang="en-GB" sz="1200" kern="1200" dirty="0" err="1">
                <a:solidFill>
                  <a:schemeClr val="tx1"/>
                </a:solidFill>
                <a:effectLst/>
                <a:latin typeface="+mn-lt"/>
                <a:ea typeface="+mn-ea"/>
                <a:cs typeface="+mn-cs"/>
              </a:rPr>
              <a:t>spielt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zwölf</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Stücke</a:t>
            </a:r>
            <a:r>
              <a:rPr lang="en-GB" sz="1200" kern="1200" dirty="0">
                <a:solidFill>
                  <a:schemeClr val="tx1"/>
                </a:solidFill>
                <a:effectLst/>
                <a:latin typeface="+mn-lt"/>
                <a:ea typeface="+mn-ea"/>
                <a:cs typeface="+mn-cs"/>
              </a:rPr>
              <a:t>.  Die Band </a:t>
            </a:r>
            <a:r>
              <a:rPr lang="en-GB" sz="1200" kern="1200" dirty="0" err="1">
                <a:solidFill>
                  <a:schemeClr val="tx1"/>
                </a:solidFill>
                <a:effectLst/>
                <a:latin typeface="+mn-lt"/>
                <a:ea typeface="+mn-ea"/>
                <a:cs typeface="+mn-cs"/>
              </a:rPr>
              <a:t>spielt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zwölf</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Lieder</a:t>
            </a:r>
            <a:r>
              <a:rPr lang="en-GB" sz="1200" kern="1200" dirty="0">
                <a:solidFill>
                  <a:schemeClr val="tx1"/>
                </a:solidFill>
                <a:effectLst/>
                <a:latin typeface="+mn-lt"/>
                <a:ea typeface="+mn-ea"/>
                <a:cs typeface="+mn-cs"/>
              </a:rPr>
              <a:t>. </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470524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2b] Revisiting plural nouns – same activity but now listening</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Which and how many of the multiple choice options are possible in the gap? 1 / 2 / or all 3?</a:t>
            </a:r>
            <a:br>
              <a:rPr lang="en-GB" dirty="0"/>
            </a:br>
            <a:br>
              <a:rPr lang="en-GB" dirty="0"/>
            </a:br>
            <a:r>
              <a:rPr lang="en-GB" dirty="0"/>
              <a:t>1.</a:t>
            </a:r>
            <a:r>
              <a:rPr lang="en-GB" baseline="0" dirty="0"/>
              <a:t> </a:t>
            </a:r>
            <a:r>
              <a:rPr lang="en-GB" dirty="0"/>
              <a:t>Listen to each item twice.  On the 2</a:t>
            </a:r>
            <a:r>
              <a:rPr lang="en-GB" baseline="30000" dirty="0"/>
              <a:t>nd</a:t>
            </a:r>
            <a:r>
              <a:rPr lang="en-GB" dirty="0"/>
              <a:t> time of listening, students could be asked</a:t>
            </a:r>
            <a:r>
              <a:rPr lang="en-GB" baseline="0" dirty="0"/>
              <a:t> to write down the English meaning of the whole sentence.</a:t>
            </a:r>
            <a:br>
              <a:rPr lang="en-GB" baseline="0" dirty="0"/>
            </a:br>
            <a:r>
              <a:rPr lang="en-GB" b="1" baseline="0" dirty="0"/>
              <a:t>Note: </a:t>
            </a:r>
            <a:r>
              <a:rPr lang="en-GB" baseline="0" dirty="0"/>
              <a:t>Do the first one as an example, and display the possible answers, and the full English sentence.</a:t>
            </a:r>
            <a:br>
              <a:rPr lang="en-GB" baseline="0" dirty="0"/>
            </a:br>
            <a:r>
              <a:rPr lang="en-GB" baseline="0" dirty="0"/>
              <a:t>2. Then continue with the task.  Most classes will find it helpful to do each item, and then feed back immediately.  However, the teacher may decide to do items 2-6 and the feed back on all items.</a:t>
            </a:r>
            <a:endParaRPr lang="en-GB" dirty="0"/>
          </a:p>
          <a:p>
            <a:endParaRPr lang="en-GB" b="1" dirty="0"/>
          </a:p>
          <a:p>
            <a:r>
              <a:rPr lang="en-GB" b="1" dirty="0"/>
              <a:t>Transcript (possible answers in bold)</a:t>
            </a:r>
          </a:p>
          <a:p>
            <a:pPr marL="228600" indent="-228600">
              <a:buAutoNum type="arabicPeriod"/>
            </a:pPr>
            <a:r>
              <a:rPr lang="en-GB" dirty="0"/>
              <a:t>Die </a:t>
            </a:r>
            <a:r>
              <a:rPr lang="en-GB" dirty="0" err="1"/>
              <a:t>Sängerin</a:t>
            </a:r>
            <a:r>
              <a:rPr lang="en-GB" dirty="0"/>
              <a:t> hat </a:t>
            </a:r>
            <a:r>
              <a:rPr lang="en-GB" dirty="0" err="1"/>
              <a:t>sieben</a:t>
            </a:r>
            <a:r>
              <a:rPr lang="en-GB" dirty="0"/>
              <a:t> _____ Haus / </a:t>
            </a:r>
            <a:r>
              <a:rPr lang="en-GB" b="1" dirty="0" err="1"/>
              <a:t>Fragen</a:t>
            </a:r>
            <a:r>
              <a:rPr lang="en-GB" b="1" dirty="0"/>
              <a:t> / </a:t>
            </a:r>
            <a:r>
              <a:rPr lang="en-GB" b="1" dirty="0" err="1"/>
              <a:t>Freunde</a:t>
            </a:r>
            <a:endParaRPr lang="en-GB"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Der Zug hat </a:t>
            </a:r>
            <a:r>
              <a:rPr lang="en-GB" dirty="0" err="1"/>
              <a:t>viele</a:t>
            </a:r>
            <a:r>
              <a:rPr lang="en-GB" dirty="0"/>
              <a:t>______ </a:t>
            </a:r>
            <a:r>
              <a:rPr lang="en-GB" b="1" dirty="0" err="1"/>
              <a:t>Plätze</a:t>
            </a:r>
            <a:r>
              <a:rPr lang="en-GB" b="1" dirty="0"/>
              <a:t> / </a:t>
            </a:r>
            <a:r>
              <a:rPr lang="en-GB" b="0" dirty="0"/>
              <a:t>Film</a:t>
            </a:r>
            <a:r>
              <a:rPr lang="en-GB" b="0" baseline="0" dirty="0"/>
              <a:t> </a:t>
            </a:r>
            <a:r>
              <a:rPr lang="en-GB" b="1" dirty="0"/>
              <a:t>/ </a:t>
            </a:r>
            <a:r>
              <a:rPr lang="en-GB" b="1" dirty="0" err="1"/>
              <a:t>Sänger</a:t>
            </a:r>
            <a:r>
              <a:rPr lang="en-GB" b="1"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Die Frau </a:t>
            </a:r>
            <a:r>
              <a:rPr lang="en-GB" b="0" dirty="0" err="1"/>
              <a:t>zeigt</a:t>
            </a:r>
            <a:r>
              <a:rPr lang="en-GB" b="0" dirty="0"/>
              <a:t> </a:t>
            </a:r>
            <a:r>
              <a:rPr lang="en-GB" b="0" dirty="0" err="1"/>
              <a:t>vier</a:t>
            </a:r>
            <a:r>
              <a:rPr lang="en-GB" b="0" dirty="0"/>
              <a:t> _______  </a:t>
            </a:r>
            <a:r>
              <a:rPr lang="en-GB" b="0" dirty="0" err="1"/>
              <a:t>Tisch</a:t>
            </a:r>
            <a:r>
              <a:rPr lang="en-GB" b="0" dirty="0"/>
              <a:t> / </a:t>
            </a:r>
            <a:r>
              <a:rPr lang="en-GB" b="1" dirty="0" err="1"/>
              <a:t>Antworten</a:t>
            </a:r>
            <a:r>
              <a:rPr lang="en-GB" b="1" dirty="0"/>
              <a:t> / </a:t>
            </a:r>
            <a:r>
              <a:rPr lang="en-GB" b="1" dirty="0" err="1"/>
              <a:t>Plätze</a:t>
            </a:r>
            <a:endParaRPr lang="en-GB" b="1" dirty="0"/>
          </a:p>
          <a:p>
            <a:pPr marL="228600" indent="-228600">
              <a:buAutoNum type="arabicPeriod"/>
            </a:pPr>
            <a:r>
              <a:rPr lang="en-GB" b="0" dirty="0" err="1"/>
              <a:t>Es</a:t>
            </a:r>
            <a:r>
              <a:rPr lang="en-GB" b="0" dirty="0"/>
              <a:t> </a:t>
            </a:r>
            <a:r>
              <a:rPr lang="en-GB" b="0" dirty="0" err="1"/>
              <a:t>gibt</a:t>
            </a:r>
            <a:r>
              <a:rPr lang="en-GB" b="0" dirty="0"/>
              <a:t> </a:t>
            </a:r>
            <a:r>
              <a:rPr lang="en-GB" b="0" dirty="0" err="1"/>
              <a:t>auch</a:t>
            </a:r>
            <a:r>
              <a:rPr lang="en-GB" b="0" dirty="0"/>
              <a:t> </a:t>
            </a:r>
            <a:r>
              <a:rPr lang="en-GB" b="0" dirty="0" err="1"/>
              <a:t>eine</a:t>
            </a:r>
            <a:r>
              <a:rPr lang="en-GB" b="0" dirty="0"/>
              <a:t> _________ Frauen / </a:t>
            </a:r>
            <a:r>
              <a:rPr lang="en-GB" b="0" dirty="0" err="1"/>
              <a:t>Flaschen</a:t>
            </a:r>
            <a:r>
              <a:rPr lang="en-GB" b="0" dirty="0"/>
              <a:t> / </a:t>
            </a:r>
            <a:r>
              <a:rPr lang="en-GB" b="1" dirty="0"/>
              <a:t>Schule</a:t>
            </a:r>
          </a:p>
          <a:p>
            <a:pPr marL="228600" indent="-228600">
              <a:buAutoNum type="arabicPeriod"/>
            </a:pPr>
            <a:r>
              <a:rPr lang="en-GB" b="0" dirty="0"/>
              <a:t>Der Lehrer </a:t>
            </a:r>
            <a:r>
              <a:rPr lang="en-GB" b="0" dirty="0" err="1"/>
              <a:t>wiederholt</a:t>
            </a:r>
            <a:r>
              <a:rPr lang="en-GB" b="0" dirty="0"/>
              <a:t> </a:t>
            </a:r>
            <a:r>
              <a:rPr lang="en-GB" b="0" dirty="0" err="1"/>
              <a:t>ein</a:t>
            </a:r>
            <a:r>
              <a:rPr lang="en-GB" b="0" dirty="0"/>
              <a:t> ________ </a:t>
            </a:r>
            <a:r>
              <a:rPr lang="en-GB" b="1" dirty="0"/>
              <a:t>Wort / </a:t>
            </a:r>
            <a:r>
              <a:rPr lang="en-GB" b="0" dirty="0" err="1"/>
              <a:t>Fragen</a:t>
            </a:r>
            <a:r>
              <a:rPr lang="en-GB" b="1" dirty="0"/>
              <a:t> </a:t>
            </a:r>
            <a:r>
              <a:rPr lang="en-GB" b="0" dirty="0"/>
              <a:t>/ </a:t>
            </a:r>
            <a:r>
              <a:rPr lang="en-GB" b="0" dirty="0" err="1"/>
              <a:t>Gründe</a:t>
            </a:r>
            <a:r>
              <a:rPr lang="en-GB" b="0" dirty="0"/>
              <a:t> </a:t>
            </a:r>
          </a:p>
          <a:p>
            <a:pPr marL="228600" indent="-228600">
              <a:buAutoNum type="arabicPeriod"/>
            </a:pPr>
            <a:r>
              <a:rPr lang="en-GB" b="0" dirty="0"/>
              <a:t>Die </a:t>
            </a:r>
            <a:r>
              <a:rPr lang="en-GB" b="0" dirty="0" err="1"/>
              <a:t>Lehrerin</a:t>
            </a:r>
            <a:r>
              <a:rPr lang="en-GB" b="0" dirty="0"/>
              <a:t> hat </a:t>
            </a:r>
            <a:r>
              <a:rPr lang="en-GB" b="0" dirty="0" err="1"/>
              <a:t>viele</a:t>
            </a:r>
            <a:r>
              <a:rPr lang="en-GB" b="0" dirty="0"/>
              <a:t> Buch</a:t>
            </a:r>
            <a:r>
              <a:rPr lang="en-GB" b="1" dirty="0"/>
              <a:t> / </a:t>
            </a:r>
            <a:r>
              <a:rPr lang="en-GB" b="1" dirty="0" err="1"/>
              <a:t>Filme</a:t>
            </a:r>
            <a:r>
              <a:rPr lang="en-GB" b="1" dirty="0"/>
              <a:t> </a:t>
            </a:r>
            <a:r>
              <a:rPr lang="en-GB" b="0" dirty="0"/>
              <a:t>/ Spiel.</a:t>
            </a:r>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1103713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ANTWORTEN</a:t>
            </a:r>
          </a:p>
          <a:p>
            <a:r>
              <a:rPr lang="en-GB" sz="1200" b="0" i="0" u="none" strike="noStrike" kern="1200" dirty="0">
                <a:solidFill>
                  <a:schemeClr val="tx1"/>
                </a:solidFill>
                <a:effectLst/>
                <a:latin typeface="+mn-lt"/>
                <a:ea typeface="+mn-ea"/>
                <a:cs typeface="+mn-cs"/>
              </a:rPr>
              <a:t>2b] Revisiting plural nouns – same activity but now listening</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Which and how many of the multiple choice options are possible in the gap? 1 / 2 / or all 3?</a:t>
            </a:r>
            <a:br>
              <a:rPr lang="en-GB" dirty="0"/>
            </a:br>
            <a:br>
              <a:rPr lang="en-GB" dirty="0"/>
            </a:br>
            <a:r>
              <a:rPr lang="en-GB" dirty="0"/>
              <a:t>1.</a:t>
            </a:r>
            <a:r>
              <a:rPr lang="en-GB" baseline="0" dirty="0"/>
              <a:t> </a:t>
            </a:r>
            <a:r>
              <a:rPr lang="en-GB" dirty="0"/>
              <a:t>Listen to each item twice.  On the 2</a:t>
            </a:r>
            <a:r>
              <a:rPr lang="en-GB" baseline="30000" dirty="0"/>
              <a:t>nd</a:t>
            </a:r>
            <a:r>
              <a:rPr lang="en-GB" dirty="0"/>
              <a:t> time of listening, students could be asked</a:t>
            </a:r>
            <a:r>
              <a:rPr lang="en-GB" baseline="0" dirty="0"/>
              <a:t> to write down the English meaning of the whole sentence.</a:t>
            </a:r>
            <a:br>
              <a:rPr lang="en-GB" baseline="0" dirty="0"/>
            </a:br>
            <a:r>
              <a:rPr lang="en-GB" b="1" baseline="0" dirty="0"/>
              <a:t>Note: </a:t>
            </a:r>
            <a:r>
              <a:rPr lang="en-GB" baseline="0" dirty="0"/>
              <a:t>Do the first one as an example, and display the possible answers, and the full English sentence.</a:t>
            </a:r>
            <a:br>
              <a:rPr lang="en-GB" baseline="0" dirty="0"/>
            </a:br>
            <a:r>
              <a:rPr lang="en-GB" baseline="0" dirty="0"/>
              <a:t>2. Then continue with the task.  Most classes will find it helpful to do each item, and then feed back immediately.  However, the teacher may decide to do items 2-6 and the feed back on all items.</a:t>
            </a:r>
            <a:endParaRPr lang="en-GB" dirty="0"/>
          </a:p>
          <a:p>
            <a:endParaRPr lang="en-GB" b="1" dirty="0"/>
          </a:p>
          <a:p>
            <a:r>
              <a:rPr lang="en-GB" b="1" dirty="0"/>
              <a:t>Transcript (possible answers in bold)</a:t>
            </a:r>
          </a:p>
          <a:p>
            <a:pPr marL="228600" indent="-228600">
              <a:buAutoNum type="arabicPeriod"/>
            </a:pPr>
            <a:r>
              <a:rPr lang="en-GB" dirty="0"/>
              <a:t>Die </a:t>
            </a:r>
            <a:r>
              <a:rPr lang="en-GB" dirty="0" err="1"/>
              <a:t>Sängerin</a:t>
            </a:r>
            <a:r>
              <a:rPr lang="en-GB" dirty="0"/>
              <a:t> hat </a:t>
            </a:r>
            <a:r>
              <a:rPr lang="en-GB" dirty="0" err="1"/>
              <a:t>sieben</a:t>
            </a:r>
            <a:r>
              <a:rPr lang="en-GB" dirty="0"/>
              <a:t> _____ Haus / </a:t>
            </a:r>
            <a:r>
              <a:rPr lang="en-GB" b="1" dirty="0" err="1"/>
              <a:t>Fragen</a:t>
            </a:r>
            <a:r>
              <a:rPr lang="en-GB" b="1" dirty="0"/>
              <a:t> / </a:t>
            </a:r>
            <a:r>
              <a:rPr lang="en-GB" b="1" dirty="0" err="1"/>
              <a:t>Freunde</a:t>
            </a:r>
            <a:endParaRPr lang="en-GB"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Der Zug hat </a:t>
            </a:r>
            <a:r>
              <a:rPr lang="en-GB" dirty="0" err="1"/>
              <a:t>viele</a:t>
            </a:r>
            <a:r>
              <a:rPr lang="en-GB" dirty="0"/>
              <a:t>______ </a:t>
            </a:r>
            <a:r>
              <a:rPr lang="en-GB" b="1" dirty="0" err="1"/>
              <a:t>Plätze</a:t>
            </a:r>
            <a:r>
              <a:rPr lang="en-GB" b="1" dirty="0"/>
              <a:t> / </a:t>
            </a:r>
            <a:r>
              <a:rPr lang="en-GB" b="0" dirty="0"/>
              <a:t>Film</a:t>
            </a:r>
            <a:r>
              <a:rPr lang="en-GB" b="0" baseline="0" dirty="0"/>
              <a:t> </a:t>
            </a:r>
            <a:r>
              <a:rPr lang="en-GB" b="1" dirty="0"/>
              <a:t>/ </a:t>
            </a:r>
            <a:r>
              <a:rPr lang="en-GB" b="1" dirty="0" err="1"/>
              <a:t>Sänger</a:t>
            </a:r>
            <a:r>
              <a:rPr lang="en-GB" b="1"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Die Frau </a:t>
            </a:r>
            <a:r>
              <a:rPr lang="en-GB" b="0" dirty="0" err="1"/>
              <a:t>zeigt</a:t>
            </a:r>
            <a:r>
              <a:rPr lang="en-GB" b="0" dirty="0"/>
              <a:t> </a:t>
            </a:r>
            <a:r>
              <a:rPr lang="en-GB" b="0" dirty="0" err="1"/>
              <a:t>vier</a:t>
            </a:r>
            <a:r>
              <a:rPr lang="en-GB" b="0" dirty="0"/>
              <a:t> _______  </a:t>
            </a:r>
            <a:r>
              <a:rPr lang="en-GB" b="0" dirty="0" err="1"/>
              <a:t>Tisch</a:t>
            </a:r>
            <a:r>
              <a:rPr lang="en-GB" b="0" dirty="0"/>
              <a:t> / </a:t>
            </a:r>
            <a:r>
              <a:rPr lang="en-GB" b="1" dirty="0" err="1"/>
              <a:t>Antworten</a:t>
            </a:r>
            <a:r>
              <a:rPr lang="en-GB" b="1" dirty="0"/>
              <a:t> / </a:t>
            </a:r>
            <a:r>
              <a:rPr lang="en-GB" b="1" dirty="0" err="1"/>
              <a:t>Plätze</a:t>
            </a:r>
            <a:endParaRPr lang="en-GB" b="1" dirty="0"/>
          </a:p>
          <a:p>
            <a:pPr marL="228600" indent="-228600">
              <a:buAutoNum type="arabicPeriod"/>
            </a:pPr>
            <a:r>
              <a:rPr lang="en-GB" b="0" dirty="0" err="1"/>
              <a:t>Es</a:t>
            </a:r>
            <a:r>
              <a:rPr lang="en-GB" b="0" dirty="0"/>
              <a:t> </a:t>
            </a:r>
            <a:r>
              <a:rPr lang="en-GB" b="0" dirty="0" err="1"/>
              <a:t>gibt</a:t>
            </a:r>
            <a:r>
              <a:rPr lang="en-GB" b="0" dirty="0"/>
              <a:t> </a:t>
            </a:r>
            <a:r>
              <a:rPr lang="en-GB" b="0" dirty="0" err="1"/>
              <a:t>auch</a:t>
            </a:r>
            <a:r>
              <a:rPr lang="en-GB" b="0" dirty="0"/>
              <a:t> </a:t>
            </a:r>
            <a:r>
              <a:rPr lang="en-GB" b="0" dirty="0" err="1"/>
              <a:t>eine</a:t>
            </a:r>
            <a:r>
              <a:rPr lang="en-GB" b="0" dirty="0"/>
              <a:t> _________ Frauen / </a:t>
            </a:r>
            <a:r>
              <a:rPr lang="en-GB" b="0" dirty="0" err="1"/>
              <a:t>Flaschen</a:t>
            </a:r>
            <a:r>
              <a:rPr lang="en-GB" b="0" dirty="0"/>
              <a:t> / </a:t>
            </a:r>
            <a:r>
              <a:rPr lang="en-GB" b="1" dirty="0"/>
              <a:t>Schule</a:t>
            </a:r>
          </a:p>
          <a:p>
            <a:pPr marL="228600" indent="-228600">
              <a:buAutoNum type="arabicPeriod"/>
            </a:pPr>
            <a:r>
              <a:rPr lang="en-GB" b="0" dirty="0"/>
              <a:t>Der Lehrer </a:t>
            </a:r>
            <a:r>
              <a:rPr lang="en-GB" b="0" dirty="0" err="1"/>
              <a:t>wiederholt</a:t>
            </a:r>
            <a:r>
              <a:rPr lang="en-GB" b="0" dirty="0"/>
              <a:t> </a:t>
            </a:r>
            <a:r>
              <a:rPr lang="en-GB" b="0" dirty="0" err="1"/>
              <a:t>ein</a:t>
            </a:r>
            <a:r>
              <a:rPr lang="en-GB" b="0" dirty="0"/>
              <a:t> ________ </a:t>
            </a:r>
            <a:r>
              <a:rPr lang="en-GB" b="1" dirty="0"/>
              <a:t>Wort / Problem </a:t>
            </a:r>
            <a:r>
              <a:rPr lang="en-GB" b="0" dirty="0"/>
              <a:t>/ </a:t>
            </a:r>
            <a:r>
              <a:rPr lang="en-GB" b="0" dirty="0" err="1"/>
              <a:t>Gründe</a:t>
            </a:r>
            <a:endParaRPr lang="en-GB" b="0" dirty="0"/>
          </a:p>
          <a:p>
            <a:pPr marL="228600" indent="-228600">
              <a:buAutoNum type="arabicPeriod"/>
            </a:pPr>
            <a:r>
              <a:rPr lang="en-GB" b="0" dirty="0"/>
              <a:t>Die </a:t>
            </a:r>
            <a:r>
              <a:rPr lang="en-GB" b="0" dirty="0" err="1"/>
              <a:t>Lehrerin</a:t>
            </a:r>
            <a:r>
              <a:rPr lang="en-GB" b="0" dirty="0"/>
              <a:t> hat </a:t>
            </a:r>
            <a:r>
              <a:rPr lang="en-GB" b="0" dirty="0" err="1"/>
              <a:t>viele</a:t>
            </a:r>
            <a:r>
              <a:rPr lang="en-GB" b="0" dirty="0"/>
              <a:t> Buch</a:t>
            </a:r>
            <a:r>
              <a:rPr lang="en-GB" b="1" dirty="0"/>
              <a:t> / </a:t>
            </a:r>
            <a:r>
              <a:rPr lang="en-GB" b="1" dirty="0" err="1"/>
              <a:t>Filme</a:t>
            </a:r>
            <a:r>
              <a:rPr lang="en-GB" b="1" dirty="0"/>
              <a:t> </a:t>
            </a:r>
            <a:r>
              <a:rPr lang="en-GB" b="0" dirty="0"/>
              <a:t>/ Spiel.</a:t>
            </a:r>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1797497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2a] Use the words on the board to create 6 sentences of varying lengths.</a:t>
            </a:r>
            <a:br>
              <a:rPr lang="en-GB" sz="1200" b="0" i="0" u="none" strike="noStrike" kern="1200" dirty="0">
                <a:solidFill>
                  <a:schemeClr val="tx1"/>
                </a:solidFill>
                <a:effectLst/>
                <a:latin typeface="+mn-lt"/>
                <a:ea typeface="+mn-ea"/>
                <a:cs typeface="+mn-cs"/>
              </a:rPr>
            </a:b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Instructions:</a:t>
            </a:r>
          </a:p>
          <a:p>
            <a:pPr marL="228600" indent="-228600">
              <a:buAutoNum type="arabicPeriod"/>
            </a:pPr>
            <a:r>
              <a:rPr lang="en-GB" sz="1200" b="0" i="0" u="none" strike="noStrike" kern="1200" dirty="0">
                <a:solidFill>
                  <a:schemeClr val="tx1"/>
                </a:solidFill>
                <a:effectLst/>
                <a:latin typeface="+mn-lt"/>
                <a:ea typeface="+mn-ea"/>
                <a:cs typeface="+mn-cs"/>
              </a:rPr>
              <a:t>Start with the plural verbs (plus ‘es </a:t>
            </a:r>
            <a:r>
              <a:rPr lang="en-GB" sz="1200" b="0" i="0" u="none" strike="noStrike" kern="1200" dirty="0" err="1">
                <a:solidFill>
                  <a:schemeClr val="tx1"/>
                </a:solidFill>
                <a:effectLst/>
                <a:latin typeface="+mn-lt"/>
                <a:ea typeface="+mn-ea"/>
                <a:cs typeface="+mn-cs"/>
              </a:rPr>
              <a:t>gibt</a:t>
            </a:r>
            <a:r>
              <a:rPr lang="en-GB" sz="1200" b="0" i="0" u="none" strike="noStrike" kern="1200" dirty="0">
                <a:solidFill>
                  <a:schemeClr val="tx1"/>
                </a:solidFill>
                <a:effectLst/>
                <a:latin typeface="+mn-lt"/>
                <a:ea typeface="+mn-ea"/>
                <a:cs typeface="+mn-cs"/>
              </a:rPr>
              <a:t>’) and plural nouns.</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2.  Use each verb only once.</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3.  Use as many of the other words as you can and make your sentences as long as possible.</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4. You don’t have to use all the words.</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5. You can use the articles more than once.</a:t>
            </a:r>
          </a:p>
          <a:p>
            <a:pPr marL="228600" indent="-228600">
              <a:buAutoNum type="arabicPeriod"/>
            </a:pPr>
            <a:endParaRPr lang="en-GB" sz="1200" b="0" i="0" u="none" strike="noStrike" kern="1200" dirty="0">
              <a:solidFill>
                <a:schemeClr val="tx1"/>
              </a:solidFill>
              <a:effectLst/>
              <a:latin typeface="+mn-lt"/>
              <a:ea typeface="+mn-ea"/>
              <a:cs typeface="+mn-cs"/>
            </a:endParaRPr>
          </a:p>
          <a:p>
            <a:pPr marL="228600" indent="-228600">
              <a:buAutoNum type="arabicPeriod"/>
            </a:pPr>
            <a:r>
              <a:rPr lang="en-GB" sz="1200" b="0" i="0" u="none" strike="noStrike" kern="1200" dirty="0">
                <a:solidFill>
                  <a:schemeClr val="tx1"/>
                </a:solidFill>
                <a:effectLst/>
                <a:latin typeface="+mn-lt"/>
                <a:ea typeface="+mn-ea"/>
                <a:cs typeface="+mn-cs"/>
              </a:rPr>
              <a:t>What is the longest sentence you can make?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Examples:</a:t>
            </a:r>
            <a:br>
              <a:rPr lang="en-GB" sz="1200" b="0" i="0" u="none" strike="noStrike" kern="1200" dirty="0">
                <a:solidFill>
                  <a:schemeClr val="tx1"/>
                </a:solidFill>
                <a:effectLst/>
                <a:latin typeface="+mn-lt"/>
                <a:ea typeface="+mn-ea"/>
                <a:cs typeface="+mn-cs"/>
              </a:rPr>
            </a:br>
            <a:r>
              <a:rPr lang="en-GB" sz="1200" b="0" i="0" u="none" strike="noStrike" kern="1200" dirty="0" err="1">
                <a:solidFill>
                  <a:schemeClr val="tx1"/>
                </a:solidFill>
                <a:effectLst/>
                <a:latin typeface="+mn-lt"/>
                <a:ea typeface="+mn-ea"/>
                <a:cs typeface="+mn-cs"/>
              </a:rPr>
              <a:t>Drei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Bücher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sind</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grün</a:t>
            </a:r>
            <a:r>
              <a:rPr lang="en-GB" sz="1200" b="0" i="0" u="none" strike="noStrike" kern="1200" dirty="0">
                <a:solidFill>
                  <a:schemeClr val="tx1"/>
                </a:solidFill>
                <a:effectLst/>
                <a:latin typeface="+mn-lt"/>
                <a:ea typeface="+mn-ea"/>
                <a:cs typeface="+mn-cs"/>
              </a:rPr>
              <a:t>.</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Lehrer </a:t>
            </a:r>
            <a:r>
              <a:rPr lang="en-GB" sz="1200" b="0" i="0" u="none" strike="noStrike" kern="1200" dirty="0" err="1">
                <a:solidFill>
                  <a:schemeClr val="tx1"/>
                </a:solidFill>
                <a:effectLst/>
                <a:latin typeface="+mn-lt"/>
                <a:ea typeface="+mn-ea"/>
                <a:cs typeface="+mn-cs"/>
              </a:rPr>
              <a:t>haben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keine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Freunde</a:t>
            </a:r>
            <a:r>
              <a:rPr lang="en-GB" sz="1200" b="0" i="0" u="none" strike="noStrike" kern="1200" dirty="0">
                <a:solidFill>
                  <a:schemeClr val="tx1"/>
                </a:solidFill>
                <a:effectLst/>
                <a:latin typeface="+mn-lt"/>
                <a:ea typeface="+mn-ea"/>
                <a:cs typeface="+mn-cs"/>
              </a:rPr>
              <a:t>.</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Der </a:t>
            </a:r>
            <a:r>
              <a:rPr lang="en-GB" sz="1200" b="0" i="0" u="none" strike="noStrike" kern="1200" dirty="0" err="1">
                <a:solidFill>
                  <a:schemeClr val="tx1"/>
                </a:solidFill>
                <a:effectLst/>
                <a:latin typeface="+mn-lt"/>
                <a:ea typeface="+mn-ea"/>
                <a:cs typeface="+mn-cs"/>
              </a:rPr>
              <a:t>Sänger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schreibt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viele</a:t>
            </a:r>
            <a:r>
              <a:rPr lang="en-GB" sz="1200" b="0" i="0" u="none" strike="noStrike" kern="1200" dirty="0">
                <a:solidFill>
                  <a:schemeClr val="tx1"/>
                </a:solidFill>
                <a:effectLst/>
                <a:latin typeface="+mn-lt"/>
                <a:ea typeface="+mn-ea"/>
                <a:cs typeface="+mn-cs"/>
              </a:rPr>
              <a:t> Lieder.</a:t>
            </a:r>
            <a:br>
              <a:rPr lang="en-GB" sz="1200" b="0" i="0" u="none" strike="noStrike" kern="1200" dirty="0">
                <a:solidFill>
                  <a:schemeClr val="tx1"/>
                </a:solidFill>
                <a:effectLst/>
                <a:latin typeface="+mn-lt"/>
                <a:ea typeface="+mn-ea"/>
                <a:cs typeface="+mn-cs"/>
              </a:rPr>
            </a:b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1709046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2b] Use the sentences you created in activity 2a. Partner A reads sentence – Partner B identifies the number of words  in the sentence. Then swap roles. Keep taking turns until all sentences have been used.</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2451404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2c] Use the sentences you created in activity 2a. Partner A reads sentence aloud to partner B, who writes down the English (100% information gap, here!). Swap roles and repeat. Keep taking turns until all sentences have been read and translated.</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1593530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75923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928433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256470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56598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07/02/2020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868404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07/02/2020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988240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07/02/2020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178764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07/02/2020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165063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07/02/2020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745288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07/02/2020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93174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07/02/2020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922914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07/02/2020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29329656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7.wav"/><Relationship Id="rId7" Type="http://schemas.openxmlformats.org/officeDocument/2006/relationships/audio" Target="../media/audio11.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s>
</file>

<file path=ppt/slides/_rels/slide5.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audio" Target="../media/audio13.wav"/><Relationship Id="rId7" Type="http://schemas.openxmlformats.org/officeDocument/2006/relationships/audio" Target="../media/audio17.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6.wav"/><Relationship Id="rId5" Type="http://schemas.openxmlformats.org/officeDocument/2006/relationships/audio" Target="../media/audio15.wav"/><Relationship Id="rId4" Type="http://schemas.openxmlformats.org/officeDocument/2006/relationships/audio" Target="../media/audio14.wav"/></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2" name="Title 1">
            <a:extLst>
              <a:ext uri="{FF2B5EF4-FFF2-40B4-BE49-F238E27FC236}">
                <a16:creationId xmlns:a16="http://schemas.microsoft.com/office/drawing/2014/main" id="{16523271-2662-084F-9684-6AEBCCC2B9E3}"/>
              </a:ext>
            </a:extLst>
          </p:cNvPr>
          <p:cNvSpPr>
            <a:spLocks noGrp="1"/>
          </p:cNvSpPr>
          <p:nvPr>
            <p:ph type="ctrTitle"/>
          </p:nvPr>
        </p:nvSpPr>
        <p:spPr>
          <a:xfrm>
            <a:off x="172596" y="1953953"/>
            <a:ext cx="9144000" cy="894779"/>
          </a:xfrm>
        </p:spPr>
        <p:txBody>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Grammar</a:t>
            </a:r>
            <a:endParaRPr lang="en-US" dirty="0"/>
          </a:p>
        </p:txBody>
      </p:sp>
      <p:sp>
        <p:nvSpPr>
          <p:cNvPr id="6" name="Subtitle 5">
            <a:extLst>
              <a:ext uri="{FF2B5EF4-FFF2-40B4-BE49-F238E27FC236}">
                <a16:creationId xmlns:a16="http://schemas.microsoft.com/office/drawing/2014/main" id="{E9EA1430-5959-D841-A022-9618BF178F2D}"/>
              </a:ext>
            </a:extLst>
          </p:cNvPr>
          <p:cNvSpPr>
            <a:spLocks noGrp="1"/>
          </p:cNvSpPr>
          <p:nvPr>
            <p:ph type="subTitle" idx="1"/>
          </p:nvPr>
        </p:nvSpPr>
        <p:spPr>
          <a:xfrm>
            <a:off x="172596" y="2848732"/>
            <a:ext cx="9144000" cy="1655762"/>
          </a:xfrm>
        </p:spPr>
        <p:txBody>
          <a:bodyPr/>
          <a:lstStyle/>
          <a:p>
            <a:pPr lvl="0" algn="l">
              <a:lnSpc>
                <a:spcPct val="100000"/>
              </a:lnSpc>
              <a:spcBef>
                <a:spcPts val="0"/>
              </a:spcBef>
            </a:pPr>
            <a:r>
              <a:rPr lang="en-GB" sz="3200" dirty="0">
                <a:solidFill>
                  <a:prstClr val="white"/>
                </a:solidFill>
                <a:latin typeface="Century Gothic" panose="020B0502020202020204" pitchFamily="34" charset="0"/>
              </a:rPr>
              <a:t>Plural nouns</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8926" y="529581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1800" dirty="0">
                <a:solidFill>
                  <a:prstClr val="white"/>
                </a:solidFill>
                <a:latin typeface="Century Gothic" panose="020B0502020202020204" pitchFamily="34" charset="0"/>
              </a:rPr>
              <a:t>2.1</a:t>
            </a: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2</a:t>
            </a:r>
          </a:p>
        </p:txBody>
      </p:sp>
      <p:sp>
        <p:nvSpPr>
          <p:cNvPr id="13" name="Title 3">
            <a:extLst>
              <a:ext uri="{FF2B5EF4-FFF2-40B4-BE49-F238E27FC236}">
                <a16:creationId xmlns:a16="http://schemas.microsoft.com/office/drawing/2014/main" id="{CECD60A5-F0F3-684D-A486-E09017C8A782}"/>
              </a:ext>
            </a:extLst>
          </p:cNvPr>
          <p:cNvSpPr txBox="1">
            <a:spLocks/>
          </p:cNvSpPr>
          <p:nvPr/>
        </p:nvSpPr>
        <p:spPr>
          <a:xfrm>
            <a:off x="168926" y="6152332"/>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Inge Alferink / Rachel Hawkes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07/02/2020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048588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787513" y="247046"/>
            <a:ext cx="116981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endParaRPr lang="en-GB" b="1" dirty="0">
              <a:solidFill>
                <a:prstClr val="white"/>
              </a:solidFill>
              <a:latin typeface="Century Gothic" panose="020B0502020202020204" pitchFamily="34" charset="0"/>
            </a:endParaRPr>
          </a:p>
        </p:txBody>
      </p:sp>
      <p:sp>
        <p:nvSpPr>
          <p:cNvPr id="21" name="Action Button: Custom 20">
            <a:hlinkClick r:id="" action="ppaction://noaction" highlightClick="1"/>
            <a:extLst>
              <a:ext uri="{FF2B5EF4-FFF2-40B4-BE49-F238E27FC236}">
                <a16:creationId xmlns:a16="http://schemas.microsoft.com/office/drawing/2014/main" id="{F80EEC7E-3699-5D44-A599-2BC0192E8D62}"/>
              </a:ext>
            </a:extLst>
          </p:cNvPr>
          <p:cNvSpPr/>
          <p:nvPr/>
        </p:nvSpPr>
        <p:spPr>
          <a:xfrm>
            <a:off x="463710" y="1806258"/>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23" name="Action Button: Custom 22">
            <a:hlinkClick r:id="" action="ppaction://noaction" highlightClick="1"/>
            <a:extLst>
              <a:ext uri="{FF2B5EF4-FFF2-40B4-BE49-F238E27FC236}">
                <a16:creationId xmlns:a16="http://schemas.microsoft.com/office/drawing/2014/main" id="{DF0B7A51-0E2A-0A42-8E87-8067E3441BDB}"/>
              </a:ext>
            </a:extLst>
          </p:cNvPr>
          <p:cNvSpPr/>
          <p:nvPr/>
        </p:nvSpPr>
        <p:spPr>
          <a:xfrm>
            <a:off x="463710" y="3240211"/>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24" name="Action Button: Custom 23">
            <a:hlinkClick r:id="" action="ppaction://noaction" highlightClick="1"/>
            <a:extLst>
              <a:ext uri="{FF2B5EF4-FFF2-40B4-BE49-F238E27FC236}">
                <a16:creationId xmlns:a16="http://schemas.microsoft.com/office/drawing/2014/main" id="{3B07DCEF-6E95-4648-8134-689948488158}"/>
              </a:ext>
            </a:extLst>
          </p:cNvPr>
          <p:cNvSpPr/>
          <p:nvPr/>
        </p:nvSpPr>
        <p:spPr>
          <a:xfrm>
            <a:off x="466184" y="3962017"/>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25" name="Action Button: Custom 24">
            <a:hlinkClick r:id="" action="ppaction://noaction" highlightClick="1"/>
            <a:extLst>
              <a:ext uri="{FF2B5EF4-FFF2-40B4-BE49-F238E27FC236}">
                <a16:creationId xmlns:a16="http://schemas.microsoft.com/office/drawing/2014/main" id="{BFDC255B-C66A-5E40-9296-E0F6B2A708C0}"/>
              </a:ext>
            </a:extLst>
          </p:cNvPr>
          <p:cNvSpPr/>
          <p:nvPr/>
        </p:nvSpPr>
        <p:spPr>
          <a:xfrm>
            <a:off x="466185" y="4683823"/>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26" name="Action Button: Custom 25">
            <a:hlinkClick r:id="" action="ppaction://noaction" highlightClick="1"/>
            <a:extLst>
              <a:ext uri="{FF2B5EF4-FFF2-40B4-BE49-F238E27FC236}">
                <a16:creationId xmlns:a16="http://schemas.microsoft.com/office/drawing/2014/main" id="{4814CC65-00C2-9241-922B-E3F9C27C65F0}"/>
              </a:ext>
            </a:extLst>
          </p:cNvPr>
          <p:cNvSpPr/>
          <p:nvPr/>
        </p:nvSpPr>
        <p:spPr>
          <a:xfrm>
            <a:off x="466188" y="5405629"/>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27" name="Action Button: Custom 26">
            <a:hlinkClick r:id="" action="ppaction://noaction" highlightClick="1"/>
            <a:extLst>
              <a:ext uri="{FF2B5EF4-FFF2-40B4-BE49-F238E27FC236}">
                <a16:creationId xmlns:a16="http://schemas.microsoft.com/office/drawing/2014/main" id="{674C6A0A-3CA4-C546-BC13-7705A97DABAA}"/>
              </a:ext>
            </a:extLst>
          </p:cNvPr>
          <p:cNvSpPr/>
          <p:nvPr/>
        </p:nvSpPr>
        <p:spPr>
          <a:xfrm>
            <a:off x="463710" y="2528064"/>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8" name="Title 11">
            <a:extLst>
              <a:ext uri="{FF2B5EF4-FFF2-40B4-BE49-F238E27FC236}">
                <a16:creationId xmlns:a16="http://schemas.microsoft.com/office/drawing/2014/main" id="{39A32020-D4B4-DA49-A9C1-06F5F04573C9}"/>
              </a:ext>
            </a:extLst>
          </p:cNvPr>
          <p:cNvSpPr txBox="1">
            <a:spLocks/>
          </p:cNvSpPr>
          <p:nvPr/>
        </p:nvSpPr>
        <p:spPr>
          <a:xfrm>
            <a:off x="1251441" y="1767557"/>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Der </a:t>
            </a:r>
            <a:r>
              <a:rPr lang="en-US" sz="2800" dirty="0" err="1"/>
              <a:t>Arzt</a:t>
            </a:r>
            <a:r>
              <a:rPr lang="en-US" sz="2800" dirty="0"/>
              <a:t> hat </a:t>
            </a:r>
            <a:r>
              <a:rPr lang="en-US" sz="2800" dirty="0" err="1"/>
              <a:t>zwei</a:t>
            </a:r>
            <a:r>
              <a:rPr lang="en-US" sz="2800" dirty="0"/>
              <a:t> _______. Problem/ Buch /</a:t>
            </a:r>
            <a:r>
              <a:rPr lang="en-US" sz="2800" dirty="0" err="1"/>
              <a:t>Geschenke</a:t>
            </a:r>
            <a:endParaRPr lang="en-US" sz="2800" dirty="0"/>
          </a:p>
        </p:txBody>
      </p:sp>
      <p:sp>
        <p:nvSpPr>
          <p:cNvPr id="29" name="Title 11">
            <a:extLst>
              <a:ext uri="{FF2B5EF4-FFF2-40B4-BE49-F238E27FC236}">
                <a16:creationId xmlns:a16="http://schemas.microsoft.com/office/drawing/2014/main" id="{C28055F2-11B3-5B4B-BC95-0191059B5F94}"/>
              </a:ext>
            </a:extLst>
          </p:cNvPr>
          <p:cNvSpPr txBox="1">
            <a:spLocks/>
          </p:cNvSpPr>
          <p:nvPr/>
        </p:nvSpPr>
        <p:spPr>
          <a:xfrm>
            <a:off x="1251441" y="2503635"/>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Der </a:t>
            </a:r>
            <a:r>
              <a:rPr lang="en-US" sz="2800" dirty="0" err="1"/>
              <a:t>Sänger</a:t>
            </a:r>
            <a:r>
              <a:rPr lang="en-US" sz="2800" dirty="0"/>
              <a:t> </a:t>
            </a:r>
            <a:r>
              <a:rPr lang="en-US" sz="2800" dirty="0" err="1"/>
              <a:t>lernt</a:t>
            </a:r>
            <a:r>
              <a:rPr lang="en-US" sz="2800" dirty="0"/>
              <a:t> elf _______.  Lied / </a:t>
            </a:r>
            <a:r>
              <a:rPr lang="en-US" sz="2800" dirty="0" err="1"/>
              <a:t>Wörter</a:t>
            </a:r>
            <a:r>
              <a:rPr lang="en-US" sz="2800" dirty="0"/>
              <a:t> /</a:t>
            </a:r>
            <a:r>
              <a:rPr lang="en-US" sz="2800" dirty="0" err="1"/>
              <a:t>Farbe</a:t>
            </a:r>
            <a:endParaRPr lang="en-US" sz="2800" dirty="0"/>
          </a:p>
        </p:txBody>
      </p:sp>
      <p:sp>
        <p:nvSpPr>
          <p:cNvPr id="30" name="Title 11">
            <a:extLst>
              <a:ext uri="{FF2B5EF4-FFF2-40B4-BE49-F238E27FC236}">
                <a16:creationId xmlns:a16="http://schemas.microsoft.com/office/drawing/2014/main" id="{8EC3FB39-0AFF-3A4C-A401-113FEFA26622}"/>
              </a:ext>
            </a:extLst>
          </p:cNvPr>
          <p:cNvSpPr txBox="1">
            <a:spLocks/>
          </p:cNvSpPr>
          <p:nvPr/>
        </p:nvSpPr>
        <p:spPr>
          <a:xfrm>
            <a:off x="1251441" y="3201525"/>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Wie </a:t>
            </a:r>
            <a:r>
              <a:rPr lang="en-US" sz="2800" dirty="0" err="1"/>
              <a:t>viele</a:t>
            </a:r>
            <a:r>
              <a:rPr lang="en-US" sz="2800" dirty="0"/>
              <a:t> _______  </a:t>
            </a:r>
            <a:r>
              <a:rPr lang="en-US" sz="2800" dirty="0" err="1"/>
              <a:t>gibt</a:t>
            </a:r>
            <a:r>
              <a:rPr lang="en-US" sz="2800" dirty="0"/>
              <a:t> es? </a:t>
            </a:r>
            <a:r>
              <a:rPr lang="en-US" sz="2800" dirty="0" err="1"/>
              <a:t>Züge</a:t>
            </a:r>
            <a:r>
              <a:rPr lang="en-US" sz="2800" dirty="0"/>
              <a:t> / </a:t>
            </a:r>
            <a:r>
              <a:rPr lang="en-US" sz="2800" dirty="0" err="1"/>
              <a:t>Grund</a:t>
            </a:r>
            <a:r>
              <a:rPr lang="en-US" sz="2800" dirty="0"/>
              <a:t> / </a:t>
            </a:r>
            <a:r>
              <a:rPr lang="en-US" sz="2800" dirty="0" err="1"/>
              <a:t>Türen</a:t>
            </a:r>
            <a:endParaRPr lang="en-US" sz="2800" dirty="0"/>
          </a:p>
        </p:txBody>
      </p:sp>
      <p:sp>
        <p:nvSpPr>
          <p:cNvPr id="31" name="Title 11">
            <a:extLst>
              <a:ext uri="{FF2B5EF4-FFF2-40B4-BE49-F238E27FC236}">
                <a16:creationId xmlns:a16="http://schemas.microsoft.com/office/drawing/2014/main" id="{CD758263-E6E8-774B-9004-45AB9A9AF31D}"/>
              </a:ext>
            </a:extLst>
          </p:cNvPr>
          <p:cNvSpPr txBox="1">
            <a:spLocks/>
          </p:cNvSpPr>
          <p:nvPr/>
        </p:nvSpPr>
        <p:spPr>
          <a:xfrm>
            <a:off x="1251440" y="3945208"/>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Es </a:t>
            </a:r>
            <a:r>
              <a:rPr lang="en-US" sz="2800" dirty="0" err="1"/>
              <a:t>gibt</a:t>
            </a:r>
            <a:r>
              <a:rPr lang="en-US" sz="2800" dirty="0"/>
              <a:t> </a:t>
            </a:r>
            <a:r>
              <a:rPr lang="en-US" sz="2800" dirty="0" err="1"/>
              <a:t>drei</a:t>
            </a:r>
            <a:r>
              <a:rPr lang="en-US" sz="2800" dirty="0"/>
              <a:t> _______. Lehrer / </a:t>
            </a:r>
            <a:r>
              <a:rPr lang="en-US" sz="2800" dirty="0" err="1"/>
              <a:t>Mädchen</a:t>
            </a:r>
            <a:r>
              <a:rPr lang="en-US" sz="2800" dirty="0"/>
              <a:t> /</a:t>
            </a:r>
            <a:r>
              <a:rPr lang="en-US" sz="2800" dirty="0" err="1"/>
              <a:t>Fußbälle</a:t>
            </a:r>
            <a:endParaRPr lang="en-US" sz="2800" dirty="0"/>
          </a:p>
        </p:txBody>
      </p:sp>
      <p:sp>
        <p:nvSpPr>
          <p:cNvPr id="33" name="Title 11">
            <a:extLst>
              <a:ext uri="{FF2B5EF4-FFF2-40B4-BE49-F238E27FC236}">
                <a16:creationId xmlns:a16="http://schemas.microsoft.com/office/drawing/2014/main" id="{041CAE77-61F8-7841-9AD9-4893F1396EF6}"/>
              </a:ext>
            </a:extLst>
          </p:cNvPr>
          <p:cNvSpPr txBox="1">
            <a:spLocks/>
          </p:cNvSpPr>
          <p:nvPr/>
        </p:nvSpPr>
        <p:spPr>
          <a:xfrm>
            <a:off x="1251440" y="4645137"/>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Ich </a:t>
            </a:r>
            <a:r>
              <a:rPr lang="en-US" sz="2800" dirty="0" err="1"/>
              <a:t>wünsche</a:t>
            </a:r>
            <a:r>
              <a:rPr lang="en-US" sz="2800" dirty="0"/>
              <a:t> </a:t>
            </a:r>
            <a:r>
              <a:rPr lang="en-US" sz="2800" dirty="0" err="1"/>
              <a:t>mir</a:t>
            </a:r>
            <a:r>
              <a:rPr lang="en-US" sz="2800" dirty="0"/>
              <a:t> </a:t>
            </a:r>
            <a:r>
              <a:rPr lang="en-US" sz="2800" dirty="0" err="1"/>
              <a:t>zehn</a:t>
            </a:r>
            <a:r>
              <a:rPr lang="en-US" sz="2800" dirty="0"/>
              <a:t> _______. </a:t>
            </a:r>
            <a:r>
              <a:rPr lang="en-US" sz="2800" dirty="0" err="1"/>
              <a:t>Bücher</a:t>
            </a:r>
            <a:r>
              <a:rPr lang="en-US" sz="2800" dirty="0"/>
              <a:t> / Spiel / </a:t>
            </a:r>
            <a:r>
              <a:rPr lang="en-US" sz="2800" dirty="0" err="1"/>
              <a:t>Filme</a:t>
            </a:r>
            <a:endParaRPr lang="en-US" sz="2800" dirty="0"/>
          </a:p>
        </p:txBody>
      </p:sp>
      <p:sp>
        <p:nvSpPr>
          <p:cNvPr id="34" name="Title 11">
            <a:extLst>
              <a:ext uri="{FF2B5EF4-FFF2-40B4-BE49-F238E27FC236}">
                <a16:creationId xmlns:a16="http://schemas.microsoft.com/office/drawing/2014/main" id="{80DCB8A2-EA07-B34F-AF4A-A081E96564ED}"/>
              </a:ext>
            </a:extLst>
          </p:cNvPr>
          <p:cNvSpPr txBox="1">
            <a:spLocks/>
          </p:cNvSpPr>
          <p:nvPr/>
        </p:nvSpPr>
        <p:spPr>
          <a:xfrm>
            <a:off x="1263643" y="5371635"/>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Die Band </a:t>
            </a:r>
            <a:r>
              <a:rPr lang="en-US" sz="2800" dirty="0" err="1"/>
              <a:t>spielt</a:t>
            </a:r>
            <a:r>
              <a:rPr lang="en-US" sz="2800" dirty="0"/>
              <a:t> </a:t>
            </a:r>
            <a:r>
              <a:rPr lang="en-US" sz="2800" dirty="0" err="1"/>
              <a:t>zwölf</a:t>
            </a:r>
            <a:r>
              <a:rPr lang="en-US" sz="2800" dirty="0"/>
              <a:t>  _______. </a:t>
            </a:r>
            <a:r>
              <a:rPr lang="en-US" sz="2800" dirty="0" err="1"/>
              <a:t>Stücke</a:t>
            </a:r>
            <a:r>
              <a:rPr lang="en-US" sz="2800" dirty="0"/>
              <a:t> / Lieder / </a:t>
            </a:r>
            <a:r>
              <a:rPr lang="en-US" sz="2800" dirty="0" err="1"/>
              <a:t>Konzert</a:t>
            </a:r>
            <a:endParaRPr lang="en-US" sz="2800" dirty="0"/>
          </a:p>
        </p:txBody>
      </p:sp>
      <p:sp>
        <p:nvSpPr>
          <p:cNvPr id="37" name="Title 11">
            <a:extLst>
              <a:ext uri="{FF2B5EF4-FFF2-40B4-BE49-F238E27FC236}">
                <a16:creationId xmlns:a16="http://schemas.microsoft.com/office/drawing/2014/main" id="{6C2F1E14-A56B-ED4A-BD67-EDCA5C738B7E}"/>
              </a:ext>
            </a:extLst>
          </p:cNvPr>
          <p:cNvSpPr>
            <a:spLocks noGrp="1"/>
          </p:cNvSpPr>
          <p:nvPr>
            <p:ph type="title"/>
          </p:nvPr>
        </p:nvSpPr>
        <p:spPr>
          <a:xfrm>
            <a:off x="271913" y="357954"/>
            <a:ext cx="9757458" cy="530298"/>
          </a:xfrm>
        </p:spPr>
        <p:txBody>
          <a:bodyPr>
            <a:noAutofit/>
          </a:bodyPr>
          <a:lstStyle/>
          <a:p>
            <a:pPr lvl="0">
              <a:lnSpc>
                <a:spcPct val="100000"/>
              </a:lnSpc>
              <a:spcBef>
                <a:spcPts val="0"/>
              </a:spcBef>
            </a:pPr>
            <a:r>
              <a:rPr lang="en-US" sz="2400" b="1" dirty="0"/>
              <a:t>Lies die </a:t>
            </a:r>
            <a:r>
              <a:rPr lang="en-US" sz="2400" b="1" dirty="0" err="1"/>
              <a:t>Sätze</a:t>
            </a:r>
            <a:r>
              <a:rPr lang="en-US" sz="2400" b="1" dirty="0"/>
              <a:t>. Was </a:t>
            </a:r>
            <a:r>
              <a:rPr lang="en-US" sz="2400" b="1" dirty="0" err="1"/>
              <a:t>ist</a:t>
            </a:r>
            <a:r>
              <a:rPr lang="en-US" sz="2400" b="1" dirty="0"/>
              <a:t> </a:t>
            </a:r>
            <a:r>
              <a:rPr lang="en-US" sz="2400" b="1" dirty="0" err="1"/>
              <a:t>möglich</a:t>
            </a:r>
            <a:r>
              <a:rPr lang="en-US" sz="2400" b="1" dirty="0"/>
              <a:t>? </a:t>
            </a:r>
            <a:br>
              <a:rPr lang="en-US" sz="2400" b="1" dirty="0"/>
            </a:br>
            <a:r>
              <a:rPr lang="en-US" sz="2400" b="1" dirty="0" err="1"/>
              <a:t>Wie</a:t>
            </a:r>
            <a:r>
              <a:rPr lang="en-US" sz="2400" b="1" dirty="0"/>
              <a:t> </a:t>
            </a:r>
            <a:r>
              <a:rPr lang="en-US" sz="2400" b="1" dirty="0" err="1"/>
              <a:t>viele</a:t>
            </a:r>
            <a:r>
              <a:rPr lang="en-US" sz="2400" b="1" dirty="0"/>
              <a:t> </a:t>
            </a:r>
            <a:r>
              <a:rPr lang="en-US" sz="2400" b="1" dirty="0" err="1"/>
              <a:t>Wörter</a:t>
            </a:r>
            <a:r>
              <a:rPr lang="en-US" sz="2400" b="1" dirty="0"/>
              <a:t>? </a:t>
            </a:r>
            <a:r>
              <a:rPr lang="en-US" sz="2400" b="1" dirty="0" err="1"/>
              <a:t>Eins</a:t>
            </a:r>
            <a:r>
              <a:rPr lang="en-US" sz="2400" b="1" dirty="0"/>
              <a:t>, </a:t>
            </a:r>
            <a:r>
              <a:rPr lang="en-US" sz="2400" b="1" dirty="0" err="1"/>
              <a:t>zwei</a:t>
            </a:r>
            <a:r>
              <a:rPr lang="en-US" sz="2400" b="1" dirty="0"/>
              <a:t> </a:t>
            </a:r>
            <a:r>
              <a:rPr lang="en-US" sz="2400" b="1" dirty="0" err="1"/>
              <a:t>oder</a:t>
            </a:r>
            <a:r>
              <a:rPr lang="en-US" sz="2400" b="1" dirty="0"/>
              <a:t> </a:t>
            </a:r>
            <a:r>
              <a:rPr lang="en-US" sz="2400" b="1" dirty="0" err="1"/>
              <a:t>drei</a:t>
            </a:r>
            <a:r>
              <a:rPr lang="en-US" sz="2400" b="1" dirty="0"/>
              <a:t>?</a:t>
            </a:r>
          </a:p>
        </p:txBody>
      </p:sp>
      <p:sp>
        <p:nvSpPr>
          <p:cNvPr id="16" name="Rounded Rectangular Callout 15">
            <a:extLst>
              <a:ext uri="{FF2B5EF4-FFF2-40B4-BE49-F238E27FC236}">
                <a16:creationId xmlns:a16="http://schemas.microsoft.com/office/drawing/2014/main" id="{D6CF2B8E-82C6-6E48-8C9F-4B5125853729}"/>
              </a:ext>
            </a:extLst>
          </p:cNvPr>
          <p:cNvSpPr/>
          <p:nvPr/>
        </p:nvSpPr>
        <p:spPr>
          <a:xfrm>
            <a:off x="6028889" y="247046"/>
            <a:ext cx="4656641" cy="1940586"/>
          </a:xfrm>
          <a:prstGeom prst="wedgeRoundRectCallout">
            <a:avLst>
              <a:gd name="adj1" fmla="val -13447"/>
              <a:gd name="adj2" fmla="val 69452"/>
              <a:gd name="adj3" fmla="val 16667"/>
            </a:avLst>
          </a:prstGeom>
          <a:solidFill>
            <a:srgbClr val="11507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der Mann </a:t>
            </a:r>
            <a:r>
              <a:rPr lang="en-US" sz="2800" b="1" dirty="0">
                <a:sym typeface="Wingdings" panose="05000000000000000000" pitchFamily="2" charset="2"/>
              </a:rPr>
              <a:t> </a:t>
            </a:r>
            <a:r>
              <a:rPr lang="en-US" sz="2800" b="1" u="sng" dirty="0">
                <a:sym typeface="Wingdings" panose="05000000000000000000" pitchFamily="2" charset="2"/>
              </a:rPr>
              <a:t>die </a:t>
            </a:r>
            <a:r>
              <a:rPr lang="en-US" sz="2800" b="1" u="sng" dirty="0" err="1">
                <a:sym typeface="Wingdings" panose="05000000000000000000" pitchFamily="2" charset="2"/>
              </a:rPr>
              <a:t>Männer</a:t>
            </a:r>
            <a:br>
              <a:rPr lang="en-US" sz="2800" b="1" dirty="0">
                <a:sym typeface="Wingdings" panose="05000000000000000000" pitchFamily="2" charset="2"/>
              </a:rPr>
            </a:br>
            <a:r>
              <a:rPr lang="en-US" sz="2800" b="1" dirty="0" err="1">
                <a:sym typeface="Wingdings" panose="05000000000000000000" pitchFamily="2" charset="2"/>
              </a:rPr>
              <a:t>Gibt</a:t>
            </a:r>
            <a:r>
              <a:rPr lang="en-US" sz="2800" b="1" dirty="0">
                <a:sym typeface="Wingdings" panose="05000000000000000000" pitchFamily="2" charset="2"/>
              </a:rPr>
              <a:t> </a:t>
            </a:r>
            <a:r>
              <a:rPr lang="en-US" sz="2800" b="1" dirty="0" err="1">
                <a:sym typeface="Wingdings" panose="05000000000000000000" pitchFamily="2" charset="2"/>
              </a:rPr>
              <a:t>es</a:t>
            </a:r>
            <a:r>
              <a:rPr lang="en-US" sz="2800" b="1" dirty="0">
                <a:sym typeface="Wingdings" panose="05000000000000000000" pitchFamily="2" charset="2"/>
              </a:rPr>
              <a:t> </a:t>
            </a:r>
            <a:r>
              <a:rPr lang="en-US" sz="2800" b="1" dirty="0" err="1">
                <a:sym typeface="Wingdings" panose="05000000000000000000" pitchFamily="2" charset="2"/>
              </a:rPr>
              <a:t>andere</a:t>
            </a:r>
            <a:r>
              <a:rPr lang="en-US" sz="2800" b="1" dirty="0">
                <a:sym typeface="Wingdings" panose="05000000000000000000" pitchFamily="2" charset="2"/>
              </a:rPr>
              <a:t> </a:t>
            </a:r>
            <a:r>
              <a:rPr lang="en-US" sz="2800" b="1" dirty="0" err="1">
                <a:sym typeface="Wingdings" panose="05000000000000000000" pitchFamily="2" charset="2"/>
              </a:rPr>
              <a:t>Beispiele</a:t>
            </a:r>
            <a:r>
              <a:rPr lang="en-US" sz="2800" b="1" dirty="0">
                <a:sym typeface="Wingdings" panose="05000000000000000000" pitchFamily="2" charset="2"/>
              </a:rPr>
              <a:t> </a:t>
            </a:r>
            <a:r>
              <a:rPr lang="en-US" sz="2800" b="1" dirty="0" err="1">
                <a:sym typeface="Wingdings" panose="05000000000000000000" pitchFamily="2" charset="2"/>
              </a:rPr>
              <a:t>hier</a:t>
            </a:r>
            <a:r>
              <a:rPr lang="en-US" sz="2800" b="1" dirty="0">
                <a:sym typeface="Wingdings" panose="05000000000000000000" pitchFamily="2" charset="2"/>
              </a:rPr>
              <a:t> </a:t>
            </a:r>
            <a:r>
              <a:rPr lang="en-US" sz="2800" b="1" dirty="0" err="1">
                <a:sym typeface="Wingdings" panose="05000000000000000000" pitchFamily="2" charset="2"/>
              </a:rPr>
              <a:t>im</a:t>
            </a:r>
            <a:r>
              <a:rPr lang="en-US" sz="2800" b="1" dirty="0">
                <a:sym typeface="Wingdings" panose="05000000000000000000" pitchFamily="2" charset="2"/>
              </a:rPr>
              <a:t> Text?</a:t>
            </a:r>
            <a:endParaRPr lang="en-US" sz="2800" b="1" dirty="0"/>
          </a:p>
        </p:txBody>
      </p:sp>
    </p:spTree>
    <p:extLst>
      <p:ext uri="{BB962C8B-B14F-4D97-AF65-F5344CB8AC3E}">
        <p14:creationId xmlns:p14="http://schemas.microsoft.com/office/powerpoint/2010/main" val="249175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P spid="25" grpId="0" animBg="1"/>
      <p:bldP spid="26" grpId="0" animBg="1"/>
      <p:bldP spid="27" grpId="0" animBg="1"/>
      <p:bldP spid="28" grpId="0"/>
      <p:bldP spid="29" grpId="0"/>
      <p:bldP spid="30" grpId="0"/>
      <p:bldP spid="31" grpId="0"/>
      <p:bldP spid="33" grpId="0"/>
      <p:bldP spid="34"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9769642" y="247046"/>
            <a:ext cx="2187685" cy="530298"/>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Antworten</a:t>
            </a:r>
            <a:endParaRPr lang="en-GB" b="1" dirty="0">
              <a:solidFill>
                <a:prstClr val="white"/>
              </a:solidFill>
              <a:latin typeface="Century Gothic" panose="020B0502020202020204" pitchFamily="34" charset="0"/>
            </a:endParaRPr>
          </a:p>
        </p:txBody>
      </p:sp>
      <p:sp>
        <p:nvSpPr>
          <p:cNvPr id="21" name="Action Button: Custom 20">
            <a:hlinkClick r:id="" action="ppaction://noaction" highlightClick="1">
              <a:snd r:embed="rId3" name="1. Der Arzt.wav"/>
            </a:hlinkClick>
            <a:extLst>
              <a:ext uri="{FF2B5EF4-FFF2-40B4-BE49-F238E27FC236}">
                <a16:creationId xmlns:a16="http://schemas.microsoft.com/office/drawing/2014/main" id="{F80EEC7E-3699-5D44-A599-2BC0192E8D62}"/>
              </a:ext>
            </a:extLst>
          </p:cNvPr>
          <p:cNvSpPr/>
          <p:nvPr/>
        </p:nvSpPr>
        <p:spPr>
          <a:xfrm>
            <a:off x="463710" y="1806258"/>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23" name="Action Button: Custom 22">
            <a:hlinkClick r:id="" action="ppaction://noaction" highlightClick="1">
              <a:snd r:embed="rId4" name="3. Wie viele.wav"/>
            </a:hlinkClick>
            <a:extLst>
              <a:ext uri="{FF2B5EF4-FFF2-40B4-BE49-F238E27FC236}">
                <a16:creationId xmlns:a16="http://schemas.microsoft.com/office/drawing/2014/main" id="{DF0B7A51-0E2A-0A42-8E87-8067E3441BDB}"/>
              </a:ext>
            </a:extLst>
          </p:cNvPr>
          <p:cNvSpPr/>
          <p:nvPr/>
        </p:nvSpPr>
        <p:spPr>
          <a:xfrm>
            <a:off x="463710" y="3240211"/>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24" name="Action Button: Custom 23">
            <a:hlinkClick r:id="" action="ppaction://noaction" highlightClick="1">
              <a:snd r:embed="rId5" name="4. Es gibt.wav"/>
            </a:hlinkClick>
            <a:extLst>
              <a:ext uri="{FF2B5EF4-FFF2-40B4-BE49-F238E27FC236}">
                <a16:creationId xmlns:a16="http://schemas.microsoft.com/office/drawing/2014/main" id="{3B07DCEF-6E95-4648-8134-689948488158}"/>
              </a:ext>
            </a:extLst>
          </p:cNvPr>
          <p:cNvSpPr/>
          <p:nvPr/>
        </p:nvSpPr>
        <p:spPr>
          <a:xfrm>
            <a:off x="466184" y="3962017"/>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25" name="Action Button: Custom 24">
            <a:hlinkClick r:id="" action="ppaction://noaction" highlightClick="1">
              <a:snd r:embed="rId6" name="5. Ich wunsche.wav"/>
            </a:hlinkClick>
            <a:extLst>
              <a:ext uri="{FF2B5EF4-FFF2-40B4-BE49-F238E27FC236}">
                <a16:creationId xmlns:a16="http://schemas.microsoft.com/office/drawing/2014/main" id="{BFDC255B-C66A-5E40-9296-E0F6B2A708C0}"/>
              </a:ext>
            </a:extLst>
          </p:cNvPr>
          <p:cNvSpPr/>
          <p:nvPr/>
        </p:nvSpPr>
        <p:spPr>
          <a:xfrm>
            <a:off x="466185" y="4683823"/>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26" name="Action Button: Custom 25">
            <a:hlinkClick r:id="" action="ppaction://noaction" highlightClick="1">
              <a:snd r:embed="rId7" name="6. Die Band.wav"/>
            </a:hlinkClick>
            <a:extLst>
              <a:ext uri="{FF2B5EF4-FFF2-40B4-BE49-F238E27FC236}">
                <a16:creationId xmlns:a16="http://schemas.microsoft.com/office/drawing/2014/main" id="{4814CC65-00C2-9241-922B-E3F9C27C65F0}"/>
              </a:ext>
            </a:extLst>
          </p:cNvPr>
          <p:cNvSpPr/>
          <p:nvPr/>
        </p:nvSpPr>
        <p:spPr>
          <a:xfrm>
            <a:off x="466188" y="5405629"/>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27" name="Action Button: Custom 26">
            <a:hlinkClick r:id="" action="ppaction://noaction" highlightClick="1">
              <a:snd r:embed="rId8" name="2. Der Sanger.wav"/>
            </a:hlinkClick>
            <a:extLst>
              <a:ext uri="{FF2B5EF4-FFF2-40B4-BE49-F238E27FC236}">
                <a16:creationId xmlns:a16="http://schemas.microsoft.com/office/drawing/2014/main" id="{674C6A0A-3CA4-C546-BC13-7705A97DABAA}"/>
              </a:ext>
            </a:extLst>
          </p:cNvPr>
          <p:cNvSpPr/>
          <p:nvPr/>
        </p:nvSpPr>
        <p:spPr>
          <a:xfrm>
            <a:off x="463710" y="2528064"/>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8" name="Title 11">
            <a:extLst>
              <a:ext uri="{FF2B5EF4-FFF2-40B4-BE49-F238E27FC236}">
                <a16:creationId xmlns:a16="http://schemas.microsoft.com/office/drawing/2014/main" id="{39A32020-D4B4-DA49-A9C1-06F5F04573C9}"/>
              </a:ext>
            </a:extLst>
          </p:cNvPr>
          <p:cNvSpPr txBox="1">
            <a:spLocks/>
          </p:cNvSpPr>
          <p:nvPr/>
        </p:nvSpPr>
        <p:spPr>
          <a:xfrm>
            <a:off x="1251441" y="1767557"/>
            <a:ext cx="458665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Der </a:t>
            </a:r>
            <a:r>
              <a:rPr lang="en-US" sz="2800" dirty="0" err="1"/>
              <a:t>Arzt</a:t>
            </a:r>
            <a:r>
              <a:rPr lang="en-US" sz="2800" dirty="0"/>
              <a:t> hat </a:t>
            </a:r>
            <a:r>
              <a:rPr lang="en-US" sz="2800" dirty="0" err="1"/>
              <a:t>zwei</a:t>
            </a:r>
            <a:r>
              <a:rPr lang="en-US" sz="2800" dirty="0"/>
              <a:t> _______.</a:t>
            </a:r>
          </a:p>
        </p:txBody>
      </p:sp>
      <p:sp>
        <p:nvSpPr>
          <p:cNvPr id="29" name="Title 11">
            <a:extLst>
              <a:ext uri="{FF2B5EF4-FFF2-40B4-BE49-F238E27FC236}">
                <a16:creationId xmlns:a16="http://schemas.microsoft.com/office/drawing/2014/main" id="{C28055F2-11B3-5B4B-BC95-0191059B5F94}"/>
              </a:ext>
            </a:extLst>
          </p:cNvPr>
          <p:cNvSpPr txBox="1">
            <a:spLocks/>
          </p:cNvSpPr>
          <p:nvPr/>
        </p:nvSpPr>
        <p:spPr>
          <a:xfrm>
            <a:off x="1251442" y="2503635"/>
            <a:ext cx="5008682"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Der </a:t>
            </a:r>
            <a:r>
              <a:rPr lang="en-US" sz="2800" dirty="0" err="1"/>
              <a:t>Sänger</a:t>
            </a:r>
            <a:r>
              <a:rPr lang="en-US" sz="2800" dirty="0"/>
              <a:t> </a:t>
            </a:r>
            <a:r>
              <a:rPr lang="en-US" sz="2800" dirty="0" err="1"/>
              <a:t>lernt</a:t>
            </a:r>
            <a:r>
              <a:rPr lang="en-US" sz="2800" dirty="0"/>
              <a:t> elf _______. </a:t>
            </a:r>
          </a:p>
        </p:txBody>
      </p:sp>
      <p:sp>
        <p:nvSpPr>
          <p:cNvPr id="30" name="Title 11">
            <a:extLst>
              <a:ext uri="{FF2B5EF4-FFF2-40B4-BE49-F238E27FC236}">
                <a16:creationId xmlns:a16="http://schemas.microsoft.com/office/drawing/2014/main" id="{8EC3FB39-0AFF-3A4C-A401-113FEFA26622}"/>
              </a:ext>
            </a:extLst>
          </p:cNvPr>
          <p:cNvSpPr txBox="1">
            <a:spLocks/>
          </p:cNvSpPr>
          <p:nvPr/>
        </p:nvSpPr>
        <p:spPr>
          <a:xfrm>
            <a:off x="1251441" y="3201525"/>
            <a:ext cx="471326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Wie </a:t>
            </a:r>
            <a:r>
              <a:rPr lang="en-US" sz="2800" dirty="0" err="1"/>
              <a:t>viele</a:t>
            </a:r>
            <a:r>
              <a:rPr lang="en-US" sz="2800" dirty="0"/>
              <a:t> _______  </a:t>
            </a:r>
            <a:r>
              <a:rPr lang="en-US" sz="2800" dirty="0" err="1"/>
              <a:t>gibt</a:t>
            </a:r>
            <a:r>
              <a:rPr lang="en-US" sz="2800" dirty="0"/>
              <a:t> es? </a:t>
            </a:r>
          </a:p>
        </p:txBody>
      </p:sp>
      <p:sp>
        <p:nvSpPr>
          <p:cNvPr id="31" name="Title 11">
            <a:extLst>
              <a:ext uri="{FF2B5EF4-FFF2-40B4-BE49-F238E27FC236}">
                <a16:creationId xmlns:a16="http://schemas.microsoft.com/office/drawing/2014/main" id="{CD758263-E6E8-774B-9004-45AB9A9AF31D}"/>
              </a:ext>
            </a:extLst>
          </p:cNvPr>
          <p:cNvSpPr txBox="1">
            <a:spLocks/>
          </p:cNvSpPr>
          <p:nvPr/>
        </p:nvSpPr>
        <p:spPr>
          <a:xfrm>
            <a:off x="1251440" y="3945208"/>
            <a:ext cx="3644117"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Es </a:t>
            </a:r>
            <a:r>
              <a:rPr lang="en-US" sz="2800" dirty="0" err="1"/>
              <a:t>gibt</a:t>
            </a:r>
            <a:r>
              <a:rPr lang="en-US" sz="2800" dirty="0"/>
              <a:t> </a:t>
            </a:r>
            <a:r>
              <a:rPr lang="en-US" sz="2800" dirty="0" err="1"/>
              <a:t>drei</a:t>
            </a:r>
            <a:r>
              <a:rPr lang="en-US" sz="2800" dirty="0"/>
              <a:t> _______. </a:t>
            </a:r>
          </a:p>
        </p:txBody>
      </p:sp>
      <p:sp>
        <p:nvSpPr>
          <p:cNvPr id="33" name="Title 11">
            <a:extLst>
              <a:ext uri="{FF2B5EF4-FFF2-40B4-BE49-F238E27FC236}">
                <a16:creationId xmlns:a16="http://schemas.microsoft.com/office/drawing/2014/main" id="{041CAE77-61F8-7841-9AD9-4893F1396EF6}"/>
              </a:ext>
            </a:extLst>
          </p:cNvPr>
          <p:cNvSpPr txBox="1">
            <a:spLocks/>
          </p:cNvSpPr>
          <p:nvPr/>
        </p:nvSpPr>
        <p:spPr>
          <a:xfrm>
            <a:off x="1251440" y="4645137"/>
            <a:ext cx="538851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Ich </a:t>
            </a:r>
            <a:r>
              <a:rPr lang="en-US" sz="2800" dirty="0" err="1"/>
              <a:t>wünsche</a:t>
            </a:r>
            <a:r>
              <a:rPr lang="en-US" sz="2800" dirty="0"/>
              <a:t> </a:t>
            </a:r>
            <a:r>
              <a:rPr lang="en-US" sz="2800" dirty="0" err="1"/>
              <a:t>mir</a:t>
            </a:r>
            <a:r>
              <a:rPr lang="en-US" sz="2800" dirty="0"/>
              <a:t> </a:t>
            </a:r>
            <a:r>
              <a:rPr lang="en-US" sz="2800" dirty="0" err="1"/>
              <a:t>zehn</a:t>
            </a:r>
            <a:r>
              <a:rPr lang="en-US" sz="2800" dirty="0"/>
              <a:t> _______. </a:t>
            </a:r>
          </a:p>
        </p:txBody>
      </p:sp>
      <p:sp>
        <p:nvSpPr>
          <p:cNvPr id="34" name="Title 11">
            <a:extLst>
              <a:ext uri="{FF2B5EF4-FFF2-40B4-BE49-F238E27FC236}">
                <a16:creationId xmlns:a16="http://schemas.microsoft.com/office/drawing/2014/main" id="{80DCB8A2-EA07-B34F-AF4A-A081E96564ED}"/>
              </a:ext>
            </a:extLst>
          </p:cNvPr>
          <p:cNvSpPr txBox="1">
            <a:spLocks/>
          </p:cNvSpPr>
          <p:nvPr/>
        </p:nvSpPr>
        <p:spPr>
          <a:xfrm>
            <a:off x="1263644" y="5371635"/>
            <a:ext cx="5376308"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Die Band </a:t>
            </a:r>
            <a:r>
              <a:rPr lang="en-US" sz="2800" dirty="0" err="1"/>
              <a:t>spielt</a:t>
            </a:r>
            <a:r>
              <a:rPr lang="en-US" sz="2800" dirty="0"/>
              <a:t> </a:t>
            </a:r>
            <a:r>
              <a:rPr lang="en-US" sz="2800" dirty="0" err="1"/>
              <a:t>zwölf</a:t>
            </a:r>
            <a:r>
              <a:rPr lang="en-US" sz="2800" dirty="0"/>
              <a:t>  _______. </a:t>
            </a:r>
          </a:p>
        </p:txBody>
      </p:sp>
      <p:sp>
        <p:nvSpPr>
          <p:cNvPr id="37" name="Title 11">
            <a:extLst>
              <a:ext uri="{FF2B5EF4-FFF2-40B4-BE49-F238E27FC236}">
                <a16:creationId xmlns:a16="http://schemas.microsoft.com/office/drawing/2014/main" id="{6C2F1E14-A56B-ED4A-BD67-EDCA5C738B7E}"/>
              </a:ext>
            </a:extLst>
          </p:cNvPr>
          <p:cNvSpPr>
            <a:spLocks noGrp="1"/>
          </p:cNvSpPr>
          <p:nvPr>
            <p:ph type="title"/>
          </p:nvPr>
        </p:nvSpPr>
        <p:spPr>
          <a:xfrm>
            <a:off x="271913" y="357954"/>
            <a:ext cx="9757458" cy="530298"/>
          </a:xfrm>
        </p:spPr>
        <p:txBody>
          <a:bodyPr>
            <a:noAutofit/>
          </a:bodyPr>
          <a:lstStyle/>
          <a:p>
            <a:pPr lvl="0">
              <a:lnSpc>
                <a:spcPct val="100000"/>
              </a:lnSpc>
              <a:spcBef>
                <a:spcPts val="0"/>
              </a:spcBef>
            </a:pPr>
            <a:r>
              <a:rPr lang="en-US" sz="2400" b="1" dirty="0"/>
              <a:t>Lies die </a:t>
            </a:r>
            <a:r>
              <a:rPr lang="en-US" sz="2400" b="1" dirty="0" err="1"/>
              <a:t>Sätze</a:t>
            </a:r>
            <a:r>
              <a:rPr lang="en-US" sz="2400" b="1" dirty="0"/>
              <a:t>. Was </a:t>
            </a:r>
            <a:r>
              <a:rPr lang="en-US" sz="2400" b="1" dirty="0" err="1"/>
              <a:t>ist</a:t>
            </a:r>
            <a:r>
              <a:rPr lang="en-US" sz="2400" b="1" dirty="0"/>
              <a:t> </a:t>
            </a:r>
            <a:r>
              <a:rPr lang="en-US" sz="2400" b="1" dirty="0" err="1"/>
              <a:t>möglich</a:t>
            </a:r>
            <a:r>
              <a:rPr lang="en-US" sz="2400" b="1" dirty="0"/>
              <a:t>? </a:t>
            </a:r>
            <a:br>
              <a:rPr lang="en-US" sz="2400" b="1" dirty="0"/>
            </a:br>
            <a:r>
              <a:rPr lang="en-US" sz="2400" b="1" dirty="0" err="1"/>
              <a:t>Wie</a:t>
            </a:r>
            <a:r>
              <a:rPr lang="en-US" sz="2400" b="1" dirty="0"/>
              <a:t> </a:t>
            </a:r>
            <a:r>
              <a:rPr lang="en-US" sz="2400" b="1" dirty="0" err="1"/>
              <a:t>viele</a:t>
            </a:r>
            <a:r>
              <a:rPr lang="en-US" sz="2400" b="1" dirty="0"/>
              <a:t> </a:t>
            </a:r>
            <a:r>
              <a:rPr lang="en-US" sz="2400" b="1" dirty="0" err="1"/>
              <a:t>Wörter</a:t>
            </a:r>
            <a:r>
              <a:rPr lang="en-US" sz="2400" b="1" dirty="0"/>
              <a:t>? </a:t>
            </a:r>
            <a:r>
              <a:rPr lang="en-US" sz="2400" b="1" dirty="0" err="1"/>
              <a:t>Eins</a:t>
            </a:r>
            <a:r>
              <a:rPr lang="en-US" sz="2400" b="1" dirty="0"/>
              <a:t>, </a:t>
            </a:r>
            <a:r>
              <a:rPr lang="en-US" sz="2400" b="1" dirty="0" err="1"/>
              <a:t>zwei</a:t>
            </a:r>
            <a:r>
              <a:rPr lang="en-US" sz="2400" b="1" dirty="0"/>
              <a:t> </a:t>
            </a:r>
            <a:r>
              <a:rPr lang="en-US" sz="2400" b="1" dirty="0" err="1"/>
              <a:t>oder</a:t>
            </a:r>
            <a:r>
              <a:rPr lang="en-US" sz="2400" b="1" dirty="0"/>
              <a:t> </a:t>
            </a:r>
            <a:r>
              <a:rPr lang="en-US" sz="2400" b="1" dirty="0" err="1"/>
              <a:t>drei</a:t>
            </a:r>
            <a:r>
              <a:rPr lang="en-US" sz="2400" b="1" dirty="0"/>
              <a:t>?</a:t>
            </a:r>
          </a:p>
        </p:txBody>
      </p:sp>
      <p:sp>
        <p:nvSpPr>
          <p:cNvPr id="2" name="TextBox 1">
            <a:extLst>
              <a:ext uri="{FF2B5EF4-FFF2-40B4-BE49-F238E27FC236}">
                <a16:creationId xmlns:a16="http://schemas.microsoft.com/office/drawing/2014/main" id="{9C248645-B457-4C47-BB9B-6627F42F9680}"/>
              </a:ext>
            </a:extLst>
          </p:cNvPr>
          <p:cNvSpPr txBox="1"/>
          <p:nvPr/>
        </p:nvSpPr>
        <p:spPr>
          <a:xfrm>
            <a:off x="5630960" y="1752938"/>
            <a:ext cx="5232523" cy="523220"/>
          </a:xfrm>
          <a:prstGeom prst="rect">
            <a:avLst/>
          </a:prstGeom>
          <a:noFill/>
        </p:spPr>
        <p:txBody>
          <a:bodyPr wrap="none" rtlCol="0">
            <a:spAutoFit/>
          </a:bodyPr>
          <a:lstStyle/>
          <a:p>
            <a:r>
              <a:rPr lang="en-US" sz="2800" dirty="0">
                <a:solidFill>
                  <a:srgbClr val="1F3764"/>
                </a:solidFill>
              </a:rPr>
              <a:t>Problem / Buch / </a:t>
            </a:r>
            <a:r>
              <a:rPr lang="en-US" sz="2800" b="1" dirty="0" err="1">
                <a:solidFill>
                  <a:srgbClr val="DAA520"/>
                </a:solidFill>
              </a:rPr>
              <a:t>Geschenke</a:t>
            </a:r>
            <a:endParaRPr lang="en-US" sz="2800" b="1" dirty="0">
              <a:solidFill>
                <a:srgbClr val="DAA520"/>
              </a:solidFill>
            </a:endParaRPr>
          </a:p>
        </p:txBody>
      </p:sp>
      <p:sp>
        <p:nvSpPr>
          <p:cNvPr id="19" name="TextBox 18">
            <a:extLst>
              <a:ext uri="{FF2B5EF4-FFF2-40B4-BE49-F238E27FC236}">
                <a16:creationId xmlns:a16="http://schemas.microsoft.com/office/drawing/2014/main" id="{174C0B0D-C81C-BE4B-A629-D959AF12D681}"/>
              </a:ext>
            </a:extLst>
          </p:cNvPr>
          <p:cNvSpPr txBox="1"/>
          <p:nvPr/>
        </p:nvSpPr>
        <p:spPr>
          <a:xfrm>
            <a:off x="5630961" y="1771096"/>
            <a:ext cx="5232523" cy="523220"/>
          </a:xfrm>
          <a:prstGeom prst="rect">
            <a:avLst/>
          </a:prstGeom>
          <a:noFill/>
        </p:spPr>
        <p:txBody>
          <a:bodyPr wrap="none" rtlCol="0">
            <a:spAutoFit/>
          </a:bodyPr>
          <a:lstStyle/>
          <a:p>
            <a:r>
              <a:rPr lang="en-US" sz="2800" dirty="0">
                <a:solidFill>
                  <a:srgbClr val="1F3764"/>
                </a:solidFill>
              </a:rPr>
              <a:t>Problem / Buch / </a:t>
            </a:r>
            <a:r>
              <a:rPr lang="en-US" sz="2800" dirty="0" err="1">
                <a:solidFill>
                  <a:srgbClr val="1F3764"/>
                </a:solidFill>
              </a:rPr>
              <a:t>Geschenke</a:t>
            </a:r>
            <a:endParaRPr lang="en-US" sz="2800" dirty="0">
              <a:solidFill>
                <a:srgbClr val="1F3764"/>
              </a:solidFill>
            </a:endParaRPr>
          </a:p>
        </p:txBody>
      </p:sp>
      <p:sp>
        <p:nvSpPr>
          <p:cNvPr id="20" name="TextBox 19">
            <a:extLst>
              <a:ext uri="{FF2B5EF4-FFF2-40B4-BE49-F238E27FC236}">
                <a16:creationId xmlns:a16="http://schemas.microsoft.com/office/drawing/2014/main" id="{D6F4B407-B281-E04E-9801-172E361C8822}"/>
              </a:ext>
            </a:extLst>
          </p:cNvPr>
          <p:cNvSpPr txBox="1"/>
          <p:nvPr/>
        </p:nvSpPr>
        <p:spPr>
          <a:xfrm>
            <a:off x="6094866" y="2533320"/>
            <a:ext cx="3770584" cy="523220"/>
          </a:xfrm>
          <a:prstGeom prst="rect">
            <a:avLst/>
          </a:prstGeom>
          <a:noFill/>
        </p:spPr>
        <p:txBody>
          <a:bodyPr wrap="none" rtlCol="0">
            <a:spAutoFit/>
          </a:bodyPr>
          <a:lstStyle/>
          <a:p>
            <a:r>
              <a:rPr lang="en-US" sz="2800" dirty="0">
                <a:solidFill>
                  <a:srgbClr val="1F3764"/>
                </a:solidFill>
              </a:rPr>
              <a:t>Lied / </a:t>
            </a:r>
            <a:r>
              <a:rPr lang="en-US" sz="2800" dirty="0" err="1">
                <a:solidFill>
                  <a:srgbClr val="1F3764"/>
                </a:solidFill>
              </a:rPr>
              <a:t>Wörter</a:t>
            </a:r>
            <a:r>
              <a:rPr lang="en-US" sz="2800" dirty="0">
                <a:solidFill>
                  <a:srgbClr val="1F3764"/>
                </a:solidFill>
              </a:rPr>
              <a:t> / </a:t>
            </a:r>
            <a:r>
              <a:rPr lang="en-US" sz="2800" dirty="0" err="1">
                <a:solidFill>
                  <a:srgbClr val="1F3764"/>
                </a:solidFill>
              </a:rPr>
              <a:t>Farbe</a:t>
            </a:r>
            <a:endParaRPr lang="en-US" sz="2800" b="1" dirty="0">
              <a:solidFill>
                <a:srgbClr val="1F3764"/>
              </a:solidFill>
            </a:endParaRPr>
          </a:p>
        </p:txBody>
      </p:sp>
      <p:sp>
        <p:nvSpPr>
          <p:cNvPr id="22" name="TextBox 21">
            <a:extLst>
              <a:ext uri="{FF2B5EF4-FFF2-40B4-BE49-F238E27FC236}">
                <a16:creationId xmlns:a16="http://schemas.microsoft.com/office/drawing/2014/main" id="{BB3C7F8A-5746-8644-9A6C-36702CE808C9}"/>
              </a:ext>
            </a:extLst>
          </p:cNvPr>
          <p:cNvSpPr txBox="1"/>
          <p:nvPr/>
        </p:nvSpPr>
        <p:spPr>
          <a:xfrm>
            <a:off x="6107069" y="2522017"/>
            <a:ext cx="3770584" cy="523220"/>
          </a:xfrm>
          <a:prstGeom prst="rect">
            <a:avLst/>
          </a:prstGeom>
          <a:noFill/>
        </p:spPr>
        <p:txBody>
          <a:bodyPr wrap="none" rtlCol="0">
            <a:spAutoFit/>
          </a:bodyPr>
          <a:lstStyle/>
          <a:p>
            <a:r>
              <a:rPr lang="en-US" sz="2800" dirty="0">
                <a:solidFill>
                  <a:srgbClr val="1F3764"/>
                </a:solidFill>
              </a:rPr>
              <a:t>Lied / </a:t>
            </a:r>
            <a:r>
              <a:rPr lang="en-US" sz="2800" b="1" dirty="0" err="1">
                <a:solidFill>
                  <a:srgbClr val="DAA520"/>
                </a:solidFill>
              </a:rPr>
              <a:t>Wörter</a:t>
            </a:r>
            <a:r>
              <a:rPr lang="en-US" sz="2800" b="1" dirty="0">
                <a:solidFill>
                  <a:srgbClr val="DAA520"/>
                </a:solidFill>
              </a:rPr>
              <a:t> </a:t>
            </a:r>
            <a:r>
              <a:rPr lang="en-US" sz="2800" dirty="0">
                <a:solidFill>
                  <a:srgbClr val="1F3764"/>
                </a:solidFill>
              </a:rPr>
              <a:t>/ </a:t>
            </a:r>
            <a:r>
              <a:rPr lang="en-US" sz="2800" dirty="0" err="1">
                <a:solidFill>
                  <a:srgbClr val="1F3764"/>
                </a:solidFill>
              </a:rPr>
              <a:t>Farbe</a:t>
            </a:r>
            <a:endParaRPr lang="en-US" sz="2800" b="1" dirty="0">
              <a:solidFill>
                <a:srgbClr val="1F3764"/>
              </a:solidFill>
            </a:endParaRPr>
          </a:p>
        </p:txBody>
      </p:sp>
      <p:sp>
        <p:nvSpPr>
          <p:cNvPr id="32" name="TextBox 31">
            <a:extLst>
              <a:ext uri="{FF2B5EF4-FFF2-40B4-BE49-F238E27FC236}">
                <a16:creationId xmlns:a16="http://schemas.microsoft.com/office/drawing/2014/main" id="{E40E3A6A-3089-F346-A928-1C0FCD38C0E4}"/>
              </a:ext>
            </a:extLst>
          </p:cNvPr>
          <p:cNvSpPr txBox="1"/>
          <p:nvPr/>
        </p:nvSpPr>
        <p:spPr>
          <a:xfrm>
            <a:off x="5838092" y="3193984"/>
            <a:ext cx="3797835" cy="523220"/>
          </a:xfrm>
          <a:prstGeom prst="rect">
            <a:avLst/>
          </a:prstGeom>
          <a:noFill/>
        </p:spPr>
        <p:txBody>
          <a:bodyPr wrap="none" rtlCol="0">
            <a:spAutoFit/>
          </a:bodyPr>
          <a:lstStyle/>
          <a:p>
            <a:r>
              <a:rPr lang="en-US" sz="2800" dirty="0" err="1">
                <a:solidFill>
                  <a:srgbClr val="1F3764"/>
                </a:solidFill>
              </a:rPr>
              <a:t>Züge</a:t>
            </a:r>
            <a:r>
              <a:rPr lang="en-US" sz="2800" dirty="0">
                <a:solidFill>
                  <a:srgbClr val="1F3764"/>
                </a:solidFill>
              </a:rPr>
              <a:t> / </a:t>
            </a:r>
            <a:r>
              <a:rPr lang="en-US" sz="2800" dirty="0" err="1">
                <a:solidFill>
                  <a:srgbClr val="1F3764"/>
                </a:solidFill>
              </a:rPr>
              <a:t>Grund</a:t>
            </a:r>
            <a:r>
              <a:rPr lang="en-US" sz="2800" dirty="0">
                <a:solidFill>
                  <a:srgbClr val="1F3764"/>
                </a:solidFill>
              </a:rPr>
              <a:t> / </a:t>
            </a:r>
            <a:r>
              <a:rPr lang="en-US" sz="2800" dirty="0" err="1">
                <a:solidFill>
                  <a:srgbClr val="1F3764"/>
                </a:solidFill>
              </a:rPr>
              <a:t>Türen</a:t>
            </a:r>
            <a:endParaRPr lang="en-US" sz="2800" b="1" dirty="0">
              <a:solidFill>
                <a:srgbClr val="1F3764"/>
              </a:solidFill>
            </a:endParaRPr>
          </a:p>
        </p:txBody>
      </p:sp>
      <p:sp>
        <p:nvSpPr>
          <p:cNvPr id="35" name="TextBox 34">
            <a:extLst>
              <a:ext uri="{FF2B5EF4-FFF2-40B4-BE49-F238E27FC236}">
                <a16:creationId xmlns:a16="http://schemas.microsoft.com/office/drawing/2014/main" id="{B29E022B-4630-E841-9188-3D45DA8AF0E0}"/>
              </a:ext>
            </a:extLst>
          </p:cNvPr>
          <p:cNvSpPr txBox="1"/>
          <p:nvPr/>
        </p:nvSpPr>
        <p:spPr>
          <a:xfrm>
            <a:off x="5838092" y="3191431"/>
            <a:ext cx="3797835" cy="523220"/>
          </a:xfrm>
          <a:prstGeom prst="rect">
            <a:avLst/>
          </a:prstGeom>
          <a:noFill/>
        </p:spPr>
        <p:txBody>
          <a:bodyPr wrap="none" rtlCol="0">
            <a:spAutoFit/>
          </a:bodyPr>
          <a:lstStyle/>
          <a:p>
            <a:r>
              <a:rPr lang="en-US" sz="2800" b="1" dirty="0" err="1">
                <a:solidFill>
                  <a:srgbClr val="DAA520"/>
                </a:solidFill>
              </a:rPr>
              <a:t>Züge</a:t>
            </a:r>
            <a:r>
              <a:rPr lang="en-US" sz="2800" b="1" dirty="0">
                <a:solidFill>
                  <a:srgbClr val="1F3764"/>
                </a:solidFill>
              </a:rPr>
              <a:t> </a:t>
            </a:r>
            <a:r>
              <a:rPr lang="en-US" sz="2800" dirty="0">
                <a:solidFill>
                  <a:srgbClr val="1F3764"/>
                </a:solidFill>
              </a:rPr>
              <a:t>/ </a:t>
            </a:r>
            <a:r>
              <a:rPr lang="en-US" sz="2800" dirty="0" err="1">
                <a:solidFill>
                  <a:srgbClr val="1F3764"/>
                </a:solidFill>
              </a:rPr>
              <a:t>Grund</a:t>
            </a:r>
            <a:r>
              <a:rPr lang="en-US" sz="2800" dirty="0">
                <a:solidFill>
                  <a:srgbClr val="1F3764"/>
                </a:solidFill>
              </a:rPr>
              <a:t> / </a:t>
            </a:r>
            <a:r>
              <a:rPr lang="en-US" sz="2800" b="1" dirty="0" err="1">
                <a:solidFill>
                  <a:srgbClr val="DAA520"/>
                </a:solidFill>
              </a:rPr>
              <a:t>Türen</a:t>
            </a:r>
            <a:endParaRPr lang="en-US" sz="2800" b="1" dirty="0">
              <a:solidFill>
                <a:srgbClr val="DAA520"/>
              </a:solidFill>
            </a:endParaRPr>
          </a:p>
        </p:txBody>
      </p:sp>
      <p:sp>
        <p:nvSpPr>
          <p:cNvPr id="36" name="TextBox 35">
            <a:extLst>
              <a:ext uri="{FF2B5EF4-FFF2-40B4-BE49-F238E27FC236}">
                <a16:creationId xmlns:a16="http://schemas.microsoft.com/office/drawing/2014/main" id="{3336E9F5-E9D6-C441-9860-0EF3F6D54402}"/>
              </a:ext>
            </a:extLst>
          </p:cNvPr>
          <p:cNvSpPr txBox="1"/>
          <p:nvPr/>
        </p:nvSpPr>
        <p:spPr>
          <a:xfrm>
            <a:off x="4878602" y="3951600"/>
            <a:ext cx="5150769" cy="523220"/>
          </a:xfrm>
          <a:prstGeom prst="rect">
            <a:avLst/>
          </a:prstGeom>
          <a:noFill/>
        </p:spPr>
        <p:txBody>
          <a:bodyPr wrap="none" rtlCol="0">
            <a:spAutoFit/>
          </a:bodyPr>
          <a:lstStyle/>
          <a:p>
            <a:r>
              <a:rPr lang="en-US" sz="2800" dirty="0">
                <a:solidFill>
                  <a:srgbClr val="1F3764"/>
                </a:solidFill>
              </a:rPr>
              <a:t>Lehrer / </a:t>
            </a:r>
            <a:r>
              <a:rPr lang="en-US" sz="2800" dirty="0" err="1">
                <a:solidFill>
                  <a:srgbClr val="1F3764"/>
                </a:solidFill>
              </a:rPr>
              <a:t>Mädchen</a:t>
            </a:r>
            <a:r>
              <a:rPr lang="en-US" sz="2800" dirty="0">
                <a:solidFill>
                  <a:srgbClr val="1F3764"/>
                </a:solidFill>
              </a:rPr>
              <a:t> / </a:t>
            </a:r>
            <a:r>
              <a:rPr lang="en-US" sz="2800" dirty="0" err="1">
                <a:solidFill>
                  <a:srgbClr val="1F3764"/>
                </a:solidFill>
              </a:rPr>
              <a:t>Fußbälle</a:t>
            </a:r>
            <a:endParaRPr lang="en-US" sz="2800" b="1" dirty="0">
              <a:solidFill>
                <a:srgbClr val="1F3764"/>
              </a:solidFill>
            </a:endParaRPr>
          </a:p>
        </p:txBody>
      </p:sp>
      <p:sp>
        <p:nvSpPr>
          <p:cNvPr id="38" name="TextBox 37">
            <a:extLst>
              <a:ext uri="{FF2B5EF4-FFF2-40B4-BE49-F238E27FC236}">
                <a16:creationId xmlns:a16="http://schemas.microsoft.com/office/drawing/2014/main" id="{439D63F2-10B5-C04F-AC97-DB4625B93117}"/>
              </a:ext>
            </a:extLst>
          </p:cNvPr>
          <p:cNvSpPr txBox="1"/>
          <p:nvPr/>
        </p:nvSpPr>
        <p:spPr>
          <a:xfrm>
            <a:off x="4895557" y="3960210"/>
            <a:ext cx="5150769" cy="523220"/>
          </a:xfrm>
          <a:prstGeom prst="rect">
            <a:avLst/>
          </a:prstGeom>
          <a:noFill/>
        </p:spPr>
        <p:txBody>
          <a:bodyPr wrap="none" rtlCol="0">
            <a:spAutoFit/>
          </a:bodyPr>
          <a:lstStyle/>
          <a:p>
            <a:r>
              <a:rPr lang="en-US" sz="2800" b="1" dirty="0">
                <a:solidFill>
                  <a:srgbClr val="DAA520"/>
                </a:solidFill>
              </a:rPr>
              <a:t>Lehrer </a:t>
            </a:r>
            <a:r>
              <a:rPr lang="en-US" sz="2800" b="1" dirty="0">
                <a:solidFill>
                  <a:srgbClr val="1F3764"/>
                </a:solidFill>
              </a:rPr>
              <a:t>/</a:t>
            </a:r>
            <a:r>
              <a:rPr lang="en-US" sz="2800" b="1" dirty="0">
                <a:solidFill>
                  <a:srgbClr val="DAA520"/>
                </a:solidFill>
              </a:rPr>
              <a:t> </a:t>
            </a:r>
            <a:r>
              <a:rPr lang="en-US" sz="2800" b="1" dirty="0" err="1">
                <a:solidFill>
                  <a:srgbClr val="DAA520"/>
                </a:solidFill>
              </a:rPr>
              <a:t>Mädchen</a:t>
            </a:r>
            <a:r>
              <a:rPr lang="en-US" sz="2800" b="1" dirty="0">
                <a:solidFill>
                  <a:srgbClr val="DAA520"/>
                </a:solidFill>
              </a:rPr>
              <a:t> </a:t>
            </a:r>
            <a:r>
              <a:rPr lang="en-US" sz="2800" b="1" dirty="0">
                <a:solidFill>
                  <a:srgbClr val="1F3764"/>
                </a:solidFill>
              </a:rPr>
              <a:t>/</a:t>
            </a:r>
            <a:r>
              <a:rPr lang="en-US" sz="2800" b="1" dirty="0">
                <a:solidFill>
                  <a:srgbClr val="DAA520"/>
                </a:solidFill>
              </a:rPr>
              <a:t> </a:t>
            </a:r>
            <a:r>
              <a:rPr lang="en-US" sz="2800" b="1" dirty="0" err="1">
                <a:solidFill>
                  <a:srgbClr val="DAA520"/>
                </a:solidFill>
              </a:rPr>
              <a:t>Fußbälle</a:t>
            </a:r>
            <a:endParaRPr lang="en-US" sz="2800" b="1" dirty="0">
              <a:solidFill>
                <a:srgbClr val="DAA520"/>
              </a:solidFill>
            </a:endParaRPr>
          </a:p>
        </p:txBody>
      </p:sp>
      <p:sp>
        <p:nvSpPr>
          <p:cNvPr id="39" name="TextBox 38">
            <a:extLst>
              <a:ext uri="{FF2B5EF4-FFF2-40B4-BE49-F238E27FC236}">
                <a16:creationId xmlns:a16="http://schemas.microsoft.com/office/drawing/2014/main" id="{975CBFAF-AF5A-A84B-9812-FD95FF12C2CE}"/>
              </a:ext>
            </a:extLst>
          </p:cNvPr>
          <p:cNvSpPr txBox="1"/>
          <p:nvPr/>
        </p:nvSpPr>
        <p:spPr>
          <a:xfrm>
            <a:off x="6475022" y="4665922"/>
            <a:ext cx="3807453" cy="523220"/>
          </a:xfrm>
          <a:prstGeom prst="rect">
            <a:avLst/>
          </a:prstGeom>
          <a:noFill/>
        </p:spPr>
        <p:txBody>
          <a:bodyPr wrap="none" rtlCol="0">
            <a:spAutoFit/>
          </a:bodyPr>
          <a:lstStyle/>
          <a:p>
            <a:r>
              <a:rPr lang="en-US" sz="2800" dirty="0" err="1">
                <a:solidFill>
                  <a:srgbClr val="1F3764"/>
                </a:solidFill>
              </a:rPr>
              <a:t>Bücher</a:t>
            </a:r>
            <a:r>
              <a:rPr lang="en-US" sz="2800" dirty="0">
                <a:solidFill>
                  <a:srgbClr val="1F3764"/>
                </a:solidFill>
              </a:rPr>
              <a:t> / Spiel / </a:t>
            </a:r>
            <a:r>
              <a:rPr lang="en-US" sz="2800" dirty="0" err="1">
                <a:solidFill>
                  <a:srgbClr val="1F3764"/>
                </a:solidFill>
              </a:rPr>
              <a:t>Filme</a:t>
            </a:r>
            <a:endParaRPr lang="en-US" sz="2800" b="1" dirty="0">
              <a:solidFill>
                <a:srgbClr val="1F3764"/>
              </a:solidFill>
            </a:endParaRPr>
          </a:p>
        </p:txBody>
      </p:sp>
      <p:sp>
        <p:nvSpPr>
          <p:cNvPr id="40" name="TextBox 39">
            <a:extLst>
              <a:ext uri="{FF2B5EF4-FFF2-40B4-BE49-F238E27FC236}">
                <a16:creationId xmlns:a16="http://schemas.microsoft.com/office/drawing/2014/main" id="{23E09F5C-BBB7-0242-B187-F379D2DABF90}"/>
              </a:ext>
            </a:extLst>
          </p:cNvPr>
          <p:cNvSpPr txBox="1"/>
          <p:nvPr/>
        </p:nvSpPr>
        <p:spPr>
          <a:xfrm>
            <a:off x="6475021" y="4665922"/>
            <a:ext cx="3807453" cy="523220"/>
          </a:xfrm>
          <a:prstGeom prst="rect">
            <a:avLst/>
          </a:prstGeom>
          <a:noFill/>
        </p:spPr>
        <p:txBody>
          <a:bodyPr wrap="none" rtlCol="0">
            <a:spAutoFit/>
          </a:bodyPr>
          <a:lstStyle/>
          <a:p>
            <a:r>
              <a:rPr lang="en-US" sz="2800" b="1" dirty="0" err="1">
                <a:solidFill>
                  <a:srgbClr val="DAA520"/>
                </a:solidFill>
              </a:rPr>
              <a:t>Bücher</a:t>
            </a:r>
            <a:r>
              <a:rPr lang="en-US" sz="2800" dirty="0">
                <a:solidFill>
                  <a:srgbClr val="1F3764"/>
                </a:solidFill>
              </a:rPr>
              <a:t> / Spiel / </a:t>
            </a:r>
            <a:r>
              <a:rPr lang="en-US" sz="2800" b="1" dirty="0" err="1">
                <a:solidFill>
                  <a:srgbClr val="DAA520"/>
                </a:solidFill>
              </a:rPr>
              <a:t>Filme</a:t>
            </a:r>
            <a:endParaRPr lang="en-US" sz="2800" b="1" dirty="0">
              <a:solidFill>
                <a:srgbClr val="DAA520"/>
              </a:solidFill>
            </a:endParaRPr>
          </a:p>
        </p:txBody>
      </p:sp>
      <p:sp>
        <p:nvSpPr>
          <p:cNvPr id="41" name="TextBox 40">
            <a:extLst>
              <a:ext uri="{FF2B5EF4-FFF2-40B4-BE49-F238E27FC236}">
                <a16:creationId xmlns:a16="http://schemas.microsoft.com/office/drawing/2014/main" id="{16C35947-6A77-0445-8D45-BB7661407D0A}"/>
              </a:ext>
            </a:extLst>
          </p:cNvPr>
          <p:cNvSpPr txBox="1"/>
          <p:nvPr/>
        </p:nvSpPr>
        <p:spPr>
          <a:xfrm>
            <a:off x="6362480" y="5370482"/>
            <a:ext cx="4402167" cy="523220"/>
          </a:xfrm>
          <a:prstGeom prst="rect">
            <a:avLst/>
          </a:prstGeom>
          <a:noFill/>
        </p:spPr>
        <p:txBody>
          <a:bodyPr wrap="none" rtlCol="0">
            <a:spAutoFit/>
          </a:bodyPr>
          <a:lstStyle/>
          <a:p>
            <a:r>
              <a:rPr lang="en-US" sz="2800" dirty="0" err="1">
                <a:solidFill>
                  <a:srgbClr val="1F3764"/>
                </a:solidFill>
              </a:rPr>
              <a:t>Stücke</a:t>
            </a:r>
            <a:r>
              <a:rPr lang="en-US" sz="2800" dirty="0">
                <a:solidFill>
                  <a:srgbClr val="1F3764"/>
                </a:solidFill>
              </a:rPr>
              <a:t> / Lieder / </a:t>
            </a:r>
            <a:r>
              <a:rPr lang="en-US" sz="2800" dirty="0" err="1">
                <a:solidFill>
                  <a:srgbClr val="1F3764"/>
                </a:solidFill>
              </a:rPr>
              <a:t>Konzert</a:t>
            </a:r>
            <a:endParaRPr lang="en-US" sz="2800" b="1" dirty="0">
              <a:solidFill>
                <a:srgbClr val="1F3764"/>
              </a:solidFill>
            </a:endParaRPr>
          </a:p>
        </p:txBody>
      </p:sp>
      <p:sp>
        <p:nvSpPr>
          <p:cNvPr id="42" name="TextBox 41">
            <a:extLst>
              <a:ext uri="{FF2B5EF4-FFF2-40B4-BE49-F238E27FC236}">
                <a16:creationId xmlns:a16="http://schemas.microsoft.com/office/drawing/2014/main" id="{2D4B6F3E-4735-2049-945D-01568BAF1D29}"/>
              </a:ext>
            </a:extLst>
          </p:cNvPr>
          <p:cNvSpPr txBox="1"/>
          <p:nvPr/>
        </p:nvSpPr>
        <p:spPr>
          <a:xfrm>
            <a:off x="6362479" y="5368872"/>
            <a:ext cx="4402167" cy="523220"/>
          </a:xfrm>
          <a:prstGeom prst="rect">
            <a:avLst/>
          </a:prstGeom>
          <a:noFill/>
        </p:spPr>
        <p:txBody>
          <a:bodyPr wrap="none" rtlCol="0">
            <a:spAutoFit/>
          </a:bodyPr>
          <a:lstStyle/>
          <a:p>
            <a:r>
              <a:rPr lang="en-US" sz="2800" b="1" dirty="0" err="1">
                <a:solidFill>
                  <a:srgbClr val="DAA520"/>
                </a:solidFill>
              </a:rPr>
              <a:t>Stücke</a:t>
            </a:r>
            <a:r>
              <a:rPr lang="en-US" sz="2800" dirty="0">
                <a:solidFill>
                  <a:srgbClr val="1F3764"/>
                </a:solidFill>
              </a:rPr>
              <a:t> / </a:t>
            </a:r>
            <a:r>
              <a:rPr lang="en-US" sz="2800" b="1" dirty="0">
                <a:solidFill>
                  <a:srgbClr val="DAA520"/>
                </a:solidFill>
              </a:rPr>
              <a:t>Lieder</a:t>
            </a:r>
            <a:r>
              <a:rPr lang="en-US" sz="2800" dirty="0">
                <a:solidFill>
                  <a:srgbClr val="1F3764"/>
                </a:solidFill>
              </a:rPr>
              <a:t> / </a:t>
            </a:r>
            <a:r>
              <a:rPr lang="en-US" sz="2800" dirty="0" err="1">
                <a:solidFill>
                  <a:srgbClr val="1F3764"/>
                </a:solidFill>
              </a:rPr>
              <a:t>Konzert</a:t>
            </a:r>
            <a:endParaRPr lang="en-US" sz="2800" b="1" dirty="0">
              <a:solidFill>
                <a:srgbClr val="1F3764"/>
              </a:solidFill>
            </a:endParaRPr>
          </a:p>
        </p:txBody>
      </p:sp>
    </p:spTree>
    <p:extLst>
      <p:ext uri="{BB962C8B-B14F-4D97-AF65-F5344CB8AC3E}">
        <p14:creationId xmlns:p14="http://schemas.microsoft.com/office/powerpoint/2010/main" val="10669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36"/>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39"/>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41"/>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P spid="25" grpId="0" animBg="1"/>
      <p:bldP spid="26" grpId="0" animBg="1"/>
      <p:bldP spid="27" grpId="0" animBg="1"/>
      <p:bldP spid="28" grpId="0"/>
      <p:bldP spid="29" grpId="0"/>
      <p:bldP spid="30" grpId="0"/>
      <p:bldP spid="31" grpId="0"/>
      <p:bldP spid="33" grpId="0"/>
      <p:bldP spid="34" grpId="0"/>
      <p:bldP spid="2" grpId="0"/>
      <p:bldP spid="19" grpId="0"/>
      <p:bldP spid="19" grpId="1"/>
      <p:bldP spid="20" grpId="0"/>
      <p:bldP spid="20" grpId="1"/>
      <p:bldP spid="22" grpId="0"/>
      <p:bldP spid="32" grpId="0"/>
      <p:bldP spid="32" grpId="1"/>
      <p:bldP spid="35" grpId="0"/>
      <p:bldP spid="36" grpId="0"/>
      <p:bldP spid="36" grpId="1"/>
      <p:bldP spid="38" grpId="0"/>
      <p:bldP spid="39" grpId="0"/>
      <p:bldP spid="39" grpId="1"/>
      <p:bldP spid="40" grpId="0"/>
      <p:bldP spid="41" grpId="0"/>
      <p:bldP spid="41" grpId="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787513" y="247046"/>
            <a:ext cx="116981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6" name="Action Button: Custom 5">
            <a:hlinkClick r:id="" action="ppaction://noaction" highlightClick="1">
              <a:snd r:embed="rId3" name="1. Die Sangerin.wav"/>
            </a:hlinkClick>
            <a:extLst>
              <a:ext uri="{FF2B5EF4-FFF2-40B4-BE49-F238E27FC236}">
                <a16:creationId xmlns:a16="http://schemas.microsoft.com/office/drawing/2014/main" id="{932C1726-3EFB-8D42-8013-1B74CE4A5B60}"/>
              </a:ext>
            </a:extLst>
          </p:cNvPr>
          <p:cNvSpPr/>
          <p:nvPr/>
        </p:nvSpPr>
        <p:spPr>
          <a:xfrm>
            <a:off x="463710" y="1806258"/>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7" name="Action Button: Custom 6">
            <a:hlinkClick r:id="" action="ppaction://noaction" highlightClick="1">
              <a:snd r:embed="rId4" name="3. Die Frau.wav"/>
            </a:hlinkClick>
            <a:extLst>
              <a:ext uri="{FF2B5EF4-FFF2-40B4-BE49-F238E27FC236}">
                <a16:creationId xmlns:a16="http://schemas.microsoft.com/office/drawing/2014/main" id="{C8101699-7A5B-E843-801F-0FAAD0BF42EF}"/>
              </a:ext>
            </a:extLst>
          </p:cNvPr>
          <p:cNvSpPr/>
          <p:nvPr/>
        </p:nvSpPr>
        <p:spPr>
          <a:xfrm>
            <a:off x="463710" y="3240211"/>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8" name="Action Button: Custom 7">
            <a:hlinkClick r:id="" action="ppaction://noaction" highlightClick="1">
              <a:snd r:embed="rId5" name="4. Es gibt.wav"/>
            </a:hlinkClick>
            <a:extLst>
              <a:ext uri="{FF2B5EF4-FFF2-40B4-BE49-F238E27FC236}">
                <a16:creationId xmlns:a16="http://schemas.microsoft.com/office/drawing/2014/main" id="{C1806A21-DCF4-194F-8E97-05F5FE89573A}"/>
              </a:ext>
            </a:extLst>
          </p:cNvPr>
          <p:cNvSpPr/>
          <p:nvPr/>
        </p:nvSpPr>
        <p:spPr>
          <a:xfrm>
            <a:off x="466184" y="3962017"/>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9" name="Action Button: Custom 8">
            <a:hlinkClick r:id="" action="ppaction://noaction" highlightClick="1">
              <a:snd r:embed="rId6" name="5. Der Lehrer.wav"/>
            </a:hlinkClick>
            <a:extLst>
              <a:ext uri="{FF2B5EF4-FFF2-40B4-BE49-F238E27FC236}">
                <a16:creationId xmlns:a16="http://schemas.microsoft.com/office/drawing/2014/main" id="{CD92B984-5520-EC46-AD12-D0F83871124B}"/>
              </a:ext>
            </a:extLst>
          </p:cNvPr>
          <p:cNvSpPr/>
          <p:nvPr/>
        </p:nvSpPr>
        <p:spPr>
          <a:xfrm>
            <a:off x="466185" y="4683823"/>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10" name="Action Button: Custom 9">
            <a:hlinkClick r:id="" action="ppaction://noaction" highlightClick="1">
              <a:snd r:embed="rId7" name="6. Die Lehrerin.wav"/>
            </a:hlinkClick>
            <a:extLst>
              <a:ext uri="{FF2B5EF4-FFF2-40B4-BE49-F238E27FC236}">
                <a16:creationId xmlns:a16="http://schemas.microsoft.com/office/drawing/2014/main" id="{211F3997-152C-8A46-955C-0ED86DC99A30}"/>
              </a:ext>
            </a:extLst>
          </p:cNvPr>
          <p:cNvSpPr/>
          <p:nvPr/>
        </p:nvSpPr>
        <p:spPr>
          <a:xfrm>
            <a:off x="466188" y="5405629"/>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1" name="Action Button: Custom 10">
            <a:hlinkClick r:id="" action="ppaction://noaction" highlightClick="1">
              <a:snd r:embed="rId8" name="2. Der Zug.wav"/>
            </a:hlinkClick>
            <a:extLst>
              <a:ext uri="{FF2B5EF4-FFF2-40B4-BE49-F238E27FC236}">
                <a16:creationId xmlns:a16="http://schemas.microsoft.com/office/drawing/2014/main" id="{36FFD695-17D9-F641-8BEF-9E28ADD1F73D}"/>
              </a:ext>
            </a:extLst>
          </p:cNvPr>
          <p:cNvSpPr/>
          <p:nvPr/>
        </p:nvSpPr>
        <p:spPr>
          <a:xfrm>
            <a:off x="463710" y="2528064"/>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12" name="Title 11">
            <a:extLst>
              <a:ext uri="{FF2B5EF4-FFF2-40B4-BE49-F238E27FC236}">
                <a16:creationId xmlns:a16="http://schemas.microsoft.com/office/drawing/2014/main" id="{8FDE97DC-5315-694F-B379-A66CD19F114C}"/>
              </a:ext>
            </a:extLst>
          </p:cNvPr>
          <p:cNvSpPr txBox="1">
            <a:spLocks/>
          </p:cNvSpPr>
          <p:nvPr/>
        </p:nvSpPr>
        <p:spPr>
          <a:xfrm>
            <a:off x="1251441" y="1767557"/>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Haus / </a:t>
            </a:r>
            <a:r>
              <a:rPr lang="en-US" sz="2800" dirty="0" err="1"/>
              <a:t>Fragen</a:t>
            </a:r>
            <a:r>
              <a:rPr lang="en-US" sz="2800" dirty="0"/>
              <a:t> / </a:t>
            </a:r>
            <a:r>
              <a:rPr lang="en-US" sz="2800" dirty="0" err="1"/>
              <a:t>Freunde</a:t>
            </a:r>
            <a:endParaRPr lang="en-US" sz="2800" dirty="0"/>
          </a:p>
        </p:txBody>
      </p:sp>
      <p:sp>
        <p:nvSpPr>
          <p:cNvPr id="13" name="Title 11">
            <a:extLst>
              <a:ext uri="{FF2B5EF4-FFF2-40B4-BE49-F238E27FC236}">
                <a16:creationId xmlns:a16="http://schemas.microsoft.com/office/drawing/2014/main" id="{2FAF6861-6274-C749-A7F1-4DD9D2EA83B3}"/>
              </a:ext>
            </a:extLst>
          </p:cNvPr>
          <p:cNvSpPr txBox="1">
            <a:spLocks/>
          </p:cNvSpPr>
          <p:nvPr/>
        </p:nvSpPr>
        <p:spPr>
          <a:xfrm>
            <a:off x="1251441" y="2503635"/>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err="1"/>
              <a:t>Plätze</a:t>
            </a:r>
            <a:r>
              <a:rPr lang="en-US" sz="2800" dirty="0"/>
              <a:t> / Film / </a:t>
            </a:r>
            <a:r>
              <a:rPr lang="en-US" sz="2800" dirty="0" err="1"/>
              <a:t>Sänger</a:t>
            </a:r>
            <a:endParaRPr lang="en-US" sz="2800" dirty="0"/>
          </a:p>
        </p:txBody>
      </p:sp>
      <p:sp>
        <p:nvSpPr>
          <p:cNvPr id="14" name="Title 11">
            <a:extLst>
              <a:ext uri="{FF2B5EF4-FFF2-40B4-BE49-F238E27FC236}">
                <a16:creationId xmlns:a16="http://schemas.microsoft.com/office/drawing/2014/main" id="{4ADD4BD9-6DC4-164C-9C01-6FC7EC44537E}"/>
              </a:ext>
            </a:extLst>
          </p:cNvPr>
          <p:cNvSpPr txBox="1">
            <a:spLocks/>
          </p:cNvSpPr>
          <p:nvPr/>
        </p:nvSpPr>
        <p:spPr>
          <a:xfrm>
            <a:off x="1251438" y="3909646"/>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Frauen / </a:t>
            </a:r>
            <a:r>
              <a:rPr lang="en-US" sz="2800" dirty="0" err="1"/>
              <a:t>Flaschen</a:t>
            </a:r>
            <a:r>
              <a:rPr lang="en-US" sz="2800" dirty="0"/>
              <a:t> / Schule</a:t>
            </a:r>
          </a:p>
        </p:txBody>
      </p:sp>
      <p:sp>
        <p:nvSpPr>
          <p:cNvPr id="15" name="Title 11">
            <a:extLst>
              <a:ext uri="{FF2B5EF4-FFF2-40B4-BE49-F238E27FC236}">
                <a16:creationId xmlns:a16="http://schemas.microsoft.com/office/drawing/2014/main" id="{79896FE8-EFBF-4247-9627-AB7EE704360D}"/>
              </a:ext>
            </a:extLst>
          </p:cNvPr>
          <p:cNvSpPr txBox="1">
            <a:spLocks/>
          </p:cNvSpPr>
          <p:nvPr/>
        </p:nvSpPr>
        <p:spPr>
          <a:xfrm>
            <a:off x="1251439" y="3230133"/>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Tisch / </a:t>
            </a:r>
            <a:r>
              <a:rPr lang="en-US" sz="2800" dirty="0" err="1"/>
              <a:t>Antworten</a:t>
            </a:r>
            <a:r>
              <a:rPr lang="en-US" sz="2800" dirty="0"/>
              <a:t> / </a:t>
            </a:r>
            <a:r>
              <a:rPr lang="en-US" sz="2800" dirty="0" err="1"/>
              <a:t>Plätze</a:t>
            </a:r>
            <a:endParaRPr lang="en-US" sz="2800" dirty="0"/>
          </a:p>
        </p:txBody>
      </p:sp>
      <p:sp>
        <p:nvSpPr>
          <p:cNvPr id="16" name="Title 11">
            <a:extLst>
              <a:ext uri="{FF2B5EF4-FFF2-40B4-BE49-F238E27FC236}">
                <a16:creationId xmlns:a16="http://schemas.microsoft.com/office/drawing/2014/main" id="{8A701B77-30CE-AD45-B07A-83914C094B5A}"/>
              </a:ext>
            </a:extLst>
          </p:cNvPr>
          <p:cNvSpPr txBox="1">
            <a:spLocks/>
          </p:cNvSpPr>
          <p:nvPr/>
        </p:nvSpPr>
        <p:spPr>
          <a:xfrm>
            <a:off x="1251440" y="4645137"/>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Wort / </a:t>
            </a:r>
            <a:r>
              <a:rPr lang="en-US" sz="2800" dirty="0" err="1"/>
              <a:t>Fragen</a:t>
            </a:r>
            <a:r>
              <a:rPr lang="en-US" sz="2800" dirty="0"/>
              <a:t> / </a:t>
            </a:r>
            <a:r>
              <a:rPr lang="en-US" sz="2800" dirty="0" err="1"/>
              <a:t>Gründe</a:t>
            </a:r>
            <a:r>
              <a:rPr lang="en-US" sz="2800" dirty="0"/>
              <a:t> </a:t>
            </a:r>
          </a:p>
        </p:txBody>
      </p:sp>
      <p:sp>
        <p:nvSpPr>
          <p:cNvPr id="17" name="Title 11">
            <a:extLst>
              <a:ext uri="{FF2B5EF4-FFF2-40B4-BE49-F238E27FC236}">
                <a16:creationId xmlns:a16="http://schemas.microsoft.com/office/drawing/2014/main" id="{80909D66-E96F-E24C-A7F5-33167FEA94C2}"/>
              </a:ext>
            </a:extLst>
          </p:cNvPr>
          <p:cNvSpPr txBox="1">
            <a:spLocks/>
          </p:cNvSpPr>
          <p:nvPr/>
        </p:nvSpPr>
        <p:spPr>
          <a:xfrm>
            <a:off x="1263643" y="5371635"/>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Buch / </a:t>
            </a:r>
            <a:r>
              <a:rPr lang="en-US" sz="2800" dirty="0" err="1"/>
              <a:t>Filme</a:t>
            </a:r>
            <a:r>
              <a:rPr lang="en-US" sz="2800" dirty="0"/>
              <a:t> / Spiel</a:t>
            </a:r>
          </a:p>
        </p:txBody>
      </p:sp>
      <p:sp>
        <p:nvSpPr>
          <p:cNvPr id="18" name="Title 11">
            <a:extLst>
              <a:ext uri="{FF2B5EF4-FFF2-40B4-BE49-F238E27FC236}">
                <a16:creationId xmlns:a16="http://schemas.microsoft.com/office/drawing/2014/main" id="{6C2F1E14-A56B-ED4A-BD67-EDCA5C738B7E}"/>
              </a:ext>
            </a:extLst>
          </p:cNvPr>
          <p:cNvSpPr txBox="1">
            <a:spLocks/>
          </p:cNvSpPr>
          <p:nvPr/>
        </p:nvSpPr>
        <p:spPr>
          <a:xfrm>
            <a:off x="271913" y="424544"/>
            <a:ext cx="9757458"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b="1" dirty="0" err="1"/>
              <a:t>Hör</a:t>
            </a:r>
            <a:r>
              <a:rPr lang="en-US" sz="2400" b="1" dirty="0"/>
              <a:t> </a:t>
            </a:r>
            <a:r>
              <a:rPr lang="en-US" sz="2400" b="1" dirty="0" err="1"/>
              <a:t>zu</a:t>
            </a:r>
            <a:r>
              <a:rPr lang="en-US" sz="2400" b="1" dirty="0"/>
              <a:t>. Was </a:t>
            </a:r>
            <a:r>
              <a:rPr lang="en-US" sz="2400" b="1" dirty="0" err="1"/>
              <a:t>ist</a:t>
            </a:r>
            <a:r>
              <a:rPr lang="en-US" sz="2400" b="1" dirty="0"/>
              <a:t> </a:t>
            </a:r>
            <a:r>
              <a:rPr lang="en-US" sz="2400" b="1" dirty="0" err="1"/>
              <a:t>möglich</a:t>
            </a:r>
            <a:r>
              <a:rPr lang="en-US" sz="2400" b="1" dirty="0"/>
              <a:t>? </a:t>
            </a:r>
            <a:br>
              <a:rPr lang="en-US" sz="2400" b="1" dirty="0"/>
            </a:br>
            <a:r>
              <a:rPr lang="en-US" sz="2400" b="1" dirty="0" err="1"/>
              <a:t>Wie</a:t>
            </a:r>
            <a:r>
              <a:rPr lang="en-US" sz="2400" b="1" dirty="0"/>
              <a:t> </a:t>
            </a:r>
            <a:r>
              <a:rPr lang="en-US" sz="2400" b="1" dirty="0" err="1"/>
              <a:t>viele</a:t>
            </a:r>
            <a:r>
              <a:rPr lang="en-US" sz="2400" b="1" dirty="0"/>
              <a:t> </a:t>
            </a:r>
            <a:r>
              <a:rPr lang="en-US" sz="2400" b="1" dirty="0" err="1"/>
              <a:t>Wörter</a:t>
            </a:r>
            <a:r>
              <a:rPr lang="en-US" sz="2400" b="1" dirty="0"/>
              <a:t>? </a:t>
            </a:r>
            <a:r>
              <a:rPr lang="en-US" sz="2400" b="1" dirty="0" err="1"/>
              <a:t>Eins</a:t>
            </a:r>
            <a:r>
              <a:rPr lang="en-US" sz="2400" b="1" dirty="0"/>
              <a:t>, </a:t>
            </a:r>
            <a:r>
              <a:rPr lang="en-US" sz="2400" b="1" dirty="0" err="1"/>
              <a:t>zwei</a:t>
            </a:r>
            <a:r>
              <a:rPr lang="en-US" sz="2400" b="1" dirty="0"/>
              <a:t> </a:t>
            </a:r>
            <a:r>
              <a:rPr lang="en-US" sz="2400" b="1" dirty="0" err="1"/>
              <a:t>oder</a:t>
            </a:r>
            <a:r>
              <a:rPr lang="en-US" sz="2400" b="1" dirty="0"/>
              <a:t> </a:t>
            </a:r>
            <a:r>
              <a:rPr lang="en-US" sz="2400" b="1" dirty="0" err="1"/>
              <a:t>drei</a:t>
            </a:r>
            <a:r>
              <a:rPr lang="en-US" sz="2400" b="1" dirty="0"/>
              <a:t>?</a:t>
            </a:r>
          </a:p>
        </p:txBody>
      </p:sp>
      <p:sp>
        <p:nvSpPr>
          <p:cNvPr id="2" name="Title 1" hidden="1">
            <a:extLst>
              <a:ext uri="{FF2B5EF4-FFF2-40B4-BE49-F238E27FC236}">
                <a16:creationId xmlns:a16="http://schemas.microsoft.com/office/drawing/2014/main" id="{18DE9A92-40E1-7149-8AB0-D460BBF5D68D}"/>
              </a:ext>
            </a:extLst>
          </p:cNvPr>
          <p:cNvSpPr>
            <a:spLocks noGrp="1"/>
          </p:cNvSpPr>
          <p:nvPr>
            <p:ph type="title"/>
          </p:nvPr>
        </p:nvSpPr>
        <p:spPr/>
        <p:txBody>
          <a:bodyPr/>
          <a:lstStyle/>
          <a:p>
            <a:r>
              <a:rPr lang="en-US" dirty="0"/>
              <a:t>Listening exercise</a:t>
            </a:r>
          </a:p>
        </p:txBody>
      </p:sp>
    </p:spTree>
    <p:extLst>
      <p:ext uri="{BB962C8B-B14F-4D97-AF65-F5344CB8AC3E}">
        <p14:creationId xmlns:p14="http://schemas.microsoft.com/office/powerpoint/2010/main" val="314121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p:bldP spid="13" grpId="0"/>
      <p:bldP spid="14" grpId="0"/>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029371" y="247046"/>
            <a:ext cx="1927956" cy="530298"/>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Antworten</a:t>
            </a:r>
            <a:endParaRPr lang="en-GB" b="1" dirty="0">
              <a:solidFill>
                <a:prstClr val="white"/>
              </a:solidFill>
              <a:latin typeface="Century Gothic" panose="020B0502020202020204" pitchFamily="34" charset="0"/>
            </a:endParaRPr>
          </a:p>
        </p:txBody>
      </p:sp>
      <p:sp>
        <p:nvSpPr>
          <p:cNvPr id="6" name="Action Button: Custom 5">
            <a:hlinkClick r:id="" action="ppaction://noaction" highlightClick="1">
              <a:snd r:embed="rId3" name="1. Die Sangerin.wav"/>
            </a:hlinkClick>
            <a:extLst>
              <a:ext uri="{FF2B5EF4-FFF2-40B4-BE49-F238E27FC236}">
                <a16:creationId xmlns:a16="http://schemas.microsoft.com/office/drawing/2014/main" id="{932C1726-3EFB-8D42-8013-1B74CE4A5B60}"/>
              </a:ext>
            </a:extLst>
          </p:cNvPr>
          <p:cNvSpPr/>
          <p:nvPr/>
        </p:nvSpPr>
        <p:spPr>
          <a:xfrm>
            <a:off x="463710" y="1806258"/>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7" name="Action Button: Custom 6">
            <a:hlinkClick r:id="" action="ppaction://noaction" highlightClick="1">
              <a:snd r:embed="rId4" name="3. Die Frau.wav"/>
            </a:hlinkClick>
            <a:extLst>
              <a:ext uri="{FF2B5EF4-FFF2-40B4-BE49-F238E27FC236}">
                <a16:creationId xmlns:a16="http://schemas.microsoft.com/office/drawing/2014/main" id="{C8101699-7A5B-E843-801F-0FAAD0BF42EF}"/>
              </a:ext>
            </a:extLst>
          </p:cNvPr>
          <p:cNvSpPr/>
          <p:nvPr/>
        </p:nvSpPr>
        <p:spPr>
          <a:xfrm>
            <a:off x="463710" y="3240211"/>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8" name="Action Button: Custom 7">
            <a:hlinkClick r:id="" action="ppaction://noaction" highlightClick="1">
              <a:snd r:embed="rId5" name="4. Es gibt.wav"/>
            </a:hlinkClick>
            <a:extLst>
              <a:ext uri="{FF2B5EF4-FFF2-40B4-BE49-F238E27FC236}">
                <a16:creationId xmlns:a16="http://schemas.microsoft.com/office/drawing/2014/main" id="{C1806A21-DCF4-194F-8E97-05F5FE89573A}"/>
              </a:ext>
            </a:extLst>
          </p:cNvPr>
          <p:cNvSpPr/>
          <p:nvPr/>
        </p:nvSpPr>
        <p:spPr>
          <a:xfrm>
            <a:off x="466184" y="3962017"/>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9" name="Action Button: Custom 8">
            <a:hlinkClick r:id="" action="ppaction://noaction" highlightClick="1">
              <a:snd r:embed="rId6" name="5. Der Lehrer_edited.wav"/>
            </a:hlinkClick>
            <a:extLst>
              <a:ext uri="{FF2B5EF4-FFF2-40B4-BE49-F238E27FC236}">
                <a16:creationId xmlns:a16="http://schemas.microsoft.com/office/drawing/2014/main" id="{CD92B984-5520-EC46-AD12-D0F83871124B}"/>
              </a:ext>
            </a:extLst>
          </p:cNvPr>
          <p:cNvSpPr/>
          <p:nvPr/>
        </p:nvSpPr>
        <p:spPr>
          <a:xfrm>
            <a:off x="466185" y="4683823"/>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10" name="Action Button: Custom 9">
            <a:hlinkClick r:id="" action="ppaction://noaction" highlightClick="1">
              <a:snd r:embed="rId7" name="6. Die Lehrerin.wav"/>
            </a:hlinkClick>
            <a:extLst>
              <a:ext uri="{FF2B5EF4-FFF2-40B4-BE49-F238E27FC236}">
                <a16:creationId xmlns:a16="http://schemas.microsoft.com/office/drawing/2014/main" id="{211F3997-152C-8A46-955C-0ED86DC99A30}"/>
              </a:ext>
            </a:extLst>
          </p:cNvPr>
          <p:cNvSpPr/>
          <p:nvPr/>
        </p:nvSpPr>
        <p:spPr>
          <a:xfrm>
            <a:off x="466188" y="5405629"/>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1" name="Action Button: Custom 10">
            <a:hlinkClick r:id="" action="ppaction://noaction" highlightClick="1">
              <a:snd r:embed="rId8" name="2. Der Zug.wav"/>
            </a:hlinkClick>
            <a:extLst>
              <a:ext uri="{FF2B5EF4-FFF2-40B4-BE49-F238E27FC236}">
                <a16:creationId xmlns:a16="http://schemas.microsoft.com/office/drawing/2014/main" id="{36FFD695-17D9-F641-8BEF-9E28ADD1F73D}"/>
              </a:ext>
            </a:extLst>
          </p:cNvPr>
          <p:cNvSpPr/>
          <p:nvPr/>
        </p:nvSpPr>
        <p:spPr>
          <a:xfrm>
            <a:off x="463710" y="2528064"/>
            <a:ext cx="583765"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12" name="Title 11">
            <a:extLst>
              <a:ext uri="{FF2B5EF4-FFF2-40B4-BE49-F238E27FC236}">
                <a16:creationId xmlns:a16="http://schemas.microsoft.com/office/drawing/2014/main" id="{8FDE97DC-5315-694F-B379-A66CD19F114C}"/>
              </a:ext>
            </a:extLst>
          </p:cNvPr>
          <p:cNvSpPr txBox="1">
            <a:spLocks/>
          </p:cNvSpPr>
          <p:nvPr/>
        </p:nvSpPr>
        <p:spPr>
          <a:xfrm>
            <a:off x="1251441" y="1767557"/>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Haus / </a:t>
            </a:r>
            <a:r>
              <a:rPr lang="en-US" sz="2800" dirty="0" err="1"/>
              <a:t>Fragen</a:t>
            </a:r>
            <a:r>
              <a:rPr lang="en-US" sz="2800" dirty="0"/>
              <a:t> / </a:t>
            </a:r>
            <a:r>
              <a:rPr lang="en-US" sz="2800" dirty="0" err="1"/>
              <a:t>Freunde</a:t>
            </a:r>
            <a:endParaRPr lang="en-US" sz="2800" dirty="0"/>
          </a:p>
        </p:txBody>
      </p:sp>
      <p:sp>
        <p:nvSpPr>
          <p:cNvPr id="13" name="Title 11">
            <a:extLst>
              <a:ext uri="{FF2B5EF4-FFF2-40B4-BE49-F238E27FC236}">
                <a16:creationId xmlns:a16="http://schemas.microsoft.com/office/drawing/2014/main" id="{2FAF6861-6274-C749-A7F1-4DD9D2EA83B3}"/>
              </a:ext>
            </a:extLst>
          </p:cNvPr>
          <p:cNvSpPr txBox="1">
            <a:spLocks/>
          </p:cNvSpPr>
          <p:nvPr/>
        </p:nvSpPr>
        <p:spPr>
          <a:xfrm>
            <a:off x="1251441" y="2503635"/>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err="1"/>
              <a:t>Plätze</a:t>
            </a:r>
            <a:r>
              <a:rPr lang="en-US" sz="2800" dirty="0"/>
              <a:t> / Film / </a:t>
            </a:r>
            <a:r>
              <a:rPr lang="en-US" sz="2800" dirty="0" err="1"/>
              <a:t>Sänger</a:t>
            </a:r>
            <a:endParaRPr lang="en-US" sz="2800" dirty="0"/>
          </a:p>
        </p:txBody>
      </p:sp>
      <p:sp>
        <p:nvSpPr>
          <p:cNvPr id="14" name="Title 11">
            <a:extLst>
              <a:ext uri="{FF2B5EF4-FFF2-40B4-BE49-F238E27FC236}">
                <a16:creationId xmlns:a16="http://schemas.microsoft.com/office/drawing/2014/main" id="{4ADD4BD9-6DC4-164C-9C01-6FC7EC44537E}"/>
              </a:ext>
            </a:extLst>
          </p:cNvPr>
          <p:cNvSpPr txBox="1">
            <a:spLocks/>
          </p:cNvSpPr>
          <p:nvPr/>
        </p:nvSpPr>
        <p:spPr>
          <a:xfrm>
            <a:off x="1251438" y="3909646"/>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Frauen / </a:t>
            </a:r>
            <a:r>
              <a:rPr lang="en-US" sz="2800" dirty="0" err="1"/>
              <a:t>Flaschen</a:t>
            </a:r>
            <a:r>
              <a:rPr lang="en-US" sz="2800" dirty="0"/>
              <a:t> / Schule</a:t>
            </a:r>
          </a:p>
        </p:txBody>
      </p:sp>
      <p:sp>
        <p:nvSpPr>
          <p:cNvPr id="15" name="Title 11">
            <a:extLst>
              <a:ext uri="{FF2B5EF4-FFF2-40B4-BE49-F238E27FC236}">
                <a16:creationId xmlns:a16="http://schemas.microsoft.com/office/drawing/2014/main" id="{79896FE8-EFBF-4247-9627-AB7EE704360D}"/>
              </a:ext>
            </a:extLst>
          </p:cNvPr>
          <p:cNvSpPr txBox="1">
            <a:spLocks/>
          </p:cNvSpPr>
          <p:nvPr/>
        </p:nvSpPr>
        <p:spPr>
          <a:xfrm>
            <a:off x="1251439" y="3230133"/>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Tisch / </a:t>
            </a:r>
            <a:r>
              <a:rPr lang="en-US" sz="2800" dirty="0" err="1"/>
              <a:t>Antworten</a:t>
            </a:r>
            <a:r>
              <a:rPr lang="en-US" sz="2800" dirty="0"/>
              <a:t> / </a:t>
            </a:r>
            <a:r>
              <a:rPr lang="en-US" sz="2800" dirty="0" err="1"/>
              <a:t>Plätze</a:t>
            </a:r>
            <a:endParaRPr lang="en-US" sz="2800" dirty="0"/>
          </a:p>
        </p:txBody>
      </p:sp>
      <p:sp>
        <p:nvSpPr>
          <p:cNvPr id="16" name="Title 11">
            <a:extLst>
              <a:ext uri="{FF2B5EF4-FFF2-40B4-BE49-F238E27FC236}">
                <a16:creationId xmlns:a16="http://schemas.microsoft.com/office/drawing/2014/main" id="{8A701B77-30CE-AD45-B07A-83914C094B5A}"/>
              </a:ext>
            </a:extLst>
          </p:cNvPr>
          <p:cNvSpPr txBox="1">
            <a:spLocks/>
          </p:cNvSpPr>
          <p:nvPr/>
        </p:nvSpPr>
        <p:spPr>
          <a:xfrm>
            <a:off x="1251440" y="4645137"/>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Wort / Problem / </a:t>
            </a:r>
            <a:r>
              <a:rPr lang="en-US" sz="2800" dirty="0" err="1"/>
              <a:t>Gründe</a:t>
            </a:r>
            <a:r>
              <a:rPr lang="en-US" sz="2800" dirty="0"/>
              <a:t> </a:t>
            </a:r>
          </a:p>
        </p:txBody>
      </p:sp>
      <p:sp>
        <p:nvSpPr>
          <p:cNvPr id="17" name="Title 11">
            <a:extLst>
              <a:ext uri="{FF2B5EF4-FFF2-40B4-BE49-F238E27FC236}">
                <a16:creationId xmlns:a16="http://schemas.microsoft.com/office/drawing/2014/main" id="{80909D66-E96F-E24C-A7F5-33167FEA94C2}"/>
              </a:ext>
            </a:extLst>
          </p:cNvPr>
          <p:cNvSpPr txBox="1">
            <a:spLocks/>
          </p:cNvSpPr>
          <p:nvPr/>
        </p:nvSpPr>
        <p:spPr>
          <a:xfrm>
            <a:off x="1263643" y="5371635"/>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Buch / </a:t>
            </a:r>
            <a:r>
              <a:rPr lang="en-US" sz="2800" dirty="0" err="1"/>
              <a:t>Filme</a:t>
            </a:r>
            <a:r>
              <a:rPr lang="en-US" sz="2800" dirty="0"/>
              <a:t> / Spiel</a:t>
            </a:r>
          </a:p>
        </p:txBody>
      </p:sp>
      <p:sp>
        <p:nvSpPr>
          <p:cNvPr id="18" name="Title 11">
            <a:extLst>
              <a:ext uri="{FF2B5EF4-FFF2-40B4-BE49-F238E27FC236}">
                <a16:creationId xmlns:a16="http://schemas.microsoft.com/office/drawing/2014/main" id="{6C2F1E14-A56B-ED4A-BD67-EDCA5C738B7E}"/>
              </a:ext>
            </a:extLst>
          </p:cNvPr>
          <p:cNvSpPr txBox="1">
            <a:spLocks/>
          </p:cNvSpPr>
          <p:nvPr/>
        </p:nvSpPr>
        <p:spPr>
          <a:xfrm>
            <a:off x="271913" y="424544"/>
            <a:ext cx="9757458"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b="1" dirty="0" err="1"/>
              <a:t>Hör</a:t>
            </a:r>
            <a:r>
              <a:rPr lang="en-US" sz="2400" b="1" dirty="0"/>
              <a:t> </a:t>
            </a:r>
            <a:r>
              <a:rPr lang="en-US" sz="2400" b="1" dirty="0" err="1"/>
              <a:t>zu</a:t>
            </a:r>
            <a:r>
              <a:rPr lang="en-US" sz="2400" b="1" dirty="0"/>
              <a:t>. Was </a:t>
            </a:r>
            <a:r>
              <a:rPr lang="en-US" sz="2400" b="1" dirty="0" err="1"/>
              <a:t>ist</a:t>
            </a:r>
            <a:r>
              <a:rPr lang="en-US" sz="2400" b="1" dirty="0"/>
              <a:t> </a:t>
            </a:r>
            <a:r>
              <a:rPr lang="en-US" sz="2400" b="1" dirty="0" err="1"/>
              <a:t>möglich</a:t>
            </a:r>
            <a:r>
              <a:rPr lang="en-US" sz="2400" b="1" dirty="0"/>
              <a:t>? </a:t>
            </a:r>
            <a:br>
              <a:rPr lang="en-US" sz="2400" b="1" dirty="0"/>
            </a:br>
            <a:r>
              <a:rPr lang="en-US" sz="2400" b="1" dirty="0" err="1"/>
              <a:t>Wie</a:t>
            </a:r>
            <a:r>
              <a:rPr lang="en-US" sz="2400" b="1" dirty="0"/>
              <a:t> </a:t>
            </a:r>
            <a:r>
              <a:rPr lang="en-US" sz="2400" b="1" dirty="0" err="1"/>
              <a:t>viele</a:t>
            </a:r>
            <a:r>
              <a:rPr lang="en-US" sz="2400" b="1" dirty="0"/>
              <a:t> </a:t>
            </a:r>
            <a:r>
              <a:rPr lang="en-US" sz="2400" b="1" dirty="0" err="1"/>
              <a:t>Wörter</a:t>
            </a:r>
            <a:r>
              <a:rPr lang="en-US" sz="2400" b="1" dirty="0"/>
              <a:t>? </a:t>
            </a:r>
            <a:r>
              <a:rPr lang="en-US" sz="2400" b="1" dirty="0" err="1"/>
              <a:t>Eins</a:t>
            </a:r>
            <a:r>
              <a:rPr lang="en-US" sz="2400" b="1" dirty="0"/>
              <a:t>, </a:t>
            </a:r>
            <a:r>
              <a:rPr lang="en-US" sz="2400" b="1" dirty="0" err="1"/>
              <a:t>zwei</a:t>
            </a:r>
            <a:r>
              <a:rPr lang="en-US" sz="2400" b="1" dirty="0"/>
              <a:t> </a:t>
            </a:r>
            <a:r>
              <a:rPr lang="en-US" sz="2400" b="1" dirty="0" err="1"/>
              <a:t>oder</a:t>
            </a:r>
            <a:r>
              <a:rPr lang="en-US" sz="2400" b="1" dirty="0"/>
              <a:t> </a:t>
            </a:r>
            <a:r>
              <a:rPr lang="en-US" sz="2400" b="1" dirty="0" err="1"/>
              <a:t>drei</a:t>
            </a:r>
            <a:r>
              <a:rPr lang="en-US" sz="2400" b="1" dirty="0"/>
              <a:t>?</a:t>
            </a:r>
          </a:p>
        </p:txBody>
      </p:sp>
      <p:sp>
        <p:nvSpPr>
          <p:cNvPr id="19" name="Title 11">
            <a:extLst>
              <a:ext uri="{FF2B5EF4-FFF2-40B4-BE49-F238E27FC236}">
                <a16:creationId xmlns:a16="http://schemas.microsoft.com/office/drawing/2014/main" id="{5D735A3A-C990-7040-9F3D-EB0857A808F1}"/>
              </a:ext>
            </a:extLst>
          </p:cNvPr>
          <p:cNvSpPr txBox="1">
            <a:spLocks/>
          </p:cNvSpPr>
          <p:nvPr/>
        </p:nvSpPr>
        <p:spPr>
          <a:xfrm>
            <a:off x="1263643" y="1777137"/>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Haus / </a:t>
            </a:r>
            <a:r>
              <a:rPr lang="en-US" sz="2800" b="1" dirty="0" err="1">
                <a:solidFill>
                  <a:srgbClr val="DAA520"/>
                </a:solidFill>
              </a:rPr>
              <a:t>Fragen</a:t>
            </a:r>
            <a:r>
              <a:rPr lang="en-US" sz="2800" dirty="0"/>
              <a:t> / </a:t>
            </a:r>
            <a:r>
              <a:rPr lang="en-US" sz="2800" b="1" dirty="0" err="1">
                <a:solidFill>
                  <a:srgbClr val="DAA520"/>
                </a:solidFill>
              </a:rPr>
              <a:t>Freunde</a:t>
            </a:r>
            <a:endParaRPr lang="en-US" sz="2800" b="1" dirty="0">
              <a:solidFill>
                <a:srgbClr val="DAA520"/>
              </a:solidFill>
            </a:endParaRPr>
          </a:p>
        </p:txBody>
      </p:sp>
      <p:sp>
        <p:nvSpPr>
          <p:cNvPr id="20" name="Title 11">
            <a:extLst>
              <a:ext uri="{FF2B5EF4-FFF2-40B4-BE49-F238E27FC236}">
                <a16:creationId xmlns:a16="http://schemas.microsoft.com/office/drawing/2014/main" id="{72B53E62-8DAA-054F-92BA-FE304193CDCA}"/>
              </a:ext>
            </a:extLst>
          </p:cNvPr>
          <p:cNvSpPr txBox="1">
            <a:spLocks/>
          </p:cNvSpPr>
          <p:nvPr/>
        </p:nvSpPr>
        <p:spPr>
          <a:xfrm>
            <a:off x="1263642" y="2494642"/>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err="1">
                <a:solidFill>
                  <a:srgbClr val="DAA520"/>
                </a:solidFill>
              </a:rPr>
              <a:t>Plätze</a:t>
            </a:r>
            <a:r>
              <a:rPr lang="en-US" sz="2800" dirty="0"/>
              <a:t> / Film / </a:t>
            </a:r>
            <a:r>
              <a:rPr lang="en-US" sz="2800" b="1" dirty="0" err="1">
                <a:solidFill>
                  <a:srgbClr val="DAA520"/>
                </a:solidFill>
              </a:rPr>
              <a:t>Sänger</a:t>
            </a:r>
            <a:endParaRPr lang="en-US" sz="2800" b="1" dirty="0">
              <a:solidFill>
                <a:srgbClr val="DAA520"/>
              </a:solidFill>
            </a:endParaRPr>
          </a:p>
        </p:txBody>
      </p:sp>
      <p:sp>
        <p:nvSpPr>
          <p:cNvPr id="21" name="Title 11">
            <a:extLst>
              <a:ext uri="{FF2B5EF4-FFF2-40B4-BE49-F238E27FC236}">
                <a16:creationId xmlns:a16="http://schemas.microsoft.com/office/drawing/2014/main" id="{2E6A1AE8-B182-954E-9B0A-44E5C91044FC}"/>
              </a:ext>
            </a:extLst>
          </p:cNvPr>
          <p:cNvSpPr txBox="1">
            <a:spLocks/>
          </p:cNvSpPr>
          <p:nvPr/>
        </p:nvSpPr>
        <p:spPr>
          <a:xfrm>
            <a:off x="1263641" y="3232606"/>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Tisch / </a:t>
            </a:r>
            <a:r>
              <a:rPr lang="en-US" sz="2800" b="1" dirty="0" err="1">
                <a:solidFill>
                  <a:srgbClr val="DAA520"/>
                </a:solidFill>
              </a:rPr>
              <a:t>Antworten</a:t>
            </a:r>
            <a:r>
              <a:rPr lang="en-US" sz="2800" dirty="0"/>
              <a:t> / </a:t>
            </a:r>
            <a:r>
              <a:rPr lang="en-US" sz="2800" b="1" dirty="0" err="1">
                <a:solidFill>
                  <a:srgbClr val="DAA520"/>
                </a:solidFill>
              </a:rPr>
              <a:t>Plätze</a:t>
            </a:r>
            <a:endParaRPr lang="en-US" sz="2800" b="1" dirty="0">
              <a:solidFill>
                <a:srgbClr val="DAA520"/>
              </a:solidFill>
            </a:endParaRPr>
          </a:p>
        </p:txBody>
      </p:sp>
      <p:sp>
        <p:nvSpPr>
          <p:cNvPr id="22" name="Title 11">
            <a:extLst>
              <a:ext uri="{FF2B5EF4-FFF2-40B4-BE49-F238E27FC236}">
                <a16:creationId xmlns:a16="http://schemas.microsoft.com/office/drawing/2014/main" id="{9310D89F-97E5-E54D-B079-8A954FDCEC0D}"/>
              </a:ext>
            </a:extLst>
          </p:cNvPr>
          <p:cNvSpPr txBox="1">
            <a:spLocks/>
          </p:cNvSpPr>
          <p:nvPr/>
        </p:nvSpPr>
        <p:spPr>
          <a:xfrm>
            <a:off x="1251438" y="3914143"/>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Frauen / </a:t>
            </a:r>
            <a:r>
              <a:rPr lang="en-US" sz="2800" dirty="0" err="1"/>
              <a:t>Flaschen</a:t>
            </a:r>
            <a:r>
              <a:rPr lang="en-US" sz="2800" dirty="0"/>
              <a:t> / </a:t>
            </a:r>
            <a:r>
              <a:rPr lang="en-US" sz="2800" b="1" dirty="0">
                <a:solidFill>
                  <a:srgbClr val="DAA520"/>
                </a:solidFill>
              </a:rPr>
              <a:t>Schule</a:t>
            </a:r>
          </a:p>
        </p:txBody>
      </p:sp>
      <p:sp>
        <p:nvSpPr>
          <p:cNvPr id="23" name="Title 11">
            <a:extLst>
              <a:ext uri="{FF2B5EF4-FFF2-40B4-BE49-F238E27FC236}">
                <a16:creationId xmlns:a16="http://schemas.microsoft.com/office/drawing/2014/main" id="{2BB0E343-C74C-1C4B-87D2-61079084890F}"/>
              </a:ext>
            </a:extLst>
          </p:cNvPr>
          <p:cNvSpPr txBox="1">
            <a:spLocks/>
          </p:cNvSpPr>
          <p:nvPr/>
        </p:nvSpPr>
        <p:spPr>
          <a:xfrm>
            <a:off x="1241504" y="5366529"/>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Buch / </a:t>
            </a:r>
            <a:r>
              <a:rPr lang="en-US" sz="2800" b="1" dirty="0" err="1">
                <a:solidFill>
                  <a:srgbClr val="DAA520"/>
                </a:solidFill>
              </a:rPr>
              <a:t>Filme</a:t>
            </a:r>
            <a:r>
              <a:rPr lang="en-US" sz="2800" dirty="0"/>
              <a:t> / Spiel</a:t>
            </a:r>
          </a:p>
        </p:txBody>
      </p:sp>
      <p:sp>
        <p:nvSpPr>
          <p:cNvPr id="24" name="Title 11">
            <a:extLst>
              <a:ext uri="{FF2B5EF4-FFF2-40B4-BE49-F238E27FC236}">
                <a16:creationId xmlns:a16="http://schemas.microsoft.com/office/drawing/2014/main" id="{D5B74CD3-F60A-8141-B37F-C227FB949F59}"/>
              </a:ext>
            </a:extLst>
          </p:cNvPr>
          <p:cNvSpPr txBox="1">
            <a:spLocks/>
          </p:cNvSpPr>
          <p:nvPr/>
        </p:nvSpPr>
        <p:spPr>
          <a:xfrm>
            <a:off x="1263641" y="4643785"/>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a:solidFill>
                  <a:srgbClr val="DAA520"/>
                </a:solidFill>
              </a:rPr>
              <a:t>Wort</a:t>
            </a:r>
            <a:r>
              <a:rPr lang="en-US" sz="2800" dirty="0"/>
              <a:t> / Problem / </a:t>
            </a:r>
            <a:r>
              <a:rPr lang="en-US" sz="2800" dirty="0" err="1"/>
              <a:t>Gründe</a:t>
            </a:r>
            <a:r>
              <a:rPr lang="en-US" sz="2800" dirty="0"/>
              <a:t> </a:t>
            </a:r>
          </a:p>
        </p:txBody>
      </p:sp>
      <p:sp>
        <p:nvSpPr>
          <p:cNvPr id="2" name="Title 1" hidden="1">
            <a:extLst>
              <a:ext uri="{FF2B5EF4-FFF2-40B4-BE49-F238E27FC236}">
                <a16:creationId xmlns:a16="http://schemas.microsoft.com/office/drawing/2014/main" id="{2E2D58F2-0AF2-3D47-98B6-B340BDB3852F}"/>
              </a:ext>
            </a:extLst>
          </p:cNvPr>
          <p:cNvSpPr>
            <a:spLocks noGrp="1"/>
          </p:cNvSpPr>
          <p:nvPr>
            <p:ph type="title"/>
          </p:nvPr>
        </p:nvSpPr>
        <p:spPr/>
        <p:txBody>
          <a:bodyPr/>
          <a:lstStyle/>
          <a:p>
            <a:r>
              <a:rPr lang="en-US" dirty="0"/>
              <a:t>Answers to exercise</a:t>
            </a:r>
          </a:p>
        </p:txBody>
      </p:sp>
    </p:spTree>
    <p:extLst>
      <p:ext uri="{BB962C8B-B14F-4D97-AF65-F5344CB8AC3E}">
        <p14:creationId xmlns:p14="http://schemas.microsoft.com/office/powerpoint/2010/main" val="8910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6"/>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17"/>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p:bldP spid="12" grpId="1"/>
      <p:bldP spid="13" grpId="0"/>
      <p:bldP spid="13" grpId="1"/>
      <p:bldP spid="14" grpId="0"/>
      <p:bldP spid="14" grpId="1"/>
      <p:bldP spid="15" grpId="0"/>
      <p:bldP spid="15" grpId="1"/>
      <p:bldP spid="16" grpId="0"/>
      <p:bldP spid="16" grpId="1"/>
      <p:bldP spid="17" grpId="0"/>
      <p:bldP spid="17" grpId="1"/>
      <p:bldP spid="19" grpId="0"/>
      <p:bldP spid="20" grpId="0"/>
      <p:bldP spid="21" grpId="0"/>
      <p:bldP spid="22"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Action Button: Custom 108">
            <a:hlinkClick r:id="" action="ppaction://noaction" highlightClick="1"/>
            <a:extLst>
              <a:ext uri="{FF2B5EF4-FFF2-40B4-BE49-F238E27FC236}">
                <a16:creationId xmlns:a16="http://schemas.microsoft.com/office/drawing/2014/main" id="{49705DA2-B500-4840-B358-925200E6DB3D}"/>
              </a:ext>
            </a:extLst>
          </p:cNvPr>
          <p:cNvSpPr/>
          <p:nvPr/>
        </p:nvSpPr>
        <p:spPr>
          <a:xfrm>
            <a:off x="2130639" y="5051979"/>
            <a:ext cx="1303845"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Film</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30928" y="247046"/>
            <a:ext cx="1726399" cy="40856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7" name="Title 11">
            <a:extLst>
              <a:ext uri="{FF2B5EF4-FFF2-40B4-BE49-F238E27FC236}">
                <a16:creationId xmlns:a16="http://schemas.microsoft.com/office/drawing/2014/main" id="{5234792D-9025-A34D-883F-274ACC2CCB81}"/>
              </a:ext>
            </a:extLst>
          </p:cNvPr>
          <p:cNvSpPr>
            <a:spLocks noGrp="1"/>
          </p:cNvSpPr>
          <p:nvPr>
            <p:ph type="title"/>
          </p:nvPr>
        </p:nvSpPr>
        <p:spPr>
          <a:xfrm>
            <a:off x="81572" y="114247"/>
            <a:ext cx="9010110" cy="530298"/>
          </a:xfrm>
        </p:spPr>
        <p:txBody>
          <a:bodyPr>
            <a:normAutofit/>
          </a:bodyPr>
          <a:lstStyle/>
          <a:p>
            <a:pPr lvl="0">
              <a:lnSpc>
                <a:spcPct val="100000"/>
              </a:lnSpc>
              <a:spcBef>
                <a:spcPts val="0"/>
              </a:spcBef>
            </a:pPr>
            <a:r>
              <a:rPr lang="en-US" sz="2400" b="1" dirty="0" err="1"/>
              <a:t>Schreib</a:t>
            </a:r>
            <a:r>
              <a:rPr lang="en-US" sz="2400" b="1" dirty="0"/>
              <a:t> </a:t>
            </a:r>
            <a:r>
              <a:rPr lang="en-US" sz="2400" b="1" dirty="0" err="1"/>
              <a:t>Sätze</a:t>
            </a:r>
            <a:r>
              <a:rPr lang="en-US" sz="2400" b="1" dirty="0"/>
              <a:t> </a:t>
            </a:r>
            <a:r>
              <a:rPr lang="en-US" sz="2400" b="1" dirty="0" err="1"/>
              <a:t>mit</a:t>
            </a:r>
            <a:r>
              <a:rPr lang="en-US" sz="2400" b="1" dirty="0"/>
              <a:t> den </a:t>
            </a:r>
            <a:r>
              <a:rPr lang="en-US" sz="2400" b="1" dirty="0" err="1"/>
              <a:t>Wörtern</a:t>
            </a:r>
            <a:r>
              <a:rPr lang="en-US" sz="2400" b="1" dirty="0"/>
              <a:t>. </a:t>
            </a:r>
            <a:r>
              <a:rPr lang="en-US" sz="2400" dirty="0"/>
              <a:t>Write sentences with the words.</a:t>
            </a:r>
          </a:p>
        </p:txBody>
      </p:sp>
      <p:sp>
        <p:nvSpPr>
          <p:cNvPr id="8" name="Action Button: Custom 7">
            <a:hlinkClick r:id="" action="ppaction://noaction" highlightClick="1"/>
            <a:extLst>
              <a:ext uri="{FF2B5EF4-FFF2-40B4-BE49-F238E27FC236}">
                <a16:creationId xmlns:a16="http://schemas.microsoft.com/office/drawing/2014/main" id="{8695FB2B-2ED7-0B40-9CDD-861D8007A12A}"/>
              </a:ext>
            </a:extLst>
          </p:cNvPr>
          <p:cNvSpPr/>
          <p:nvPr/>
        </p:nvSpPr>
        <p:spPr>
          <a:xfrm>
            <a:off x="4755097" y="698244"/>
            <a:ext cx="583765" cy="452927"/>
          </a:xfrm>
          <a:prstGeom prst="actionButtonBlank">
            <a:avLst/>
          </a:prstGeom>
          <a:solidFill>
            <a:srgbClr val="DAA520"/>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ist</a:t>
            </a:r>
            <a:endParaRPr lang="en-GB" sz="2400" b="1" dirty="0"/>
          </a:p>
        </p:txBody>
      </p:sp>
      <p:sp>
        <p:nvSpPr>
          <p:cNvPr id="10" name="Action Button: Custom 9">
            <a:hlinkClick r:id="" action="ppaction://noaction" highlightClick="1"/>
            <a:extLst>
              <a:ext uri="{FF2B5EF4-FFF2-40B4-BE49-F238E27FC236}">
                <a16:creationId xmlns:a16="http://schemas.microsoft.com/office/drawing/2014/main" id="{1365FEA5-14D9-4840-A549-F9AAE3DEF6D6}"/>
              </a:ext>
            </a:extLst>
          </p:cNvPr>
          <p:cNvSpPr/>
          <p:nvPr/>
        </p:nvSpPr>
        <p:spPr>
          <a:xfrm>
            <a:off x="4732287" y="1259841"/>
            <a:ext cx="848915" cy="452927"/>
          </a:xfrm>
          <a:prstGeom prst="actionButtonBlank">
            <a:avLst/>
          </a:prstGeom>
          <a:solidFill>
            <a:srgbClr val="DAA520"/>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sind</a:t>
            </a:r>
            <a:endParaRPr lang="en-GB" sz="2400" b="1" dirty="0"/>
          </a:p>
        </p:txBody>
      </p:sp>
      <p:sp>
        <p:nvSpPr>
          <p:cNvPr id="18" name="Action Button: Custom 17">
            <a:hlinkClick r:id="" action="ppaction://noaction" highlightClick="1"/>
            <a:extLst>
              <a:ext uri="{FF2B5EF4-FFF2-40B4-BE49-F238E27FC236}">
                <a16:creationId xmlns:a16="http://schemas.microsoft.com/office/drawing/2014/main" id="{A94604D3-00C2-8C4D-854B-10104F574646}"/>
              </a:ext>
            </a:extLst>
          </p:cNvPr>
          <p:cNvSpPr/>
          <p:nvPr/>
        </p:nvSpPr>
        <p:spPr>
          <a:xfrm>
            <a:off x="2132433" y="692718"/>
            <a:ext cx="1592901"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rPr>
              <a:t>Lehrerin</a:t>
            </a:r>
            <a:endParaRPr lang="en-GB" sz="2400" b="1" dirty="0">
              <a:solidFill>
                <a:srgbClr val="002060"/>
              </a:solidFill>
            </a:endParaRPr>
          </a:p>
        </p:txBody>
      </p:sp>
      <p:sp>
        <p:nvSpPr>
          <p:cNvPr id="20" name="Action Button: Custom 19">
            <a:hlinkClick r:id="" action="ppaction://noaction" highlightClick="1"/>
            <a:extLst>
              <a:ext uri="{FF2B5EF4-FFF2-40B4-BE49-F238E27FC236}">
                <a16:creationId xmlns:a16="http://schemas.microsoft.com/office/drawing/2014/main" id="{F14E8446-2038-C04C-A1C0-F01BCAA6A2E2}"/>
              </a:ext>
            </a:extLst>
          </p:cNvPr>
          <p:cNvSpPr/>
          <p:nvPr/>
        </p:nvSpPr>
        <p:spPr>
          <a:xfrm>
            <a:off x="2124104" y="2370672"/>
            <a:ext cx="1303845"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Buch</a:t>
            </a:r>
          </a:p>
        </p:txBody>
      </p:sp>
      <p:sp>
        <p:nvSpPr>
          <p:cNvPr id="23" name="Action Button: Custom 22">
            <a:hlinkClick r:id="" action="ppaction://noaction" highlightClick="1"/>
            <a:extLst>
              <a:ext uri="{FF2B5EF4-FFF2-40B4-BE49-F238E27FC236}">
                <a16:creationId xmlns:a16="http://schemas.microsoft.com/office/drawing/2014/main" id="{B97BF696-C541-CF48-8FF8-F983A88A8799}"/>
              </a:ext>
            </a:extLst>
          </p:cNvPr>
          <p:cNvSpPr/>
          <p:nvPr/>
        </p:nvSpPr>
        <p:spPr>
          <a:xfrm>
            <a:off x="2126643" y="1260979"/>
            <a:ext cx="1453188"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rPr>
              <a:t>Sänger</a:t>
            </a:r>
            <a:endParaRPr lang="en-GB" sz="2400" b="1" dirty="0">
              <a:solidFill>
                <a:srgbClr val="002060"/>
              </a:solidFill>
            </a:endParaRPr>
          </a:p>
        </p:txBody>
      </p:sp>
      <p:sp>
        <p:nvSpPr>
          <p:cNvPr id="24" name="Action Button: Custom 23">
            <a:hlinkClick r:id="" action="ppaction://noaction" highlightClick="1"/>
            <a:extLst>
              <a:ext uri="{FF2B5EF4-FFF2-40B4-BE49-F238E27FC236}">
                <a16:creationId xmlns:a16="http://schemas.microsoft.com/office/drawing/2014/main" id="{BEF847A0-2144-1841-B2EC-7CEA2D8E49E3}"/>
              </a:ext>
            </a:extLst>
          </p:cNvPr>
          <p:cNvSpPr/>
          <p:nvPr/>
        </p:nvSpPr>
        <p:spPr>
          <a:xfrm>
            <a:off x="2125000" y="1820884"/>
            <a:ext cx="1352113"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Lieder</a:t>
            </a:r>
          </a:p>
        </p:txBody>
      </p:sp>
      <p:sp>
        <p:nvSpPr>
          <p:cNvPr id="26" name="Action Button: Custom 25">
            <a:hlinkClick r:id="" action="ppaction://noaction" highlightClick="1"/>
            <a:extLst>
              <a:ext uri="{FF2B5EF4-FFF2-40B4-BE49-F238E27FC236}">
                <a16:creationId xmlns:a16="http://schemas.microsoft.com/office/drawing/2014/main" id="{69A99C91-5D60-0E4A-B6EF-7D7D66C4241E}"/>
              </a:ext>
            </a:extLst>
          </p:cNvPr>
          <p:cNvSpPr/>
          <p:nvPr/>
        </p:nvSpPr>
        <p:spPr>
          <a:xfrm>
            <a:off x="4732287" y="1813945"/>
            <a:ext cx="848915" cy="452927"/>
          </a:xfrm>
          <a:prstGeom prst="actionButtonBlank">
            <a:avLst/>
          </a:prstGeom>
          <a:solidFill>
            <a:srgbClr val="DAA520"/>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hat</a:t>
            </a:r>
          </a:p>
        </p:txBody>
      </p:sp>
      <p:sp>
        <p:nvSpPr>
          <p:cNvPr id="28" name="Action Button: Custom 27">
            <a:hlinkClick r:id="" action="ppaction://noaction" highlightClick="1"/>
            <a:extLst>
              <a:ext uri="{FF2B5EF4-FFF2-40B4-BE49-F238E27FC236}">
                <a16:creationId xmlns:a16="http://schemas.microsoft.com/office/drawing/2014/main" id="{A2625D71-E246-7640-BC91-F167AD80E11B}"/>
              </a:ext>
            </a:extLst>
          </p:cNvPr>
          <p:cNvSpPr/>
          <p:nvPr/>
        </p:nvSpPr>
        <p:spPr>
          <a:xfrm>
            <a:off x="4730587" y="2352197"/>
            <a:ext cx="1455941" cy="452927"/>
          </a:xfrm>
          <a:prstGeom prst="actionButtonBlank">
            <a:avLst/>
          </a:prstGeom>
          <a:solidFill>
            <a:srgbClr val="DAA520"/>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haben</a:t>
            </a:r>
            <a:endParaRPr lang="en-GB" sz="2400" b="1" dirty="0"/>
          </a:p>
        </p:txBody>
      </p:sp>
      <p:sp>
        <p:nvSpPr>
          <p:cNvPr id="31" name="Action Button: Custom 30">
            <a:hlinkClick r:id="" action="ppaction://noaction" highlightClick="1"/>
            <a:extLst>
              <a:ext uri="{FF2B5EF4-FFF2-40B4-BE49-F238E27FC236}">
                <a16:creationId xmlns:a16="http://schemas.microsoft.com/office/drawing/2014/main" id="{F62F319A-409F-6E45-BAF2-BB8364261A67}"/>
              </a:ext>
            </a:extLst>
          </p:cNvPr>
          <p:cNvSpPr/>
          <p:nvPr/>
        </p:nvSpPr>
        <p:spPr>
          <a:xfrm>
            <a:off x="2130639" y="2902513"/>
            <a:ext cx="1396553"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Band</a:t>
            </a:r>
          </a:p>
        </p:txBody>
      </p:sp>
      <p:sp>
        <p:nvSpPr>
          <p:cNvPr id="34" name="Action Button: Custom 33">
            <a:hlinkClick r:id="" action="ppaction://noaction" highlightClick="1"/>
            <a:extLst>
              <a:ext uri="{FF2B5EF4-FFF2-40B4-BE49-F238E27FC236}">
                <a16:creationId xmlns:a16="http://schemas.microsoft.com/office/drawing/2014/main" id="{4740BCDA-0043-B342-B664-5AF7A1000C93}"/>
              </a:ext>
            </a:extLst>
          </p:cNvPr>
          <p:cNvSpPr/>
          <p:nvPr/>
        </p:nvSpPr>
        <p:spPr>
          <a:xfrm>
            <a:off x="4730587" y="2909642"/>
            <a:ext cx="848915" cy="452927"/>
          </a:xfrm>
          <a:prstGeom prst="actionButtonBlank">
            <a:avLst/>
          </a:prstGeom>
          <a:solidFill>
            <a:srgbClr val="DAA520"/>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gibt</a:t>
            </a:r>
            <a:endParaRPr lang="en-GB" sz="2400" b="1" dirty="0"/>
          </a:p>
        </p:txBody>
      </p:sp>
      <p:sp>
        <p:nvSpPr>
          <p:cNvPr id="36" name="Action Button: Custom 35">
            <a:hlinkClick r:id="" action="ppaction://noaction" highlightClick="1"/>
            <a:extLst>
              <a:ext uri="{FF2B5EF4-FFF2-40B4-BE49-F238E27FC236}">
                <a16:creationId xmlns:a16="http://schemas.microsoft.com/office/drawing/2014/main" id="{488E00F9-A822-FC40-B26A-CDB76846D356}"/>
              </a:ext>
            </a:extLst>
          </p:cNvPr>
          <p:cNvSpPr/>
          <p:nvPr/>
        </p:nvSpPr>
        <p:spPr>
          <a:xfrm>
            <a:off x="194809" y="3265534"/>
            <a:ext cx="1127320" cy="533184"/>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(k)</a:t>
            </a:r>
            <a:r>
              <a:rPr lang="en-GB" sz="2400" b="1" dirty="0" err="1">
                <a:solidFill>
                  <a:srgbClr val="002060"/>
                </a:solidFill>
              </a:rPr>
              <a:t>ein</a:t>
            </a:r>
            <a:endParaRPr lang="en-GB" sz="2400" b="1" dirty="0">
              <a:solidFill>
                <a:srgbClr val="002060"/>
              </a:solidFill>
            </a:endParaRPr>
          </a:p>
        </p:txBody>
      </p:sp>
      <p:sp>
        <p:nvSpPr>
          <p:cNvPr id="39" name="Action Button: Custom 38">
            <a:hlinkClick r:id="" action="ppaction://noaction" highlightClick="1"/>
            <a:extLst>
              <a:ext uri="{FF2B5EF4-FFF2-40B4-BE49-F238E27FC236}">
                <a16:creationId xmlns:a16="http://schemas.microsoft.com/office/drawing/2014/main" id="{39F66DBC-630A-5D48-B6C3-C389B7C18606}"/>
              </a:ext>
            </a:extLst>
          </p:cNvPr>
          <p:cNvSpPr/>
          <p:nvPr/>
        </p:nvSpPr>
        <p:spPr>
          <a:xfrm>
            <a:off x="194809" y="2200065"/>
            <a:ext cx="1695815" cy="455402"/>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(k)</a:t>
            </a:r>
            <a:r>
              <a:rPr lang="en-GB" sz="2400" b="1" dirty="0" err="1">
                <a:solidFill>
                  <a:srgbClr val="002060"/>
                </a:solidFill>
              </a:rPr>
              <a:t>ein</a:t>
            </a:r>
            <a:r>
              <a:rPr lang="en-GB" sz="2400" b="1" dirty="0">
                <a:solidFill>
                  <a:srgbClr val="002060"/>
                </a:solidFill>
              </a:rPr>
              <a:t>(</a:t>
            </a:r>
            <a:r>
              <a:rPr lang="en-GB" sz="2400" b="1" dirty="0" err="1">
                <a:solidFill>
                  <a:srgbClr val="002060"/>
                </a:solidFill>
              </a:rPr>
              <a:t>en</a:t>
            </a:r>
            <a:r>
              <a:rPr lang="en-GB" sz="2400" b="1" dirty="0">
                <a:solidFill>
                  <a:srgbClr val="002060"/>
                </a:solidFill>
              </a:rPr>
              <a:t>)</a:t>
            </a:r>
          </a:p>
        </p:txBody>
      </p:sp>
      <p:sp>
        <p:nvSpPr>
          <p:cNvPr id="40" name="Action Button: Custom 39">
            <a:hlinkClick r:id="" action="ppaction://noaction" highlightClick="1"/>
            <a:extLst>
              <a:ext uri="{FF2B5EF4-FFF2-40B4-BE49-F238E27FC236}">
                <a16:creationId xmlns:a16="http://schemas.microsoft.com/office/drawing/2014/main" id="{CE0BE932-1F10-FF4E-B6B8-5AB591564442}"/>
              </a:ext>
            </a:extLst>
          </p:cNvPr>
          <p:cNvSpPr/>
          <p:nvPr/>
        </p:nvSpPr>
        <p:spPr>
          <a:xfrm>
            <a:off x="185870" y="2771048"/>
            <a:ext cx="1255747" cy="399034"/>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(k)</a:t>
            </a:r>
            <a:r>
              <a:rPr lang="en-GB" sz="2400" b="1" dirty="0" err="1">
                <a:solidFill>
                  <a:srgbClr val="002060"/>
                </a:solidFill>
              </a:rPr>
              <a:t>eine</a:t>
            </a:r>
            <a:endParaRPr lang="en-GB" sz="2400" b="1" dirty="0">
              <a:solidFill>
                <a:srgbClr val="002060"/>
              </a:solidFill>
            </a:endParaRPr>
          </a:p>
        </p:txBody>
      </p:sp>
      <p:sp>
        <p:nvSpPr>
          <p:cNvPr id="41" name="Action Button: Custom 40">
            <a:hlinkClick r:id="" action="ppaction://noaction" highlightClick="1"/>
            <a:extLst>
              <a:ext uri="{FF2B5EF4-FFF2-40B4-BE49-F238E27FC236}">
                <a16:creationId xmlns:a16="http://schemas.microsoft.com/office/drawing/2014/main" id="{8F9774BA-C7AF-FA49-A577-6CCE038BC2A9}"/>
              </a:ext>
            </a:extLst>
          </p:cNvPr>
          <p:cNvSpPr/>
          <p:nvPr/>
        </p:nvSpPr>
        <p:spPr>
          <a:xfrm>
            <a:off x="185870" y="1191221"/>
            <a:ext cx="695561" cy="435846"/>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die</a:t>
            </a:r>
          </a:p>
        </p:txBody>
      </p:sp>
      <p:sp>
        <p:nvSpPr>
          <p:cNvPr id="46" name="Action Button: Custom 45">
            <a:hlinkClick r:id="" action="ppaction://noaction" highlightClick="1"/>
            <a:extLst>
              <a:ext uri="{FF2B5EF4-FFF2-40B4-BE49-F238E27FC236}">
                <a16:creationId xmlns:a16="http://schemas.microsoft.com/office/drawing/2014/main" id="{17C3A8E3-D4F1-4C41-A3B0-504F018747BF}"/>
              </a:ext>
            </a:extLst>
          </p:cNvPr>
          <p:cNvSpPr/>
          <p:nvPr/>
        </p:nvSpPr>
        <p:spPr>
          <a:xfrm>
            <a:off x="185871" y="677790"/>
            <a:ext cx="695561"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der</a:t>
            </a:r>
          </a:p>
        </p:txBody>
      </p:sp>
      <p:sp>
        <p:nvSpPr>
          <p:cNvPr id="47" name="Action Button: Custom 46">
            <a:hlinkClick r:id="" action="ppaction://noaction" highlightClick="1"/>
            <a:extLst>
              <a:ext uri="{FF2B5EF4-FFF2-40B4-BE49-F238E27FC236}">
                <a16:creationId xmlns:a16="http://schemas.microsoft.com/office/drawing/2014/main" id="{C0F9401C-4635-484B-B2E8-E625E503DDE7}"/>
              </a:ext>
            </a:extLst>
          </p:cNvPr>
          <p:cNvSpPr/>
          <p:nvPr/>
        </p:nvSpPr>
        <p:spPr>
          <a:xfrm>
            <a:off x="190250" y="1690549"/>
            <a:ext cx="738678" cy="433529"/>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das</a:t>
            </a:r>
          </a:p>
        </p:txBody>
      </p:sp>
      <p:sp>
        <p:nvSpPr>
          <p:cNvPr id="48" name="Action Button: Custom 47">
            <a:hlinkClick r:id="" action="ppaction://noaction" highlightClick="1"/>
            <a:extLst>
              <a:ext uri="{FF2B5EF4-FFF2-40B4-BE49-F238E27FC236}">
                <a16:creationId xmlns:a16="http://schemas.microsoft.com/office/drawing/2014/main" id="{46436281-B432-4C4D-8189-4C5D54E7695C}"/>
              </a:ext>
            </a:extLst>
          </p:cNvPr>
          <p:cNvSpPr/>
          <p:nvPr/>
        </p:nvSpPr>
        <p:spPr>
          <a:xfrm>
            <a:off x="185870" y="3919882"/>
            <a:ext cx="739265"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es</a:t>
            </a:r>
          </a:p>
        </p:txBody>
      </p:sp>
      <p:sp>
        <p:nvSpPr>
          <p:cNvPr id="50" name="Action Button: Custom 49">
            <a:hlinkClick r:id="" action="ppaction://noaction" highlightClick="1"/>
            <a:extLst>
              <a:ext uri="{FF2B5EF4-FFF2-40B4-BE49-F238E27FC236}">
                <a16:creationId xmlns:a16="http://schemas.microsoft.com/office/drawing/2014/main" id="{FC4DB6FA-5A19-604D-8FA4-CB559669EB25}"/>
              </a:ext>
            </a:extLst>
          </p:cNvPr>
          <p:cNvSpPr/>
          <p:nvPr/>
        </p:nvSpPr>
        <p:spPr>
          <a:xfrm>
            <a:off x="185315" y="5105119"/>
            <a:ext cx="1146307"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rPr>
              <a:t>zwölf</a:t>
            </a:r>
            <a:endParaRPr lang="en-GB" sz="2400" b="1" dirty="0">
              <a:solidFill>
                <a:srgbClr val="002060"/>
              </a:solidFill>
            </a:endParaRPr>
          </a:p>
        </p:txBody>
      </p:sp>
      <p:sp>
        <p:nvSpPr>
          <p:cNvPr id="51" name="Action Button: Custom 50">
            <a:hlinkClick r:id="" action="ppaction://noaction" highlightClick="1"/>
            <a:extLst>
              <a:ext uri="{FF2B5EF4-FFF2-40B4-BE49-F238E27FC236}">
                <a16:creationId xmlns:a16="http://schemas.microsoft.com/office/drawing/2014/main" id="{5BDD87DE-4E24-C844-8E5B-881708B7335C}"/>
              </a:ext>
            </a:extLst>
          </p:cNvPr>
          <p:cNvSpPr/>
          <p:nvPr/>
        </p:nvSpPr>
        <p:spPr>
          <a:xfrm>
            <a:off x="185870" y="4507225"/>
            <a:ext cx="978345"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rPr>
              <a:t>drei</a:t>
            </a:r>
            <a:endParaRPr lang="en-GB" sz="2400" b="1" dirty="0">
              <a:solidFill>
                <a:srgbClr val="002060"/>
              </a:solidFill>
            </a:endParaRPr>
          </a:p>
        </p:txBody>
      </p:sp>
      <p:sp>
        <p:nvSpPr>
          <p:cNvPr id="53" name="Action Button: Custom 52">
            <a:hlinkClick r:id="" action="ppaction://noaction" highlightClick="1"/>
            <a:extLst>
              <a:ext uri="{FF2B5EF4-FFF2-40B4-BE49-F238E27FC236}">
                <a16:creationId xmlns:a16="http://schemas.microsoft.com/office/drawing/2014/main" id="{A1A52365-E02A-1B4F-AE93-03E34C8D2DBD}"/>
              </a:ext>
            </a:extLst>
          </p:cNvPr>
          <p:cNvSpPr/>
          <p:nvPr/>
        </p:nvSpPr>
        <p:spPr>
          <a:xfrm>
            <a:off x="8353714" y="2440893"/>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F3764"/>
                </a:solidFill>
              </a:rPr>
              <a:t>gut</a:t>
            </a:r>
          </a:p>
        </p:txBody>
      </p:sp>
      <p:sp>
        <p:nvSpPr>
          <p:cNvPr id="54" name="Action Button: Custom 53">
            <a:hlinkClick r:id="" action="ppaction://noaction" highlightClick="1"/>
            <a:extLst>
              <a:ext uri="{FF2B5EF4-FFF2-40B4-BE49-F238E27FC236}">
                <a16:creationId xmlns:a16="http://schemas.microsoft.com/office/drawing/2014/main" id="{6CA2C95D-6C0C-7E41-9525-42CF834A2CCA}"/>
              </a:ext>
            </a:extLst>
          </p:cNvPr>
          <p:cNvSpPr/>
          <p:nvPr/>
        </p:nvSpPr>
        <p:spPr>
          <a:xfrm>
            <a:off x="6758426" y="2989810"/>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F3764"/>
                </a:solidFill>
              </a:rPr>
              <a:t>leider</a:t>
            </a:r>
            <a:endParaRPr lang="en-GB" sz="2400" b="1" dirty="0">
              <a:solidFill>
                <a:srgbClr val="1F3764"/>
              </a:solidFill>
            </a:endParaRPr>
          </a:p>
        </p:txBody>
      </p:sp>
      <p:sp>
        <p:nvSpPr>
          <p:cNvPr id="56" name="Action Button: Custom 55">
            <a:hlinkClick r:id="" action="ppaction://noaction" highlightClick="1"/>
            <a:extLst>
              <a:ext uri="{FF2B5EF4-FFF2-40B4-BE49-F238E27FC236}">
                <a16:creationId xmlns:a16="http://schemas.microsoft.com/office/drawing/2014/main" id="{2ABEBD3D-6544-404A-A4C9-53497CACF93E}"/>
              </a:ext>
            </a:extLst>
          </p:cNvPr>
          <p:cNvSpPr/>
          <p:nvPr/>
        </p:nvSpPr>
        <p:spPr>
          <a:xfrm>
            <a:off x="8353714" y="1264336"/>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F3764"/>
                </a:solidFill>
              </a:rPr>
              <a:t>grün</a:t>
            </a:r>
            <a:endParaRPr lang="en-GB" sz="2400" b="1" dirty="0">
              <a:solidFill>
                <a:srgbClr val="1F3764"/>
              </a:solidFill>
            </a:endParaRPr>
          </a:p>
        </p:txBody>
      </p:sp>
      <p:sp>
        <p:nvSpPr>
          <p:cNvPr id="57" name="Action Button: Custom 56">
            <a:hlinkClick r:id="" action="ppaction://noaction" highlightClick="1"/>
            <a:extLst>
              <a:ext uri="{FF2B5EF4-FFF2-40B4-BE49-F238E27FC236}">
                <a16:creationId xmlns:a16="http://schemas.microsoft.com/office/drawing/2014/main" id="{DCD2BF19-8A2E-5343-BD89-EDD3F2893052}"/>
              </a:ext>
            </a:extLst>
          </p:cNvPr>
          <p:cNvSpPr/>
          <p:nvPr/>
        </p:nvSpPr>
        <p:spPr>
          <a:xfrm>
            <a:off x="8353714" y="3002031"/>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F3764"/>
                </a:solidFill>
              </a:rPr>
              <a:t>schön</a:t>
            </a:r>
            <a:endParaRPr lang="en-GB" sz="2400" b="1" dirty="0">
              <a:solidFill>
                <a:srgbClr val="1F3764"/>
              </a:solidFill>
            </a:endParaRPr>
          </a:p>
        </p:txBody>
      </p:sp>
      <p:sp>
        <p:nvSpPr>
          <p:cNvPr id="59" name="Action Button: Custom 58">
            <a:hlinkClick r:id="" action="ppaction://noaction" highlightClick="1"/>
            <a:extLst>
              <a:ext uri="{FF2B5EF4-FFF2-40B4-BE49-F238E27FC236}">
                <a16:creationId xmlns:a16="http://schemas.microsoft.com/office/drawing/2014/main" id="{5AE434E6-2D1E-5044-BD11-77C38E533581}"/>
              </a:ext>
            </a:extLst>
          </p:cNvPr>
          <p:cNvSpPr/>
          <p:nvPr/>
        </p:nvSpPr>
        <p:spPr>
          <a:xfrm>
            <a:off x="8353714" y="1871910"/>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F3764"/>
                </a:solidFill>
              </a:rPr>
              <a:t>klein</a:t>
            </a:r>
            <a:endParaRPr lang="en-GB" sz="2400" b="1" dirty="0">
              <a:solidFill>
                <a:srgbClr val="1F3764"/>
              </a:solidFill>
            </a:endParaRPr>
          </a:p>
        </p:txBody>
      </p:sp>
      <p:sp>
        <p:nvSpPr>
          <p:cNvPr id="65" name="Action Button: Custom 64">
            <a:hlinkClick r:id="" action="ppaction://noaction" highlightClick="1"/>
            <a:extLst>
              <a:ext uri="{FF2B5EF4-FFF2-40B4-BE49-F238E27FC236}">
                <a16:creationId xmlns:a16="http://schemas.microsoft.com/office/drawing/2014/main" id="{F35BDB20-BF9C-A04F-8BB3-62C6F4F6EF0B}"/>
              </a:ext>
            </a:extLst>
          </p:cNvPr>
          <p:cNvSpPr/>
          <p:nvPr/>
        </p:nvSpPr>
        <p:spPr>
          <a:xfrm>
            <a:off x="6754228" y="1876029"/>
            <a:ext cx="781992"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F3764"/>
                </a:solidFill>
              </a:rPr>
              <a:t>hier</a:t>
            </a:r>
            <a:endParaRPr lang="en-GB" sz="2400" b="1" dirty="0">
              <a:solidFill>
                <a:srgbClr val="1F3764"/>
              </a:solidFill>
            </a:endParaRPr>
          </a:p>
        </p:txBody>
      </p:sp>
      <p:sp>
        <p:nvSpPr>
          <p:cNvPr id="66" name="Action Button: Custom 65">
            <a:hlinkClick r:id="" action="ppaction://noaction" highlightClick="1"/>
            <a:extLst>
              <a:ext uri="{FF2B5EF4-FFF2-40B4-BE49-F238E27FC236}">
                <a16:creationId xmlns:a16="http://schemas.microsoft.com/office/drawing/2014/main" id="{A1EC57EC-7D39-BF42-85F0-BB5133BC6C2A}"/>
              </a:ext>
            </a:extLst>
          </p:cNvPr>
          <p:cNvSpPr/>
          <p:nvPr/>
        </p:nvSpPr>
        <p:spPr>
          <a:xfrm>
            <a:off x="6749061" y="1263681"/>
            <a:ext cx="848915"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F3764"/>
                </a:solidFill>
              </a:rPr>
              <a:t>da</a:t>
            </a:r>
          </a:p>
        </p:txBody>
      </p:sp>
      <p:sp>
        <p:nvSpPr>
          <p:cNvPr id="70" name="Action Button: Custom 69">
            <a:hlinkClick r:id="" action="ppaction://noaction" highlightClick="1"/>
            <a:extLst>
              <a:ext uri="{FF2B5EF4-FFF2-40B4-BE49-F238E27FC236}">
                <a16:creationId xmlns:a16="http://schemas.microsoft.com/office/drawing/2014/main" id="{2CC30907-70DC-4B45-89D7-6E268E14A763}"/>
              </a:ext>
            </a:extLst>
          </p:cNvPr>
          <p:cNvSpPr/>
          <p:nvPr/>
        </p:nvSpPr>
        <p:spPr>
          <a:xfrm>
            <a:off x="6753072" y="2417890"/>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F3764"/>
                </a:solidFill>
              </a:rPr>
              <a:t>oft</a:t>
            </a:r>
          </a:p>
        </p:txBody>
      </p:sp>
      <p:sp>
        <p:nvSpPr>
          <p:cNvPr id="71" name="Action Button: Custom 70">
            <a:hlinkClick r:id="" action="ppaction://noaction" highlightClick="1"/>
            <a:extLst>
              <a:ext uri="{FF2B5EF4-FFF2-40B4-BE49-F238E27FC236}">
                <a16:creationId xmlns:a16="http://schemas.microsoft.com/office/drawing/2014/main" id="{E41E7123-7C73-7C4A-88AF-DC2FE4A2B6DC}"/>
              </a:ext>
            </a:extLst>
          </p:cNvPr>
          <p:cNvSpPr/>
          <p:nvPr/>
        </p:nvSpPr>
        <p:spPr>
          <a:xfrm>
            <a:off x="2130639" y="3974192"/>
            <a:ext cx="1685819"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rPr>
              <a:t>Freunde</a:t>
            </a:r>
            <a:endParaRPr lang="en-GB" sz="2400" b="1" dirty="0">
              <a:solidFill>
                <a:srgbClr val="002060"/>
              </a:solidFill>
            </a:endParaRPr>
          </a:p>
        </p:txBody>
      </p:sp>
      <p:sp>
        <p:nvSpPr>
          <p:cNvPr id="72" name="Action Button: Custom 71">
            <a:hlinkClick r:id="" action="ppaction://noaction" highlightClick="1"/>
            <a:extLst>
              <a:ext uri="{FF2B5EF4-FFF2-40B4-BE49-F238E27FC236}">
                <a16:creationId xmlns:a16="http://schemas.microsoft.com/office/drawing/2014/main" id="{0DE361DB-3260-8047-AF1A-049FB82FB787}"/>
              </a:ext>
            </a:extLst>
          </p:cNvPr>
          <p:cNvSpPr/>
          <p:nvPr/>
        </p:nvSpPr>
        <p:spPr>
          <a:xfrm>
            <a:off x="2130639" y="3429394"/>
            <a:ext cx="1508367"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rPr>
              <a:t>Arzt</a:t>
            </a:r>
            <a:endParaRPr lang="en-GB" sz="2400" b="1" dirty="0">
              <a:solidFill>
                <a:srgbClr val="002060"/>
              </a:solidFill>
            </a:endParaRPr>
          </a:p>
        </p:txBody>
      </p:sp>
      <p:sp>
        <p:nvSpPr>
          <p:cNvPr id="74" name="Action Button: Custom 73">
            <a:hlinkClick r:id="" action="ppaction://noaction" highlightClick="1"/>
            <a:extLst>
              <a:ext uri="{FF2B5EF4-FFF2-40B4-BE49-F238E27FC236}">
                <a16:creationId xmlns:a16="http://schemas.microsoft.com/office/drawing/2014/main" id="{D59A12AB-2D8D-7C4C-994F-2281EC2ECDEE}"/>
              </a:ext>
            </a:extLst>
          </p:cNvPr>
          <p:cNvSpPr/>
          <p:nvPr/>
        </p:nvSpPr>
        <p:spPr>
          <a:xfrm>
            <a:off x="4729030" y="4006933"/>
            <a:ext cx="1395010" cy="452927"/>
          </a:xfrm>
          <a:prstGeom prst="actionButtonBlank">
            <a:avLst/>
          </a:prstGeom>
          <a:solidFill>
            <a:srgbClr val="DAA520"/>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spielen</a:t>
            </a:r>
            <a:endParaRPr lang="en-GB" sz="2400" b="1" dirty="0"/>
          </a:p>
        </p:txBody>
      </p:sp>
      <p:sp>
        <p:nvSpPr>
          <p:cNvPr id="75" name="Action Button: Custom 74">
            <a:hlinkClick r:id="" action="ppaction://noaction" highlightClick="1"/>
            <a:extLst>
              <a:ext uri="{FF2B5EF4-FFF2-40B4-BE49-F238E27FC236}">
                <a16:creationId xmlns:a16="http://schemas.microsoft.com/office/drawing/2014/main" id="{05DE7440-F754-1044-8BC4-69AC4534980A}"/>
              </a:ext>
            </a:extLst>
          </p:cNvPr>
          <p:cNvSpPr/>
          <p:nvPr/>
        </p:nvSpPr>
        <p:spPr>
          <a:xfrm>
            <a:off x="4738178" y="3466955"/>
            <a:ext cx="1252307" cy="452927"/>
          </a:xfrm>
          <a:prstGeom prst="actionButtonBlank">
            <a:avLst/>
          </a:prstGeom>
          <a:solidFill>
            <a:srgbClr val="DAA520"/>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lernt</a:t>
            </a:r>
            <a:endParaRPr lang="en-GB" sz="2400" b="1" dirty="0"/>
          </a:p>
        </p:txBody>
      </p:sp>
      <p:sp>
        <p:nvSpPr>
          <p:cNvPr id="79" name="Action Button: Custom 78">
            <a:hlinkClick r:id="" action="ppaction://noaction" highlightClick="1"/>
            <a:extLst>
              <a:ext uri="{FF2B5EF4-FFF2-40B4-BE49-F238E27FC236}">
                <a16:creationId xmlns:a16="http://schemas.microsoft.com/office/drawing/2014/main" id="{A733DB1A-C071-BC47-B296-C7E7BFA06998}"/>
              </a:ext>
            </a:extLst>
          </p:cNvPr>
          <p:cNvSpPr/>
          <p:nvPr/>
        </p:nvSpPr>
        <p:spPr>
          <a:xfrm>
            <a:off x="4729030" y="4568259"/>
            <a:ext cx="1619971" cy="452927"/>
          </a:xfrm>
          <a:prstGeom prst="actionButtonBlank">
            <a:avLst/>
          </a:prstGeom>
          <a:solidFill>
            <a:srgbClr val="DAA520"/>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arbeitet</a:t>
            </a:r>
            <a:endParaRPr lang="en-GB" sz="2400" b="1" dirty="0"/>
          </a:p>
        </p:txBody>
      </p:sp>
      <p:sp>
        <p:nvSpPr>
          <p:cNvPr id="84" name="Action Button: Custom 83">
            <a:hlinkClick r:id="" action="ppaction://noaction" highlightClick="1"/>
            <a:extLst>
              <a:ext uri="{FF2B5EF4-FFF2-40B4-BE49-F238E27FC236}">
                <a16:creationId xmlns:a16="http://schemas.microsoft.com/office/drawing/2014/main" id="{E5E66A91-8F18-7447-92A1-D473A7AF8563}"/>
              </a:ext>
            </a:extLst>
          </p:cNvPr>
          <p:cNvSpPr/>
          <p:nvPr/>
        </p:nvSpPr>
        <p:spPr>
          <a:xfrm>
            <a:off x="6758426" y="3558853"/>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F3764"/>
                </a:solidFill>
              </a:rPr>
              <a:t>auch</a:t>
            </a:r>
            <a:endParaRPr lang="en-GB" sz="2400" b="1" dirty="0">
              <a:solidFill>
                <a:srgbClr val="1F3764"/>
              </a:solidFill>
            </a:endParaRPr>
          </a:p>
        </p:txBody>
      </p:sp>
      <p:sp>
        <p:nvSpPr>
          <p:cNvPr id="86" name="Action Button: Custom 85">
            <a:hlinkClick r:id="" action="ppaction://noaction" highlightClick="1"/>
            <a:extLst>
              <a:ext uri="{FF2B5EF4-FFF2-40B4-BE49-F238E27FC236}">
                <a16:creationId xmlns:a16="http://schemas.microsoft.com/office/drawing/2014/main" id="{9D2B215E-5839-4C41-ACCB-812303E9BE22}"/>
              </a:ext>
            </a:extLst>
          </p:cNvPr>
          <p:cNvSpPr/>
          <p:nvPr/>
        </p:nvSpPr>
        <p:spPr>
          <a:xfrm>
            <a:off x="8377377" y="650196"/>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F3764"/>
                </a:solidFill>
              </a:rPr>
              <a:t>blau</a:t>
            </a:r>
            <a:endParaRPr lang="en-GB" sz="2400" b="1" dirty="0">
              <a:solidFill>
                <a:srgbClr val="1F3764"/>
              </a:solidFill>
            </a:endParaRPr>
          </a:p>
        </p:txBody>
      </p:sp>
      <p:sp>
        <p:nvSpPr>
          <p:cNvPr id="95" name="Action Button: Custom 94">
            <a:hlinkClick r:id="" action="ppaction://noaction" highlightClick="1"/>
            <a:extLst>
              <a:ext uri="{FF2B5EF4-FFF2-40B4-BE49-F238E27FC236}">
                <a16:creationId xmlns:a16="http://schemas.microsoft.com/office/drawing/2014/main" id="{B68757A4-A02E-0641-8AA9-01480DF35F0E}"/>
              </a:ext>
            </a:extLst>
          </p:cNvPr>
          <p:cNvSpPr/>
          <p:nvPr/>
        </p:nvSpPr>
        <p:spPr>
          <a:xfrm>
            <a:off x="6749061" y="668124"/>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F3764"/>
                </a:solidFill>
              </a:rPr>
              <a:t>nicht</a:t>
            </a:r>
            <a:endParaRPr lang="en-GB" sz="2400" b="1" dirty="0">
              <a:solidFill>
                <a:srgbClr val="1F3764"/>
              </a:solidFill>
            </a:endParaRPr>
          </a:p>
        </p:txBody>
      </p:sp>
      <p:sp>
        <p:nvSpPr>
          <p:cNvPr id="89" name="Action Button: Custom 88">
            <a:hlinkClick r:id="" action="ppaction://noaction" highlightClick="1"/>
            <a:extLst>
              <a:ext uri="{FF2B5EF4-FFF2-40B4-BE49-F238E27FC236}">
                <a16:creationId xmlns:a16="http://schemas.microsoft.com/office/drawing/2014/main" id="{05B93472-4446-6B45-997A-2D32C4DDF5F8}"/>
              </a:ext>
            </a:extLst>
          </p:cNvPr>
          <p:cNvSpPr/>
          <p:nvPr/>
        </p:nvSpPr>
        <p:spPr>
          <a:xfrm>
            <a:off x="185315" y="5665937"/>
            <a:ext cx="1146307"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rPr>
              <a:t>viele</a:t>
            </a:r>
            <a:endParaRPr lang="en-GB" sz="2400" b="1" dirty="0">
              <a:solidFill>
                <a:srgbClr val="002060"/>
              </a:solidFill>
            </a:endParaRPr>
          </a:p>
        </p:txBody>
      </p:sp>
      <p:sp>
        <p:nvSpPr>
          <p:cNvPr id="3" name="Oval 2">
            <a:extLst>
              <a:ext uri="{FF2B5EF4-FFF2-40B4-BE49-F238E27FC236}">
                <a16:creationId xmlns:a16="http://schemas.microsoft.com/office/drawing/2014/main" id="{90E6E8A3-0B4D-544A-B74D-AA736700ABD5}"/>
              </a:ext>
            </a:extLst>
          </p:cNvPr>
          <p:cNvSpPr/>
          <p:nvPr/>
        </p:nvSpPr>
        <p:spPr>
          <a:xfrm>
            <a:off x="10292278" y="974059"/>
            <a:ext cx="1331495" cy="840146"/>
          </a:xfrm>
          <a:prstGeom prst="ellipse">
            <a:avLst/>
          </a:prstGeom>
          <a:noFill/>
          <a:ln w="57150">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spc="50" dirty="0" err="1">
                <a:ln w="9525" cmpd="sng">
                  <a:solidFill>
                    <a:srgbClr val="1F3764"/>
                  </a:solidFill>
                  <a:prstDash val="solid"/>
                </a:ln>
                <a:solidFill>
                  <a:srgbClr val="1F3764"/>
                </a:solidFill>
                <a:effectLst/>
              </a:rPr>
              <a:t>aber</a:t>
            </a:r>
            <a:endParaRPr lang="en-US" sz="2400" b="1" spc="50" dirty="0">
              <a:ln w="9525" cmpd="sng">
                <a:solidFill>
                  <a:srgbClr val="1F3764"/>
                </a:solidFill>
                <a:prstDash val="solid"/>
              </a:ln>
              <a:solidFill>
                <a:srgbClr val="1F3764"/>
              </a:solidFill>
              <a:effectLst/>
            </a:endParaRPr>
          </a:p>
        </p:txBody>
      </p:sp>
      <p:sp>
        <p:nvSpPr>
          <p:cNvPr id="97" name="Oval 96">
            <a:extLst>
              <a:ext uri="{FF2B5EF4-FFF2-40B4-BE49-F238E27FC236}">
                <a16:creationId xmlns:a16="http://schemas.microsoft.com/office/drawing/2014/main" id="{DBB05056-56AD-A244-8383-7B0A4E332DCD}"/>
              </a:ext>
            </a:extLst>
          </p:cNvPr>
          <p:cNvSpPr/>
          <p:nvPr/>
        </p:nvSpPr>
        <p:spPr>
          <a:xfrm>
            <a:off x="10423260" y="2100133"/>
            <a:ext cx="1142328" cy="784564"/>
          </a:xfrm>
          <a:prstGeom prst="ellipse">
            <a:avLst/>
          </a:prstGeom>
          <a:noFill/>
          <a:ln w="57150">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spc="50" dirty="0">
                <a:ln w="9525" cmpd="sng">
                  <a:solidFill>
                    <a:srgbClr val="1F3764"/>
                  </a:solidFill>
                  <a:prstDash val="solid"/>
                </a:ln>
                <a:solidFill>
                  <a:srgbClr val="1F3764"/>
                </a:solidFill>
                <a:effectLst/>
              </a:rPr>
              <a:t>und</a:t>
            </a:r>
          </a:p>
        </p:txBody>
      </p:sp>
      <p:sp>
        <p:nvSpPr>
          <p:cNvPr id="98" name="Title 11">
            <a:extLst>
              <a:ext uri="{FF2B5EF4-FFF2-40B4-BE49-F238E27FC236}">
                <a16:creationId xmlns:a16="http://schemas.microsoft.com/office/drawing/2014/main" id="{D49D78D9-B12D-C842-A445-BECFF0EC8890}"/>
              </a:ext>
            </a:extLst>
          </p:cNvPr>
          <p:cNvSpPr txBox="1">
            <a:spLocks/>
          </p:cNvSpPr>
          <p:nvPr/>
        </p:nvSpPr>
        <p:spPr>
          <a:xfrm>
            <a:off x="2843927" y="5409144"/>
            <a:ext cx="8374073" cy="7528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4000" b="1" dirty="0" err="1"/>
              <a:t>Beispiel</a:t>
            </a:r>
            <a:r>
              <a:rPr lang="en-US" sz="4000" b="1" dirty="0"/>
              <a:t>: </a:t>
            </a:r>
            <a:r>
              <a:rPr lang="en-US" sz="4000" dirty="0" err="1"/>
              <a:t>Drei</a:t>
            </a:r>
            <a:r>
              <a:rPr lang="en-US" sz="4000" dirty="0"/>
              <a:t> </a:t>
            </a:r>
            <a:r>
              <a:rPr lang="en-US" sz="4000" dirty="0" err="1"/>
              <a:t>Bücher</a:t>
            </a:r>
            <a:r>
              <a:rPr lang="en-US" sz="4000" dirty="0"/>
              <a:t> </a:t>
            </a:r>
            <a:r>
              <a:rPr lang="en-US" sz="4000" dirty="0" err="1"/>
              <a:t>sind</a:t>
            </a:r>
            <a:r>
              <a:rPr lang="en-US" sz="4000" dirty="0"/>
              <a:t> </a:t>
            </a:r>
            <a:r>
              <a:rPr lang="en-US" sz="4000" dirty="0" err="1"/>
              <a:t>grün</a:t>
            </a:r>
            <a:r>
              <a:rPr lang="en-US" sz="4000" dirty="0"/>
              <a:t>.</a:t>
            </a:r>
          </a:p>
        </p:txBody>
      </p:sp>
      <p:sp>
        <p:nvSpPr>
          <p:cNvPr id="99" name="Title 11">
            <a:extLst>
              <a:ext uri="{FF2B5EF4-FFF2-40B4-BE49-F238E27FC236}">
                <a16:creationId xmlns:a16="http://schemas.microsoft.com/office/drawing/2014/main" id="{45AC3058-0F50-E34E-9B18-1907978DD907}"/>
              </a:ext>
            </a:extLst>
          </p:cNvPr>
          <p:cNvSpPr txBox="1">
            <a:spLocks/>
          </p:cNvSpPr>
          <p:nvPr/>
        </p:nvSpPr>
        <p:spPr>
          <a:xfrm>
            <a:off x="2828915" y="5520475"/>
            <a:ext cx="998044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4000" b="1" dirty="0" err="1"/>
              <a:t>Beispiel</a:t>
            </a:r>
            <a:r>
              <a:rPr lang="en-US" sz="4000" b="1" dirty="0"/>
              <a:t>: </a:t>
            </a:r>
            <a:r>
              <a:rPr lang="en-US" sz="4000" dirty="0"/>
              <a:t>Lehrer </a:t>
            </a:r>
            <a:r>
              <a:rPr lang="en-US" sz="4000" dirty="0" err="1"/>
              <a:t>haben</a:t>
            </a:r>
            <a:r>
              <a:rPr lang="en-US" sz="4000" dirty="0"/>
              <a:t> </a:t>
            </a:r>
            <a:r>
              <a:rPr lang="en-US" sz="4000" dirty="0" err="1"/>
              <a:t>keine</a:t>
            </a:r>
            <a:r>
              <a:rPr lang="en-US" sz="4000" dirty="0"/>
              <a:t> </a:t>
            </a:r>
            <a:r>
              <a:rPr lang="en-US" sz="4000" dirty="0" err="1"/>
              <a:t>Freunde</a:t>
            </a:r>
            <a:r>
              <a:rPr lang="en-US" sz="4000" dirty="0"/>
              <a:t>.</a:t>
            </a:r>
          </a:p>
        </p:txBody>
      </p:sp>
      <p:sp>
        <p:nvSpPr>
          <p:cNvPr id="100" name="Action Button: Custom 99">
            <a:hlinkClick r:id="" action="ppaction://noaction" highlightClick="1"/>
            <a:extLst>
              <a:ext uri="{FF2B5EF4-FFF2-40B4-BE49-F238E27FC236}">
                <a16:creationId xmlns:a16="http://schemas.microsoft.com/office/drawing/2014/main" id="{FFC60D7B-C2F1-E944-98C5-7E40A088259C}"/>
              </a:ext>
            </a:extLst>
          </p:cNvPr>
          <p:cNvSpPr/>
          <p:nvPr/>
        </p:nvSpPr>
        <p:spPr>
          <a:xfrm>
            <a:off x="2138756" y="4518990"/>
            <a:ext cx="1303845"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rPr>
              <a:t>Bücher</a:t>
            </a:r>
            <a:endParaRPr lang="en-GB" sz="2400" b="1" dirty="0">
              <a:solidFill>
                <a:srgbClr val="002060"/>
              </a:solidFill>
            </a:endParaRPr>
          </a:p>
        </p:txBody>
      </p:sp>
      <p:sp>
        <p:nvSpPr>
          <p:cNvPr id="101" name="Rectangle 100">
            <a:extLst>
              <a:ext uri="{FF2B5EF4-FFF2-40B4-BE49-F238E27FC236}">
                <a16:creationId xmlns:a16="http://schemas.microsoft.com/office/drawing/2014/main" id="{937C07B3-15F5-3748-AF18-713B21195CB4}"/>
              </a:ext>
            </a:extLst>
          </p:cNvPr>
          <p:cNvSpPr/>
          <p:nvPr/>
        </p:nvSpPr>
        <p:spPr>
          <a:xfrm>
            <a:off x="4477022" y="609283"/>
            <a:ext cx="1947222" cy="4719947"/>
          </a:xfrm>
          <a:prstGeom prst="rect">
            <a:avLst/>
          </a:prstGeom>
          <a:solidFill>
            <a:schemeClr val="bg1">
              <a:lumMod val="50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627C7FF-7A23-104E-8A07-2378346C384A}"/>
              </a:ext>
            </a:extLst>
          </p:cNvPr>
          <p:cNvSpPr/>
          <p:nvPr/>
        </p:nvSpPr>
        <p:spPr>
          <a:xfrm>
            <a:off x="2083195" y="620421"/>
            <a:ext cx="1942560" cy="4900054"/>
          </a:xfrm>
          <a:prstGeom prst="rect">
            <a:avLst/>
          </a:prstGeom>
          <a:solidFill>
            <a:schemeClr val="bg1">
              <a:lumMod val="50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102">
            <a:extLst>
              <a:ext uri="{FF2B5EF4-FFF2-40B4-BE49-F238E27FC236}">
                <a16:creationId xmlns:a16="http://schemas.microsoft.com/office/drawing/2014/main" id="{CE8D64D7-F6D8-B749-A60E-7CEC669A236F}"/>
              </a:ext>
            </a:extLst>
          </p:cNvPr>
          <p:cNvSpPr/>
          <p:nvPr/>
        </p:nvSpPr>
        <p:spPr>
          <a:xfrm>
            <a:off x="6682338" y="624773"/>
            <a:ext cx="1405633" cy="3805759"/>
          </a:xfrm>
          <a:prstGeom prst="rect">
            <a:avLst/>
          </a:prstGeom>
          <a:solidFill>
            <a:schemeClr val="bg1">
              <a:lumMod val="50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9E6066D4-67C0-0B48-B1BB-7D953120C8BA}"/>
              </a:ext>
            </a:extLst>
          </p:cNvPr>
          <p:cNvSpPr/>
          <p:nvPr/>
        </p:nvSpPr>
        <p:spPr>
          <a:xfrm>
            <a:off x="8264825" y="624773"/>
            <a:ext cx="1405633" cy="3805759"/>
          </a:xfrm>
          <a:prstGeom prst="rect">
            <a:avLst/>
          </a:prstGeom>
          <a:solidFill>
            <a:schemeClr val="bg1">
              <a:lumMod val="50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97CD4D34-1B87-0F47-9E1A-08D133E3512A}"/>
              </a:ext>
            </a:extLst>
          </p:cNvPr>
          <p:cNvSpPr/>
          <p:nvPr/>
        </p:nvSpPr>
        <p:spPr>
          <a:xfrm>
            <a:off x="10044668" y="702998"/>
            <a:ext cx="1918299" cy="2742149"/>
          </a:xfrm>
          <a:prstGeom prst="ellipse">
            <a:avLst/>
          </a:prstGeom>
          <a:solidFill>
            <a:schemeClr val="bg1">
              <a:lumMod val="50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ular Callout 107">
            <a:extLst>
              <a:ext uri="{FF2B5EF4-FFF2-40B4-BE49-F238E27FC236}">
                <a16:creationId xmlns:a16="http://schemas.microsoft.com/office/drawing/2014/main" id="{D6AA3623-3E74-5047-B3E6-534114D6E202}"/>
              </a:ext>
            </a:extLst>
          </p:cNvPr>
          <p:cNvSpPr/>
          <p:nvPr/>
        </p:nvSpPr>
        <p:spPr>
          <a:xfrm>
            <a:off x="5627778" y="2655919"/>
            <a:ext cx="3686890" cy="1393174"/>
          </a:xfrm>
          <a:prstGeom prst="wedgeRoundRectCallout">
            <a:avLst>
              <a:gd name="adj1" fmla="val 67343"/>
              <a:gd name="adj2" fmla="val -47961"/>
              <a:gd name="adj3" fmla="val 16667"/>
            </a:avLst>
          </a:prstGeom>
          <a:solidFill>
            <a:srgbClr val="1F37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You can use these conjunctions to make longer sentences.</a:t>
            </a:r>
          </a:p>
        </p:txBody>
      </p:sp>
      <p:sp>
        <p:nvSpPr>
          <p:cNvPr id="77" name="Action Button: Custom 76">
            <a:hlinkClick r:id="" action="ppaction://noaction" highlightClick="1"/>
            <a:extLst>
              <a:ext uri="{FF2B5EF4-FFF2-40B4-BE49-F238E27FC236}">
                <a16:creationId xmlns:a16="http://schemas.microsoft.com/office/drawing/2014/main" id="{17C3A8E3-D4F1-4C41-A3B0-504F018747BF}"/>
              </a:ext>
            </a:extLst>
          </p:cNvPr>
          <p:cNvSpPr/>
          <p:nvPr/>
        </p:nvSpPr>
        <p:spPr>
          <a:xfrm>
            <a:off x="961581" y="686487"/>
            <a:ext cx="796642"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den</a:t>
            </a:r>
          </a:p>
        </p:txBody>
      </p:sp>
      <p:sp>
        <p:nvSpPr>
          <p:cNvPr id="87" name="Rectangle 86">
            <a:extLst>
              <a:ext uri="{FF2B5EF4-FFF2-40B4-BE49-F238E27FC236}">
                <a16:creationId xmlns:a16="http://schemas.microsoft.com/office/drawing/2014/main" id="{0D6F9A58-7F7F-E944-BAA4-3F97C65FB8A4}"/>
              </a:ext>
            </a:extLst>
          </p:cNvPr>
          <p:cNvSpPr/>
          <p:nvPr/>
        </p:nvSpPr>
        <p:spPr>
          <a:xfrm>
            <a:off x="157439" y="586274"/>
            <a:ext cx="1763270" cy="5603593"/>
          </a:xfrm>
          <a:prstGeom prst="rect">
            <a:avLst/>
          </a:prstGeom>
          <a:solidFill>
            <a:schemeClr val="bg1">
              <a:lumMod val="50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ular Callout 106">
            <a:extLst>
              <a:ext uri="{FF2B5EF4-FFF2-40B4-BE49-F238E27FC236}">
                <a16:creationId xmlns:a16="http://schemas.microsoft.com/office/drawing/2014/main" id="{182DA7EC-59FA-774C-996C-CB0C0CD93D2D}"/>
              </a:ext>
            </a:extLst>
          </p:cNvPr>
          <p:cNvSpPr/>
          <p:nvPr/>
        </p:nvSpPr>
        <p:spPr>
          <a:xfrm>
            <a:off x="4086664" y="652360"/>
            <a:ext cx="3686890" cy="1393174"/>
          </a:xfrm>
          <a:prstGeom prst="wedgeRoundRectCallout">
            <a:avLst>
              <a:gd name="adj1" fmla="val -19389"/>
              <a:gd name="adj2" fmla="val 68174"/>
              <a:gd name="adj3" fmla="val 16667"/>
            </a:avLst>
          </a:prstGeom>
          <a:solidFill>
            <a:srgbClr val="1F37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Use the words as often as you like, </a:t>
            </a:r>
            <a:r>
              <a:rPr lang="en-US" sz="2000" u="sng" dirty="0"/>
              <a:t>but</a:t>
            </a:r>
            <a:r>
              <a:rPr lang="en-US" sz="2000" dirty="0"/>
              <a:t> use each verb only once!</a:t>
            </a:r>
          </a:p>
        </p:txBody>
      </p:sp>
      <p:sp>
        <p:nvSpPr>
          <p:cNvPr id="78" name="Rounded Rectangular Callout 77">
            <a:extLst>
              <a:ext uri="{FF2B5EF4-FFF2-40B4-BE49-F238E27FC236}">
                <a16:creationId xmlns:a16="http://schemas.microsoft.com/office/drawing/2014/main" id="{182DA7EC-59FA-774C-996C-CB0C0CD93D2D}"/>
              </a:ext>
            </a:extLst>
          </p:cNvPr>
          <p:cNvSpPr/>
          <p:nvPr/>
        </p:nvSpPr>
        <p:spPr>
          <a:xfrm>
            <a:off x="1878902" y="894345"/>
            <a:ext cx="3686890" cy="1393174"/>
          </a:xfrm>
          <a:prstGeom prst="wedgeRoundRectCallout">
            <a:avLst>
              <a:gd name="adj1" fmla="val -59937"/>
              <a:gd name="adj2" fmla="val 27543"/>
              <a:gd name="adj3" fmla="val 16667"/>
            </a:avLst>
          </a:prstGeom>
          <a:solidFill>
            <a:srgbClr val="1F37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Remember! </a:t>
            </a:r>
            <a:r>
              <a:rPr lang="en-US" sz="2000" b="1" dirty="0"/>
              <a:t>der </a:t>
            </a:r>
            <a:r>
              <a:rPr lang="en-US" sz="2000" b="1" dirty="0">
                <a:sym typeface="Wingdings" panose="05000000000000000000" pitchFamily="2" charset="2"/>
              </a:rPr>
              <a:t> den </a:t>
            </a:r>
            <a:r>
              <a:rPr lang="en-US" sz="2000" dirty="0">
                <a:sym typeface="Wingdings" panose="05000000000000000000" pitchFamily="2" charset="2"/>
              </a:rPr>
              <a:t>and </a:t>
            </a:r>
            <a:r>
              <a:rPr lang="en-US" sz="2000" b="1" dirty="0">
                <a:sym typeface="Wingdings" panose="05000000000000000000" pitchFamily="2" charset="2"/>
              </a:rPr>
              <a:t>(k)</a:t>
            </a:r>
            <a:r>
              <a:rPr lang="en-US" sz="2000" b="1" dirty="0" err="1">
                <a:sym typeface="Wingdings" panose="05000000000000000000" pitchFamily="2" charset="2"/>
              </a:rPr>
              <a:t>ein</a:t>
            </a:r>
            <a:r>
              <a:rPr lang="en-US" sz="2000" b="1" dirty="0">
                <a:sym typeface="Wingdings" panose="05000000000000000000" pitchFamily="2" charset="2"/>
              </a:rPr>
              <a:t>  (k)</a:t>
            </a:r>
            <a:r>
              <a:rPr lang="en-US" sz="2000" b="1" dirty="0" err="1">
                <a:sym typeface="Wingdings" panose="05000000000000000000" pitchFamily="2" charset="2"/>
              </a:rPr>
              <a:t>einen</a:t>
            </a:r>
            <a:r>
              <a:rPr lang="en-US" sz="2000" b="1" dirty="0">
                <a:sym typeface="Wingdings" panose="05000000000000000000" pitchFamily="2" charset="2"/>
              </a:rPr>
              <a:t> </a:t>
            </a:r>
            <a:r>
              <a:rPr lang="en-US" sz="2000" dirty="0">
                <a:sym typeface="Wingdings" panose="05000000000000000000" pitchFamily="2" charset="2"/>
              </a:rPr>
              <a:t>after any verb except </a:t>
            </a:r>
            <a:r>
              <a:rPr lang="en-US" sz="2000" b="1" dirty="0">
                <a:sym typeface="Wingdings" panose="05000000000000000000" pitchFamily="2" charset="2"/>
              </a:rPr>
              <a:t>SEIN</a:t>
            </a:r>
            <a:r>
              <a:rPr lang="en-US" sz="2000" dirty="0">
                <a:sym typeface="Wingdings" panose="05000000000000000000" pitchFamily="2" charset="2"/>
              </a:rPr>
              <a:t>.</a:t>
            </a:r>
            <a:endParaRPr lang="en-US" sz="2000" dirty="0"/>
          </a:p>
        </p:txBody>
      </p:sp>
    </p:spTree>
    <p:extLst>
      <p:ext uri="{BB962C8B-B14F-4D97-AF65-F5344CB8AC3E}">
        <p14:creationId xmlns:p14="http://schemas.microsoft.com/office/powerpoint/2010/main" val="50062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0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7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01"/>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03"/>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0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0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0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98"/>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9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8" grpId="0"/>
      <p:bldP spid="98" grpId="1"/>
      <p:bldP spid="99" grpId="0"/>
      <p:bldP spid="99" grpId="1"/>
      <p:bldP spid="101" grpId="0" animBg="1"/>
      <p:bldP spid="102" grpId="0" animBg="1"/>
      <p:bldP spid="103" grpId="0" animBg="1"/>
      <p:bldP spid="104" grpId="0" animBg="1"/>
      <p:bldP spid="105" grpId="0" animBg="1"/>
      <p:bldP spid="108" grpId="0" animBg="1"/>
      <p:bldP spid="108" grpId="1" animBg="1"/>
      <p:bldP spid="87" grpId="0" animBg="1"/>
      <p:bldP spid="107" grpId="0" animBg="1"/>
      <p:bldP spid="107" grpId="1" animBg="1"/>
      <p:bldP spid="78" grpId="0" animBg="1"/>
      <p:bldP spid="7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234673" y="316800"/>
            <a:ext cx="3745089" cy="707849"/>
          </a:xfrm>
        </p:spPr>
        <p:txBody>
          <a:bodyPr>
            <a:normAutofit/>
          </a:bodyPr>
          <a:lstStyle/>
          <a:p>
            <a:r>
              <a:rPr lang="en-GB" sz="3600" b="1" dirty="0">
                <a:solidFill>
                  <a:schemeClr val="bg1"/>
                </a:solidFill>
              </a:rPr>
              <a:t>Wie </a:t>
            </a:r>
            <a:r>
              <a:rPr lang="en-GB" sz="3600" b="1" dirty="0" err="1">
                <a:solidFill>
                  <a:schemeClr val="bg1"/>
                </a:solidFill>
              </a:rPr>
              <a:t>viele</a:t>
            </a:r>
            <a:r>
              <a:rPr lang="en-GB" sz="3600" b="1" dirty="0">
                <a:solidFill>
                  <a:schemeClr val="bg1"/>
                </a:solidFill>
              </a:rPr>
              <a:t> </a:t>
            </a:r>
            <a:r>
              <a:rPr lang="en-GB" sz="3600" b="1" dirty="0" err="1">
                <a:solidFill>
                  <a:schemeClr val="bg1"/>
                </a:solidFill>
              </a:rPr>
              <a:t>Wörter</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65101" y="247047"/>
            <a:ext cx="2192225" cy="33954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6" name="Google Shape;653;p27">
            <a:extLst>
              <a:ext uri="{FF2B5EF4-FFF2-40B4-BE49-F238E27FC236}">
                <a16:creationId xmlns:a16="http://schemas.microsoft.com/office/drawing/2014/main" id="{278E9848-97D8-B24C-893A-EF07E78911C6}"/>
              </a:ext>
            </a:extLst>
          </p:cNvPr>
          <p:cNvSpPr/>
          <p:nvPr/>
        </p:nvSpPr>
        <p:spPr>
          <a:xfrm>
            <a:off x="416363" y="2267321"/>
            <a:ext cx="5627298" cy="869950"/>
          </a:xfrm>
          <a:prstGeom prst="wedgeRoundRectCallout">
            <a:avLst>
              <a:gd name="adj1" fmla="val -44005"/>
              <a:gd name="adj2" fmla="val 123919"/>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sym typeface="Century Gothic"/>
              </a:rPr>
              <a:t>Die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sym typeface="Century Gothic"/>
              </a:rPr>
              <a:t>Sänger</a:t>
            </a:r>
            <a:r>
              <a:rPr kumimoji="0" lang="en-GB" sz="2400" b="0" i="0" u="none" strike="noStrike" kern="1200" cap="none" spc="0" normalizeH="0" baseline="0" noProof="0" dirty="0">
                <a:ln>
                  <a:noFill/>
                </a:ln>
                <a:solidFill>
                  <a:prstClr val="white"/>
                </a:solidFill>
                <a:effectLst/>
                <a:uLnTx/>
                <a:uFillTx/>
                <a:latin typeface="Century Gothic"/>
                <a:ea typeface="+mn-ea"/>
                <a:cs typeface="+mn-cs"/>
                <a:sym typeface="Century Gothic"/>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sym typeface="Century Gothic"/>
              </a:rPr>
              <a:t>hier</a:t>
            </a:r>
            <a:r>
              <a:rPr kumimoji="0" lang="en-GB" sz="2400" b="0" i="0" u="none" strike="noStrike" kern="1200" cap="none" spc="0" normalizeH="0" baseline="0" noProof="0" dirty="0">
                <a:ln>
                  <a:noFill/>
                </a:ln>
                <a:solidFill>
                  <a:prstClr val="white"/>
                </a:solidFill>
                <a:effectLst/>
                <a:uLnTx/>
                <a:uFillTx/>
                <a:latin typeface="Century Gothic"/>
                <a:ea typeface="+mn-ea"/>
                <a:cs typeface="+mn-cs"/>
                <a:sym typeface="Century Gothic"/>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sym typeface="Century Gothic"/>
              </a:rPr>
              <a:t>sind</a:t>
            </a:r>
            <a:r>
              <a:rPr kumimoji="0" lang="en-GB" sz="2400" b="0" i="0" u="none" strike="noStrike" kern="1200" cap="none" spc="0" normalizeH="0" baseline="0" noProof="0" dirty="0">
                <a:ln>
                  <a:noFill/>
                </a:ln>
                <a:solidFill>
                  <a:prstClr val="white"/>
                </a:solidFill>
                <a:effectLst/>
                <a:uLnTx/>
                <a:uFillTx/>
                <a:latin typeface="Century Gothic"/>
                <a:ea typeface="+mn-ea"/>
                <a:cs typeface="+mn-cs"/>
                <a:sym typeface="Century Gothic"/>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sym typeface="Century Gothic"/>
              </a:rPr>
              <a:t>leider</a:t>
            </a:r>
            <a:r>
              <a:rPr kumimoji="0" lang="en-GB" sz="2400" b="0" i="0" u="none" strike="noStrike" kern="1200" cap="none" spc="0" normalizeH="0" baseline="0" noProof="0" dirty="0">
                <a:ln>
                  <a:noFill/>
                </a:ln>
                <a:solidFill>
                  <a:prstClr val="white"/>
                </a:solidFill>
                <a:effectLst/>
                <a:uLnTx/>
                <a:uFillTx/>
                <a:latin typeface="Century Gothic"/>
                <a:ea typeface="+mn-ea"/>
                <a:cs typeface="+mn-cs"/>
                <a:sym typeface="Century Gothic"/>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sym typeface="Century Gothic"/>
              </a:rPr>
              <a:t>nicht</a:t>
            </a:r>
            <a:r>
              <a:rPr kumimoji="0" lang="en-GB" sz="2400" b="0" i="0" u="none" strike="noStrike" kern="1200" cap="none" spc="0" normalizeH="0" baseline="0" noProof="0" dirty="0">
                <a:ln>
                  <a:noFill/>
                </a:ln>
                <a:solidFill>
                  <a:prstClr val="white"/>
                </a:solidFill>
                <a:effectLst/>
                <a:uLnTx/>
                <a:uFillTx/>
                <a:latin typeface="Century Gothic"/>
                <a:ea typeface="+mn-ea"/>
                <a:cs typeface="+mn-cs"/>
                <a:sym typeface="Century Gothic"/>
              </a:rPr>
              <a:t> gut</a:t>
            </a:r>
            <a:r>
              <a:rPr kumimoji="0" lang="en-GB" sz="2400" b="0" i="0" u="none" strike="noStrike" kern="1200" cap="none" spc="0" normalizeH="0" noProof="0" dirty="0">
                <a:ln>
                  <a:noFill/>
                </a:ln>
                <a:solidFill>
                  <a:prstClr val="white"/>
                </a:solidFill>
                <a:effectLst/>
                <a:uLnTx/>
                <a:uFillTx/>
                <a:latin typeface="Century Gothic"/>
                <a:ea typeface="+mn-ea"/>
                <a:cs typeface="+mn-cs"/>
                <a:sym typeface="Century Gothic"/>
              </a:rPr>
              <a:t> </a:t>
            </a:r>
            <a:r>
              <a:rPr kumimoji="0" lang="en-GB" sz="2400" b="0" i="0" u="none" strike="noStrike" kern="1200" cap="none" spc="0" normalizeH="0" noProof="0" dirty="0" err="1">
                <a:ln>
                  <a:noFill/>
                </a:ln>
                <a:solidFill>
                  <a:prstClr val="white"/>
                </a:solidFill>
                <a:effectLst/>
                <a:uLnTx/>
                <a:uFillTx/>
                <a:latin typeface="Century Gothic"/>
                <a:ea typeface="+mn-ea"/>
                <a:cs typeface="+mn-cs"/>
                <a:sym typeface="Century Gothic"/>
              </a:rPr>
              <a:t>aber</a:t>
            </a:r>
            <a:r>
              <a:rPr kumimoji="0" lang="en-GB" sz="2400" b="0" i="0" u="none" strike="noStrike" kern="1200" cap="none" spc="0" normalizeH="0" noProof="0" dirty="0">
                <a:ln>
                  <a:noFill/>
                </a:ln>
                <a:solidFill>
                  <a:prstClr val="white"/>
                </a:solidFill>
                <a:effectLst/>
                <a:uLnTx/>
                <a:uFillTx/>
                <a:latin typeface="Century Gothic"/>
                <a:ea typeface="+mn-ea"/>
                <a:cs typeface="+mn-cs"/>
                <a:sym typeface="Century Gothic"/>
              </a:rPr>
              <a:t> die Band </a:t>
            </a:r>
            <a:r>
              <a:rPr kumimoji="0" lang="en-GB" sz="2400" b="0" i="0" u="none" strike="noStrike" kern="1200" cap="none" spc="0" normalizeH="0" noProof="0" dirty="0" err="1">
                <a:ln>
                  <a:noFill/>
                </a:ln>
                <a:solidFill>
                  <a:prstClr val="white"/>
                </a:solidFill>
                <a:effectLst/>
                <a:uLnTx/>
                <a:uFillTx/>
                <a:latin typeface="Century Gothic"/>
                <a:ea typeface="+mn-ea"/>
                <a:cs typeface="+mn-cs"/>
                <a:sym typeface="Century Gothic"/>
              </a:rPr>
              <a:t>ist</a:t>
            </a:r>
            <a:r>
              <a:rPr kumimoji="0" lang="en-GB" sz="2400" b="0" i="0" u="none" strike="noStrike" kern="1200" cap="none" spc="0" normalizeH="0" noProof="0" dirty="0">
                <a:ln>
                  <a:noFill/>
                </a:ln>
                <a:solidFill>
                  <a:prstClr val="white"/>
                </a:solidFill>
                <a:effectLst/>
                <a:uLnTx/>
                <a:uFillTx/>
                <a:latin typeface="Century Gothic"/>
                <a:ea typeface="+mn-ea"/>
                <a:cs typeface="+mn-cs"/>
                <a:sym typeface="Century Gothic"/>
              </a:rPr>
              <a:t> gut!</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7" name="Google Shape;653;p27">
            <a:extLst>
              <a:ext uri="{FF2B5EF4-FFF2-40B4-BE49-F238E27FC236}">
                <a16:creationId xmlns:a16="http://schemas.microsoft.com/office/drawing/2014/main" id="{9892C99E-7446-1048-987B-5CDEE2E7AA90}"/>
              </a:ext>
            </a:extLst>
          </p:cNvPr>
          <p:cNvSpPr/>
          <p:nvPr/>
        </p:nvSpPr>
        <p:spPr>
          <a:xfrm flipH="1">
            <a:off x="5233915" y="3720730"/>
            <a:ext cx="5627298" cy="869950"/>
          </a:xfrm>
          <a:prstGeom prst="wedgeRoundRectCallout">
            <a:avLst>
              <a:gd name="adj1" fmla="val -44005"/>
              <a:gd name="adj2" fmla="val 123919"/>
              <a:gd name="adj3" fmla="val 16667"/>
            </a:avLst>
          </a:prstGeom>
          <a:solidFill>
            <a:srgbClr val="DAA520"/>
          </a:solidFill>
          <a:ln w="12700" cap="flat" cmpd="sng">
            <a:no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bg1"/>
                </a:solidFill>
                <a:latin typeface="Century Gothic"/>
                <a:sym typeface="Century Gothic"/>
              </a:rPr>
              <a:t>Das hat </a:t>
            </a:r>
            <a:r>
              <a:rPr lang="en-GB" sz="2400" dirty="0" err="1">
                <a:solidFill>
                  <a:schemeClr val="bg1"/>
                </a:solidFill>
                <a:latin typeface="Century Gothic"/>
                <a:sym typeface="Century Gothic"/>
              </a:rPr>
              <a:t>zwölf</a:t>
            </a:r>
            <a:r>
              <a:rPr lang="en-GB" sz="2400" dirty="0">
                <a:solidFill>
                  <a:schemeClr val="bg1"/>
                </a:solidFill>
                <a:latin typeface="Century Gothic"/>
                <a:sym typeface="Century Gothic"/>
              </a:rPr>
              <a:t> </a:t>
            </a:r>
            <a:r>
              <a:rPr lang="en-GB" sz="2400" dirty="0" err="1">
                <a:solidFill>
                  <a:schemeClr val="bg1"/>
                </a:solidFill>
                <a:latin typeface="Century Gothic"/>
                <a:sym typeface="Century Gothic"/>
              </a:rPr>
              <a:t>Wörter</a:t>
            </a:r>
            <a:r>
              <a:rPr lang="en-GB" sz="2400" dirty="0">
                <a:solidFill>
                  <a:schemeClr val="bg1"/>
                </a:solidFill>
                <a:latin typeface="Century Gothic"/>
                <a:sym typeface="Century Gothic"/>
              </a:rPr>
              <a:t>!</a:t>
            </a:r>
            <a:endParaRPr kumimoji="0" sz="1800" b="0" i="0" u="none" strike="noStrike" kern="1200" cap="none" spc="0" normalizeH="0" baseline="0" noProof="0" dirty="0">
              <a:ln>
                <a:noFill/>
              </a:ln>
              <a:solidFill>
                <a:schemeClr val="bg1"/>
              </a:solidFill>
              <a:effectLst/>
              <a:uLnTx/>
              <a:uFillTx/>
              <a:latin typeface="Tw Cen MT" panose="020B0602020104020603"/>
            </a:endParaRPr>
          </a:p>
        </p:txBody>
      </p:sp>
      <p:pic>
        <p:nvPicPr>
          <p:cNvPr id="9" name="Picture 8" descr="A picture containing drawing&#10;&#10;Description automatically generated">
            <a:extLst>
              <a:ext uri="{FF2B5EF4-FFF2-40B4-BE49-F238E27FC236}">
                <a16:creationId xmlns:a16="http://schemas.microsoft.com/office/drawing/2014/main" id="{73A4D3FB-291C-9740-A3F5-18D29D58BA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8636" y="679173"/>
            <a:ext cx="2703560" cy="1995917"/>
          </a:xfrm>
          <a:prstGeom prst="rect">
            <a:avLst/>
          </a:prstGeom>
        </p:spPr>
      </p:pic>
    </p:spTree>
    <p:extLst>
      <p:ext uri="{BB962C8B-B14F-4D97-AF65-F5344CB8AC3E}">
        <p14:creationId xmlns:p14="http://schemas.microsoft.com/office/powerpoint/2010/main" val="53675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02514" cy="707849"/>
          </a:xfrm>
        </p:spPr>
        <p:txBody>
          <a:bodyPr>
            <a:normAutofit/>
          </a:bodyPr>
          <a:lstStyle/>
          <a:p>
            <a:r>
              <a:rPr lang="en-GB" sz="3600" b="1" dirty="0">
                <a:solidFill>
                  <a:schemeClr val="bg1"/>
                </a:solidFill>
              </a:rPr>
              <a:t>auf </a:t>
            </a:r>
            <a:r>
              <a:rPr lang="en-GB" sz="3600" b="1" dirty="0" err="1">
                <a:solidFill>
                  <a:schemeClr val="bg1"/>
                </a:solidFill>
              </a:rPr>
              <a:t>Englisch</a:t>
            </a:r>
            <a:r>
              <a:rPr lang="en-GB" sz="3600" b="1" dirty="0">
                <a:solidFill>
                  <a:schemeClr val="bg1"/>
                </a:solidFill>
              </a:rPr>
              <a:t> </a:t>
            </a:r>
            <a:r>
              <a:rPr lang="en-GB" sz="3600" b="1" dirty="0" err="1">
                <a:solidFill>
                  <a:schemeClr val="bg1"/>
                </a:solidFill>
              </a:rPr>
              <a:t>schreiben</a:t>
            </a:r>
            <a:endParaRPr lang="en-GB" sz="3600" b="1" dirty="0">
              <a:solidFill>
                <a:schemeClr val="bg1"/>
              </a:solidFill>
            </a:endParaRPr>
          </a:p>
        </p:txBody>
      </p:sp>
      <p:sp>
        <p:nvSpPr>
          <p:cNvPr id="7" name="Rounded Rectangle 11">
            <a:extLst>
              <a:ext uri="{FF2B5EF4-FFF2-40B4-BE49-F238E27FC236}">
                <a16:creationId xmlns:a16="http://schemas.microsoft.com/office/drawing/2014/main" id="{65B4BEB6-B7F9-1841-9043-7E1CAC78CEE6}"/>
              </a:ext>
            </a:extLst>
          </p:cNvPr>
          <p:cNvSpPr/>
          <p:nvPr/>
        </p:nvSpPr>
        <p:spPr>
          <a:xfrm>
            <a:off x="9127959" y="247047"/>
            <a:ext cx="2829368" cy="37859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8" name="Google Shape;653;p27">
            <a:extLst>
              <a:ext uri="{FF2B5EF4-FFF2-40B4-BE49-F238E27FC236}">
                <a16:creationId xmlns:a16="http://schemas.microsoft.com/office/drawing/2014/main" id="{98D7801A-2847-3844-B986-8183EA98A5F1}"/>
              </a:ext>
            </a:extLst>
          </p:cNvPr>
          <p:cNvSpPr/>
          <p:nvPr/>
        </p:nvSpPr>
        <p:spPr>
          <a:xfrm>
            <a:off x="416363" y="2267321"/>
            <a:ext cx="5627298" cy="869950"/>
          </a:xfrm>
          <a:prstGeom prst="wedgeRoundRectCallout">
            <a:avLst>
              <a:gd name="adj1" fmla="val -44005"/>
              <a:gd name="adj2" fmla="val 123919"/>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defRPr/>
            </a:pPr>
            <a:r>
              <a:rPr lang="de-DE" sz="2400" dirty="0">
                <a:solidFill>
                  <a:prstClr val="white"/>
                </a:solidFill>
                <a:sym typeface="Century Gothic"/>
              </a:rPr>
              <a:t>Die Sänger hier sind leider nicht gut aber die Band ist gut!</a:t>
            </a:r>
            <a:endParaRPr lang="de-DE" dirty="0">
              <a:solidFill>
                <a:prstClr val="black"/>
              </a:solidFill>
              <a:latin typeface="Tw Cen MT" panose="020B0602020104020603"/>
            </a:endParaRPr>
          </a:p>
        </p:txBody>
      </p:sp>
      <p:sp>
        <p:nvSpPr>
          <p:cNvPr id="9" name="Title 11">
            <a:extLst>
              <a:ext uri="{FF2B5EF4-FFF2-40B4-BE49-F238E27FC236}">
                <a16:creationId xmlns:a16="http://schemas.microsoft.com/office/drawing/2014/main" id="{B7110E33-E577-E146-B8FA-EBC951DBFB5F}"/>
              </a:ext>
            </a:extLst>
          </p:cNvPr>
          <p:cNvSpPr txBox="1">
            <a:spLocks/>
          </p:cNvSpPr>
          <p:nvPr/>
        </p:nvSpPr>
        <p:spPr>
          <a:xfrm>
            <a:off x="1407886" y="4530887"/>
            <a:ext cx="9839042" cy="9557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dirty="0">
                <a:latin typeface="Bradley Hand ITC" panose="03070402050302030203" pitchFamily="66" charset="77"/>
                <a:cs typeface="Apple Chancery" panose="03020702040506060504" pitchFamily="66" charset="-79"/>
              </a:rPr>
              <a:t>The singers here are unfortunately not good but the band is good.</a:t>
            </a:r>
          </a:p>
        </p:txBody>
      </p:sp>
    </p:spTree>
    <p:extLst>
      <p:ext uri="{BB962C8B-B14F-4D97-AF65-F5344CB8AC3E}">
        <p14:creationId xmlns:p14="http://schemas.microsoft.com/office/powerpoint/2010/main" val="193621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template.pptx" id="{99FA4C50-84AC-4433-BF07-FE6B7343DAD0}" vid="{39147C7E-68DD-47C5-8118-3F179FB41A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1_Office Theme</Template>
  <TotalTime>3</TotalTime>
  <Words>757</Words>
  <Application>Microsoft Macintosh PowerPoint</Application>
  <PresentationFormat>Widescreen</PresentationFormat>
  <Paragraphs>193</Paragraphs>
  <Slides>8</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Apple Chancery</vt:lpstr>
      <vt:lpstr>Arial</vt:lpstr>
      <vt:lpstr>Bradley Hand ITC</vt:lpstr>
      <vt:lpstr>Calibri</vt:lpstr>
      <vt:lpstr>Calibri Light</vt:lpstr>
      <vt:lpstr>Century Gothic</vt:lpstr>
      <vt:lpstr>Tw Cen MT</vt:lpstr>
      <vt:lpstr>Wingdings</vt:lpstr>
      <vt:lpstr>Office Theme</vt:lpstr>
      <vt:lpstr>Grammar</vt:lpstr>
      <vt:lpstr>Lies die Sätze. Was ist möglich?  Wie viele Wörter? Eins, zwei oder drei?</vt:lpstr>
      <vt:lpstr>Lies die Sätze. Was ist möglich?  Wie viele Wörter? Eins, zwei oder drei?</vt:lpstr>
      <vt:lpstr>Listening exercise</vt:lpstr>
      <vt:lpstr>Answers to exercise</vt:lpstr>
      <vt:lpstr>Schreib Sätze mit den Wörtern. Write sentences with the words.</vt:lpstr>
      <vt:lpstr>Wie viele Wörter?</vt:lpstr>
      <vt:lpstr>auf Englisch schreiben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 </dc:title>
  <dc:creator>Inge Alferink</dc:creator>
  <cp:lastModifiedBy>Helen Thomas</cp:lastModifiedBy>
  <cp:revision>3</cp:revision>
  <dcterms:created xsi:type="dcterms:W3CDTF">2019-12-20T11:17:14Z</dcterms:created>
  <dcterms:modified xsi:type="dcterms:W3CDTF">2020-02-07T17:36:25Z</dcterms:modified>
</cp:coreProperties>
</file>