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9" r:id="rId2"/>
    <p:sldId id="387" r:id="rId3"/>
    <p:sldId id="388" r:id="rId4"/>
    <p:sldId id="389" r:id="rId5"/>
    <p:sldId id="390" r:id="rId6"/>
    <p:sldId id="391" r:id="rId7"/>
    <p:sldId id="392" r:id="rId8"/>
    <p:sldId id="393" r:id="rId9"/>
    <p:sldId id="394" r:id="rId10"/>
    <p:sldId id="395" r:id="rId11"/>
    <p:sldId id="396" r:id="rId12"/>
    <p:sldId id="397" r:id="rId13"/>
    <p:sldId id="398" r:id="rId14"/>
    <p:sldId id="275" r:id="rId15"/>
    <p:sldId id="326" r:id="rId16"/>
    <p:sldId id="327" r:id="rId17"/>
    <p:sldId id="328" r:id="rId18"/>
    <p:sldId id="329" r:id="rId19"/>
    <p:sldId id="330" r:id="rId20"/>
    <p:sldId id="331" r:id="rId21"/>
    <p:sldId id="332" r:id="rId22"/>
    <p:sldId id="333" r:id="rId23"/>
    <p:sldId id="334" r:id="rId24"/>
    <p:sldId id="336" r:id="rId25"/>
    <p:sldId id="337" r:id="rId26"/>
    <p:sldId id="382"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5" r:id="rId49"/>
    <p:sldId id="366" r:id="rId50"/>
    <p:sldId id="367" r:id="rId51"/>
    <p:sldId id="364" r:id="rId52"/>
    <p:sldId id="369" r:id="rId53"/>
    <p:sldId id="370" r:id="rId54"/>
    <p:sldId id="371" r:id="rId55"/>
    <p:sldId id="372" r:id="rId56"/>
    <p:sldId id="373" r:id="rId57"/>
    <p:sldId id="374" r:id="rId58"/>
    <p:sldId id="375" r:id="rId59"/>
    <p:sldId id="376" r:id="rId60"/>
    <p:sldId id="378" r:id="rId61"/>
    <p:sldId id="273" r:id="rId62"/>
    <p:sldId id="379" r:id="rId63"/>
    <p:sldId id="386" r:id="rId64"/>
    <p:sldId id="384" r:id="rId65"/>
    <p:sldId id="385" r:id="rId66"/>
    <p:sldId id="377" r:id="rId67"/>
    <p:sldId id="274" r:id="rId68"/>
    <p:sldId id="368" r:id="rId69"/>
    <p:sldId id="380" r:id="rId70"/>
    <p:sldId id="381" r:id="rId71"/>
    <p:sldId id="26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04F75"/>
    <a:srgbClr val="FFE8CB"/>
    <a:srgbClr val="FFF4E7"/>
    <a:srgbClr val="D1DFEF"/>
    <a:srgbClr val="EBEFF7"/>
    <a:srgbClr val="E3EAFD"/>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7" autoAdjust="0"/>
    <p:restoredTop sz="70093" autoAdjust="0"/>
  </p:normalViewPr>
  <p:slideViewPr>
    <p:cSldViewPr snapToGrid="0">
      <p:cViewPr varScale="1">
        <p:scale>
          <a:sx n="75" d="100"/>
          <a:sy n="75" d="100"/>
        </p:scale>
        <p:origin x="1224" y="184"/>
      </p:cViewPr>
      <p:guideLst/>
    </p:cSldViewPr>
  </p:slideViewPr>
  <p:outlineViewPr>
    <p:cViewPr>
      <p:scale>
        <a:sx n="33" d="100"/>
        <a:sy n="33" d="100"/>
      </p:scale>
      <p:origin x="0" y="0"/>
    </p:cViewPr>
  </p:outlineViewPr>
  <p:notesTextViewPr>
    <p:cViewPr>
      <p:scale>
        <a:sx n="1" d="1"/>
        <a:sy n="1" d="1"/>
      </p:scale>
      <p:origin x="0" y="-51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0" baseline="0" dirty="0"/>
              <a:t> </a:t>
            </a:r>
            <a:r>
              <a:rPr lang="en-GB" sz="1200" b="0" dirty="0"/>
              <a:t>long and short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long (infinitive) and short (3rd person singular) forms of several high-frequency weak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im Unterricht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der Schule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mit Freunden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67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Kopf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94813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94294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0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a:t>
            </a:r>
            <a:r>
              <a:rPr lang="en-GB" b="1" baseline="0"/>
              <a:t> minutes (all 12 slides) </a:t>
            </a:r>
          </a:p>
          <a:p>
            <a:br>
              <a:rPr lang="en-GB" b="1" dirty="0"/>
            </a:br>
            <a:r>
              <a:rPr lang="en-GB" b="1" dirty="0"/>
              <a:t>Aim</a:t>
            </a:r>
            <a:r>
              <a:rPr lang="en-GB" b="1"/>
              <a:t>: </a:t>
            </a:r>
            <a:r>
              <a:rPr lang="en-GB" b="0"/>
              <a:t>To consolidate the vocabulary that students will have learnt in advance of the lesson.</a:t>
            </a:r>
            <a:br>
              <a:rPr lang="en-GB" b="0"/>
            </a:br>
            <a:br>
              <a:rPr lang="en-GB" b="0"/>
            </a:br>
            <a:r>
              <a:rPr lang="en-GB" b="1"/>
              <a:t>Procedure</a:t>
            </a:r>
            <a:r>
              <a:rPr lang="en-GB" b="1" dirty="0"/>
              <a:t>:</a:t>
            </a:r>
            <a:br>
              <a:rPr lang="en-GB" dirty="0"/>
            </a:br>
            <a:r>
              <a:rPr lang="en-GB"/>
              <a:t>1. Students are asked to look at the two choices and choose the one that best fits the picture that appears.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Answers are highlighted with a star on your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46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96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50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19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3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wo</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wo? </a:t>
            </a:r>
            <a:r>
              <a:rPr lang="en-GB" baseline="0" dirty="0"/>
              <a:t>[94]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05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60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22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18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36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68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2-4 minutes</a:t>
            </a:r>
            <a:br>
              <a:rPr lang="en-GB" b="1"/>
            </a:br>
            <a:br>
              <a:rPr lang="en-GB" b="1"/>
            </a:br>
            <a:r>
              <a:rPr lang="en-GB" b="1"/>
              <a:t>Aim: </a:t>
            </a:r>
            <a:r>
              <a:rPr lang="en-GB" b="0"/>
              <a:t>To reactivate and strengthen vocabulary knowledge.  </a:t>
            </a:r>
            <a:br>
              <a:rPr lang="en-GB" b="0"/>
            </a:b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Note: </a:t>
            </a:r>
            <a:r>
              <a:rPr lang="en-GB" b="0"/>
              <a:t>Students pre-learn their vocabulary on Quizlet, additionally completing several tasks to build their knowledge.  This task assists recall of the new vocabulary.</a:t>
            </a:r>
            <a:br>
              <a:rPr lang="en-GB" b="0"/>
            </a:br>
            <a:br>
              <a:rPr lang="en-GB" b="0"/>
            </a:br>
            <a:r>
              <a:rPr lang="en-GB" b="1"/>
              <a:t>Procedure:</a:t>
            </a:r>
            <a:br>
              <a:rPr lang="en-GB" b="1"/>
            </a:br>
            <a:r>
              <a:rPr lang="en-GB" b="1"/>
              <a:t>Round 1: </a:t>
            </a:r>
            <a:r>
              <a:rPr lang="en-GB" b="0"/>
              <a:t>Look at the German, recall the English meanings, saying them aloud. [1 minute]</a:t>
            </a:r>
            <a:br>
              <a:rPr lang="en-GB" b="0"/>
            </a:br>
            <a:r>
              <a:rPr lang="en-GB" b="1"/>
              <a:t>Round 2: </a:t>
            </a:r>
            <a:r>
              <a:rPr lang="en-GB" b="0"/>
              <a:t>Look at the English, recall the German meanings, saying them aloud. [1 minute]</a:t>
            </a:r>
            <a:br>
              <a:rPr lang="en-GB" b="0"/>
            </a:br>
            <a:r>
              <a:rPr lang="en-GB" b="0"/>
              <a:t>Repeat for two further minutes, to speed up recall.</a:t>
            </a:r>
            <a:endParaRPr lang="en-GB"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29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 (all 6 slides)</a:t>
            </a:r>
            <a:br>
              <a:rPr lang="en-GB" dirty="0"/>
            </a:br>
            <a:br>
              <a:rPr lang="en-GB" b="1" dirty="0"/>
            </a:br>
            <a:r>
              <a:rPr lang="en-GB" b="1" dirty="0"/>
              <a:t>Aim</a:t>
            </a:r>
            <a:r>
              <a:rPr lang="en-GB" b="1"/>
              <a:t>: </a:t>
            </a:r>
            <a:r>
              <a:rPr lang="en-GB" b="0"/>
              <a:t>To practise sentence-building</a:t>
            </a:r>
            <a:r>
              <a:rPr lang="en-GB" b="0" baseline="0"/>
              <a:t> with the vocabulary learnt this week. </a:t>
            </a:r>
          </a:p>
          <a:p>
            <a:endParaRPr lang="en-GB" b="0" baseline="0"/>
          </a:p>
          <a:p>
            <a:r>
              <a:rPr lang="en-GB" b="1" baseline="0"/>
              <a:t>Note: </a:t>
            </a:r>
            <a:r>
              <a:rPr lang="en-GB" b="0"/>
              <a:t>This is also an opportunity to volunteer the German vocabulary independently without support. </a:t>
            </a:r>
          </a:p>
          <a:p>
            <a:endParaRPr lang="en-GB" b="0"/>
          </a:p>
          <a:p>
            <a:r>
              <a:rPr lang="en-GB" b="1"/>
              <a:t>Procedure</a:t>
            </a:r>
            <a:r>
              <a:rPr lang="en-GB" b="1" dirty="0"/>
              <a:t>:</a:t>
            </a:r>
            <a:br>
              <a:rPr lang="en-GB" dirty="0"/>
            </a:br>
            <a:r>
              <a:rPr lang="en-GB"/>
              <a:t>1. Students are asked to pair up two or three things, forming infinitive phrases and signposting how the items they have learnt for homework will be blended to form sentences in this lesson. </a:t>
            </a:r>
            <a:endParaRPr lang="en-GB" dirty="0"/>
          </a:p>
          <a:p>
            <a:r>
              <a:rPr lang="en-GB"/>
              <a:t>2. The German appears underneath item by item on your clicks.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486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550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7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4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930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explain how the dictionary form of the verb (infinitive) relates to the third person singular form.</a:t>
            </a:r>
            <a:br>
              <a:rPr lang="en-GB" b="0" dirty="0"/>
            </a:br>
            <a:br>
              <a:rPr lang="en-GB" b="0" dirty="0"/>
            </a:br>
            <a:r>
              <a:rPr lang="en-GB" b="1" dirty="0"/>
              <a:t>Procedure:</a:t>
            </a:r>
            <a:br>
              <a:rPr lang="en-GB" dirty="0"/>
            </a:br>
            <a:r>
              <a:rPr lang="en-GB"/>
              <a:t>1. Click</a:t>
            </a:r>
            <a:r>
              <a:rPr lang="en-GB" baseline="0"/>
              <a:t> to animate the explanation.</a:t>
            </a:r>
            <a:endParaRPr lang="en-GB" dirty="0"/>
          </a:p>
          <a:p>
            <a:r>
              <a:rPr lang="en-GB"/>
              <a:t>2. Check students’ understanding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1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 minutes (all 12 slides)</a:t>
            </a:r>
            <a:br>
              <a:rPr lang="en-GB" dirty="0"/>
            </a:br>
            <a:br>
              <a:rPr lang="en-GB" b="1" dirty="0"/>
            </a:br>
            <a:r>
              <a:rPr lang="en-GB" b="1" dirty="0"/>
              <a:t>Aim</a:t>
            </a:r>
            <a:r>
              <a:rPr lang="en-GB" b="1"/>
              <a:t>: </a:t>
            </a:r>
            <a:r>
              <a:rPr lang="en-GB" b="0"/>
              <a:t>To consolidate understanding of the dictionary form of the verb (infinitive) and the third person singular form.</a:t>
            </a:r>
            <a:br>
              <a:rPr lang="en-GB" b="0"/>
            </a:br>
            <a:br>
              <a:rPr lang="en-GB" b="0"/>
            </a:br>
            <a:r>
              <a:rPr lang="en-GB" b="1"/>
              <a:t>Procedure</a:t>
            </a:r>
            <a:r>
              <a:rPr lang="en-GB" b="1" dirty="0"/>
              <a:t>:</a:t>
            </a:r>
            <a:br>
              <a:rPr lang="en-GB" dirty="0"/>
            </a:br>
            <a:r>
              <a:rPr lang="en-GB"/>
              <a:t>1. Students must predict whether the verb at the bottom of the screen will be found in the dictionary or after er/sie.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 The word moves on your click</a:t>
            </a:r>
            <a:r>
              <a:rPr lang="en-GB" baseline="0"/>
              <a:t> to indicate the correct answer.</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510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32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322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931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40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70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56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765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63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686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993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55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b="0"/>
              <a:t>To</a:t>
            </a:r>
            <a:r>
              <a:rPr lang="en-GB" b="0" baseline="0"/>
              <a:t> explain </a:t>
            </a:r>
            <a:r>
              <a:rPr lang="en-GB" b="0"/>
              <a:t>that ‘reden’ works slightly differently from the other verbs in that it retains an –e to enable an ending to be sounded.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a:t>
            </a:r>
            <a:r>
              <a:rPr lang="en-GB" baseline="0"/>
              <a:t> students which of the verbs featured is different from the others.</a:t>
            </a:r>
            <a:endParaRPr lang="en-GB"/>
          </a:p>
          <a:p>
            <a:r>
              <a:rPr lang="en-GB"/>
              <a:t>2. Click to highlight the </a:t>
            </a:r>
            <a:r>
              <a:rPr lang="en-GB" b="0"/>
              <a:t>difference with ‘redet’.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 Point</a:t>
            </a:r>
            <a:r>
              <a:rPr lang="en-GB" b="0" baseline="0"/>
              <a:t> out that some </a:t>
            </a:r>
            <a:r>
              <a:rPr lang="en-GB" b="0"/>
              <a:t>other verbs also behave like this – e.g. finden, arbeiten,</a:t>
            </a:r>
            <a:r>
              <a:rPr lang="en-GB" b="0" baseline="0"/>
              <a:t> </a:t>
            </a:r>
            <a:r>
              <a:rPr lang="en-GB" b="0"/>
              <a:t>etc.</a:t>
            </a:r>
            <a:br>
              <a:rPr lang="en-GB"/>
            </a:b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308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7 minutes</a:t>
            </a:r>
            <a:br>
              <a:rPr lang="en-GB" dirty="0"/>
            </a:br>
            <a:br>
              <a:rPr lang="en-GB" b="1" dirty="0"/>
            </a:br>
            <a:r>
              <a:rPr lang="en-GB" b="1" dirty="0"/>
              <a:t>Aim</a:t>
            </a:r>
            <a:r>
              <a:rPr lang="en-GB" b="1"/>
              <a:t>: </a:t>
            </a:r>
            <a:r>
              <a:rPr lang="en-GB" b="0"/>
              <a:t>To</a:t>
            </a:r>
            <a:r>
              <a:rPr lang="en-GB" b="0" baseline="0"/>
              <a:t> practise recognising infinitive and third person singular forms of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a:t>1. Students listen to the verb, decide</a:t>
            </a:r>
            <a:r>
              <a:rPr lang="en-GB" baseline="0"/>
              <a:t> first if it is infinitive or s/he form, then write the English translation (e.g. 1. to learn, 2. plays)</a:t>
            </a:r>
          </a:p>
          <a:p>
            <a:r>
              <a:rPr lang="en-GB"/>
              <a:t>2. I</a:t>
            </a:r>
            <a:r>
              <a:rPr lang="en-GB" baseline="0"/>
              <a:t>t is worth doing the first two with students as examples, and giving feedback before doing the remainder.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3. A</a:t>
            </a:r>
            <a:r>
              <a:rPr lang="en-GB" baseline="0"/>
              <a:t>udio is activated by clicking the numbered button. </a:t>
            </a:r>
          </a:p>
          <a:p>
            <a:r>
              <a:rPr lang="en-GB"/>
              <a:t>4. </a:t>
            </a:r>
            <a:r>
              <a:rPr lang="en-GB" baseline="0"/>
              <a:t>Students can be encouraged to ask for a repeat, if they need to hear it again:  ‘Noch einmal, bitte’.  They have just met ‘noch’ meaning ‘still’. Here the phrase means ‘one time more/again, please’ or literally, ‘still one time, please’.  This recycles ‘bitte’, which they encountered a few weeks ago, and of course they know ‘ein’.</a:t>
            </a:r>
          </a:p>
          <a:p>
            <a:r>
              <a:rPr lang="en-GB" baseline="0"/>
              <a:t>A prompt is on the slide to teach this phrase, with an image to remind them what it means.  </a:t>
            </a:r>
            <a:endParaRPr lang="en-GB" dirty="0"/>
          </a:p>
          <a:p>
            <a:endParaRPr lang="en-GB" dirty="0"/>
          </a:p>
          <a:p>
            <a:r>
              <a:rPr lang="en-GB" b="1" dirty="0"/>
              <a:t>Transcript:</a:t>
            </a:r>
            <a:br>
              <a:rPr lang="en-GB"/>
            </a:br>
            <a:r>
              <a:rPr lang="en-GB"/>
              <a:t>1. lernen</a:t>
            </a:r>
            <a:br>
              <a:rPr lang="en-GB"/>
            </a:br>
            <a:r>
              <a:rPr lang="en-GB"/>
              <a:t>2. spielt</a:t>
            </a:r>
          </a:p>
          <a:p>
            <a:r>
              <a:rPr lang="en-GB"/>
              <a:t>3. hat</a:t>
            </a:r>
            <a:br>
              <a:rPr lang="en-GB"/>
            </a:br>
            <a:r>
              <a:rPr lang="en-GB"/>
              <a:t>4. reden</a:t>
            </a:r>
          </a:p>
          <a:p>
            <a:r>
              <a:rPr lang="en-GB"/>
              <a:t>5.</a:t>
            </a:r>
            <a:r>
              <a:rPr lang="en-GB" baseline="0"/>
              <a:t> sagen</a:t>
            </a:r>
          </a:p>
          <a:p>
            <a:r>
              <a:rPr lang="en-GB" baseline="0"/>
              <a:t>6. wohnt</a:t>
            </a:r>
          </a:p>
          <a:p>
            <a:r>
              <a:rPr lang="en-GB" baseline="0"/>
              <a:t>7. lernt</a:t>
            </a:r>
          </a:p>
          <a:p>
            <a:r>
              <a:rPr lang="en-GB" baseline="0"/>
              <a:t>8. schreiben</a:t>
            </a:r>
          </a:p>
          <a:p>
            <a:r>
              <a:rPr lang="en-GB" baseline="0"/>
              <a:t>9. macht</a:t>
            </a:r>
          </a:p>
          <a:p>
            <a:r>
              <a:rPr lang="en-GB" baseline="0"/>
              <a:t>10. kommen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172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practise listening for verbs in the third person singular.</a:t>
            </a:r>
            <a:br>
              <a:rPr lang="en-GB"/>
            </a:br>
            <a:endParaRPr lang="en-GB"/>
          </a:p>
          <a:p>
            <a:r>
              <a:rPr lang="en-GB" b="1"/>
              <a:t>Procedure</a:t>
            </a:r>
            <a:r>
              <a:rPr lang="en-GB" b="1" dirty="0"/>
              <a:t>:</a:t>
            </a:r>
            <a:br>
              <a:rPr lang="en-GB" dirty="0"/>
            </a:br>
            <a:r>
              <a:rPr lang="en-GB"/>
              <a:t>1. Pictures appear one by one on your clicks</a:t>
            </a:r>
            <a:r>
              <a:rPr lang="en-GB" baseline="0"/>
              <a:t> with audio.</a:t>
            </a:r>
            <a:endParaRPr lang="en-GB" dirty="0"/>
          </a:p>
          <a:p>
            <a:r>
              <a:rPr lang="en-GB"/>
              <a:t>2. Students listen and translate the sentences into English (aural translation).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Wolfgang wohnt in Berlin. Er lernt in der Schule. Er macht eine Aufgabe im Unterricht. Er schreibt auf Deutsch. Er spielt Gitarre. Er redet mit Freunden.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a:br>
            <a:r>
              <a:rPr lang="en-GB" baseline="0"/>
              <a:t>Gitarrre [&gt;4034] Deutsch [&gt;4034] </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016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practise listening for verbs in the third person singular.</a:t>
            </a:r>
            <a:br>
              <a:rPr lang="en-GB" dirty="0"/>
            </a:br>
            <a:br>
              <a:rPr lang="en-GB" dirty="0"/>
            </a:br>
            <a:r>
              <a:rPr lang="en-GB" b="1" dirty="0"/>
              <a:t>Procedure:</a:t>
            </a:r>
            <a:br>
              <a:rPr lang="en-GB" dirty="0"/>
            </a:br>
            <a:r>
              <a:rPr lang="en-GB"/>
              <a:t>1. Students hear a version of Wolfgang’s Montag, but it is in a different order. They must order their 6 cards (see separate attachment with cards to print and cut up – 3 sets per page, easy to slice into 3 and then Students can cut up their own).</a:t>
            </a:r>
            <a:endParaRPr lang="en-GB" dirty="0"/>
          </a:p>
          <a:p>
            <a:r>
              <a:rPr lang="en-GB"/>
              <a:t>2. The order is shown on individual clicks when the audio has been played and the activity completed. This first time there are complete sentences. </a:t>
            </a:r>
            <a:endParaRPr lang="en-GB" dirty="0"/>
          </a:p>
          <a:p>
            <a:endParaRPr lang="en-GB"/>
          </a:p>
          <a:p>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Er spielt Gitarre. Er macht eine Aufgabe im Unterricht. Er redet mit Freunden. Er lernt in der Schule. Er wohnt in Berlin. Er schreibt auf Deutsch.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818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wo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7336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practise listening for verbs in the third person singular.</a:t>
            </a:r>
            <a:br>
              <a:rPr lang="en-GB" b="0"/>
            </a:br>
            <a:br>
              <a:rPr lang="en-GB" dirty="0"/>
            </a:br>
            <a:r>
              <a:rPr lang="en-GB" b="1" dirty="0"/>
              <a:t>Procedure:</a:t>
            </a:r>
            <a:br>
              <a:rPr lang="en-GB" dirty="0"/>
            </a:br>
            <a:r>
              <a:rPr lang="en-GB"/>
              <a:t>1. Now students must order their cards hearing only the verbs. </a:t>
            </a:r>
            <a:endParaRPr lang="en-GB" dirty="0"/>
          </a:p>
          <a:p>
            <a:r>
              <a:rPr lang="en-GB"/>
              <a:t>2. </a:t>
            </a:r>
            <a:r>
              <a:rPr lang="en-GB" b="0"/>
              <a:t>The pictures then appear on</a:t>
            </a:r>
            <a:r>
              <a:rPr lang="en-GB" b="0" baseline="0"/>
              <a:t> consecutive clicks so that students can check their answers. </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r>
              <a:rPr lang="en-GB" b="1" dirty="0"/>
              <a:t>:</a:t>
            </a:r>
            <a:br>
              <a:rPr lang="en-GB" b="0"/>
            </a:br>
            <a:r>
              <a:rPr lang="en-GB"/>
              <a:t>Er macht… Er redet... Er spielt... Er wohnt... Er lernt ... Er schreibt...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44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dirty="0"/>
            </a:br>
            <a:br>
              <a:rPr lang="en-GB" b="1" dirty="0"/>
            </a:br>
            <a:r>
              <a:rPr lang="en-GB" b="1" dirty="0"/>
              <a:t>Aim</a:t>
            </a:r>
            <a:r>
              <a:rPr lang="en-GB" b="1"/>
              <a:t>: </a:t>
            </a:r>
            <a:r>
              <a:rPr lang="en-GB" b="0"/>
              <a:t>To practise listening for verbs in the third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a:t>1. Now Students must order their cards hearing only the verbs.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 This version is at faster pace. </a:t>
            </a:r>
            <a:r>
              <a:rPr lang="en-GB" b="1"/>
              <a:t>Note: </a:t>
            </a:r>
            <a:r>
              <a:rPr lang="en-GB"/>
              <a:t>There is an</a:t>
            </a:r>
            <a:r>
              <a:rPr lang="en-GB" baseline="0"/>
              <a:t> even faster version (shorter pauses) activated using the button on bottom right.</a:t>
            </a:r>
            <a:endParaRPr lang="en-GB"/>
          </a:p>
          <a:p>
            <a:r>
              <a:rPr lang="en-GB" b="0"/>
              <a:t>3. The pictures then appear on</a:t>
            </a:r>
            <a:r>
              <a:rPr lang="en-GB" b="0" baseline="0"/>
              <a:t> consecutive clicks so that students can check their answers.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Er schreibt... Er wohnt... Er macht… Er lernt ... Er redet... Er spielt...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87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4 minutes (all 8 slides)</a:t>
            </a:r>
            <a:br>
              <a:rPr lang="en-GB" dirty="0"/>
            </a:br>
            <a:br>
              <a:rPr lang="en-GB" b="1" dirty="0"/>
            </a:br>
            <a:r>
              <a:rPr lang="en-GB" b="1" dirty="0"/>
              <a:t>Aim</a:t>
            </a:r>
            <a:r>
              <a:rPr lang="en-GB" b="1"/>
              <a:t>: </a:t>
            </a:r>
            <a:r>
              <a:rPr lang="en-GB" b="0"/>
              <a:t>To provide</a:t>
            </a:r>
            <a:r>
              <a:rPr lang="en-GB" b="0" baseline="0"/>
              <a:t> production practice with the verb forms learned.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r>
              <a:rPr lang="en-GB" b="1" dirty="0"/>
              <a:t>:</a:t>
            </a:r>
            <a:br>
              <a:rPr lang="en-GB" dirty="0"/>
            </a:br>
            <a:r>
              <a:rPr lang="en-GB"/>
              <a:t>1. Students must now focus on reproducing verbs in the he/she/it form. This activity</a:t>
            </a:r>
            <a:r>
              <a:rPr lang="en-GB" baseline="0"/>
              <a:t> can be done on mini whiteboards or in exercise books.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Answers appear on your click.</a:t>
            </a:r>
            <a:endParaRPr lang="en-GB" dirty="0"/>
          </a:p>
          <a:p>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83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68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458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020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650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656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35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12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167777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a:t>
            </a:r>
            <a:r>
              <a:rPr lang="en-GB" sz="1200" b="0" dirty="0"/>
              <a:t>of SSC -</a:t>
            </a:r>
            <a:r>
              <a:rPr lang="en-GB" sz="1200" b="0" baseline="0" dirty="0"/>
              <a:t> </a:t>
            </a:r>
            <a:r>
              <a:rPr lang="en-GB" sz="1200" b="0" dirty="0"/>
              <a:t>long and short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long (infinitive) and short (3rd person singular) forms of several high-frequency weak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im Unterricht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der Schule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mit Freunden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475438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br>
              <a:rPr lang="en-GB" dirty="0"/>
            </a:br>
            <a:br>
              <a:rPr lang="en-GB" b="1" dirty="0"/>
            </a:br>
            <a:r>
              <a:rPr lang="en-GB" b="1" dirty="0"/>
              <a:t>Aim</a:t>
            </a:r>
            <a:r>
              <a:rPr lang="en-GB" b="1"/>
              <a:t>: </a:t>
            </a:r>
            <a:r>
              <a:rPr lang="en-GB" b="0"/>
              <a:t>To</a:t>
            </a:r>
            <a:r>
              <a:rPr lang="en-GB" b="0" baseline="0"/>
              <a:t> p</a:t>
            </a:r>
            <a:r>
              <a:rPr lang="en-GB" b="0"/>
              <a:t>ractise</a:t>
            </a:r>
            <a:r>
              <a:rPr lang="en-GB" b="0" baseline="0"/>
              <a:t> differentiating between long and short [o].</a:t>
            </a:r>
            <a:br>
              <a:rPr lang="en-GB" b="0"/>
            </a:br>
            <a:br>
              <a:rPr lang="en-GB" dirty="0"/>
            </a:br>
            <a:r>
              <a:rPr lang="en-GB" b="1" dirty="0"/>
              <a:t>Procedure:</a:t>
            </a:r>
            <a:br>
              <a:rPr lang="en-GB" dirty="0"/>
            </a:br>
            <a:r>
              <a:rPr lang="en-GB"/>
              <a:t>1. Students listen and</a:t>
            </a:r>
            <a:r>
              <a:rPr lang="en-GB" baseline="0"/>
              <a:t> tick the appropriate column, according to the [o] sound.</a:t>
            </a:r>
            <a:endParaRPr lang="en-GB" dirty="0"/>
          </a:p>
          <a:p>
            <a:r>
              <a:rPr lang="en-GB"/>
              <a:t>2. The answers appear on the following slide.</a:t>
            </a:r>
            <a:endParaRPr lang="en-GB" dirty="0"/>
          </a:p>
          <a:p>
            <a:endParaRPr lang="en-GB" dirty="0"/>
          </a:p>
          <a:p>
            <a:pPr marL="0" indent="0">
              <a:buNone/>
            </a:pPr>
            <a:r>
              <a:rPr lang="en-GB" b="1" dirty="0"/>
              <a:t>Transcript:</a:t>
            </a:r>
            <a:br>
              <a:rPr lang="en-GB"/>
            </a:br>
            <a:r>
              <a:rPr lang="en-GB"/>
              <a:t>1. </a:t>
            </a:r>
            <a:r>
              <a:rPr lang="en-US"/>
              <a:t>noch</a:t>
            </a:r>
          </a:p>
          <a:p>
            <a:pPr marL="0" indent="0">
              <a:buNone/>
            </a:pPr>
            <a:r>
              <a:rPr lang="en-US"/>
              <a:t>2.</a:t>
            </a:r>
            <a:r>
              <a:rPr lang="en-US" baseline="0"/>
              <a:t> </a:t>
            </a:r>
            <a:r>
              <a:rPr lang="en-US"/>
              <a:t>ohne</a:t>
            </a:r>
          </a:p>
          <a:p>
            <a:pPr marL="0" indent="0">
              <a:buNone/>
            </a:pPr>
            <a:r>
              <a:rPr lang="en-US"/>
              <a:t>3. Million</a:t>
            </a:r>
          </a:p>
          <a:p>
            <a:pPr marL="0" indent="0">
              <a:buNone/>
            </a:pPr>
            <a:r>
              <a:rPr lang="en-US"/>
              <a:t>4. wollen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 display</a:t>
            </a:r>
            <a:r>
              <a:rPr lang="en-GB" b="0" baseline="0"/>
              <a:t> </a:t>
            </a:r>
            <a:r>
              <a:rPr lang="en-GB" b="0"/>
              <a:t>the answers to the activity on the previous slide.</a:t>
            </a:r>
          </a:p>
          <a:p>
            <a:br>
              <a:rPr lang="en-GB"/>
            </a:br>
            <a:r>
              <a:rPr lang="en-GB" b="1"/>
              <a:t>Procedure:</a:t>
            </a:r>
            <a:br>
              <a:rPr lang="en-GB"/>
            </a:br>
            <a:r>
              <a:rPr lang="en-GB"/>
              <a:t>1. Click to bring up the answers and the actual</a:t>
            </a:r>
            <a:r>
              <a:rPr lang="en-GB" baseline="0"/>
              <a:t> words.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8344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some of this week’s </a:t>
            </a:r>
            <a:r>
              <a:rPr lang="en-GB" b="0" baseline="0" dirty="0"/>
              <a:t>new and </a:t>
            </a:r>
            <a:r>
              <a:rPr lang="en-GB" b="0" dirty="0"/>
              <a:t>revisited vocabulary, in response to aural cues.</a:t>
            </a:r>
            <a:br>
              <a:rPr lang="en-GB" b="0" dirty="0"/>
            </a:br>
            <a:br>
              <a:rPr lang="en-GB" b="0" dirty="0"/>
            </a:br>
            <a:r>
              <a:rPr lang="en-GB" b="1" dirty="0"/>
              <a:t>Procedure:</a:t>
            </a:r>
            <a:br>
              <a:rPr lang="en-GB" dirty="0"/>
            </a:br>
            <a:r>
              <a:rPr lang="en-GB" dirty="0"/>
              <a:t>1. Click to listen to each clue.</a:t>
            </a:r>
          </a:p>
          <a:p>
            <a:r>
              <a:rPr lang="en-GB" dirty="0"/>
              <a:t>2. Students write the answers, choosing from the options shown (these could be removed to make the slide more challenging).</a:t>
            </a:r>
            <a:br>
              <a:rPr lang="en-GB" dirty="0"/>
            </a:br>
            <a:r>
              <a:rPr lang="en-GB" dirty="0"/>
              <a:t>3. The letters top to bottom in the column indicated spell the noun </a:t>
            </a:r>
            <a:r>
              <a:rPr lang="en-GB" i="1" dirty="0"/>
              <a:t>die Aufgabe, </a:t>
            </a:r>
            <a:r>
              <a:rPr lang="en-GB" i="0" dirty="0"/>
              <a:t>one of this</a:t>
            </a:r>
            <a:r>
              <a:rPr lang="en-GB" dirty="0"/>
              <a:t> week’s new words.</a:t>
            </a:r>
          </a:p>
          <a:p>
            <a:r>
              <a:rPr lang="en-GB" dirty="0"/>
              <a:t>4. Click for each word answer.</a:t>
            </a:r>
            <a:br>
              <a:rPr lang="en-GB" dirty="0"/>
            </a:br>
            <a:r>
              <a:rPr lang="en-GB" dirty="0"/>
              <a:t>5. Ensure all meanings all clear.</a:t>
            </a:r>
          </a:p>
          <a:p>
            <a:endParaRPr lang="en-GB" dirty="0"/>
          </a:p>
          <a:p>
            <a:r>
              <a:rPr lang="en-GB" b="1" dirty="0"/>
              <a:t>Transcript:</a:t>
            </a:r>
            <a:br>
              <a:rPr lang="en-GB" b="1" dirty="0"/>
            </a:br>
            <a:r>
              <a:rPr lang="en-GB" b="0" dirty="0"/>
              <a:t>1. </a:t>
            </a:r>
            <a:r>
              <a:rPr lang="en-GB" b="0" dirty="0" err="1"/>
              <a:t>mit</a:t>
            </a:r>
            <a:r>
              <a:rPr lang="en-GB" b="0" dirty="0"/>
              <a:t> </a:t>
            </a:r>
            <a:r>
              <a:rPr lang="en-GB" b="0" dirty="0" err="1"/>
              <a:t>Freunden</a:t>
            </a:r>
            <a:r>
              <a:rPr lang="en-GB" b="0" dirty="0"/>
              <a:t> [</a:t>
            </a:r>
            <a:r>
              <a:rPr lang="en-GB" b="0" dirty="0" err="1"/>
              <a:t>reden</a:t>
            </a:r>
            <a:r>
              <a:rPr lang="en-GB" b="0" dirty="0"/>
              <a:t>]</a:t>
            </a:r>
          </a:p>
          <a:p>
            <a:r>
              <a:rPr lang="en-GB" b="0" dirty="0"/>
              <a:t>2. Tennis [</a:t>
            </a:r>
            <a:r>
              <a:rPr lang="en-GB" b="0" dirty="0" err="1"/>
              <a:t>spielen</a:t>
            </a:r>
            <a:r>
              <a:rPr lang="en-GB" b="0" dirty="0"/>
              <a:t>]</a:t>
            </a:r>
            <a:br>
              <a:rPr lang="en-GB" b="0" dirty="0"/>
            </a:br>
            <a:r>
              <a:rPr lang="en-GB" b="0" dirty="0"/>
              <a:t>3. </a:t>
            </a:r>
            <a:r>
              <a:rPr lang="en-GB" b="0" dirty="0" err="1"/>
              <a:t>ein</a:t>
            </a:r>
            <a:r>
              <a:rPr lang="en-GB" b="0" dirty="0"/>
              <a:t> Buch [</a:t>
            </a:r>
            <a:r>
              <a:rPr lang="en-GB" b="0" dirty="0" err="1"/>
              <a:t>schreiben</a:t>
            </a:r>
            <a:r>
              <a:rPr lang="en-GB" b="0" dirty="0"/>
              <a:t>]</a:t>
            </a:r>
          </a:p>
          <a:p>
            <a:r>
              <a:rPr lang="en-GB" b="0" dirty="0"/>
              <a:t>4. </a:t>
            </a:r>
            <a:r>
              <a:rPr lang="en-GB" b="0" dirty="0" err="1"/>
              <a:t>im</a:t>
            </a:r>
            <a:r>
              <a:rPr lang="en-GB" b="0" dirty="0"/>
              <a:t> [Haus] </a:t>
            </a:r>
            <a:r>
              <a:rPr lang="en-GB" b="0" dirty="0" err="1"/>
              <a:t>wohnen</a:t>
            </a:r>
            <a:endParaRPr lang="en-GB" b="0" dirty="0"/>
          </a:p>
          <a:p>
            <a:r>
              <a:rPr lang="en-GB" b="0" dirty="0"/>
              <a:t>5. Das </a:t>
            </a:r>
            <a:r>
              <a:rPr lang="en-GB" b="0" dirty="0" err="1"/>
              <a:t>ist</a:t>
            </a:r>
            <a:r>
              <a:rPr lang="en-GB" b="0" dirty="0"/>
              <a:t> </a:t>
            </a:r>
            <a:r>
              <a:rPr lang="en-GB" b="0" dirty="0" err="1"/>
              <a:t>mein</a:t>
            </a:r>
            <a:r>
              <a:rPr lang="en-GB" b="0" dirty="0"/>
              <a:t> [Freund]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Fu</a:t>
            </a:r>
            <a:r>
              <a:rPr lang="en-GB" sz="1200" dirty="0" err="1">
                <a:solidFill>
                  <a:srgbClr val="115076"/>
                </a:solidFill>
              </a:rPr>
              <a:t>Bball</a:t>
            </a:r>
            <a:r>
              <a:rPr lang="en-GB" sz="1200" dirty="0">
                <a:solidFill>
                  <a:srgbClr val="115076"/>
                </a:solidFill>
              </a:rPr>
              <a:t>] </a:t>
            </a:r>
            <a:r>
              <a:rPr lang="en-GB" sz="1200" dirty="0" err="1">
                <a:solidFill>
                  <a:srgbClr val="115076"/>
                </a:solidFill>
              </a:rPr>
              <a:t>spielen</a:t>
            </a:r>
            <a:endParaRPr lang="en-GB" sz="1200" dirty="0">
              <a:solidFill>
                <a:srgbClr val="115076"/>
              </a:solidFill>
            </a:endParaRPr>
          </a:p>
          <a:p>
            <a:r>
              <a:rPr lang="en-GB" b="0" dirty="0"/>
              <a:t>7. Mein </a:t>
            </a:r>
            <a:r>
              <a:rPr lang="en-GB" b="0" dirty="0" err="1"/>
              <a:t>Lieblingstag</a:t>
            </a:r>
            <a:r>
              <a:rPr lang="en-GB" b="0" baseline="0" dirty="0"/>
              <a:t> </a:t>
            </a:r>
            <a:r>
              <a:rPr lang="en-GB" b="0" baseline="0" dirty="0" err="1"/>
              <a:t>ist</a:t>
            </a:r>
            <a:r>
              <a:rPr lang="en-GB" b="0" baseline="0" dirty="0"/>
              <a:t> </a:t>
            </a:r>
            <a:r>
              <a:rPr lang="en-GB" b="0" baseline="0" dirty="0" err="1"/>
              <a:t>nicht</a:t>
            </a:r>
            <a:r>
              <a:rPr lang="en-GB" b="0" baseline="0" dirty="0"/>
              <a:t> [Montag]</a:t>
            </a:r>
          </a:p>
          <a:p>
            <a:r>
              <a:rPr lang="en-GB" b="0" dirty="0"/>
              <a:t>8. </a:t>
            </a:r>
            <a:r>
              <a:rPr lang="en-GB" b="0" dirty="0" err="1"/>
              <a:t>eine</a:t>
            </a:r>
            <a:r>
              <a:rPr lang="en-GB" b="0" dirty="0"/>
              <a:t> Aufgabe [</a:t>
            </a:r>
            <a:r>
              <a:rPr lang="en-GB" b="0" dirty="0" err="1"/>
              <a:t>machen</a:t>
            </a:r>
            <a:r>
              <a:rPr lang="en-GB" b="0" dirty="0"/>
              <a:t>]</a:t>
            </a:r>
          </a:p>
          <a:p>
            <a:r>
              <a:rPr lang="en-GB" b="0" dirty="0"/>
              <a:t>9. </a:t>
            </a:r>
            <a:r>
              <a:rPr lang="en-GB" b="0" dirty="0" err="1"/>
              <a:t>ein</a:t>
            </a:r>
            <a:r>
              <a:rPr lang="en-GB" b="0" dirty="0"/>
              <a:t> </a:t>
            </a:r>
            <a:r>
              <a:rPr lang="en-GB" b="0" dirty="0" err="1"/>
              <a:t>Haustier</a:t>
            </a:r>
            <a:r>
              <a:rPr lang="en-GB" b="0" dirty="0"/>
              <a:t> [</a:t>
            </a:r>
            <a:r>
              <a:rPr lang="en-GB" b="0" dirty="0" err="1"/>
              <a:t>haben</a:t>
            </a:r>
            <a:r>
              <a:rPr lang="en-GB" b="0" dirty="0"/>
              <a:t>]</a:t>
            </a:r>
          </a:p>
          <a:p>
            <a:r>
              <a:rPr lang="en-GB" b="0" dirty="0"/>
              <a:t>10. in der Schule [</a:t>
            </a:r>
            <a:r>
              <a:rPr lang="en-GB" b="0" dirty="0" err="1"/>
              <a:t>lernen</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26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6 minutes (including answers)</a:t>
            </a:r>
          </a:p>
          <a:p>
            <a:endParaRPr lang="en-GB" b="1" baseline="0"/>
          </a:p>
          <a:p>
            <a:pPr marL="0"/>
            <a:r>
              <a:rPr lang="en-GB" b="1" baseline="0"/>
              <a:t>Aim:  </a:t>
            </a:r>
            <a:r>
              <a:rPr lang="en-GB" b="0" baseline="0"/>
              <a:t>To revise in productive mode/written modality 12 items of vocabulary from this week’s new and revisited sets, within a limited time frame.</a:t>
            </a:r>
            <a:br>
              <a:rPr lang="en-GB" b="0" baseline="0"/>
            </a:br>
            <a:endParaRPr lang="en-GB" b="0" baseline="0"/>
          </a:p>
          <a:p>
            <a:r>
              <a:rPr lang="en-GB" b="1" baseline="0"/>
              <a:t>Procedure:</a:t>
            </a:r>
          </a:p>
          <a:p>
            <a:r>
              <a:rPr lang="en-GB" baseline="0"/>
              <a:t>1. Write A-L in books.</a:t>
            </a:r>
          </a:p>
          <a:p>
            <a:r>
              <a:rPr lang="en-GB" baseline="0"/>
              <a:t>2. Click / press enter to flash a picture. It will disappear after 3 seconds. Note that the pictures do not appear in alphabetical order, to increase the challenge.</a:t>
            </a:r>
          </a:p>
          <a:p>
            <a:r>
              <a:rPr lang="en-GB" baseline="0"/>
              <a:t>3. Write down the German word before the picture has faded away.</a:t>
            </a:r>
            <a:br>
              <a:rPr lang="en-GB" baseline="0"/>
            </a:br>
            <a:r>
              <a:rPr lang="en-GB" baseline="0"/>
              <a:t>4. Ensure that gender/definite articles are known for any words that are nouns.</a:t>
            </a:r>
          </a:p>
          <a:p>
            <a:r>
              <a:rPr lang="en-GB" baseline="0"/>
              <a:t>5. The answers are displayed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874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Procedure:</a:t>
            </a:r>
          </a:p>
          <a:p>
            <a:r>
              <a:rPr lang="en-GB" baseline="0"/>
              <a:t>1. Click twice to reveal all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017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6 minutes</a:t>
            </a:r>
            <a:br>
              <a:rPr lang="en-GB" dirty="0"/>
            </a:br>
            <a:br>
              <a:rPr lang="en-GB" b="1" dirty="0"/>
            </a:br>
            <a:r>
              <a:rPr lang="en-GB" b="1" dirty="0"/>
              <a:t>Aim</a:t>
            </a:r>
            <a:r>
              <a:rPr lang="en-GB" b="1"/>
              <a:t>: </a:t>
            </a:r>
            <a:r>
              <a:rPr lang="en-GB" b="0"/>
              <a:t>T</a:t>
            </a:r>
            <a:r>
              <a:rPr lang="en-GB" b="0" baseline="0"/>
              <a:t>o revisit vocabulary and practise SSC knowledge.</a:t>
            </a:r>
            <a:endParaRPr lang="en-GB" b="0"/>
          </a:p>
          <a:p>
            <a:br>
              <a:rPr lang="en-GB" b="0" dirty="0"/>
            </a:br>
            <a:r>
              <a:rPr lang="en-GB" b="1" dirty="0"/>
              <a:t>Procedure:</a:t>
            </a:r>
            <a:br>
              <a:rPr lang="en-GB" dirty="0"/>
            </a:br>
            <a:r>
              <a:rPr lang="en-GB"/>
              <a:t>1. Click on the audio buttons to play the sentences, which students transcribe.</a:t>
            </a:r>
            <a:endParaRPr lang="en-GB" dirty="0"/>
          </a:p>
          <a:p>
            <a:r>
              <a:rPr lang="en-GB"/>
              <a:t>2. Click to bring up the answers one by one.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1.</a:t>
            </a:r>
            <a:r>
              <a:rPr lang="en-GB" baseline="0"/>
              <a:t> Das Wasser ist kalt.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Die Woche ist lang.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Mein Kopf ist nicht klein.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Das Haustier holt den Ball.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5. Mein Freund kommt am Montag.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750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 practise noticing</a:t>
            </a:r>
            <a:r>
              <a:rPr lang="en-GB" b="0" baseline="0"/>
              <a:t> the feminine form of the third person plural (sie).</a:t>
            </a:r>
            <a:br>
              <a:rPr lang="en-GB" b="0" dirty="0"/>
            </a:br>
            <a:br>
              <a:rPr lang="en-GB" dirty="0"/>
            </a:br>
            <a:r>
              <a:rPr lang="en-GB" b="1" dirty="0"/>
              <a:t>Procedure:</a:t>
            </a:r>
            <a:br>
              <a:rPr lang="en-GB" dirty="0"/>
            </a:br>
            <a:r>
              <a:rPr lang="en-GB"/>
              <a:t>1. Students read the text and note four things about Mia (Wolfgang’s twin) in English.</a:t>
            </a:r>
          </a:p>
          <a:p>
            <a:r>
              <a:rPr lang="en-GB"/>
              <a:t>2. Click on the audio button to hear a recording of the text as well.</a:t>
            </a:r>
            <a:endParaRPr lang="en-GB" dirty="0"/>
          </a:p>
          <a:p>
            <a:r>
              <a:rPr lang="en-GB"/>
              <a:t>3. Click to bring up the</a:t>
            </a:r>
            <a:r>
              <a:rPr lang="en-GB" baseline="0"/>
              <a:t> answers.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6 minutes</a:t>
            </a:r>
            <a:br>
              <a:rPr lang="en-GB" dirty="0"/>
            </a:br>
            <a:br>
              <a:rPr lang="en-GB" b="1" dirty="0"/>
            </a:br>
            <a:r>
              <a:rPr lang="en-GB" b="1" dirty="0"/>
              <a:t>Aim</a:t>
            </a:r>
            <a:r>
              <a:rPr lang="en-GB" b="1"/>
              <a:t>: </a:t>
            </a:r>
            <a:r>
              <a:rPr lang="en-GB" b="0"/>
              <a:t>To practise</a:t>
            </a:r>
            <a:r>
              <a:rPr lang="en-GB" b="0" baseline="0"/>
              <a:t> making sentences using the third person singular.</a:t>
            </a:r>
            <a:br>
              <a:rPr lang="en-GB" b="0" dirty="0"/>
            </a:br>
            <a:br>
              <a:rPr lang="en-GB" dirty="0"/>
            </a:br>
            <a:r>
              <a:rPr lang="en-GB" b="1" dirty="0"/>
              <a:t>Procedure:</a:t>
            </a:r>
            <a:br>
              <a:rPr lang="en-GB" dirty="0"/>
            </a:br>
            <a:r>
              <a:rPr lang="en-GB"/>
              <a:t>1. </a:t>
            </a:r>
            <a:r>
              <a:rPr lang="en-GB" baseline="0"/>
              <a:t>One pupil asks a question and the other responds with the correct pronoun and a combination that makes sense!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802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dirty="0"/>
            </a:br>
            <a:br>
              <a:rPr lang="en-GB" b="1" dirty="0"/>
            </a:br>
            <a:r>
              <a:rPr lang="en-GB" b="1" dirty="0"/>
              <a:t>Aim</a:t>
            </a:r>
            <a:r>
              <a:rPr lang="en-GB" b="1"/>
              <a:t>: </a:t>
            </a:r>
            <a:r>
              <a:rPr lang="en-GB" b="0"/>
              <a:t>To practise</a:t>
            </a:r>
            <a:r>
              <a:rPr lang="en-GB" b="0" baseline="0"/>
              <a:t> writing sentences using the third person singular.</a:t>
            </a:r>
            <a:br>
              <a:rPr lang="en-GB" b="0" dirty="0"/>
            </a:br>
            <a:br>
              <a:rPr lang="en-GB" dirty="0"/>
            </a:br>
            <a:r>
              <a:rPr lang="en-GB" b="1" dirty="0"/>
              <a:t>Procedure:</a:t>
            </a:r>
            <a:br>
              <a:rPr lang="en-GB" dirty="0"/>
            </a:br>
            <a:r>
              <a:rPr lang="en-GB"/>
              <a:t>1.</a:t>
            </a:r>
            <a:r>
              <a:rPr lang="en-GB" baseline="0"/>
              <a:t> Students must change the infinitive into the he/she form of the verb and combine it with an item of vocabulary, making the necessary additions to make it make complete sense.</a:t>
            </a:r>
          </a:p>
          <a:p>
            <a:r>
              <a:rPr lang="en-GB" baseline="0"/>
              <a:t>2. Students could use mini-whiteboards to enable teachers to check accuracy and students to edit quickly if necessary.</a:t>
            </a:r>
          </a:p>
          <a:p>
            <a:r>
              <a:rPr lang="en-GB" baseline="0"/>
              <a:t>3. Teacher can cue each ‘round’ of single sentence production by asking ‘Was macht Mia?’ or ‘Was macht Wolfgang?’ to check knowledge or ‘er’ and ‘sie’.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99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91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a:t>
            </a:r>
            <a:r>
              <a:rPr lang="en-GB" b="0" baseline="0"/>
              <a:t>introduce the vocabulary learning homework sheet.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a:t>
            </a:r>
            <a:r>
              <a:rPr lang="en-GB" baseline="0"/>
              <a:t> Talk students through the process for using the </a:t>
            </a:r>
            <a:r>
              <a:rPr lang="en-GB" b="0" baseline="0"/>
              <a:t>vocabulary learning homework sheet, demonstrating the various links embedded within the document.</a:t>
            </a:r>
            <a:endParaRPr lang="en-GB" b="0"/>
          </a:p>
          <a:p>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70</a:t>
            </a:fld>
            <a:endParaRPr lang="en-GB"/>
          </a:p>
        </p:txBody>
      </p:sp>
    </p:spTree>
    <p:extLst>
      <p:ext uri="{BB962C8B-B14F-4D97-AF65-F5344CB8AC3E}">
        <p14:creationId xmlns:p14="http://schemas.microsoft.com/office/powerpoint/2010/main" val="31876138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a:latin typeface="+mn-lt"/>
              <a:ea typeface="Calibri"/>
              <a:cs typeface="Calibri"/>
              <a:sym typeface="Calibri"/>
            </a:endParaRPr>
          </a:p>
          <a:p>
            <a:pPr marL="0" lvl="0" indent="0" algn="l" rtl="0">
              <a:spcBef>
                <a:spcPts val="0"/>
              </a:spcBef>
              <a:spcAft>
                <a:spcPts val="0"/>
              </a:spcAft>
              <a:buNone/>
            </a:pPr>
            <a:endParaRPr lang="en-GB" sz="1200" b="0" i="0">
              <a:latin typeface="+mn-lt"/>
              <a:ea typeface="Calibri"/>
              <a:cs typeface="Calibri"/>
              <a:sym typeface="Calibri"/>
            </a:endParaRPr>
          </a:p>
          <a:p>
            <a:pPr marL="0" lvl="0" indent="0" algn="l" rtl="0">
              <a:spcBef>
                <a:spcPts val="0"/>
              </a:spcBef>
              <a:spcAft>
                <a:spcPts val="0"/>
              </a:spcAft>
              <a:buNone/>
            </a:pPr>
            <a:endParaRPr lang="en-GB" sz="1200" b="0" i="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solidFill>
                  <a:srgbClr val="FF0000"/>
                </a:solidFill>
              </a:rPr>
              <a:t>to tap the top of your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Kopf</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Kopf </a:t>
            </a:r>
            <a:r>
              <a:rPr lang="en-GB" baseline="0" dirty="0"/>
              <a:t>[279]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2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3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8.png"/><Relationship Id="rId5" Type="http://schemas.openxmlformats.org/officeDocument/2006/relationships/audio" Target="../media/audio10.wav"/><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6.jpe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1.jp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42.png"/><Relationship Id="rId2" Type="http://schemas.openxmlformats.org/officeDocument/2006/relationships/notesSlide" Target="../notesSlides/notesSlide47.xml"/><Relationship Id="rId16"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audio" Target="../media/audio19.wav"/><Relationship Id="rId5" Type="http://schemas.openxmlformats.org/officeDocument/2006/relationships/image" Target="../media/image40.jpeg"/><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image" Target="../media/image19.png"/><Relationship Id="rId9" Type="http://schemas.openxmlformats.org/officeDocument/2006/relationships/audio" Target="../media/audio17.wav"/><Relationship Id="rId14" Type="http://schemas.openxmlformats.org/officeDocument/2006/relationships/audio" Target="../media/audio22.wav"/></Relationships>
</file>

<file path=ppt/slides/_rels/slide4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45.gif"/><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44.gif"/><Relationship Id="rId2" Type="http://schemas.openxmlformats.org/officeDocument/2006/relationships/notesSlide" Target="../notesSlides/notesSlide48.xml"/><Relationship Id="rId16" Type="http://schemas.openxmlformats.org/officeDocument/2006/relationships/image" Target="../media/image48.gif"/><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43.gif"/><Relationship Id="rId5" Type="http://schemas.openxmlformats.org/officeDocument/2006/relationships/audio" Target="../media/audio27.wav"/><Relationship Id="rId15" Type="http://schemas.openxmlformats.org/officeDocument/2006/relationships/image" Target="../media/image47.gif"/><Relationship Id="rId10" Type="http://schemas.openxmlformats.org/officeDocument/2006/relationships/image" Target="../media/image19.png"/><Relationship Id="rId4" Type="http://schemas.openxmlformats.org/officeDocument/2006/relationships/audio" Target="../media/audio26.wav"/><Relationship Id="rId9" Type="http://schemas.openxmlformats.org/officeDocument/2006/relationships/image" Target="../media/image1.jpg"/><Relationship Id="rId14" Type="http://schemas.openxmlformats.org/officeDocument/2006/relationships/image" Target="../media/image46.gif"/></Relationships>
</file>

<file path=ppt/slides/_rels/slide4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1.jpg"/><Relationship Id="rId7" Type="http://schemas.openxmlformats.org/officeDocument/2006/relationships/image" Target="../media/image45.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audio" Target="../media/audio31.wav"/><Relationship Id="rId5" Type="http://schemas.openxmlformats.org/officeDocument/2006/relationships/image" Target="../media/image43.gif"/><Relationship Id="rId10" Type="http://schemas.openxmlformats.org/officeDocument/2006/relationships/image" Target="../media/image48.gif"/><Relationship Id="rId4" Type="http://schemas.openxmlformats.org/officeDocument/2006/relationships/image" Target="../media/image19.png"/><Relationship Id="rId9" Type="http://schemas.openxmlformats.org/officeDocument/2006/relationships/image" Target="../media/image47.gi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3.gi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1.jpg"/><Relationship Id="rId7" Type="http://schemas.openxmlformats.org/officeDocument/2006/relationships/image" Target="../media/image45.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audio" Target="../media/audio32.wav"/><Relationship Id="rId5" Type="http://schemas.openxmlformats.org/officeDocument/2006/relationships/image" Target="../media/image43.gif"/><Relationship Id="rId10" Type="http://schemas.openxmlformats.org/officeDocument/2006/relationships/image" Target="../media/image48.gif"/><Relationship Id="rId4" Type="http://schemas.openxmlformats.org/officeDocument/2006/relationships/image" Target="../media/image19.png"/><Relationship Id="rId9" Type="http://schemas.openxmlformats.org/officeDocument/2006/relationships/image" Target="../media/image47.gif"/></Relationships>
</file>

<file path=ppt/slides/_rels/slide5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1.jpg"/><Relationship Id="rId7" Type="http://schemas.openxmlformats.org/officeDocument/2006/relationships/image" Target="../media/image45.gif"/><Relationship Id="rId12" Type="http://schemas.openxmlformats.org/officeDocument/2006/relationships/audio" Target="../media/audio34.wav"/><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audio" Target="../media/audio33.wav"/><Relationship Id="rId5" Type="http://schemas.openxmlformats.org/officeDocument/2006/relationships/image" Target="../media/image43.gif"/><Relationship Id="rId10" Type="http://schemas.openxmlformats.org/officeDocument/2006/relationships/image" Target="../media/image48.gif"/><Relationship Id="rId4" Type="http://schemas.openxmlformats.org/officeDocument/2006/relationships/image" Target="../media/image19.png"/><Relationship Id="rId9" Type="http://schemas.openxmlformats.org/officeDocument/2006/relationships/image" Target="../media/image47.gif"/></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gif"/><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jpg"/><Relationship Id="rId7" Type="http://schemas.openxmlformats.org/officeDocument/2006/relationships/audio" Target="../media/audio37.wav"/><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image" Target="../media/image19.png"/><Relationship Id="rId7" Type="http://schemas.openxmlformats.org/officeDocument/2006/relationships/audio" Target="../media/audio42.wav"/><Relationship Id="rId12" Type="http://schemas.openxmlformats.org/officeDocument/2006/relationships/audio" Target="../media/audio47.wav"/><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1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6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1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66.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1.jpg"/><Relationship Id="rId7" Type="http://schemas.openxmlformats.org/officeDocument/2006/relationships/audio" Target="../media/audio51.wav"/><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image" Target="../media/image19.png"/><Relationship Id="rId9" Type="http://schemas.openxmlformats.org/officeDocument/2006/relationships/audio" Target="../media/audio53.wav"/></Relationships>
</file>

<file path=ppt/slides/_rels/slide6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gif"/><Relationship Id="rId5" Type="http://schemas.openxmlformats.org/officeDocument/2006/relationships/image" Target="../media/image1.jp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s://quizlet.com/gb/427138563/year-7-german-term-11-week-5-flash-cards/" TargetMode="External"/><Relationship Id="rId3" Type="http://schemas.openxmlformats.org/officeDocument/2006/relationships/image" Target="../media/image19.png"/><Relationship Id="rId7" Type="http://schemas.openxmlformats.org/officeDocument/2006/relationships/hyperlink" Target="https://quizlet.com/gb/440064874/year-7-german-term-12-week-2-flash-card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resources.ncelp.org/concern/resources/sx61dm39d?locale=en" TargetMode="External"/><Relationship Id="rId11" Type="http://schemas.openxmlformats.org/officeDocument/2006/relationships/image" Target="../media/image71.png"/><Relationship Id="rId5" Type="http://schemas.openxmlformats.org/officeDocument/2006/relationships/hyperlink" Target="http://www.ncelp.org/audio/GY7T1-2W2" TargetMode="External"/><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9481942" cy="1485422"/>
          </a:xfrm>
        </p:spPr>
        <p:txBody>
          <a:bodyPr>
            <a:normAutofit/>
          </a:bodyPr>
          <a:lstStyle/>
          <a:p>
            <a:pPr algn="l"/>
            <a:r>
              <a:rPr lang="en-GB" sz="4000" b="1">
                <a:solidFill>
                  <a:prstClr val="white"/>
                </a:solidFill>
              </a:rPr>
              <a:t>Who does what?</a:t>
            </a:r>
            <a:br>
              <a:rPr lang="en-GB" sz="4000" b="1">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70000" lnSpcReduction="20000"/>
          </a:bodyPr>
          <a:lstStyle/>
          <a:p>
            <a:pPr algn="l"/>
            <a:r>
              <a:rPr lang="en-GB" sz="3000">
                <a:solidFill>
                  <a:prstClr val="white"/>
                </a:solidFill>
              </a:rPr>
              <a:t>Long (infinitive) and short (3rd person singular) forms of several high-frequency weak verbs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60870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long and short [o]</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Week 1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15</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schemeClr val="bg1"/>
                </a:solidFill>
                <a:latin typeface="Century Gothic" panose="020B0502020202020204" pitchFamily="34" charset="0"/>
              </a:rPr>
              <a:t>Leigh McClelland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a:t>
            </a:r>
            <a:r>
              <a:rPr lang="en-GB" sz="1400" dirty="0">
                <a:solidFill>
                  <a:srgbClr val="FFFFFF"/>
                </a:solidFill>
                <a:latin typeface="Century Gothic"/>
                <a:sym typeface="Century Gothic"/>
              </a:rPr>
              <a:t>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pic>
        <p:nvPicPr>
          <p:cNvPr id="4" name="Picture 3" descr="back of a man's head"/>
          <p:cNvPicPr>
            <a:picLocks noChangeAspect="1"/>
          </p:cNvPicPr>
          <p:nvPr/>
        </p:nvPicPr>
        <p:blipFill rotWithShape="1">
          <a:blip r:embed="rId3"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27447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4CCBD6-1907-6541-BE51-193675210D27}"/>
              </a:ext>
            </a:extLst>
          </p:cNvPr>
          <p:cNvSpPr>
            <a:spLocks noGrp="1"/>
          </p:cNvSpPr>
          <p:nvPr>
            <p:ph type="title"/>
          </p:nvPr>
        </p:nvSpPr>
        <p:spPr>
          <a:xfrm>
            <a:off x="4814081" y="124329"/>
            <a:ext cx="2563835" cy="159267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grpSp>
        <p:nvGrpSpPr>
          <p:cNvPr id="18" name="Group 17" descr="the week"/>
          <p:cNvGrpSpPr/>
          <p:nvPr/>
        </p:nvGrpSpPr>
        <p:grpSpPr>
          <a:xfrm>
            <a:off x="9205121" y="2035749"/>
            <a:ext cx="1905326" cy="1394247"/>
            <a:chOff x="9205121" y="2035749"/>
            <a:chExt cx="1905326" cy="1394247"/>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3395" t="42005" r="3182" b="2583"/>
            <a:stretch/>
          </p:blipFill>
          <p:spPr>
            <a:xfrm>
              <a:off x="9205121" y="2072599"/>
              <a:ext cx="1830810" cy="1357397"/>
            </a:xfrm>
            <a:prstGeom prst="rect">
              <a:avLst/>
            </a:prstGeom>
          </p:spPr>
        </p:pic>
        <p:sp>
          <p:nvSpPr>
            <p:cNvPr id="12" name="Oval 11"/>
            <p:cNvSpPr/>
            <p:nvPr/>
          </p:nvSpPr>
          <p:spPr>
            <a:xfrm>
              <a:off x="9205121" y="203574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 name="Picture 1" descr="emoji with 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344" y="1918451"/>
            <a:ext cx="1152676" cy="1045093"/>
          </a:xfrm>
          <a:prstGeom prst="rect">
            <a:avLst/>
          </a:prstGeom>
        </p:spPr>
      </p:pic>
      <p:sp>
        <p:nvSpPr>
          <p:cNvPr id="13" name="TextBox 12"/>
          <p:cNvSpPr txBox="1"/>
          <p:nvPr/>
        </p:nvSpPr>
        <p:spPr>
          <a:xfrm>
            <a:off x="5216630" y="5796969"/>
            <a:ext cx="1837083" cy="365760"/>
          </a:xfrm>
          <a:prstGeom prst="rect">
            <a:avLst/>
          </a:prstGeom>
          <a:noFill/>
        </p:spPr>
        <p:txBody>
          <a:bodyPr wrap="square" rtlCol="0">
            <a:spAutoFit/>
          </a:bodyPr>
          <a:lstStyle/>
          <a:p>
            <a:pPr algn="ctr"/>
            <a:r>
              <a:rPr lang="en-GB" dirty="0">
                <a:latin typeface="Century Gothic" panose="020B0502020202020204" pitchFamily="34" charset="0"/>
              </a:rPr>
              <a:t>[still]</a:t>
            </a:r>
          </a:p>
        </p:txBody>
      </p:sp>
      <p:sp>
        <p:nvSpPr>
          <p:cNvPr id="14" name="TextBox 13"/>
          <p:cNvSpPr txBox="1"/>
          <p:nvPr/>
        </p:nvSpPr>
        <p:spPr>
          <a:xfrm>
            <a:off x="9334409" y="4266950"/>
            <a:ext cx="1837083" cy="365760"/>
          </a:xfrm>
          <a:prstGeom prst="rect">
            <a:avLst/>
          </a:prstGeom>
          <a:noFill/>
        </p:spPr>
        <p:txBody>
          <a:bodyPr wrap="square" rtlCol="0">
            <a:spAutoFit/>
          </a:bodyPr>
          <a:lstStyle/>
          <a:p>
            <a:pPr algn="ctr"/>
            <a:r>
              <a:rPr lang="en-GB" dirty="0">
                <a:latin typeface="Century Gothic" panose="020B0502020202020204" pitchFamily="34" charset="0"/>
              </a:rPr>
              <a:t>[to come]</a:t>
            </a:r>
          </a:p>
        </p:txBody>
      </p:sp>
      <p:pic>
        <p:nvPicPr>
          <p:cNvPr id="3" name="Picture 2" descr="open window"/>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263" y="4449830"/>
            <a:ext cx="1964252" cy="1378252"/>
          </a:xfrm>
          <a:prstGeom prst="rect">
            <a:avLst/>
          </a:prstGeom>
        </p:spPr>
      </p:pic>
      <p:pic>
        <p:nvPicPr>
          <p:cNvPr id="15" name="Picture 14" descr="person wav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0808" y="4827368"/>
            <a:ext cx="878620" cy="1175452"/>
          </a:xfrm>
          <a:prstGeom prst="rect">
            <a:avLst/>
          </a:prstGeom>
        </p:spPr>
      </p:pic>
    </p:spTree>
    <p:extLst>
      <p:ext uri="{BB962C8B-B14F-4D97-AF65-F5344CB8AC3E}">
        <p14:creationId xmlns:p14="http://schemas.microsoft.com/office/powerpoint/2010/main" val="24800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ol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o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6" name="Wo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f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of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no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no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komm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kommen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FCB8-949B-624F-8293-252CF2309E15}"/>
              </a:ext>
            </a:extLst>
          </p:cNvPr>
          <p:cNvSpPr>
            <a:spLocks noGrp="1"/>
          </p:cNvSpPr>
          <p:nvPr>
            <p:ph type="title"/>
          </p:nvPr>
        </p:nvSpPr>
        <p:spPr>
          <a:xfrm>
            <a:off x="5016862" y="59599"/>
            <a:ext cx="2158275" cy="1711405"/>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217024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o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f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no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omm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49EF-06C5-9343-941A-B8C8153C6B59}"/>
              </a:ext>
            </a:extLst>
          </p:cNvPr>
          <p:cNvSpPr>
            <a:spLocks noGrp="1"/>
          </p:cNvSpPr>
          <p:nvPr>
            <p:ph type="title"/>
          </p:nvPr>
        </p:nvSpPr>
        <p:spPr>
          <a:xfrm>
            <a:off x="5012255" y="182235"/>
            <a:ext cx="2167489" cy="1458699"/>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
        <p:nvSpPr>
          <p:cNvPr id="5" name="Rectangle 4"/>
          <p:cNvSpPr/>
          <p:nvPr/>
        </p:nvSpPr>
        <p:spPr>
          <a:xfrm>
            <a:off x="5170803" y="5043126"/>
            <a:ext cx="192873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611801" y="3526500"/>
            <a:ext cx="31566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89964" y="976901"/>
            <a:ext cx="26228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59321" y="3526500"/>
            <a:ext cx="194636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67952" y="976901"/>
            <a:ext cx="23615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35191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ADEA09F-0794-4925-AD0D-F44AB5D092FB}"/>
              </a:ext>
            </a:extLst>
          </p:cNvPr>
          <p:cNvGrpSpPr/>
          <p:nvPr/>
        </p:nvGrpSpPr>
        <p:grpSpPr>
          <a:xfrm>
            <a:off x="4102514" y="1463754"/>
            <a:ext cx="3986972" cy="1965246"/>
            <a:chOff x="989435" y="1774138"/>
            <a:chExt cx="2339379" cy="1145306"/>
          </a:xfrm>
        </p:grpSpPr>
        <p:pic>
          <p:nvPicPr>
            <p:cNvPr id="8" name="Picture 7">
              <a:extLst>
                <a:ext uri="{FF2B5EF4-FFF2-40B4-BE49-F238E27FC236}">
                  <a16:creationId xmlns:a16="http://schemas.microsoft.com/office/drawing/2014/main" id="{9798BFC8-F35D-4B35-A07E-AA9D21459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9" name="Picture 8">
              <a:extLst>
                <a:ext uri="{FF2B5EF4-FFF2-40B4-BE49-F238E27FC236}">
                  <a16:creationId xmlns:a16="http://schemas.microsoft.com/office/drawing/2014/main" id="{1075D0E7-2BB5-4135-BA28-67D2C1D6D6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sp>
        <p:nvSpPr>
          <p:cNvPr id="10" name="TextBox 9">
            <a:extLst>
              <a:ext uri="{FF2B5EF4-FFF2-40B4-BE49-F238E27FC236}">
                <a16:creationId xmlns:a16="http://schemas.microsoft.com/office/drawing/2014/main" id="{F35EF2F0-1E00-4E88-BE9A-D702FB2D1413}"/>
              </a:ext>
            </a:extLst>
          </p:cNvPr>
          <p:cNvSpPr txBox="1"/>
          <p:nvPr/>
        </p:nvSpPr>
        <p:spPr>
          <a:xfrm>
            <a:off x="3048000" y="3844380"/>
            <a:ext cx="6362700" cy="769441"/>
          </a:xfrm>
          <a:prstGeom prst="rect">
            <a:avLst/>
          </a:prstGeom>
          <a:noFill/>
        </p:spPr>
        <p:txBody>
          <a:bodyPr wrap="square" rtlCol="0">
            <a:spAutoFit/>
          </a:bodyPr>
          <a:lstStyle/>
          <a:p>
            <a:r>
              <a:rPr lang="en-GB" sz="4400" b="1" dirty="0" err="1">
                <a:solidFill>
                  <a:srgbClr val="115076"/>
                </a:solidFill>
                <a:latin typeface="Century Gothic" panose="020B0502020202020204" pitchFamily="34" charset="0"/>
              </a:rPr>
              <a:t>wohnen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spielen</a:t>
            </a:r>
            <a:r>
              <a:rPr lang="en-GB" sz="4400" dirty="0">
                <a:solidFill>
                  <a:srgbClr val="115076"/>
                </a:solidFill>
                <a:latin typeface="Century Gothic" panose="020B0502020202020204" pitchFamily="34" charset="0"/>
              </a:rPr>
              <a:t>?</a:t>
            </a:r>
          </a:p>
        </p:txBody>
      </p:sp>
      <p:sp>
        <p:nvSpPr>
          <p:cNvPr id="11" name="Star: 5 Points 6">
            <a:extLst>
              <a:ext uri="{FF2B5EF4-FFF2-40B4-BE49-F238E27FC236}">
                <a16:creationId xmlns:a16="http://schemas.microsoft.com/office/drawing/2014/main" id="{AA573AB1-2D9D-47E3-94C3-768DDB36648D}"/>
              </a:ext>
            </a:extLst>
          </p:cNvPr>
          <p:cNvSpPr/>
          <p:nvPr/>
        </p:nvSpPr>
        <p:spPr>
          <a:xfrm>
            <a:off x="3482599"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26" presetClass="emph" presetSubtype="0" fill="hold" grpId="2" nodeType="withEffect">
                                  <p:stCondLst>
                                    <p:cond delay="0"/>
                                  </p:stCondLst>
                                  <p:childTnLst>
                                    <p:animEffect transition="out" filter="fade">
                                      <p:cBhvr>
                                        <p:cTn id="13" dur="1000" tmFilter="0, 0; .2, .5; .8, .5; 1, 0"/>
                                        <p:tgtEl>
                                          <p:spTgt spid="11"/>
                                        </p:tgtEl>
                                      </p:cBhvr>
                                    </p:animEffect>
                                    <p:animScale>
                                      <p:cBhvr>
                                        <p:cTn id="14" dur="500" autoRev="1" fill="hold"/>
                                        <p:tgtEl>
                                          <p:spTgt spid="11"/>
                                        </p:tgtEl>
                                      </p:cBhvr>
                                      <p:by x="105000" y="105000"/>
                                    </p:animScale>
                                  </p:childTnLst>
                                </p:cTn>
                              </p:par>
                            </p:childTnLst>
                          </p:cTn>
                        </p:par>
                        <p:par>
                          <p:cTn id="15" fill="hold">
                            <p:stCondLst>
                              <p:cond delay="1000"/>
                            </p:stCondLst>
                            <p:childTnLst>
                              <p:par>
                                <p:cTn id="16" presetID="1" presetClass="exit" presetSubtype="0" fill="hold" grpId="1"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3E2E473-738B-408A-B62C-FA6F1B5F788B}"/>
              </a:ext>
            </a:extLst>
          </p:cNvPr>
          <p:cNvGrpSpPr/>
          <p:nvPr/>
        </p:nvGrpSpPr>
        <p:grpSpPr>
          <a:xfrm>
            <a:off x="4502791" y="1580870"/>
            <a:ext cx="3376918" cy="1964700"/>
            <a:chOff x="3418099" y="-1959382"/>
            <a:chExt cx="3376918" cy="1964700"/>
          </a:xfrm>
        </p:grpSpPr>
        <p:pic>
          <p:nvPicPr>
            <p:cNvPr id="7" name="Google Shape;231;p10" descr="http://www.clker.com/cliparts/H/e/L/H/P/2/school-building-hi.png">
              <a:extLst>
                <a:ext uri="{FF2B5EF4-FFF2-40B4-BE49-F238E27FC236}">
                  <a16:creationId xmlns:a16="http://schemas.microsoft.com/office/drawing/2014/main" id="{A82F50FC-9FEC-439D-8D51-18706D95F72D}"/>
                </a:ext>
              </a:extLst>
            </p:cNvPr>
            <p:cNvPicPr preferRelativeResize="0"/>
            <p:nvPr/>
          </p:nvPicPr>
          <p:blipFill rotWithShape="1">
            <a:blip r:embed="rId5">
              <a:alphaModFix/>
            </a:blip>
            <a:srcRect/>
            <a:stretch/>
          </p:blipFill>
          <p:spPr>
            <a:xfrm>
              <a:off x="3418099" y="-1679496"/>
              <a:ext cx="3376918" cy="1684814"/>
            </a:xfrm>
            <a:prstGeom prst="rect">
              <a:avLst/>
            </a:prstGeom>
            <a:noFill/>
            <a:ln>
              <a:noFill/>
            </a:ln>
          </p:spPr>
        </p:pic>
        <p:sp>
          <p:nvSpPr>
            <p:cNvPr id="8" name="Arrow: Down 3">
              <a:extLst>
                <a:ext uri="{FF2B5EF4-FFF2-40B4-BE49-F238E27FC236}">
                  <a16:creationId xmlns:a16="http://schemas.microsoft.com/office/drawing/2014/main" id="{E98E7EA3-A75F-4572-A066-3F022D062936}"/>
                </a:ext>
              </a:extLst>
            </p:cNvPr>
            <p:cNvSpPr/>
            <p:nvPr/>
          </p:nvSpPr>
          <p:spPr>
            <a:xfrm>
              <a:off x="4772321" y="-1959382"/>
              <a:ext cx="470620" cy="44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2F1D42AD-FC65-4D26-99AC-162E61BFA47F}"/>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im</a:t>
            </a:r>
            <a:r>
              <a:rPr lang="en-GB" sz="4400" b="1"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Unterricht</a:t>
            </a:r>
            <a:r>
              <a:rPr lang="en-GB" sz="4400" b="1"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a:solidFill>
                  <a:srgbClr val="115076"/>
                </a:solidFill>
                <a:latin typeface="Century Gothic" panose="020B0502020202020204" pitchFamily="34" charset="0"/>
              </a:rPr>
              <a:t>in der Schule</a:t>
            </a:r>
            <a:r>
              <a:rPr lang="en-GB" sz="4400" dirty="0">
                <a:solidFill>
                  <a:srgbClr val="115076"/>
                </a:solidFill>
                <a:latin typeface="Century Gothic" panose="020B0502020202020204" pitchFamily="34" charset="0"/>
              </a:rPr>
              <a:t>?</a:t>
            </a:r>
          </a:p>
        </p:txBody>
      </p:sp>
      <p:sp>
        <p:nvSpPr>
          <p:cNvPr id="10" name="Star: 5 Points 5">
            <a:extLst>
              <a:ext uri="{FF2B5EF4-FFF2-40B4-BE49-F238E27FC236}">
                <a16:creationId xmlns:a16="http://schemas.microsoft.com/office/drawing/2014/main" id="{6FA6BDAE-1110-48AB-B7E5-171E61884893}"/>
              </a:ext>
            </a:extLst>
          </p:cNvPr>
          <p:cNvSpPr/>
          <p:nvPr/>
        </p:nvSpPr>
        <p:spPr>
          <a:xfrm>
            <a:off x="763905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21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0"/>
                                        </p:tgtEl>
                                      </p:cBhvr>
                                    </p:animEffect>
                                    <p:animScale>
                                      <p:cBhvr>
                                        <p:cTn id="13" dur="500" autoRev="1" fill="hold"/>
                                        <p:tgtEl>
                                          <p:spTgt spid="10"/>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F724DF3-E986-4F9F-A9B7-C7D3107F136D}"/>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im</a:t>
            </a:r>
            <a:r>
              <a:rPr lang="en-GB" sz="4400" b="1"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Klassenzimmer</a:t>
            </a:r>
            <a:r>
              <a:rPr lang="en-GB" sz="4400" b="1"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spielen</a:t>
            </a:r>
            <a:r>
              <a:rPr lang="en-GB" sz="4400" dirty="0">
                <a:solidFill>
                  <a:srgbClr val="115076"/>
                </a:solidFill>
                <a:latin typeface="Century Gothic" panose="020B0502020202020204" pitchFamily="34" charset="0"/>
              </a:rPr>
              <a:t>?</a:t>
            </a:r>
          </a:p>
        </p:txBody>
      </p:sp>
      <p:sp>
        <p:nvSpPr>
          <p:cNvPr id="7" name="Star: 5 Points 3">
            <a:extLst>
              <a:ext uri="{FF2B5EF4-FFF2-40B4-BE49-F238E27FC236}">
                <a16:creationId xmlns:a16="http://schemas.microsoft.com/office/drawing/2014/main" id="{0DE291BA-52FF-40FA-B037-B480BC5E6A8F}"/>
              </a:ext>
            </a:extLst>
          </p:cNvPr>
          <p:cNvSpPr/>
          <p:nvPr/>
        </p:nvSpPr>
        <p:spPr>
          <a:xfrm>
            <a:off x="3162300" y="474717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085" y="195126"/>
            <a:ext cx="4833257" cy="3438661"/>
          </a:xfrm>
          <a:prstGeom prst="rect">
            <a:avLst/>
          </a:prstGeom>
        </p:spPr>
      </p:pic>
    </p:spTree>
    <p:extLst>
      <p:ext uri="{BB962C8B-B14F-4D97-AF65-F5344CB8AC3E}">
        <p14:creationId xmlns:p14="http://schemas.microsoft.com/office/powerpoint/2010/main" val="389255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D594D9-B809-4116-888F-B6FE69D337BE}"/>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lernen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reden</a:t>
            </a:r>
            <a:r>
              <a:rPr lang="en-GB" sz="4400" dirty="0">
                <a:solidFill>
                  <a:srgbClr val="115076"/>
                </a:solidFill>
                <a:latin typeface="Century Gothic" panose="020B0502020202020204" pitchFamily="34" charset="0"/>
              </a:rPr>
              <a:t>?</a:t>
            </a:r>
          </a:p>
        </p:txBody>
      </p:sp>
      <p:grpSp>
        <p:nvGrpSpPr>
          <p:cNvPr id="7" name="Group 6">
            <a:extLst>
              <a:ext uri="{FF2B5EF4-FFF2-40B4-BE49-F238E27FC236}">
                <a16:creationId xmlns:a16="http://schemas.microsoft.com/office/drawing/2014/main" id="{50CCED4F-C016-405A-8053-0F476C65CBE7}"/>
              </a:ext>
            </a:extLst>
          </p:cNvPr>
          <p:cNvGrpSpPr/>
          <p:nvPr/>
        </p:nvGrpSpPr>
        <p:grpSpPr>
          <a:xfrm>
            <a:off x="3737541" y="952500"/>
            <a:ext cx="4716918" cy="2647950"/>
            <a:chOff x="3234413" y="3429000"/>
            <a:chExt cx="3718837" cy="2109788"/>
          </a:xfrm>
        </p:grpSpPr>
        <p:pic>
          <p:nvPicPr>
            <p:cNvPr id="8" name="Picture 4" descr="Image result for friends clipart">
              <a:extLst>
                <a:ext uri="{FF2B5EF4-FFF2-40B4-BE49-F238E27FC236}">
                  <a16:creationId xmlns:a16="http://schemas.microsoft.com/office/drawing/2014/main" id="{DD83B4D5-1835-49A7-8E0D-75FFEE5D38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4">
              <a:extLst>
                <a:ext uri="{FF2B5EF4-FFF2-40B4-BE49-F238E27FC236}">
                  <a16:creationId xmlns:a16="http://schemas.microsoft.com/office/drawing/2014/main" id="{549105A2-220C-4383-B20E-502A5A68D78E}"/>
                </a:ext>
              </a:extLst>
            </p:cNvPr>
            <p:cNvSpPr/>
            <p:nvPr/>
          </p:nvSpPr>
          <p:spPr>
            <a:xfrm>
              <a:off x="5676516" y="3429000"/>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peech Bubble: Oval 5">
              <a:extLst>
                <a:ext uri="{FF2B5EF4-FFF2-40B4-BE49-F238E27FC236}">
                  <a16:creationId xmlns:a16="http://schemas.microsoft.com/office/drawing/2014/main" id="{8CFDFDA4-0F88-4206-9D97-4D014F5D33DF}"/>
                </a:ext>
              </a:extLst>
            </p:cNvPr>
            <p:cNvSpPr/>
            <p:nvPr/>
          </p:nvSpPr>
          <p:spPr>
            <a:xfrm flipH="1">
              <a:off x="3234413" y="3648075"/>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Star: 5 Points 6">
            <a:extLst>
              <a:ext uri="{FF2B5EF4-FFF2-40B4-BE49-F238E27FC236}">
                <a16:creationId xmlns:a16="http://schemas.microsoft.com/office/drawing/2014/main" id="{15F62351-5FD1-4C58-B7CB-71BA756B8F79}"/>
              </a:ext>
            </a:extLst>
          </p:cNvPr>
          <p:cNvSpPr/>
          <p:nvPr/>
        </p:nvSpPr>
        <p:spPr>
          <a:xfrm>
            <a:off x="6873309"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29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1"/>
                                        </p:tgtEl>
                                      </p:cBhvr>
                                    </p:animEffect>
                                    <p:animScale>
                                      <p:cBhvr>
                                        <p:cTn id="13" dur="500" autoRev="1" fill="hold"/>
                                        <p:tgtEl>
                                          <p:spTgt spid="11"/>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A8EF5B6-5C17-43BF-993D-EB7BE9A04C8C}"/>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im</a:t>
            </a:r>
            <a:r>
              <a:rPr lang="en-GB" sz="4400" b="1"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Unterricht</a:t>
            </a:r>
            <a:r>
              <a:rPr lang="en-GB" sz="4400" b="1"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spielen</a:t>
            </a:r>
            <a:r>
              <a:rPr lang="en-GB" sz="4400" dirty="0">
                <a:solidFill>
                  <a:srgbClr val="115076"/>
                </a:solidFill>
                <a:latin typeface="Century Gothic" panose="020B0502020202020204" pitchFamily="34" charset="0"/>
              </a:rPr>
              <a:t>?</a:t>
            </a:r>
          </a:p>
        </p:txBody>
      </p:sp>
      <p:pic>
        <p:nvPicPr>
          <p:cNvPr id="7" name="Picture 6">
            <a:extLst>
              <a:ext uri="{FF2B5EF4-FFF2-40B4-BE49-F238E27FC236}">
                <a16:creationId xmlns:a16="http://schemas.microsoft.com/office/drawing/2014/main" id="{2AD6187E-53BB-4F26-B174-772C9A6117B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92672" y="584345"/>
            <a:ext cx="3644756" cy="3644756"/>
          </a:xfrm>
          <a:prstGeom prst="rect">
            <a:avLst/>
          </a:prstGeom>
        </p:spPr>
      </p:pic>
      <p:sp>
        <p:nvSpPr>
          <p:cNvPr id="8" name="Star: 5 Points 3">
            <a:extLst>
              <a:ext uri="{FF2B5EF4-FFF2-40B4-BE49-F238E27FC236}">
                <a16:creationId xmlns:a16="http://schemas.microsoft.com/office/drawing/2014/main" id="{62360BAE-2740-480F-B195-E38D5DAE5A75}"/>
              </a:ext>
            </a:extLst>
          </p:cNvPr>
          <p:cNvSpPr/>
          <p:nvPr/>
        </p:nvSpPr>
        <p:spPr>
          <a:xfrm>
            <a:off x="3483047"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13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F262-0478-4041-991E-6A5E3941D00B}"/>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Montag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a:solidFill>
                  <a:srgbClr val="115076"/>
                </a:solidFill>
                <a:latin typeface="Century Gothic" panose="020B0502020202020204" pitchFamily="34" charset="0"/>
              </a:rPr>
              <a:t>die Aufgabe</a:t>
            </a:r>
            <a:r>
              <a:rPr lang="en-GB" sz="4400" dirty="0">
                <a:solidFill>
                  <a:srgbClr val="115076"/>
                </a:solidFill>
                <a:latin typeface="Century Gothic" panose="020B0502020202020204" pitchFamily="34" charset="0"/>
              </a:rPr>
              <a:t>?</a:t>
            </a:r>
          </a:p>
        </p:txBody>
      </p:sp>
      <p:pic>
        <p:nvPicPr>
          <p:cNvPr id="7" name="Picture 6" descr="Classroom, Cooperative Learning, Discussion, Group Work">
            <a:extLst>
              <a:ext uri="{FF2B5EF4-FFF2-40B4-BE49-F238E27FC236}">
                <a16:creationId xmlns:a16="http://schemas.microsoft.com/office/drawing/2014/main" id="{E1FBF4DE-92F5-478D-9BD2-D522B98781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6532" y="1230085"/>
            <a:ext cx="3505200" cy="2614295"/>
          </a:xfrm>
          <a:prstGeom prst="rect">
            <a:avLst/>
          </a:prstGeom>
          <a:noFill/>
          <a:extLst>
            <a:ext uri="{909E8E84-426E-40DD-AFC4-6F175D3DCCD1}">
              <a14:hiddenFill xmlns:a14="http://schemas.microsoft.com/office/drawing/2010/main">
                <a:solidFill>
                  <a:srgbClr val="FFFFFF"/>
                </a:solidFill>
              </a14:hiddenFill>
            </a:ext>
          </a:extLst>
        </p:spPr>
      </p:pic>
      <p:sp>
        <p:nvSpPr>
          <p:cNvPr id="8" name="Star: 5 Points 3">
            <a:extLst>
              <a:ext uri="{FF2B5EF4-FFF2-40B4-BE49-F238E27FC236}">
                <a16:creationId xmlns:a16="http://schemas.microsoft.com/office/drawing/2014/main" id="{588AB385-3D6F-4E9E-BFA3-A93B06656650}"/>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654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pic>
        <p:nvPicPr>
          <p:cNvPr id="8" name="Picture 7" descr="girl search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186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o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FFBC864-1169-4C6D-8267-B40F1864709D}"/>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machen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spielen</a:t>
            </a:r>
            <a:r>
              <a:rPr lang="en-GB" sz="4400" dirty="0">
                <a:solidFill>
                  <a:srgbClr val="115076"/>
                </a:solidFill>
                <a:latin typeface="Century Gothic" panose="020B0502020202020204" pitchFamily="34" charset="0"/>
              </a:rPr>
              <a:t>?</a:t>
            </a:r>
          </a:p>
        </p:txBody>
      </p:sp>
      <p:pic>
        <p:nvPicPr>
          <p:cNvPr id="7" name="Picture 8" descr="Checklist, Task, To Do, List, Plan, Work, Reminder">
            <a:extLst>
              <a:ext uri="{FF2B5EF4-FFF2-40B4-BE49-F238E27FC236}">
                <a16:creationId xmlns:a16="http://schemas.microsoft.com/office/drawing/2014/main" id="{C82797C5-B74C-4CCD-95D1-B1AE65D0C7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075" y="1163991"/>
            <a:ext cx="2421361" cy="2609850"/>
          </a:xfrm>
          <a:prstGeom prst="rect">
            <a:avLst/>
          </a:prstGeom>
          <a:noFill/>
          <a:extLst>
            <a:ext uri="{909E8E84-426E-40DD-AFC4-6F175D3DCCD1}">
              <a14:hiddenFill xmlns:a14="http://schemas.microsoft.com/office/drawing/2010/main">
                <a:solidFill>
                  <a:srgbClr val="FFFFFF"/>
                </a:solidFill>
              </a14:hiddenFill>
            </a:ext>
          </a:extLst>
        </p:spPr>
      </p:pic>
      <p:sp>
        <p:nvSpPr>
          <p:cNvPr id="8" name="Star: 5 Points 4">
            <a:extLst>
              <a:ext uri="{FF2B5EF4-FFF2-40B4-BE49-F238E27FC236}">
                <a16:creationId xmlns:a16="http://schemas.microsoft.com/office/drawing/2014/main" id="{0DE76A8F-B995-4063-A1BE-E16AD26DF544}"/>
              </a:ext>
            </a:extLst>
          </p:cNvPr>
          <p:cNvSpPr/>
          <p:nvPr/>
        </p:nvSpPr>
        <p:spPr>
          <a:xfrm>
            <a:off x="3562350" y="4686300"/>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17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10" descr="Blackboard, Boys, Chalkboard, Children">
            <a:extLst>
              <a:ext uri="{FF2B5EF4-FFF2-40B4-BE49-F238E27FC236}">
                <a16:creationId xmlns:a16="http://schemas.microsoft.com/office/drawing/2014/main" id="{BAF258FE-86CD-48FB-8218-3F5B3B3E2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7" y="1075944"/>
            <a:ext cx="4238625"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972886-BF5F-48FC-9B59-E193F5E3B249}"/>
              </a:ext>
            </a:extLst>
          </p:cNvPr>
          <p:cNvSpPr txBox="1"/>
          <p:nvPr/>
        </p:nvSpPr>
        <p:spPr>
          <a:xfrm>
            <a:off x="1085849" y="3929724"/>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lernen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schreiben</a:t>
            </a:r>
            <a:r>
              <a:rPr lang="en-GB" sz="4400" dirty="0">
                <a:solidFill>
                  <a:srgbClr val="115076"/>
                </a:solidFill>
                <a:latin typeface="Century Gothic" panose="020B0502020202020204" pitchFamily="34" charset="0"/>
              </a:rPr>
              <a:t>?</a:t>
            </a:r>
          </a:p>
        </p:txBody>
      </p:sp>
      <p:sp>
        <p:nvSpPr>
          <p:cNvPr id="8" name="Star: 5 Points 3">
            <a:extLst>
              <a:ext uri="{FF2B5EF4-FFF2-40B4-BE49-F238E27FC236}">
                <a16:creationId xmlns:a16="http://schemas.microsoft.com/office/drawing/2014/main" id="{FBF24BF0-A64A-4712-88E9-8FEBDECCE9D7}"/>
              </a:ext>
            </a:extLst>
          </p:cNvPr>
          <p:cNvSpPr/>
          <p:nvPr/>
        </p:nvSpPr>
        <p:spPr>
          <a:xfrm>
            <a:off x="3205162"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544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mph" presetSubtype="0" fill="hold" grpId="2" nodeType="withEffect">
                                  <p:stCondLst>
                                    <p:cond delay="0"/>
                                  </p:stCondLst>
                                  <p:childTnLst>
                                    <p:animEffect transition="out" filter="fade">
                                      <p:cBhvr>
                                        <p:cTn id="8" dur="1000" tmFilter="0, 0; .2, .5; .8, .5; 1, 0"/>
                                        <p:tgtEl>
                                          <p:spTgt spid="8"/>
                                        </p:tgtEl>
                                      </p:cBhvr>
                                    </p:animEffect>
                                    <p:animScale>
                                      <p:cBhvr>
                                        <p:cTn id="9" dur="500" autoRev="1" fill="hold"/>
                                        <p:tgtEl>
                                          <p:spTgt spid="8"/>
                                        </p:tgtEl>
                                      </p:cBhvr>
                                      <p:by x="105000" y="105000"/>
                                    </p:animScale>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595AFBD3-5C40-4EB0-BA88-2FDBF53ED9AE}"/>
              </a:ext>
            </a:extLst>
          </p:cNvPr>
          <p:cNvPicPr>
            <a:picLocks noChangeAspect="1"/>
          </p:cNvPicPr>
          <p:nvPr/>
        </p:nvPicPr>
        <p:blipFill>
          <a:blip r:embed="rId5"/>
          <a:stretch>
            <a:fillRect/>
          </a:stretch>
        </p:blipFill>
        <p:spPr>
          <a:xfrm>
            <a:off x="5033975" y="1163991"/>
            <a:ext cx="1967077" cy="3048969"/>
          </a:xfrm>
          <a:prstGeom prst="rect">
            <a:avLst/>
          </a:prstGeom>
        </p:spPr>
      </p:pic>
      <p:sp>
        <p:nvSpPr>
          <p:cNvPr id="13" name="TextBox 12">
            <a:extLst>
              <a:ext uri="{FF2B5EF4-FFF2-40B4-BE49-F238E27FC236}">
                <a16:creationId xmlns:a16="http://schemas.microsoft.com/office/drawing/2014/main" id="{B4DC2272-91FA-4AB4-8B38-EC01F229CE80}"/>
              </a:ext>
            </a:extLst>
          </p:cNvPr>
          <p:cNvSpPr txBox="1"/>
          <p:nvPr/>
        </p:nvSpPr>
        <p:spPr>
          <a:xfrm>
            <a:off x="1085849" y="396630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schreiben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mit</a:t>
            </a:r>
            <a:r>
              <a:rPr lang="en-GB" sz="4400" b="1"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Freunden</a:t>
            </a:r>
            <a:r>
              <a:rPr lang="en-GB" sz="4400" dirty="0">
                <a:solidFill>
                  <a:srgbClr val="115076"/>
                </a:solidFill>
                <a:latin typeface="Century Gothic" panose="020B0502020202020204" pitchFamily="34" charset="0"/>
              </a:rPr>
              <a:t>?</a:t>
            </a:r>
          </a:p>
        </p:txBody>
      </p:sp>
      <p:sp>
        <p:nvSpPr>
          <p:cNvPr id="14" name="Star: 5 Points 3">
            <a:extLst>
              <a:ext uri="{FF2B5EF4-FFF2-40B4-BE49-F238E27FC236}">
                <a16:creationId xmlns:a16="http://schemas.microsoft.com/office/drawing/2014/main" id="{D3F037C8-0442-420E-A7B0-C8428FA9702B}"/>
              </a:ext>
            </a:extLst>
          </p:cNvPr>
          <p:cNvSpPr/>
          <p:nvPr/>
        </p:nvSpPr>
        <p:spPr>
          <a:xfrm>
            <a:off x="27813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971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4"/>
                                        </p:tgtEl>
                                      </p:cBhvr>
                                    </p:animEffect>
                                    <p:animScale>
                                      <p:cBhvr>
                                        <p:cTn id="13" dur="500" autoRev="1" fill="hold"/>
                                        <p:tgtEl>
                                          <p:spTgt spid="14"/>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2" descr="Image result for with friends clipart">
            <a:extLst>
              <a:ext uri="{FF2B5EF4-FFF2-40B4-BE49-F238E27FC236}">
                <a16:creationId xmlns:a16="http://schemas.microsoft.com/office/drawing/2014/main" id="{3B244458-6414-4579-BEC1-D74AF2A2A3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144" y="1163991"/>
            <a:ext cx="3071812" cy="27890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62BBE8-5559-4A31-91D7-7C4144E95C38}"/>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Montag</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mit</a:t>
            </a:r>
            <a:r>
              <a:rPr lang="en-GB" sz="4400" b="1"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Freunden</a:t>
            </a:r>
            <a:r>
              <a:rPr lang="en-GB" sz="4400" dirty="0">
                <a:solidFill>
                  <a:srgbClr val="115076"/>
                </a:solidFill>
                <a:latin typeface="Century Gothic" panose="020B0502020202020204" pitchFamily="34" charset="0"/>
              </a:rPr>
              <a:t>?</a:t>
            </a:r>
          </a:p>
        </p:txBody>
      </p:sp>
      <p:sp>
        <p:nvSpPr>
          <p:cNvPr id="14" name="Star: 5 Points 3">
            <a:extLst>
              <a:ext uri="{FF2B5EF4-FFF2-40B4-BE49-F238E27FC236}">
                <a16:creationId xmlns:a16="http://schemas.microsoft.com/office/drawing/2014/main" id="{BF4B66E1-4D15-4F82-9A2F-DD931D7C93E0}"/>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89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mph" presetSubtype="0" fill="hold" grpId="2" nodeType="withEffect">
                                  <p:stCondLst>
                                    <p:cond delay="0"/>
                                  </p:stCondLst>
                                  <p:childTnLst>
                                    <p:animEffect transition="out" filter="fade">
                                      <p:cBhvr>
                                        <p:cTn id="8" dur="1000" tmFilter="0, 0; .2, .5; .8, .5; 1, 0"/>
                                        <p:tgtEl>
                                          <p:spTgt spid="14"/>
                                        </p:tgtEl>
                                      </p:cBhvr>
                                    </p:animEffect>
                                    <p:animScale>
                                      <p:cBhvr>
                                        <p:cTn id="9" dur="500" autoRev="1" fill="hold"/>
                                        <p:tgtEl>
                                          <p:spTgt spid="14"/>
                                        </p:tgtEl>
                                      </p:cBhvr>
                                      <p:by x="105000" y="105000"/>
                                    </p:animScale>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Image result for to play clipart">
            <a:extLst>
              <a:ext uri="{FF2B5EF4-FFF2-40B4-BE49-F238E27FC236}">
                <a16:creationId xmlns:a16="http://schemas.microsoft.com/office/drawing/2014/main" id="{F40DADBA-13B5-4A05-BCD6-96835B29AB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072" y="1163991"/>
            <a:ext cx="3137814" cy="2865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2BB079-67EF-4351-867D-C58BFC1F8E12}"/>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schreiben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err="1">
                <a:solidFill>
                  <a:srgbClr val="115076"/>
                </a:solidFill>
                <a:latin typeface="Century Gothic" panose="020B0502020202020204" pitchFamily="34" charset="0"/>
              </a:rPr>
              <a:t>spielen</a:t>
            </a:r>
            <a:r>
              <a:rPr lang="en-GB" sz="4400" dirty="0">
                <a:solidFill>
                  <a:srgbClr val="115076"/>
                </a:solidFill>
                <a:latin typeface="Century Gothic" panose="020B0502020202020204" pitchFamily="34" charset="0"/>
              </a:rPr>
              <a:t>?</a:t>
            </a:r>
          </a:p>
        </p:txBody>
      </p:sp>
      <p:sp>
        <p:nvSpPr>
          <p:cNvPr id="8" name="Star: 5 Points 3">
            <a:extLst>
              <a:ext uri="{FF2B5EF4-FFF2-40B4-BE49-F238E27FC236}">
                <a16:creationId xmlns:a16="http://schemas.microsoft.com/office/drawing/2014/main" id="{9732DE88-6896-46D4-B2C1-A959FE1C45BA}"/>
              </a:ext>
            </a:extLst>
          </p:cNvPr>
          <p:cNvSpPr/>
          <p:nvPr/>
        </p:nvSpPr>
        <p:spPr>
          <a:xfrm>
            <a:off x="7328814" y="4569917"/>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49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EA73F43-7566-443C-85B8-DE8A3909F843}"/>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solidFill>
                  <a:srgbClr val="115076"/>
                </a:solidFill>
                <a:latin typeface="Century Gothic" panose="020B0502020202020204" pitchFamily="34" charset="0"/>
              </a:rPr>
              <a:t>machen</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oder</a:t>
            </a:r>
            <a:r>
              <a:rPr lang="en-GB" sz="4400" dirty="0">
                <a:solidFill>
                  <a:srgbClr val="115076"/>
                </a:solidFill>
                <a:latin typeface="Century Gothic" panose="020B0502020202020204" pitchFamily="34" charset="0"/>
              </a:rPr>
              <a:t> </a:t>
            </a:r>
            <a:r>
              <a:rPr lang="en-GB" sz="4400" b="1" dirty="0">
                <a:solidFill>
                  <a:srgbClr val="115076"/>
                </a:solidFill>
                <a:latin typeface="Century Gothic" panose="020B0502020202020204" pitchFamily="34" charset="0"/>
              </a:rPr>
              <a:t>Montag</a:t>
            </a:r>
            <a:r>
              <a:rPr lang="en-GB" sz="4400" dirty="0">
                <a:solidFill>
                  <a:srgbClr val="115076"/>
                </a:solidFill>
                <a:latin typeface="Century Gothic" panose="020B0502020202020204" pitchFamily="34" charset="0"/>
              </a:rPr>
              <a:t>?</a:t>
            </a:r>
          </a:p>
        </p:txBody>
      </p:sp>
      <p:grpSp>
        <p:nvGrpSpPr>
          <p:cNvPr id="10" name="Group 9">
            <a:extLst>
              <a:ext uri="{FF2B5EF4-FFF2-40B4-BE49-F238E27FC236}">
                <a16:creationId xmlns:a16="http://schemas.microsoft.com/office/drawing/2014/main" id="{7E67244D-5AE1-405B-A19A-37271820FE6A}"/>
              </a:ext>
            </a:extLst>
          </p:cNvPr>
          <p:cNvGrpSpPr/>
          <p:nvPr/>
        </p:nvGrpSpPr>
        <p:grpSpPr>
          <a:xfrm>
            <a:off x="4565400" y="1257301"/>
            <a:ext cx="3016499" cy="2171700"/>
            <a:chOff x="9423005" y="1762869"/>
            <a:chExt cx="1830810" cy="1394247"/>
          </a:xfrm>
        </p:grpSpPr>
        <p:pic>
          <p:nvPicPr>
            <p:cNvPr id="11" name="Picture 10">
              <a:extLst>
                <a:ext uri="{FF2B5EF4-FFF2-40B4-BE49-F238E27FC236}">
                  <a16:creationId xmlns:a16="http://schemas.microsoft.com/office/drawing/2014/main" id="{3A9A8CE5-F5EB-4682-B38F-08D82D4C83A1}"/>
                </a:ext>
              </a:extLst>
            </p:cNvPr>
            <p:cNvPicPr>
              <a:picLocks noChangeAspect="1"/>
            </p:cNvPicPr>
            <p:nvPr/>
          </p:nvPicPr>
          <p:blipFill rotWithShape="1">
            <a:blip r:embed="rId5">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12" name="Oval 11">
              <a:extLst>
                <a:ext uri="{FF2B5EF4-FFF2-40B4-BE49-F238E27FC236}">
                  <a16:creationId xmlns:a16="http://schemas.microsoft.com/office/drawing/2014/main" id="{BB87C502-7F41-4703-831D-09FFC7DC0719}"/>
                </a:ext>
              </a:extLst>
            </p:cNvPr>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13" name="Star: 5 Points 5">
            <a:extLst>
              <a:ext uri="{FF2B5EF4-FFF2-40B4-BE49-F238E27FC236}">
                <a16:creationId xmlns:a16="http://schemas.microsoft.com/office/drawing/2014/main" id="{43FFC248-F77A-45D0-A89B-FAFA03D63B93}"/>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537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3"/>
                                        </p:tgtEl>
                                      </p:cBhvr>
                                    </p:animEffect>
                                    <p:animScale>
                                      <p:cBhvr>
                                        <p:cTn id="13" dur="500" autoRev="1" fill="hold"/>
                                        <p:tgtEl>
                                          <p:spTgt spid="13"/>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85258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Table 13"/>
          <p:cNvGraphicFramePr>
            <a:graphicFrameLocks noGrp="1"/>
          </p:cNvGraphicFramePr>
          <p:nvPr>
            <p:extLst>
              <p:ext uri="{D42A27DB-BD31-4B8C-83A1-F6EECF244321}">
                <p14:modId xmlns:p14="http://schemas.microsoft.com/office/powerpoint/2010/main" val="3911669045"/>
              </p:ext>
            </p:extLst>
          </p:nvPr>
        </p:nvGraphicFramePr>
        <p:xfrm>
          <a:off x="3737720" y="542258"/>
          <a:ext cx="5991721" cy="5622305"/>
        </p:xfrm>
        <a:graphic>
          <a:graphicData uri="http://schemas.openxmlformats.org/drawingml/2006/table">
            <a:tbl>
              <a:tblPr firstRow="1" firstCol="1" bandRow="1">
                <a:tableStyleId>{5940675A-B579-460E-94D1-54222C63F5DA}</a:tableStyleId>
              </a:tblPr>
              <a:tblGrid>
                <a:gridCol w="513628">
                  <a:extLst>
                    <a:ext uri="{9D8B030D-6E8A-4147-A177-3AD203B41FA5}">
                      <a16:colId xmlns:a16="http://schemas.microsoft.com/office/drawing/2014/main" val="20000"/>
                    </a:ext>
                  </a:extLst>
                </a:gridCol>
                <a:gridCol w="2471193">
                  <a:extLst>
                    <a:ext uri="{9D8B030D-6E8A-4147-A177-3AD203B41FA5}">
                      <a16:colId xmlns:a16="http://schemas.microsoft.com/office/drawing/2014/main" val="20001"/>
                    </a:ext>
                  </a:extLst>
                </a:gridCol>
                <a:gridCol w="300690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wohnen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live</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schreiben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write</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spielen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play</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reden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talk</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lernen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learn</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machen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do</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Aufgabe</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task</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Montag</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Monday</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im</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Klassenzimmer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 the classroom</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im</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Unterricht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 lessons</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 der Schule</a:t>
                      </a: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 school</a:t>
                      </a:r>
                    </a:p>
                  </a:txBody>
                  <a:tcPr marL="68580" marR="68580" marT="0" marB="0" anchor="ctr"/>
                </a:tc>
                <a:extLst>
                  <a:ext uri="{0D108BD9-81ED-4DB2-BD59-A6C34878D82A}">
                    <a16:rowId xmlns:a16="http://schemas.microsoft.com/office/drawing/2014/main" val="10011"/>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Freunden</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with friends</a:t>
                      </a:r>
                    </a:p>
                  </a:txBody>
                  <a:tcPr marL="68580" marR="68580" marT="0" marB="0" anchor="ctr"/>
                </a:tc>
                <a:extLst>
                  <a:ext uri="{0D108BD9-81ED-4DB2-BD59-A6C34878D82A}">
                    <a16:rowId xmlns:a16="http://schemas.microsoft.com/office/drawing/2014/main" val="10012"/>
                  </a:ext>
                </a:extLst>
              </a:tr>
            </a:tbl>
          </a:graphicData>
        </a:graphic>
      </p:graphicFrame>
      <p:grpSp>
        <p:nvGrpSpPr>
          <p:cNvPr id="15" name="Group 14">
            <a:extLst>
              <a:ext uri="{FF2B5EF4-FFF2-40B4-BE49-F238E27FC236}">
                <a16:creationId xmlns:a16="http://schemas.microsoft.com/office/drawing/2014/main" id="{AB28A46F-9260-4D80-83E3-34A4B2C937AA}"/>
              </a:ext>
            </a:extLst>
          </p:cNvPr>
          <p:cNvGrpSpPr/>
          <p:nvPr/>
        </p:nvGrpSpPr>
        <p:grpSpPr>
          <a:xfrm>
            <a:off x="7021914" y="1025940"/>
            <a:ext cx="2379502" cy="5084071"/>
            <a:chOff x="5461338" y="1025940"/>
            <a:chExt cx="2379502" cy="5084071"/>
          </a:xfrm>
        </p:grpSpPr>
        <p:sp>
          <p:nvSpPr>
            <p:cNvPr id="16" name="Rectangle 15"/>
            <p:cNvSpPr/>
            <p:nvPr/>
          </p:nvSpPr>
          <p:spPr>
            <a:xfrm>
              <a:off x="5461338" y="1025940"/>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7" name="Rectangle 16"/>
            <p:cNvSpPr/>
            <p:nvPr/>
          </p:nvSpPr>
          <p:spPr>
            <a:xfrm>
              <a:off x="5461339" y="1443428"/>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8" name="Rectangle 17"/>
            <p:cNvSpPr/>
            <p:nvPr/>
          </p:nvSpPr>
          <p:spPr>
            <a:xfrm>
              <a:off x="5461339" y="1880757"/>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9" name="Rectangle 18"/>
            <p:cNvSpPr/>
            <p:nvPr/>
          </p:nvSpPr>
          <p:spPr>
            <a:xfrm>
              <a:off x="5461339" y="2342025"/>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Rectangle 19"/>
            <p:cNvSpPr/>
            <p:nvPr/>
          </p:nvSpPr>
          <p:spPr>
            <a:xfrm>
              <a:off x="5461339" y="2739451"/>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p:cNvSpPr/>
            <p:nvPr/>
          </p:nvSpPr>
          <p:spPr>
            <a:xfrm>
              <a:off x="5461339" y="3166715"/>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2" name="Rectangle 21"/>
            <p:cNvSpPr/>
            <p:nvPr/>
          </p:nvSpPr>
          <p:spPr>
            <a:xfrm>
              <a:off x="5461339" y="3606445"/>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p:cNvSpPr/>
            <p:nvPr/>
          </p:nvSpPr>
          <p:spPr>
            <a:xfrm>
              <a:off x="5461338" y="4041003"/>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p:cNvSpPr/>
            <p:nvPr/>
          </p:nvSpPr>
          <p:spPr>
            <a:xfrm>
              <a:off x="5461339" y="4472582"/>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p:cNvSpPr/>
            <p:nvPr/>
          </p:nvSpPr>
          <p:spPr>
            <a:xfrm>
              <a:off x="5461338" y="492205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p:cNvSpPr/>
            <p:nvPr/>
          </p:nvSpPr>
          <p:spPr>
            <a:xfrm>
              <a:off x="5461338" y="534076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p:cNvSpPr/>
            <p:nvPr/>
          </p:nvSpPr>
          <p:spPr>
            <a:xfrm>
              <a:off x="5461338" y="5778523"/>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28" name="Group 27">
            <a:extLst>
              <a:ext uri="{FF2B5EF4-FFF2-40B4-BE49-F238E27FC236}">
                <a16:creationId xmlns:a16="http://schemas.microsoft.com/office/drawing/2014/main" id="{25CBA3F5-624D-4F43-8D30-967740E39D91}"/>
              </a:ext>
            </a:extLst>
          </p:cNvPr>
          <p:cNvGrpSpPr/>
          <p:nvPr/>
        </p:nvGrpSpPr>
        <p:grpSpPr>
          <a:xfrm>
            <a:off x="4280488" y="1030987"/>
            <a:ext cx="2351624" cy="5084071"/>
            <a:chOff x="2719912" y="1030987"/>
            <a:chExt cx="2351624" cy="5084071"/>
          </a:xfrm>
        </p:grpSpPr>
        <p:sp>
          <p:nvSpPr>
            <p:cNvPr id="29" name="Rectangle 28"/>
            <p:cNvSpPr/>
            <p:nvPr/>
          </p:nvSpPr>
          <p:spPr>
            <a:xfrm>
              <a:off x="2719912" y="1030987"/>
              <a:ext cx="2313523"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p:cNvSpPr/>
            <p:nvPr/>
          </p:nvSpPr>
          <p:spPr>
            <a:xfrm>
              <a:off x="2738963" y="1467525"/>
              <a:ext cx="2313523"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p:cNvSpPr/>
            <p:nvPr/>
          </p:nvSpPr>
          <p:spPr>
            <a:xfrm>
              <a:off x="2738963" y="1885804"/>
              <a:ext cx="2313523"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2" name="Rectangle 31"/>
            <p:cNvSpPr/>
            <p:nvPr/>
          </p:nvSpPr>
          <p:spPr>
            <a:xfrm>
              <a:off x="2758013" y="2347072"/>
              <a:ext cx="2313523"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p:cNvSpPr/>
            <p:nvPr/>
          </p:nvSpPr>
          <p:spPr>
            <a:xfrm>
              <a:off x="2738963" y="2744498"/>
              <a:ext cx="2313523"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p:cNvSpPr/>
            <p:nvPr/>
          </p:nvSpPr>
          <p:spPr>
            <a:xfrm>
              <a:off x="2719913" y="3190812"/>
              <a:ext cx="2313523"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p:cNvSpPr/>
            <p:nvPr/>
          </p:nvSpPr>
          <p:spPr>
            <a:xfrm>
              <a:off x="2719913" y="3592442"/>
              <a:ext cx="2313523"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p:cNvSpPr/>
            <p:nvPr/>
          </p:nvSpPr>
          <p:spPr>
            <a:xfrm>
              <a:off x="2719912" y="4027000"/>
              <a:ext cx="2313523"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p:cNvSpPr/>
            <p:nvPr/>
          </p:nvSpPr>
          <p:spPr>
            <a:xfrm>
              <a:off x="2719913" y="4458579"/>
              <a:ext cx="2313523"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p:cNvSpPr/>
            <p:nvPr/>
          </p:nvSpPr>
          <p:spPr>
            <a:xfrm>
              <a:off x="2719912" y="4908054"/>
              <a:ext cx="2313523"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p:cNvSpPr/>
            <p:nvPr/>
          </p:nvSpPr>
          <p:spPr>
            <a:xfrm>
              <a:off x="2738962" y="5326762"/>
              <a:ext cx="2313523"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2719912" y="5783570"/>
              <a:ext cx="2313523"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27351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0" descr="Blackboard, Boys, Chalkboard, Children">
            <a:extLst>
              <a:ext uri="{FF2B5EF4-FFF2-40B4-BE49-F238E27FC236}">
                <a16:creationId xmlns:a16="http://schemas.microsoft.com/office/drawing/2014/main" id="{30039572-6BD3-429F-BED0-B15F35E61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698" y="1098539"/>
            <a:ext cx="4238625" cy="32385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287E9E4-BEFB-4AB4-B882-243F2B537E79}"/>
              </a:ext>
            </a:extLst>
          </p:cNvPr>
          <p:cNvGrpSpPr/>
          <p:nvPr/>
        </p:nvGrpSpPr>
        <p:grpSpPr>
          <a:xfrm>
            <a:off x="1913149" y="1595496"/>
            <a:ext cx="3376918" cy="1964700"/>
            <a:chOff x="3418099" y="-1959382"/>
            <a:chExt cx="3376918" cy="1964700"/>
          </a:xfrm>
        </p:grpSpPr>
        <p:pic>
          <p:nvPicPr>
            <p:cNvPr id="16" name="Google Shape;231;p10" descr="http://www.clker.com/cliparts/H/e/L/H/P/2/school-building-hi.png">
              <a:extLst>
                <a:ext uri="{FF2B5EF4-FFF2-40B4-BE49-F238E27FC236}">
                  <a16:creationId xmlns:a16="http://schemas.microsoft.com/office/drawing/2014/main" id="{7B350599-627B-4380-81E1-65C343BFCA3C}"/>
                </a:ext>
              </a:extLst>
            </p:cNvPr>
            <p:cNvPicPr preferRelativeResize="0"/>
            <p:nvPr/>
          </p:nvPicPr>
          <p:blipFill rotWithShape="1">
            <a:blip r:embed="rId6">
              <a:alphaModFix/>
            </a:blip>
            <a:srcRect/>
            <a:stretch/>
          </p:blipFill>
          <p:spPr>
            <a:xfrm>
              <a:off x="3418099" y="-1679496"/>
              <a:ext cx="3376918" cy="1684814"/>
            </a:xfrm>
            <a:prstGeom prst="rect">
              <a:avLst/>
            </a:prstGeom>
            <a:noFill/>
            <a:ln>
              <a:noFill/>
            </a:ln>
          </p:spPr>
        </p:pic>
        <p:sp>
          <p:nvSpPr>
            <p:cNvPr id="17" name="Arrow: Down 9">
              <a:extLst>
                <a:ext uri="{FF2B5EF4-FFF2-40B4-BE49-F238E27FC236}">
                  <a16:creationId xmlns:a16="http://schemas.microsoft.com/office/drawing/2014/main" id="{425F2F74-FDCF-4897-9D60-E5A598AAE756}"/>
                </a:ext>
              </a:extLst>
            </p:cNvPr>
            <p:cNvSpPr/>
            <p:nvPr/>
          </p:nvSpPr>
          <p:spPr>
            <a:xfrm>
              <a:off x="4772321" y="-1959382"/>
              <a:ext cx="470620" cy="44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Cross 17">
            <a:extLst>
              <a:ext uri="{FF2B5EF4-FFF2-40B4-BE49-F238E27FC236}">
                <a16:creationId xmlns:a16="http://schemas.microsoft.com/office/drawing/2014/main" id="{FFB15CF6-CD47-40A2-86EB-FC8FA6B81084}"/>
              </a:ext>
            </a:extLst>
          </p:cNvPr>
          <p:cNvSpPr/>
          <p:nvPr/>
        </p:nvSpPr>
        <p:spPr>
          <a:xfrm>
            <a:off x="5485828" y="250164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F9C09920-8FAC-4361-840F-F2372C13E31D}"/>
              </a:ext>
            </a:extLst>
          </p:cNvPr>
          <p:cNvSpPr txBox="1"/>
          <p:nvPr/>
        </p:nvSpPr>
        <p:spPr>
          <a:xfrm>
            <a:off x="1085850" y="4258908"/>
            <a:ext cx="5010150" cy="769441"/>
          </a:xfrm>
          <a:prstGeom prst="rect">
            <a:avLst/>
          </a:prstGeom>
          <a:noFill/>
        </p:spPr>
        <p:txBody>
          <a:bodyPr wrap="square" rtlCol="0">
            <a:spAutoFit/>
          </a:bodyPr>
          <a:lstStyle/>
          <a:p>
            <a:pPr algn="r"/>
            <a:r>
              <a:rPr lang="en-GB" sz="4400" dirty="0">
                <a:solidFill>
                  <a:srgbClr val="115076"/>
                </a:solidFill>
                <a:latin typeface="Century Gothic" panose="020B0502020202020204" pitchFamily="34" charset="0"/>
              </a:rPr>
              <a:t>in der Schule</a:t>
            </a:r>
          </a:p>
        </p:txBody>
      </p:sp>
      <p:sp>
        <p:nvSpPr>
          <p:cNvPr id="20" name="TextBox 19">
            <a:extLst>
              <a:ext uri="{FF2B5EF4-FFF2-40B4-BE49-F238E27FC236}">
                <a16:creationId xmlns:a16="http://schemas.microsoft.com/office/drawing/2014/main" id="{9735B660-5522-413E-98AF-2771D4E9D376}"/>
              </a:ext>
            </a:extLst>
          </p:cNvPr>
          <p:cNvSpPr txBox="1"/>
          <p:nvPr/>
        </p:nvSpPr>
        <p:spPr>
          <a:xfrm>
            <a:off x="6096000" y="4258908"/>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lernen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6994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ross 5">
            <a:extLst>
              <a:ext uri="{FF2B5EF4-FFF2-40B4-BE49-F238E27FC236}">
                <a16:creationId xmlns:a16="http://schemas.microsoft.com/office/drawing/2014/main" id="{3E884DFC-541A-45BF-8252-92C970E7E32A}"/>
              </a:ext>
            </a:extLst>
          </p:cNvPr>
          <p:cNvSpPr/>
          <p:nvPr/>
        </p:nvSpPr>
        <p:spPr>
          <a:xfrm>
            <a:off x="3907368" y="257479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6" descr="Classroom, Cooperative Learning, Discussion, Group Work">
            <a:extLst>
              <a:ext uri="{FF2B5EF4-FFF2-40B4-BE49-F238E27FC236}">
                <a16:creationId xmlns:a16="http://schemas.microsoft.com/office/drawing/2014/main" id="{0EEF8137-DA55-4593-BFF1-1E3D4051FC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486" y="1975277"/>
            <a:ext cx="2552700" cy="1903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ecklist, Task, To Do, List, Plan, Work, Reminder">
            <a:extLst>
              <a:ext uri="{FF2B5EF4-FFF2-40B4-BE49-F238E27FC236}">
                <a16:creationId xmlns:a16="http://schemas.microsoft.com/office/drawing/2014/main" id="{F115C8BA-E5D5-4649-8756-FF307EEDA9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9651" y="2076837"/>
            <a:ext cx="1577935" cy="1700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73CC54B-5259-4E64-9A59-56B869B54FE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752975" y="1675241"/>
            <a:ext cx="2686050" cy="2686050"/>
          </a:xfrm>
          <a:prstGeom prst="rect">
            <a:avLst/>
          </a:prstGeom>
        </p:spPr>
      </p:pic>
      <p:sp>
        <p:nvSpPr>
          <p:cNvPr id="11" name="Cross 10">
            <a:extLst>
              <a:ext uri="{FF2B5EF4-FFF2-40B4-BE49-F238E27FC236}">
                <a16:creationId xmlns:a16="http://schemas.microsoft.com/office/drawing/2014/main" id="{1AC70061-EA21-4E66-A822-0C2695F82EB4}"/>
              </a:ext>
            </a:extLst>
          </p:cNvPr>
          <p:cNvSpPr/>
          <p:nvPr/>
        </p:nvSpPr>
        <p:spPr>
          <a:xfrm>
            <a:off x="7863436" y="257479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56ABCEB7-1972-47EA-AA86-626CFE04A2B5}"/>
              </a:ext>
            </a:extLst>
          </p:cNvPr>
          <p:cNvSpPr txBox="1"/>
          <p:nvPr/>
        </p:nvSpPr>
        <p:spPr>
          <a:xfrm>
            <a:off x="-419100" y="4295484"/>
            <a:ext cx="5010150" cy="769441"/>
          </a:xfrm>
          <a:prstGeom prst="rect">
            <a:avLst/>
          </a:prstGeom>
          <a:noFill/>
        </p:spPr>
        <p:txBody>
          <a:bodyPr wrap="square" rtlCol="0">
            <a:spAutoFit/>
          </a:bodyPr>
          <a:lstStyle/>
          <a:p>
            <a:pPr algn="r"/>
            <a:r>
              <a:rPr lang="en-GB" sz="4400" dirty="0" err="1">
                <a:solidFill>
                  <a:srgbClr val="115076"/>
                </a:solidFill>
                <a:latin typeface="Century Gothic" panose="020B0502020202020204" pitchFamily="34" charset="0"/>
              </a:rPr>
              <a:t>eine</a:t>
            </a:r>
            <a:r>
              <a:rPr lang="en-GB" sz="4400" dirty="0">
                <a:solidFill>
                  <a:srgbClr val="115076"/>
                </a:solidFill>
                <a:latin typeface="Century Gothic" panose="020B0502020202020204" pitchFamily="34" charset="0"/>
              </a:rPr>
              <a:t> Aufgabe</a:t>
            </a:r>
          </a:p>
        </p:txBody>
      </p:sp>
      <p:sp>
        <p:nvSpPr>
          <p:cNvPr id="13" name="TextBox 12">
            <a:extLst>
              <a:ext uri="{FF2B5EF4-FFF2-40B4-BE49-F238E27FC236}">
                <a16:creationId xmlns:a16="http://schemas.microsoft.com/office/drawing/2014/main" id="{F9A6F91D-B198-4B27-B5AC-8A371D3E8749}"/>
              </a:ext>
            </a:extLst>
          </p:cNvPr>
          <p:cNvSpPr txBox="1"/>
          <p:nvPr/>
        </p:nvSpPr>
        <p:spPr>
          <a:xfrm>
            <a:off x="4591050" y="4295484"/>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im</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Unterricht</a:t>
            </a:r>
            <a:endParaRPr lang="en-GB" sz="4400"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30A2DEDC-ED5C-4EAC-B5AA-EBEC1A0FC123}"/>
              </a:ext>
            </a:extLst>
          </p:cNvPr>
          <p:cNvSpPr txBox="1"/>
          <p:nvPr/>
        </p:nvSpPr>
        <p:spPr>
          <a:xfrm>
            <a:off x="8286750" y="4295484"/>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machen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4686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 descr="Image result for with friends clipart">
            <a:extLst>
              <a:ext uri="{FF2B5EF4-FFF2-40B4-BE49-F238E27FC236}">
                <a16:creationId xmlns:a16="http://schemas.microsoft.com/office/drawing/2014/main" id="{F37783EC-9A29-4BA8-A8EB-FE1E7C627A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7889" y="1920887"/>
            <a:ext cx="3071812" cy="2789035"/>
          </a:xfrm>
          <a:prstGeom prst="rect">
            <a:avLst/>
          </a:prstGeom>
          <a:noFill/>
          <a:extLst>
            <a:ext uri="{909E8E84-426E-40DD-AFC4-6F175D3DCCD1}">
              <a14:hiddenFill xmlns:a14="http://schemas.microsoft.com/office/drawing/2010/main">
                <a:solidFill>
                  <a:srgbClr val="FFFFFF"/>
                </a:solidFill>
              </a14:hiddenFill>
            </a:ext>
          </a:extLst>
        </p:spPr>
      </p:pic>
      <p:sp>
        <p:nvSpPr>
          <p:cNvPr id="24" name="Cross 23">
            <a:extLst>
              <a:ext uri="{FF2B5EF4-FFF2-40B4-BE49-F238E27FC236}">
                <a16:creationId xmlns:a16="http://schemas.microsoft.com/office/drawing/2014/main" id="{83FF694E-F453-4227-8680-77EBED342F45}"/>
              </a:ext>
            </a:extLst>
          </p:cNvPr>
          <p:cNvSpPr/>
          <p:nvPr/>
        </p:nvSpPr>
        <p:spPr>
          <a:xfrm>
            <a:off x="5736168" y="2804920"/>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3007B41B-9AEC-4F85-9D5E-4D3B6D9E3C0C}"/>
              </a:ext>
            </a:extLst>
          </p:cNvPr>
          <p:cNvGrpSpPr/>
          <p:nvPr/>
        </p:nvGrpSpPr>
        <p:grpSpPr>
          <a:xfrm>
            <a:off x="6881285" y="2178651"/>
            <a:ext cx="3718837" cy="2109788"/>
            <a:chOff x="3234413" y="3429000"/>
            <a:chExt cx="3718837" cy="2109788"/>
          </a:xfrm>
        </p:grpSpPr>
        <p:pic>
          <p:nvPicPr>
            <p:cNvPr id="26" name="Picture 25" descr="Image result for friends clipart">
              <a:extLst>
                <a:ext uri="{FF2B5EF4-FFF2-40B4-BE49-F238E27FC236}">
                  <a16:creationId xmlns:a16="http://schemas.microsoft.com/office/drawing/2014/main" id="{98CAB5BD-9B95-49F8-9E86-EF93E8E7D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Oval 5">
              <a:extLst>
                <a:ext uri="{FF2B5EF4-FFF2-40B4-BE49-F238E27FC236}">
                  <a16:creationId xmlns:a16="http://schemas.microsoft.com/office/drawing/2014/main" id="{6C70516A-6EF5-499D-A19E-A268C3185D64}"/>
                </a:ext>
              </a:extLst>
            </p:cNvPr>
            <p:cNvSpPr/>
            <p:nvPr/>
          </p:nvSpPr>
          <p:spPr>
            <a:xfrm>
              <a:off x="5676516" y="3429000"/>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Speech Bubble: Oval 6">
              <a:extLst>
                <a:ext uri="{FF2B5EF4-FFF2-40B4-BE49-F238E27FC236}">
                  <a16:creationId xmlns:a16="http://schemas.microsoft.com/office/drawing/2014/main" id="{6F85A4E4-3366-4407-BE43-080AD2836528}"/>
                </a:ext>
              </a:extLst>
            </p:cNvPr>
            <p:cNvSpPr/>
            <p:nvPr/>
          </p:nvSpPr>
          <p:spPr>
            <a:xfrm flipH="1">
              <a:off x="3234413" y="3648075"/>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TextBox 28">
            <a:extLst>
              <a:ext uri="{FF2B5EF4-FFF2-40B4-BE49-F238E27FC236}">
                <a16:creationId xmlns:a16="http://schemas.microsoft.com/office/drawing/2014/main" id="{78A13E56-B7D3-42FA-9681-47CFDBBB4794}"/>
              </a:ext>
            </a:extLst>
          </p:cNvPr>
          <p:cNvSpPr txBox="1"/>
          <p:nvPr/>
        </p:nvSpPr>
        <p:spPr>
          <a:xfrm>
            <a:off x="1085850" y="4807548"/>
            <a:ext cx="5010150" cy="769441"/>
          </a:xfrm>
          <a:prstGeom prst="rect">
            <a:avLst/>
          </a:prstGeom>
          <a:noFill/>
        </p:spPr>
        <p:txBody>
          <a:bodyPr wrap="square" rtlCol="0">
            <a:spAutoFit/>
          </a:bodyPr>
          <a:lstStyle/>
          <a:p>
            <a:pPr algn="r"/>
            <a:r>
              <a:rPr lang="en-GB" sz="4400" dirty="0" err="1">
                <a:solidFill>
                  <a:srgbClr val="115076"/>
                </a:solidFill>
                <a:latin typeface="Century Gothic" panose="020B0502020202020204" pitchFamily="34" charset="0"/>
              </a:rPr>
              <a:t>mit</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Freunden</a:t>
            </a:r>
            <a:endParaRPr lang="en-GB" sz="4400" dirty="0">
              <a:solidFill>
                <a:srgbClr val="115076"/>
              </a:solidFill>
              <a:latin typeface="Century Gothic" panose="020B0502020202020204" pitchFamily="34" charset="0"/>
            </a:endParaRPr>
          </a:p>
        </p:txBody>
      </p:sp>
      <p:sp>
        <p:nvSpPr>
          <p:cNvPr id="30" name="TextBox 29">
            <a:extLst>
              <a:ext uri="{FF2B5EF4-FFF2-40B4-BE49-F238E27FC236}">
                <a16:creationId xmlns:a16="http://schemas.microsoft.com/office/drawing/2014/main" id="{0230822D-2BB2-40D9-BDE8-E0ADE769C770}"/>
              </a:ext>
            </a:extLst>
          </p:cNvPr>
          <p:cNvSpPr txBox="1"/>
          <p:nvPr/>
        </p:nvSpPr>
        <p:spPr>
          <a:xfrm>
            <a:off x="6153150" y="4807548"/>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reden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1045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5881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Image result for guitar clipart">
            <a:extLst>
              <a:ext uri="{FF2B5EF4-FFF2-40B4-BE49-F238E27FC236}">
                <a16:creationId xmlns:a16="http://schemas.microsoft.com/office/drawing/2014/main" id="{89368510-C629-453C-A23F-D2AFC65A10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88226">
            <a:off x="2262571" y="2391730"/>
            <a:ext cx="3379690" cy="1457006"/>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13518DC3-AAF6-4795-8260-5D11BEB0E54E}"/>
              </a:ext>
            </a:extLst>
          </p:cNvPr>
          <p:cNvSpPr/>
          <p:nvPr/>
        </p:nvSpPr>
        <p:spPr>
          <a:xfrm>
            <a:off x="5724525" y="2767807"/>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Image result for to play clipart">
            <a:extLst>
              <a:ext uri="{FF2B5EF4-FFF2-40B4-BE49-F238E27FC236}">
                <a16:creationId xmlns:a16="http://schemas.microsoft.com/office/drawing/2014/main" id="{52F3EC92-9DEB-48DA-A8EC-34B55890A3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4708" y="1928171"/>
            <a:ext cx="2502958"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E7350E-9341-4075-90A6-9B506A48FC22}"/>
              </a:ext>
            </a:extLst>
          </p:cNvPr>
          <p:cNvSpPr txBox="1"/>
          <p:nvPr/>
        </p:nvSpPr>
        <p:spPr>
          <a:xfrm>
            <a:off x="1047750" y="4393020"/>
            <a:ext cx="5010150" cy="769441"/>
          </a:xfrm>
          <a:prstGeom prst="rect">
            <a:avLst/>
          </a:prstGeom>
          <a:noFill/>
        </p:spPr>
        <p:txBody>
          <a:bodyPr wrap="square" rtlCol="0">
            <a:spAutoFit/>
          </a:bodyPr>
          <a:lstStyle/>
          <a:p>
            <a:pPr algn="r"/>
            <a:r>
              <a:rPr lang="en-GB" sz="4400" dirty="0" err="1">
                <a:solidFill>
                  <a:srgbClr val="115076"/>
                </a:solidFill>
                <a:latin typeface="Century Gothic" panose="020B0502020202020204" pitchFamily="34" charset="0"/>
              </a:rPr>
              <a:t>Gitarre</a:t>
            </a:r>
            <a:endParaRPr lang="en-GB" sz="4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852E62AA-7D0A-4694-B5C2-52D57CA94E7C}"/>
              </a:ext>
            </a:extLst>
          </p:cNvPr>
          <p:cNvSpPr txBox="1"/>
          <p:nvPr/>
        </p:nvSpPr>
        <p:spPr>
          <a:xfrm>
            <a:off x="6134100" y="4393020"/>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spielen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76859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ross 5">
            <a:extLst>
              <a:ext uri="{FF2B5EF4-FFF2-40B4-BE49-F238E27FC236}">
                <a16:creationId xmlns:a16="http://schemas.microsoft.com/office/drawing/2014/main" id="{081453D2-48BE-44EE-9534-91DA099B196C}"/>
              </a:ext>
            </a:extLst>
          </p:cNvPr>
          <p:cNvSpPr/>
          <p:nvPr/>
        </p:nvSpPr>
        <p:spPr>
          <a:xfrm>
            <a:off x="6315075" y="2849250"/>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B91489E4-7D40-4688-A181-76F3BE757CDD}"/>
              </a:ext>
            </a:extLst>
          </p:cNvPr>
          <p:cNvGrpSpPr/>
          <p:nvPr/>
        </p:nvGrpSpPr>
        <p:grpSpPr>
          <a:xfrm>
            <a:off x="8109778" y="2439833"/>
            <a:ext cx="3148772" cy="1496578"/>
            <a:chOff x="989435" y="1774138"/>
            <a:chExt cx="2339379" cy="1145306"/>
          </a:xfrm>
        </p:grpSpPr>
        <p:pic>
          <p:nvPicPr>
            <p:cNvPr id="9" name="Picture 8">
              <a:extLst>
                <a:ext uri="{FF2B5EF4-FFF2-40B4-BE49-F238E27FC236}">
                  <a16:creationId xmlns:a16="http://schemas.microsoft.com/office/drawing/2014/main" id="{3F7626B1-E7D2-4686-A2B4-AE9D6C6FD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0FC634ED-70B3-4646-887E-213119DCA7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1" name="Group 10">
            <a:extLst>
              <a:ext uri="{FF2B5EF4-FFF2-40B4-BE49-F238E27FC236}">
                <a16:creationId xmlns:a16="http://schemas.microsoft.com/office/drawing/2014/main" id="{ADE2EEEC-5F49-432A-A5C6-B342EE36EFF1}"/>
              </a:ext>
            </a:extLst>
          </p:cNvPr>
          <p:cNvGrpSpPr/>
          <p:nvPr/>
        </p:nvGrpSpPr>
        <p:grpSpPr>
          <a:xfrm>
            <a:off x="342900" y="1525433"/>
            <a:ext cx="5753100" cy="2876550"/>
            <a:chOff x="342900" y="342900"/>
            <a:chExt cx="5753100" cy="2876550"/>
          </a:xfrm>
        </p:grpSpPr>
        <p:pic>
          <p:nvPicPr>
            <p:cNvPr id="12" name="Picture 2" descr="Berlin, Skyline, Urban, Tv Tower, Brandenburger Tor">
              <a:extLst>
                <a:ext uri="{FF2B5EF4-FFF2-40B4-BE49-F238E27FC236}">
                  <a16:creationId xmlns:a16="http://schemas.microsoft.com/office/drawing/2014/main" id="{DBD3A36C-2751-46D1-9DCC-DED37C20BB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342900"/>
              <a:ext cx="5753100" cy="2876550"/>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
              <a:extLst>
                <a:ext uri="{FF2B5EF4-FFF2-40B4-BE49-F238E27FC236}">
                  <a16:creationId xmlns:a16="http://schemas.microsoft.com/office/drawing/2014/main" id="{2736EC54-F8FC-41A1-A24B-5C50768565DF}"/>
                </a:ext>
              </a:extLst>
            </p:cNvPr>
            <p:cNvSpPr/>
            <p:nvPr/>
          </p:nvSpPr>
          <p:spPr>
            <a:xfrm>
              <a:off x="2638425" y="494067"/>
              <a:ext cx="933450" cy="1077400"/>
            </a:xfrm>
            <a:prstGeom prst="down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TextBox 13">
            <a:extLst>
              <a:ext uri="{FF2B5EF4-FFF2-40B4-BE49-F238E27FC236}">
                <a16:creationId xmlns:a16="http://schemas.microsoft.com/office/drawing/2014/main" id="{528A91CE-E972-4EF4-8EB7-F5208E64882D}"/>
              </a:ext>
            </a:extLst>
          </p:cNvPr>
          <p:cNvSpPr txBox="1"/>
          <p:nvPr/>
        </p:nvSpPr>
        <p:spPr>
          <a:xfrm>
            <a:off x="1085850" y="4661153"/>
            <a:ext cx="5010150" cy="769441"/>
          </a:xfrm>
          <a:prstGeom prst="rect">
            <a:avLst/>
          </a:prstGeom>
          <a:noFill/>
        </p:spPr>
        <p:txBody>
          <a:bodyPr wrap="square" rtlCol="0">
            <a:spAutoFit/>
          </a:bodyPr>
          <a:lstStyle/>
          <a:p>
            <a:pPr algn="r"/>
            <a:r>
              <a:rPr lang="en-GB" sz="4400" dirty="0">
                <a:solidFill>
                  <a:srgbClr val="115076"/>
                </a:solidFill>
                <a:latin typeface="Century Gothic" panose="020B0502020202020204" pitchFamily="34" charset="0"/>
              </a:rPr>
              <a:t>in Berlin</a:t>
            </a:r>
          </a:p>
        </p:txBody>
      </p:sp>
      <p:sp>
        <p:nvSpPr>
          <p:cNvPr id="15" name="TextBox 14">
            <a:extLst>
              <a:ext uri="{FF2B5EF4-FFF2-40B4-BE49-F238E27FC236}">
                <a16:creationId xmlns:a16="http://schemas.microsoft.com/office/drawing/2014/main" id="{98D381FE-556F-4868-924D-F32E3FF048B7}"/>
              </a:ext>
            </a:extLst>
          </p:cNvPr>
          <p:cNvSpPr txBox="1"/>
          <p:nvPr/>
        </p:nvSpPr>
        <p:spPr>
          <a:xfrm>
            <a:off x="6096000" y="4661153"/>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wohnen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4849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Image result for German writing clipart">
            <a:extLst>
              <a:ext uri="{FF2B5EF4-FFF2-40B4-BE49-F238E27FC236}">
                <a16:creationId xmlns:a16="http://schemas.microsoft.com/office/drawing/2014/main" id="{B3E6FF37-0E02-40D1-8537-54BA9244C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242" y="2057970"/>
            <a:ext cx="2333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C0280A9A-C12B-4AEB-AB82-DBD364A5A9C1}"/>
              </a:ext>
            </a:extLst>
          </p:cNvPr>
          <p:cNvSpPr/>
          <p:nvPr/>
        </p:nvSpPr>
        <p:spPr>
          <a:xfrm>
            <a:off x="5724525" y="2681859"/>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B8D54E17-A58C-4C61-B1D8-A0568600DD77}"/>
              </a:ext>
            </a:extLst>
          </p:cNvPr>
          <p:cNvPicPr>
            <a:picLocks noChangeAspect="1"/>
          </p:cNvPicPr>
          <p:nvPr/>
        </p:nvPicPr>
        <p:blipFill>
          <a:blip r:embed="rId6"/>
          <a:stretch>
            <a:fillRect/>
          </a:stretch>
        </p:blipFill>
        <p:spPr>
          <a:xfrm>
            <a:off x="7110577" y="1705546"/>
            <a:ext cx="1714500" cy="2657475"/>
          </a:xfrm>
          <a:prstGeom prst="rect">
            <a:avLst/>
          </a:prstGeom>
        </p:spPr>
      </p:pic>
      <p:sp>
        <p:nvSpPr>
          <p:cNvPr id="10" name="TextBox 9">
            <a:extLst>
              <a:ext uri="{FF2B5EF4-FFF2-40B4-BE49-F238E27FC236}">
                <a16:creationId xmlns:a16="http://schemas.microsoft.com/office/drawing/2014/main" id="{9AE7D4EE-2B9A-4F76-977C-4DFC6C4F087A}"/>
              </a:ext>
            </a:extLst>
          </p:cNvPr>
          <p:cNvSpPr txBox="1"/>
          <p:nvPr/>
        </p:nvSpPr>
        <p:spPr>
          <a:xfrm>
            <a:off x="1085850" y="4283292"/>
            <a:ext cx="5010150" cy="769441"/>
          </a:xfrm>
          <a:prstGeom prst="rect">
            <a:avLst/>
          </a:prstGeom>
          <a:noFill/>
        </p:spPr>
        <p:txBody>
          <a:bodyPr wrap="square" rtlCol="0">
            <a:spAutoFit/>
          </a:bodyPr>
          <a:lstStyle/>
          <a:p>
            <a:pPr algn="r"/>
            <a:r>
              <a:rPr lang="en-GB" sz="4400" dirty="0">
                <a:solidFill>
                  <a:srgbClr val="115076"/>
                </a:solidFill>
                <a:latin typeface="Century Gothic" panose="020B0502020202020204" pitchFamily="34" charset="0"/>
              </a:rPr>
              <a:t>auf Deutsch</a:t>
            </a:r>
          </a:p>
        </p:txBody>
      </p:sp>
      <p:sp>
        <p:nvSpPr>
          <p:cNvPr id="11" name="TextBox 10">
            <a:extLst>
              <a:ext uri="{FF2B5EF4-FFF2-40B4-BE49-F238E27FC236}">
                <a16:creationId xmlns:a16="http://schemas.microsoft.com/office/drawing/2014/main" id="{044D1E37-B653-4DCE-98F7-4399A827373D}"/>
              </a:ext>
            </a:extLst>
          </p:cNvPr>
          <p:cNvSpPr txBox="1"/>
          <p:nvPr/>
        </p:nvSpPr>
        <p:spPr>
          <a:xfrm>
            <a:off x="6096000" y="4283292"/>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schreiben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4455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266432" cy="707849"/>
          </a:xfrm>
        </p:spPr>
        <p:txBody>
          <a:bodyPr>
            <a:normAutofit/>
          </a:bodyPr>
          <a:lstStyle/>
          <a:p>
            <a:r>
              <a:rPr lang="en-GB" sz="2800" b="1">
                <a:solidFill>
                  <a:prstClr val="white"/>
                </a:solidFill>
              </a:rPr>
              <a:t>Dictionary verb vs he/she form</a:t>
            </a:r>
            <a:endParaRPr lang="en-GB" sz="2800" b="1" dirty="0">
              <a:solidFill>
                <a:prstClr val="white"/>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4432" y="247046"/>
            <a:ext cx="16428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ontent Placeholder 2"/>
          <p:cNvSpPr>
            <a:spLocks noGrp="1"/>
          </p:cNvSpPr>
          <p:nvPr>
            <p:ph idx="1"/>
          </p:nvPr>
        </p:nvSpPr>
        <p:spPr>
          <a:xfrm>
            <a:off x="361500" y="1408920"/>
            <a:ext cx="10864988" cy="1235791"/>
          </a:xfrm>
        </p:spPr>
        <p:txBody>
          <a:bodyPr>
            <a:normAutofit/>
          </a:bodyPr>
          <a:lstStyle/>
          <a:p>
            <a:pPr marL="0" indent="0">
              <a:buNone/>
            </a:pPr>
            <a:r>
              <a:rPr lang="en-GB" dirty="0"/>
              <a:t>Only the infinitive form of a verb appears in the dictionary.</a:t>
            </a:r>
          </a:p>
          <a:p>
            <a:pPr marL="0" indent="0">
              <a:buNone/>
            </a:pPr>
            <a:r>
              <a:rPr lang="en-GB" dirty="0"/>
              <a:t>e.g. 	</a:t>
            </a:r>
            <a:r>
              <a:rPr lang="en-GB" dirty="0" err="1"/>
              <a:t>wohnen</a:t>
            </a:r>
            <a:r>
              <a:rPr lang="en-GB" dirty="0"/>
              <a:t> (</a:t>
            </a:r>
            <a:r>
              <a:rPr lang="en-GB" i="1" dirty="0"/>
              <a:t>to live / living</a:t>
            </a:r>
            <a:r>
              <a:rPr lang="en-GB" dirty="0"/>
              <a:t>), </a:t>
            </a:r>
            <a:r>
              <a:rPr lang="en-GB" dirty="0" err="1"/>
              <a:t>lernen</a:t>
            </a:r>
            <a:r>
              <a:rPr lang="en-GB" dirty="0"/>
              <a:t> (</a:t>
            </a:r>
            <a:r>
              <a:rPr lang="en-GB" i="1" dirty="0"/>
              <a:t>to learn / learning</a:t>
            </a:r>
            <a:r>
              <a:rPr lang="en-GB" dirty="0"/>
              <a:t>)</a:t>
            </a:r>
          </a:p>
          <a:p>
            <a:pPr marL="0" indent="0">
              <a:buNone/>
            </a:pPr>
            <a:endParaRPr lang="en-GB" dirty="0">
              <a:solidFill>
                <a:srgbClr val="DAA520"/>
              </a:solidFill>
            </a:endParaRPr>
          </a:p>
        </p:txBody>
      </p:sp>
      <p:sp>
        <p:nvSpPr>
          <p:cNvPr id="8" name="Content Placeholder 2">
            <a:extLst>
              <a:ext uri="{FF2B5EF4-FFF2-40B4-BE49-F238E27FC236}">
                <a16:creationId xmlns:a16="http://schemas.microsoft.com/office/drawing/2014/main" id="{4B10724D-6A27-2A4A-BD42-6F06B0351199}"/>
              </a:ext>
            </a:extLst>
          </p:cNvPr>
          <p:cNvSpPr txBox="1">
            <a:spLocks/>
          </p:cNvSpPr>
          <p:nvPr/>
        </p:nvSpPr>
        <p:spPr>
          <a:xfrm>
            <a:off x="365796" y="2768423"/>
            <a:ext cx="11313051" cy="106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To say what </a:t>
            </a:r>
            <a:r>
              <a:rPr lang="en-GB" b="1" dirty="0"/>
              <a:t>he/she does </a:t>
            </a:r>
            <a:r>
              <a:rPr lang="en-GB" u="sng" dirty="0"/>
              <a:t>or</a:t>
            </a:r>
            <a:r>
              <a:rPr lang="en-GB" dirty="0"/>
              <a:t> </a:t>
            </a:r>
            <a:r>
              <a:rPr lang="en-GB" b="1" dirty="0"/>
              <a:t>is doing</a:t>
            </a:r>
            <a:r>
              <a:rPr lang="en-GB" dirty="0"/>
              <a:t>, use </a:t>
            </a:r>
            <a:r>
              <a:rPr lang="en-GB" b="1" dirty="0" err="1">
                <a:solidFill>
                  <a:srgbClr val="FF3300"/>
                </a:solidFill>
              </a:rPr>
              <a:t>er</a:t>
            </a:r>
            <a:r>
              <a:rPr lang="en-GB" dirty="0"/>
              <a:t> (</a:t>
            </a:r>
            <a:r>
              <a:rPr lang="en-GB" i="1" dirty="0"/>
              <a:t>he</a:t>
            </a:r>
            <a:r>
              <a:rPr lang="en-GB" dirty="0"/>
              <a:t>), </a:t>
            </a:r>
            <a:r>
              <a:rPr lang="en-GB" b="1" dirty="0" err="1">
                <a:solidFill>
                  <a:srgbClr val="FF3300"/>
                </a:solidFill>
              </a:rPr>
              <a:t>sie</a:t>
            </a:r>
            <a:r>
              <a:rPr lang="en-GB" dirty="0"/>
              <a:t> (</a:t>
            </a:r>
            <a:r>
              <a:rPr lang="en-GB" i="1" dirty="0"/>
              <a:t>she</a:t>
            </a:r>
            <a:r>
              <a:rPr lang="en-GB" dirty="0"/>
              <a:t>)</a:t>
            </a:r>
          </a:p>
          <a:p>
            <a:pPr marL="0" indent="0">
              <a:buFont typeface="Arial" panose="020B0604020202020204" pitchFamily="34" charset="0"/>
              <a:buNone/>
            </a:pPr>
            <a:r>
              <a:rPr lang="en-GB" dirty="0"/>
              <a:t> and change the ending from </a:t>
            </a:r>
            <a:r>
              <a:rPr lang="en-GB" b="1" dirty="0"/>
              <a:t>-</a:t>
            </a:r>
            <a:r>
              <a:rPr lang="en-GB" b="1" dirty="0" err="1"/>
              <a:t>en</a:t>
            </a:r>
            <a:r>
              <a:rPr lang="en-GB" dirty="0"/>
              <a:t> to </a:t>
            </a:r>
            <a:r>
              <a:rPr lang="en-GB" b="1" dirty="0">
                <a:solidFill>
                  <a:srgbClr val="FF3300"/>
                </a:solidFill>
              </a:rPr>
              <a:t>-t</a:t>
            </a:r>
            <a:r>
              <a:rPr lang="en-GB" dirty="0"/>
              <a:t>:</a:t>
            </a:r>
            <a:endParaRPr lang="en-GB" dirty="0">
              <a:solidFill>
                <a:srgbClr val="DAA520"/>
              </a:solidFill>
            </a:endParaRPr>
          </a:p>
        </p:txBody>
      </p:sp>
      <p:sp>
        <p:nvSpPr>
          <p:cNvPr id="9" name="Content Placeholder 2">
            <a:extLst>
              <a:ext uri="{FF2B5EF4-FFF2-40B4-BE49-F238E27FC236}">
                <a16:creationId xmlns:a16="http://schemas.microsoft.com/office/drawing/2014/main" id="{B3E77626-7757-364E-822B-175523BAE4D5}"/>
              </a:ext>
            </a:extLst>
          </p:cNvPr>
          <p:cNvSpPr txBox="1">
            <a:spLocks/>
          </p:cNvSpPr>
          <p:nvPr/>
        </p:nvSpPr>
        <p:spPr>
          <a:xfrm>
            <a:off x="361501" y="4125433"/>
            <a:ext cx="7582350" cy="1981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wohnen</a:t>
            </a:r>
            <a:r>
              <a:rPr lang="en-GB" dirty="0"/>
              <a:t> – </a:t>
            </a:r>
            <a:r>
              <a:rPr lang="en-GB" b="1" dirty="0" err="1">
                <a:solidFill>
                  <a:srgbClr val="FF3300"/>
                </a:solidFill>
              </a:rPr>
              <a:t>Er</a:t>
            </a:r>
            <a:r>
              <a:rPr lang="en-GB" dirty="0"/>
              <a:t> </a:t>
            </a:r>
            <a:r>
              <a:rPr lang="en-GB" dirty="0" err="1"/>
              <a:t>wohn</a:t>
            </a:r>
            <a:r>
              <a:rPr lang="en-GB" b="1" dirty="0" err="1">
                <a:solidFill>
                  <a:srgbClr val="FF3300"/>
                </a:solidFill>
              </a:rPr>
              <a:t>t</a:t>
            </a:r>
            <a:r>
              <a:rPr lang="en-GB" dirty="0"/>
              <a:t> in Berlin. </a:t>
            </a:r>
          </a:p>
          <a:p>
            <a:pPr marL="0" indent="0">
              <a:buNone/>
            </a:pPr>
            <a:r>
              <a:rPr lang="en-GB" dirty="0"/>
              <a:t>(</a:t>
            </a:r>
            <a:r>
              <a:rPr lang="en-GB" i="1" dirty="0"/>
              <a:t>He </a:t>
            </a:r>
            <a:r>
              <a:rPr lang="en-GB" b="1" i="1" dirty="0"/>
              <a:t>lives</a:t>
            </a:r>
            <a:r>
              <a:rPr lang="en-GB" i="1" dirty="0"/>
              <a:t> in Berlin </a:t>
            </a:r>
            <a:r>
              <a:rPr lang="en-GB" dirty="0"/>
              <a:t>/ </a:t>
            </a:r>
            <a:r>
              <a:rPr lang="en-GB" i="1" dirty="0"/>
              <a:t>He </a:t>
            </a:r>
            <a:r>
              <a:rPr lang="en-GB" b="1" i="1" dirty="0"/>
              <a:t>is living </a:t>
            </a:r>
            <a:r>
              <a:rPr lang="en-GB" i="1" dirty="0"/>
              <a:t>in Berlin</a:t>
            </a:r>
            <a:r>
              <a:rPr lang="en-GB" dirty="0"/>
              <a:t>.)</a:t>
            </a:r>
          </a:p>
          <a:p>
            <a:pPr marL="0" indent="0">
              <a:buFont typeface="Arial" panose="020B0604020202020204" pitchFamily="34" charset="0"/>
              <a:buNone/>
            </a:pPr>
            <a:r>
              <a:rPr lang="en-GB" dirty="0" err="1"/>
              <a:t>lernen</a:t>
            </a:r>
            <a:r>
              <a:rPr lang="en-GB" dirty="0"/>
              <a:t> – </a:t>
            </a:r>
            <a:r>
              <a:rPr lang="en-GB" b="1" dirty="0">
                <a:solidFill>
                  <a:srgbClr val="FF3300"/>
                </a:solidFill>
              </a:rPr>
              <a:t>Sie</a:t>
            </a:r>
            <a:r>
              <a:rPr lang="en-GB" dirty="0"/>
              <a:t> </a:t>
            </a:r>
            <a:r>
              <a:rPr lang="en-GB" dirty="0" err="1"/>
              <a:t>lern</a:t>
            </a:r>
            <a:r>
              <a:rPr lang="en-GB" b="1" dirty="0" err="1">
                <a:solidFill>
                  <a:srgbClr val="FF3300"/>
                </a:solidFill>
              </a:rPr>
              <a:t>t</a:t>
            </a:r>
            <a:r>
              <a:rPr lang="en-GB" dirty="0"/>
              <a:t> </a:t>
            </a:r>
            <a:r>
              <a:rPr lang="en-GB" dirty="0" err="1"/>
              <a:t>Gitarre</a:t>
            </a:r>
            <a:r>
              <a:rPr lang="en-GB" dirty="0"/>
              <a:t>. </a:t>
            </a:r>
          </a:p>
          <a:p>
            <a:pPr marL="0" indent="0">
              <a:buNone/>
            </a:pPr>
            <a:r>
              <a:rPr lang="en-GB" dirty="0"/>
              <a:t>(</a:t>
            </a:r>
            <a:r>
              <a:rPr lang="en-GB" i="1" dirty="0"/>
              <a:t>She </a:t>
            </a:r>
            <a:r>
              <a:rPr lang="en-GB" b="1" i="1" dirty="0"/>
              <a:t>learns</a:t>
            </a:r>
            <a:r>
              <a:rPr lang="en-GB" i="1" dirty="0"/>
              <a:t> guitar / She </a:t>
            </a:r>
            <a:r>
              <a:rPr lang="en-GB" b="1" i="1" dirty="0"/>
              <a:t>is learning</a:t>
            </a:r>
            <a:r>
              <a:rPr lang="en-GB" i="1" dirty="0"/>
              <a:t> guitar</a:t>
            </a:r>
            <a:r>
              <a:rPr lang="en-GB" dirty="0"/>
              <a:t>.) </a:t>
            </a:r>
          </a:p>
          <a:p>
            <a:pPr marL="0" indent="0">
              <a:buFont typeface="Arial" panose="020B0604020202020204" pitchFamily="34" charset="0"/>
              <a:buNone/>
            </a:pPr>
            <a:endParaRPr lang="en-GB" dirty="0"/>
          </a:p>
        </p:txBody>
      </p:sp>
      <p:sp>
        <p:nvSpPr>
          <p:cNvPr id="10" name="Rectangle: Rounded Corners 22">
            <a:extLst>
              <a:ext uri="{FF2B5EF4-FFF2-40B4-BE49-F238E27FC236}">
                <a16:creationId xmlns:a16="http://schemas.microsoft.com/office/drawing/2014/main" id="{DED0D149-0692-439C-AD4B-993F5658C58A}"/>
              </a:ext>
            </a:extLst>
          </p:cNvPr>
          <p:cNvSpPr/>
          <p:nvPr/>
        </p:nvSpPr>
        <p:spPr>
          <a:xfrm>
            <a:off x="9362443" y="3959993"/>
            <a:ext cx="2316404" cy="1564590"/>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There is only one present tense in German! </a:t>
            </a:r>
          </a:p>
        </p:txBody>
      </p:sp>
      <p:pic>
        <p:nvPicPr>
          <p:cNvPr id="11" name="Picture 2" descr="Image result for attention sign on road">
            <a:extLst>
              <a:ext uri="{FF2B5EF4-FFF2-40B4-BE49-F238E27FC236}">
                <a16:creationId xmlns:a16="http://schemas.microsoft.com/office/drawing/2014/main" id="{2D56253E-342A-45E6-98C2-9B4AD22CE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9153" y="3981258"/>
            <a:ext cx="1781894" cy="15645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23">
            <a:extLst>
              <a:ext uri="{FF2B5EF4-FFF2-40B4-BE49-F238E27FC236}">
                <a16:creationId xmlns:a16="http://schemas.microsoft.com/office/drawing/2014/main" id="{82950A27-9A5D-442E-88A7-F7975618EAC1}"/>
              </a:ext>
            </a:extLst>
          </p:cNvPr>
          <p:cNvSpPr/>
          <p:nvPr/>
        </p:nvSpPr>
        <p:spPr>
          <a:xfrm>
            <a:off x="8109153" y="5529013"/>
            <a:ext cx="3569694" cy="53998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How many are there in English?</a:t>
            </a:r>
          </a:p>
        </p:txBody>
      </p:sp>
    </p:spTree>
    <p:extLst>
      <p:ext uri="{BB962C8B-B14F-4D97-AF65-F5344CB8AC3E}">
        <p14:creationId xmlns:p14="http://schemas.microsoft.com/office/powerpoint/2010/main" val="21828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machen</a:t>
            </a:r>
            <a:endParaRPr lang="en-GB" dirty="0">
              <a:solidFill>
                <a:srgbClr val="1F4E79"/>
              </a:solidFill>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4533900" y="1590807"/>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685280"/>
            <a:ext cx="4095750" cy="2008069"/>
          </a:xfrm>
          <a:prstGeom prst="rect">
            <a:avLst/>
          </a:prstGeom>
        </p:spPr>
      </p:pic>
    </p:spTree>
    <p:extLst>
      <p:ext uri="{BB962C8B-B14F-4D97-AF65-F5344CB8AC3E}">
        <p14:creationId xmlns:p14="http://schemas.microsoft.com/office/powerpoint/2010/main" val="3298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0078 -0.00486 L -0.00078 -0.00486 C -0.00131 -0.0132 -0.0017 -0.02176 -0.00235 -0.02986 C -0.00274 -0.03473 -0.00352 -0.03912 -0.00391 -0.04375 C -0.00456 -0.05023 -0.00495 -0.05695 -0.00547 -0.0632 C -0.00599 -0.06898 -0.00586 -0.07477 -0.00703 -0.07986 C -0.00834 -0.08519 -0.01433 -0.1007 -0.01797 -0.10486 C -0.0194 -0.10672 -0.02123 -0.10648 -0.02266 -0.10764 C -0.0349 -0.11852 -0.02032 -0.10903 -0.03203 -0.11598 C -0.04037 -0.11505 -0.04948 -0.11922 -0.05703 -0.1132 C -0.05964 -0.11135 -0.05521 -0.10394 -0.05391 -0.09931 C -0.05144 -0.08959 -0.04779 -0.07454 -0.04297 -0.06598 C -0.04167 -0.06366 -0.03972 -0.06273 -0.03828 -0.06065 C -0.03607 -0.05718 -0.03451 -0.05255 -0.03203 -0.04931 C -0.03086 -0.04792 -0.02188 -0.04422 -0.0211 -0.04375 C -0.01016 -0.04561 0.00091 -0.04491 0.01172 -0.04931 C 0.04336 -0.06297 0.01979 -0.06135 0.03984 -0.08264 C 0.05989 -0.10417 0.03307 -0.07408 0.05703 -0.10764 C 0.06393 -0.1176 0.09609 -0.15579 0.10703 -0.17709 C 0.13372 -0.2294 0.11536 -0.19908 0.13359 -0.24098 C 0.13528 -0.24514 0.13789 -0.24815 0.13984 -0.25209 C 0.14153 -0.25579 0.14257 -0.25996 0.14453 -0.2632 C 0.14948 -0.27223 0.1552 -0.27917 0.16015 -0.2882 C 0.17135 -0.30949 0.18632 -0.34815 0.19297 -0.37153 C 0.19609 -0.38264 0.19974 -0.39352 0.20234 -0.40486 C 0.20612 -0.42269 0.2082 -0.44769 0.21015 -0.46598 C 0.20963 -0.48635 0.21015 -0.50695 0.20859 -0.52709 C 0.20742 -0.54213 0.20312 -0.54861 0.19765 -0.55764 C 0.19297 -0.56528 0.1888 -0.57385 0.18359 -0.57986 C 0.1776 -0.58681 0.16992 -0.58866 0.16328 -0.59098 C 0.15494 -0.59005 0.14635 -0.59144 0.13828 -0.5882 C 0.12487 -0.58311 0.11224 -0.57338 0.09922 -0.56598 C 0.09401 -0.5632 0.08841 -0.56204 0.08359 -0.55764 C 0.06419 -0.54051 0.08463 -0.55741 0.06328 -0.54375 C 0.0595 -0.54144 0.05599 -0.53797 0.05234 -0.53542 C 0.04114 -0.52824 0.02864 -0.52292 0.01797 -0.5132 C 0.01354 -0.50949 0.00937 -0.50463 0.00547 -0.49931 C 0.00364 -0.49723 0.00221 -0.49398 0.00078 -0.49098 C -0.00248 -0.48473 -0.00573 -0.47848 -0.0086 -0.47153 C -0.01094 -0.46644 -0.01198 -0.45926 -0.01485 -0.45486 C -0.04493 -0.41135 -0.03321 -0.43172 -0.05391 -0.4132 C -0.05664 -0.41088 -0.05912 -0.40741 -0.06172 -0.40486 C -0.06433 -0.40278 -0.06693 -0.40093 -0.06953 -0.39931 C -0.07526 -0.39607 -0.07696 -0.39792 -0.08203 -0.39098 C -0.08451 -0.38797 -0.08581 -0.38287 -0.08828 -0.37986 C -0.09167 -0.37616 -0.09584 -0.375 -0.09922 -0.37153 C -0.1099 -0.36111 -0.11901 -0.34514 -0.13047 -0.3382 C -0.1349 -0.33565 -0.14336 -0.33102 -0.14766 -0.32709 C -0.15039 -0.32477 -0.15287 -0.3213 -0.15547 -0.31875 C -0.15808 -0.31667 -0.16081 -0.31551 -0.16328 -0.3132 C -0.16862 -0.30903 -0.17318 -0.30093 -0.17891 -0.29931 L -0.18985 -0.29653 C -0.19519 -0.29352 -0.20131 -0.28912 -0.20703 -0.2882 C -0.2112 -0.28773 -0.21537 -0.2882 -0.21953 -0.2882 L -0.36485 -0.25209 L -0.36172 -0.24653 " pathEditMode="relative" ptsTypes="AAAAAAAAAAAAAAAAAAAAAAAAAAAAAAAAAAAAAAAAAAAAAAAAAAAAAAAA">
                                      <p:cBhvr>
                                        <p:cTn id="10" dur="3000" fill="hold"/>
                                        <p:tgtEl>
                                          <p:spTgt spid="8"/>
                                        </p:tgtEl>
                                        <p:attrNameLst>
                                          <p:attrName>ppt_x</p:attrName>
                                          <p:attrName>ppt_y</p:attrName>
                                        </p:attrNameLst>
                                      </p:cBhvr>
                                    </p:animMotion>
                                  </p:childTnLst>
                                </p:cTn>
                              </p:par>
                            </p:childTnLst>
                          </p:cTn>
                        </p:par>
                        <p:par>
                          <p:cTn id="11" fill="hold">
                            <p:stCondLst>
                              <p:cond delay="3000"/>
                            </p:stCondLst>
                            <p:childTnLst>
                              <p:par>
                                <p:cTn id="12" presetID="1" presetClass="exit" presetSubtype="0" fill="hold" grpId="2"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haben</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2E985745-0300-448D-B6C9-6F62D2D7737A}"/>
              </a:ext>
            </a:extLst>
          </p:cNvPr>
          <p:cNvSpPr txBox="1"/>
          <p:nvPr/>
        </p:nvSpPr>
        <p:spPr>
          <a:xfrm>
            <a:off x="4533900" y="1651767"/>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0016117A-7746-4472-B8D0-23E829F6627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697472"/>
            <a:ext cx="4095750" cy="2008069"/>
          </a:xfrm>
          <a:prstGeom prst="rect">
            <a:avLst/>
          </a:prstGeom>
        </p:spPr>
      </p:pic>
      <p:sp>
        <p:nvSpPr>
          <p:cNvPr id="12" name="TextBox 11">
            <a:extLst>
              <a:ext uri="{FF2B5EF4-FFF2-40B4-BE49-F238E27FC236}">
                <a16:creationId xmlns:a16="http://schemas.microsoft.com/office/drawing/2014/main" id="{99CFDC4B-0FC8-47D4-B18D-A668B9DA5EA3}"/>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24771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0235 -0.04931 L -0.00235 -0.04931 C 0.00234 -0.05672 0.00651 -0.06528 0.01172 -0.07153 C 0.02252 -0.08496 0.02461 -0.08588 0.03359 -0.09098 C 0.03724 -0.09561 0.04062 -0.10093 0.04453 -0.10486 C 0.04687 -0.10741 0.05026 -0.10718 0.05234 -0.11042 C 0.06393 -0.12871 0.07422 -0.14931 0.08515 -0.16875 C 0.08698 -0.17223 0.10325 -0.20324 0.11015 -0.21042 C 0.11614 -0.2169 0.12278 -0.2213 0.1289 -0.22709 C 0.14908 -0.24699 0.1358 -0.24144 0.16484 -0.25764 C 0.16836 -0.25973 0.17213 -0.25903 0.17578 -0.26042 C 0.18411 -0.26389 0.19244 -0.26806 0.20078 -0.27153 C 0.20338 -0.27269 0.20599 -0.27315 0.20859 -0.27431 C 0.23294 -0.28773 0.21106 -0.27917 0.2289 -0.28542 C 0.23255 -0.2882 0.23606 -0.29167 0.23984 -0.29375 C 0.24231 -0.29537 0.24492 -0.29676 0.24765 -0.29653 C 0.26692 -0.29491 0.28619 -0.29098 0.30547 -0.2882 C 0.31601 -0.26968 0.30377 -0.28843 0.3164 -0.27709 C 0.31979 -0.27431 0.32226 -0.26829 0.32578 -0.26598 C 0.32734 -0.26505 0.33216 -0.2632 0.33047 -0.2632 C 0.32825 -0.2632 0.32617 -0.26482 0.32422 -0.26598 C 0.32044 -0.26852 0.31692 -0.27153 0.31328 -0.27431 C 0.31119 -0.27616 0.30924 -0.27871 0.30703 -0.27986 C 0.29674 -0.28611 0.28606 -0.29028 0.27578 -0.29653 C 0.24088 -0.31852 0.26575 -0.30973 0.24453 -0.31598 C 0.23776 -0.32061 0.23125 -0.32686 0.22422 -0.32986 C 0.22213 -0.33079 0.22005 -0.33172 0.21797 -0.33264 C 0.21432 -0.33449 0.21067 -0.33681 0.20703 -0.3382 C 0.19557 -0.34329 0.18424 -0.34954 0.17265 -0.35209 C 0.14674 -0.35787 0.16432 -0.35463 0.11953 -0.35764 C 0.09557 -0.35672 0.07161 -0.35718 0.04765 -0.35486 C 0.04231 -0.3544 0.03724 -0.35093 0.03203 -0.34931 C 0.02213 -0.3463 0.01211 -0.34468 0.00234 -0.34098 C -0.0056 -0.3382 -0.01315 -0.33287 -0.0211 -0.32986 C -0.02891 -0.32732 -0.03685 -0.32662 -0.04453 -0.32431 C -0.07969 -0.31412 -0.03646 -0.32292 -0.07422 -0.31598 C -0.07683 -0.3132 -0.07917 -0.30949 -0.08203 -0.30764 C -0.09128 -0.30232 -0.10222 -0.30162 -0.11172 -0.29931 C -0.11485 -0.29861 -0.11797 -0.29746 -0.1211 -0.29653 L -0.14453 -0.29098 C -0.18972 -0.26713 -0.14167 -0.29167 -0.16797 -0.27986 C -0.17175 -0.27824 -0.17526 -0.2757 -0.17891 -0.27431 C -0.1836 -0.27292 -0.18828 -0.27269 -0.19297 -0.27153 C -0.19714 -0.27084 -0.20131 -0.26945 -0.20547 -0.26875 C -0.21537 -0.2676 -0.22526 -0.26736 -0.23516 -0.26598 C -0.24102 -0.26551 -0.24662 -0.26412 -0.25235 -0.2632 C -0.26706 -0.25811 -0.25612 -0.26135 -0.27891 -0.25764 C -0.29805 -0.25463 -0.28998 -0.25579 -0.30703 -0.25209 C -0.31172 -0.25116 -0.31654 -0.25047 -0.3211 -0.24931 C -0.33438 -0.2463 -0.32644 -0.24838 -0.33516 -0.24375 C -0.33724 -0.24283 -0.33946 -0.24213 -0.34141 -0.24098 C -0.34623 -0.23843 -0.35065 -0.23449 -0.35547 -0.23264 C -0.3586 -0.23172 -0.36172 -0.23264 -0.36485 -0.23264 L -0.36485 -0.23264 " pathEditMode="relative" ptsTypes="AAAAAAAAAAAAAAAAAAAAAAAAAAAAAAAAAAAAAAAAAAAAAAAAAAAAAA">
                                      <p:cBhvr>
                                        <p:cTn id="10" dur="2000" fill="hold"/>
                                        <p:tgtEl>
                                          <p:spTgt spid="9"/>
                                        </p:tgtEl>
                                        <p:attrNameLst>
                                          <p:attrName>ppt_x</p:attrName>
                                          <p:attrName>ppt_y</p:attrName>
                                        </p:attrNameLst>
                                      </p:cBhvr>
                                    </p:animMotion>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schreibt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4CF01A7D-1A8C-4C2D-850B-510128D827A5}"/>
              </a:ext>
            </a:extLst>
          </p:cNvPr>
          <p:cNvSpPr txBox="1"/>
          <p:nvPr/>
        </p:nvSpPr>
        <p:spPr>
          <a:xfrm>
            <a:off x="4533900" y="1529847"/>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D62764F9-E002-45E7-8983-C607AC71EE3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09664"/>
            <a:ext cx="4095750" cy="2008069"/>
          </a:xfrm>
          <a:prstGeom prst="rect">
            <a:avLst/>
          </a:prstGeom>
        </p:spPr>
      </p:pic>
      <p:sp>
        <p:nvSpPr>
          <p:cNvPr id="12" name="TextBox 11">
            <a:extLst>
              <a:ext uri="{FF2B5EF4-FFF2-40B4-BE49-F238E27FC236}">
                <a16:creationId xmlns:a16="http://schemas.microsoft.com/office/drawing/2014/main" id="{78918DE6-8D1F-4FB9-8A80-B92A21C008D0}"/>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222376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155 -0.00023 L -0.0155 0.00023 C -0.01602 -0.01366 -0.01693 -0.02662 -0.01693 -0.04005 C -0.01693 -0.06459 -0.01667 -0.08959 -0.0155 -0.11436 C -0.01511 -0.12246 -0.01511 -0.13195 -0.01276 -0.13912 C -0.00534 -0.16111 -0.01211 -0.14306 -0.0043 -0.15903 C 0.00364 -0.175 -0.00118 -0.16852 0.00833 -0.18357 C 0.01093 -0.18797 0.01393 -0.19144 0.01666 -0.19607 C 0.03997 -0.23357 0.00872 -0.18449 0.02929 -0.22084 C 0.03047 -0.22292 0.03216 -0.22361 0.03359 -0.2257 C 0.03502 -0.22801 0.03632 -0.23056 0.03776 -0.23334 C 0.04049 -0.24746 0.03724 -0.23542 0.04752 -0.25047 C 0.05859 -0.26644 0.04987 -0.26065 0.06015 -0.26551 C 0.06158 -0.26713 0.06289 -0.26852 0.06445 -0.27014 C 0.06718 -0.27431 0.06966 -0.27917 0.07278 -0.28287 C 0.0763 -0.28658 0.08411 -0.2926 0.08411 -0.29213 C 0.08711 -0.3088 0.08281 -0.29283 0.08971 -0.30232 C 0.09336 -0.30741 0.09661 -0.3132 0.09948 -0.31991 C 0.10091 -0.32315 0.10195 -0.32686 0.10364 -0.32963 C 0.10612 -0.33357 0.10937 -0.33611 0.11211 -0.33959 C 0.11393 -0.34213 0.11562 -0.34491 0.1177 -0.34723 C 0.11979 -0.34908 0.12239 -0.35 0.12461 -0.35209 C 0.1263 -0.35324 0.12734 -0.35579 0.1289 -0.35695 C 0.13307 -0.35996 0.14153 -0.36436 0.14153 -0.36412 C 0.14088 -0.36343 0.13333 -0.35301 0.13177 -0.35209 C 0.12994 -0.35047 0.12799 -0.35023 0.12617 -0.34954 L 0.1177 -0.32732 C 0.11679 -0.325 0.11562 -0.32223 0.11497 -0.31991 C 0.11354 -0.31574 0.11211 -0.31135 0.11067 -0.30741 C 0.10885 -0.30232 0.10612 -0.29838 0.10507 -0.2926 C 0.10468 -0.29005 0.10468 -0.28704 0.10364 -0.28519 C 0.09948 -0.27662 0.07916 -0.25602 0.07838 -0.25556 C 0.07656 -0.25371 0.07448 -0.25255 0.07278 -0.25047 C 0.07122 -0.24838 0.07018 -0.24491 0.06862 -0.24306 C 0.06679 -0.24074 0.06484 -0.24005 0.06289 -0.23797 C 0.06041 -0.23496 0.05846 -0.23102 0.05599 -0.22824 C 0.05286 -0.22454 0.04935 -0.22176 0.04622 -0.21829 C 0.04414 -0.21598 0.0427 -0.2125 0.04062 -0.21088 C 0.03698 -0.20764 0.03294 -0.20625 0.02929 -0.20348 C 0.0095 -0.18773 0.02213 -0.19329 0.00833 -0.18843 C 0.00065 -0.17963 0.00703 -0.18565 -0.00573 -0.18125 C -0.0073 -0.18056 -0.0086 -0.1794 -0.0099 -0.17848 C -0.01498 -0.17593 -0.02019 -0.17269 -0.02539 -0.1713 C -0.0319 -0.16945 -0.03855 -0.16968 -0.04506 -0.16875 C -0.0474 -0.16806 -0.04961 -0.1669 -0.05196 -0.16621 C -0.05769 -0.16459 -0.06342 -0.1632 -0.06888 -0.16135 C -0.07461 -0.15903 -0.08008 -0.15579 -0.08581 -0.15394 C -0.10222 -0.14792 -0.08177 -0.15486 -0.10248 -0.14908 C -0.12722 -0.14167 -0.08737 -0.15209 -0.1194 -0.14398 C -0.12657 -0.13959 -0.12539 -0.14005 -0.1362 -0.13658 C -0.1418 -0.13449 -0.14753 -0.13311 -0.153 -0.13172 C -0.15677 -0.13079 -0.16042 -0.1301 -0.1642 -0.12917 L -0.17409 -0.12662 C -0.18203 -0.11736 -0.17435 -0.12523 -0.18529 -0.11945 C -0.18776 -0.11783 -0.18985 -0.11528 -0.19232 -0.11436 C -0.19506 -0.11273 -0.19792 -0.1125 -0.20065 -0.11181 C -0.20313 -0.11111 -0.20547 -0.11019 -0.20769 -0.10949 C -0.20925 -0.10857 -0.21055 -0.10718 -0.21198 -0.10695 C -0.21576 -0.10556 -0.2194 -0.10556 -0.22318 -0.1044 C -0.22513 -0.10394 -0.22696 -0.10255 -0.22878 -0.10186 C -0.23203 -0.10023 -0.23516 -0.09792 -0.23855 -0.09699 C -0.24701 -0.09445 -0.2556 -0.09491 -0.26381 -0.09213 C -0.28112 -0.08565 -0.27318 -0.0882 -0.28763 -0.08449 C -0.29011 -0.08311 -0.29232 -0.0801 -0.29467 -0.07963 C -0.32435 -0.07199 -0.3267 -0.07454 -0.35508 -0.07732 C -0.36133 -0.0882 -0.36159 -0.08843 -0.36901 -0.1044 C -0.3724 -0.11158 -0.37565 -0.11945 -0.37891 -0.12662 C -0.37943 -0.13079 -0.37969 -0.13496 -0.38021 -0.13912 C -0.38099 -0.14236 -0.38308 -0.14514 -0.38321 -0.14908 C -0.38334 -0.16042 -0.38321 -0.17223 -0.38164 -0.18357 C -0.37214 -0.24954 -0.37761 -0.2088 -0.36628 -0.23565 C -0.36498 -0.23866 -0.36485 -0.2426 -0.36342 -0.24561 C -0.36315 -0.24607 -0.35508 -0.25672 -0.35365 -0.25787 C -0.35092 -0.26019 -0.34792 -0.26088 -0.34532 -0.26297 C -0.34232 -0.26482 -0.33985 -0.26806 -0.33685 -0.27014 C -0.33555 -0.27153 -0.33399 -0.27199 -0.33256 -0.27292 C -0.3293 -0.27431 -0.32605 -0.2757 -0.32279 -0.27778 C -0.32136 -0.27848 -0.31993 -0.27963 -0.31849 -0.2801 C -0.31576 -0.28125 -0.31276 -0.28125 -0.31016 -0.28287 C -0.3017 -0.28704 -0.29349 -0.29398 -0.2849 -0.29746 C -0.28073 -0.29931 -0.27644 -0.30023 -0.27227 -0.30232 C -0.2698 -0.30371 -0.26771 -0.30602 -0.26537 -0.30741 C -0.26211 -0.30949 -0.25873 -0.31088 -0.25547 -0.31227 C -0.24714 -0.32199 -0.25534 -0.31366 -0.24141 -0.32223 C -0.23099 -0.32871 -0.22539 -0.33473 -0.21472 -0.33959 C -0.21159 -0.34074 -0.20821 -0.34144 -0.20495 -0.34213 C -0.20209 -0.34445 -0.19948 -0.34746 -0.19649 -0.34954 C -0.1944 -0.35116 -0.18881 -0.35371 -0.18672 -0.3544 C -0.16654 -0.36135 -0.1694 -0.36042 -0.15443 -0.36436 C -0.14493 -0.36991 -0.15651 -0.36366 -0.14037 -0.36945 C -0.13894 -0.36991 -0.13776 -0.3713 -0.1362 -0.37176 C -0.13112 -0.37292 -0.12592 -0.37338 -0.12071 -0.37431 C -0.11849 -0.37523 -0.11615 -0.37616 -0.11381 -0.37686 C -0.10912 -0.37778 -0.10443 -0.37824 -0.09974 -0.3794 C -0.09597 -0.37986 -0.09219 -0.38102 -0.08855 -0.38172 C -0.07396 -0.38889 -0.08243 -0.38588 -0.06459 -0.38912 C -0.02526 -0.3963 -0.04844 -0.39329 -0.00287 -0.39676 C 0.00078 -0.39699 0.01862 -0.39954 0.02369 -0.40162 C 0.05625 -0.41297 0.01119 -0.40093 0.04336 -0.40903 C 0.04479 -0.40973 0.04622 -0.41042 0.04752 -0.41158 C 0.05078 -0.41366 0.0539 -0.41644 0.05742 -0.41898 C 0.06198 -0.42153 0.06666 -0.42408 0.07148 -0.42616 C 0.0901 -0.43449 0.06797 -0.41922 0.09661 -0.43611 C 0.11836 -0.44861 0.09596 -0.43426 0.10924 -0.44607 C 0.11054 -0.44723 0.11211 -0.44746 0.11354 -0.44861 C 0.11575 -0.45023 0.1181 -0.45186 0.12057 -0.45348 C 0.12317 -0.45533 0.1263 -0.45602 0.1289 -0.45857 C 0.13073 -0.45996 0.13255 -0.46204 0.1345 -0.46343 C 0.13632 -0.46436 0.13828 -0.46482 0.1401 -0.46598 C 0.15859 -0.47547 0.13763 -0.46667 0.15846 -0.47338 C 0.16028 -0.47385 0.16211 -0.47477 0.16406 -0.4757 C 0.16823 -0.47824 0.17213 -0.48148 0.17669 -0.48334 C 0.17903 -0.48403 0.18125 -0.48473 0.18359 -0.48565 C 0.18502 -0.48635 0.18645 -0.48773 0.18789 -0.4882 C 0.19752 -0.49074 0.20755 -0.49329 0.21731 -0.49561 C 0.23177 -0.50417 0.22565 -0.50093 0.23554 -0.50556 C 0.23789 -0.50787 0.23997 -0.51088 0.24257 -0.51297 C 0.2444 -0.51412 0.24622 -0.51459 0.24817 -0.51551 C 0.24961 -0.51621 0.25091 -0.51736 0.25234 -0.51783 C 0.25781 -0.51991 0.2638 -0.52014 0.26927 -0.52292 L 0.2832 -0.5301 C 0.28606 -0.53172 0.28867 -0.53473 0.29166 -0.53519 C 0.30612 -0.53658 0.32057 -0.53519 0.33515 -0.53519 L 0.33515 -0.53496 " pathEditMode="relative" rAng="0" ptsTypes="AAAAAAAAAAAAAAAAAAAAAAAAAAAAAAAAAAAAAAAAAAAAAAAAAAAAAAAAAAAAAAAAAAAAAAAAAAAAAAAAAAAAAAAAAAAAAAAAAAAAAAAAAAAAAAAAAAAAAAAAAAAA">
                                      <p:cBhvr>
                                        <p:cTn id="10" dur="3000" fill="hold"/>
                                        <p:tgtEl>
                                          <p:spTgt spid="9"/>
                                        </p:tgtEl>
                                        <p:attrNameLst>
                                          <p:attrName>ppt_x</p:attrName>
                                          <p:attrName>ppt_y</p:attrName>
                                        </p:attrNameLst>
                                      </p:cBhvr>
                                      <p:rCtr x="-859" y="-26759"/>
                                    </p:animMotion>
                                  </p:childTnLst>
                                </p:cTn>
                              </p:par>
                            </p:childTnLst>
                          </p:cTn>
                        </p:par>
                        <p:par>
                          <p:cTn id="11" fill="hold">
                            <p:stCondLst>
                              <p:cond delay="3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95288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spielen</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9186AA10-C297-4272-836B-41484324D847}"/>
              </a:ext>
            </a:extLst>
          </p:cNvPr>
          <p:cNvSpPr txBox="1"/>
          <p:nvPr/>
        </p:nvSpPr>
        <p:spPr>
          <a:xfrm>
            <a:off x="4533900" y="1590807"/>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0AFC64CE-A934-43B7-81F4-8AFE3782762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096250" y="706446"/>
            <a:ext cx="4095750" cy="2008069"/>
          </a:xfrm>
          <a:prstGeom prst="rect">
            <a:avLst/>
          </a:prstGeom>
        </p:spPr>
      </p:pic>
      <p:sp>
        <p:nvSpPr>
          <p:cNvPr id="12" name="TextBox 11">
            <a:extLst>
              <a:ext uri="{FF2B5EF4-FFF2-40B4-BE49-F238E27FC236}">
                <a16:creationId xmlns:a16="http://schemas.microsoft.com/office/drawing/2014/main" id="{70AC0402-DC47-4323-88E4-18AE18C15ECB}"/>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2266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0937 -0.05486 L -0.00937 -0.05463 C -0.02604 -0.08449 -0.04231 -0.11505 -0.05937 -0.14375 C -0.06093 -0.14584 -0.06263 -0.14537 -0.06406 -0.14653 C -0.07057 -0.15186 -0.07682 -0.15695 -0.08281 -0.1632 C -0.08476 -0.16528 -0.08593 -0.16898 -0.0875 -0.17153 C -0.09427 -0.18195 -0.10065 -0.19306 -0.10781 -0.20209 C -0.11106 -0.20625 -0.11536 -0.20718 -0.11875 -0.21042 C -0.12317 -0.21459 -0.12695 -0.22037 -0.13125 -0.22431 C -0.14518 -0.23704 -0.15924 -0.24931 -0.17343 -0.26042 C -0.17812 -0.26412 -0.18255 -0.26945 -0.1875 -0.27153 C -0.19466 -0.275 -0.20221 -0.27523 -0.20937 -0.27709 C -0.23619 -0.28473 -0.18593 -0.27361 -0.23437 -0.28264 C -0.23867 -0.28357 -0.2427 -0.28519 -0.24687 -0.28542 C -0.26562 -0.28704 -0.28437 -0.28727 -0.30312 -0.2882 C -0.30729 -0.29005 -0.31145 -0.29352 -0.31562 -0.29375 C -0.33724 -0.29514 -0.33984 -0.29352 -0.35468 -0.2882 C -0.35104 -0.28727 -0.34752 -0.28611 -0.34375 -0.28542 C -0.29765 -0.2794 -0.28945 -0.28426 -0.22968 -0.2882 C -0.19765 -0.29352 -0.22591 -0.28727 -0.18125 -0.30486 C -0.17526 -0.30741 -0.15976 -0.30949 -0.15468 -0.31042 L -0.11562 -0.31875 C -0.10989 -0.32246 -0.10429 -0.32662 -0.09843 -0.32986 C -0.09127 -0.33403 -0.08359 -0.33565 -0.07656 -0.34098 C -0.07148 -0.34514 -0.06744 -0.35255 -0.0625 -0.35764 C -0.05729 -0.36366 -0.0513 -0.36875 -0.04531 -0.37431 C -0.0302 -0.39005 -0.01575 -0.40764 -4.375E-6 -0.42153 C 0.01146 -0.43172 0.02227 -0.44422 0.03438 -0.45209 C 0.04623 -0.46019 0.08282 -0.48311 0.09688 -0.49653 C 0.10144 -0.50116 0.10495 -0.50811 0.10938 -0.5132 C 0.12058 -0.52662 0.13138 -0.54213 0.14375 -0.55209 C 0.17956 -0.58125 0.16615 -0.57292 0.18282 -0.58264 C 0.19063 -0.59676 0.18386 -0.58727 0.19219 -0.59375 C 0.20977 -0.60811 0.19857 -0.60232 0.21094 -0.60764 C 0.21459 -0.61135 0.21836 -0.61482 0.22188 -0.61875 C 0.23907 -0.63936 0.22826 -0.63195 0.23907 -0.6382 C 0.23646 -0.63912 0.23386 -0.64098 0.23125 -0.64098 C 0.18933 -0.64098 0.19362 -0.63773 0.15 -0.62431 C 0.1336 -0.61945 0.11172 -0.61459 0.09532 -0.60764 C 0.08998 -0.60556 0.0849 -0.60139 0.07969 -0.59931 C 0.06563 -0.59398 0.05144 -0.59051 0.0375 -0.58542 C 0.01537 -0.57778 -0.03619 -0.55209 -0.04531 -0.54653 C -0.05 -0.54375 -0.05494 -0.54144 -0.05937 -0.5382 C -0.06354 -0.53542 -0.0677 -0.53241 -0.07187 -0.52986 C -0.07395 -0.52871 -0.07617 -0.52871 -0.07812 -0.52709 C -0.09804 -0.51297 -0.11744 -0.49607 -0.1375 -0.48264 C -0.14166 -0.47986 -0.14609 -0.47778 -0.15 -0.47431 C -0.15703 -0.46852 -0.16328 -0.45996 -0.17031 -0.45486 C -0.1763 -0.4507 -0.18294 -0.44954 -0.18906 -0.44653 C -0.19283 -0.44491 -0.19648 -0.44352 -0.2 -0.44098 C -0.23815 -0.41528 -0.2082 -0.43148 -0.23281 -0.41875 C -0.23697 -0.41412 -0.24101 -0.40903 -0.24531 -0.40486 C -0.24778 -0.40255 -0.25078 -0.40186 -0.25312 -0.39931 C -0.26796 -0.38426 -0.28242 -0.36806 -0.29687 -0.35209 C -0.2996 -0.34931 -0.31575 -0.32986 -0.31718 -0.32709 C -0.31979 -0.32246 -0.322 -0.3169 -0.325 -0.3132 C -0.32838 -0.30949 -0.33268 -0.3088 -0.33593 -0.30486 C -0.34101 -0.29931 -0.34518 -0.29167 -0.35 -0.28542 C -0.35247 -0.28241 -0.35559 -0.28079 -0.35781 -0.27709 C -0.36341 -0.26852 -0.36731 -0.25672 -0.37343 -0.24931 C -0.375 -0.24746 -0.37643 -0.24514 -0.37812 -0.24375 C -0.37916 -0.24329 -0.3802 -0.24375 -0.38125 -0.24375 L -0.38125 -0.24352 " pathEditMode="relative" rAng="0" ptsTypes="AAAAAAAAAAAAAAAAAAAAAAAAAAAAAAAAAAAAAAAAAAAAAAAAAAAAAAAAAAAAAAA">
                                      <p:cBhvr>
                                        <p:cTn id="10" dur="2000" fill="hold"/>
                                        <p:tgtEl>
                                          <p:spTgt spid="9"/>
                                        </p:tgtEl>
                                        <p:attrNameLst>
                                          <p:attrName>ppt_x</p:attrName>
                                          <p:attrName>ppt_y</p:attrName>
                                        </p:attrNameLst>
                                      </p:cBhvr>
                                      <p:rCtr x="-6172" y="-29306"/>
                                    </p:animMotion>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361236" y="5204122"/>
            <a:ext cx="3676650" cy="1015663"/>
          </a:xfrm>
          <a:prstGeom prst="rect">
            <a:avLst/>
          </a:prstGeom>
          <a:noFill/>
        </p:spPr>
        <p:txBody>
          <a:bodyPr wrap="square" rtlCol="0">
            <a:spAutoFit/>
          </a:bodyPr>
          <a:lstStyle/>
          <a:p>
            <a:pPr algn="ctr"/>
            <a:r>
              <a:rPr lang="en-GB" sz="6000" dirty="0">
                <a:solidFill>
                  <a:srgbClr val="1F4E79"/>
                </a:solidFill>
                <a:latin typeface="Century Gothic" panose="020B0502020202020204" pitchFamily="34" charset="0"/>
              </a:rPr>
              <a:t>sein</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CE13D85F-59F0-4DF0-8492-9E1B69CE3BB8}"/>
              </a:ext>
            </a:extLst>
          </p:cNvPr>
          <p:cNvSpPr txBox="1"/>
          <p:nvPr/>
        </p:nvSpPr>
        <p:spPr>
          <a:xfrm>
            <a:off x="4533900" y="1602999"/>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F349C57E-23D8-445C-9974-A1B47D450F7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09664"/>
            <a:ext cx="4095750" cy="2008069"/>
          </a:xfrm>
          <a:prstGeom prst="rect">
            <a:avLst/>
          </a:prstGeom>
        </p:spPr>
      </p:pic>
      <p:sp>
        <p:nvSpPr>
          <p:cNvPr id="12" name="TextBox 11">
            <a:extLst>
              <a:ext uri="{FF2B5EF4-FFF2-40B4-BE49-F238E27FC236}">
                <a16:creationId xmlns:a16="http://schemas.microsoft.com/office/drawing/2014/main" id="{881A610A-2E38-4713-8D3E-8DECC4009850}"/>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69276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3606 -3.7037E-7 L -0.03606 0.00046 C -0.03789 -0.00694 -0.03593 -0.01505 -0.0414 -0.02106 C -0.04323 -0.02315 -0.04791 -0.02847 -0.05013 -0.03009 C -0.07122 -0.04583 -0.04218 -0.02083 -0.06432 -0.03935 C -0.07565 -0.04884 -0.06614 -0.04352 -0.08007 -0.04977 C -0.08112 -0.05162 -0.0819 -0.05347 -0.08372 -0.05486 C -0.08789 -0.0588 -0.09388 -0.06134 -0.09778 -0.06551 C -0.09882 -0.06667 -0.10026 -0.06806 -0.10143 -0.06944 C -0.10208 -0.0706 -0.10182 -0.07222 -0.10299 -0.07338 C -0.10664 -0.07662 -0.1108 -0.07986 -0.11536 -0.08241 C -0.12005 -0.08518 -0.12461 -0.08773 -0.12968 -0.09028 C -0.13125 -0.0912 -0.13281 -0.09213 -0.13489 -0.09306 C -0.13632 -0.09352 -0.13841 -0.09375 -0.14023 -0.09444 C -0.14179 -0.09606 -0.14297 -0.09815 -0.14544 -0.09954 C -0.14661 -0.10023 -0.14895 -0.1 -0.15078 -0.10093 C -0.15416 -0.10231 -0.15781 -0.1044 -0.16132 -0.10602 C -0.16315 -0.10694 -0.16471 -0.10787 -0.16653 -0.1088 C -0.16731 -0.10903 -0.18099 -0.1169 -0.18606 -0.11921 C -0.18802 -0.12014 -0.19049 -0.12083 -0.19297 -0.12176 C -0.19479 -0.12245 -0.19622 -0.12384 -0.19843 -0.12454 C -0.20169 -0.125 -0.20533 -0.12523 -0.20898 -0.12593 C -0.22278 -0.12986 -0.21458 -0.12755 -0.23346 -0.13241 C -0.23528 -0.13264 -0.24036 -0.13403 -0.2388 -0.13356 C -0.23632 -0.13264 -0.23411 -0.13148 -0.2319 -0.13079 C -0.22942 -0.13032 -0.22695 -0.13009 -0.22474 -0.12963 C -0.20325 -0.12662 -0.2069 -0.12731 -0.18763 -0.12593 L -0.17369 -0.12454 C -0.16979 -0.12384 -0.16653 -0.12338 -0.16315 -0.12315 C -0.15481 -0.12245 -0.14648 -0.12222 -0.13841 -0.12176 C -0.07461 -0.11806 -0.1233 -0.11991 -0.05195 -0.11806 L -0.00794 -0.12037 C -0.00468 -0.1206 -0.00182 -0.1213 0.00105 -0.12176 C 0.00443 -0.12222 0.00795 -0.12245 0.01159 -0.12315 C 0.01641 -0.12361 0.02578 -0.12407 0.03086 -0.12593 C 0.03607 -0.12708 0.03894 -0.12893 0.04323 -0.13079 C 0.05209 -0.14051 0.05118 -0.13657 0.02396 -0.15069 C 0.01498 -0.15532 -0.00846 -0.16181 -0.02031 -0.1625 L -0.04323 -0.16366 C -0.04882 -0.16412 -0.05481 -0.16435 -0.0608 -0.16505 C -0.09244 -0.1669 -0.07343 -0.16528 -0.09596 -0.16759 C -0.1 -0.16875 -0.10403 -0.17037 -0.10833 -0.17153 C -0.11172 -0.17245 -0.11536 -0.17315 -0.11888 -0.17431 C -0.12916 -0.17731 -0.12226 -0.17639 -0.13125 -0.17801 C -0.13593 -0.17893 -0.14036 -0.17986 -0.14544 -0.18079 C -0.14804 -0.18125 -0.15117 -0.18148 -0.15416 -0.18218 C -0.15599 -0.18218 -0.15768 -0.1831 -0.1595 -0.18333 C -0.16588 -0.18449 -0.17786 -0.18542 -0.18424 -0.18588 C -0.18645 -0.18681 -0.18867 -0.18796 -0.19127 -0.18866 C -0.19804 -0.19051 -0.21015 -0.19074 -0.21588 -0.1912 L -0.23711 -0.19236 C -0.23932 -0.19306 -0.24166 -0.19375 -0.24427 -0.19375 C -0.24583 -0.19375 -0.25091 -0.19329 -0.24948 -0.19236 C -0.2302 -0.18472 -0.22682 -0.18657 -0.20898 -0.18449 C -0.20573 -0.18449 -0.20286 -0.18333 -0.2 -0.18333 C -0.18203 -0.18194 -0.15208 -0.18125 -0.13658 -0.18079 L -0.00429 -0.18333 C -0.00117 -0.18333 0.0017 -0.18449 0.00443 -0.18449 C 0.01094 -0.18518 0.01745 -0.18565 0.02396 -0.18588 C 0.02644 -0.18634 0.02878 -0.18681 0.03086 -0.18727 C 0.03282 -0.18773 0.03451 -0.18819 0.03607 -0.18866 C 0.03972 -0.18912 0.04323 -0.18935 0.04688 -0.18981 C 0.04935 -0.19167 0.05209 -0.19329 0.05378 -0.19514 C 0.05782 -0.19884 0.06459 -0.20694 0.06459 -0.20671 C 0.06081 -0.21157 0.06003 -0.21829 0.05378 -0.2213 C 0.04388 -0.22662 0.0306 -0.22778 0.01862 -0.23056 C 0.00547 -0.23356 -0.00247 -0.23333 -0.01666 -0.23426 C -0.0207 -0.23518 -0.02474 -0.23634 -0.02903 -0.23704 C -0.07916 -0.2456 -0.10872 -0.24005 -0.17552 -0.24097 C -0.21562 -0.24421 -0.19388 -0.24306 -0.27057 -0.24097 C -0.27656 -0.24074 -0.28216 -0.24005 -0.28828 -0.23958 C -0.30169 -0.23843 -0.29843 -0.2375 -0.31458 -0.23704 C -0.32148 -0.23657 -0.3289 -0.23704 -0.33567 -0.23704 L -0.33567 -0.23681 " pathEditMode="relative" rAng="0" ptsTypes="AAAAAAAAAAAAAAAAAAAAAAAAAAAAAAAAAAAAAAAAAAAAAAAAAAAAAAAAAAAAAAAAAAAAAAAAAA">
                                      <p:cBhvr>
                                        <p:cTn id="10" dur="3000" fill="hold"/>
                                        <p:tgtEl>
                                          <p:spTgt spid="9"/>
                                        </p:tgtEl>
                                        <p:attrNameLst>
                                          <p:attrName>ppt_x</p:attrName>
                                          <p:attrName>ppt_y</p:attrName>
                                        </p:attrNameLst>
                                      </p:cBhvr>
                                      <p:rCtr x="-9948" y="-12130"/>
                                    </p:animMotion>
                                  </p:childTnLst>
                                </p:cTn>
                              </p:par>
                            </p:childTnLst>
                          </p:cTn>
                        </p:par>
                        <p:par>
                          <p:cTn id="11" fill="hold">
                            <p:stCondLst>
                              <p:cond delay="3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ist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BCE7D85B-56AF-4E56-B2E7-B0115A21D1E2}"/>
              </a:ext>
            </a:extLst>
          </p:cNvPr>
          <p:cNvSpPr txBox="1"/>
          <p:nvPr/>
        </p:nvSpPr>
        <p:spPr>
          <a:xfrm>
            <a:off x="4533900" y="1615191"/>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7930ED66-6E33-4BD1-973B-6139A4E93CE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096250" y="713119"/>
            <a:ext cx="4095750" cy="2008069"/>
          </a:xfrm>
          <a:prstGeom prst="rect">
            <a:avLst/>
          </a:prstGeom>
        </p:spPr>
      </p:pic>
      <p:sp>
        <p:nvSpPr>
          <p:cNvPr id="12" name="TextBox 11">
            <a:extLst>
              <a:ext uri="{FF2B5EF4-FFF2-40B4-BE49-F238E27FC236}">
                <a16:creationId xmlns:a16="http://schemas.microsoft.com/office/drawing/2014/main" id="{9B427280-FAE3-47EA-9B61-93CFBDB0F0E1}"/>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8663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2721 -0.04375 L 0.02721 -0.04352 C 0.02773 -0.04769 0.03151 -0.07986 0.0319 -0.0882 C 0.0332 -0.11135 0.03099 -0.13565 0.03502 -0.15764 C 0.03919 -0.17986 0.03763 -0.16875 0.03971 -0.19098 C 0.03919 -0.25116 0.03919 -0.31158 0.03815 -0.37153 C 0.03815 -0.37454 0.03737 -0.37732 0.03658 -0.37986 C 0.0358 -0.38287 0.03437 -0.38542 0.03346 -0.3882 C 0.02903 -0.4044 0.03619 -0.38912 0.02721 -0.40486 C 0.02461 -0.41945 0.02747 -0.4088 0.0194 -0.42153 C 0.01666 -0.42593 0.01458 -0.43148 0.01158 -0.43542 C 0.00768 -0.44098 0.00325 -0.44491 -0.00092 -0.44931 C -0.00352 -0.45232 -0.00612 -0.45486 -0.00873 -0.45764 C -0.01029 -0.45949 -0.01159 -0.46204 -0.01342 -0.4632 C -0.01537 -0.46482 -0.01758 -0.46505 -0.01967 -0.46598 C -0.02123 -0.46783 -0.02266 -0.47037 -0.02435 -0.47153 C -0.02917 -0.47547 -0.03607 -0.4794 -0.04154 -0.48264 C -0.05717 -0.48172 -0.07279 -0.48172 -0.08842 -0.47986 C -0.08998 -0.47986 -0.09154 -0.47801 -0.0931 -0.47709 C -0.09519 -0.47616 -0.09727 -0.47523 -0.09935 -0.47431 C -0.10352 -0.46945 -0.10534 -0.4669 -0.11029 -0.4632 C -0.11328 -0.46111 -0.11654 -0.45996 -0.11967 -0.45764 C -0.12383 -0.45486 -0.13021 -0.44769 -0.13373 -0.44375 C -0.13529 -0.44213 -0.13672 -0.43959 -0.13842 -0.4382 C -0.14037 -0.43681 -0.14258 -0.43635 -0.14467 -0.43542 C -0.14714 -0.42246 -0.14453 -0.42963 -0.15248 -0.42153 C -0.16198 -0.41204 -0.15209 -0.41783 -0.1681 -0.40764 C -0.17162 -0.40556 -0.17539 -0.4044 -0.17904 -0.40209 C -0.19232 -0.39352 -0.17813 -0.40023 -0.19154 -0.3882 C -0.19349 -0.38658 -0.19571 -0.38635 -0.19779 -0.38542 C -0.20196 -0.37986 -0.20717 -0.37616 -0.21029 -0.36875 C -0.21342 -0.36135 -0.21602 -0.35324 -0.21967 -0.34653 C -0.22123 -0.34375 -0.22292 -0.34121 -0.22435 -0.3382 C -0.22605 -0.33473 -0.22722 -0.33056 -0.22904 -0.32709 C -0.2349 -0.31667 -0.24336 -0.30417 -0.25092 -0.29653 C -0.27032 -0.27755 -0.23946 -0.31297 -0.26029 -0.2882 C -0.26745 -0.26922 -0.25834 -0.29236 -0.26967 -0.26875 C -0.27084 -0.26644 -0.27175 -0.2632 -0.27279 -0.26042 C -0.27435 -0.25672 -0.27592 -0.25301 -0.27748 -0.24931 C -0.28034 -0.22871 -0.2806 -0.23172 -0.27748 -0.19931 C -0.27709 -0.19607 -0.27592 -0.19283 -0.27435 -0.19098 C -0.27253 -0.18889 -0.27019 -0.18912 -0.2681 -0.1882 C -0.26654 -0.18635 -0.26511 -0.1838 -0.26342 -0.18264 C -0.25886 -0.17986 -0.2487 -0.17639 -0.2431 -0.17431 L -0.1806 -0.17986 C -0.17539 -0.18056 -0.17019 -0.18125 -0.16498 -0.18264 C -0.16328 -0.18311 -0.16185 -0.18496 -0.16029 -0.18542 C -0.1556 -0.18681 -0.15092 -0.18727 -0.14623 -0.1882 C -0.13894 -0.19005 -0.13164 -0.1919 -0.12435 -0.19375 C -0.12071 -0.19468 -0.11706 -0.19561 -0.11342 -0.19653 C -0.11029 -0.19746 -0.10717 -0.19815 -0.10404 -0.19931 C -0.10235 -0.2 -0.10092 -0.20162 -0.09935 -0.20209 C -0.09519 -0.20348 -0.09102 -0.20371 -0.08685 -0.20486 C -0.08477 -0.20556 -0.08269 -0.20695 -0.0806 -0.20764 C -0.07748 -0.2088 -0.07435 -0.20926 -0.07123 -0.21042 C -0.06953 -0.21111 -0.0681 -0.21273 -0.06654 -0.2132 C -0.06289 -0.21459 -0.05925 -0.21482 -0.0556 -0.21598 C -0.05131 -0.2176 -0.04727 -0.22014 -0.0431 -0.22153 C -0.03998 -0.22292 -0.03685 -0.22315 -0.03373 -0.22431 C -0.03073 -0.22547 -0.02292 -0.23148 -0.02123 -0.23264 C -0.01967 -0.2338 -0.01797 -0.23426 -0.01654 -0.23542 C -0.01485 -0.23704 -0.01355 -0.23982 -0.01185 -0.24098 C -0.0099 -0.2426 -0.00756 -0.2426 -0.0056 -0.24375 C -0.00287 -0.24537 -0.00039 -0.24792 0.00221 -0.24931 C 0.00429 -0.2507 0.00651 -0.2507 0.00846 -0.25209 C 0.01172 -0.2544 0.01458 -0.25834 0.01783 -0.26042 C 0.02031 -0.26204 0.02317 -0.26204 0.02565 -0.2632 C 0.0289 -0.26482 0.0319 -0.2669 0.03502 -0.26875 L 0.0444 -0.27431 C 0.04596 -0.27523 0.04765 -0.27593 0.04908 -0.27709 C 0.05247 -0.28033 0.05625 -0.28426 0.06002 -0.28542 C 0.06367 -0.28681 0.06731 -0.28704 0.07096 -0.2882 C 0.07317 -0.28889 0.07513 -0.29028 0.07721 -0.29098 C 0.09635 -0.29792 0.07838 -0.29028 0.09283 -0.29653 C 0.10182 -0.30718 0.09283 -0.29815 0.10533 -0.30486 C 0.12968 -0.31829 0.10794 -0.30973 0.12565 -0.31598 C 0.13528 -0.32755 0.12474 -0.31644 0.13815 -0.32431 C 0.14036 -0.3257 0.14231 -0.32848 0.1444 -0.32986 C 0.14804 -0.33218 0.15169 -0.33357 0.15533 -0.33542 C 0.15703 -0.33635 0.15859 -0.33681 0.16002 -0.3382 C 0.18854 -0.36644 0.15664 -0.33588 0.17408 -0.35764 C 0.1776 -0.36204 0.18151 -0.36482 0.18502 -0.36875 C 0.19218 -0.37686 0.19505 -0.38357 0.20221 -0.3882 C 0.20846 -0.39236 0.21471 -0.39561 0.22096 -0.39931 C 0.22408 -0.40116 0.22747 -0.40232 0.23033 -0.40486 C 0.23242 -0.40672 0.2345 -0.4088 0.23658 -0.41042 C 0.23815 -0.41158 0.23984 -0.41204 0.24127 -0.4132 C 0.25664 -0.42686 0.24726 -0.42084 0.25846 -0.42986 C 0.26432 -0.43473 0.27018 -0.4382 0.27565 -0.44375 C 0.27734 -0.44561 0.27877 -0.44792 0.28033 -0.44931 C 0.2819 -0.4507 0.28359 -0.4507 0.28502 -0.45209 C 0.28841 -0.45556 0.29127 -0.45949 0.2944 -0.4632 C 0.29596 -0.46505 0.29778 -0.46644 0.29908 -0.46875 L 0.30377 -0.47709 L 0.30547 -0.48542 L 0.30547 -0.48519 " pathEditMode="relative" rAng="0" ptsTypes="AAAAAAAAAAAAAAAAAAAAAAAAAAAAAAAAAAAAAAAAAAAAAAAAAAAAAAAAAAAAAAAAAAAAAAAAAAAAAAAAAAAAAAAAAAAAAAAA">
                                      <p:cBhvr>
                                        <p:cTn id="10" dur="2000" fill="hold"/>
                                        <p:tgtEl>
                                          <p:spTgt spid="9"/>
                                        </p:tgtEl>
                                        <p:attrNameLst>
                                          <p:attrName>ppt_x</p:attrName>
                                          <p:attrName>ppt_y</p:attrName>
                                        </p:attrNameLst>
                                      </p:cBhvr>
                                      <p:rCtr x="-1445" y="-22083"/>
                                    </p:animMotion>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pic>
        <p:nvPicPr>
          <p:cNvPr id="8" name="Picture 7" descr="girl sear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2710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14850" y="5083476"/>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redet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96DE7A51-1D63-4967-977C-D8B247D7890F}"/>
              </a:ext>
            </a:extLst>
          </p:cNvPr>
          <p:cNvSpPr txBox="1"/>
          <p:nvPr/>
        </p:nvSpPr>
        <p:spPr>
          <a:xfrm>
            <a:off x="4533900" y="1602999"/>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1AC40640-37DB-4B37-B8A0-DCAD08A9149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09664"/>
            <a:ext cx="4095750" cy="2008069"/>
          </a:xfrm>
          <a:prstGeom prst="rect">
            <a:avLst/>
          </a:prstGeom>
        </p:spPr>
      </p:pic>
      <p:sp>
        <p:nvSpPr>
          <p:cNvPr id="12" name="TextBox 11">
            <a:extLst>
              <a:ext uri="{FF2B5EF4-FFF2-40B4-BE49-F238E27FC236}">
                <a16:creationId xmlns:a16="http://schemas.microsoft.com/office/drawing/2014/main" id="{7347EF21-A151-49D6-90D0-A3BB678FA850}"/>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245512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 0 C 0.00144 -0.01505 0.00209 -0.03009 0.00456 -0.04468 C 0.00599 -0.05324 0.00938 -0.06042 0.01133 -0.06875 C 0.01315 -0.07662 0.01433 -0.08496 0.01589 -0.09306 C 0.01589 -0.09306 0.02045 -0.11736 0.02045 -0.11736 C 0.02123 -0.12269 0.02149 -0.12847 0.02266 -0.13357 C 0.02383 -0.13796 0.02604 -0.14121 0.02722 -0.1456 C 0.02826 -0.14954 0.02865 -0.15371 0.02956 -0.15764 C 0.03099 -0.16458 0.03269 -0.17107 0.03412 -0.17801 C 0.03659 -0.19051 0.03933 -0.20486 0.04089 -0.21829 C 0.0418 -0.22639 0.04219 -0.23449 0.0431 -0.24259 C 0.04375 -0.24815 0.04479 -0.25347 0.04545 -0.2588 C 0.04909 -0.28796 0.04597 -0.26945 0.05 -0.29121 C 0.0487 -0.34722 0.05769 -0.36806 0.0431 -0.40023 C 0.0418 -0.40324 0.0405 -0.40648 0.03854 -0.40833 C 0.03633 -0.41088 0.02435 -0.41574 0.02266 -0.41644 L -0.03633 -0.4125 C -0.04166 -0.41065 -0.04531 -0.4007 -0.04778 -0.39213 C -0.04922 -0.38681 -0.05091 -0.38148 -0.05234 -0.37593 C -0.05429 -0.36783 -0.05573 -0.35602 -0.05677 -0.34769 C -0.05534 -0.32222 -0.05547 -0.29607 -0.05234 -0.27083 C -0.05169 -0.26597 -0.04127 -0.25301 -0.03867 -0.2507 C -0.03646 -0.24884 -0.03398 -0.24838 -0.0319 -0.24676 C -0.02877 -0.24421 -0.02604 -0.24028 -0.02278 -0.23866 C -0.01758 -0.23611 -0.01211 -0.23611 -0.0069 -0.23449 C -0.00299 -0.23333 0.00078 -0.23195 0.00456 -0.23056 L 0.07956 -0.23866 C 0.08412 -0.23912 0.08867 -0.24097 0.0931 -0.24259 C 0.09545 -0.24352 0.11237 -0.25046 0.1181 -0.25486 C 0.12123 -0.25718 0.12409 -0.26042 0.12722 -0.26273 C 0.12943 -0.26458 0.1319 -0.26482 0.13399 -0.2669 C 0.1388 -0.27153 0.14245 -0.27986 0.14766 -0.2831 C 0.15 -0.28449 0.15235 -0.28496 0.15456 -0.28704 C 0.15925 -0.2919 0.16302 -0.29954 0.1681 -0.30324 C 0.18269 -0.31366 0.17578 -0.3081 0.18854 -0.31945 C 0.19011 -0.32338 0.19076 -0.32917 0.1931 -0.33148 C 0.19649 -0.33496 0.20065 -0.33403 0.20443 -0.33565 C 0.20755 -0.33681 0.21055 -0.3382 0.21354 -0.33958 C 0.21966 -0.34699 0.22227 -0.3507 0.22943 -0.35579 C 0.23399 -0.35903 0.2431 -0.36389 0.2431 -0.36389 C 0.24545 -0.36667 0.2474 -0.36991 0.24987 -0.37199 C 0.2543 -0.37546 0.26354 -0.38009 0.26354 -0.38009 C 0.2694 -0.39028 0.26797 -0.38958 0.27722 -0.3963 C 0.28164 -0.39931 0.29089 -0.4044 0.29089 -0.4044 C 0.29232 -0.40695 0.29375 -0.40996 0.29545 -0.4125 C 0.29922 -0.41783 0.3069 -0.4257 0.31133 -0.42847 C 0.3142 -0.43056 0.31732 -0.43102 0.32032 -0.43264 C 0.33607 -0.44051 0.31628 -0.43333 0.34089 -0.44074 C 0.34466 -0.44468 0.34818 -0.44931 0.35222 -0.45278 C 0.3543 -0.45463 0.3569 -0.45486 0.35899 -0.45695 C 0.36146 -0.45903 0.36589 -0.46482 0.36589 -0.46482 L 0.36589 -0.46482 " pathEditMode="relative" ptsTypes="AAAAAAAAAAAAAAAAAAAAAAAAAAAAAAAAAAAAAAAAAAAAAAAAAAAAA">
                                      <p:cBhvr>
                                        <p:cTn id="10"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wohnen</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BE303BB2-41A4-4902-882C-0D9AD7AF520D}"/>
              </a:ext>
            </a:extLst>
          </p:cNvPr>
          <p:cNvSpPr txBox="1"/>
          <p:nvPr/>
        </p:nvSpPr>
        <p:spPr>
          <a:xfrm>
            <a:off x="4533900" y="1602999"/>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D2E27467-4DF7-47BA-9958-CF83E88F573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34048"/>
            <a:ext cx="4095750" cy="2008069"/>
          </a:xfrm>
          <a:prstGeom prst="rect">
            <a:avLst/>
          </a:prstGeom>
        </p:spPr>
      </p:pic>
      <p:sp>
        <p:nvSpPr>
          <p:cNvPr id="12" name="TextBox 11">
            <a:extLst>
              <a:ext uri="{FF2B5EF4-FFF2-40B4-BE49-F238E27FC236}">
                <a16:creationId xmlns:a16="http://schemas.microsoft.com/office/drawing/2014/main" id="{1938A476-52DB-40EB-90CD-46B1B8D0D22E}"/>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9588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 0 C 0.01185 -0.02824 0.01302 -0.03425 0.02721 -0.05671 C 0.02929 -0.05995 0.03177 -0.06203 0.03411 -0.06481 C 0.04804 -0.10208 0.0302 -0.05625 0.04323 -0.08495 C 0.04492 -0.08865 0.04557 -0.09398 0.04778 -0.09699 C 0.04961 -0.09976 0.05221 -0.09976 0.05455 -0.10115 C 0.05677 -0.10509 0.0595 -0.10856 0.06132 -0.11319 C 0.07031 -0.13564 0.0608 -0.1243 0.07278 -0.1456 C 0.07461 -0.14907 0.0776 -0.15023 0.07955 -0.1537 C 0.08216 -0.15833 0.08398 -0.16458 0.08632 -0.1699 C 0.08776 -0.17268 0.08945 -0.17523 0.09088 -0.178 C 0.09166 -0.18194 0.09257 -0.18587 0.09323 -0.19004 C 0.09479 -0.20069 0.09778 -0.22245 0.09778 -0.22245 C 0.097 -0.24652 0.09739 -0.27106 0.09544 -0.29513 C 0.09505 -0.3 0.0927 -0.30347 0.09088 -0.30717 C 0.0802 -0.32916 0.08359 -0.325 0.07278 -0.33148 C 0.06888 -0.33819 0.06653 -0.3493 0.06132 -0.35162 C 0.05833 -0.353 0.0552 -0.35416 0.05221 -0.35578 C 0.04765 -0.3581 0.04336 -0.3625 0.03867 -0.36388 C 0.02122 -0.36898 0.02955 -0.3662 0.01367 -0.37175 L -0.08868 -0.36782 C -0.09831 -0.36712 -0.09935 -0.35925 -0.10912 -0.35578 C -0.11654 -0.353 -0.12422 -0.353 -0.13177 -0.35162 C -0.13334 -0.34907 -0.13438 -0.34513 -0.13633 -0.34351 C -0.14141 -0.33958 -0.14701 -0.33819 -0.15222 -0.33541 C -0.178 -0.32314 -0.14245 -0.34097 -0.17279 -0.32731 C -0.175 -0.32638 -0.17722 -0.3243 -0.17956 -0.32337 C -0.18334 -0.32175 -0.18711 -0.32083 -0.19089 -0.31944 C -0.19401 -0.31805 -0.19688 -0.3162 -0.2 -0.31527 C -0.20599 -0.31342 -0.21211 -0.31273 -0.21823 -0.31134 C -0.22279 -0.31018 -0.22722 -0.30787 -0.23177 -0.30717 C -0.24623 -0.30509 -0.26055 -0.30462 -0.275 -0.30324 C -0.28256 -0.30046 -0.29011 -0.29745 -0.29779 -0.29513 C -0.3168 -0.28912 -0.31302 -0.29236 -0.33412 -0.28703 C -0.34076 -0.28541 -0.34792 -0.28194 -0.35456 -0.27893 C -0.35677 -0.27615 -0.35886 -0.27291 -0.36133 -0.27083 C -0.36355 -0.26898 -0.36615 -0.26898 -0.36823 -0.26689 C -0.37006 -0.26481 -0.37123 -0.26134 -0.37266 -0.25879 L -0.37266 -0.25879 L -0.37266 -0.25879 " pathEditMode="relative" ptsTypes="AAAAAAAAAAAAAAAAAAAAAAAAAAAAAAAAAAAAAAAAA">
                                      <p:cBhvr>
                                        <p:cTn id="10"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sagt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CA18FA41-F86C-49BA-8BB9-387FDB1F0205}"/>
              </a:ext>
            </a:extLst>
          </p:cNvPr>
          <p:cNvSpPr txBox="1"/>
          <p:nvPr/>
        </p:nvSpPr>
        <p:spPr>
          <a:xfrm>
            <a:off x="4533900" y="1602999"/>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68F03684-A1A0-4191-84EE-F0F4477B4B8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09664"/>
            <a:ext cx="4095750" cy="2008069"/>
          </a:xfrm>
          <a:prstGeom prst="rect">
            <a:avLst/>
          </a:prstGeom>
        </p:spPr>
      </p:pic>
      <p:sp>
        <p:nvSpPr>
          <p:cNvPr id="12" name="TextBox 11">
            <a:extLst>
              <a:ext uri="{FF2B5EF4-FFF2-40B4-BE49-F238E27FC236}">
                <a16:creationId xmlns:a16="http://schemas.microsoft.com/office/drawing/2014/main" id="{5D25F319-B85E-4839-9A0B-38222D061B52}"/>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26656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0703 -0.03542 L 0.00703 -0.03542 C 0.00963 -0.04561 0.01172 -0.05625 0.01484 -0.06598 C 0.03346 -0.125 0.03463 -0.12107 0.05547 -0.17431 C 0.06354 -0.19537 0.05651 -0.18473 0.06953 -0.20764 C 0.07187 -0.21204 0.075 -0.21459 0.07734 -0.21875 C 0.08073 -0.225 0.08307 -0.23264 0.08672 -0.2382 C 0.08893 -0.2419 0.09192 -0.24375 0.09453 -0.24653 C 0.10703 -0.26135 0.11966 -0.27593 0.13203 -0.29098 C 0.15039 -0.31389 0.15286 -0.32292 0.17422 -0.34098 C 0.18099 -0.34699 0.19856 -0.35556 0.20703 -0.35764 C 0.21263 -0.35926 0.21849 -0.35949 0.22422 -0.36042 C 0.23359 -0.35949 0.24297 -0.35903 0.25234 -0.35764 C 0.25547 -0.35718 0.25859 -0.35602 0.26172 -0.35486 C 0.26901 -0.35232 0.27643 -0.35047 0.28359 -0.34653 C 0.29049 -0.34306 0.297 -0.33704 0.3039 -0.33264 C 0.31054 -0.32871 0.31744 -0.32523 0.32422 -0.32153 C 0.32838 -0.31412 0.33281 -0.30486 0.33828 -0.29931 C 0.33971 -0.29792 0.3414 -0.29746 0.34297 -0.29653 C 0.34752 -0.28658 0.35 -0.2801 0.35547 -0.27153 C 0.3569 -0.26945 0.35872 -0.26829 0.36015 -0.26598 C 0.36367 -0.26065 0.3707 -0.24584 0.37265 -0.24098 C 0.37435 -0.23681 0.37565 -0.23172 0.37734 -0.22709 C 0.37825 -0.22431 0.38151 -0.21621 0.38047 -0.21875 C 0.37304 -0.23635 0.36627 -0.25463 0.35859 -0.27153 C 0.35195 -0.28635 0.34882 -0.2926 0.34297 -0.31042 C 0.33854 -0.32408 0.33515 -0.34491 0.32734 -0.35486 C 0.32109 -0.36297 0.31393 -0.36852 0.30703 -0.37431 C 0.2957 -0.38426 0.28281 -0.38912 0.27265 -0.40209 C 0.2569 -0.42223 0.2552 -0.425 0.23359 -0.44653 C 0.22643 -0.45371 0.21927 -0.46065 0.21172 -0.46598 C 0.20507 -0.47084 0.19804 -0.47292 0.1914 -0.47709 C 0.1707 -0.49005 0.21185 -0.47986 0.16015 -0.49653 C 0.12057 -0.50949 0.13711 -0.50371 0.11015 -0.5132 L 0.04453 -0.51042 C 0.04075 -0.51019 0.03711 -0.50903 0.03359 -0.50764 C 0.02981 -0.50625 0.0263 -0.50394 0.02265 -0.50209 C 0.02005 -0.49931 0.01705 -0.49746 0.01484 -0.49375 C 0.00768 -0.48264 0.00221 -0.46783 -0.00547 -0.45764 C -0.0112 -0.45023 -0.01693 -0.4426 -0.02266 -0.43542 C -0.02526 -0.43241 -0.028 -0.43033 -0.03047 -0.42709 C -0.03477 -0.42199 -0.03868 -0.41574 -0.04297 -0.41042 C -0.04493 -0.40834 -0.04727 -0.40695 -0.04922 -0.40486 C -0.05092 -0.40324 -0.05573 -0.39861 -0.05391 -0.39931 C -0.04597 -0.40278 -0.01706 -0.41621 -0.00703 -0.42986 C 0.00052 -0.44051 0.00547 -0.45625 0.01328 -0.46598 C 0.06237 -0.52894 0.03567 -0.50324 0.07578 -0.53264 C 0.10651 -0.55533 0.08698 -0.5463 0.11172 -0.55209 L 0.15547 -0.5632 L 0.21015 -0.55764 C 0.21979 -0.55672 0.22747 -0.55556 0.23672 -0.55209 C 0.24101 -0.5507 0.24856 -0.54653 0.25234 -0.54375 C 0.25547 -0.54144 0.25846 -0.53797 0.26172 -0.53542 C 0.26315 -0.53426 0.26484 -0.5338 0.2664 -0.53264 C 0.27057 -0.5301 0.27474 -0.52755 0.2789 -0.52431 C 0.28359 -0.52107 0.28815 -0.51667 0.29297 -0.5132 C 0.29596 -0.51111 0.29922 -0.50996 0.30234 -0.50764 C 0.30664 -0.5044 0.31041 -0.49931 0.31484 -0.49653 C 0.32526 -0.49051 0.32122 -0.49375 0.32734 -0.4882 L 0.32734 -0.4882 " pathEditMode="relative" ptsTypes="AAAAAAAAAAAAAAAAAAAAAAAAAAAAAAAAAAAAAAAAAAAAAAAAAAAAAAAAAAAA">
                                      <p:cBhvr>
                                        <p:cTn id="10" dur="2000" fill="hold"/>
                                        <p:tgtEl>
                                          <p:spTgt spid="9"/>
                                        </p:tgtEl>
                                        <p:attrNameLst>
                                          <p:attrName>ppt_x</p:attrName>
                                          <p:attrName>ppt_y</p:attrName>
                                        </p:attrNameLst>
                                      </p:cBhvr>
                                    </p:animMotion>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95288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kommt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62FC3AFD-ED4E-414E-B0E0-107D62AED863}"/>
              </a:ext>
            </a:extLst>
          </p:cNvPr>
          <p:cNvSpPr txBox="1"/>
          <p:nvPr/>
        </p:nvSpPr>
        <p:spPr>
          <a:xfrm>
            <a:off x="4533900" y="1602999"/>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2EABF4DF-E5AD-45A5-B920-EB916A245F2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34048"/>
            <a:ext cx="4095750" cy="2008069"/>
          </a:xfrm>
          <a:prstGeom prst="rect">
            <a:avLst/>
          </a:prstGeom>
        </p:spPr>
      </p:pic>
      <p:sp>
        <p:nvSpPr>
          <p:cNvPr id="12" name="TextBox 11">
            <a:extLst>
              <a:ext uri="{FF2B5EF4-FFF2-40B4-BE49-F238E27FC236}">
                <a16:creationId xmlns:a16="http://schemas.microsoft.com/office/drawing/2014/main" id="{B476A3D5-B2B6-4686-9D72-41191242F416}"/>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04265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 0 C 0.00078 -0.02824 0.00065 -0.05648 0.00234 -0.08472 C 0.00287 -0.09583 0.00365 -0.10764 0.00677 -0.11713 C 0.00912 -0.12384 0.01172 -0.13032 0.01367 -0.13727 C 0.02031 -0.16088 0.01042 -0.13727 0.01823 -0.16967 C 0.01901 -0.17315 0.02122 -0.175 0.02279 -0.17778 C 0.02201 -0.22083 0.02188 -0.26389 0.02044 -0.30694 C 0.02031 -0.31134 0.01992 -0.3162 0.01823 -0.31921 C 0.01432 -0.32592 0.00912 -0.32986 0.00456 -0.33541 C -0.00547 -0.34722 0.00039 -0.34236 -0.01367 -0.34745 C -0.025 -0.34606 -0.03646 -0.34676 -0.04766 -0.34352 C -0.05039 -0.34259 -0.05234 -0.33819 -0.05456 -0.33541 C -0.05755 -0.33148 -0.06055 -0.32708 -0.06367 -0.32315 C -0.07318 -0.31111 -0.07474 -0.31319 -0.08411 -0.29097 C -0.09219 -0.27176 -0.08828 -0.2794 -0.09544 -0.26666 C -0.09974 -0.24398 -0.10143 -0.24028 -0.09544 -0.20602 C -0.09479 -0.20185 -0.09088 -0.20347 -0.08867 -0.20185 C -0.08476 -0.1993 -0.08099 -0.19653 -0.07721 -0.19398 L 0.23177 -0.19791 C 0.24479 -0.19815 0.25755 -0.2 0.27044 -0.20185 C 0.27513 -0.20254 0.29193 -0.20717 0.29779 -0.20995 C 0.30234 -0.21227 0.30742 -0.21342 0.31133 -0.21805 L 0.31823 -0.22616 C 0.31966 -0.23032 0.32149 -0.23403 0.32279 -0.23842 C 0.33216 -0.27176 0.31654 -0.22778 0.32956 -0.2625 C 0.33034 -0.26805 0.33099 -0.27338 0.33177 -0.2787 C 0.3332 -0.2868 0.33516 -0.29467 0.33633 -0.30301 C 0.33711 -0.30833 0.33763 -0.31389 0.33867 -0.31921 C 0.33997 -0.32616 0.34193 -0.33241 0.34323 -0.33935 C 0.34583 -0.35347 0.34609 -0.36481 0.34779 -0.37986 C 0.34948 -0.39537 0.35195 -0.40301 0.35234 -0.42014 C 0.35287 -0.44722 0.35234 -0.47407 0.35234 -0.50092 L 0.35234 -0.50092 " pathEditMode="relative" ptsTypes="AAAAAAAAAAAAAAAAAAAAAAAAAAAAAAAAAA">
                                      <p:cBhvr>
                                        <p:cTn id="10"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28573" y="2668191"/>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spielt</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63FCE01E-0717-4839-B3C6-5AE9F151DBF0}"/>
              </a:ext>
            </a:extLst>
          </p:cNvPr>
          <p:cNvSpPr txBox="1"/>
          <p:nvPr/>
        </p:nvSpPr>
        <p:spPr>
          <a:xfrm>
            <a:off x="4533900" y="1566423"/>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9F76D1AA-3A94-4F6F-9DB6-CB8F1DA5E83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91500" y="721856"/>
            <a:ext cx="4095750" cy="2008069"/>
          </a:xfrm>
          <a:prstGeom prst="rect">
            <a:avLst/>
          </a:prstGeom>
        </p:spPr>
      </p:pic>
      <p:sp>
        <p:nvSpPr>
          <p:cNvPr id="12" name="TextBox 11">
            <a:extLst>
              <a:ext uri="{FF2B5EF4-FFF2-40B4-BE49-F238E27FC236}">
                <a16:creationId xmlns:a16="http://schemas.microsoft.com/office/drawing/2014/main" id="{9C1BC0F1-5B22-4072-A76E-8BD3422CCDA1}"/>
              </a:ext>
            </a:extLst>
          </p:cNvPr>
          <p:cNvSpPr txBox="1"/>
          <p:nvPr/>
        </p:nvSpPr>
        <p:spPr>
          <a:xfrm>
            <a:off x="147636" y="2028885"/>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1171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 0 C -0.00078 -0.05671 -0.00091 -0.11319 -0.00234 -0.16968 C -0.00247 -0.17662 -0.00391 -0.1831 -0.00456 -0.18981 C -0.00547 -0.19792 -0.00586 -0.20625 -0.0069 -0.21412 C -0.00807 -0.22361 -0.00977 -0.2331 -0.01146 -0.24236 C -0.01211 -0.24653 -0.01315 -0.25046 -0.01367 -0.25463 C -0.01458 -0.26111 -0.01524 -0.26805 -0.01589 -0.27477 C -0.01524 -0.30833 -0.01654 -0.34236 -0.01367 -0.37569 C -0.01328 -0.37986 -0.00925 -0.37917 -0.0069 -0.37963 C 0.00299 -0.38194 0.01289 -0.38241 0.02266 -0.3838 C 0.05338 -0.39745 -0.00287 -0.37361 0.07956 -0.3919 C 0.08229 -0.39236 0.08359 -0.39907 0.08633 -0.4 C 0.09753 -0.40324 0.10911 -0.40231 0.12044 -0.40393 C 0.12721 -0.40486 0.13411 -0.40671 0.14088 -0.40787 L 0.3319 -0.40393 C 0.33424 -0.40393 0.33633 -0.40093 0.33867 -0.4 C 0.35117 -0.39491 0.35039 -0.39583 0.36146 -0.39583 L 0.36146 -0.39583 " pathEditMode="relative" ptsTypes="AAAAAAAAAAAAAAAAAAA">
                                      <p:cBhvr>
                                        <p:cTn id="10"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a:extLst>
              <a:ext uri="{28A0092B-C50C-407E-A947-70E740481C1C}">
                <a14:useLocalDpi xmlns:a14="http://schemas.microsoft.com/office/drawing/2010/main" val="0"/>
              </a:ext>
            </a:extLst>
          </a:blip>
          <a:srcRect l="3124" t="6666" r="46876" b="4444"/>
          <a:stretch/>
        </p:blipFill>
        <p:spPr>
          <a:xfrm>
            <a:off x="0" y="2631615"/>
            <a:ext cx="3676649" cy="3676649"/>
          </a:xfrm>
          <a:prstGeom prst="rect">
            <a:avLst/>
          </a:prstGeom>
        </p:spPr>
      </p:pic>
      <p:sp>
        <p:nvSpPr>
          <p:cNvPr id="9" name="TextBox 8">
            <a:extLst>
              <a:ext uri="{FF2B5EF4-FFF2-40B4-BE49-F238E27FC236}">
                <a16:creationId xmlns:a16="http://schemas.microsoft.com/office/drawing/2014/main" id="{76F444D9-287A-42EC-9942-48238DAD1AE5}"/>
              </a:ext>
            </a:extLst>
          </p:cNvPr>
          <p:cNvSpPr txBox="1"/>
          <p:nvPr/>
        </p:nvSpPr>
        <p:spPr>
          <a:xfrm>
            <a:off x="4505327" y="5185446"/>
            <a:ext cx="3952880" cy="1015663"/>
          </a:xfrm>
          <a:prstGeom prst="rect">
            <a:avLst/>
          </a:prstGeom>
          <a:noFill/>
        </p:spPr>
        <p:txBody>
          <a:bodyPr wrap="square" rtlCol="0">
            <a:spAutoFit/>
          </a:bodyPr>
          <a:lstStyle/>
          <a:p>
            <a:pPr algn="ctr"/>
            <a:r>
              <a:rPr lang="en-GB" sz="6000" dirty="0" err="1">
                <a:solidFill>
                  <a:srgbClr val="1F4E79"/>
                </a:solidFill>
                <a:latin typeface="Century Gothic" panose="020B0502020202020204" pitchFamily="34" charset="0"/>
              </a:rPr>
              <a:t>reden</a:t>
            </a:r>
            <a:endParaRPr lang="en-GB" dirty="0">
              <a:solidFill>
                <a:srgbClr val="1F4E79"/>
              </a:solidFill>
              <a:latin typeface="Century Gothic" panose="020B0502020202020204" pitchFamily="34" charset="0"/>
            </a:endParaRPr>
          </a:p>
        </p:txBody>
      </p:sp>
      <p:sp>
        <p:nvSpPr>
          <p:cNvPr id="10" name="TextBox 9">
            <a:extLst>
              <a:ext uri="{FF2B5EF4-FFF2-40B4-BE49-F238E27FC236}">
                <a16:creationId xmlns:a16="http://schemas.microsoft.com/office/drawing/2014/main" id="{936A40B3-41B4-49CF-B5FC-118A8B803FFA}"/>
              </a:ext>
            </a:extLst>
          </p:cNvPr>
          <p:cNvSpPr txBox="1"/>
          <p:nvPr/>
        </p:nvSpPr>
        <p:spPr>
          <a:xfrm>
            <a:off x="4505327" y="1578615"/>
            <a:ext cx="4095750" cy="830997"/>
          </a:xfrm>
          <a:prstGeom prst="rect">
            <a:avLst/>
          </a:prstGeom>
          <a:noFill/>
        </p:spPr>
        <p:txBody>
          <a:bodyPr wrap="square" rtlCol="0">
            <a:spAutoFit/>
          </a:bodyPr>
          <a:lstStyle/>
          <a:p>
            <a:r>
              <a:rPr lang="en-GB" sz="4800" dirty="0">
                <a:solidFill>
                  <a:srgbClr val="115076"/>
                </a:solidFill>
                <a:latin typeface="Century Gothic" panose="020B0502020202020204" pitchFamily="34" charset="0"/>
              </a:rPr>
              <a:t>… </a:t>
            </a:r>
            <a:r>
              <a:rPr lang="en-GB" sz="4800" dirty="0" err="1">
                <a:solidFill>
                  <a:srgbClr val="115076"/>
                </a:solidFill>
                <a:latin typeface="Century Gothic" panose="020B0502020202020204" pitchFamily="34" charset="0"/>
              </a:rPr>
              <a:t>oder</a:t>
            </a:r>
            <a:r>
              <a:rPr lang="en-GB" sz="4800" dirty="0">
                <a:solidFill>
                  <a:srgbClr val="115076"/>
                </a:solidFill>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184EF655-3FF8-429E-969C-7F44B4392D3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62927" y="734048"/>
            <a:ext cx="4095750" cy="2008069"/>
          </a:xfrm>
          <a:prstGeom prst="rect">
            <a:avLst/>
          </a:prstGeom>
        </p:spPr>
      </p:pic>
      <p:sp>
        <p:nvSpPr>
          <p:cNvPr id="12" name="TextBox 11">
            <a:extLst>
              <a:ext uri="{FF2B5EF4-FFF2-40B4-BE49-F238E27FC236}">
                <a16:creationId xmlns:a16="http://schemas.microsoft.com/office/drawing/2014/main" id="{9551B0BC-25ED-4BE9-BB12-EA9F1291E54E}"/>
              </a:ext>
            </a:extLst>
          </p:cNvPr>
          <p:cNvSpPr txBox="1"/>
          <p:nvPr/>
        </p:nvSpPr>
        <p:spPr>
          <a:xfrm>
            <a:off x="119063" y="1992309"/>
            <a:ext cx="2647950" cy="830997"/>
          </a:xfrm>
          <a:prstGeom prst="rect">
            <a:avLst/>
          </a:prstGeom>
          <a:noFill/>
        </p:spPr>
        <p:txBody>
          <a:bodyPr wrap="square" rtlCol="0">
            <a:spAutoFit/>
          </a:bodyPr>
          <a:lstStyle/>
          <a:p>
            <a:r>
              <a:rPr lang="en-GB" sz="4800" dirty="0" err="1">
                <a:solidFill>
                  <a:srgbClr val="115076"/>
                </a:solidFill>
                <a:latin typeface="Century Gothic" panose="020B0502020202020204" pitchFamily="34" charset="0"/>
              </a:rPr>
              <a:t>Hier</a:t>
            </a:r>
            <a:r>
              <a:rPr lang="en-GB" sz="4800" dirty="0">
                <a:solidFill>
                  <a:srgbClr val="115076"/>
                </a:solidFill>
                <a:latin typeface="Century Gothic" panose="020B0502020202020204" pitchFamily="34" charset="0"/>
              </a:rPr>
              <a:t> …?</a:t>
            </a:r>
          </a:p>
        </p:txBody>
      </p:sp>
    </p:spTree>
    <p:extLst>
      <p:ext uri="{BB962C8B-B14F-4D97-AF65-F5344CB8AC3E}">
        <p14:creationId xmlns:p14="http://schemas.microsoft.com/office/powerpoint/2010/main" val="34903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0286 -0.03264 L -0.00286 -0.0324 C -0.00234 -0.04375 -0.00182 -0.05509 -0.0013 -0.06597 C -0.00078 -0.07453 0.00026 -0.08264 0.00026 -0.09097 C 0.00026 -0.37407 0.04987 -0.35602 -0.01536 -0.36875 C -0.05729 -0.3662 -0.04935 -0.3706 -0.07786 -0.36041 C -0.08372 -0.35833 -0.0875 -0.35578 -0.09349 -0.35208 L -0.09818 -0.3493 C -0.10039 -0.34305 -0.10547 -0.33565 -0.09505 -0.33541 L 0.13932 -0.33819 C 0.14089 -0.33912 0.14271 -0.33912 0.14401 -0.34097 C 0.14792 -0.34653 0.14792 -0.35578 0.1487 -0.36319 C 0.14818 -0.3669 0.14805 -0.37083 0.14714 -0.3743 C 0.14596 -0.3794 0.14414 -0.38356 0.14245 -0.38819 C 0.14154 -0.39097 0.14063 -0.39421 0.13932 -0.39653 C 0.13464 -0.40509 0.12604 -0.41157 0.12057 -0.41597 C 0.1181 -0.41805 0.11563 -0.42083 0.11276 -0.42153 C 0.10612 -0.42361 0.09922 -0.42338 0.09245 -0.4243 L 0.08307 -0.42708 C 0.08047 -0.42801 0.078 -0.42986 0.07526 -0.42986 C 0.04297 -0.42986 0.01068 -0.42801 -0.02161 -0.42708 L -0.05443 -0.42153 C -0.05859 -0.42083 -0.06276 -0.41944 -0.06693 -0.41875 C -0.07578 -0.41759 -0.08463 -0.4169 -0.09349 -0.41597 C -0.097 -0.41389 -0.10078 -0.41134 -0.10443 -0.41041 C -0.10898 -0.40926 -0.1138 -0.40856 -0.11849 -0.40764 C -0.12708 -0.40254 -0.11927 -0.40787 -0.12786 -0.3993 C -0.13229 -0.3949 -0.1349 -0.39398 -0.1388 -0.38819 C -0.15573 -0.36227 -0.13529 -0.39166 -0.14974 -0.36597 C -0.15156 -0.36273 -0.15391 -0.36041 -0.15599 -0.35764 C -0.15937 -0.33958 -0.1582 -0.34953 -0.15599 -0.31597 C -0.1556 -0.31134 -0.15547 -0.30648 -0.15443 -0.30208 C -0.15221 -0.29328 -0.14596 -0.28495 -0.14193 -0.27986 C -0.13633 -0.27315 -0.13138 -0.26319 -0.12474 -0.26041 L -0.11068 -0.25486 C -0.10859 -0.25416 -0.10638 -0.25324 -0.10443 -0.25208 C -0.09805 -0.24861 -0.09193 -0.24467 -0.08568 -0.24097 C -0.06172 -0.2419 -0.03763 -0.24143 -0.0138 -0.24375 C -0.01003 -0.24421 -0.00664 -0.24884 -0.00286 -0.2493 C 0.01068 -0.25162 0.02422 -0.25115 0.03776 -0.25208 C 0.04818 -0.25486 0.05885 -0.25602 0.06901 -0.26041 C 0.07318 -0.26227 0.07747 -0.26389 0.08151 -0.26597 C 0.08477 -0.26759 0.08776 -0.27014 0.09089 -0.27153 C 0.09349 -0.27291 0.09609 -0.27315 0.0987 -0.2743 C 0.10039 -0.275 0.10182 -0.27662 0.10339 -0.27708 C 0.10964 -0.2794 0.11602 -0.28032 0.12214 -0.28264 C 0.12539 -0.28403 0.12839 -0.28657 0.13151 -0.28819 C 0.13516 -0.29028 0.13893 -0.29143 0.14245 -0.29375 C 0.14622 -0.29629 0.14961 -0.3 0.15339 -0.30208 C 0.15599 -0.3037 0.15872 -0.30347 0.1612 -0.30486 C 0.17682 -0.31319 0.16094 -0.30833 0.17839 -0.31597 C 0.203 -0.32685 0.17591 -0.31227 0.19401 -0.32153 C 0.19557 -0.32245 0.19727 -0.32315 0.1987 -0.3243 C 0.20039 -0.32592 0.20182 -0.32801 0.20339 -0.32986 C 0.20495 -0.33634 0.20794 -0.34236 0.20807 -0.3493 C 0.20859 -0.36921 0.20365 -0.40555 0.1987 -0.4243 C 0.19675 -0.43148 0.19362 -0.4375 0.19089 -0.44375 C 0.18841 -0.44953 0.18633 -0.45602 0.18307 -0.46041 C 0.17787 -0.46736 0.17135 -0.4706 0.16589 -0.47708 C 0.14779 -0.49907 0.15039 -0.50486 0.13151 -0.5243 C 0.12149 -0.53472 0.11055 -0.54236 0.10026 -0.55208 C 0.08112 -0.57037 0.09531 -0.56412 0.07682 -0.56875 C 0.07474 -0.5706 0.07292 -0.57361 0.07057 -0.5743 C 0.04622 -0.5831 -0.01419 -0.56944 -0.02005 -0.56875 C -0.02474 -0.56504 -0.02917 -0.56065 -0.03411 -0.55764 C -0.03971 -0.55416 -0.04557 -0.55231 -0.0513 -0.5493 C -0.05599 -0.54676 -0.06068 -0.54398 -0.06536 -0.54097 C -0.06953 -0.53842 -0.0737 -0.53541 -0.07786 -0.53264 C -0.07943 -0.53171 -0.08099 -0.53125 -0.08255 -0.52986 C -0.08424 -0.52847 -0.08555 -0.52592 -0.08724 -0.5243 C -0.09023 -0.52129 -0.09336 -0.51852 -0.09661 -0.51597 C -0.10169 -0.51203 -0.10716 -0.50926 -0.11224 -0.50486 C -0.11654 -0.50092 -0.12018 -0.49444 -0.12474 -0.49097 C -0.1345 -0.48333 -0.13763 -0.48842 -0.14661 -0.47986 C -0.15156 -0.47523 -0.16068 -0.46319 -0.16068 -0.46296 C -0.16172 -0.46041 -0.16224 -0.45694 -0.1638 -0.45486 C -0.18112 -0.42986 -0.18437 -0.42916 -0.2013 -0.41041 C -0.20443 -0.40694 -0.20729 -0.40254 -0.21068 -0.3993 C -0.21575 -0.39421 -0.22135 -0.39097 -0.2263 -0.38541 C -0.23607 -0.3743 -0.25104 -0.35602 -0.26224 -0.3493 C -0.27005 -0.34467 -0.27851 -0.34305 -0.28568 -0.33541 C -0.29479 -0.32569 -0.29049 -0.32893 -0.29818 -0.3243 C -0.30026 -0.32153 -0.30221 -0.31875 -0.30443 -0.31597 C -0.30586 -0.31412 -0.30755 -0.3125 -0.30911 -0.31041 C -0.31224 -0.30602 -0.3151 -0.30069 -0.31849 -0.29653 C -0.33815 -0.27245 -0.32799 -0.2868 -0.34505 -0.27153 C -0.34661 -0.27014 -0.34792 -0.26736 -0.34974 -0.26597 C -0.35325 -0.26342 -0.35703 -0.26273 -0.36068 -0.26041 C -0.36328 -0.25879 -0.36575 -0.25671 -0.36849 -0.25486 C -0.36992 -0.25393 -0.37174 -0.2537 -0.37318 -0.25208 C -0.37435 -0.25069 -0.37526 -0.24838 -0.37617 -0.24653 L -0.37617 -0.24629 " pathEditMode="relative" rAng="0" ptsTypes="AAAAAAAAAAAAAAAAAAAAAAAAAAAAAAAAAAAAAAAAAAAAAAAAAAAAAAAAAAAAAAAAAAAAAAAAAAAAAAAAAAAAAAAAAAAA">
                                      <p:cBhvr>
                                        <p:cTn id="10" dur="2000" fill="hold"/>
                                        <p:tgtEl>
                                          <p:spTgt spid="9"/>
                                        </p:tgtEl>
                                        <p:attrNameLst>
                                          <p:attrName>ppt_x</p:attrName>
                                          <p:attrName>ppt_y</p:attrName>
                                        </p:attrNameLst>
                                      </p:cBhvr>
                                      <p:rCtr x="-8125" y="-27222"/>
                                    </p:animMotion>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5CCBE68-005F-4983-BA7F-E39FD54EFC9E}"/>
              </a:ext>
            </a:extLst>
          </p:cNvPr>
          <p:cNvSpPr txBox="1"/>
          <p:nvPr/>
        </p:nvSpPr>
        <p:spPr>
          <a:xfrm>
            <a:off x="2501646" y="1792260"/>
            <a:ext cx="3619500" cy="4985980"/>
          </a:xfrm>
          <a:prstGeom prst="rect">
            <a:avLst/>
          </a:prstGeom>
          <a:noFill/>
        </p:spPr>
        <p:txBody>
          <a:bodyPr wrap="square" rtlCol="0">
            <a:spAutoFit/>
          </a:bodyPr>
          <a:lstStyle/>
          <a:p>
            <a:r>
              <a:rPr lang="en-GB" sz="4800" dirty="0" err="1">
                <a:solidFill>
                  <a:srgbClr val="1F4E79"/>
                </a:solidFill>
                <a:latin typeface="Century Gothic" panose="020B0502020202020204" pitchFamily="34" charset="0"/>
              </a:rPr>
              <a:t>spielen</a:t>
            </a:r>
            <a:r>
              <a:rPr lang="en-GB" sz="4800" dirty="0">
                <a:solidFill>
                  <a:srgbClr val="1F4E79"/>
                </a:solidFill>
                <a:latin typeface="Century Gothic" panose="020B0502020202020204" pitchFamily="34" charset="0"/>
              </a:rPr>
              <a:t>	</a:t>
            </a:r>
          </a:p>
          <a:p>
            <a:r>
              <a:rPr lang="en-GB" sz="4800" dirty="0" err="1">
                <a:solidFill>
                  <a:srgbClr val="1F4E79"/>
                </a:solidFill>
                <a:latin typeface="Century Gothic" panose="020B0502020202020204" pitchFamily="34" charset="0"/>
              </a:rPr>
              <a:t>schreiben</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wohnen</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reden</a:t>
            </a:r>
            <a:endParaRPr lang="en-GB" sz="4800" dirty="0">
              <a:solidFill>
                <a:srgbClr val="1F4E79"/>
              </a:solidFill>
              <a:latin typeface="Century Gothic" panose="020B0502020202020204" pitchFamily="34" charset="0"/>
            </a:endParaRPr>
          </a:p>
          <a:p>
            <a:r>
              <a:rPr lang="en-GB" sz="4800">
                <a:solidFill>
                  <a:srgbClr val="1F4E79"/>
                </a:solidFill>
                <a:latin typeface="Century Gothic" panose="020B0502020202020204" pitchFamily="34" charset="0"/>
              </a:rPr>
              <a:t>lernen</a:t>
            </a:r>
          </a:p>
          <a:p>
            <a:r>
              <a:rPr lang="en-GB" sz="4800">
                <a:solidFill>
                  <a:srgbClr val="1F4E79"/>
                </a:solidFill>
                <a:latin typeface="Century Gothic" panose="020B0502020202020204" pitchFamily="34" charset="0"/>
              </a:rPr>
              <a:t>machen</a:t>
            </a:r>
            <a:r>
              <a:rPr lang="en-GB" sz="6000" dirty="0">
                <a:solidFill>
                  <a:srgbClr val="1F4E79"/>
                </a:solidFill>
                <a:latin typeface="Century Gothic" panose="020B0502020202020204" pitchFamily="34" charset="0"/>
              </a:rPr>
              <a:t>	</a:t>
            </a:r>
          </a:p>
          <a:p>
            <a:pPr algn="ctr"/>
            <a:endParaRPr lang="en-GB"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1AB56D9-2E17-4CE2-9C7A-E3883FF565C3}"/>
              </a:ext>
            </a:extLst>
          </p:cNvPr>
          <p:cNvSpPr txBox="1"/>
          <p:nvPr/>
        </p:nvSpPr>
        <p:spPr>
          <a:xfrm>
            <a:off x="6235446" y="1812024"/>
            <a:ext cx="4991100" cy="4985980"/>
          </a:xfrm>
          <a:prstGeom prst="rect">
            <a:avLst/>
          </a:prstGeom>
          <a:noFill/>
        </p:spPr>
        <p:txBody>
          <a:bodyPr wrap="square" rtlCol="0">
            <a:spAutoFit/>
          </a:bodyPr>
          <a:lstStyle/>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spielt</a:t>
            </a:r>
            <a:r>
              <a:rPr lang="en-GB" sz="4800" dirty="0">
                <a:solidFill>
                  <a:srgbClr val="1F4E79"/>
                </a:solidFill>
                <a:latin typeface="Century Gothic" panose="020B0502020202020204" pitchFamily="34" charset="0"/>
              </a:rPr>
              <a:t>	</a:t>
            </a:r>
          </a:p>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schreibt</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wohnt</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redet</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lernt</a:t>
            </a:r>
            <a:endParaRPr lang="en-GB" sz="4800" dirty="0">
              <a:solidFill>
                <a:srgbClr val="1F4E79"/>
              </a:solidFill>
              <a:latin typeface="Century Gothic" panose="020B0502020202020204" pitchFamily="34" charset="0"/>
            </a:endParaRPr>
          </a:p>
          <a:p>
            <a:r>
              <a:rPr lang="en-GB" sz="4800" dirty="0" err="1">
                <a:solidFill>
                  <a:srgbClr val="1F4E79"/>
                </a:solidFill>
                <a:latin typeface="Century Gothic" panose="020B0502020202020204" pitchFamily="34" charset="0"/>
              </a:rPr>
              <a:t>er</a:t>
            </a:r>
            <a:r>
              <a:rPr lang="en-GB" sz="4800" dirty="0">
                <a:solidFill>
                  <a:srgbClr val="1F4E79"/>
                </a:solidFill>
                <a:latin typeface="Century Gothic" panose="020B0502020202020204" pitchFamily="34" charset="0"/>
              </a:rPr>
              <a:t>/</a:t>
            </a:r>
            <a:r>
              <a:rPr lang="en-GB" sz="4800" dirty="0" err="1">
                <a:solidFill>
                  <a:srgbClr val="1F4E79"/>
                </a:solidFill>
                <a:latin typeface="Century Gothic" panose="020B0502020202020204" pitchFamily="34" charset="0"/>
              </a:rPr>
              <a:t>sie</a:t>
            </a:r>
            <a:r>
              <a:rPr lang="en-GB" sz="4800" dirty="0">
                <a:solidFill>
                  <a:srgbClr val="1F4E79"/>
                </a:solidFill>
                <a:latin typeface="Century Gothic" panose="020B0502020202020204" pitchFamily="34" charset="0"/>
              </a:rPr>
              <a:t> </a:t>
            </a:r>
            <a:r>
              <a:rPr lang="en-GB" sz="4800" dirty="0" err="1">
                <a:solidFill>
                  <a:srgbClr val="1F4E79"/>
                </a:solidFill>
                <a:latin typeface="Century Gothic" panose="020B0502020202020204" pitchFamily="34" charset="0"/>
              </a:rPr>
              <a:t>macht</a:t>
            </a:r>
            <a:r>
              <a:rPr lang="en-GB" sz="6000" dirty="0">
                <a:solidFill>
                  <a:srgbClr val="1F4E79"/>
                </a:solidFill>
                <a:latin typeface="Century Gothic" panose="020B0502020202020204" pitchFamily="34" charset="0"/>
              </a:rPr>
              <a:t>	</a:t>
            </a:r>
          </a:p>
          <a:p>
            <a:pPr algn="ctr"/>
            <a:endParaRPr lang="en-GB" dirty="0">
              <a:solidFill>
                <a:srgbClr val="1F4E79"/>
              </a:solidFill>
              <a:latin typeface="Century Gothic" panose="020B0502020202020204" pitchFamily="34" charset="0"/>
            </a:endParaRPr>
          </a:p>
        </p:txBody>
      </p:sp>
      <p:sp>
        <p:nvSpPr>
          <p:cNvPr id="9" name="TextBox 8">
            <a:extLst>
              <a:ext uri="{FF2B5EF4-FFF2-40B4-BE49-F238E27FC236}">
                <a16:creationId xmlns:a16="http://schemas.microsoft.com/office/drawing/2014/main" id="{1FD1D70A-7809-4066-B803-20F1002E1079}"/>
              </a:ext>
            </a:extLst>
          </p:cNvPr>
          <p:cNvSpPr txBox="1"/>
          <p:nvPr/>
        </p:nvSpPr>
        <p:spPr>
          <a:xfrm>
            <a:off x="2977896" y="1075182"/>
            <a:ext cx="6096000"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Was </a:t>
            </a:r>
            <a:r>
              <a:rPr lang="en-GB" sz="4000" b="1" dirty="0" err="1">
                <a:solidFill>
                  <a:srgbClr val="1F4E79"/>
                </a:solidFill>
                <a:latin typeface="Century Gothic" panose="020B0502020202020204" pitchFamily="34" charset="0"/>
              </a:rPr>
              <a:t>ist</a:t>
            </a:r>
            <a:r>
              <a:rPr lang="en-GB" sz="4000" b="1" dirty="0">
                <a:solidFill>
                  <a:srgbClr val="1F4E79"/>
                </a:solidFill>
                <a:latin typeface="Century Gothic" panose="020B0502020202020204" pitchFamily="34" charset="0"/>
              </a:rPr>
              <a:t> </a:t>
            </a:r>
            <a:r>
              <a:rPr lang="en-GB" sz="4000" b="1" dirty="0" err="1">
                <a:solidFill>
                  <a:srgbClr val="1F4E79"/>
                </a:solidFill>
                <a:latin typeface="Century Gothic" panose="020B0502020202020204" pitchFamily="34" charset="0"/>
              </a:rPr>
              <a:t>hier</a:t>
            </a:r>
            <a:r>
              <a:rPr lang="en-GB" sz="4000" b="1" dirty="0">
                <a:solidFill>
                  <a:srgbClr val="1F4E79"/>
                </a:solidFill>
                <a:latin typeface="Century Gothic" panose="020B0502020202020204" pitchFamily="34" charset="0"/>
              </a:rPr>
              <a:t> </a:t>
            </a:r>
            <a:r>
              <a:rPr lang="en-GB" sz="4000" b="1" dirty="0" err="1">
                <a:solidFill>
                  <a:srgbClr val="1F4E79"/>
                </a:solidFill>
                <a:latin typeface="Century Gothic" panose="020B0502020202020204" pitchFamily="34" charset="0"/>
              </a:rPr>
              <a:t>komisch</a:t>
            </a:r>
            <a:r>
              <a:rPr lang="en-GB" sz="4000" b="1" dirty="0">
                <a:solidFill>
                  <a:srgbClr val="1F4E79"/>
                </a:solidFill>
                <a:latin typeface="Century Gothic" panose="020B0502020202020204" pitchFamily="34" charset="0"/>
              </a:rPr>
              <a:t>?</a:t>
            </a:r>
          </a:p>
        </p:txBody>
      </p:sp>
      <p:sp>
        <p:nvSpPr>
          <p:cNvPr id="10" name="Oval 9">
            <a:extLst>
              <a:ext uri="{FF2B5EF4-FFF2-40B4-BE49-F238E27FC236}">
                <a16:creationId xmlns:a16="http://schemas.microsoft.com/office/drawing/2014/main" id="{7AF9F2F8-3112-48C3-9B3F-6E4400CA9F7D}"/>
              </a:ext>
            </a:extLst>
          </p:cNvPr>
          <p:cNvSpPr/>
          <p:nvPr/>
        </p:nvSpPr>
        <p:spPr>
          <a:xfrm>
            <a:off x="9073896" y="4039380"/>
            <a:ext cx="778565" cy="8159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999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8177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graphicFrame>
        <p:nvGraphicFramePr>
          <p:cNvPr id="11" name="Table 10"/>
          <p:cNvGraphicFramePr>
            <a:graphicFrameLocks noGrp="1"/>
          </p:cNvGraphicFramePr>
          <p:nvPr>
            <p:extLst>
              <p:ext uri="{D42A27DB-BD31-4B8C-83A1-F6EECF244321}">
                <p14:modId xmlns:p14="http://schemas.microsoft.com/office/powerpoint/2010/main" val="3799256828"/>
              </p:ext>
            </p:extLst>
          </p:nvPr>
        </p:nvGraphicFramePr>
        <p:xfrm>
          <a:off x="2673441" y="1068282"/>
          <a:ext cx="6387918" cy="5281006"/>
        </p:xfrm>
        <a:graphic>
          <a:graphicData uri="http://schemas.openxmlformats.org/drawingml/2006/table">
            <a:tbl>
              <a:tblPr firstRow="1" bandRow="1">
                <a:tableStyleId>{5940675A-B579-460E-94D1-54222C63F5DA}</a:tableStyleId>
              </a:tblPr>
              <a:tblGrid>
                <a:gridCol w="3190397">
                  <a:extLst>
                    <a:ext uri="{9D8B030D-6E8A-4147-A177-3AD203B41FA5}">
                      <a16:colId xmlns:a16="http://schemas.microsoft.com/office/drawing/2014/main" val="20000"/>
                    </a:ext>
                  </a:extLst>
                </a:gridCol>
                <a:gridCol w="3197521">
                  <a:extLst>
                    <a:ext uri="{9D8B030D-6E8A-4147-A177-3AD203B41FA5}">
                      <a16:colId xmlns:a16="http://schemas.microsoft.com/office/drawing/2014/main" val="20001"/>
                    </a:ext>
                  </a:extLst>
                </a:gridCol>
              </a:tblGrid>
              <a:tr h="507876">
                <a:tc>
                  <a:txBody>
                    <a:bodyPr/>
                    <a:lstStyle/>
                    <a:p>
                      <a:pPr algn="ctr"/>
                      <a:r>
                        <a:rPr lang="en-GB" sz="2400" dirty="0" err="1">
                          <a:solidFill>
                            <a:srgbClr val="115076"/>
                          </a:solidFill>
                          <a:latin typeface="Century Gothic" panose="020B0502020202020204" pitchFamily="34" charset="0"/>
                        </a:rPr>
                        <a:t>Infinitiv</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/Sie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12" name="Picture 11"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5137944" y="192574"/>
            <a:ext cx="845558" cy="84555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6766881" y="103080"/>
            <a:ext cx="1854248" cy="909103"/>
          </a:xfrm>
          <a:prstGeom prst="rect">
            <a:avLst/>
          </a:prstGeom>
        </p:spPr>
      </p:pic>
      <p:sp>
        <p:nvSpPr>
          <p:cNvPr id="14" name="Action Button: Custom 13">
            <a:hlinkClick r:id="" action="ppaction://noaction" highlightClick="1">
              <a:snd r:embed="rId7" name="1.1.wav"/>
            </a:hlinkClick>
          </p:cNvPr>
          <p:cNvSpPr/>
          <p:nvPr/>
        </p:nvSpPr>
        <p:spPr>
          <a:xfrm>
            <a:off x="2137892" y="156701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15" name="Action Button: Custom 14">
            <a:hlinkClick r:id="" action="ppaction://noaction" highlightClick="1">
              <a:snd r:embed="rId8" name="1.2.wav"/>
            </a:hlinkClick>
          </p:cNvPr>
          <p:cNvSpPr/>
          <p:nvPr/>
        </p:nvSpPr>
        <p:spPr>
          <a:xfrm>
            <a:off x="2132527" y="206152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16" name="Action Button: Custom 15">
            <a:hlinkClick r:id="" action="ppaction://noaction" highlightClick="1">
              <a:snd r:embed="rId9" name="1.3.wav"/>
            </a:hlinkClick>
          </p:cNvPr>
          <p:cNvSpPr/>
          <p:nvPr/>
        </p:nvSpPr>
        <p:spPr>
          <a:xfrm>
            <a:off x="2132527" y="2535542"/>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17" name="Action Button: Custom 16">
            <a:hlinkClick r:id="" action="ppaction://noaction" highlightClick="1">
              <a:snd r:embed="rId10" name="1.4.wav"/>
            </a:hlinkClick>
          </p:cNvPr>
          <p:cNvSpPr/>
          <p:nvPr/>
        </p:nvSpPr>
        <p:spPr>
          <a:xfrm>
            <a:off x="2132527" y="3016717"/>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18" name="Action Button: Custom 17">
            <a:hlinkClick r:id="" action="ppaction://noaction" highlightClick="1">
              <a:snd r:embed="rId11" name="1.5.wav"/>
            </a:hlinkClick>
          </p:cNvPr>
          <p:cNvSpPr/>
          <p:nvPr/>
        </p:nvSpPr>
        <p:spPr>
          <a:xfrm>
            <a:off x="2138974" y="3511578"/>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19" name="Action Button: Custom 18">
            <a:hlinkClick r:id="" action="ppaction://noaction" highlightClick="1">
              <a:snd r:embed="rId12" name="1.6.wav"/>
            </a:hlinkClick>
          </p:cNvPr>
          <p:cNvSpPr/>
          <p:nvPr/>
        </p:nvSpPr>
        <p:spPr>
          <a:xfrm>
            <a:off x="2132527" y="398876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20" name="Action Button: Custom 19">
            <a:hlinkClick r:id="" action="ppaction://noaction" highlightClick="1">
              <a:snd r:embed="rId13" name="1.7.wav"/>
            </a:hlinkClick>
          </p:cNvPr>
          <p:cNvSpPr/>
          <p:nvPr/>
        </p:nvSpPr>
        <p:spPr>
          <a:xfrm>
            <a:off x="2132527" y="446507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21" name="Action Button: Custom 20">
            <a:hlinkClick r:id="" action="ppaction://noaction" highlightClick="1">
              <a:snd r:embed="rId14" name="1.8.wav"/>
            </a:hlinkClick>
          </p:cNvPr>
          <p:cNvSpPr/>
          <p:nvPr/>
        </p:nvSpPr>
        <p:spPr>
          <a:xfrm>
            <a:off x="2138974" y="4945426"/>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22" name="Action Button: Custom 21">
            <a:hlinkClick r:id="" action="ppaction://noaction" highlightClick="1">
              <a:snd r:embed="rId15" name="1.9.wav"/>
            </a:hlinkClick>
          </p:cNvPr>
          <p:cNvSpPr/>
          <p:nvPr/>
        </p:nvSpPr>
        <p:spPr>
          <a:xfrm>
            <a:off x="2126095" y="541944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9</a:t>
            </a:r>
          </a:p>
        </p:txBody>
      </p:sp>
      <p:sp>
        <p:nvSpPr>
          <p:cNvPr id="23" name="Action Button: Custom 22">
            <a:hlinkClick r:id="" action="ppaction://noaction" highlightClick="1">
              <a:snd r:embed="rId16" name="1.10.wav"/>
            </a:hlinkClick>
          </p:cNvPr>
          <p:cNvSpPr/>
          <p:nvPr/>
        </p:nvSpPr>
        <p:spPr>
          <a:xfrm>
            <a:off x="2126095" y="590373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entury Gothic" panose="020B0502020202020204" pitchFamily="34" charset="0"/>
              </a:rPr>
              <a:t>10</a:t>
            </a:r>
          </a:p>
        </p:txBody>
      </p:sp>
      <p:sp>
        <p:nvSpPr>
          <p:cNvPr id="24" name="Rounded Rectangular Callout 23"/>
          <p:cNvSpPr/>
          <p:nvPr/>
        </p:nvSpPr>
        <p:spPr>
          <a:xfrm>
            <a:off x="10168865" y="1359441"/>
            <a:ext cx="1879706" cy="1545518"/>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latin typeface="Century Gothic" panose="020B0502020202020204" pitchFamily="34" charset="0"/>
              </a:rPr>
              <a:t>Noch</a:t>
            </a:r>
            <a:r>
              <a:rPr lang="en-GB" sz="2800" b="1" dirty="0">
                <a:latin typeface="Century Gothic" panose="020B0502020202020204" pitchFamily="34" charset="0"/>
              </a:rPr>
              <a:t> </a:t>
            </a:r>
            <a:r>
              <a:rPr lang="en-GB" sz="2800" b="1" dirty="0" err="1">
                <a:latin typeface="Century Gothic" panose="020B0502020202020204" pitchFamily="34" charset="0"/>
              </a:rPr>
              <a:t>einmal</a:t>
            </a:r>
            <a:r>
              <a:rPr lang="en-GB" sz="2800" b="1" dirty="0">
                <a:latin typeface="Century Gothic" panose="020B0502020202020204" pitchFamily="34" charset="0"/>
              </a:rPr>
              <a:t>, </a:t>
            </a:r>
            <a:r>
              <a:rPr lang="en-GB" sz="2800" b="1" dirty="0" err="1">
                <a:latin typeface="Century Gothic" panose="020B0502020202020204" pitchFamily="34" charset="0"/>
              </a:rPr>
              <a:t>bitte</a:t>
            </a:r>
            <a:r>
              <a:rPr lang="en-GB" sz="2800" b="1" dirty="0">
                <a:latin typeface="Century Gothic" panose="020B0502020202020204" pitchFamily="34" charset="0"/>
              </a:rPr>
              <a:t>!</a:t>
            </a:r>
          </a:p>
        </p:txBody>
      </p:sp>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48324" y="2754219"/>
            <a:ext cx="1100247" cy="1101778"/>
          </a:xfrm>
          <a:prstGeom prst="rect">
            <a:avLst/>
          </a:prstGeom>
        </p:spPr>
      </p:pic>
      <p:sp>
        <p:nvSpPr>
          <p:cNvPr id="26" name="TextBox 25"/>
          <p:cNvSpPr txBox="1"/>
          <p:nvPr/>
        </p:nvSpPr>
        <p:spPr>
          <a:xfrm>
            <a:off x="2783097" y="1589063"/>
            <a:ext cx="320040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to learn / learning</a:t>
            </a:r>
          </a:p>
        </p:txBody>
      </p:sp>
      <p:sp>
        <p:nvSpPr>
          <p:cNvPr id="27" name="TextBox 26"/>
          <p:cNvSpPr txBox="1"/>
          <p:nvPr/>
        </p:nvSpPr>
        <p:spPr>
          <a:xfrm>
            <a:off x="6200168" y="2078078"/>
            <a:ext cx="2722910"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plays / is playing</a:t>
            </a:r>
          </a:p>
        </p:txBody>
      </p:sp>
      <p:sp>
        <p:nvSpPr>
          <p:cNvPr id="28" name="TextBox 27"/>
          <p:cNvSpPr txBox="1"/>
          <p:nvPr/>
        </p:nvSpPr>
        <p:spPr>
          <a:xfrm>
            <a:off x="6439639" y="2556834"/>
            <a:ext cx="224725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has</a:t>
            </a:r>
          </a:p>
        </p:txBody>
      </p:sp>
      <p:sp>
        <p:nvSpPr>
          <p:cNvPr id="29" name="TextBox 28"/>
          <p:cNvSpPr txBox="1"/>
          <p:nvPr/>
        </p:nvSpPr>
        <p:spPr>
          <a:xfrm>
            <a:off x="3077519" y="3016093"/>
            <a:ext cx="248238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to talk / talking</a:t>
            </a:r>
          </a:p>
        </p:txBody>
      </p:sp>
      <p:sp>
        <p:nvSpPr>
          <p:cNvPr id="30" name="TextBox 29"/>
          <p:cNvSpPr txBox="1"/>
          <p:nvPr/>
        </p:nvSpPr>
        <p:spPr>
          <a:xfrm>
            <a:off x="2921450" y="3477758"/>
            <a:ext cx="271751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to say / saying</a:t>
            </a:r>
          </a:p>
        </p:txBody>
      </p:sp>
      <p:sp>
        <p:nvSpPr>
          <p:cNvPr id="31" name="TextBox 30"/>
          <p:cNvSpPr txBox="1"/>
          <p:nvPr/>
        </p:nvSpPr>
        <p:spPr>
          <a:xfrm>
            <a:off x="6437997" y="3957214"/>
            <a:ext cx="224725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lives / is living</a:t>
            </a:r>
          </a:p>
        </p:txBody>
      </p:sp>
      <p:sp>
        <p:nvSpPr>
          <p:cNvPr id="32" name="TextBox 31"/>
          <p:cNvSpPr txBox="1"/>
          <p:nvPr/>
        </p:nvSpPr>
        <p:spPr>
          <a:xfrm>
            <a:off x="6105227" y="4453061"/>
            <a:ext cx="281785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learns / is learning</a:t>
            </a:r>
          </a:p>
        </p:txBody>
      </p:sp>
      <p:sp>
        <p:nvSpPr>
          <p:cNvPr id="33" name="TextBox 32"/>
          <p:cNvSpPr txBox="1"/>
          <p:nvPr/>
        </p:nvSpPr>
        <p:spPr>
          <a:xfrm>
            <a:off x="3034889" y="4945426"/>
            <a:ext cx="25676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to write / writing</a:t>
            </a:r>
          </a:p>
        </p:txBody>
      </p:sp>
      <p:sp>
        <p:nvSpPr>
          <p:cNvPr id="34" name="TextBox 33"/>
          <p:cNvSpPr txBox="1"/>
          <p:nvPr/>
        </p:nvSpPr>
        <p:spPr>
          <a:xfrm>
            <a:off x="6417426" y="5432788"/>
            <a:ext cx="224725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does/makes</a:t>
            </a:r>
          </a:p>
        </p:txBody>
      </p:sp>
      <p:sp>
        <p:nvSpPr>
          <p:cNvPr id="35" name="TextBox 34"/>
          <p:cNvSpPr txBox="1"/>
          <p:nvPr/>
        </p:nvSpPr>
        <p:spPr>
          <a:xfrm>
            <a:off x="2673441" y="5870153"/>
            <a:ext cx="3290544"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to come / coming</a:t>
            </a:r>
          </a:p>
        </p:txBody>
      </p:sp>
      <p:sp>
        <p:nvSpPr>
          <p:cNvPr id="3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72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p:bldP spid="28" grpId="0"/>
      <p:bldP spid="29" grpId="0"/>
      <p:bldP spid="30" grpId="0"/>
      <p:bldP spid="31" grpId="0"/>
      <p:bldP spid="32" grpId="0"/>
      <p:bldP spid="33"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623" y="910173"/>
            <a:ext cx="2983750" cy="2440192"/>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87977" y="3246766"/>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4268" y="519176"/>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68159" y="3611235"/>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62126" y="635067"/>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0623" y="3544572"/>
            <a:ext cx="2211434" cy="2647095"/>
          </a:xfrm>
          <a:prstGeom prst="rect">
            <a:avLst/>
          </a:prstGeom>
        </p:spPr>
      </p:pic>
      <p:sp>
        <p:nvSpPr>
          <p:cNvPr id="13" name="Rectangle 12"/>
          <p:cNvSpPr/>
          <p:nvPr/>
        </p:nvSpPr>
        <p:spPr>
          <a:xfrm>
            <a:off x="7141399" y="219949"/>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22080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olfgang wohnt in Berlin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r lernt in der Schul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r macht eine Aufgabe im Unterrich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r schreibt auf Deutsc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r spielt Gitar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r redet mit Freund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0985" y="3634952"/>
            <a:ext cx="3236741" cy="2647095"/>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310" y="1098841"/>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1793" y="3518849"/>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449" y="985807"/>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2105" y="1014113"/>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4325" y="3502685"/>
            <a:ext cx="2211434" cy="2647095"/>
          </a:xfrm>
          <a:prstGeom prst="rect">
            <a:avLst/>
          </a:prstGeom>
        </p:spPr>
      </p:pic>
      <p:sp>
        <p:nvSpPr>
          <p:cNvPr id="13" name="Action Button: Sound 12">
            <a:hlinkClick r:id="" action="ppaction://noaction" highlightClick="1">
              <a:snd r:embed="rId11" name="Listening 2.wav"/>
            </a:hlinkClick>
            <a:extLst>
              <a:ext uri="{FF2B5EF4-FFF2-40B4-BE49-F238E27FC236}">
                <a16:creationId xmlns:a16="http://schemas.microsoft.com/office/drawing/2014/main" id="{0020CE53-14A4-46C1-A612-FDFEE129AC8A}"/>
              </a:ext>
            </a:extLst>
          </p:cNvPr>
          <p:cNvSpPr/>
          <p:nvPr/>
        </p:nvSpPr>
        <p:spPr>
          <a:xfrm>
            <a:off x="8066532" y="199681"/>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17244" y="183373"/>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extLst>
      <p:ext uri="{BB962C8B-B14F-4D97-AF65-F5344CB8AC3E}">
        <p14:creationId xmlns:p14="http://schemas.microsoft.com/office/powerpoint/2010/main" val="36471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9DF4DE-5B69-1140-BFB7-3113BC128891}"/>
              </a:ext>
            </a:extLst>
          </p:cNvPr>
          <p:cNvSpPr>
            <a:spLocks noGrp="1"/>
          </p:cNvSpPr>
          <p:nvPr>
            <p:ph type="title"/>
          </p:nvPr>
        </p:nvSpPr>
        <p:spPr>
          <a:xfrm>
            <a:off x="4790959" y="0"/>
            <a:ext cx="2561737" cy="1640581"/>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grpSp>
        <p:nvGrpSpPr>
          <p:cNvPr id="32" name="Group 31" descr="fries without ketchup next to a green checkmark, fries with ketchup next to red x"/>
          <p:cNvGrpSpPr/>
          <p:nvPr/>
        </p:nvGrpSpPr>
        <p:grpSpPr>
          <a:xfrm>
            <a:off x="1514261" y="4477995"/>
            <a:ext cx="1520993" cy="1615594"/>
            <a:chOff x="1514261" y="4477995"/>
            <a:chExt cx="1520993" cy="1615594"/>
          </a:xfrm>
        </p:grpSpPr>
        <p:pic>
          <p:nvPicPr>
            <p:cNvPr id="11" name="Picture 10"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261" y="4577500"/>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clker.com/cliparts/f/f/2/e/11954289431054409758ketchup_bottle_alexandre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1472" y="4477995"/>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830" y="538970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clker.com/cliparts/0/f/7/0/11954234311954389563ok_mark_h_kon_l_vdal_02.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6768" y="5561721"/>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www.clker.com/cliparts/V/S/1/q/m/Q/red-x-small-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1564" y="4789123"/>
              <a:ext cx="509733" cy="446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Monday"/>
          <p:cNvGrpSpPr/>
          <p:nvPr/>
        </p:nvGrpSpPr>
        <p:grpSpPr>
          <a:xfrm>
            <a:off x="9423005" y="1762869"/>
            <a:ext cx="1830810" cy="1394247"/>
            <a:chOff x="9423005" y="1762869"/>
            <a:chExt cx="1830810" cy="1394247"/>
          </a:xfrm>
        </p:grpSpPr>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3" name="Oval 2"/>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19" name="Group 18" descr="family under a roof"/>
          <p:cNvGrpSpPr/>
          <p:nvPr/>
        </p:nvGrpSpPr>
        <p:grpSpPr>
          <a:xfrm>
            <a:off x="989435" y="1774138"/>
            <a:ext cx="2339379" cy="1145306"/>
            <a:chOff x="989435" y="1774138"/>
            <a:chExt cx="2339379" cy="114530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31" name="Group 30" descr="a milllion"/>
          <p:cNvGrpSpPr/>
          <p:nvPr/>
        </p:nvGrpSpPr>
        <p:grpSpPr>
          <a:xfrm>
            <a:off x="4726453" y="5567916"/>
            <a:ext cx="2757468" cy="543914"/>
            <a:chOff x="4726453" y="5567916"/>
            <a:chExt cx="2757468" cy="543914"/>
          </a:xfrm>
        </p:grpSpPr>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9" name="Picture 28" descr="girl search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pic>
        <p:nvPicPr>
          <p:cNvPr id="33" name="Picture 32" descr="dog holding ball"/>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3849" y="4030114"/>
            <a:ext cx="1809460" cy="1809460"/>
          </a:xfrm>
          <a:prstGeom prst="rect">
            <a:avLst/>
          </a:prstGeom>
        </p:spPr>
      </p:pic>
    </p:spTree>
    <p:extLst>
      <p:ext uri="{BB962C8B-B14F-4D97-AF65-F5344CB8AC3E}">
        <p14:creationId xmlns:p14="http://schemas.microsoft.com/office/powerpoint/2010/main" val="32153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wohn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nta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6" name="Monta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hn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7" name="ohn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Millio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8" name="Millio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ol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subTnLst>
                                    <p:audio>
                                      <p:cMediaNode>
                                        <p:cTn display="0" masterRel="sameClick">
                                          <p:stCondLst>
                                            <p:cond evt="begin" delay="0">
                                              <p:tn val="63"/>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874" y="3412001"/>
            <a:ext cx="3116588" cy="2548830"/>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3855" y="412753"/>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0251" y="3412001"/>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1059" y="985807"/>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619" y="897169"/>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9198" y="3412001"/>
            <a:ext cx="2211434" cy="2647095"/>
          </a:xfrm>
          <a:prstGeom prst="rect">
            <a:avLst/>
          </a:prstGeom>
        </p:spPr>
      </p:pic>
      <p:sp>
        <p:nvSpPr>
          <p:cNvPr id="13" name="Action Button: Sound 12">
            <a:hlinkClick r:id="" action="ppaction://noaction" highlightClick="1">
              <a:snd r:embed="rId11" name="Listening 3.wav"/>
            </a:hlinkClick>
            <a:extLst>
              <a:ext uri="{FF2B5EF4-FFF2-40B4-BE49-F238E27FC236}">
                <a16:creationId xmlns:a16="http://schemas.microsoft.com/office/drawing/2014/main" id="{77B97FA1-6B9E-4F6C-ADED-DF6152448B5B}"/>
              </a:ext>
            </a:extLst>
          </p:cNvPr>
          <p:cNvSpPr/>
          <p:nvPr/>
        </p:nvSpPr>
        <p:spPr>
          <a:xfrm>
            <a:off x="8085194" y="198164"/>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80439" y="137418"/>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Tree>
    <p:extLst>
      <p:ext uri="{BB962C8B-B14F-4D97-AF65-F5344CB8AC3E}">
        <p14:creationId xmlns:p14="http://schemas.microsoft.com/office/powerpoint/2010/main" val="7285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D2BA062-7E0A-4EFC-95BB-34F6FF570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706" y="985807"/>
            <a:ext cx="3116588" cy="254883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5752" y="3359027"/>
            <a:ext cx="1557731" cy="2985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517" y="3557371"/>
            <a:ext cx="1646065" cy="2879303"/>
          </a:xfrm>
          <a:prstGeom prst="rect">
            <a:avLst/>
          </a:prstGeom>
        </p:spPr>
      </p:pic>
      <p:pic>
        <p:nvPicPr>
          <p:cNvPr id="11" name="Picture 10"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528" y="3981756"/>
            <a:ext cx="3382943" cy="212682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5057" y="755588"/>
            <a:ext cx="2924045" cy="26734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517" y="1153354"/>
            <a:ext cx="2021511" cy="2419757"/>
          </a:xfrm>
          <a:prstGeom prst="rect">
            <a:avLst/>
          </a:prstGeom>
        </p:spPr>
      </p:pic>
      <p:sp>
        <p:nvSpPr>
          <p:cNvPr id="14" name="Action Button: Sound 13">
            <a:hlinkClick r:id="" action="ppaction://noaction" highlightClick="1">
              <a:snd r:embed="rId11" name="Listening 4.wav"/>
            </a:hlinkClick>
            <a:extLst>
              <a:ext uri="{FF2B5EF4-FFF2-40B4-BE49-F238E27FC236}">
                <a16:creationId xmlns:a16="http://schemas.microsoft.com/office/drawing/2014/main" id="{37FF6445-43D1-4645-ACDE-42944F5AABB9}"/>
              </a:ext>
            </a:extLst>
          </p:cNvPr>
          <p:cNvSpPr/>
          <p:nvPr/>
        </p:nvSpPr>
        <p:spPr>
          <a:xfrm>
            <a:off x="8109736" y="131732"/>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7251127" y="85837"/>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a:t>
            </a:r>
          </a:p>
        </p:txBody>
      </p:sp>
      <p:sp>
        <p:nvSpPr>
          <p:cNvPr id="16" name="Action Button: Sound 15">
            <a:hlinkClick r:id="" action="ppaction://noaction" highlightClick="1">
              <a:snd r:embed="rId12" name="Listening 5 faster.wav"/>
            </a:hlinkClick>
            <a:extLst>
              <a:ext uri="{FF2B5EF4-FFF2-40B4-BE49-F238E27FC236}">
                <a16:creationId xmlns:a16="http://schemas.microsoft.com/office/drawing/2014/main" id="{37FF6445-43D1-4645-ACDE-42944F5AABB9}"/>
              </a:ext>
            </a:extLst>
          </p:cNvPr>
          <p:cNvSpPr/>
          <p:nvPr/>
        </p:nvSpPr>
        <p:spPr>
          <a:xfrm>
            <a:off x="11419102" y="5578359"/>
            <a:ext cx="619474" cy="595812"/>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342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68896"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F8CDB214-D9FC-494E-A2D6-DA4EBC094F60}"/>
              </a:ext>
            </a:extLst>
          </p:cNvPr>
          <p:cNvPicPr>
            <a:picLocks noChangeAspect="1"/>
          </p:cNvPicPr>
          <p:nvPr/>
        </p:nvPicPr>
        <p:blipFill rotWithShape="1">
          <a:blip r:embed="rId5"/>
          <a:srcRect t="23308"/>
          <a:stretch/>
        </p:blipFill>
        <p:spPr>
          <a:xfrm>
            <a:off x="3797340" y="1427266"/>
            <a:ext cx="4640488" cy="3078568"/>
          </a:xfrm>
          <a:prstGeom prst="rect">
            <a:avLst/>
          </a:prstGeom>
        </p:spPr>
      </p:pic>
      <p:sp>
        <p:nvSpPr>
          <p:cNvPr id="8" name="Oval 7">
            <a:extLst>
              <a:ext uri="{FF2B5EF4-FFF2-40B4-BE49-F238E27FC236}">
                <a16:creationId xmlns:a16="http://schemas.microsoft.com/office/drawing/2014/main" id="{D326A1B5-1D3A-49AA-87D5-3A1B3550901A}"/>
              </a:ext>
            </a:extLst>
          </p:cNvPr>
          <p:cNvSpPr/>
          <p:nvPr/>
        </p:nvSpPr>
        <p:spPr>
          <a:xfrm>
            <a:off x="4773370" y="1438550"/>
            <a:ext cx="571501" cy="60206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2B495C0-C2C3-4517-A3EA-A6166B27A4A8}"/>
              </a:ext>
            </a:extLst>
          </p:cNvPr>
          <p:cNvSpPr txBox="1"/>
          <p:nvPr/>
        </p:nvSpPr>
        <p:spPr>
          <a:xfrm>
            <a:off x="1066800" y="4777830"/>
            <a:ext cx="10058400" cy="769441"/>
          </a:xfrm>
          <a:prstGeom prst="rect">
            <a:avLst/>
          </a:prstGeom>
          <a:noFill/>
        </p:spPr>
        <p:txBody>
          <a:bodyPr wrap="square" rtlCol="0">
            <a:spAutoFit/>
          </a:bodyPr>
          <a:lstStyle/>
          <a:p>
            <a:pPr algn="ctr"/>
            <a:r>
              <a:rPr lang="en-GB" sz="4400" dirty="0">
                <a:solidFill>
                  <a:srgbClr val="115076"/>
                </a:solidFill>
                <a:latin typeface="Century Gothic" panose="020B0502020202020204" pitchFamily="34" charset="0"/>
              </a:rPr>
              <a:t>Es ____  Montag .</a:t>
            </a:r>
          </a:p>
        </p:txBody>
      </p:sp>
      <p:sp>
        <p:nvSpPr>
          <p:cNvPr id="10" name="TextBox 9">
            <a:extLst>
              <a:ext uri="{FF2B5EF4-FFF2-40B4-BE49-F238E27FC236}">
                <a16:creationId xmlns:a16="http://schemas.microsoft.com/office/drawing/2014/main" id="{692E59A5-6E16-40BE-8BA5-7F31A7D700CE}"/>
              </a:ext>
            </a:extLst>
          </p:cNvPr>
          <p:cNvSpPr txBox="1"/>
          <p:nvPr/>
        </p:nvSpPr>
        <p:spPr>
          <a:xfrm>
            <a:off x="4076700" y="4775447"/>
            <a:ext cx="1826158"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ist</a:t>
            </a:r>
            <a:endParaRPr lang="en-GB" sz="1200" dirty="0">
              <a:solidFill>
                <a:srgbClr val="1F4E79"/>
              </a:solidFill>
              <a:latin typeface="Century Gothic" panose="020B0502020202020204" pitchFamily="34" charset="0"/>
            </a:endParaRPr>
          </a:p>
        </p:txBody>
      </p:sp>
      <p:sp>
        <p:nvSpPr>
          <p:cNvPr id="11" name="Action Button: Blank 12">
            <a:hlinkClick r:id="" action="ppaction://noaction" highlightClick="1"/>
            <a:extLst>
              <a:ext uri="{FF2B5EF4-FFF2-40B4-BE49-F238E27FC236}">
                <a16:creationId xmlns:a16="http://schemas.microsoft.com/office/drawing/2014/main" id="{AFF1BFDC-D7FE-4A96-88AA-F090EDF91FA1}"/>
              </a:ext>
            </a:extLst>
          </p:cNvPr>
          <p:cNvSpPr/>
          <p:nvPr/>
        </p:nvSpPr>
        <p:spPr>
          <a:xfrm>
            <a:off x="2457450" y="4725416"/>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sp>
        <p:nvSpPr>
          <p:cNvPr id="12" name="TextBox 11">
            <a:extLst>
              <a:ext uri="{FF2B5EF4-FFF2-40B4-BE49-F238E27FC236}">
                <a16:creationId xmlns:a16="http://schemas.microsoft.com/office/drawing/2014/main" id="{FD57EB21-41C8-4639-9154-320263A3FAC6}"/>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19669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376160"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doll, toy&#10;&#10;Description automatically generated">
            <a:extLst>
              <a:ext uri="{FF2B5EF4-FFF2-40B4-BE49-F238E27FC236}">
                <a16:creationId xmlns:a16="http://schemas.microsoft.com/office/drawing/2014/main" id="{C16EFC46-A48C-44EA-BA6A-E3C06159A5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439"/>
          <a:stretch/>
        </p:blipFill>
        <p:spPr>
          <a:xfrm>
            <a:off x="4711355" y="1099681"/>
            <a:ext cx="2312089" cy="4570255"/>
          </a:xfrm>
          <a:prstGeom prst="rect">
            <a:avLst/>
          </a:prstGeom>
        </p:spPr>
      </p:pic>
      <p:sp>
        <p:nvSpPr>
          <p:cNvPr id="8" name="TextBox 7">
            <a:extLst>
              <a:ext uri="{FF2B5EF4-FFF2-40B4-BE49-F238E27FC236}">
                <a16:creationId xmlns:a16="http://schemas.microsoft.com/office/drawing/2014/main" id="{DC0A1911-C6EA-4689-8A60-E8199CAE8448}"/>
              </a:ext>
            </a:extLst>
          </p:cNvPr>
          <p:cNvSpPr txBox="1"/>
          <p:nvPr/>
        </p:nvSpPr>
        <p:spPr>
          <a:xfrm>
            <a:off x="1066800" y="5104728"/>
            <a:ext cx="100584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Hier</a:t>
            </a:r>
            <a:r>
              <a:rPr lang="en-GB" sz="4400" dirty="0">
                <a:solidFill>
                  <a:srgbClr val="115076"/>
                </a:solidFill>
                <a:latin typeface="Century Gothic" panose="020B0502020202020204" pitchFamily="34" charset="0"/>
              </a:rPr>
              <a:t> ____  Wolfgang !</a:t>
            </a:r>
          </a:p>
        </p:txBody>
      </p:sp>
      <p:sp>
        <p:nvSpPr>
          <p:cNvPr id="9" name="TextBox 8">
            <a:extLst>
              <a:ext uri="{FF2B5EF4-FFF2-40B4-BE49-F238E27FC236}">
                <a16:creationId xmlns:a16="http://schemas.microsoft.com/office/drawing/2014/main" id="{2EE4367C-8F8D-4DA4-B5BE-4850E55DDD46}"/>
              </a:ext>
            </a:extLst>
          </p:cNvPr>
          <p:cNvSpPr txBox="1"/>
          <p:nvPr/>
        </p:nvSpPr>
        <p:spPr>
          <a:xfrm>
            <a:off x="4095750" y="5083295"/>
            <a:ext cx="1826158"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ist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814BFDD0-A56A-40FF-B41D-4DBDB733F2A4}"/>
              </a:ext>
            </a:extLst>
          </p:cNvPr>
          <p:cNvSpPr/>
          <p:nvPr/>
        </p:nvSpPr>
        <p:spPr>
          <a:xfrm>
            <a:off x="2038350" y="5033264"/>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sp>
        <p:nvSpPr>
          <p:cNvPr id="11" name="TextBox 10">
            <a:extLst>
              <a:ext uri="{FF2B5EF4-FFF2-40B4-BE49-F238E27FC236}">
                <a16:creationId xmlns:a16="http://schemas.microsoft.com/office/drawing/2014/main" id="{9424445C-D02E-4D2E-8ADE-43BEE035A2E9}"/>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20027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388352"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E4335AB-2A02-4057-A89F-27C0F3BE2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1653" y="1146810"/>
            <a:ext cx="4548693" cy="3720045"/>
          </a:xfrm>
          <a:prstGeom prst="rect">
            <a:avLst/>
          </a:prstGeom>
        </p:spPr>
      </p:pic>
      <p:sp>
        <p:nvSpPr>
          <p:cNvPr id="8" name="TextBox 7">
            <a:extLst>
              <a:ext uri="{FF2B5EF4-FFF2-40B4-BE49-F238E27FC236}">
                <a16:creationId xmlns:a16="http://schemas.microsoft.com/office/drawing/2014/main" id="{08198908-3812-4E79-8726-F27CAD6D931B}"/>
              </a:ext>
            </a:extLst>
          </p:cNvPr>
          <p:cNvSpPr txBox="1"/>
          <p:nvPr/>
        </p:nvSpPr>
        <p:spPr>
          <a:xfrm>
            <a:off x="1066800" y="5162640"/>
            <a:ext cx="100584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 _______  in  Berlin .</a:t>
            </a:r>
          </a:p>
        </p:txBody>
      </p:sp>
      <p:sp>
        <p:nvSpPr>
          <p:cNvPr id="9" name="TextBox 8">
            <a:extLst>
              <a:ext uri="{FF2B5EF4-FFF2-40B4-BE49-F238E27FC236}">
                <a16:creationId xmlns:a16="http://schemas.microsoft.com/office/drawing/2014/main" id="{265EA8A8-BCE7-41B9-BFED-921AB89711D2}"/>
              </a:ext>
            </a:extLst>
          </p:cNvPr>
          <p:cNvSpPr txBox="1"/>
          <p:nvPr/>
        </p:nvSpPr>
        <p:spPr>
          <a:xfrm>
            <a:off x="3867150" y="5141207"/>
            <a:ext cx="21145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wohnt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33C675E5-5001-4291-AB68-CF64AA03D17C}"/>
              </a:ext>
            </a:extLst>
          </p:cNvPr>
          <p:cNvSpPr/>
          <p:nvPr/>
        </p:nvSpPr>
        <p:spPr>
          <a:xfrm>
            <a:off x="2266950" y="5091176"/>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sp>
        <p:nvSpPr>
          <p:cNvPr id="11" name="TextBox 10">
            <a:extLst>
              <a:ext uri="{FF2B5EF4-FFF2-40B4-BE49-F238E27FC236}">
                <a16:creationId xmlns:a16="http://schemas.microsoft.com/office/drawing/2014/main" id="{D7877192-9365-46A6-A48C-4D08B03FAE6C}"/>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5249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68896"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E99DC606-9704-4A37-8B9F-680D65E55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4130" y="1267989"/>
            <a:ext cx="2191678" cy="3833691"/>
          </a:xfrm>
          <a:prstGeom prst="rect">
            <a:avLst/>
          </a:prstGeom>
        </p:spPr>
      </p:pic>
      <p:sp>
        <p:nvSpPr>
          <p:cNvPr id="8" name="TextBox 7">
            <a:extLst>
              <a:ext uri="{FF2B5EF4-FFF2-40B4-BE49-F238E27FC236}">
                <a16:creationId xmlns:a16="http://schemas.microsoft.com/office/drawing/2014/main" id="{9AB0A78E-E8E3-463D-8EA9-93F48E17F1A5}"/>
              </a:ext>
            </a:extLst>
          </p:cNvPr>
          <p:cNvSpPr txBox="1"/>
          <p:nvPr/>
        </p:nvSpPr>
        <p:spPr>
          <a:xfrm>
            <a:off x="1066800" y="5101680"/>
            <a:ext cx="100584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 _______  in der Schule .</a:t>
            </a:r>
          </a:p>
        </p:txBody>
      </p:sp>
      <p:sp>
        <p:nvSpPr>
          <p:cNvPr id="9" name="TextBox 8">
            <a:extLst>
              <a:ext uri="{FF2B5EF4-FFF2-40B4-BE49-F238E27FC236}">
                <a16:creationId xmlns:a16="http://schemas.microsoft.com/office/drawing/2014/main" id="{6596C3A3-DD36-4D22-9FAA-D44AD1AD4C55}"/>
              </a:ext>
            </a:extLst>
          </p:cNvPr>
          <p:cNvSpPr txBox="1"/>
          <p:nvPr/>
        </p:nvSpPr>
        <p:spPr>
          <a:xfrm>
            <a:off x="3276600" y="5080247"/>
            <a:ext cx="21145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lernt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5F5243DC-990C-4090-AF38-C39691E24CAC}"/>
              </a:ext>
            </a:extLst>
          </p:cNvPr>
          <p:cNvSpPr/>
          <p:nvPr/>
        </p:nvSpPr>
        <p:spPr>
          <a:xfrm>
            <a:off x="1695450" y="5030216"/>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sp>
        <p:nvSpPr>
          <p:cNvPr id="11" name="TextBox 10">
            <a:extLst>
              <a:ext uri="{FF2B5EF4-FFF2-40B4-BE49-F238E27FC236}">
                <a16:creationId xmlns:a16="http://schemas.microsoft.com/office/drawing/2014/main" id="{278869D7-710E-4B4F-9A1C-6BC60795DC43}"/>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396734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61632"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FA9A8265-5A56-4449-80DD-F3CFA829D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809" y="1523327"/>
            <a:ext cx="3547541" cy="3243465"/>
          </a:xfrm>
          <a:prstGeom prst="rect">
            <a:avLst/>
          </a:prstGeom>
        </p:spPr>
      </p:pic>
      <p:sp>
        <p:nvSpPr>
          <p:cNvPr id="8" name="TextBox 7">
            <a:extLst>
              <a:ext uri="{FF2B5EF4-FFF2-40B4-BE49-F238E27FC236}">
                <a16:creationId xmlns:a16="http://schemas.microsoft.com/office/drawing/2014/main" id="{3E42D00A-08A2-4187-B987-29317327697E}"/>
              </a:ext>
            </a:extLst>
          </p:cNvPr>
          <p:cNvSpPr txBox="1"/>
          <p:nvPr/>
        </p:nvSpPr>
        <p:spPr>
          <a:xfrm>
            <a:off x="1066800" y="5028528"/>
            <a:ext cx="107823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 _______  </a:t>
            </a:r>
            <a:r>
              <a:rPr lang="en-GB" sz="4400" dirty="0" err="1">
                <a:solidFill>
                  <a:srgbClr val="115076"/>
                </a:solidFill>
                <a:latin typeface="Century Gothic" panose="020B0502020202020204" pitchFamily="34" charset="0"/>
              </a:rPr>
              <a:t>eine</a:t>
            </a:r>
            <a:r>
              <a:rPr lang="en-GB" sz="4400" dirty="0">
                <a:solidFill>
                  <a:srgbClr val="115076"/>
                </a:solidFill>
                <a:latin typeface="Century Gothic" panose="020B0502020202020204" pitchFamily="34" charset="0"/>
              </a:rPr>
              <a:t> Aufgabe </a:t>
            </a:r>
            <a:r>
              <a:rPr lang="en-GB" sz="4400" dirty="0" err="1">
                <a:solidFill>
                  <a:srgbClr val="115076"/>
                </a:solidFill>
                <a:latin typeface="Century Gothic" panose="020B0502020202020204" pitchFamily="34" charset="0"/>
              </a:rPr>
              <a:t>im</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Unterricht</a:t>
            </a:r>
            <a:r>
              <a:rPr lang="en-GB" sz="4400" dirty="0">
                <a:solidFill>
                  <a:srgbClr val="115076"/>
                </a:solidFill>
                <a:latin typeface="Century Gothic" panose="020B0502020202020204" pitchFamily="34" charset="0"/>
              </a:rPr>
              <a:t> .</a:t>
            </a:r>
          </a:p>
        </p:txBody>
      </p:sp>
      <p:sp>
        <p:nvSpPr>
          <p:cNvPr id="9" name="TextBox 8">
            <a:extLst>
              <a:ext uri="{FF2B5EF4-FFF2-40B4-BE49-F238E27FC236}">
                <a16:creationId xmlns:a16="http://schemas.microsoft.com/office/drawing/2014/main" id="{D7796EAB-548F-4D05-823A-BBA7CB24EF69}"/>
              </a:ext>
            </a:extLst>
          </p:cNvPr>
          <p:cNvSpPr txBox="1"/>
          <p:nvPr/>
        </p:nvSpPr>
        <p:spPr>
          <a:xfrm>
            <a:off x="1710259" y="5013199"/>
            <a:ext cx="21145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macht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488CB58B-8DFB-4768-8461-2517A9A930DC}"/>
              </a:ext>
            </a:extLst>
          </p:cNvPr>
          <p:cNvSpPr/>
          <p:nvPr/>
        </p:nvSpPr>
        <p:spPr>
          <a:xfrm>
            <a:off x="171450" y="4957064"/>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sp>
        <p:nvSpPr>
          <p:cNvPr id="11" name="TextBox 10">
            <a:extLst>
              <a:ext uri="{FF2B5EF4-FFF2-40B4-BE49-F238E27FC236}">
                <a16:creationId xmlns:a16="http://schemas.microsoft.com/office/drawing/2014/main" id="{A9541211-B6E1-4570-A810-0B7AB4B40076}"/>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2076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473696"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DEFF2630-40CF-4ACD-80F5-D75B2DB7B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9122" y="1535174"/>
            <a:ext cx="2883677" cy="3451772"/>
          </a:xfrm>
          <a:prstGeom prst="rect">
            <a:avLst/>
          </a:prstGeom>
        </p:spPr>
      </p:pic>
      <p:sp>
        <p:nvSpPr>
          <p:cNvPr id="8" name="TextBox 7">
            <a:extLst>
              <a:ext uri="{FF2B5EF4-FFF2-40B4-BE49-F238E27FC236}">
                <a16:creationId xmlns:a16="http://schemas.microsoft.com/office/drawing/2014/main" id="{4EF89C8F-49CB-4BD9-B425-10F9EF93263C}"/>
              </a:ext>
            </a:extLst>
          </p:cNvPr>
          <p:cNvSpPr txBox="1"/>
          <p:nvPr/>
        </p:nvSpPr>
        <p:spPr>
          <a:xfrm>
            <a:off x="1066800" y="5296752"/>
            <a:ext cx="107823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_________  auf Deutsch.</a:t>
            </a:r>
          </a:p>
        </p:txBody>
      </p:sp>
      <p:sp>
        <p:nvSpPr>
          <p:cNvPr id="9" name="TextBox 8">
            <a:extLst>
              <a:ext uri="{FF2B5EF4-FFF2-40B4-BE49-F238E27FC236}">
                <a16:creationId xmlns:a16="http://schemas.microsoft.com/office/drawing/2014/main" id="{C13A3DD4-6573-45F7-9801-B7D385FD2D5E}"/>
              </a:ext>
            </a:extLst>
          </p:cNvPr>
          <p:cNvSpPr txBox="1"/>
          <p:nvPr/>
        </p:nvSpPr>
        <p:spPr>
          <a:xfrm>
            <a:off x="3619500" y="5275319"/>
            <a:ext cx="23812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schreibt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C2B0DBFA-9F61-4CAC-8894-396D57DE6085}"/>
              </a:ext>
            </a:extLst>
          </p:cNvPr>
          <p:cNvSpPr/>
          <p:nvPr/>
        </p:nvSpPr>
        <p:spPr>
          <a:xfrm>
            <a:off x="1924050" y="5225288"/>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6</a:t>
            </a:r>
          </a:p>
        </p:txBody>
      </p:sp>
      <p:sp>
        <p:nvSpPr>
          <p:cNvPr id="11" name="TextBox 10">
            <a:extLst>
              <a:ext uri="{FF2B5EF4-FFF2-40B4-BE49-F238E27FC236}">
                <a16:creationId xmlns:a16="http://schemas.microsoft.com/office/drawing/2014/main" id="{22899AEC-075E-49CE-B055-B429297C7EE3}"/>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35007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388352"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DEAA36F1-A371-4177-852F-08D6C680D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570" y="1453134"/>
            <a:ext cx="2215516" cy="4245991"/>
          </a:xfrm>
          <a:prstGeom prst="rect">
            <a:avLst/>
          </a:prstGeom>
        </p:spPr>
      </p:pic>
      <p:sp>
        <p:nvSpPr>
          <p:cNvPr id="8" name="TextBox 7">
            <a:extLst>
              <a:ext uri="{FF2B5EF4-FFF2-40B4-BE49-F238E27FC236}">
                <a16:creationId xmlns:a16="http://schemas.microsoft.com/office/drawing/2014/main" id="{F111BC4D-581D-4094-B671-5A642B4B9FDD}"/>
              </a:ext>
            </a:extLst>
          </p:cNvPr>
          <p:cNvSpPr txBox="1"/>
          <p:nvPr/>
        </p:nvSpPr>
        <p:spPr>
          <a:xfrm>
            <a:off x="1066800" y="5430864"/>
            <a:ext cx="107823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 _______  </a:t>
            </a:r>
            <a:r>
              <a:rPr lang="en-GB" sz="4400" dirty="0" err="1">
                <a:solidFill>
                  <a:srgbClr val="115076"/>
                </a:solidFill>
                <a:latin typeface="Century Gothic" panose="020B0502020202020204" pitchFamily="34" charset="0"/>
              </a:rPr>
              <a:t>Gitarre</a:t>
            </a:r>
            <a:r>
              <a:rPr lang="en-GB" sz="4400" dirty="0">
                <a:solidFill>
                  <a:srgbClr val="115076"/>
                </a:solidFill>
                <a:latin typeface="Century Gothic" panose="020B0502020202020204" pitchFamily="34" charset="0"/>
              </a:rPr>
              <a:t>.</a:t>
            </a:r>
          </a:p>
        </p:txBody>
      </p:sp>
      <p:sp>
        <p:nvSpPr>
          <p:cNvPr id="9" name="TextBox 8">
            <a:extLst>
              <a:ext uri="{FF2B5EF4-FFF2-40B4-BE49-F238E27FC236}">
                <a16:creationId xmlns:a16="http://schemas.microsoft.com/office/drawing/2014/main" id="{78723C36-C085-4257-8A39-52744D049D4C}"/>
              </a:ext>
            </a:extLst>
          </p:cNvPr>
          <p:cNvSpPr txBox="1"/>
          <p:nvPr/>
        </p:nvSpPr>
        <p:spPr>
          <a:xfrm>
            <a:off x="4457700" y="5428481"/>
            <a:ext cx="21145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spielt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86717792-21C1-4778-9D13-FF22CDC255D8}"/>
              </a:ext>
            </a:extLst>
          </p:cNvPr>
          <p:cNvSpPr/>
          <p:nvPr/>
        </p:nvSpPr>
        <p:spPr>
          <a:xfrm>
            <a:off x="2819400" y="5359400"/>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7</a:t>
            </a:r>
          </a:p>
        </p:txBody>
      </p:sp>
      <p:sp>
        <p:nvSpPr>
          <p:cNvPr id="11" name="TextBox 10">
            <a:extLst>
              <a:ext uri="{FF2B5EF4-FFF2-40B4-BE49-F238E27FC236}">
                <a16:creationId xmlns:a16="http://schemas.microsoft.com/office/drawing/2014/main" id="{7425CE25-7E68-43DC-8622-FA655B197645}"/>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2598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351776"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EFC7112F-59D4-473C-B8D1-2AC86DA38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2129" y="1791551"/>
            <a:ext cx="4804841" cy="3020756"/>
          </a:xfrm>
          <a:prstGeom prst="rect">
            <a:avLst/>
          </a:prstGeom>
        </p:spPr>
      </p:pic>
      <p:sp>
        <p:nvSpPr>
          <p:cNvPr id="8" name="TextBox 7">
            <a:extLst>
              <a:ext uri="{FF2B5EF4-FFF2-40B4-BE49-F238E27FC236}">
                <a16:creationId xmlns:a16="http://schemas.microsoft.com/office/drawing/2014/main" id="{26A5DDE1-7D50-4660-B3DE-5B30C6DB4892}"/>
              </a:ext>
            </a:extLst>
          </p:cNvPr>
          <p:cNvSpPr txBox="1"/>
          <p:nvPr/>
        </p:nvSpPr>
        <p:spPr>
          <a:xfrm>
            <a:off x="1066800" y="5296752"/>
            <a:ext cx="10782300" cy="769441"/>
          </a:xfrm>
          <a:prstGeom prst="rect">
            <a:avLst/>
          </a:prstGeom>
          <a:noFill/>
        </p:spPr>
        <p:txBody>
          <a:bodyPr wrap="square" rtlCol="0">
            <a:spAutoFit/>
          </a:bodyPr>
          <a:lstStyle/>
          <a:p>
            <a:pPr algn="ctr"/>
            <a:r>
              <a:rPr lang="en-GB" sz="4400" dirty="0" err="1">
                <a:solidFill>
                  <a:srgbClr val="115076"/>
                </a:solidFill>
                <a:latin typeface="Century Gothic" panose="020B0502020202020204" pitchFamily="34" charset="0"/>
              </a:rPr>
              <a:t>Er</a:t>
            </a:r>
            <a:r>
              <a:rPr lang="en-GB" sz="4400" dirty="0">
                <a:solidFill>
                  <a:srgbClr val="115076"/>
                </a:solidFill>
                <a:latin typeface="Century Gothic" panose="020B0502020202020204" pitchFamily="34" charset="0"/>
              </a:rPr>
              <a:t> _______  </a:t>
            </a:r>
            <a:r>
              <a:rPr lang="en-GB" sz="4400" dirty="0" err="1">
                <a:solidFill>
                  <a:srgbClr val="115076"/>
                </a:solidFill>
                <a:latin typeface="Century Gothic" panose="020B0502020202020204" pitchFamily="34" charset="0"/>
              </a:rPr>
              <a:t>mit</a:t>
            </a:r>
            <a:r>
              <a:rPr lang="en-GB" sz="4400" dirty="0">
                <a:solidFill>
                  <a:srgbClr val="115076"/>
                </a:solidFill>
                <a:latin typeface="Century Gothic" panose="020B0502020202020204" pitchFamily="34" charset="0"/>
              </a:rPr>
              <a:t> </a:t>
            </a:r>
            <a:r>
              <a:rPr lang="en-GB" sz="4400" dirty="0" err="1">
                <a:solidFill>
                  <a:srgbClr val="115076"/>
                </a:solidFill>
                <a:latin typeface="Century Gothic" panose="020B0502020202020204" pitchFamily="34" charset="0"/>
              </a:rPr>
              <a:t>Freunden</a:t>
            </a:r>
            <a:r>
              <a:rPr lang="en-GB" sz="4400" dirty="0">
                <a:solidFill>
                  <a:srgbClr val="115076"/>
                </a:solidFill>
                <a:latin typeface="Century Gothic" panose="020B0502020202020204" pitchFamily="34" charset="0"/>
              </a:rPr>
              <a:t>.</a:t>
            </a:r>
          </a:p>
        </p:txBody>
      </p:sp>
      <p:sp>
        <p:nvSpPr>
          <p:cNvPr id="9" name="TextBox 8">
            <a:extLst>
              <a:ext uri="{FF2B5EF4-FFF2-40B4-BE49-F238E27FC236}">
                <a16:creationId xmlns:a16="http://schemas.microsoft.com/office/drawing/2014/main" id="{98A7D4C9-14CC-4B01-B9C7-F3D67542722A}"/>
              </a:ext>
            </a:extLst>
          </p:cNvPr>
          <p:cNvSpPr txBox="1"/>
          <p:nvPr/>
        </p:nvSpPr>
        <p:spPr>
          <a:xfrm>
            <a:off x="3657600" y="5294369"/>
            <a:ext cx="2114550" cy="769441"/>
          </a:xfrm>
          <a:prstGeom prst="rect">
            <a:avLst/>
          </a:prstGeom>
          <a:noFill/>
        </p:spPr>
        <p:txBody>
          <a:bodyPr wrap="square" rtlCol="0">
            <a:spAutoFit/>
          </a:bodyPr>
          <a:lstStyle/>
          <a:p>
            <a:pPr algn="ctr"/>
            <a:r>
              <a:rPr lang="en-GB" sz="4400" dirty="0" err="1">
                <a:solidFill>
                  <a:srgbClr val="1F4E79"/>
                </a:solidFill>
                <a:latin typeface="Century Gothic" panose="020B0502020202020204" pitchFamily="34" charset="0"/>
              </a:rPr>
              <a:t>redet</a:t>
            </a:r>
            <a:endParaRPr lang="en-GB" sz="1200" dirty="0">
              <a:solidFill>
                <a:srgbClr val="1F4E79"/>
              </a:solidFill>
              <a:latin typeface="Century Gothic" panose="020B0502020202020204" pitchFamily="34" charset="0"/>
            </a:endParaRPr>
          </a:p>
        </p:txBody>
      </p:sp>
      <p:sp>
        <p:nvSpPr>
          <p:cNvPr id="10" name="Action Button: Blank 4">
            <a:hlinkClick r:id="" action="ppaction://noaction" highlightClick="1"/>
            <a:extLst>
              <a:ext uri="{FF2B5EF4-FFF2-40B4-BE49-F238E27FC236}">
                <a16:creationId xmlns:a16="http://schemas.microsoft.com/office/drawing/2014/main" id="{28AEF532-DC12-4FC3-8DE6-6373B42359F9}"/>
              </a:ext>
            </a:extLst>
          </p:cNvPr>
          <p:cNvSpPr/>
          <p:nvPr/>
        </p:nvSpPr>
        <p:spPr>
          <a:xfrm>
            <a:off x="1885950" y="5225288"/>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8</a:t>
            </a:r>
          </a:p>
        </p:txBody>
      </p:sp>
      <p:sp>
        <p:nvSpPr>
          <p:cNvPr id="11" name="TextBox 10">
            <a:extLst>
              <a:ext uri="{FF2B5EF4-FFF2-40B4-BE49-F238E27FC236}">
                <a16:creationId xmlns:a16="http://schemas.microsoft.com/office/drawing/2014/main" id="{0CC45DBF-EAC9-464D-9D3B-EEAD03A4BE60}"/>
              </a:ext>
            </a:extLst>
          </p:cNvPr>
          <p:cNvSpPr txBox="1"/>
          <p:nvPr/>
        </p:nvSpPr>
        <p:spPr>
          <a:xfrm>
            <a:off x="6635750" y="330499"/>
            <a:ext cx="5384800"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Schreib</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Verb</a:t>
            </a:r>
            <a:r>
              <a:rPr lang="en-GB" sz="3200" b="1" dirty="0">
                <a:solidFill>
                  <a:srgbClr val="115076"/>
                </a:solidFill>
              </a:rPr>
              <a:t>!</a:t>
            </a:r>
          </a:p>
        </p:txBody>
      </p:sp>
    </p:spTree>
    <p:extLst>
      <p:ext uri="{BB962C8B-B14F-4D97-AF65-F5344CB8AC3E}">
        <p14:creationId xmlns:p14="http://schemas.microsoft.com/office/powerpoint/2010/main" val="16712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F87D-CE4B-7A46-9A80-BF24EB9A77EE}"/>
              </a:ext>
            </a:extLst>
          </p:cNvPr>
          <p:cNvSpPr>
            <a:spLocks noGrp="1"/>
          </p:cNvSpPr>
          <p:nvPr>
            <p:ph type="title"/>
          </p:nvPr>
        </p:nvSpPr>
        <p:spPr>
          <a:xfrm>
            <a:off x="5417147" y="25497"/>
            <a:ext cx="1308565" cy="161031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pic>
        <p:nvPicPr>
          <p:cNvPr id="29" name="Picture 28" descr="girl search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20560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onta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hn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illio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29" y="2386878"/>
            <a:ext cx="11673588" cy="1485422"/>
          </a:xfrm>
        </p:spPr>
        <p:txBody>
          <a:bodyPr>
            <a:normAutofit/>
          </a:bodyPr>
          <a:lstStyle/>
          <a:p>
            <a:pPr algn="l"/>
            <a:r>
              <a:rPr lang="en-GB" sz="4000" b="1">
                <a:solidFill>
                  <a:prstClr val="white"/>
                </a:solidFill>
              </a:rPr>
              <a:t>Who does what?</a:t>
            </a:r>
            <a:br>
              <a:rPr lang="en-GB" sz="4000" b="1">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70000" lnSpcReduction="20000"/>
          </a:bodyPr>
          <a:lstStyle/>
          <a:p>
            <a:pPr algn="l"/>
            <a:r>
              <a:rPr lang="en-GB" sz="3000">
                <a:solidFill>
                  <a:prstClr val="white"/>
                </a:solidFill>
              </a:rPr>
              <a:t>Long (infinitive) and short (3rd person singular) forms of several high-frequency weak verbs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60870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long and short [o]</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Week 1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schemeClr val="bg1"/>
                </a:solidFill>
                <a:latin typeface="Century Gothic" panose="020B0502020202020204" pitchFamily="34" charset="0"/>
              </a:rPr>
              <a:t>Leigh McClelland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a:solidFill>
                  <a:srgbClr val="FFFFFF"/>
                </a:solidFill>
                <a:latin typeface="Century Gothic"/>
                <a:sym typeface="Century Gothic"/>
              </a:rPr>
              <a:t>15</a:t>
            </a:r>
            <a:r>
              <a:rPr lang="en-GB" sz="1400">
                <a:solidFill>
                  <a:srgbClr val="FFFFFF"/>
                </a:solidFill>
                <a:latin typeface="Century Gothic"/>
                <a:ea typeface="Century Gothic"/>
                <a:cs typeface="Century Gothic"/>
                <a:sym typeface="Century Gothic"/>
              </a:rPr>
              <a:t>/12/21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67181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Lang oder kurz?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83AB481B-52E2-0140-97F8-1C42E65A0B52}"/>
              </a:ext>
            </a:extLst>
          </p:cNvPr>
          <p:cNvGraphicFramePr>
            <a:graphicFrameLocks noGrp="1"/>
          </p:cNvGraphicFramePr>
          <p:nvPr>
            <p:extLst>
              <p:ext uri="{D42A27DB-BD31-4B8C-83A1-F6EECF244321}">
                <p14:modId xmlns:p14="http://schemas.microsoft.com/office/powerpoint/2010/main" val="674166935"/>
              </p:ext>
            </p:extLst>
          </p:nvPr>
        </p:nvGraphicFramePr>
        <p:xfrm>
          <a:off x="3158368" y="1391479"/>
          <a:ext cx="5921463" cy="4572000"/>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914400">
                <a:tc>
                  <a:txBody>
                    <a:bodyPr/>
                    <a:lstStyle/>
                    <a:p>
                      <a:pPr algn="ctr"/>
                      <a:endParaRPr lang="en-US" sz="3200" b="1"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b="1" dirty="0">
                          <a:solidFill>
                            <a:srgbClr val="115076"/>
                          </a:solidFill>
                          <a:latin typeface="Century Gothic" panose="020B0502020202020204" pitchFamily="34" charset="0"/>
                        </a:rPr>
                        <a:t>w</a:t>
                      </a:r>
                      <a:r>
                        <a:rPr lang="en-US" sz="3200" b="1" dirty="0">
                          <a:solidFill>
                            <a:srgbClr val="DAA520"/>
                          </a:solidFill>
                          <a:latin typeface="Century Gothic" panose="020B0502020202020204" pitchFamily="34" charset="0"/>
                        </a:rPr>
                        <a:t>o</a:t>
                      </a:r>
                      <a:r>
                        <a:rPr lang="en-US" sz="3200" b="1" dirty="0">
                          <a:solidFill>
                            <a:srgbClr val="115076"/>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a:solidFill>
                            <a:srgbClr val="115076"/>
                          </a:solidFill>
                          <a:latin typeface="Century Gothic" panose="020B0502020202020204" pitchFamily="34" charset="0"/>
                        </a:rPr>
                        <a:t>K</a:t>
                      </a:r>
                      <a:r>
                        <a:rPr lang="en-US" sz="3200" b="1" dirty="0">
                          <a:solidFill>
                            <a:srgbClr val="DAA520"/>
                          </a:solidFill>
                          <a:latin typeface="Century Gothic" panose="020B0502020202020204" pitchFamily="34" charset="0"/>
                        </a:rPr>
                        <a:t>o</a:t>
                      </a:r>
                      <a:r>
                        <a:rPr lang="en-US" sz="3200" b="1" dirty="0">
                          <a:solidFill>
                            <a:srgbClr val="115076"/>
                          </a:solidFill>
                          <a:latin typeface="Century Gothic" panose="020B0502020202020204" pitchFamily="34" charset="0"/>
                        </a:rPr>
                        <a:t>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820713"/>
                  </a:ext>
                </a:extLst>
              </a:tr>
              <a:tr h="914400">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577422"/>
                  </a:ext>
                </a:extLst>
              </a:tr>
              <a:tr h="914400">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5753570"/>
                  </a:ext>
                </a:extLst>
              </a:tr>
              <a:tr h="914400">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4567824"/>
                  </a:ext>
                </a:extLst>
              </a:tr>
              <a:tr h="914400">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174614"/>
                  </a:ext>
                </a:extLst>
              </a:tr>
            </a:tbl>
          </a:graphicData>
        </a:graphic>
      </p:graphicFrame>
      <p:sp>
        <p:nvSpPr>
          <p:cNvPr id="8" name="Action Button: Custom 7">
            <a:hlinkClick r:id="" action="ppaction://noaction" highlightClick="1">
              <a:snd r:embed="rId5" name="noch.wav"/>
            </a:hlinkClick>
          </p:cNvPr>
          <p:cNvSpPr/>
          <p:nvPr/>
        </p:nvSpPr>
        <p:spPr>
          <a:xfrm>
            <a:off x="3745089" y="2351612"/>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9" name="Action Button: Custom 8">
            <a:hlinkClick r:id="" action="ppaction://noaction" highlightClick="1">
              <a:snd r:embed="rId6" name="ohne.wav"/>
            </a:hlinkClick>
          </p:cNvPr>
          <p:cNvSpPr/>
          <p:nvPr/>
        </p:nvSpPr>
        <p:spPr>
          <a:xfrm>
            <a:off x="3745089" y="3320152"/>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10" name="Action Button: Custom 9">
            <a:hlinkClick r:id="" action="ppaction://noaction" highlightClick="1">
              <a:snd r:embed="rId7" name="Million.wav"/>
            </a:hlinkClick>
          </p:cNvPr>
          <p:cNvSpPr/>
          <p:nvPr/>
        </p:nvSpPr>
        <p:spPr>
          <a:xfrm>
            <a:off x="3745089" y="4226353"/>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1" name="Action Button: Custom 10">
            <a:hlinkClick r:id="" action="ppaction://noaction" highlightClick="1">
              <a:snd r:embed="rId8" name="wollen.wav"/>
            </a:hlinkClick>
          </p:cNvPr>
          <p:cNvSpPr/>
          <p:nvPr/>
        </p:nvSpPr>
        <p:spPr>
          <a:xfrm>
            <a:off x="3745089" y="512028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Tree>
    <p:extLst>
      <p:ext uri="{BB962C8B-B14F-4D97-AF65-F5344CB8AC3E}">
        <p14:creationId xmlns:p14="http://schemas.microsoft.com/office/powerpoint/2010/main" val="1804762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Lang oder kurz?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1">
            <a:extLst>
              <a:ext uri="{FF2B5EF4-FFF2-40B4-BE49-F238E27FC236}">
                <a16:creationId xmlns:a16="http://schemas.microsoft.com/office/drawing/2014/main" id="{A30F1D21-6DF6-A944-BD71-158F0EBB73CF}"/>
              </a:ext>
            </a:extLst>
          </p:cNvPr>
          <p:cNvGraphicFramePr>
            <a:graphicFrameLocks noGrp="1"/>
          </p:cNvGraphicFramePr>
          <p:nvPr>
            <p:extLst>
              <p:ext uri="{D42A27DB-BD31-4B8C-83A1-F6EECF244321}">
                <p14:modId xmlns:p14="http://schemas.microsoft.com/office/powerpoint/2010/main" val="3401109498"/>
              </p:ext>
            </p:extLst>
          </p:nvPr>
        </p:nvGraphicFramePr>
        <p:xfrm>
          <a:off x="3158368" y="1634064"/>
          <a:ext cx="5921463" cy="3718280"/>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743656">
                <a:tc>
                  <a:txBody>
                    <a:bodyPr/>
                    <a:lstStyle/>
                    <a:p>
                      <a:pPr algn="ctr"/>
                      <a:endParaRPr lang="en-US" sz="3200" b="1" dirty="0">
                        <a:solidFill>
                          <a:srgbClr val="115076"/>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15076"/>
                          </a:solidFill>
                          <a:latin typeface="Century Gothic" panose="020B0502020202020204" pitchFamily="34" charset="0"/>
                        </a:rPr>
                        <a:t>w</a:t>
                      </a:r>
                      <a:r>
                        <a:rPr lang="en-US" sz="3200" b="1" dirty="0">
                          <a:solidFill>
                            <a:srgbClr val="DAA520"/>
                          </a:solidFill>
                          <a:latin typeface="Century Gothic" panose="020B0502020202020204" pitchFamily="34" charset="0"/>
                        </a:rPr>
                        <a:t>o</a:t>
                      </a:r>
                      <a:r>
                        <a:rPr lang="en-US" sz="3200" b="1" dirty="0">
                          <a:solidFill>
                            <a:srgbClr val="115076"/>
                          </a:solidFill>
                          <a:latin typeface="Century Gothic" panose="020B0502020202020204" pitchFamily="34" charset="0"/>
                        </a:rPr>
                        <a:t>?</a:t>
                      </a:r>
                    </a:p>
                  </a:txBody>
                  <a:tcPr/>
                </a:tc>
                <a:tc>
                  <a:txBody>
                    <a:bodyPr/>
                    <a:lstStyle/>
                    <a:p>
                      <a:pPr algn="ctr"/>
                      <a:r>
                        <a:rPr lang="en-US" sz="3200" b="1" dirty="0">
                          <a:solidFill>
                            <a:srgbClr val="115076"/>
                          </a:solidFill>
                          <a:latin typeface="Century Gothic" panose="020B0502020202020204" pitchFamily="34" charset="0"/>
                        </a:rPr>
                        <a:t>K</a:t>
                      </a:r>
                      <a:r>
                        <a:rPr lang="en-US" sz="3200" b="1" dirty="0">
                          <a:solidFill>
                            <a:srgbClr val="DAA520"/>
                          </a:solidFill>
                          <a:latin typeface="Century Gothic" panose="020B0502020202020204" pitchFamily="34" charset="0"/>
                        </a:rPr>
                        <a:t>o</a:t>
                      </a:r>
                      <a:r>
                        <a:rPr lang="en-US" sz="3200" b="1" dirty="0">
                          <a:solidFill>
                            <a:srgbClr val="115076"/>
                          </a:solidFill>
                          <a:latin typeface="Century Gothic" panose="020B0502020202020204" pitchFamily="34" charset="0"/>
                        </a:rPr>
                        <a:t>pf</a:t>
                      </a:r>
                    </a:p>
                  </a:txBody>
                  <a:tcPr/>
                </a:tc>
                <a:extLst>
                  <a:ext uri="{0D108BD9-81ED-4DB2-BD59-A6C34878D82A}">
                    <a16:rowId xmlns:a16="http://schemas.microsoft.com/office/drawing/2014/main" val="404820713"/>
                  </a:ext>
                </a:extLst>
              </a:tr>
              <a:tr h="743656">
                <a:tc>
                  <a:txBody>
                    <a:bodyPr/>
                    <a:lstStyle/>
                    <a:p>
                      <a:pPr algn="ctr"/>
                      <a:r>
                        <a:rPr lang="en-US" sz="4000" b="1" dirty="0">
                          <a:solidFill>
                            <a:srgbClr val="115076"/>
                          </a:solidFill>
                          <a:latin typeface="Century Gothic" panose="020B0502020202020204" pitchFamily="34" charset="0"/>
                        </a:rPr>
                        <a:t>1</a:t>
                      </a:r>
                    </a:p>
                  </a:txBody>
                  <a:tcPr/>
                </a:tc>
                <a:tc>
                  <a:txBody>
                    <a:bodyPr/>
                    <a:lstStyle/>
                    <a:p>
                      <a:pPr algn="ctr"/>
                      <a:endParaRPr lang="en-US" sz="3200" dirty="0">
                        <a:solidFill>
                          <a:srgbClr val="115076"/>
                        </a:solidFill>
                        <a:latin typeface="Century Gothic" panose="020B0502020202020204" pitchFamily="34" charset="0"/>
                      </a:endParaRPr>
                    </a:p>
                  </a:txBody>
                  <a:tcPr/>
                </a:tc>
                <a:tc>
                  <a:txBody>
                    <a:bodyPr/>
                    <a:lstStyle/>
                    <a:p>
                      <a:pPr algn="ctr"/>
                      <a:endParaRPr lang="en-US" sz="3200" dirty="0">
                        <a:solidFill>
                          <a:srgbClr val="115076"/>
                        </a:solidFill>
                        <a:latin typeface="Century Gothic" panose="020B0502020202020204" pitchFamily="34" charset="0"/>
                      </a:endParaRPr>
                    </a:p>
                  </a:txBody>
                  <a:tcPr/>
                </a:tc>
                <a:extLst>
                  <a:ext uri="{0D108BD9-81ED-4DB2-BD59-A6C34878D82A}">
                    <a16:rowId xmlns:a16="http://schemas.microsoft.com/office/drawing/2014/main" val="1788577422"/>
                  </a:ext>
                </a:extLst>
              </a:tr>
              <a:tr h="743656">
                <a:tc>
                  <a:txBody>
                    <a:bodyPr/>
                    <a:lstStyle/>
                    <a:p>
                      <a:pPr algn="ctr"/>
                      <a:r>
                        <a:rPr lang="en-US" sz="4000" b="1" dirty="0">
                          <a:solidFill>
                            <a:srgbClr val="115076"/>
                          </a:solidFill>
                          <a:latin typeface="Century Gothic" panose="020B0502020202020204" pitchFamily="34" charset="0"/>
                        </a:rPr>
                        <a:t>2</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a:solidFill>
                          <a:srgbClr val="115076"/>
                        </a:solidFill>
                        <a:latin typeface="Century Gothic" panose="020B0502020202020204" pitchFamily="34" charset="0"/>
                      </a:endParaRPr>
                    </a:p>
                  </a:txBody>
                  <a:tcPr/>
                </a:tc>
                <a:extLst>
                  <a:ext uri="{0D108BD9-81ED-4DB2-BD59-A6C34878D82A}">
                    <a16:rowId xmlns:a16="http://schemas.microsoft.com/office/drawing/2014/main" val="2745753570"/>
                  </a:ext>
                </a:extLst>
              </a:tr>
              <a:tr h="743656">
                <a:tc>
                  <a:txBody>
                    <a:bodyPr/>
                    <a:lstStyle/>
                    <a:p>
                      <a:pPr algn="ctr"/>
                      <a:r>
                        <a:rPr lang="en-US" sz="4000" b="1" dirty="0">
                          <a:solidFill>
                            <a:srgbClr val="115076"/>
                          </a:solidFill>
                          <a:latin typeface="Century Gothic" panose="020B0502020202020204" pitchFamily="34" charset="0"/>
                        </a:rPr>
                        <a:t>3</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a:solidFill>
                          <a:srgbClr val="115076"/>
                        </a:solidFill>
                        <a:latin typeface="Century Gothic" panose="020B0502020202020204" pitchFamily="34" charset="0"/>
                      </a:endParaRPr>
                    </a:p>
                  </a:txBody>
                  <a:tcPr/>
                </a:tc>
                <a:extLst>
                  <a:ext uri="{0D108BD9-81ED-4DB2-BD59-A6C34878D82A}">
                    <a16:rowId xmlns:a16="http://schemas.microsoft.com/office/drawing/2014/main" val="3594567824"/>
                  </a:ext>
                </a:extLst>
              </a:tr>
              <a:tr h="743656">
                <a:tc>
                  <a:txBody>
                    <a:bodyPr/>
                    <a:lstStyle/>
                    <a:p>
                      <a:pPr algn="ctr"/>
                      <a:r>
                        <a:rPr lang="en-US" sz="4000" b="1" dirty="0">
                          <a:solidFill>
                            <a:srgbClr val="115076"/>
                          </a:solidFill>
                          <a:latin typeface="Century Gothic" panose="020B0502020202020204" pitchFamily="34" charset="0"/>
                        </a:rPr>
                        <a:t>4</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25174614"/>
                  </a:ext>
                </a:extLst>
              </a:tr>
            </a:tbl>
          </a:graphicData>
        </a:graphic>
      </p:graphicFrame>
      <p:pic>
        <p:nvPicPr>
          <p:cNvPr id="13" name="Graphic 4" descr="Checkmark">
            <a:extLst>
              <a:ext uri="{FF2B5EF4-FFF2-40B4-BE49-F238E27FC236}">
                <a16:creationId xmlns:a16="http://schemas.microsoft.com/office/drawing/2014/main" id="{6F73758A-F393-E340-9131-802495EC89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2800" y="3051311"/>
            <a:ext cx="914400" cy="914400"/>
          </a:xfrm>
          <a:prstGeom prst="rect">
            <a:avLst/>
          </a:prstGeom>
        </p:spPr>
      </p:pic>
      <p:pic>
        <p:nvPicPr>
          <p:cNvPr id="14" name="Graphic 5" descr="Checkmark">
            <a:extLst>
              <a:ext uri="{FF2B5EF4-FFF2-40B4-BE49-F238E27FC236}">
                <a16:creationId xmlns:a16="http://schemas.microsoft.com/office/drawing/2014/main" id="{E3B193AC-5509-B54C-A2C6-9FFFA05B4D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0073" y="3807483"/>
            <a:ext cx="914400" cy="914400"/>
          </a:xfrm>
          <a:prstGeom prst="rect">
            <a:avLst/>
          </a:prstGeom>
        </p:spPr>
      </p:pic>
      <p:pic>
        <p:nvPicPr>
          <p:cNvPr id="15" name="Graphic 6" descr="Checkmark">
            <a:extLst>
              <a:ext uri="{FF2B5EF4-FFF2-40B4-BE49-F238E27FC236}">
                <a16:creationId xmlns:a16="http://schemas.microsoft.com/office/drawing/2014/main" id="{D7C86AEB-1C61-DD4B-9ACF-3AB75D5D5A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6146" y="4495799"/>
            <a:ext cx="914400" cy="914400"/>
          </a:xfrm>
          <a:prstGeom prst="rect">
            <a:avLst/>
          </a:prstGeom>
        </p:spPr>
      </p:pic>
      <p:pic>
        <p:nvPicPr>
          <p:cNvPr id="16" name="Graphic 8" descr="Checkmark">
            <a:extLst>
              <a:ext uri="{FF2B5EF4-FFF2-40B4-BE49-F238E27FC236}">
                <a16:creationId xmlns:a16="http://schemas.microsoft.com/office/drawing/2014/main" id="{F198B5EB-6D27-E143-802D-9FBE1AFB03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6146" y="2289442"/>
            <a:ext cx="914400" cy="914400"/>
          </a:xfrm>
          <a:prstGeom prst="rect">
            <a:avLst/>
          </a:prstGeom>
        </p:spPr>
      </p:pic>
      <p:sp>
        <p:nvSpPr>
          <p:cNvPr id="17" name="TextBox 16">
            <a:extLst>
              <a:ext uri="{FF2B5EF4-FFF2-40B4-BE49-F238E27FC236}">
                <a16:creationId xmlns:a16="http://schemas.microsoft.com/office/drawing/2014/main" id="{F10F38E5-49FC-C340-A551-1D5B720022C1}"/>
              </a:ext>
            </a:extLst>
          </p:cNvPr>
          <p:cNvSpPr txBox="1"/>
          <p:nvPr/>
        </p:nvSpPr>
        <p:spPr>
          <a:xfrm>
            <a:off x="9448358" y="2436919"/>
            <a:ext cx="1220206" cy="584775"/>
          </a:xfrm>
          <a:prstGeom prst="rect">
            <a:avLst/>
          </a:prstGeom>
          <a:noFill/>
        </p:spPr>
        <p:txBody>
          <a:bodyPr wrap="none" rtlCol="0">
            <a:spAutoFit/>
          </a:bodyPr>
          <a:lstStyle/>
          <a:p>
            <a:r>
              <a:rPr lang="en-US" sz="3200" b="1" dirty="0" err="1">
                <a:solidFill>
                  <a:srgbClr val="115076"/>
                </a:solidFill>
                <a:latin typeface="Century Gothic" panose="020B0502020202020204" pitchFamily="34" charset="0"/>
              </a:rPr>
              <a:t>n</a:t>
            </a:r>
            <a:r>
              <a:rPr lang="en-US" sz="3200" b="1" dirty="0" err="1">
                <a:solidFill>
                  <a:srgbClr val="DAA520"/>
                </a:solidFill>
                <a:latin typeface="Century Gothic" panose="020B0502020202020204" pitchFamily="34" charset="0"/>
              </a:rPr>
              <a:t>o</a:t>
            </a:r>
            <a:r>
              <a:rPr lang="en-US" sz="3200" b="1" dirty="0" err="1">
                <a:solidFill>
                  <a:srgbClr val="115076"/>
                </a:solidFill>
                <a:latin typeface="Century Gothic" panose="020B0502020202020204" pitchFamily="34" charset="0"/>
              </a:rPr>
              <a:t>ch</a:t>
            </a:r>
            <a:endParaRPr lang="en-US" sz="3200" b="1" dirty="0">
              <a:solidFill>
                <a:srgbClr val="115076"/>
              </a:solidFill>
              <a:latin typeface="Century Gothic" panose="020B0502020202020204" pitchFamily="34" charset="0"/>
            </a:endParaRPr>
          </a:p>
        </p:txBody>
      </p:sp>
      <p:sp>
        <p:nvSpPr>
          <p:cNvPr id="18" name="TextBox 17">
            <a:extLst>
              <a:ext uri="{FF2B5EF4-FFF2-40B4-BE49-F238E27FC236}">
                <a16:creationId xmlns:a16="http://schemas.microsoft.com/office/drawing/2014/main" id="{380C213F-8916-9E4B-B4E4-45A5120489A9}"/>
              </a:ext>
            </a:extLst>
          </p:cNvPr>
          <p:cNvSpPr txBox="1"/>
          <p:nvPr/>
        </p:nvSpPr>
        <p:spPr>
          <a:xfrm>
            <a:off x="9448358" y="3216124"/>
            <a:ext cx="1220206"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o</a:t>
            </a:r>
            <a:r>
              <a:rPr lang="en-US" sz="3200" b="1" dirty="0" err="1">
                <a:solidFill>
                  <a:srgbClr val="115076"/>
                </a:solidFill>
                <a:latin typeface="Century Gothic" panose="020B0502020202020204" pitchFamily="34" charset="0"/>
              </a:rPr>
              <a:t>hne</a:t>
            </a:r>
            <a:endParaRPr lang="en-US" sz="3200" b="1"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111F20BF-3904-944E-B8AC-E0EAFB44C73A}"/>
              </a:ext>
            </a:extLst>
          </p:cNvPr>
          <p:cNvSpPr txBox="1"/>
          <p:nvPr/>
        </p:nvSpPr>
        <p:spPr>
          <a:xfrm>
            <a:off x="9448358" y="3926684"/>
            <a:ext cx="145424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Milli</a:t>
            </a:r>
            <a:r>
              <a:rPr lang="en-US" sz="3200" b="1" dirty="0">
                <a:solidFill>
                  <a:srgbClr val="DAA520"/>
                </a:solidFill>
                <a:latin typeface="Century Gothic" panose="020B0502020202020204" pitchFamily="34" charset="0"/>
              </a:rPr>
              <a:t>o</a:t>
            </a:r>
            <a:r>
              <a:rPr lang="en-US" sz="3200" b="1" dirty="0">
                <a:solidFill>
                  <a:srgbClr val="115076"/>
                </a:solidFill>
                <a:latin typeface="Century Gothic" panose="020B0502020202020204" pitchFamily="34" charset="0"/>
              </a:rPr>
              <a:t>n</a:t>
            </a:r>
          </a:p>
        </p:txBody>
      </p:sp>
      <p:sp>
        <p:nvSpPr>
          <p:cNvPr id="20" name="TextBox 19">
            <a:extLst>
              <a:ext uri="{FF2B5EF4-FFF2-40B4-BE49-F238E27FC236}">
                <a16:creationId xmlns:a16="http://schemas.microsoft.com/office/drawing/2014/main" id="{A538E8CA-7573-8B4C-AD80-38E3CBDCE89F}"/>
              </a:ext>
            </a:extLst>
          </p:cNvPr>
          <p:cNvSpPr txBox="1"/>
          <p:nvPr/>
        </p:nvSpPr>
        <p:spPr>
          <a:xfrm>
            <a:off x="9448358" y="4656970"/>
            <a:ext cx="1481496" cy="584775"/>
          </a:xfrm>
          <a:prstGeom prst="rect">
            <a:avLst/>
          </a:prstGeom>
          <a:noFill/>
        </p:spPr>
        <p:txBody>
          <a:bodyPr wrap="none" rtlCol="0">
            <a:spAutoFit/>
          </a:bodyPr>
          <a:lstStyle/>
          <a:p>
            <a:r>
              <a:rPr lang="en-US" sz="3200" b="1" dirty="0" err="1">
                <a:solidFill>
                  <a:srgbClr val="115076"/>
                </a:solidFill>
                <a:latin typeface="Century Gothic" panose="020B0502020202020204" pitchFamily="34" charset="0"/>
              </a:rPr>
              <a:t>w</a:t>
            </a:r>
            <a:r>
              <a:rPr lang="en-US" sz="3200" b="1" dirty="0" err="1">
                <a:solidFill>
                  <a:srgbClr val="DAA520"/>
                </a:solidFill>
                <a:latin typeface="Century Gothic" panose="020B0502020202020204" pitchFamily="34" charset="0"/>
              </a:rPr>
              <a:t>o</a:t>
            </a:r>
            <a:r>
              <a:rPr lang="en-US" sz="3200" b="1" dirty="0" err="1">
                <a:solidFill>
                  <a:srgbClr val="115076"/>
                </a:solidFill>
                <a:latin typeface="Century Gothic" panose="020B0502020202020204" pitchFamily="34" charset="0"/>
              </a:rPr>
              <a:t>llen</a:t>
            </a:r>
            <a:endParaRPr lang="en-US" sz="32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77401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noChangeAspect="1"/>
          </p:cNvGraphicFramePr>
          <p:nvPr/>
        </p:nvGraphicFramePr>
        <p:xfrm>
          <a:off x="5392532" y="831749"/>
          <a:ext cx="6130284" cy="5303520"/>
        </p:xfrm>
        <a:graphic>
          <a:graphicData uri="http://schemas.openxmlformats.org/drawingml/2006/table">
            <a:tbl>
              <a:tblPr firstRow="1" bandRow="1">
                <a:tableStyleId>{5940675A-B579-460E-94D1-54222C63F5DA}</a:tableStyleId>
              </a:tblPr>
              <a:tblGrid>
                <a:gridCol w="510857">
                  <a:extLst>
                    <a:ext uri="{9D8B030D-6E8A-4147-A177-3AD203B41FA5}">
                      <a16:colId xmlns:a16="http://schemas.microsoft.com/office/drawing/2014/main" val="1049649419"/>
                    </a:ext>
                  </a:extLst>
                </a:gridCol>
                <a:gridCol w="510857">
                  <a:extLst>
                    <a:ext uri="{9D8B030D-6E8A-4147-A177-3AD203B41FA5}">
                      <a16:colId xmlns:a16="http://schemas.microsoft.com/office/drawing/2014/main" val="1248181875"/>
                    </a:ext>
                  </a:extLst>
                </a:gridCol>
                <a:gridCol w="510857">
                  <a:extLst>
                    <a:ext uri="{9D8B030D-6E8A-4147-A177-3AD203B41FA5}">
                      <a16:colId xmlns:a16="http://schemas.microsoft.com/office/drawing/2014/main" val="3564413966"/>
                    </a:ext>
                  </a:extLst>
                </a:gridCol>
                <a:gridCol w="510857">
                  <a:extLst>
                    <a:ext uri="{9D8B030D-6E8A-4147-A177-3AD203B41FA5}">
                      <a16:colId xmlns:a16="http://schemas.microsoft.com/office/drawing/2014/main" val="114711089"/>
                    </a:ext>
                  </a:extLst>
                </a:gridCol>
                <a:gridCol w="510857">
                  <a:extLst>
                    <a:ext uri="{9D8B030D-6E8A-4147-A177-3AD203B41FA5}">
                      <a16:colId xmlns:a16="http://schemas.microsoft.com/office/drawing/2014/main" val="26634639"/>
                    </a:ext>
                  </a:extLst>
                </a:gridCol>
                <a:gridCol w="510857">
                  <a:extLst>
                    <a:ext uri="{9D8B030D-6E8A-4147-A177-3AD203B41FA5}">
                      <a16:colId xmlns:a16="http://schemas.microsoft.com/office/drawing/2014/main" val="598403284"/>
                    </a:ext>
                  </a:extLst>
                </a:gridCol>
                <a:gridCol w="510857">
                  <a:extLst>
                    <a:ext uri="{9D8B030D-6E8A-4147-A177-3AD203B41FA5}">
                      <a16:colId xmlns:a16="http://schemas.microsoft.com/office/drawing/2014/main" val="1666373889"/>
                    </a:ext>
                  </a:extLst>
                </a:gridCol>
                <a:gridCol w="510857">
                  <a:extLst>
                    <a:ext uri="{9D8B030D-6E8A-4147-A177-3AD203B41FA5}">
                      <a16:colId xmlns:a16="http://schemas.microsoft.com/office/drawing/2014/main" val="2062381804"/>
                    </a:ext>
                  </a:extLst>
                </a:gridCol>
                <a:gridCol w="510857">
                  <a:extLst>
                    <a:ext uri="{9D8B030D-6E8A-4147-A177-3AD203B41FA5}">
                      <a16:colId xmlns:a16="http://schemas.microsoft.com/office/drawing/2014/main" val="235059003"/>
                    </a:ext>
                  </a:extLst>
                </a:gridCol>
                <a:gridCol w="510857">
                  <a:extLst>
                    <a:ext uri="{9D8B030D-6E8A-4147-A177-3AD203B41FA5}">
                      <a16:colId xmlns:a16="http://schemas.microsoft.com/office/drawing/2014/main" val="2639381592"/>
                    </a:ext>
                  </a:extLst>
                </a:gridCol>
                <a:gridCol w="510857">
                  <a:extLst>
                    <a:ext uri="{9D8B030D-6E8A-4147-A177-3AD203B41FA5}">
                      <a16:colId xmlns:a16="http://schemas.microsoft.com/office/drawing/2014/main" val="3837001063"/>
                    </a:ext>
                  </a:extLst>
                </a:gridCol>
                <a:gridCol w="510857">
                  <a:extLst>
                    <a:ext uri="{9D8B030D-6E8A-4147-A177-3AD203B41FA5}">
                      <a16:colId xmlns:a16="http://schemas.microsoft.com/office/drawing/2014/main" val="4148563882"/>
                    </a:ext>
                  </a:extLst>
                </a:gridCol>
              </a:tblGrid>
              <a:tr h="503229">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R</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D</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P</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I</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N</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B</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04F75"/>
                          </a:solidFill>
                        </a:rPr>
                        <a:t>N</a:t>
                      </a: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04F75"/>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1133087"/>
                  </a:ext>
                </a:extLst>
              </a:tr>
              <a:tr h="0">
                <a:tc gridSpan="11">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H</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A</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F</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U</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D</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F</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de-DE" sz="2800" b="0" i="0" u="none" strike="noStrike" kern="1200" cap="none" baseline="0">
                          <a:solidFill>
                            <a:srgbClr val="115076"/>
                          </a:solidFill>
                          <a:effectLst/>
                          <a:latin typeface="+mn-lt"/>
                          <a:ea typeface="Calibri"/>
                          <a:cs typeface="Calibri"/>
                          <a:sym typeface="Calibri"/>
                        </a:rPr>
                        <a:t>ß</a:t>
                      </a: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B</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r>
                        <a:rPr lang="en-GB" sz="2800">
                          <a:solidFill>
                            <a:srgbClr val="115076"/>
                          </a:solidFill>
                        </a:rPr>
                        <a:t>M</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O</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G</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6880543"/>
                  </a:ext>
                </a:extLst>
              </a:tr>
              <a:tr h="503229">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M</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A</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B</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703023"/>
                  </a:ext>
                </a:extLst>
              </a:tr>
              <a:tr h="503229">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E</a:t>
                      </a:r>
                      <a:endParaRPr lang="en-GB" sz="2800" dirty="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a:solidFill>
                            <a:srgbClr val="115076"/>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rgbClr val="115076"/>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1381272"/>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212079" cy="869950"/>
          </a:xfrm>
          <a:prstGeom prst="rect">
            <a:avLst/>
          </a:prstGeom>
        </p:spPr>
      </p:pic>
      <p:sp>
        <p:nvSpPr>
          <p:cNvPr id="4" name="Title 3"/>
          <p:cNvSpPr>
            <a:spLocks noGrp="1"/>
          </p:cNvSpPr>
          <p:nvPr>
            <p:ph type="title"/>
          </p:nvPr>
        </p:nvSpPr>
        <p:spPr>
          <a:xfrm>
            <a:off x="0" y="294041"/>
            <a:ext cx="5962650"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Kreuzworträtsel</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Action Button: Custom 16">
            <a:hlinkClick r:id="" action="ppaction://noaction" highlightClick="1">
              <a:snd r:embed="rId4" name="slide 63 1.wav"/>
            </a:hlinkClick>
            <a:extLst>
              <a:ext uri="{FF2B5EF4-FFF2-40B4-BE49-F238E27FC236}">
                <a16:creationId xmlns:a16="http://schemas.microsoft.com/office/drawing/2014/main" id="{4ADE1D05-CF06-4DC3-AD23-CA8C047D8692}"/>
              </a:ext>
            </a:extLst>
          </p:cNvPr>
          <p:cNvSpPr/>
          <p:nvPr/>
        </p:nvSpPr>
        <p:spPr>
          <a:xfrm>
            <a:off x="4890195" y="84955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5" name="slide 63 2.wav"/>
            </a:hlinkClick>
            <a:extLst>
              <a:ext uri="{FF2B5EF4-FFF2-40B4-BE49-F238E27FC236}">
                <a16:creationId xmlns:a16="http://schemas.microsoft.com/office/drawing/2014/main" id="{4ADE1D05-CF06-4DC3-AD23-CA8C047D8692}"/>
              </a:ext>
            </a:extLst>
          </p:cNvPr>
          <p:cNvSpPr/>
          <p:nvPr/>
        </p:nvSpPr>
        <p:spPr>
          <a:xfrm>
            <a:off x="4899908" y="138651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6" name="slide 63 3.wav"/>
            </a:hlinkClick>
            <a:extLst>
              <a:ext uri="{FF2B5EF4-FFF2-40B4-BE49-F238E27FC236}">
                <a16:creationId xmlns:a16="http://schemas.microsoft.com/office/drawing/2014/main" id="{4ADE1D05-CF06-4DC3-AD23-CA8C047D8692}"/>
              </a:ext>
            </a:extLst>
          </p:cNvPr>
          <p:cNvSpPr/>
          <p:nvPr/>
        </p:nvSpPr>
        <p:spPr>
          <a:xfrm>
            <a:off x="4902014" y="1908763"/>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7" name="slide 63 4.wav"/>
            </a:hlinkClick>
            <a:extLst>
              <a:ext uri="{FF2B5EF4-FFF2-40B4-BE49-F238E27FC236}">
                <a16:creationId xmlns:a16="http://schemas.microsoft.com/office/drawing/2014/main" id="{4ADE1D05-CF06-4DC3-AD23-CA8C047D8692}"/>
              </a:ext>
            </a:extLst>
          </p:cNvPr>
          <p:cNvSpPr/>
          <p:nvPr/>
        </p:nvSpPr>
        <p:spPr>
          <a:xfrm>
            <a:off x="4889040" y="254415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8" name="slide 63 5.wav"/>
            </a:hlinkClick>
            <a:extLst>
              <a:ext uri="{FF2B5EF4-FFF2-40B4-BE49-F238E27FC236}">
                <a16:creationId xmlns:a16="http://schemas.microsoft.com/office/drawing/2014/main" id="{4ADE1D05-CF06-4DC3-AD23-CA8C047D8692}"/>
              </a:ext>
            </a:extLst>
          </p:cNvPr>
          <p:cNvSpPr/>
          <p:nvPr/>
        </p:nvSpPr>
        <p:spPr>
          <a:xfrm>
            <a:off x="4892323" y="306178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9" name="slide 63 6.wav"/>
            </a:hlinkClick>
            <a:extLst>
              <a:ext uri="{FF2B5EF4-FFF2-40B4-BE49-F238E27FC236}">
                <a16:creationId xmlns:a16="http://schemas.microsoft.com/office/drawing/2014/main" id="{4ADE1D05-CF06-4DC3-AD23-CA8C047D8692}"/>
              </a:ext>
            </a:extLst>
          </p:cNvPr>
          <p:cNvSpPr/>
          <p:nvPr/>
        </p:nvSpPr>
        <p:spPr>
          <a:xfrm>
            <a:off x="4890139" y="358471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10" name="slide 63 7.wav"/>
            </a:hlinkClick>
            <a:extLst>
              <a:ext uri="{FF2B5EF4-FFF2-40B4-BE49-F238E27FC236}">
                <a16:creationId xmlns:a16="http://schemas.microsoft.com/office/drawing/2014/main" id="{4ADE1D05-CF06-4DC3-AD23-CA8C047D8692}"/>
              </a:ext>
            </a:extLst>
          </p:cNvPr>
          <p:cNvSpPr/>
          <p:nvPr/>
        </p:nvSpPr>
        <p:spPr>
          <a:xfrm>
            <a:off x="4890983" y="411151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1" name="slide 63 8.wav"/>
            </a:hlinkClick>
            <a:extLst>
              <a:ext uri="{FF2B5EF4-FFF2-40B4-BE49-F238E27FC236}">
                <a16:creationId xmlns:a16="http://schemas.microsoft.com/office/drawing/2014/main" id="{4ADE1D05-CF06-4DC3-AD23-CA8C047D8692}"/>
              </a:ext>
            </a:extLst>
          </p:cNvPr>
          <p:cNvSpPr/>
          <p:nvPr/>
        </p:nvSpPr>
        <p:spPr>
          <a:xfrm>
            <a:off x="4885588" y="4609255"/>
            <a:ext cx="438653"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2" name="slide 63 9.wav"/>
            </a:hlinkClick>
            <a:extLst>
              <a:ext uri="{FF2B5EF4-FFF2-40B4-BE49-F238E27FC236}">
                <a16:creationId xmlns:a16="http://schemas.microsoft.com/office/drawing/2014/main" id="{4ADE1D05-CF06-4DC3-AD23-CA8C047D8692}"/>
              </a:ext>
            </a:extLst>
          </p:cNvPr>
          <p:cNvSpPr/>
          <p:nvPr/>
        </p:nvSpPr>
        <p:spPr>
          <a:xfrm>
            <a:off x="4889040" y="513606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87" name="Action Button: Custom 16">
            <a:hlinkClick r:id="" action="ppaction://noaction" highlightClick="1">
              <a:snd r:embed="rId13" name="slide 63 10.wav"/>
            </a:hlinkClick>
            <a:extLst>
              <a:ext uri="{FF2B5EF4-FFF2-40B4-BE49-F238E27FC236}">
                <a16:creationId xmlns:a16="http://schemas.microsoft.com/office/drawing/2014/main" id="{4ADE1D05-CF06-4DC3-AD23-CA8C047D8692}"/>
              </a:ext>
            </a:extLst>
          </p:cNvPr>
          <p:cNvSpPr/>
          <p:nvPr/>
        </p:nvSpPr>
        <p:spPr>
          <a:xfrm>
            <a:off x="4897463" y="566409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p:cNvSpPr txBox="1">
            <a:spLocks noChangeAspect="1"/>
          </p:cNvSpPr>
          <p:nvPr/>
        </p:nvSpPr>
        <p:spPr>
          <a:xfrm>
            <a:off x="7967077" y="862733"/>
            <a:ext cx="446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a:spLocks noChangeAspect="1"/>
          </p:cNvSpPr>
          <p:nvPr/>
        </p:nvSpPr>
        <p:spPr>
          <a:xfrm>
            <a:off x="8488146" y="86273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a:spLocks noChangeAspect="1"/>
          </p:cNvSpPr>
          <p:nvPr/>
        </p:nvSpPr>
        <p:spPr>
          <a:xfrm>
            <a:off x="9006295" y="851679"/>
            <a:ext cx="43421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a:spLocks noChangeAspect="1"/>
          </p:cNvSpPr>
          <p:nvPr/>
        </p:nvSpPr>
        <p:spPr>
          <a:xfrm>
            <a:off x="6969086" y="86273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a:spLocks noChangeAspect="1"/>
          </p:cNvSpPr>
          <p:nvPr/>
        </p:nvSpPr>
        <p:spPr>
          <a:xfrm>
            <a:off x="7994585" y="137988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a:spLocks noChangeAspect="1"/>
          </p:cNvSpPr>
          <p:nvPr/>
        </p:nvSpPr>
        <p:spPr>
          <a:xfrm>
            <a:off x="8517777" y="1368044"/>
            <a:ext cx="385739"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a:spLocks noChangeAspect="1"/>
          </p:cNvSpPr>
          <p:nvPr/>
        </p:nvSpPr>
        <p:spPr>
          <a:xfrm>
            <a:off x="9003112" y="1368674"/>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a:spLocks noChangeAspect="1"/>
          </p:cNvSpPr>
          <p:nvPr/>
        </p:nvSpPr>
        <p:spPr>
          <a:xfrm>
            <a:off x="6450194" y="1903714"/>
            <a:ext cx="430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a:spLocks noChangeAspect="1"/>
          </p:cNvSpPr>
          <p:nvPr/>
        </p:nvSpPr>
        <p:spPr>
          <a:xfrm>
            <a:off x="6955263" y="1888758"/>
            <a:ext cx="43553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a:spLocks noChangeAspect="1"/>
          </p:cNvSpPr>
          <p:nvPr/>
        </p:nvSpPr>
        <p:spPr>
          <a:xfrm>
            <a:off x="7483510" y="1903714"/>
            <a:ext cx="41483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a:spLocks noChangeAspect="1"/>
          </p:cNvSpPr>
          <p:nvPr/>
        </p:nvSpPr>
        <p:spPr>
          <a:xfrm>
            <a:off x="7977949" y="1896889"/>
            <a:ext cx="43536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a:spLocks noChangeAspect="1"/>
          </p:cNvSpPr>
          <p:nvPr/>
        </p:nvSpPr>
        <p:spPr>
          <a:xfrm>
            <a:off x="8524656" y="1889518"/>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a:spLocks noChangeAspect="1"/>
          </p:cNvSpPr>
          <p:nvPr/>
        </p:nvSpPr>
        <p:spPr>
          <a:xfrm>
            <a:off x="9014862" y="1890090"/>
            <a:ext cx="43572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a:spLocks noChangeAspect="1"/>
          </p:cNvSpPr>
          <p:nvPr/>
        </p:nvSpPr>
        <p:spPr>
          <a:xfrm>
            <a:off x="9524655" y="188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a:spLocks noChangeAspect="1"/>
          </p:cNvSpPr>
          <p:nvPr/>
        </p:nvSpPr>
        <p:spPr>
          <a:xfrm>
            <a:off x="7973080" y="2534205"/>
            <a:ext cx="42632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a:spLocks noChangeAspect="1"/>
          </p:cNvSpPr>
          <p:nvPr/>
        </p:nvSpPr>
        <p:spPr>
          <a:xfrm>
            <a:off x="8512458" y="254143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a:spLocks noChangeAspect="1"/>
          </p:cNvSpPr>
          <p:nvPr/>
        </p:nvSpPr>
        <p:spPr>
          <a:xfrm>
            <a:off x="9011871" y="2534204"/>
            <a:ext cx="42670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a:spLocks noChangeAspect="1"/>
          </p:cNvSpPr>
          <p:nvPr/>
        </p:nvSpPr>
        <p:spPr>
          <a:xfrm>
            <a:off x="6461054" y="3060238"/>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a:spLocks noChangeAspect="1"/>
          </p:cNvSpPr>
          <p:nvPr/>
        </p:nvSpPr>
        <p:spPr>
          <a:xfrm>
            <a:off x="6986420" y="3046744"/>
            <a:ext cx="40879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a:spLocks noChangeAspect="1"/>
          </p:cNvSpPr>
          <p:nvPr/>
        </p:nvSpPr>
        <p:spPr>
          <a:xfrm>
            <a:off x="7472893" y="3060239"/>
            <a:ext cx="43066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a:spLocks noChangeAspect="1"/>
          </p:cNvSpPr>
          <p:nvPr/>
        </p:nvSpPr>
        <p:spPr>
          <a:xfrm>
            <a:off x="7995138" y="3046745"/>
            <a:ext cx="42842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a:spLocks noChangeAspect="1"/>
          </p:cNvSpPr>
          <p:nvPr/>
        </p:nvSpPr>
        <p:spPr>
          <a:xfrm>
            <a:off x="9011871" y="3046746"/>
            <a:ext cx="4224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a:spLocks noChangeAspect="1"/>
          </p:cNvSpPr>
          <p:nvPr/>
        </p:nvSpPr>
        <p:spPr>
          <a:xfrm>
            <a:off x="8524656" y="304674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a:spLocks noChangeAspect="1"/>
          </p:cNvSpPr>
          <p:nvPr/>
        </p:nvSpPr>
        <p:spPr>
          <a:xfrm>
            <a:off x="8507532" y="3572252"/>
            <a:ext cx="41146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a:spLocks noChangeAspect="1"/>
          </p:cNvSpPr>
          <p:nvPr/>
        </p:nvSpPr>
        <p:spPr>
          <a:xfrm>
            <a:off x="9037653" y="357595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a:spLocks noChangeAspect="1"/>
          </p:cNvSpPr>
          <p:nvPr/>
        </p:nvSpPr>
        <p:spPr>
          <a:xfrm>
            <a:off x="9517268" y="357595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a:spLocks noChangeAspect="1"/>
          </p:cNvSpPr>
          <p:nvPr/>
        </p:nvSpPr>
        <p:spPr>
          <a:xfrm>
            <a:off x="5942928" y="4089288"/>
            <a:ext cx="42958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a:spLocks noChangeAspect="1"/>
          </p:cNvSpPr>
          <p:nvPr/>
        </p:nvSpPr>
        <p:spPr>
          <a:xfrm>
            <a:off x="6455299" y="4084276"/>
            <a:ext cx="4187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a:spLocks noChangeAspect="1"/>
          </p:cNvSpPr>
          <p:nvPr/>
        </p:nvSpPr>
        <p:spPr>
          <a:xfrm>
            <a:off x="6968402" y="4089288"/>
            <a:ext cx="42958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a:spLocks noChangeAspect="1"/>
          </p:cNvSpPr>
          <p:nvPr/>
        </p:nvSpPr>
        <p:spPr>
          <a:xfrm>
            <a:off x="7496189" y="408427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a:spLocks noChangeAspect="1"/>
          </p:cNvSpPr>
          <p:nvPr/>
        </p:nvSpPr>
        <p:spPr>
          <a:xfrm>
            <a:off x="7993143" y="408642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a:spLocks noChangeAspect="1"/>
          </p:cNvSpPr>
          <p:nvPr/>
        </p:nvSpPr>
        <p:spPr>
          <a:xfrm>
            <a:off x="5454326" y="408427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a:spLocks noChangeAspect="1"/>
          </p:cNvSpPr>
          <p:nvPr/>
        </p:nvSpPr>
        <p:spPr>
          <a:xfrm>
            <a:off x="10028210" y="357326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a:spLocks noChangeAspect="1"/>
          </p:cNvSpPr>
          <p:nvPr/>
        </p:nvSpPr>
        <p:spPr>
          <a:xfrm>
            <a:off x="9002434" y="5645726"/>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a:spLocks noChangeAspect="1"/>
          </p:cNvSpPr>
          <p:nvPr/>
        </p:nvSpPr>
        <p:spPr>
          <a:xfrm>
            <a:off x="9509996" y="5653702"/>
            <a:ext cx="42491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a:spLocks noChangeAspect="1"/>
          </p:cNvSpPr>
          <p:nvPr/>
        </p:nvSpPr>
        <p:spPr>
          <a:xfrm>
            <a:off x="7502893" y="460925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a:spLocks noChangeAspect="1"/>
          </p:cNvSpPr>
          <p:nvPr/>
        </p:nvSpPr>
        <p:spPr>
          <a:xfrm>
            <a:off x="8008489" y="4603581"/>
            <a:ext cx="40404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a:spLocks noChangeAspect="1"/>
          </p:cNvSpPr>
          <p:nvPr/>
        </p:nvSpPr>
        <p:spPr>
          <a:xfrm>
            <a:off x="8529141" y="460925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a:spLocks noChangeAspect="1"/>
          </p:cNvSpPr>
          <p:nvPr/>
        </p:nvSpPr>
        <p:spPr>
          <a:xfrm>
            <a:off x="9014668" y="4617702"/>
            <a:ext cx="42111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a:spLocks noChangeAspect="1"/>
          </p:cNvSpPr>
          <p:nvPr/>
        </p:nvSpPr>
        <p:spPr>
          <a:xfrm>
            <a:off x="9524655" y="461770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a:spLocks noChangeAspect="1"/>
          </p:cNvSpPr>
          <p:nvPr/>
        </p:nvSpPr>
        <p:spPr>
          <a:xfrm>
            <a:off x="10026212" y="4609254"/>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a:spLocks noChangeAspect="1"/>
          </p:cNvSpPr>
          <p:nvPr/>
        </p:nvSpPr>
        <p:spPr>
          <a:xfrm>
            <a:off x="6969449" y="513183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a:spLocks noChangeAspect="1"/>
          </p:cNvSpPr>
          <p:nvPr/>
        </p:nvSpPr>
        <p:spPr>
          <a:xfrm>
            <a:off x="7465143" y="512808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a:spLocks noChangeAspect="1"/>
          </p:cNvSpPr>
          <p:nvPr/>
        </p:nvSpPr>
        <p:spPr>
          <a:xfrm>
            <a:off x="7977949" y="5141289"/>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a:spLocks noChangeAspect="1"/>
          </p:cNvSpPr>
          <p:nvPr/>
        </p:nvSpPr>
        <p:spPr>
          <a:xfrm>
            <a:off x="8507532" y="513606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a:spLocks noChangeAspect="1"/>
          </p:cNvSpPr>
          <p:nvPr/>
        </p:nvSpPr>
        <p:spPr>
          <a:xfrm>
            <a:off x="9008585" y="5136059"/>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a:spLocks noChangeAspect="1"/>
          </p:cNvSpPr>
          <p:nvPr/>
        </p:nvSpPr>
        <p:spPr>
          <a:xfrm>
            <a:off x="10035551" y="5653701"/>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p:cNvSpPr txBox="1">
            <a:spLocks noChangeAspect="1"/>
          </p:cNvSpPr>
          <p:nvPr/>
        </p:nvSpPr>
        <p:spPr>
          <a:xfrm>
            <a:off x="7472506" y="563775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a:spLocks noChangeAspect="1"/>
          </p:cNvSpPr>
          <p:nvPr/>
        </p:nvSpPr>
        <p:spPr>
          <a:xfrm>
            <a:off x="7975197" y="565370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a:spLocks noChangeAspect="1"/>
          </p:cNvSpPr>
          <p:nvPr/>
        </p:nvSpPr>
        <p:spPr>
          <a:xfrm>
            <a:off x="8488145" y="566098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a:spLocks noChangeAspect="1"/>
          </p:cNvSpPr>
          <p:nvPr/>
        </p:nvSpPr>
        <p:spPr>
          <a:xfrm>
            <a:off x="7993142" y="35844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p:cNvSpPr txBox="1">
            <a:spLocks noChangeAspect="1"/>
          </p:cNvSpPr>
          <p:nvPr/>
        </p:nvSpPr>
        <p:spPr>
          <a:xfrm>
            <a:off x="7482057" y="868428"/>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p:cNvSpPr txBox="1">
            <a:spLocks noChangeAspect="1"/>
          </p:cNvSpPr>
          <p:nvPr/>
        </p:nvSpPr>
        <p:spPr>
          <a:xfrm>
            <a:off x="6969086" y="138019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p:cNvSpPr txBox="1">
            <a:spLocks noChangeAspect="1"/>
          </p:cNvSpPr>
          <p:nvPr/>
        </p:nvSpPr>
        <p:spPr>
          <a:xfrm>
            <a:off x="7481387" y="1377883"/>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p:cNvSpPr txBox="1">
            <a:spLocks noChangeAspect="1"/>
          </p:cNvSpPr>
          <p:nvPr/>
        </p:nvSpPr>
        <p:spPr>
          <a:xfrm>
            <a:off x="9521454" y="137035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p:cNvSpPr txBox="1">
            <a:spLocks noChangeAspect="1"/>
          </p:cNvSpPr>
          <p:nvPr/>
        </p:nvSpPr>
        <p:spPr>
          <a:xfrm>
            <a:off x="10029690" y="1366659"/>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p:cNvSpPr txBox="1">
            <a:spLocks noChangeAspect="1"/>
          </p:cNvSpPr>
          <p:nvPr/>
        </p:nvSpPr>
        <p:spPr>
          <a:xfrm>
            <a:off x="5933147" y="1888758"/>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p:cNvSpPr txBox="1">
            <a:spLocks noChangeAspect="1"/>
          </p:cNvSpPr>
          <p:nvPr/>
        </p:nvSpPr>
        <p:spPr>
          <a:xfrm>
            <a:off x="10026213" y="188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p:cNvSpPr txBox="1">
            <a:spLocks noChangeAspect="1"/>
          </p:cNvSpPr>
          <p:nvPr/>
        </p:nvSpPr>
        <p:spPr>
          <a:xfrm>
            <a:off x="7472506" y="253625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p:cNvSpPr txBox="1">
            <a:spLocks noChangeAspect="1"/>
          </p:cNvSpPr>
          <p:nvPr/>
        </p:nvSpPr>
        <p:spPr>
          <a:xfrm>
            <a:off x="10538383" y="35759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a:spLocks noChangeAspect="1"/>
          </p:cNvSpPr>
          <p:nvPr/>
        </p:nvSpPr>
        <p:spPr>
          <a:xfrm>
            <a:off x="11063882" y="356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flipH="1" flipV="1">
            <a:off x="7863353" y="696941"/>
            <a:ext cx="683217" cy="5545811"/>
          </a:xfrm>
          <a:prstGeom prst="rect">
            <a:avLst/>
          </a:prstGeom>
          <a:noFill/>
          <a:ln w="762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509812" y="1526764"/>
            <a:ext cx="1496291" cy="461665"/>
          </a:xfrm>
          <a:prstGeom prst="rect">
            <a:avLst/>
          </a:prstGeom>
          <a:noFill/>
        </p:spPr>
        <p:txBody>
          <a:bodyPr wrap="square" rtlCol="0">
            <a:spAutoFit/>
          </a:bodyPr>
          <a:lstStyle/>
          <a:p>
            <a:pPr algn="l"/>
            <a:r>
              <a:rPr lang="en-GB" sz="2400">
                <a:solidFill>
                  <a:schemeClr val="accent5">
                    <a:lumMod val="50000"/>
                  </a:schemeClr>
                </a:solidFill>
              </a:rPr>
              <a:t>lernen</a:t>
            </a:r>
            <a:endParaRPr lang="en-GB" sz="2400" dirty="0">
              <a:solidFill>
                <a:schemeClr val="accent5">
                  <a:lumMod val="50000"/>
                </a:schemeClr>
              </a:solidFill>
            </a:endParaRPr>
          </a:p>
        </p:txBody>
      </p:sp>
      <p:sp>
        <p:nvSpPr>
          <p:cNvPr id="98" name="TextBox 97"/>
          <p:cNvSpPr txBox="1"/>
          <p:nvPr/>
        </p:nvSpPr>
        <p:spPr>
          <a:xfrm>
            <a:off x="2005809" y="4005622"/>
            <a:ext cx="1496291" cy="461665"/>
          </a:xfrm>
          <a:prstGeom prst="rect">
            <a:avLst/>
          </a:prstGeom>
          <a:noFill/>
        </p:spPr>
        <p:txBody>
          <a:bodyPr wrap="square" rtlCol="0">
            <a:spAutoFit/>
          </a:bodyPr>
          <a:lstStyle/>
          <a:p>
            <a:pPr algn="l"/>
            <a:r>
              <a:rPr lang="en-GB" sz="2400">
                <a:solidFill>
                  <a:schemeClr val="accent5">
                    <a:lumMod val="50000"/>
                  </a:schemeClr>
                </a:solidFill>
              </a:rPr>
              <a:t>haben</a:t>
            </a:r>
            <a:endParaRPr lang="en-GB" sz="2400" dirty="0">
              <a:solidFill>
                <a:schemeClr val="accent5">
                  <a:lumMod val="50000"/>
                </a:schemeClr>
              </a:solidFill>
            </a:endParaRPr>
          </a:p>
        </p:txBody>
      </p:sp>
      <p:sp>
        <p:nvSpPr>
          <p:cNvPr id="99" name="TextBox 98"/>
          <p:cNvSpPr txBox="1"/>
          <p:nvPr/>
        </p:nvSpPr>
        <p:spPr>
          <a:xfrm>
            <a:off x="2276036" y="5624038"/>
            <a:ext cx="1496291" cy="461665"/>
          </a:xfrm>
          <a:prstGeom prst="rect">
            <a:avLst/>
          </a:prstGeom>
          <a:noFill/>
        </p:spPr>
        <p:txBody>
          <a:bodyPr wrap="square" rtlCol="0">
            <a:spAutoFit/>
          </a:bodyPr>
          <a:lstStyle/>
          <a:p>
            <a:pPr algn="l"/>
            <a:r>
              <a:rPr lang="en-GB" sz="2400">
                <a:solidFill>
                  <a:schemeClr val="accent5">
                    <a:lumMod val="50000"/>
                  </a:schemeClr>
                </a:solidFill>
              </a:rPr>
              <a:t>spielen</a:t>
            </a:r>
            <a:endParaRPr lang="en-GB" sz="2400" dirty="0">
              <a:solidFill>
                <a:schemeClr val="accent5">
                  <a:lumMod val="50000"/>
                </a:schemeClr>
              </a:solidFill>
            </a:endParaRPr>
          </a:p>
        </p:txBody>
      </p:sp>
      <p:sp>
        <p:nvSpPr>
          <p:cNvPr id="100" name="TextBox 99"/>
          <p:cNvSpPr txBox="1"/>
          <p:nvPr/>
        </p:nvSpPr>
        <p:spPr>
          <a:xfrm>
            <a:off x="2236684" y="2294431"/>
            <a:ext cx="1496291" cy="461665"/>
          </a:xfrm>
          <a:prstGeom prst="rect">
            <a:avLst/>
          </a:prstGeom>
          <a:noFill/>
        </p:spPr>
        <p:txBody>
          <a:bodyPr wrap="square" rtlCol="0">
            <a:spAutoFit/>
          </a:bodyPr>
          <a:lstStyle/>
          <a:p>
            <a:pPr algn="l"/>
            <a:r>
              <a:rPr lang="en-GB" sz="2400">
                <a:solidFill>
                  <a:schemeClr val="accent5">
                    <a:lumMod val="50000"/>
                  </a:schemeClr>
                </a:solidFill>
              </a:rPr>
              <a:t>Freund</a:t>
            </a:r>
            <a:endParaRPr lang="en-GB" sz="2400" dirty="0">
              <a:solidFill>
                <a:schemeClr val="accent5">
                  <a:lumMod val="50000"/>
                </a:schemeClr>
              </a:solidFill>
            </a:endParaRPr>
          </a:p>
        </p:txBody>
      </p:sp>
      <p:sp>
        <p:nvSpPr>
          <p:cNvPr id="101" name="TextBox 100"/>
          <p:cNvSpPr txBox="1"/>
          <p:nvPr/>
        </p:nvSpPr>
        <p:spPr>
          <a:xfrm>
            <a:off x="609264" y="5070681"/>
            <a:ext cx="1496291" cy="461665"/>
          </a:xfrm>
          <a:prstGeom prst="rect">
            <a:avLst/>
          </a:prstGeom>
          <a:noFill/>
        </p:spPr>
        <p:txBody>
          <a:bodyPr wrap="square" rtlCol="0">
            <a:spAutoFit/>
          </a:bodyPr>
          <a:lstStyle/>
          <a:p>
            <a:pPr algn="l"/>
            <a:r>
              <a:rPr lang="en-GB" sz="2400">
                <a:solidFill>
                  <a:schemeClr val="accent5">
                    <a:lumMod val="50000"/>
                  </a:schemeClr>
                </a:solidFill>
              </a:rPr>
              <a:t>wohnen</a:t>
            </a:r>
            <a:endParaRPr lang="en-GB" sz="2400" dirty="0">
              <a:solidFill>
                <a:schemeClr val="accent5">
                  <a:lumMod val="50000"/>
                </a:schemeClr>
              </a:solidFill>
            </a:endParaRPr>
          </a:p>
        </p:txBody>
      </p:sp>
      <p:sp>
        <p:nvSpPr>
          <p:cNvPr id="102" name="TextBox 101"/>
          <p:cNvSpPr txBox="1"/>
          <p:nvPr/>
        </p:nvSpPr>
        <p:spPr>
          <a:xfrm>
            <a:off x="469714" y="2867841"/>
            <a:ext cx="1496291" cy="461665"/>
          </a:xfrm>
          <a:prstGeom prst="rect">
            <a:avLst/>
          </a:prstGeom>
          <a:noFill/>
        </p:spPr>
        <p:txBody>
          <a:bodyPr wrap="square" rtlCol="0">
            <a:spAutoFit/>
          </a:bodyPr>
          <a:lstStyle/>
          <a:p>
            <a:pPr algn="l"/>
            <a:r>
              <a:rPr lang="en-GB" sz="2400">
                <a:solidFill>
                  <a:schemeClr val="accent5">
                    <a:lumMod val="50000"/>
                  </a:schemeClr>
                </a:solidFill>
              </a:rPr>
              <a:t>Montag</a:t>
            </a:r>
            <a:endParaRPr lang="en-GB" sz="2400" dirty="0">
              <a:solidFill>
                <a:schemeClr val="accent5">
                  <a:lumMod val="50000"/>
                </a:schemeClr>
              </a:solidFill>
            </a:endParaRPr>
          </a:p>
        </p:txBody>
      </p:sp>
      <p:sp>
        <p:nvSpPr>
          <p:cNvPr id="103" name="TextBox 102"/>
          <p:cNvSpPr txBox="1"/>
          <p:nvPr/>
        </p:nvSpPr>
        <p:spPr>
          <a:xfrm>
            <a:off x="2696010" y="4833230"/>
            <a:ext cx="1496291" cy="461665"/>
          </a:xfrm>
          <a:prstGeom prst="rect">
            <a:avLst/>
          </a:prstGeom>
          <a:noFill/>
        </p:spPr>
        <p:txBody>
          <a:bodyPr wrap="square" rtlCol="0">
            <a:spAutoFit/>
          </a:bodyPr>
          <a:lstStyle/>
          <a:p>
            <a:r>
              <a:rPr lang="en-GB" sz="2400"/>
              <a:t>Fu</a:t>
            </a:r>
            <a:r>
              <a:rPr lang="en-GB" sz="2400">
                <a:solidFill>
                  <a:srgbClr val="115076"/>
                </a:solidFill>
              </a:rPr>
              <a:t>Bball</a:t>
            </a:r>
            <a:endParaRPr lang="en-GB" sz="2400" dirty="0">
              <a:solidFill>
                <a:schemeClr val="accent5">
                  <a:lumMod val="50000"/>
                </a:schemeClr>
              </a:solidFill>
            </a:endParaRPr>
          </a:p>
        </p:txBody>
      </p:sp>
      <p:sp>
        <p:nvSpPr>
          <p:cNvPr id="104" name="TextBox 103"/>
          <p:cNvSpPr txBox="1"/>
          <p:nvPr/>
        </p:nvSpPr>
        <p:spPr>
          <a:xfrm>
            <a:off x="2493818" y="3178014"/>
            <a:ext cx="1496291" cy="461665"/>
          </a:xfrm>
          <a:prstGeom prst="rect">
            <a:avLst/>
          </a:prstGeom>
          <a:noFill/>
        </p:spPr>
        <p:txBody>
          <a:bodyPr wrap="square" rtlCol="0">
            <a:spAutoFit/>
          </a:bodyPr>
          <a:lstStyle/>
          <a:p>
            <a:pPr algn="l"/>
            <a:r>
              <a:rPr lang="en-GB" sz="2400">
                <a:solidFill>
                  <a:schemeClr val="accent5">
                    <a:lumMod val="50000"/>
                  </a:schemeClr>
                </a:solidFill>
              </a:rPr>
              <a:t>reden</a:t>
            </a:r>
            <a:endParaRPr lang="en-GB" sz="2400" dirty="0">
              <a:solidFill>
                <a:schemeClr val="accent5">
                  <a:lumMod val="50000"/>
                </a:schemeClr>
              </a:solidFill>
            </a:endParaRPr>
          </a:p>
        </p:txBody>
      </p:sp>
      <p:sp>
        <p:nvSpPr>
          <p:cNvPr id="105" name="TextBox 104"/>
          <p:cNvSpPr txBox="1"/>
          <p:nvPr/>
        </p:nvSpPr>
        <p:spPr>
          <a:xfrm>
            <a:off x="249382" y="3808429"/>
            <a:ext cx="1646685" cy="461665"/>
          </a:xfrm>
          <a:prstGeom prst="rect">
            <a:avLst/>
          </a:prstGeom>
          <a:noFill/>
        </p:spPr>
        <p:txBody>
          <a:bodyPr wrap="square" rtlCol="0">
            <a:spAutoFit/>
          </a:bodyPr>
          <a:lstStyle/>
          <a:p>
            <a:pPr algn="l"/>
            <a:r>
              <a:rPr lang="en-GB" sz="2400">
                <a:solidFill>
                  <a:schemeClr val="accent5">
                    <a:lumMod val="50000"/>
                  </a:schemeClr>
                </a:solidFill>
              </a:rPr>
              <a:t>schreiben</a:t>
            </a:r>
            <a:endParaRPr lang="en-GB" sz="2400" dirty="0">
              <a:solidFill>
                <a:schemeClr val="accent5">
                  <a:lumMod val="50000"/>
                </a:schemeClr>
              </a:solidFill>
            </a:endParaRPr>
          </a:p>
        </p:txBody>
      </p:sp>
      <p:sp>
        <p:nvSpPr>
          <p:cNvPr id="106" name="TextBox 105"/>
          <p:cNvSpPr txBox="1"/>
          <p:nvPr/>
        </p:nvSpPr>
        <p:spPr>
          <a:xfrm>
            <a:off x="2499656" y="1420390"/>
            <a:ext cx="1496291" cy="461665"/>
          </a:xfrm>
          <a:prstGeom prst="rect">
            <a:avLst/>
          </a:prstGeom>
          <a:noFill/>
        </p:spPr>
        <p:txBody>
          <a:bodyPr wrap="square" rtlCol="0">
            <a:spAutoFit/>
          </a:bodyPr>
          <a:lstStyle/>
          <a:p>
            <a:pPr algn="l"/>
            <a:r>
              <a:rPr lang="en-GB" sz="2400">
                <a:solidFill>
                  <a:schemeClr val="accent5">
                    <a:lumMod val="50000"/>
                  </a:schemeClr>
                </a:solidFill>
              </a:rPr>
              <a:t>machen</a:t>
            </a:r>
            <a:endParaRPr lang="en-GB" sz="2400" dirty="0">
              <a:solidFill>
                <a:schemeClr val="accent5">
                  <a:lumMod val="50000"/>
                </a:schemeClr>
              </a:solidFill>
            </a:endParaRPr>
          </a:p>
        </p:txBody>
      </p:sp>
    </p:spTree>
    <p:extLst>
      <p:ext uri="{BB962C8B-B14F-4D97-AF65-F5344CB8AC3E}">
        <p14:creationId xmlns:p14="http://schemas.microsoft.com/office/powerpoint/2010/main" val="30677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3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7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9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97"/>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4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0"/>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5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5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60"/>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61"/>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62"/>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4"/>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5"/>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66"/>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7"/>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8"/>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72"/>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73"/>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74"/>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56"/>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7"/>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0" grpId="0" animBg="1"/>
      <p:bldP spid="72" grpId="0" animBg="1"/>
      <p:bldP spid="73" grpId="0" animBg="1"/>
      <p:bldP spid="74" grpId="0" animBg="1"/>
      <p:bldP spid="7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92703"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187142" y="3186587"/>
            <a:ext cx="1109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[with]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714753" y="5737453"/>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428869" y="5700803"/>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[word]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p:cNvSpPr txBox="1"/>
          <p:nvPr/>
        </p:nvSpPr>
        <p:spPr>
          <a:xfrm>
            <a:off x="1825065" y="5124004"/>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53" name="TextBox 52"/>
          <p:cNvSpPr txBox="1"/>
          <p:nvPr/>
        </p:nvSpPr>
        <p:spPr>
          <a:xfrm>
            <a:off x="8587123" y="193365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[isn’t 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62" y="2776962"/>
            <a:ext cx="1092900" cy="1045085"/>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pic>
        <p:nvPicPr>
          <p:cNvPr id="1026" name="Picture 2" descr="Teacher Chemistry Classroom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7142" y="1114432"/>
            <a:ext cx="1112496" cy="803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451" y="868335"/>
            <a:ext cx="564847" cy="1133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mistry Professor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8458" y="2720860"/>
            <a:ext cx="761044" cy="1053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ass Of Water 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8611" y="4750753"/>
            <a:ext cx="809302" cy="10972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boom 3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8993" y="5101623"/>
            <a:ext cx="1500338" cy="51011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344297" y="374131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[lesson]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1793482" y="1890139"/>
            <a:ext cx="2236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[classroom]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6424545" y="191810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[teacher]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6694460" y="5728916"/>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[water]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6" name="Picture 12" descr="Tru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7734" y="4770249"/>
            <a:ext cx="981476" cy="981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stion Mar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29439" y="1045065"/>
            <a:ext cx="767971" cy="75512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007508" y="3803351"/>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[who?]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Who?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94438" y="2877751"/>
            <a:ext cx="922032" cy="87252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603233" y="378292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[world]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4068878" y="1951265"/>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play]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2" name="Picture 18" descr="http://www.clker.com/cliparts/f/b/c/e/1194984631377607546io_bambina_architetto_fr_01.svg.m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1436" y="882940"/>
            <a:ext cx="925024" cy="118130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92328F57-76B0-D348-833E-8D535BF4B1A9}"/>
              </a:ext>
            </a:extLst>
          </p:cNvPr>
          <p:cNvSpPr/>
          <p:nvPr/>
        </p:nvSpPr>
        <p:spPr>
          <a:xfrm>
            <a:off x="1700840" y="67378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676282" y="256753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676282"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980523" y="6726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36513" y="6703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452941" y="67931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994872" y="257327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36512" y="25703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448715" y="25721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3994871" y="447930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87960"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48714"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Tree>
    <p:extLst>
      <p:ext uri="{BB962C8B-B14F-4D97-AF65-F5344CB8AC3E}">
        <p14:creationId xmlns:p14="http://schemas.microsoft.com/office/powerpoint/2010/main" val="12831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6" grpId="0" animBg="1"/>
      <p:bldP spid="37" grpId="0" animBg="1"/>
      <p:bldP spid="38" grpId="0" animBg="1"/>
      <p:bldP spid="39" grpId="0" animBg="1"/>
      <p:bldP spid="41" grpId="0" animBg="1"/>
      <p:bldP spid="42" grpId="0" animBg="1"/>
      <p:bldP spid="43" grpId="0" animBg="1"/>
      <p:bldP spid="47" grpId="0" animBg="1"/>
      <p:bldP spid="48" grpId="0" animBg="1"/>
      <p:bldP spid="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1878227" y="821075"/>
            <a:ext cx="1879428"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92703"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187142" y="3186587"/>
            <a:ext cx="1109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710944" y="5782145"/>
            <a:ext cx="15321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391798" y="5750231"/>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Wort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p:cNvSpPr txBox="1"/>
          <p:nvPr/>
        </p:nvSpPr>
        <p:spPr>
          <a:xfrm>
            <a:off x="1825065" y="5124004"/>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53" name="TextBox 52"/>
          <p:cNvSpPr txBox="1"/>
          <p:nvPr/>
        </p:nvSpPr>
        <p:spPr>
          <a:xfrm>
            <a:off x="8549445" y="1980407"/>
            <a:ext cx="17934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nicht wahr?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62" y="2776962"/>
            <a:ext cx="1092900" cy="1045085"/>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a:solidFill>
                  <a:schemeClr val="bg1"/>
                </a:solidFill>
              </a:rPr>
              <a:t>Wie schreibt man das?</a:t>
            </a:r>
            <a:endParaRPr lang="en-GB" sz="3200" b="1" dirty="0">
              <a:solidFill>
                <a:schemeClr val="bg1"/>
              </a:solidFill>
            </a:endParaRPr>
          </a:p>
        </p:txBody>
      </p:sp>
      <p:pic>
        <p:nvPicPr>
          <p:cNvPr id="1026" name="Picture 2" descr="Teacher Chemistry Classroom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5579" y="947692"/>
            <a:ext cx="1112496" cy="803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451" y="868335"/>
            <a:ext cx="564847" cy="1133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mistry Professor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8458" y="2720860"/>
            <a:ext cx="761044" cy="1053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ass Of Water 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8611" y="4750753"/>
            <a:ext cx="809302" cy="10972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boom 3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8993" y="5101623"/>
            <a:ext cx="1500338" cy="51011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027299" y="3782928"/>
            <a:ext cx="18549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Unterricht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1714738" y="1714063"/>
            <a:ext cx="22360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Klassenzimmer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6481638" y="2008517"/>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der Lehrer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4" name="TextBox 63"/>
          <p:cNvSpPr txBox="1"/>
          <p:nvPr/>
        </p:nvSpPr>
        <p:spPr>
          <a:xfrm>
            <a:off x="6584214" y="5782145"/>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das Wasser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36" name="Picture 12" descr="Tru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7734" y="4770249"/>
            <a:ext cx="981476" cy="981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stion Mar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29439" y="1045065"/>
            <a:ext cx="767971" cy="75512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205383" y="3806369"/>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Who?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94438" y="2877751"/>
            <a:ext cx="922032" cy="87252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584215" y="3822047"/>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Welt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4068878" y="2013050"/>
            <a:ext cx="1746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spielen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42" name="Picture 18" descr="http://www.clker.com/cliparts/f/b/c/e/1194984631377607546io_bambina_architetto_fr_01.svg.m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1436" y="882940"/>
            <a:ext cx="925024" cy="118130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92328F57-76B0-D348-833E-8D535BF4B1A9}"/>
              </a:ext>
            </a:extLst>
          </p:cNvPr>
          <p:cNvSpPr/>
          <p:nvPr/>
        </p:nvSpPr>
        <p:spPr>
          <a:xfrm>
            <a:off x="1757503" y="67378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732945" y="256753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732945"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037186" y="6726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93176" y="6703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509604" y="67931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4051535" y="257327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93175" y="25703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505378" y="25721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4051534" y="447930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344623"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505377"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4" name="TextBox 3"/>
          <p:cNvSpPr txBox="1"/>
          <p:nvPr/>
        </p:nvSpPr>
        <p:spPr>
          <a:xfrm>
            <a:off x="7530725" y="96781"/>
            <a:ext cx="3133201" cy="461665"/>
          </a:xfrm>
          <a:prstGeom prst="rect">
            <a:avLst/>
          </a:prstGeom>
          <a:noFill/>
        </p:spPr>
        <p:txBody>
          <a:bodyPr wrap="square" rtlCol="0">
            <a:spAutoFit/>
          </a:bodyPr>
          <a:lstStyle/>
          <a:p>
            <a:pPr algn="l"/>
            <a:r>
              <a:rPr lang="en-GB" sz="2400" b="1">
                <a:solidFill>
                  <a:srgbClr val="DAA520"/>
                </a:solidFill>
              </a:rPr>
              <a:t>Antworten:</a:t>
            </a:r>
            <a:endParaRPr lang="en-GB" sz="2400" b="1" dirty="0">
              <a:solidFill>
                <a:srgbClr val="DAA520"/>
              </a:solidFill>
            </a:endParaRPr>
          </a:p>
        </p:txBody>
      </p:sp>
    </p:spTree>
    <p:extLst>
      <p:ext uri="{BB962C8B-B14F-4D97-AF65-F5344CB8AC3E}">
        <p14:creationId xmlns:p14="http://schemas.microsoft.com/office/powerpoint/2010/main" val="41278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6" grpId="0" animBg="1"/>
      <p:bldP spid="37" grpId="0" animBg="1"/>
      <p:bldP spid="38" grpId="0" animBg="1"/>
      <p:bldP spid="39" grpId="0" animBg="1"/>
      <p:bldP spid="41" grpId="0" animBg="1"/>
      <p:bldP spid="42" grpId="0" animBg="1"/>
      <p:bldP spid="43" grpId="0" animBg="1"/>
      <p:bldP spid="47" grpId="0" animBg="1"/>
      <p:bldP spid="48" grpId="0" animBg="1"/>
      <p:bldP spid="4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5">
            <a:hlinkClick r:id="" action="ppaction://noaction" highlightClick="1">
              <a:snd r:embed="rId5" name="Das Wasser ist kalt.wav"/>
            </a:hlinkClick>
          </p:cNvPr>
          <p:cNvSpPr/>
          <p:nvPr/>
        </p:nvSpPr>
        <p:spPr>
          <a:xfrm>
            <a:off x="1096482" y="135039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8" name="Action Button: Custom 7">
            <a:hlinkClick r:id="" action="ppaction://noaction" highlightClick="1">
              <a:snd r:embed="rId6" name="Die Woche ist lang.wav"/>
            </a:hlinkClick>
          </p:cNvPr>
          <p:cNvSpPr/>
          <p:nvPr/>
        </p:nvSpPr>
        <p:spPr>
          <a:xfrm>
            <a:off x="1096482" y="231893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9" name="Action Button: Custom 8">
            <a:hlinkClick r:id="" action="ppaction://noaction" highlightClick="1">
              <a:snd r:embed="rId7" name="Mein Kopf ist nicht klein.wav"/>
            </a:hlinkClick>
          </p:cNvPr>
          <p:cNvSpPr/>
          <p:nvPr/>
        </p:nvSpPr>
        <p:spPr>
          <a:xfrm>
            <a:off x="1096482" y="3384396"/>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0" name="Action Button: Custom 9">
            <a:hlinkClick r:id="" action="ppaction://noaction" highlightClick="1">
              <a:snd r:embed="rId8" name="Das Haustier holt den Ball.wav"/>
            </a:hlinkClick>
          </p:cNvPr>
          <p:cNvSpPr/>
          <p:nvPr/>
        </p:nvSpPr>
        <p:spPr>
          <a:xfrm>
            <a:off x="1080269" y="442649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11" name="Action Button: Custom 10">
            <a:hlinkClick r:id="" action="ppaction://noaction" highlightClick="1">
              <a:snd r:embed="rId9" name="Mein Freund kommt am Montag.wav"/>
            </a:hlinkClick>
          </p:cNvPr>
          <p:cNvSpPr/>
          <p:nvPr/>
        </p:nvSpPr>
        <p:spPr>
          <a:xfrm>
            <a:off x="1096482" y="562785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sp>
        <p:nvSpPr>
          <p:cNvPr id="12" name="TextBox 11"/>
          <p:cNvSpPr txBox="1"/>
          <p:nvPr/>
        </p:nvSpPr>
        <p:spPr>
          <a:xfrm>
            <a:off x="2433235" y="1418719"/>
            <a:ext cx="681925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rPr>
              <a:t>Das Wasser </a:t>
            </a:r>
            <a:r>
              <a:rPr lang="en-GB" sz="3600" dirty="0" err="1">
                <a:solidFill>
                  <a:srgbClr val="115076"/>
                </a:solidFill>
                <a:latin typeface="Century Gothic" panose="020B0502020202020204" pitchFamily="34" charset="0"/>
              </a:rPr>
              <a:t>ist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kalt</a:t>
            </a:r>
            <a:r>
              <a:rPr lang="en-GB" sz="3600" dirty="0">
                <a:solidFill>
                  <a:srgbClr val="115076"/>
                </a:solidFill>
                <a:latin typeface="Century Gothic" panose="020B0502020202020204" pitchFamily="34" charset="0"/>
              </a:rPr>
              <a:t>.</a:t>
            </a:r>
          </a:p>
        </p:txBody>
      </p:sp>
      <p:sp>
        <p:nvSpPr>
          <p:cNvPr id="13" name="TextBox 12"/>
          <p:cNvSpPr txBox="1"/>
          <p:nvPr/>
        </p:nvSpPr>
        <p:spPr>
          <a:xfrm>
            <a:off x="2433235" y="2375422"/>
            <a:ext cx="681925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rPr>
              <a:t>Die </a:t>
            </a:r>
            <a:r>
              <a:rPr lang="en-GB" sz="3600" dirty="0" err="1">
                <a:solidFill>
                  <a:srgbClr val="115076"/>
                </a:solidFill>
                <a:latin typeface="Century Gothic" panose="020B0502020202020204" pitchFamily="34" charset="0"/>
              </a:rPr>
              <a:t>Woche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ist</a:t>
            </a:r>
            <a:r>
              <a:rPr lang="en-GB" sz="3600" dirty="0">
                <a:solidFill>
                  <a:srgbClr val="115076"/>
                </a:solidFill>
                <a:latin typeface="Century Gothic" panose="020B0502020202020204" pitchFamily="34" charset="0"/>
              </a:rPr>
              <a:t> lang.</a:t>
            </a:r>
          </a:p>
        </p:txBody>
      </p:sp>
      <p:sp>
        <p:nvSpPr>
          <p:cNvPr id="14" name="TextBox 13"/>
          <p:cNvSpPr txBox="1"/>
          <p:nvPr/>
        </p:nvSpPr>
        <p:spPr>
          <a:xfrm>
            <a:off x="2433235" y="3474923"/>
            <a:ext cx="681925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rPr>
              <a:t>Mein Kopf </a:t>
            </a:r>
            <a:r>
              <a:rPr lang="en-GB" sz="3600" dirty="0" err="1">
                <a:solidFill>
                  <a:srgbClr val="115076"/>
                </a:solidFill>
                <a:latin typeface="Century Gothic" panose="020B0502020202020204" pitchFamily="34" charset="0"/>
              </a:rPr>
              <a:t>ist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nicht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klein</a:t>
            </a:r>
            <a:r>
              <a:rPr lang="en-GB" sz="3600" dirty="0">
                <a:solidFill>
                  <a:srgbClr val="115076"/>
                </a:solidFill>
                <a:latin typeface="Century Gothic" panose="020B0502020202020204" pitchFamily="34" charset="0"/>
              </a:rPr>
              <a:t>.</a:t>
            </a:r>
          </a:p>
        </p:txBody>
      </p:sp>
      <p:sp>
        <p:nvSpPr>
          <p:cNvPr id="15" name="TextBox 14"/>
          <p:cNvSpPr txBox="1"/>
          <p:nvPr/>
        </p:nvSpPr>
        <p:spPr>
          <a:xfrm>
            <a:off x="2433235" y="4494819"/>
            <a:ext cx="681925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rPr>
              <a:t>Das </a:t>
            </a:r>
            <a:r>
              <a:rPr lang="en-GB" sz="3600" dirty="0" err="1">
                <a:solidFill>
                  <a:srgbClr val="115076"/>
                </a:solidFill>
                <a:latin typeface="Century Gothic" panose="020B0502020202020204" pitchFamily="34" charset="0"/>
              </a:rPr>
              <a:t>Haustier</a:t>
            </a:r>
            <a:r>
              <a:rPr lang="en-GB" sz="3600" dirty="0">
                <a:solidFill>
                  <a:srgbClr val="115076"/>
                </a:solidFill>
                <a:latin typeface="Century Gothic" panose="020B0502020202020204" pitchFamily="34" charset="0"/>
              </a:rPr>
              <a:t> holt den Ball.</a:t>
            </a:r>
          </a:p>
        </p:txBody>
      </p:sp>
      <p:sp>
        <p:nvSpPr>
          <p:cNvPr id="16" name="TextBox 15"/>
          <p:cNvSpPr txBox="1"/>
          <p:nvPr/>
        </p:nvSpPr>
        <p:spPr>
          <a:xfrm>
            <a:off x="2433234" y="5662017"/>
            <a:ext cx="8865029"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rPr>
              <a:t>Mein Freund </a:t>
            </a:r>
            <a:r>
              <a:rPr lang="en-GB" sz="3600" dirty="0" err="1">
                <a:solidFill>
                  <a:srgbClr val="115076"/>
                </a:solidFill>
                <a:latin typeface="Century Gothic" panose="020B0502020202020204" pitchFamily="34" charset="0"/>
              </a:rPr>
              <a:t>kommt</a:t>
            </a:r>
            <a:r>
              <a:rPr lang="en-GB" sz="3600" dirty="0">
                <a:solidFill>
                  <a:srgbClr val="115076"/>
                </a:solidFill>
                <a:latin typeface="Century Gothic" panose="020B0502020202020204" pitchFamily="34" charset="0"/>
              </a:rPr>
              <a:t> am Montag.</a:t>
            </a:r>
          </a:p>
        </p:txBody>
      </p:sp>
    </p:spTree>
    <p:extLst>
      <p:ext uri="{BB962C8B-B14F-4D97-AF65-F5344CB8AC3E}">
        <p14:creationId xmlns:p14="http://schemas.microsoft.com/office/powerpoint/2010/main" val="42207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88"/>
          <a:stretch/>
        </p:blipFill>
        <p:spPr>
          <a:xfrm>
            <a:off x="-290571" y="896355"/>
            <a:ext cx="2448042" cy="5510613"/>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61888" cy="707849"/>
          </a:xfrm>
        </p:spPr>
        <p:txBody>
          <a:bodyPr>
            <a:normAutofit/>
          </a:bodyPr>
          <a:lstStyle/>
          <a:p>
            <a:r>
              <a:rPr lang="en-GB" sz="3600" b="1">
                <a:solidFill>
                  <a:schemeClr val="bg1"/>
                </a:solidFill>
              </a:rPr>
              <a:t>Was macht Mia?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1C5020D-3E34-4B4B-AC55-F01008D59939}"/>
              </a:ext>
            </a:extLst>
          </p:cNvPr>
          <p:cNvSpPr txBox="1"/>
          <p:nvPr/>
        </p:nvSpPr>
        <p:spPr>
          <a:xfrm>
            <a:off x="1704109" y="1211580"/>
            <a:ext cx="10487891" cy="3108543"/>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Es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Montag und Mia hat Schule,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Montag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Mias</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Lieblingstag</a:t>
            </a:r>
            <a:r>
              <a:rPr lang="en-GB" sz="2800" dirty="0">
                <a:solidFill>
                  <a:srgbClr val="1F4E79"/>
                </a:solidFill>
                <a:latin typeface="Century Gothic" panose="020B0502020202020204" pitchFamily="34" charset="0"/>
              </a:rPr>
              <a:t>…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macht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Englischaufgabe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falsch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sie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redet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Freunden</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Unterricht</a:t>
            </a:r>
            <a:r>
              <a:rPr lang="en-GB" sz="2800" dirty="0">
                <a:solidFill>
                  <a:srgbClr val="1F4E79"/>
                </a:solidFill>
                <a:latin typeface="Century Gothic" panose="020B0502020202020204" pitchFamily="34" charset="0"/>
              </a:rPr>
              <a:t> und </a:t>
            </a:r>
            <a:r>
              <a:rPr lang="en-GB" sz="2800" dirty="0" err="1">
                <a:solidFill>
                  <a:srgbClr val="1F4E79"/>
                </a:solidFill>
                <a:latin typeface="Century Gothic" panose="020B0502020202020204" pitchFamily="34" charset="0"/>
              </a:rPr>
              <a:t>schreibt</a:t>
            </a:r>
            <a:r>
              <a:rPr lang="en-GB" sz="2800" dirty="0">
                <a:solidFill>
                  <a:srgbClr val="1F4E79"/>
                </a:solidFill>
                <a:latin typeface="Century Gothic" panose="020B0502020202020204" pitchFamily="34" charset="0"/>
              </a:rPr>
              <a:t> auf Deutsch,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auf </a:t>
            </a:r>
            <a:r>
              <a:rPr lang="en-GB" sz="2800" dirty="0" err="1">
                <a:solidFill>
                  <a:srgbClr val="1F4E79"/>
                </a:solidFill>
                <a:latin typeface="Century Gothic" panose="020B0502020202020204" pitchFamily="34" charset="0"/>
              </a:rPr>
              <a:t>Englisch</a:t>
            </a:r>
            <a:r>
              <a:rPr lang="en-GB" sz="2800" dirty="0">
                <a:solidFill>
                  <a:srgbClr val="1F4E79"/>
                </a:solidFill>
                <a:latin typeface="Century Gothic" panose="020B0502020202020204" pitchFamily="34" charset="0"/>
              </a:rPr>
              <a:t>! Das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Problem! Ein Freund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Gitarre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Klassenzimmer</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Mia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Sie </a:t>
            </a:r>
            <a:r>
              <a:rPr lang="en-GB" sz="2800" dirty="0" err="1">
                <a:solidFill>
                  <a:srgbClr val="1F4E79"/>
                </a:solidFill>
                <a:latin typeface="Century Gothic" panose="020B0502020202020204" pitchFamily="34" charset="0"/>
              </a:rPr>
              <a:t>singt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Lied.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super </a:t>
            </a:r>
            <a:r>
              <a:rPr lang="en-GB" sz="2800" dirty="0" err="1">
                <a:solidFill>
                  <a:srgbClr val="1F4E79"/>
                </a:solidFill>
                <a:latin typeface="Century Gothic" panose="020B0502020202020204" pitchFamily="34" charset="0"/>
              </a:rPr>
              <a:t>Sängerin</a:t>
            </a:r>
            <a:r>
              <a:rPr lang="en-GB" sz="2800" dirty="0">
                <a:solidFill>
                  <a:srgbClr val="1F4E79"/>
                </a:solidFill>
                <a:latin typeface="Century Gothic" panose="020B0502020202020204" pitchFamily="34" charset="0"/>
              </a:rPr>
              <a:t>!</a:t>
            </a:r>
          </a:p>
        </p:txBody>
      </p:sp>
      <p:sp>
        <p:nvSpPr>
          <p:cNvPr id="9" name="TextBox 8">
            <a:extLst>
              <a:ext uri="{FF2B5EF4-FFF2-40B4-BE49-F238E27FC236}">
                <a16:creationId xmlns:a16="http://schemas.microsoft.com/office/drawing/2014/main" id="{43CAB54D-00C2-42EE-91FD-9F9AF90F430B}"/>
              </a:ext>
            </a:extLst>
          </p:cNvPr>
          <p:cNvSpPr txBox="1"/>
          <p:nvPr/>
        </p:nvSpPr>
        <p:spPr>
          <a:xfrm>
            <a:off x="3238500" y="4343400"/>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 She does an English task wrong.</a:t>
            </a:r>
          </a:p>
        </p:txBody>
      </p:sp>
      <p:sp>
        <p:nvSpPr>
          <p:cNvPr id="10" name="TextBox 9">
            <a:extLst>
              <a:ext uri="{FF2B5EF4-FFF2-40B4-BE49-F238E27FC236}">
                <a16:creationId xmlns:a16="http://schemas.microsoft.com/office/drawing/2014/main" id="{52AB73D3-72CB-450A-A038-710F6FC81764}"/>
              </a:ext>
            </a:extLst>
          </p:cNvPr>
          <p:cNvSpPr txBox="1"/>
          <p:nvPr/>
        </p:nvSpPr>
        <p:spPr>
          <a:xfrm>
            <a:off x="3238500" y="4762500"/>
            <a:ext cx="923925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 She talks to friends in lessons. </a:t>
            </a:r>
          </a:p>
        </p:txBody>
      </p:sp>
      <p:sp>
        <p:nvSpPr>
          <p:cNvPr id="11" name="TextBox 10">
            <a:extLst>
              <a:ext uri="{FF2B5EF4-FFF2-40B4-BE49-F238E27FC236}">
                <a16:creationId xmlns:a16="http://schemas.microsoft.com/office/drawing/2014/main" id="{19B53A10-9970-4A94-91F7-6AC3D2626F0E}"/>
              </a:ext>
            </a:extLst>
          </p:cNvPr>
          <p:cNvSpPr txBox="1"/>
          <p:nvPr/>
        </p:nvSpPr>
        <p:spPr>
          <a:xfrm>
            <a:off x="3238500" y="51508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 She writes in German, (not in English).</a:t>
            </a:r>
          </a:p>
        </p:txBody>
      </p:sp>
      <p:sp>
        <p:nvSpPr>
          <p:cNvPr id="12" name="TextBox 11">
            <a:extLst>
              <a:ext uri="{FF2B5EF4-FFF2-40B4-BE49-F238E27FC236}">
                <a16:creationId xmlns:a16="http://schemas.microsoft.com/office/drawing/2014/main" id="{971F89F6-9F03-45B7-8AE1-7B153EFA10A1}"/>
              </a:ext>
            </a:extLst>
          </p:cNvPr>
          <p:cNvSpPr txBox="1"/>
          <p:nvPr/>
        </p:nvSpPr>
        <p:spPr>
          <a:xfrm>
            <a:off x="3238500" y="55699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 She sings a song.</a:t>
            </a:r>
          </a:p>
        </p:txBody>
      </p:sp>
      <p:sp>
        <p:nvSpPr>
          <p:cNvPr id="15" name="TextBox 14">
            <a:extLst>
              <a:ext uri="{FF2B5EF4-FFF2-40B4-BE49-F238E27FC236}">
                <a16:creationId xmlns:a16="http://schemas.microsoft.com/office/drawing/2014/main" id="{7CB9EEA0-C75E-439A-8E6E-1E34C76E8363}"/>
              </a:ext>
            </a:extLst>
          </p:cNvPr>
          <p:cNvSpPr txBox="1"/>
          <p:nvPr/>
        </p:nvSpPr>
        <p:spPr>
          <a:xfrm>
            <a:off x="6418984" y="545945"/>
            <a:ext cx="7477125" cy="584775"/>
          </a:xfrm>
          <a:prstGeom prst="rect">
            <a:avLst/>
          </a:prstGeom>
          <a:noFill/>
        </p:spPr>
        <p:txBody>
          <a:bodyPr wrap="square" rtlCol="0">
            <a:spAutoFit/>
          </a:bodyPr>
          <a:lstStyle/>
          <a:p>
            <a:r>
              <a:rPr lang="en-GB" sz="2800" b="1" dirty="0" err="1">
                <a:solidFill>
                  <a:srgbClr val="C00000"/>
                </a:solidFill>
                <a:latin typeface="Century Gothic" panose="020B0502020202020204" pitchFamily="34" charset="0"/>
              </a:rPr>
              <a:t>Schreib</a:t>
            </a:r>
            <a:r>
              <a:rPr lang="en-GB" sz="2800" b="1" dirty="0">
                <a:solidFill>
                  <a:srgbClr val="C00000"/>
                </a:solidFill>
                <a:latin typeface="Century Gothic" panose="020B0502020202020204" pitchFamily="34" charset="0"/>
              </a:rPr>
              <a:t> 4 </a:t>
            </a:r>
            <a:r>
              <a:rPr lang="en-GB" sz="2800" b="1" dirty="0" err="1">
                <a:solidFill>
                  <a:srgbClr val="C00000"/>
                </a:solidFill>
                <a:latin typeface="Century Gothic" panose="020B0502020202020204" pitchFamily="34" charset="0"/>
              </a:rPr>
              <a:t>Sachen</a:t>
            </a:r>
            <a:r>
              <a:rPr lang="en-GB" sz="2800" b="1" dirty="0">
                <a:solidFill>
                  <a:srgbClr val="C00000"/>
                </a:solidFill>
                <a:latin typeface="Century Gothic" panose="020B0502020202020204" pitchFamily="34" charset="0"/>
              </a:rPr>
              <a:t> auf </a:t>
            </a:r>
            <a:r>
              <a:rPr lang="en-GB" sz="2800" b="1" dirty="0" err="1">
                <a:solidFill>
                  <a:srgbClr val="C00000"/>
                </a:solidFill>
                <a:latin typeface="Century Gothic" panose="020B0502020202020204" pitchFamily="34" charset="0"/>
              </a:rPr>
              <a:t>Englisch</a:t>
            </a:r>
            <a:r>
              <a:rPr lang="en-GB" sz="3200" b="1" dirty="0">
                <a:solidFill>
                  <a:srgbClr val="C00000"/>
                </a:solidFill>
                <a:latin typeface="Century Gothic" panose="020B0502020202020204" pitchFamily="34" charset="0"/>
              </a:rPr>
              <a:t>.</a:t>
            </a:r>
          </a:p>
        </p:txBody>
      </p:sp>
      <p:pic>
        <p:nvPicPr>
          <p:cNvPr id="16" name="Mia Montag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5338465"/>
            <a:ext cx="609600" cy="609600"/>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8496" fill="hold"/>
                                        <p:tgtEl>
                                          <p:spTgt spid="16"/>
                                        </p:tgtEl>
                                      </p:cBhvr>
                                    </p:cmd>
                                  </p:childTnLst>
                                </p:cTn>
                              </p:par>
                            </p:childTnLst>
                          </p:cTn>
                        </p:par>
                      </p:childTnLst>
                    </p:cTn>
                  </p:par>
                </p:childTnLst>
              </p:cTn>
              <p:nextCondLst>
                <p:cond evt="onClick" delay="0">
                  <p:tgtEl>
                    <p:spTgt spid="16"/>
                  </p:tgtEl>
                </p:cond>
              </p:nextCondLst>
            </p:seq>
            <p:audio>
              <p:cMediaNode vol="80000">
                <p:cTn id="24"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en-US" sz="2400" dirty="0">
                <a:solidFill>
                  <a:schemeClr val="accent5">
                    <a:lumMod val="50000"/>
                  </a:schemeClr>
                </a:solidFill>
              </a:rPr>
              <a:t>Text</a:t>
            </a:r>
          </a:p>
        </p:txBody>
      </p:sp>
      <p:pic>
        <p:nvPicPr>
          <p:cNvPr id="6" name="Picture 5">
            <a:extLst>
              <a:ext uri="{FF2B5EF4-FFF2-40B4-BE49-F238E27FC236}">
                <a16:creationId xmlns:a16="http://schemas.microsoft.com/office/drawing/2014/main" id="{B77F2F27-4CA3-4FCA-88E0-212F83722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857"/>
            <a:ext cx="9525000" cy="869950"/>
          </a:xfrm>
          <a:prstGeom prst="rect">
            <a:avLst/>
          </a:prstGeom>
        </p:spPr>
      </p:pic>
      <p:sp>
        <p:nvSpPr>
          <p:cNvPr id="8" name="Oval 7">
            <a:extLst>
              <a:ext uri="{FF2B5EF4-FFF2-40B4-BE49-F238E27FC236}">
                <a16:creationId xmlns:a16="http://schemas.microsoft.com/office/drawing/2014/main" id="{BCB57AED-2E26-8544-9B32-8BFF2857135B}"/>
              </a:ext>
            </a:extLst>
          </p:cNvPr>
          <p:cNvSpPr/>
          <p:nvPr/>
        </p:nvSpPr>
        <p:spPr>
          <a:xfrm>
            <a:off x="2276220" y="2247899"/>
            <a:ext cx="4499846" cy="40565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96E811CE-AE9D-41EF-B5C2-94AF228E8FB1}"/>
              </a:ext>
            </a:extLst>
          </p:cNvPr>
          <p:cNvSpPr/>
          <p:nvPr/>
        </p:nvSpPr>
        <p:spPr>
          <a:xfrm>
            <a:off x="6221270" y="857250"/>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F9946C-C0A0-4C75-8F3C-C335D1856D84}"/>
              </a:ext>
            </a:extLst>
          </p:cNvPr>
          <p:cNvSpPr/>
          <p:nvPr/>
        </p:nvSpPr>
        <p:spPr>
          <a:xfrm>
            <a:off x="5087885" y="1030243"/>
            <a:ext cx="2384568" cy="22832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D8C7B8-D68A-443B-A23D-4EDDBB9FC8CA}"/>
              </a:ext>
            </a:extLst>
          </p:cNvPr>
          <p:cNvSpPr txBox="1"/>
          <p:nvPr/>
        </p:nvSpPr>
        <p:spPr>
          <a:xfrm>
            <a:off x="5087885" y="1512120"/>
            <a:ext cx="1790700"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rPr>
              <a:t>Er</a:t>
            </a:r>
            <a:r>
              <a:rPr lang="en-GB" sz="4000" dirty="0">
                <a:solidFill>
                  <a:srgbClr val="115076"/>
                </a:solidFill>
                <a:latin typeface="Century Gothic" panose="020B0502020202020204" pitchFamily="34" charset="0"/>
              </a:rPr>
              <a:t>/Sie</a:t>
            </a:r>
          </a:p>
        </p:txBody>
      </p:sp>
      <p:sp>
        <p:nvSpPr>
          <p:cNvPr id="13" name="TextBox 12">
            <a:extLst>
              <a:ext uri="{FF2B5EF4-FFF2-40B4-BE49-F238E27FC236}">
                <a16:creationId xmlns:a16="http://schemas.microsoft.com/office/drawing/2014/main" id="{36D053BC-5F24-4B5B-993F-07BB3A8105A7}"/>
              </a:ext>
            </a:extLst>
          </p:cNvPr>
          <p:cNvSpPr txBox="1"/>
          <p:nvPr/>
        </p:nvSpPr>
        <p:spPr>
          <a:xfrm>
            <a:off x="3125169" y="2406462"/>
            <a:ext cx="2533004" cy="4401205"/>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rPr>
              <a:t>lernt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spielt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schreibt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wohnt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redet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macht</a:t>
            </a:r>
            <a:endParaRPr lang="en-GB" sz="4000" dirty="0">
              <a:solidFill>
                <a:srgbClr val="115076"/>
              </a:solidFill>
              <a:latin typeface="Century Gothic" panose="020B0502020202020204" pitchFamily="34" charset="0"/>
            </a:endParaRPr>
          </a:p>
          <a:p>
            <a:pPr algn="ctr"/>
            <a:endParaRPr lang="en-GB" sz="4000"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F11408D3-1CAD-4B70-A835-D526D3123890}"/>
              </a:ext>
            </a:extLst>
          </p:cNvPr>
          <p:cNvSpPr txBox="1"/>
          <p:nvPr/>
        </p:nvSpPr>
        <p:spPr>
          <a:xfrm>
            <a:off x="6934200" y="1135280"/>
            <a:ext cx="4506710" cy="5016758"/>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rPr>
              <a:t>Gitarre</a:t>
            </a:r>
            <a:endParaRPr lang="en-GB" sz="4000" dirty="0">
              <a:solidFill>
                <a:srgbClr val="115076"/>
              </a:solidFill>
              <a:latin typeface="Century Gothic" panose="020B0502020202020204" pitchFamily="34" charset="0"/>
            </a:endParaRPr>
          </a:p>
          <a:p>
            <a:pPr algn="ctr"/>
            <a:r>
              <a:rPr lang="en-GB" sz="4000" dirty="0">
                <a:solidFill>
                  <a:srgbClr val="115076"/>
                </a:solidFill>
                <a:latin typeface="Century Gothic" panose="020B0502020202020204" pitchFamily="34" charset="0"/>
              </a:rPr>
              <a:t>auf Deutsch</a:t>
            </a:r>
          </a:p>
          <a:p>
            <a:pPr algn="ctr"/>
            <a:r>
              <a:rPr lang="en-GB" sz="4000" dirty="0" err="1">
                <a:solidFill>
                  <a:srgbClr val="115076"/>
                </a:solidFill>
                <a:latin typeface="Century Gothic" panose="020B0502020202020204" pitchFamily="34" charset="0"/>
              </a:rPr>
              <a:t>im</a:t>
            </a:r>
            <a:r>
              <a:rPr lang="en-GB" sz="4000" dirty="0">
                <a:solidFill>
                  <a:srgbClr val="115076"/>
                </a:solidFill>
                <a:latin typeface="Century Gothic" panose="020B0502020202020204" pitchFamily="34" charset="0"/>
              </a:rPr>
              <a:t> </a:t>
            </a:r>
            <a:r>
              <a:rPr lang="en-GB" sz="4000" dirty="0" err="1">
                <a:solidFill>
                  <a:srgbClr val="115076"/>
                </a:solidFill>
                <a:latin typeface="Century Gothic" panose="020B0502020202020204" pitchFamily="34" charset="0"/>
              </a:rPr>
              <a:t>Unterricht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im</a:t>
            </a:r>
            <a:r>
              <a:rPr lang="en-GB" sz="4000" dirty="0">
                <a:solidFill>
                  <a:srgbClr val="115076"/>
                </a:solidFill>
                <a:latin typeface="Century Gothic" panose="020B0502020202020204" pitchFamily="34" charset="0"/>
              </a:rPr>
              <a:t> </a:t>
            </a:r>
            <a:r>
              <a:rPr lang="en-GB" sz="4000" dirty="0" err="1">
                <a:solidFill>
                  <a:srgbClr val="115076"/>
                </a:solidFill>
                <a:latin typeface="Century Gothic" panose="020B0502020202020204" pitchFamily="34" charset="0"/>
              </a:rPr>
              <a:t>Klassenzimmer</a:t>
            </a:r>
            <a:endParaRPr lang="en-GB" sz="4000" dirty="0">
              <a:solidFill>
                <a:srgbClr val="115076"/>
              </a:solidFill>
              <a:latin typeface="Century Gothic" panose="020B0502020202020204" pitchFamily="34" charset="0"/>
            </a:endParaRPr>
          </a:p>
          <a:p>
            <a:pPr algn="ctr"/>
            <a:r>
              <a:rPr lang="en-GB" sz="4000" dirty="0">
                <a:solidFill>
                  <a:srgbClr val="115076"/>
                </a:solidFill>
                <a:latin typeface="Century Gothic" panose="020B0502020202020204" pitchFamily="34" charset="0"/>
              </a:rPr>
              <a:t>in der Schule</a:t>
            </a:r>
          </a:p>
          <a:p>
            <a:pPr algn="ctr"/>
            <a:r>
              <a:rPr lang="en-GB" sz="4000" dirty="0" err="1">
                <a:solidFill>
                  <a:srgbClr val="115076"/>
                </a:solidFill>
                <a:latin typeface="Century Gothic" panose="020B0502020202020204" pitchFamily="34" charset="0"/>
              </a:rPr>
              <a:t>mit</a:t>
            </a:r>
            <a:r>
              <a:rPr lang="en-GB" sz="4000" dirty="0">
                <a:solidFill>
                  <a:srgbClr val="115076"/>
                </a:solidFill>
                <a:latin typeface="Century Gothic" panose="020B0502020202020204" pitchFamily="34" charset="0"/>
              </a:rPr>
              <a:t> </a:t>
            </a:r>
            <a:r>
              <a:rPr lang="en-GB" sz="4000" dirty="0" err="1">
                <a:solidFill>
                  <a:srgbClr val="115076"/>
                </a:solidFill>
                <a:latin typeface="Century Gothic" panose="020B0502020202020204" pitchFamily="34" charset="0"/>
              </a:rPr>
              <a:t>Freunden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eine</a:t>
            </a:r>
            <a:r>
              <a:rPr lang="en-GB" sz="4000" dirty="0">
                <a:solidFill>
                  <a:srgbClr val="115076"/>
                </a:solidFill>
                <a:latin typeface="Century Gothic" panose="020B0502020202020204" pitchFamily="34" charset="0"/>
              </a:rPr>
              <a:t> Aufgabe</a:t>
            </a:r>
          </a:p>
          <a:p>
            <a:pPr algn="ctr"/>
            <a:r>
              <a:rPr lang="en-GB" sz="4000" dirty="0">
                <a:solidFill>
                  <a:srgbClr val="115076"/>
                </a:solidFill>
                <a:latin typeface="Century Gothic" panose="020B0502020202020204" pitchFamily="34" charset="0"/>
              </a:rPr>
              <a:t>in Berlin</a:t>
            </a:r>
          </a:p>
        </p:txBody>
      </p:sp>
      <p:pic>
        <p:nvPicPr>
          <p:cNvPr id="15" name="Picture 14"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592" y="1177219"/>
            <a:ext cx="1752654" cy="1788820"/>
          </a:xfrm>
          <a:prstGeom prst="rect">
            <a:avLst/>
          </a:prstGeom>
        </p:spPr>
      </p:pic>
      <p:pic>
        <p:nvPicPr>
          <p:cNvPr id="16" name="Picture 15"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908" y="1104919"/>
            <a:ext cx="1939564" cy="1866373"/>
          </a:xfrm>
          <a:prstGeom prst="rect">
            <a:avLst/>
          </a:prstGeom>
        </p:spPr>
      </p:pic>
      <p:sp>
        <p:nvSpPr>
          <p:cNvPr id="17" name="TextBox 16">
            <a:extLst>
              <a:ext uri="{FF2B5EF4-FFF2-40B4-BE49-F238E27FC236}">
                <a16:creationId xmlns:a16="http://schemas.microsoft.com/office/drawing/2014/main" id="{23D9E5B6-0A06-4368-9931-EC59D73C8AEF}"/>
              </a:ext>
            </a:extLst>
          </p:cNvPr>
          <p:cNvSpPr txBox="1"/>
          <p:nvPr/>
        </p:nvSpPr>
        <p:spPr>
          <a:xfrm>
            <a:off x="247650" y="171450"/>
            <a:ext cx="8324850" cy="584775"/>
          </a:xfrm>
          <a:prstGeom prst="rect">
            <a:avLst/>
          </a:prstGeom>
          <a:noFill/>
        </p:spPr>
        <p:txBody>
          <a:bodyPr wrap="square" rtlCol="0">
            <a:spAutoFit/>
          </a:bodyPr>
          <a:lstStyle/>
          <a:p>
            <a:r>
              <a:rPr lang="en-GB" sz="3200" b="1" dirty="0" err="1">
                <a:solidFill>
                  <a:schemeClr val="bg1"/>
                </a:solidFill>
                <a:latin typeface="Century Gothic" panose="020B0502020202020204" pitchFamily="34" charset="0"/>
              </a:rPr>
              <a:t>Sprechen</a:t>
            </a:r>
            <a:r>
              <a:rPr lang="en-GB" sz="3200" b="1" dirty="0">
                <a:solidFill>
                  <a:schemeClr val="bg1"/>
                </a:solidFill>
                <a:latin typeface="Century Gothic" panose="020B0502020202020204" pitchFamily="34" charset="0"/>
              </a:rPr>
              <a:t>: Was </a:t>
            </a:r>
            <a:r>
              <a:rPr lang="en-GB" sz="3200" b="1" dirty="0" err="1">
                <a:solidFill>
                  <a:schemeClr val="bg1"/>
                </a:solidFill>
                <a:latin typeface="Century Gothic" panose="020B0502020202020204" pitchFamily="34" charset="0"/>
              </a:rPr>
              <a:t>macht</a:t>
            </a:r>
            <a:r>
              <a:rPr lang="en-GB" sz="3200" b="1" dirty="0">
                <a:solidFill>
                  <a:schemeClr val="bg1"/>
                </a:solidFill>
                <a:latin typeface="Century Gothic" panose="020B0502020202020204" pitchFamily="34" charset="0"/>
              </a:rPr>
              <a:t> Wolfgang/Mia?</a:t>
            </a:r>
          </a:p>
        </p:txBody>
      </p:sp>
      <p:pic>
        <p:nvPicPr>
          <p:cNvPr id="18" name="Picture 7">
            <a:extLst>
              <a:ext uri="{FF2B5EF4-FFF2-40B4-BE49-F238E27FC236}">
                <a16:creationId xmlns:a16="http://schemas.microsoft.com/office/drawing/2014/main" id="{737B1590-C95D-41B0-87ED-D6C2FEE5EE36}"/>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221881" y="849511"/>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911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23D9E5B6-0A06-4368-9931-EC59D73C8AEF}"/>
              </a:ext>
            </a:extLst>
          </p:cNvPr>
          <p:cNvSpPr txBox="1"/>
          <p:nvPr/>
        </p:nvSpPr>
        <p:spPr>
          <a:xfrm>
            <a:off x="247650" y="171450"/>
            <a:ext cx="8324850" cy="584775"/>
          </a:xfrm>
          <a:prstGeom prst="rect">
            <a:avLst/>
          </a:prstGeom>
          <a:noFill/>
        </p:spPr>
        <p:txBody>
          <a:bodyPr wrap="square" rtlCol="0">
            <a:spAutoFit/>
          </a:bodyPr>
          <a:lstStyle/>
          <a:p>
            <a:r>
              <a:rPr lang="en-GB" sz="3200" b="1" dirty="0" err="1">
                <a:solidFill>
                  <a:schemeClr val="bg1"/>
                </a:solidFill>
                <a:latin typeface="Century Gothic" panose="020B0502020202020204" pitchFamily="34" charset="0"/>
              </a:rPr>
              <a:t>Sprechen</a:t>
            </a:r>
            <a:r>
              <a:rPr lang="en-GB" sz="3200" b="1" dirty="0">
                <a:solidFill>
                  <a:schemeClr val="bg1"/>
                </a:solidFill>
                <a:latin typeface="Century Gothic" panose="020B0502020202020204" pitchFamily="34" charset="0"/>
              </a:rPr>
              <a:t>: Was </a:t>
            </a:r>
            <a:r>
              <a:rPr lang="en-GB" sz="3200" b="1" dirty="0" err="1">
                <a:solidFill>
                  <a:schemeClr val="bg1"/>
                </a:solidFill>
                <a:latin typeface="Century Gothic" panose="020B0502020202020204" pitchFamily="34" charset="0"/>
              </a:rPr>
              <a:t>macht</a:t>
            </a:r>
            <a:r>
              <a:rPr lang="en-GB" sz="3200" b="1" dirty="0">
                <a:solidFill>
                  <a:schemeClr val="bg1"/>
                </a:solidFill>
                <a:latin typeface="Century Gothic" panose="020B0502020202020204" pitchFamily="34" charset="0"/>
              </a:rPr>
              <a:t> Wolfgang/Mia?</a:t>
            </a:r>
          </a:p>
        </p:txBody>
      </p:sp>
      <p:pic>
        <p:nvPicPr>
          <p:cNvPr id="19" name="Picture 18">
            <a:extLst>
              <a:ext uri="{FF2B5EF4-FFF2-40B4-BE49-F238E27FC236}">
                <a16:creationId xmlns:a16="http://schemas.microsoft.com/office/drawing/2014/main" id="{B77F2F27-4CA3-4FCA-88E0-212F83722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 y="234438"/>
            <a:ext cx="9525000" cy="869950"/>
          </a:xfrm>
          <a:prstGeom prst="rect">
            <a:avLst/>
          </a:prstGeom>
        </p:spPr>
      </p:pic>
      <p:sp>
        <p:nvSpPr>
          <p:cNvPr id="20" name="Oval 19">
            <a:extLst>
              <a:ext uri="{FF2B5EF4-FFF2-40B4-BE49-F238E27FC236}">
                <a16:creationId xmlns:a16="http://schemas.microsoft.com/office/drawing/2014/main" id="{BCB57AED-2E26-8544-9B32-8BFF2857135B}"/>
              </a:ext>
            </a:extLst>
          </p:cNvPr>
          <p:cNvSpPr/>
          <p:nvPr/>
        </p:nvSpPr>
        <p:spPr>
          <a:xfrm>
            <a:off x="2428620" y="2400299"/>
            <a:ext cx="4499846" cy="40565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CA5A4E9-44E5-9048-A6C2-3850537C3635}"/>
              </a:ext>
            </a:extLst>
          </p:cNvPr>
          <p:cNvSpPr txBox="1"/>
          <p:nvPr/>
        </p:nvSpPr>
        <p:spPr>
          <a:xfrm>
            <a:off x="3334396" y="3050583"/>
            <a:ext cx="184731" cy="369332"/>
          </a:xfrm>
          <a:prstGeom prst="rect">
            <a:avLst/>
          </a:prstGeom>
          <a:noFill/>
        </p:spPr>
        <p:txBody>
          <a:bodyPr wrap="none" rtlCol="0">
            <a:spAutoFit/>
          </a:bodyPr>
          <a:lstStyle/>
          <a:p>
            <a:endParaRPr lang="en-US" dirty="0"/>
          </a:p>
        </p:txBody>
      </p:sp>
      <p:sp>
        <p:nvSpPr>
          <p:cNvPr id="22" name="Oval 21">
            <a:extLst>
              <a:ext uri="{FF2B5EF4-FFF2-40B4-BE49-F238E27FC236}">
                <a16:creationId xmlns:a16="http://schemas.microsoft.com/office/drawing/2014/main" id="{96E811CE-AE9D-41EF-B5C2-94AF228E8FB1}"/>
              </a:ext>
            </a:extLst>
          </p:cNvPr>
          <p:cNvSpPr/>
          <p:nvPr/>
        </p:nvSpPr>
        <p:spPr>
          <a:xfrm>
            <a:off x="6373670" y="1009650"/>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6D053BC-5F24-4B5B-993F-07BB3A8105A7}"/>
              </a:ext>
            </a:extLst>
          </p:cNvPr>
          <p:cNvSpPr txBox="1"/>
          <p:nvPr/>
        </p:nvSpPr>
        <p:spPr>
          <a:xfrm>
            <a:off x="3341142" y="2510094"/>
            <a:ext cx="2627927" cy="4401205"/>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rPr>
              <a:t>lernen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spielen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schreiben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wohnen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reden</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machen</a:t>
            </a:r>
            <a:endParaRPr lang="en-GB" sz="4000" dirty="0">
              <a:solidFill>
                <a:srgbClr val="115076"/>
              </a:solidFill>
              <a:latin typeface="Century Gothic" panose="020B0502020202020204" pitchFamily="34" charset="0"/>
            </a:endParaRPr>
          </a:p>
          <a:p>
            <a:pPr algn="ctr"/>
            <a:endParaRPr lang="en-GB" sz="40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F11408D3-1CAD-4B70-A835-D526D3123890}"/>
              </a:ext>
            </a:extLst>
          </p:cNvPr>
          <p:cNvSpPr txBox="1"/>
          <p:nvPr/>
        </p:nvSpPr>
        <p:spPr>
          <a:xfrm>
            <a:off x="7086600" y="1287680"/>
            <a:ext cx="4506710" cy="5016758"/>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rPr>
              <a:t>Gitarre</a:t>
            </a:r>
            <a:endParaRPr lang="en-GB" sz="4000" dirty="0">
              <a:solidFill>
                <a:srgbClr val="115076"/>
              </a:solidFill>
              <a:latin typeface="Century Gothic" panose="020B0502020202020204" pitchFamily="34" charset="0"/>
            </a:endParaRPr>
          </a:p>
          <a:p>
            <a:pPr algn="ctr"/>
            <a:r>
              <a:rPr lang="en-GB" sz="4000" dirty="0">
                <a:solidFill>
                  <a:srgbClr val="115076"/>
                </a:solidFill>
                <a:latin typeface="Century Gothic" panose="020B0502020202020204" pitchFamily="34" charset="0"/>
              </a:rPr>
              <a:t>Deutsch</a:t>
            </a:r>
          </a:p>
          <a:p>
            <a:pPr algn="ctr"/>
            <a:r>
              <a:rPr lang="en-GB" sz="4000" dirty="0" err="1">
                <a:solidFill>
                  <a:srgbClr val="115076"/>
                </a:solidFill>
                <a:latin typeface="Century Gothic" panose="020B0502020202020204" pitchFamily="34" charset="0"/>
              </a:rPr>
              <a:t>Unterricht</a:t>
            </a:r>
            <a:endParaRPr lang="en-GB" sz="4000" dirty="0">
              <a:solidFill>
                <a:srgbClr val="115076"/>
              </a:solidFill>
              <a:latin typeface="Century Gothic" panose="020B0502020202020204" pitchFamily="34" charset="0"/>
            </a:endParaRPr>
          </a:p>
          <a:p>
            <a:pPr algn="ctr"/>
            <a:r>
              <a:rPr lang="en-GB" sz="4000" dirty="0" err="1">
                <a:solidFill>
                  <a:srgbClr val="115076"/>
                </a:solidFill>
                <a:latin typeface="Century Gothic" panose="020B0502020202020204" pitchFamily="34" charset="0"/>
              </a:rPr>
              <a:t>Klassenzimmer</a:t>
            </a:r>
            <a:endParaRPr lang="en-GB" sz="4000" dirty="0">
              <a:solidFill>
                <a:srgbClr val="115076"/>
              </a:solidFill>
              <a:latin typeface="Century Gothic" panose="020B0502020202020204" pitchFamily="34" charset="0"/>
            </a:endParaRPr>
          </a:p>
          <a:p>
            <a:pPr algn="ctr"/>
            <a:r>
              <a:rPr lang="en-GB" sz="4000" dirty="0">
                <a:solidFill>
                  <a:srgbClr val="115076"/>
                </a:solidFill>
                <a:latin typeface="Century Gothic" panose="020B0502020202020204" pitchFamily="34" charset="0"/>
              </a:rPr>
              <a:t>Schule</a:t>
            </a:r>
          </a:p>
          <a:p>
            <a:pPr algn="ctr"/>
            <a:r>
              <a:rPr lang="en-GB" sz="4000" dirty="0" err="1">
                <a:solidFill>
                  <a:srgbClr val="115076"/>
                </a:solidFill>
                <a:latin typeface="Century Gothic" panose="020B0502020202020204" pitchFamily="34" charset="0"/>
              </a:rPr>
              <a:t>Freunden</a:t>
            </a:r>
            <a:endParaRPr lang="en-GB" sz="4000" dirty="0">
              <a:solidFill>
                <a:srgbClr val="115076"/>
              </a:solidFill>
              <a:latin typeface="Century Gothic" panose="020B0502020202020204" pitchFamily="34" charset="0"/>
            </a:endParaRPr>
          </a:p>
          <a:p>
            <a:pPr algn="ctr"/>
            <a:r>
              <a:rPr lang="en-GB" sz="4000" dirty="0">
                <a:solidFill>
                  <a:srgbClr val="115076"/>
                </a:solidFill>
                <a:latin typeface="Century Gothic" panose="020B0502020202020204" pitchFamily="34" charset="0"/>
              </a:rPr>
              <a:t>Aufgabe</a:t>
            </a:r>
          </a:p>
          <a:p>
            <a:pPr algn="ctr"/>
            <a:r>
              <a:rPr lang="en-GB" sz="4000" dirty="0">
                <a:solidFill>
                  <a:srgbClr val="115076"/>
                </a:solidFill>
                <a:latin typeface="Century Gothic" panose="020B0502020202020204" pitchFamily="34" charset="0"/>
              </a:rPr>
              <a:t>Berlin</a:t>
            </a:r>
          </a:p>
        </p:txBody>
      </p:sp>
      <p:pic>
        <p:nvPicPr>
          <p:cNvPr id="25" name="Picture 24"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992" y="1232083"/>
            <a:ext cx="1752654" cy="1788820"/>
          </a:xfrm>
          <a:prstGeom prst="rect">
            <a:avLst/>
          </a:prstGeom>
        </p:spPr>
      </p:pic>
      <p:pic>
        <p:nvPicPr>
          <p:cNvPr id="26" name="Picture 25"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08" y="1159783"/>
            <a:ext cx="1939564" cy="1866373"/>
          </a:xfrm>
          <a:prstGeom prst="rect">
            <a:avLst/>
          </a:prstGeom>
        </p:spPr>
      </p:pic>
      <p:sp>
        <p:nvSpPr>
          <p:cNvPr id="27" name="TextBox 26">
            <a:extLst>
              <a:ext uri="{FF2B5EF4-FFF2-40B4-BE49-F238E27FC236}">
                <a16:creationId xmlns:a16="http://schemas.microsoft.com/office/drawing/2014/main" id="{23D9E5B6-0A06-4368-9931-EC59D73C8AEF}"/>
              </a:ext>
            </a:extLst>
          </p:cNvPr>
          <p:cNvSpPr txBox="1"/>
          <p:nvPr/>
        </p:nvSpPr>
        <p:spPr>
          <a:xfrm>
            <a:off x="99953" y="323850"/>
            <a:ext cx="8324850" cy="584775"/>
          </a:xfrm>
          <a:prstGeom prst="rect">
            <a:avLst/>
          </a:prstGeom>
          <a:noFill/>
        </p:spPr>
        <p:txBody>
          <a:bodyPr wrap="square" rtlCol="0">
            <a:spAutoFit/>
          </a:bodyPr>
          <a:lstStyle/>
          <a:p>
            <a:r>
              <a:rPr lang="en-GB" sz="3200" b="1" dirty="0" err="1">
                <a:solidFill>
                  <a:schemeClr val="bg1"/>
                </a:solidFill>
                <a:latin typeface="Century Gothic" panose="020B0502020202020204" pitchFamily="34" charset="0"/>
              </a:rPr>
              <a:t>Schreiben</a:t>
            </a:r>
            <a:r>
              <a:rPr lang="en-GB" sz="3200" b="1" dirty="0">
                <a:solidFill>
                  <a:schemeClr val="bg1"/>
                </a:solidFill>
                <a:latin typeface="Century Gothic" panose="020B0502020202020204" pitchFamily="34" charset="0"/>
              </a:rPr>
              <a:t>: Was </a:t>
            </a:r>
            <a:r>
              <a:rPr lang="en-GB" sz="3200" b="1" dirty="0" err="1">
                <a:solidFill>
                  <a:schemeClr val="bg1"/>
                </a:solidFill>
                <a:latin typeface="Century Gothic" panose="020B0502020202020204" pitchFamily="34" charset="0"/>
              </a:rPr>
              <a:t>macht</a:t>
            </a:r>
            <a:r>
              <a:rPr lang="en-GB" sz="3200" b="1" dirty="0">
                <a:solidFill>
                  <a:schemeClr val="bg1"/>
                </a:solidFill>
                <a:latin typeface="Century Gothic" panose="020B0502020202020204" pitchFamily="34" charset="0"/>
              </a:rPr>
              <a:t> Wolfgang/Mia?</a:t>
            </a:r>
          </a:p>
        </p:txBody>
      </p:sp>
    </p:spTree>
    <p:extLst>
      <p:ext uri="{BB962C8B-B14F-4D97-AF65-F5344CB8AC3E}">
        <p14:creationId xmlns:p14="http://schemas.microsoft.com/office/powerpoint/2010/main" val="305277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C4FD-F3EE-BB41-8EA2-8CB135BA47BF}"/>
              </a:ext>
            </a:extLst>
          </p:cNvPr>
          <p:cNvSpPr>
            <a:spLocks noGrp="1"/>
          </p:cNvSpPr>
          <p:nvPr>
            <p:ph type="title"/>
          </p:nvPr>
        </p:nvSpPr>
        <p:spPr>
          <a:xfrm>
            <a:off x="5271330" y="-74416"/>
            <a:ext cx="1600200" cy="1786778"/>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303511" y="3424981"/>
            <a:ext cx="206979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72134" y="4696412"/>
            <a:ext cx="224773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238824" y="3429000"/>
            <a:ext cx="19319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903562" y="836026"/>
            <a:ext cx="286969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ntag</a:t>
            </a:r>
          </a:p>
        </p:txBody>
      </p:sp>
      <p:pic>
        <p:nvPicPr>
          <p:cNvPr id="29" name="Picture 28" descr="girl sear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18431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73187" y="0"/>
            <a:ext cx="5002408" cy="6338455"/>
          </a:xfrm>
          <a:prstGeom prst="rect">
            <a:avLst/>
          </a:prstGeom>
          <a:ln>
            <a:solidFill>
              <a:srgbClr val="115076"/>
            </a:solidFill>
          </a:ln>
          <a:effectLst>
            <a:outerShdw blurRad="50800" dist="38100" dir="5400000" algn="t" rotWithShape="0">
              <a:prstClr val="black">
                <a:alpha val="40000"/>
              </a:prstClr>
            </a:outerShdw>
          </a:effectLst>
        </p:spPr>
      </p:pic>
      <p:sp>
        <p:nvSpPr>
          <p:cNvPr id="2" name="Title 1"/>
          <p:cNvSpPr>
            <a:spLocks noGrp="1"/>
          </p:cNvSpPr>
          <p:nvPr>
            <p:ph type="title"/>
          </p:nvPr>
        </p:nvSpPr>
        <p:spPr/>
        <p:txBody>
          <a:bodyPr/>
          <a:lstStyle/>
          <a:p>
            <a:r>
              <a:rPr lang="en-GB">
                <a:solidFill>
                  <a:schemeClr val="bg1"/>
                </a:solidFill>
              </a:rPr>
              <a:t>Vocabulary learning homework</a:t>
            </a:r>
          </a:p>
        </p:txBody>
      </p:sp>
    </p:spTree>
    <p:extLst>
      <p:ext uri="{BB962C8B-B14F-4D97-AF65-F5344CB8AC3E}">
        <p14:creationId xmlns:p14="http://schemas.microsoft.com/office/powerpoint/2010/main" val="2258331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8"/>
              </a:rPr>
              <a:t>Term 1.1 Week 5</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7527" y="4396990"/>
            <a:ext cx="1000125" cy="1000125"/>
          </a:xfrm>
          <a:prstGeom prst="rect">
            <a:avLst/>
          </a:prstGeom>
        </p:spPr>
      </p:pic>
      <p:pic>
        <p:nvPicPr>
          <p:cNvPr id="16" name="Picture 15" descr="C:\Users\nca509\AppData\Local\Microsoft\Windows\INetCache\Content.MSO\A99773C9.tmp"/>
          <p:cNvPicPr/>
          <p:nvPr/>
        </p:nvPicPr>
        <p:blipFill>
          <a:blip r:embed="rId11">
            <a:extLst>
              <a:ext uri="{28A0092B-C50C-407E-A947-70E740481C1C}">
                <a14:useLocalDpi xmlns:a14="http://schemas.microsoft.com/office/drawing/2010/main" val="0"/>
              </a:ext>
            </a:extLst>
          </a:blip>
          <a:srcRect/>
          <a:stretch>
            <a:fillRect/>
          </a:stretch>
        </p:blipFill>
        <p:spPr bwMode="auto">
          <a:xfrm>
            <a:off x="3250524" y="2913237"/>
            <a:ext cx="882015" cy="882015"/>
          </a:xfrm>
          <a:prstGeom prst="rect">
            <a:avLst/>
          </a:prstGeom>
          <a:noFill/>
          <a:ln>
            <a:noFill/>
          </a:ln>
        </p:spPr>
      </p:pic>
    </p:spTree>
    <p:extLst>
      <p:ext uri="{BB962C8B-B14F-4D97-AF65-F5344CB8AC3E}">
        <p14:creationId xmlns:p14="http://schemas.microsoft.com/office/powerpoint/2010/main" val="1296544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pic>
        <p:nvPicPr>
          <p:cNvPr id="4" name="Picture 3" descr="back of a man's head"/>
          <p:cNvPicPr>
            <a:picLocks noChangeAspect="1"/>
          </p:cNvPicPr>
          <p:nvPr/>
        </p:nvPicPr>
        <p:blipFill rotWithShape="1">
          <a:blip r:embed="rId5"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30288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Kop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364846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1685</TotalTime>
  <Words>5063</Words>
  <Application>Microsoft Macintosh PowerPoint</Application>
  <PresentationFormat>Widescreen</PresentationFormat>
  <Paragraphs>870</Paragraphs>
  <Slides>71</Slides>
  <Notes>71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Century Gothic</vt:lpstr>
      <vt:lpstr>1_Office Theme</vt:lpstr>
      <vt:lpstr>Who does what? </vt:lpstr>
      <vt:lpstr>o</vt:lpstr>
      <vt:lpstr>o</vt:lpstr>
      <vt:lpstr>o</vt:lpstr>
      <vt:lpstr>o</vt:lpstr>
      <vt:lpstr>o</vt:lpstr>
      <vt:lpstr>o</vt:lpstr>
      <vt:lpstr>o </vt:lpstr>
      <vt:lpstr>o </vt:lpstr>
      <vt:lpstr>o </vt:lpstr>
      <vt:lpstr>o</vt:lpstr>
      <vt:lpstr>o</vt:lpstr>
      <vt:lpstr>o</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Grammatik</vt:lpstr>
      <vt:lpstr>Grammatik</vt:lpstr>
      <vt:lpstr>Grammatik</vt:lpstr>
      <vt:lpstr>Grammatik</vt:lpstr>
      <vt:lpstr>Grammatik</vt:lpstr>
      <vt:lpstr>Grammatik</vt:lpstr>
      <vt:lpstr>Dictionary verb vs he/she form</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Schreiben: Wolfgangs Montag</vt:lpstr>
      <vt:lpstr>Schreiben: Wolfgangs Montag</vt:lpstr>
      <vt:lpstr>Schreiben: Wolfgangs Montag</vt:lpstr>
      <vt:lpstr>Schreiben: Wolfgangs Montag</vt:lpstr>
      <vt:lpstr>Schreiben: Wolfgangs Montag</vt:lpstr>
      <vt:lpstr>Schreiben: Wolfgangs Montag</vt:lpstr>
      <vt:lpstr>Schreiben: Wolfgangs Montag</vt:lpstr>
      <vt:lpstr>Schreiben: Wolfgangs Montag</vt:lpstr>
      <vt:lpstr>Who does what? </vt:lpstr>
      <vt:lpstr>Lang oder kurz?</vt:lpstr>
      <vt:lpstr>Lang oder kurz?</vt:lpstr>
      <vt:lpstr>ein Kreuzworträtsel</vt:lpstr>
      <vt:lpstr>Wie schreibt man das?</vt:lpstr>
      <vt:lpstr>Wie schreibt man das?</vt:lpstr>
      <vt:lpstr>Grammatik</vt:lpstr>
      <vt:lpstr>Was macht Mia? </vt:lpstr>
      <vt:lpstr>Grammatik</vt:lpstr>
      <vt:lpstr>Grammatik</vt:lpstr>
      <vt:lpstr>Vocabulary learning homework</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311</cp:revision>
  <dcterms:created xsi:type="dcterms:W3CDTF">2020-06-03T16:44:05Z</dcterms:created>
  <dcterms:modified xsi:type="dcterms:W3CDTF">2021-12-15T13:12:04Z</dcterms:modified>
</cp:coreProperties>
</file>