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51"/>
  </p:notesMasterIdLst>
  <p:sldIdLst>
    <p:sldId id="677" r:id="rId3"/>
    <p:sldId id="829" r:id="rId4"/>
    <p:sldId id="814" r:id="rId5"/>
    <p:sldId id="811" r:id="rId6"/>
    <p:sldId id="816" r:id="rId7"/>
    <p:sldId id="813" r:id="rId8"/>
    <p:sldId id="817" r:id="rId9"/>
    <p:sldId id="812" r:id="rId10"/>
    <p:sldId id="810" r:id="rId11"/>
    <p:sldId id="258" r:id="rId12"/>
    <p:sldId id="259" r:id="rId13"/>
    <p:sldId id="260" r:id="rId14"/>
    <p:sldId id="261" r:id="rId15"/>
    <p:sldId id="262" r:id="rId16"/>
    <p:sldId id="773" r:id="rId17"/>
    <p:sldId id="774" r:id="rId18"/>
    <p:sldId id="263" r:id="rId19"/>
    <p:sldId id="264" r:id="rId20"/>
    <p:sldId id="785" r:id="rId21"/>
    <p:sldId id="808" r:id="rId22"/>
    <p:sldId id="786" r:id="rId23"/>
    <p:sldId id="809" r:id="rId24"/>
    <p:sldId id="793" r:id="rId25"/>
    <p:sldId id="789" r:id="rId26"/>
    <p:sldId id="819" r:id="rId27"/>
    <p:sldId id="790" r:id="rId28"/>
    <p:sldId id="792" r:id="rId29"/>
    <p:sldId id="680" r:id="rId30"/>
    <p:sldId id="815" r:id="rId31"/>
    <p:sldId id="822" r:id="rId32"/>
    <p:sldId id="821" r:id="rId33"/>
    <p:sldId id="823" r:id="rId34"/>
    <p:sldId id="824" r:id="rId35"/>
    <p:sldId id="825" r:id="rId36"/>
    <p:sldId id="826" r:id="rId37"/>
    <p:sldId id="827" r:id="rId38"/>
    <p:sldId id="828" r:id="rId39"/>
    <p:sldId id="807" r:id="rId40"/>
    <p:sldId id="795" r:id="rId41"/>
    <p:sldId id="794" r:id="rId42"/>
    <p:sldId id="796" r:id="rId43"/>
    <p:sldId id="305" r:id="rId44"/>
    <p:sldId id="802" r:id="rId45"/>
    <p:sldId id="803" r:id="rId46"/>
    <p:sldId id="804" r:id="rId47"/>
    <p:sldId id="805" r:id="rId48"/>
    <p:sldId id="806" r:id="rId49"/>
    <p:sldId id="67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Avery" initials="NA" lastIdx="1" clrIdx="0">
    <p:extLst>
      <p:ext uri="{19B8F6BF-5375-455C-9EA6-DF929625EA0E}">
        <p15:presenceInfo xmlns:p15="http://schemas.microsoft.com/office/powerpoint/2012/main" userId="Nicholas Ave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800"/>
    <a:srgbClr val="E3EAFE"/>
    <a:srgbClr val="FBF1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98" autoAdjust="0"/>
    <p:restoredTop sz="63946" autoAdjust="0"/>
  </p:normalViewPr>
  <p:slideViewPr>
    <p:cSldViewPr snapToGrid="0" snapToObjects="1" showGuides="1">
      <p:cViewPr varScale="1">
        <p:scale>
          <a:sx n="61" d="100"/>
          <a:sy n="61" d="100"/>
        </p:scale>
        <p:origin x="1224" y="44"/>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demonstrative adjectives ‘ese’ and ‘</a:t>
            </a:r>
            <a:r>
              <a:rPr lang="en-GB" baseline="0" dirty="0" err="1"/>
              <a:t>esa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demonstrative adjectives ‘</a:t>
            </a:r>
            <a:r>
              <a:rPr lang="en-GB" baseline="0" dirty="0" err="1"/>
              <a:t>este</a:t>
            </a:r>
            <a:r>
              <a:rPr lang="en-GB" baseline="0" dirty="0"/>
              <a:t>’ and ‘</a:t>
            </a:r>
            <a:r>
              <a:rPr lang="en-GB" baseline="0" dirty="0" err="1"/>
              <a:t>esta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SER and ESTAR in 3</a:t>
            </a:r>
            <a:r>
              <a:rPr lang="en-GB" baseline="30000" dirty="0"/>
              <a:t>rd</a:t>
            </a:r>
            <a:r>
              <a:rPr lang="en-GB" baseline="0" dirty="0"/>
              <a:t> person singular present tense (es, </a:t>
            </a:r>
            <a:r>
              <a:rPr lang="en-GB" baseline="0" dirty="0" err="1"/>
              <a:t>está</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SSC [cu]+vowel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numbers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9.3.2.3 (introduce): </a:t>
            </a:r>
            <a:r>
              <a:rPr lang="en-GB" b="1" dirty="0" err="1">
                <a:ea typeface="Calibri"/>
                <a:cs typeface="Calibri"/>
                <a:sym typeface="Calibri"/>
              </a:rPr>
              <a:t>faltar</a:t>
            </a:r>
            <a:r>
              <a:rPr lang="en-GB" b="0" dirty="0">
                <a:ea typeface="Calibri"/>
                <a:cs typeface="Calibri"/>
                <a:sym typeface="Calibri"/>
              </a:rPr>
              <a:t> [524]; </a:t>
            </a:r>
            <a:r>
              <a:rPr lang="en-GB" b="1" dirty="0" err="1">
                <a:ea typeface="Calibri"/>
                <a:cs typeface="Calibri"/>
                <a:sym typeface="Calibri"/>
              </a:rPr>
              <a:t>restaurante</a:t>
            </a:r>
            <a:r>
              <a:rPr lang="en-GB" b="0" dirty="0">
                <a:ea typeface="Calibri"/>
                <a:cs typeface="Calibri"/>
                <a:sym typeface="Calibri"/>
              </a:rPr>
              <a:t> [2636]; </a:t>
            </a:r>
            <a:r>
              <a:rPr lang="en-GB" b="1" dirty="0" err="1">
                <a:ea typeface="Calibri"/>
                <a:cs typeface="Calibri"/>
                <a:sym typeface="Calibri"/>
              </a:rPr>
              <a:t>aire</a:t>
            </a:r>
            <a:r>
              <a:rPr lang="en-GB" b="0" dirty="0">
                <a:ea typeface="Calibri"/>
                <a:cs typeface="Calibri"/>
                <a:sym typeface="Calibri"/>
              </a:rPr>
              <a:t> [aire-401]; </a:t>
            </a:r>
            <a:r>
              <a:rPr lang="en-GB" b="1" dirty="0">
                <a:ea typeface="Calibri"/>
                <a:cs typeface="Calibri"/>
                <a:sym typeface="Calibri"/>
              </a:rPr>
              <a:t>México</a:t>
            </a:r>
            <a:r>
              <a:rPr lang="en-GB" b="0" dirty="0">
                <a:ea typeface="Calibri"/>
                <a:cs typeface="Calibri"/>
                <a:sym typeface="Calibri"/>
              </a:rPr>
              <a:t> [N/A]; </a:t>
            </a:r>
            <a:r>
              <a:rPr lang="en-GB" b="1" dirty="0" err="1">
                <a:ea typeface="Calibri"/>
                <a:cs typeface="Calibri"/>
                <a:sym typeface="Calibri"/>
              </a:rPr>
              <a:t>recuerdo</a:t>
            </a:r>
            <a:r>
              <a:rPr lang="en-GB" b="0" dirty="0">
                <a:ea typeface="Calibri"/>
                <a:cs typeface="Calibri"/>
                <a:sym typeface="Calibri"/>
              </a:rPr>
              <a:t> [771]; </a:t>
            </a:r>
            <a:r>
              <a:rPr lang="en-GB" b="1" dirty="0">
                <a:ea typeface="Calibri"/>
                <a:cs typeface="Calibri"/>
                <a:sym typeface="Calibri"/>
              </a:rPr>
              <a:t>sitio</a:t>
            </a:r>
            <a:r>
              <a:rPr lang="en-GB" b="0" dirty="0">
                <a:ea typeface="Calibri"/>
                <a:cs typeface="Calibri"/>
                <a:sym typeface="Calibri"/>
              </a:rPr>
              <a:t> [477]; </a:t>
            </a:r>
            <a:r>
              <a:rPr lang="en-GB" b="1" dirty="0" err="1">
                <a:ea typeface="Calibri"/>
                <a:cs typeface="Calibri"/>
                <a:sym typeface="Calibri"/>
              </a:rPr>
              <a:t>talla</a:t>
            </a:r>
            <a:r>
              <a:rPr lang="en-GB" b="0" dirty="0">
                <a:ea typeface="Calibri"/>
                <a:cs typeface="Calibri"/>
                <a:sym typeface="Calibri"/>
              </a:rPr>
              <a:t> [4056]; </a:t>
            </a:r>
            <a:r>
              <a:rPr lang="en-GB" b="1" dirty="0">
                <a:ea typeface="Calibri"/>
                <a:cs typeface="Calibri"/>
                <a:sym typeface="Calibri"/>
              </a:rPr>
              <a:t>ese</a:t>
            </a:r>
            <a:r>
              <a:rPr lang="en-GB" b="0" dirty="0">
                <a:ea typeface="Calibri"/>
                <a:cs typeface="Calibri"/>
                <a:sym typeface="Calibri"/>
              </a:rPr>
              <a:t> [35]; </a:t>
            </a:r>
            <a:r>
              <a:rPr lang="en-GB" b="1" dirty="0" err="1">
                <a:ea typeface="Calibri"/>
                <a:cs typeface="Calibri"/>
                <a:sym typeface="Calibri"/>
              </a:rPr>
              <a:t>esa</a:t>
            </a:r>
            <a:r>
              <a:rPr lang="en-GB" b="0" dirty="0">
                <a:ea typeface="Calibri"/>
                <a:cs typeface="Calibri"/>
                <a:sym typeface="Calibri"/>
              </a:rPr>
              <a:t> [35]; </a:t>
            </a:r>
            <a:r>
              <a:rPr lang="en-GB" b="0" dirty="0" err="1">
                <a:ea typeface="Calibri"/>
                <a:cs typeface="Calibri"/>
                <a:sym typeface="Calibri"/>
              </a:rPr>
              <a:t>esos</a:t>
            </a:r>
            <a:r>
              <a:rPr lang="en-GB" b="0" dirty="0">
                <a:ea typeface="Calibri"/>
                <a:cs typeface="Calibri"/>
                <a:sym typeface="Calibri"/>
              </a:rPr>
              <a:t> [35]; </a:t>
            </a:r>
            <a:r>
              <a:rPr lang="en-GB" b="0" dirty="0" err="1">
                <a:ea typeface="Calibri"/>
                <a:cs typeface="Calibri"/>
                <a:sym typeface="Calibri"/>
              </a:rPr>
              <a:t>esas</a:t>
            </a:r>
            <a:r>
              <a:rPr lang="en-GB" b="0" dirty="0">
                <a:ea typeface="Calibri"/>
                <a:cs typeface="Calibri"/>
                <a:sym typeface="Calibri"/>
              </a:rPr>
              <a:t> [35]; </a:t>
            </a:r>
            <a:r>
              <a:rPr lang="en-GB" b="1" dirty="0" err="1">
                <a:ea typeface="Calibri"/>
                <a:cs typeface="Calibri"/>
                <a:sym typeface="Calibri"/>
              </a:rPr>
              <a:t>maravilloso</a:t>
            </a:r>
            <a:r>
              <a:rPr lang="en-GB" b="0" dirty="0">
                <a:ea typeface="Calibri"/>
                <a:cs typeface="Calibri"/>
                <a:sym typeface="Calibri"/>
              </a:rPr>
              <a:t> [1527]; </a:t>
            </a:r>
            <a:r>
              <a:rPr lang="en-GB" b="1" dirty="0">
                <a:ea typeface="Calibri"/>
                <a:cs typeface="Calibri"/>
                <a:sym typeface="Calibri"/>
              </a:rPr>
              <a:t>por </a:t>
            </a:r>
            <a:r>
              <a:rPr lang="en-GB" b="1" dirty="0" err="1">
                <a:ea typeface="Calibri"/>
                <a:cs typeface="Calibri"/>
                <a:sym typeface="Calibri"/>
              </a:rPr>
              <a:t>supuesto</a:t>
            </a:r>
            <a:r>
              <a:rPr lang="en-GB" b="1" dirty="0">
                <a:ea typeface="Calibri"/>
                <a:cs typeface="Calibri"/>
                <a:sym typeface="Calibri"/>
              </a:rPr>
              <a:t> </a:t>
            </a:r>
            <a:r>
              <a:rPr lang="en-GB" b="0" dirty="0">
                <a:ea typeface="Calibri"/>
                <a:cs typeface="Calibri"/>
                <a:sym typeface="Calibri"/>
              </a:rPr>
              <a:t>[530</a:t>
            </a:r>
            <a:r>
              <a:rPr lang="en-GB" sz="1200" b="0" i="0" u="none" strike="noStrike" kern="1200" cap="none" baseline="0" dirty="0">
                <a:solidFill>
                  <a:schemeClr val="tx1"/>
                </a:solidFill>
                <a:effectLst/>
                <a:latin typeface="+mn-lt"/>
                <a:ea typeface="Calibri"/>
                <a:cs typeface="Calibri"/>
                <a:sym typeface="Calibri"/>
              </a:rPr>
              <a:t>]; </a:t>
            </a:r>
            <a:r>
              <a:rPr lang="en-GB" sz="1200" b="1" i="0" u="none" strike="noStrike" kern="1200" cap="none" baseline="0" dirty="0" err="1">
                <a:solidFill>
                  <a:schemeClr val="tx1"/>
                </a:solidFill>
                <a:effectLst/>
                <a:latin typeface="+mn-lt"/>
                <a:ea typeface="Calibri"/>
                <a:cs typeface="Calibri"/>
                <a:sym typeface="Calibri"/>
              </a:rPr>
              <a:t>hambre</a:t>
            </a:r>
            <a:r>
              <a:rPr lang="en-GB" sz="1200" b="0" i="0" u="none" strike="noStrike" kern="1200" cap="none" baseline="0" dirty="0">
                <a:solidFill>
                  <a:schemeClr val="tx1"/>
                </a:solidFill>
                <a:effectLst/>
                <a:latin typeface="+mn-lt"/>
                <a:ea typeface="Calibri"/>
                <a:cs typeface="Calibri"/>
                <a:sym typeface="Calibri"/>
              </a:rPr>
              <a:t> [1262]; </a:t>
            </a:r>
            <a:r>
              <a:rPr lang="en-GB" sz="1200" b="1" i="0" u="none" strike="noStrike" kern="1200" cap="none" baseline="0" dirty="0" err="1">
                <a:solidFill>
                  <a:schemeClr val="tx1"/>
                </a:solidFill>
                <a:effectLst/>
                <a:latin typeface="+mn-lt"/>
                <a:ea typeface="Calibri"/>
                <a:cs typeface="Calibri"/>
                <a:sym typeface="Calibri"/>
              </a:rPr>
              <a:t>sed</a:t>
            </a:r>
            <a:r>
              <a:rPr lang="en-GB" sz="1200" b="0" i="0" u="none" strike="noStrike" kern="1200" cap="none" baseline="0" dirty="0">
                <a:solidFill>
                  <a:schemeClr val="tx1"/>
                </a:solidFill>
                <a:effectLst/>
                <a:latin typeface="+mn-lt"/>
                <a:ea typeface="Calibri"/>
                <a:cs typeface="Calibri"/>
                <a:sym typeface="Calibri"/>
              </a:rPr>
              <a:t> [2214]; </a:t>
            </a:r>
            <a:r>
              <a:rPr lang="en-GB" sz="1200" b="1" i="0" u="none" strike="noStrike" kern="1200" cap="none" baseline="0" dirty="0">
                <a:solidFill>
                  <a:schemeClr val="tx1"/>
                </a:solidFill>
                <a:effectLst/>
                <a:latin typeface="+mn-lt"/>
                <a:ea typeface="Calibri"/>
                <a:cs typeface="Calibri"/>
                <a:sym typeface="Calibri"/>
              </a:rPr>
              <a:t>cola</a:t>
            </a:r>
            <a:r>
              <a:rPr lang="en-GB" sz="1200" b="0" i="0" u="none" strike="noStrike" kern="1200" cap="none" baseline="0" dirty="0">
                <a:solidFill>
                  <a:schemeClr val="tx1"/>
                </a:solidFill>
                <a:effectLst/>
                <a:latin typeface="+mn-lt"/>
                <a:ea typeface="Calibri"/>
                <a:cs typeface="Calibri"/>
                <a:sym typeface="Calibri"/>
              </a:rPr>
              <a:t> [1867]; roto [&gt;5000]; gratis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cap="none" baseline="0" dirty="0">
                <a:solidFill>
                  <a:schemeClr val="tx1"/>
                </a:solidFill>
                <a:effectLst/>
                <a:latin typeface="+mn-lt"/>
                <a:ea typeface="Calibri"/>
                <a:cs typeface="Calibri"/>
                <a:sym typeface="Calibri"/>
              </a:rPr>
              <a:t>Note: </a:t>
            </a:r>
            <a:r>
              <a:rPr lang="en-GB" sz="1200" b="0" i="0" u="none" strike="noStrike" kern="1200" cap="none" baseline="0" dirty="0">
                <a:solidFill>
                  <a:schemeClr val="tx1"/>
                </a:solidFill>
                <a:effectLst/>
                <a:latin typeface="+mn-lt"/>
                <a:ea typeface="Calibri"/>
                <a:cs typeface="Calibri"/>
                <a:sym typeface="Calibri"/>
              </a:rPr>
              <a:t>words in bold are introduced this lesson; other words will be introduced in lesson 2</a:t>
            </a: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9.3.1.3 (revisit): </a:t>
            </a:r>
            <a:r>
              <a:rPr lang="en-GB" sz="1200" kern="1200" dirty="0">
                <a:solidFill>
                  <a:schemeClr val="tx1"/>
                </a:solidFill>
                <a:effectLst/>
                <a:latin typeface="+mn-lt"/>
                <a:ea typeface="+mn-ea"/>
                <a:cs typeface="+mn-cs"/>
              </a:rPr>
              <a:t>era [7]; eras [7]; </a:t>
            </a:r>
            <a:r>
              <a:rPr lang="en-GB" sz="1200" kern="1200" dirty="0" err="1">
                <a:solidFill>
                  <a:schemeClr val="tx1"/>
                </a:solidFill>
                <a:effectLst/>
                <a:latin typeface="+mn-lt"/>
                <a:ea typeface="+mn-ea"/>
                <a:cs typeface="+mn-cs"/>
              </a:rPr>
              <a:t>escritor</a:t>
            </a:r>
            <a:r>
              <a:rPr lang="en-GB" sz="1200" kern="1200" dirty="0">
                <a:solidFill>
                  <a:schemeClr val="tx1"/>
                </a:solidFill>
                <a:effectLst/>
                <a:latin typeface="+mn-lt"/>
                <a:ea typeface="+mn-ea"/>
                <a:cs typeface="+mn-cs"/>
              </a:rPr>
              <a:t> [864]; </a:t>
            </a:r>
            <a:r>
              <a:rPr lang="en-GB" sz="1200" kern="1200" dirty="0" err="1">
                <a:solidFill>
                  <a:schemeClr val="tx1"/>
                </a:solidFill>
                <a:effectLst/>
                <a:latin typeface="+mn-lt"/>
                <a:ea typeface="+mn-ea"/>
                <a:cs typeface="+mn-cs"/>
              </a:rPr>
              <a:t>artista</a:t>
            </a:r>
            <a:r>
              <a:rPr lang="en-GB" sz="1200" kern="1200" dirty="0">
                <a:solidFill>
                  <a:schemeClr val="tx1"/>
                </a:solidFill>
                <a:effectLst/>
                <a:latin typeface="+mn-lt"/>
                <a:ea typeface="+mn-ea"/>
                <a:cs typeface="+mn-cs"/>
              </a:rPr>
              <a:t> [817]; </a:t>
            </a:r>
            <a:r>
              <a:rPr lang="en-GB" sz="1200" kern="1200" dirty="0" err="1">
                <a:solidFill>
                  <a:schemeClr val="tx1"/>
                </a:solidFill>
                <a:effectLst/>
                <a:latin typeface="+mn-lt"/>
                <a:ea typeface="+mn-ea"/>
                <a:cs typeface="+mn-cs"/>
              </a:rPr>
              <a:t>dueño</a:t>
            </a:r>
            <a:r>
              <a:rPr lang="en-GB" sz="1200" kern="1200" dirty="0">
                <a:solidFill>
                  <a:schemeClr val="tx1"/>
                </a:solidFill>
                <a:effectLst/>
                <a:latin typeface="+mn-lt"/>
                <a:ea typeface="+mn-ea"/>
                <a:cs typeface="+mn-cs"/>
              </a:rPr>
              <a:t> [1239]; metro [798]; </a:t>
            </a:r>
            <a:r>
              <a:rPr lang="en-GB" sz="1200" kern="1200" dirty="0" err="1">
                <a:solidFill>
                  <a:schemeClr val="tx1"/>
                </a:solidFill>
                <a:effectLst/>
                <a:latin typeface="+mn-lt"/>
                <a:ea typeface="+mn-ea"/>
                <a:cs typeface="+mn-cs"/>
              </a:rPr>
              <a:t>agradable</a:t>
            </a:r>
            <a:r>
              <a:rPr lang="en-GB" sz="1200" kern="1200" dirty="0">
                <a:solidFill>
                  <a:schemeClr val="tx1"/>
                </a:solidFill>
                <a:effectLst/>
                <a:latin typeface="+mn-lt"/>
                <a:ea typeface="+mn-ea"/>
                <a:cs typeface="+mn-cs"/>
              </a:rPr>
              <a:t> [1997];  </a:t>
            </a:r>
            <a:r>
              <a:rPr lang="en-GB" sz="1200" kern="1200" dirty="0" err="1">
                <a:solidFill>
                  <a:schemeClr val="tx1"/>
                </a:solidFill>
                <a:effectLst/>
                <a:latin typeface="+mn-lt"/>
                <a:ea typeface="+mn-ea"/>
                <a:cs typeface="+mn-cs"/>
              </a:rPr>
              <a:t>transporte</a:t>
            </a:r>
            <a:r>
              <a:rPr lang="en-GB" sz="1200" kern="1200" dirty="0">
                <a:solidFill>
                  <a:schemeClr val="tx1"/>
                </a:solidFill>
                <a:effectLst/>
                <a:latin typeface="+mn-lt"/>
                <a:ea typeface="+mn-ea"/>
                <a:cs typeface="+mn-cs"/>
              </a:rPr>
              <a:t> [1400]; </a:t>
            </a:r>
            <a:r>
              <a:rPr lang="en-GB" sz="1200" kern="1200" dirty="0" err="1">
                <a:solidFill>
                  <a:schemeClr val="tx1"/>
                </a:solidFill>
                <a:effectLst/>
                <a:latin typeface="+mn-lt"/>
                <a:ea typeface="+mn-ea"/>
                <a:cs typeface="+mn-cs"/>
              </a:rPr>
              <a:t>moderno</a:t>
            </a:r>
            <a:r>
              <a:rPr lang="en-GB" sz="1200" kern="1200" dirty="0">
                <a:solidFill>
                  <a:schemeClr val="tx1"/>
                </a:solidFill>
                <a:effectLst/>
                <a:latin typeface="+mn-lt"/>
                <a:ea typeface="+mn-ea"/>
                <a:cs typeface="+mn-cs"/>
              </a:rPr>
              <a:t> [861]; </a:t>
            </a:r>
            <a:r>
              <a:rPr lang="en-GB" sz="1200" kern="1200" dirty="0" err="1">
                <a:solidFill>
                  <a:schemeClr val="tx1"/>
                </a:solidFill>
                <a:effectLst/>
                <a:latin typeface="+mn-lt"/>
                <a:ea typeface="+mn-ea"/>
                <a:cs typeface="+mn-cs"/>
              </a:rPr>
              <a:t>posible</a:t>
            </a:r>
            <a:r>
              <a:rPr lang="en-GB" sz="1200" kern="1200" dirty="0">
                <a:solidFill>
                  <a:schemeClr val="tx1"/>
                </a:solidFill>
                <a:effectLst/>
                <a:latin typeface="+mn-lt"/>
                <a:ea typeface="+mn-ea"/>
                <a:cs typeface="+mn-cs"/>
              </a:rPr>
              <a:t> [427]; popular [790]; normal [1000]; </a:t>
            </a:r>
            <a:r>
              <a:rPr lang="en-GB" sz="1200" kern="1200" dirty="0" err="1">
                <a:solidFill>
                  <a:schemeClr val="tx1"/>
                </a:solidFill>
                <a:effectLst/>
                <a:latin typeface="+mn-lt"/>
                <a:ea typeface="+mn-ea"/>
                <a:cs typeface="+mn-cs"/>
              </a:rPr>
              <a:t>optimista</a:t>
            </a:r>
            <a:r>
              <a:rPr lang="en-GB" sz="1200" kern="1200" dirty="0">
                <a:solidFill>
                  <a:schemeClr val="tx1"/>
                </a:solidFill>
                <a:effectLst/>
                <a:latin typeface="+mn-lt"/>
                <a:ea typeface="+mn-ea"/>
                <a:cs typeface="+mn-cs"/>
              </a:rPr>
              <a:t> [1025]; </a:t>
            </a:r>
            <a:r>
              <a:rPr lang="en-GB" sz="1200" kern="1200" dirty="0" err="1">
                <a:solidFill>
                  <a:schemeClr val="tx1"/>
                </a:solidFill>
                <a:effectLst/>
                <a:latin typeface="+mn-lt"/>
                <a:ea typeface="+mn-ea"/>
                <a:cs typeface="+mn-cs"/>
              </a:rPr>
              <a:t>cierto</a:t>
            </a:r>
            <a:r>
              <a:rPr lang="en-GB" sz="1200" kern="1200" dirty="0">
                <a:solidFill>
                  <a:schemeClr val="tx1"/>
                </a:solidFill>
                <a:effectLst/>
                <a:latin typeface="+mn-lt"/>
                <a:ea typeface="+mn-ea"/>
                <a:cs typeface="+mn-cs"/>
              </a:rPr>
              <a:t>[159]; </a:t>
            </a:r>
            <a:r>
              <a:rPr lang="en-GB" sz="1200" kern="1200" dirty="0" err="1">
                <a:solidFill>
                  <a:schemeClr val="tx1"/>
                </a:solidFill>
                <a:effectLst/>
                <a:latin typeface="+mn-lt"/>
                <a:ea typeface="+mn-ea"/>
                <a:cs typeface="+mn-cs"/>
              </a:rPr>
              <a:t>buen</a:t>
            </a:r>
            <a:r>
              <a:rPr lang="en-GB" sz="1200" kern="1200" dirty="0">
                <a:solidFill>
                  <a:schemeClr val="tx1"/>
                </a:solidFill>
                <a:effectLst/>
                <a:latin typeface="+mn-lt"/>
                <a:ea typeface="+mn-ea"/>
                <a:cs typeface="+mn-cs"/>
              </a:rPr>
              <a:t> [103]; gran [66]; mal [360]; único² [213]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9.2.2.3 (revisit)</a:t>
            </a:r>
            <a:r>
              <a:rPr lang="es-ES" sz="1200" b="0" i="0" u="none" strike="noStrike"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animar [1630]; anunciar [785]; cerrar [521]; charlar [2968]; llover [2134]; notar [696]; (prestar) atención [atención-489]; regresar [573]; boda [2473]; espectáculo [1622]; golpe [746]; llegada [1604]; olor [1070]; sabor [2108]; enseguida [2866]; mundial [572]; en este momento [momento-121]; de repente [repente-1805] </a:t>
            </a:r>
          </a:p>
          <a:p>
            <a:pPr marL="0" lvl="0" indent="0" algn="l" rtl="0">
              <a:spcBef>
                <a:spcPts val="0"/>
              </a:spcBef>
              <a:spcAft>
                <a:spcPts val="0"/>
              </a:spcAft>
              <a:buNone/>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a:t>[2/8]</a:t>
            </a:r>
            <a:endParaRPr dirty="0"/>
          </a:p>
          <a:p>
            <a:pPr marL="0" lvl="0" indent="0" algn="l" rtl="0">
              <a:spcBef>
                <a:spcPts val="0"/>
              </a:spcBef>
              <a:spcAft>
                <a:spcPts val="0"/>
              </a:spcAft>
              <a:buNone/>
            </a:pPr>
            <a:br>
              <a:rPr lang="en-GB" b="1" dirty="0"/>
            </a:br>
            <a:endParaRPr dirty="0"/>
          </a:p>
        </p:txBody>
      </p:sp>
      <p:sp>
        <p:nvSpPr>
          <p:cNvPr id="174" name="Google Shape;17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a:t>[3/8]</a:t>
            </a:r>
            <a:endParaRPr dirty="0"/>
          </a:p>
          <a:p>
            <a:pPr marL="0" lvl="0" indent="0" algn="l" rtl="0">
              <a:spcBef>
                <a:spcPts val="0"/>
              </a:spcBef>
              <a:spcAft>
                <a:spcPts val="0"/>
              </a:spcAft>
              <a:buNone/>
            </a:pPr>
            <a:br>
              <a:rPr lang="en-GB" b="1" dirty="0"/>
            </a:br>
            <a:endParaRPr dirty="0"/>
          </a:p>
        </p:txBody>
      </p:sp>
      <p:sp>
        <p:nvSpPr>
          <p:cNvPr id="201" name="Google Shape;20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a:t>[4/8]</a:t>
            </a:r>
            <a:endParaRPr dirty="0"/>
          </a:p>
          <a:p>
            <a:pPr marL="0" lvl="0" indent="0" algn="l" rtl="0">
              <a:spcBef>
                <a:spcPts val="0"/>
              </a:spcBef>
              <a:spcAft>
                <a:spcPts val="0"/>
              </a:spcAft>
              <a:buNone/>
            </a:pPr>
            <a:br>
              <a:rPr lang="en-GB" b="1" dirty="0"/>
            </a:br>
            <a:endParaRPr dirty="0"/>
          </a:p>
        </p:txBody>
      </p:sp>
      <p:sp>
        <p:nvSpPr>
          <p:cNvPr id="228" name="Google Shape;2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a:t>[5/8]</a:t>
            </a:r>
            <a:endParaRPr dirty="0"/>
          </a:p>
          <a:p>
            <a:pPr marL="0" lvl="0" indent="0" algn="l" rtl="0">
              <a:spcBef>
                <a:spcPts val="0"/>
              </a:spcBef>
              <a:spcAft>
                <a:spcPts val="0"/>
              </a:spcAft>
              <a:buNone/>
            </a:pPr>
            <a:br>
              <a:rPr lang="en-GB" b="1" dirty="0"/>
            </a:br>
            <a:endParaRPr dirty="0"/>
          </a:p>
        </p:txBody>
      </p:sp>
      <p:sp>
        <p:nvSpPr>
          <p:cNvPr id="255" name="Google Shape;2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a:t>[6/8]</a:t>
            </a:r>
            <a:endParaRPr dirty="0"/>
          </a:p>
          <a:p>
            <a:pPr marL="0" lvl="0" indent="0" algn="l" rtl="0">
              <a:spcBef>
                <a:spcPts val="0"/>
              </a:spcBef>
              <a:spcAft>
                <a:spcPts val="0"/>
              </a:spcAft>
              <a:buNone/>
            </a:pPr>
            <a:br>
              <a:rPr lang="en-GB" b="1" dirty="0"/>
            </a:br>
            <a:endParaRPr dirty="0"/>
          </a:p>
        </p:txBody>
      </p:sp>
      <p:sp>
        <p:nvSpPr>
          <p:cNvPr id="281" name="Google Shape;2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[7/8]</a:t>
            </a:r>
            <a:endParaRPr dirty="0"/>
          </a:p>
          <a:p>
            <a:pPr marL="0" lvl="0" indent="0" algn="l" rtl="0">
              <a:spcBef>
                <a:spcPts val="0"/>
              </a:spcBef>
              <a:spcAft>
                <a:spcPts val="0"/>
              </a:spcAft>
              <a:buNone/>
            </a:pPr>
            <a:br>
              <a:rPr lang="en-GB" b="1" dirty="0"/>
            </a:br>
            <a:endParaRPr dirty="0"/>
          </a:p>
        </p:txBody>
      </p:sp>
      <p:sp>
        <p:nvSpPr>
          <p:cNvPr id="305" name="Google Shape;30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[8/8]</a:t>
            </a:r>
            <a:endParaRPr dirty="0"/>
          </a:p>
          <a:p>
            <a:pPr marL="0" lvl="0" indent="0" algn="l" rtl="0">
              <a:spcBef>
                <a:spcPts val="0"/>
              </a:spcBef>
              <a:spcAft>
                <a:spcPts val="0"/>
              </a:spcAft>
              <a:buNone/>
            </a:pPr>
            <a:br>
              <a:rPr lang="en-GB" b="1" dirty="0"/>
            </a:br>
            <a:endParaRPr dirty="0"/>
          </a:p>
        </p:txBody>
      </p:sp>
      <p:sp>
        <p:nvSpPr>
          <p:cNvPr id="329" name="Google Shape;32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introduction and practice</a:t>
            </a:r>
            <a:r>
              <a:rPr lang="en-GB" b="1" baseline="0" dirty="0"/>
              <a:t> slide [1/2]</a:t>
            </a:r>
            <a:endParaRPr lang="en-US" b="1" dirty="0"/>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0" baseline="0" dirty="0"/>
              <a:t>Optionally, further </a:t>
            </a:r>
            <a:r>
              <a:rPr lang="en-GB" baseline="0" dirty="0"/>
              <a:t>rounds of learning can be facilitated by one pupil turning away from the board, and his/her partner asking him/her the meanings (‘¿</a:t>
            </a:r>
            <a:r>
              <a:rPr lang="en-GB" baseline="0" dirty="0" err="1"/>
              <a:t>Cómo</a:t>
            </a:r>
            <a:r>
              <a:rPr lang="en-GB" baseline="0" dirty="0"/>
              <a:t>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675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t>
            </a:r>
            <a:r>
              <a:rPr lang="en-GB" b="1"/>
              <a:t>2/2]</a:t>
            </a:r>
          </a:p>
          <a:p>
            <a:endParaRPr lang="en-GB" b="1"/>
          </a:p>
          <a:p>
            <a:r>
              <a:rPr lang="en-GB" b="1"/>
              <a:t>Frequency of unknown words:</a:t>
            </a:r>
          </a:p>
          <a:p>
            <a:r>
              <a:rPr lang="en-GB" b="0"/>
              <a:t>ala [1995]</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551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to recap</a:t>
            </a:r>
            <a:r>
              <a:rPr lang="en-US" b="0" baseline="0" dirty="0"/>
              <a:t> the demonstrative adjective ‘</a:t>
            </a:r>
            <a:r>
              <a:rPr lang="en-US" b="0" baseline="0" dirty="0" err="1"/>
              <a:t>este</a:t>
            </a:r>
            <a:r>
              <a:rPr lang="en-US" b="0" baseline="0" dirty="0"/>
              <a:t>’ and introduce ‘ese’.</a:t>
            </a:r>
            <a:endParaRPr lang="en-US" b="1" dirty="0"/>
          </a:p>
          <a:p>
            <a:endParaRPr lang="en-US" b="1" dirty="0"/>
          </a:p>
          <a:p>
            <a:r>
              <a:rPr lang="en-US" b="1"/>
              <a:t>Procedure:</a:t>
            </a:r>
            <a:r>
              <a:rPr lang="en-US" b="1" baseline="0"/>
              <a:t> </a:t>
            </a:r>
            <a:r>
              <a:rPr lang="en-US" b="0" baseline="0"/>
              <a:t>c</a:t>
            </a:r>
            <a:r>
              <a:rPr lang="en-US" b="0"/>
              <a:t>lick </a:t>
            </a:r>
            <a:r>
              <a:rPr lang="en-US" b="0" dirty="0"/>
              <a:t>to go through the explanations and </a:t>
            </a:r>
            <a:r>
              <a:rPr lang="en-US" b="0"/>
              <a:t>examples.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16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2 minutes</a:t>
            </a:r>
          </a:p>
          <a:p>
            <a:endParaRPr lang="es-GB" dirty="0"/>
          </a:p>
          <a:p>
            <a:r>
              <a:rPr lang="es-GB" b="1" dirty="0"/>
              <a:t>Aim</a:t>
            </a:r>
            <a:r>
              <a:rPr lang="es-GB" dirty="0"/>
              <a:t>: to revisit the sounds ‘cua’, ‘cue’ and ‘cui’ in preparation for the next activity.</a:t>
            </a:r>
          </a:p>
          <a:p>
            <a:endParaRPr lang="es-GB" dirty="0"/>
          </a:p>
          <a:p>
            <a:r>
              <a:rPr lang="es-GB" b="1" dirty="0"/>
              <a:t>Procedure</a:t>
            </a:r>
            <a:r>
              <a:rPr lang="es-GB" dirty="0"/>
              <a:t>:</a:t>
            </a:r>
          </a:p>
          <a:p>
            <a:pPr marL="228600" indent="-228600">
              <a:buAutoNum type="arabicPeriod"/>
            </a:pPr>
            <a:r>
              <a:rPr lang="es-GB" dirty="0"/>
              <a:t>Play each recording to model the sounds. Students repeat after each sound is played.</a:t>
            </a:r>
          </a:p>
          <a:p>
            <a:pPr marL="228600" indent="-228600">
              <a:buAutoNum type="arabicPeriod"/>
            </a:pPr>
            <a:r>
              <a:rPr lang="es-GB" dirty="0"/>
              <a:t>Then, words containing these sounds will appear one by one with further clicks. Students say each word out loud chorally.</a:t>
            </a:r>
          </a:p>
          <a:p>
            <a:pPr marL="228600" indent="-228600">
              <a:buAutoNum type="arabicPeriod"/>
            </a:pPr>
            <a:endParaRPr lang="es-GB" dirty="0"/>
          </a:p>
          <a:p>
            <a:r>
              <a:rPr lang="es-GB" b="1" dirty="0"/>
              <a:t>Frequency of unkwnown words:</a:t>
            </a:r>
          </a:p>
          <a:p>
            <a:r>
              <a:rPr lang="es-GB" dirty="0"/>
              <a:t>adecuado [1223]; frecuente [1309]; circuito [</a:t>
            </a:r>
            <a:r>
              <a:rPr lang="es-GB"/>
              <a:t>3172]</a:t>
            </a: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a:t>
            </a:fld>
            <a:endParaRPr lang="en-US"/>
          </a:p>
        </p:txBody>
      </p:sp>
    </p:spTree>
    <p:extLst>
      <p:ext uri="{BB962C8B-B14F-4D97-AF65-F5344CB8AC3E}">
        <p14:creationId xmlns:p14="http://schemas.microsoft.com/office/powerpoint/2010/main" val="2838016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aseline="0" dirty="0"/>
              <a:t>7 minutes</a:t>
            </a:r>
          </a:p>
          <a:p>
            <a:endParaRPr lang="en-GB" baseline="0" dirty="0"/>
          </a:p>
          <a:p>
            <a:r>
              <a:rPr lang="en-GB" b="1" baseline="0" dirty="0"/>
              <a:t>Aim: </a:t>
            </a:r>
            <a:r>
              <a:rPr lang="en-GB" baseline="0" dirty="0"/>
              <a:t>to practise recognising the meanings of </a:t>
            </a:r>
            <a:r>
              <a:rPr lang="en-GB" i="1" baseline="0" dirty="0" err="1"/>
              <a:t>este</a:t>
            </a:r>
            <a:r>
              <a:rPr lang="en-GB" i="1" baseline="0" dirty="0"/>
              <a:t> </a:t>
            </a:r>
            <a:r>
              <a:rPr lang="en-GB" i="0" baseline="0" dirty="0"/>
              <a:t>and </a:t>
            </a:r>
            <a:r>
              <a:rPr lang="en-GB" i="1" baseline="0" dirty="0"/>
              <a:t>ese </a:t>
            </a:r>
            <a:r>
              <a:rPr lang="en-GB" i="0" baseline="0" dirty="0"/>
              <a:t>(reading activity).</a:t>
            </a:r>
            <a:endParaRPr lang="en-GB" i="1" baseline="0" dirty="0"/>
          </a:p>
          <a:p>
            <a:endParaRPr lang="en-GB" baseline="0" dirty="0"/>
          </a:p>
          <a:p>
            <a:r>
              <a:rPr lang="en-GB" b="1" baseline="0" dirty="0"/>
              <a:t>Procedure: </a:t>
            </a:r>
          </a:p>
          <a:p>
            <a:pPr marL="228600" indent="-228600">
              <a:buAutoNum type="arabicPeriod"/>
            </a:pPr>
            <a:r>
              <a:rPr lang="en-GB" baseline="0" dirty="0"/>
              <a:t>Go through the instructions with students. Ask students what they think ‘</a:t>
            </a:r>
            <a:r>
              <a:rPr lang="en-GB" baseline="0" dirty="0" err="1"/>
              <a:t>parque</a:t>
            </a:r>
            <a:r>
              <a:rPr lang="en-GB" baseline="0" dirty="0"/>
              <a:t> de </a:t>
            </a:r>
            <a:r>
              <a:rPr lang="en-GB" baseline="0" dirty="0" err="1"/>
              <a:t>atracciones</a:t>
            </a:r>
            <a:r>
              <a:rPr lang="en-GB" baseline="0" dirty="0"/>
              <a:t>’ might mean (students have learnt the –</a:t>
            </a:r>
            <a:r>
              <a:rPr lang="en-GB" baseline="0" dirty="0" err="1"/>
              <a:t>ción</a:t>
            </a:r>
            <a:r>
              <a:rPr lang="en-GB" baseline="0" dirty="0"/>
              <a:t> suffix before). The clip art might also be a clue here. Ensure that it is clear to all students that this refers to a theme park.</a:t>
            </a:r>
          </a:p>
          <a:p>
            <a:pPr marL="228600" indent="-228600">
              <a:buAutoNum type="arabicPeriod"/>
            </a:pPr>
            <a:r>
              <a:rPr lang="en-GB" baseline="0" dirty="0"/>
              <a:t>Highlight the meaning of the glossed words.</a:t>
            </a:r>
          </a:p>
          <a:p>
            <a:pPr marL="228600" indent="-228600">
              <a:buAutoNum type="arabicPeriod"/>
            </a:pPr>
            <a:r>
              <a:rPr lang="en-GB" baseline="0" dirty="0"/>
              <a:t>Students copy the grid and complete it, paying attention to the verbs in each sentence.</a:t>
            </a:r>
          </a:p>
          <a:p>
            <a:pPr marL="228600" indent="-228600">
              <a:buAutoNum type="arabicPeriod"/>
            </a:pPr>
            <a:r>
              <a:rPr lang="en-GB" baseline="0" dirty="0"/>
              <a:t>Click to give students item-by-item feedback and elicit oral translations of each sentence.</a:t>
            </a:r>
          </a:p>
          <a:p>
            <a:pPr marL="0" indent="0">
              <a:buNone/>
            </a:pPr>
            <a:endParaRPr lang="en-GB" baseline="0" dirty="0"/>
          </a:p>
          <a:p>
            <a:pPr marL="0" indent="0">
              <a:buNone/>
            </a:pPr>
            <a:r>
              <a:rPr lang="en-GB" b="1" baseline="0" dirty="0"/>
              <a:t>Frequency of unknown words and cognates:</a:t>
            </a:r>
          </a:p>
          <a:p>
            <a:pPr marL="0" indent="0">
              <a:buNone/>
            </a:pPr>
            <a:r>
              <a:rPr lang="en-GB" b="0" baseline="0" dirty="0" err="1"/>
              <a:t>fantasma</a:t>
            </a:r>
            <a:r>
              <a:rPr lang="en-GB" b="0" baseline="0" dirty="0"/>
              <a:t> [2514]; </a:t>
            </a:r>
            <a:r>
              <a:rPr lang="en-GB" b="0" baseline="0" dirty="0" err="1"/>
              <a:t>atracción</a:t>
            </a:r>
            <a:r>
              <a:rPr lang="en-GB" b="0" baseline="0" dirty="0"/>
              <a:t> [3473]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1197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to recap</a:t>
            </a:r>
            <a:r>
              <a:rPr lang="en-US" b="0" baseline="0" dirty="0"/>
              <a:t> the demonstrative adjectives ‘</a:t>
            </a:r>
            <a:r>
              <a:rPr lang="en-US" b="0" baseline="0" dirty="0" err="1"/>
              <a:t>este</a:t>
            </a:r>
            <a:r>
              <a:rPr lang="en-US" b="0" baseline="0" dirty="0"/>
              <a:t>’ and ‘</a:t>
            </a:r>
            <a:r>
              <a:rPr lang="en-US" b="0" baseline="0" dirty="0" err="1"/>
              <a:t>esa</a:t>
            </a:r>
            <a:r>
              <a:rPr lang="en-US" b="0" baseline="0" dirty="0"/>
              <a:t>’</a:t>
            </a:r>
            <a:endParaRPr lang="en-US" b="1" dirty="0"/>
          </a:p>
          <a:p>
            <a:endParaRPr lang="en-US" b="1" dirty="0"/>
          </a:p>
          <a:p>
            <a:r>
              <a:rPr lang="en-US" b="1"/>
              <a:t>Procedure:</a:t>
            </a:r>
            <a:r>
              <a:rPr lang="en-US" b="1" baseline="0"/>
              <a:t> </a:t>
            </a:r>
            <a:r>
              <a:rPr lang="en-US" b="0"/>
              <a:t>click </a:t>
            </a:r>
            <a:r>
              <a:rPr lang="en-US" b="0" dirty="0"/>
              <a:t>to go through the explanations and </a:t>
            </a:r>
            <a:r>
              <a:rPr lang="en-US" b="0"/>
              <a:t>examples.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7401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8 minutes</a:t>
            </a:r>
          </a:p>
          <a:p>
            <a:endParaRPr lang="en-GB" dirty="0"/>
          </a:p>
          <a:p>
            <a:r>
              <a:rPr lang="en-GB" b="1" dirty="0"/>
              <a:t>Aim: </a:t>
            </a:r>
            <a:r>
              <a:rPr lang="en-GB" b="0" dirty="0"/>
              <a:t>to</a:t>
            </a:r>
            <a:r>
              <a:rPr lang="en-GB" b="0" baseline="0" dirty="0"/>
              <a:t> practise recognition of the meanings of ‘</a:t>
            </a:r>
            <a:r>
              <a:rPr lang="en-GB" b="0" baseline="0" dirty="0" err="1"/>
              <a:t>esta</a:t>
            </a:r>
            <a:r>
              <a:rPr lang="en-GB" b="0" baseline="0" dirty="0"/>
              <a:t>’ and ‘</a:t>
            </a:r>
            <a:r>
              <a:rPr lang="en-GB" b="0" baseline="0" dirty="0" err="1"/>
              <a:t>esa</a:t>
            </a:r>
            <a:r>
              <a:rPr lang="en-GB" b="0" baseline="0" dirty="0"/>
              <a:t>’ (listening activity)</a:t>
            </a:r>
            <a:endParaRPr lang="en-GB" b="1" dirty="0"/>
          </a:p>
          <a:p>
            <a:endParaRPr lang="en-GB" dirty="0"/>
          </a:p>
          <a:p>
            <a:r>
              <a:rPr lang="en-GB" b="1" dirty="0"/>
              <a:t>Procedure:</a:t>
            </a:r>
          </a:p>
          <a:p>
            <a:pPr marL="228600" indent="-228600">
              <a:buAutoNum type="arabicPeriod"/>
            </a:pPr>
            <a:r>
              <a:rPr lang="en-US" b="0" baseline="0" dirty="0"/>
              <a:t>Students write 1-8 and copy the two-column grid into their books. </a:t>
            </a:r>
          </a:p>
          <a:p>
            <a:pPr marL="228600" indent="-228600">
              <a:buAutoNum type="arabicPeriod"/>
            </a:pPr>
            <a:r>
              <a:rPr lang="en-US" b="0" baseline="0" dirty="0"/>
              <a:t>Click the number button to play the recording.</a:t>
            </a:r>
          </a:p>
          <a:p>
            <a:pPr marL="228600" indent="-228600">
              <a:buAutoNum type="arabicPeriod"/>
            </a:pPr>
            <a:r>
              <a:rPr lang="en-US" b="0" dirty="0"/>
              <a:t>Students listen</a:t>
            </a:r>
            <a:r>
              <a:rPr lang="en-US" b="0" baseline="0" dirty="0"/>
              <a:t> carefully and tick the column with the meaning that matches what they hear in the audio. This will be based on whether they hear ‘</a:t>
            </a:r>
            <a:r>
              <a:rPr lang="en-US" b="0" baseline="0" dirty="0" err="1"/>
              <a:t>esta</a:t>
            </a:r>
            <a:r>
              <a:rPr lang="en-US" b="0" baseline="0" dirty="0"/>
              <a:t>’ (this) or ‘</a:t>
            </a:r>
            <a:r>
              <a:rPr lang="en-US" b="0" baseline="0" dirty="0" err="1"/>
              <a:t>esa</a:t>
            </a:r>
            <a:r>
              <a:rPr lang="en-US" b="0" baseline="0" dirty="0"/>
              <a:t>’ (that).</a:t>
            </a:r>
          </a:p>
          <a:p>
            <a:pPr marL="228600" indent="-228600">
              <a:buAutoNum type="arabicPeriod"/>
            </a:pPr>
            <a:r>
              <a:rPr lang="en-US" b="0" baseline="0" dirty="0"/>
              <a:t>Click to reveal the sentence scaffolding for the English translations.</a:t>
            </a:r>
          </a:p>
          <a:p>
            <a:pPr marL="228600" indent="-228600">
              <a:buAutoNum type="arabicPeriod"/>
            </a:pPr>
            <a:r>
              <a:rPr lang="en-US" b="0" baseline="0" dirty="0"/>
              <a:t>Students listen again and complete the missing parts of the translation. They need only write the missing words.</a:t>
            </a:r>
          </a:p>
          <a:p>
            <a:pPr marL="228600" indent="-228600">
              <a:buAutoNum type="arabicPeriod"/>
            </a:pPr>
            <a:r>
              <a:rPr lang="en-US" b="0" dirty="0"/>
              <a:t>The answers are revealed</a:t>
            </a:r>
            <a:r>
              <a:rPr lang="en-US" b="0" baseline="0" dirty="0"/>
              <a:t> by clicking.</a:t>
            </a:r>
          </a:p>
          <a:p>
            <a:pPr marL="228600" indent="-228600">
              <a:buAutoNum type="arabicPeriod"/>
            </a:pPr>
            <a:endParaRPr lang="en-GB" b="1" dirty="0"/>
          </a:p>
          <a:p>
            <a:r>
              <a:rPr lang="en-GB" b="1" dirty="0"/>
              <a:t>Transcript:</a:t>
            </a:r>
            <a:endParaRPr lang="en-GB" b="0" baseline="0" dirty="0"/>
          </a:p>
          <a:p>
            <a:pPr marL="228600" indent="-228600">
              <a:buAutoNum type="arabicPeriod"/>
            </a:pPr>
            <a:r>
              <a:rPr lang="en-GB" b="0" baseline="0" dirty="0" err="1"/>
              <a:t>Esa</a:t>
            </a:r>
            <a:r>
              <a:rPr lang="en-GB" b="0" baseline="0" dirty="0"/>
              <a:t> tienda </a:t>
            </a:r>
            <a:r>
              <a:rPr lang="en-GB" b="0" baseline="0" dirty="0" err="1"/>
              <a:t>vende</a:t>
            </a:r>
            <a:r>
              <a:rPr lang="en-GB" b="0" baseline="0" dirty="0"/>
              <a:t> </a:t>
            </a:r>
            <a:r>
              <a:rPr lang="en-GB" b="0" baseline="0" dirty="0" err="1"/>
              <a:t>recuerdos</a:t>
            </a:r>
            <a:r>
              <a:rPr lang="en-GB" b="0" baseline="0" dirty="0"/>
              <a:t>.</a:t>
            </a:r>
          </a:p>
          <a:p>
            <a:pPr marL="228600" indent="-228600">
              <a:buAutoNum type="arabicPeriod"/>
            </a:pPr>
            <a:r>
              <a:rPr lang="en-GB" b="0" baseline="0" dirty="0" err="1"/>
              <a:t>Esa</a:t>
            </a:r>
            <a:r>
              <a:rPr lang="en-GB" b="0" baseline="0" dirty="0"/>
              <a:t> </a:t>
            </a:r>
            <a:r>
              <a:rPr lang="en-GB" b="0" baseline="0" dirty="0" err="1"/>
              <a:t>chica</a:t>
            </a:r>
            <a:r>
              <a:rPr lang="en-GB" b="0" baseline="0" dirty="0"/>
              <a:t> </a:t>
            </a:r>
            <a:r>
              <a:rPr lang="en-GB" b="0" baseline="0" dirty="0" err="1"/>
              <a:t>ya</a:t>
            </a:r>
            <a:r>
              <a:rPr lang="en-GB" b="0" baseline="0" dirty="0"/>
              <a:t> </a:t>
            </a:r>
            <a:r>
              <a:rPr lang="en-GB" b="0" baseline="0" dirty="0" err="1"/>
              <a:t>está</a:t>
            </a:r>
            <a:r>
              <a:rPr lang="en-GB" b="0" baseline="0" dirty="0"/>
              <a:t> </a:t>
            </a:r>
            <a:r>
              <a:rPr lang="en-GB" b="0" baseline="0" dirty="0" err="1"/>
              <a:t>comprando</a:t>
            </a:r>
            <a:r>
              <a:rPr lang="en-GB" b="0" baseline="0" dirty="0"/>
              <a:t> entradas.</a:t>
            </a:r>
          </a:p>
          <a:p>
            <a:pPr marL="228600" indent="-228600">
              <a:buAutoNum type="arabicPeriod"/>
            </a:pPr>
            <a:r>
              <a:rPr lang="en-GB" b="0" baseline="0" dirty="0" err="1"/>
              <a:t>Esta</a:t>
            </a:r>
            <a:r>
              <a:rPr lang="en-GB" b="0" baseline="0" dirty="0"/>
              <a:t> </a:t>
            </a:r>
            <a:r>
              <a:rPr lang="en-GB" b="0" baseline="0" dirty="0" err="1"/>
              <a:t>señora</a:t>
            </a:r>
            <a:r>
              <a:rPr lang="en-GB" b="0" baseline="0" dirty="0"/>
              <a:t> </a:t>
            </a:r>
            <a:r>
              <a:rPr lang="en-GB" b="0" baseline="0" dirty="0" err="1"/>
              <a:t>reparte</a:t>
            </a:r>
            <a:r>
              <a:rPr lang="en-GB" b="0" baseline="0" dirty="0"/>
              <a:t> </a:t>
            </a:r>
            <a:r>
              <a:rPr lang="en-GB" b="0" baseline="0" dirty="0" err="1"/>
              <a:t>planos</a:t>
            </a:r>
            <a:r>
              <a:rPr lang="en-GB" b="0" baseline="0" dirty="0"/>
              <a:t> del </a:t>
            </a:r>
            <a:r>
              <a:rPr lang="en-GB" b="0" baseline="0" dirty="0" err="1"/>
              <a:t>parque</a:t>
            </a:r>
            <a:r>
              <a:rPr lang="en-GB" b="0" baseline="0" dirty="0"/>
              <a:t>.</a:t>
            </a:r>
          </a:p>
          <a:p>
            <a:pPr marL="228600" indent="-228600">
              <a:buAutoNum type="arabicPeriod"/>
            </a:pPr>
            <a:r>
              <a:rPr lang="en-GB" b="0" baseline="0" dirty="0" err="1"/>
              <a:t>Esta</a:t>
            </a:r>
            <a:r>
              <a:rPr lang="en-GB" b="0" baseline="0" dirty="0"/>
              <a:t> comida </a:t>
            </a:r>
            <a:r>
              <a:rPr lang="en-GB" b="0" baseline="0" dirty="0" err="1"/>
              <a:t>tiene</a:t>
            </a:r>
            <a:r>
              <a:rPr lang="en-GB" b="0" baseline="0" dirty="0"/>
              <a:t> un </a:t>
            </a:r>
            <a:r>
              <a:rPr lang="en-GB" b="0" baseline="0" dirty="0" err="1"/>
              <a:t>sabor</a:t>
            </a:r>
            <a:r>
              <a:rPr lang="en-GB" b="0" baseline="0" dirty="0"/>
              <a:t> </a:t>
            </a:r>
            <a:r>
              <a:rPr lang="en-GB" b="0" baseline="0" dirty="0" err="1"/>
              <a:t>raro</a:t>
            </a:r>
            <a:r>
              <a:rPr lang="en-GB" b="0" baseline="0" dirty="0"/>
              <a:t>.</a:t>
            </a:r>
          </a:p>
          <a:p>
            <a:pPr marL="228600" indent="-228600">
              <a:buAutoNum type="arabicPeriod"/>
            </a:pPr>
            <a:r>
              <a:rPr lang="en-GB" b="0" dirty="0" err="1"/>
              <a:t>Esa</a:t>
            </a:r>
            <a:r>
              <a:rPr lang="en-GB" b="0" dirty="0"/>
              <a:t> </a:t>
            </a:r>
            <a:r>
              <a:rPr lang="en-GB" b="0" dirty="0" err="1"/>
              <a:t>escritora</a:t>
            </a:r>
            <a:r>
              <a:rPr lang="en-GB" b="0" dirty="0"/>
              <a:t> escribe </a:t>
            </a:r>
            <a:r>
              <a:rPr lang="en-GB" b="0" dirty="0" err="1"/>
              <a:t>historias</a:t>
            </a:r>
            <a:r>
              <a:rPr lang="en-GB" b="0" dirty="0"/>
              <a:t> </a:t>
            </a:r>
            <a:r>
              <a:rPr lang="en-GB" b="0" dirty="0" err="1"/>
              <a:t>maravillosas</a:t>
            </a:r>
            <a:r>
              <a:rPr lang="en-GB" b="0" dirty="0"/>
              <a:t>.</a:t>
            </a:r>
          </a:p>
          <a:p>
            <a:pPr marL="228600" indent="-228600">
              <a:buAutoNum type="arabicPeriod"/>
            </a:pPr>
            <a:r>
              <a:rPr lang="en-GB" b="0" dirty="0" err="1"/>
              <a:t>Esta</a:t>
            </a:r>
            <a:r>
              <a:rPr lang="en-GB" b="0" dirty="0"/>
              <a:t> </a:t>
            </a:r>
            <a:r>
              <a:rPr lang="en-GB" b="0" dirty="0" err="1"/>
              <a:t>artista</a:t>
            </a:r>
            <a:r>
              <a:rPr lang="en-GB" b="0" dirty="0"/>
              <a:t> es </a:t>
            </a:r>
            <a:r>
              <a:rPr lang="en-GB" b="0" dirty="0" err="1"/>
              <a:t>muy</a:t>
            </a:r>
            <a:r>
              <a:rPr lang="en-GB" b="0" dirty="0"/>
              <a:t> </a:t>
            </a:r>
            <a:r>
              <a:rPr lang="en-GB" b="0" dirty="0" err="1"/>
              <a:t>conocida</a:t>
            </a:r>
            <a:r>
              <a:rPr lang="en-GB" b="0" dirty="0"/>
              <a:t> </a:t>
            </a:r>
            <a:r>
              <a:rPr lang="en-GB" b="0" dirty="0" err="1"/>
              <a:t>en</a:t>
            </a:r>
            <a:r>
              <a:rPr lang="en-GB" b="0" dirty="0"/>
              <a:t> México.</a:t>
            </a:r>
          </a:p>
          <a:p>
            <a:pPr marL="228600" indent="-228600">
              <a:buAutoNum type="arabicPeriod"/>
            </a:pPr>
            <a:r>
              <a:rPr lang="en-GB" b="0" dirty="0" err="1"/>
              <a:t>Esa</a:t>
            </a:r>
            <a:r>
              <a:rPr lang="en-GB" b="0" dirty="0"/>
              <a:t> </a:t>
            </a:r>
            <a:r>
              <a:rPr lang="en-GB" b="0" dirty="0" err="1"/>
              <a:t>foto</a:t>
            </a:r>
            <a:r>
              <a:rPr lang="en-GB" b="0" dirty="0"/>
              <a:t> me da </a:t>
            </a:r>
            <a:r>
              <a:rPr lang="en-GB" b="0" dirty="0" err="1"/>
              <a:t>risa</a:t>
            </a:r>
            <a:r>
              <a:rPr lang="en-GB" b="0" dirty="0"/>
              <a:t>.</a:t>
            </a:r>
          </a:p>
          <a:p>
            <a:pPr marL="228600" indent="-228600">
              <a:buAutoNum type="arabicPeriod"/>
            </a:pPr>
            <a:r>
              <a:rPr lang="en-GB" b="0" dirty="0" err="1"/>
              <a:t>Esa</a:t>
            </a:r>
            <a:r>
              <a:rPr lang="en-GB" b="0" dirty="0"/>
              <a:t> cola es </a:t>
            </a:r>
            <a:r>
              <a:rPr lang="en-GB" b="0" dirty="0" err="1"/>
              <a:t>demasiado</a:t>
            </a:r>
            <a:r>
              <a:rPr lang="en-GB" b="0" dirty="0"/>
              <a:t> </a:t>
            </a:r>
            <a:r>
              <a:rPr lang="en-GB" b="0" dirty="0" err="1"/>
              <a:t>larga</a:t>
            </a:r>
            <a:r>
              <a:rPr lang="en-GB" b="0" dirty="0"/>
              <a:t>.</a:t>
            </a:r>
          </a:p>
          <a:p>
            <a:endParaRPr lang="en-GB" b="1" dirty="0"/>
          </a:p>
          <a:p>
            <a:r>
              <a:rPr lang="en-GB" b="0" dirty="0"/>
              <a:t>Images are</a:t>
            </a:r>
            <a:r>
              <a:rPr lang="en-GB" b="0" baseline="0" dirty="0"/>
              <a:t> in the public domain and free to use:</a:t>
            </a:r>
            <a:endParaRPr lang="en-GB" b="0" dirty="0"/>
          </a:p>
          <a:p>
            <a:r>
              <a:rPr lang="en-GB" b="0" baseline="0" dirty="0"/>
              <a:t>https://</a:t>
            </a:r>
            <a:r>
              <a:rPr lang="en-GB" b="0" baseline="0" dirty="0" err="1"/>
              <a:t>publicdomainvectors.org</a:t>
            </a:r>
            <a:r>
              <a:rPr lang="en-GB" b="0" baseline="0" dirty="0"/>
              <a:t>/</a:t>
            </a:r>
            <a:r>
              <a:rPr lang="en-GB" b="0" baseline="0" dirty="0" err="1"/>
              <a:t>en</a:t>
            </a:r>
            <a:r>
              <a:rPr lang="en-GB" b="0" baseline="0" dirty="0"/>
              <a:t>/free-clipart/Theme-park-under-a-blue-sky-vector-graphics/33653.html</a:t>
            </a:r>
          </a:p>
          <a:p>
            <a:r>
              <a:rPr lang="en-GB" b="0" dirty="0"/>
              <a:t>https://</a:t>
            </a:r>
            <a:r>
              <a:rPr lang="en-GB" b="0" dirty="0" err="1"/>
              <a:t>pixabay.com</a:t>
            </a:r>
            <a:r>
              <a:rPr lang="en-GB" b="0" dirty="0"/>
              <a:t>/es/photos/feria-de-naranjas-parque-tem%c3%a1tico-6987813/</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atracción</a:t>
            </a:r>
            <a:r>
              <a:rPr lang="en-GB" b="0" baseline="0" dirty="0"/>
              <a:t> [3473]</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889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regular Spanish comparatives with ‘</a:t>
            </a:r>
            <a:r>
              <a:rPr lang="en-US" b="0" baseline="0" dirty="0" err="1"/>
              <a:t>más</a:t>
            </a:r>
            <a:r>
              <a:rPr lang="en-US" b="0" baseline="0" dirty="0"/>
              <a:t> que’ and ‘</a:t>
            </a:r>
            <a:r>
              <a:rPr lang="en-US" b="0" baseline="0" dirty="0" err="1"/>
              <a:t>menos</a:t>
            </a:r>
            <a:r>
              <a:rPr lang="en-US" b="0" baseline="0" dirty="0"/>
              <a:t> que’</a:t>
            </a:r>
            <a:endParaRPr lang="en-US" b="1" dirty="0"/>
          </a:p>
          <a:p>
            <a:endParaRPr lang="en-US" b="1" dirty="0"/>
          </a:p>
          <a:p>
            <a:r>
              <a:rPr lang="en-US" b="1" dirty="0"/>
              <a:t>Procedure:</a:t>
            </a:r>
          </a:p>
          <a:p>
            <a:pPr marL="228600" indent="-228600">
              <a:buAutoNum type="arabicPeriod"/>
            </a:pPr>
            <a:r>
              <a:rPr lang="en-US" b="0" dirty="0"/>
              <a:t>Teachers click to go through the slide. Gaps are left for students to provide answers which will be revealed with a click.</a:t>
            </a:r>
          </a:p>
          <a:p>
            <a:pPr marL="0" indent="0">
              <a:buNone/>
            </a:pPr>
            <a:endParaRPr lang="en-US" b="0" dirty="0"/>
          </a:p>
          <a:p>
            <a:pPr marL="0" indent="0">
              <a:buNone/>
            </a:pPr>
            <a:r>
              <a:rPr lang="en-US" b="1" dirty="0"/>
              <a:t>Notes:</a:t>
            </a:r>
          </a:p>
          <a:p>
            <a:pPr marL="0" indent="0">
              <a:buNone/>
            </a:pPr>
            <a:r>
              <a:rPr lang="en-US" b="0" dirty="0"/>
              <a:t>1.</a:t>
            </a:r>
            <a:r>
              <a:rPr lang="en-US" b="1" dirty="0"/>
              <a:t> </a:t>
            </a:r>
            <a:r>
              <a:rPr lang="en-US" b="0" dirty="0"/>
              <a:t>The</a:t>
            </a:r>
            <a:r>
              <a:rPr lang="en-US" b="0" baseline="0" dirty="0"/>
              <a:t> slide could easily be adapted for a higher-ability group so that students have to provide the full sentence when prompted.</a:t>
            </a:r>
            <a:endParaRPr lang="en-US" b="1" dirty="0"/>
          </a:p>
          <a:p>
            <a:r>
              <a:rPr lang="en-GB" dirty="0"/>
              <a:t>2. Teachers could optionally ask students here</a:t>
            </a:r>
            <a:r>
              <a:rPr lang="en-GB" baseline="0" dirty="0"/>
              <a:t> how to say ‘better than’ and ‘worse than’ (these were also introduced last week). These irregular comparatives will also be recapped in this lesson’s activities.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4274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 1/2</a:t>
            </a:r>
          </a:p>
          <a:p>
            <a:endParaRPr lang="en-US" b="1"/>
          </a:p>
          <a:p>
            <a:r>
              <a:rPr lang="en-US" b="1"/>
              <a:t>Timing</a:t>
            </a:r>
            <a:r>
              <a:rPr lang="en-US" b="1" dirty="0"/>
              <a:t>: </a:t>
            </a:r>
            <a:r>
              <a:rPr lang="en-US" b="0" dirty="0"/>
              <a:t>7</a:t>
            </a:r>
            <a:r>
              <a:rPr lang="en-US" b="0" baseline="0" dirty="0"/>
              <a:t> minutes </a:t>
            </a:r>
            <a:endParaRPr lang="en-US" b="1" dirty="0"/>
          </a:p>
          <a:p>
            <a:endParaRPr lang="en-US" b="1" dirty="0"/>
          </a:p>
          <a:p>
            <a:r>
              <a:rPr lang="en-US" b="1" dirty="0"/>
              <a:t>Aim: </a:t>
            </a:r>
          </a:p>
          <a:p>
            <a:pPr marL="285750" indent="-285750">
              <a:buAutoNum type="romanLcParenR"/>
            </a:pPr>
            <a:r>
              <a:rPr lang="en-US" b="0" dirty="0"/>
              <a:t>to </a:t>
            </a:r>
            <a:r>
              <a:rPr lang="en-US" b="0" dirty="0" err="1"/>
              <a:t>practise</a:t>
            </a:r>
            <a:r>
              <a:rPr lang="en-US" b="0" baseline="0" dirty="0"/>
              <a:t> </a:t>
            </a:r>
            <a:r>
              <a:rPr lang="en-US" b="0" baseline="0" dirty="0" err="1"/>
              <a:t>recognising</a:t>
            </a:r>
            <a:r>
              <a:rPr lang="en-US" b="0" baseline="0" dirty="0"/>
              <a:t> the gender of nouns ending in –o and –a</a:t>
            </a:r>
          </a:p>
          <a:p>
            <a:pPr marL="285750" indent="-285750">
              <a:buAutoNum type="romanLcParenR"/>
            </a:pPr>
            <a:r>
              <a:rPr lang="en-US" b="0" baseline="0" dirty="0"/>
              <a:t>to use gender </a:t>
            </a:r>
            <a:r>
              <a:rPr lang="en-US" b="0" baseline="0"/>
              <a:t>marking on nouns to identify </a:t>
            </a:r>
            <a:r>
              <a:rPr lang="en-US" b="0" baseline="0" dirty="0"/>
              <a:t>the correct demonstrative adjective</a:t>
            </a:r>
          </a:p>
          <a:p>
            <a:pPr marL="285750" indent="-285750">
              <a:buAutoNum type="romanLcParenR"/>
            </a:pPr>
            <a:r>
              <a:rPr lang="en-US" b="0" baseline="0" dirty="0"/>
              <a:t>to consolidate understanding of comparatives and new vocabulary</a:t>
            </a:r>
            <a:endParaRPr lang="en-US" b="1" dirty="0"/>
          </a:p>
          <a:p>
            <a:endParaRPr lang="en-US" b="1" dirty="0"/>
          </a:p>
          <a:p>
            <a:r>
              <a:rPr lang="en-US" b="1" dirty="0"/>
              <a:t>Procedure:</a:t>
            </a:r>
          </a:p>
          <a:p>
            <a:pPr marL="228600" indent="-228600">
              <a:buAutoNum type="arabicPeriod"/>
            </a:pPr>
            <a:r>
              <a:rPr lang="en-US" b="0" dirty="0"/>
              <a:t>Click to show the instructions and then the reading</a:t>
            </a:r>
            <a:r>
              <a:rPr lang="en-US" b="0" baseline="0" dirty="0"/>
              <a:t> passage and the table which the students can copy out.</a:t>
            </a:r>
          </a:p>
          <a:p>
            <a:pPr marL="228600" indent="-228600">
              <a:buAutoNum type="arabicPeriod"/>
            </a:pPr>
            <a:r>
              <a:rPr lang="en-US" b="0" baseline="0" dirty="0"/>
              <a:t>Students write either ‘</a:t>
            </a:r>
            <a:r>
              <a:rPr lang="en-US" b="0" baseline="0" dirty="0" err="1"/>
              <a:t>este</a:t>
            </a:r>
            <a:r>
              <a:rPr lang="en-US" b="0" baseline="0" dirty="0"/>
              <a:t>’ or ‘</a:t>
            </a:r>
            <a:r>
              <a:rPr lang="en-US" b="0" baseline="0" dirty="0" err="1"/>
              <a:t>esta</a:t>
            </a:r>
            <a:r>
              <a:rPr lang="en-US" b="0" baseline="0" dirty="0"/>
              <a:t>’ for each number.</a:t>
            </a:r>
          </a:p>
          <a:p>
            <a:pPr marL="228600" indent="-228600">
              <a:buAutoNum type="arabicPeriod"/>
            </a:pPr>
            <a:r>
              <a:rPr lang="en-US" b="0" baseline="0" dirty="0"/>
              <a:t>Students can listen to the conversation to check answers. Click on the audio player (top right of the slide).</a:t>
            </a:r>
          </a:p>
          <a:p>
            <a:pPr marL="228600" indent="-228600">
              <a:buAutoNum type="arabicPeriod"/>
            </a:pPr>
            <a:r>
              <a:rPr lang="en-US" b="0" baseline="0" dirty="0"/>
              <a:t>Answers are also shown in the text by clicking. </a:t>
            </a:r>
          </a:p>
          <a:p>
            <a:pPr marL="228600" indent="-228600">
              <a:buAutoNum type="arabicPeriod"/>
            </a:pPr>
            <a:r>
              <a:rPr lang="en-US" b="0" baseline="0" dirty="0"/>
              <a:t>The next slide continues to exploit the text with an activity where students translate five comparative sentences into </a:t>
            </a:r>
            <a:r>
              <a:rPr lang="en-US" b="0" baseline="0"/>
              <a:t>English.</a:t>
            </a:r>
          </a:p>
          <a:p>
            <a:pPr marL="228600" indent="-228600">
              <a:buAutoNum type="arabicPeriod"/>
            </a:pPr>
            <a:endParaRPr lang="en-US" b="0" baseline="0"/>
          </a:p>
          <a:p>
            <a:r>
              <a:rPr lang="en-US" b="1" baseline="0"/>
              <a:t>Frequency of unknown words:</a:t>
            </a:r>
          </a:p>
          <a:p>
            <a:r>
              <a:rPr lang="en-US" b="0" baseline="0"/>
              <a:t>atracción [3473]; montaña rusa [N/A]</a:t>
            </a:r>
            <a:endParaRPr lang="en-US" b="0" baseline="0" dirty="0"/>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809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a:t>
            </a:r>
            <a:r>
              <a:rPr lang="en-US" b="1" baseline="0" dirty="0"/>
              <a:t> 2/2</a:t>
            </a:r>
          </a:p>
          <a:p>
            <a:endParaRPr lang="en-US" b="1" baseline="0" dirty="0"/>
          </a:p>
          <a:p>
            <a:r>
              <a:rPr lang="en-US" b="1" baseline="0" dirty="0"/>
              <a:t>Frequency of unknown words:</a:t>
            </a:r>
          </a:p>
          <a:p>
            <a:r>
              <a:rPr lang="en-US" b="0" baseline="0" dirty="0" err="1"/>
              <a:t>caer</a:t>
            </a:r>
            <a:r>
              <a:rPr lang="en-US" b="0" baseline="0" dirty="0"/>
              <a:t> [251]; </a:t>
            </a:r>
            <a:r>
              <a:rPr lang="en-US" b="0" baseline="0" dirty="0" err="1"/>
              <a:t>atracción</a:t>
            </a:r>
            <a:r>
              <a:rPr lang="en-US" b="0" baseline="0" dirty="0"/>
              <a:t> [3473]; </a:t>
            </a:r>
            <a:r>
              <a:rPr lang="en-US" b="0" baseline="0" dirty="0" err="1"/>
              <a:t>mojado</a:t>
            </a:r>
            <a:r>
              <a:rPr lang="en-US" b="0" baseline="0" dirty="0"/>
              <a:t> [3376]</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026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4 minutes</a:t>
            </a:r>
            <a:endParaRPr lang="en-US" b="0" dirty="0"/>
          </a:p>
          <a:p>
            <a:endParaRPr lang="en-US" b="1" dirty="0"/>
          </a:p>
          <a:p>
            <a:r>
              <a:rPr lang="en-US" b="1" dirty="0"/>
              <a:t>Aim: </a:t>
            </a:r>
            <a:r>
              <a:rPr lang="en-US" b="0"/>
              <a:t>to consolidate understanding</a:t>
            </a:r>
            <a:r>
              <a:rPr lang="en-US" b="0" baseline="0"/>
              <a:t> of</a:t>
            </a:r>
            <a:r>
              <a:rPr lang="en-US" b="0"/>
              <a:t> regular and</a:t>
            </a:r>
            <a:r>
              <a:rPr lang="en-US" b="0" baseline="0"/>
              <a:t> irregular </a:t>
            </a:r>
            <a:r>
              <a:rPr lang="en-US" b="0"/>
              <a:t>comparatives</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a:t>
            </a:r>
            <a:r>
              <a:rPr lang="en-US" b="0" baseline="0" dirty="0"/>
              <a:t> translate these sentences </a:t>
            </a:r>
            <a:r>
              <a:rPr lang="en-US" b="0" baseline="0"/>
              <a:t>that from </a:t>
            </a:r>
            <a:r>
              <a:rPr lang="en-US" b="0" baseline="0" dirty="0"/>
              <a:t>the previous text</a:t>
            </a:r>
            <a:r>
              <a:rPr lang="en-US" b="0" baseline="0"/>
              <a:t>. S</a:t>
            </a:r>
            <a:r>
              <a:rPr lang="en-GB" b="0" baseline="0"/>
              <a:t>entences 1-3 are taken directly from the text. </a:t>
            </a:r>
            <a:r>
              <a:rPr lang="en-US" b="0" baseline="0"/>
              <a:t>Sentence 4-5 are included to check understanding of the irregular comparatives ‘mejor que’ and ‘peor que’ as these will feature in the next activity.</a:t>
            </a:r>
          </a:p>
          <a:p>
            <a:pPr marL="228600" indent="-228600">
              <a:buAutoNum type="arabicPeriod"/>
            </a:pPr>
            <a:r>
              <a:rPr lang="en-US" b="0"/>
              <a:t>Click</a:t>
            </a:r>
            <a:r>
              <a:rPr lang="en-US" b="0" baseline="0"/>
              <a:t> </a:t>
            </a:r>
            <a:r>
              <a:rPr lang="en-US" b="0" baseline="0" dirty="0"/>
              <a:t>to reveal the </a:t>
            </a:r>
            <a:r>
              <a:rPr lang="en-US" b="0" baseline="0"/>
              <a:t>answers</a:t>
            </a:r>
            <a:r>
              <a:rPr lang="en-GB" b="0" baseline="0"/>
              <a:t>.</a:t>
            </a:r>
          </a:p>
          <a:p>
            <a:pPr marL="0" indent="0">
              <a:buNone/>
            </a:pPr>
            <a:endParaRPr lang="en-GB" b="1" baseline="0"/>
          </a:p>
          <a:p>
            <a:pPr marL="0" indent="0">
              <a:buNone/>
            </a:pPr>
            <a:r>
              <a:rPr lang="en-GB" b="1" baseline="0"/>
              <a:t>Frequency of unknown words:</a:t>
            </a:r>
            <a:br>
              <a:rPr lang="en-GB" b="0" baseline="0"/>
            </a:br>
            <a:r>
              <a:rPr lang="en-GB" b="0" baseline="0"/>
              <a:t>atracción [3473]; montaña rusa [N/A]</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970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10 minutes</a:t>
            </a:r>
          </a:p>
          <a:p>
            <a:endParaRPr lang="en-GB" dirty="0"/>
          </a:p>
          <a:p>
            <a:r>
              <a:rPr lang="en-GB" b="1" dirty="0"/>
              <a:t>Aim: </a:t>
            </a:r>
          </a:p>
          <a:p>
            <a:r>
              <a:rPr lang="en-GB" dirty="0" err="1"/>
              <a:t>i</a:t>
            </a:r>
            <a:r>
              <a:rPr lang="en-GB" dirty="0"/>
              <a:t>) to write sentences</a:t>
            </a:r>
            <a:r>
              <a:rPr lang="en-GB" baseline="0" dirty="0"/>
              <a:t> using the demonstrative adjectives ‘ese’ and ‘</a:t>
            </a:r>
            <a:r>
              <a:rPr lang="en-GB" baseline="0" dirty="0" err="1"/>
              <a:t>esa</a:t>
            </a:r>
            <a:r>
              <a:rPr lang="en-GB" baseline="0" dirty="0"/>
              <a:t>’ and comparatives, using the prompts.</a:t>
            </a:r>
          </a:p>
          <a:p>
            <a:r>
              <a:rPr lang="en-GB" baseline="0" dirty="0"/>
              <a:t>ii) to practise producing new and revisited vocabulary in writing.</a:t>
            </a:r>
          </a:p>
          <a:p>
            <a:endParaRPr lang="en-GB" b="1" baseline="0" dirty="0"/>
          </a:p>
          <a:p>
            <a:r>
              <a:rPr lang="en-GB" b="1" baseline="0" dirty="0"/>
              <a:t>Procedure: </a:t>
            </a:r>
          </a:p>
          <a:p>
            <a:pPr marL="228600" indent="-228600">
              <a:buAutoNum type="arabicPeriod"/>
            </a:pPr>
            <a:r>
              <a:rPr lang="en-GB" baseline="0" dirty="0"/>
              <a:t>The teacher brings up each combination of sentence parts</a:t>
            </a:r>
          </a:p>
          <a:p>
            <a:pPr marL="228600" indent="-228600">
              <a:buAutoNum type="arabicPeriod"/>
            </a:pPr>
            <a:r>
              <a:rPr lang="en-GB" baseline="0" dirty="0"/>
              <a:t>Students can be asked to write the Spanish on mini-whiteboards or in their books, then volunteer the answer orally.</a:t>
            </a:r>
          </a:p>
          <a:p>
            <a:pPr marL="228600" indent="-228600">
              <a:buAutoNum type="arabicPeriod"/>
            </a:pPr>
            <a:r>
              <a:rPr lang="en-GB" baseline="0" dirty="0"/>
              <a:t>Students could then create a number of their own sentences, using new combinations of words in the grid. Students can be encouraged to use the rectangles that haven’t yet been used (‘worse than’, ‘in price in your city’).</a:t>
            </a:r>
          </a:p>
          <a:p>
            <a:pPr marL="228600" indent="-228600">
              <a:buAutoNum type="arabicPeriod"/>
            </a:pPr>
            <a:r>
              <a:rPr lang="en-GB" baseline="0" dirty="0"/>
              <a:t>After writing the even sentences, the teacher could encourage an oral simultaneous translation task, where students say a sentence and their partner translates it. Some may find this challenging to do on the spot, so this oral component could be done by some students, while other students continue to practise writing.</a:t>
            </a:r>
          </a:p>
          <a:p>
            <a:pPr marL="228600" indent="-228600">
              <a:buAutoNum type="arabicPeriod"/>
            </a:pPr>
            <a:r>
              <a:rPr lang="en-GB" baseline="0" dirty="0"/>
              <a:t>A final question could involve the teacher writing a sentence down from the elements provided, but not showing it. Every student also writes down one sentence, trying to use their sixth sense to make it as similar as possible to the teacher’s sentence. Great minds think alike!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Sentences: </a:t>
            </a:r>
          </a:p>
          <a:p>
            <a:pPr marL="228600" indent="-228600" algn="l">
              <a:buAutoNum type="arabicParenR"/>
            </a:pPr>
            <a:r>
              <a:rPr lang="en-GB" sz="1200" b="0" dirty="0">
                <a:solidFill>
                  <a:schemeClr val="accent5">
                    <a:lumMod val="50000"/>
                  </a:schemeClr>
                </a:solidFill>
              </a:rPr>
              <a:t>That food seems healthier than the Mexican food.</a:t>
            </a:r>
            <a:r>
              <a:rPr lang="en-GB" sz="1200" b="0" baseline="0" dirty="0">
                <a:solidFill>
                  <a:schemeClr val="accent5">
                    <a:lumMod val="50000"/>
                  </a:schemeClr>
                </a:solidFill>
              </a:rPr>
              <a:t> (</a:t>
            </a:r>
            <a:r>
              <a:rPr lang="en-GB" sz="1200" b="0" dirty="0" err="1">
                <a:solidFill>
                  <a:schemeClr val="accent5">
                    <a:lumMod val="50000"/>
                  </a:schemeClr>
                </a:solidFill>
              </a:rPr>
              <a:t>Esa</a:t>
            </a:r>
            <a:r>
              <a:rPr lang="en-GB" sz="1200" b="0" dirty="0">
                <a:solidFill>
                  <a:schemeClr val="accent5">
                    <a:lumMod val="50000"/>
                  </a:schemeClr>
                </a:solidFill>
              </a:rPr>
              <a:t> comida </a:t>
            </a:r>
            <a:r>
              <a:rPr lang="en-GB" sz="1200" b="0" dirty="0" err="1">
                <a:solidFill>
                  <a:schemeClr val="accent5">
                    <a:lumMod val="50000"/>
                  </a:schemeClr>
                </a:solidFill>
              </a:rPr>
              <a:t>parece</a:t>
            </a:r>
            <a:r>
              <a:rPr lang="en-GB" sz="1200" b="0" dirty="0">
                <a:solidFill>
                  <a:schemeClr val="accent5">
                    <a:lumMod val="50000"/>
                  </a:schemeClr>
                </a:solidFill>
              </a:rPr>
              <a:t> </a:t>
            </a:r>
            <a:r>
              <a:rPr lang="en-GB" sz="1200" b="0" dirty="0" err="1">
                <a:solidFill>
                  <a:schemeClr val="accent5">
                    <a:lumMod val="50000"/>
                  </a:schemeClr>
                </a:solidFill>
              </a:rPr>
              <a:t>más</a:t>
            </a:r>
            <a:r>
              <a:rPr lang="en-GB" sz="1200" b="0" dirty="0">
                <a:solidFill>
                  <a:schemeClr val="accent5">
                    <a:lumMod val="50000"/>
                  </a:schemeClr>
                </a:solidFill>
              </a:rPr>
              <a:t> </a:t>
            </a:r>
            <a:r>
              <a:rPr lang="en-GB" sz="1200" b="0" dirty="0" err="1">
                <a:solidFill>
                  <a:schemeClr val="accent5">
                    <a:lumMod val="50000"/>
                  </a:schemeClr>
                </a:solidFill>
              </a:rPr>
              <a:t>sana</a:t>
            </a:r>
            <a:r>
              <a:rPr lang="en-GB" sz="1200" b="0" dirty="0">
                <a:solidFill>
                  <a:schemeClr val="accent5">
                    <a:lumMod val="50000"/>
                  </a:schemeClr>
                </a:solidFill>
              </a:rPr>
              <a:t> que la comida </a:t>
            </a:r>
            <a:r>
              <a:rPr lang="en-GB" sz="1200" b="0" dirty="0" err="1">
                <a:solidFill>
                  <a:schemeClr val="accent5">
                    <a:lumMod val="50000"/>
                  </a:schemeClr>
                </a:solidFill>
              </a:rPr>
              <a:t>mexicana</a:t>
            </a:r>
            <a:r>
              <a:rPr lang="en-GB" sz="1200" b="0" baseline="0" dirty="0">
                <a:solidFill>
                  <a:schemeClr val="accent5">
                    <a:lumMod val="50000"/>
                  </a:schemeClr>
                </a:solidFill>
              </a:rPr>
              <a:t>.) </a:t>
            </a:r>
          </a:p>
          <a:p>
            <a:pPr marL="228600" indent="-228600" algn="l">
              <a:buAutoNum type="arabicParenR"/>
            </a:pPr>
            <a:r>
              <a:rPr lang="en-GB" sz="1200" b="0" baseline="0" dirty="0">
                <a:solidFill>
                  <a:schemeClr val="accent5">
                    <a:lumMod val="50000"/>
                  </a:schemeClr>
                </a:solidFill>
              </a:rPr>
              <a:t>That place is bigger than the park in my town. (Este sitio es </a:t>
            </a:r>
            <a:r>
              <a:rPr lang="en-GB" sz="1200" b="0" baseline="0" dirty="0" err="1">
                <a:solidFill>
                  <a:schemeClr val="accent5">
                    <a:lumMod val="50000"/>
                  </a:schemeClr>
                </a:solidFill>
              </a:rPr>
              <a:t>más</a:t>
            </a:r>
            <a:r>
              <a:rPr lang="en-GB" sz="1200" b="0" baseline="0" dirty="0">
                <a:solidFill>
                  <a:schemeClr val="accent5">
                    <a:lumMod val="50000"/>
                  </a:schemeClr>
                </a:solidFill>
              </a:rPr>
              <a:t> </a:t>
            </a:r>
            <a:r>
              <a:rPr lang="en-GB" sz="1200" b="0" baseline="0" dirty="0" err="1">
                <a:solidFill>
                  <a:schemeClr val="accent5">
                    <a:lumMod val="50000"/>
                  </a:schemeClr>
                </a:solidFill>
              </a:rPr>
              <a:t>grande</a:t>
            </a:r>
            <a:r>
              <a:rPr lang="en-GB" sz="1200" b="0" baseline="0" dirty="0">
                <a:solidFill>
                  <a:schemeClr val="accent5">
                    <a:lumMod val="50000"/>
                  </a:schemeClr>
                </a:solidFill>
              </a:rPr>
              <a:t> que </a:t>
            </a:r>
            <a:r>
              <a:rPr lang="en-GB" sz="1200" b="0" baseline="0" dirty="0" err="1">
                <a:solidFill>
                  <a:schemeClr val="accent5">
                    <a:lumMod val="50000"/>
                  </a:schemeClr>
                </a:solidFill>
              </a:rPr>
              <a:t>el</a:t>
            </a:r>
            <a:r>
              <a:rPr lang="en-GB" sz="1200" b="0" baseline="0" dirty="0">
                <a:solidFill>
                  <a:schemeClr val="accent5">
                    <a:lumMod val="50000"/>
                  </a:schemeClr>
                </a:solidFill>
              </a:rPr>
              <a:t> </a:t>
            </a:r>
            <a:r>
              <a:rPr lang="en-GB" sz="1200" b="0" baseline="0" dirty="0" err="1">
                <a:solidFill>
                  <a:schemeClr val="accent5">
                    <a:lumMod val="50000"/>
                  </a:schemeClr>
                </a:solidFill>
              </a:rPr>
              <a:t>parque</a:t>
            </a:r>
            <a:r>
              <a:rPr lang="en-GB" sz="1200" b="0" baseline="0" dirty="0">
                <a:solidFill>
                  <a:schemeClr val="accent5">
                    <a:lumMod val="50000"/>
                  </a:schemeClr>
                </a:solidFill>
              </a:rPr>
              <a:t> </a:t>
            </a:r>
            <a:r>
              <a:rPr lang="en-GB" sz="1200" b="0" baseline="0" dirty="0" err="1">
                <a:solidFill>
                  <a:schemeClr val="accent5">
                    <a:lumMod val="50000"/>
                  </a:schemeClr>
                </a:solidFill>
              </a:rPr>
              <a:t>en</a:t>
            </a:r>
            <a:r>
              <a:rPr lang="en-GB" sz="1200" b="0" baseline="0" dirty="0">
                <a:solidFill>
                  <a:schemeClr val="accent5">
                    <a:lumMod val="50000"/>
                  </a:schemeClr>
                </a:solidFill>
              </a:rPr>
              <a:t> mi pueblo.)</a:t>
            </a:r>
          </a:p>
          <a:p>
            <a:pPr marL="228600" indent="-228600" algn="l">
              <a:buAutoNum type="arabicParenR"/>
            </a:pPr>
            <a:r>
              <a:rPr lang="en-GB" sz="1200" b="0" baseline="0" dirty="0">
                <a:solidFill>
                  <a:schemeClr val="accent5">
                    <a:lumMod val="50000"/>
                  </a:schemeClr>
                </a:solidFill>
              </a:rPr>
              <a:t>That ride is faster than the other one. (</a:t>
            </a:r>
            <a:r>
              <a:rPr lang="en-GB" sz="1200" b="0" baseline="0" dirty="0" err="1">
                <a:solidFill>
                  <a:schemeClr val="accent5">
                    <a:lumMod val="50000"/>
                  </a:schemeClr>
                </a:solidFill>
              </a:rPr>
              <a:t>Esta</a:t>
            </a:r>
            <a:r>
              <a:rPr lang="en-GB" sz="1200" b="0" baseline="0" dirty="0">
                <a:solidFill>
                  <a:schemeClr val="accent5">
                    <a:lumMod val="50000"/>
                  </a:schemeClr>
                </a:solidFill>
              </a:rPr>
              <a:t> </a:t>
            </a:r>
            <a:r>
              <a:rPr lang="en-GB" sz="1200" b="0" baseline="0" dirty="0" err="1">
                <a:solidFill>
                  <a:schemeClr val="accent5">
                    <a:lumMod val="50000"/>
                  </a:schemeClr>
                </a:solidFill>
              </a:rPr>
              <a:t>atracción</a:t>
            </a:r>
            <a:r>
              <a:rPr lang="en-GB" sz="1200" b="0" baseline="0" dirty="0">
                <a:solidFill>
                  <a:schemeClr val="accent5">
                    <a:lumMod val="50000"/>
                  </a:schemeClr>
                </a:solidFill>
              </a:rPr>
              <a:t> es </a:t>
            </a:r>
            <a:r>
              <a:rPr lang="en-GB" sz="1200" b="0" baseline="0" dirty="0" err="1">
                <a:solidFill>
                  <a:schemeClr val="accent5">
                    <a:lumMod val="50000"/>
                  </a:schemeClr>
                </a:solidFill>
              </a:rPr>
              <a:t>más</a:t>
            </a:r>
            <a:r>
              <a:rPr lang="en-GB" sz="1200" b="0" baseline="0" dirty="0">
                <a:solidFill>
                  <a:schemeClr val="accent5">
                    <a:lumMod val="50000"/>
                  </a:schemeClr>
                </a:solidFill>
              </a:rPr>
              <a:t> </a:t>
            </a:r>
            <a:r>
              <a:rPr lang="en-GB" sz="1200" b="0" baseline="0" dirty="0" err="1">
                <a:solidFill>
                  <a:schemeClr val="accent5">
                    <a:lumMod val="50000"/>
                  </a:schemeClr>
                </a:solidFill>
              </a:rPr>
              <a:t>rápida</a:t>
            </a:r>
            <a:r>
              <a:rPr lang="en-GB" sz="1200" b="0" baseline="0" dirty="0">
                <a:solidFill>
                  <a:schemeClr val="accent5">
                    <a:lumMod val="50000"/>
                  </a:schemeClr>
                </a:solidFill>
              </a:rPr>
              <a:t> que la </a:t>
            </a:r>
            <a:r>
              <a:rPr lang="en-GB" sz="1200" b="0" baseline="0" dirty="0" err="1">
                <a:solidFill>
                  <a:schemeClr val="accent5">
                    <a:lumMod val="50000"/>
                  </a:schemeClr>
                </a:solidFill>
              </a:rPr>
              <a:t>otra</a:t>
            </a:r>
            <a:r>
              <a:rPr lang="en-GB" sz="1200" b="0" baseline="0" dirty="0">
                <a:solidFill>
                  <a:schemeClr val="accent5">
                    <a:lumMod val="50000"/>
                  </a:schemeClr>
                </a:solidFill>
              </a:rPr>
              <a:t>.)</a:t>
            </a:r>
          </a:p>
          <a:p>
            <a:pPr marL="228600" indent="-228600" algn="l">
              <a:buAutoNum type="arabicParenR"/>
            </a:pPr>
            <a:r>
              <a:rPr lang="en-GB" sz="1200" b="0" baseline="0" dirty="0">
                <a:solidFill>
                  <a:schemeClr val="accent5">
                    <a:lumMod val="50000"/>
                  </a:schemeClr>
                </a:solidFill>
              </a:rPr>
              <a:t>That souvenir is less expensive than the t-shirt. (Ese </a:t>
            </a:r>
            <a:r>
              <a:rPr lang="en-GB" sz="1200" b="0" baseline="0" dirty="0" err="1">
                <a:solidFill>
                  <a:schemeClr val="accent5">
                    <a:lumMod val="50000"/>
                  </a:schemeClr>
                </a:solidFill>
              </a:rPr>
              <a:t>recuerdo</a:t>
            </a:r>
            <a:r>
              <a:rPr lang="en-GB" sz="1200" b="0" baseline="0" dirty="0">
                <a:solidFill>
                  <a:schemeClr val="accent5">
                    <a:lumMod val="50000"/>
                  </a:schemeClr>
                </a:solidFill>
              </a:rPr>
              <a:t> es </a:t>
            </a:r>
            <a:r>
              <a:rPr lang="en-GB" sz="1200" b="0" baseline="0" dirty="0" err="1">
                <a:solidFill>
                  <a:schemeClr val="accent5">
                    <a:lumMod val="50000"/>
                  </a:schemeClr>
                </a:solidFill>
              </a:rPr>
              <a:t>menos</a:t>
            </a:r>
            <a:r>
              <a:rPr lang="en-GB" sz="1200" b="0" baseline="0" dirty="0">
                <a:solidFill>
                  <a:schemeClr val="accent5">
                    <a:lumMod val="50000"/>
                  </a:schemeClr>
                </a:solidFill>
              </a:rPr>
              <a:t> </a:t>
            </a:r>
            <a:r>
              <a:rPr lang="en-GB" sz="1200" b="0" baseline="0" dirty="0" err="1">
                <a:solidFill>
                  <a:schemeClr val="accent5">
                    <a:lumMod val="50000"/>
                  </a:schemeClr>
                </a:solidFill>
              </a:rPr>
              <a:t>caro</a:t>
            </a:r>
            <a:r>
              <a:rPr lang="en-GB" sz="1200" b="0" baseline="0" dirty="0">
                <a:solidFill>
                  <a:schemeClr val="accent5">
                    <a:lumMod val="50000"/>
                  </a:schemeClr>
                </a:solidFill>
              </a:rPr>
              <a:t> que la </a:t>
            </a:r>
            <a:r>
              <a:rPr lang="en-GB" sz="1200" b="0" baseline="0" dirty="0" err="1">
                <a:solidFill>
                  <a:schemeClr val="accent5">
                    <a:lumMod val="50000"/>
                  </a:schemeClr>
                </a:solidFill>
              </a:rPr>
              <a:t>camiseta</a:t>
            </a:r>
            <a:r>
              <a:rPr lang="en-GB" sz="1200" b="0" baseline="0" dirty="0">
                <a:solidFill>
                  <a:schemeClr val="accent5">
                    <a:lumMod val="50000"/>
                  </a:schemeClr>
                </a:solidFill>
              </a:rPr>
              <a:t>.)</a:t>
            </a:r>
          </a:p>
          <a:p>
            <a:pPr marL="228600" indent="-228600" algn="l">
              <a:buAutoNum type="arabicParenR"/>
            </a:pPr>
            <a:r>
              <a:rPr lang="en-GB" sz="1200" b="0" baseline="0" dirty="0">
                <a:solidFill>
                  <a:schemeClr val="accent5">
                    <a:lumMod val="50000"/>
                  </a:schemeClr>
                </a:solidFill>
              </a:rPr>
              <a:t>That boy is less happy than his friend (m). (Ese chico </a:t>
            </a:r>
            <a:r>
              <a:rPr lang="en-GB" sz="1200" b="0" baseline="0" dirty="0" err="1">
                <a:solidFill>
                  <a:schemeClr val="accent5">
                    <a:lumMod val="50000"/>
                  </a:schemeClr>
                </a:solidFill>
              </a:rPr>
              <a:t>está</a:t>
            </a:r>
            <a:r>
              <a:rPr lang="en-GB" sz="1200" b="0" baseline="0" dirty="0">
                <a:solidFill>
                  <a:schemeClr val="accent5">
                    <a:lumMod val="50000"/>
                  </a:schemeClr>
                </a:solidFill>
              </a:rPr>
              <a:t> </a:t>
            </a:r>
            <a:r>
              <a:rPr lang="en-GB" sz="1200" b="0" baseline="0" dirty="0" err="1">
                <a:solidFill>
                  <a:schemeClr val="accent5">
                    <a:lumMod val="50000"/>
                  </a:schemeClr>
                </a:solidFill>
              </a:rPr>
              <a:t>menos</a:t>
            </a:r>
            <a:r>
              <a:rPr lang="en-GB" sz="1200" b="0" baseline="0" dirty="0">
                <a:solidFill>
                  <a:schemeClr val="accent5">
                    <a:lumMod val="50000"/>
                  </a:schemeClr>
                </a:solidFill>
              </a:rPr>
              <a:t> </a:t>
            </a:r>
            <a:r>
              <a:rPr lang="en-GB" sz="1200" b="0" baseline="0" dirty="0" err="1">
                <a:solidFill>
                  <a:schemeClr val="accent5">
                    <a:lumMod val="50000"/>
                  </a:schemeClr>
                </a:solidFill>
              </a:rPr>
              <a:t>contento</a:t>
            </a:r>
            <a:r>
              <a:rPr lang="en-GB" sz="1200" b="0" baseline="0" dirty="0">
                <a:solidFill>
                  <a:schemeClr val="accent5">
                    <a:lumMod val="50000"/>
                  </a:schemeClr>
                </a:solidFill>
              </a:rPr>
              <a:t> que </a:t>
            </a:r>
            <a:r>
              <a:rPr lang="en-GB" sz="1200" b="0" baseline="0" dirty="0" err="1">
                <a:solidFill>
                  <a:schemeClr val="accent5">
                    <a:lumMod val="50000"/>
                  </a:schemeClr>
                </a:solidFill>
              </a:rPr>
              <a:t>su</a:t>
            </a:r>
            <a:r>
              <a:rPr lang="en-GB" sz="1200" b="0" baseline="0" dirty="0">
                <a:solidFill>
                  <a:schemeClr val="accent5">
                    <a:lumMod val="50000"/>
                  </a:schemeClr>
                </a:solidFill>
              </a:rPr>
              <a:t> amigo.)</a:t>
            </a:r>
          </a:p>
          <a:p>
            <a:pPr marL="228600" indent="-228600" algn="l">
              <a:buAutoNum type="arabicParenR"/>
            </a:pPr>
            <a:r>
              <a:rPr lang="en-GB" sz="1200" b="0" baseline="0" dirty="0">
                <a:solidFill>
                  <a:schemeClr val="accent5">
                    <a:lumMod val="50000"/>
                  </a:schemeClr>
                </a:solidFill>
              </a:rPr>
              <a:t>That size is better than the first one. (</a:t>
            </a:r>
            <a:r>
              <a:rPr lang="en-GB" sz="1200" b="0" baseline="0" dirty="0" err="1">
                <a:solidFill>
                  <a:schemeClr val="accent5">
                    <a:lumMod val="50000"/>
                  </a:schemeClr>
                </a:solidFill>
              </a:rPr>
              <a:t>Esa</a:t>
            </a:r>
            <a:r>
              <a:rPr lang="en-GB" sz="1200" b="0" baseline="0" dirty="0">
                <a:solidFill>
                  <a:schemeClr val="accent5">
                    <a:lumMod val="50000"/>
                  </a:schemeClr>
                </a:solidFill>
              </a:rPr>
              <a:t> </a:t>
            </a:r>
            <a:r>
              <a:rPr lang="en-GB" sz="1200" b="0" baseline="0" dirty="0" err="1">
                <a:solidFill>
                  <a:schemeClr val="accent5">
                    <a:lumMod val="50000"/>
                  </a:schemeClr>
                </a:solidFill>
              </a:rPr>
              <a:t>talla</a:t>
            </a:r>
            <a:r>
              <a:rPr lang="en-GB" sz="1200" b="0" baseline="0" dirty="0">
                <a:solidFill>
                  <a:schemeClr val="accent5">
                    <a:lumMod val="50000"/>
                  </a:schemeClr>
                </a:solidFill>
              </a:rPr>
              <a:t> es </a:t>
            </a:r>
            <a:r>
              <a:rPr lang="en-GB" sz="1200" b="0" baseline="0" dirty="0" err="1">
                <a:solidFill>
                  <a:schemeClr val="accent5">
                    <a:lumMod val="50000"/>
                  </a:schemeClr>
                </a:solidFill>
              </a:rPr>
              <a:t>mejor</a:t>
            </a:r>
            <a:r>
              <a:rPr lang="en-GB" sz="1200" b="0" baseline="0" dirty="0">
                <a:solidFill>
                  <a:schemeClr val="accent5">
                    <a:lumMod val="50000"/>
                  </a:schemeClr>
                </a:solidFill>
              </a:rPr>
              <a:t> que la </a:t>
            </a:r>
            <a:r>
              <a:rPr lang="en-GB" sz="1200" b="0" baseline="0" dirty="0" err="1">
                <a:solidFill>
                  <a:schemeClr val="accent5">
                    <a:lumMod val="50000"/>
                  </a:schemeClr>
                </a:solidFill>
              </a:rPr>
              <a:t>primera</a:t>
            </a:r>
            <a:r>
              <a:rPr lang="en-GB" sz="1200" b="0" baseline="0" dirty="0">
                <a:solidFill>
                  <a:schemeClr val="accent5">
                    <a:lumMod val="50000"/>
                  </a:schemeClr>
                </a:solidFill>
              </a:rPr>
              <a:t>).</a:t>
            </a:r>
          </a:p>
          <a:p>
            <a:pPr marL="228600" indent="-228600" algn="l">
              <a:buAutoNum type="arabicParenR"/>
            </a:pPr>
            <a:r>
              <a:rPr lang="en-GB" sz="1200" b="0" baseline="0" dirty="0">
                <a:solidFill>
                  <a:schemeClr val="accent5">
                    <a:lumMod val="50000"/>
                  </a:schemeClr>
                </a:solidFill>
              </a:rPr>
              <a:t>That restaurant is less full than the café. (Ese </a:t>
            </a:r>
            <a:r>
              <a:rPr lang="en-GB" sz="1200" b="0" baseline="0" dirty="0" err="1">
                <a:solidFill>
                  <a:schemeClr val="accent5">
                    <a:lumMod val="50000"/>
                  </a:schemeClr>
                </a:solidFill>
              </a:rPr>
              <a:t>restaurante</a:t>
            </a:r>
            <a:r>
              <a:rPr lang="en-GB" sz="1200" b="0" baseline="0" dirty="0">
                <a:solidFill>
                  <a:schemeClr val="accent5">
                    <a:lumMod val="50000"/>
                  </a:schemeClr>
                </a:solidFill>
              </a:rPr>
              <a:t> </a:t>
            </a:r>
            <a:r>
              <a:rPr lang="en-GB" sz="1200" b="0" baseline="0" dirty="0" err="1">
                <a:solidFill>
                  <a:schemeClr val="accent5">
                    <a:lumMod val="50000"/>
                  </a:schemeClr>
                </a:solidFill>
              </a:rPr>
              <a:t>está</a:t>
            </a:r>
            <a:r>
              <a:rPr lang="en-GB" sz="1200" b="0" baseline="0" dirty="0">
                <a:solidFill>
                  <a:schemeClr val="accent5">
                    <a:lumMod val="50000"/>
                  </a:schemeClr>
                </a:solidFill>
              </a:rPr>
              <a:t> </a:t>
            </a:r>
            <a:r>
              <a:rPr lang="en-GB" sz="1200" b="0" baseline="0" dirty="0" err="1">
                <a:solidFill>
                  <a:schemeClr val="accent5">
                    <a:lumMod val="50000"/>
                  </a:schemeClr>
                </a:solidFill>
              </a:rPr>
              <a:t>menos</a:t>
            </a:r>
            <a:r>
              <a:rPr lang="en-GB" sz="1200" b="0" baseline="0" dirty="0">
                <a:solidFill>
                  <a:schemeClr val="accent5">
                    <a:lumMod val="50000"/>
                  </a:schemeClr>
                </a:solidFill>
              </a:rPr>
              <a:t> </a:t>
            </a:r>
            <a:r>
              <a:rPr lang="en-GB" sz="1200" b="0" baseline="0" dirty="0" err="1">
                <a:solidFill>
                  <a:schemeClr val="accent5">
                    <a:lumMod val="50000"/>
                  </a:schemeClr>
                </a:solidFill>
              </a:rPr>
              <a:t>lleno</a:t>
            </a:r>
            <a:r>
              <a:rPr lang="en-GB" sz="1200" b="0" baseline="0" dirty="0">
                <a:solidFill>
                  <a:schemeClr val="accent5">
                    <a:lumMod val="50000"/>
                  </a:schemeClr>
                </a:solidFill>
              </a:rPr>
              <a:t> que </a:t>
            </a:r>
            <a:r>
              <a:rPr lang="en-GB" sz="1200" b="0" baseline="0" dirty="0" err="1">
                <a:solidFill>
                  <a:schemeClr val="accent5">
                    <a:lumMod val="50000"/>
                  </a:schemeClr>
                </a:solidFill>
              </a:rPr>
              <a:t>el</a:t>
            </a:r>
            <a:r>
              <a:rPr lang="en-GB" sz="1200" b="0" baseline="0" dirty="0">
                <a:solidFill>
                  <a:schemeClr val="accent5">
                    <a:lumMod val="50000"/>
                  </a:schemeClr>
                </a:solidFill>
              </a:rPr>
              <a:t> café.)</a:t>
            </a:r>
            <a:endParaRPr lang="en-GB" b="1" baseline="0" dirty="0"/>
          </a:p>
          <a:p>
            <a:endParaRPr lang="en-GB" dirty="0"/>
          </a:p>
          <a:p>
            <a:r>
              <a:rPr lang="en-GB" b="1" dirty="0"/>
              <a:t>Frequency of unknown words:</a:t>
            </a:r>
          </a:p>
          <a:p>
            <a:r>
              <a:rPr lang="en-GB" dirty="0" err="1"/>
              <a:t>atracción</a:t>
            </a:r>
            <a:r>
              <a:rPr lang="en-GB" dirty="0"/>
              <a:t> [3473]; café [961]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562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demonstrative adjectives ‘</a:t>
            </a:r>
            <a:r>
              <a:rPr lang="en-GB" baseline="0" dirty="0" err="1"/>
              <a:t>esos</a:t>
            </a:r>
            <a:r>
              <a:rPr lang="en-GB" baseline="0" dirty="0"/>
              <a:t>’ and ‘</a:t>
            </a:r>
            <a:r>
              <a:rPr lang="en-GB" baseline="0" dirty="0" err="1"/>
              <a:t>esas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demonstrative adjectives ‘ese’ and ‘</a:t>
            </a:r>
            <a:r>
              <a:rPr lang="en-GB" baseline="0" dirty="0" err="1"/>
              <a:t>esa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SER and ESTAR in 3</a:t>
            </a:r>
            <a:r>
              <a:rPr lang="en-GB" baseline="30000" dirty="0"/>
              <a:t>rd</a:t>
            </a:r>
            <a:r>
              <a:rPr lang="en-GB" baseline="0" dirty="0"/>
              <a:t> person plural present tense (son, </a:t>
            </a:r>
            <a:r>
              <a:rPr lang="en-GB" baseline="0" dirty="0" err="1"/>
              <a:t>están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number agreement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SSC [cu]+vowel</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9.3.2.3 (introduce): </a:t>
            </a:r>
            <a:r>
              <a:rPr lang="en-GB" dirty="0" err="1">
                <a:ea typeface="Calibri"/>
                <a:cs typeface="Calibri"/>
                <a:sym typeface="Calibri"/>
              </a:rPr>
              <a:t>faltar</a:t>
            </a:r>
            <a:r>
              <a:rPr lang="en-GB" dirty="0">
                <a:ea typeface="Calibri"/>
                <a:cs typeface="Calibri"/>
                <a:sym typeface="Calibri"/>
              </a:rPr>
              <a:t> [524]; </a:t>
            </a:r>
            <a:r>
              <a:rPr lang="en-GB" dirty="0" err="1">
                <a:ea typeface="Calibri"/>
                <a:cs typeface="Calibri"/>
                <a:sym typeface="Calibri"/>
              </a:rPr>
              <a:t>restaurante</a:t>
            </a:r>
            <a:r>
              <a:rPr lang="en-GB" dirty="0">
                <a:ea typeface="Calibri"/>
                <a:cs typeface="Calibri"/>
                <a:sym typeface="Calibri"/>
              </a:rPr>
              <a:t> [2636]; </a:t>
            </a:r>
            <a:r>
              <a:rPr lang="en-GB" dirty="0" err="1">
                <a:ea typeface="Calibri"/>
                <a:cs typeface="Calibri"/>
                <a:sym typeface="Calibri"/>
              </a:rPr>
              <a:t>aire</a:t>
            </a:r>
            <a:r>
              <a:rPr lang="en-GB" dirty="0">
                <a:ea typeface="Calibri"/>
                <a:cs typeface="Calibri"/>
                <a:sym typeface="Calibri"/>
              </a:rPr>
              <a:t> [aire-401]; México [N/A]; </a:t>
            </a:r>
            <a:r>
              <a:rPr lang="en-GB" dirty="0" err="1">
                <a:ea typeface="Calibri"/>
                <a:cs typeface="Calibri"/>
                <a:sym typeface="Calibri"/>
              </a:rPr>
              <a:t>recuerdo</a:t>
            </a:r>
            <a:r>
              <a:rPr lang="en-GB" dirty="0">
                <a:ea typeface="Calibri"/>
                <a:cs typeface="Calibri"/>
                <a:sym typeface="Calibri"/>
              </a:rPr>
              <a:t> [771]; sitio [477]; </a:t>
            </a:r>
            <a:r>
              <a:rPr lang="en-GB" dirty="0" err="1">
                <a:ea typeface="Calibri"/>
                <a:cs typeface="Calibri"/>
                <a:sym typeface="Calibri"/>
              </a:rPr>
              <a:t>talla</a:t>
            </a:r>
            <a:r>
              <a:rPr lang="en-GB" dirty="0">
                <a:ea typeface="Calibri"/>
                <a:cs typeface="Calibri"/>
                <a:sym typeface="Calibri"/>
              </a:rPr>
              <a:t> [4056]; cola [1867]; ese [35]; </a:t>
            </a:r>
            <a:r>
              <a:rPr lang="en-GB" dirty="0" err="1">
                <a:ea typeface="Calibri"/>
                <a:cs typeface="Calibri"/>
                <a:sym typeface="Calibri"/>
              </a:rPr>
              <a:t>esa</a:t>
            </a:r>
            <a:r>
              <a:rPr lang="en-GB" dirty="0">
                <a:ea typeface="Calibri"/>
                <a:cs typeface="Calibri"/>
                <a:sym typeface="Calibri"/>
              </a:rPr>
              <a:t> [35]; </a:t>
            </a:r>
            <a:r>
              <a:rPr lang="en-GB" b="1" dirty="0" err="1">
                <a:ea typeface="Calibri"/>
                <a:cs typeface="Calibri"/>
                <a:sym typeface="Calibri"/>
              </a:rPr>
              <a:t>esos</a:t>
            </a:r>
            <a:r>
              <a:rPr lang="en-GB" dirty="0">
                <a:ea typeface="Calibri"/>
                <a:cs typeface="Calibri"/>
                <a:sym typeface="Calibri"/>
              </a:rPr>
              <a:t> [35]; </a:t>
            </a:r>
            <a:r>
              <a:rPr lang="en-GB" b="1" dirty="0" err="1">
                <a:ea typeface="Calibri"/>
                <a:cs typeface="Calibri"/>
                <a:sym typeface="Calibri"/>
              </a:rPr>
              <a:t>esas</a:t>
            </a:r>
            <a:r>
              <a:rPr lang="en-GB" dirty="0">
                <a:ea typeface="Calibri"/>
                <a:cs typeface="Calibri"/>
                <a:sym typeface="Calibri"/>
              </a:rPr>
              <a:t> [35]; </a:t>
            </a:r>
            <a:r>
              <a:rPr lang="en-GB" dirty="0" err="1">
                <a:ea typeface="Calibri"/>
                <a:cs typeface="Calibri"/>
                <a:sym typeface="Calibri"/>
              </a:rPr>
              <a:t>maravilloso</a:t>
            </a:r>
            <a:r>
              <a:rPr lang="en-GB" dirty="0">
                <a:ea typeface="Calibri"/>
                <a:cs typeface="Calibri"/>
                <a:sym typeface="Calibri"/>
              </a:rPr>
              <a:t> [1527]; por </a:t>
            </a:r>
            <a:r>
              <a:rPr lang="en-GB" dirty="0" err="1">
                <a:ea typeface="Calibri"/>
                <a:cs typeface="Calibri"/>
                <a:sym typeface="Calibri"/>
              </a:rPr>
              <a:t>supuesto</a:t>
            </a:r>
            <a:r>
              <a:rPr lang="en-GB" dirty="0">
                <a:ea typeface="Calibri"/>
                <a:cs typeface="Calibri"/>
                <a:sym typeface="Calibri"/>
              </a:rPr>
              <a:t> [530</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hambre</a:t>
            </a:r>
            <a:r>
              <a:rPr lang="en-GB" sz="1200" b="0" i="0" u="none" strike="noStrike" kern="1200" cap="none" baseline="0" dirty="0">
                <a:solidFill>
                  <a:schemeClr val="tx1"/>
                </a:solidFill>
                <a:effectLst/>
                <a:latin typeface="+mn-lt"/>
                <a:ea typeface="Calibri"/>
                <a:cs typeface="Calibri"/>
                <a:sym typeface="Calibri"/>
              </a:rPr>
              <a:t> [1262]; </a:t>
            </a:r>
            <a:r>
              <a:rPr lang="en-GB" sz="1200" b="0" i="0" u="none" strike="noStrike" kern="1200" cap="none" baseline="0" dirty="0" err="1">
                <a:solidFill>
                  <a:schemeClr val="tx1"/>
                </a:solidFill>
                <a:effectLst/>
                <a:latin typeface="+mn-lt"/>
                <a:ea typeface="Calibri"/>
                <a:cs typeface="Calibri"/>
                <a:sym typeface="Calibri"/>
              </a:rPr>
              <a:t>sed</a:t>
            </a:r>
            <a:r>
              <a:rPr lang="en-GB" sz="1200" b="0" i="0" u="none" strike="noStrike" kern="1200" cap="none" baseline="0" dirty="0">
                <a:solidFill>
                  <a:schemeClr val="tx1"/>
                </a:solidFill>
                <a:effectLst/>
                <a:latin typeface="+mn-lt"/>
                <a:ea typeface="Calibri"/>
                <a:cs typeface="Calibri"/>
                <a:sym typeface="Calibri"/>
              </a:rPr>
              <a:t> [2214]; </a:t>
            </a:r>
            <a:r>
              <a:rPr lang="en-GB" sz="1200" b="1" i="0" u="none" strike="noStrike" kern="1200" cap="none" baseline="0" dirty="0">
                <a:solidFill>
                  <a:schemeClr val="tx1"/>
                </a:solidFill>
                <a:effectLst/>
                <a:latin typeface="+mn-lt"/>
                <a:ea typeface="Calibri"/>
                <a:cs typeface="Calibri"/>
                <a:sym typeface="Calibri"/>
              </a:rPr>
              <a:t>roto</a:t>
            </a:r>
            <a:r>
              <a:rPr lang="en-GB" sz="1200" b="0" i="0" u="none" strike="noStrike" kern="1200" cap="none" baseline="0" dirty="0">
                <a:solidFill>
                  <a:schemeClr val="tx1"/>
                </a:solidFill>
                <a:effectLst/>
                <a:latin typeface="+mn-lt"/>
                <a:ea typeface="Calibri"/>
                <a:cs typeface="Calibri"/>
                <a:sym typeface="Calibri"/>
              </a:rPr>
              <a:t> [&gt;5000]; </a:t>
            </a:r>
            <a:r>
              <a:rPr lang="en-GB" sz="1200" b="1" i="0" u="none" strike="noStrike" kern="1200" cap="none" baseline="0" dirty="0">
                <a:solidFill>
                  <a:schemeClr val="tx1"/>
                </a:solidFill>
                <a:effectLst/>
                <a:latin typeface="+mn-lt"/>
                <a:ea typeface="Calibri"/>
                <a:cs typeface="Calibri"/>
                <a:sym typeface="Calibri"/>
              </a:rPr>
              <a:t>gratis</a:t>
            </a:r>
            <a:r>
              <a:rPr lang="en-GB" sz="1200" b="0" i="0" u="none" strike="noStrike" kern="1200" cap="none" baseline="0" dirty="0">
                <a:solidFill>
                  <a:schemeClr val="tx1"/>
                </a:solidFill>
                <a:effectLst/>
                <a:latin typeface="+mn-lt"/>
                <a:ea typeface="Calibri"/>
                <a:cs typeface="Calibri"/>
                <a:sym typeface="Calibri"/>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cap="none" baseline="0" dirty="0">
                <a:solidFill>
                  <a:schemeClr val="tx1"/>
                </a:solidFill>
                <a:effectLst/>
                <a:latin typeface="+mn-lt"/>
                <a:ea typeface="Calibri"/>
                <a:cs typeface="Calibri"/>
                <a:sym typeface="Calibri"/>
              </a:rPr>
              <a:t>Note: words in bold are introduced in this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9.3.1.3 (revisit): </a:t>
            </a:r>
            <a:r>
              <a:rPr lang="en-GB" sz="1200" kern="1200" dirty="0">
                <a:solidFill>
                  <a:schemeClr val="tx1"/>
                </a:solidFill>
                <a:effectLst/>
                <a:latin typeface="+mn-lt"/>
                <a:ea typeface="+mn-ea"/>
                <a:cs typeface="+mn-cs"/>
              </a:rPr>
              <a:t>era [7]; eras [7]; </a:t>
            </a:r>
            <a:r>
              <a:rPr lang="en-GB" sz="1200" kern="1200" dirty="0" err="1">
                <a:solidFill>
                  <a:schemeClr val="tx1"/>
                </a:solidFill>
                <a:effectLst/>
                <a:latin typeface="+mn-lt"/>
                <a:ea typeface="+mn-ea"/>
                <a:cs typeface="+mn-cs"/>
              </a:rPr>
              <a:t>escritor</a:t>
            </a:r>
            <a:r>
              <a:rPr lang="en-GB" sz="1200" kern="1200" dirty="0">
                <a:solidFill>
                  <a:schemeClr val="tx1"/>
                </a:solidFill>
                <a:effectLst/>
                <a:latin typeface="+mn-lt"/>
                <a:ea typeface="+mn-ea"/>
                <a:cs typeface="+mn-cs"/>
              </a:rPr>
              <a:t> [864]; </a:t>
            </a:r>
            <a:r>
              <a:rPr lang="en-GB" sz="1200" kern="1200" dirty="0" err="1">
                <a:solidFill>
                  <a:schemeClr val="tx1"/>
                </a:solidFill>
                <a:effectLst/>
                <a:latin typeface="+mn-lt"/>
                <a:ea typeface="+mn-ea"/>
                <a:cs typeface="+mn-cs"/>
              </a:rPr>
              <a:t>artista</a:t>
            </a:r>
            <a:r>
              <a:rPr lang="en-GB" sz="1200" kern="1200" dirty="0">
                <a:solidFill>
                  <a:schemeClr val="tx1"/>
                </a:solidFill>
                <a:effectLst/>
                <a:latin typeface="+mn-lt"/>
                <a:ea typeface="+mn-ea"/>
                <a:cs typeface="+mn-cs"/>
              </a:rPr>
              <a:t> [817]; </a:t>
            </a:r>
            <a:r>
              <a:rPr lang="en-GB" sz="1200" kern="1200" dirty="0" err="1">
                <a:solidFill>
                  <a:schemeClr val="tx1"/>
                </a:solidFill>
                <a:effectLst/>
                <a:latin typeface="+mn-lt"/>
                <a:ea typeface="+mn-ea"/>
                <a:cs typeface="+mn-cs"/>
              </a:rPr>
              <a:t>dueño</a:t>
            </a:r>
            <a:r>
              <a:rPr lang="en-GB" sz="1200" kern="1200" dirty="0">
                <a:solidFill>
                  <a:schemeClr val="tx1"/>
                </a:solidFill>
                <a:effectLst/>
                <a:latin typeface="+mn-lt"/>
                <a:ea typeface="+mn-ea"/>
                <a:cs typeface="+mn-cs"/>
              </a:rPr>
              <a:t> [1239]; metro [798]; </a:t>
            </a:r>
            <a:r>
              <a:rPr lang="en-GB" sz="1200" kern="1200" dirty="0" err="1">
                <a:solidFill>
                  <a:schemeClr val="tx1"/>
                </a:solidFill>
                <a:effectLst/>
                <a:latin typeface="+mn-lt"/>
                <a:ea typeface="+mn-ea"/>
                <a:cs typeface="+mn-cs"/>
              </a:rPr>
              <a:t>agradable</a:t>
            </a:r>
            <a:r>
              <a:rPr lang="en-GB" sz="1200" kern="1200" dirty="0">
                <a:solidFill>
                  <a:schemeClr val="tx1"/>
                </a:solidFill>
                <a:effectLst/>
                <a:latin typeface="+mn-lt"/>
                <a:ea typeface="+mn-ea"/>
                <a:cs typeface="+mn-cs"/>
              </a:rPr>
              <a:t> [1997];  </a:t>
            </a:r>
            <a:r>
              <a:rPr lang="en-GB" sz="1200" kern="1200" dirty="0" err="1">
                <a:solidFill>
                  <a:schemeClr val="tx1"/>
                </a:solidFill>
                <a:effectLst/>
                <a:latin typeface="+mn-lt"/>
                <a:ea typeface="+mn-ea"/>
                <a:cs typeface="+mn-cs"/>
              </a:rPr>
              <a:t>transporte</a:t>
            </a:r>
            <a:r>
              <a:rPr lang="en-GB" sz="1200" kern="1200" dirty="0">
                <a:solidFill>
                  <a:schemeClr val="tx1"/>
                </a:solidFill>
                <a:effectLst/>
                <a:latin typeface="+mn-lt"/>
                <a:ea typeface="+mn-ea"/>
                <a:cs typeface="+mn-cs"/>
              </a:rPr>
              <a:t> [1400]; </a:t>
            </a:r>
            <a:r>
              <a:rPr lang="en-GB" sz="1200" kern="1200" dirty="0" err="1">
                <a:solidFill>
                  <a:schemeClr val="tx1"/>
                </a:solidFill>
                <a:effectLst/>
                <a:latin typeface="+mn-lt"/>
                <a:ea typeface="+mn-ea"/>
                <a:cs typeface="+mn-cs"/>
              </a:rPr>
              <a:t>moderno</a:t>
            </a:r>
            <a:r>
              <a:rPr lang="en-GB" sz="1200" kern="1200" dirty="0">
                <a:solidFill>
                  <a:schemeClr val="tx1"/>
                </a:solidFill>
                <a:effectLst/>
                <a:latin typeface="+mn-lt"/>
                <a:ea typeface="+mn-ea"/>
                <a:cs typeface="+mn-cs"/>
              </a:rPr>
              <a:t> [861]; </a:t>
            </a:r>
            <a:r>
              <a:rPr lang="en-GB" sz="1200" kern="1200" dirty="0" err="1">
                <a:solidFill>
                  <a:schemeClr val="tx1"/>
                </a:solidFill>
                <a:effectLst/>
                <a:latin typeface="+mn-lt"/>
                <a:ea typeface="+mn-ea"/>
                <a:cs typeface="+mn-cs"/>
              </a:rPr>
              <a:t>posible</a:t>
            </a:r>
            <a:r>
              <a:rPr lang="en-GB" sz="1200" kern="1200" dirty="0">
                <a:solidFill>
                  <a:schemeClr val="tx1"/>
                </a:solidFill>
                <a:effectLst/>
                <a:latin typeface="+mn-lt"/>
                <a:ea typeface="+mn-ea"/>
                <a:cs typeface="+mn-cs"/>
              </a:rPr>
              <a:t> [427]; popular [790]; normal [1000]; </a:t>
            </a:r>
            <a:r>
              <a:rPr lang="en-GB" sz="1200" kern="1200" dirty="0" err="1">
                <a:solidFill>
                  <a:schemeClr val="tx1"/>
                </a:solidFill>
                <a:effectLst/>
                <a:latin typeface="+mn-lt"/>
                <a:ea typeface="+mn-ea"/>
                <a:cs typeface="+mn-cs"/>
              </a:rPr>
              <a:t>optimista</a:t>
            </a:r>
            <a:r>
              <a:rPr lang="en-GB" sz="1200" kern="1200" dirty="0">
                <a:solidFill>
                  <a:schemeClr val="tx1"/>
                </a:solidFill>
                <a:effectLst/>
                <a:latin typeface="+mn-lt"/>
                <a:ea typeface="+mn-ea"/>
                <a:cs typeface="+mn-cs"/>
              </a:rPr>
              <a:t> [1025]; </a:t>
            </a:r>
            <a:r>
              <a:rPr lang="en-GB" sz="1200" kern="1200" dirty="0" err="1">
                <a:solidFill>
                  <a:schemeClr val="tx1"/>
                </a:solidFill>
                <a:effectLst/>
                <a:latin typeface="+mn-lt"/>
                <a:ea typeface="+mn-ea"/>
                <a:cs typeface="+mn-cs"/>
              </a:rPr>
              <a:t>cierto</a:t>
            </a:r>
            <a:r>
              <a:rPr lang="en-GB" sz="1200" kern="1200" dirty="0">
                <a:solidFill>
                  <a:schemeClr val="tx1"/>
                </a:solidFill>
                <a:effectLst/>
                <a:latin typeface="+mn-lt"/>
                <a:ea typeface="+mn-ea"/>
                <a:cs typeface="+mn-cs"/>
              </a:rPr>
              <a:t>[159]; </a:t>
            </a:r>
            <a:r>
              <a:rPr lang="en-GB" sz="1200" kern="1200" dirty="0" err="1">
                <a:solidFill>
                  <a:schemeClr val="tx1"/>
                </a:solidFill>
                <a:effectLst/>
                <a:latin typeface="+mn-lt"/>
                <a:ea typeface="+mn-ea"/>
                <a:cs typeface="+mn-cs"/>
              </a:rPr>
              <a:t>buen</a:t>
            </a:r>
            <a:r>
              <a:rPr lang="en-GB" sz="1200" kern="1200" dirty="0">
                <a:solidFill>
                  <a:schemeClr val="tx1"/>
                </a:solidFill>
                <a:effectLst/>
                <a:latin typeface="+mn-lt"/>
                <a:ea typeface="+mn-ea"/>
                <a:cs typeface="+mn-cs"/>
              </a:rPr>
              <a:t> [103]; gran [66]; mal [360]; único² [213];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9.2.2.3 (revisit)</a:t>
            </a:r>
            <a:r>
              <a:rPr lang="es-ES" sz="1200" b="0" i="0" u="none" strike="noStrike"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animar [1630]; anunciar [785]; cerrar [521]; charlar [2968]; llover [2134]; notar [696]; (prestar) atención [atención-489]; regresar [573]; boda [2473]; espectáculo [1622]; golpe [746]; llegada [1604]; olor [1070]; sabor [2108]; enseguida [2866]; mundial [572]; en este momento [momento-121]; de repente [repente-1805]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a:t>
            </a:r>
            <a:r>
              <a:rPr lang="en-GB" baseline="0"/>
              <a:t>SSC [cu] + vowel </a:t>
            </a:r>
            <a:r>
              <a:rPr lang="en-GB" baseline="0" dirty="0"/>
              <a:t>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 Note that all words have been previously taught as vocabulary items or used for phonics practice</a:t>
            </a:r>
            <a:r>
              <a:rPr lang="en-GB" baseline="0"/>
              <a:t>. </a:t>
            </a:r>
          </a:p>
          <a:p>
            <a:pPr marL="228600" indent="-228600">
              <a:buAutoNum type="arabicPeriod"/>
            </a:pPr>
            <a:r>
              <a:rPr lang="en-GB" baseline="0"/>
              <a:t>Students </a:t>
            </a:r>
            <a:r>
              <a:rPr lang="en-GB" baseline="0" dirty="0"/>
              <a:t>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3=very fast). Each time, students can be challenged to say it at the same </a:t>
            </a:r>
            <a:r>
              <a:rPr lang="en-GB" baseline="0"/>
              <a:t>speed.</a:t>
            </a:r>
          </a:p>
          <a:p>
            <a:pPr marL="228600" indent="-228600">
              <a:buAutoNum type="arabicPeriod"/>
            </a:pPr>
            <a:endParaRPr lang="en-GB" baseline="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b="1" baseline="0"/>
              <a:t>Frequency of unknown words and cognates:</a:t>
            </a:r>
            <a:endParaRPr lang="en-GB" b="1"/>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b="0"/>
              <a:t>kilo [2934]; maíz [2981]; cuento [853]</a:t>
            </a:r>
            <a:r>
              <a:rPr lang="en-GB" b="1" baseline="0"/>
              <a:t>; </a:t>
            </a:r>
            <a:r>
              <a:rPr lang="en-GB" b="0" i="0"/>
              <a:t>Ecuador [&gt;5000]; licuadora [&gt;5000]</a:t>
            </a:r>
          </a:p>
          <a:p>
            <a:pPr marL="0" lvl="0" indent="0" algn="l" rtl="0">
              <a:spcBef>
                <a:spcPts val="0"/>
              </a:spcBef>
              <a:spcAft>
                <a:spcPts val="0"/>
              </a:spcAft>
              <a:buClr>
                <a:schemeClr val="dk1"/>
              </a:buClr>
              <a:buSzPts val="1200"/>
              <a:buFont typeface="Arial"/>
              <a:buNone/>
            </a:pP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21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 (slides 3 – 8)</a:t>
            </a:r>
            <a:br>
              <a:rPr lang="en-GB" dirty="0"/>
            </a:br>
            <a:br>
              <a:rPr lang="en-GB" dirty="0"/>
            </a:br>
            <a:r>
              <a:rPr lang="en-GB" b="1" dirty="0"/>
              <a:t>Aim</a:t>
            </a:r>
            <a:r>
              <a:rPr lang="en-GB" dirty="0"/>
              <a:t>: </a:t>
            </a:r>
          </a:p>
          <a:p>
            <a:pPr marL="0" lvl="0" indent="0" algn="l" rtl="0">
              <a:spcBef>
                <a:spcPts val="0"/>
              </a:spcBef>
              <a:spcAft>
                <a:spcPts val="0"/>
              </a:spcAft>
              <a:buNone/>
            </a:pPr>
            <a:r>
              <a:rPr lang="en-GB" dirty="0" err="1"/>
              <a:t>i</a:t>
            </a:r>
            <a:r>
              <a:rPr lang="en-GB" dirty="0"/>
              <a:t>) to practise gain confidence and fluency</a:t>
            </a:r>
            <a:r>
              <a:rPr lang="en-GB" baseline="0" dirty="0"/>
              <a:t> in oral production of </a:t>
            </a:r>
            <a:r>
              <a:rPr lang="en-GB" dirty="0"/>
              <a:t>SSC</a:t>
            </a:r>
            <a:r>
              <a:rPr lang="en-GB" baseline="0" dirty="0"/>
              <a:t> [cu]+vowel (</a:t>
            </a:r>
            <a:r>
              <a:rPr lang="en-GB" baseline="0" dirty="0" err="1"/>
              <a:t>cua</a:t>
            </a:r>
            <a:r>
              <a:rPr lang="en-GB" baseline="0" dirty="0"/>
              <a:t>, cue, cui)</a:t>
            </a:r>
          </a:p>
          <a:p>
            <a:pPr marL="0" lvl="0" indent="0" algn="l" rtl="0">
              <a:spcBef>
                <a:spcPts val="0"/>
              </a:spcBef>
              <a:spcAft>
                <a:spcPts val="0"/>
              </a:spcAft>
              <a:buNone/>
            </a:pPr>
            <a:r>
              <a:rPr lang="en-GB" baseline="0" dirty="0"/>
              <a:t>ii) to practise producing and understanding a range of previously taught numbers (mostly 1-29)</a:t>
            </a:r>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Arial"/>
              <a:buAutoNum type="arabicPeriod"/>
            </a:pPr>
            <a:r>
              <a:rPr lang="en-GB" dirty="0"/>
              <a:t>Click to reveal each part of the explanation slide with the students. Check understanding </a:t>
            </a:r>
            <a:r>
              <a:rPr lang="en-GB" baseline="0" dirty="0"/>
              <a:t>via oral translation of the example into English.</a:t>
            </a:r>
          </a:p>
          <a:p>
            <a:pPr marL="228600" lvl="0" indent="-228600" algn="l" rtl="0">
              <a:spcBef>
                <a:spcPts val="0"/>
              </a:spcBef>
              <a:spcAft>
                <a:spcPts val="0"/>
              </a:spcAft>
              <a:buClr>
                <a:schemeClr val="dk1"/>
              </a:buClr>
              <a:buSzPts val="1200"/>
              <a:buFont typeface="Arial"/>
              <a:buAutoNum type="arabicPeriod"/>
            </a:pPr>
            <a:r>
              <a:rPr lang="en-GB" baseline="0" dirty="0"/>
              <a:t>Student A turns away from the board and asks Student B questions based on his/her six cards (slide 3). All questions begin with ‘</a:t>
            </a:r>
            <a:r>
              <a:rPr lang="en-GB" sz="1200" b="0" dirty="0">
                <a:solidFill>
                  <a:srgbClr val="002060"/>
                </a:solidFill>
              </a:rPr>
              <a:t>¿</a:t>
            </a:r>
            <a:r>
              <a:rPr lang="en-GB" sz="1200" b="0" dirty="0" err="1">
                <a:solidFill>
                  <a:srgbClr val="002060"/>
                </a:solidFill>
              </a:rPr>
              <a:t>Cuánto</a:t>
            </a:r>
            <a:r>
              <a:rPr lang="en-GB" sz="1200" b="0" dirty="0">
                <a:solidFill>
                  <a:srgbClr val="002060"/>
                </a:solidFill>
              </a:rPr>
              <a:t> cuesta…?’. Glosses are provided for unknown</a:t>
            </a:r>
            <a:r>
              <a:rPr lang="en-GB" sz="1200" b="0" baseline="0" dirty="0">
                <a:solidFill>
                  <a:srgbClr val="002060"/>
                </a:solidFill>
              </a:rPr>
              <a:t> words.</a:t>
            </a:r>
          </a:p>
          <a:p>
            <a:pPr marL="228600" lvl="0" indent="-228600" algn="l" rtl="0">
              <a:spcBef>
                <a:spcPts val="0"/>
              </a:spcBef>
              <a:spcAft>
                <a:spcPts val="0"/>
              </a:spcAft>
              <a:buClr>
                <a:schemeClr val="dk1"/>
              </a:buClr>
              <a:buSzPts val="1200"/>
              <a:buFont typeface="Arial"/>
              <a:buAutoNum type="arabicPeriod"/>
            </a:pPr>
            <a:r>
              <a:rPr lang="en-GB" sz="1200" b="0" baseline="0" dirty="0">
                <a:solidFill>
                  <a:srgbClr val="002060"/>
                </a:solidFill>
              </a:rPr>
              <a:t>Teacher brings up slide 4. Person B listens, looks at the prices displayed on the board and then says the price for the relevant card in Spanish.</a:t>
            </a:r>
          </a:p>
          <a:p>
            <a:pPr marL="228600" lvl="0" indent="-228600" algn="l" rtl="0">
              <a:spcBef>
                <a:spcPts val="0"/>
              </a:spcBef>
              <a:spcAft>
                <a:spcPts val="0"/>
              </a:spcAft>
              <a:buClr>
                <a:schemeClr val="dk1"/>
              </a:buClr>
              <a:buSzPts val="1200"/>
              <a:buFont typeface="Arial"/>
              <a:buAutoNum type="arabicPeriod"/>
            </a:pPr>
            <a:r>
              <a:rPr lang="en-GB" sz="1200" b="0" baseline="0" dirty="0">
                <a:solidFill>
                  <a:srgbClr val="002060"/>
                </a:solidFill>
              </a:rPr>
              <a:t>Person A then writes the price down in the space provided on his/her prompt card.</a:t>
            </a:r>
          </a:p>
          <a:p>
            <a:pPr marL="228600" lvl="0" indent="-228600" algn="l" rtl="0">
              <a:spcBef>
                <a:spcPts val="0"/>
              </a:spcBef>
              <a:spcAft>
                <a:spcPts val="0"/>
              </a:spcAft>
              <a:buClr>
                <a:schemeClr val="dk1"/>
              </a:buClr>
              <a:buSzPts val="1200"/>
              <a:buFont typeface="Arial"/>
              <a:buAutoNum type="arabicPeriod"/>
            </a:pPr>
            <a:r>
              <a:rPr lang="en-GB" sz="1200" b="0" baseline="0" dirty="0">
                <a:solidFill>
                  <a:srgbClr val="002060"/>
                </a:solidFill>
              </a:rPr>
              <a:t>Students swap roles. The teacher displays slide 6 on the board.</a:t>
            </a:r>
          </a:p>
          <a:p>
            <a:pPr marL="228600" lvl="0" indent="-228600" algn="l" rtl="0">
              <a:spcBef>
                <a:spcPts val="0"/>
              </a:spcBef>
              <a:spcAft>
                <a:spcPts val="0"/>
              </a:spcAft>
              <a:buClr>
                <a:schemeClr val="dk1"/>
              </a:buClr>
              <a:buSzPts val="1200"/>
              <a:buFont typeface="Arial"/>
              <a:buAutoNum type="arabicPeriod"/>
            </a:pPr>
            <a:r>
              <a:rPr lang="en-GB" sz="1200" b="0" baseline="0" dirty="0">
                <a:solidFill>
                  <a:srgbClr val="002060"/>
                </a:solidFill>
              </a:rPr>
              <a:t>Use slide 7 to provide feedback.</a:t>
            </a:r>
            <a:endParaRPr lang="en-GB" b="0" baseline="0" dirty="0"/>
          </a:p>
          <a:p>
            <a:pPr marL="0" lvl="0" indent="0" algn="l" rtl="0">
              <a:spcBef>
                <a:spcPts val="0"/>
              </a:spcBef>
              <a:spcAft>
                <a:spcPts val="0"/>
              </a:spcAft>
              <a:buClr>
                <a:schemeClr val="dk1"/>
              </a:buClr>
              <a:buSzPts val="1200"/>
              <a:buFont typeface="Arial"/>
              <a:buNone/>
            </a:pPr>
            <a:endParaRPr lang="en-GB" dirty="0"/>
          </a:p>
          <a:p>
            <a:pPr marL="0" lvl="0" indent="0" algn="l" rtl="0">
              <a:spcBef>
                <a:spcPts val="0"/>
              </a:spcBef>
              <a:spcAft>
                <a:spcPts val="0"/>
              </a:spcAft>
              <a:buClr>
                <a:schemeClr val="dk1"/>
              </a:buClr>
              <a:buSzPts val="1200"/>
              <a:buFont typeface="Arial"/>
              <a:buNone/>
            </a:pPr>
            <a:r>
              <a:rPr lang="en-GB" b="1" dirty="0"/>
              <a:t>Frequency of unknown</a:t>
            </a:r>
            <a:r>
              <a:rPr lang="en-GB" b="1" baseline="0" dirty="0"/>
              <a:t> words:</a:t>
            </a:r>
          </a:p>
          <a:p>
            <a:pPr marL="0" lvl="0" indent="0" algn="l" rtl="0">
              <a:spcBef>
                <a:spcPts val="0"/>
              </a:spcBef>
              <a:spcAft>
                <a:spcPts val="0"/>
              </a:spcAft>
              <a:buClr>
                <a:schemeClr val="dk1"/>
              </a:buClr>
              <a:buSzPts val="1200"/>
              <a:buFont typeface="Arial"/>
              <a:buNone/>
            </a:pPr>
            <a:r>
              <a:rPr lang="en-GB" baseline="0" dirty="0" err="1"/>
              <a:t>cueva</a:t>
            </a:r>
            <a:r>
              <a:rPr lang="en-GB" baseline="0" dirty="0"/>
              <a:t> [4480]; </a:t>
            </a:r>
            <a:r>
              <a:rPr lang="en-GB" baseline="0" dirty="0" err="1"/>
              <a:t>objeto</a:t>
            </a:r>
            <a:r>
              <a:rPr lang="en-GB" baseline="0" dirty="0"/>
              <a:t> [567]</a:t>
            </a:r>
            <a:endParaRPr dirty="0"/>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12758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1/8</a:t>
            </a:r>
          </a:p>
          <a:p>
            <a:endParaRPr lang="en-US" b="1" dirty="0"/>
          </a:p>
          <a:p>
            <a:r>
              <a:rPr lang="en-US" b="1" dirty="0"/>
              <a:t>Timing: </a:t>
            </a:r>
            <a:r>
              <a:rPr lang="en-US" b="0" dirty="0"/>
              <a:t>5 minutes</a:t>
            </a:r>
          </a:p>
          <a:p>
            <a:endParaRPr lang="en-US" b="1" dirty="0"/>
          </a:p>
          <a:p>
            <a:r>
              <a:rPr lang="en-US" b="1" dirty="0"/>
              <a:t>Aim: </a:t>
            </a:r>
            <a:r>
              <a:rPr lang="en-US" b="0" dirty="0"/>
              <a:t>aural recognition of this week’s revisited vocabulary.</a:t>
            </a:r>
            <a:endParaRPr lang="en-US" b="1" dirty="0"/>
          </a:p>
          <a:p>
            <a:endParaRPr lang="en-US" b="1" dirty="0"/>
          </a:p>
          <a:p>
            <a:r>
              <a:rPr lang="en-US" b="1" dirty="0"/>
              <a:t>Procedure:</a:t>
            </a:r>
          </a:p>
          <a:p>
            <a:r>
              <a:rPr lang="en-GB" dirty="0"/>
              <a:t>1. Ask students to note down which word completes</a:t>
            </a:r>
            <a:r>
              <a:rPr lang="en-GB" baseline="0" dirty="0"/>
              <a:t> Daniel’s sentence.</a:t>
            </a:r>
            <a:endParaRPr lang="en-GB" dirty="0"/>
          </a:p>
          <a:p>
            <a:r>
              <a:rPr lang="en-GB" dirty="0"/>
              <a:t>2. Click to reveal the answers.</a:t>
            </a:r>
          </a:p>
          <a:p>
            <a:endParaRPr lang="en-GB" dirty="0"/>
          </a:p>
          <a:p>
            <a:r>
              <a:rPr lang="en-GB" b="1" dirty="0"/>
              <a:t>Transcript:</a:t>
            </a:r>
          </a:p>
          <a:p>
            <a:r>
              <a:rPr lang="en-GB" dirty="0"/>
              <a:t>1. La playa</a:t>
            </a:r>
            <a:r>
              <a:rPr lang="en-GB" baseline="0" dirty="0"/>
              <a:t> es un </a:t>
            </a:r>
            <a:r>
              <a:rPr lang="en-GB" baseline="0" dirty="0" err="1"/>
              <a:t>lugar</a:t>
            </a:r>
            <a:r>
              <a:rPr lang="en-GB" baseline="0" dirty="0"/>
              <a:t> </a:t>
            </a:r>
            <a:r>
              <a:rPr lang="en-GB" baseline="0" dirty="0" err="1"/>
              <a:t>muy</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22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2/8</a:t>
            </a:r>
          </a:p>
          <a:p>
            <a:endParaRPr lang="en-GB" dirty="0"/>
          </a:p>
          <a:p>
            <a:r>
              <a:rPr lang="en-GB" b="1" dirty="0"/>
              <a:t>Transcript:</a:t>
            </a:r>
          </a:p>
          <a:p>
            <a:r>
              <a:rPr lang="en-GB" dirty="0"/>
              <a:t>2. ¿</a:t>
            </a:r>
            <a:r>
              <a:rPr lang="en-GB" dirty="0" err="1"/>
              <a:t>Quién</a:t>
            </a:r>
            <a:r>
              <a:rPr lang="en-GB" dirty="0"/>
              <a:t> era…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34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 3/8</a:t>
            </a:r>
          </a:p>
          <a:p>
            <a:endParaRPr lang="en-GB"/>
          </a:p>
          <a:p>
            <a:r>
              <a:rPr lang="en-GB" b="1"/>
              <a:t>Transcript:</a:t>
            </a:r>
          </a:p>
          <a:p>
            <a:r>
              <a:rPr lang="en-GB"/>
              <a:t>3. Mi padre es un gran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270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 4/8</a:t>
            </a:r>
          </a:p>
          <a:p>
            <a:endParaRPr lang="en-GB"/>
          </a:p>
          <a:p>
            <a:r>
              <a:rPr lang="en-GB" b="1"/>
              <a:t>Transcript:</a:t>
            </a:r>
          </a:p>
          <a:p>
            <a:r>
              <a:rPr lang="en-GB"/>
              <a:t>4. De repente oí un…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493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 5/8</a:t>
            </a:r>
          </a:p>
          <a:p>
            <a:endParaRPr lang="en-GB"/>
          </a:p>
          <a:p>
            <a:r>
              <a:rPr lang="en-GB" b="1"/>
              <a:t>Transcript:</a:t>
            </a:r>
          </a:p>
          <a:p>
            <a:r>
              <a:rPr lang="en-GB"/>
              <a:t>5. En mi ciudad</a:t>
            </a:r>
            <a:r>
              <a:rPr lang="en-GB" baseline="0"/>
              <a:t> el transporte es muy</a:t>
            </a:r>
            <a:r>
              <a:rPr lang="en-GB"/>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993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 6/8</a:t>
            </a:r>
          </a:p>
          <a:p>
            <a:endParaRPr lang="en-GB"/>
          </a:p>
          <a:p>
            <a:r>
              <a:rPr lang="en-GB" b="1"/>
              <a:t>Transcript:</a:t>
            </a:r>
          </a:p>
          <a:p>
            <a:r>
              <a:rPr lang="en-GB"/>
              <a:t>6. Estoy esperando la llegada…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460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 7/8</a:t>
            </a:r>
          </a:p>
          <a:p>
            <a:endParaRPr lang="en-GB"/>
          </a:p>
          <a:p>
            <a:r>
              <a:rPr lang="en-GB" b="1"/>
              <a:t>Transcript:</a:t>
            </a:r>
          </a:p>
          <a:p>
            <a:r>
              <a:rPr lang="en-GB"/>
              <a:t>7. En general</a:t>
            </a:r>
            <a:r>
              <a:rPr lang="en-GB" baseline="0"/>
              <a:t> soy una persona…</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206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8/8</a:t>
            </a:r>
          </a:p>
          <a:p>
            <a:endParaRPr lang="en-GB" dirty="0"/>
          </a:p>
          <a:p>
            <a:r>
              <a:rPr lang="en-GB" b="1" dirty="0"/>
              <a:t>Note:</a:t>
            </a:r>
            <a:r>
              <a:rPr lang="en-GB" b="1" baseline="0" dirty="0"/>
              <a:t> </a:t>
            </a:r>
            <a:r>
              <a:rPr lang="en-GB" baseline="0" dirty="0"/>
              <a:t>two meanings of ‘</a:t>
            </a:r>
            <a:r>
              <a:rPr lang="en-GB" baseline="0" dirty="0" err="1"/>
              <a:t>único</a:t>
            </a:r>
            <a:r>
              <a:rPr lang="en-GB" baseline="0" dirty="0"/>
              <a:t>’ have previously been taught ‘unique’ (after noun) and ‘only’ (before noun). It is worth checking students’ knowledge of these here. For example, ask </a:t>
            </a:r>
            <a:r>
              <a:rPr lang="en-GB" i="1" baseline="0" dirty="0"/>
              <a:t>‘¿</a:t>
            </a:r>
            <a:r>
              <a:rPr lang="en-GB" i="1" baseline="0" dirty="0" err="1"/>
              <a:t>Cómo</a:t>
            </a:r>
            <a:r>
              <a:rPr lang="en-GB" i="1" baseline="0" dirty="0"/>
              <a:t> se dice ‘a unique person’ </a:t>
            </a:r>
            <a:r>
              <a:rPr lang="en-GB" i="1" baseline="0" dirty="0" err="1"/>
              <a:t>en</a:t>
            </a:r>
            <a:r>
              <a:rPr lang="en-GB" i="1" baseline="0" dirty="0"/>
              <a:t> </a:t>
            </a:r>
            <a:r>
              <a:rPr lang="en-GB" i="1" baseline="0" dirty="0" err="1"/>
              <a:t>español</a:t>
            </a:r>
            <a:r>
              <a:rPr lang="en-GB" i="1" baseline="0" dirty="0"/>
              <a:t>?’ </a:t>
            </a:r>
            <a:r>
              <a:rPr lang="en-GB" baseline="0" dirty="0"/>
              <a:t>and </a:t>
            </a:r>
            <a:r>
              <a:rPr lang="en-GB" i="1" baseline="0" dirty="0"/>
              <a:t>‘¿</a:t>
            </a:r>
            <a:r>
              <a:rPr lang="en-GB" i="1" baseline="0" dirty="0" err="1"/>
              <a:t>Cómo</a:t>
            </a:r>
            <a:r>
              <a:rPr lang="en-GB" i="1" baseline="0" dirty="0"/>
              <a:t> se dice ‘the only person’ </a:t>
            </a:r>
            <a:r>
              <a:rPr lang="en-GB" i="1" baseline="0" dirty="0" err="1"/>
              <a:t>en</a:t>
            </a:r>
            <a:r>
              <a:rPr lang="en-GB" i="1" baseline="0" dirty="0"/>
              <a:t> </a:t>
            </a:r>
            <a:r>
              <a:rPr lang="en-GB" i="1" baseline="0" dirty="0" err="1"/>
              <a:t>español</a:t>
            </a:r>
            <a:r>
              <a:rPr lang="en-GB" i="1" baseline="0" dirty="0"/>
              <a:t>?</a:t>
            </a:r>
            <a:endParaRPr lang="en-GB" i="1" dirty="0"/>
          </a:p>
          <a:p>
            <a:endParaRPr lang="en-GB" dirty="0"/>
          </a:p>
          <a:p>
            <a:r>
              <a:rPr lang="en-GB" b="1" dirty="0"/>
              <a:t>Transcript:</a:t>
            </a:r>
          </a:p>
          <a:p>
            <a:r>
              <a:rPr lang="en-GB" dirty="0"/>
              <a:t>8. Mira </a:t>
            </a:r>
            <a:r>
              <a:rPr lang="en-GB" dirty="0" err="1"/>
              <a:t>el</a:t>
            </a:r>
            <a:r>
              <a:rPr lang="en-GB" dirty="0"/>
              <a:t> </a:t>
            </a:r>
            <a:r>
              <a:rPr lang="en-GB" dirty="0" err="1"/>
              <a:t>cielo</a:t>
            </a:r>
            <a:r>
              <a:rPr lang="en-GB" dirty="0"/>
              <a:t> </a:t>
            </a:r>
            <a:r>
              <a:rPr lang="en-GB" dirty="0" err="1"/>
              <a:t>gris</a:t>
            </a:r>
            <a:r>
              <a:rPr lang="en-GB" dirty="0"/>
              <a:t>. Hoy </a:t>
            </a:r>
            <a:r>
              <a:rPr lang="en-GB" dirty="0" err="1"/>
              <a:t>hace</a:t>
            </a:r>
            <a:r>
              <a:rPr lang="en-GB" dirty="0"/>
              <a:t> mal…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46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3</a:t>
            </a:r>
            <a:r>
              <a:rPr lang="en-GB" baseline="0" dirty="0"/>
              <a:t> minutes</a:t>
            </a:r>
          </a:p>
          <a:p>
            <a:endParaRPr lang="en-GB" baseline="0" dirty="0"/>
          </a:p>
          <a:p>
            <a:pPr marL="0" lvl="0" indent="0" algn="l" rtl="0">
              <a:spcBef>
                <a:spcPts val="0"/>
              </a:spcBef>
              <a:spcAft>
                <a:spcPts val="0"/>
              </a:spcAft>
              <a:buNone/>
            </a:pPr>
            <a:r>
              <a:rPr lang="en-GB" b="1" dirty="0"/>
              <a:t>Aim</a:t>
            </a:r>
            <a:r>
              <a:rPr lang="en-GB" dirty="0"/>
              <a:t>: </a:t>
            </a:r>
            <a:r>
              <a:rPr lang="en-GB" baseline="0" dirty="0"/>
              <a:t>to practise productive recall of a range of previously taught numbers (30-101)</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Arial"/>
              <a:buAutoNum type="arabicPeriod"/>
            </a:pPr>
            <a:r>
              <a:rPr lang="en-GB" dirty="0"/>
              <a:t>Students recall how to say the numbers on the price tags.</a:t>
            </a:r>
          </a:p>
          <a:p>
            <a:pPr marL="228600" lvl="0" indent="-228600" algn="l" rtl="0">
              <a:spcBef>
                <a:spcPts val="0"/>
              </a:spcBef>
              <a:spcAft>
                <a:spcPts val="0"/>
              </a:spcAft>
              <a:buClr>
                <a:schemeClr val="dk1"/>
              </a:buClr>
              <a:buSzPts val="1200"/>
              <a:buFont typeface="Arial"/>
              <a:buAutoNum type="arabicPeriod"/>
            </a:pPr>
            <a:r>
              <a:rPr lang="en-GB" baseline="0" dirty="0"/>
              <a:t>Students write down the numbers or say them to a partner.</a:t>
            </a:r>
          </a:p>
          <a:p>
            <a:pPr marL="228600" lvl="0" indent="-228600" algn="l" rtl="0">
              <a:spcBef>
                <a:spcPts val="0"/>
              </a:spcBef>
              <a:spcAft>
                <a:spcPts val="0"/>
              </a:spcAft>
              <a:buClr>
                <a:schemeClr val="dk1"/>
              </a:buClr>
              <a:buSzPts val="1200"/>
              <a:buFont typeface="Arial"/>
              <a:buAutoNum type="arabicPeriod"/>
            </a:pPr>
            <a:r>
              <a:rPr lang="en-GB" baseline="0" dirty="0"/>
              <a:t>Click to reveal the </a:t>
            </a:r>
            <a:r>
              <a:rPr lang="en-GB" baseline="0"/>
              <a:t>answers.</a:t>
            </a:r>
            <a:endParaRPr lang="en-GB" baseline="0" dirty="0"/>
          </a:p>
          <a:p>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38</a:t>
            </a:fld>
            <a:endParaRPr lang="en-US"/>
          </a:p>
        </p:txBody>
      </p:sp>
    </p:spTree>
    <p:extLst>
      <p:ext uri="{BB962C8B-B14F-4D97-AF65-F5344CB8AC3E}">
        <p14:creationId xmlns:p14="http://schemas.microsoft.com/office/powerpoint/2010/main" val="1259698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a:t>
            </a:r>
          </a:p>
          <a:p>
            <a:pPr marL="285750" indent="-285750">
              <a:buAutoNum type="romanLcParenR"/>
            </a:pPr>
            <a:r>
              <a:rPr lang="en-US" b="0" dirty="0"/>
              <a:t>to recap</a:t>
            </a:r>
            <a:r>
              <a:rPr lang="en-US" b="0" baseline="0" dirty="0"/>
              <a:t> the demonstrative adjective ‘ese’</a:t>
            </a:r>
          </a:p>
          <a:p>
            <a:pPr marL="285750" indent="-285750">
              <a:buAutoNum type="romanLcParenR"/>
            </a:pPr>
            <a:r>
              <a:rPr lang="en-US" b="0" baseline="0" dirty="0"/>
              <a:t>to introduce the demonstrative adjective ‘</a:t>
            </a:r>
            <a:r>
              <a:rPr lang="en-US" b="0" baseline="0" dirty="0" err="1"/>
              <a:t>esos</a:t>
            </a:r>
            <a:r>
              <a:rPr lang="en-US" b="0" baseline="0" dirty="0"/>
              <a:t>’</a:t>
            </a:r>
          </a:p>
          <a:p>
            <a:pPr marL="0" indent="0">
              <a:buNone/>
            </a:pPr>
            <a:endParaRPr lang="en-US" b="1" dirty="0"/>
          </a:p>
          <a:p>
            <a:r>
              <a:rPr lang="en-US" b="1" dirty="0"/>
              <a:t>Procedure:</a:t>
            </a:r>
          </a:p>
          <a:p>
            <a:pPr marL="228600" indent="-228600">
              <a:buAutoNum type="arabicPeriod"/>
            </a:pPr>
            <a:r>
              <a:rPr lang="en-US" b="0"/>
              <a:t>Click </a:t>
            </a:r>
            <a:r>
              <a:rPr lang="en-US" b="0" dirty="0"/>
              <a:t>to go through the explanations and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Highlight </a:t>
            </a:r>
            <a:r>
              <a:rPr lang="en-US" b="0" dirty="0"/>
              <a:t>in the examples that there </a:t>
            </a:r>
            <a:r>
              <a:rPr lang="en-US" b="0"/>
              <a:t>is number</a:t>
            </a:r>
            <a:r>
              <a:rPr lang="en-US" b="0" baseline="0"/>
              <a:t> </a:t>
            </a:r>
            <a:r>
              <a:rPr lang="en-US" b="0" baseline="0" dirty="0"/>
              <a:t>agreement between </a:t>
            </a:r>
            <a:r>
              <a:rPr lang="en-US" b="0" baseline="0"/>
              <a:t>the adjective(s) </a:t>
            </a:r>
            <a:r>
              <a:rPr lang="en-US" b="0" baseline="0" dirty="0"/>
              <a:t>and noun. This will be a focus of the next activity.</a:t>
            </a: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904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b="1" dirty="0"/>
              <a:t>Person A </a:t>
            </a:r>
            <a:r>
              <a:rPr lang="en-GB" b="1"/>
              <a:t>prompt cards (to ask person B questions)</a:t>
            </a:r>
            <a:endParaRPr lang="en-GB" b="1" dirty="0"/>
          </a:p>
          <a:p>
            <a:pPr marL="0" lvl="0" indent="0" algn="l" rtl="0">
              <a:spcBef>
                <a:spcPts val="0"/>
              </a:spcBef>
              <a:spcAft>
                <a:spcPts val="0"/>
              </a:spcAft>
              <a:buClr>
                <a:schemeClr val="dk1"/>
              </a:buClr>
              <a:buSzPts val="1200"/>
              <a:buFont typeface="Arial"/>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b="1" baseline="0" dirty="0"/>
              <a:t>Frequency of unknown words and cognates:</a:t>
            </a:r>
            <a:endParaRPr lang="en-GB" b="1" dirty="0"/>
          </a:p>
          <a:p>
            <a:pPr marL="0" lvl="0" indent="0" algn="l" rtl="0">
              <a:spcBef>
                <a:spcPts val="0"/>
              </a:spcBef>
              <a:spcAft>
                <a:spcPts val="0"/>
              </a:spcAft>
              <a:buClr>
                <a:schemeClr val="dk1"/>
              </a:buClr>
              <a:buSzPts val="1200"/>
              <a:buFont typeface="Arial"/>
              <a:buNone/>
            </a:pPr>
            <a:r>
              <a:rPr lang="en-GB" b="0" dirty="0" err="1"/>
              <a:t>cuadro</a:t>
            </a:r>
            <a:r>
              <a:rPr lang="en-GB" b="0" dirty="0"/>
              <a:t> [1017]; kilo [2934]; </a:t>
            </a:r>
            <a:r>
              <a:rPr lang="en-GB" b="0" dirty="0" err="1"/>
              <a:t>maíz</a:t>
            </a:r>
            <a:r>
              <a:rPr lang="en-GB" b="0" dirty="0"/>
              <a:t> [2981]; </a:t>
            </a:r>
            <a:r>
              <a:rPr lang="en-GB" b="0" dirty="0" err="1"/>
              <a:t>cuento</a:t>
            </a:r>
            <a:r>
              <a:rPr lang="en-GB" b="0" dirty="0"/>
              <a:t> [853]</a:t>
            </a:r>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89244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6 minutes</a:t>
            </a:r>
          </a:p>
          <a:p>
            <a:endParaRPr lang="en-GB" dirty="0"/>
          </a:p>
          <a:p>
            <a:r>
              <a:rPr lang="en-US" b="1" dirty="0"/>
              <a:t>Aim: </a:t>
            </a:r>
          </a:p>
          <a:p>
            <a:r>
              <a:rPr lang="en-US" b="0" dirty="0" err="1"/>
              <a:t>i</a:t>
            </a:r>
            <a:r>
              <a:rPr lang="en-US" b="0" dirty="0"/>
              <a:t>) to </a:t>
            </a:r>
            <a:r>
              <a:rPr lang="en-US" b="0" dirty="0" err="1"/>
              <a:t>practise</a:t>
            </a:r>
            <a:r>
              <a:rPr lang="en-US" b="0" baseline="0" dirty="0"/>
              <a:t> adjective-noun number agreement with ‘ese’ and ‘</a:t>
            </a:r>
            <a:r>
              <a:rPr lang="en-US" b="0" baseline="0" dirty="0" err="1"/>
              <a:t>esos</a:t>
            </a:r>
            <a:r>
              <a:rPr lang="en-US" b="0" baseline="0" dirty="0"/>
              <a:t>’ (reading activity)</a:t>
            </a:r>
            <a:endParaRPr lang="en-US" b="0" dirty="0"/>
          </a:p>
          <a:p>
            <a:r>
              <a:rPr lang="en-US" b="0" dirty="0"/>
              <a:t>ii) to</a:t>
            </a:r>
            <a:r>
              <a:rPr lang="en-US" b="0" baseline="0" dirty="0"/>
              <a:t> consolidate knowledge of subject-verb agreement</a:t>
            </a:r>
            <a:endParaRPr lang="en-US" b="1" dirty="0"/>
          </a:p>
          <a:p>
            <a:endParaRPr lang="en-US" b="1" dirty="0"/>
          </a:p>
          <a:p>
            <a:r>
              <a:rPr lang="en-US" b="1" dirty="0"/>
              <a:t>Procedure:</a:t>
            </a:r>
          </a:p>
          <a:p>
            <a:pPr marL="228600" indent="-228600">
              <a:buAutoNum type="arabicPeriod"/>
            </a:pPr>
            <a:r>
              <a:rPr lang="en-US" b="0" dirty="0"/>
              <a:t>Students</a:t>
            </a:r>
            <a:r>
              <a:rPr lang="en-US" b="0" baseline="0" dirty="0"/>
              <a:t> </a:t>
            </a:r>
            <a:r>
              <a:rPr lang="en-GB" b="0" baseline="0" dirty="0"/>
              <a:t>write 1-7 in their books.</a:t>
            </a:r>
          </a:p>
          <a:p>
            <a:pPr marL="228600" indent="-228600">
              <a:buAutoNum type="arabicPeriod"/>
            </a:pPr>
            <a:r>
              <a:rPr lang="en-GB" b="0" baseline="0" dirty="0"/>
              <a:t>They look at the start of each sentence and decide whether the noun should be singular or plural.</a:t>
            </a:r>
          </a:p>
          <a:p>
            <a:pPr marL="228600" indent="-228600">
              <a:buAutoNum type="arabicPeriod"/>
            </a:pPr>
            <a:r>
              <a:rPr lang="en-GB" b="0" baseline="0" dirty="0"/>
              <a:t>Give feedback. Click to reveal each correct (underlined) answer.</a:t>
            </a:r>
          </a:p>
          <a:p>
            <a:pPr marL="228600" indent="-228600">
              <a:buAutoNum type="arabicPeriod"/>
            </a:pPr>
            <a:r>
              <a:rPr lang="en-GB" b="0" baseline="0" dirty="0"/>
              <a:t>Students then decide on a possible sentence ending. They can simply write a letter (a-g). Note, there are multiple possible answers here. The animation sequence therefore doesn’t bring up answers for this part of the activity. Elicit a range of possible responses and give feedback.</a:t>
            </a:r>
          </a:p>
          <a:p>
            <a:pPr marL="228600" indent="-228600">
              <a:buAutoNum type="arabicPeriod"/>
            </a:pPr>
            <a:r>
              <a:rPr lang="en-US" b="0" baseline="0" dirty="0"/>
              <a:t>Draw students’ attention to the word ‘gratis’, a new vocabulary item this week. Explain to students that this adjective doesn’t change for singular and plural nouns. ‘Roto/a’ is also new. This adjective</a:t>
            </a:r>
            <a:r>
              <a:rPr lang="en-US" b="0" i="1" baseline="0" dirty="0"/>
              <a:t> </a:t>
            </a:r>
            <a:r>
              <a:rPr lang="en-US" b="0" i="0" baseline="0" dirty="0"/>
              <a:t>needs to agree with the gender and number of the noun and takes ‘</a:t>
            </a:r>
            <a:r>
              <a:rPr lang="en-US" b="0" i="0" baseline="0" dirty="0" err="1"/>
              <a:t>estar</a:t>
            </a:r>
            <a:r>
              <a:rPr lang="en-US" b="0" i="0" baseline="0" dirty="0"/>
              <a:t>’.</a:t>
            </a:r>
            <a:endParaRPr lang="en-US" b="0" baseline="0" dirty="0"/>
          </a:p>
          <a:p>
            <a:pPr marL="228600" indent="-228600">
              <a:buAutoNum type="arabicPeriod"/>
            </a:pPr>
            <a:r>
              <a:rPr lang="en-US" b="0" baseline="0" dirty="0"/>
              <a:t>Optionally, as an extension, students could be asked to think of some of their own sentence endings using other 3</a:t>
            </a:r>
            <a:r>
              <a:rPr lang="en-US" b="0" baseline="30000" dirty="0"/>
              <a:t>rd</a:t>
            </a:r>
            <a:r>
              <a:rPr lang="en-US" b="0" baseline="0" dirty="0"/>
              <a:t> person singular and plural forms of </a:t>
            </a:r>
            <a:r>
              <a:rPr lang="en-US" b="0" baseline="0"/>
              <a:t>verbs.</a:t>
            </a:r>
            <a:endParaRPr lang="en-US" b="0" baseline="0" dirty="0"/>
          </a:p>
        </p:txBody>
      </p:sp>
      <p:sp>
        <p:nvSpPr>
          <p:cNvPr id="4" name="Slide Number Placeholder 3"/>
          <p:cNvSpPr>
            <a:spLocks noGrp="1"/>
          </p:cNvSpPr>
          <p:nvPr>
            <p:ph type="sldNum" sz="quarter" idx="10"/>
          </p:nvPr>
        </p:nvSpPr>
        <p:spPr/>
        <p:txBody>
          <a:bodyPr/>
          <a:lstStyle/>
          <a:p>
            <a:fld id="{6D5A7CE6-FC2E-5844-8E3C-E71D91EF3FB1}" type="slidenum">
              <a:rPr lang="en-US" smtClean="0"/>
              <a:t>40</a:t>
            </a:fld>
            <a:endParaRPr lang="en-US"/>
          </a:p>
        </p:txBody>
      </p:sp>
    </p:spTree>
    <p:extLst>
      <p:ext uri="{BB962C8B-B14F-4D97-AF65-F5344CB8AC3E}">
        <p14:creationId xmlns:p14="http://schemas.microsoft.com/office/powerpoint/2010/main" val="24448139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a:t>
            </a:r>
          </a:p>
          <a:p>
            <a:pPr marL="285750" indent="-285750">
              <a:buAutoNum type="romanLcParenR"/>
            </a:pPr>
            <a:r>
              <a:rPr lang="en-US" b="0" dirty="0"/>
              <a:t>to recap</a:t>
            </a:r>
            <a:r>
              <a:rPr lang="en-US" b="0" baseline="0" dirty="0"/>
              <a:t> the demonstrative adjective ‘</a:t>
            </a:r>
            <a:r>
              <a:rPr lang="en-US" b="0" baseline="0" dirty="0" err="1"/>
              <a:t>esa</a:t>
            </a:r>
            <a:r>
              <a:rPr lang="en-US" b="0" baseline="0" dirty="0"/>
              <a:t>’</a:t>
            </a:r>
          </a:p>
          <a:p>
            <a:pPr marL="285750" indent="-285750">
              <a:buAutoNum type="romanLcParenR"/>
            </a:pPr>
            <a:r>
              <a:rPr lang="en-US" b="0" baseline="0" dirty="0"/>
              <a:t>to introduce the demonstrative adjective ‘</a:t>
            </a:r>
            <a:r>
              <a:rPr lang="en-US" b="0" baseline="0" dirty="0" err="1"/>
              <a:t>esas</a:t>
            </a:r>
            <a:r>
              <a:rPr lang="en-US" b="0" baseline="0" dirty="0"/>
              <a:t>’</a:t>
            </a:r>
          </a:p>
          <a:p>
            <a:pPr marL="0" indent="0">
              <a:buNone/>
            </a:pPr>
            <a:endParaRPr lang="en-US" b="1" dirty="0"/>
          </a:p>
          <a:p>
            <a:r>
              <a:rPr lang="en-US" b="1" dirty="0"/>
              <a:t>Procedure:</a:t>
            </a:r>
          </a:p>
          <a:p>
            <a:pPr marL="228600" indent="-228600">
              <a:buAutoNum type="arabicPeriod"/>
            </a:pPr>
            <a:r>
              <a:rPr lang="en-US" b="0" dirty="0"/>
              <a:t>Teachers click to go through the explanations and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could highlight in the examples that there is gender</a:t>
            </a:r>
            <a:r>
              <a:rPr lang="en-US" b="0" baseline="0" dirty="0"/>
              <a:t> agreement between the adjective and noun. This will be a focus of the next activity.</a:t>
            </a: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8773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GB" b="1" dirty="0"/>
              <a:t> </a:t>
            </a:r>
            <a:r>
              <a:rPr lang="en-GB" b="0" dirty="0"/>
              <a:t>8</a:t>
            </a:r>
            <a:r>
              <a:rPr lang="en-GB" b="1" dirty="0"/>
              <a:t> </a:t>
            </a:r>
            <a:r>
              <a:rPr lang="es-ES" b="0" dirty="0"/>
              <a:t>min</a:t>
            </a:r>
            <a:endParaRPr lang="en-US" b="0" dirty="0"/>
          </a:p>
          <a:p>
            <a:endParaRPr lang="en-US" b="1" dirty="0"/>
          </a:p>
          <a:p>
            <a:r>
              <a:rPr lang="en-US" b="1" dirty="0"/>
              <a:t>Aim:</a:t>
            </a:r>
            <a:r>
              <a:rPr lang="en-US" b="1" baseline="0" dirty="0"/>
              <a:t> </a:t>
            </a:r>
          </a:p>
          <a:p>
            <a:r>
              <a:rPr lang="en-US" b="0" dirty="0" err="1"/>
              <a:t>i</a:t>
            </a:r>
            <a:r>
              <a:rPr lang="en-US" b="0" dirty="0"/>
              <a:t>) to</a:t>
            </a:r>
            <a:r>
              <a:rPr lang="en-US" b="0" baseline="0" dirty="0"/>
              <a:t> identify the correct noun by </a:t>
            </a:r>
            <a:r>
              <a:rPr lang="en-US" b="0" baseline="0" dirty="0" err="1"/>
              <a:t>recognising</a:t>
            </a:r>
            <a:r>
              <a:rPr lang="en-US" b="0" baseline="0" dirty="0"/>
              <a:t> number marking on ‘</a:t>
            </a:r>
            <a:r>
              <a:rPr lang="en-US" b="0" baseline="0" dirty="0" err="1"/>
              <a:t>esa</a:t>
            </a:r>
            <a:r>
              <a:rPr lang="en-US" b="0" baseline="0" dirty="0"/>
              <a:t>’ and ‘</a:t>
            </a:r>
            <a:r>
              <a:rPr lang="en-US" b="0" baseline="0" dirty="0" err="1"/>
              <a:t>esas</a:t>
            </a:r>
            <a:r>
              <a:rPr lang="en-US" b="0" baseline="0" dirty="0"/>
              <a:t>’</a:t>
            </a:r>
          </a:p>
          <a:p>
            <a:r>
              <a:rPr lang="en-US" b="0" baseline="0" dirty="0"/>
              <a:t>ii) to </a:t>
            </a:r>
            <a:r>
              <a:rPr lang="en-US" b="0" baseline="0" dirty="0" err="1"/>
              <a:t>practise</a:t>
            </a:r>
            <a:r>
              <a:rPr lang="en-US" b="0" baseline="0" dirty="0"/>
              <a:t> aural recognition of numbers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Go through the instructions with students. Ask them to write</a:t>
            </a:r>
            <a:r>
              <a:rPr lang="en-US" b="0" baseline="0" dirty="0"/>
              <a:t> 1-7 in their books.</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the orange</a:t>
            </a:r>
            <a:r>
              <a:rPr lang="en-US" b="0" baseline="0" dirty="0"/>
              <a:t> action buttons. </a:t>
            </a:r>
            <a:r>
              <a:rPr lang="en-US" b="0" dirty="0"/>
              <a:t>Students listen and decide how the question must end. They can simply</a:t>
            </a:r>
            <a:r>
              <a:rPr lang="en-US" b="0" baseline="0" dirty="0"/>
              <a:t> write ‘A’ or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Click to reveal each the beige action buttons. Click again to reveal each answer. The beige buttons can be used to facilitate feedback here.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Click to start the next part of the activity. A set of price tags will appear on animation. These are the answer options that students can choose from.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Students listen again (beige action buttons). This time, they need to identify the price (number) in the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Click to reveal answers. In feedback, ask if any prices are surprising (e.g. 71 euros might seem a lot for a plant!)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Differentiation: </a:t>
            </a:r>
            <a:r>
              <a:rPr lang="en-US" b="0" baseline="0" dirty="0"/>
              <a:t>remove the price tags from the screen when doing the activity with a higher-achieving group. This will challenge students more.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1" baseline="0" dirty="0"/>
              <a:t> (orange buttons):</a:t>
            </a:r>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a:t>
            </a:r>
            <a:r>
              <a:rPr lang="en-US" b="0" dirty="0" err="1"/>
              <a:t>cuestan</a:t>
            </a:r>
            <a:r>
              <a:rPr lang="en-US" b="0" dirty="0"/>
              <a:t> </a:t>
            </a:r>
            <a:r>
              <a:rPr lang="en-US" b="0" dirty="0" err="1"/>
              <a:t>esas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a:t>
            </a:r>
            <a:r>
              <a:rPr lang="en-US" b="0" dirty="0" err="1"/>
              <a:t>cuestan</a:t>
            </a:r>
            <a:r>
              <a:rPr lang="en-US" b="0" dirty="0"/>
              <a:t> </a:t>
            </a:r>
            <a:r>
              <a:rPr lang="en-US" b="0" dirty="0" err="1"/>
              <a:t>esas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cuesta </a:t>
            </a:r>
            <a:r>
              <a:rPr lang="en-US" b="0" dirty="0" err="1"/>
              <a:t>esa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a:t>
            </a:r>
            <a:r>
              <a:rPr lang="en-US" b="0" dirty="0" err="1"/>
              <a:t>cuestan</a:t>
            </a:r>
            <a:r>
              <a:rPr lang="en-US" b="0" dirty="0"/>
              <a:t> </a:t>
            </a:r>
            <a:r>
              <a:rPr lang="en-US" b="0" dirty="0" err="1"/>
              <a:t>esas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a:t>
            </a:r>
            <a:r>
              <a:rPr lang="en-US" b="0" dirty="0" err="1"/>
              <a:t>cuestan</a:t>
            </a:r>
            <a:r>
              <a:rPr lang="en-US" b="0" dirty="0"/>
              <a:t> </a:t>
            </a:r>
            <a:r>
              <a:rPr lang="en-US" b="0" dirty="0" err="1"/>
              <a:t>esas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cuesta </a:t>
            </a:r>
            <a:r>
              <a:rPr lang="en-US" b="0" dirty="0" err="1"/>
              <a:t>esa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cuesta </a:t>
            </a:r>
            <a:r>
              <a:rPr lang="en-US" b="0" dirty="0" err="1"/>
              <a:t>esa</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1" baseline="0" dirty="0"/>
              <a:t> (beige buttons):</a:t>
            </a:r>
            <a:endParaRPr lang="en-US"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a:t>
            </a:r>
            <a:r>
              <a:rPr lang="en-US" b="0" dirty="0" err="1"/>
              <a:t>Cuánto</a:t>
            </a:r>
            <a:r>
              <a:rPr lang="en-US" b="0" dirty="0"/>
              <a:t> </a:t>
            </a:r>
            <a:r>
              <a:rPr lang="en-US" b="0" dirty="0" err="1"/>
              <a:t>cuestan</a:t>
            </a:r>
            <a:r>
              <a:rPr lang="en-US" b="0" dirty="0"/>
              <a:t> </a:t>
            </a:r>
            <a:r>
              <a:rPr lang="en-US" b="0" dirty="0" err="1"/>
              <a:t>esas</a:t>
            </a:r>
            <a:r>
              <a:rPr lang="en-US" b="0" baseline="0" dirty="0"/>
              <a:t> camisas? – 47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Cuánto</a:t>
            </a:r>
            <a:r>
              <a:rPr lang="en-US" b="0" dirty="0"/>
              <a:t> </a:t>
            </a:r>
            <a:r>
              <a:rPr lang="en-US" b="0" dirty="0" err="1"/>
              <a:t>cuestan</a:t>
            </a:r>
            <a:r>
              <a:rPr lang="en-US" b="0" dirty="0"/>
              <a:t> </a:t>
            </a:r>
            <a:r>
              <a:rPr lang="en-US" b="0" dirty="0" err="1"/>
              <a:t>esas</a:t>
            </a:r>
            <a:r>
              <a:rPr lang="en-US" b="0" dirty="0"/>
              <a:t> pinturas? – 100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cuesta </a:t>
            </a:r>
            <a:r>
              <a:rPr lang="en-US" b="0" dirty="0" err="1"/>
              <a:t>esa</a:t>
            </a:r>
            <a:r>
              <a:rPr lang="en-US" b="0" dirty="0"/>
              <a:t> </a:t>
            </a:r>
            <a:r>
              <a:rPr lang="en-US" b="0" dirty="0" err="1"/>
              <a:t>bolsa</a:t>
            </a:r>
            <a:r>
              <a:rPr lang="en-US" b="0" dirty="0"/>
              <a:t>? – 62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a:t>
            </a:r>
            <a:r>
              <a:rPr lang="en-US" b="0" dirty="0" err="1"/>
              <a:t>cuestan</a:t>
            </a:r>
            <a:r>
              <a:rPr lang="en-US" b="0" dirty="0"/>
              <a:t> </a:t>
            </a:r>
            <a:r>
              <a:rPr lang="en-US" b="0" dirty="0" err="1"/>
              <a:t>esas</a:t>
            </a:r>
            <a:r>
              <a:rPr lang="en-US" b="0" dirty="0"/>
              <a:t> </a:t>
            </a:r>
            <a:r>
              <a:rPr lang="en-US" b="0" dirty="0" err="1"/>
              <a:t>cajas</a:t>
            </a:r>
            <a:r>
              <a:rPr lang="en-US" b="0" dirty="0"/>
              <a:t>? – 24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a:t>
            </a:r>
            <a:r>
              <a:rPr lang="en-US" b="0" dirty="0" err="1"/>
              <a:t>cuestan</a:t>
            </a:r>
            <a:r>
              <a:rPr lang="en-US" b="0" dirty="0"/>
              <a:t> </a:t>
            </a:r>
            <a:r>
              <a:rPr lang="en-US" b="0" dirty="0" err="1"/>
              <a:t>esas</a:t>
            </a:r>
            <a:r>
              <a:rPr lang="en-US" b="0" dirty="0"/>
              <a:t> </a:t>
            </a:r>
            <a:r>
              <a:rPr lang="en-US" b="0" dirty="0" err="1"/>
              <a:t>flores</a:t>
            </a:r>
            <a:r>
              <a:rPr lang="en-US" b="0" dirty="0"/>
              <a:t>? – 33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cuesta </a:t>
            </a:r>
            <a:r>
              <a:rPr lang="en-US" b="0" dirty="0" err="1"/>
              <a:t>esa</a:t>
            </a:r>
            <a:r>
              <a:rPr lang="en-US" b="0" dirty="0"/>
              <a:t> planta? – 71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Cuánto</a:t>
            </a:r>
            <a:r>
              <a:rPr lang="en-US" b="0" dirty="0"/>
              <a:t> cuesta </a:t>
            </a:r>
            <a:r>
              <a:rPr lang="en-US" b="0" dirty="0" err="1"/>
              <a:t>esa</a:t>
            </a:r>
            <a:r>
              <a:rPr lang="en-US" b="0" dirty="0"/>
              <a:t> pelota? – 101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Pintura [964]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930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 (slides 43-46)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i</a:t>
            </a:r>
            <a:r>
              <a:rPr lang="en-GB" b="0" baseline="0" dirty="0"/>
              <a:t>) to practise production and comprehension of ‘ese’, ‘</a:t>
            </a:r>
            <a:r>
              <a:rPr lang="en-GB" b="0" baseline="0" dirty="0" err="1"/>
              <a:t>esa</a:t>
            </a:r>
            <a:r>
              <a:rPr lang="en-GB" b="0" baseline="0" dirty="0"/>
              <a:t>’, ‘</a:t>
            </a:r>
            <a:r>
              <a:rPr lang="en-GB" b="0" baseline="0" dirty="0" err="1"/>
              <a:t>esos</a:t>
            </a:r>
            <a:r>
              <a:rPr lang="en-GB" b="0" baseline="0" dirty="0"/>
              <a:t>’, ‘</a:t>
            </a:r>
            <a:r>
              <a:rPr lang="en-GB" b="0" baseline="0" dirty="0" err="1"/>
              <a:t>esas</a:t>
            </a:r>
            <a:r>
              <a:rPr lang="en-GB" b="0" baseline="0" dirty="0"/>
              <a:t>’ and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ii) to practise number agreement on nouns (plural –s and –es)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Click to go through the example step by step.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A begins the activity by orally translating the question into Spanish. All questions begin with ‘how much is/are’ and then prompt ‘that’ or ‘those’ + noun.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works out which image the question refers to. S/he then orally translates the price below the correct picture into Spanish. Person A writes this next to the question on his/her prompt card.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the first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slide </a:t>
            </a:r>
            <a:r>
              <a:rPr lang="en-GB" b="1" baseline="0" dirty="0"/>
              <a:t>46</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across the activity all four adjectives (ese, </a:t>
            </a:r>
            <a:r>
              <a:rPr lang="en-GB" b="0" baseline="0" dirty="0" err="1"/>
              <a:t>esa</a:t>
            </a:r>
            <a:r>
              <a:rPr lang="en-GB" b="0" baseline="0" dirty="0"/>
              <a:t>, </a:t>
            </a:r>
            <a:r>
              <a:rPr lang="en-GB" b="0" baseline="0" dirty="0" err="1"/>
              <a:t>esos</a:t>
            </a:r>
            <a:r>
              <a:rPr lang="en-GB" b="0" baseline="0" dirty="0"/>
              <a:t>, </a:t>
            </a:r>
            <a:r>
              <a:rPr lang="en-GB" b="0" baseline="0" dirty="0" err="1"/>
              <a:t>esas</a:t>
            </a:r>
            <a:r>
              <a:rPr lang="en-GB" b="0" baseline="0" dirty="0"/>
              <a:t>) are practised, but each person will only be practising with two at a time (i.e., ese vs </a:t>
            </a:r>
            <a:r>
              <a:rPr lang="en-GB" b="0" baseline="0" dirty="0" err="1"/>
              <a:t>esos</a:t>
            </a:r>
            <a:r>
              <a:rPr lang="en-GB" b="0" baseline="0" dirty="0"/>
              <a:t> for the first six items, then </a:t>
            </a:r>
            <a:r>
              <a:rPr lang="en-GB" b="0" baseline="0" dirty="0" err="1"/>
              <a:t>esa</a:t>
            </a:r>
            <a:r>
              <a:rPr lang="en-GB" b="0" baseline="0" dirty="0"/>
              <a:t> vs </a:t>
            </a:r>
            <a:r>
              <a:rPr lang="en-GB" b="0" baseline="0" dirty="0" err="1"/>
              <a:t>esas</a:t>
            </a:r>
            <a:r>
              <a:rPr lang="en-GB" b="0" baseline="0" dirty="0"/>
              <a:t> for the second six items).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922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a:t>
            </a:r>
            <a:endParaRPr lang="en-GB" dirty="0"/>
          </a:p>
          <a:p>
            <a:r>
              <a:rPr lang="en-GB" b="1" dirty="0"/>
              <a:t>DO </a:t>
            </a:r>
            <a:r>
              <a:rPr lang="en-GB" b="1"/>
              <a:t>NOT DISPLAY</a:t>
            </a:r>
            <a:r>
              <a:rPr lang="en-GB" b="1" baseline="0"/>
              <a:t> IN CLASS</a:t>
            </a:r>
          </a:p>
          <a:p>
            <a:endParaRPr lang="en-GB" b="1" baseline="0"/>
          </a:p>
          <a:p>
            <a:r>
              <a:rPr lang="en-GB" b="1" baseline="0"/>
              <a:t>Target sentences:</a:t>
            </a:r>
          </a:p>
          <a:p>
            <a:r>
              <a:rPr lang="en-GB" b="1" baseline="0"/>
              <a:t>Person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son esos libros?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es ese dulce?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son esos bolígrafos?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ese ese vestido de boda?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son esos recuerdos?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es ese reloj?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Person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son esas bolsas?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es esa camisa?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es esa guitarra?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son esas cajas?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son esas bebidas?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¿Cuánto es esa camiseta en talla pequeña?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a:p>
          <a:p>
            <a:r>
              <a:rPr lang="en-GB" b="1" baseline="0"/>
              <a:t> </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78118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Person B</a:t>
            </a:r>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642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Person A</a:t>
            </a:r>
            <a:endParaRPr lang="en-GB"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0008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Answers</a:t>
            </a:r>
            <a:r>
              <a:rPr lang="en-GB" b="1" baseline="0"/>
              <a:t> </a:t>
            </a:r>
            <a:r>
              <a:rPr lang="en-GB" b="1" baseline="0" dirty="0"/>
              <a:t>for the speaking, listening and writing</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3885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Answers available here: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/concern/resources/m613n073b?locale=</a:t>
            </a:r>
            <a:r>
              <a:rPr lang="en-GB" sz="1200" i="0" dirty="0" err="1">
                <a:latin typeface="+mn-lt"/>
                <a:ea typeface="Calibri"/>
                <a:cs typeface="Calibri"/>
                <a:sym typeface="Calibri"/>
              </a:rPr>
              <a:t>en</a:t>
            </a:r>
            <a:endParaRPr lang="en-GB" sz="1200" i="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23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Person B prompt cards</a:t>
            </a:r>
            <a:r>
              <a:rPr lang="en-US" b="1" baseline="0"/>
              <a:t> (to give Person A the prices)</a:t>
            </a:r>
            <a:endParaRPr lang="en-US" b="1" dirty="0"/>
          </a:p>
        </p:txBody>
      </p:sp>
      <p:sp>
        <p:nvSpPr>
          <p:cNvPr id="4" name="Slide Number Placeholder 3"/>
          <p:cNvSpPr>
            <a:spLocks noGrp="1"/>
          </p:cNvSpPr>
          <p:nvPr>
            <p:ph type="sldNum" sz="quarter" idx="5"/>
          </p:nvPr>
        </p:nvSpPr>
        <p:spPr/>
        <p:txBody>
          <a:bodyPr/>
          <a:lstStyle/>
          <a:p>
            <a:fld id="{6D5A7CE6-FC2E-5844-8E3C-E71D91EF3FB1}" type="slidenum">
              <a:rPr lang="en-US" smtClean="0"/>
              <a:t>5</a:t>
            </a:fld>
            <a:endParaRPr lang="en-US"/>
          </a:p>
        </p:txBody>
      </p:sp>
    </p:spTree>
    <p:extLst>
      <p:ext uri="{BB962C8B-B14F-4D97-AF65-F5344CB8AC3E}">
        <p14:creationId xmlns:p14="http://schemas.microsoft.com/office/powerpoint/2010/main" val="251250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Person B </a:t>
            </a:r>
            <a:r>
              <a:rPr lang="en-GB" b="1"/>
              <a:t>prompt cards (to ask person A questions)</a:t>
            </a:r>
            <a:endParaRPr lang="en-GB" b="1" dirty="0"/>
          </a:p>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b="1" baseline="0" dirty="0"/>
              <a:t>Frequency of unknown words and cognates:</a:t>
            </a:r>
            <a:endParaRPr lang="en-GB" b="1" dirty="0"/>
          </a:p>
          <a:p>
            <a:pPr marL="0" marR="0" lvl="0" indent="0" algn="l" rtl="0">
              <a:lnSpc>
                <a:spcPct val="100000"/>
              </a:lnSpc>
              <a:spcBef>
                <a:spcPts val="0"/>
              </a:spcBef>
              <a:spcAft>
                <a:spcPts val="0"/>
              </a:spcAft>
              <a:buClr>
                <a:schemeClr val="dk1"/>
              </a:buClr>
              <a:buSzPts val="1200"/>
              <a:buFont typeface="Arial"/>
              <a:buNone/>
            </a:pPr>
            <a:r>
              <a:rPr lang="en-GB" b="0" i="0" dirty="0" err="1"/>
              <a:t>chaqueta</a:t>
            </a:r>
            <a:r>
              <a:rPr lang="en-GB" b="0" i="0" dirty="0"/>
              <a:t> [4565]; </a:t>
            </a:r>
            <a:r>
              <a:rPr lang="en-GB" b="0" i="0" dirty="0" err="1"/>
              <a:t>circuito</a:t>
            </a:r>
            <a:r>
              <a:rPr lang="en-GB" b="0" i="0" dirty="0"/>
              <a:t> [3172]; Pascua [&gt;5000]; Ecuador [&gt;5000]; crema [4138]; </a:t>
            </a:r>
            <a:r>
              <a:rPr lang="en-GB" b="0" i="0" dirty="0" err="1"/>
              <a:t>licuadora</a:t>
            </a:r>
            <a:r>
              <a:rPr lang="en-GB" b="0" i="0" dirty="0"/>
              <a:t> [&gt;5000]</a:t>
            </a:r>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80549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Person A prompt cards (to give person B the</a:t>
            </a:r>
            <a:r>
              <a:rPr lang="en-GB" b="1" baseline="0"/>
              <a:t> prices</a:t>
            </a:r>
            <a:r>
              <a:rPr lang="en-GB" b="1"/>
              <a:t>)</a:t>
            </a:r>
          </a:p>
        </p:txBody>
      </p:sp>
      <p:sp>
        <p:nvSpPr>
          <p:cNvPr id="4" name="Slide Number Placeholder 3"/>
          <p:cNvSpPr>
            <a:spLocks noGrp="1"/>
          </p:cNvSpPr>
          <p:nvPr>
            <p:ph type="sldNum" sz="quarter" idx="10"/>
          </p:nvPr>
        </p:nvSpPr>
        <p:spPr/>
        <p:txBody>
          <a:bodyPr/>
          <a:lstStyle/>
          <a:p>
            <a:fld id="{6D5A7CE6-FC2E-5844-8E3C-E71D91EF3FB1}" type="slidenum">
              <a:rPr lang="en-US" smtClean="0"/>
              <a:t>7</a:t>
            </a:fld>
            <a:endParaRPr lang="en-US"/>
          </a:p>
        </p:txBody>
      </p:sp>
    </p:spTree>
    <p:extLst>
      <p:ext uri="{BB962C8B-B14F-4D97-AF65-F5344CB8AC3E}">
        <p14:creationId xmlns:p14="http://schemas.microsoft.com/office/powerpoint/2010/main" val="2576458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 slide</a:t>
            </a:r>
          </a:p>
          <a:p>
            <a:endParaRPr lang="en-GB" b="1"/>
          </a:p>
          <a:p>
            <a:r>
              <a:rPr lang="en-GB" b="1"/>
              <a:t>Note:</a:t>
            </a:r>
            <a:r>
              <a:rPr lang="en-GB" b="1" baseline="0"/>
              <a:t> </a:t>
            </a:r>
            <a:r>
              <a:rPr lang="en-GB" b="0" baseline="0"/>
              <a:t>students could also be challenged to spell the numbers correctly. </a:t>
            </a:r>
            <a:endParaRPr lang="en-GB" b="0" dirty="0"/>
          </a:p>
        </p:txBody>
      </p:sp>
      <p:sp>
        <p:nvSpPr>
          <p:cNvPr id="4" name="Slide Number Placeholder 3"/>
          <p:cNvSpPr>
            <a:spLocks noGrp="1"/>
          </p:cNvSpPr>
          <p:nvPr>
            <p:ph type="sldNum" sz="quarter" idx="10"/>
          </p:nvPr>
        </p:nvSpPr>
        <p:spPr/>
        <p:txBody>
          <a:bodyPr/>
          <a:lstStyle/>
          <a:p>
            <a:fld id="{6D5A7CE6-FC2E-5844-8E3C-E71D91EF3FB1}" type="slidenum">
              <a:rPr lang="en-US" smtClean="0"/>
              <a:t>8</a:t>
            </a:fld>
            <a:endParaRPr lang="en-US"/>
          </a:p>
        </p:txBody>
      </p:sp>
    </p:spTree>
    <p:extLst>
      <p:ext uri="{BB962C8B-B14F-4D97-AF65-F5344CB8AC3E}">
        <p14:creationId xmlns:p14="http://schemas.microsoft.com/office/powerpoint/2010/main" val="3412747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[1/8]</a:t>
            </a:r>
            <a:endParaRPr dirty="0"/>
          </a:p>
          <a:p>
            <a:pPr marL="0" lvl="0" indent="0" algn="l" rtl="0">
              <a:spcBef>
                <a:spcPts val="0"/>
              </a:spcBef>
              <a:spcAft>
                <a:spcPts val="0"/>
              </a:spcAft>
              <a:buNone/>
            </a:pPr>
            <a:br>
              <a:rPr lang="en-GB" b="1" dirty="0"/>
            </a:br>
            <a:r>
              <a:rPr lang="en-GB" b="1" dirty="0"/>
              <a:t>Timing: </a:t>
            </a:r>
            <a:r>
              <a:rPr lang="en-GB" b="0" dirty="0"/>
              <a:t>3 min</a:t>
            </a:r>
            <a:br>
              <a:rPr lang="en-GB" dirty="0"/>
            </a:br>
            <a:br>
              <a:rPr lang="en-GB" dirty="0"/>
            </a:br>
            <a:r>
              <a:rPr lang="en-GB" b="1" dirty="0"/>
              <a:t>Aim</a:t>
            </a:r>
            <a:r>
              <a:rPr lang="en-GB" dirty="0"/>
              <a:t>: to practise productive (oral) recall of three words  from this week’s revisited set of Y7 and Y8 vocabulary within a given time.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Clr>
                <a:schemeClr val="dk1"/>
              </a:buClr>
              <a:buSzPts val="1200"/>
              <a:buFont typeface="Arial"/>
              <a:buNone/>
            </a:pPr>
            <a:r>
              <a:rPr lang="en-GB" dirty="0"/>
              <a:t>1. Say all three words before three seconds elapse.</a:t>
            </a:r>
            <a:endParaRPr dirty="0"/>
          </a:p>
          <a:p>
            <a:pPr marL="0" lvl="0" indent="0" algn="l" rtl="0">
              <a:spcBef>
                <a:spcPts val="0"/>
              </a:spcBef>
              <a:spcAft>
                <a:spcPts val="0"/>
              </a:spcAft>
              <a:buClr>
                <a:schemeClr val="dk1"/>
              </a:buClr>
              <a:buSzPts val="1200"/>
              <a:buFont typeface="Arial"/>
              <a:buNone/>
            </a:pPr>
            <a:r>
              <a:rPr lang="en-GB" dirty="0"/>
              <a:t>2. Click to reveal answers.</a:t>
            </a:r>
            <a:endParaRPr dirty="0"/>
          </a:p>
          <a:p>
            <a:pPr marL="0" lvl="0" indent="0" algn="l" rtl="0">
              <a:spcBef>
                <a:spcPts val="0"/>
              </a:spcBef>
              <a:spcAft>
                <a:spcPts val="0"/>
              </a:spcAft>
              <a:buClr>
                <a:schemeClr val="dk1"/>
              </a:buClr>
              <a:buSzPts val="1200"/>
              <a:buFont typeface="Arial"/>
              <a:buNone/>
            </a:pPr>
            <a:r>
              <a:rPr lang="en-GB" dirty="0"/>
              <a:t>3. Repeat if additional practice needed.</a:t>
            </a:r>
            <a:endParaRPr dirty="0"/>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5336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45475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7395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593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6412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3399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250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01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6012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5863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0195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5442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223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audio" Target="../media/audio5.wav"/><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audio" Target="../media/audio7.wav"/><Relationship Id="rId4" Type="http://schemas.openxmlformats.org/officeDocument/2006/relationships/audio" Target="../media/audio6.wav"/></Relationships>
</file>

<file path=ppt/slides/_rels/slide22.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53.png"/><Relationship Id="rId3" Type="http://schemas.openxmlformats.org/officeDocument/2006/relationships/image" Target="../media/image56.png"/><Relationship Id="rId7" Type="http://schemas.openxmlformats.org/officeDocument/2006/relationships/audio" Target="../media/audio11.wav"/><Relationship Id="rId12" Type="http://schemas.openxmlformats.org/officeDocument/2006/relationships/image" Target="../media/image57.png"/><Relationship Id="rId2" Type="http://schemas.openxmlformats.org/officeDocument/2006/relationships/notesSlide" Target="../notesSlides/notesSlide22.xml"/><Relationship Id="rId16" Type="http://schemas.openxmlformats.org/officeDocument/2006/relationships/image" Target="../media/image58.jpeg"/><Relationship Id="rId1" Type="http://schemas.openxmlformats.org/officeDocument/2006/relationships/slideLayout" Target="../slideLayouts/slideLayout1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55.jpeg"/><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4.pn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66.gif"/><Relationship Id="rId2" Type="http://schemas.openxmlformats.org/officeDocument/2006/relationships/notesSlide" Target="../notesSlides/notesSlide29.xml"/><Relationship Id="rId16"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image" Target="../media/image11.png"/><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67.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audio" Target="../media/audio26.wav"/><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audio" Target="../media/audio28.wav"/><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audio" Target="../media/audio30.wav"/><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audio" Target="../media/audio31.wav"/><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audio" Target="../media/audio32.wav"/><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audio" Target="../media/audio33.wav"/><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audio" Target="../media/audio34.wav"/><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audio" Target="../media/audio35.wav"/><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audio" Target="../media/audio36.wav"/><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audio" Target="../media/audio37.wav"/><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audio" Target="../media/audio38.wav"/><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audio" Target="../media/audio39.wav"/><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audio" Target="../media/audio40.wav"/><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audio" Target="../media/audio42.wav"/><Relationship Id="rId4" Type="http://schemas.openxmlformats.org/officeDocument/2006/relationships/audio" Target="../media/audio41.wav"/></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audio" Target="../media/audio44.wav"/><Relationship Id="rId4" Type="http://schemas.openxmlformats.org/officeDocument/2006/relationships/audio" Target="../media/audio43.wav"/></Relationships>
</file>

<file path=ppt/slides/_rels/slide42.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4.wav"/><Relationship Id="rId18" Type="http://schemas.openxmlformats.org/officeDocument/2006/relationships/image" Target="../media/image68.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audio" Target="../media/audio53.wav"/><Relationship Id="rId17" Type="http://schemas.openxmlformats.org/officeDocument/2006/relationships/audio" Target="../media/audio58.wav"/><Relationship Id="rId2" Type="http://schemas.openxmlformats.org/officeDocument/2006/relationships/notesSlide" Target="../notesSlides/notesSlide42.xml"/><Relationship Id="rId16" Type="http://schemas.openxmlformats.org/officeDocument/2006/relationships/audio" Target="../media/audio57.wav"/><Relationship Id="rId1" Type="http://schemas.openxmlformats.org/officeDocument/2006/relationships/slideLayout" Target="../slideLayouts/slideLayout17.xml"/><Relationship Id="rId6" Type="http://schemas.openxmlformats.org/officeDocument/2006/relationships/audio" Target="../media/audio48.wav"/><Relationship Id="rId11" Type="http://schemas.openxmlformats.org/officeDocument/2006/relationships/audio" Target="../media/audio52.wav"/><Relationship Id="rId5" Type="http://schemas.openxmlformats.org/officeDocument/2006/relationships/audio" Target="../media/audio47.wav"/><Relationship Id="rId15" Type="http://schemas.openxmlformats.org/officeDocument/2006/relationships/audio" Target="../media/audio56.wav"/><Relationship Id="rId10" Type="http://schemas.openxmlformats.org/officeDocument/2006/relationships/image" Target="../media/image70.png"/><Relationship Id="rId19" Type="http://schemas.openxmlformats.org/officeDocument/2006/relationships/image" Target="../media/image72.png"/><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audio" Target="../media/audio55.wav"/></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5.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0.png"/><Relationship Id="rId7"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74.jpeg"/><Relationship Id="rId11" Type="http://schemas.openxmlformats.org/officeDocument/2006/relationships/image" Target="../media/image80.png"/><Relationship Id="rId5" Type="http://schemas.openxmlformats.org/officeDocument/2006/relationships/image" Target="../media/image77.jpeg"/><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image" Target="../media/image78.png"/></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0.png"/><Relationship Id="rId7"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 Id="rId9"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png"/><Relationship Id="rId7" Type="http://schemas.openxmlformats.org/officeDocument/2006/relationships/hyperlink" Target="https://quizlet.com/gb/607464838/year-9-spanish-term-32-week-4-flash-card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resources.ncelp.org/concern/resources/k930bz91g?locale=en" TargetMode="External"/><Relationship Id="rId5" Type="http://schemas.openxmlformats.org/officeDocument/2006/relationships/hyperlink" Target="https://drive.google.com/file/d/1O5prhNihUzP2TUqAQvFq9tZTGNIcp9q_/view?usp=sharing" TargetMode="External"/><Relationship Id="rId4" Type="http://schemas.openxmlformats.org/officeDocument/2006/relationships/image" Target="../media/image87.png"/><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a:solidFill>
                  <a:prstClr val="white"/>
                </a:solidFill>
              </a:rPr>
              <a:t>A trip to a theme park</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685070" cy="1456793"/>
          </a:xfrm>
        </p:spPr>
        <p:txBody>
          <a:bodyPr>
            <a:noAutofit/>
          </a:bodyPr>
          <a:lstStyle/>
          <a:p>
            <a:pPr algn="l">
              <a:lnSpc>
                <a:spcPct val="100000"/>
              </a:lnSpc>
              <a:spcBef>
                <a:spcPts val="0"/>
              </a:spcBef>
              <a:defRPr/>
            </a:pPr>
            <a:r>
              <a:rPr lang="en-GB">
                <a:solidFill>
                  <a:schemeClr val="bg1"/>
                </a:solidFill>
              </a:rPr>
              <a:t>Demonstrative adjectives:</a:t>
            </a:r>
          </a:p>
          <a:p>
            <a:pPr marL="342900" indent="-342900" algn="l">
              <a:lnSpc>
                <a:spcPct val="100000"/>
              </a:lnSpc>
              <a:spcBef>
                <a:spcPts val="0"/>
              </a:spcBef>
              <a:buFont typeface="Arial" panose="020B0604020202020204" pitchFamily="34" charset="0"/>
              <a:buChar char="•"/>
              <a:defRPr/>
            </a:pPr>
            <a:r>
              <a:rPr lang="en-GB">
                <a:solidFill>
                  <a:schemeClr val="bg1"/>
                </a:solidFill>
              </a:rPr>
              <a:t>‘este’ and ‘esta’ [revisited]</a:t>
            </a:r>
          </a:p>
          <a:p>
            <a:pPr marL="342900" indent="-342900" algn="l">
              <a:lnSpc>
                <a:spcPct val="100000"/>
              </a:lnSpc>
              <a:spcBef>
                <a:spcPts val="0"/>
              </a:spcBef>
              <a:buFont typeface="Arial" panose="020B0604020202020204" pitchFamily="34" charset="0"/>
              <a:buChar char="•"/>
              <a:defRPr/>
            </a:pPr>
            <a:r>
              <a:rPr lang="en-GB">
                <a:solidFill>
                  <a:schemeClr val="bg1"/>
                </a:solidFill>
              </a:rPr>
              <a:t>‘ese’ and ‘esa’</a:t>
            </a:r>
            <a:endParaRPr lang="en-GB" dirty="0">
              <a:solidFill>
                <a:schemeClr val="bg1"/>
              </a:solidFill>
            </a:endParaRP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a:t>
            </a:r>
            <a:r>
              <a:rPr lang="en-GB" sz="2200" dirty="0">
                <a:solidFill>
                  <a:prstClr val="white"/>
                </a:solidFill>
                <a:latin typeface="Century Gothic" panose="020B0502020202020204" pitchFamily="34" charset="0"/>
              </a:rPr>
              <a:t>3</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dirty="0">
                <a:solidFill>
                  <a:prstClr val="white"/>
                </a:solidFill>
                <a:latin typeface="Century Gothic" panose="020B0502020202020204" pitchFamily="34" charset="0"/>
              </a:rPr>
              <a:t>65</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noProof="0" dirty="0">
                <a:solidFill>
                  <a:prstClr val="white"/>
                </a:solidFill>
                <a:latin typeface="Century Gothic" panose="020B0502020202020204" pitchFamily="34" charset="0"/>
              </a:rPr>
              <a:t>Louise Caruso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/07/22</a:t>
            </a: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77" name="Google Shape;177;p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Vocabulario</a:t>
            </a:r>
            <a:endParaRPr sz="3600" b="1">
              <a:solidFill>
                <a:schemeClr val="lt1"/>
              </a:solidFill>
            </a:endParaRPr>
          </a:p>
        </p:txBody>
      </p:sp>
      <p:sp>
        <p:nvSpPr>
          <p:cNvPr id="178" name="Google Shape;178;p3"/>
          <p:cNvSpPr/>
          <p:nvPr/>
        </p:nvSpPr>
        <p:spPr>
          <a:xfrm>
            <a:off x="10611853" y="258166"/>
            <a:ext cx="131629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mj-lt"/>
                <a:ea typeface="Arial"/>
                <a:cs typeface="Arial"/>
                <a:sym typeface="Arial"/>
              </a:rPr>
              <a:t>hablar</a:t>
            </a:r>
            <a:endParaRPr kumimoji="0" sz="2000" b="1" i="0" u="none" strike="noStrike" kern="1200" cap="none" spc="0" normalizeH="0" baseline="0" noProof="0">
              <a:ln>
                <a:noFill/>
              </a:ln>
              <a:solidFill>
                <a:srgbClr val="FFFFFF"/>
              </a:solidFill>
              <a:effectLst/>
              <a:uLnTx/>
              <a:uFillTx/>
              <a:latin typeface="+mj-lt"/>
              <a:ea typeface="Arial"/>
              <a:cs typeface="Arial"/>
              <a:sym typeface="Arial"/>
            </a:endParaRPr>
          </a:p>
        </p:txBody>
      </p:sp>
      <p:sp>
        <p:nvSpPr>
          <p:cNvPr id="179" name="Google Shape;179;p3"/>
          <p:cNvSpPr txBox="1"/>
          <p:nvPr/>
        </p:nvSpPr>
        <p:spPr>
          <a:xfrm>
            <a:off x="4080392" y="4696718"/>
            <a:ext cx="2887055"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lang="en-GB" sz="3600">
                <a:solidFill>
                  <a:srgbClr val="1F3864"/>
                </a:solidFill>
                <a:latin typeface="+mj-lt"/>
                <a:ea typeface="Arial"/>
                <a:cs typeface="Arial"/>
                <a:sym typeface="Arial"/>
              </a:rPr>
              <a:t>el </a:t>
            </a:r>
            <a:r>
              <a:rPr lang="en-GB" sz="3600" dirty="0">
                <a:solidFill>
                  <a:srgbClr val="1F3864"/>
                </a:solidFill>
                <a:latin typeface="+mj-lt"/>
                <a:ea typeface="Arial"/>
                <a:cs typeface="Arial"/>
                <a:sym typeface="Arial"/>
              </a:rPr>
              <a:t>metro</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181" name="Google Shape;181;p3"/>
          <p:cNvSpPr txBox="1"/>
          <p:nvPr/>
        </p:nvSpPr>
        <p:spPr>
          <a:xfrm>
            <a:off x="191078" y="4696419"/>
            <a:ext cx="4127909"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agradable</a:t>
            </a:r>
            <a:endParaRPr kumimoji="0" sz="3600" b="0" i="0" u="none" strike="noStrike" kern="1200" cap="none" spc="0" normalizeH="0" baseline="0" noProof="0" dirty="0">
              <a:ln>
                <a:noFill/>
              </a:ln>
              <a:solidFill>
                <a:prstClr val="black"/>
              </a:solidFill>
              <a:effectLst/>
              <a:uLnTx/>
              <a:uFillTx/>
              <a:latin typeface="+mj-lt"/>
            </a:endParaRPr>
          </a:p>
        </p:txBody>
      </p:sp>
      <p:sp>
        <p:nvSpPr>
          <p:cNvPr id="23" name="Rectangle 3">
            <a:extLst>
              <a:ext uri="{FF2B5EF4-FFF2-40B4-BE49-F238E27FC236}">
                <a16:creationId xmlns:a16="http://schemas.microsoft.com/office/drawing/2014/main" id="{8694FC70-B6DD-5841-9E0C-3BC7473AB7B2}"/>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AutoShape 11">
            <a:hlinkClick r:id="" action="ppaction://noaction" highlightClick="1"/>
            <a:extLst>
              <a:ext uri="{FF2B5EF4-FFF2-40B4-BE49-F238E27FC236}">
                <a16:creationId xmlns:a16="http://schemas.microsoft.com/office/drawing/2014/main" id="{D8FD33F1-9F2A-9942-ACD3-7111F5912404}"/>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8" name="Rectangle 2">
            <a:extLst>
              <a:ext uri="{FF2B5EF4-FFF2-40B4-BE49-F238E27FC236}">
                <a16:creationId xmlns:a16="http://schemas.microsoft.com/office/drawing/2014/main" id="{4885AB4C-7D30-F949-9065-862D2E71E987}"/>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9" name="Group 11">
            <a:extLst>
              <a:ext uri="{FF2B5EF4-FFF2-40B4-BE49-F238E27FC236}">
                <a16:creationId xmlns:a16="http://schemas.microsoft.com/office/drawing/2014/main" id="{CA1B8103-F098-2843-BB91-FDD99D14A7CA}"/>
              </a:ext>
            </a:extLst>
          </p:cNvPr>
          <p:cNvGrpSpPr/>
          <p:nvPr/>
        </p:nvGrpSpPr>
        <p:grpSpPr>
          <a:xfrm>
            <a:off x="10635094" y="1293571"/>
            <a:ext cx="1439862" cy="4462189"/>
            <a:chOff x="10558328" y="1163992"/>
            <a:chExt cx="1439862" cy="4462189"/>
          </a:xfrm>
        </p:grpSpPr>
        <p:sp>
          <p:nvSpPr>
            <p:cNvPr id="30" name="Line 4">
              <a:extLst>
                <a:ext uri="{FF2B5EF4-FFF2-40B4-BE49-F238E27FC236}">
                  <a16:creationId xmlns:a16="http://schemas.microsoft.com/office/drawing/2014/main" id="{B508110C-7240-0249-AD61-9AEF56EC0345}"/>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Line 7">
              <a:extLst>
                <a:ext uri="{FF2B5EF4-FFF2-40B4-BE49-F238E27FC236}">
                  <a16:creationId xmlns:a16="http://schemas.microsoft.com/office/drawing/2014/main" id="{59B1DD56-9D90-3A4D-B7BA-BD3ADF9A2E2E}"/>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Line 9">
              <a:extLst>
                <a:ext uri="{FF2B5EF4-FFF2-40B4-BE49-F238E27FC236}">
                  <a16:creationId xmlns:a16="http://schemas.microsoft.com/office/drawing/2014/main" id="{F9702081-8078-7B45-9606-1771CC4EFF91}"/>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 Box 10">
              <a:extLst>
                <a:ext uri="{FF2B5EF4-FFF2-40B4-BE49-F238E27FC236}">
                  <a16:creationId xmlns:a16="http://schemas.microsoft.com/office/drawing/2014/main" id="{CE7C02D2-AC25-B74F-8158-9593A02ED14E}"/>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4" name="Text Box 12">
              <a:extLst>
                <a:ext uri="{FF2B5EF4-FFF2-40B4-BE49-F238E27FC236}">
                  <a16:creationId xmlns:a16="http://schemas.microsoft.com/office/drawing/2014/main" id="{A685744F-1E3A-0D4E-8ADF-A270590C41BD}"/>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charset="0"/>
                </a:rPr>
                <a:t>5</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5" name="Text Box 14">
              <a:extLst>
                <a:ext uri="{FF2B5EF4-FFF2-40B4-BE49-F238E27FC236}">
                  <a16:creationId xmlns:a16="http://schemas.microsoft.com/office/drawing/2014/main" id="{8A2B42FB-3871-034B-B9C7-371958AC8C56}"/>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grpSp>
        <p:nvGrpSpPr>
          <p:cNvPr id="43" name="Group 42">
            <a:extLst>
              <a:ext uri="{FF2B5EF4-FFF2-40B4-BE49-F238E27FC236}">
                <a16:creationId xmlns:a16="http://schemas.microsoft.com/office/drawing/2014/main" id="{2D85F45A-F28C-C54A-ABF8-1D453F1F3C42}"/>
              </a:ext>
            </a:extLst>
          </p:cNvPr>
          <p:cNvGrpSpPr/>
          <p:nvPr/>
        </p:nvGrpSpPr>
        <p:grpSpPr>
          <a:xfrm>
            <a:off x="4599324" y="2440718"/>
            <a:ext cx="1967546" cy="1710447"/>
            <a:chOff x="4855634" y="1869423"/>
            <a:chExt cx="2549213" cy="2323679"/>
          </a:xfrm>
        </p:grpSpPr>
        <p:pic>
          <p:nvPicPr>
            <p:cNvPr id="44" name="Picture 2" descr="Metro, Subway, Tramway, Subway, Subway">
              <a:extLst>
                <a:ext uri="{FF2B5EF4-FFF2-40B4-BE49-F238E27FC236}">
                  <a16:creationId xmlns:a16="http://schemas.microsoft.com/office/drawing/2014/main" id="{C8D946A9-6867-5948-8E89-F2B2A4D59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634" y="1869423"/>
              <a:ext cx="2549213" cy="23236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ransportation, Metro, Letter, Logo">
              <a:extLst>
                <a:ext uri="{FF2B5EF4-FFF2-40B4-BE49-F238E27FC236}">
                  <a16:creationId xmlns:a16="http://schemas.microsoft.com/office/drawing/2014/main" id="{DDCD7305-9952-044B-894A-E719984DE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727" y="1973881"/>
              <a:ext cx="775704" cy="991501"/>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Google Shape;152;p2">
            <a:extLst>
              <a:ext uri="{FF2B5EF4-FFF2-40B4-BE49-F238E27FC236}">
                <a16:creationId xmlns:a16="http://schemas.microsoft.com/office/drawing/2014/main" id="{8C6EECDB-DDC8-B24B-8B1F-461FABDB1289}"/>
              </a:ext>
            </a:extLst>
          </p:cNvPr>
          <p:cNvSpPr txBox="1"/>
          <p:nvPr/>
        </p:nvSpPr>
        <p:spPr>
          <a:xfrm>
            <a:off x="7091000" y="4696419"/>
            <a:ext cx="2887055"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a:ln>
                  <a:noFill/>
                </a:ln>
                <a:solidFill>
                  <a:srgbClr val="1F3864"/>
                </a:solidFill>
                <a:effectLst/>
                <a:uLnTx/>
                <a:uFillTx/>
                <a:latin typeface="+mj-lt"/>
                <a:ea typeface="Arial"/>
                <a:cs typeface="Arial"/>
                <a:sym typeface="Arial"/>
              </a:rPr>
              <a:t>el dueño,</a:t>
            </a:r>
          </a:p>
          <a:p>
            <a:pPr lvl="0" algn="ctr">
              <a:buClr>
                <a:srgbClr val="1F3864"/>
              </a:buClr>
              <a:buSzPts val="4800"/>
              <a:defRPr/>
            </a:pPr>
            <a:r>
              <a:rPr lang="en-GB" sz="3600" noProof="0">
                <a:solidFill>
                  <a:srgbClr val="1F3864"/>
                </a:solidFill>
                <a:latin typeface="+mj-lt"/>
                <a:ea typeface="Arial"/>
                <a:cs typeface="Arial"/>
                <a:sym typeface="Arial"/>
              </a:rPr>
              <a:t>la due</a:t>
            </a:r>
            <a:r>
              <a:rPr lang="en-GB" sz="3600">
                <a:solidFill>
                  <a:srgbClr val="1F3864"/>
                </a:solidFill>
                <a:ea typeface="Arial"/>
                <a:cs typeface="Arial"/>
                <a:sym typeface="Arial"/>
              </a:rPr>
              <a:t>ña</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grpSp>
        <p:nvGrpSpPr>
          <p:cNvPr id="52" name="Group 51">
            <a:extLst>
              <a:ext uri="{FF2B5EF4-FFF2-40B4-BE49-F238E27FC236}">
                <a16:creationId xmlns:a16="http://schemas.microsoft.com/office/drawing/2014/main" id="{BC19395D-328F-4047-88E8-525C6AFDC54D}"/>
              </a:ext>
            </a:extLst>
          </p:cNvPr>
          <p:cNvGrpSpPr/>
          <p:nvPr/>
        </p:nvGrpSpPr>
        <p:grpSpPr>
          <a:xfrm>
            <a:off x="7160603" y="2183720"/>
            <a:ext cx="2229920" cy="2276346"/>
            <a:chOff x="-4678019" y="1221975"/>
            <a:chExt cx="3896139" cy="2864578"/>
          </a:xfrm>
        </p:grpSpPr>
        <p:sp>
          <p:nvSpPr>
            <p:cNvPr id="53" name="Rectangle 52">
              <a:extLst>
                <a:ext uri="{FF2B5EF4-FFF2-40B4-BE49-F238E27FC236}">
                  <a16:creationId xmlns:a16="http://schemas.microsoft.com/office/drawing/2014/main" id="{8A876579-2A06-754E-AF4F-694A23EA55A3}"/>
                </a:ext>
              </a:extLst>
            </p:cNvPr>
            <p:cNvSpPr/>
            <p:nvPr/>
          </p:nvSpPr>
          <p:spPr>
            <a:xfrm>
              <a:off x="-4678019" y="1221975"/>
              <a:ext cx="3896139" cy="286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3C7E59C-F7F3-8548-BBA2-EC37264AB4BB}"/>
                </a:ext>
              </a:extLst>
            </p:cNvPr>
            <p:cNvSpPr/>
            <p:nvPr/>
          </p:nvSpPr>
          <p:spPr>
            <a:xfrm>
              <a:off x="-4289469" y="3504940"/>
              <a:ext cx="2441910" cy="5035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000" kern="1200" dirty="0">
                  <a:solidFill>
                    <a:srgbClr val="002060"/>
                  </a:solidFill>
                  <a:latin typeface="Century Gothic" panose="020F0302020204030204"/>
                  <a:ea typeface="+mn-ea"/>
                  <a:cs typeface="+mn-cs"/>
                </a:rPr>
                <a:t>owner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grpSp>
          <p:nvGrpSpPr>
            <p:cNvPr id="55" name="Group 54">
              <a:extLst>
                <a:ext uri="{FF2B5EF4-FFF2-40B4-BE49-F238E27FC236}">
                  <a16:creationId xmlns:a16="http://schemas.microsoft.com/office/drawing/2014/main" id="{38DE16D7-F859-8443-A375-254AD9931B9D}"/>
                </a:ext>
              </a:extLst>
            </p:cNvPr>
            <p:cNvGrpSpPr/>
            <p:nvPr/>
          </p:nvGrpSpPr>
          <p:grpSpPr>
            <a:xfrm>
              <a:off x="-4195471" y="1364216"/>
              <a:ext cx="3070808" cy="2234088"/>
              <a:chOff x="-4195471" y="1364216"/>
              <a:chExt cx="3070808" cy="2234088"/>
            </a:xfrm>
          </p:grpSpPr>
          <p:grpSp>
            <p:nvGrpSpPr>
              <p:cNvPr id="56" name="Group 55">
                <a:extLst>
                  <a:ext uri="{FF2B5EF4-FFF2-40B4-BE49-F238E27FC236}">
                    <a16:creationId xmlns:a16="http://schemas.microsoft.com/office/drawing/2014/main" id="{6387F454-FF5E-5A43-B70D-05BA3B8FA70E}"/>
                  </a:ext>
                </a:extLst>
              </p:cNvPr>
              <p:cNvGrpSpPr/>
              <p:nvPr/>
            </p:nvGrpSpPr>
            <p:grpSpPr>
              <a:xfrm>
                <a:off x="-4195471" y="1364216"/>
                <a:ext cx="3070808" cy="2234088"/>
                <a:chOff x="-4455108" y="1547333"/>
                <a:chExt cx="3747828" cy="2477980"/>
              </a:xfrm>
            </p:grpSpPr>
            <p:pic>
              <p:nvPicPr>
                <p:cNvPr id="58" name="Picture 8" descr="Key, Ignition, Car, Security, Unlock">
                  <a:extLst>
                    <a:ext uri="{FF2B5EF4-FFF2-40B4-BE49-F238E27FC236}">
                      <a16:creationId xmlns:a16="http://schemas.microsoft.com/office/drawing/2014/main" id="{90CEA10A-2657-A04E-93DF-A717A3A317B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97647" flipH="1" flipV="1">
                  <a:off x="-3487321" y="2361182"/>
                  <a:ext cx="302531" cy="1702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Man, Travel, Smartphone, Briefcase">
                  <a:extLst>
                    <a:ext uri="{FF2B5EF4-FFF2-40B4-BE49-F238E27FC236}">
                      <a16:creationId xmlns:a16="http://schemas.microsoft.com/office/drawing/2014/main" id="{6B69E313-2606-DE49-A8C2-E7303E4EC2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5108" y="1547333"/>
                  <a:ext cx="1218413" cy="243682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Key Ring, Key, Tag, Label, Plain, Black">
                  <a:extLst>
                    <a:ext uri="{FF2B5EF4-FFF2-40B4-BE49-F238E27FC236}">
                      <a16:creationId xmlns:a16="http://schemas.microsoft.com/office/drawing/2014/main" id="{C07AB909-8177-1149-87C8-C5FC1759DC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158538">
                  <a:off x="-3561892" y="2359943"/>
                  <a:ext cx="263898" cy="21937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Car, Auto, Sports Car, Vehicle">
                  <a:extLst>
                    <a:ext uri="{FF2B5EF4-FFF2-40B4-BE49-F238E27FC236}">
                      <a16:creationId xmlns:a16="http://schemas.microsoft.com/office/drawing/2014/main" id="{49FF0C47-82C7-2142-ACA2-3C2BD95A5C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8172" y="2544867"/>
                  <a:ext cx="2960892" cy="14804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7" name="Straight Arrow Connector 56">
                <a:extLst>
                  <a:ext uri="{FF2B5EF4-FFF2-40B4-BE49-F238E27FC236}">
                    <a16:creationId xmlns:a16="http://schemas.microsoft.com/office/drawing/2014/main" id="{B6E1F0E3-DEDD-7F4B-8D30-7CD18B74C586}"/>
                  </a:ext>
                </a:extLst>
              </p:cNvPr>
              <p:cNvCxnSpPr>
                <a:cxnSpLocks/>
              </p:cNvCxnSpPr>
              <p:nvPr/>
            </p:nvCxnSpPr>
            <p:spPr>
              <a:xfrm flipH="1">
                <a:off x="-3278568" y="1693130"/>
                <a:ext cx="548619"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grpSp>
      <p:sp>
        <p:nvSpPr>
          <p:cNvPr id="2" name="Rectangle 1">
            <a:extLst>
              <a:ext uri="{FF2B5EF4-FFF2-40B4-BE49-F238E27FC236}">
                <a16:creationId xmlns:a16="http://schemas.microsoft.com/office/drawing/2014/main" id="{7A7784E4-FEA2-EB4E-8E3C-3BE2D390722E}"/>
              </a:ext>
            </a:extLst>
          </p:cNvPr>
          <p:cNvSpPr/>
          <p:nvPr/>
        </p:nvSpPr>
        <p:spPr>
          <a:xfrm>
            <a:off x="838621" y="3019872"/>
            <a:ext cx="2832827" cy="830997"/>
          </a:xfrm>
          <a:prstGeom prst="rect">
            <a:avLst/>
          </a:prstGeom>
        </p:spPr>
        <p:txBody>
          <a:bodyPr wrap="none">
            <a:spAutoFit/>
          </a:bodyPr>
          <a:lstStyle/>
          <a:p>
            <a:pPr algn="ctr"/>
            <a:r>
              <a:rPr lang="en-US" sz="4800" b="1" dirty="0">
                <a:solidFill>
                  <a:schemeClr val="accent2"/>
                </a:solidFill>
                <a:latin typeface="American Typewriter" panose="02090604020004020304" pitchFamily="18" charset="77"/>
              </a:rPr>
              <a:t>pleasant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5000"/>
                                        <p:tgtEl>
                                          <p:spTgt spid="23"/>
                                        </p:tgtEl>
                                      </p:cBhvr>
                                    </p:animEffect>
                                    <p:set>
                                      <p:cBhvr>
                                        <p:cTn id="16" dur="1" fill="hold">
                                          <p:stCondLst>
                                            <p:cond delay="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04" name="Google Shape;204;p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Vocabulario</a:t>
            </a:r>
            <a:endParaRPr sz="3600" b="1">
              <a:solidFill>
                <a:schemeClr val="lt1"/>
              </a:solidFill>
            </a:endParaRPr>
          </a:p>
        </p:txBody>
      </p:sp>
      <p:sp>
        <p:nvSpPr>
          <p:cNvPr id="205" name="Google Shape;205;p4"/>
          <p:cNvSpPr/>
          <p:nvPr/>
        </p:nvSpPr>
        <p:spPr>
          <a:xfrm>
            <a:off x="10611853" y="258166"/>
            <a:ext cx="131629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mj-lt"/>
                <a:ea typeface="Arial"/>
                <a:cs typeface="Arial"/>
                <a:sym typeface="Arial"/>
              </a:rPr>
              <a:t>hablar</a:t>
            </a:r>
          </a:p>
        </p:txBody>
      </p:sp>
      <p:sp>
        <p:nvSpPr>
          <p:cNvPr id="206" name="Google Shape;206;p4"/>
          <p:cNvSpPr txBox="1"/>
          <p:nvPr/>
        </p:nvSpPr>
        <p:spPr>
          <a:xfrm>
            <a:off x="3393098" y="4790615"/>
            <a:ext cx="3148808"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lang="en-GB" sz="3600" noProof="0" dirty="0">
                <a:solidFill>
                  <a:srgbClr val="1F3864"/>
                </a:solidFill>
                <a:latin typeface="+mj-lt"/>
                <a:ea typeface="Arial"/>
                <a:cs typeface="Arial"/>
                <a:sym typeface="Arial"/>
              </a:rPr>
              <a:t>la </a:t>
            </a:r>
            <a:r>
              <a:rPr lang="en-GB" sz="3600" noProof="0" dirty="0" err="1">
                <a:solidFill>
                  <a:srgbClr val="1F3864"/>
                </a:solidFill>
                <a:latin typeface="+mj-lt"/>
                <a:ea typeface="Arial"/>
                <a:cs typeface="Arial"/>
                <a:sym typeface="Arial"/>
              </a:rPr>
              <a:t>boda</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07" name="Google Shape;207;p4"/>
          <p:cNvSpPr txBox="1"/>
          <p:nvPr/>
        </p:nvSpPr>
        <p:spPr>
          <a:xfrm>
            <a:off x="6351002" y="4764738"/>
            <a:ext cx="3447183"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cerrar</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08" name="Google Shape;208;p4"/>
          <p:cNvSpPr txBox="1"/>
          <p:nvPr/>
        </p:nvSpPr>
        <p:spPr>
          <a:xfrm>
            <a:off x="416001" y="4508584"/>
            <a:ext cx="265523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lang="en-GB" sz="3600">
                <a:solidFill>
                  <a:srgbClr val="1F3864"/>
                </a:solidFill>
                <a:latin typeface="+mj-lt"/>
                <a:ea typeface="Arial"/>
                <a:cs typeface="Arial"/>
                <a:sym typeface="Arial"/>
              </a:rPr>
              <a:t>ciert</a:t>
            </a:r>
            <a:r>
              <a:rPr kumimoji="0" lang="en-GB" sz="3600" b="0" i="0" u="none" strike="noStrike" kern="1200" cap="none" spc="0" normalizeH="0" baseline="0" noProof="0">
                <a:ln>
                  <a:noFill/>
                </a:ln>
                <a:solidFill>
                  <a:srgbClr val="1F3864"/>
                </a:solidFill>
                <a:effectLst/>
                <a:uLnTx/>
                <a:uFillTx/>
                <a:latin typeface="+mj-lt"/>
                <a:ea typeface="Arial"/>
                <a:cs typeface="Arial"/>
                <a:sym typeface="Arial"/>
              </a:rPr>
              <a:t>o,</a:t>
            </a:r>
          </a:p>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a:ln>
                  <a:noFill/>
                </a:ln>
                <a:solidFill>
                  <a:srgbClr val="1F3864"/>
                </a:solidFill>
                <a:effectLst/>
                <a:uLnTx/>
                <a:uFillTx/>
                <a:latin typeface="+mj-lt"/>
                <a:ea typeface="Arial"/>
                <a:cs typeface="Arial"/>
                <a:sym typeface="Arial"/>
              </a:rPr>
              <a:t>cierta</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24" name="Google Shape;224;p4"/>
          <p:cNvSpPr txBox="1"/>
          <p:nvPr/>
        </p:nvSpPr>
        <p:spPr>
          <a:xfrm>
            <a:off x="7053585" y="3870519"/>
            <a:ext cx="213737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3864"/>
                </a:solidFill>
                <a:effectLst/>
                <a:uLnTx/>
                <a:uFillTx/>
                <a:latin typeface="Arial"/>
                <a:ea typeface="Arial"/>
                <a:cs typeface="Arial"/>
                <a:sym typeface="Arial"/>
              </a:rPr>
              <a:t>[</a:t>
            </a:r>
            <a:r>
              <a:rPr lang="en-GB" dirty="0">
                <a:solidFill>
                  <a:srgbClr val="002060"/>
                </a:solidFill>
                <a:sym typeface="Arial"/>
              </a:rPr>
              <a:t>to close, closing</a:t>
            </a:r>
            <a:r>
              <a:rPr kumimoji="0" lang="en-GB" sz="2000" b="0" i="0" u="none" strike="noStrike" kern="1200" cap="none" spc="0" normalizeH="0" baseline="0" noProof="0" dirty="0">
                <a:ln>
                  <a:noFill/>
                </a:ln>
                <a:solidFill>
                  <a:srgbClr val="1F3864"/>
                </a:solidFill>
                <a:effectLst/>
                <a:uLnTx/>
                <a:uFillTx/>
                <a:latin typeface="Arial"/>
                <a:ea typeface="Arial"/>
                <a:cs typeface="Arial"/>
                <a:sym typeface="Arial"/>
              </a:rPr>
              <a: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1D0A846-B421-444E-80A4-74F6AD0E14BC}"/>
              </a:ext>
            </a:extLst>
          </p:cNvPr>
          <p:cNvSpPr txBox="1"/>
          <p:nvPr/>
        </p:nvSpPr>
        <p:spPr>
          <a:xfrm>
            <a:off x="711345" y="2754154"/>
            <a:ext cx="30013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a:solidFill>
                  <a:srgbClr val="ED7D31"/>
                </a:solidFill>
                <a:latin typeface="Century Gothic" panose="020F0302020204030204"/>
              </a:rPr>
              <a:t>certain, true</a:t>
            </a:r>
            <a:endParaRPr kumimoji="0" lang="en-GB" sz="44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9" name="Rectangle 3">
            <a:extLst>
              <a:ext uri="{FF2B5EF4-FFF2-40B4-BE49-F238E27FC236}">
                <a16:creationId xmlns:a16="http://schemas.microsoft.com/office/drawing/2014/main" id="{252433CF-5425-4C4F-A14D-88DCF21E077B}"/>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AutoShape 11">
            <a:hlinkClick r:id="" action="ppaction://noaction" highlightClick="1"/>
            <a:extLst>
              <a:ext uri="{FF2B5EF4-FFF2-40B4-BE49-F238E27FC236}">
                <a16:creationId xmlns:a16="http://schemas.microsoft.com/office/drawing/2014/main" id="{5FD08155-BC43-B14C-B3E2-0B5969DC1039}"/>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1" name="Rectangle 2">
            <a:extLst>
              <a:ext uri="{FF2B5EF4-FFF2-40B4-BE49-F238E27FC236}">
                <a16:creationId xmlns:a16="http://schemas.microsoft.com/office/drawing/2014/main" id="{946262AA-BF8B-CE48-A109-0CD35CCE1F1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2" name="Group 11">
            <a:extLst>
              <a:ext uri="{FF2B5EF4-FFF2-40B4-BE49-F238E27FC236}">
                <a16:creationId xmlns:a16="http://schemas.microsoft.com/office/drawing/2014/main" id="{19C77559-1614-9F49-9C7F-70AC121C39D2}"/>
              </a:ext>
            </a:extLst>
          </p:cNvPr>
          <p:cNvGrpSpPr/>
          <p:nvPr/>
        </p:nvGrpSpPr>
        <p:grpSpPr>
          <a:xfrm>
            <a:off x="10635094" y="1293571"/>
            <a:ext cx="1439862" cy="4462189"/>
            <a:chOff x="10558328" y="1163992"/>
            <a:chExt cx="1439862" cy="4462189"/>
          </a:xfrm>
        </p:grpSpPr>
        <p:sp>
          <p:nvSpPr>
            <p:cNvPr id="33" name="Line 4">
              <a:extLst>
                <a:ext uri="{FF2B5EF4-FFF2-40B4-BE49-F238E27FC236}">
                  <a16:creationId xmlns:a16="http://schemas.microsoft.com/office/drawing/2014/main" id="{D9DC29FC-8C09-1343-B178-8ACF7F37A465}"/>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7">
              <a:extLst>
                <a:ext uri="{FF2B5EF4-FFF2-40B4-BE49-F238E27FC236}">
                  <a16:creationId xmlns:a16="http://schemas.microsoft.com/office/drawing/2014/main" id="{5BE46C0C-FBB9-AA41-892F-20EB9F2E3877}"/>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Line 9">
              <a:extLst>
                <a:ext uri="{FF2B5EF4-FFF2-40B4-BE49-F238E27FC236}">
                  <a16:creationId xmlns:a16="http://schemas.microsoft.com/office/drawing/2014/main" id="{F5E0B9BF-B633-8F4F-A0C4-4869D6136079}"/>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48D899E4-3A23-CE41-BA53-1CA949A43CE8}"/>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7" name="Text Box 12">
              <a:extLst>
                <a:ext uri="{FF2B5EF4-FFF2-40B4-BE49-F238E27FC236}">
                  <a16:creationId xmlns:a16="http://schemas.microsoft.com/office/drawing/2014/main" id="{33FDB478-9595-D74F-9918-C4107EC34FBD}"/>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charset="0"/>
                </a:rPr>
                <a:t>5</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8" name="Text Box 14">
              <a:extLst>
                <a:ext uri="{FF2B5EF4-FFF2-40B4-BE49-F238E27FC236}">
                  <a16:creationId xmlns:a16="http://schemas.microsoft.com/office/drawing/2014/main" id="{84AE060B-FC03-C546-87ED-847ABB8BB2F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40" name="TextBox 39">
            <a:extLst>
              <a:ext uri="{FF2B5EF4-FFF2-40B4-BE49-F238E27FC236}">
                <a16:creationId xmlns:a16="http://schemas.microsoft.com/office/drawing/2014/main" id="{39F5DDE5-E4D5-7742-8725-847E22E2E7A3}"/>
              </a:ext>
            </a:extLst>
          </p:cNvPr>
          <p:cNvSpPr txBox="1"/>
          <p:nvPr/>
        </p:nvSpPr>
        <p:spPr>
          <a:xfrm>
            <a:off x="3319976" y="3894553"/>
            <a:ext cx="364280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[wedding]</a:t>
            </a:r>
          </a:p>
        </p:txBody>
      </p:sp>
      <p:pic>
        <p:nvPicPr>
          <p:cNvPr id="45" name="Picture 4" descr="Church, Architecture, Building">
            <a:extLst>
              <a:ext uri="{FF2B5EF4-FFF2-40B4-BE49-F238E27FC236}">
                <a16:creationId xmlns:a16="http://schemas.microsoft.com/office/drawing/2014/main" id="{D7C5EA85-4480-6143-A7FD-8CD9B4207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846" y="1647777"/>
            <a:ext cx="1797806" cy="22227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Marriage, Groom, Priest, Couple, Married Couple">
            <a:extLst>
              <a:ext uri="{FF2B5EF4-FFF2-40B4-BE49-F238E27FC236}">
                <a16:creationId xmlns:a16="http://schemas.microsoft.com/office/drawing/2014/main" id="{36DEBA73-3EEA-2C4A-A412-0A3C0FE35A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65" y="2322360"/>
            <a:ext cx="1150268" cy="144789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Closing Window, Window, Shutters, A Boy Closing Window">
            <a:extLst>
              <a:ext uri="{FF2B5EF4-FFF2-40B4-BE49-F238E27FC236}">
                <a16:creationId xmlns:a16="http://schemas.microsoft.com/office/drawing/2014/main" id="{7395E10C-ED13-D741-B769-BE230FFA9F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57" t="11222" r="20916" b="11202"/>
          <a:stretch/>
        </p:blipFill>
        <p:spPr bwMode="auto">
          <a:xfrm>
            <a:off x="7201586" y="1948009"/>
            <a:ext cx="1797806" cy="1947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5000"/>
                                        <p:tgtEl>
                                          <p:spTgt spid="29"/>
                                        </p:tgtEl>
                                      </p:cBhvr>
                                    </p:animEffect>
                                    <p:set>
                                      <p:cBhvr>
                                        <p:cTn id="16" dur="1" fill="hold">
                                          <p:stCondLst>
                                            <p:cond delay="4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31" name="Google Shape;231;p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Vocabulario</a:t>
            </a:r>
            <a:endParaRPr sz="3600" b="1">
              <a:solidFill>
                <a:schemeClr val="lt1"/>
              </a:solidFill>
            </a:endParaRPr>
          </a:p>
        </p:txBody>
      </p:sp>
      <p:sp>
        <p:nvSpPr>
          <p:cNvPr id="232" name="Google Shape;232;p5"/>
          <p:cNvSpPr/>
          <p:nvPr/>
        </p:nvSpPr>
        <p:spPr>
          <a:xfrm>
            <a:off x="10611853" y="258166"/>
            <a:ext cx="131629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mj-lt"/>
                <a:ea typeface="Arial"/>
                <a:cs typeface="Arial"/>
                <a:sym typeface="Arial"/>
              </a:rPr>
              <a:t>hablar</a:t>
            </a:r>
            <a:endParaRPr kumimoji="0" sz="2000" b="1" i="0" u="none" strike="noStrike" kern="1200" cap="none" spc="0" normalizeH="0" baseline="0" noProof="0">
              <a:ln>
                <a:noFill/>
              </a:ln>
              <a:solidFill>
                <a:srgbClr val="FFFFFF"/>
              </a:solidFill>
              <a:effectLst/>
              <a:uLnTx/>
              <a:uFillTx/>
              <a:latin typeface="+mj-lt"/>
              <a:ea typeface="Arial"/>
              <a:cs typeface="Arial"/>
              <a:sym typeface="Arial"/>
            </a:endParaRPr>
          </a:p>
        </p:txBody>
      </p:sp>
      <p:sp>
        <p:nvSpPr>
          <p:cNvPr id="233" name="Google Shape;233;p5"/>
          <p:cNvSpPr txBox="1"/>
          <p:nvPr/>
        </p:nvSpPr>
        <p:spPr>
          <a:xfrm>
            <a:off x="3177441" y="4559975"/>
            <a:ext cx="4037327"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lang="en-GB" sz="3600" err="1">
                <a:solidFill>
                  <a:srgbClr val="1F3864"/>
                </a:solidFill>
                <a:latin typeface="+mj-lt"/>
                <a:ea typeface="Arial"/>
                <a:cs typeface="Arial"/>
                <a:sym typeface="Arial"/>
              </a:rPr>
              <a:t>prestar</a:t>
            </a:r>
            <a:r>
              <a:rPr lang="en-GB" sz="3600">
                <a:solidFill>
                  <a:srgbClr val="1F3864"/>
                </a:solidFill>
                <a:latin typeface="+mj-lt"/>
                <a:ea typeface="Arial"/>
                <a:cs typeface="Arial"/>
                <a:sym typeface="Arial"/>
              </a:rPr>
              <a:t> atención</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34" name="Google Shape;234;p5"/>
          <p:cNvSpPr txBox="1"/>
          <p:nvPr/>
        </p:nvSpPr>
        <p:spPr>
          <a:xfrm>
            <a:off x="7358334" y="4573350"/>
            <a:ext cx="3728954"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lang="en-GB" sz="3600" noProof="0" dirty="0">
                <a:solidFill>
                  <a:srgbClr val="1F3864"/>
                </a:solidFill>
                <a:latin typeface="+mj-lt"/>
                <a:ea typeface="Arial"/>
                <a:cs typeface="Arial"/>
                <a:sym typeface="Arial"/>
              </a:rPr>
              <a:t>el </a:t>
            </a:r>
            <a:r>
              <a:rPr lang="en-GB" sz="3600" noProof="0" dirty="0" err="1">
                <a:solidFill>
                  <a:srgbClr val="1F3864"/>
                </a:solidFill>
                <a:latin typeface="+mj-lt"/>
                <a:ea typeface="Arial"/>
                <a:cs typeface="Arial"/>
                <a:sym typeface="Arial"/>
              </a:rPr>
              <a:t>espectacúlo</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35" name="Google Shape;235;p5"/>
          <p:cNvSpPr txBox="1"/>
          <p:nvPr/>
        </p:nvSpPr>
        <p:spPr>
          <a:xfrm>
            <a:off x="-409920" y="4593918"/>
            <a:ext cx="361838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charlar</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31" name="Rectangle 3">
            <a:extLst>
              <a:ext uri="{FF2B5EF4-FFF2-40B4-BE49-F238E27FC236}">
                <a16:creationId xmlns:a16="http://schemas.microsoft.com/office/drawing/2014/main" id="{9995F6B7-4DB1-EC48-B2FC-BD5CC4AA11E7}"/>
              </a:ext>
            </a:extLst>
          </p:cNvPr>
          <p:cNvSpPr>
            <a:spLocks noChangeArrowheads="1"/>
          </p:cNvSpPr>
          <p:nvPr/>
        </p:nvSpPr>
        <p:spPr bwMode="auto">
          <a:xfrm>
            <a:off x="10965174" y="146777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AutoShape 11">
            <a:hlinkClick r:id="" action="ppaction://noaction" highlightClick="1"/>
            <a:extLst>
              <a:ext uri="{FF2B5EF4-FFF2-40B4-BE49-F238E27FC236}">
                <a16:creationId xmlns:a16="http://schemas.microsoft.com/office/drawing/2014/main" id="{9DB3AAB3-EC44-0744-8537-D6352C721577}"/>
              </a:ext>
            </a:extLst>
          </p:cNvPr>
          <p:cNvSpPr>
            <a:spLocks noChangeArrowheads="1"/>
          </p:cNvSpPr>
          <p:nvPr/>
        </p:nvSpPr>
        <p:spPr bwMode="auto">
          <a:xfrm>
            <a:off x="10663148" y="567680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3" name="Rectangle 2">
            <a:extLst>
              <a:ext uri="{FF2B5EF4-FFF2-40B4-BE49-F238E27FC236}">
                <a16:creationId xmlns:a16="http://schemas.microsoft.com/office/drawing/2014/main" id="{03550980-0C30-9940-9B08-A56F24E87FAF}"/>
              </a:ext>
            </a:extLst>
          </p:cNvPr>
          <p:cNvSpPr>
            <a:spLocks noChangeArrowheads="1"/>
          </p:cNvSpPr>
          <p:nvPr/>
        </p:nvSpPr>
        <p:spPr bwMode="auto">
          <a:xfrm>
            <a:off x="10966571" y="148710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4" name="Group 11">
            <a:extLst>
              <a:ext uri="{FF2B5EF4-FFF2-40B4-BE49-F238E27FC236}">
                <a16:creationId xmlns:a16="http://schemas.microsoft.com/office/drawing/2014/main" id="{9D92DEE6-8BCB-1648-B7F3-343F7E4DE1E7}"/>
              </a:ext>
            </a:extLst>
          </p:cNvPr>
          <p:cNvGrpSpPr/>
          <p:nvPr/>
        </p:nvGrpSpPr>
        <p:grpSpPr>
          <a:xfrm>
            <a:off x="11590858" y="1274249"/>
            <a:ext cx="996217" cy="4462189"/>
            <a:chOff x="10649129" y="1163992"/>
            <a:chExt cx="996217" cy="4462189"/>
          </a:xfrm>
        </p:grpSpPr>
        <p:sp>
          <p:nvSpPr>
            <p:cNvPr id="35" name="Line 4">
              <a:extLst>
                <a:ext uri="{FF2B5EF4-FFF2-40B4-BE49-F238E27FC236}">
                  <a16:creationId xmlns:a16="http://schemas.microsoft.com/office/drawing/2014/main" id="{A64E33FD-D036-5C42-BB55-3E0749276DCC}"/>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Line 7">
              <a:extLst>
                <a:ext uri="{FF2B5EF4-FFF2-40B4-BE49-F238E27FC236}">
                  <a16:creationId xmlns:a16="http://schemas.microsoft.com/office/drawing/2014/main" id="{8A6F5D33-C3CB-1D44-B91A-F2E52FC3FA90}"/>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Line 9">
              <a:extLst>
                <a:ext uri="{FF2B5EF4-FFF2-40B4-BE49-F238E27FC236}">
                  <a16:creationId xmlns:a16="http://schemas.microsoft.com/office/drawing/2014/main" id="{FD768500-17C9-DD41-965D-9F5F0293EFF0}"/>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 Box 12">
              <a:extLst>
                <a:ext uri="{FF2B5EF4-FFF2-40B4-BE49-F238E27FC236}">
                  <a16:creationId xmlns:a16="http://schemas.microsoft.com/office/drawing/2014/main" id="{B53AC654-4201-4247-867E-CB52F95E41C5}"/>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charset="0"/>
                </a:rPr>
                <a:t>5</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40" name="Text Box 14">
              <a:extLst>
                <a:ext uri="{FF2B5EF4-FFF2-40B4-BE49-F238E27FC236}">
                  <a16:creationId xmlns:a16="http://schemas.microsoft.com/office/drawing/2014/main" id="{9ECCA318-A2F4-C54C-B386-FDDDED01C480}"/>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41" name="TextBox 22">
            <a:extLst>
              <a:ext uri="{FF2B5EF4-FFF2-40B4-BE49-F238E27FC236}">
                <a16:creationId xmlns:a16="http://schemas.microsoft.com/office/drawing/2014/main" id="{9194DF7A-2311-304E-A152-B5EAE87C7F4E}"/>
              </a:ext>
            </a:extLst>
          </p:cNvPr>
          <p:cNvSpPr txBox="1"/>
          <p:nvPr/>
        </p:nvSpPr>
        <p:spPr>
          <a:xfrm>
            <a:off x="3541826" y="2751719"/>
            <a:ext cx="3387360" cy="1077218"/>
          </a:xfrm>
          <a:prstGeom prst="rect">
            <a:avLst/>
          </a:prstGeom>
          <a:noFill/>
        </p:spPr>
        <p:txBody>
          <a:bodyPr wrap="square" rtlCol="0">
            <a:spAutoFit/>
          </a:bodyPr>
          <a:lstStyle/>
          <a:p>
            <a:pPr algn="ctr"/>
            <a:r>
              <a:rPr lang="en-US" sz="3200" dirty="0">
                <a:solidFill>
                  <a:srgbClr val="7030A0"/>
                </a:solidFill>
                <a:latin typeface="Book Antiqua" panose="02040602050305030304" pitchFamily="18" charset="0"/>
              </a:rPr>
              <a:t>to pay attention, paying attention</a:t>
            </a:r>
          </a:p>
        </p:txBody>
      </p:sp>
      <p:pic>
        <p:nvPicPr>
          <p:cNvPr id="42" name="Picture 8" descr="Chat, Discussion, Meeting, Talk, Conversation, Speaking">
            <a:extLst>
              <a:ext uri="{FF2B5EF4-FFF2-40B4-BE49-F238E27FC236}">
                <a16:creationId xmlns:a16="http://schemas.microsoft.com/office/drawing/2014/main" id="{10947CBF-17FF-EB4A-81E5-B5E417E0D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10" y="1994203"/>
            <a:ext cx="1845787" cy="169998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C935252D-0093-6449-8A98-7A11181771A0}"/>
              </a:ext>
            </a:extLst>
          </p:cNvPr>
          <p:cNvSpPr txBox="1"/>
          <p:nvPr/>
        </p:nvSpPr>
        <p:spPr>
          <a:xfrm>
            <a:off x="7273481" y="3828937"/>
            <a:ext cx="3996517"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[show]</a:t>
            </a:r>
          </a:p>
        </p:txBody>
      </p:sp>
      <p:sp>
        <p:nvSpPr>
          <p:cNvPr id="44" name="TextBox 43">
            <a:extLst>
              <a:ext uri="{FF2B5EF4-FFF2-40B4-BE49-F238E27FC236}">
                <a16:creationId xmlns:a16="http://schemas.microsoft.com/office/drawing/2014/main" id="{07657ADD-6CA3-0D4F-B05F-F2087019CE00}"/>
              </a:ext>
            </a:extLst>
          </p:cNvPr>
          <p:cNvSpPr txBox="1"/>
          <p:nvPr/>
        </p:nvSpPr>
        <p:spPr>
          <a:xfrm>
            <a:off x="-532155" y="3867459"/>
            <a:ext cx="3996517"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[to chat, chatting]</a:t>
            </a:r>
          </a:p>
        </p:txBody>
      </p:sp>
      <p:grpSp>
        <p:nvGrpSpPr>
          <p:cNvPr id="45" name="Group 44">
            <a:extLst>
              <a:ext uri="{FF2B5EF4-FFF2-40B4-BE49-F238E27FC236}">
                <a16:creationId xmlns:a16="http://schemas.microsoft.com/office/drawing/2014/main" id="{D48067CE-6AF4-3B43-A9F3-96040E62F5B3}"/>
              </a:ext>
            </a:extLst>
          </p:cNvPr>
          <p:cNvGrpSpPr/>
          <p:nvPr/>
        </p:nvGrpSpPr>
        <p:grpSpPr>
          <a:xfrm>
            <a:off x="8051108" y="1884857"/>
            <a:ext cx="2529867" cy="1918680"/>
            <a:chOff x="6925695" y="4205091"/>
            <a:chExt cx="1321817" cy="1077216"/>
          </a:xfrm>
        </p:grpSpPr>
        <p:pic>
          <p:nvPicPr>
            <p:cNvPr id="46" name="Picture 16" descr="Stage, Theater, Show, Entertainment">
              <a:extLst>
                <a:ext uri="{FF2B5EF4-FFF2-40B4-BE49-F238E27FC236}">
                  <a16:creationId xmlns:a16="http://schemas.microsoft.com/office/drawing/2014/main" id="{5E4381F2-CB1A-C942-88C9-118DCE4F4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598" y="4251019"/>
              <a:ext cx="922012" cy="91930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Spotlight, Limelight, Lighting, Lights">
              <a:extLst>
                <a:ext uri="{FF2B5EF4-FFF2-40B4-BE49-F238E27FC236}">
                  <a16:creationId xmlns:a16="http://schemas.microsoft.com/office/drawing/2014/main" id="{36CC16D6-88F4-4C40-A251-256C58DD9A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5695" y="4205091"/>
              <a:ext cx="1321817" cy="10772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5000"/>
                                        <p:tgtEl>
                                          <p:spTgt spid="31"/>
                                        </p:tgtEl>
                                      </p:cBhvr>
                                    </p:animEffect>
                                    <p:set>
                                      <p:cBhvr>
                                        <p:cTn id="16"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58" name="Google Shape;258;p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Vocabulario</a:t>
            </a:r>
            <a:endParaRPr sz="3600" b="1">
              <a:solidFill>
                <a:schemeClr val="lt1"/>
              </a:solidFill>
            </a:endParaRPr>
          </a:p>
        </p:txBody>
      </p:sp>
      <p:sp>
        <p:nvSpPr>
          <p:cNvPr id="259" name="Google Shape;259;p6"/>
          <p:cNvSpPr/>
          <p:nvPr/>
        </p:nvSpPr>
        <p:spPr>
          <a:xfrm>
            <a:off x="10611853" y="258166"/>
            <a:ext cx="131629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mj-lt"/>
                <a:ea typeface="Arial"/>
                <a:cs typeface="Arial"/>
                <a:sym typeface="Arial"/>
              </a:rPr>
              <a:t>hablar</a:t>
            </a:r>
            <a:endParaRPr kumimoji="0" sz="2000" b="1" i="0" u="none" strike="noStrike" kern="1200" cap="none" spc="0" normalizeH="0" baseline="0" noProof="0">
              <a:ln>
                <a:noFill/>
              </a:ln>
              <a:solidFill>
                <a:srgbClr val="FFFFFF"/>
              </a:solidFill>
              <a:effectLst/>
              <a:uLnTx/>
              <a:uFillTx/>
              <a:latin typeface="+mj-lt"/>
              <a:ea typeface="Arial"/>
              <a:cs typeface="Arial"/>
              <a:sym typeface="Arial"/>
            </a:endParaRPr>
          </a:p>
        </p:txBody>
      </p:sp>
      <p:sp>
        <p:nvSpPr>
          <p:cNvPr id="260" name="Google Shape;260;p6"/>
          <p:cNvSpPr txBox="1"/>
          <p:nvPr/>
        </p:nvSpPr>
        <p:spPr>
          <a:xfrm>
            <a:off x="3850565" y="4728759"/>
            <a:ext cx="2818334"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llover</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61" name="Google Shape;261;p6"/>
          <p:cNvSpPr txBox="1"/>
          <p:nvPr/>
        </p:nvSpPr>
        <p:spPr>
          <a:xfrm>
            <a:off x="6713083" y="4682467"/>
            <a:ext cx="3227081"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a:ln>
                  <a:noFill/>
                </a:ln>
                <a:solidFill>
                  <a:srgbClr val="1F3864"/>
                </a:solidFill>
                <a:effectLst/>
                <a:uLnTx/>
                <a:uFillTx/>
                <a:latin typeface="+mj-lt"/>
                <a:ea typeface="Arial"/>
                <a:cs typeface="Arial"/>
                <a:sym typeface="Arial"/>
              </a:rPr>
              <a:t>normal</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62" name="Google Shape;262;p6"/>
          <p:cNvSpPr txBox="1"/>
          <p:nvPr/>
        </p:nvSpPr>
        <p:spPr>
          <a:xfrm>
            <a:off x="636043" y="4728759"/>
            <a:ext cx="265523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anunciar</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pic>
        <p:nvPicPr>
          <p:cNvPr id="23" name="Picture 10" descr="Weather Forecast, Weather, Sun, Cloud, Rain, Snow">
            <a:extLst>
              <a:ext uri="{FF2B5EF4-FFF2-40B4-BE49-F238E27FC236}">
                <a16:creationId xmlns:a16="http://schemas.microsoft.com/office/drawing/2014/main" id="{313C3077-D1E6-9F43-830D-612B192751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28" t="32828" r="-2620" b="29115"/>
          <a:stretch/>
        </p:blipFill>
        <p:spPr bwMode="auto">
          <a:xfrm>
            <a:off x="4355494" y="2286428"/>
            <a:ext cx="2275332" cy="18602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C020A11-8777-3747-A567-624DEAE4ACC6}"/>
              </a:ext>
            </a:extLst>
          </p:cNvPr>
          <p:cNvSpPr txBox="1"/>
          <p:nvPr/>
        </p:nvSpPr>
        <p:spPr>
          <a:xfrm>
            <a:off x="7241266" y="2888401"/>
            <a:ext cx="39173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D7D31"/>
                </a:solidFill>
                <a:effectLst/>
                <a:uLnTx/>
                <a:uFillTx/>
                <a:latin typeface="Century Gothic" panose="020F0302020204030204"/>
                <a:ea typeface="+mn-ea"/>
                <a:cs typeface="+mn-cs"/>
              </a:rPr>
              <a:t>normal</a:t>
            </a:r>
          </a:p>
        </p:txBody>
      </p:sp>
      <p:sp>
        <p:nvSpPr>
          <p:cNvPr id="26" name="Google Shape;273;p6">
            <a:extLst>
              <a:ext uri="{FF2B5EF4-FFF2-40B4-BE49-F238E27FC236}">
                <a16:creationId xmlns:a16="http://schemas.microsoft.com/office/drawing/2014/main" id="{A0FD61A6-DD90-CD40-86AE-8BA82A638C5C}"/>
              </a:ext>
            </a:extLst>
          </p:cNvPr>
          <p:cNvSpPr txBox="1"/>
          <p:nvPr/>
        </p:nvSpPr>
        <p:spPr>
          <a:xfrm>
            <a:off x="4019753" y="3950101"/>
            <a:ext cx="2547117" cy="400069"/>
          </a:xfrm>
          <a:prstGeom prst="rect">
            <a:avLst/>
          </a:prstGeom>
          <a:noFill/>
          <a:ln>
            <a:noFill/>
          </a:ln>
        </p:spPr>
        <p:txBody>
          <a:bodyPr spcFirstLastPara="1" wrap="square" lIns="91425" tIns="45700" rIns="91425" bIns="45700" anchor="t" anchorCtr="0">
            <a:spAutoFit/>
          </a:bodyPr>
          <a:lstStyle/>
          <a:p>
            <a:pPr lvl="0" algn="ctr">
              <a:defRPr/>
            </a:pPr>
            <a:r>
              <a:rPr kumimoji="0" lang="en-GB" sz="2000" b="0" i="0" u="none" strike="noStrike" kern="1200" cap="none" spc="0" normalizeH="0" baseline="0" noProof="0">
                <a:ln>
                  <a:noFill/>
                </a:ln>
                <a:solidFill>
                  <a:srgbClr val="1F3864"/>
                </a:solidFill>
                <a:effectLst/>
                <a:uLnTx/>
                <a:uFillTx/>
                <a:latin typeface="+mj-lt"/>
                <a:ea typeface="Arial"/>
                <a:cs typeface="Arial"/>
                <a:sym typeface="Arial"/>
              </a:rPr>
              <a:t>[</a:t>
            </a:r>
            <a:r>
              <a:rPr lang="en-US" sz="2000">
                <a:solidFill>
                  <a:srgbClr val="002060"/>
                </a:solidFill>
              </a:rPr>
              <a:t>to rain, raining</a:t>
            </a:r>
            <a:r>
              <a:rPr kumimoji="0" lang="en-GB" sz="2000" b="0" i="0" u="none" strike="noStrike" kern="1200" cap="none" spc="0" normalizeH="0" baseline="0" noProof="0">
                <a:ln>
                  <a:noFill/>
                </a:ln>
                <a:solidFill>
                  <a:srgbClr val="1F3864"/>
                </a:solidFill>
                <a:effectLst/>
                <a:uLnTx/>
                <a:uFillTx/>
                <a:latin typeface="+mj-lt"/>
                <a:ea typeface="Arial"/>
                <a:cs typeface="Arial"/>
                <a:sym typeface="Arial"/>
              </a:rPr>
              <a:t>]</a:t>
            </a:r>
            <a:endParaRPr kumimoji="0" sz="1800" b="0" i="0" u="none" strike="noStrike" kern="1200" cap="none" spc="0" normalizeH="0" baseline="0" noProof="0" dirty="0">
              <a:ln>
                <a:noFill/>
              </a:ln>
              <a:solidFill>
                <a:prstClr val="black"/>
              </a:solidFill>
              <a:effectLst/>
              <a:uLnTx/>
              <a:uFillTx/>
              <a:latin typeface="+mj-lt"/>
            </a:endParaRPr>
          </a:p>
        </p:txBody>
      </p:sp>
      <p:sp>
        <p:nvSpPr>
          <p:cNvPr id="27" name="Rectangle 3">
            <a:extLst>
              <a:ext uri="{FF2B5EF4-FFF2-40B4-BE49-F238E27FC236}">
                <a16:creationId xmlns:a16="http://schemas.microsoft.com/office/drawing/2014/main" id="{04CA6924-13C1-074B-A427-D1C7D0773B70}"/>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AutoShape 11">
            <a:hlinkClick r:id="" action="ppaction://noaction" highlightClick="1"/>
            <a:extLst>
              <a:ext uri="{FF2B5EF4-FFF2-40B4-BE49-F238E27FC236}">
                <a16:creationId xmlns:a16="http://schemas.microsoft.com/office/drawing/2014/main" id="{3E6566AF-8666-604B-A9C4-7C3C458CA100}"/>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9" name="Rectangle 2">
            <a:extLst>
              <a:ext uri="{FF2B5EF4-FFF2-40B4-BE49-F238E27FC236}">
                <a16:creationId xmlns:a16="http://schemas.microsoft.com/office/drawing/2014/main" id="{8CAB637F-C3DA-744B-8CBA-EAB590FD5849}"/>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0" name="Group 11">
            <a:extLst>
              <a:ext uri="{FF2B5EF4-FFF2-40B4-BE49-F238E27FC236}">
                <a16:creationId xmlns:a16="http://schemas.microsoft.com/office/drawing/2014/main" id="{D366C106-DEDF-BB46-9CA6-7AE754061E93}"/>
              </a:ext>
            </a:extLst>
          </p:cNvPr>
          <p:cNvGrpSpPr/>
          <p:nvPr/>
        </p:nvGrpSpPr>
        <p:grpSpPr>
          <a:xfrm>
            <a:off x="10635094" y="1293571"/>
            <a:ext cx="1439862" cy="4462189"/>
            <a:chOff x="10558328" y="1163992"/>
            <a:chExt cx="1439862" cy="4462189"/>
          </a:xfrm>
        </p:grpSpPr>
        <p:sp>
          <p:nvSpPr>
            <p:cNvPr id="31" name="Line 4">
              <a:extLst>
                <a:ext uri="{FF2B5EF4-FFF2-40B4-BE49-F238E27FC236}">
                  <a16:creationId xmlns:a16="http://schemas.microsoft.com/office/drawing/2014/main" id="{BCE9A445-3221-7843-B070-D3BFFD4DC455}"/>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Line 7">
              <a:extLst>
                <a:ext uri="{FF2B5EF4-FFF2-40B4-BE49-F238E27FC236}">
                  <a16:creationId xmlns:a16="http://schemas.microsoft.com/office/drawing/2014/main" id="{F76A9846-32B3-8043-8E6B-970FADA3691C}"/>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9">
              <a:extLst>
                <a:ext uri="{FF2B5EF4-FFF2-40B4-BE49-F238E27FC236}">
                  <a16:creationId xmlns:a16="http://schemas.microsoft.com/office/drawing/2014/main" id="{EDFCEB3D-5040-B341-8B5D-84C7973BDB80}"/>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 Box 10">
              <a:extLst>
                <a:ext uri="{FF2B5EF4-FFF2-40B4-BE49-F238E27FC236}">
                  <a16:creationId xmlns:a16="http://schemas.microsoft.com/office/drawing/2014/main" id="{8636289E-6FED-8543-B1F6-6AF7C75A9F14}"/>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5" name="Text Box 12">
              <a:extLst>
                <a:ext uri="{FF2B5EF4-FFF2-40B4-BE49-F238E27FC236}">
                  <a16:creationId xmlns:a16="http://schemas.microsoft.com/office/drawing/2014/main" id="{F015CCE9-5571-E54A-BB6D-30C0AD0B9315}"/>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charset="0"/>
                </a:rPr>
                <a:t>5</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6" name="Text Box 14">
              <a:extLst>
                <a:ext uri="{FF2B5EF4-FFF2-40B4-BE49-F238E27FC236}">
                  <a16:creationId xmlns:a16="http://schemas.microsoft.com/office/drawing/2014/main" id="{78CB0D2B-3EFA-2A46-A1B9-B85A57CC890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pic>
        <p:nvPicPr>
          <p:cNvPr id="37" name="Picture 10" descr="Weather Forecast, Weather, Sun, Cloud, Rain, Snow">
            <a:extLst>
              <a:ext uri="{FF2B5EF4-FFF2-40B4-BE49-F238E27FC236}">
                <a16:creationId xmlns:a16="http://schemas.microsoft.com/office/drawing/2014/main" id="{87E471E4-FF78-CC49-8FAB-EF38DFE812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28" t="32828" r="-2620" b="29115"/>
          <a:stretch/>
        </p:blipFill>
        <p:spPr bwMode="auto">
          <a:xfrm>
            <a:off x="4553614" y="2093182"/>
            <a:ext cx="2077212" cy="169827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539F5CF-9041-D64B-8539-D1A543D0378F}"/>
              </a:ext>
            </a:extLst>
          </p:cNvPr>
          <p:cNvSpPr txBox="1"/>
          <p:nvPr/>
        </p:nvSpPr>
        <p:spPr>
          <a:xfrm>
            <a:off x="237486" y="3735628"/>
            <a:ext cx="3353707" cy="707884"/>
          </a:xfrm>
          <a:prstGeom prst="rect">
            <a:avLst/>
          </a:prstGeom>
          <a:noFill/>
        </p:spPr>
        <p:txBody>
          <a:bodyPr wrap="square" lIns="91438" tIns="45719" rIns="91438" bIns="45719" rtlCol="0">
            <a:spAutoFit/>
          </a:bodyPr>
          <a:lstStyle/>
          <a:p>
            <a:pPr algn="ctr"/>
            <a:r>
              <a:rPr lang="en-US" sz="2000" dirty="0">
                <a:solidFill>
                  <a:srgbClr val="002060"/>
                </a:solidFill>
                <a:latin typeface="+mj-lt"/>
              </a:rPr>
              <a:t>[to announce, announcing]</a:t>
            </a:r>
          </a:p>
        </p:txBody>
      </p:sp>
      <p:pic>
        <p:nvPicPr>
          <p:cNvPr id="59" name="Imagen 2">
            <a:extLst>
              <a:ext uri="{FF2B5EF4-FFF2-40B4-BE49-F238E27FC236}">
                <a16:creationId xmlns:a16="http://schemas.microsoft.com/office/drawing/2014/main" id="{B9CD6F0E-B81C-2746-9E4E-53727DB1FFF5}"/>
              </a:ext>
            </a:extLst>
          </p:cNvPr>
          <p:cNvPicPr>
            <a:picLocks noChangeAspect="1"/>
          </p:cNvPicPr>
          <p:nvPr/>
        </p:nvPicPr>
        <p:blipFill>
          <a:blip r:embed="rId5"/>
          <a:stretch>
            <a:fillRect/>
          </a:stretch>
        </p:blipFill>
        <p:spPr>
          <a:xfrm>
            <a:off x="1199907" y="2406049"/>
            <a:ext cx="1601098" cy="1376944"/>
          </a:xfrm>
          <a:prstGeom prst="rect">
            <a:avLst/>
          </a:prstGeom>
        </p:spPr>
      </p:pic>
      <p:sp>
        <p:nvSpPr>
          <p:cNvPr id="24" name="Rounded Rectangular Callout 23"/>
          <p:cNvSpPr/>
          <p:nvPr/>
        </p:nvSpPr>
        <p:spPr>
          <a:xfrm>
            <a:off x="5079999" y="1142649"/>
            <a:ext cx="4718185" cy="1057424"/>
          </a:xfrm>
          <a:prstGeom prst="wedgeRoundRectCallout">
            <a:avLst>
              <a:gd name="adj1" fmla="val -33601"/>
              <a:gd name="adj2" fmla="val 7060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2200">
                <a:solidFill>
                  <a:srgbClr val="002060"/>
                </a:solidFill>
              </a:rPr>
              <a:t>¿Cómo se dice ‘</a:t>
            </a:r>
            <a:r>
              <a:rPr lang="en-GB" sz="2200" b="1">
                <a:solidFill>
                  <a:srgbClr val="002060"/>
                </a:solidFill>
              </a:rPr>
              <a:t>It is raining</a:t>
            </a:r>
            <a:r>
              <a:rPr lang="en-GB" sz="2200">
                <a:solidFill>
                  <a:srgbClr val="002060"/>
                </a:solidFill>
              </a:rPr>
              <a:t>’?</a:t>
            </a:r>
          </a:p>
          <a:p>
            <a:pPr algn="ctr">
              <a:lnSpc>
                <a:spcPct val="120000"/>
              </a:lnSpc>
            </a:pPr>
            <a:endParaRPr lang="en-GB" sz="2200">
              <a:solidFill>
                <a:srgbClr val="002060"/>
              </a:solidFill>
            </a:endParaRPr>
          </a:p>
        </p:txBody>
      </p:sp>
      <p:sp>
        <p:nvSpPr>
          <p:cNvPr id="38" name="TextBox 37"/>
          <p:cNvSpPr txBox="1"/>
          <p:nvPr/>
        </p:nvSpPr>
        <p:spPr>
          <a:xfrm>
            <a:off x="5456859" y="1652845"/>
            <a:ext cx="5885164" cy="430887"/>
          </a:xfrm>
          <a:prstGeom prst="rect">
            <a:avLst/>
          </a:prstGeom>
          <a:noFill/>
        </p:spPr>
        <p:txBody>
          <a:bodyPr wrap="square" rtlCol="0">
            <a:spAutoFit/>
          </a:bodyPr>
          <a:lstStyle/>
          <a:p>
            <a:pPr algn="l"/>
            <a:r>
              <a:rPr lang="en-GB" sz="2200" i="1">
                <a:solidFill>
                  <a:schemeClr val="accent5">
                    <a:lumMod val="50000"/>
                  </a:schemeClr>
                </a:solidFill>
              </a:rPr>
              <a:t>Está lloviendo.</a:t>
            </a:r>
            <a:endParaRPr lang="en-GB" sz="2200" i="1"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5000"/>
                                        <p:tgtEl>
                                          <p:spTgt spid="27"/>
                                        </p:tgtEl>
                                      </p:cBhvr>
                                    </p:animEffect>
                                    <p:set>
                                      <p:cBhvr>
                                        <p:cTn id="24" dur="1" fill="hold">
                                          <p:stCondLst>
                                            <p:cond delay="4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4"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84" name="Google Shape;284;p7"/>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Vocabulario</a:t>
            </a:r>
            <a:endParaRPr sz="3600" b="1">
              <a:solidFill>
                <a:schemeClr val="lt1"/>
              </a:solidFill>
            </a:endParaRPr>
          </a:p>
        </p:txBody>
      </p:sp>
      <p:sp>
        <p:nvSpPr>
          <p:cNvPr id="285" name="Google Shape;285;p7"/>
          <p:cNvSpPr/>
          <p:nvPr/>
        </p:nvSpPr>
        <p:spPr>
          <a:xfrm>
            <a:off x="10611853" y="258166"/>
            <a:ext cx="131629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mj-lt"/>
                <a:ea typeface="Arial"/>
                <a:cs typeface="Arial"/>
                <a:sym typeface="Arial"/>
              </a:rPr>
              <a:t>hablar</a:t>
            </a:r>
            <a:endParaRPr kumimoji="0" sz="2000" b="1" i="0" u="none" strike="noStrike" kern="1200" cap="none" spc="0" normalizeH="0" baseline="0" noProof="0">
              <a:ln>
                <a:noFill/>
              </a:ln>
              <a:solidFill>
                <a:srgbClr val="FFFFFF"/>
              </a:solidFill>
              <a:effectLst/>
              <a:uLnTx/>
              <a:uFillTx/>
              <a:latin typeface="+mj-lt"/>
              <a:ea typeface="Arial"/>
              <a:cs typeface="Arial"/>
              <a:sym typeface="Arial"/>
            </a:endParaRPr>
          </a:p>
        </p:txBody>
      </p:sp>
      <p:sp>
        <p:nvSpPr>
          <p:cNvPr id="286" name="Google Shape;286;p7"/>
          <p:cNvSpPr txBox="1"/>
          <p:nvPr/>
        </p:nvSpPr>
        <p:spPr>
          <a:xfrm>
            <a:off x="3968653" y="4770916"/>
            <a:ext cx="2595184"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mundial</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87" name="Google Shape;287;p7"/>
          <p:cNvSpPr txBox="1"/>
          <p:nvPr/>
        </p:nvSpPr>
        <p:spPr>
          <a:xfrm>
            <a:off x="6381634" y="4765562"/>
            <a:ext cx="3493523"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animar</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88" name="Google Shape;288;p7"/>
          <p:cNvSpPr txBox="1"/>
          <p:nvPr/>
        </p:nvSpPr>
        <p:spPr>
          <a:xfrm>
            <a:off x="583255" y="4763129"/>
            <a:ext cx="3009558"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lang="en-GB" sz="3600" dirty="0">
                <a:solidFill>
                  <a:srgbClr val="1F3864"/>
                </a:solidFill>
                <a:latin typeface="+mj-lt"/>
                <a:ea typeface="Arial"/>
                <a:cs typeface="Arial"/>
                <a:sym typeface="Arial"/>
              </a:rPr>
              <a:t>el </a:t>
            </a:r>
            <a:r>
              <a:rPr lang="en-GB" sz="3600" dirty="0" err="1">
                <a:solidFill>
                  <a:srgbClr val="1F3864"/>
                </a:solidFill>
                <a:latin typeface="+mj-lt"/>
                <a:ea typeface="Arial"/>
                <a:cs typeface="Arial"/>
                <a:sym typeface="Arial"/>
              </a:rPr>
              <a:t>sabor</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6" name="Rectangle 3">
            <a:extLst>
              <a:ext uri="{FF2B5EF4-FFF2-40B4-BE49-F238E27FC236}">
                <a16:creationId xmlns:a16="http://schemas.microsoft.com/office/drawing/2014/main" id="{BE5583F3-CD18-1840-8883-9C0F9E0AA7B2}"/>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AutoShape 11">
            <a:hlinkClick r:id="" action="ppaction://noaction" highlightClick="1"/>
            <a:extLst>
              <a:ext uri="{FF2B5EF4-FFF2-40B4-BE49-F238E27FC236}">
                <a16:creationId xmlns:a16="http://schemas.microsoft.com/office/drawing/2014/main" id="{ECB565DD-BE1D-5B4F-B861-C4D1DDAEF4F4}"/>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8" name="Rectangle 2">
            <a:extLst>
              <a:ext uri="{FF2B5EF4-FFF2-40B4-BE49-F238E27FC236}">
                <a16:creationId xmlns:a16="http://schemas.microsoft.com/office/drawing/2014/main" id="{92303B37-75D4-EC4D-98C6-A7077F49BCB7}"/>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9" name="Group 11">
            <a:extLst>
              <a:ext uri="{FF2B5EF4-FFF2-40B4-BE49-F238E27FC236}">
                <a16:creationId xmlns:a16="http://schemas.microsoft.com/office/drawing/2014/main" id="{3FFF881B-D33F-4A46-B8E7-F177FF6FE70C}"/>
              </a:ext>
            </a:extLst>
          </p:cNvPr>
          <p:cNvGrpSpPr/>
          <p:nvPr/>
        </p:nvGrpSpPr>
        <p:grpSpPr>
          <a:xfrm>
            <a:off x="10635094" y="1293571"/>
            <a:ext cx="1439862" cy="4462189"/>
            <a:chOff x="10558328" y="1163992"/>
            <a:chExt cx="1439862" cy="4462189"/>
          </a:xfrm>
        </p:grpSpPr>
        <p:sp>
          <p:nvSpPr>
            <p:cNvPr id="30" name="Line 4">
              <a:extLst>
                <a:ext uri="{FF2B5EF4-FFF2-40B4-BE49-F238E27FC236}">
                  <a16:creationId xmlns:a16="http://schemas.microsoft.com/office/drawing/2014/main" id="{A9554B78-B17A-8846-8A64-5080F3DF15BC}"/>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Line 7">
              <a:extLst>
                <a:ext uri="{FF2B5EF4-FFF2-40B4-BE49-F238E27FC236}">
                  <a16:creationId xmlns:a16="http://schemas.microsoft.com/office/drawing/2014/main" id="{4AF11A90-8AE4-DE43-8B79-B9C3F29AE190}"/>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Line 9">
              <a:extLst>
                <a:ext uri="{FF2B5EF4-FFF2-40B4-BE49-F238E27FC236}">
                  <a16:creationId xmlns:a16="http://schemas.microsoft.com/office/drawing/2014/main" id="{426E1709-DB1E-EE40-BD72-56A5717AD074}"/>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 Box 10">
              <a:extLst>
                <a:ext uri="{FF2B5EF4-FFF2-40B4-BE49-F238E27FC236}">
                  <a16:creationId xmlns:a16="http://schemas.microsoft.com/office/drawing/2014/main" id="{5D22FAF0-CE24-6646-B88C-93CB7AA82B6D}"/>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4" name="Text Box 12">
              <a:extLst>
                <a:ext uri="{FF2B5EF4-FFF2-40B4-BE49-F238E27FC236}">
                  <a16:creationId xmlns:a16="http://schemas.microsoft.com/office/drawing/2014/main" id="{ADDD8E17-92BA-4946-AE5A-0EE7D473133C}"/>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charset="0"/>
                </a:rPr>
                <a:t>5</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5" name="Text Box 14">
              <a:extLst>
                <a:ext uri="{FF2B5EF4-FFF2-40B4-BE49-F238E27FC236}">
                  <a16:creationId xmlns:a16="http://schemas.microsoft.com/office/drawing/2014/main" id="{29331ABF-ACE3-3F43-A6C2-2A52E19F5C2C}"/>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36" name="TextBox 35">
            <a:extLst>
              <a:ext uri="{FF2B5EF4-FFF2-40B4-BE49-F238E27FC236}">
                <a16:creationId xmlns:a16="http://schemas.microsoft.com/office/drawing/2014/main" id="{E3230592-8C4E-6D43-B6D5-8519745F12AA}"/>
              </a:ext>
            </a:extLst>
          </p:cNvPr>
          <p:cNvSpPr txBox="1"/>
          <p:nvPr/>
        </p:nvSpPr>
        <p:spPr>
          <a:xfrm>
            <a:off x="6299180" y="2577439"/>
            <a:ext cx="3688504" cy="1200329"/>
          </a:xfrm>
          <a:prstGeom prst="rect">
            <a:avLst/>
          </a:prstGeom>
          <a:noFill/>
        </p:spPr>
        <p:txBody>
          <a:bodyPr wrap="square" rtlCol="0">
            <a:spAutoFit/>
          </a:bodyPr>
          <a:lstStyle/>
          <a:p>
            <a:pPr algn="ctr"/>
            <a:r>
              <a:rPr lang="en-US" sz="3600" dirty="0">
                <a:solidFill>
                  <a:schemeClr val="accent6"/>
                </a:solidFill>
                <a:latin typeface="Britannic Bold" panose="020B0903060703020204" pitchFamily="34" charset="77"/>
              </a:rPr>
              <a:t>to cheer up, encourage</a:t>
            </a:r>
          </a:p>
        </p:txBody>
      </p:sp>
      <p:sp>
        <p:nvSpPr>
          <p:cNvPr id="38" name="TextBox 37">
            <a:extLst>
              <a:ext uri="{FF2B5EF4-FFF2-40B4-BE49-F238E27FC236}">
                <a16:creationId xmlns:a16="http://schemas.microsoft.com/office/drawing/2014/main" id="{CD0BF4CB-328E-2741-93B9-A2AAB23FE815}"/>
              </a:ext>
            </a:extLst>
          </p:cNvPr>
          <p:cNvSpPr txBox="1"/>
          <p:nvPr/>
        </p:nvSpPr>
        <p:spPr>
          <a:xfrm>
            <a:off x="1072156" y="3950597"/>
            <a:ext cx="2165433"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[taste]</a:t>
            </a:r>
          </a:p>
        </p:txBody>
      </p:sp>
      <p:sp>
        <p:nvSpPr>
          <p:cNvPr id="43" name="TextBox 42">
            <a:extLst>
              <a:ext uri="{FF2B5EF4-FFF2-40B4-BE49-F238E27FC236}">
                <a16:creationId xmlns:a16="http://schemas.microsoft.com/office/drawing/2014/main" id="{B1E32090-BC58-2D45-AAE0-5E12034E8F00}"/>
              </a:ext>
            </a:extLst>
          </p:cNvPr>
          <p:cNvSpPr txBox="1"/>
          <p:nvPr/>
        </p:nvSpPr>
        <p:spPr>
          <a:xfrm>
            <a:off x="3151892" y="3932758"/>
            <a:ext cx="3996517"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[worldwide]</a:t>
            </a:r>
          </a:p>
        </p:txBody>
      </p:sp>
      <p:grpSp>
        <p:nvGrpSpPr>
          <p:cNvPr id="50" name="Group 49">
            <a:extLst>
              <a:ext uri="{FF2B5EF4-FFF2-40B4-BE49-F238E27FC236}">
                <a16:creationId xmlns:a16="http://schemas.microsoft.com/office/drawing/2014/main" id="{B59AFC55-5F0F-DE47-9B61-3879C8EE133E}"/>
              </a:ext>
            </a:extLst>
          </p:cNvPr>
          <p:cNvGrpSpPr/>
          <p:nvPr/>
        </p:nvGrpSpPr>
        <p:grpSpPr>
          <a:xfrm>
            <a:off x="4460863" y="2713785"/>
            <a:ext cx="1236080" cy="1220820"/>
            <a:chOff x="6858530" y="93589"/>
            <a:chExt cx="1236080" cy="1220820"/>
          </a:xfrm>
        </p:grpSpPr>
        <p:pic>
          <p:nvPicPr>
            <p:cNvPr id="51" name="Picture 8" descr="Earth, Globe, World, America, Geography, Planet, Global">
              <a:extLst>
                <a:ext uri="{FF2B5EF4-FFF2-40B4-BE49-F238E27FC236}">
                  <a16:creationId xmlns:a16="http://schemas.microsoft.com/office/drawing/2014/main" id="{B379415E-76DC-014F-AF2B-E72E6054D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530" y="93589"/>
              <a:ext cx="1236080" cy="1220820"/>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60769942-6B0A-DD40-82A3-04EA7D94561D}"/>
                </a:ext>
              </a:extLst>
            </p:cNvPr>
            <p:cNvCxnSpPr>
              <a:stCxn id="51" idx="1"/>
              <a:endCxn id="51" idx="3"/>
            </p:cNvCxnSpPr>
            <p:nvPr/>
          </p:nvCxnSpPr>
          <p:spPr>
            <a:xfrm>
              <a:off x="6858530" y="703999"/>
              <a:ext cx="1236080"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53" name="Picture 10" descr="Myanmar, Burma, Chef, Fat, Taste, Lick, Spoon, Cook">
            <a:extLst>
              <a:ext uri="{FF2B5EF4-FFF2-40B4-BE49-F238E27FC236}">
                <a16:creationId xmlns:a16="http://schemas.microsoft.com/office/drawing/2014/main" id="{1AD7A78E-09F8-074B-BF8D-70970F29F1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81" t="24520" r="16334" b="37816"/>
          <a:stretch/>
        </p:blipFill>
        <p:spPr bwMode="auto">
          <a:xfrm>
            <a:off x="1419239" y="2828791"/>
            <a:ext cx="1337591" cy="1135677"/>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4"/>
          <p:cNvSpPr/>
          <p:nvPr/>
        </p:nvSpPr>
        <p:spPr>
          <a:xfrm>
            <a:off x="2902857" y="1229004"/>
            <a:ext cx="6895328" cy="1208921"/>
          </a:xfrm>
          <a:prstGeom prst="wedgeRoundRectCallout">
            <a:avLst>
              <a:gd name="adj1" fmla="val -33601"/>
              <a:gd name="adj2" fmla="val 7060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2200">
                <a:solidFill>
                  <a:srgbClr val="002060"/>
                </a:solidFill>
              </a:rPr>
              <a:t>¿Qué significa ‘</a:t>
            </a:r>
            <a:r>
              <a:rPr lang="en-GB" sz="2200" b="1">
                <a:solidFill>
                  <a:srgbClr val="002060"/>
                </a:solidFill>
              </a:rPr>
              <a:t>un problema a nivel mundial</a:t>
            </a:r>
            <a:r>
              <a:rPr lang="en-GB" sz="2200">
                <a:solidFill>
                  <a:srgbClr val="002060"/>
                </a:solidFill>
              </a:rPr>
              <a:t>’?</a:t>
            </a:r>
          </a:p>
          <a:p>
            <a:pPr algn="ctr">
              <a:lnSpc>
                <a:spcPct val="120000"/>
              </a:lnSpc>
            </a:pPr>
            <a:endParaRPr lang="en-GB" sz="2200">
              <a:solidFill>
                <a:srgbClr val="002060"/>
              </a:solidFill>
            </a:endParaRPr>
          </a:p>
        </p:txBody>
      </p:sp>
      <p:sp>
        <p:nvSpPr>
          <p:cNvPr id="2" name="TextBox 1"/>
          <p:cNvSpPr txBox="1"/>
          <p:nvPr/>
        </p:nvSpPr>
        <p:spPr>
          <a:xfrm>
            <a:off x="4376876" y="1855992"/>
            <a:ext cx="5885164" cy="430887"/>
          </a:xfrm>
          <a:prstGeom prst="rect">
            <a:avLst/>
          </a:prstGeom>
          <a:noFill/>
        </p:spPr>
        <p:txBody>
          <a:bodyPr wrap="square" rtlCol="0">
            <a:spAutoFit/>
          </a:bodyPr>
          <a:lstStyle/>
          <a:p>
            <a:pPr algn="l"/>
            <a:r>
              <a:rPr lang="en-GB" sz="2200" i="1">
                <a:solidFill>
                  <a:schemeClr val="accent5">
                    <a:lumMod val="50000"/>
                  </a:schemeClr>
                </a:solidFill>
              </a:rPr>
              <a:t>a global / worldwide problem</a:t>
            </a:r>
            <a:endParaRPr lang="en-GB" sz="2200" i="1"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5000"/>
                                        <p:tgtEl>
                                          <p:spTgt spid="26"/>
                                        </p:tgtEl>
                                      </p:cBhvr>
                                    </p:animEffect>
                                    <p:set>
                                      <p:cBhvr>
                                        <p:cTn id="24" dur="1" fill="hold">
                                          <p:stCondLst>
                                            <p:cond delay="4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08" name="Google Shape;308;p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Vocabulario</a:t>
            </a:r>
            <a:endParaRPr sz="3600" b="1">
              <a:solidFill>
                <a:schemeClr val="lt1"/>
              </a:solidFill>
            </a:endParaRPr>
          </a:p>
        </p:txBody>
      </p:sp>
      <p:sp>
        <p:nvSpPr>
          <p:cNvPr id="309" name="Google Shape;309;p8"/>
          <p:cNvSpPr/>
          <p:nvPr/>
        </p:nvSpPr>
        <p:spPr>
          <a:xfrm>
            <a:off x="10611853" y="258166"/>
            <a:ext cx="131629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mj-lt"/>
                <a:ea typeface="Arial"/>
                <a:cs typeface="Arial"/>
                <a:sym typeface="Arial"/>
              </a:rPr>
              <a:t>hablar</a:t>
            </a:r>
            <a:endParaRPr kumimoji="0" sz="2000" b="1" i="0" u="none" strike="noStrike" kern="1200" cap="none" spc="0" normalizeH="0" baseline="0" noProof="0">
              <a:ln>
                <a:noFill/>
              </a:ln>
              <a:solidFill>
                <a:srgbClr val="FFFFFF"/>
              </a:solidFill>
              <a:effectLst/>
              <a:uLnTx/>
              <a:uFillTx/>
              <a:latin typeface="+mj-lt"/>
              <a:ea typeface="Arial"/>
              <a:cs typeface="Arial"/>
              <a:sym typeface="Arial"/>
            </a:endParaRPr>
          </a:p>
        </p:txBody>
      </p:sp>
      <p:sp>
        <p:nvSpPr>
          <p:cNvPr id="310" name="Google Shape;310;p8"/>
          <p:cNvSpPr txBox="1"/>
          <p:nvPr/>
        </p:nvSpPr>
        <p:spPr>
          <a:xfrm>
            <a:off x="3345983" y="4805693"/>
            <a:ext cx="2927257"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regresar</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311" name="Google Shape;311;p8"/>
          <p:cNvSpPr txBox="1"/>
          <p:nvPr/>
        </p:nvSpPr>
        <p:spPr>
          <a:xfrm>
            <a:off x="6381635" y="4765562"/>
            <a:ext cx="3009558"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el</a:t>
            </a:r>
            <a:r>
              <a:rPr kumimoji="0" lang="en-GB" sz="3600" b="0" i="0" u="none" strike="noStrike" kern="1200" cap="none" spc="0" normalizeH="0" baseline="0" noProof="0" dirty="0">
                <a:ln>
                  <a:noFill/>
                </a:ln>
                <a:solidFill>
                  <a:srgbClr val="1F3864"/>
                </a:solidFill>
                <a:effectLst/>
                <a:uLnTx/>
                <a:uFillTx/>
                <a:latin typeface="+mj-lt"/>
                <a:ea typeface="Arial"/>
                <a:cs typeface="Arial"/>
                <a:sym typeface="Arial"/>
              </a:rPr>
              <a:t> golpe</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312" name="Google Shape;312;p8"/>
          <p:cNvSpPr txBox="1"/>
          <p:nvPr/>
        </p:nvSpPr>
        <p:spPr>
          <a:xfrm>
            <a:off x="228031" y="4765563"/>
            <a:ext cx="3009558"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err="1">
                <a:ln>
                  <a:noFill/>
                </a:ln>
                <a:solidFill>
                  <a:srgbClr val="1F3864"/>
                </a:solidFill>
                <a:effectLst/>
                <a:uLnTx/>
                <a:uFillTx/>
                <a:latin typeface="+mj-lt"/>
                <a:ea typeface="Arial"/>
                <a:cs typeface="Arial"/>
                <a:sym typeface="Arial"/>
              </a:rPr>
              <a:t>notar</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9" name="Rectangle 3">
            <a:extLst>
              <a:ext uri="{FF2B5EF4-FFF2-40B4-BE49-F238E27FC236}">
                <a16:creationId xmlns:a16="http://schemas.microsoft.com/office/drawing/2014/main" id="{186714E4-43B5-AE4D-9A3A-5A7B9ECC95F1}"/>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AutoShape 11">
            <a:hlinkClick r:id="" action="ppaction://noaction" highlightClick="1"/>
            <a:extLst>
              <a:ext uri="{FF2B5EF4-FFF2-40B4-BE49-F238E27FC236}">
                <a16:creationId xmlns:a16="http://schemas.microsoft.com/office/drawing/2014/main" id="{E8193109-DD2D-7D43-A126-333083887341}"/>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1" name="Rectangle 2">
            <a:extLst>
              <a:ext uri="{FF2B5EF4-FFF2-40B4-BE49-F238E27FC236}">
                <a16:creationId xmlns:a16="http://schemas.microsoft.com/office/drawing/2014/main" id="{8ABB84B1-444A-C84F-9C3E-98636477A256}"/>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2" name="Group 11">
            <a:extLst>
              <a:ext uri="{FF2B5EF4-FFF2-40B4-BE49-F238E27FC236}">
                <a16:creationId xmlns:a16="http://schemas.microsoft.com/office/drawing/2014/main" id="{8BE888D6-3B3E-E049-A8CE-FEF26B146D11}"/>
              </a:ext>
            </a:extLst>
          </p:cNvPr>
          <p:cNvGrpSpPr/>
          <p:nvPr/>
        </p:nvGrpSpPr>
        <p:grpSpPr>
          <a:xfrm>
            <a:off x="10635094" y="1293571"/>
            <a:ext cx="1439862" cy="4462189"/>
            <a:chOff x="10558328" y="1163992"/>
            <a:chExt cx="1439862" cy="4462189"/>
          </a:xfrm>
        </p:grpSpPr>
        <p:sp>
          <p:nvSpPr>
            <p:cNvPr id="33" name="Line 4">
              <a:extLst>
                <a:ext uri="{FF2B5EF4-FFF2-40B4-BE49-F238E27FC236}">
                  <a16:creationId xmlns:a16="http://schemas.microsoft.com/office/drawing/2014/main" id="{9EA61668-58B8-7046-9CDE-DBBDBCC2E4D4}"/>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7">
              <a:extLst>
                <a:ext uri="{FF2B5EF4-FFF2-40B4-BE49-F238E27FC236}">
                  <a16:creationId xmlns:a16="http://schemas.microsoft.com/office/drawing/2014/main" id="{C5AB10DC-44F9-4E4B-A28E-9833AA50FDD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Line 9">
              <a:extLst>
                <a:ext uri="{FF2B5EF4-FFF2-40B4-BE49-F238E27FC236}">
                  <a16:creationId xmlns:a16="http://schemas.microsoft.com/office/drawing/2014/main" id="{00B1BCFA-316C-1A40-A8AA-B0B3873684B6}"/>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55C36D90-181E-A94E-9AC9-3B864B7B098C}"/>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7" name="Text Box 12">
              <a:extLst>
                <a:ext uri="{FF2B5EF4-FFF2-40B4-BE49-F238E27FC236}">
                  <a16:creationId xmlns:a16="http://schemas.microsoft.com/office/drawing/2014/main" id="{674AC495-0E30-0742-A412-D2038638ADB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charset="0"/>
                </a:rPr>
                <a:t>5</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8" name="Text Box 14">
              <a:extLst>
                <a:ext uri="{FF2B5EF4-FFF2-40B4-BE49-F238E27FC236}">
                  <a16:creationId xmlns:a16="http://schemas.microsoft.com/office/drawing/2014/main" id="{0A6BE35F-4965-1740-B646-2DCDB46BA600}"/>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39" name="TextBox 22">
            <a:extLst>
              <a:ext uri="{FF2B5EF4-FFF2-40B4-BE49-F238E27FC236}">
                <a16:creationId xmlns:a16="http://schemas.microsoft.com/office/drawing/2014/main" id="{2A2D0AE2-FF08-B946-8EED-A24C4C14D83C}"/>
              </a:ext>
            </a:extLst>
          </p:cNvPr>
          <p:cNvSpPr txBox="1"/>
          <p:nvPr/>
        </p:nvSpPr>
        <p:spPr>
          <a:xfrm>
            <a:off x="3697914" y="2848184"/>
            <a:ext cx="2575326" cy="1200329"/>
          </a:xfrm>
          <a:prstGeom prst="rect">
            <a:avLst/>
          </a:prstGeom>
          <a:noFill/>
        </p:spPr>
        <p:txBody>
          <a:bodyPr wrap="square" rtlCol="0">
            <a:spAutoFit/>
          </a:bodyPr>
          <a:lstStyle/>
          <a:p>
            <a:pPr algn="ctr"/>
            <a:r>
              <a:rPr lang="en-US" sz="3600" b="1" dirty="0">
                <a:solidFill>
                  <a:srgbClr val="0070C0"/>
                </a:solidFill>
                <a:latin typeface="Chalkboard" panose="03050602040202020205" pitchFamily="66" charset="77"/>
              </a:rPr>
              <a:t>to return, returning</a:t>
            </a:r>
          </a:p>
        </p:txBody>
      </p:sp>
      <p:sp>
        <p:nvSpPr>
          <p:cNvPr id="41" name="TextBox 22">
            <a:extLst>
              <a:ext uri="{FF2B5EF4-FFF2-40B4-BE49-F238E27FC236}">
                <a16:creationId xmlns:a16="http://schemas.microsoft.com/office/drawing/2014/main" id="{B568EF41-23B2-8D43-8B3F-F24F08118D29}"/>
              </a:ext>
            </a:extLst>
          </p:cNvPr>
          <p:cNvSpPr txBox="1"/>
          <p:nvPr/>
        </p:nvSpPr>
        <p:spPr>
          <a:xfrm>
            <a:off x="471418" y="2880368"/>
            <a:ext cx="2850580" cy="1200329"/>
          </a:xfrm>
          <a:prstGeom prst="rect">
            <a:avLst/>
          </a:prstGeom>
          <a:noFill/>
        </p:spPr>
        <p:txBody>
          <a:bodyPr wrap="square" rtlCol="0">
            <a:spAutoFit/>
          </a:bodyPr>
          <a:lstStyle/>
          <a:p>
            <a:pPr algn="ctr"/>
            <a:r>
              <a:rPr lang="en-US" sz="3600" dirty="0">
                <a:solidFill>
                  <a:srgbClr val="7030A0"/>
                </a:solidFill>
                <a:latin typeface="Book Antiqua" panose="02040602050305030304" pitchFamily="18" charset="0"/>
              </a:rPr>
              <a:t>to notice, noticing</a:t>
            </a:r>
          </a:p>
        </p:txBody>
      </p:sp>
      <p:grpSp>
        <p:nvGrpSpPr>
          <p:cNvPr id="50" name="Group 49">
            <a:extLst>
              <a:ext uri="{FF2B5EF4-FFF2-40B4-BE49-F238E27FC236}">
                <a16:creationId xmlns:a16="http://schemas.microsoft.com/office/drawing/2014/main" id="{6138DF80-A886-6846-BD9F-75B667ADAB63}"/>
              </a:ext>
            </a:extLst>
          </p:cNvPr>
          <p:cNvGrpSpPr/>
          <p:nvPr/>
        </p:nvGrpSpPr>
        <p:grpSpPr>
          <a:xfrm>
            <a:off x="6649156" y="2925897"/>
            <a:ext cx="2712520" cy="1013245"/>
            <a:chOff x="6167273" y="4333813"/>
            <a:chExt cx="2712520" cy="1013245"/>
          </a:xfrm>
        </p:grpSpPr>
        <p:pic>
          <p:nvPicPr>
            <p:cNvPr id="51" name="Picture 12" descr="Fist, Riot, Fight, Strength, Revolution, Resistance">
              <a:extLst>
                <a:ext uri="{FF2B5EF4-FFF2-40B4-BE49-F238E27FC236}">
                  <a16:creationId xmlns:a16="http://schemas.microsoft.com/office/drawing/2014/main" id="{FCCF4BE9-8B14-0D4B-9DE6-4A666A5BEB10}"/>
                </a:ext>
              </a:extLst>
            </p:cNvPr>
            <p:cNvPicPr>
              <a:picLocks noChangeAspect="1" noChangeArrowheads="1"/>
            </p:cNvPicPr>
            <p:nvPr/>
          </p:nvPicPr>
          <p:blipFill>
            <a:blip r:embed="rId4">
              <a:clrChange>
                <a:clrFrom>
                  <a:srgbClr val="E9C6AF"/>
                </a:clrFrom>
                <a:clrTo>
                  <a:srgbClr val="E9C6AF">
                    <a:alpha val="0"/>
                  </a:srgbClr>
                </a:clrTo>
              </a:clrChange>
              <a:extLst>
                <a:ext uri="{28A0092B-C50C-407E-A947-70E740481C1C}">
                  <a14:useLocalDpi xmlns:a14="http://schemas.microsoft.com/office/drawing/2010/main" val="0"/>
                </a:ext>
              </a:extLst>
            </a:blip>
            <a:srcRect/>
            <a:stretch>
              <a:fillRect/>
            </a:stretch>
          </p:blipFill>
          <p:spPr bwMode="auto">
            <a:xfrm rot="16200000">
              <a:off x="7728305" y="4105039"/>
              <a:ext cx="844627" cy="145834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Pow, Comic, Comic Book, Fight, Explosion, Expletive">
              <a:extLst>
                <a:ext uri="{FF2B5EF4-FFF2-40B4-BE49-F238E27FC236}">
                  <a16:creationId xmlns:a16="http://schemas.microsoft.com/office/drawing/2014/main" id="{F40D73F0-28AE-274B-9D68-DD0440E86B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273" y="4333813"/>
              <a:ext cx="1350993" cy="1013245"/>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a:extLst>
              <a:ext uri="{FF2B5EF4-FFF2-40B4-BE49-F238E27FC236}">
                <a16:creationId xmlns:a16="http://schemas.microsoft.com/office/drawing/2014/main" id="{B5E061F4-635C-3B44-A5A8-96118D858BE8}"/>
              </a:ext>
            </a:extLst>
          </p:cNvPr>
          <p:cNvSpPr txBox="1"/>
          <p:nvPr/>
        </p:nvSpPr>
        <p:spPr>
          <a:xfrm>
            <a:off x="6940540" y="3792369"/>
            <a:ext cx="2421136"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[hit, bang]</a:t>
            </a:r>
          </a:p>
        </p:txBody>
      </p:sp>
      <p:sp>
        <p:nvSpPr>
          <p:cNvPr id="2" name="Rounded Rectangular Callout 1"/>
          <p:cNvSpPr/>
          <p:nvPr/>
        </p:nvSpPr>
        <p:spPr>
          <a:xfrm>
            <a:off x="3831771" y="1316710"/>
            <a:ext cx="5966414" cy="1208921"/>
          </a:xfrm>
          <a:prstGeom prst="wedgeRoundRectCallout">
            <a:avLst>
              <a:gd name="adj1" fmla="val -33601"/>
              <a:gd name="adj2" fmla="val 7060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2200">
                <a:solidFill>
                  <a:srgbClr val="002060"/>
                </a:solidFill>
              </a:rPr>
              <a:t>This is more common in Latin America. </a:t>
            </a:r>
          </a:p>
          <a:p>
            <a:pPr algn="ctr">
              <a:lnSpc>
                <a:spcPct val="120000"/>
              </a:lnSpc>
            </a:pPr>
            <a:r>
              <a:rPr lang="en-GB" sz="2200">
                <a:solidFill>
                  <a:srgbClr val="002060"/>
                </a:solidFill>
              </a:rPr>
              <a:t>Another word for ‘to return’ is __________.</a:t>
            </a:r>
          </a:p>
        </p:txBody>
      </p:sp>
      <p:sp>
        <p:nvSpPr>
          <p:cNvPr id="3" name="TextBox 2"/>
          <p:cNvSpPr txBox="1"/>
          <p:nvPr/>
        </p:nvSpPr>
        <p:spPr>
          <a:xfrm>
            <a:off x="8153508" y="1853011"/>
            <a:ext cx="1465943" cy="461665"/>
          </a:xfrm>
          <a:prstGeom prst="rect">
            <a:avLst/>
          </a:prstGeom>
          <a:noFill/>
        </p:spPr>
        <p:txBody>
          <a:bodyPr wrap="square" rtlCol="0">
            <a:spAutoFit/>
          </a:bodyPr>
          <a:lstStyle/>
          <a:p>
            <a:pPr algn="l"/>
            <a:r>
              <a:rPr lang="en-GB" sz="2400" b="1">
                <a:solidFill>
                  <a:schemeClr val="accent5">
                    <a:lumMod val="50000"/>
                  </a:schemeClr>
                </a:solidFill>
              </a:rPr>
              <a:t>‘volver’</a:t>
            </a:r>
            <a:endParaRPr lang="en-GB" sz="2400" b="1"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5000"/>
                                        <p:tgtEl>
                                          <p:spTgt spid="29"/>
                                        </p:tgtEl>
                                      </p:cBhvr>
                                    </p:animEffect>
                                    <p:set>
                                      <p:cBhvr>
                                        <p:cTn id="24" dur="1" fill="hold">
                                          <p:stCondLst>
                                            <p:cond delay="4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9"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32" name="Google Shape;332;p9"/>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Vocabulario</a:t>
            </a:r>
            <a:endParaRPr sz="3600" b="1">
              <a:solidFill>
                <a:schemeClr val="lt1"/>
              </a:solidFill>
            </a:endParaRPr>
          </a:p>
        </p:txBody>
      </p:sp>
      <p:sp>
        <p:nvSpPr>
          <p:cNvPr id="333" name="Google Shape;333;p9"/>
          <p:cNvSpPr/>
          <p:nvPr/>
        </p:nvSpPr>
        <p:spPr>
          <a:xfrm>
            <a:off x="10611853" y="258166"/>
            <a:ext cx="131629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mj-lt"/>
                <a:ea typeface="Arial"/>
                <a:cs typeface="Arial"/>
                <a:sym typeface="Arial"/>
              </a:rPr>
              <a:t>hablar</a:t>
            </a:r>
            <a:endParaRPr kumimoji="0" sz="2000" b="1" i="0" u="none" strike="noStrike" kern="1200" cap="none" spc="0" normalizeH="0" baseline="0" noProof="0">
              <a:ln>
                <a:noFill/>
              </a:ln>
              <a:solidFill>
                <a:srgbClr val="FFFFFF"/>
              </a:solidFill>
              <a:effectLst/>
              <a:uLnTx/>
              <a:uFillTx/>
              <a:latin typeface="+mj-lt"/>
              <a:ea typeface="Arial"/>
              <a:cs typeface="Arial"/>
              <a:sym typeface="Arial"/>
            </a:endParaRPr>
          </a:p>
        </p:txBody>
      </p:sp>
      <p:sp>
        <p:nvSpPr>
          <p:cNvPr id="334" name="Google Shape;334;p9"/>
          <p:cNvSpPr txBox="1"/>
          <p:nvPr/>
        </p:nvSpPr>
        <p:spPr>
          <a:xfrm>
            <a:off x="3458239" y="4999610"/>
            <a:ext cx="3622288"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lang="en-GB" sz="3600" dirty="0">
                <a:solidFill>
                  <a:srgbClr val="1F3864"/>
                </a:solidFill>
                <a:latin typeface="+mj-lt"/>
                <a:ea typeface="Arial"/>
                <a:cs typeface="Arial"/>
                <a:sym typeface="Arial"/>
              </a:rPr>
              <a:t>el </a:t>
            </a:r>
            <a:r>
              <a:rPr lang="en-GB" sz="3600" dirty="0" err="1">
                <a:solidFill>
                  <a:srgbClr val="1F3864"/>
                </a:solidFill>
                <a:latin typeface="+mj-lt"/>
                <a:ea typeface="Arial"/>
                <a:cs typeface="Arial"/>
                <a:sym typeface="Arial"/>
              </a:rPr>
              <a:t>olor</a:t>
            </a:r>
            <a:endParaRPr kumimoji="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336" name="Google Shape;336;p9"/>
          <p:cNvSpPr txBox="1"/>
          <p:nvPr/>
        </p:nvSpPr>
        <p:spPr>
          <a:xfrm>
            <a:off x="506093" y="5005594"/>
            <a:ext cx="322708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lang="en-GB" sz="3600">
                <a:solidFill>
                  <a:srgbClr val="1F3864"/>
                </a:solidFill>
                <a:latin typeface="+mj-lt"/>
                <a:ea typeface="Arial"/>
                <a:cs typeface="Arial"/>
                <a:sym typeface="Arial"/>
              </a:rPr>
              <a:t>enseguida</a:t>
            </a:r>
            <a:endParaRPr kumimoji="0" sz="3600" b="0" i="0" u="none" strike="noStrike" kern="1200" cap="none" spc="0" normalizeH="0" baseline="0" noProof="0" dirty="0">
              <a:ln>
                <a:noFill/>
              </a:ln>
              <a:solidFill>
                <a:srgbClr val="1F3864"/>
              </a:solidFill>
              <a:effectLst/>
              <a:uLnTx/>
              <a:uFillTx/>
              <a:latin typeface="+mj-lt"/>
              <a:ea typeface="Arial"/>
              <a:cs typeface="Arial"/>
              <a:sym typeface="Arial"/>
            </a:endParaRPr>
          </a:p>
        </p:txBody>
      </p:sp>
      <p:sp>
        <p:nvSpPr>
          <p:cNvPr id="24" name="Rectangle 3">
            <a:extLst>
              <a:ext uri="{FF2B5EF4-FFF2-40B4-BE49-F238E27FC236}">
                <a16:creationId xmlns:a16="http://schemas.microsoft.com/office/drawing/2014/main" id="{6AF38140-DBF9-4646-A932-114A3B2A9FC7}"/>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AutoShape 11">
            <a:hlinkClick r:id="" action="ppaction://noaction" highlightClick="1"/>
            <a:extLst>
              <a:ext uri="{FF2B5EF4-FFF2-40B4-BE49-F238E27FC236}">
                <a16:creationId xmlns:a16="http://schemas.microsoft.com/office/drawing/2014/main" id="{60CDF73E-9BD3-4F40-A72A-A8423F2CF5E8}"/>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8" name="Rectangle 2">
            <a:extLst>
              <a:ext uri="{FF2B5EF4-FFF2-40B4-BE49-F238E27FC236}">
                <a16:creationId xmlns:a16="http://schemas.microsoft.com/office/drawing/2014/main" id="{676C1A01-63CD-1A4F-B899-AADAFB5F8AFF}"/>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9" name="Group 11">
            <a:extLst>
              <a:ext uri="{FF2B5EF4-FFF2-40B4-BE49-F238E27FC236}">
                <a16:creationId xmlns:a16="http://schemas.microsoft.com/office/drawing/2014/main" id="{6823BA24-2215-9443-A653-0C407426DFCD}"/>
              </a:ext>
            </a:extLst>
          </p:cNvPr>
          <p:cNvGrpSpPr/>
          <p:nvPr/>
        </p:nvGrpSpPr>
        <p:grpSpPr>
          <a:xfrm>
            <a:off x="10635094" y="1293571"/>
            <a:ext cx="1439862" cy="4462189"/>
            <a:chOff x="10558328" y="1163992"/>
            <a:chExt cx="1439862" cy="4462189"/>
          </a:xfrm>
        </p:grpSpPr>
        <p:sp>
          <p:nvSpPr>
            <p:cNvPr id="30" name="Line 4">
              <a:extLst>
                <a:ext uri="{FF2B5EF4-FFF2-40B4-BE49-F238E27FC236}">
                  <a16:creationId xmlns:a16="http://schemas.microsoft.com/office/drawing/2014/main" id="{9BA9F6F7-431A-CA4C-909D-70A71801B35B}"/>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Line 7">
              <a:extLst>
                <a:ext uri="{FF2B5EF4-FFF2-40B4-BE49-F238E27FC236}">
                  <a16:creationId xmlns:a16="http://schemas.microsoft.com/office/drawing/2014/main" id="{F1AE1688-A03C-6143-9D6F-62760985143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Line 9">
              <a:extLst>
                <a:ext uri="{FF2B5EF4-FFF2-40B4-BE49-F238E27FC236}">
                  <a16:creationId xmlns:a16="http://schemas.microsoft.com/office/drawing/2014/main" id="{8E74D7C2-588E-704D-9252-6A7350B0C11F}"/>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 Box 10">
              <a:extLst>
                <a:ext uri="{FF2B5EF4-FFF2-40B4-BE49-F238E27FC236}">
                  <a16:creationId xmlns:a16="http://schemas.microsoft.com/office/drawing/2014/main" id="{44B8C84C-0C55-034B-B420-1C3D825FECF7}"/>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4" name="Text Box 12">
              <a:extLst>
                <a:ext uri="{FF2B5EF4-FFF2-40B4-BE49-F238E27FC236}">
                  <a16:creationId xmlns:a16="http://schemas.microsoft.com/office/drawing/2014/main" id="{5BCF297D-C60C-9A49-9DAB-8E1B9AFED2D9}"/>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charset="0"/>
                </a:rPr>
                <a:t>5</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5" name="Text Box 14">
              <a:extLst>
                <a:ext uri="{FF2B5EF4-FFF2-40B4-BE49-F238E27FC236}">
                  <a16:creationId xmlns:a16="http://schemas.microsoft.com/office/drawing/2014/main" id="{941F1BBB-8705-4F4D-8547-F44DF46D18F1}"/>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37" name="TextBox 22">
            <a:extLst>
              <a:ext uri="{FF2B5EF4-FFF2-40B4-BE49-F238E27FC236}">
                <a16:creationId xmlns:a16="http://schemas.microsoft.com/office/drawing/2014/main" id="{02075737-F14E-4042-9C58-70BA803371AA}"/>
              </a:ext>
            </a:extLst>
          </p:cNvPr>
          <p:cNvSpPr txBox="1"/>
          <p:nvPr/>
        </p:nvSpPr>
        <p:spPr>
          <a:xfrm>
            <a:off x="474005" y="2975037"/>
            <a:ext cx="2862333" cy="1200329"/>
          </a:xfrm>
          <a:prstGeom prst="rect">
            <a:avLst/>
          </a:prstGeom>
          <a:noFill/>
        </p:spPr>
        <p:txBody>
          <a:bodyPr wrap="square" rtlCol="0">
            <a:spAutoFit/>
          </a:bodyPr>
          <a:lstStyle/>
          <a:p>
            <a:pPr algn="ctr"/>
            <a:r>
              <a:rPr lang="en-US" sz="3600" b="1" dirty="0">
                <a:solidFill>
                  <a:schemeClr val="accent2"/>
                </a:solidFill>
                <a:latin typeface="American Typewriter" panose="02090604020004020304" pitchFamily="18" charset="77"/>
              </a:rPr>
              <a:t>straight away</a:t>
            </a:r>
          </a:p>
        </p:txBody>
      </p:sp>
      <p:sp>
        <p:nvSpPr>
          <p:cNvPr id="38" name="TextBox 22">
            <a:extLst>
              <a:ext uri="{FF2B5EF4-FFF2-40B4-BE49-F238E27FC236}">
                <a16:creationId xmlns:a16="http://schemas.microsoft.com/office/drawing/2014/main" id="{7F16306D-6E86-214F-A57D-6BD6A3F079BD}"/>
              </a:ext>
            </a:extLst>
          </p:cNvPr>
          <p:cNvSpPr txBox="1"/>
          <p:nvPr/>
        </p:nvSpPr>
        <p:spPr>
          <a:xfrm>
            <a:off x="6325442" y="2874958"/>
            <a:ext cx="3554624" cy="707886"/>
          </a:xfrm>
          <a:prstGeom prst="rect">
            <a:avLst/>
          </a:prstGeom>
          <a:noFill/>
        </p:spPr>
        <p:txBody>
          <a:bodyPr wrap="square" rtlCol="0">
            <a:spAutoFit/>
          </a:bodyPr>
          <a:lstStyle/>
          <a:p>
            <a:pPr algn="ctr"/>
            <a:r>
              <a:rPr lang="en-US" sz="4000" b="1" dirty="0">
                <a:solidFill>
                  <a:srgbClr val="0070C0"/>
                </a:solidFill>
                <a:latin typeface="Chalkboard" panose="03050602040202020205" pitchFamily="66" charset="77"/>
              </a:rPr>
              <a:t>suddenly</a:t>
            </a:r>
          </a:p>
        </p:txBody>
      </p:sp>
      <p:grpSp>
        <p:nvGrpSpPr>
          <p:cNvPr id="39" name="Group 38">
            <a:extLst>
              <a:ext uri="{FF2B5EF4-FFF2-40B4-BE49-F238E27FC236}">
                <a16:creationId xmlns:a16="http://schemas.microsoft.com/office/drawing/2014/main" id="{175D9BAE-03E6-EE4F-83A8-4B34695784D9}"/>
              </a:ext>
            </a:extLst>
          </p:cNvPr>
          <p:cNvGrpSpPr/>
          <p:nvPr/>
        </p:nvGrpSpPr>
        <p:grpSpPr>
          <a:xfrm>
            <a:off x="3861285" y="2149807"/>
            <a:ext cx="2244012" cy="2116566"/>
            <a:chOff x="6418601" y="2900128"/>
            <a:chExt cx="1540510" cy="1582209"/>
          </a:xfrm>
        </p:grpSpPr>
        <p:grpSp>
          <p:nvGrpSpPr>
            <p:cNvPr id="40" name="Group 39">
              <a:extLst>
                <a:ext uri="{FF2B5EF4-FFF2-40B4-BE49-F238E27FC236}">
                  <a16:creationId xmlns:a16="http://schemas.microsoft.com/office/drawing/2014/main" id="{7D8ED3FB-9342-8440-9CE7-9C8C609E8DF1}"/>
                </a:ext>
              </a:extLst>
            </p:cNvPr>
            <p:cNvGrpSpPr/>
            <p:nvPr/>
          </p:nvGrpSpPr>
          <p:grpSpPr>
            <a:xfrm>
              <a:off x="6858530" y="2900128"/>
              <a:ext cx="1100581" cy="1582209"/>
              <a:chOff x="4419427" y="2593294"/>
              <a:chExt cx="1500589" cy="2358691"/>
            </a:xfrm>
          </p:grpSpPr>
          <p:pic>
            <p:nvPicPr>
              <p:cNvPr id="42" name="Picture 6" descr="Bad Breath, Dental, Breath, Mouth, Care, Hygiene">
                <a:extLst>
                  <a:ext uri="{FF2B5EF4-FFF2-40B4-BE49-F238E27FC236}">
                    <a16:creationId xmlns:a16="http://schemas.microsoft.com/office/drawing/2014/main" id="{50CA8EA5-C9A5-CB47-AFA6-E015CD01F9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55" t="18519" r="67584" b="35511"/>
              <a:stretch/>
            </p:blipFill>
            <p:spPr bwMode="auto">
              <a:xfrm>
                <a:off x="4419427" y="2738424"/>
                <a:ext cx="1101479" cy="22135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Nose, Breath, Breathing, Smell, Breathe">
                <a:extLst>
                  <a:ext uri="{FF2B5EF4-FFF2-40B4-BE49-F238E27FC236}">
                    <a16:creationId xmlns:a16="http://schemas.microsoft.com/office/drawing/2014/main" id="{0E0A69EB-54CA-9247-B6A7-E172A612C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3851" y="2593294"/>
                <a:ext cx="1466165" cy="17996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1" name="Straight Arrow Connector 40">
              <a:extLst>
                <a:ext uri="{FF2B5EF4-FFF2-40B4-BE49-F238E27FC236}">
                  <a16:creationId xmlns:a16="http://schemas.microsoft.com/office/drawing/2014/main" id="{189C6E0F-697A-C544-8DCF-91C1136C7945}"/>
                </a:ext>
              </a:extLst>
            </p:cNvPr>
            <p:cNvCxnSpPr>
              <a:cxnSpLocks/>
            </p:cNvCxnSpPr>
            <p:nvPr/>
          </p:nvCxnSpPr>
          <p:spPr>
            <a:xfrm>
              <a:off x="6418601" y="3264086"/>
              <a:ext cx="592696" cy="5242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9E513D30-80B8-364B-98DE-A0F668F84A64}"/>
              </a:ext>
            </a:extLst>
          </p:cNvPr>
          <p:cNvSpPr txBox="1"/>
          <p:nvPr/>
        </p:nvSpPr>
        <p:spPr>
          <a:xfrm>
            <a:off x="3861285" y="4097825"/>
            <a:ext cx="3029809"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[the smell]</a:t>
            </a:r>
          </a:p>
        </p:txBody>
      </p:sp>
      <p:sp>
        <p:nvSpPr>
          <p:cNvPr id="26" name="Google Shape;334;p9">
            <a:extLst>
              <a:ext uri="{FF2B5EF4-FFF2-40B4-BE49-F238E27FC236}">
                <a16:creationId xmlns:a16="http://schemas.microsoft.com/office/drawing/2014/main" id="{D941D8A2-F73E-9445-9E5F-6FBE49267506}"/>
              </a:ext>
            </a:extLst>
          </p:cNvPr>
          <p:cNvSpPr txBox="1"/>
          <p:nvPr/>
        </p:nvSpPr>
        <p:spPr>
          <a:xfrm>
            <a:off x="6255479" y="5005594"/>
            <a:ext cx="3622288"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lang="en-GB" sz="3600" noProof="0" dirty="0">
                <a:solidFill>
                  <a:srgbClr val="1F3864"/>
                </a:solidFill>
                <a:latin typeface="+mj-lt"/>
                <a:ea typeface="Arial"/>
                <a:cs typeface="Arial"/>
                <a:sym typeface="Arial"/>
              </a:rPr>
              <a:t>de </a:t>
            </a:r>
            <a:r>
              <a:rPr lang="en-GB" sz="3600" noProof="0" dirty="0" err="1">
                <a:solidFill>
                  <a:srgbClr val="1F3864"/>
                </a:solidFill>
                <a:latin typeface="+mj-lt"/>
                <a:ea typeface="Arial"/>
                <a:cs typeface="Arial"/>
                <a:sym typeface="Arial"/>
              </a:rPr>
              <a:t>repente</a:t>
            </a:r>
            <a:endParaRPr kumimoji="0" b="0" i="0" u="none" strike="noStrike" kern="1200" cap="none" spc="0" normalizeH="0" baseline="0" noProof="0" dirty="0">
              <a:ln>
                <a:noFill/>
              </a:ln>
              <a:solidFill>
                <a:srgbClr val="1F3864"/>
              </a:solidFill>
              <a:effectLst/>
              <a:uLnTx/>
              <a:uFillTx/>
              <a:latin typeface="+mj-lt"/>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5000"/>
                                        <p:tgtEl>
                                          <p:spTgt spid="24"/>
                                        </p:tgtEl>
                                      </p:cBhvr>
                                    </p:animEffect>
                                    <p:set>
                                      <p:cBhvr>
                                        <p:cTn id="16" dur="1" fill="hold">
                                          <p:stCondLst>
                                            <p:cond delay="4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Mexico, Flag, Map, Borders, Country">
            <a:extLst>
              <a:ext uri="{FF2B5EF4-FFF2-40B4-BE49-F238E27FC236}">
                <a16:creationId xmlns:a16="http://schemas.microsoft.com/office/drawing/2014/main" id="{AE1CC015-F3A6-D24E-B3AB-AC344FEEA8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424163" y="2889184"/>
            <a:ext cx="1316961" cy="8884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6357E06-388D-D24A-BDDF-62BCFC2457C0}"/>
              </a:ext>
            </a:extLst>
          </p:cNvPr>
          <p:cNvGrpSpPr/>
          <p:nvPr/>
        </p:nvGrpSpPr>
        <p:grpSpPr>
          <a:xfrm>
            <a:off x="1074882" y="2766326"/>
            <a:ext cx="1638641" cy="1234298"/>
            <a:chOff x="800021" y="2782130"/>
            <a:chExt cx="1867360" cy="1552328"/>
          </a:xfrm>
        </p:grpSpPr>
        <p:pic>
          <p:nvPicPr>
            <p:cNvPr id="1032" name="Picture 8" descr="Butler, Waiter, Apron, Catering, Dinner, Gesture">
              <a:extLst>
                <a:ext uri="{FF2B5EF4-FFF2-40B4-BE49-F238E27FC236}">
                  <a16:creationId xmlns:a16="http://schemas.microsoft.com/office/drawing/2014/main" id="{F0B3078D-90F5-3C40-A9FB-D51CC2754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65470" y="3035151"/>
              <a:ext cx="673192" cy="1278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ple, Restaurant, Conversation, Lovers">
              <a:extLst>
                <a:ext uri="{FF2B5EF4-FFF2-40B4-BE49-F238E27FC236}">
                  <a16:creationId xmlns:a16="http://schemas.microsoft.com/office/drawing/2014/main" id="{7BA23304-4507-174E-8427-90852B54414A}"/>
                </a:ext>
              </a:extLst>
            </p:cNvPr>
            <p:cNvPicPr>
              <a:picLocks noChangeAspect="1" noChangeArrowheads="1"/>
            </p:cNvPicPr>
            <p:nvPr/>
          </p:nvPicPr>
          <p:blipFill>
            <a:blip r:embed="rId6">
              <a:clrChange>
                <a:clrFrom>
                  <a:srgbClr val="64B2E2"/>
                </a:clrFrom>
                <a:clrTo>
                  <a:srgbClr val="64B2E2">
                    <a:alpha val="0"/>
                  </a:srgbClr>
                </a:clrTo>
              </a:clrChange>
              <a:extLst>
                <a:ext uri="{28A0092B-C50C-407E-A947-70E740481C1C}">
                  <a14:useLocalDpi xmlns:a14="http://schemas.microsoft.com/office/drawing/2010/main" val="0"/>
                </a:ext>
              </a:extLst>
            </a:blip>
            <a:srcRect/>
            <a:stretch>
              <a:fillRect/>
            </a:stretch>
          </p:blipFill>
          <p:spPr bwMode="auto">
            <a:xfrm>
              <a:off x="800021" y="2782130"/>
              <a:ext cx="1867360" cy="155232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 y="296863"/>
            <a:ext cx="5225142"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8982884" y="197421"/>
            <a:ext cx="952251" cy="461665"/>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a:t>
            </a:r>
          </a:p>
        </p:txBody>
      </p:sp>
      <p:sp>
        <p:nvSpPr>
          <p:cNvPr id="13" name="TextBox 12"/>
          <p:cNvSpPr txBox="1"/>
          <p:nvPr/>
        </p:nvSpPr>
        <p:spPr>
          <a:xfrm>
            <a:off x="1123831" y="4015710"/>
            <a:ext cx="3631837" cy="400108"/>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dirty="0">
                <a:ln>
                  <a:noFill/>
                </a:ln>
                <a:solidFill>
                  <a:srgbClr val="002060"/>
                </a:solidFill>
                <a:effectLst/>
                <a:highlight>
                  <a:srgbClr val="E3EAFD"/>
                </a:highlight>
                <a:uLnTx/>
                <a:uFillTx/>
                <a:latin typeface="Century Gothic" panose="020B0502020202020204" pitchFamily="34" charset="0"/>
                <a:ea typeface="+mn-ea"/>
                <a:cs typeface="+mn-cs"/>
              </a:rPr>
              <a:t>restaurant</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TextBox 13"/>
          <p:cNvSpPr txBox="1"/>
          <p:nvPr/>
        </p:nvSpPr>
        <p:spPr>
          <a:xfrm>
            <a:off x="6271460" y="3777610"/>
            <a:ext cx="3329515" cy="400108"/>
          </a:xfrm>
          <a:prstGeom prst="rect">
            <a:avLst/>
          </a:prstGeom>
          <a:noFill/>
        </p:spPr>
        <p:txBody>
          <a:bodyPr wrap="square" lIns="91438" tIns="45719" rIns="91438" bIns="45719" rtlCol="0">
            <a:spAutoFit/>
          </a:bodyPr>
          <a:lstStyle/>
          <a:p>
            <a:pPr lvl="0" algn="ct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US" sz="2000" noProof="0" dirty="0">
                <a:solidFill>
                  <a:srgbClr val="002060"/>
                </a:solidFill>
                <a:highlight>
                  <a:srgbClr val="E3EAFD"/>
                </a:highlight>
                <a:latin typeface="Century Gothic" panose="020B0502020202020204" pitchFamily="34" charset="0"/>
              </a:rPr>
              <a:t>Mexico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TextBox 14"/>
          <p:cNvSpPr txBox="1"/>
          <p:nvPr/>
        </p:nvSpPr>
        <p:spPr>
          <a:xfrm>
            <a:off x="26708" y="5178684"/>
            <a:ext cx="3548275" cy="769439"/>
          </a:xfrm>
          <a:prstGeom prst="rect">
            <a:avLst/>
          </a:prstGeom>
          <a:noFill/>
        </p:spPr>
        <p:txBody>
          <a:bodyPr wrap="square" lIns="91438" tIns="45719" rIns="91438" bIns="45719" rtlCol="0">
            <a:spAutoFit/>
          </a:bodyPr>
          <a:lstStyle/>
          <a:p>
            <a:pPr lvl="0" algn="ctr"/>
            <a:r>
              <a:rPr lang="en-US" sz="4400" dirty="0">
                <a:solidFill>
                  <a:srgbClr val="7030A0"/>
                </a:solidFill>
                <a:latin typeface="Bradley Hand" pitchFamily="2" charset="77"/>
              </a:rPr>
              <a:t>thirst</a:t>
            </a:r>
            <a:endParaRPr kumimoji="0" lang="en-US" sz="4400" b="0" i="0" u="none" strike="noStrike" kern="1200" cap="none" spc="0" normalizeH="0" baseline="0" noProof="0" dirty="0">
              <a:ln>
                <a:noFill/>
              </a:ln>
              <a:solidFill>
                <a:srgbClr val="7030A0"/>
              </a:solidFill>
              <a:effectLst/>
              <a:uLnTx/>
              <a:uFillTx/>
              <a:latin typeface="Bradley Hand" pitchFamily="2" charset="77"/>
            </a:endParaRPr>
          </a:p>
        </p:txBody>
      </p:sp>
      <p:sp>
        <p:nvSpPr>
          <p:cNvPr id="16" name="TextBox 15"/>
          <p:cNvSpPr txBox="1"/>
          <p:nvPr/>
        </p:nvSpPr>
        <p:spPr>
          <a:xfrm>
            <a:off x="3683023" y="3551029"/>
            <a:ext cx="3023043"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2060"/>
                </a:solidFill>
                <a:latin typeface="Century Gothic" panose="020B0502020202020204" pitchFamily="34" charset="0"/>
              </a:rPr>
              <a:t>el </a:t>
            </a:r>
            <a:r>
              <a:rPr lang="en-US" sz="3200" noProof="0" dirty="0" err="1">
                <a:solidFill>
                  <a:srgbClr val="002060"/>
                </a:solidFill>
                <a:latin typeface="Century Gothic" panose="020B0502020202020204" pitchFamily="34" charset="0"/>
              </a:rPr>
              <a:t>restaurante</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p:cNvSpPr txBox="1"/>
          <p:nvPr/>
        </p:nvSpPr>
        <p:spPr>
          <a:xfrm>
            <a:off x="3684235" y="5250571"/>
            <a:ext cx="2744746"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la sed</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p:cNvSpPr txBox="1"/>
          <p:nvPr/>
        </p:nvSpPr>
        <p:spPr>
          <a:xfrm>
            <a:off x="9532417" y="1725611"/>
            <a:ext cx="1546339"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el </a:t>
            </a:r>
            <a:r>
              <a:rPr kumimoji="0" lang="en-US"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aire</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p:cNvSpPr txBox="1"/>
          <p:nvPr/>
        </p:nvSpPr>
        <p:spPr>
          <a:xfrm>
            <a:off x="9549505" y="3383475"/>
            <a:ext cx="2488596"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México</a:t>
            </a:r>
          </a:p>
        </p:txBody>
      </p:sp>
      <p:sp>
        <p:nvSpPr>
          <p:cNvPr id="25" name="TextBox 24"/>
          <p:cNvSpPr txBox="1"/>
          <p:nvPr/>
        </p:nvSpPr>
        <p:spPr>
          <a:xfrm>
            <a:off x="9443636" y="5286725"/>
            <a:ext cx="2488596"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el </a:t>
            </a:r>
            <a:r>
              <a:rPr lang="en-US" sz="3200" dirty="0" err="1">
                <a:solidFill>
                  <a:srgbClr val="002060"/>
                </a:solidFill>
                <a:latin typeface="Century Gothic" panose="020B0502020202020204" pitchFamily="34" charset="0"/>
              </a:rPr>
              <a:t>recuerdo</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13">
            <a:extLst>
              <a:ext uri="{FF2B5EF4-FFF2-40B4-BE49-F238E27FC236}">
                <a16:creationId xmlns:a16="http://schemas.microsoft.com/office/drawing/2014/main" id="{6E80BB79-0F8E-DD4C-AE55-886AE0A2AB86}"/>
              </a:ext>
            </a:extLst>
          </p:cNvPr>
          <p:cNvSpPr txBox="1"/>
          <p:nvPr/>
        </p:nvSpPr>
        <p:spPr>
          <a:xfrm>
            <a:off x="6210103" y="5759879"/>
            <a:ext cx="3313360"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noProof="0">
                <a:ln>
                  <a:noFill/>
                </a:ln>
                <a:solidFill>
                  <a:srgbClr val="002060"/>
                </a:solidFill>
                <a:effectLst/>
                <a:highlight>
                  <a:srgbClr val="E3EAFD"/>
                </a:highlight>
                <a:uLnTx/>
                <a:uFillTx/>
                <a:latin typeface="Century Gothic" panose="020B0502020202020204" pitchFamily="34" charset="0"/>
                <a:ea typeface="+mn-ea"/>
                <a:cs typeface="+mn-cs"/>
              </a:rPr>
              <a:t>souvenir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3" name="TextBox 32">
            <a:extLst>
              <a:ext uri="{FF2B5EF4-FFF2-40B4-BE49-F238E27FC236}">
                <a16:creationId xmlns:a16="http://schemas.microsoft.com/office/drawing/2014/main" id="{310BDC86-859D-9348-BC05-8BADD67A46B8}"/>
              </a:ext>
            </a:extLst>
          </p:cNvPr>
          <p:cNvSpPr txBox="1"/>
          <p:nvPr/>
        </p:nvSpPr>
        <p:spPr>
          <a:xfrm>
            <a:off x="5941650" y="1675615"/>
            <a:ext cx="4166585" cy="707884"/>
          </a:xfrm>
          <a:prstGeom prst="rect">
            <a:avLst/>
          </a:prstGeom>
          <a:noFill/>
        </p:spPr>
        <p:txBody>
          <a:bodyPr wrap="square" lIns="91438" tIns="45719" rIns="91438" bIns="45719" rtlCol="0">
            <a:spAutoFit/>
          </a:bodyPr>
          <a:lstStyle/>
          <a:p>
            <a:pPr lvl="0" algn="ctr"/>
            <a:r>
              <a:rPr lang="en-US" sz="4000" dirty="0">
                <a:solidFill>
                  <a:srgbClr val="00B0F0"/>
                </a:solidFill>
                <a:latin typeface="Arial" panose="020B0604020202020204" pitchFamily="34" charset="0"/>
                <a:cs typeface="Arial" panose="020B0604020202020204" pitchFamily="34" charset="0"/>
              </a:rPr>
              <a:t>air</a:t>
            </a:r>
            <a:endParaRPr kumimoji="0" lang="en-US" sz="4000" b="0"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0411179-BA44-544B-8241-052C1676E4ED}"/>
              </a:ext>
            </a:extLst>
          </p:cNvPr>
          <p:cNvGrpSpPr/>
          <p:nvPr/>
        </p:nvGrpSpPr>
        <p:grpSpPr>
          <a:xfrm>
            <a:off x="7238917" y="4624048"/>
            <a:ext cx="1410756" cy="1153588"/>
            <a:chOff x="7161744" y="4346944"/>
            <a:chExt cx="1771148" cy="1585302"/>
          </a:xfrm>
        </p:grpSpPr>
        <p:pic>
          <p:nvPicPr>
            <p:cNvPr id="2058" name="Picture 10" descr="Mexico, Mexican Flag, Cactus, Eagle">
              <a:extLst>
                <a:ext uri="{FF2B5EF4-FFF2-40B4-BE49-F238E27FC236}">
                  <a16:creationId xmlns:a16="http://schemas.microsoft.com/office/drawing/2014/main" id="{DC4F54D4-1654-A346-966F-8A4CC0BC77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1744" y="4346944"/>
              <a:ext cx="1771148" cy="1410282"/>
            </a:xfrm>
            <a:prstGeom prst="rect">
              <a:avLst/>
            </a:prstGeom>
            <a:noFill/>
            <a:extLst>
              <a:ext uri="{909E8E84-426E-40DD-AFC4-6F175D3DCCD1}">
                <a14:hiddenFill xmlns:a14="http://schemas.microsoft.com/office/drawing/2010/main">
                  <a:solidFill>
                    <a:srgbClr val="FFFFFF"/>
                  </a:solidFill>
                </a14:hiddenFill>
              </a:ext>
            </a:extLst>
          </p:spPr>
        </p:pic>
        <p:sp>
          <p:nvSpPr>
            <p:cNvPr id="34" name="Pentagon 33">
              <a:extLst>
                <a:ext uri="{FF2B5EF4-FFF2-40B4-BE49-F238E27FC236}">
                  <a16:creationId xmlns:a16="http://schemas.microsoft.com/office/drawing/2014/main" id="{918B3532-BEBD-D247-A0FF-811EC4A0A541}"/>
                </a:ext>
              </a:extLst>
            </p:cNvPr>
            <p:cNvSpPr/>
            <p:nvPr/>
          </p:nvSpPr>
          <p:spPr>
            <a:xfrm rot="14087513" flipV="1">
              <a:off x="8167228" y="5312587"/>
              <a:ext cx="856534" cy="382784"/>
            </a:xfrm>
            <a:prstGeom prst="homePlat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dirty="0"/>
                <a:t> </a:t>
              </a:r>
              <a:r>
                <a:rPr lang="en-GB" dirty="0">
                  <a:solidFill>
                    <a:srgbClr val="002060"/>
                  </a:solidFill>
                </a:rPr>
                <a:t>$5</a:t>
              </a:r>
              <a:endParaRPr lang="en-US" dirty="0">
                <a:solidFill>
                  <a:srgbClr val="002060"/>
                </a:solidFill>
              </a:endParaRPr>
            </a:p>
          </p:txBody>
        </p:sp>
      </p:grpSp>
      <p:sp>
        <p:nvSpPr>
          <p:cNvPr id="30" name="Llamada rectangular redondeada 30">
            <a:extLst>
              <a:ext uri="{FF2B5EF4-FFF2-40B4-BE49-F238E27FC236}">
                <a16:creationId xmlns:a16="http://schemas.microsoft.com/office/drawing/2014/main" id="{D2380F61-5A77-5F46-9B8D-AAEFBB0075B7}"/>
              </a:ext>
            </a:extLst>
          </p:cNvPr>
          <p:cNvSpPr/>
          <p:nvPr/>
        </p:nvSpPr>
        <p:spPr>
          <a:xfrm>
            <a:off x="5530774" y="4415818"/>
            <a:ext cx="6634518" cy="1778845"/>
          </a:xfrm>
          <a:prstGeom prst="wedgeRoundRectCallout">
            <a:avLst>
              <a:gd name="adj1" fmla="val -53803"/>
              <a:gd name="adj2" fmla="val 21259"/>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a:solidFill>
                  <a:srgbClr val="4472C4">
                    <a:lumMod val="50000"/>
                  </a:srgbClr>
                </a:solidFill>
                <a:latin typeface="Century Gothic"/>
              </a:rPr>
              <a:t>In English, </a:t>
            </a:r>
            <a:r>
              <a:rPr lang="es-ES" sz="2000" err="1">
                <a:solidFill>
                  <a:srgbClr val="4472C4">
                    <a:lumMod val="50000"/>
                  </a:srgbClr>
                </a:solidFill>
                <a:latin typeface="Century Gothic"/>
              </a:rPr>
              <a:t>we</a:t>
            </a:r>
            <a:r>
              <a:rPr lang="es-ES" sz="2000">
                <a:solidFill>
                  <a:srgbClr val="4472C4">
                    <a:lumMod val="50000"/>
                  </a:srgbClr>
                </a:solidFill>
                <a:latin typeface="Century Gothic"/>
              </a:rPr>
              <a:t> say ‘to </a:t>
            </a:r>
            <a:r>
              <a:rPr lang="es-ES" sz="2000" b="1" i="1">
                <a:solidFill>
                  <a:srgbClr val="4472C4">
                    <a:lumMod val="50000"/>
                  </a:srgbClr>
                </a:solidFill>
                <a:latin typeface="Century Gothic"/>
              </a:rPr>
              <a:t>be</a:t>
            </a:r>
            <a:r>
              <a:rPr lang="es-ES" sz="2000">
                <a:solidFill>
                  <a:srgbClr val="4472C4">
                    <a:lumMod val="50000"/>
                  </a:srgbClr>
                </a:solidFill>
                <a:latin typeface="Century Gothic"/>
              </a:rPr>
              <a:t> thirsty’.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a:solidFill>
                  <a:srgbClr val="4472C4">
                    <a:lumMod val="50000"/>
                  </a:srgbClr>
                </a:solidFill>
                <a:latin typeface="Century Gothic"/>
              </a:rPr>
              <a:t>In </a:t>
            </a:r>
            <a:r>
              <a:rPr lang="es-ES" sz="2000" dirty="0" err="1">
                <a:solidFill>
                  <a:srgbClr val="4472C4">
                    <a:lumMod val="50000"/>
                  </a:srgbClr>
                </a:solidFill>
                <a:latin typeface="Century Gothic"/>
              </a:rPr>
              <a:t>Spanish</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they</a:t>
            </a:r>
            <a:r>
              <a:rPr lang="es-ES" sz="2000" dirty="0">
                <a:solidFill>
                  <a:srgbClr val="4472C4">
                    <a:lumMod val="50000"/>
                  </a:srgbClr>
                </a:solidFill>
                <a:latin typeface="Century Gothic"/>
              </a:rPr>
              <a:t> use </a:t>
            </a:r>
            <a:r>
              <a:rPr lang="es-ES" sz="2000" dirty="0" err="1">
                <a:solidFill>
                  <a:srgbClr val="4472C4">
                    <a:lumMod val="50000"/>
                  </a:srgbClr>
                </a:solidFill>
                <a:latin typeface="Century Gothic"/>
              </a:rPr>
              <a:t>the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verb</a:t>
            </a:r>
            <a:r>
              <a:rPr lang="es-ES" sz="2000" dirty="0">
                <a:solidFill>
                  <a:srgbClr val="4472C4">
                    <a:lumMod val="50000"/>
                  </a:srgbClr>
                </a:solidFill>
                <a:latin typeface="Century Gothic"/>
              </a:rPr>
              <a:t> ‘</a:t>
            </a:r>
            <a:r>
              <a:rPr lang="es-ES" sz="2000" b="1" dirty="0">
                <a:solidFill>
                  <a:srgbClr val="4472C4">
                    <a:lumMod val="50000"/>
                  </a:srgbClr>
                </a:solidFill>
                <a:latin typeface="Century Gothic"/>
              </a:rPr>
              <a:t>tener</a:t>
            </a:r>
            <a:r>
              <a:rPr lang="es-ES" sz="2000" dirty="0">
                <a:solidFill>
                  <a:srgbClr val="4472C4">
                    <a:lumMod val="50000"/>
                  </a:srgbClr>
                </a:solidFill>
                <a:latin typeface="Century Gothic"/>
              </a:rPr>
              <a:t>’ (to </a:t>
            </a:r>
            <a:r>
              <a:rPr lang="es-ES" sz="2000" err="1">
                <a:solidFill>
                  <a:srgbClr val="4472C4">
                    <a:lumMod val="50000"/>
                  </a:srgbClr>
                </a:solidFill>
                <a:latin typeface="Century Gothic"/>
              </a:rPr>
              <a:t>have</a:t>
            </a:r>
            <a:r>
              <a:rPr lang="es-ES" sz="2000">
                <a:solidFill>
                  <a:srgbClr val="4472C4">
                    <a:lumMod val="50000"/>
                  </a:srgbClr>
                </a:solidFill>
                <a:latin typeface="Century Gothic"/>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2000">
              <a:solidFill>
                <a:srgbClr val="4472C4">
                  <a:lumMod val="50000"/>
                </a:srgbClr>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a:solidFill>
                  <a:srgbClr val="4472C4">
                    <a:lumMod val="50000"/>
                  </a:srgbClr>
                </a:solidFill>
                <a:latin typeface="Century Gothic"/>
              </a:rPr>
              <a:t>e.g. I am thirsty = </a:t>
            </a:r>
            <a:r>
              <a:rPr lang="es-ES" sz="2000" b="1">
                <a:solidFill>
                  <a:srgbClr val="4472C4">
                    <a:lumMod val="50000"/>
                  </a:srgbClr>
                </a:solidFill>
                <a:latin typeface="Century Gothic"/>
              </a:rPr>
              <a:t>Tengo sed</a:t>
            </a:r>
            <a:r>
              <a:rPr lang="es-ES" sz="2000">
                <a:solidFill>
                  <a:srgbClr val="4472C4">
                    <a:lumMod val="50000"/>
                  </a:srgbClr>
                </a:solidFill>
                <a:latin typeface="Century Gothic"/>
              </a:rPr>
              <a:t> (literally, ‘I have thirst’)</a:t>
            </a:r>
            <a:endPar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7" name="TextBox 36"/>
          <p:cNvSpPr txBox="1"/>
          <p:nvPr/>
        </p:nvSpPr>
        <p:spPr>
          <a:xfrm>
            <a:off x="3684235" y="1489820"/>
            <a:ext cx="2710833" cy="1077216"/>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m</a:t>
            </a:r>
            <a:r>
              <a:rPr kumimoji="0" lang="en-US"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aravilloso</a:t>
            </a:r>
            <a:r>
              <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maravillosa</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p:cNvSpPr txBox="1"/>
          <p:nvPr/>
        </p:nvSpPr>
        <p:spPr>
          <a:xfrm>
            <a:off x="608906" y="1554721"/>
            <a:ext cx="2685553" cy="954105"/>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B050"/>
                </a:solidFill>
                <a:latin typeface="Cooper Black" panose="0208090404030B020404" pitchFamily="18" charset="77"/>
              </a:rPr>
              <a:t>m</a:t>
            </a:r>
            <a:r>
              <a:rPr kumimoji="0" lang="en-US" sz="2800" b="0" i="0" u="none" strike="noStrike" kern="1200" cap="none" spc="0" normalizeH="0" baseline="0" noProof="0" dirty="0" err="1">
                <a:ln>
                  <a:noFill/>
                </a:ln>
                <a:solidFill>
                  <a:srgbClr val="00B050"/>
                </a:solidFill>
                <a:effectLst/>
                <a:uLnTx/>
                <a:uFillTx/>
                <a:latin typeface="Cooper Black" panose="0208090404030B020404" pitchFamily="18" charset="77"/>
                <a:ea typeface="+mn-ea"/>
                <a:cs typeface="+mn-cs"/>
              </a:rPr>
              <a:t>arvellous</a:t>
            </a:r>
            <a:r>
              <a:rPr kumimoji="0" lang="en-US" sz="2800" b="0" i="0" u="none" strike="noStrike" kern="1200" cap="none" spc="0" normalizeH="0" baseline="0" noProof="0" dirty="0">
                <a:ln>
                  <a:noFill/>
                </a:ln>
                <a:solidFill>
                  <a:srgbClr val="00B050"/>
                </a:solidFill>
                <a:effectLst/>
                <a:uLnTx/>
                <a:uFillTx/>
                <a:latin typeface="Cooper Black" panose="0208090404030B020404" pitchFamily="18" charset="77"/>
                <a:ea typeface="+mn-ea"/>
                <a:cs typeface="+mn-cs"/>
              </a:rPr>
              <a:t>, wonderful</a:t>
            </a:r>
          </a:p>
        </p:txBody>
      </p:sp>
      <p:sp>
        <p:nvSpPr>
          <p:cNvPr id="31" name="Llamada rectangular redondeada 30">
            <a:extLst>
              <a:ext uri="{FF2B5EF4-FFF2-40B4-BE49-F238E27FC236}">
                <a16:creationId xmlns:a16="http://schemas.microsoft.com/office/drawing/2014/main" id="{F1C5800A-4562-CF49-AE76-699D42CE0E6B}"/>
              </a:ext>
            </a:extLst>
          </p:cNvPr>
          <p:cNvSpPr/>
          <p:nvPr/>
        </p:nvSpPr>
        <p:spPr>
          <a:xfrm>
            <a:off x="795360" y="1204847"/>
            <a:ext cx="6256772" cy="1744414"/>
          </a:xfrm>
          <a:prstGeom prst="wedgeRoundRectCallout">
            <a:avLst>
              <a:gd name="adj1" fmla="val 58674"/>
              <a:gd name="adj2" fmla="val -11363"/>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‘Aire’ </a:t>
            </a:r>
            <a:r>
              <a:rPr lang="es-ES" sz="2000" dirty="0" err="1">
                <a:solidFill>
                  <a:srgbClr val="4472C4">
                    <a:lumMod val="50000"/>
                  </a:srgbClr>
                </a:solidFill>
                <a:latin typeface="Century Gothic"/>
              </a:rPr>
              <a:t>is</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often</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used</a:t>
            </a:r>
            <a:r>
              <a:rPr lang="es-ES" sz="2000" dirty="0">
                <a:solidFill>
                  <a:srgbClr val="4472C4">
                    <a:lumMod val="50000"/>
                  </a:srgbClr>
                </a:solidFill>
                <a:latin typeface="Century Gothic"/>
              </a:rPr>
              <a:t> in </a:t>
            </a:r>
            <a:r>
              <a:rPr lang="es-ES" sz="2000" dirty="0" err="1">
                <a:solidFill>
                  <a:srgbClr val="4472C4">
                    <a:lumMod val="50000"/>
                  </a:srgbClr>
                </a:solidFill>
                <a:latin typeface="Century Gothic"/>
              </a:rPr>
              <a:t>the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phrase</a:t>
            </a:r>
            <a:r>
              <a:rPr lang="es-ES" sz="2000" dirty="0">
                <a:solidFill>
                  <a:srgbClr val="4472C4">
                    <a:lumMod val="50000"/>
                  </a:srgbClr>
                </a:solidFill>
                <a:latin typeface="Century Gothic"/>
              </a:rPr>
              <a:t> ‘</a:t>
            </a:r>
            <a:r>
              <a:rPr lang="es-ES" sz="2000" b="1" dirty="0">
                <a:solidFill>
                  <a:srgbClr val="4472C4">
                    <a:lumMod val="50000"/>
                  </a:srgbClr>
                </a:solidFill>
                <a:latin typeface="Century Gothic"/>
              </a:rPr>
              <a:t>al</a:t>
            </a:r>
            <a:r>
              <a:rPr lang="es-ES" sz="2000" dirty="0">
                <a:solidFill>
                  <a:srgbClr val="4472C4">
                    <a:lumMod val="50000"/>
                  </a:srgbClr>
                </a:solidFill>
                <a:latin typeface="Century Gothic"/>
              </a:rPr>
              <a:t> </a:t>
            </a:r>
            <a:r>
              <a:rPr lang="es-ES" sz="2000" b="1" dirty="0">
                <a:solidFill>
                  <a:srgbClr val="4472C4">
                    <a:lumMod val="50000"/>
                  </a:srgbClr>
                </a:solidFill>
                <a:latin typeface="Century Gothic"/>
              </a:rPr>
              <a:t>aire libre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meaning</a:t>
            </a:r>
            <a:r>
              <a:rPr lang="es-ES" sz="2000" dirty="0">
                <a:solidFill>
                  <a:srgbClr val="4472C4">
                    <a:lumMod val="50000"/>
                  </a:srgbClr>
                </a:solidFill>
                <a:latin typeface="Century Gothic"/>
              </a:rPr>
              <a:t> </a:t>
            </a:r>
            <a:r>
              <a:rPr lang="es-ES" sz="2000" b="1" dirty="0">
                <a:solidFill>
                  <a:srgbClr val="4472C4">
                    <a:lumMod val="50000"/>
                  </a:srgbClr>
                </a:solidFill>
                <a:latin typeface="Century Gothic"/>
              </a:rPr>
              <a:t>‘</a:t>
            </a:r>
            <a:r>
              <a:rPr kumimoji="0" lang="es-ES" sz="2000" b="1" i="0" u="none" strike="noStrike" kern="1200" cap="none" spc="0" normalizeH="0" baseline="0" noProof="0" dirty="0" err="1">
                <a:ln>
                  <a:noFill/>
                </a:ln>
                <a:solidFill>
                  <a:srgbClr val="4472C4">
                    <a:lumMod val="50000"/>
                  </a:srgbClr>
                </a:solidFill>
                <a:effectLst/>
                <a:uLnTx/>
                <a:uFillTx/>
                <a:latin typeface="Century Gothic"/>
              </a:rPr>
              <a:t>outdoor</a:t>
            </a:r>
            <a:r>
              <a:rPr kumimoji="0" lang="es-ES" sz="2000" i="0" u="none" strike="noStrike" kern="1200" cap="none" spc="0" normalizeH="0" baseline="0" noProof="0" dirty="0">
                <a:ln>
                  <a:noFill/>
                </a:ln>
                <a:solidFill>
                  <a:srgbClr val="4472C4">
                    <a:lumMod val="50000"/>
                  </a:srgbClr>
                </a:solidFill>
                <a:effectLst/>
                <a:uLnTx/>
                <a:uFillTx/>
                <a:latin typeface="Century Gothic"/>
              </a:rPr>
              <a:t>’ (</a:t>
            </a:r>
            <a:r>
              <a:rPr kumimoji="0" lang="es-ES" sz="2000" i="0" u="none" strike="noStrike" kern="1200" cap="none" spc="0" normalizeH="0" baseline="0" noProof="0" dirty="0" err="1">
                <a:ln>
                  <a:noFill/>
                </a:ln>
                <a:solidFill>
                  <a:srgbClr val="4472C4">
                    <a:lumMod val="50000"/>
                  </a:srgbClr>
                </a:solidFill>
                <a:effectLst/>
                <a:uLnTx/>
                <a:uFillTx/>
                <a:latin typeface="Century Gothic"/>
              </a:rPr>
              <a:t>or</a:t>
            </a:r>
            <a:r>
              <a:rPr kumimoji="0" lang="es-ES" sz="2000" i="0" u="none" strike="noStrike" kern="1200" cap="none" spc="0" normalizeH="0" baseline="0" noProof="0" dirty="0">
                <a:ln>
                  <a:noFill/>
                </a:ln>
                <a:solidFill>
                  <a:srgbClr val="4472C4">
                    <a:lumMod val="50000"/>
                  </a:srgbClr>
                </a:solidFill>
                <a:effectLst/>
                <a:uLnTx/>
                <a:uFillTx/>
                <a:latin typeface="Century Gothic"/>
              </a:rPr>
              <a:t> ‘open air’)</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2000" i="1" dirty="0">
              <a:solidFill>
                <a:srgbClr val="4472C4">
                  <a:lumMod val="50000"/>
                </a:srgbClr>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i="1" dirty="0">
                <a:solidFill>
                  <a:srgbClr val="4472C4">
                    <a:lumMod val="50000"/>
                  </a:srgbClr>
                </a:solidFill>
                <a:latin typeface="Century Gothic"/>
              </a:rPr>
              <a:t>una actividad </a:t>
            </a:r>
            <a:r>
              <a:rPr lang="es-ES" sz="2000" b="1" i="1" dirty="0">
                <a:solidFill>
                  <a:srgbClr val="4472C4">
                    <a:lumMod val="50000"/>
                  </a:srgbClr>
                </a:solidFill>
                <a:latin typeface="Century Gothic"/>
              </a:rPr>
              <a:t>al aire libre </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an</a:t>
            </a:r>
            <a:r>
              <a:rPr lang="es-ES" sz="2000" i="1" dirty="0">
                <a:solidFill>
                  <a:srgbClr val="4472C4">
                    <a:lumMod val="50000"/>
                  </a:srgbClr>
                </a:solidFill>
                <a:latin typeface="Century Gothic"/>
              </a:rPr>
              <a:t> </a:t>
            </a:r>
            <a:r>
              <a:rPr lang="es-ES" sz="2000" b="1" i="1" dirty="0" err="1">
                <a:solidFill>
                  <a:srgbClr val="4472C4">
                    <a:lumMod val="50000"/>
                  </a:srgbClr>
                </a:solidFill>
                <a:latin typeface="Century Gothic"/>
              </a:rPr>
              <a:t>outdoor</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activity</a:t>
            </a:r>
            <a:endParaRPr lang="es-ES" sz="2000" i="1" dirty="0">
              <a:solidFill>
                <a:srgbClr val="4472C4">
                  <a:lumMod val="50000"/>
                </a:srgbClr>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a:ln>
                  <a:noFill/>
                </a:ln>
                <a:solidFill>
                  <a:srgbClr val="4472C4">
                    <a:lumMod val="50000"/>
                  </a:srgbClr>
                </a:solidFill>
                <a:effectLst/>
                <a:uLnTx/>
                <a:uFillTx/>
                <a:latin typeface="Century Gothic"/>
              </a:rPr>
              <a:t>una mesa </a:t>
            </a:r>
            <a:r>
              <a:rPr kumimoji="0" lang="es-ES" sz="2000" b="1" i="1" u="none" strike="noStrike" kern="1200" cap="none" spc="0" normalizeH="0" baseline="0" noProof="0" dirty="0">
                <a:ln>
                  <a:noFill/>
                </a:ln>
                <a:solidFill>
                  <a:srgbClr val="4472C4">
                    <a:lumMod val="50000"/>
                  </a:srgbClr>
                </a:solidFill>
                <a:effectLst/>
                <a:uLnTx/>
                <a:uFillTx/>
                <a:latin typeface="Century Gothic"/>
              </a:rPr>
              <a:t>al aire libre </a:t>
            </a:r>
            <a:r>
              <a:rPr kumimoji="0" lang="es-ES" sz="2000" b="0" i="1" u="none" strike="noStrike" kern="1200" cap="none" spc="0" normalizeH="0" baseline="0" noProof="0" dirty="0">
                <a:ln>
                  <a:noFill/>
                </a:ln>
                <a:solidFill>
                  <a:srgbClr val="4472C4">
                    <a:lumMod val="50000"/>
                  </a:srgbClr>
                </a:solidFill>
                <a:effectLst/>
                <a:uLnTx/>
                <a:uFillTx/>
                <a:latin typeface="Century Gothic"/>
              </a:rPr>
              <a:t>= </a:t>
            </a:r>
            <a:r>
              <a:rPr kumimoji="0" lang="es-ES" sz="2000" b="0" i="1" u="none" strike="noStrike" kern="1200" cap="none" spc="0" normalizeH="0" baseline="0" noProof="0" dirty="0" err="1">
                <a:ln>
                  <a:noFill/>
                </a:ln>
                <a:solidFill>
                  <a:srgbClr val="4472C4">
                    <a:lumMod val="50000"/>
                  </a:srgbClr>
                </a:solidFill>
                <a:effectLst/>
                <a:uLnTx/>
                <a:uFillTx/>
                <a:latin typeface="Century Gothic"/>
              </a:rPr>
              <a:t>an</a:t>
            </a:r>
            <a:r>
              <a:rPr kumimoji="0" lang="es-ES" sz="2000" b="0" i="1" u="none" strike="noStrike" kern="1200" cap="none" spc="0" normalizeH="0" noProof="0" dirty="0">
                <a:ln>
                  <a:noFill/>
                </a:ln>
                <a:solidFill>
                  <a:srgbClr val="4472C4">
                    <a:lumMod val="50000"/>
                  </a:srgbClr>
                </a:solidFill>
                <a:effectLst/>
                <a:uLnTx/>
                <a:uFillTx/>
                <a:latin typeface="Century Gothic"/>
              </a:rPr>
              <a:t> </a:t>
            </a:r>
            <a:r>
              <a:rPr kumimoji="0" lang="es-ES" sz="2000" b="1" i="1" u="none" strike="noStrike" kern="1200" cap="none" spc="0" normalizeH="0" noProof="0" dirty="0" err="1">
                <a:ln>
                  <a:noFill/>
                </a:ln>
                <a:solidFill>
                  <a:srgbClr val="4472C4">
                    <a:lumMod val="50000"/>
                  </a:srgbClr>
                </a:solidFill>
                <a:effectLst/>
                <a:uLnTx/>
                <a:uFillTx/>
                <a:latin typeface="Century Gothic"/>
              </a:rPr>
              <a:t>outdoor</a:t>
            </a:r>
            <a:r>
              <a:rPr kumimoji="0" lang="es-ES" sz="2000" b="0" i="1" u="none" strike="noStrike" kern="1200" cap="none" spc="0" normalizeH="0" noProof="0" dirty="0">
                <a:ln>
                  <a:noFill/>
                </a:ln>
                <a:solidFill>
                  <a:srgbClr val="4472C4">
                    <a:lumMod val="50000"/>
                  </a:srgbClr>
                </a:solidFill>
                <a:effectLst/>
                <a:uLnTx/>
                <a:uFillTx/>
                <a:latin typeface="Century Gothic"/>
              </a:rPr>
              <a:t> </a:t>
            </a:r>
            <a:r>
              <a:rPr kumimoji="0" lang="es-ES" sz="2000" b="0" i="1" u="none" strike="noStrike" kern="1200" cap="none" spc="0" normalizeH="0" noProof="0" dirty="0" err="1">
                <a:ln>
                  <a:noFill/>
                </a:ln>
                <a:solidFill>
                  <a:srgbClr val="4472C4">
                    <a:lumMod val="50000"/>
                  </a:srgbClr>
                </a:solidFill>
                <a:effectLst/>
                <a:uLnTx/>
                <a:uFillTx/>
                <a:latin typeface="Century Gothic"/>
              </a:rPr>
              <a:t>table</a:t>
            </a:r>
            <a:endParaRPr kumimoji="0" lang="es-ES" sz="2000" b="0" i="1" u="none" strike="noStrike" kern="1200" cap="none" spc="0" normalizeH="0" baseline="0" noProof="0" dirty="0">
              <a:ln>
                <a:noFill/>
              </a:ln>
              <a:solidFill>
                <a:srgbClr val="4472C4">
                  <a:lumMod val="50000"/>
                </a:srgbClr>
              </a:solidFill>
              <a:effectLst/>
              <a:uLnTx/>
              <a:uFillTx/>
              <a:latin typeface="Century Gothic"/>
            </a:endParaRPr>
          </a:p>
        </p:txBody>
      </p:sp>
    </p:spTree>
    <p:extLst>
      <p:ext uri="{BB962C8B-B14F-4D97-AF65-F5344CB8AC3E}">
        <p14:creationId xmlns:p14="http://schemas.microsoft.com/office/powerpoint/2010/main" val="265840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6"/>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2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9" grpId="0"/>
      <p:bldP spid="19" grpId="1"/>
      <p:bldP spid="20" grpId="0"/>
      <p:bldP spid="20" grpId="1"/>
      <p:bldP spid="21" grpId="0"/>
      <p:bldP spid="21" grpId="1"/>
      <p:bldP spid="25" grpId="0"/>
      <p:bldP spid="25" grpId="1"/>
      <p:bldP spid="29" grpId="0"/>
      <p:bldP spid="29" grpId="1"/>
      <p:bldP spid="33" grpId="0"/>
      <p:bldP spid="33" grpId="1"/>
      <p:bldP spid="30" grpId="0" animBg="1"/>
      <p:bldP spid="30" grpId="1" animBg="1"/>
      <p:bldP spid="37" grpId="0"/>
      <p:bldP spid="37" grpId="1"/>
      <p:bldP spid="38" grpId="0"/>
      <p:bldP spid="38" grpId="1"/>
      <p:bldP spid="31" grpId="0" animBg="1"/>
      <p:bldP spid="3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89591" y="258167"/>
            <a:ext cx="183855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9124861" y="227793"/>
            <a:ext cx="952251" cy="461665"/>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[2/2]</a:t>
            </a:r>
          </a:p>
        </p:txBody>
      </p:sp>
      <p:sp>
        <p:nvSpPr>
          <p:cNvPr id="15" name="TextBox 14"/>
          <p:cNvSpPr txBox="1"/>
          <p:nvPr/>
        </p:nvSpPr>
        <p:spPr>
          <a:xfrm>
            <a:off x="312927" y="5940464"/>
            <a:ext cx="2285510"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highlight>
                  <a:srgbClr val="E3EAFE"/>
                </a:highlight>
                <a:uLnTx/>
                <a:uFillTx/>
                <a:latin typeface="Century Gothic" panose="020B0502020202020204" pitchFamily="34" charset="0"/>
                <a:ea typeface="+mn-ea"/>
                <a:cs typeface="+mn-cs"/>
              </a:rPr>
              <a:t>[size]</a:t>
            </a:r>
          </a:p>
        </p:txBody>
      </p:sp>
      <p:sp>
        <p:nvSpPr>
          <p:cNvPr id="16" name="TextBox 15"/>
          <p:cNvSpPr txBox="1"/>
          <p:nvPr/>
        </p:nvSpPr>
        <p:spPr>
          <a:xfrm>
            <a:off x="3175459" y="1809753"/>
            <a:ext cx="2361808" cy="584776"/>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Century Gothic" panose="020B0502020202020204" pitchFamily="34" charset="0"/>
              </a:rPr>
              <a:t>la cola</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p:cNvSpPr txBox="1"/>
          <p:nvPr/>
        </p:nvSpPr>
        <p:spPr>
          <a:xfrm>
            <a:off x="3175459" y="3675685"/>
            <a:ext cx="2005309" cy="584776"/>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2060"/>
                </a:solidFill>
                <a:latin typeface="Century Gothic" panose="020B0502020202020204" pitchFamily="34" charset="0"/>
              </a:rPr>
              <a:t>el sitio</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p:cNvSpPr txBox="1"/>
          <p:nvPr/>
        </p:nvSpPr>
        <p:spPr>
          <a:xfrm>
            <a:off x="9124861" y="3657721"/>
            <a:ext cx="2929979" cy="584776"/>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por </a:t>
            </a:r>
            <a:r>
              <a:rPr lang="en-US" sz="3200" dirty="0" err="1">
                <a:solidFill>
                  <a:srgbClr val="002060"/>
                </a:solidFill>
                <a:latin typeface="Century Gothic" panose="020B0502020202020204" pitchFamily="34" charset="0"/>
              </a:rPr>
              <a:t>supuesto</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p:cNvSpPr txBox="1"/>
          <p:nvPr/>
        </p:nvSpPr>
        <p:spPr>
          <a:xfrm>
            <a:off x="3175459" y="5389561"/>
            <a:ext cx="2005309" cy="584776"/>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la </a:t>
            </a:r>
            <a:r>
              <a:rPr lang="en-US" sz="3200" dirty="0" err="1">
                <a:solidFill>
                  <a:srgbClr val="002060"/>
                </a:solidFill>
                <a:latin typeface="Century Gothic" panose="020B0502020202020204" pitchFamily="34" charset="0"/>
              </a:rPr>
              <a:t>talla</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p:cNvSpPr txBox="1"/>
          <p:nvPr/>
        </p:nvSpPr>
        <p:spPr>
          <a:xfrm>
            <a:off x="9124861" y="5352844"/>
            <a:ext cx="2498570"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Century Gothic" panose="020B0502020202020204" pitchFamily="34" charset="0"/>
              </a:rPr>
              <a:t>el hambre</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p:cNvSpPr txBox="1"/>
          <p:nvPr/>
        </p:nvSpPr>
        <p:spPr>
          <a:xfrm>
            <a:off x="82287" y="2654292"/>
            <a:ext cx="2862531"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highlight>
                  <a:srgbClr val="E3EAFE"/>
                </a:highlight>
                <a:uLnTx/>
                <a:uFillTx/>
                <a:latin typeface="Century Gothic" panose="020B0502020202020204" pitchFamily="34" charset="0"/>
                <a:ea typeface="+mn-ea"/>
                <a:cs typeface="+mn-cs"/>
              </a:rPr>
              <a:t>[queue]</a:t>
            </a:r>
          </a:p>
        </p:txBody>
      </p:sp>
      <p:sp>
        <p:nvSpPr>
          <p:cNvPr id="29" name="TextBox 26">
            <a:extLst>
              <a:ext uri="{FF2B5EF4-FFF2-40B4-BE49-F238E27FC236}">
                <a16:creationId xmlns:a16="http://schemas.microsoft.com/office/drawing/2014/main" id="{DAD2F4F0-A235-DF41-A49D-9339A0ACA0D0}"/>
              </a:ext>
            </a:extLst>
          </p:cNvPr>
          <p:cNvSpPr txBox="1"/>
          <p:nvPr/>
        </p:nvSpPr>
        <p:spPr>
          <a:xfrm>
            <a:off x="6496944" y="3675685"/>
            <a:ext cx="2285510" cy="584773"/>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Britannic Bold" panose="020B0903060703020204" pitchFamily="34" charset="77"/>
                <a:ea typeface="+mn-ea"/>
                <a:cs typeface="+mn-cs"/>
              </a:rPr>
              <a:t>Of course!</a:t>
            </a:r>
          </a:p>
        </p:txBody>
      </p:sp>
      <p:sp>
        <p:nvSpPr>
          <p:cNvPr id="30" name="TextBox 14">
            <a:extLst>
              <a:ext uri="{FF2B5EF4-FFF2-40B4-BE49-F238E27FC236}">
                <a16:creationId xmlns:a16="http://schemas.microsoft.com/office/drawing/2014/main" id="{822AB9D0-E323-7A4F-87B2-6092B5A57A32}"/>
              </a:ext>
            </a:extLst>
          </p:cNvPr>
          <p:cNvSpPr txBox="1"/>
          <p:nvPr/>
        </p:nvSpPr>
        <p:spPr>
          <a:xfrm>
            <a:off x="6096000" y="5355980"/>
            <a:ext cx="2982199" cy="584773"/>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FF0000"/>
                </a:solidFill>
                <a:latin typeface="Lucida Console" panose="020B0609040504020204" pitchFamily="49" charset="0"/>
              </a:rPr>
              <a:t>hunger</a:t>
            </a:r>
            <a:endParaRPr kumimoji="0" lang="en-US" sz="3200" b="0" i="0" u="none" strike="noStrike" kern="1200" cap="none" spc="0" normalizeH="0" baseline="0" noProof="0" dirty="0">
              <a:ln>
                <a:noFill/>
              </a:ln>
              <a:solidFill>
                <a:srgbClr val="FF0000"/>
              </a:solidFill>
              <a:effectLst/>
              <a:uLnTx/>
              <a:uFillTx/>
              <a:latin typeface="Lucida Console" panose="020B0609040504020204" pitchFamily="49" charset="0"/>
              <a:ea typeface="+mn-ea"/>
              <a:cs typeface="+mn-cs"/>
            </a:endParaRPr>
          </a:p>
        </p:txBody>
      </p:sp>
      <p:sp>
        <p:nvSpPr>
          <p:cNvPr id="32" name="TextBox 31">
            <a:extLst>
              <a:ext uri="{FF2B5EF4-FFF2-40B4-BE49-F238E27FC236}">
                <a16:creationId xmlns:a16="http://schemas.microsoft.com/office/drawing/2014/main" id="{2192A56F-DE62-D845-A24A-5233FEC68B2C}"/>
              </a:ext>
            </a:extLst>
          </p:cNvPr>
          <p:cNvSpPr txBox="1"/>
          <p:nvPr/>
        </p:nvSpPr>
        <p:spPr>
          <a:xfrm>
            <a:off x="40723" y="4269506"/>
            <a:ext cx="2862531"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highlight>
                  <a:srgbClr val="E3EAFE"/>
                </a:highlight>
                <a:uLnTx/>
                <a:uFillTx/>
                <a:latin typeface="Century Gothic" panose="020B0502020202020204" pitchFamily="34" charset="0"/>
                <a:ea typeface="+mn-ea"/>
                <a:cs typeface="+mn-cs"/>
              </a:rPr>
              <a:t>[place]</a:t>
            </a:r>
          </a:p>
        </p:txBody>
      </p:sp>
      <p:pic>
        <p:nvPicPr>
          <p:cNvPr id="1028" name="Picture 4" descr="Map, Pin, Icon, Map Pin, Travel">
            <a:extLst>
              <a:ext uri="{FF2B5EF4-FFF2-40B4-BE49-F238E27FC236}">
                <a16:creationId xmlns:a16="http://schemas.microsoft.com/office/drawing/2014/main" id="{CFA01217-4AE7-A842-9A31-DFB98C792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23" y="3339776"/>
            <a:ext cx="1709932" cy="973627"/>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EDC89A38-9268-8C48-9838-D62B98998CCA}"/>
              </a:ext>
            </a:extLst>
          </p:cNvPr>
          <p:cNvGrpSpPr/>
          <p:nvPr/>
        </p:nvGrpSpPr>
        <p:grpSpPr>
          <a:xfrm>
            <a:off x="1036497" y="5041694"/>
            <a:ext cx="838370" cy="913608"/>
            <a:chOff x="1036497" y="5041694"/>
            <a:chExt cx="838370" cy="913608"/>
          </a:xfrm>
        </p:grpSpPr>
        <p:pic>
          <p:nvPicPr>
            <p:cNvPr id="1032" name="Picture 8" descr="T-Shirt, Shirt, Clothing, Azure, Blue">
              <a:extLst>
                <a:ext uri="{FF2B5EF4-FFF2-40B4-BE49-F238E27FC236}">
                  <a16:creationId xmlns:a16="http://schemas.microsoft.com/office/drawing/2014/main" id="{0478A311-56B6-D14E-8C10-194A78516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497" y="5041694"/>
              <a:ext cx="838370" cy="913608"/>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 2">
              <a:extLst>
                <a:ext uri="{FF2B5EF4-FFF2-40B4-BE49-F238E27FC236}">
                  <a16:creationId xmlns:a16="http://schemas.microsoft.com/office/drawing/2014/main" id="{6C9645F8-C7B4-134E-B53E-633BB673393B}"/>
                </a:ext>
              </a:extLst>
            </p:cNvPr>
            <p:cNvSpPr/>
            <p:nvPr/>
          </p:nvSpPr>
          <p:spPr>
            <a:xfrm rot="14087513" flipV="1">
              <a:off x="1354958" y="5300224"/>
              <a:ext cx="629771" cy="249327"/>
            </a:xfrm>
            <a:prstGeom prst="homePlat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000" dirty="0">
                  <a:solidFill>
                    <a:schemeClr val="tx1"/>
                  </a:solidFill>
                </a:rPr>
                <a:t>XL</a:t>
              </a:r>
            </a:p>
          </p:txBody>
        </p:sp>
        <p:cxnSp>
          <p:nvCxnSpPr>
            <p:cNvPr id="8" name="Straight Connector 7">
              <a:extLst>
                <a:ext uri="{FF2B5EF4-FFF2-40B4-BE49-F238E27FC236}">
                  <a16:creationId xmlns:a16="http://schemas.microsoft.com/office/drawing/2014/main" id="{A51F59A5-0681-F742-9199-5F89F794C52B}"/>
                </a:ext>
              </a:extLst>
            </p:cNvPr>
            <p:cNvCxnSpPr>
              <a:cxnSpLocks/>
              <a:endCxn id="3" idx="3"/>
            </p:cNvCxnSpPr>
            <p:nvPr/>
          </p:nvCxnSpPr>
          <p:spPr>
            <a:xfrm>
              <a:off x="1455682" y="5095732"/>
              <a:ext cx="32614" cy="718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5" name="Llamada rectangular redondeada 30">
            <a:extLst>
              <a:ext uri="{FF2B5EF4-FFF2-40B4-BE49-F238E27FC236}">
                <a16:creationId xmlns:a16="http://schemas.microsoft.com/office/drawing/2014/main" id="{B3DCE6D9-73ED-7643-AA5B-0A477DF790A7}"/>
              </a:ext>
            </a:extLst>
          </p:cNvPr>
          <p:cNvSpPr/>
          <p:nvPr/>
        </p:nvSpPr>
        <p:spPr>
          <a:xfrm>
            <a:off x="424574" y="4749598"/>
            <a:ext cx="5800009" cy="1557821"/>
          </a:xfrm>
          <a:prstGeom prst="wedgeRoundRectCallout">
            <a:avLst>
              <a:gd name="adj1" fmla="val 53688"/>
              <a:gd name="adj2" fmla="val 16216"/>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000" dirty="0">
                <a:solidFill>
                  <a:srgbClr val="4472C4">
                    <a:lumMod val="50000"/>
                  </a:srgbClr>
                </a:solidFill>
              </a:rPr>
              <a:t>In English, </a:t>
            </a:r>
            <a:r>
              <a:rPr lang="es-ES" sz="2000" dirty="0" err="1">
                <a:solidFill>
                  <a:srgbClr val="4472C4">
                    <a:lumMod val="50000"/>
                  </a:srgbClr>
                </a:solidFill>
              </a:rPr>
              <a:t>we</a:t>
            </a:r>
            <a:r>
              <a:rPr lang="es-ES" sz="2000" dirty="0">
                <a:solidFill>
                  <a:srgbClr val="4472C4">
                    <a:lumMod val="50000"/>
                  </a:srgbClr>
                </a:solidFill>
              </a:rPr>
              <a:t> </a:t>
            </a:r>
            <a:r>
              <a:rPr lang="es-ES" sz="2000" dirty="0" err="1">
                <a:solidFill>
                  <a:srgbClr val="4472C4">
                    <a:lumMod val="50000"/>
                  </a:srgbClr>
                </a:solidFill>
              </a:rPr>
              <a:t>say</a:t>
            </a:r>
            <a:r>
              <a:rPr lang="es-ES" sz="2000" dirty="0">
                <a:solidFill>
                  <a:srgbClr val="4472C4">
                    <a:lumMod val="50000"/>
                  </a:srgbClr>
                </a:solidFill>
              </a:rPr>
              <a:t> ‘to </a:t>
            </a:r>
            <a:r>
              <a:rPr lang="es-ES" sz="2000" b="1" i="1" dirty="0">
                <a:solidFill>
                  <a:srgbClr val="4472C4">
                    <a:lumMod val="50000"/>
                  </a:srgbClr>
                </a:solidFill>
              </a:rPr>
              <a:t>be</a:t>
            </a:r>
            <a:r>
              <a:rPr lang="es-ES" sz="2000" dirty="0">
                <a:solidFill>
                  <a:srgbClr val="4472C4">
                    <a:lumMod val="50000"/>
                  </a:srgbClr>
                </a:solidFill>
              </a:rPr>
              <a:t> </a:t>
            </a:r>
            <a:r>
              <a:rPr lang="es-ES" sz="2000" dirty="0" err="1">
                <a:solidFill>
                  <a:srgbClr val="4472C4">
                    <a:lumMod val="50000"/>
                  </a:srgbClr>
                </a:solidFill>
              </a:rPr>
              <a:t>hungry</a:t>
            </a:r>
            <a:r>
              <a:rPr lang="es-ES" sz="2000" dirty="0">
                <a:solidFill>
                  <a:srgbClr val="4472C4">
                    <a:lumMod val="50000"/>
                  </a:srgbClr>
                </a:solidFill>
              </a:rPr>
              <a:t>’. </a:t>
            </a:r>
          </a:p>
          <a:p>
            <a:pPr lvl="0" algn="ctr">
              <a:defRPr/>
            </a:pPr>
            <a:r>
              <a:rPr lang="es-ES" sz="2000" dirty="0">
                <a:solidFill>
                  <a:srgbClr val="4472C4">
                    <a:lumMod val="50000"/>
                  </a:srgbClr>
                </a:solidFill>
              </a:rPr>
              <a:t>In </a:t>
            </a:r>
            <a:r>
              <a:rPr lang="es-ES" sz="2000" dirty="0" err="1">
                <a:solidFill>
                  <a:srgbClr val="4472C4">
                    <a:lumMod val="50000"/>
                  </a:srgbClr>
                </a:solidFill>
              </a:rPr>
              <a:t>Spanish</a:t>
            </a:r>
            <a:r>
              <a:rPr lang="es-ES" sz="2000" dirty="0">
                <a:solidFill>
                  <a:srgbClr val="4472C4">
                    <a:lumMod val="50000"/>
                  </a:srgbClr>
                </a:solidFill>
              </a:rPr>
              <a:t>, </a:t>
            </a:r>
            <a:r>
              <a:rPr lang="es-ES" sz="2000" dirty="0" err="1">
                <a:solidFill>
                  <a:srgbClr val="4472C4">
                    <a:lumMod val="50000"/>
                  </a:srgbClr>
                </a:solidFill>
              </a:rPr>
              <a:t>they</a:t>
            </a:r>
            <a:r>
              <a:rPr lang="es-ES" sz="2000" dirty="0">
                <a:solidFill>
                  <a:srgbClr val="4472C4">
                    <a:lumMod val="50000"/>
                  </a:srgbClr>
                </a:solidFill>
              </a:rPr>
              <a:t> use </a:t>
            </a:r>
            <a:r>
              <a:rPr lang="es-ES" sz="2000" dirty="0" err="1">
                <a:solidFill>
                  <a:srgbClr val="4472C4">
                    <a:lumMod val="50000"/>
                  </a:srgbClr>
                </a:solidFill>
              </a:rPr>
              <a:t>the</a:t>
            </a:r>
            <a:r>
              <a:rPr lang="es-ES" sz="2000" dirty="0">
                <a:solidFill>
                  <a:srgbClr val="4472C4">
                    <a:lumMod val="50000"/>
                  </a:srgbClr>
                </a:solidFill>
              </a:rPr>
              <a:t> </a:t>
            </a:r>
            <a:r>
              <a:rPr lang="es-ES" sz="2000" dirty="0" err="1">
                <a:solidFill>
                  <a:srgbClr val="4472C4">
                    <a:lumMod val="50000"/>
                  </a:srgbClr>
                </a:solidFill>
              </a:rPr>
              <a:t>verb</a:t>
            </a:r>
            <a:r>
              <a:rPr lang="es-ES" sz="2000" dirty="0">
                <a:solidFill>
                  <a:srgbClr val="4472C4">
                    <a:lumMod val="50000"/>
                  </a:srgbClr>
                </a:solidFill>
              </a:rPr>
              <a:t> ‘</a:t>
            </a:r>
            <a:r>
              <a:rPr lang="es-ES" sz="2000" b="1" dirty="0">
                <a:solidFill>
                  <a:srgbClr val="4472C4">
                    <a:lumMod val="50000"/>
                  </a:srgbClr>
                </a:solidFill>
              </a:rPr>
              <a:t>tener</a:t>
            </a:r>
            <a:r>
              <a:rPr lang="es-ES" sz="2000" dirty="0">
                <a:solidFill>
                  <a:srgbClr val="4472C4">
                    <a:lumMod val="50000"/>
                  </a:srgbClr>
                </a:solidFill>
              </a:rPr>
              <a:t>’.</a:t>
            </a:r>
          </a:p>
          <a:p>
            <a:pPr lvl="0" algn="ctr">
              <a:defRPr/>
            </a:pPr>
            <a:endParaRPr lang="es-ES" sz="2000" dirty="0">
              <a:solidFill>
                <a:srgbClr val="4472C4">
                  <a:lumMod val="50000"/>
                </a:srgbClr>
              </a:solidFill>
            </a:endParaRPr>
          </a:p>
          <a:p>
            <a:pPr lvl="0" algn="ctr">
              <a:defRPr/>
            </a:pPr>
            <a:r>
              <a:rPr lang="es-ES" sz="2000" dirty="0" err="1">
                <a:solidFill>
                  <a:srgbClr val="4472C4">
                    <a:lumMod val="50000"/>
                  </a:srgbClr>
                </a:solidFill>
              </a:rPr>
              <a:t>e.g</a:t>
            </a:r>
            <a:r>
              <a:rPr lang="es-ES" sz="2000" dirty="0">
                <a:solidFill>
                  <a:srgbClr val="4472C4">
                    <a:lumMod val="50000"/>
                  </a:srgbClr>
                </a:solidFill>
              </a:rPr>
              <a:t>. I am </a:t>
            </a:r>
            <a:r>
              <a:rPr lang="es-ES" sz="2000" dirty="0" err="1">
                <a:solidFill>
                  <a:srgbClr val="4472C4">
                    <a:lumMod val="50000"/>
                  </a:srgbClr>
                </a:solidFill>
              </a:rPr>
              <a:t>hungry</a:t>
            </a:r>
            <a:r>
              <a:rPr lang="es-ES" sz="2000" dirty="0">
                <a:solidFill>
                  <a:srgbClr val="4472C4">
                    <a:lumMod val="50000"/>
                  </a:srgbClr>
                </a:solidFill>
              </a:rPr>
              <a:t> = </a:t>
            </a:r>
            <a:r>
              <a:rPr lang="es-ES" sz="2000" b="1" dirty="0">
                <a:solidFill>
                  <a:srgbClr val="4472C4">
                    <a:lumMod val="50000"/>
                  </a:srgbClr>
                </a:solidFill>
              </a:rPr>
              <a:t>Tengo hambre</a:t>
            </a:r>
            <a:r>
              <a:rPr lang="es-ES" sz="2000" dirty="0">
                <a:solidFill>
                  <a:srgbClr val="4472C4">
                    <a:lumMod val="50000"/>
                  </a:srgbClr>
                </a:solidFill>
              </a:rPr>
              <a:t> </a:t>
            </a:r>
          </a:p>
          <a:p>
            <a:pPr lvl="0" algn="ctr">
              <a:defRPr/>
            </a:pPr>
            <a:r>
              <a:rPr lang="es-ES" sz="2000" dirty="0">
                <a:solidFill>
                  <a:srgbClr val="4472C4">
                    <a:lumMod val="50000"/>
                  </a:srgbClr>
                </a:solidFill>
              </a:rPr>
              <a:t>(</a:t>
            </a:r>
            <a:r>
              <a:rPr lang="es-ES" sz="2000" dirty="0" err="1">
                <a:solidFill>
                  <a:srgbClr val="4472C4">
                    <a:lumMod val="50000"/>
                  </a:srgbClr>
                </a:solidFill>
              </a:rPr>
              <a:t>literally</a:t>
            </a:r>
            <a:r>
              <a:rPr lang="es-ES" sz="2000" dirty="0">
                <a:solidFill>
                  <a:srgbClr val="4472C4">
                    <a:lumMod val="50000"/>
                  </a:srgbClr>
                </a:solidFill>
              </a:rPr>
              <a:t>, ‘I </a:t>
            </a:r>
            <a:r>
              <a:rPr lang="es-ES" sz="2000" dirty="0" err="1">
                <a:solidFill>
                  <a:srgbClr val="4472C4">
                    <a:lumMod val="50000"/>
                  </a:srgbClr>
                </a:solidFill>
              </a:rPr>
              <a:t>have</a:t>
            </a:r>
            <a:r>
              <a:rPr lang="es-ES" sz="2000" dirty="0">
                <a:solidFill>
                  <a:srgbClr val="4472C4">
                    <a:lumMod val="50000"/>
                  </a:srgbClr>
                </a:solidFill>
              </a:rPr>
              <a:t> </a:t>
            </a:r>
            <a:r>
              <a:rPr lang="es-ES" sz="2000" dirty="0" err="1">
                <a:solidFill>
                  <a:srgbClr val="4472C4">
                    <a:lumMod val="50000"/>
                  </a:srgbClr>
                </a:solidFill>
              </a:rPr>
              <a:t>hunger</a:t>
            </a:r>
            <a:r>
              <a:rPr lang="es-ES" sz="2000" dirty="0">
                <a:solidFill>
                  <a:srgbClr val="4472C4">
                    <a:lumMod val="50000"/>
                  </a:srgbClr>
                </a:solidFill>
              </a:rPr>
              <a:t>’)</a:t>
            </a:r>
          </a:p>
        </p:txBody>
      </p:sp>
      <p:sp>
        <p:nvSpPr>
          <p:cNvPr id="28" name="TextBox 27"/>
          <p:cNvSpPr txBox="1"/>
          <p:nvPr/>
        </p:nvSpPr>
        <p:spPr>
          <a:xfrm>
            <a:off x="9124861" y="1858174"/>
            <a:ext cx="2283824"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Century Gothic" panose="020B0502020202020204" pitchFamily="34" charset="0"/>
              </a:rPr>
              <a:t>faltar</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p:cNvSpPr txBox="1"/>
          <p:nvPr/>
        </p:nvSpPr>
        <p:spPr>
          <a:xfrm>
            <a:off x="6417032" y="2196599"/>
            <a:ext cx="2542983" cy="707884"/>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dirty="0">
                <a:ln>
                  <a:noFill/>
                </a:ln>
                <a:solidFill>
                  <a:srgbClr val="002060"/>
                </a:solidFill>
                <a:effectLst/>
                <a:highlight>
                  <a:srgbClr val="E3EAFD"/>
                </a:highlight>
                <a:uLnTx/>
                <a:uFillTx/>
                <a:latin typeface="Century Gothic" panose="020B0502020202020204" pitchFamily="34" charset="0"/>
                <a:ea typeface="+mn-ea"/>
                <a:cs typeface="+mn-cs"/>
              </a:rPr>
              <a:t>to be missing, </a:t>
            </a:r>
            <a:r>
              <a:rPr lang="en-US" sz="2000" dirty="0">
                <a:solidFill>
                  <a:srgbClr val="002060"/>
                </a:solidFill>
                <a:highlight>
                  <a:srgbClr val="E3EAFD"/>
                </a:highlight>
                <a:latin typeface="Century Gothic" panose="020B0502020202020204" pitchFamily="34" charset="0"/>
              </a:rPr>
              <a:t>being missing</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3" name="Picture 6" descr="Love, Heart, Colorful Heart, Room">
            <a:extLst>
              <a:ext uri="{FF2B5EF4-FFF2-40B4-BE49-F238E27FC236}">
                <a16:creationId xmlns:a16="http://schemas.microsoft.com/office/drawing/2014/main" id="{255C3C63-38CB-2B41-91FE-8DBA082909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3241" y="1269088"/>
            <a:ext cx="1050556" cy="897460"/>
          </a:xfrm>
          <a:prstGeom prst="rect">
            <a:avLst/>
          </a:prstGeom>
          <a:noFill/>
          <a:extLst>
            <a:ext uri="{909E8E84-426E-40DD-AFC4-6F175D3DCCD1}">
              <a14:hiddenFill xmlns:a14="http://schemas.microsoft.com/office/drawing/2010/main">
                <a:solidFill>
                  <a:srgbClr val="FFFFFF"/>
                </a:solidFill>
              </a14:hiddenFill>
            </a:ext>
          </a:extLst>
        </p:spPr>
      </p:pic>
      <p:sp>
        <p:nvSpPr>
          <p:cNvPr id="35" name="Llamada rectangular redondeada 30">
            <a:extLst>
              <a:ext uri="{FF2B5EF4-FFF2-40B4-BE49-F238E27FC236}">
                <a16:creationId xmlns:a16="http://schemas.microsoft.com/office/drawing/2014/main" id="{B3DCE6D9-73ED-7643-AA5B-0A477DF790A7}"/>
              </a:ext>
            </a:extLst>
          </p:cNvPr>
          <p:cNvSpPr/>
          <p:nvPr/>
        </p:nvSpPr>
        <p:spPr>
          <a:xfrm>
            <a:off x="6398694" y="3262070"/>
            <a:ext cx="5278987" cy="1557821"/>
          </a:xfrm>
          <a:prstGeom prst="wedgeRoundRectCallout">
            <a:avLst>
              <a:gd name="adj1" fmla="val 6415"/>
              <a:gd name="adj2" fmla="val 78582"/>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000" b="1">
                <a:solidFill>
                  <a:srgbClr val="4472C4">
                    <a:lumMod val="50000"/>
                  </a:srgbClr>
                </a:solidFill>
                <a:latin typeface="Century Gothic" panose="020B0502020202020204" pitchFamily="34" charset="0"/>
              </a:rPr>
              <a:t>i</a:t>
            </a:r>
            <a:r>
              <a:rPr lang="es-ES" sz="2000" b="1">
                <a:solidFill>
                  <a:srgbClr val="4472C4">
                    <a:lumMod val="50000"/>
                  </a:srgbClr>
                </a:solidFill>
              </a:rPr>
              <a:t>Atención! </a:t>
            </a:r>
            <a:r>
              <a:rPr lang="es-ES" sz="2000">
                <a:solidFill>
                  <a:srgbClr val="4472C4">
                    <a:lumMod val="50000"/>
                  </a:srgbClr>
                </a:solidFill>
              </a:rPr>
              <a:t>Femenine words that start with stressed ‘h’ or ‘a’ use the definite article ‘el’ to ease pronunciation! </a:t>
            </a:r>
          </a:p>
          <a:p>
            <a:pPr lvl="0" algn="ctr">
              <a:defRPr/>
            </a:pPr>
            <a:r>
              <a:rPr lang="es-ES" sz="2000">
                <a:solidFill>
                  <a:srgbClr val="4472C4">
                    <a:lumMod val="50000"/>
                  </a:srgbClr>
                </a:solidFill>
              </a:rPr>
              <a:t>e.g. el agua, el ala (ala = wing)</a:t>
            </a:r>
            <a:endParaRPr lang="es-ES" sz="2000" dirty="0">
              <a:solidFill>
                <a:srgbClr val="4472C4">
                  <a:lumMod val="50000"/>
                </a:srgbClr>
              </a:solidFill>
            </a:endParaRPr>
          </a:p>
        </p:txBody>
      </p:sp>
      <p:pic>
        <p:nvPicPr>
          <p:cNvPr id="7" name="Picture 2" descr="Cartoon Image Of People At Wo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936" y="1221297"/>
            <a:ext cx="1535758" cy="1478423"/>
          </a:xfrm>
          <a:prstGeom prst="rect">
            <a:avLst/>
          </a:prstGeom>
          <a:noFill/>
          <a:extLst>
            <a:ext uri="{909E8E84-426E-40DD-AFC4-6F175D3DCCD1}">
              <a14:hiddenFill xmlns:a14="http://schemas.microsoft.com/office/drawing/2010/main">
                <a:solidFill>
                  <a:srgbClr val="FFFFFF"/>
                </a:solidFill>
              </a14:hiddenFill>
            </a:ext>
          </a:extLst>
        </p:spPr>
      </p:pic>
      <p:sp>
        <p:nvSpPr>
          <p:cNvPr id="34" name="Llamada rectangular redondeada 30">
            <a:extLst>
              <a:ext uri="{FF2B5EF4-FFF2-40B4-BE49-F238E27FC236}">
                <a16:creationId xmlns:a16="http://schemas.microsoft.com/office/drawing/2014/main" id="{F1C5800A-4562-CF49-AE76-699D42CE0E6B}"/>
              </a:ext>
            </a:extLst>
          </p:cNvPr>
          <p:cNvSpPr/>
          <p:nvPr/>
        </p:nvSpPr>
        <p:spPr>
          <a:xfrm>
            <a:off x="402139" y="1252322"/>
            <a:ext cx="5686708" cy="1997067"/>
          </a:xfrm>
          <a:prstGeom prst="wedgeRoundRectCallout">
            <a:avLst>
              <a:gd name="adj1" fmla="val 58437"/>
              <a:gd name="adj2" fmla="val -18261"/>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rgbClr val="4472C4">
                    <a:lumMod val="50000"/>
                  </a:srgbClr>
                </a:solidFill>
                <a:latin typeface="Century Gothic"/>
              </a:rPr>
              <a:t>With</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this</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meaning</a:t>
            </a:r>
            <a:r>
              <a:rPr lang="es-ES" sz="2000" dirty="0">
                <a:solidFill>
                  <a:srgbClr val="4472C4">
                    <a:lumMod val="50000"/>
                  </a:srgbClr>
                </a:solidFill>
                <a:latin typeface="Century Gothic"/>
              </a:rPr>
              <a:t>, ‘faltar’ </a:t>
            </a:r>
            <a:r>
              <a:rPr lang="es-ES" sz="2000" dirty="0" err="1">
                <a:solidFill>
                  <a:srgbClr val="4472C4">
                    <a:lumMod val="50000"/>
                  </a:srgbClr>
                </a:solidFill>
                <a:latin typeface="Century Gothic"/>
              </a:rPr>
              <a:t>is</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used</a:t>
            </a:r>
            <a:r>
              <a:rPr lang="es-ES" sz="2000" dirty="0">
                <a:solidFill>
                  <a:srgbClr val="4472C4">
                    <a:lumMod val="50000"/>
                  </a:srgbClr>
                </a:solidFill>
                <a:latin typeface="Century Gothic"/>
              </a:rPr>
              <a:t> in </a:t>
            </a:r>
            <a:r>
              <a:rPr lang="es-ES" sz="2000" dirty="0" err="1">
                <a:solidFill>
                  <a:srgbClr val="4472C4">
                    <a:lumMod val="50000"/>
                  </a:srgbClr>
                </a:solidFill>
                <a:latin typeface="Century Gothic"/>
              </a:rPr>
              <a:t>the</a:t>
            </a:r>
            <a:r>
              <a:rPr lang="es-ES" sz="2000" dirty="0">
                <a:solidFill>
                  <a:srgbClr val="4472C4">
                    <a:lumMod val="50000"/>
                  </a:srgbClr>
                </a:solidFill>
                <a:latin typeface="Century Gothic"/>
              </a:rPr>
              <a:t> </a:t>
            </a:r>
            <a:r>
              <a:rPr lang="es-ES" sz="2000" b="1" dirty="0">
                <a:solidFill>
                  <a:srgbClr val="4472C4">
                    <a:lumMod val="50000"/>
                  </a:srgbClr>
                </a:solidFill>
                <a:latin typeface="Century Gothic"/>
              </a:rPr>
              <a:t>3rd </a:t>
            </a:r>
            <a:r>
              <a:rPr lang="es-ES" sz="2000" b="1" dirty="0" err="1">
                <a:solidFill>
                  <a:srgbClr val="4472C4">
                    <a:lumMod val="50000"/>
                  </a:srgbClr>
                </a:solidFill>
                <a:latin typeface="Century Gothic"/>
              </a:rPr>
              <a:t>person</a:t>
            </a:r>
            <a:r>
              <a:rPr lang="es-ES" sz="2000" b="1" dirty="0">
                <a:solidFill>
                  <a:srgbClr val="4472C4">
                    <a:lumMod val="50000"/>
                  </a:srgbClr>
                </a:solidFill>
                <a:latin typeface="Century Gothic"/>
              </a:rPr>
              <a:t> </a:t>
            </a:r>
            <a:r>
              <a:rPr lang="es-ES" sz="2000" dirty="0">
                <a:solidFill>
                  <a:srgbClr val="4472C4">
                    <a:lumMod val="50000"/>
                  </a:srgbClr>
                </a:solidFill>
                <a:latin typeface="Century Gothic"/>
              </a:rPr>
              <a:t>(</a:t>
            </a:r>
            <a:r>
              <a:rPr lang="es-ES" sz="2000" dirty="0" err="1">
                <a:solidFill>
                  <a:srgbClr val="4472C4">
                    <a:lumMod val="50000"/>
                  </a:srgbClr>
                </a:solidFill>
                <a:latin typeface="Century Gothic"/>
              </a:rPr>
              <a:t>with</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the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ending</a:t>
            </a:r>
            <a:r>
              <a:rPr lang="es-ES" sz="2000" dirty="0">
                <a:solidFill>
                  <a:srgbClr val="4472C4">
                    <a:lumMod val="50000"/>
                  </a:srgbClr>
                </a:solidFill>
                <a:latin typeface="Century Gothic"/>
              </a:rPr>
              <a:t> </a:t>
            </a:r>
            <a:r>
              <a:rPr lang="es-ES" sz="2000" b="1" dirty="0">
                <a:solidFill>
                  <a:srgbClr val="4472C4">
                    <a:lumMod val="50000"/>
                  </a:srgbClr>
                </a:solidFill>
                <a:latin typeface="Century Gothic"/>
              </a:rPr>
              <a:t>–a </a:t>
            </a:r>
            <a:r>
              <a:rPr lang="es-ES" sz="2000" dirty="0" err="1">
                <a:solidFill>
                  <a:srgbClr val="4472C4">
                    <a:lumMod val="50000"/>
                  </a:srgbClr>
                </a:solidFill>
                <a:latin typeface="Century Gothic"/>
              </a:rPr>
              <a:t>or</a:t>
            </a:r>
            <a:r>
              <a:rPr lang="es-ES" sz="2000" dirty="0">
                <a:solidFill>
                  <a:srgbClr val="4472C4">
                    <a:lumMod val="50000"/>
                  </a:srgbClr>
                </a:solidFill>
                <a:latin typeface="Century Gothic"/>
              </a:rPr>
              <a:t> </a:t>
            </a:r>
            <a:r>
              <a:rPr lang="es-ES" sz="2000" b="1" dirty="0">
                <a:solidFill>
                  <a:srgbClr val="4472C4">
                    <a:lumMod val="50000"/>
                  </a:srgbClr>
                </a:solidFill>
                <a:latin typeface="Century Gothic"/>
              </a:rPr>
              <a:t>–</a:t>
            </a:r>
            <a:r>
              <a:rPr lang="es-ES" sz="2000" b="1" dirty="0" err="1">
                <a:solidFill>
                  <a:srgbClr val="4472C4">
                    <a:lumMod val="50000"/>
                  </a:srgbClr>
                </a:solidFill>
                <a:latin typeface="Century Gothic"/>
              </a:rPr>
              <a:t>an</a:t>
            </a:r>
            <a:r>
              <a:rPr lang="es-ES" sz="2000" dirty="0">
                <a:solidFill>
                  <a:srgbClr val="4472C4">
                    <a:lumMod val="50000"/>
                  </a:srgbClr>
                </a:solidFill>
                <a:latin typeface="Century Gothic"/>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2000" dirty="0">
              <a:solidFill>
                <a:srgbClr val="4472C4">
                  <a:lumMod val="50000"/>
                </a:srgbClr>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rgbClr val="4472C4">
                    <a:lumMod val="50000"/>
                  </a:srgbClr>
                </a:solidFill>
                <a:latin typeface="Century Gothic"/>
              </a:rPr>
              <a:t>e.g</a:t>
            </a:r>
            <a:r>
              <a:rPr lang="es-ES" sz="2000" dirty="0">
                <a:solidFill>
                  <a:srgbClr val="4472C4">
                    <a:lumMod val="50000"/>
                  </a:srgbClr>
                </a:solidFill>
                <a:latin typeface="Century Gothic"/>
              </a:rPr>
              <a:t>. Falt</a:t>
            </a:r>
            <a:r>
              <a:rPr lang="es-ES" sz="2000" b="1" dirty="0">
                <a:solidFill>
                  <a:srgbClr val="4472C4">
                    <a:lumMod val="50000"/>
                  </a:srgbClr>
                </a:solidFill>
                <a:latin typeface="Century Gothic"/>
              </a:rPr>
              <a:t>a</a:t>
            </a:r>
            <a:r>
              <a:rPr lang="es-ES" sz="2000" dirty="0">
                <a:solidFill>
                  <a:srgbClr val="4472C4">
                    <a:lumMod val="50000"/>
                  </a:srgbClr>
                </a:solidFill>
                <a:latin typeface="Century Gothic"/>
              </a:rPr>
              <a:t> pan = </a:t>
            </a:r>
            <a:r>
              <a:rPr lang="es-ES" sz="2000" dirty="0" err="1">
                <a:solidFill>
                  <a:srgbClr val="4472C4">
                    <a:lumMod val="50000"/>
                  </a:srgbClr>
                </a:solidFill>
                <a:latin typeface="Century Gothic"/>
              </a:rPr>
              <a:t>There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isn’t</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any</a:t>
            </a:r>
            <a:r>
              <a:rPr lang="es-ES" sz="2000" dirty="0">
                <a:solidFill>
                  <a:srgbClr val="4472C4">
                    <a:lumMod val="50000"/>
                  </a:srgbClr>
                </a:solidFill>
                <a:latin typeface="Century Gothic"/>
              </a:rPr>
              <a:t> bread</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rgbClr val="4472C4">
                    <a:lumMod val="50000"/>
                  </a:srgbClr>
                </a:solidFill>
                <a:latin typeface="Century Gothic"/>
              </a:rPr>
              <a:t>e.g</a:t>
            </a:r>
            <a:r>
              <a:rPr lang="es-ES" sz="2000" dirty="0">
                <a:solidFill>
                  <a:srgbClr val="4472C4">
                    <a:lumMod val="50000"/>
                  </a:srgbClr>
                </a:solidFill>
                <a:latin typeface="Century Gothic"/>
              </a:rPr>
              <a:t>. Falt</a:t>
            </a:r>
            <a:r>
              <a:rPr lang="es-ES" sz="2000" b="1" dirty="0">
                <a:solidFill>
                  <a:srgbClr val="4472C4">
                    <a:lumMod val="50000"/>
                  </a:srgbClr>
                </a:solidFill>
                <a:latin typeface="Century Gothic"/>
              </a:rPr>
              <a:t>an</a:t>
            </a:r>
            <a:r>
              <a:rPr lang="es-ES" sz="2000" dirty="0">
                <a:solidFill>
                  <a:srgbClr val="4472C4">
                    <a:lumMod val="50000"/>
                  </a:srgbClr>
                </a:solidFill>
                <a:latin typeface="Century Gothic"/>
              </a:rPr>
              <a:t> huevos = </a:t>
            </a:r>
            <a:r>
              <a:rPr lang="es-ES" sz="2000" dirty="0" err="1">
                <a:solidFill>
                  <a:srgbClr val="4472C4">
                    <a:lumMod val="50000"/>
                  </a:srgbClr>
                </a:solidFill>
                <a:latin typeface="Century Gothic"/>
              </a:rPr>
              <a:t>There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aren’t</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any</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eggs</a:t>
            </a:r>
            <a:endParaRPr lang="es-ES" sz="2000" dirty="0">
              <a:solidFill>
                <a:srgbClr val="4472C4">
                  <a:lumMod val="50000"/>
                </a:srgbClr>
              </a:solidFill>
              <a:latin typeface="Century Gothic"/>
            </a:endParaRPr>
          </a:p>
        </p:txBody>
      </p:sp>
    </p:spTree>
    <p:extLst>
      <p:ext uri="{BB962C8B-B14F-4D97-AF65-F5344CB8AC3E}">
        <p14:creationId xmlns:p14="http://schemas.microsoft.com/office/powerpoint/2010/main" val="205915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28"/>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2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6"/>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2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21" grpId="0"/>
      <p:bldP spid="21" grpId="1"/>
      <p:bldP spid="20" grpId="0"/>
      <p:bldP spid="20" grpId="1"/>
      <p:bldP spid="24" grpId="0"/>
      <p:bldP spid="24" grpId="1"/>
      <p:bldP spid="27" grpId="0"/>
      <p:bldP spid="27" grpId="1"/>
      <p:bldP spid="29" grpId="0"/>
      <p:bldP spid="29" grpId="1"/>
      <p:bldP spid="30" grpId="0"/>
      <p:bldP spid="30" grpId="1"/>
      <p:bldP spid="32" grpId="0"/>
      <p:bldP spid="32" grpId="1"/>
      <p:bldP spid="25" grpId="0" animBg="1"/>
      <p:bldP spid="25" grpId="1" animBg="1"/>
      <p:bldP spid="28" grpId="0"/>
      <p:bldP spid="28" grpId="1"/>
      <p:bldP spid="31" grpId="0"/>
      <p:bldP spid="31" grpId="1"/>
      <p:bldP spid="35" grpId="0" animBg="1"/>
      <p:bldP spid="35" grpId="1" animBg="1"/>
      <p:bldP spid="34" grpId="0" animBg="1"/>
      <p:bldP spid="3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Distinguishing </a:t>
            </a:r>
            <a:r>
              <a:rPr lang="en-GB" sz="2400" b="1" dirty="0">
                <a:solidFill>
                  <a:schemeClr val="bg1"/>
                </a:solidFill>
              </a:rPr>
              <a:t>one thing </a:t>
            </a:r>
            <a:r>
              <a:rPr lang="en-GB" sz="2400" b="1">
                <a:solidFill>
                  <a:schemeClr val="bg1"/>
                </a:solidFill>
              </a:rPr>
              <a:t>from another</a:t>
            </a:r>
            <a:br>
              <a:rPr lang="en-GB" sz="2400" b="1">
                <a:solidFill>
                  <a:schemeClr val="bg1"/>
                </a:solidFill>
              </a:rPr>
            </a:br>
            <a:r>
              <a:rPr lang="en-GB" sz="2400">
                <a:solidFill>
                  <a:schemeClr val="bg1"/>
                </a:solidFill>
              </a:rPr>
              <a:t>Demonstrative adjectives</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33989" y="1324153"/>
            <a:ext cx="115160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As you know, demonstrative adjectives (e.g. ‘this’ and ‘that’) are used to distinguish one thing from another.</a:t>
            </a:r>
          </a:p>
        </p:txBody>
      </p:sp>
      <p:sp>
        <p:nvSpPr>
          <p:cNvPr id="8" name="TextBox 7"/>
          <p:cNvSpPr txBox="1"/>
          <p:nvPr/>
        </p:nvSpPr>
        <p:spPr>
          <a:xfrm>
            <a:off x="6385751" y="3388422"/>
            <a:ext cx="58241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rPr>
              <a:t>I bought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this</a:t>
            </a:r>
            <a:r>
              <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rPr>
              <a:t> souvenir</a:t>
            </a:r>
            <a:r>
              <a:rPr kumimoji="0" lang="en-US" sz="2400" b="0" i="1" u="none" strike="noStrike" kern="1200" cap="none" spc="0" normalizeH="0" noProof="0" dirty="0">
                <a:ln>
                  <a:noFill/>
                </a:ln>
                <a:solidFill>
                  <a:schemeClr val="accent5">
                    <a:lumMod val="50000"/>
                  </a:schemeClr>
                </a:solidFill>
                <a:effectLst/>
                <a:uLnTx/>
                <a:uFillTx/>
                <a:latin typeface="Century Gothic"/>
                <a:ea typeface="+mn-ea"/>
                <a:cs typeface="+mn-cs"/>
              </a:rPr>
              <a:t> for my grandad.</a:t>
            </a:r>
            <a:endPar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9" name="TextBox 8"/>
          <p:cNvSpPr txBox="1"/>
          <p:nvPr/>
        </p:nvSpPr>
        <p:spPr>
          <a:xfrm>
            <a:off x="233989" y="3388423"/>
            <a:ext cx="61203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Compré</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este</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recuerdo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para mi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abuelo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0" name="TextBox 9"/>
          <p:cNvSpPr txBox="1"/>
          <p:nvPr/>
        </p:nvSpPr>
        <p:spPr>
          <a:xfrm>
            <a:off x="255813" y="5359816"/>
            <a:ext cx="5695536" cy="461665"/>
          </a:xfrm>
          <a:prstGeom prst="rect">
            <a:avLst/>
          </a:prstGeom>
          <a:noFill/>
        </p:spPr>
        <p:txBody>
          <a:bodyPr wrap="square" rtlCol="0">
            <a:spAutoFit/>
          </a:bodyPr>
          <a:lstStyle/>
          <a:p>
            <a:pPr>
              <a:defRPr/>
            </a:pPr>
            <a:r>
              <a:rPr lang="en-US" sz="2400" dirty="0" err="1">
                <a:solidFill>
                  <a:schemeClr val="accent5">
                    <a:lumMod val="50000"/>
                  </a:schemeClr>
                </a:solidFill>
              </a:rPr>
              <a:t>En</a:t>
            </a:r>
            <a:r>
              <a:rPr lang="en-US" sz="2400" dirty="0">
                <a:solidFill>
                  <a:schemeClr val="accent5">
                    <a:lumMod val="50000"/>
                  </a:schemeClr>
                </a:solidFill>
              </a:rPr>
              <a:t> </a:t>
            </a:r>
            <a:r>
              <a:rPr lang="en-US" sz="2400" b="1">
                <a:solidFill>
                  <a:schemeClr val="accent5">
                    <a:lumMod val="50000"/>
                  </a:schemeClr>
                </a:solidFill>
              </a:rPr>
              <a:t>ese</a:t>
            </a:r>
            <a:r>
              <a:rPr lang="en-US" sz="2400">
                <a:solidFill>
                  <a:schemeClr val="accent5">
                    <a:lumMod val="50000"/>
                  </a:schemeClr>
                </a:solidFill>
              </a:rPr>
              <a:t> sitio hay un buen ambiente.</a:t>
            </a:r>
            <a:endParaRPr lang="en-US" sz="2400" dirty="0">
              <a:solidFill>
                <a:schemeClr val="accent5">
                  <a:lumMod val="50000"/>
                </a:schemeClr>
              </a:solidFill>
            </a:endParaRPr>
          </a:p>
        </p:txBody>
      </p:sp>
      <p:sp>
        <p:nvSpPr>
          <p:cNvPr id="12" name="TextBox 11"/>
          <p:cNvSpPr txBox="1"/>
          <p:nvPr/>
        </p:nvSpPr>
        <p:spPr>
          <a:xfrm>
            <a:off x="5777716" y="5336751"/>
            <a:ext cx="6432192" cy="461665"/>
          </a:xfrm>
          <a:prstGeom prst="rect">
            <a:avLst/>
          </a:prstGeom>
          <a:noFill/>
        </p:spPr>
        <p:txBody>
          <a:bodyPr wrap="square" rtlCol="0">
            <a:spAutoFit/>
          </a:bodyPr>
          <a:lstStyle/>
          <a:p>
            <a:pPr lvl="0">
              <a:defRPr/>
            </a:pPr>
            <a:r>
              <a:rPr lang="en-US" sz="2400" i="1">
                <a:solidFill>
                  <a:schemeClr val="accent5">
                    <a:lumMod val="50000"/>
                  </a:schemeClr>
                </a:solidFill>
              </a:rPr>
              <a:t>In </a:t>
            </a:r>
            <a:r>
              <a:rPr lang="en-US" sz="2400" b="1" i="1">
                <a:solidFill>
                  <a:schemeClr val="accent5">
                    <a:lumMod val="50000"/>
                  </a:schemeClr>
                </a:solidFill>
              </a:rPr>
              <a:t>that</a:t>
            </a:r>
            <a:r>
              <a:rPr lang="en-US" sz="2400" i="1">
                <a:solidFill>
                  <a:schemeClr val="accent5">
                    <a:lumMod val="50000"/>
                  </a:schemeClr>
                </a:solidFill>
              </a:rPr>
              <a:t> place </a:t>
            </a:r>
            <a:r>
              <a:rPr lang="en-US" sz="2400" i="1" dirty="0">
                <a:solidFill>
                  <a:schemeClr val="accent5">
                    <a:lumMod val="50000"/>
                  </a:schemeClr>
                </a:solidFill>
              </a:rPr>
              <a:t>there </a:t>
            </a:r>
            <a:r>
              <a:rPr lang="en-US" sz="2400" i="1">
                <a:solidFill>
                  <a:schemeClr val="accent5">
                    <a:lumMod val="50000"/>
                  </a:schemeClr>
                </a:solidFill>
              </a:rPr>
              <a:t>is a good atmosphere.</a:t>
            </a:r>
            <a:endParaRPr kumimoji="0" lang="en-US" sz="2400" b="0" i="1" u="none" strike="noStrike" kern="1200" cap="none" spc="0" normalizeH="0" baseline="0" noProof="0" dirty="0">
              <a:ln>
                <a:noFill/>
              </a:ln>
              <a:solidFill>
                <a:schemeClr val="accent5">
                  <a:lumMod val="50000"/>
                </a:schemeClr>
              </a:solidFill>
              <a:effectLst/>
              <a:uLnTx/>
              <a:uFillTx/>
              <a:latin typeface="Century Gothic"/>
            </a:endParaRPr>
          </a:p>
        </p:txBody>
      </p:sp>
      <p:sp>
        <p:nvSpPr>
          <p:cNvPr id="11" name="TextBox 10"/>
          <p:cNvSpPr txBox="1"/>
          <p:nvPr/>
        </p:nvSpPr>
        <p:spPr>
          <a:xfrm>
            <a:off x="204189" y="2607415"/>
            <a:ext cx="11650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In Spanish,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this</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for a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singular masculine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use ______.</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3" name="TextBox 12"/>
          <p:cNvSpPr txBox="1"/>
          <p:nvPr/>
        </p:nvSpPr>
        <p:spPr>
          <a:xfrm>
            <a:off x="220462" y="4606279"/>
            <a:ext cx="11379199"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that</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for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singular masculine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 use ‘</a:t>
            </a:r>
            <a:r>
              <a:rPr lang="en-US" sz="2400" b="1" dirty="0">
                <a:solidFill>
                  <a:schemeClr val="accent5">
                    <a:lumMod val="50000"/>
                  </a:schemeClr>
                </a:solidFill>
              </a:rPr>
              <a:t>es</a:t>
            </a:r>
            <a:r>
              <a:rPr lang="en-US" sz="2400" b="1" dirty="0">
                <a:solidFill>
                  <a:srgbClr val="F66400"/>
                </a:solidFill>
              </a:rPr>
              <a:t>e</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2" name="Rectangle 21"/>
          <p:cNvSpPr/>
          <p:nvPr/>
        </p:nvSpPr>
        <p:spPr>
          <a:xfrm>
            <a:off x="8780215" y="2607414"/>
            <a:ext cx="806631" cy="461665"/>
          </a:xfrm>
          <a:prstGeom prst="rect">
            <a:avLst/>
          </a:prstGeom>
        </p:spPr>
        <p:txBody>
          <a:bodyPr wrap="none">
            <a:spAutoFit/>
          </a:bodyPr>
          <a:lstStyle/>
          <a:p>
            <a:r>
              <a:rPr lang="en-US" sz="2400" b="1" dirty="0" err="1">
                <a:solidFill>
                  <a:srgbClr val="002060"/>
                </a:solidFill>
              </a:rPr>
              <a:t>est</a:t>
            </a:r>
            <a:r>
              <a:rPr lang="en-US" sz="2400" b="1" dirty="0" err="1">
                <a:solidFill>
                  <a:srgbClr val="F66400"/>
                </a:solidFill>
              </a:rPr>
              <a:t>e</a:t>
            </a:r>
            <a:endParaRPr lang="en-GB" sz="2400" dirty="0"/>
          </a:p>
        </p:txBody>
      </p:sp>
      <p:sp>
        <p:nvSpPr>
          <p:cNvPr id="24" name="Action Button: Custom 20">
            <a:hlinkClick r:id="" action="ppaction://noaction" highlightClick="1">
              <a:snd r:embed="rId4" name="este.wav"/>
            </a:hlinkClick>
            <a:extLst>
              <a:ext uri="{FF2B5EF4-FFF2-40B4-BE49-F238E27FC236}">
                <a16:creationId xmlns:a16="http://schemas.microsoft.com/office/drawing/2014/main" id="{36601F64-B6B8-584C-93C6-63DFEC8EBB61}"/>
              </a:ext>
            </a:extLst>
          </p:cNvPr>
          <p:cNvSpPr/>
          <p:nvPr/>
        </p:nvSpPr>
        <p:spPr>
          <a:xfrm>
            <a:off x="9902219" y="262921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1</a:t>
            </a:r>
            <a:endParaRPr lang="en-GB" sz="2000" b="1" dirty="0">
              <a:latin typeface="Century Gothic" panose="020B0502020202020204" pitchFamily="34" charset="0"/>
            </a:endParaRPr>
          </a:p>
        </p:txBody>
      </p:sp>
      <p:sp>
        <p:nvSpPr>
          <p:cNvPr id="25" name="Action Button: Custom 20">
            <a:hlinkClick r:id="" action="ppaction://noaction" highlightClick="1">
              <a:snd r:embed="rId5" name="ese.wav"/>
            </a:hlinkClick>
            <a:extLst>
              <a:ext uri="{FF2B5EF4-FFF2-40B4-BE49-F238E27FC236}">
                <a16:creationId xmlns:a16="http://schemas.microsoft.com/office/drawing/2014/main" id="{F046C8FF-D4CA-1340-A1AE-46559BABB860}"/>
              </a:ext>
            </a:extLst>
          </p:cNvPr>
          <p:cNvSpPr/>
          <p:nvPr/>
        </p:nvSpPr>
        <p:spPr>
          <a:xfrm>
            <a:off x="7932211" y="4628078"/>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2</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322158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1" grpId="0"/>
      <p:bldP spid="13" grpId="0"/>
      <p:bldP spid="22" grpId="0"/>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FC9635-3779-9844-824C-9825FD9E03EB}"/>
              </a:ext>
            </a:extLst>
          </p:cNvPr>
          <p:cNvSpPr>
            <a:spLocks noGrp="1"/>
          </p:cNvSpPr>
          <p:nvPr>
            <p:ph type="title"/>
          </p:nvPr>
        </p:nvSpPr>
        <p:spPr>
          <a:xfrm>
            <a:off x="669225" y="371787"/>
            <a:ext cx="4319768" cy="895695"/>
          </a:xfrm>
        </p:spPr>
        <p:txBody>
          <a:bodyPr/>
          <a:lstStyle/>
          <a:p>
            <a:r>
              <a:rPr lang="es-GB" b="1" dirty="0"/>
              <a:t>Cua, cue, cui</a:t>
            </a:r>
          </a:p>
        </p:txBody>
      </p:sp>
      <p:sp>
        <p:nvSpPr>
          <p:cNvPr id="4" name="Google Shape;151;p2">
            <a:extLst>
              <a:ext uri="{FF2B5EF4-FFF2-40B4-BE49-F238E27FC236}">
                <a16:creationId xmlns:a16="http://schemas.microsoft.com/office/drawing/2014/main" id="{842B5ACC-0F27-5149-B4AC-4C82C63C7131}"/>
              </a:ext>
            </a:extLst>
          </p:cNvPr>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Arial"/>
                <a:cs typeface="Arial"/>
                <a:sym typeface="Arial"/>
              </a:rPr>
              <a:t>hablar</a:t>
            </a:r>
            <a:r>
              <a:rPr kumimoji="0" lang="en-GB" sz="2000" b="1" i="0" u="none" strike="noStrike" kern="1200" cap="none" spc="0" normalizeH="0" baseline="0" noProof="0" dirty="0">
                <a:ln>
                  <a:noFill/>
                </a:ln>
                <a:solidFill>
                  <a:srgbClr val="FFFFFF"/>
                </a:solidFill>
                <a:effectLst/>
                <a:uLnTx/>
                <a:uFillTx/>
                <a:latin typeface="Century Gothic"/>
                <a:ea typeface="Arial"/>
                <a:cs typeface="Arial"/>
                <a:sym typeface="Arial"/>
              </a:rPr>
              <a:t> / </a:t>
            </a:r>
            <a:r>
              <a:rPr kumimoji="0" lang="en-GB" sz="2000" b="1" i="0" u="none" strike="noStrike" kern="1200" cap="none" spc="0" normalizeH="0" baseline="0" noProof="0" dirty="0" err="1">
                <a:ln>
                  <a:noFill/>
                </a:ln>
                <a:solidFill>
                  <a:srgbClr val="FFFFFF"/>
                </a:solidFill>
                <a:effectLst/>
                <a:uLnTx/>
                <a:uFillTx/>
                <a:latin typeface="Century Gothic"/>
                <a:ea typeface="Arial"/>
                <a:cs typeface="Arial"/>
                <a:sym typeface="Arial"/>
              </a:rPr>
              <a:t>escuchar</a:t>
            </a:r>
            <a:endParaRPr kumimoji="0" sz="2000" b="1" i="0" u="none" strike="noStrike" kern="1200" cap="none" spc="0" normalizeH="0" baseline="0" noProof="0" dirty="0">
              <a:ln>
                <a:noFill/>
              </a:ln>
              <a:solidFill>
                <a:srgbClr val="FFFFFF"/>
              </a:solidFill>
              <a:effectLst/>
              <a:uLnTx/>
              <a:uFillTx/>
              <a:latin typeface="Century Gothic"/>
              <a:ea typeface="Arial"/>
              <a:cs typeface="Arial"/>
              <a:sym typeface="Arial"/>
            </a:endParaRPr>
          </a:p>
        </p:txBody>
      </p:sp>
      <p:sp>
        <p:nvSpPr>
          <p:cNvPr id="5" name="CuadroTexto 4">
            <a:extLst>
              <a:ext uri="{FF2B5EF4-FFF2-40B4-BE49-F238E27FC236}">
                <a16:creationId xmlns:a16="http://schemas.microsoft.com/office/drawing/2014/main" id="{B915C61C-FE62-5142-9EE1-9A636D8E8384}"/>
              </a:ext>
            </a:extLst>
          </p:cNvPr>
          <p:cNvSpPr txBox="1"/>
          <p:nvPr/>
        </p:nvSpPr>
        <p:spPr>
          <a:xfrm>
            <a:off x="580595" y="1359971"/>
            <a:ext cx="4834978" cy="523220"/>
          </a:xfrm>
          <a:prstGeom prst="rect">
            <a:avLst/>
          </a:prstGeom>
          <a:noFill/>
        </p:spPr>
        <p:txBody>
          <a:bodyPr wrap="none" rtlCol="0">
            <a:spAutoFit/>
          </a:bodyPr>
          <a:lstStyle/>
          <a:p>
            <a:pPr algn="l"/>
            <a:r>
              <a:rPr lang="es-GB" sz="2800" dirty="0">
                <a:solidFill>
                  <a:schemeClr val="accent5">
                    <a:lumMod val="50000"/>
                  </a:schemeClr>
                </a:solidFill>
              </a:rPr>
              <a:t>Escucha la pronunciación:</a:t>
            </a:r>
          </a:p>
        </p:txBody>
      </p:sp>
      <p:sp>
        <p:nvSpPr>
          <p:cNvPr id="6" name="CuadroTexto 5">
            <a:extLst>
              <a:ext uri="{FF2B5EF4-FFF2-40B4-BE49-F238E27FC236}">
                <a16:creationId xmlns:a16="http://schemas.microsoft.com/office/drawing/2014/main" id="{6F1D9BDF-700F-694F-AEC9-187E9EF9907B}"/>
              </a:ext>
            </a:extLst>
          </p:cNvPr>
          <p:cNvSpPr txBox="1"/>
          <p:nvPr/>
        </p:nvSpPr>
        <p:spPr>
          <a:xfrm>
            <a:off x="1569194" y="2117727"/>
            <a:ext cx="880369" cy="523220"/>
          </a:xfrm>
          <a:prstGeom prst="rect">
            <a:avLst/>
          </a:prstGeom>
          <a:noFill/>
        </p:spPr>
        <p:txBody>
          <a:bodyPr wrap="none" rtlCol="0">
            <a:spAutoFit/>
          </a:bodyPr>
          <a:lstStyle/>
          <a:p>
            <a:pPr algn="l"/>
            <a:r>
              <a:rPr lang="es-GB" sz="2800" b="1" dirty="0">
                <a:solidFill>
                  <a:schemeClr val="accent5">
                    <a:lumMod val="50000"/>
                  </a:schemeClr>
                </a:solidFill>
              </a:rPr>
              <a:t>cua</a:t>
            </a:r>
          </a:p>
        </p:txBody>
      </p:sp>
      <p:sp>
        <p:nvSpPr>
          <p:cNvPr id="7" name="Action Button: Custom 16">
            <a:hlinkClick r:id="" action="ppaction://noaction" highlightClick="1">
              <a:snd r:embed="rId3" name="cua.wav"/>
            </a:hlinkClick>
            <a:extLst>
              <a:ext uri="{FF2B5EF4-FFF2-40B4-BE49-F238E27FC236}">
                <a16:creationId xmlns:a16="http://schemas.microsoft.com/office/drawing/2014/main" id="{A40B783D-C1D7-1C44-930F-F9488D817B5A}"/>
              </a:ext>
            </a:extLst>
          </p:cNvPr>
          <p:cNvSpPr/>
          <p:nvPr/>
        </p:nvSpPr>
        <p:spPr>
          <a:xfrm>
            <a:off x="669225" y="2078915"/>
            <a:ext cx="582267" cy="585722"/>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16">
            <a:hlinkClick r:id="" action="ppaction://noaction" highlightClick="1">
              <a:snd r:embed="rId4" name="cue.wav"/>
            </a:hlinkClick>
            <a:extLst>
              <a:ext uri="{FF2B5EF4-FFF2-40B4-BE49-F238E27FC236}">
                <a16:creationId xmlns:a16="http://schemas.microsoft.com/office/drawing/2014/main" id="{1B23008D-62BC-6241-80B0-3B999439AB4B}"/>
              </a:ext>
            </a:extLst>
          </p:cNvPr>
          <p:cNvSpPr/>
          <p:nvPr/>
        </p:nvSpPr>
        <p:spPr>
          <a:xfrm>
            <a:off x="5044975" y="2078336"/>
            <a:ext cx="582267" cy="585722"/>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B</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5" name="cui.wav"/>
            </a:hlinkClick>
            <a:extLst>
              <a:ext uri="{FF2B5EF4-FFF2-40B4-BE49-F238E27FC236}">
                <a16:creationId xmlns:a16="http://schemas.microsoft.com/office/drawing/2014/main" id="{1E519D08-604D-2F4D-A2D8-CD1BD3E4F47D}"/>
              </a:ext>
            </a:extLst>
          </p:cNvPr>
          <p:cNvSpPr/>
          <p:nvPr/>
        </p:nvSpPr>
        <p:spPr>
          <a:xfrm>
            <a:off x="9420725" y="2078336"/>
            <a:ext cx="582267" cy="585722"/>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C</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CuadroTexto 9">
            <a:extLst>
              <a:ext uri="{FF2B5EF4-FFF2-40B4-BE49-F238E27FC236}">
                <a16:creationId xmlns:a16="http://schemas.microsoft.com/office/drawing/2014/main" id="{0C5578A8-9655-EA44-A608-FFD4DC749221}"/>
              </a:ext>
            </a:extLst>
          </p:cNvPr>
          <p:cNvSpPr txBox="1"/>
          <p:nvPr/>
        </p:nvSpPr>
        <p:spPr>
          <a:xfrm>
            <a:off x="5951161" y="2094791"/>
            <a:ext cx="1219200" cy="523220"/>
          </a:xfrm>
          <a:prstGeom prst="rect">
            <a:avLst/>
          </a:prstGeom>
          <a:noFill/>
        </p:spPr>
        <p:txBody>
          <a:bodyPr wrap="square" rtlCol="0">
            <a:spAutoFit/>
          </a:bodyPr>
          <a:lstStyle/>
          <a:p>
            <a:pPr algn="l"/>
            <a:r>
              <a:rPr lang="es-GB" sz="2800" b="1" dirty="0">
                <a:solidFill>
                  <a:schemeClr val="accent5">
                    <a:lumMod val="50000"/>
                  </a:schemeClr>
                </a:solidFill>
              </a:rPr>
              <a:t>cue</a:t>
            </a:r>
          </a:p>
        </p:txBody>
      </p:sp>
      <p:sp>
        <p:nvSpPr>
          <p:cNvPr id="11" name="CuadroTexto 10">
            <a:extLst>
              <a:ext uri="{FF2B5EF4-FFF2-40B4-BE49-F238E27FC236}">
                <a16:creationId xmlns:a16="http://schemas.microsoft.com/office/drawing/2014/main" id="{D820949E-8287-5142-B41F-5C144F2BBDD8}"/>
              </a:ext>
            </a:extLst>
          </p:cNvPr>
          <p:cNvSpPr txBox="1"/>
          <p:nvPr/>
        </p:nvSpPr>
        <p:spPr>
          <a:xfrm>
            <a:off x="10316264" y="2109587"/>
            <a:ext cx="715260" cy="523220"/>
          </a:xfrm>
          <a:prstGeom prst="rect">
            <a:avLst/>
          </a:prstGeom>
          <a:noFill/>
        </p:spPr>
        <p:txBody>
          <a:bodyPr wrap="none" rtlCol="0">
            <a:spAutoFit/>
          </a:bodyPr>
          <a:lstStyle/>
          <a:p>
            <a:pPr algn="l"/>
            <a:r>
              <a:rPr lang="es-GB" sz="2800" b="1" dirty="0">
                <a:solidFill>
                  <a:schemeClr val="accent5">
                    <a:lumMod val="50000"/>
                  </a:schemeClr>
                </a:solidFill>
              </a:rPr>
              <a:t>cui</a:t>
            </a:r>
          </a:p>
        </p:txBody>
      </p:sp>
      <p:sp>
        <p:nvSpPr>
          <p:cNvPr id="12" name="CuadroTexto 11">
            <a:extLst>
              <a:ext uri="{FF2B5EF4-FFF2-40B4-BE49-F238E27FC236}">
                <a16:creationId xmlns:a16="http://schemas.microsoft.com/office/drawing/2014/main" id="{B31F028B-91BB-534D-AE82-B04D4A18FA97}"/>
              </a:ext>
            </a:extLst>
          </p:cNvPr>
          <p:cNvSpPr txBox="1"/>
          <p:nvPr/>
        </p:nvSpPr>
        <p:spPr>
          <a:xfrm>
            <a:off x="580595" y="2995852"/>
            <a:ext cx="6365845" cy="523220"/>
          </a:xfrm>
          <a:prstGeom prst="rect">
            <a:avLst/>
          </a:prstGeom>
          <a:noFill/>
        </p:spPr>
        <p:txBody>
          <a:bodyPr wrap="none" rtlCol="0">
            <a:spAutoFit/>
          </a:bodyPr>
          <a:lstStyle/>
          <a:p>
            <a:pPr algn="l"/>
            <a:r>
              <a:rPr lang="es-GB" sz="2800" dirty="0">
                <a:solidFill>
                  <a:schemeClr val="accent5">
                    <a:lumMod val="50000"/>
                  </a:schemeClr>
                </a:solidFill>
              </a:rPr>
              <a:t>¿Cómo pronuncias estas palabras?</a:t>
            </a:r>
          </a:p>
        </p:txBody>
      </p:sp>
      <p:sp>
        <p:nvSpPr>
          <p:cNvPr id="18" name="CuadroTexto 17">
            <a:extLst>
              <a:ext uri="{FF2B5EF4-FFF2-40B4-BE49-F238E27FC236}">
                <a16:creationId xmlns:a16="http://schemas.microsoft.com/office/drawing/2014/main" id="{72329978-FFAC-DA47-985E-85F6CB2A2271}"/>
              </a:ext>
            </a:extLst>
          </p:cNvPr>
          <p:cNvSpPr txBox="1"/>
          <p:nvPr/>
        </p:nvSpPr>
        <p:spPr>
          <a:xfrm>
            <a:off x="592924" y="3996438"/>
            <a:ext cx="2040943" cy="584775"/>
          </a:xfrm>
          <a:prstGeom prst="rect">
            <a:avLst/>
          </a:prstGeom>
          <a:noFill/>
        </p:spPr>
        <p:txBody>
          <a:bodyPr wrap="none" rtlCol="0">
            <a:spAutoFit/>
          </a:bodyPr>
          <a:lstStyle/>
          <a:p>
            <a:pPr algn="l"/>
            <a:r>
              <a:rPr lang="es-GB" sz="3200" b="1" dirty="0">
                <a:solidFill>
                  <a:srgbClr val="E56800"/>
                </a:solidFill>
              </a:rPr>
              <a:t>cua</a:t>
            </a:r>
            <a:r>
              <a:rPr lang="es-GB" sz="3200" b="1" dirty="0">
                <a:solidFill>
                  <a:schemeClr val="accent5">
                    <a:lumMod val="50000"/>
                  </a:schemeClr>
                </a:solidFill>
              </a:rPr>
              <a:t>renta</a:t>
            </a:r>
          </a:p>
        </p:txBody>
      </p:sp>
      <p:sp>
        <p:nvSpPr>
          <p:cNvPr id="20" name="CuadroTexto 19">
            <a:extLst>
              <a:ext uri="{FF2B5EF4-FFF2-40B4-BE49-F238E27FC236}">
                <a16:creationId xmlns:a16="http://schemas.microsoft.com/office/drawing/2014/main" id="{16922702-7084-3547-B4BC-28CE4D8D32D7}"/>
              </a:ext>
            </a:extLst>
          </p:cNvPr>
          <p:cNvSpPr txBox="1"/>
          <p:nvPr/>
        </p:nvSpPr>
        <p:spPr>
          <a:xfrm>
            <a:off x="4840266" y="3704050"/>
            <a:ext cx="1745991" cy="584775"/>
          </a:xfrm>
          <a:prstGeom prst="rect">
            <a:avLst/>
          </a:prstGeom>
          <a:noFill/>
        </p:spPr>
        <p:txBody>
          <a:bodyPr wrap="none" rtlCol="0">
            <a:spAutoFit/>
          </a:bodyPr>
          <a:lstStyle/>
          <a:p>
            <a:pPr algn="l"/>
            <a:r>
              <a:rPr lang="es-GB" sz="3200" b="1" dirty="0">
                <a:solidFill>
                  <a:schemeClr val="accent2"/>
                </a:solidFill>
              </a:rPr>
              <a:t>cuá</a:t>
            </a:r>
            <a:r>
              <a:rPr lang="es-GB" sz="3200" b="1" dirty="0">
                <a:solidFill>
                  <a:schemeClr val="accent5">
                    <a:lumMod val="50000"/>
                  </a:schemeClr>
                </a:solidFill>
              </a:rPr>
              <a:t>ndo</a:t>
            </a:r>
          </a:p>
        </p:txBody>
      </p:sp>
      <p:sp>
        <p:nvSpPr>
          <p:cNvPr id="24" name="CuadroTexto 23">
            <a:extLst>
              <a:ext uri="{FF2B5EF4-FFF2-40B4-BE49-F238E27FC236}">
                <a16:creationId xmlns:a16="http://schemas.microsoft.com/office/drawing/2014/main" id="{96DA20FA-E330-0343-A121-9F176540231A}"/>
              </a:ext>
            </a:extLst>
          </p:cNvPr>
          <p:cNvSpPr txBox="1"/>
          <p:nvPr/>
        </p:nvSpPr>
        <p:spPr>
          <a:xfrm>
            <a:off x="6586257" y="4666666"/>
            <a:ext cx="2303836" cy="584775"/>
          </a:xfrm>
          <a:prstGeom prst="rect">
            <a:avLst/>
          </a:prstGeom>
          <a:noFill/>
        </p:spPr>
        <p:txBody>
          <a:bodyPr wrap="none" rtlCol="0">
            <a:spAutoFit/>
          </a:bodyPr>
          <a:lstStyle/>
          <a:p>
            <a:pPr algn="l"/>
            <a:r>
              <a:rPr lang="es-GB" sz="3200" b="1" dirty="0">
                <a:solidFill>
                  <a:schemeClr val="accent5">
                    <a:lumMod val="50000"/>
                  </a:schemeClr>
                </a:solidFill>
              </a:rPr>
              <a:t>ade</a:t>
            </a:r>
            <a:r>
              <a:rPr lang="es-GB" sz="3200" b="1" dirty="0">
                <a:solidFill>
                  <a:schemeClr val="accent2"/>
                </a:solidFill>
              </a:rPr>
              <a:t>cu</a:t>
            </a:r>
            <a:r>
              <a:rPr lang="es-GB" sz="3200" b="1" dirty="0">
                <a:solidFill>
                  <a:srgbClr val="E56800"/>
                </a:solidFill>
              </a:rPr>
              <a:t>a</a:t>
            </a:r>
            <a:r>
              <a:rPr lang="es-GB" sz="3200" b="1" dirty="0">
                <a:solidFill>
                  <a:schemeClr val="accent5">
                    <a:lumMod val="50000"/>
                  </a:schemeClr>
                </a:solidFill>
              </a:rPr>
              <a:t>do</a:t>
            </a:r>
          </a:p>
        </p:txBody>
      </p:sp>
      <p:sp>
        <p:nvSpPr>
          <p:cNvPr id="25" name="CuadroTexto 24">
            <a:extLst>
              <a:ext uri="{FF2B5EF4-FFF2-40B4-BE49-F238E27FC236}">
                <a16:creationId xmlns:a16="http://schemas.microsoft.com/office/drawing/2014/main" id="{17F38FB2-0B8D-1442-9595-95CE831FB682}"/>
              </a:ext>
            </a:extLst>
          </p:cNvPr>
          <p:cNvSpPr txBox="1"/>
          <p:nvPr/>
        </p:nvSpPr>
        <p:spPr>
          <a:xfrm>
            <a:off x="1059071" y="5323483"/>
            <a:ext cx="1622560" cy="584775"/>
          </a:xfrm>
          <a:prstGeom prst="rect">
            <a:avLst/>
          </a:prstGeom>
          <a:noFill/>
        </p:spPr>
        <p:txBody>
          <a:bodyPr wrap="none" rtlCol="0">
            <a:spAutoFit/>
          </a:bodyPr>
          <a:lstStyle/>
          <a:p>
            <a:pPr algn="l"/>
            <a:r>
              <a:rPr lang="es-GB" sz="3200" b="1" dirty="0">
                <a:solidFill>
                  <a:schemeClr val="accent2"/>
                </a:solidFill>
              </a:rPr>
              <a:t>cue</a:t>
            </a:r>
            <a:r>
              <a:rPr lang="es-GB" sz="3200" b="1" dirty="0">
                <a:solidFill>
                  <a:schemeClr val="accent5">
                    <a:lumMod val="50000"/>
                  </a:schemeClr>
                </a:solidFill>
              </a:rPr>
              <a:t>rpo</a:t>
            </a:r>
          </a:p>
        </p:txBody>
      </p:sp>
      <p:sp>
        <p:nvSpPr>
          <p:cNvPr id="26" name="CuadroTexto 25">
            <a:extLst>
              <a:ext uri="{FF2B5EF4-FFF2-40B4-BE49-F238E27FC236}">
                <a16:creationId xmlns:a16="http://schemas.microsoft.com/office/drawing/2014/main" id="{B6B107B6-F341-3F44-B24F-D69C270DFE3B}"/>
              </a:ext>
            </a:extLst>
          </p:cNvPr>
          <p:cNvSpPr txBox="1"/>
          <p:nvPr/>
        </p:nvSpPr>
        <p:spPr>
          <a:xfrm>
            <a:off x="6334207" y="5598428"/>
            <a:ext cx="1803699" cy="584775"/>
          </a:xfrm>
          <a:prstGeom prst="rect">
            <a:avLst/>
          </a:prstGeom>
          <a:noFill/>
        </p:spPr>
        <p:txBody>
          <a:bodyPr wrap="none" rtlCol="0">
            <a:spAutoFit/>
          </a:bodyPr>
          <a:lstStyle/>
          <a:p>
            <a:pPr algn="l"/>
            <a:r>
              <a:rPr lang="es-GB" sz="3200" b="1" dirty="0">
                <a:solidFill>
                  <a:schemeClr val="accent5">
                    <a:lumMod val="50000"/>
                  </a:schemeClr>
                </a:solidFill>
              </a:rPr>
              <a:t>a</a:t>
            </a:r>
            <a:r>
              <a:rPr lang="es-GB" sz="3200" b="1" dirty="0">
                <a:solidFill>
                  <a:schemeClr val="accent2"/>
                </a:solidFill>
              </a:rPr>
              <a:t>cue</a:t>
            </a:r>
            <a:r>
              <a:rPr lang="es-GB" sz="3200" b="1" dirty="0">
                <a:solidFill>
                  <a:schemeClr val="accent5">
                    <a:lumMod val="50000"/>
                  </a:schemeClr>
                </a:solidFill>
              </a:rPr>
              <a:t>sta</a:t>
            </a:r>
          </a:p>
        </p:txBody>
      </p:sp>
      <p:sp>
        <p:nvSpPr>
          <p:cNvPr id="27" name="CuadroTexto 26">
            <a:extLst>
              <a:ext uri="{FF2B5EF4-FFF2-40B4-BE49-F238E27FC236}">
                <a16:creationId xmlns:a16="http://schemas.microsoft.com/office/drawing/2014/main" id="{E8FFA2EC-D414-8C42-A8D0-21DC11359D29}"/>
              </a:ext>
            </a:extLst>
          </p:cNvPr>
          <p:cNvSpPr txBox="1"/>
          <p:nvPr/>
        </p:nvSpPr>
        <p:spPr>
          <a:xfrm>
            <a:off x="9429162" y="3855769"/>
            <a:ext cx="2345514" cy="584775"/>
          </a:xfrm>
          <a:prstGeom prst="rect">
            <a:avLst/>
          </a:prstGeom>
          <a:noFill/>
        </p:spPr>
        <p:txBody>
          <a:bodyPr wrap="none" rtlCol="0">
            <a:spAutoFit/>
          </a:bodyPr>
          <a:lstStyle/>
          <a:p>
            <a:pPr algn="l"/>
            <a:r>
              <a:rPr lang="es-GB" sz="3200" b="1" dirty="0">
                <a:solidFill>
                  <a:schemeClr val="accent5">
                    <a:lumMod val="50000"/>
                  </a:schemeClr>
                </a:solidFill>
              </a:rPr>
              <a:t>fre</a:t>
            </a:r>
            <a:r>
              <a:rPr lang="es-GB" sz="3200" b="1" dirty="0">
                <a:solidFill>
                  <a:schemeClr val="accent2"/>
                </a:solidFill>
              </a:rPr>
              <a:t>cue</a:t>
            </a:r>
            <a:r>
              <a:rPr lang="es-GB" sz="3200" b="1" dirty="0">
                <a:solidFill>
                  <a:schemeClr val="accent5">
                    <a:lumMod val="50000"/>
                  </a:schemeClr>
                </a:solidFill>
              </a:rPr>
              <a:t>ncia</a:t>
            </a:r>
          </a:p>
        </p:txBody>
      </p:sp>
      <p:sp>
        <p:nvSpPr>
          <p:cNvPr id="28" name="CuadroTexto 27">
            <a:extLst>
              <a:ext uri="{FF2B5EF4-FFF2-40B4-BE49-F238E27FC236}">
                <a16:creationId xmlns:a16="http://schemas.microsoft.com/office/drawing/2014/main" id="{E8AA3406-2743-A948-B279-0A164E31AD6C}"/>
              </a:ext>
            </a:extLst>
          </p:cNvPr>
          <p:cNvSpPr txBox="1"/>
          <p:nvPr/>
        </p:nvSpPr>
        <p:spPr>
          <a:xfrm>
            <a:off x="10063951" y="5445014"/>
            <a:ext cx="1465466" cy="584775"/>
          </a:xfrm>
          <a:prstGeom prst="rect">
            <a:avLst/>
          </a:prstGeom>
          <a:noFill/>
        </p:spPr>
        <p:txBody>
          <a:bodyPr wrap="none" rtlCol="0">
            <a:spAutoFit/>
          </a:bodyPr>
          <a:lstStyle/>
          <a:p>
            <a:pPr algn="l"/>
            <a:r>
              <a:rPr lang="es-GB" sz="3200" b="1" dirty="0">
                <a:solidFill>
                  <a:schemeClr val="accent2"/>
                </a:solidFill>
              </a:rPr>
              <a:t>cui</a:t>
            </a:r>
            <a:r>
              <a:rPr lang="es-GB" sz="3200" b="1" dirty="0">
                <a:solidFill>
                  <a:schemeClr val="accent5">
                    <a:lumMod val="50000"/>
                  </a:schemeClr>
                </a:solidFill>
              </a:rPr>
              <a:t>dar</a:t>
            </a:r>
          </a:p>
        </p:txBody>
      </p:sp>
      <p:sp>
        <p:nvSpPr>
          <p:cNvPr id="29" name="CuadroTexto 28">
            <a:extLst>
              <a:ext uri="{FF2B5EF4-FFF2-40B4-BE49-F238E27FC236}">
                <a16:creationId xmlns:a16="http://schemas.microsoft.com/office/drawing/2014/main" id="{B55312AE-CAF9-0E46-B71B-5C51E5F7710F}"/>
              </a:ext>
            </a:extLst>
          </p:cNvPr>
          <p:cNvSpPr txBox="1"/>
          <p:nvPr/>
        </p:nvSpPr>
        <p:spPr>
          <a:xfrm>
            <a:off x="3744923" y="4805616"/>
            <a:ext cx="1670650" cy="584775"/>
          </a:xfrm>
          <a:prstGeom prst="rect">
            <a:avLst/>
          </a:prstGeom>
          <a:noFill/>
        </p:spPr>
        <p:txBody>
          <a:bodyPr wrap="none" rtlCol="0">
            <a:spAutoFit/>
          </a:bodyPr>
          <a:lstStyle/>
          <a:p>
            <a:r>
              <a:rPr lang="es-GB" sz="3200" b="1" dirty="0">
                <a:solidFill>
                  <a:schemeClr val="accent5">
                    <a:lumMod val="50000"/>
                  </a:schemeClr>
                </a:solidFill>
              </a:rPr>
              <a:t>cir</a:t>
            </a:r>
            <a:r>
              <a:rPr lang="es-GB" sz="3200" b="1" dirty="0">
                <a:solidFill>
                  <a:schemeClr val="accent2"/>
                </a:solidFill>
              </a:rPr>
              <a:t>cui</a:t>
            </a:r>
            <a:r>
              <a:rPr lang="es-GB" sz="3200" b="1" dirty="0">
                <a:solidFill>
                  <a:schemeClr val="accent5">
                    <a:lumMod val="50000"/>
                  </a:schemeClr>
                </a:solidFill>
              </a:rPr>
              <a:t>to</a:t>
            </a:r>
          </a:p>
        </p:txBody>
      </p:sp>
      <p:pic>
        <p:nvPicPr>
          <p:cNvPr id="1026" name="Picture 2" descr="listening clipart - Clip Art Library">
            <a:extLst>
              <a:ext uri="{FF2B5EF4-FFF2-40B4-BE49-F238E27FC236}">
                <a16:creationId xmlns:a16="http://schemas.microsoft.com/office/drawing/2014/main" id="{B2BC0EE9-DAD3-7E48-AE23-CF7D7DB222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0331" y="310779"/>
            <a:ext cx="1406171" cy="140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1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p:bldP spid="11" grpId="0"/>
      <p:bldP spid="12" grpId="0"/>
      <p:bldP spid="18" grpId="0"/>
      <p:bldP spid="20" grpId="0"/>
      <p:bldP spid="24" grpId="0"/>
      <p:bldP spid="25" grpId="0"/>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001" y="1150723"/>
            <a:ext cx="11166152" cy="813077"/>
          </a:xfrm>
        </p:spPr>
        <p:txBody>
          <a:bodyPr>
            <a:normAutofit/>
          </a:bodyPr>
          <a:lstStyle/>
          <a:p>
            <a:pPr marL="0" indent="0">
              <a:spcBef>
                <a:spcPts val="600"/>
              </a:spcBef>
              <a:buNone/>
            </a:pPr>
            <a:r>
              <a:rPr lang="en-GB" sz="2200"/>
              <a:t>Hugo y Daniel están en un parque de atracciones. </a:t>
            </a:r>
          </a:p>
          <a:p>
            <a:pPr marL="0" indent="0">
              <a:spcBef>
                <a:spcPts val="600"/>
              </a:spcBef>
              <a:buNone/>
            </a:pPr>
            <a:r>
              <a:rPr lang="en-GB" sz="2200"/>
              <a:t>Lee las frases y completa la tabla.</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975048" cy="867128"/>
          </a:xfrm>
          <a:prstGeom prst="rect">
            <a:avLst/>
          </a:prstGeom>
        </p:spPr>
      </p:pic>
      <p:sp>
        <p:nvSpPr>
          <p:cNvPr id="2" name="Title 1"/>
          <p:cNvSpPr>
            <a:spLocks noGrp="1"/>
          </p:cNvSpPr>
          <p:nvPr>
            <p:ph type="title"/>
          </p:nvPr>
        </p:nvSpPr>
        <p:spPr>
          <a:xfrm>
            <a:off x="0" y="25913"/>
            <a:ext cx="10515600" cy="1325563"/>
          </a:xfrm>
        </p:spPr>
        <p:txBody>
          <a:bodyPr>
            <a:normAutofit/>
          </a:bodyPr>
          <a:lstStyle/>
          <a:p>
            <a:r>
              <a:rPr lang="en-GB" sz="2400" b="1">
                <a:solidFill>
                  <a:schemeClr val="bg1"/>
                </a:solidFill>
              </a:rPr>
              <a:t>En el parque de atracciones</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10876547" y="258166"/>
            <a:ext cx="10515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ular Callout 6"/>
          <p:cNvSpPr/>
          <p:nvPr/>
        </p:nvSpPr>
        <p:spPr>
          <a:xfrm>
            <a:off x="718387" y="2006398"/>
            <a:ext cx="3825448" cy="685800"/>
          </a:xfrm>
          <a:prstGeom prst="wedgeRoundRectCallout">
            <a:avLst>
              <a:gd name="adj1" fmla="val -42072"/>
              <a:gd name="adj2" fmla="val 7361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1. </a:t>
            </a:r>
            <a:r>
              <a:rPr kumimoji="0" lang="en-GB" sz="200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gusta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ese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tipo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a:ln>
                  <a:noFill/>
                </a:ln>
                <a:solidFill>
                  <a:srgbClr val="002060"/>
                </a:solidFill>
                <a:effectLst/>
                <a:uLnTx/>
                <a:uFillTx/>
                <a:latin typeface="Century Gothic"/>
                <a:ea typeface="+mn-ea"/>
                <a:cs typeface="+mn-cs"/>
              </a:rPr>
              <a:t>de atracción*? </a:t>
            </a:r>
            <a:r>
              <a:rPr lang="en-GB" sz="2000">
                <a:solidFill>
                  <a:srgbClr val="002060"/>
                </a:solidFill>
              </a:rPr>
              <a:t>–</a:t>
            </a:r>
            <a:r>
              <a:rPr kumimoji="0" lang="en-GB" sz="2000" b="0" i="0" u="none" strike="noStrike" kern="1200" cap="none" spc="0" normalizeH="0" baseline="0" noProof="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Por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supuesto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1" name="Rounded Rectangular Callout 10"/>
          <p:cNvSpPr/>
          <p:nvPr/>
        </p:nvSpPr>
        <p:spPr>
          <a:xfrm>
            <a:off x="502151" y="2987643"/>
            <a:ext cx="4041684" cy="816295"/>
          </a:xfrm>
          <a:prstGeom prst="wedgeRoundRectCallout">
            <a:avLst>
              <a:gd name="adj1" fmla="val 40345"/>
              <a:gd name="adj2" fmla="val 6561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GB" sz="2000" b="1" i="0" u="none" strike="noStrike" kern="1200" cap="none" spc="0" normalizeH="0" baseline="0" noProof="0" dirty="0">
                <a:ln>
                  <a:noFill/>
                </a:ln>
                <a:solidFill>
                  <a:srgbClr val="002060"/>
                </a:solidFill>
                <a:effectLst/>
                <a:uLnTx/>
                <a:uFillTx/>
                <a:latin typeface="Century Gothic"/>
                <a:ea typeface="+mn-ea"/>
                <a:cs typeface="+mn-cs"/>
              </a:rPr>
              <a:t>2. </a:t>
            </a:r>
            <a:r>
              <a:rPr kumimoji="0" lang="en-GB" sz="2000" i="0" u="none" strike="noStrike" kern="1200" cap="none" spc="0" normalizeH="0" baseline="0" noProof="0" dirty="0">
                <a:ln>
                  <a:noFill/>
                </a:ln>
                <a:solidFill>
                  <a:srgbClr val="002060"/>
                </a:solidFill>
                <a:effectLst/>
                <a:uLnTx/>
                <a:uFillTx/>
                <a:latin typeface="Century Gothic"/>
                <a:ea typeface="+mn-ea"/>
                <a:cs typeface="+mn-cs"/>
              </a:rPr>
              <a:t>¿</a:t>
            </a:r>
            <a:r>
              <a:rPr lang="en-GB" sz="2000" dirty="0" err="1">
                <a:solidFill>
                  <a:srgbClr val="002060"/>
                </a:solidFill>
                <a:latin typeface="Century Gothic"/>
              </a:rPr>
              <a:t>Te</a:t>
            </a:r>
            <a:r>
              <a:rPr lang="en-GB" sz="2000" dirty="0">
                <a:solidFill>
                  <a:srgbClr val="002060"/>
                </a:solidFill>
                <a:latin typeface="Century Gothic"/>
              </a:rPr>
              <a:t> da </a:t>
            </a:r>
            <a:r>
              <a:rPr lang="en-GB" sz="2000" dirty="0" err="1">
                <a:solidFill>
                  <a:srgbClr val="002060"/>
                </a:solidFill>
                <a:latin typeface="Century Gothic"/>
              </a:rPr>
              <a:t>miedo</a:t>
            </a:r>
            <a:r>
              <a:rPr lang="en-GB" sz="2000" dirty="0">
                <a:solidFill>
                  <a:srgbClr val="002060"/>
                </a:solidFill>
                <a:latin typeface="Century Gothic"/>
              </a:rPr>
              <a:t> </a:t>
            </a:r>
            <a:r>
              <a:rPr lang="en-GB" sz="2000" dirty="0" err="1">
                <a:solidFill>
                  <a:srgbClr val="002060"/>
                </a:solidFill>
                <a:latin typeface="Century Gothic"/>
              </a:rPr>
              <a:t>este</a:t>
            </a:r>
            <a:r>
              <a:rPr lang="en-GB" sz="2000" dirty="0">
                <a:solidFill>
                  <a:srgbClr val="002060"/>
                </a:solidFill>
                <a:latin typeface="Century Gothic"/>
              </a:rPr>
              <a:t> </a:t>
            </a:r>
            <a:r>
              <a:rPr lang="en-GB" sz="2000" dirty="0" err="1">
                <a:solidFill>
                  <a:srgbClr val="002060"/>
                </a:solidFill>
                <a:latin typeface="Century Gothic"/>
              </a:rPr>
              <a:t>tren</a:t>
            </a:r>
            <a:r>
              <a:rPr lang="en-GB" sz="2000" dirty="0">
                <a:solidFill>
                  <a:srgbClr val="002060"/>
                </a:solidFill>
                <a:latin typeface="Century Gothic"/>
              </a:rPr>
              <a:t> </a:t>
            </a:r>
            <a:r>
              <a:rPr lang="en-GB" sz="2000" dirty="0" err="1">
                <a:solidFill>
                  <a:srgbClr val="002060"/>
                </a:solidFill>
                <a:latin typeface="Century Gothic"/>
              </a:rPr>
              <a:t>fantasma</a:t>
            </a:r>
            <a:r>
              <a:rPr lang="en-GB" sz="2000" dirty="0">
                <a:solidFill>
                  <a:srgbClr val="002060"/>
                </a:solidFill>
                <a:latin typeface="Century Gothic"/>
              </a:rPr>
              <a:t>*? – </a:t>
            </a:r>
            <a:r>
              <a:rPr lang="en-GB" sz="2000" dirty="0" err="1">
                <a:solidFill>
                  <a:srgbClr val="002060"/>
                </a:solidFill>
                <a:latin typeface="Century Gothic" panose="020B0502020202020204" pitchFamily="34" charset="0"/>
              </a:rPr>
              <a:t>i</a:t>
            </a:r>
            <a:r>
              <a:rPr lang="en-GB" sz="2000" dirty="0" err="1">
                <a:solidFill>
                  <a:srgbClr val="002060"/>
                </a:solidFill>
                <a:latin typeface="Century Gothic"/>
              </a:rPr>
              <a:t>Sí</a:t>
            </a:r>
            <a:r>
              <a:rPr lang="en-GB" sz="2000" dirty="0">
                <a:solidFill>
                  <a:srgbClr val="002060"/>
                </a:solidFill>
                <a:latin typeface="Century Gothic"/>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Rounded Rectangular Callout 11"/>
          <p:cNvSpPr/>
          <p:nvPr/>
        </p:nvSpPr>
        <p:spPr>
          <a:xfrm>
            <a:off x="502151" y="4099383"/>
            <a:ext cx="4041684" cy="823951"/>
          </a:xfrm>
          <a:prstGeom prst="wedgeRoundRectCallout">
            <a:avLst>
              <a:gd name="adj1" fmla="val -40725"/>
              <a:gd name="adj2" fmla="val 6304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3. </a:t>
            </a:r>
            <a:r>
              <a:rPr lang="en-GB" sz="2000" dirty="0">
                <a:solidFill>
                  <a:srgbClr val="002060"/>
                </a:solidFill>
              </a:rPr>
              <a:t>¿</a:t>
            </a:r>
            <a:r>
              <a:rPr lang="en-GB" sz="2000" dirty="0" err="1">
                <a:solidFill>
                  <a:srgbClr val="002060"/>
                </a:solidFill>
              </a:rPr>
              <a:t>Comemos</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este</a:t>
            </a:r>
            <a:r>
              <a:rPr lang="en-GB" sz="2000" dirty="0">
                <a:solidFill>
                  <a:srgbClr val="002060"/>
                </a:solidFill>
              </a:rPr>
              <a:t> </a:t>
            </a:r>
            <a:r>
              <a:rPr lang="en-GB" sz="2000">
                <a:solidFill>
                  <a:srgbClr val="002060"/>
                </a:solidFill>
              </a:rPr>
              <a:t>sitio? –</a:t>
            </a:r>
          </a:p>
          <a:p>
            <a:pPr lvl="0" algn="ctr">
              <a:defRPr/>
            </a:pPr>
            <a:r>
              <a:rPr lang="en-GB" sz="2000">
                <a:solidFill>
                  <a:srgbClr val="002060"/>
                </a:solidFill>
              </a:rPr>
              <a:t>Sí, tengo hambre.</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ounded Rectangular Callout 12"/>
          <p:cNvSpPr/>
          <p:nvPr/>
        </p:nvSpPr>
        <p:spPr>
          <a:xfrm>
            <a:off x="480261" y="5218780"/>
            <a:ext cx="4001872" cy="920699"/>
          </a:xfrm>
          <a:prstGeom prst="wedgeRoundRectCallout">
            <a:avLst>
              <a:gd name="adj1" fmla="val 34908"/>
              <a:gd name="adj2" fmla="val 6297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4</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r>
              <a:rPr kumimoji="0" lang="en-GB" sz="2000" i="0" u="none" strike="noStrike" kern="1200" cap="none" spc="0" normalizeH="0" baseline="0" noProof="0">
                <a:ln>
                  <a:noFill/>
                </a:ln>
                <a:solidFill>
                  <a:srgbClr val="002060"/>
                </a:solidFill>
                <a:effectLst/>
                <a:uLnTx/>
                <a:uFillTx/>
                <a:latin typeface="Century Gothic"/>
                <a:ea typeface="+mn-ea"/>
                <a:cs typeface="+mn-cs"/>
              </a:rPr>
              <a:t>Quiero ir al</a:t>
            </a:r>
            <a:r>
              <a:rPr kumimoji="0" lang="en-GB" sz="2000" i="0" u="none" strike="noStrike" kern="1200" cap="none" spc="0" normalizeH="0" noProof="0">
                <a:ln>
                  <a:noFill/>
                </a:ln>
                <a:solidFill>
                  <a:srgbClr val="002060"/>
                </a:solidFill>
                <a:effectLst/>
                <a:uLnTx/>
                <a:uFillTx/>
                <a:latin typeface="Century Gothic"/>
                <a:ea typeface="+mn-ea"/>
                <a:cs typeface="+mn-cs"/>
              </a:rPr>
              <a:t> otro lado del parque. </a:t>
            </a:r>
            <a:r>
              <a:rPr kumimoji="0" lang="en-GB" sz="2000" i="0" u="none" strike="noStrike" kern="1200" cap="none" spc="0" normalizeH="0" baseline="0" noProof="0">
                <a:ln>
                  <a:noFill/>
                </a:ln>
                <a:solidFill>
                  <a:srgbClr val="002060"/>
                </a:solidFill>
                <a:effectLst/>
                <a:uLnTx/>
                <a:uFillTx/>
                <a:latin typeface="Century Gothic"/>
                <a:ea typeface="+mn-ea"/>
                <a:cs typeface="+mn-cs"/>
              </a:rPr>
              <a:t>¿</a:t>
            </a:r>
            <a:r>
              <a:rPr lang="en-GB" sz="2000">
                <a:solidFill>
                  <a:srgbClr val="002060"/>
                </a:solidFill>
              </a:rPr>
              <a:t>Cogemos ese autobús? – Vale.</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3874613160"/>
              </p:ext>
            </p:extLst>
          </p:nvPr>
        </p:nvGraphicFramePr>
        <p:xfrm>
          <a:off x="10064716" y="1512945"/>
          <a:ext cx="1757661" cy="4725632"/>
        </p:xfrm>
        <a:graphic>
          <a:graphicData uri="http://schemas.openxmlformats.org/drawingml/2006/table">
            <a:tbl>
              <a:tblPr firstRow="1" bandRow="1">
                <a:tableStyleId>{5DA37D80-6434-44D0-A028-1B22A696006F}</a:tableStyleId>
              </a:tblPr>
              <a:tblGrid>
                <a:gridCol w="944442">
                  <a:extLst>
                    <a:ext uri="{9D8B030D-6E8A-4147-A177-3AD203B41FA5}">
                      <a16:colId xmlns:a16="http://schemas.microsoft.com/office/drawing/2014/main" val="3987595604"/>
                    </a:ext>
                  </a:extLst>
                </a:gridCol>
                <a:gridCol w="813219">
                  <a:extLst>
                    <a:ext uri="{9D8B030D-6E8A-4147-A177-3AD203B41FA5}">
                      <a16:colId xmlns:a16="http://schemas.microsoft.com/office/drawing/2014/main" val="1265177303"/>
                    </a:ext>
                  </a:extLst>
                </a:gridCol>
              </a:tblGrid>
              <a:tr h="855824">
                <a:tc>
                  <a:txBody>
                    <a:bodyPr/>
                    <a:lstStyle/>
                    <a:p>
                      <a:pPr algn="ctr"/>
                      <a:r>
                        <a:rPr lang="en-GB" sz="2000">
                          <a:solidFill>
                            <a:schemeClr val="accent5">
                              <a:lumMod val="50000"/>
                            </a:schemeClr>
                          </a:solidFill>
                        </a:rPr>
                        <a:t>‘this’</a:t>
                      </a:r>
                      <a:endParaRPr lang="es-GB" sz="2000" dirty="0">
                        <a:solidFill>
                          <a:schemeClr val="accent5">
                            <a:lumMod val="50000"/>
                          </a:schemeClr>
                        </a:solidFill>
                      </a:endParaRPr>
                    </a:p>
                  </a:txBody>
                  <a:tcPr anchor="ctr">
                    <a:noFill/>
                  </a:tcPr>
                </a:tc>
                <a:tc>
                  <a:txBody>
                    <a:bodyPr/>
                    <a:lstStyle/>
                    <a:p>
                      <a:pPr algn="ctr"/>
                      <a:r>
                        <a:rPr lang="en-GB" sz="2000">
                          <a:solidFill>
                            <a:schemeClr val="accent5">
                              <a:lumMod val="50000"/>
                            </a:schemeClr>
                          </a:solidFill>
                        </a:rPr>
                        <a:t>‘that’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939541108"/>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716152085"/>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995615517"/>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312391142"/>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3422221656"/>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114171654"/>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955610108"/>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92980575"/>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14287784"/>
                  </a:ext>
                </a:extLst>
              </a:tr>
            </a:tbl>
          </a:graphicData>
        </a:graphic>
      </p:graphicFrame>
      <p:sp>
        <p:nvSpPr>
          <p:cNvPr id="19" name="Rounded Rectangular Callout 18"/>
          <p:cNvSpPr/>
          <p:nvPr/>
        </p:nvSpPr>
        <p:spPr>
          <a:xfrm>
            <a:off x="4994953" y="5329186"/>
            <a:ext cx="4325703" cy="833034"/>
          </a:xfrm>
          <a:prstGeom prst="wedgeRoundRectCallout">
            <a:avLst>
              <a:gd name="adj1" fmla="val 582"/>
              <a:gd name="adj2" fmla="val 6485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8. </a:t>
            </a:r>
            <a:r>
              <a:rPr lang="en-GB" sz="2000" dirty="0">
                <a:solidFill>
                  <a:srgbClr val="002060"/>
                </a:solidFill>
              </a:rPr>
              <a:t>¿</a:t>
            </a:r>
            <a:r>
              <a:rPr lang="en-GB" sz="2000" dirty="0" err="1">
                <a:solidFill>
                  <a:srgbClr val="002060"/>
                </a:solidFill>
              </a:rPr>
              <a:t>Quieres</a:t>
            </a:r>
            <a:r>
              <a:rPr lang="en-GB" sz="2000" dirty="0">
                <a:solidFill>
                  <a:srgbClr val="002060"/>
                </a:solidFill>
              </a:rPr>
              <a:t> </a:t>
            </a:r>
            <a:r>
              <a:rPr lang="en-GB" sz="2000" dirty="0" err="1">
                <a:solidFill>
                  <a:srgbClr val="002060"/>
                </a:solidFill>
              </a:rPr>
              <a:t>ver</a:t>
            </a:r>
            <a:r>
              <a:rPr lang="en-GB" sz="2000" dirty="0">
                <a:solidFill>
                  <a:srgbClr val="002060"/>
                </a:solidFill>
              </a:rPr>
              <a:t> ese </a:t>
            </a:r>
            <a:r>
              <a:rPr lang="en-GB" sz="2000" dirty="0" err="1">
                <a:solidFill>
                  <a:srgbClr val="002060"/>
                </a:solidFill>
              </a:rPr>
              <a:t>espectáculo</a:t>
            </a:r>
            <a:r>
              <a:rPr lang="en-GB" sz="2000" dirty="0">
                <a:solidFill>
                  <a:srgbClr val="002060"/>
                </a:solidFill>
              </a:rPr>
              <a:t> a las once? Parece </a:t>
            </a:r>
            <a:r>
              <a:rPr lang="en-GB" sz="2000" dirty="0" err="1">
                <a:solidFill>
                  <a:srgbClr val="002060"/>
                </a:solidFill>
              </a:rPr>
              <a:t>maravilloso</a:t>
            </a:r>
            <a:r>
              <a:rPr lang="en-GB" sz="2000" dirty="0">
                <a:solidFill>
                  <a:srgbClr val="002060"/>
                </a:solidFill>
              </a:rPr>
              <a:t>.</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Rounded Rectangular Callout 19"/>
          <p:cNvSpPr/>
          <p:nvPr/>
        </p:nvSpPr>
        <p:spPr>
          <a:xfrm>
            <a:off x="5049036" y="3021048"/>
            <a:ext cx="4214008" cy="890772"/>
          </a:xfrm>
          <a:prstGeom prst="wedgeRoundRectCallout">
            <a:avLst>
              <a:gd name="adj1" fmla="val -36231"/>
              <a:gd name="adj2" fmla="val 6683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6. </a:t>
            </a:r>
            <a:r>
              <a:rPr kumimoji="0" lang="en-GB" sz="2000" i="0" u="none" strike="noStrike" kern="1200" cap="none" spc="0" normalizeH="0" baseline="0" noProof="0" dirty="0">
                <a:ln>
                  <a:noFill/>
                </a:ln>
                <a:solidFill>
                  <a:srgbClr val="002060"/>
                </a:solidFill>
                <a:effectLst/>
                <a:uLnTx/>
                <a:uFillTx/>
                <a:latin typeface="Century Gothic"/>
                <a:ea typeface="+mn-ea"/>
                <a:cs typeface="+mn-cs"/>
              </a:rPr>
              <a:t>Con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este</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tiempo</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no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tengo</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ganas</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de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hacer</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actividades</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al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aire</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libre.</a:t>
            </a:r>
          </a:p>
        </p:txBody>
      </p:sp>
      <p:sp>
        <p:nvSpPr>
          <p:cNvPr id="21" name="Rounded Rectangular Callout 20"/>
          <p:cNvSpPr/>
          <p:nvPr/>
        </p:nvSpPr>
        <p:spPr>
          <a:xfrm>
            <a:off x="5095780" y="4190220"/>
            <a:ext cx="4003604" cy="860566"/>
          </a:xfrm>
          <a:prstGeom prst="wedgeRoundRectCallout">
            <a:avLst>
              <a:gd name="adj1" fmla="val 38895"/>
              <a:gd name="adj2" fmla="val 6412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7</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r>
              <a:rPr kumimoji="0" lang="en-GB" sz="2000" i="0" u="none" strike="noStrike" kern="1200" cap="none" spc="0" normalizeH="0" baseline="0" noProof="0">
                <a:ln>
                  <a:noFill/>
                </a:ln>
                <a:solidFill>
                  <a:srgbClr val="002060"/>
                </a:solidFill>
                <a:effectLst/>
                <a:uLnTx/>
                <a:uFillTx/>
                <a:latin typeface="Century Gothic"/>
                <a:ea typeface="+mn-ea"/>
                <a:cs typeface="+mn-cs"/>
              </a:rPr>
              <a:t>Quiero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comprar</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ese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recuerdo</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para mi padre.</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7"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4013" y="2368133"/>
            <a:ext cx="395334" cy="411807"/>
          </a:xfrm>
          <a:prstGeom prst="rect">
            <a:avLst/>
          </a:prstGeom>
        </p:spPr>
      </p:pic>
      <p:pic>
        <p:nvPicPr>
          <p:cNvPr id="28"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5249" y="2912133"/>
            <a:ext cx="395334" cy="411807"/>
          </a:xfrm>
          <a:prstGeom prst="rect">
            <a:avLst/>
          </a:prstGeom>
        </p:spPr>
      </p:pic>
      <p:sp>
        <p:nvSpPr>
          <p:cNvPr id="9" name="TextBox 8"/>
          <p:cNvSpPr txBox="1"/>
          <p:nvPr/>
        </p:nvSpPr>
        <p:spPr>
          <a:xfrm>
            <a:off x="9723314" y="2438435"/>
            <a:ext cx="3908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Body)"/>
                <a:ea typeface="+mn-ea"/>
                <a:cs typeface="+mn-cs"/>
              </a:rPr>
              <a:t>1</a:t>
            </a:r>
            <a:endParaRPr kumimoji="0" lang="en-GB" sz="2000" b="1" i="0" u="none" strike="noStrike" kern="1200" cap="none" spc="0" normalizeH="0" baseline="0" noProof="0" dirty="0">
              <a:ln>
                <a:noFill/>
              </a:ln>
              <a:solidFill>
                <a:srgbClr val="4472C4">
                  <a:lumMod val="50000"/>
                </a:srgbClr>
              </a:solidFill>
              <a:effectLst/>
              <a:uLnTx/>
              <a:uFillTx/>
              <a:latin typeface="Century Gothic (Body)"/>
              <a:ea typeface="+mn-ea"/>
              <a:cs typeface="+mn-cs"/>
            </a:endParaRPr>
          </a:p>
        </p:txBody>
      </p:sp>
      <p:sp>
        <p:nvSpPr>
          <p:cNvPr id="23" name="TextBox 22"/>
          <p:cNvSpPr txBox="1"/>
          <p:nvPr/>
        </p:nvSpPr>
        <p:spPr>
          <a:xfrm>
            <a:off x="9723314" y="2890146"/>
            <a:ext cx="3908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Body)"/>
                <a:ea typeface="+mn-ea"/>
                <a:cs typeface="+mn-cs"/>
              </a:rPr>
              <a:t>2</a:t>
            </a:r>
            <a:endParaRPr kumimoji="0" lang="en-GB" sz="2000" b="1" i="0" u="none" strike="noStrike" kern="1200" cap="none" spc="0" normalizeH="0" baseline="0" noProof="0" dirty="0">
              <a:ln>
                <a:noFill/>
              </a:ln>
              <a:solidFill>
                <a:srgbClr val="4472C4">
                  <a:lumMod val="50000"/>
                </a:srgbClr>
              </a:solidFill>
              <a:effectLst/>
              <a:uLnTx/>
              <a:uFillTx/>
              <a:latin typeface="Century Gothic (Body)"/>
              <a:ea typeface="+mn-ea"/>
              <a:cs typeface="+mn-cs"/>
            </a:endParaRPr>
          </a:p>
        </p:txBody>
      </p:sp>
      <p:sp>
        <p:nvSpPr>
          <p:cNvPr id="24" name="TextBox 23"/>
          <p:cNvSpPr txBox="1"/>
          <p:nvPr/>
        </p:nvSpPr>
        <p:spPr>
          <a:xfrm>
            <a:off x="9723314" y="3372822"/>
            <a:ext cx="3908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Body)"/>
                <a:ea typeface="+mn-ea"/>
                <a:cs typeface="+mn-cs"/>
              </a:rPr>
              <a:t>3</a:t>
            </a:r>
            <a:endParaRPr kumimoji="0" lang="en-GB" sz="2000" b="1" i="0" u="none" strike="noStrike" kern="1200" cap="none" spc="0" normalizeH="0" baseline="0" noProof="0" dirty="0">
              <a:ln>
                <a:noFill/>
              </a:ln>
              <a:solidFill>
                <a:srgbClr val="4472C4">
                  <a:lumMod val="50000"/>
                </a:srgbClr>
              </a:solidFill>
              <a:effectLst/>
              <a:uLnTx/>
              <a:uFillTx/>
              <a:latin typeface="Century Gothic (Body)"/>
              <a:ea typeface="+mn-ea"/>
              <a:cs typeface="+mn-cs"/>
            </a:endParaRPr>
          </a:p>
        </p:txBody>
      </p:sp>
      <p:sp>
        <p:nvSpPr>
          <p:cNvPr id="25" name="TextBox 24"/>
          <p:cNvSpPr txBox="1"/>
          <p:nvPr/>
        </p:nvSpPr>
        <p:spPr>
          <a:xfrm>
            <a:off x="9723314" y="3855498"/>
            <a:ext cx="3908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Body)"/>
                <a:ea typeface="+mn-ea"/>
                <a:cs typeface="+mn-cs"/>
              </a:rPr>
              <a:t>4</a:t>
            </a:r>
            <a:endParaRPr kumimoji="0" lang="en-GB" sz="2000" b="1" i="0" u="none" strike="noStrike" kern="1200" cap="none" spc="0" normalizeH="0" baseline="0" noProof="0" dirty="0">
              <a:ln>
                <a:noFill/>
              </a:ln>
              <a:solidFill>
                <a:srgbClr val="4472C4">
                  <a:lumMod val="50000"/>
                </a:srgbClr>
              </a:solidFill>
              <a:effectLst/>
              <a:uLnTx/>
              <a:uFillTx/>
              <a:latin typeface="Century Gothic (Body)"/>
              <a:ea typeface="+mn-ea"/>
              <a:cs typeface="+mn-cs"/>
            </a:endParaRPr>
          </a:p>
        </p:txBody>
      </p:sp>
      <p:sp>
        <p:nvSpPr>
          <p:cNvPr id="26" name="TextBox 25"/>
          <p:cNvSpPr txBox="1"/>
          <p:nvPr/>
        </p:nvSpPr>
        <p:spPr>
          <a:xfrm>
            <a:off x="9723314" y="4354313"/>
            <a:ext cx="3908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Body)"/>
                <a:ea typeface="+mn-ea"/>
                <a:cs typeface="+mn-cs"/>
              </a:rPr>
              <a:t>5</a:t>
            </a:r>
            <a:endParaRPr kumimoji="0" lang="en-GB" sz="2000" b="1" i="0" u="none" strike="noStrike" kern="1200" cap="none" spc="0" normalizeH="0" baseline="0" noProof="0" dirty="0">
              <a:ln>
                <a:noFill/>
              </a:ln>
              <a:solidFill>
                <a:srgbClr val="4472C4">
                  <a:lumMod val="50000"/>
                </a:srgbClr>
              </a:solidFill>
              <a:effectLst/>
              <a:uLnTx/>
              <a:uFillTx/>
              <a:latin typeface="Century Gothic (Body)"/>
              <a:ea typeface="+mn-ea"/>
              <a:cs typeface="+mn-cs"/>
            </a:endParaRPr>
          </a:p>
        </p:txBody>
      </p:sp>
      <p:sp>
        <p:nvSpPr>
          <p:cNvPr id="29" name="TextBox 28"/>
          <p:cNvSpPr txBox="1"/>
          <p:nvPr/>
        </p:nvSpPr>
        <p:spPr>
          <a:xfrm>
            <a:off x="9718398" y="4812479"/>
            <a:ext cx="3908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Body)"/>
                <a:ea typeface="+mn-ea"/>
                <a:cs typeface="+mn-cs"/>
              </a:rPr>
              <a:t>6</a:t>
            </a:r>
            <a:endParaRPr kumimoji="0" lang="en-GB" sz="2000" b="1" i="0" u="none" strike="noStrike" kern="1200" cap="none" spc="0" normalizeH="0" baseline="0" noProof="0" dirty="0">
              <a:ln>
                <a:noFill/>
              </a:ln>
              <a:solidFill>
                <a:srgbClr val="4472C4">
                  <a:lumMod val="50000"/>
                </a:srgbClr>
              </a:solidFill>
              <a:effectLst/>
              <a:uLnTx/>
              <a:uFillTx/>
              <a:latin typeface="Century Gothic (Body)"/>
              <a:ea typeface="+mn-ea"/>
              <a:cs typeface="+mn-cs"/>
            </a:endParaRPr>
          </a:p>
        </p:txBody>
      </p:sp>
      <p:sp>
        <p:nvSpPr>
          <p:cNvPr id="30" name="TextBox 29"/>
          <p:cNvSpPr txBox="1"/>
          <p:nvPr/>
        </p:nvSpPr>
        <p:spPr>
          <a:xfrm>
            <a:off x="9718398" y="5295155"/>
            <a:ext cx="3908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Body)"/>
                <a:ea typeface="+mn-ea"/>
                <a:cs typeface="+mn-cs"/>
              </a:rPr>
              <a:t>7</a:t>
            </a:r>
            <a:endParaRPr kumimoji="0" lang="en-GB" sz="2000" b="1" i="0" u="none" strike="noStrike" kern="1200" cap="none" spc="0" normalizeH="0" baseline="0" noProof="0" dirty="0">
              <a:ln>
                <a:noFill/>
              </a:ln>
              <a:solidFill>
                <a:srgbClr val="4472C4">
                  <a:lumMod val="50000"/>
                </a:srgbClr>
              </a:solidFill>
              <a:effectLst/>
              <a:uLnTx/>
              <a:uFillTx/>
              <a:latin typeface="Century Gothic (Body)"/>
              <a:ea typeface="+mn-ea"/>
              <a:cs typeface="+mn-cs"/>
            </a:endParaRPr>
          </a:p>
        </p:txBody>
      </p:sp>
      <p:pic>
        <p:nvPicPr>
          <p:cNvPr id="32" name="Picture 8" descr="green checkmark">
            <a:extLst>
              <a:ext uri="{FF2B5EF4-FFF2-40B4-BE49-F238E27FC236}">
                <a16:creationId xmlns:a16="http://schemas.microsoft.com/office/drawing/2014/main" id="{DC21582A-C020-3F4E-AA58-97E946851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3150" y="3361082"/>
            <a:ext cx="395334" cy="411807"/>
          </a:xfrm>
          <a:prstGeom prst="rect">
            <a:avLst/>
          </a:prstGeom>
        </p:spPr>
      </p:pic>
      <p:pic>
        <p:nvPicPr>
          <p:cNvPr id="33" name="Picture 8" descr="green checkmark">
            <a:extLst>
              <a:ext uri="{FF2B5EF4-FFF2-40B4-BE49-F238E27FC236}">
                <a16:creationId xmlns:a16="http://schemas.microsoft.com/office/drawing/2014/main" id="{2B575FEF-3EC4-F24A-94B5-E9F3F2599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4264" y="3855498"/>
            <a:ext cx="395334" cy="411807"/>
          </a:xfrm>
          <a:prstGeom prst="rect">
            <a:avLst/>
          </a:prstGeom>
        </p:spPr>
      </p:pic>
      <p:pic>
        <p:nvPicPr>
          <p:cNvPr id="34" name="Picture 8" descr="green checkmark">
            <a:extLst>
              <a:ext uri="{FF2B5EF4-FFF2-40B4-BE49-F238E27FC236}">
                <a16:creationId xmlns:a16="http://schemas.microsoft.com/office/drawing/2014/main" id="{5818B1DF-8B98-9741-A663-AF1BF6C4A7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3150" y="4354313"/>
            <a:ext cx="395334" cy="411807"/>
          </a:xfrm>
          <a:prstGeom prst="rect">
            <a:avLst/>
          </a:prstGeom>
        </p:spPr>
      </p:pic>
      <p:pic>
        <p:nvPicPr>
          <p:cNvPr id="35" name="Picture 8" descr="green checkmark">
            <a:extLst>
              <a:ext uri="{FF2B5EF4-FFF2-40B4-BE49-F238E27FC236}">
                <a16:creationId xmlns:a16="http://schemas.microsoft.com/office/drawing/2014/main" id="{06938119-E644-E540-BE9E-6903A2276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3150" y="4817770"/>
            <a:ext cx="395334" cy="411807"/>
          </a:xfrm>
          <a:prstGeom prst="rect">
            <a:avLst/>
          </a:prstGeom>
        </p:spPr>
      </p:pic>
      <p:pic>
        <p:nvPicPr>
          <p:cNvPr id="36" name="Picture 8" descr="green checkmark">
            <a:extLst>
              <a:ext uri="{FF2B5EF4-FFF2-40B4-BE49-F238E27FC236}">
                <a16:creationId xmlns:a16="http://schemas.microsoft.com/office/drawing/2014/main" id="{E846577C-28C2-204B-9F78-262D9851A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6290" y="5283458"/>
            <a:ext cx="395334" cy="411807"/>
          </a:xfrm>
          <a:prstGeom prst="rect">
            <a:avLst/>
          </a:prstGeom>
        </p:spPr>
      </p:pic>
      <p:sp>
        <p:nvSpPr>
          <p:cNvPr id="38" name="Rounded Rectangle 11">
            <a:extLst>
              <a:ext uri="{FF2B5EF4-FFF2-40B4-BE49-F238E27FC236}">
                <a16:creationId xmlns:a16="http://schemas.microsoft.com/office/drawing/2014/main" id="{EADCBF67-05F3-1246-9945-9D4D5814CD8E}"/>
              </a:ext>
            </a:extLst>
          </p:cNvPr>
          <p:cNvSpPr/>
          <p:nvPr/>
        </p:nvSpPr>
        <p:spPr>
          <a:xfrm>
            <a:off x="5141182" y="155165"/>
            <a:ext cx="39582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atracción = attraction, ride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ounded Rectangle 11">
            <a:extLst>
              <a:ext uri="{FF2B5EF4-FFF2-40B4-BE49-F238E27FC236}">
                <a16:creationId xmlns:a16="http://schemas.microsoft.com/office/drawing/2014/main" id="{A80C16C3-BEE8-2E40-91C2-BB20053A2BEB}"/>
              </a:ext>
            </a:extLst>
          </p:cNvPr>
          <p:cNvSpPr/>
          <p:nvPr/>
        </p:nvSpPr>
        <p:spPr>
          <a:xfrm>
            <a:off x="5136428" y="678094"/>
            <a:ext cx="276647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GB" sz="2000" b="1" dirty="0">
                <a:solidFill>
                  <a:prstClr val="white"/>
                </a:solidFill>
                <a:latin typeface="Century Gothic" panose="020B0502020202020204" pitchFamily="34" charset="0"/>
              </a:rPr>
              <a:t>el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fantasma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ghost</a:t>
            </a:r>
          </a:p>
        </p:txBody>
      </p:sp>
      <p:sp>
        <p:nvSpPr>
          <p:cNvPr id="40" name="Rounded Rectangular Callout 39">
            <a:extLst>
              <a:ext uri="{FF2B5EF4-FFF2-40B4-BE49-F238E27FC236}">
                <a16:creationId xmlns:a16="http://schemas.microsoft.com/office/drawing/2014/main" id="{CCB4E5CB-DB78-904C-9CE8-5248666E8DFE}"/>
              </a:ext>
            </a:extLst>
          </p:cNvPr>
          <p:cNvSpPr/>
          <p:nvPr/>
        </p:nvSpPr>
        <p:spPr>
          <a:xfrm>
            <a:off x="5049036" y="2018294"/>
            <a:ext cx="4178300" cy="724354"/>
          </a:xfrm>
          <a:prstGeom prst="wedgeRoundRectCallout">
            <a:avLst>
              <a:gd name="adj1" fmla="val 34156"/>
              <a:gd name="adj2" fmla="val 6207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5. </a:t>
            </a:r>
            <a:r>
              <a:rPr kumimoji="0" lang="en-GB" sz="2000" i="0" u="none" strike="noStrike" kern="1200" cap="none" spc="0" normalizeH="0" baseline="0" noProof="0" dirty="0">
                <a:ln>
                  <a:noFill/>
                </a:ln>
                <a:solidFill>
                  <a:srgbClr val="002060"/>
                </a:solidFill>
                <a:effectLst/>
                <a:uLnTx/>
                <a:uFillTx/>
                <a:latin typeface="Century Gothic"/>
                <a:ea typeface="+mn-ea"/>
                <a:cs typeface="+mn-cs"/>
              </a:rPr>
              <a:t>Tengo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sed</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pero</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este</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a:t>
            </a:r>
            <a:r>
              <a:rPr lang="en-GB" sz="2000" dirty="0">
                <a:solidFill>
                  <a:srgbClr val="002060"/>
                </a:solidFill>
                <a:latin typeface="Century Gothic"/>
              </a:rPr>
              <a:t>café </a:t>
            </a:r>
            <a:r>
              <a:rPr lang="en-GB" sz="2000" dirty="0" err="1">
                <a:solidFill>
                  <a:srgbClr val="002060"/>
                </a:solidFill>
                <a:latin typeface="Century Gothic"/>
              </a:rPr>
              <a:t>faltan</a:t>
            </a:r>
            <a:r>
              <a:rPr lang="en-GB" sz="2000" dirty="0">
                <a:solidFill>
                  <a:srgbClr val="002060"/>
                </a:solidFill>
                <a:latin typeface="Century Gothic"/>
              </a:rPr>
              <a:t> </a:t>
            </a:r>
            <a:r>
              <a:rPr lang="en-GB" sz="2000" dirty="0" err="1">
                <a:solidFill>
                  <a:srgbClr val="002060"/>
                </a:solidFill>
                <a:latin typeface="Century Gothic"/>
              </a:rPr>
              <a:t>botellas</a:t>
            </a:r>
            <a:r>
              <a:rPr lang="en-GB" sz="2000" dirty="0">
                <a:solidFill>
                  <a:srgbClr val="002060"/>
                </a:solidFill>
                <a:latin typeface="Century Gothic"/>
              </a:rPr>
              <a:t> de </a:t>
            </a:r>
            <a:r>
              <a:rPr lang="en-GB" sz="2000" dirty="0" err="1">
                <a:solidFill>
                  <a:srgbClr val="002060"/>
                </a:solidFill>
                <a:latin typeface="Century Gothic"/>
              </a:rPr>
              <a:t>agua</a:t>
            </a:r>
            <a:r>
              <a:rPr lang="en-GB" sz="2000" dirty="0">
                <a:solidFill>
                  <a:srgbClr val="002060"/>
                </a:solidFill>
                <a:latin typeface="Century Gothic"/>
              </a:rPr>
              <a:t>.</a:t>
            </a:r>
            <a:endParaRPr kumimoji="0" lang="en-GB" sz="20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6E5480F4-E582-584B-9FB5-D311842F8ADF}"/>
              </a:ext>
            </a:extLst>
          </p:cNvPr>
          <p:cNvSpPr txBox="1"/>
          <p:nvPr/>
        </p:nvSpPr>
        <p:spPr>
          <a:xfrm>
            <a:off x="9718398" y="5820835"/>
            <a:ext cx="3908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Body)"/>
                <a:ea typeface="+mn-ea"/>
                <a:cs typeface="+mn-cs"/>
              </a:rPr>
              <a:t>8</a:t>
            </a:r>
          </a:p>
        </p:txBody>
      </p:sp>
      <p:pic>
        <p:nvPicPr>
          <p:cNvPr id="42" name="Picture 8" descr="green checkmark">
            <a:extLst>
              <a:ext uri="{FF2B5EF4-FFF2-40B4-BE49-F238E27FC236}">
                <a16:creationId xmlns:a16="http://schemas.microsoft.com/office/drawing/2014/main" id="{673C4D63-33E4-FD46-B4EF-C453DBC98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716" y="5775966"/>
            <a:ext cx="395334" cy="411807"/>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48106" r="25920"/>
          <a:stretch/>
        </p:blipFill>
        <p:spPr>
          <a:xfrm>
            <a:off x="55671" y="1097312"/>
            <a:ext cx="672241" cy="1455825"/>
          </a:xfrm>
          <a:prstGeom prst="rect">
            <a:avLst/>
          </a:prstGeom>
        </p:spPr>
      </p:pic>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23490" r="49187"/>
          <a:stretch/>
        </p:blipFill>
        <p:spPr>
          <a:xfrm>
            <a:off x="8109794" y="515849"/>
            <a:ext cx="703329" cy="1447951"/>
          </a:xfrm>
          <a:prstGeom prst="rect">
            <a:avLst/>
          </a:prstGeom>
        </p:spPr>
      </p:pic>
      <p:pic>
        <p:nvPicPr>
          <p:cNvPr id="1026" name="Picture 2" descr="amusement park clipart png&#10;"/>
          <p:cNvPicPr>
            <a:picLocks noChangeAspect="1" noChangeArrowheads="1"/>
          </p:cNvPicPr>
          <p:nvPr/>
        </p:nvPicPr>
        <p:blipFill rotWithShape="1">
          <a:blip r:embed="rId7">
            <a:extLst>
              <a:ext uri="{28A0092B-C50C-407E-A947-70E740481C1C}">
                <a14:useLocalDpi xmlns:a14="http://schemas.microsoft.com/office/drawing/2010/main" val="0"/>
              </a:ext>
            </a:extLst>
          </a:blip>
          <a:srcRect l="16213" t="8950" r="16744"/>
          <a:stretch/>
        </p:blipFill>
        <p:spPr bwMode="auto">
          <a:xfrm>
            <a:off x="9157249" y="260341"/>
            <a:ext cx="1570277" cy="122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Distinguishing </a:t>
            </a:r>
            <a:r>
              <a:rPr lang="en-GB" sz="2400" b="1" dirty="0">
                <a:solidFill>
                  <a:schemeClr val="bg1"/>
                </a:solidFill>
              </a:rPr>
              <a:t>one thing </a:t>
            </a:r>
            <a:r>
              <a:rPr lang="en-GB" sz="2400" b="1">
                <a:solidFill>
                  <a:schemeClr val="bg1"/>
                </a:solidFill>
              </a:rPr>
              <a:t>from another</a:t>
            </a:r>
            <a:br>
              <a:rPr lang="en-GB" sz="2400" b="1">
                <a:solidFill>
                  <a:schemeClr val="bg1"/>
                </a:solidFill>
              </a:rPr>
            </a:br>
            <a:r>
              <a:rPr lang="en-GB" sz="2400">
                <a:solidFill>
                  <a:schemeClr val="bg1"/>
                </a:solidFill>
              </a:rPr>
              <a:t>Demonstrative adjectives</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33989" y="1356937"/>
            <a:ext cx="115160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You have seen that the singular </a:t>
            </a:r>
            <a:r>
              <a:rPr kumimoji="0" lang="en-US" sz="2400" b="1" i="1" u="none" strike="noStrike" kern="1200" cap="none" spc="0" normalizeH="0" baseline="0" noProof="0">
                <a:ln>
                  <a:noFill/>
                </a:ln>
                <a:solidFill>
                  <a:schemeClr val="accent5">
                    <a:lumMod val="50000"/>
                  </a:schemeClr>
                </a:solidFill>
                <a:effectLst/>
                <a:uLnTx/>
                <a:uFillTx/>
                <a:latin typeface="Century Gothic"/>
                <a:ea typeface="+mn-ea"/>
                <a:cs typeface="+mn-cs"/>
              </a:rPr>
              <a:t>masculine</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word for ‘this’ is ______</a:t>
            </a:r>
            <a:r>
              <a:rPr kumimoji="0" lang="en-US" sz="2400" b="0" i="0" u="none" strike="noStrike" kern="1200" cap="none" spc="0" normalizeH="0" noProof="0">
                <a:ln>
                  <a:noFill/>
                </a:ln>
                <a:solidFill>
                  <a:schemeClr val="accent5">
                    <a:lumMod val="50000"/>
                  </a:schemeClr>
                </a:solidFill>
                <a:effectLst/>
                <a:uLnTx/>
                <a:uFillTx/>
                <a:latin typeface="Century Gothic"/>
                <a:ea typeface="+mn-ea"/>
                <a:cs typeface="+mn-cs"/>
              </a:rPr>
              <a:t> and for ‘that’ is ______.</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1" name="TextBox 10"/>
          <p:cNvSpPr txBox="1"/>
          <p:nvPr/>
        </p:nvSpPr>
        <p:spPr>
          <a:xfrm>
            <a:off x="255813" y="2541303"/>
            <a:ext cx="11650133" cy="461665"/>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In Spanish, 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this</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for a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singular feminine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 use ‘______’.</a:t>
            </a:r>
          </a:p>
        </p:txBody>
      </p:sp>
      <p:sp>
        <p:nvSpPr>
          <p:cNvPr id="13" name="TextBox 12"/>
          <p:cNvSpPr txBox="1"/>
          <p:nvPr/>
        </p:nvSpPr>
        <p:spPr>
          <a:xfrm>
            <a:off x="272086" y="4540167"/>
            <a:ext cx="11379199"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that</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for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singular feminine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 use ‘</a:t>
            </a:r>
            <a:r>
              <a:rPr lang="en-US" sz="2400" b="1" dirty="0" err="1">
                <a:solidFill>
                  <a:schemeClr val="accent5">
                    <a:lumMod val="50000"/>
                  </a:schemeClr>
                </a:solidFill>
              </a:rPr>
              <a:t>es</a:t>
            </a:r>
            <a:r>
              <a:rPr lang="en-US" sz="2400" b="1" dirty="0" err="1">
                <a:solidFill>
                  <a:srgbClr val="F66400"/>
                </a:solidFill>
              </a:rPr>
              <a:t>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7" name="TextBox 16"/>
          <p:cNvSpPr txBox="1"/>
          <p:nvPr/>
        </p:nvSpPr>
        <p:spPr>
          <a:xfrm>
            <a:off x="6515924" y="3272675"/>
            <a:ext cx="49281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chemeClr val="accent5">
                    <a:lumMod val="50000"/>
                  </a:schemeClr>
                </a:solidFill>
                <a:latin typeface="Century Gothic"/>
              </a:rPr>
              <a:t>This</a:t>
            </a:r>
            <a:r>
              <a:rPr lang="en-US" sz="2400" i="1">
                <a:solidFill>
                  <a:schemeClr val="accent5">
                    <a:lumMod val="50000"/>
                  </a:schemeClr>
                </a:solidFill>
                <a:latin typeface="Century Gothic"/>
              </a:rPr>
              <a:t> area of the park is called Mexico.</a:t>
            </a:r>
            <a:endParaRPr kumimoji="0" lang="en-US" sz="2400" b="0" i="1" u="none" strike="noStrike" kern="1200" cap="none" spc="0" normalizeH="0" baseline="0" noProof="0" dirty="0">
              <a:ln>
                <a:noFill/>
              </a:ln>
              <a:solidFill>
                <a:schemeClr val="accent5">
                  <a:lumMod val="50000"/>
                </a:schemeClr>
              </a:solidFill>
              <a:effectLst/>
              <a:uLnTx/>
              <a:uFillTx/>
              <a:latin typeface="Century Gothic"/>
            </a:endParaRPr>
          </a:p>
        </p:txBody>
      </p:sp>
      <p:sp>
        <p:nvSpPr>
          <p:cNvPr id="18" name="TextBox 17"/>
          <p:cNvSpPr txBox="1"/>
          <p:nvPr/>
        </p:nvSpPr>
        <p:spPr>
          <a:xfrm>
            <a:off x="1017958" y="3276951"/>
            <a:ext cx="54979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chemeClr val="accent5">
                    <a:lumMod val="50000"/>
                  </a:schemeClr>
                </a:solidFill>
                <a:effectLst/>
                <a:uLnTx/>
                <a:uFillTx/>
                <a:latin typeface="Century Gothic"/>
                <a:ea typeface="+mn-ea"/>
                <a:cs typeface="+mn-cs"/>
              </a:rPr>
              <a:t>Esta</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zona de</a:t>
            </a:r>
            <a:r>
              <a:rPr kumimoji="0" lang="en-US" sz="2400" b="0" i="0" u="none" strike="noStrike" kern="1200" cap="none" spc="0" normalizeH="0" noProof="0">
                <a:ln>
                  <a:noFill/>
                </a:ln>
                <a:solidFill>
                  <a:schemeClr val="accent5">
                    <a:lumMod val="50000"/>
                  </a:schemeClr>
                </a:solidFill>
                <a:effectLst/>
                <a:uLnTx/>
                <a:uFillTx/>
                <a:latin typeface="Century Gothic"/>
                <a:ea typeface="+mn-ea"/>
                <a:cs typeface="+mn-cs"/>
              </a:rPr>
              <a:t>l parque se llama México</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9" name="TextBox 18"/>
          <p:cNvSpPr txBox="1"/>
          <p:nvPr/>
        </p:nvSpPr>
        <p:spPr>
          <a:xfrm>
            <a:off x="1017958" y="5286143"/>
            <a:ext cx="64243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chemeClr val="accent5">
                    <a:lumMod val="50000"/>
                  </a:schemeClr>
                </a:solidFill>
                <a:effectLst/>
                <a:uLnTx/>
                <a:uFillTx/>
                <a:latin typeface="Century Gothic"/>
                <a:ea typeface="+mn-ea"/>
                <a:cs typeface="+mn-cs"/>
              </a:rPr>
              <a:t>Esa</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señora trabaja</a:t>
            </a:r>
            <a:r>
              <a:rPr kumimoji="0" lang="en-US" sz="2400" b="0" i="0" u="none" strike="noStrike" kern="1200" cap="none" spc="0" normalizeH="0" noProof="0">
                <a:ln>
                  <a:noFill/>
                </a:ln>
                <a:solidFill>
                  <a:schemeClr val="accent5">
                    <a:lumMod val="50000"/>
                  </a:schemeClr>
                </a:solidFill>
                <a:effectLst/>
                <a:uLnTx/>
                <a:uFillTx/>
                <a:latin typeface="Century Gothic"/>
                <a:ea typeface="+mn-ea"/>
                <a:cs typeface="+mn-cs"/>
              </a:rPr>
              <a:t> aquí.</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20" name="TextBox 19"/>
          <p:cNvSpPr txBox="1"/>
          <p:nvPr/>
        </p:nvSpPr>
        <p:spPr>
          <a:xfrm>
            <a:off x="5485928" y="5285663"/>
            <a:ext cx="4386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chemeClr val="accent5">
                    <a:lumMod val="50000"/>
                  </a:schemeClr>
                </a:solidFill>
                <a:effectLst/>
                <a:uLnTx/>
                <a:uFillTx/>
                <a:latin typeface="Century Gothic"/>
                <a:ea typeface="+mn-ea"/>
                <a:cs typeface="+mn-cs"/>
              </a:rPr>
              <a:t>That</a:t>
            </a:r>
            <a:r>
              <a:rPr kumimoji="0" lang="en-US" sz="2400" b="0" i="1" u="none" strike="noStrike" kern="1200" cap="none" spc="0" normalizeH="0" baseline="0" noProof="0">
                <a:ln>
                  <a:noFill/>
                </a:ln>
                <a:solidFill>
                  <a:schemeClr val="accent5">
                    <a:lumMod val="50000"/>
                  </a:schemeClr>
                </a:solidFill>
                <a:effectLst/>
                <a:uLnTx/>
                <a:uFillTx/>
                <a:latin typeface="Century Gothic"/>
                <a:ea typeface="+mn-ea"/>
                <a:cs typeface="+mn-cs"/>
              </a:rPr>
              <a:t> lady works here.</a:t>
            </a:r>
            <a:endPar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5" name="Action Button: Custom 20">
            <a:hlinkClick r:id="" action="ppaction://noaction" highlightClick="1">
              <a:snd r:embed="rId4" name="Esta zona del parque se llama Me%CC%81xico.wav"/>
            </a:hlinkClick>
            <a:extLst>
              <a:ext uri="{FF2B5EF4-FFF2-40B4-BE49-F238E27FC236}">
                <a16:creationId xmlns:a16="http://schemas.microsoft.com/office/drawing/2014/main" id="{36601F64-B6B8-584C-93C6-63DFEC8EBB61}"/>
              </a:ext>
            </a:extLst>
          </p:cNvPr>
          <p:cNvSpPr/>
          <p:nvPr/>
        </p:nvSpPr>
        <p:spPr>
          <a:xfrm>
            <a:off x="307437" y="329875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1</a:t>
            </a:r>
            <a:endParaRPr lang="en-GB" sz="2000" b="1" dirty="0">
              <a:latin typeface="Century Gothic" panose="020B0502020202020204" pitchFamily="34" charset="0"/>
            </a:endParaRPr>
          </a:p>
        </p:txBody>
      </p:sp>
      <p:sp>
        <p:nvSpPr>
          <p:cNvPr id="16" name="Action Button: Custom 20">
            <a:hlinkClick r:id="" action="ppaction://noaction" highlightClick="1">
              <a:snd r:embed="rId5" name="Esa sen%CC%83ora trabaja aqui%CC%81.wav"/>
            </a:hlinkClick>
            <a:extLst>
              <a:ext uri="{FF2B5EF4-FFF2-40B4-BE49-F238E27FC236}">
                <a16:creationId xmlns:a16="http://schemas.microsoft.com/office/drawing/2014/main" id="{F046C8FF-D4CA-1340-A1AE-46559BABB860}"/>
              </a:ext>
            </a:extLst>
          </p:cNvPr>
          <p:cNvSpPr/>
          <p:nvPr/>
        </p:nvSpPr>
        <p:spPr>
          <a:xfrm>
            <a:off x="307437" y="5275815"/>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2</a:t>
            </a:r>
            <a:endParaRPr lang="en-GB" sz="2000" b="1" dirty="0">
              <a:latin typeface="Century Gothic" panose="020B0502020202020204" pitchFamily="34" charset="0"/>
            </a:endParaRPr>
          </a:p>
        </p:txBody>
      </p:sp>
      <p:sp>
        <p:nvSpPr>
          <p:cNvPr id="3" name="Rectangle 2"/>
          <p:cNvSpPr/>
          <p:nvPr/>
        </p:nvSpPr>
        <p:spPr>
          <a:xfrm>
            <a:off x="8739497" y="2539111"/>
            <a:ext cx="813043" cy="461665"/>
          </a:xfrm>
          <a:prstGeom prst="rect">
            <a:avLst/>
          </a:prstGeom>
        </p:spPr>
        <p:txBody>
          <a:bodyPr wrap="none">
            <a:spAutoFit/>
          </a:bodyPr>
          <a:lstStyle/>
          <a:p>
            <a:r>
              <a:rPr lang="en-US" sz="2400" b="1" dirty="0" err="1">
                <a:solidFill>
                  <a:schemeClr val="accent5">
                    <a:lumMod val="50000"/>
                  </a:schemeClr>
                </a:solidFill>
              </a:rPr>
              <a:t>est</a:t>
            </a:r>
            <a:r>
              <a:rPr lang="en-US" sz="2400" b="1" dirty="0" err="1">
                <a:solidFill>
                  <a:srgbClr val="F66400"/>
                </a:solidFill>
              </a:rPr>
              <a:t>a</a:t>
            </a:r>
            <a:endParaRPr lang="en-GB" sz="2400" dirty="0"/>
          </a:p>
        </p:txBody>
      </p:sp>
      <p:sp>
        <p:nvSpPr>
          <p:cNvPr id="21" name="Rectangle 20"/>
          <p:cNvSpPr/>
          <p:nvPr/>
        </p:nvSpPr>
        <p:spPr>
          <a:xfrm>
            <a:off x="8985568" y="1356937"/>
            <a:ext cx="979755" cy="461665"/>
          </a:xfrm>
          <a:prstGeom prst="rect">
            <a:avLst/>
          </a:prstGeom>
        </p:spPr>
        <p:txBody>
          <a:bodyPr wrap="none">
            <a:spAutoFit/>
          </a:bodyPr>
          <a:lstStyle/>
          <a:p>
            <a:r>
              <a:rPr lang="en-US" sz="2400" b="1">
                <a:solidFill>
                  <a:schemeClr val="accent5">
                    <a:lumMod val="50000"/>
                  </a:schemeClr>
                </a:solidFill>
              </a:rPr>
              <a:t>‘est</a:t>
            </a:r>
            <a:r>
              <a:rPr lang="en-US" sz="2400" b="1">
                <a:solidFill>
                  <a:srgbClr val="F66400"/>
                </a:solidFill>
              </a:rPr>
              <a:t>e</a:t>
            </a:r>
            <a:r>
              <a:rPr lang="en-US" sz="2400" b="1">
                <a:solidFill>
                  <a:srgbClr val="002060"/>
                </a:solidFill>
              </a:rPr>
              <a:t>’</a:t>
            </a:r>
            <a:endParaRPr lang="en-GB" sz="2400" dirty="0">
              <a:solidFill>
                <a:srgbClr val="002060"/>
              </a:solidFill>
            </a:endParaRPr>
          </a:p>
        </p:txBody>
      </p:sp>
      <p:sp>
        <p:nvSpPr>
          <p:cNvPr id="22" name="Rectangle 21"/>
          <p:cNvSpPr/>
          <p:nvPr/>
        </p:nvSpPr>
        <p:spPr>
          <a:xfrm>
            <a:off x="1521826" y="1711546"/>
            <a:ext cx="886781" cy="461665"/>
          </a:xfrm>
          <a:prstGeom prst="rect">
            <a:avLst/>
          </a:prstGeom>
        </p:spPr>
        <p:txBody>
          <a:bodyPr wrap="none">
            <a:spAutoFit/>
          </a:bodyPr>
          <a:lstStyle/>
          <a:p>
            <a:r>
              <a:rPr lang="en-US" sz="2400" b="1">
                <a:solidFill>
                  <a:schemeClr val="accent5">
                    <a:lumMod val="50000"/>
                  </a:schemeClr>
                </a:solidFill>
              </a:rPr>
              <a:t>‘es</a:t>
            </a:r>
            <a:r>
              <a:rPr lang="en-US" sz="2400" b="1">
                <a:solidFill>
                  <a:srgbClr val="F66400"/>
                </a:solidFill>
              </a:rPr>
              <a:t>e</a:t>
            </a:r>
            <a:r>
              <a:rPr lang="en-US" sz="2400" b="1">
                <a:solidFill>
                  <a:srgbClr val="002060"/>
                </a:solidFill>
              </a:rPr>
              <a:t>’</a:t>
            </a:r>
            <a:endParaRPr lang="en-GB" sz="2400" dirty="0">
              <a:solidFill>
                <a:srgbClr val="002060"/>
              </a:solidFill>
            </a:endParaRPr>
          </a:p>
        </p:txBody>
      </p:sp>
    </p:spTree>
    <p:extLst>
      <p:ext uri="{BB962C8B-B14F-4D97-AF65-F5344CB8AC3E}">
        <p14:creationId xmlns:p14="http://schemas.microsoft.com/office/powerpoint/2010/main" val="1127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p:bldP spid="18" grpId="0"/>
      <p:bldP spid="19" grpId="0"/>
      <p:bldP spid="20" grpId="0"/>
      <p:bldP spid="15" grpId="0" animBg="1"/>
      <p:bldP spid="16" grpId="0" animBg="1"/>
      <p:bldP spid="3"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me park under a blue sky vector graph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326" y="4715954"/>
            <a:ext cx="3528547" cy="1630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7619" y="64316"/>
            <a:ext cx="10355904" cy="762000"/>
          </a:xfrm>
        </p:spPr>
        <p:txBody>
          <a:bodyPr>
            <a:noAutofit/>
          </a:bodyPr>
          <a:lstStyle/>
          <a:p>
            <a:r>
              <a:rPr lang="en-GB" sz="2000" b="1">
                <a:solidFill>
                  <a:srgbClr val="002060"/>
                </a:solidFill>
              </a:rPr>
              <a:t>En el parque de atracciones</a:t>
            </a:r>
            <a:r>
              <a:rPr lang="en-GB" sz="2000">
                <a:solidFill>
                  <a:srgbClr val="002060"/>
                </a:solidFill>
              </a:rPr>
              <a:t> </a:t>
            </a:r>
            <a:br>
              <a:rPr lang="en-GB" sz="2000">
                <a:solidFill>
                  <a:srgbClr val="002060"/>
                </a:solidFill>
              </a:rPr>
            </a:br>
            <a:r>
              <a:rPr lang="en-GB" sz="2000">
                <a:solidFill>
                  <a:srgbClr val="002060"/>
                </a:solidFill>
              </a:rPr>
              <a:t>Escucha y elige ‘this’ o ‘that’. Después escucha y completa </a:t>
            </a:r>
            <a:r>
              <a:rPr lang="en-GB" sz="2000" dirty="0">
                <a:solidFill>
                  <a:srgbClr val="002060"/>
                </a:solidFill>
              </a:rPr>
              <a:t>la </a:t>
            </a:r>
            <a:r>
              <a:rPr lang="en-GB" sz="2000" dirty="0" err="1">
                <a:solidFill>
                  <a:srgbClr val="002060"/>
                </a:solidFill>
              </a:rPr>
              <a:t>frase</a:t>
            </a:r>
            <a:r>
              <a:rPr lang="en-GB" sz="2000" dirty="0">
                <a:solidFill>
                  <a:srgbClr val="002060"/>
                </a:solidFill>
              </a:rPr>
              <a:t> </a:t>
            </a:r>
            <a:r>
              <a:rPr lang="en-GB" sz="2000">
                <a:solidFill>
                  <a:srgbClr val="002060"/>
                </a:solidFill>
              </a:rPr>
              <a:t>en inglés.</a:t>
            </a:r>
            <a:endParaRPr lang="en-GB" sz="20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3476908457"/>
              </p:ext>
            </p:extLst>
          </p:nvPr>
        </p:nvGraphicFramePr>
        <p:xfrm>
          <a:off x="169332" y="828522"/>
          <a:ext cx="3098532" cy="5427134"/>
        </p:xfrm>
        <a:graphic>
          <a:graphicData uri="http://schemas.openxmlformats.org/drawingml/2006/table">
            <a:tbl>
              <a:tblPr firstRow="1" bandRow="1">
                <a:tableStyleId>{5DA37D80-6434-44D0-A028-1B22A696006F}</a:tableStyleId>
              </a:tblPr>
              <a:tblGrid>
                <a:gridCol w="725538">
                  <a:extLst>
                    <a:ext uri="{9D8B030D-6E8A-4147-A177-3AD203B41FA5}">
                      <a16:colId xmlns:a16="http://schemas.microsoft.com/office/drawing/2014/main" val="20000"/>
                    </a:ext>
                  </a:extLst>
                </a:gridCol>
                <a:gridCol w="1211045">
                  <a:extLst>
                    <a:ext uri="{9D8B030D-6E8A-4147-A177-3AD203B41FA5}">
                      <a16:colId xmlns:a16="http://schemas.microsoft.com/office/drawing/2014/main" val="20001"/>
                    </a:ext>
                  </a:extLst>
                </a:gridCol>
                <a:gridCol w="1161949">
                  <a:extLst>
                    <a:ext uri="{9D8B030D-6E8A-4147-A177-3AD203B41FA5}">
                      <a16:colId xmlns:a16="http://schemas.microsoft.com/office/drawing/2014/main" val="3113690902"/>
                    </a:ext>
                  </a:extLst>
                </a:gridCol>
              </a:tblGrid>
              <a:tr h="606444">
                <a:tc>
                  <a:txBody>
                    <a:bodyPr/>
                    <a:lstStyle/>
                    <a:p>
                      <a:endParaRPr lang="en-US" sz="2000" dirty="0">
                        <a:solidFill>
                          <a:srgbClr val="002060"/>
                        </a:solidFill>
                      </a:endParaRPr>
                    </a:p>
                  </a:txBody>
                  <a:tcPr/>
                </a:tc>
                <a:tc>
                  <a:txBody>
                    <a:bodyPr/>
                    <a:lstStyle/>
                    <a:p>
                      <a:pPr algn="ctr"/>
                      <a:r>
                        <a:rPr lang="en-US" sz="2000">
                          <a:solidFill>
                            <a:srgbClr val="002060"/>
                          </a:solidFill>
                        </a:rPr>
                        <a:t>this</a:t>
                      </a:r>
                      <a:endParaRPr lang="en-US" sz="2000" dirty="0">
                        <a:solidFill>
                          <a:srgbClr val="002060"/>
                        </a:solidFill>
                      </a:endParaRPr>
                    </a:p>
                  </a:txBody>
                  <a:tcPr anchor="ctr"/>
                </a:tc>
                <a:tc>
                  <a:txBody>
                    <a:bodyPr/>
                    <a:lstStyle/>
                    <a:p>
                      <a:pPr algn="ctr"/>
                      <a:r>
                        <a:rPr lang="en-US" sz="2000">
                          <a:solidFill>
                            <a:srgbClr val="002060"/>
                          </a:solidFill>
                        </a:rPr>
                        <a:t>that</a:t>
                      </a:r>
                      <a:endParaRPr lang="en-US" sz="2000" dirty="0">
                        <a:solidFill>
                          <a:srgbClr val="002060"/>
                        </a:solidFill>
                      </a:endParaRPr>
                    </a:p>
                  </a:txBody>
                  <a:tcPr anchor="ctr"/>
                </a:tc>
                <a:extLst>
                  <a:ext uri="{0D108BD9-81ED-4DB2-BD59-A6C34878D82A}">
                    <a16:rowId xmlns:a16="http://schemas.microsoft.com/office/drawing/2014/main" val="10000"/>
                  </a:ext>
                </a:extLst>
              </a:tr>
              <a:tr h="575582">
                <a:tc>
                  <a:txBody>
                    <a:bodyPr/>
                    <a:lstStyle/>
                    <a:p>
                      <a:endParaRPr lang="en-US" dirty="0">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1"/>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2"/>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3"/>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4"/>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5"/>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6"/>
                  </a:ext>
                </a:extLst>
              </a:tr>
              <a:tr h="606444">
                <a:tc>
                  <a:txBody>
                    <a:bodyPr/>
                    <a:lstStyle/>
                    <a:p>
                      <a:endParaRPr lang="en-US">
                        <a:solidFill>
                          <a:srgbClr val="002060"/>
                        </a:solidFill>
                      </a:endParaRPr>
                    </a:p>
                  </a:txBody>
                  <a:tcPr/>
                </a:tc>
                <a:tc>
                  <a:txBody>
                    <a:bodyPr/>
                    <a:lstStyle/>
                    <a:p>
                      <a:pPr algn="l"/>
                      <a:endParaRPr lang="en-US" sz="200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7"/>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4" name="Esa tienda vende recuerdos.wav"/>
            </a:hlinkClick>
            <a:extLst>
              <a:ext uri="{FF2B5EF4-FFF2-40B4-BE49-F238E27FC236}">
                <a16:creationId xmlns:a16="http://schemas.microsoft.com/office/drawing/2014/main" id="{30030AF8-564D-734B-84B9-DB4C7A3A6A53}"/>
              </a:ext>
            </a:extLst>
          </p:cNvPr>
          <p:cNvSpPr/>
          <p:nvPr/>
        </p:nvSpPr>
        <p:spPr>
          <a:xfrm>
            <a:off x="264399" y="1516010"/>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Esa chica ya esta%CC%81 comprando entradas.wav"/>
            </a:hlinkClick>
            <a:extLst>
              <a:ext uri="{FF2B5EF4-FFF2-40B4-BE49-F238E27FC236}">
                <a16:creationId xmlns:a16="http://schemas.microsoft.com/office/drawing/2014/main" id="{30030AF8-564D-734B-84B9-DB4C7A3A6A53}"/>
              </a:ext>
            </a:extLst>
          </p:cNvPr>
          <p:cNvSpPr/>
          <p:nvPr/>
        </p:nvSpPr>
        <p:spPr>
          <a:xfrm>
            <a:off x="264399" y="2114000"/>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Esta sen%CC%83ora reparte planos del parque.wav"/>
            </a:hlinkClick>
            <a:extLst>
              <a:ext uri="{FF2B5EF4-FFF2-40B4-BE49-F238E27FC236}">
                <a16:creationId xmlns:a16="http://schemas.microsoft.com/office/drawing/2014/main" id="{30030AF8-564D-734B-84B9-DB4C7A3A6A53}"/>
              </a:ext>
            </a:extLst>
          </p:cNvPr>
          <p:cNvSpPr/>
          <p:nvPr/>
        </p:nvSpPr>
        <p:spPr>
          <a:xfrm>
            <a:off x="276494" y="2706666"/>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Esta comida tiene un sabor raro.wav"/>
            </a:hlinkClick>
            <a:extLst>
              <a:ext uri="{FF2B5EF4-FFF2-40B4-BE49-F238E27FC236}">
                <a16:creationId xmlns:a16="http://schemas.microsoft.com/office/drawing/2014/main" id="{30030AF8-564D-734B-84B9-DB4C7A3A6A53}"/>
              </a:ext>
            </a:extLst>
          </p:cNvPr>
          <p:cNvSpPr/>
          <p:nvPr/>
        </p:nvSpPr>
        <p:spPr>
          <a:xfrm>
            <a:off x="283179" y="3305144"/>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Esa escritora escribe historias maravillosas.wav"/>
            </a:hlinkClick>
            <a:extLst>
              <a:ext uri="{FF2B5EF4-FFF2-40B4-BE49-F238E27FC236}">
                <a16:creationId xmlns:a16="http://schemas.microsoft.com/office/drawing/2014/main" id="{30030AF8-564D-734B-84B9-DB4C7A3A6A53}"/>
              </a:ext>
            </a:extLst>
          </p:cNvPr>
          <p:cNvSpPr/>
          <p:nvPr/>
        </p:nvSpPr>
        <p:spPr>
          <a:xfrm>
            <a:off x="289626" y="3924095"/>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Esta artista es muy conocida en Me%CC%81xico.wav"/>
            </a:hlinkClick>
            <a:extLst>
              <a:ext uri="{FF2B5EF4-FFF2-40B4-BE49-F238E27FC236}">
                <a16:creationId xmlns:a16="http://schemas.microsoft.com/office/drawing/2014/main" id="{30030AF8-564D-734B-84B9-DB4C7A3A6A53}"/>
              </a:ext>
            </a:extLst>
          </p:cNvPr>
          <p:cNvSpPr/>
          <p:nvPr/>
        </p:nvSpPr>
        <p:spPr>
          <a:xfrm>
            <a:off x="276494" y="4516098"/>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Esa foto me da risa.wav"/>
            </a:hlinkClick>
            <a:extLst>
              <a:ext uri="{FF2B5EF4-FFF2-40B4-BE49-F238E27FC236}">
                <a16:creationId xmlns:a16="http://schemas.microsoft.com/office/drawing/2014/main" id="{30030AF8-564D-734B-84B9-DB4C7A3A6A53}"/>
              </a:ext>
            </a:extLst>
          </p:cNvPr>
          <p:cNvSpPr/>
          <p:nvPr/>
        </p:nvSpPr>
        <p:spPr>
          <a:xfrm>
            <a:off x="276494" y="5135049"/>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Esa cola es demasiado larga.wav"/>
            </a:hlinkClick>
            <a:extLst>
              <a:ext uri="{FF2B5EF4-FFF2-40B4-BE49-F238E27FC236}">
                <a16:creationId xmlns:a16="http://schemas.microsoft.com/office/drawing/2014/main" id="{30030AF8-564D-734B-84B9-DB4C7A3A6A53}"/>
              </a:ext>
            </a:extLst>
          </p:cNvPr>
          <p:cNvSpPr/>
          <p:nvPr/>
        </p:nvSpPr>
        <p:spPr>
          <a:xfrm>
            <a:off x="283179" y="5727052"/>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4" name="TextBox 23"/>
          <p:cNvSpPr txBox="1"/>
          <p:nvPr/>
        </p:nvSpPr>
        <p:spPr>
          <a:xfrm>
            <a:off x="3286296" y="1504661"/>
            <a:ext cx="744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latin typeface="Century Gothic"/>
              </a:rPr>
              <a:t>That </a:t>
            </a:r>
            <a:r>
              <a:rPr kumimoji="0" lang="en-US" sz="2000" u="none" strike="noStrike" kern="1200" cap="none" spc="0" normalizeH="0" baseline="0" noProof="0">
                <a:ln>
                  <a:noFill/>
                </a:ln>
                <a:solidFill>
                  <a:srgbClr val="002060"/>
                </a:solidFill>
                <a:effectLst/>
                <a:uLnTx/>
                <a:uFillTx/>
                <a:latin typeface="Century Gothic"/>
              </a:rPr>
              <a:t>_______</a:t>
            </a:r>
            <a:r>
              <a:rPr kumimoji="0" lang="en-US" sz="2000" b="0" u="none" strike="noStrike" kern="1200" cap="none" spc="0" normalizeH="0" baseline="0" noProof="0">
                <a:ln>
                  <a:noFill/>
                </a:ln>
                <a:solidFill>
                  <a:srgbClr val="002060"/>
                </a:solidFill>
                <a:effectLst/>
                <a:uLnTx/>
                <a:uFillTx/>
                <a:latin typeface="Century Gothic"/>
              </a:rPr>
              <a:t> sells </a:t>
            </a:r>
            <a:r>
              <a:rPr kumimoji="0" lang="en-US" sz="2000" b="1" u="none" strike="noStrike" kern="1200" cap="none" spc="0" normalizeH="0" baseline="0" noProof="0">
                <a:ln>
                  <a:noFill/>
                </a:ln>
                <a:solidFill>
                  <a:srgbClr val="002060"/>
                </a:solidFill>
                <a:effectLst/>
                <a:uLnTx/>
                <a:uFillTx/>
                <a:latin typeface="Century Gothic"/>
              </a:rPr>
              <a:t> </a:t>
            </a:r>
            <a:r>
              <a:rPr kumimoji="0" lang="en-US" sz="2000" u="none" strike="noStrike" kern="1200" cap="none" spc="0" normalizeH="0" baseline="0" noProof="0">
                <a:ln>
                  <a:noFill/>
                </a:ln>
                <a:solidFill>
                  <a:srgbClr val="002060"/>
                </a:solidFill>
                <a:effectLst/>
                <a:uLnTx/>
                <a:uFillTx/>
                <a:latin typeface="Century Gothic"/>
              </a:rPr>
              <a:t>___________</a:t>
            </a:r>
            <a:r>
              <a:rPr kumimoji="0" lang="en-US" sz="2000" b="0" u="none" strike="noStrike" kern="1200" cap="none" spc="0" normalizeH="0" baseline="0" noProof="0">
                <a:ln>
                  <a:noFill/>
                </a:ln>
                <a:solidFill>
                  <a:srgbClr val="002060"/>
                </a:solidFill>
                <a:effectLst/>
                <a:uLnTx/>
                <a:uFillTx/>
                <a:latin typeface="Century Gothic"/>
              </a:rPr>
              <a:t>.</a:t>
            </a:r>
            <a:endParaRPr kumimoji="0" lang="en-US" sz="2000" b="0" u="none" strike="noStrike" kern="1200" cap="none" spc="0" normalizeH="0" baseline="0" noProof="0" dirty="0">
              <a:ln>
                <a:noFill/>
              </a:ln>
              <a:solidFill>
                <a:srgbClr val="002060"/>
              </a:solidFill>
              <a:effectLst/>
              <a:uLnTx/>
              <a:uFillTx/>
              <a:latin typeface="Century Gothic"/>
            </a:endParaRPr>
          </a:p>
        </p:txBody>
      </p:sp>
      <p:sp>
        <p:nvSpPr>
          <p:cNvPr id="25" name="TextBox 24"/>
          <p:cNvSpPr txBox="1"/>
          <p:nvPr/>
        </p:nvSpPr>
        <p:spPr>
          <a:xfrm>
            <a:off x="3286295" y="2096533"/>
            <a:ext cx="52511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2060"/>
                </a:solidFill>
                <a:effectLst/>
                <a:uLnTx/>
                <a:uFillTx/>
                <a:latin typeface="Century Gothic"/>
                <a:ea typeface="+mn-ea"/>
                <a:cs typeface="+mn-cs"/>
              </a:rPr>
              <a:t>That </a:t>
            </a:r>
            <a:r>
              <a:rPr lang="en-US" sz="2000">
                <a:solidFill>
                  <a:srgbClr val="002060"/>
                </a:solidFill>
                <a:latin typeface="Century Gothic"/>
              </a:rPr>
              <a:t>_____</a:t>
            </a:r>
            <a:r>
              <a:rPr kumimoji="0" lang="en-US" sz="2000" b="0" u="none" strike="noStrike" kern="1200" cap="none" spc="0" normalizeH="0" baseline="0" noProof="0">
                <a:ln>
                  <a:noFill/>
                </a:ln>
                <a:solidFill>
                  <a:srgbClr val="002060"/>
                </a:solidFill>
                <a:effectLst/>
                <a:uLnTx/>
                <a:uFillTx/>
                <a:latin typeface="Century Gothic"/>
                <a:ea typeface="+mn-ea"/>
                <a:cs typeface="+mn-cs"/>
              </a:rPr>
              <a:t>  is already buying</a:t>
            </a:r>
            <a:r>
              <a:rPr kumimoji="0" lang="en-US" sz="2000" b="0" u="none" strike="noStrike" kern="1200" cap="none" spc="0" normalizeH="0" noProof="0">
                <a:ln>
                  <a:noFill/>
                </a:ln>
                <a:solidFill>
                  <a:srgbClr val="002060"/>
                </a:solidFill>
                <a:effectLst/>
                <a:uLnTx/>
                <a:uFillTx/>
                <a:latin typeface="Century Gothic"/>
                <a:ea typeface="+mn-ea"/>
                <a:cs typeface="+mn-cs"/>
              </a:rPr>
              <a:t>  </a:t>
            </a:r>
            <a:r>
              <a:rPr kumimoji="0" lang="en-US" sz="2000" b="0" u="none" strike="noStrike" kern="1200" cap="none" spc="0" normalizeH="0" baseline="0" noProof="0">
                <a:ln>
                  <a:noFill/>
                </a:ln>
                <a:solidFill>
                  <a:srgbClr val="002060"/>
                </a:solidFill>
                <a:effectLst/>
                <a:uLnTx/>
                <a:uFillTx/>
                <a:latin typeface="Century Gothic"/>
                <a:ea typeface="+mn-ea"/>
                <a:cs typeface="+mn-cs"/>
              </a:rPr>
              <a:t>________</a:t>
            </a:r>
            <a:r>
              <a:rPr kumimoji="0" lang="en-US" sz="2000" b="0" u="none" strike="noStrike" kern="1200" cap="none" spc="0" normalizeH="0" noProof="0">
                <a:ln>
                  <a:noFill/>
                </a:ln>
                <a:solidFill>
                  <a:srgbClr val="002060"/>
                </a:solidFill>
                <a:effectLst/>
                <a:uLnTx/>
                <a:uFillTx/>
                <a:latin typeface="Century Gothic"/>
                <a:ea typeface="+mn-ea"/>
                <a:cs typeface="+mn-cs"/>
              </a:rPr>
              <a:t>.</a:t>
            </a:r>
            <a:endParaRPr kumimoji="0" lang="en-US" sz="2000" b="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 name="Rectangle 4"/>
          <p:cNvSpPr/>
          <p:nvPr/>
        </p:nvSpPr>
        <p:spPr>
          <a:xfrm>
            <a:off x="4034398" y="1492003"/>
            <a:ext cx="7841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dirty="0">
                <a:ln>
                  <a:noFill/>
                </a:ln>
                <a:solidFill>
                  <a:srgbClr val="F66400"/>
                </a:solidFill>
                <a:effectLst/>
                <a:uLnTx/>
                <a:uFillTx/>
                <a:latin typeface="Century Gothic"/>
                <a:ea typeface="+mn-ea"/>
                <a:cs typeface="+mn-cs"/>
              </a:rPr>
              <a:t>shop</a:t>
            </a:r>
            <a:endParaRPr kumimoji="0" lang="en-GB" sz="2000" b="0" strike="noStrike" kern="1200" cap="none" spc="0" normalizeH="0" baseline="0" noProof="0" dirty="0">
              <a:ln>
                <a:noFill/>
              </a:ln>
              <a:solidFill>
                <a:srgbClr val="F66400"/>
              </a:solidFill>
              <a:effectLst/>
              <a:uLnTx/>
              <a:uFillTx/>
              <a:latin typeface="Century Gothic"/>
              <a:ea typeface="+mn-ea"/>
              <a:cs typeface="+mn-cs"/>
            </a:endParaRPr>
          </a:p>
        </p:txBody>
      </p:sp>
      <p:sp>
        <p:nvSpPr>
          <p:cNvPr id="38" name="TextBox 37"/>
          <p:cNvSpPr txBox="1"/>
          <p:nvPr/>
        </p:nvSpPr>
        <p:spPr>
          <a:xfrm>
            <a:off x="5566689" y="1484498"/>
            <a:ext cx="14235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dirty="0">
                <a:ln>
                  <a:noFill/>
                </a:ln>
                <a:solidFill>
                  <a:srgbClr val="F66400"/>
                </a:solidFill>
                <a:effectLst/>
                <a:uLnTx/>
                <a:uFillTx/>
                <a:latin typeface="Century Gothic"/>
                <a:ea typeface="+mn-ea"/>
                <a:cs typeface="+mn-cs"/>
              </a:rPr>
              <a:t>souvenirs</a:t>
            </a:r>
          </a:p>
        </p:txBody>
      </p:sp>
      <p:sp>
        <p:nvSpPr>
          <p:cNvPr id="44" name="TextBox 43"/>
          <p:cNvSpPr txBox="1"/>
          <p:nvPr/>
        </p:nvSpPr>
        <p:spPr>
          <a:xfrm>
            <a:off x="3286295" y="2713979"/>
            <a:ext cx="87500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2060"/>
                </a:solidFill>
                <a:effectLst/>
                <a:uLnTx/>
                <a:uFillTx/>
                <a:latin typeface="Century Gothic"/>
                <a:ea typeface="+mn-ea"/>
                <a:cs typeface="+mn-cs"/>
              </a:rPr>
              <a:t>This ______  is handing out _______</a:t>
            </a:r>
            <a:r>
              <a:rPr kumimoji="0" lang="en-US" sz="2000" b="0" u="none" strike="noStrike" kern="1200" cap="none" spc="0" normalizeH="0" noProof="0">
                <a:ln>
                  <a:noFill/>
                </a:ln>
                <a:solidFill>
                  <a:srgbClr val="002060"/>
                </a:solidFill>
                <a:effectLst/>
                <a:uLnTx/>
                <a:uFillTx/>
                <a:latin typeface="Century Gothic"/>
                <a:ea typeface="+mn-ea"/>
                <a:cs typeface="+mn-cs"/>
              </a:rPr>
              <a:t> </a:t>
            </a:r>
            <a:r>
              <a:rPr kumimoji="0" lang="en-US" sz="2000" b="0" u="none" strike="noStrike" kern="1200" cap="none" spc="0" normalizeH="0" baseline="0" noProof="0">
                <a:ln>
                  <a:noFill/>
                </a:ln>
                <a:solidFill>
                  <a:srgbClr val="002060"/>
                </a:solidFill>
                <a:effectLst/>
                <a:uLnTx/>
                <a:uFillTx/>
                <a:latin typeface="Century Gothic"/>
                <a:ea typeface="+mn-ea"/>
                <a:cs typeface="+mn-cs"/>
              </a:rPr>
              <a:t>of the park.</a:t>
            </a:r>
            <a:endParaRPr kumimoji="0" lang="en-US" sz="2000" b="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5" name="TextBox 44"/>
          <p:cNvSpPr txBox="1"/>
          <p:nvPr/>
        </p:nvSpPr>
        <p:spPr>
          <a:xfrm>
            <a:off x="6533099" y="2709403"/>
            <a:ext cx="9543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a:ln>
                  <a:noFill/>
                </a:ln>
                <a:solidFill>
                  <a:srgbClr val="F66400"/>
                </a:solidFill>
                <a:effectLst/>
                <a:uLnTx/>
                <a:uFillTx/>
                <a:latin typeface="Century Gothic"/>
                <a:ea typeface="+mn-ea"/>
                <a:cs typeface="+mn-cs"/>
              </a:rPr>
              <a:t>maps</a:t>
            </a:r>
            <a:endParaRPr kumimoji="0" lang="en-US" sz="2000" b="0" strike="noStrike" kern="1200" cap="none" spc="0" normalizeH="0" baseline="0" noProof="0" dirty="0">
              <a:ln>
                <a:noFill/>
              </a:ln>
              <a:solidFill>
                <a:srgbClr val="F66400"/>
              </a:solidFill>
              <a:effectLst/>
              <a:uLnTx/>
              <a:uFillTx/>
              <a:latin typeface="Century Gothic"/>
              <a:ea typeface="+mn-ea"/>
              <a:cs typeface="+mn-cs"/>
            </a:endParaRPr>
          </a:p>
        </p:txBody>
      </p:sp>
      <p:sp>
        <p:nvSpPr>
          <p:cNvPr id="46" name="Rectangle 45"/>
          <p:cNvSpPr/>
          <p:nvPr/>
        </p:nvSpPr>
        <p:spPr>
          <a:xfrm>
            <a:off x="3946117" y="2706666"/>
            <a:ext cx="7248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a:ln>
                  <a:noFill/>
                </a:ln>
                <a:solidFill>
                  <a:srgbClr val="F66400"/>
                </a:solidFill>
                <a:effectLst/>
                <a:uLnTx/>
                <a:uFillTx/>
                <a:latin typeface="Century Gothic"/>
                <a:ea typeface="+mn-ea"/>
                <a:cs typeface="+mn-cs"/>
              </a:rPr>
              <a:t>lady</a:t>
            </a:r>
            <a:endParaRPr kumimoji="0" lang="en-GB" sz="2000" b="0" strike="noStrike" kern="1200" cap="none" spc="0" normalizeH="0" baseline="0" noProof="0" dirty="0">
              <a:ln>
                <a:noFill/>
              </a:ln>
              <a:solidFill>
                <a:srgbClr val="F66400"/>
              </a:solidFill>
              <a:effectLst/>
              <a:uLnTx/>
              <a:uFillTx/>
              <a:latin typeface="Century Gothic"/>
              <a:ea typeface="+mn-ea"/>
              <a:cs typeface="+mn-cs"/>
            </a:endParaRPr>
          </a:p>
        </p:txBody>
      </p:sp>
      <p:sp>
        <p:nvSpPr>
          <p:cNvPr id="47" name="TextBox 46"/>
          <p:cNvSpPr txBox="1"/>
          <p:nvPr/>
        </p:nvSpPr>
        <p:spPr>
          <a:xfrm>
            <a:off x="3286295" y="3307864"/>
            <a:ext cx="57501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2060"/>
                </a:solidFill>
                <a:effectLst/>
                <a:uLnTx/>
                <a:uFillTx/>
                <a:latin typeface="Century Gothic"/>
                <a:ea typeface="+mn-ea"/>
                <a:cs typeface="+mn-cs"/>
              </a:rPr>
              <a:t>This _______  has a  _________</a:t>
            </a:r>
            <a:r>
              <a:rPr kumimoji="0" lang="en-US" sz="2000" b="0" u="none" strike="noStrike" kern="1200" cap="none" spc="0" normalizeH="0" noProof="0">
                <a:ln>
                  <a:noFill/>
                </a:ln>
                <a:solidFill>
                  <a:srgbClr val="002060"/>
                </a:solidFill>
                <a:effectLst/>
                <a:uLnTx/>
                <a:uFillTx/>
                <a:latin typeface="Century Gothic"/>
                <a:ea typeface="+mn-ea"/>
                <a:cs typeface="+mn-cs"/>
              </a:rPr>
              <a:t>  _______</a:t>
            </a:r>
            <a:r>
              <a:rPr kumimoji="0" lang="en-US" sz="2000" b="0" u="none" strike="noStrike" kern="1200" cap="none" spc="0" normalizeH="0" baseline="0" noProof="0">
                <a:ln>
                  <a:noFill/>
                </a:ln>
                <a:solidFill>
                  <a:srgbClr val="002060"/>
                </a:solidFill>
                <a:effectLst/>
                <a:uLnTx/>
                <a:uFillTx/>
                <a:latin typeface="Century Gothic"/>
                <a:ea typeface="+mn-ea"/>
                <a:cs typeface="+mn-cs"/>
              </a:rPr>
              <a:t>.</a:t>
            </a:r>
            <a:endParaRPr kumimoji="0" lang="en-US" sz="2000" b="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8" name="Rectangle 47"/>
          <p:cNvSpPr/>
          <p:nvPr/>
        </p:nvSpPr>
        <p:spPr>
          <a:xfrm>
            <a:off x="3919667" y="3286018"/>
            <a:ext cx="77777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dirty="0">
                <a:ln>
                  <a:noFill/>
                </a:ln>
                <a:solidFill>
                  <a:srgbClr val="F66400"/>
                </a:solidFill>
                <a:effectLst/>
                <a:uLnTx/>
                <a:uFillTx/>
                <a:latin typeface="Century Gothic"/>
                <a:ea typeface="+mn-ea"/>
                <a:cs typeface="+mn-cs"/>
              </a:rPr>
              <a:t>food</a:t>
            </a:r>
            <a:endParaRPr kumimoji="0" lang="en-GB" sz="2000" b="0" strike="noStrike" kern="1200" cap="none" spc="0" normalizeH="0" baseline="0" noProof="0" dirty="0">
              <a:ln>
                <a:noFill/>
              </a:ln>
              <a:solidFill>
                <a:srgbClr val="F66400"/>
              </a:solidFill>
              <a:effectLst/>
              <a:uLnTx/>
              <a:uFillTx/>
              <a:latin typeface="Century Gothic"/>
              <a:ea typeface="+mn-ea"/>
              <a:cs typeface="+mn-cs"/>
            </a:endParaRPr>
          </a:p>
        </p:txBody>
      </p:sp>
      <p:sp>
        <p:nvSpPr>
          <p:cNvPr id="49" name="TextBox 48"/>
          <p:cNvSpPr txBox="1"/>
          <p:nvPr/>
        </p:nvSpPr>
        <p:spPr>
          <a:xfrm>
            <a:off x="7006961" y="3293460"/>
            <a:ext cx="8972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a:ln>
                  <a:noFill/>
                </a:ln>
                <a:solidFill>
                  <a:srgbClr val="F66400"/>
                </a:solidFill>
                <a:effectLst/>
                <a:uLnTx/>
                <a:uFillTx/>
                <a:latin typeface="Century Gothic"/>
                <a:ea typeface="+mn-ea"/>
                <a:cs typeface="+mn-cs"/>
              </a:rPr>
              <a:t>taste</a:t>
            </a:r>
            <a:endParaRPr kumimoji="0" lang="en-US" sz="2000" b="0" strike="noStrike" kern="1200" cap="none" spc="0" normalizeH="0" baseline="0" noProof="0" dirty="0">
              <a:ln>
                <a:noFill/>
              </a:ln>
              <a:solidFill>
                <a:srgbClr val="F66400"/>
              </a:solidFill>
              <a:effectLst/>
              <a:uLnTx/>
              <a:uFillTx/>
              <a:latin typeface="Century Gothic"/>
              <a:ea typeface="+mn-ea"/>
              <a:cs typeface="+mn-cs"/>
            </a:endParaRPr>
          </a:p>
        </p:txBody>
      </p:sp>
      <p:sp>
        <p:nvSpPr>
          <p:cNvPr id="50" name="TextBox 49"/>
          <p:cNvSpPr txBox="1"/>
          <p:nvPr/>
        </p:nvSpPr>
        <p:spPr>
          <a:xfrm>
            <a:off x="3286295" y="3922554"/>
            <a:ext cx="9842261" cy="400110"/>
          </a:xfrm>
          <a:prstGeom prst="rect">
            <a:avLst/>
          </a:prstGeom>
          <a:noFill/>
        </p:spPr>
        <p:txBody>
          <a:bodyPr wrap="square" rtlCol="0">
            <a:spAutoFit/>
          </a:bodyPr>
          <a:lstStyle/>
          <a:p>
            <a:pPr lvl="0">
              <a:defRPr/>
            </a:pPr>
            <a:r>
              <a:rPr lang="en-US" sz="2000">
                <a:solidFill>
                  <a:srgbClr val="002060"/>
                </a:solidFill>
              </a:rPr>
              <a:t>That _______ writes ___________  _______</a:t>
            </a:r>
            <a:r>
              <a:rPr kumimoji="0" lang="en-US" sz="2000" b="0" u="none" strike="noStrike" kern="1200" cap="none" spc="0" normalizeH="0" baseline="0" noProof="0">
                <a:ln>
                  <a:noFill/>
                </a:ln>
                <a:solidFill>
                  <a:srgbClr val="002060"/>
                </a:solidFill>
                <a:effectLst/>
                <a:uLnTx/>
                <a:uFillTx/>
                <a:latin typeface="Century Gothic"/>
                <a:ea typeface="+mn-ea"/>
                <a:cs typeface="+mn-cs"/>
              </a:rPr>
              <a:t>.</a:t>
            </a:r>
            <a:endParaRPr kumimoji="0" lang="en-US" sz="2000" b="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1" name="TextBox 50"/>
          <p:cNvSpPr txBox="1"/>
          <p:nvPr/>
        </p:nvSpPr>
        <p:spPr>
          <a:xfrm>
            <a:off x="7185758" y="3913819"/>
            <a:ext cx="968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a:ln>
                  <a:noFill/>
                </a:ln>
                <a:solidFill>
                  <a:srgbClr val="F66400"/>
                </a:solidFill>
                <a:effectLst/>
                <a:uLnTx/>
                <a:uFillTx/>
                <a:latin typeface="Century Gothic"/>
              </a:rPr>
              <a:t>stories</a:t>
            </a:r>
            <a:endParaRPr kumimoji="0" lang="en-US" sz="2000" b="0" strike="noStrike" kern="1200" cap="none" spc="0" normalizeH="0" baseline="0" noProof="0" dirty="0">
              <a:ln>
                <a:noFill/>
              </a:ln>
              <a:solidFill>
                <a:srgbClr val="F66400"/>
              </a:solidFill>
              <a:effectLst/>
              <a:uLnTx/>
              <a:uFillTx/>
              <a:latin typeface="Century Gothic"/>
            </a:endParaRPr>
          </a:p>
        </p:txBody>
      </p:sp>
      <p:sp>
        <p:nvSpPr>
          <p:cNvPr id="53" name="TextBox 52"/>
          <p:cNvSpPr txBox="1"/>
          <p:nvPr/>
        </p:nvSpPr>
        <p:spPr>
          <a:xfrm>
            <a:off x="3286295" y="4514042"/>
            <a:ext cx="7635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2060"/>
                </a:solidFill>
                <a:effectLst/>
                <a:uLnTx/>
                <a:uFillTx/>
                <a:latin typeface="Century Gothic"/>
                <a:ea typeface="+mn-ea"/>
                <a:cs typeface="+mn-cs"/>
              </a:rPr>
              <a:t>This _______ </a:t>
            </a:r>
            <a:r>
              <a:rPr kumimoji="0" lang="en-US" sz="2000" b="0" u="none" strike="noStrike" kern="1200" cap="none" spc="0" normalizeH="0" baseline="0" noProof="0" dirty="0">
                <a:ln>
                  <a:noFill/>
                </a:ln>
                <a:solidFill>
                  <a:srgbClr val="002060"/>
                </a:solidFill>
                <a:effectLst/>
                <a:uLnTx/>
                <a:uFillTx/>
                <a:latin typeface="Century Gothic"/>
                <a:ea typeface="+mn-ea"/>
                <a:cs typeface="+mn-cs"/>
              </a:rPr>
              <a:t>is </a:t>
            </a:r>
            <a:r>
              <a:rPr kumimoji="0" lang="en-US" sz="2000" b="0" u="none" strike="noStrike" kern="1200" cap="none" spc="0" normalizeH="0" baseline="0" noProof="0">
                <a:ln>
                  <a:noFill/>
                </a:ln>
                <a:solidFill>
                  <a:srgbClr val="002060"/>
                </a:solidFill>
                <a:effectLst/>
                <a:uLnTx/>
                <a:uFillTx/>
                <a:latin typeface="Century Gothic"/>
                <a:ea typeface="+mn-ea"/>
                <a:cs typeface="+mn-cs"/>
              </a:rPr>
              <a:t>very well-</a:t>
            </a:r>
            <a:r>
              <a:rPr kumimoji="0" lang="en-US" sz="2000" b="0" u="none" strike="noStrike" kern="1200" cap="none" spc="0" normalizeH="0" noProof="0">
                <a:ln>
                  <a:noFill/>
                </a:ln>
                <a:solidFill>
                  <a:srgbClr val="002060"/>
                </a:solidFill>
                <a:effectLst/>
                <a:uLnTx/>
                <a:uFillTx/>
                <a:latin typeface="Century Gothic"/>
                <a:ea typeface="+mn-ea"/>
                <a:cs typeface="+mn-cs"/>
              </a:rPr>
              <a:t>known in</a:t>
            </a:r>
            <a:r>
              <a:rPr kumimoji="0" lang="en-US" sz="2000" b="0" u="none" strike="noStrike" kern="1200" cap="none" spc="0" normalizeH="0" baseline="0" noProof="0">
                <a:ln>
                  <a:noFill/>
                </a:ln>
                <a:solidFill>
                  <a:srgbClr val="002060"/>
                </a:solidFill>
                <a:effectLst/>
                <a:uLnTx/>
                <a:uFillTx/>
                <a:latin typeface="Century Gothic"/>
                <a:ea typeface="+mn-ea"/>
                <a:cs typeface="+mn-cs"/>
              </a:rPr>
              <a:t> _________.</a:t>
            </a:r>
            <a:endParaRPr kumimoji="0" lang="en-US" sz="2000" b="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Rectangle 53"/>
          <p:cNvSpPr/>
          <p:nvPr/>
        </p:nvSpPr>
        <p:spPr>
          <a:xfrm>
            <a:off x="3988409" y="3909346"/>
            <a:ext cx="8563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dirty="0">
                <a:ln>
                  <a:noFill/>
                </a:ln>
                <a:solidFill>
                  <a:srgbClr val="F66400"/>
                </a:solidFill>
                <a:effectLst/>
                <a:uLnTx/>
                <a:uFillTx/>
                <a:latin typeface="Century Gothic"/>
                <a:ea typeface="+mn-ea"/>
                <a:cs typeface="+mn-cs"/>
              </a:rPr>
              <a:t>writer</a:t>
            </a:r>
            <a:endParaRPr kumimoji="0" lang="en-GB" sz="2000" b="0" strike="noStrike" kern="1200" cap="none" spc="0" normalizeH="0" baseline="0" noProof="0" dirty="0">
              <a:ln>
                <a:noFill/>
              </a:ln>
              <a:solidFill>
                <a:srgbClr val="F66400"/>
              </a:solidFill>
              <a:effectLst/>
              <a:uLnTx/>
              <a:uFillTx/>
              <a:latin typeface="Century Gothic"/>
              <a:ea typeface="+mn-ea"/>
              <a:cs typeface="+mn-cs"/>
            </a:endParaRPr>
          </a:p>
        </p:txBody>
      </p:sp>
      <p:pic>
        <p:nvPicPr>
          <p:cNvPr id="3074" name="Picture 2" descr="Tick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30997" y="1458686"/>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ick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30997" y="1960110"/>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ick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6864" y="2633870"/>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ick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333" y="3246993"/>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ick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25319" y="3897927"/>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ick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6864" y="4444763"/>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ick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20492" y="5066613"/>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Tick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20492" y="5660644"/>
            <a:ext cx="503102" cy="52428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3937300" y="4500834"/>
            <a:ext cx="76014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dirty="0">
                <a:ln>
                  <a:noFill/>
                </a:ln>
                <a:solidFill>
                  <a:srgbClr val="F66400"/>
                </a:solidFill>
                <a:effectLst/>
                <a:uLnTx/>
                <a:uFillTx/>
                <a:latin typeface="Century Gothic"/>
                <a:ea typeface="+mn-ea"/>
                <a:cs typeface="+mn-cs"/>
              </a:rPr>
              <a:t>artist</a:t>
            </a:r>
            <a:endParaRPr kumimoji="0" lang="en-GB" sz="2000" b="0" strike="noStrike" kern="1200" cap="none" spc="0" normalizeH="0" baseline="0" noProof="0" dirty="0">
              <a:ln>
                <a:noFill/>
              </a:ln>
              <a:solidFill>
                <a:srgbClr val="F66400"/>
              </a:solidFill>
              <a:effectLst/>
              <a:uLnTx/>
              <a:uFillTx/>
              <a:latin typeface="Century Gothic"/>
              <a:ea typeface="+mn-ea"/>
              <a:cs typeface="+mn-cs"/>
            </a:endParaRPr>
          </a:p>
        </p:txBody>
      </p:sp>
      <p:sp>
        <p:nvSpPr>
          <p:cNvPr id="65" name="TextBox 64"/>
          <p:cNvSpPr txBox="1"/>
          <p:nvPr/>
        </p:nvSpPr>
        <p:spPr>
          <a:xfrm>
            <a:off x="3327489" y="5130939"/>
            <a:ext cx="71160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a:ln>
                  <a:noFill/>
                </a:ln>
                <a:solidFill>
                  <a:srgbClr val="002060"/>
                </a:solidFill>
                <a:effectLst/>
                <a:uLnTx/>
                <a:uFillTx/>
                <a:latin typeface="Century Gothic"/>
              </a:rPr>
              <a:t>That ________ </a:t>
            </a:r>
            <a:r>
              <a:rPr lang="en-US" sz="2000">
                <a:solidFill>
                  <a:srgbClr val="002060"/>
                </a:solidFill>
                <a:latin typeface="Century Gothic"/>
              </a:rPr>
              <a:t>makes</a:t>
            </a:r>
            <a:r>
              <a:rPr kumimoji="0" lang="en-US" sz="2000" b="0" strike="noStrike" kern="1200" cap="none" spc="0" normalizeH="0" baseline="0" noProof="0">
                <a:ln>
                  <a:noFill/>
                </a:ln>
                <a:solidFill>
                  <a:srgbClr val="002060"/>
                </a:solidFill>
                <a:effectLst/>
                <a:uLnTx/>
                <a:uFillTx/>
                <a:latin typeface="Century Gothic"/>
              </a:rPr>
              <a:t> _____  _______.</a:t>
            </a:r>
            <a:endParaRPr kumimoji="0" lang="en-US" sz="2000" b="0" strike="noStrike" kern="1200" cap="none" spc="0" normalizeH="0" baseline="0" noProof="0" dirty="0">
              <a:ln>
                <a:noFill/>
              </a:ln>
              <a:solidFill>
                <a:srgbClr val="002060"/>
              </a:solidFill>
              <a:effectLst/>
              <a:uLnTx/>
              <a:uFillTx/>
              <a:latin typeface="Century Gothic"/>
            </a:endParaRPr>
          </a:p>
        </p:txBody>
      </p:sp>
      <p:sp>
        <p:nvSpPr>
          <p:cNvPr id="66" name="Rectangle 65"/>
          <p:cNvSpPr/>
          <p:nvPr/>
        </p:nvSpPr>
        <p:spPr>
          <a:xfrm>
            <a:off x="4039893" y="5106453"/>
            <a:ext cx="93968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F66400"/>
                </a:solidFill>
                <a:latin typeface="Century Gothic"/>
              </a:rPr>
              <a:t>photo</a:t>
            </a:r>
            <a:endParaRPr kumimoji="0" lang="en-GB" sz="2000" b="0" strike="noStrike" kern="1200" cap="none" spc="0" normalizeH="0" baseline="0" noProof="0" dirty="0">
              <a:ln>
                <a:noFill/>
              </a:ln>
              <a:solidFill>
                <a:srgbClr val="F66400"/>
              </a:solidFill>
              <a:effectLst/>
              <a:uLnTx/>
              <a:uFillTx/>
              <a:latin typeface="Century Gothic"/>
            </a:endParaRPr>
          </a:p>
        </p:txBody>
      </p:sp>
      <p:sp>
        <p:nvSpPr>
          <p:cNvPr id="67" name="TextBox 66"/>
          <p:cNvSpPr txBox="1"/>
          <p:nvPr/>
        </p:nvSpPr>
        <p:spPr>
          <a:xfrm>
            <a:off x="6755304" y="5117211"/>
            <a:ext cx="9621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66400"/>
                </a:solidFill>
                <a:latin typeface="Century Gothic"/>
              </a:rPr>
              <a:t>laugh</a:t>
            </a:r>
            <a:endParaRPr kumimoji="0" lang="en-US" sz="2000" b="0" strike="noStrike" kern="1200" cap="none" spc="0" normalizeH="0" baseline="0" noProof="0" dirty="0">
              <a:ln>
                <a:noFill/>
              </a:ln>
              <a:solidFill>
                <a:srgbClr val="F66400"/>
              </a:solidFill>
              <a:effectLst/>
              <a:uLnTx/>
              <a:uFillTx/>
              <a:latin typeface="Century Gothic"/>
            </a:endParaRPr>
          </a:p>
        </p:txBody>
      </p:sp>
      <p:sp>
        <p:nvSpPr>
          <p:cNvPr id="68" name="TextBox 67"/>
          <p:cNvSpPr txBox="1"/>
          <p:nvPr/>
        </p:nvSpPr>
        <p:spPr>
          <a:xfrm>
            <a:off x="3317215" y="5747836"/>
            <a:ext cx="6817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a:ln>
                  <a:noFill/>
                </a:ln>
                <a:solidFill>
                  <a:srgbClr val="002060"/>
                </a:solidFill>
                <a:effectLst/>
                <a:uLnTx/>
                <a:uFillTx/>
                <a:latin typeface="Century Gothic"/>
                <a:ea typeface="+mn-ea"/>
                <a:cs typeface="+mn-cs"/>
              </a:rPr>
              <a:t>That ________ is _____  _______.</a:t>
            </a:r>
            <a:endParaRPr kumimoji="0" lang="en-US" sz="2000" b="0" strike="noStrike" kern="1200" cap="none" spc="0" normalizeH="0" baseline="0" noProof="0" dirty="0">
              <a:ln>
                <a:noFill/>
              </a:ln>
              <a:solidFill>
                <a:srgbClr val="002060"/>
              </a:solidFill>
              <a:effectLst/>
              <a:uLnTx/>
              <a:uFillTx/>
              <a:latin typeface="Century Gothic"/>
              <a:ea typeface="+mn-ea"/>
              <a:cs typeface="+mn-cs"/>
            </a:endParaRPr>
          </a:p>
        </p:txBody>
      </p:sp>
      <p:sp>
        <p:nvSpPr>
          <p:cNvPr id="69" name="Rectangle 68"/>
          <p:cNvSpPr/>
          <p:nvPr/>
        </p:nvSpPr>
        <p:spPr>
          <a:xfrm>
            <a:off x="4040237" y="5725064"/>
            <a:ext cx="10038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a:ln>
                  <a:noFill/>
                </a:ln>
                <a:solidFill>
                  <a:srgbClr val="F66400"/>
                </a:solidFill>
                <a:effectLst/>
                <a:uLnTx/>
                <a:uFillTx/>
                <a:latin typeface="Century Gothic"/>
                <a:ea typeface="+mn-ea"/>
                <a:cs typeface="+mn-cs"/>
              </a:rPr>
              <a:t>queue</a:t>
            </a:r>
            <a:endParaRPr kumimoji="0" lang="en-GB" sz="2000" b="0" strike="noStrike" kern="1200" cap="none" spc="0" normalizeH="0" baseline="0" noProof="0" dirty="0">
              <a:ln>
                <a:noFill/>
              </a:ln>
              <a:solidFill>
                <a:srgbClr val="F66400"/>
              </a:solidFill>
              <a:effectLst/>
              <a:uLnTx/>
              <a:uFillTx/>
              <a:latin typeface="Century Gothic"/>
              <a:ea typeface="+mn-ea"/>
              <a:cs typeface="+mn-cs"/>
            </a:endParaRPr>
          </a:p>
        </p:txBody>
      </p:sp>
      <p:sp>
        <p:nvSpPr>
          <p:cNvPr id="70" name="TextBox 69"/>
          <p:cNvSpPr txBox="1"/>
          <p:nvPr/>
        </p:nvSpPr>
        <p:spPr>
          <a:xfrm>
            <a:off x="6161359" y="5747836"/>
            <a:ext cx="12608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66400"/>
                </a:solidFill>
                <a:latin typeface="Century Gothic"/>
              </a:rPr>
              <a:t>long</a:t>
            </a:r>
            <a:endParaRPr kumimoji="0" lang="en-US" sz="2000" b="0" strike="noStrike" kern="1200" cap="none" spc="0" normalizeH="0" baseline="0" noProof="0" dirty="0">
              <a:ln>
                <a:noFill/>
              </a:ln>
              <a:solidFill>
                <a:srgbClr val="F66400"/>
              </a:solidFill>
              <a:effectLst/>
              <a:uLnTx/>
              <a:uFillTx/>
              <a:latin typeface="Century Gothic"/>
            </a:endParaRPr>
          </a:p>
        </p:txBody>
      </p:sp>
      <p:pic>
        <p:nvPicPr>
          <p:cNvPr id="7" name="Picture 6"/>
          <p:cNvPicPr>
            <a:picLocks noChangeAspect="1"/>
          </p:cNvPicPr>
          <p:nvPr/>
        </p:nvPicPr>
        <p:blipFill rotWithShape="1">
          <a:blip r:embed="rId13" cstate="print">
            <a:extLst>
              <a:ext uri="{28A0092B-C50C-407E-A947-70E740481C1C}">
                <a14:useLocalDpi xmlns:a14="http://schemas.microsoft.com/office/drawing/2010/main" val="0"/>
              </a:ext>
            </a:extLst>
          </a:blip>
          <a:srcRect l="48106" r="25920"/>
          <a:stretch/>
        </p:blipFill>
        <p:spPr>
          <a:xfrm>
            <a:off x="11083042" y="5328756"/>
            <a:ext cx="478280" cy="1035778"/>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23490" r="49187"/>
          <a:stretch/>
        </p:blipFill>
        <p:spPr>
          <a:xfrm>
            <a:off x="10194324" y="5197826"/>
            <a:ext cx="567561" cy="1168443"/>
          </a:xfrm>
          <a:prstGeom prst="rect">
            <a:avLst/>
          </a:prstGeom>
        </p:spPr>
      </p:pic>
      <p:sp>
        <p:nvSpPr>
          <p:cNvPr id="62" name="TextBox 61">
            <a:extLst>
              <a:ext uri="{FF2B5EF4-FFF2-40B4-BE49-F238E27FC236}">
                <a16:creationId xmlns:a16="http://schemas.microsoft.com/office/drawing/2014/main" id="{ED24A0D0-2CAF-664D-B725-57962E76D728}"/>
              </a:ext>
            </a:extLst>
          </p:cNvPr>
          <p:cNvSpPr txBox="1"/>
          <p:nvPr/>
        </p:nvSpPr>
        <p:spPr>
          <a:xfrm>
            <a:off x="7358366" y="4514042"/>
            <a:ext cx="11791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dirty="0">
                <a:ln>
                  <a:noFill/>
                </a:ln>
                <a:solidFill>
                  <a:srgbClr val="F66400"/>
                </a:solidFill>
                <a:effectLst/>
                <a:uLnTx/>
                <a:uFillTx/>
                <a:latin typeface="Century Gothic"/>
                <a:ea typeface="+mn-ea"/>
                <a:cs typeface="+mn-cs"/>
              </a:rPr>
              <a:t>Mexico</a:t>
            </a:r>
          </a:p>
        </p:txBody>
      </p:sp>
      <p:pic>
        <p:nvPicPr>
          <p:cNvPr id="64" name="Picture 2" descr="amusement park clipart png&#10;"/>
          <p:cNvPicPr>
            <a:picLocks noChangeAspect="1" noChangeArrowheads="1"/>
          </p:cNvPicPr>
          <p:nvPr/>
        </p:nvPicPr>
        <p:blipFill rotWithShape="1">
          <a:blip r:embed="rId15">
            <a:extLst>
              <a:ext uri="{28A0092B-C50C-407E-A947-70E740481C1C}">
                <a14:useLocalDpi xmlns:a14="http://schemas.microsoft.com/office/drawing/2010/main" val="0"/>
              </a:ext>
            </a:extLst>
          </a:blip>
          <a:srcRect l="16213" t="8950" r="16744"/>
          <a:stretch/>
        </p:blipFill>
        <p:spPr bwMode="auto">
          <a:xfrm>
            <a:off x="9523363" y="2650526"/>
            <a:ext cx="2386351" cy="1863516"/>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6924940" y="2089756"/>
            <a:ext cx="1031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a:solidFill>
                  <a:srgbClr val="F66400"/>
                </a:solidFill>
                <a:latin typeface="Century Gothic"/>
              </a:rPr>
              <a:t>tickets</a:t>
            </a:r>
            <a:endParaRPr kumimoji="0" lang="en-US" sz="2000" b="0" strike="noStrike" kern="1200" cap="none" spc="0" normalizeH="0" baseline="0" noProof="0" dirty="0">
              <a:ln>
                <a:noFill/>
              </a:ln>
              <a:solidFill>
                <a:srgbClr val="F66400"/>
              </a:solidFill>
              <a:effectLst/>
              <a:uLnTx/>
              <a:uFillTx/>
              <a:latin typeface="Century Gothic"/>
              <a:ea typeface="+mn-ea"/>
              <a:cs typeface="+mn-cs"/>
            </a:endParaRPr>
          </a:p>
        </p:txBody>
      </p:sp>
      <p:sp>
        <p:nvSpPr>
          <p:cNvPr id="6" name="Rectangle 5"/>
          <p:cNvSpPr/>
          <p:nvPr/>
        </p:nvSpPr>
        <p:spPr>
          <a:xfrm>
            <a:off x="5697859" y="3286018"/>
            <a:ext cx="1119217" cy="400110"/>
          </a:xfrm>
          <a:prstGeom prst="rect">
            <a:avLst/>
          </a:prstGeom>
        </p:spPr>
        <p:txBody>
          <a:bodyPr wrap="none">
            <a:spAutoFit/>
          </a:bodyPr>
          <a:lstStyle/>
          <a:p>
            <a:r>
              <a:rPr lang="en-US" sz="2000">
                <a:solidFill>
                  <a:srgbClr val="F66400"/>
                </a:solidFill>
              </a:rPr>
              <a:t>strange</a:t>
            </a:r>
            <a:endParaRPr lang="en-GB" sz="2000"/>
          </a:p>
        </p:txBody>
      </p:sp>
      <p:sp>
        <p:nvSpPr>
          <p:cNvPr id="16" name="Rectangle 15"/>
          <p:cNvSpPr/>
          <p:nvPr/>
        </p:nvSpPr>
        <p:spPr>
          <a:xfrm>
            <a:off x="5653904" y="3897927"/>
            <a:ext cx="1582484" cy="400110"/>
          </a:xfrm>
          <a:prstGeom prst="rect">
            <a:avLst/>
          </a:prstGeom>
        </p:spPr>
        <p:txBody>
          <a:bodyPr wrap="none">
            <a:spAutoFit/>
          </a:bodyPr>
          <a:lstStyle/>
          <a:p>
            <a:r>
              <a:rPr lang="en-US" sz="2000">
                <a:solidFill>
                  <a:srgbClr val="F66400"/>
                </a:solidFill>
              </a:rPr>
              <a:t>marvellous </a:t>
            </a:r>
            <a:endParaRPr lang="en-GB" sz="2000"/>
          </a:p>
        </p:txBody>
      </p:sp>
      <p:sp>
        <p:nvSpPr>
          <p:cNvPr id="17" name="Rectangle 16"/>
          <p:cNvSpPr/>
          <p:nvPr/>
        </p:nvSpPr>
        <p:spPr>
          <a:xfrm>
            <a:off x="6011558" y="5112786"/>
            <a:ext cx="662361" cy="400110"/>
          </a:xfrm>
          <a:prstGeom prst="rect">
            <a:avLst/>
          </a:prstGeom>
        </p:spPr>
        <p:txBody>
          <a:bodyPr wrap="none">
            <a:spAutoFit/>
          </a:bodyPr>
          <a:lstStyle/>
          <a:p>
            <a:r>
              <a:rPr lang="en-US" sz="2000">
                <a:solidFill>
                  <a:srgbClr val="F66400"/>
                </a:solidFill>
              </a:rPr>
              <a:t>me </a:t>
            </a:r>
            <a:endParaRPr lang="en-GB" sz="2000"/>
          </a:p>
        </p:txBody>
      </p:sp>
      <p:sp>
        <p:nvSpPr>
          <p:cNvPr id="18" name="Rectangle 17"/>
          <p:cNvSpPr/>
          <p:nvPr/>
        </p:nvSpPr>
        <p:spPr>
          <a:xfrm>
            <a:off x="5372528" y="5739656"/>
            <a:ext cx="678391" cy="400110"/>
          </a:xfrm>
          <a:prstGeom prst="rect">
            <a:avLst/>
          </a:prstGeom>
        </p:spPr>
        <p:txBody>
          <a:bodyPr wrap="none">
            <a:spAutoFit/>
          </a:bodyPr>
          <a:lstStyle/>
          <a:p>
            <a:r>
              <a:rPr lang="en-US" sz="2000">
                <a:solidFill>
                  <a:srgbClr val="F66400"/>
                </a:solidFill>
              </a:rPr>
              <a:t>too </a:t>
            </a:r>
            <a:endParaRPr lang="en-GB" sz="2000"/>
          </a:p>
        </p:txBody>
      </p:sp>
      <p:sp>
        <p:nvSpPr>
          <p:cNvPr id="74" name="Rectangle 73"/>
          <p:cNvSpPr/>
          <p:nvPr/>
        </p:nvSpPr>
        <p:spPr>
          <a:xfrm>
            <a:off x="4039893" y="2091480"/>
            <a:ext cx="5373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strike="noStrike" kern="1200" cap="none" spc="0" normalizeH="0" baseline="0" noProof="0">
                <a:ln>
                  <a:noFill/>
                </a:ln>
                <a:solidFill>
                  <a:srgbClr val="F66400"/>
                </a:solidFill>
                <a:effectLst/>
                <a:uLnTx/>
                <a:uFillTx/>
                <a:latin typeface="Century Gothic"/>
                <a:ea typeface="+mn-ea"/>
                <a:cs typeface="+mn-cs"/>
              </a:rPr>
              <a:t>girl</a:t>
            </a:r>
            <a:endParaRPr kumimoji="0" lang="en-GB" sz="2000" b="0" strike="noStrike" kern="1200" cap="none" spc="0" normalizeH="0" baseline="0" noProof="0" dirty="0">
              <a:ln>
                <a:noFill/>
              </a:ln>
              <a:solidFill>
                <a:srgbClr val="F66400"/>
              </a:solidFill>
              <a:effectLst/>
              <a:uLnTx/>
              <a:uFillTx/>
              <a:latin typeface="Century Gothic"/>
              <a:ea typeface="+mn-ea"/>
              <a:cs typeface="+mn-cs"/>
            </a:endParaRPr>
          </a:p>
        </p:txBody>
      </p:sp>
      <p:pic>
        <p:nvPicPr>
          <p:cNvPr id="2052" name="Picture 4" descr="Feria De Naranjas, Parque Temátic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51707" y="856638"/>
            <a:ext cx="2355293" cy="15701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0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5" grpId="0"/>
      <p:bldP spid="38" grpId="0"/>
      <p:bldP spid="44" grpId="0"/>
      <p:bldP spid="45" grpId="0"/>
      <p:bldP spid="46" grpId="0"/>
      <p:bldP spid="47" grpId="0"/>
      <p:bldP spid="48" grpId="0"/>
      <p:bldP spid="49" grpId="0"/>
      <p:bldP spid="50" grpId="0"/>
      <p:bldP spid="51" grpId="0"/>
      <p:bldP spid="53" grpId="0"/>
      <p:bldP spid="54" grpId="0"/>
      <p:bldP spid="63" grpId="0"/>
      <p:bldP spid="65" grpId="0"/>
      <p:bldP spid="66" grpId="0"/>
      <p:bldP spid="67" grpId="0"/>
      <p:bldP spid="68" grpId="0"/>
      <p:bldP spid="69" grpId="0"/>
      <p:bldP spid="70" grpId="0"/>
      <p:bldP spid="62" grpId="0"/>
      <p:bldP spid="72" grpId="0"/>
      <p:bldP spid="6" grpId="0"/>
      <p:bldP spid="16" grpId="0"/>
      <p:bldP spid="17" grpId="0"/>
      <p:bldP spid="18" grpId="0"/>
      <p:bldP spid="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50080" y="3316083"/>
            <a:ext cx="815159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chemeClr val="accent5">
                    <a:lumMod val="50000"/>
                  </a:schemeClr>
                </a:solidFill>
                <a:effectLst/>
                <a:uLnTx/>
                <a:uFillTx/>
                <a:latin typeface="Century Gothic"/>
                <a:ea typeface="+mn-ea"/>
                <a:cs typeface="+mn-cs"/>
              </a:rPr>
              <a:t>Este </a:t>
            </a:r>
            <a:r>
              <a:rPr kumimoji="0" lang="en-US" sz="2200" b="0" i="1" u="none" strike="noStrike" kern="1200" cap="none" spc="0" normalizeH="0" baseline="0" noProof="0" dirty="0" err="1">
                <a:ln>
                  <a:noFill/>
                </a:ln>
                <a:solidFill>
                  <a:schemeClr val="accent5">
                    <a:lumMod val="50000"/>
                  </a:schemeClr>
                </a:solidFill>
                <a:effectLst/>
                <a:uLnTx/>
                <a:uFillTx/>
                <a:latin typeface="Century Gothic"/>
                <a:ea typeface="+mn-ea"/>
                <a:cs typeface="+mn-cs"/>
              </a:rPr>
              <a:t>parque</a:t>
            </a:r>
            <a:r>
              <a:rPr kumimoji="0" lang="en-US" sz="2200" b="0" i="1" u="none" strike="noStrike" kern="1200" cap="none" spc="0" normalizeH="0" noProof="0" dirty="0">
                <a:ln>
                  <a:noFill/>
                </a:ln>
                <a:solidFill>
                  <a:schemeClr val="accent5">
                    <a:lumMod val="50000"/>
                  </a:schemeClr>
                </a:solidFill>
                <a:effectLst/>
                <a:uLnTx/>
                <a:uFillTx/>
                <a:latin typeface="Century Gothic"/>
                <a:ea typeface="+mn-ea"/>
                <a:cs typeface="+mn-cs"/>
              </a:rPr>
              <a:t> de </a:t>
            </a:r>
            <a:r>
              <a:rPr kumimoji="0" lang="en-US" sz="2200" b="0" i="1" u="none" strike="noStrike" kern="1200" cap="none" spc="0" normalizeH="0" noProof="0" dirty="0" err="1">
                <a:ln>
                  <a:noFill/>
                </a:ln>
                <a:solidFill>
                  <a:schemeClr val="accent5">
                    <a:lumMod val="50000"/>
                  </a:schemeClr>
                </a:solidFill>
                <a:effectLst/>
                <a:uLnTx/>
                <a:uFillTx/>
                <a:latin typeface="Century Gothic"/>
                <a:ea typeface="+mn-ea"/>
                <a:cs typeface="+mn-cs"/>
              </a:rPr>
              <a:t>atracciones</a:t>
            </a:r>
            <a:r>
              <a:rPr kumimoji="0" lang="en-US" sz="2200" b="0" i="1" u="none" strike="noStrike" kern="1200" cap="none" spc="0" normalizeH="0" noProof="0" dirty="0">
                <a:ln>
                  <a:noFill/>
                </a:ln>
                <a:solidFill>
                  <a:schemeClr val="accent5">
                    <a:lumMod val="50000"/>
                  </a:schemeClr>
                </a:solidFill>
                <a:effectLst/>
                <a:uLnTx/>
                <a:uFillTx/>
                <a:latin typeface="Century Gothic"/>
                <a:ea typeface="+mn-ea"/>
                <a:cs typeface="+mn-cs"/>
              </a:rPr>
              <a:t> es </a:t>
            </a:r>
            <a:r>
              <a:rPr kumimoji="0" lang="en-US" sz="2200" b="0" i="1" u="none" strike="noStrike" kern="1200" cap="none" spc="0" normalizeH="0" baseline="0" noProof="0" dirty="0">
                <a:ln>
                  <a:noFill/>
                </a:ln>
                <a:solidFill>
                  <a:schemeClr val="accent5">
                    <a:lumMod val="50000"/>
                  </a:schemeClr>
                </a:solidFill>
                <a:effectLst/>
                <a:uLnTx/>
                <a:uFillTx/>
                <a:latin typeface="Century Gothic"/>
                <a:ea typeface="+mn-ea"/>
                <a:cs typeface="+mn-cs"/>
              </a:rPr>
              <a:t>____________________ </a:t>
            </a:r>
            <a:r>
              <a:rPr kumimoji="0" lang="en-US" sz="2200" b="0" i="1" u="none" strike="noStrike" kern="1200" cap="none" spc="0" normalizeH="0" baseline="0" noProof="0" dirty="0" err="1">
                <a:ln>
                  <a:noFill/>
                </a:ln>
                <a:solidFill>
                  <a:schemeClr val="accent5">
                    <a:lumMod val="50000"/>
                  </a:schemeClr>
                </a:solidFill>
                <a:effectLst/>
                <a:uLnTx/>
                <a:uFillTx/>
                <a:latin typeface="Century Gothic"/>
                <a:ea typeface="+mn-ea"/>
                <a:cs typeface="+mn-cs"/>
              </a:rPr>
              <a:t>otros</a:t>
            </a:r>
            <a:r>
              <a:rPr kumimoji="0" lang="en-US" sz="2200" b="0" i="1" u="none" strike="noStrike" kern="1200" cap="none" spc="0" normalizeH="0" baseline="0" noProof="0" dirty="0">
                <a:ln>
                  <a:noFill/>
                </a:ln>
                <a:solidFill>
                  <a:schemeClr val="accent5">
                    <a:lumMod val="50000"/>
                  </a:schemeClr>
                </a:solidFill>
                <a:effectLst/>
                <a:uLnTx/>
                <a:uFillTx/>
                <a:latin typeface="Century Gothic"/>
                <a:ea typeface="+mn-ea"/>
                <a:cs typeface="+mn-cs"/>
              </a:rPr>
              <a:t>. </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8096514" cy="1325563"/>
          </a:xfrm>
        </p:spPr>
        <p:txBody>
          <a:bodyPr>
            <a:normAutofit/>
          </a:bodyPr>
          <a:lstStyle/>
          <a:p>
            <a:r>
              <a:rPr lang="en-GB" sz="2400" b="1">
                <a:solidFill>
                  <a:schemeClr val="bg1"/>
                </a:solidFill>
              </a:rPr>
              <a:t>Comparing things </a:t>
            </a:r>
            <a:br>
              <a:rPr lang="en-GB" sz="2400" b="1">
                <a:solidFill>
                  <a:schemeClr val="bg1"/>
                </a:solidFill>
              </a:rPr>
            </a:br>
            <a:r>
              <a:rPr lang="en-GB" sz="2400">
                <a:solidFill>
                  <a:schemeClr val="bg1"/>
                </a:solidFill>
              </a:rPr>
              <a:t>Regular comparatives [revisited]</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50080" y="1218920"/>
            <a:ext cx="10784503" cy="806631"/>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In English we often use ‘</a:t>
            </a:r>
            <a:r>
              <a:rPr kumimoji="0" lang="en-US" sz="2200" b="1" i="0" u="none" strike="noStrike" kern="1200" cap="none" spc="0" normalizeH="0" baseline="0" noProof="0" dirty="0">
                <a:ln>
                  <a:noFill/>
                </a:ln>
                <a:solidFill>
                  <a:schemeClr val="accent5">
                    <a:lumMod val="50000"/>
                  </a:schemeClr>
                </a:solidFill>
                <a:effectLst/>
                <a:uLnTx/>
                <a:uFillTx/>
                <a:latin typeface="Century Gothic"/>
                <a:ea typeface="+mn-ea"/>
                <a:cs typeface="+mn-cs"/>
              </a:rPr>
              <a:t>more </a:t>
            </a:r>
            <a:r>
              <a:rPr kumimoji="0" lang="is-IS" sz="2200" b="1" i="0" u="none" strike="noStrike" kern="1200" cap="none" spc="0" normalizeH="0" baseline="0" noProof="0" dirty="0">
                <a:ln>
                  <a:noFill/>
                </a:ln>
                <a:solidFill>
                  <a:schemeClr val="accent5">
                    <a:lumMod val="50000"/>
                  </a:schemeClr>
                </a:solidFill>
                <a:effectLst/>
                <a:uLnTx/>
                <a:uFillTx/>
                <a:latin typeface="Century Gothic"/>
                <a:ea typeface="+mn-ea"/>
                <a:cs typeface="+mn-cs"/>
              </a:rPr>
              <a:t>… than</a:t>
            </a:r>
            <a:r>
              <a:rPr kumimoji="0" lang="is-I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 or ‘</a:t>
            </a:r>
            <a:r>
              <a:rPr kumimoji="0" lang="is-IS" sz="2200" b="1" i="0" u="none" strike="noStrike" kern="1200" cap="none" spc="0" normalizeH="0" baseline="0" noProof="0" dirty="0">
                <a:ln>
                  <a:noFill/>
                </a:ln>
                <a:solidFill>
                  <a:schemeClr val="accent5">
                    <a:lumMod val="50000"/>
                  </a:schemeClr>
                </a:solidFill>
                <a:effectLst/>
                <a:uLnTx/>
                <a:uFillTx/>
                <a:latin typeface="Century Gothic"/>
                <a:ea typeface="+mn-ea"/>
                <a:cs typeface="+mn-cs"/>
              </a:rPr>
              <a:t>less ... than</a:t>
            </a:r>
            <a:r>
              <a:rPr kumimoji="0" lang="is-I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 with an adjective to make comparisons. </a:t>
            </a:r>
            <a:endParaRPr kumimoji="0" lang="en-GB" sz="22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9" name="Rectangle 8"/>
          <p:cNvSpPr/>
          <p:nvPr/>
        </p:nvSpPr>
        <p:spPr>
          <a:xfrm>
            <a:off x="220726" y="2358044"/>
            <a:ext cx="1128523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200" b="1" i="0" u="none" strike="noStrike" kern="1200" cap="none" spc="0" normalizeH="0" baseline="0" noProof="0" dirty="0">
                <a:ln>
                  <a:noFill/>
                </a:ln>
                <a:solidFill>
                  <a:schemeClr val="accent5">
                    <a:lumMod val="50000"/>
                  </a:schemeClr>
                </a:solidFill>
                <a:effectLst/>
                <a:uLnTx/>
                <a:uFillTx/>
                <a:latin typeface="Century Gothic"/>
                <a:ea typeface="+mn-ea"/>
                <a:cs typeface="+mn-cs"/>
              </a:rPr>
              <a:t>more … than</a:t>
            </a:r>
            <a:r>
              <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 in Spanish, use </a:t>
            </a:r>
            <a:r>
              <a:rPr kumimoji="0" lang="en-GB"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_____ + __________ + _____.</a:t>
            </a:r>
            <a:endPar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1" name="Rectangle 10"/>
          <p:cNvSpPr/>
          <p:nvPr/>
        </p:nvSpPr>
        <p:spPr>
          <a:xfrm>
            <a:off x="220726" y="5481005"/>
            <a:ext cx="611417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chemeClr val="accent5">
                    <a:lumMod val="50000"/>
                  </a:schemeClr>
                </a:solidFill>
                <a:effectLst/>
                <a:uLnTx/>
                <a:uFillTx/>
                <a:latin typeface="Century Gothic"/>
                <a:ea typeface="+mn-ea"/>
                <a:cs typeface="+mn-cs"/>
              </a:rPr>
              <a:t>Este </a:t>
            </a:r>
            <a:r>
              <a:rPr kumimoji="0" lang="en-US" sz="2200" b="0" i="1" u="none" strike="noStrike" kern="1200" cap="none" spc="0" normalizeH="0" baseline="0" noProof="0" dirty="0" err="1">
                <a:ln>
                  <a:noFill/>
                </a:ln>
                <a:solidFill>
                  <a:schemeClr val="accent5">
                    <a:lumMod val="50000"/>
                  </a:schemeClr>
                </a:solidFill>
                <a:effectLst/>
                <a:uLnTx/>
                <a:uFillTx/>
                <a:latin typeface="Century Gothic"/>
                <a:ea typeface="+mn-ea"/>
                <a:cs typeface="+mn-cs"/>
              </a:rPr>
              <a:t>plato</a:t>
            </a:r>
            <a:r>
              <a:rPr kumimoji="0" lang="en-US" sz="2200" b="0" i="1"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200" b="0" i="1" u="none" strike="noStrike" kern="1200" cap="none" spc="0" normalizeH="0" noProof="0" dirty="0">
                <a:ln>
                  <a:noFill/>
                </a:ln>
                <a:solidFill>
                  <a:schemeClr val="accent5">
                    <a:lumMod val="50000"/>
                  </a:schemeClr>
                </a:solidFill>
                <a:effectLst/>
                <a:uLnTx/>
                <a:uFillTx/>
                <a:latin typeface="Century Gothic"/>
                <a:ea typeface="+mn-ea"/>
                <a:cs typeface="+mn-cs"/>
              </a:rPr>
              <a:t>es </a:t>
            </a:r>
            <a:r>
              <a:rPr kumimoji="0" lang="en-US" sz="2200" b="0" i="1" u="none" strike="noStrike" kern="1200" cap="none" spc="0" normalizeH="0" baseline="0" noProof="0" dirty="0">
                <a:ln>
                  <a:noFill/>
                </a:ln>
                <a:solidFill>
                  <a:schemeClr val="accent5">
                    <a:lumMod val="50000"/>
                  </a:schemeClr>
                </a:solidFill>
                <a:effectLst/>
                <a:uLnTx/>
                <a:uFillTx/>
                <a:latin typeface="Century Gothic"/>
                <a:ea typeface="+mn-ea"/>
                <a:cs typeface="+mn-cs"/>
              </a:rPr>
              <a:t>__________________ el primero. </a:t>
            </a:r>
          </a:p>
        </p:txBody>
      </p:sp>
      <p:sp>
        <p:nvSpPr>
          <p:cNvPr id="12" name="Rectangle 11"/>
          <p:cNvSpPr/>
          <p:nvPr/>
        </p:nvSpPr>
        <p:spPr>
          <a:xfrm>
            <a:off x="185821" y="5006644"/>
            <a:ext cx="922911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This</a:t>
            </a:r>
            <a:r>
              <a:rPr kumimoji="0" lang="en-US" sz="2200" b="0" i="0" u="none" strike="noStrike" kern="1200" cap="none" spc="0" normalizeH="0" noProof="0" dirty="0">
                <a:ln>
                  <a:noFill/>
                </a:ln>
                <a:solidFill>
                  <a:schemeClr val="accent5">
                    <a:lumMod val="50000"/>
                  </a:schemeClr>
                </a:solidFill>
                <a:effectLst/>
                <a:uLnTx/>
                <a:uFillTx/>
                <a:latin typeface="Century Gothic"/>
                <a:ea typeface="+mn-ea"/>
                <a:cs typeface="+mn-cs"/>
              </a:rPr>
              <a:t> dish is </a:t>
            </a:r>
            <a:r>
              <a:rPr kumimoji="0" lang="en-US" sz="2200" b="1" i="0" u="none" strike="noStrike" kern="1200" cap="none" spc="0" normalizeH="0" baseline="0" noProof="0" dirty="0">
                <a:ln>
                  <a:noFill/>
                </a:ln>
                <a:solidFill>
                  <a:srgbClr val="F66400"/>
                </a:solidFill>
                <a:effectLst/>
                <a:uLnTx/>
                <a:uFillTx/>
                <a:latin typeface="Century Gothic"/>
                <a:ea typeface="+mn-ea"/>
                <a:cs typeface="+mn-cs"/>
              </a:rPr>
              <a:t>less healthy than </a:t>
            </a:r>
            <a:r>
              <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the first</a:t>
            </a:r>
            <a:r>
              <a:rPr kumimoji="0" lang="en-US" sz="2200" b="0" i="0" u="none" strike="noStrike" kern="1200" cap="none" spc="0" normalizeH="0" noProof="0" dirty="0">
                <a:ln>
                  <a:noFill/>
                </a:ln>
                <a:solidFill>
                  <a:schemeClr val="accent5">
                    <a:lumMod val="50000"/>
                  </a:schemeClr>
                </a:solidFill>
                <a:effectLst/>
                <a:uLnTx/>
                <a:uFillTx/>
                <a:latin typeface="Century Gothic"/>
                <a:ea typeface="+mn-ea"/>
                <a:cs typeface="+mn-cs"/>
              </a:rPr>
              <a:t> one</a:t>
            </a:r>
            <a:r>
              <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p>
        </p:txBody>
      </p:sp>
      <p:sp>
        <p:nvSpPr>
          <p:cNvPr id="14" name="Rectangle 13"/>
          <p:cNvSpPr/>
          <p:nvPr/>
        </p:nvSpPr>
        <p:spPr>
          <a:xfrm>
            <a:off x="150440" y="4508446"/>
            <a:ext cx="1174232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200" b="1" i="0" u="none" strike="noStrike" kern="1200" cap="none" spc="0" normalizeH="0" baseline="0" noProof="0" dirty="0">
                <a:ln>
                  <a:noFill/>
                </a:ln>
                <a:solidFill>
                  <a:schemeClr val="accent5">
                    <a:lumMod val="50000"/>
                  </a:schemeClr>
                </a:solidFill>
                <a:effectLst/>
                <a:uLnTx/>
                <a:uFillTx/>
                <a:latin typeface="Century Gothic"/>
                <a:ea typeface="+mn-ea"/>
                <a:cs typeface="+mn-cs"/>
              </a:rPr>
              <a:t>less … than</a:t>
            </a:r>
            <a:r>
              <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 in Spanish, use the </a:t>
            </a:r>
            <a:r>
              <a:rPr kumimoji="0" lang="en-US" sz="2200" b="0" i="0" u="none" strike="noStrike" kern="1200" cap="none" spc="0" normalizeH="0" baseline="0" noProof="0">
                <a:ln>
                  <a:noFill/>
                </a:ln>
                <a:solidFill>
                  <a:schemeClr val="accent5">
                    <a:lumMod val="50000"/>
                  </a:schemeClr>
                </a:solidFill>
                <a:effectLst/>
                <a:uLnTx/>
                <a:uFillTx/>
                <a:latin typeface="Century Gothic"/>
                <a:ea typeface="+mn-ea"/>
                <a:cs typeface="+mn-cs"/>
              </a:rPr>
              <a:t>words use  </a:t>
            </a:r>
            <a:r>
              <a:rPr kumimoji="0" lang="en-GB" sz="2200" b="0" i="0" u="none" strike="noStrike" kern="1200" cap="none" spc="0" normalizeH="0" baseline="0" noProof="0">
                <a:ln>
                  <a:noFill/>
                </a:ln>
                <a:solidFill>
                  <a:schemeClr val="accent5">
                    <a:lumMod val="50000"/>
                  </a:schemeClr>
                </a:solidFill>
                <a:effectLst/>
                <a:uLnTx/>
                <a:uFillTx/>
                <a:latin typeface="Century Gothic"/>
                <a:ea typeface="+mn-ea"/>
                <a:cs typeface="+mn-cs"/>
              </a:rPr>
              <a:t>________ + __________ + _____.</a:t>
            </a:r>
            <a:endPar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5" name="Rectangle 14"/>
          <p:cNvSpPr/>
          <p:nvPr/>
        </p:nvSpPr>
        <p:spPr>
          <a:xfrm>
            <a:off x="6272941" y="2340614"/>
            <a:ext cx="166056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accent5">
                    <a:lumMod val="50000"/>
                  </a:schemeClr>
                </a:solidFill>
                <a:effectLst/>
                <a:uLnTx/>
                <a:uFillTx/>
                <a:latin typeface="Century Gothic"/>
                <a:ea typeface="+mn-ea"/>
                <a:cs typeface="+mn-cs"/>
              </a:rPr>
              <a:t>adjective</a:t>
            </a:r>
            <a:endParaRPr kumimoji="0" lang="en-US" sz="22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6" name="Rectangle 15"/>
          <p:cNvSpPr/>
          <p:nvPr/>
        </p:nvSpPr>
        <p:spPr>
          <a:xfrm>
            <a:off x="5263060" y="2352645"/>
            <a:ext cx="758541"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más</a:t>
            </a:r>
            <a:endParaRPr kumimoji="0" lang="en-US" sz="22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3" name="Rectangle 2"/>
          <p:cNvSpPr/>
          <p:nvPr/>
        </p:nvSpPr>
        <p:spPr>
          <a:xfrm>
            <a:off x="2094914" y="5466485"/>
            <a:ext cx="245932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F66400"/>
                </a:solidFill>
                <a:effectLst/>
                <a:uLnTx/>
                <a:uFillTx/>
                <a:latin typeface="Century Gothic"/>
              </a:rPr>
              <a:t>menos</a:t>
            </a:r>
            <a:r>
              <a:rPr kumimoji="0" lang="en-US" sz="2200" b="1" i="1" u="none" strike="noStrike" kern="1200" cap="none" spc="0" normalizeH="0" baseline="0" noProof="0" dirty="0">
                <a:ln>
                  <a:noFill/>
                </a:ln>
                <a:solidFill>
                  <a:srgbClr val="F66400"/>
                </a:solidFill>
                <a:effectLst/>
                <a:uLnTx/>
                <a:uFillTx/>
                <a:latin typeface="Century Gothic"/>
              </a:rPr>
              <a:t> </a:t>
            </a:r>
            <a:r>
              <a:rPr lang="en-US" sz="2200" b="1" i="1" dirty="0" err="1">
                <a:solidFill>
                  <a:srgbClr val="F66400"/>
                </a:solidFill>
                <a:latin typeface="Century Gothic"/>
              </a:rPr>
              <a:t>sano</a:t>
            </a:r>
            <a:r>
              <a:rPr lang="en-US" sz="2200" b="1" i="1" dirty="0">
                <a:solidFill>
                  <a:srgbClr val="F66400"/>
                </a:solidFill>
                <a:latin typeface="Century Gothic"/>
              </a:rPr>
              <a:t> </a:t>
            </a:r>
            <a:r>
              <a:rPr kumimoji="0" lang="en-US" sz="2200" b="1" i="1" u="none" strike="noStrike" kern="1200" cap="none" spc="0" normalizeH="0" baseline="0" noProof="0" dirty="0">
                <a:ln>
                  <a:noFill/>
                </a:ln>
                <a:solidFill>
                  <a:srgbClr val="F66400"/>
                </a:solidFill>
                <a:effectLst/>
                <a:uLnTx/>
                <a:uFillTx/>
                <a:latin typeface="Century Gothic"/>
              </a:rPr>
              <a:t>que</a:t>
            </a:r>
            <a:endParaRPr kumimoji="0" lang="en-GB" sz="2200" b="0" i="1" u="none" strike="noStrike" kern="1200" cap="none" spc="0" normalizeH="0" baseline="0" noProof="0" dirty="0">
              <a:ln>
                <a:noFill/>
              </a:ln>
              <a:solidFill>
                <a:prstClr val="black"/>
              </a:solidFill>
              <a:effectLst/>
              <a:uLnTx/>
              <a:uFillTx/>
              <a:latin typeface="Century Gothic"/>
            </a:endParaRPr>
          </a:p>
        </p:txBody>
      </p:sp>
      <p:sp>
        <p:nvSpPr>
          <p:cNvPr id="10" name="Rectangle 9"/>
          <p:cNvSpPr/>
          <p:nvPr/>
        </p:nvSpPr>
        <p:spPr>
          <a:xfrm>
            <a:off x="4629232" y="3313903"/>
            <a:ext cx="278473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F66400"/>
                </a:solidFill>
                <a:effectLst/>
                <a:uLnTx/>
                <a:uFillTx/>
                <a:latin typeface="Century Gothic"/>
                <a:ea typeface="+mn-ea"/>
                <a:cs typeface="+mn-cs"/>
              </a:rPr>
              <a:t>más</a:t>
            </a:r>
            <a:r>
              <a:rPr kumimoji="0" lang="en-US" sz="2200" b="1" i="1" u="none" strike="noStrike" kern="1200" cap="none" spc="0" normalizeH="0" baseline="0" noProof="0" dirty="0">
                <a:ln>
                  <a:noFill/>
                </a:ln>
                <a:solidFill>
                  <a:srgbClr val="F66400"/>
                </a:solidFill>
                <a:effectLst/>
                <a:uLnTx/>
                <a:uFillTx/>
                <a:latin typeface="Century Gothic"/>
                <a:ea typeface="+mn-ea"/>
                <a:cs typeface="+mn-cs"/>
              </a:rPr>
              <a:t> </a:t>
            </a:r>
            <a:r>
              <a:rPr kumimoji="0" lang="en-US" sz="2200" b="1" i="1" u="none" strike="noStrike" kern="1200" cap="none" spc="0" normalizeH="0" baseline="0" noProof="0" dirty="0" err="1">
                <a:ln>
                  <a:noFill/>
                </a:ln>
                <a:solidFill>
                  <a:srgbClr val="F66400"/>
                </a:solidFill>
                <a:effectLst/>
                <a:uLnTx/>
                <a:uFillTx/>
                <a:latin typeface="Century Gothic"/>
                <a:ea typeface="+mn-ea"/>
                <a:cs typeface="+mn-cs"/>
              </a:rPr>
              <a:t>moderno</a:t>
            </a:r>
            <a:r>
              <a:rPr kumimoji="0" lang="en-US" sz="2200" b="1" i="1" u="none" strike="noStrike" kern="1200" cap="none" spc="0" normalizeH="0" baseline="0" noProof="0" dirty="0">
                <a:ln>
                  <a:noFill/>
                </a:ln>
                <a:solidFill>
                  <a:srgbClr val="F66400"/>
                </a:solidFill>
                <a:effectLst/>
                <a:uLnTx/>
                <a:uFillTx/>
                <a:latin typeface="Century Gothic"/>
                <a:ea typeface="+mn-ea"/>
                <a:cs typeface="+mn-cs"/>
              </a:rPr>
              <a:t> que </a:t>
            </a:r>
            <a:endParaRPr kumimoji="0" lang="en-GB" sz="2200" b="0" i="1"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Rounded Rectangular Callout 21"/>
          <p:cNvSpPr/>
          <p:nvPr/>
        </p:nvSpPr>
        <p:spPr>
          <a:xfrm>
            <a:off x="8284234" y="2793601"/>
            <a:ext cx="3793415" cy="1244528"/>
          </a:xfrm>
          <a:prstGeom prst="wedgeRoundRectCallout">
            <a:avLst>
              <a:gd name="adj1" fmla="val -58831"/>
              <a:gd name="adj2" fmla="val -1671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In </a:t>
            </a:r>
            <a:r>
              <a:rPr kumimoji="0" lang="en-GB" sz="2000" b="0" i="0" u="none" strike="noStrike" kern="1200" cap="none" spc="0" normalizeH="0" baseline="0" noProof="0">
                <a:ln>
                  <a:noFill/>
                </a:ln>
                <a:solidFill>
                  <a:schemeClr val="accent5">
                    <a:lumMod val="50000"/>
                  </a:schemeClr>
                </a:solidFill>
                <a:effectLst/>
                <a:uLnTx/>
                <a:uFillTx/>
                <a:latin typeface="Century Gothic"/>
                <a:ea typeface="+mn-ea"/>
                <a:cs typeface="+mn-cs"/>
              </a:rPr>
              <a:t>English we also </a:t>
            </a: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sometimes add –er to mean ‘more’ (e.g. small</a:t>
            </a: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er</a:t>
            </a: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7" name="Rectangle 16"/>
          <p:cNvSpPr/>
          <p:nvPr/>
        </p:nvSpPr>
        <p:spPr>
          <a:xfrm>
            <a:off x="220727" y="2817885"/>
            <a:ext cx="642843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latin typeface="Century Gothic"/>
              </a:rPr>
              <a:t>This theme park is </a:t>
            </a:r>
            <a:r>
              <a:rPr kumimoji="0" lang="en-US" sz="2200" b="1" i="0" u="none" strike="noStrike" kern="1200" cap="none" spc="0" normalizeH="0" baseline="0" noProof="0" dirty="0">
                <a:ln>
                  <a:noFill/>
                </a:ln>
                <a:solidFill>
                  <a:srgbClr val="F66400"/>
                </a:solidFill>
                <a:effectLst/>
                <a:uLnTx/>
                <a:uFillTx/>
                <a:latin typeface="Century Gothic"/>
              </a:rPr>
              <a:t>more modern than </a:t>
            </a:r>
            <a:r>
              <a:rPr kumimoji="0" lang="en-US" sz="2200" b="0" i="0" u="none" strike="noStrike" kern="1200" cap="none" spc="0" normalizeH="0" baseline="0" noProof="0" dirty="0">
                <a:ln>
                  <a:noFill/>
                </a:ln>
                <a:solidFill>
                  <a:schemeClr val="accent5">
                    <a:lumMod val="50000"/>
                  </a:schemeClr>
                </a:solidFill>
                <a:effectLst/>
                <a:uLnTx/>
                <a:uFillTx/>
                <a:latin typeface="Century Gothic"/>
              </a:rPr>
              <a:t>others.</a:t>
            </a:r>
          </a:p>
        </p:txBody>
      </p:sp>
      <p:sp>
        <p:nvSpPr>
          <p:cNvPr id="18" name="Rectangle 17"/>
          <p:cNvSpPr/>
          <p:nvPr/>
        </p:nvSpPr>
        <p:spPr>
          <a:xfrm>
            <a:off x="7969604" y="2344557"/>
            <a:ext cx="86413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accent5">
                    <a:lumMod val="50000"/>
                  </a:schemeClr>
                </a:solidFill>
                <a:effectLst/>
                <a:uLnTx/>
                <a:uFillTx/>
                <a:latin typeface="Century Gothic"/>
                <a:ea typeface="+mn-ea"/>
                <a:cs typeface="+mn-cs"/>
              </a:rPr>
              <a:t>que</a:t>
            </a:r>
            <a:endParaRPr kumimoji="0" lang="en-US" sz="22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9" name="Rectangle 18"/>
          <p:cNvSpPr/>
          <p:nvPr/>
        </p:nvSpPr>
        <p:spPr>
          <a:xfrm>
            <a:off x="8389571" y="4499426"/>
            <a:ext cx="166056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accent5">
                    <a:lumMod val="50000"/>
                  </a:schemeClr>
                </a:solidFill>
                <a:effectLst/>
                <a:uLnTx/>
                <a:uFillTx/>
                <a:latin typeface="Century Gothic"/>
                <a:ea typeface="+mn-ea"/>
                <a:cs typeface="+mn-cs"/>
              </a:rPr>
              <a:t>adjective</a:t>
            </a:r>
            <a:endParaRPr kumimoji="0" lang="en-US" sz="22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20" name="Rectangle 19"/>
          <p:cNvSpPr/>
          <p:nvPr/>
        </p:nvSpPr>
        <p:spPr>
          <a:xfrm>
            <a:off x="6989488" y="4506266"/>
            <a:ext cx="110479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accent5">
                    <a:lumMod val="50000"/>
                  </a:schemeClr>
                </a:solidFill>
                <a:effectLst/>
                <a:uLnTx/>
                <a:uFillTx/>
                <a:latin typeface="Century Gothic"/>
                <a:ea typeface="+mn-ea"/>
                <a:cs typeface="+mn-cs"/>
              </a:rPr>
              <a:t>menos</a:t>
            </a:r>
            <a:endParaRPr kumimoji="0" lang="en-US" sz="22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21" name="Rectangle 20"/>
          <p:cNvSpPr/>
          <p:nvPr/>
        </p:nvSpPr>
        <p:spPr>
          <a:xfrm>
            <a:off x="10180942" y="4500814"/>
            <a:ext cx="86413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accent5">
                    <a:lumMod val="50000"/>
                  </a:schemeClr>
                </a:solidFill>
                <a:effectLst/>
                <a:uLnTx/>
                <a:uFillTx/>
                <a:latin typeface="Century Gothic"/>
                <a:ea typeface="+mn-ea"/>
                <a:cs typeface="+mn-cs"/>
              </a:rPr>
              <a:t>que</a:t>
            </a:r>
            <a:endParaRPr kumimoji="0" lang="en-US" sz="22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24" name="Rounded Rectangular Callout 23"/>
          <p:cNvSpPr/>
          <p:nvPr/>
        </p:nvSpPr>
        <p:spPr>
          <a:xfrm>
            <a:off x="6789506" y="5333143"/>
            <a:ext cx="4860690" cy="732844"/>
          </a:xfrm>
          <a:prstGeom prst="wedgeRoundRectCallout">
            <a:avLst>
              <a:gd name="adj1" fmla="val -59330"/>
              <a:gd name="adj2" fmla="val -319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a:ea typeface="+mn-ea"/>
                <a:cs typeface="+mn-cs"/>
              </a:rPr>
              <a:t>To say </a:t>
            </a:r>
            <a:r>
              <a:rPr kumimoji="0" lang="en-GB" sz="2000" b="0" i="0" u="none" strike="noStrike" kern="1200" cap="none" spc="0" normalizeH="0" noProof="0">
                <a:ln>
                  <a:noFill/>
                </a:ln>
                <a:solidFill>
                  <a:schemeClr val="accent5">
                    <a:lumMod val="50000"/>
                  </a:schemeClr>
                </a:solidFill>
                <a:effectLst/>
                <a:uLnTx/>
                <a:uFillTx/>
                <a:latin typeface="Century Gothic"/>
                <a:ea typeface="+mn-ea"/>
                <a:cs typeface="+mn-cs"/>
              </a:rPr>
              <a:t>‘the first </a:t>
            </a:r>
            <a:r>
              <a:rPr kumimoji="0" lang="en-GB" sz="2000" b="1" i="0" u="none" strike="noStrike" kern="1200" cap="none" spc="0" normalizeH="0" noProof="0">
                <a:ln>
                  <a:noFill/>
                </a:ln>
                <a:solidFill>
                  <a:schemeClr val="accent5">
                    <a:lumMod val="50000"/>
                  </a:schemeClr>
                </a:solidFill>
                <a:effectLst/>
                <a:uLnTx/>
                <a:uFillTx/>
                <a:latin typeface="Century Gothic"/>
                <a:ea typeface="+mn-ea"/>
                <a:cs typeface="+mn-cs"/>
              </a:rPr>
              <a:t>one</a:t>
            </a:r>
            <a:r>
              <a:rPr kumimoji="0" lang="en-GB" sz="2000" b="0" i="0" u="none" strike="noStrike" kern="1200" cap="none" spc="0" normalizeH="0" noProof="0">
                <a:ln>
                  <a:noFill/>
                </a:ln>
                <a:solidFill>
                  <a:schemeClr val="accent5">
                    <a:lumMod val="50000"/>
                  </a:schemeClr>
                </a:solidFill>
                <a:effectLst/>
                <a:uLnTx/>
                <a:uFillTx/>
                <a:latin typeface="Century Gothic"/>
                <a:ea typeface="+mn-ea"/>
                <a:cs typeface="+mn-cs"/>
              </a:rPr>
              <a:t>’, put an article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a:ln>
                  <a:noFill/>
                </a:ln>
                <a:solidFill>
                  <a:schemeClr val="accent5">
                    <a:lumMod val="50000"/>
                  </a:schemeClr>
                </a:solidFill>
                <a:effectLst/>
                <a:uLnTx/>
                <a:uFillTx/>
                <a:latin typeface="Century Gothic"/>
                <a:ea typeface="+mn-ea"/>
                <a:cs typeface="+mn-cs"/>
              </a:rPr>
              <a:t>(e.g., el/la) before ‘primero’.</a:t>
            </a:r>
            <a:endPar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Tree>
    <p:extLst>
      <p:ext uri="{BB962C8B-B14F-4D97-AF65-F5344CB8AC3E}">
        <p14:creationId xmlns:p14="http://schemas.microsoft.com/office/powerpoint/2010/main" val="234240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9" grpId="0"/>
      <p:bldP spid="11" grpId="0"/>
      <p:bldP spid="12" grpId="0"/>
      <p:bldP spid="14" grpId="0"/>
      <p:bldP spid="15" grpId="0"/>
      <p:bldP spid="16" grpId="0"/>
      <p:bldP spid="3" grpId="0"/>
      <p:bldP spid="10" grpId="0"/>
      <p:bldP spid="22" grpId="0" animBg="1"/>
      <p:bldP spid="17" grpId="0"/>
      <p:bldP spid="18" grpId="0"/>
      <p:bldP spid="19" grpId="0"/>
      <p:bldP spid="20" grpId="0"/>
      <p:bldP spid="21"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6263" y="1373743"/>
            <a:ext cx="9362115" cy="4764381"/>
          </a:xfrm>
          <a:prstGeom prst="rect">
            <a:avLst/>
          </a:prstGeom>
          <a:noFill/>
        </p:spPr>
        <p:txBody>
          <a:bodyPr wrap="square" rtlCol="0">
            <a:spAutoFit/>
          </a:bodyPr>
          <a:lstStyle/>
          <a:p>
            <a:pPr>
              <a:lnSpc>
                <a:spcPct val="140000"/>
              </a:lnSpc>
            </a:pPr>
            <a:r>
              <a:rPr lang="en-US" sz="2200" b="1" dirty="0">
                <a:solidFill>
                  <a:schemeClr val="accent5">
                    <a:lumMod val="50000"/>
                  </a:schemeClr>
                </a:solidFill>
              </a:rPr>
              <a:t>Lucía</a:t>
            </a:r>
            <a:r>
              <a:rPr lang="en-US" sz="2200" dirty="0">
                <a:solidFill>
                  <a:schemeClr val="accent5">
                    <a:lumMod val="50000"/>
                  </a:schemeClr>
                </a:solidFill>
              </a:rPr>
              <a:t>:  </a:t>
            </a:r>
            <a:r>
              <a:rPr lang="en-US" sz="2200" dirty="0" err="1">
                <a:solidFill>
                  <a:schemeClr val="accent5">
                    <a:lumMod val="50000"/>
                  </a:schemeClr>
                </a:solidFill>
                <a:latin typeface="Century Gothic" panose="020B0502020202020204" pitchFamily="34" charset="0"/>
              </a:rPr>
              <a:t>iMe</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encanta</a:t>
            </a:r>
            <a:r>
              <a:rPr lang="en-US" sz="2200" dirty="0">
                <a:solidFill>
                  <a:schemeClr val="accent5">
                    <a:lumMod val="50000"/>
                  </a:schemeClr>
                </a:solidFill>
                <a:latin typeface="Century Gothic" panose="020B0502020202020204" pitchFamily="34" charset="0"/>
              </a:rPr>
              <a:t> </a:t>
            </a:r>
            <a:r>
              <a:rPr lang="en-US" sz="2200" b="1" dirty="0">
                <a:solidFill>
                  <a:schemeClr val="accent5">
                    <a:lumMod val="50000"/>
                  </a:schemeClr>
                </a:solidFill>
              </a:rPr>
              <a:t>(1) </a:t>
            </a:r>
            <a:r>
              <a:rPr lang="en-US" sz="2200" b="1" dirty="0" err="1">
                <a:solidFill>
                  <a:schemeClr val="accent5">
                    <a:lumMod val="50000"/>
                  </a:schemeClr>
                </a:solidFill>
              </a:rPr>
              <a:t>este</a:t>
            </a:r>
            <a:r>
              <a:rPr lang="en-US" sz="2200" b="1" dirty="0">
                <a:solidFill>
                  <a:schemeClr val="accent5">
                    <a:lumMod val="50000"/>
                  </a:schemeClr>
                </a:solidFill>
              </a:rPr>
              <a:t> / </a:t>
            </a:r>
            <a:r>
              <a:rPr lang="en-US" sz="2200" b="1" dirty="0" err="1">
                <a:solidFill>
                  <a:schemeClr val="accent5">
                    <a:lumMod val="50000"/>
                  </a:schemeClr>
                </a:solidFill>
              </a:rPr>
              <a:t>esta</a:t>
            </a:r>
            <a:r>
              <a:rPr lang="en-US" sz="2200" dirty="0">
                <a:solidFill>
                  <a:schemeClr val="accent5">
                    <a:lumMod val="50000"/>
                  </a:schemeClr>
                </a:solidFill>
              </a:rPr>
              <a:t> sitio! Es </a:t>
            </a:r>
            <a:r>
              <a:rPr lang="en-US" sz="2200" dirty="0" err="1">
                <a:solidFill>
                  <a:schemeClr val="accent5">
                    <a:lumMod val="50000"/>
                  </a:schemeClr>
                </a:solidFill>
              </a:rPr>
              <a:t>maravilloso</a:t>
            </a:r>
            <a:r>
              <a:rPr lang="en-GB" sz="2200" dirty="0">
                <a:solidFill>
                  <a:schemeClr val="accent5">
                    <a:lumMod val="50000"/>
                  </a:schemeClr>
                </a:solidFill>
              </a:rPr>
              <a:t>.</a:t>
            </a:r>
          </a:p>
          <a:p>
            <a:pPr>
              <a:lnSpc>
                <a:spcPct val="140000"/>
              </a:lnSpc>
            </a:pPr>
            <a:r>
              <a:rPr lang="en-US" sz="2200" b="1" dirty="0">
                <a:solidFill>
                  <a:schemeClr val="accent5">
                    <a:lumMod val="50000"/>
                  </a:schemeClr>
                </a:solidFill>
              </a:rPr>
              <a:t>Nadia: </a:t>
            </a:r>
            <a:r>
              <a:rPr lang="en-US" sz="2200" dirty="0" err="1">
                <a:solidFill>
                  <a:schemeClr val="accent5">
                    <a:lumMod val="50000"/>
                  </a:schemeClr>
                </a:solidFill>
                <a:latin typeface="Century Gothic" panose="020B0502020202020204" pitchFamily="34" charset="0"/>
              </a:rPr>
              <a:t>iSí</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c</a:t>
            </a:r>
            <a:r>
              <a:rPr lang="en-US" sz="2200" dirty="0" err="1">
                <a:solidFill>
                  <a:schemeClr val="accent5">
                    <a:lumMod val="50000"/>
                  </a:schemeClr>
                </a:solidFill>
              </a:rPr>
              <a:t>ierto</a:t>
            </a:r>
            <a:r>
              <a:rPr lang="en-US" sz="2200" dirty="0">
                <a:solidFill>
                  <a:schemeClr val="accent5">
                    <a:lumMod val="50000"/>
                  </a:schemeClr>
                </a:solidFill>
              </a:rPr>
              <a:t>! Tengo </a:t>
            </a:r>
            <a:r>
              <a:rPr lang="en-US" sz="2200" dirty="0" err="1">
                <a:solidFill>
                  <a:schemeClr val="accent5">
                    <a:lumMod val="50000"/>
                  </a:schemeClr>
                </a:solidFill>
              </a:rPr>
              <a:t>ganas</a:t>
            </a:r>
            <a:r>
              <a:rPr lang="en-US" sz="2200" dirty="0">
                <a:solidFill>
                  <a:schemeClr val="accent5">
                    <a:lumMod val="50000"/>
                  </a:schemeClr>
                </a:solidFill>
              </a:rPr>
              <a:t> de </a:t>
            </a:r>
            <a:r>
              <a:rPr lang="en-US" sz="2200" dirty="0" err="1">
                <a:solidFill>
                  <a:schemeClr val="accent5">
                    <a:lumMod val="50000"/>
                  </a:schemeClr>
                </a:solidFill>
              </a:rPr>
              <a:t>subir</a:t>
            </a:r>
            <a:r>
              <a:rPr lang="en-US" sz="2200" dirty="0">
                <a:solidFill>
                  <a:schemeClr val="accent5">
                    <a:lumMod val="50000"/>
                  </a:schemeClr>
                </a:solidFill>
              </a:rPr>
              <a:t> a </a:t>
            </a:r>
            <a:r>
              <a:rPr lang="en-US" sz="2200" b="1" dirty="0">
                <a:solidFill>
                  <a:schemeClr val="accent5">
                    <a:lumMod val="50000"/>
                  </a:schemeClr>
                </a:solidFill>
              </a:rPr>
              <a:t>(2)</a:t>
            </a:r>
            <a:r>
              <a:rPr lang="en-US" sz="2200" dirty="0">
                <a:solidFill>
                  <a:schemeClr val="accent5">
                    <a:lumMod val="50000"/>
                  </a:schemeClr>
                </a:solidFill>
              </a:rPr>
              <a:t> </a:t>
            </a:r>
            <a:r>
              <a:rPr lang="en-US" sz="2200" b="1" dirty="0">
                <a:solidFill>
                  <a:schemeClr val="accent5">
                    <a:lumMod val="50000"/>
                  </a:schemeClr>
                </a:solidFill>
              </a:rPr>
              <a:t>ese / </a:t>
            </a:r>
            <a:r>
              <a:rPr lang="en-US" sz="2200" b="1" dirty="0" err="1">
                <a:solidFill>
                  <a:schemeClr val="accent5">
                    <a:lumMod val="50000"/>
                  </a:schemeClr>
                </a:solidFill>
              </a:rPr>
              <a:t>esa</a:t>
            </a:r>
            <a:r>
              <a:rPr lang="en-US" sz="2200" dirty="0">
                <a:solidFill>
                  <a:schemeClr val="accent5">
                    <a:lumMod val="50000"/>
                  </a:schemeClr>
                </a:solidFill>
              </a:rPr>
              <a:t> </a:t>
            </a:r>
            <a:r>
              <a:rPr lang="en-US" sz="2200" dirty="0" err="1">
                <a:solidFill>
                  <a:schemeClr val="accent5">
                    <a:lumMod val="50000"/>
                  </a:schemeClr>
                </a:solidFill>
              </a:rPr>
              <a:t>montaña</a:t>
            </a:r>
            <a:r>
              <a:rPr lang="en-US" sz="2200" dirty="0">
                <a:solidFill>
                  <a:schemeClr val="accent5">
                    <a:lumMod val="50000"/>
                  </a:schemeClr>
                </a:solidFill>
              </a:rPr>
              <a:t> </a:t>
            </a:r>
            <a:r>
              <a:rPr lang="en-US" sz="2200" dirty="0" err="1">
                <a:solidFill>
                  <a:schemeClr val="accent5">
                    <a:lumMod val="50000"/>
                  </a:schemeClr>
                </a:solidFill>
              </a:rPr>
              <a:t>rusa</a:t>
            </a:r>
            <a:r>
              <a:rPr lang="en-US" sz="2200" dirty="0">
                <a:solidFill>
                  <a:schemeClr val="accent5">
                    <a:lumMod val="50000"/>
                  </a:schemeClr>
                </a:solidFill>
              </a:rPr>
              <a:t>*. Es </a:t>
            </a:r>
            <a:r>
              <a:rPr lang="en-US" sz="2200" dirty="0" err="1">
                <a:solidFill>
                  <a:schemeClr val="accent5">
                    <a:lumMod val="50000"/>
                  </a:schemeClr>
                </a:solidFill>
              </a:rPr>
              <a:t>más</a:t>
            </a:r>
            <a:r>
              <a:rPr lang="en-US" sz="2200" dirty="0">
                <a:solidFill>
                  <a:schemeClr val="accent5">
                    <a:lumMod val="50000"/>
                  </a:schemeClr>
                </a:solidFill>
              </a:rPr>
              <a:t> </a:t>
            </a:r>
            <a:r>
              <a:rPr lang="en-US" sz="2200" dirty="0" err="1">
                <a:solidFill>
                  <a:schemeClr val="accent5">
                    <a:lumMod val="50000"/>
                  </a:schemeClr>
                </a:solidFill>
              </a:rPr>
              <a:t>rápida</a:t>
            </a:r>
            <a:r>
              <a:rPr lang="en-US" sz="2200" dirty="0">
                <a:solidFill>
                  <a:schemeClr val="accent5">
                    <a:lumMod val="50000"/>
                  </a:schemeClr>
                </a:solidFill>
              </a:rPr>
              <a:t> que las </a:t>
            </a:r>
            <a:r>
              <a:rPr lang="en-US" sz="2200" dirty="0" err="1">
                <a:solidFill>
                  <a:schemeClr val="accent5">
                    <a:lumMod val="50000"/>
                  </a:schemeClr>
                </a:solidFill>
              </a:rPr>
              <a:t>otras</a:t>
            </a:r>
            <a:r>
              <a:rPr lang="en-US" sz="2200" dirty="0">
                <a:solidFill>
                  <a:schemeClr val="accent5">
                    <a:lumMod val="50000"/>
                  </a:schemeClr>
                </a:solidFill>
              </a:rPr>
              <a:t> </a:t>
            </a:r>
            <a:r>
              <a:rPr lang="en-US" sz="2200" dirty="0" err="1">
                <a:solidFill>
                  <a:schemeClr val="accent5">
                    <a:lumMod val="50000"/>
                  </a:schemeClr>
                </a:solidFill>
              </a:rPr>
              <a:t>atracciones</a:t>
            </a:r>
            <a:r>
              <a:rPr lang="en-US" sz="2200" dirty="0">
                <a:solidFill>
                  <a:schemeClr val="accent5">
                    <a:lumMod val="50000"/>
                  </a:schemeClr>
                </a:solidFill>
              </a:rPr>
              <a:t>. ¿</a:t>
            </a:r>
            <a:r>
              <a:rPr lang="en-US" sz="2200" dirty="0" err="1">
                <a:solidFill>
                  <a:schemeClr val="accent5">
                    <a:lumMod val="50000"/>
                  </a:schemeClr>
                </a:solidFill>
              </a:rPr>
              <a:t>Vamos</a:t>
            </a:r>
            <a:r>
              <a:rPr lang="en-US" sz="2200" dirty="0">
                <a:solidFill>
                  <a:schemeClr val="accent5">
                    <a:lumMod val="50000"/>
                  </a:schemeClr>
                </a:solidFill>
              </a:rPr>
              <a:t>? </a:t>
            </a:r>
            <a:endParaRPr lang="en-GB" sz="2200" dirty="0">
              <a:solidFill>
                <a:schemeClr val="accent5">
                  <a:lumMod val="50000"/>
                </a:schemeClr>
              </a:solidFill>
            </a:endParaRPr>
          </a:p>
          <a:p>
            <a:pPr>
              <a:lnSpc>
                <a:spcPct val="140000"/>
              </a:lnSpc>
            </a:pPr>
            <a:r>
              <a:rPr lang="en-US" sz="2200" b="1" dirty="0">
                <a:solidFill>
                  <a:schemeClr val="accent5">
                    <a:lumMod val="50000"/>
                  </a:schemeClr>
                </a:solidFill>
              </a:rPr>
              <a:t>Lucía: </a:t>
            </a:r>
            <a:r>
              <a:rPr lang="en-US" sz="2200" dirty="0">
                <a:solidFill>
                  <a:schemeClr val="accent5">
                    <a:lumMod val="50000"/>
                  </a:schemeClr>
                </a:solidFill>
              </a:rPr>
              <a:t>Por </a:t>
            </a:r>
            <a:r>
              <a:rPr lang="en-US" sz="2200" dirty="0" err="1">
                <a:solidFill>
                  <a:schemeClr val="accent5">
                    <a:lumMod val="50000"/>
                  </a:schemeClr>
                </a:solidFill>
              </a:rPr>
              <a:t>supuesto</a:t>
            </a:r>
            <a:r>
              <a:rPr lang="en-US" sz="2200" dirty="0">
                <a:solidFill>
                  <a:schemeClr val="accent5">
                    <a:lumMod val="50000"/>
                  </a:schemeClr>
                </a:solidFill>
              </a:rPr>
              <a:t>. Pero </a:t>
            </a:r>
            <a:r>
              <a:rPr lang="en-US" sz="2200" dirty="0" err="1">
                <a:solidFill>
                  <a:schemeClr val="accent5">
                    <a:lumMod val="50000"/>
                  </a:schemeClr>
                </a:solidFill>
              </a:rPr>
              <a:t>tengo</a:t>
            </a:r>
            <a:r>
              <a:rPr lang="en-US" sz="2200" dirty="0">
                <a:solidFill>
                  <a:schemeClr val="accent5">
                    <a:lumMod val="50000"/>
                  </a:schemeClr>
                </a:solidFill>
              </a:rPr>
              <a:t> </a:t>
            </a:r>
            <a:r>
              <a:rPr lang="en-US" sz="2200" dirty="0" err="1">
                <a:solidFill>
                  <a:schemeClr val="accent5">
                    <a:lumMod val="50000"/>
                  </a:schemeClr>
                </a:solidFill>
              </a:rPr>
              <a:t>hambre</a:t>
            </a:r>
            <a:r>
              <a:rPr lang="en-US" sz="2200" dirty="0">
                <a:solidFill>
                  <a:schemeClr val="accent5">
                    <a:lumMod val="50000"/>
                  </a:schemeClr>
                </a:solidFill>
              </a:rPr>
              <a:t>, primero </a:t>
            </a:r>
            <a:r>
              <a:rPr lang="en-US" sz="2200" dirty="0" err="1">
                <a:solidFill>
                  <a:schemeClr val="accent5">
                    <a:lumMod val="50000"/>
                  </a:schemeClr>
                </a:solidFill>
              </a:rPr>
              <a:t>quiero</a:t>
            </a:r>
            <a:r>
              <a:rPr lang="en-US" sz="2200" dirty="0">
                <a:solidFill>
                  <a:schemeClr val="accent5">
                    <a:lumMod val="50000"/>
                  </a:schemeClr>
                </a:solidFill>
              </a:rPr>
              <a:t> comer algo. </a:t>
            </a:r>
          </a:p>
          <a:p>
            <a:pPr>
              <a:lnSpc>
                <a:spcPct val="140000"/>
              </a:lnSpc>
            </a:pPr>
            <a:r>
              <a:rPr lang="en-US" sz="2200" b="1" dirty="0">
                <a:solidFill>
                  <a:schemeClr val="accent5">
                    <a:lumMod val="50000"/>
                  </a:schemeClr>
                </a:solidFill>
              </a:rPr>
              <a:t>Nadia: </a:t>
            </a:r>
            <a:r>
              <a:rPr lang="en-US" sz="2200" dirty="0">
                <a:solidFill>
                  <a:schemeClr val="accent5">
                    <a:lumMod val="50000"/>
                  </a:schemeClr>
                </a:solidFill>
              </a:rPr>
              <a:t>Vale. </a:t>
            </a:r>
            <a:r>
              <a:rPr lang="en-US" sz="2200" b="1" dirty="0">
                <a:solidFill>
                  <a:schemeClr val="accent5">
                    <a:lumMod val="50000"/>
                  </a:schemeClr>
                </a:solidFill>
              </a:rPr>
              <a:t>(3) Este / </a:t>
            </a:r>
            <a:r>
              <a:rPr lang="en-US" sz="2200" b="1" dirty="0" err="1">
                <a:solidFill>
                  <a:schemeClr val="accent5">
                    <a:lumMod val="50000"/>
                  </a:schemeClr>
                </a:solidFill>
              </a:rPr>
              <a:t>esta</a:t>
            </a:r>
            <a:r>
              <a:rPr lang="en-US" sz="2200" b="1" dirty="0">
                <a:solidFill>
                  <a:schemeClr val="accent5">
                    <a:lumMod val="50000"/>
                  </a:schemeClr>
                </a:solidFill>
              </a:rPr>
              <a:t> </a:t>
            </a:r>
            <a:r>
              <a:rPr lang="en-US" sz="2200" dirty="0" err="1">
                <a:solidFill>
                  <a:schemeClr val="accent5">
                    <a:lumMod val="50000"/>
                  </a:schemeClr>
                </a:solidFill>
              </a:rPr>
              <a:t>restaurante</a:t>
            </a:r>
            <a:r>
              <a:rPr lang="en-US" sz="2200" b="1" dirty="0">
                <a:solidFill>
                  <a:schemeClr val="accent5">
                    <a:lumMod val="50000"/>
                  </a:schemeClr>
                </a:solidFill>
              </a:rPr>
              <a:t> </a:t>
            </a:r>
            <a:r>
              <a:rPr lang="en-US" sz="2200" dirty="0" err="1">
                <a:solidFill>
                  <a:schemeClr val="accent5">
                    <a:lumMod val="50000"/>
                  </a:schemeClr>
                </a:solidFill>
              </a:rPr>
              <a:t>está</a:t>
            </a:r>
            <a:r>
              <a:rPr lang="en-US" sz="2200" dirty="0">
                <a:solidFill>
                  <a:schemeClr val="accent5">
                    <a:lumMod val="50000"/>
                  </a:schemeClr>
                </a:solidFill>
              </a:rPr>
              <a:t> </a:t>
            </a:r>
            <a:r>
              <a:rPr lang="en-US" sz="2200" dirty="0" err="1">
                <a:solidFill>
                  <a:schemeClr val="accent5">
                    <a:lumMod val="50000"/>
                  </a:schemeClr>
                </a:solidFill>
              </a:rPr>
              <a:t>más</a:t>
            </a:r>
            <a:r>
              <a:rPr lang="en-US" sz="2200" dirty="0">
                <a:solidFill>
                  <a:schemeClr val="accent5">
                    <a:lumMod val="50000"/>
                  </a:schemeClr>
                </a:solidFill>
              </a:rPr>
              <a:t> </a:t>
            </a:r>
            <a:r>
              <a:rPr lang="en-US" sz="2200" dirty="0" err="1">
                <a:solidFill>
                  <a:schemeClr val="accent5">
                    <a:lumMod val="50000"/>
                  </a:schemeClr>
                </a:solidFill>
              </a:rPr>
              <a:t>cerca</a:t>
            </a:r>
            <a:r>
              <a:rPr lang="en-US" sz="2200" dirty="0">
                <a:solidFill>
                  <a:schemeClr val="accent5">
                    <a:lumMod val="50000"/>
                  </a:schemeClr>
                </a:solidFill>
              </a:rPr>
              <a:t> que los </a:t>
            </a:r>
            <a:r>
              <a:rPr lang="en-US" sz="2200" dirty="0" err="1">
                <a:solidFill>
                  <a:schemeClr val="accent5">
                    <a:lumMod val="50000"/>
                  </a:schemeClr>
                </a:solidFill>
              </a:rPr>
              <a:t>otros</a:t>
            </a:r>
            <a:r>
              <a:rPr lang="en-US" sz="2200" dirty="0">
                <a:solidFill>
                  <a:schemeClr val="accent5">
                    <a:lumMod val="50000"/>
                  </a:schemeClr>
                </a:solidFill>
              </a:rPr>
              <a:t> </a:t>
            </a:r>
            <a:r>
              <a:rPr lang="en-US" sz="2200" dirty="0" err="1">
                <a:solidFill>
                  <a:schemeClr val="accent5">
                    <a:lumMod val="50000"/>
                  </a:schemeClr>
                </a:solidFill>
              </a:rPr>
              <a:t>así</a:t>
            </a:r>
            <a:r>
              <a:rPr lang="en-US" sz="2200" dirty="0">
                <a:solidFill>
                  <a:schemeClr val="accent5">
                    <a:lumMod val="50000"/>
                  </a:schemeClr>
                </a:solidFill>
              </a:rPr>
              <a:t> que </a:t>
            </a:r>
            <a:r>
              <a:rPr lang="en-US" sz="2200" dirty="0" err="1">
                <a:solidFill>
                  <a:schemeClr val="accent5">
                    <a:lumMod val="50000"/>
                  </a:schemeClr>
                </a:solidFill>
              </a:rPr>
              <a:t>podemos</a:t>
            </a:r>
            <a:r>
              <a:rPr lang="en-US" sz="2200" dirty="0">
                <a:solidFill>
                  <a:schemeClr val="accent5">
                    <a:lumMod val="50000"/>
                  </a:schemeClr>
                </a:solidFill>
              </a:rPr>
              <a:t> comer </a:t>
            </a:r>
            <a:r>
              <a:rPr lang="en-US" sz="2200" dirty="0" err="1">
                <a:solidFill>
                  <a:schemeClr val="accent5">
                    <a:lumMod val="50000"/>
                  </a:schemeClr>
                </a:solidFill>
              </a:rPr>
              <a:t>aquí</a:t>
            </a:r>
            <a:r>
              <a:rPr lang="en-US" sz="2200" dirty="0">
                <a:solidFill>
                  <a:schemeClr val="accent5">
                    <a:lumMod val="50000"/>
                  </a:schemeClr>
                </a:solidFill>
              </a:rPr>
              <a:t>. </a:t>
            </a:r>
            <a:r>
              <a:rPr lang="en-US" sz="2200" dirty="0" err="1">
                <a:solidFill>
                  <a:schemeClr val="accent5">
                    <a:lumMod val="50000"/>
                  </a:schemeClr>
                </a:solidFill>
              </a:rPr>
              <a:t>También</a:t>
            </a:r>
            <a:r>
              <a:rPr lang="en-US" sz="2200" dirty="0">
                <a:solidFill>
                  <a:schemeClr val="accent5">
                    <a:lumMod val="50000"/>
                  </a:schemeClr>
                </a:solidFill>
              </a:rPr>
              <a:t> hay mesas al </a:t>
            </a:r>
            <a:r>
              <a:rPr lang="en-US" sz="2200" dirty="0" err="1">
                <a:solidFill>
                  <a:schemeClr val="accent5">
                    <a:lumMod val="50000"/>
                  </a:schemeClr>
                </a:solidFill>
              </a:rPr>
              <a:t>aire</a:t>
            </a:r>
            <a:r>
              <a:rPr lang="en-US" sz="2200" dirty="0">
                <a:solidFill>
                  <a:schemeClr val="accent5">
                    <a:lumMod val="50000"/>
                  </a:schemeClr>
                </a:solidFill>
              </a:rPr>
              <a:t> libre y </a:t>
            </a:r>
            <a:r>
              <a:rPr lang="en-US" sz="2200" dirty="0" err="1">
                <a:solidFill>
                  <a:schemeClr val="accent5">
                    <a:lumMod val="50000"/>
                  </a:schemeClr>
                </a:solidFill>
              </a:rPr>
              <a:t>tienen</a:t>
            </a:r>
            <a:r>
              <a:rPr lang="en-US" sz="2200" dirty="0">
                <a:solidFill>
                  <a:schemeClr val="accent5">
                    <a:lumMod val="50000"/>
                  </a:schemeClr>
                </a:solidFill>
              </a:rPr>
              <a:t> comida </a:t>
            </a:r>
            <a:r>
              <a:rPr lang="en-US" sz="2200" dirty="0" err="1">
                <a:solidFill>
                  <a:schemeClr val="accent5">
                    <a:lumMod val="50000"/>
                  </a:schemeClr>
                </a:solidFill>
              </a:rPr>
              <a:t>mexicana</a:t>
            </a:r>
            <a:r>
              <a:rPr lang="en-US" sz="2200" dirty="0">
                <a:solidFill>
                  <a:schemeClr val="accent5">
                    <a:lumMod val="50000"/>
                  </a:schemeClr>
                </a:solidFill>
              </a:rPr>
              <a:t>. </a:t>
            </a:r>
          </a:p>
          <a:p>
            <a:pPr>
              <a:lnSpc>
                <a:spcPct val="140000"/>
              </a:lnSpc>
            </a:pPr>
            <a:r>
              <a:rPr lang="en-US" sz="2200" b="1" dirty="0">
                <a:solidFill>
                  <a:schemeClr val="accent5">
                    <a:lumMod val="50000"/>
                  </a:schemeClr>
                </a:solidFill>
              </a:rPr>
              <a:t>Lucía:</a:t>
            </a:r>
            <a:r>
              <a:rPr lang="en-US" sz="2200" dirty="0">
                <a:solidFill>
                  <a:schemeClr val="accent5">
                    <a:lumMod val="50000"/>
                  </a:schemeClr>
                </a:solidFill>
              </a:rPr>
              <a:t> Me </a:t>
            </a:r>
            <a:r>
              <a:rPr lang="en-US" sz="2200" dirty="0" err="1">
                <a:solidFill>
                  <a:schemeClr val="accent5">
                    <a:lumMod val="50000"/>
                  </a:schemeClr>
                </a:solidFill>
              </a:rPr>
              <a:t>parece</a:t>
            </a:r>
            <a:r>
              <a:rPr lang="en-US" sz="2200" dirty="0">
                <a:solidFill>
                  <a:schemeClr val="accent5">
                    <a:lumMod val="50000"/>
                  </a:schemeClr>
                </a:solidFill>
              </a:rPr>
              <a:t> bien. </a:t>
            </a:r>
            <a:r>
              <a:rPr lang="en-US" sz="2200" dirty="0" err="1">
                <a:solidFill>
                  <a:schemeClr val="accent5">
                    <a:lumMod val="50000"/>
                  </a:schemeClr>
                </a:solidFill>
              </a:rPr>
              <a:t>Además</a:t>
            </a:r>
            <a:r>
              <a:rPr lang="en-US" sz="2200" dirty="0">
                <a:solidFill>
                  <a:schemeClr val="accent5">
                    <a:lumMod val="50000"/>
                  </a:schemeClr>
                </a:solidFill>
              </a:rPr>
              <a:t>, </a:t>
            </a:r>
            <a:r>
              <a:rPr lang="en-US" sz="2200" dirty="0" err="1">
                <a:solidFill>
                  <a:schemeClr val="accent5">
                    <a:lumMod val="50000"/>
                  </a:schemeClr>
                </a:solidFill>
              </a:rPr>
              <a:t>en</a:t>
            </a:r>
            <a:r>
              <a:rPr lang="en-US" sz="2200" dirty="0">
                <a:solidFill>
                  <a:schemeClr val="accent5">
                    <a:lumMod val="50000"/>
                  </a:schemeClr>
                </a:solidFill>
              </a:rPr>
              <a:t> </a:t>
            </a:r>
            <a:r>
              <a:rPr lang="en-US" sz="2200" dirty="0" err="1">
                <a:solidFill>
                  <a:schemeClr val="accent5">
                    <a:lumMod val="50000"/>
                  </a:schemeClr>
                </a:solidFill>
              </a:rPr>
              <a:t>este</a:t>
            </a:r>
            <a:r>
              <a:rPr lang="en-US" sz="2200" dirty="0">
                <a:solidFill>
                  <a:schemeClr val="accent5">
                    <a:lumMod val="50000"/>
                  </a:schemeClr>
                </a:solidFill>
              </a:rPr>
              <a:t> </a:t>
            </a:r>
            <a:r>
              <a:rPr lang="en-US" sz="2200" dirty="0" err="1">
                <a:solidFill>
                  <a:schemeClr val="accent5">
                    <a:lumMod val="50000"/>
                  </a:schemeClr>
                </a:solidFill>
              </a:rPr>
              <a:t>momento</a:t>
            </a:r>
            <a:r>
              <a:rPr lang="en-US" sz="2200" dirty="0">
                <a:solidFill>
                  <a:schemeClr val="accent5">
                    <a:lumMod val="50000"/>
                  </a:schemeClr>
                </a:solidFill>
              </a:rPr>
              <a:t> no hay cola.</a:t>
            </a:r>
            <a:endParaRPr lang="en-GB" sz="2200" dirty="0">
              <a:solidFill>
                <a:schemeClr val="accent5">
                  <a:lumMod val="50000"/>
                </a:schemeClr>
              </a:solidFill>
            </a:endParaRPr>
          </a:p>
          <a:p>
            <a:pPr>
              <a:lnSpc>
                <a:spcPct val="120000"/>
              </a:lnSpc>
            </a:pPr>
            <a:endParaRPr lang="en-GB" sz="2200" dirty="0">
              <a:solidFill>
                <a:schemeClr val="accent5">
                  <a:lumMod val="50000"/>
                </a:schemeClr>
              </a:solidFill>
            </a:endParaRPr>
          </a:p>
        </p:txBody>
      </p:sp>
      <p:pic>
        <p:nvPicPr>
          <p:cNvPr id="1028" name="Picture 4" descr="Roller Coaster, Rollercoaster">
            <a:extLst>
              <a:ext uri="{FF2B5EF4-FFF2-40B4-BE49-F238E27FC236}">
                <a16:creationId xmlns:a16="http://schemas.microsoft.com/office/drawing/2014/main" id="{6DF28014-14B2-F841-BCA0-DBA5DF3B2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2868" y="706787"/>
            <a:ext cx="1663900" cy="14148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op, Booth, Woman, Ciosk, Town, City">
            <a:extLst>
              <a:ext uri="{FF2B5EF4-FFF2-40B4-BE49-F238E27FC236}">
                <a16:creationId xmlns:a16="http://schemas.microsoft.com/office/drawing/2014/main" id="{FD85D5CC-C7D7-8F48-B8C0-CB98AB704E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55" t="4764" r="30674"/>
          <a:stretch/>
        </p:blipFill>
        <p:spPr bwMode="auto">
          <a:xfrm>
            <a:off x="11113023" y="2224367"/>
            <a:ext cx="783015" cy="14148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7787" y="138101"/>
            <a:ext cx="10791944" cy="641048"/>
          </a:xfrm>
        </p:spPr>
        <p:txBody>
          <a:bodyPr>
            <a:noAutofit/>
          </a:bodyPr>
          <a:lstStyle/>
          <a:p>
            <a:r>
              <a:rPr lang="en-GB" sz="2000" b="1" dirty="0"/>
              <a:t>¡Lucía y Nadia </a:t>
            </a:r>
            <a:r>
              <a:rPr lang="en-GB" sz="2000" b="1" dirty="0" err="1"/>
              <a:t>también</a:t>
            </a:r>
            <a:r>
              <a:rPr lang="en-GB" sz="2000" b="1" dirty="0"/>
              <a:t> </a:t>
            </a:r>
            <a:r>
              <a:rPr lang="en-GB" sz="2000" b="1" dirty="0" err="1"/>
              <a:t>están</a:t>
            </a:r>
            <a:r>
              <a:rPr lang="en-GB" sz="2000" b="1" dirty="0"/>
              <a:t> </a:t>
            </a:r>
            <a:r>
              <a:rPr lang="en-GB" sz="2000" b="1" dirty="0" err="1"/>
              <a:t>en</a:t>
            </a:r>
            <a:r>
              <a:rPr lang="en-GB" sz="2000" b="1" dirty="0"/>
              <a:t> el </a:t>
            </a:r>
            <a:r>
              <a:rPr lang="en-GB" sz="2000" b="1" dirty="0" err="1"/>
              <a:t>parque</a:t>
            </a:r>
            <a:r>
              <a:rPr lang="en-GB" sz="2000" b="1" dirty="0"/>
              <a:t> de </a:t>
            </a:r>
            <a:r>
              <a:rPr lang="en-GB" sz="2000" b="1" dirty="0" err="1"/>
              <a:t>atracciones</a:t>
            </a:r>
            <a:r>
              <a:rPr lang="en-GB" sz="2000" b="1" dirty="0"/>
              <a:t>! </a:t>
            </a:r>
            <a:r>
              <a:rPr lang="en-GB" sz="2000" b="1" dirty="0" err="1"/>
              <a:t>Están</a:t>
            </a:r>
            <a:r>
              <a:rPr lang="en-GB" sz="2000" b="1" dirty="0"/>
              <a:t> </a:t>
            </a:r>
            <a:r>
              <a:rPr lang="en-GB" sz="2000" b="1" dirty="0" err="1"/>
              <a:t>mirando</a:t>
            </a:r>
            <a:r>
              <a:rPr lang="en-GB" sz="2000" b="1" dirty="0"/>
              <a:t> el </a:t>
            </a:r>
            <a:r>
              <a:rPr lang="en-GB" sz="2000" b="1" dirty="0" err="1"/>
              <a:t>plano</a:t>
            </a:r>
            <a:br>
              <a:rPr lang="en-GB" sz="2000" b="1" dirty="0"/>
            </a:br>
            <a:r>
              <a:rPr lang="en-GB" sz="2000" b="1" dirty="0"/>
              <a:t>Lee la </a:t>
            </a:r>
            <a:r>
              <a:rPr lang="en-GB" sz="2000" b="1" dirty="0" err="1"/>
              <a:t>conversación</a:t>
            </a:r>
            <a:r>
              <a:rPr lang="en-GB" sz="2000" b="1" dirty="0"/>
              <a:t>. Escribe 1-9 y ‘</a:t>
            </a:r>
            <a:r>
              <a:rPr lang="en-GB" sz="2000" b="1" dirty="0" err="1"/>
              <a:t>este</a:t>
            </a:r>
            <a:r>
              <a:rPr lang="en-GB" sz="2000" b="1" dirty="0"/>
              <a:t>’, ‘</a:t>
            </a:r>
            <a:r>
              <a:rPr lang="en-GB" sz="2000" b="1" dirty="0" err="1"/>
              <a:t>esta</a:t>
            </a:r>
            <a:r>
              <a:rPr lang="en-GB" sz="2000" b="1" dirty="0"/>
              <a:t>’, ‘ese’ o ‘</a:t>
            </a:r>
            <a:r>
              <a:rPr lang="en-GB" sz="2000" b="1" dirty="0" err="1"/>
              <a:t>esa</a:t>
            </a:r>
            <a:r>
              <a:rPr lang="en-GB" sz="2000" b="1"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42709" r="29079"/>
          <a:stretch/>
        </p:blipFill>
        <p:spPr>
          <a:xfrm>
            <a:off x="11113867" y="4205870"/>
            <a:ext cx="960900" cy="1915890"/>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26996" r="46311"/>
          <a:stretch/>
        </p:blipFill>
        <p:spPr>
          <a:xfrm>
            <a:off x="10816492" y="4165902"/>
            <a:ext cx="942817" cy="1986819"/>
          </a:xfrm>
          <a:prstGeom prst="rect">
            <a:avLst/>
          </a:prstGeom>
        </p:spPr>
      </p:pic>
      <p:sp>
        <p:nvSpPr>
          <p:cNvPr id="28" name="Cloud Callout 27"/>
          <p:cNvSpPr/>
          <p:nvPr/>
        </p:nvSpPr>
        <p:spPr>
          <a:xfrm>
            <a:off x="10411598" y="3291638"/>
            <a:ext cx="981101" cy="1054937"/>
          </a:xfrm>
          <a:prstGeom prst="cloudCallout">
            <a:avLst>
              <a:gd name="adj1" fmla="val 7092"/>
              <a:gd name="adj2" fmla="val 7468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Cloud Callout 30"/>
          <p:cNvSpPr/>
          <p:nvPr/>
        </p:nvSpPr>
        <p:spPr>
          <a:xfrm>
            <a:off x="11144818" y="3490015"/>
            <a:ext cx="981101" cy="1054937"/>
          </a:xfrm>
          <a:prstGeom prst="cloudCallout">
            <a:avLst>
              <a:gd name="adj1" fmla="val -12103"/>
              <a:gd name="adj2" fmla="val 6731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Oval 28"/>
          <p:cNvSpPr/>
          <p:nvPr/>
        </p:nvSpPr>
        <p:spPr>
          <a:xfrm>
            <a:off x="3589195" y="1436430"/>
            <a:ext cx="673240" cy="50548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038" name="Picture 14" descr="Map, Route, Location, Gps, Route">
            <a:extLst>
              <a:ext uri="{FF2B5EF4-FFF2-40B4-BE49-F238E27FC236}">
                <a16:creationId xmlns:a16="http://schemas.microsoft.com/office/drawing/2014/main" id="{240C7C78-C772-DF4F-8B2E-F4D96B83CA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62715" y="5248271"/>
            <a:ext cx="795583" cy="397792"/>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11">
            <a:extLst>
              <a:ext uri="{FF2B5EF4-FFF2-40B4-BE49-F238E27FC236}">
                <a16:creationId xmlns:a16="http://schemas.microsoft.com/office/drawing/2014/main" id="{514EA661-AA05-C442-9B73-B4EBB8F1AF77}"/>
              </a:ext>
            </a:extLst>
          </p:cNvPr>
          <p:cNvSpPr/>
          <p:nvPr/>
        </p:nvSpPr>
        <p:spPr>
          <a:xfrm>
            <a:off x="347743" y="5852594"/>
            <a:ext cx="2635502"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atracción = ride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7B8FC524-362E-C547-A812-424DA19EA3A4}"/>
              </a:ext>
            </a:extLst>
          </p:cNvPr>
          <p:cNvSpPr/>
          <p:nvPr/>
        </p:nvSpPr>
        <p:spPr>
          <a:xfrm>
            <a:off x="3088852" y="5852594"/>
            <a:ext cx="4403246"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montaña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rusa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rollercoaster</a:t>
            </a:r>
          </a:p>
        </p:txBody>
      </p:sp>
      <p:sp>
        <p:nvSpPr>
          <p:cNvPr id="5" name="TextBox 4"/>
          <p:cNvSpPr txBox="1"/>
          <p:nvPr/>
        </p:nvSpPr>
        <p:spPr>
          <a:xfrm>
            <a:off x="10179498" y="507506"/>
            <a:ext cx="980985" cy="461665"/>
          </a:xfrm>
          <a:prstGeom prst="rect">
            <a:avLst/>
          </a:prstGeom>
          <a:noFill/>
        </p:spPr>
        <p:txBody>
          <a:bodyPr wrap="square" rtlCol="0">
            <a:spAutoFit/>
          </a:bodyPr>
          <a:lstStyle/>
          <a:p>
            <a:r>
              <a:rPr lang="en-GB" sz="2400" b="1">
                <a:solidFill>
                  <a:schemeClr val="accent5">
                    <a:lumMod val="50000"/>
                  </a:schemeClr>
                </a:solidFill>
              </a:rPr>
              <a:t>[1/2]</a:t>
            </a:r>
            <a:endParaRPr lang="en-GB" sz="2400" b="1" dirty="0">
              <a:solidFill>
                <a:schemeClr val="accent5">
                  <a:lumMod val="50000"/>
                </a:schemeClr>
              </a:solidFill>
            </a:endParaRPr>
          </a:p>
        </p:txBody>
      </p:sp>
      <p:sp>
        <p:nvSpPr>
          <p:cNvPr id="6" name="TextBox 5"/>
          <p:cNvSpPr txBox="1"/>
          <p:nvPr/>
        </p:nvSpPr>
        <p:spPr>
          <a:xfrm>
            <a:off x="274191" y="969171"/>
            <a:ext cx="3788246" cy="430887"/>
          </a:xfrm>
          <a:prstGeom prst="rect">
            <a:avLst/>
          </a:prstGeom>
          <a:noFill/>
        </p:spPr>
        <p:txBody>
          <a:bodyPr wrap="square" rtlCol="0">
            <a:spAutoFit/>
          </a:bodyPr>
          <a:lstStyle/>
          <a:p>
            <a:r>
              <a:rPr lang="en-GB" sz="2200" b="1" i="1" dirty="0">
                <a:solidFill>
                  <a:schemeClr val="accent5">
                    <a:lumMod val="50000"/>
                  </a:schemeClr>
                </a:solidFill>
              </a:rPr>
              <a:t>A la una de la </a:t>
            </a:r>
            <a:r>
              <a:rPr lang="en-GB" sz="2200" b="1" i="1" dirty="0" err="1">
                <a:solidFill>
                  <a:schemeClr val="accent5">
                    <a:lumMod val="50000"/>
                  </a:schemeClr>
                </a:solidFill>
              </a:rPr>
              <a:t>tarde</a:t>
            </a:r>
            <a:r>
              <a:rPr lang="en-GB" sz="2200" b="1" i="1" dirty="0">
                <a:solidFill>
                  <a:schemeClr val="accent5">
                    <a:lumMod val="50000"/>
                  </a:schemeClr>
                </a:solidFill>
              </a:rPr>
              <a:t>…</a:t>
            </a:r>
          </a:p>
        </p:txBody>
      </p:sp>
      <p:sp>
        <p:nvSpPr>
          <p:cNvPr id="33" name="Oval 32"/>
          <p:cNvSpPr/>
          <p:nvPr/>
        </p:nvSpPr>
        <p:spPr>
          <a:xfrm>
            <a:off x="7094395" y="1882938"/>
            <a:ext cx="673240" cy="50548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Oval 35"/>
          <p:cNvSpPr/>
          <p:nvPr/>
        </p:nvSpPr>
        <p:spPr>
          <a:xfrm>
            <a:off x="2547473" y="3764739"/>
            <a:ext cx="673240" cy="50548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17219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707" y="641901"/>
            <a:ext cx="9932293" cy="5170646"/>
          </a:xfrm>
          <a:prstGeom prst="rect">
            <a:avLst/>
          </a:prstGeom>
          <a:noFill/>
        </p:spPr>
        <p:txBody>
          <a:bodyPr wrap="square" rtlCol="0">
            <a:spAutoFit/>
          </a:bodyPr>
          <a:lstStyle/>
          <a:p>
            <a:pPr>
              <a:lnSpc>
                <a:spcPct val="150000"/>
              </a:lnSpc>
            </a:pPr>
            <a:r>
              <a:rPr lang="en-US" sz="2200" b="1" dirty="0">
                <a:solidFill>
                  <a:schemeClr val="accent5">
                    <a:lumMod val="50000"/>
                  </a:schemeClr>
                </a:solidFill>
              </a:rPr>
              <a:t>Nadia: </a:t>
            </a:r>
            <a:r>
              <a:rPr lang="en-US" sz="2200" dirty="0">
                <a:solidFill>
                  <a:schemeClr val="accent5">
                    <a:lumMod val="50000"/>
                  </a:schemeClr>
                </a:solidFill>
              </a:rPr>
              <a:t>¡Mira </a:t>
            </a:r>
            <a:r>
              <a:rPr lang="en-US" sz="2200" b="1" dirty="0">
                <a:solidFill>
                  <a:schemeClr val="accent5">
                    <a:lumMod val="50000"/>
                  </a:schemeClr>
                </a:solidFill>
              </a:rPr>
              <a:t>(4)</a:t>
            </a:r>
            <a:r>
              <a:rPr lang="en-US" sz="2200" dirty="0">
                <a:solidFill>
                  <a:schemeClr val="accent5">
                    <a:lumMod val="50000"/>
                  </a:schemeClr>
                </a:solidFill>
              </a:rPr>
              <a:t> </a:t>
            </a:r>
            <a:r>
              <a:rPr lang="en-US" sz="2200" b="1" dirty="0">
                <a:solidFill>
                  <a:schemeClr val="accent5">
                    <a:lumMod val="50000"/>
                  </a:schemeClr>
                </a:solidFill>
              </a:rPr>
              <a:t>ese / </a:t>
            </a:r>
            <a:r>
              <a:rPr lang="en-US" sz="2200" b="1" dirty="0" err="1">
                <a:solidFill>
                  <a:schemeClr val="accent5">
                    <a:lumMod val="50000"/>
                  </a:schemeClr>
                </a:solidFill>
              </a:rPr>
              <a:t>esa</a:t>
            </a:r>
            <a:r>
              <a:rPr lang="en-US" sz="2200" dirty="0">
                <a:solidFill>
                  <a:schemeClr val="accent5">
                    <a:lumMod val="50000"/>
                  </a:schemeClr>
                </a:solidFill>
              </a:rPr>
              <a:t> chico</a:t>
            </a:r>
            <a:r>
              <a:rPr lang="en-US" sz="2200">
                <a:solidFill>
                  <a:schemeClr val="accent5">
                    <a:lumMod val="50000"/>
                  </a:schemeClr>
                </a:solidFill>
              </a:rPr>
              <a:t>! ¿Es </a:t>
            </a:r>
            <a:r>
              <a:rPr lang="en-US" sz="2200" dirty="0" err="1">
                <a:solidFill>
                  <a:schemeClr val="accent5">
                    <a:lumMod val="50000"/>
                  </a:schemeClr>
                </a:solidFill>
              </a:rPr>
              <a:t>tu</a:t>
            </a:r>
            <a:r>
              <a:rPr lang="en-US" sz="2200" dirty="0">
                <a:solidFill>
                  <a:schemeClr val="accent5">
                    <a:lumMod val="50000"/>
                  </a:schemeClr>
                </a:solidFill>
              </a:rPr>
              <a:t> </a:t>
            </a:r>
            <a:r>
              <a:rPr lang="en-US" sz="2200" dirty="0" err="1">
                <a:solidFill>
                  <a:schemeClr val="accent5">
                    <a:lumMod val="50000"/>
                  </a:schemeClr>
                </a:solidFill>
              </a:rPr>
              <a:t>hermano</a:t>
            </a:r>
            <a:r>
              <a:rPr lang="en-US" sz="2200" dirty="0">
                <a:solidFill>
                  <a:schemeClr val="accent5">
                    <a:lumMod val="50000"/>
                  </a:schemeClr>
                </a:solidFill>
              </a:rPr>
              <a:t>?</a:t>
            </a:r>
            <a:endParaRPr lang="en-GB" sz="2200" dirty="0">
              <a:solidFill>
                <a:schemeClr val="accent5">
                  <a:lumMod val="50000"/>
                </a:schemeClr>
              </a:solidFill>
            </a:endParaRPr>
          </a:p>
          <a:p>
            <a:pPr>
              <a:lnSpc>
                <a:spcPct val="150000"/>
              </a:lnSpc>
            </a:pPr>
            <a:r>
              <a:rPr lang="en-US" sz="2200" b="1" dirty="0">
                <a:solidFill>
                  <a:schemeClr val="accent5">
                    <a:lumMod val="50000"/>
                  </a:schemeClr>
                </a:solidFill>
              </a:rPr>
              <a:t>Lucía: </a:t>
            </a:r>
            <a:r>
              <a:rPr lang="en-US" sz="2200" dirty="0" err="1">
                <a:solidFill>
                  <a:schemeClr val="accent5">
                    <a:lumMod val="50000"/>
                  </a:schemeClr>
                </a:solidFill>
              </a:rPr>
              <a:t>iSí</a:t>
            </a:r>
            <a:r>
              <a:rPr lang="en-US" sz="2200" dirty="0">
                <a:solidFill>
                  <a:schemeClr val="accent5">
                    <a:lumMod val="50000"/>
                  </a:schemeClr>
                </a:solidFill>
              </a:rPr>
              <a:t>! Daniel, ¿</a:t>
            </a:r>
            <a:r>
              <a:rPr lang="en-US" sz="2200" dirty="0" err="1">
                <a:solidFill>
                  <a:schemeClr val="accent5">
                    <a:lumMod val="50000"/>
                  </a:schemeClr>
                </a:solidFill>
              </a:rPr>
              <a:t>qué</a:t>
            </a:r>
            <a:r>
              <a:rPr lang="en-US" sz="2200" dirty="0">
                <a:solidFill>
                  <a:schemeClr val="accent5">
                    <a:lumMod val="50000"/>
                  </a:schemeClr>
                </a:solidFill>
              </a:rPr>
              <a:t> </a:t>
            </a:r>
            <a:r>
              <a:rPr lang="en-US" sz="2200" dirty="0" err="1">
                <a:solidFill>
                  <a:schemeClr val="accent5">
                    <a:lumMod val="50000"/>
                  </a:schemeClr>
                </a:solidFill>
              </a:rPr>
              <a:t>te</a:t>
            </a:r>
            <a:r>
              <a:rPr lang="en-US" sz="2200" dirty="0">
                <a:solidFill>
                  <a:schemeClr val="accent5">
                    <a:lumMod val="50000"/>
                  </a:schemeClr>
                </a:solidFill>
              </a:rPr>
              <a:t> </a:t>
            </a:r>
            <a:r>
              <a:rPr lang="en-US" sz="2200" dirty="0" err="1">
                <a:solidFill>
                  <a:schemeClr val="accent5">
                    <a:lumMod val="50000"/>
                  </a:schemeClr>
                </a:solidFill>
              </a:rPr>
              <a:t>pasó</a:t>
            </a:r>
            <a:r>
              <a:rPr lang="en-US" sz="2200" dirty="0">
                <a:solidFill>
                  <a:schemeClr val="accent5">
                    <a:lumMod val="50000"/>
                  </a:schemeClr>
                </a:solidFill>
              </a:rPr>
              <a:t>?</a:t>
            </a:r>
            <a:endParaRPr lang="en-GB" sz="2200" dirty="0">
              <a:solidFill>
                <a:schemeClr val="accent5">
                  <a:lumMod val="50000"/>
                </a:schemeClr>
              </a:solidFill>
            </a:endParaRPr>
          </a:p>
          <a:p>
            <a:pPr>
              <a:lnSpc>
                <a:spcPct val="150000"/>
              </a:lnSpc>
            </a:pPr>
            <a:r>
              <a:rPr lang="en-US" sz="2200" b="1" dirty="0">
                <a:solidFill>
                  <a:schemeClr val="accent5">
                    <a:lumMod val="50000"/>
                  </a:schemeClr>
                </a:solidFill>
              </a:rPr>
              <a:t>Daniel: </a:t>
            </a:r>
            <a:r>
              <a:rPr lang="en-US" sz="2200" dirty="0" err="1">
                <a:solidFill>
                  <a:schemeClr val="accent5">
                    <a:lumMod val="50000"/>
                  </a:schemeClr>
                </a:solidFill>
              </a:rPr>
              <a:t>Estaba</a:t>
            </a:r>
            <a:r>
              <a:rPr lang="en-US" sz="2200" dirty="0">
                <a:solidFill>
                  <a:schemeClr val="accent5">
                    <a:lumMod val="50000"/>
                  </a:schemeClr>
                </a:solidFill>
              </a:rPr>
              <a:t> </a:t>
            </a:r>
            <a:r>
              <a:rPr lang="en-US" sz="2200" dirty="0" err="1">
                <a:solidFill>
                  <a:schemeClr val="accent5">
                    <a:lumMod val="50000"/>
                  </a:schemeClr>
                </a:solidFill>
              </a:rPr>
              <a:t>en</a:t>
            </a:r>
            <a:r>
              <a:rPr lang="en-US" sz="2200" dirty="0">
                <a:solidFill>
                  <a:schemeClr val="accent5">
                    <a:lumMod val="50000"/>
                  </a:schemeClr>
                </a:solidFill>
              </a:rPr>
              <a:t> un </a:t>
            </a:r>
            <a:r>
              <a:rPr lang="en-US" sz="2200" dirty="0" err="1">
                <a:solidFill>
                  <a:schemeClr val="accent5">
                    <a:lumMod val="50000"/>
                  </a:schemeClr>
                </a:solidFill>
              </a:rPr>
              <a:t>barco</a:t>
            </a:r>
            <a:r>
              <a:rPr lang="en-US" sz="2200" dirty="0">
                <a:solidFill>
                  <a:schemeClr val="accent5">
                    <a:lumMod val="50000"/>
                  </a:schemeClr>
                </a:solidFill>
              </a:rPr>
              <a:t> </a:t>
            </a:r>
            <a:r>
              <a:rPr lang="en-US" sz="2200" dirty="0" err="1">
                <a:solidFill>
                  <a:schemeClr val="accent5">
                    <a:lumMod val="50000"/>
                  </a:schemeClr>
                </a:solidFill>
              </a:rPr>
              <a:t>en</a:t>
            </a:r>
            <a:r>
              <a:rPr lang="en-US" sz="2200" dirty="0">
                <a:solidFill>
                  <a:schemeClr val="accent5">
                    <a:lumMod val="50000"/>
                  </a:schemeClr>
                </a:solidFill>
              </a:rPr>
              <a:t> </a:t>
            </a:r>
            <a:r>
              <a:rPr lang="en-US" sz="2200" b="1" dirty="0">
                <a:solidFill>
                  <a:schemeClr val="accent5">
                    <a:lumMod val="50000"/>
                  </a:schemeClr>
                </a:solidFill>
              </a:rPr>
              <a:t>(5)</a:t>
            </a:r>
            <a:r>
              <a:rPr lang="en-US" sz="2200" dirty="0">
                <a:solidFill>
                  <a:schemeClr val="accent5">
                    <a:lumMod val="50000"/>
                  </a:schemeClr>
                </a:solidFill>
              </a:rPr>
              <a:t> </a:t>
            </a:r>
            <a:r>
              <a:rPr lang="en-US" sz="2200" b="1" dirty="0">
                <a:solidFill>
                  <a:schemeClr val="accent5">
                    <a:lumMod val="50000"/>
                  </a:schemeClr>
                </a:solidFill>
              </a:rPr>
              <a:t>ese / </a:t>
            </a:r>
            <a:r>
              <a:rPr lang="en-US" sz="2200" b="1" dirty="0" err="1">
                <a:solidFill>
                  <a:schemeClr val="accent5">
                    <a:lumMod val="50000"/>
                  </a:schemeClr>
                </a:solidFill>
              </a:rPr>
              <a:t>esa</a:t>
            </a:r>
            <a:r>
              <a:rPr lang="en-US" sz="2200" dirty="0">
                <a:solidFill>
                  <a:schemeClr val="accent5">
                    <a:lumMod val="50000"/>
                  </a:schemeClr>
                </a:solidFill>
              </a:rPr>
              <a:t> </a:t>
            </a:r>
            <a:r>
              <a:rPr lang="en-US" sz="2200" dirty="0" err="1">
                <a:solidFill>
                  <a:schemeClr val="accent5">
                    <a:lumMod val="50000"/>
                  </a:schemeClr>
                </a:solidFill>
              </a:rPr>
              <a:t>atracción</a:t>
            </a:r>
            <a:r>
              <a:rPr lang="en-US" sz="2200" dirty="0">
                <a:solidFill>
                  <a:schemeClr val="accent5">
                    <a:lumMod val="50000"/>
                  </a:schemeClr>
                </a:solidFill>
              </a:rPr>
              <a:t> de </a:t>
            </a:r>
            <a:r>
              <a:rPr lang="en-US" sz="2200" dirty="0" err="1">
                <a:solidFill>
                  <a:schemeClr val="accent5">
                    <a:lumMod val="50000"/>
                  </a:schemeClr>
                </a:solidFill>
              </a:rPr>
              <a:t>agua</a:t>
            </a:r>
            <a:r>
              <a:rPr lang="en-US" sz="2200" dirty="0">
                <a:solidFill>
                  <a:schemeClr val="accent5">
                    <a:lumMod val="50000"/>
                  </a:schemeClr>
                </a:solidFill>
              </a:rPr>
              <a:t>*.  </a:t>
            </a:r>
            <a:r>
              <a:rPr lang="en-US" sz="2200" dirty="0" err="1">
                <a:solidFill>
                  <a:schemeClr val="accent5">
                    <a:lumMod val="50000"/>
                  </a:schemeClr>
                </a:solidFill>
              </a:rPr>
              <a:t>Estaba</a:t>
            </a:r>
            <a:r>
              <a:rPr lang="en-US" sz="2200" dirty="0">
                <a:solidFill>
                  <a:schemeClr val="accent5">
                    <a:lumMod val="50000"/>
                  </a:schemeClr>
                </a:solidFill>
              </a:rPr>
              <a:t> </a:t>
            </a:r>
            <a:r>
              <a:rPr lang="en-US" sz="2200" dirty="0" err="1">
                <a:solidFill>
                  <a:schemeClr val="accent5">
                    <a:lumMod val="50000"/>
                  </a:schemeClr>
                </a:solidFill>
              </a:rPr>
              <a:t>charlando</a:t>
            </a:r>
            <a:r>
              <a:rPr lang="en-US" sz="2200" dirty="0">
                <a:solidFill>
                  <a:schemeClr val="accent5">
                    <a:lumMod val="50000"/>
                  </a:schemeClr>
                </a:solidFill>
              </a:rPr>
              <a:t> con Hugo </a:t>
            </a:r>
            <a:r>
              <a:rPr lang="en-US" sz="2200" dirty="0" err="1">
                <a:solidFill>
                  <a:schemeClr val="accent5">
                    <a:lumMod val="50000"/>
                  </a:schemeClr>
                </a:solidFill>
              </a:rPr>
              <a:t>cuando</a:t>
            </a:r>
            <a:r>
              <a:rPr lang="en-US" sz="2200" dirty="0">
                <a:solidFill>
                  <a:schemeClr val="accent5">
                    <a:lumMod val="50000"/>
                  </a:schemeClr>
                </a:solidFill>
              </a:rPr>
              <a:t>, de </a:t>
            </a:r>
            <a:r>
              <a:rPr lang="en-US" sz="2200" dirty="0" err="1">
                <a:solidFill>
                  <a:schemeClr val="accent5">
                    <a:lumMod val="50000"/>
                  </a:schemeClr>
                </a:solidFill>
              </a:rPr>
              <a:t>repente</a:t>
            </a:r>
            <a:r>
              <a:rPr lang="en-US" sz="2200" dirty="0">
                <a:solidFill>
                  <a:schemeClr val="accent5">
                    <a:lumMod val="50000"/>
                  </a:schemeClr>
                </a:solidFill>
              </a:rPr>
              <a:t>, </a:t>
            </a:r>
            <a:r>
              <a:rPr lang="en-US" sz="2200" dirty="0" err="1">
                <a:solidFill>
                  <a:schemeClr val="accent5">
                    <a:lumMod val="50000"/>
                  </a:schemeClr>
                </a:solidFill>
              </a:rPr>
              <a:t>sentí</a:t>
            </a:r>
            <a:r>
              <a:rPr lang="en-US" sz="2200" dirty="0">
                <a:solidFill>
                  <a:schemeClr val="accent5">
                    <a:lumMod val="50000"/>
                  </a:schemeClr>
                </a:solidFill>
              </a:rPr>
              <a:t> un golpe de </a:t>
            </a:r>
            <a:r>
              <a:rPr lang="en-US" sz="2200" dirty="0" err="1">
                <a:solidFill>
                  <a:schemeClr val="accent5">
                    <a:lumMod val="50000"/>
                  </a:schemeClr>
                </a:solidFill>
              </a:rPr>
              <a:t>otro</a:t>
            </a:r>
            <a:r>
              <a:rPr lang="en-US" sz="2200" dirty="0">
                <a:solidFill>
                  <a:schemeClr val="accent5">
                    <a:lumMod val="50000"/>
                  </a:schemeClr>
                </a:solidFill>
              </a:rPr>
              <a:t> </a:t>
            </a:r>
            <a:r>
              <a:rPr lang="en-US" sz="2200" dirty="0" err="1">
                <a:solidFill>
                  <a:schemeClr val="accent5">
                    <a:lumMod val="50000"/>
                  </a:schemeClr>
                </a:solidFill>
              </a:rPr>
              <a:t>barco</a:t>
            </a:r>
            <a:r>
              <a:rPr lang="en-US" sz="2200" dirty="0">
                <a:solidFill>
                  <a:schemeClr val="accent5">
                    <a:lumMod val="50000"/>
                  </a:schemeClr>
                </a:solidFill>
              </a:rPr>
              <a:t> y me </a:t>
            </a:r>
            <a:r>
              <a:rPr lang="en-US" sz="2200" dirty="0" err="1">
                <a:solidFill>
                  <a:schemeClr val="accent5">
                    <a:lumMod val="50000"/>
                  </a:schemeClr>
                </a:solidFill>
              </a:rPr>
              <a:t>caí</a:t>
            </a:r>
            <a:r>
              <a:rPr lang="en-US" sz="2200" dirty="0">
                <a:solidFill>
                  <a:schemeClr val="accent5">
                    <a:lumMod val="50000"/>
                  </a:schemeClr>
                </a:solidFill>
              </a:rPr>
              <a:t>* al </a:t>
            </a:r>
            <a:r>
              <a:rPr lang="en-US" sz="2200" dirty="0" err="1">
                <a:solidFill>
                  <a:schemeClr val="accent5">
                    <a:lumMod val="50000"/>
                  </a:schemeClr>
                </a:solidFill>
              </a:rPr>
              <a:t>agua</a:t>
            </a:r>
            <a:r>
              <a:rPr lang="en-US" sz="2200" dirty="0">
                <a:solidFill>
                  <a:schemeClr val="accent5">
                    <a:lumMod val="50000"/>
                  </a:schemeClr>
                </a:solidFill>
              </a:rPr>
              <a:t>. </a:t>
            </a:r>
            <a:r>
              <a:rPr lang="en-US" sz="2200" dirty="0" err="1">
                <a:solidFill>
                  <a:schemeClr val="accent5">
                    <a:lumMod val="50000"/>
                  </a:schemeClr>
                </a:solidFill>
              </a:rPr>
              <a:t>Necesito</a:t>
            </a:r>
            <a:r>
              <a:rPr lang="en-US" sz="2200" dirty="0">
                <a:solidFill>
                  <a:schemeClr val="accent5">
                    <a:lumMod val="50000"/>
                  </a:schemeClr>
                </a:solidFill>
              </a:rPr>
              <a:t> </a:t>
            </a:r>
            <a:r>
              <a:rPr lang="en-US" sz="2200" dirty="0" err="1">
                <a:solidFill>
                  <a:schemeClr val="accent5">
                    <a:lumMod val="50000"/>
                  </a:schemeClr>
                </a:solidFill>
              </a:rPr>
              <a:t>cambiarme</a:t>
            </a:r>
            <a:r>
              <a:rPr lang="en-US" sz="2200" dirty="0">
                <a:solidFill>
                  <a:schemeClr val="accent5">
                    <a:lumMod val="50000"/>
                  </a:schemeClr>
                </a:solidFill>
              </a:rPr>
              <a:t>, </a:t>
            </a:r>
            <a:r>
              <a:rPr lang="en-US" sz="2200" dirty="0" err="1">
                <a:solidFill>
                  <a:schemeClr val="accent5">
                    <a:lumMod val="50000"/>
                  </a:schemeClr>
                </a:solidFill>
              </a:rPr>
              <a:t>pero</a:t>
            </a:r>
            <a:r>
              <a:rPr lang="en-US" sz="2200" dirty="0">
                <a:solidFill>
                  <a:schemeClr val="accent5">
                    <a:lumMod val="50000"/>
                  </a:schemeClr>
                </a:solidFill>
              </a:rPr>
              <a:t> me </a:t>
            </a:r>
            <a:r>
              <a:rPr lang="en-US" sz="2200" dirty="0" err="1">
                <a:solidFill>
                  <a:schemeClr val="accent5">
                    <a:lumMod val="50000"/>
                  </a:schemeClr>
                </a:solidFill>
              </a:rPr>
              <a:t>faltan</a:t>
            </a:r>
            <a:r>
              <a:rPr lang="en-US" sz="2200" dirty="0">
                <a:solidFill>
                  <a:schemeClr val="accent5">
                    <a:lumMod val="50000"/>
                  </a:schemeClr>
                </a:solidFill>
              </a:rPr>
              <a:t> </a:t>
            </a:r>
            <a:r>
              <a:rPr lang="en-US" sz="2200" dirty="0" err="1">
                <a:solidFill>
                  <a:schemeClr val="accent5">
                    <a:lumMod val="50000"/>
                  </a:schemeClr>
                </a:solidFill>
              </a:rPr>
              <a:t>unos</a:t>
            </a:r>
            <a:r>
              <a:rPr lang="en-US" sz="2200" dirty="0">
                <a:solidFill>
                  <a:schemeClr val="accent5">
                    <a:lumMod val="50000"/>
                  </a:schemeClr>
                </a:solidFill>
              </a:rPr>
              <a:t> </a:t>
            </a:r>
            <a:r>
              <a:rPr lang="en-US" sz="2200" dirty="0" err="1">
                <a:solidFill>
                  <a:schemeClr val="accent5">
                    <a:lumMod val="50000"/>
                  </a:schemeClr>
                </a:solidFill>
              </a:rPr>
              <a:t>pantalones</a:t>
            </a:r>
            <a:r>
              <a:rPr lang="en-US" sz="2200" dirty="0">
                <a:solidFill>
                  <a:schemeClr val="accent5">
                    <a:lumMod val="50000"/>
                  </a:schemeClr>
                </a:solidFill>
              </a:rPr>
              <a:t> </a:t>
            </a:r>
            <a:r>
              <a:rPr lang="en-US" sz="2200" dirty="0" err="1">
                <a:solidFill>
                  <a:schemeClr val="accent5">
                    <a:lumMod val="50000"/>
                  </a:schemeClr>
                </a:solidFill>
              </a:rPr>
              <a:t>secos</a:t>
            </a:r>
            <a:r>
              <a:rPr lang="en-US" sz="2200" dirty="0">
                <a:solidFill>
                  <a:schemeClr val="accent5">
                    <a:lumMod val="50000"/>
                  </a:schemeClr>
                </a:solidFill>
              </a:rPr>
              <a:t>. </a:t>
            </a:r>
            <a:endParaRPr lang="en-GB" sz="2200" dirty="0">
              <a:solidFill>
                <a:schemeClr val="accent5">
                  <a:lumMod val="50000"/>
                </a:schemeClr>
              </a:solidFill>
            </a:endParaRPr>
          </a:p>
          <a:p>
            <a:pPr>
              <a:lnSpc>
                <a:spcPct val="150000"/>
              </a:lnSpc>
            </a:pPr>
            <a:r>
              <a:rPr lang="en-US" sz="2200" b="1" dirty="0">
                <a:solidFill>
                  <a:schemeClr val="accent5">
                    <a:lumMod val="50000"/>
                  </a:schemeClr>
                </a:solidFill>
              </a:rPr>
              <a:t>Nadia: </a:t>
            </a:r>
            <a:r>
              <a:rPr lang="en-US" sz="2200" dirty="0">
                <a:solidFill>
                  <a:schemeClr val="accent5">
                    <a:lumMod val="50000"/>
                  </a:schemeClr>
                </a:solidFill>
              </a:rPr>
              <a:t>¿Por </a:t>
            </a:r>
            <a:r>
              <a:rPr lang="en-US" sz="2200" dirty="0" err="1">
                <a:solidFill>
                  <a:schemeClr val="accent5">
                    <a:lumMod val="50000"/>
                  </a:schemeClr>
                </a:solidFill>
              </a:rPr>
              <a:t>qué</a:t>
            </a:r>
            <a:r>
              <a:rPr lang="en-US" sz="2200" dirty="0">
                <a:solidFill>
                  <a:schemeClr val="accent5">
                    <a:lumMod val="50000"/>
                  </a:schemeClr>
                </a:solidFill>
              </a:rPr>
              <a:t> no </a:t>
            </a:r>
            <a:r>
              <a:rPr lang="en-US" sz="2200" dirty="0" err="1">
                <a:solidFill>
                  <a:schemeClr val="accent5">
                    <a:lumMod val="50000"/>
                  </a:schemeClr>
                </a:solidFill>
              </a:rPr>
              <a:t>compras</a:t>
            </a:r>
            <a:r>
              <a:rPr lang="en-US" sz="2200" dirty="0">
                <a:solidFill>
                  <a:schemeClr val="accent5">
                    <a:lumMod val="50000"/>
                  </a:schemeClr>
                </a:solidFill>
              </a:rPr>
              <a:t> algo </a:t>
            </a:r>
            <a:r>
              <a:rPr lang="en-US" sz="2200" dirty="0" err="1">
                <a:solidFill>
                  <a:schemeClr val="accent5">
                    <a:lumMod val="50000"/>
                  </a:schemeClr>
                </a:solidFill>
              </a:rPr>
              <a:t>en</a:t>
            </a:r>
            <a:r>
              <a:rPr lang="en-US" sz="2200" dirty="0">
                <a:solidFill>
                  <a:schemeClr val="accent5">
                    <a:lumMod val="50000"/>
                  </a:schemeClr>
                </a:solidFill>
              </a:rPr>
              <a:t> </a:t>
            </a:r>
            <a:r>
              <a:rPr lang="en-US" sz="2200" b="1" dirty="0">
                <a:solidFill>
                  <a:schemeClr val="accent5">
                    <a:lumMod val="50000"/>
                  </a:schemeClr>
                </a:solidFill>
              </a:rPr>
              <a:t>(6)</a:t>
            </a:r>
            <a:r>
              <a:rPr lang="en-US" sz="2200" dirty="0">
                <a:solidFill>
                  <a:schemeClr val="accent5">
                    <a:lumMod val="50000"/>
                  </a:schemeClr>
                </a:solidFill>
              </a:rPr>
              <a:t> </a:t>
            </a:r>
            <a:r>
              <a:rPr lang="en-US" sz="2200" b="1" dirty="0" err="1">
                <a:solidFill>
                  <a:schemeClr val="accent5">
                    <a:lumMod val="50000"/>
                  </a:schemeClr>
                </a:solidFill>
              </a:rPr>
              <a:t>este</a:t>
            </a:r>
            <a:r>
              <a:rPr lang="en-US" sz="2200" b="1" dirty="0">
                <a:solidFill>
                  <a:schemeClr val="accent5">
                    <a:lumMod val="50000"/>
                  </a:schemeClr>
                </a:solidFill>
              </a:rPr>
              <a:t> / </a:t>
            </a:r>
            <a:r>
              <a:rPr lang="en-US" sz="2200" b="1" dirty="0" err="1">
                <a:solidFill>
                  <a:schemeClr val="accent5">
                    <a:lumMod val="50000"/>
                  </a:schemeClr>
                </a:solidFill>
              </a:rPr>
              <a:t>esta</a:t>
            </a:r>
            <a:r>
              <a:rPr lang="en-US" sz="2200" b="1" dirty="0">
                <a:solidFill>
                  <a:schemeClr val="accent5">
                    <a:lumMod val="50000"/>
                  </a:schemeClr>
                </a:solidFill>
              </a:rPr>
              <a:t> </a:t>
            </a:r>
            <a:r>
              <a:rPr lang="en-US" sz="2200" dirty="0">
                <a:solidFill>
                  <a:schemeClr val="accent5">
                    <a:lumMod val="50000"/>
                  </a:schemeClr>
                </a:solidFill>
              </a:rPr>
              <a:t>tienda? </a:t>
            </a:r>
            <a:r>
              <a:rPr lang="en-US" sz="2200" dirty="0" err="1">
                <a:solidFill>
                  <a:schemeClr val="accent5">
                    <a:lumMod val="50000"/>
                  </a:schemeClr>
                </a:solidFill>
              </a:rPr>
              <a:t>Aquí</a:t>
            </a:r>
            <a:r>
              <a:rPr lang="en-US" sz="2200" dirty="0">
                <a:solidFill>
                  <a:schemeClr val="accent5">
                    <a:lumMod val="50000"/>
                  </a:schemeClr>
                </a:solidFill>
              </a:rPr>
              <a:t> </a:t>
            </a:r>
            <a:r>
              <a:rPr lang="en-US" sz="2200" dirty="0" err="1">
                <a:solidFill>
                  <a:schemeClr val="accent5">
                    <a:lumMod val="50000"/>
                  </a:schemeClr>
                </a:solidFill>
              </a:rPr>
              <a:t>venden</a:t>
            </a:r>
            <a:r>
              <a:rPr lang="en-US" sz="2200" dirty="0">
                <a:solidFill>
                  <a:schemeClr val="accent5">
                    <a:lumMod val="50000"/>
                  </a:schemeClr>
                </a:solidFill>
              </a:rPr>
              <a:t> </a:t>
            </a:r>
            <a:r>
              <a:rPr lang="en-US" sz="2200" dirty="0" err="1">
                <a:solidFill>
                  <a:schemeClr val="accent5">
                    <a:lumMod val="50000"/>
                  </a:schemeClr>
                </a:solidFill>
              </a:rPr>
              <a:t>ropa</a:t>
            </a:r>
            <a:r>
              <a:rPr lang="en-US" sz="2200" dirty="0">
                <a:solidFill>
                  <a:schemeClr val="accent5">
                    <a:lumMod val="50000"/>
                  </a:schemeClr>
                </a:solidFill>
              </a:rPr>
              <a:t> y </a:t>
            </a:r>
            <a:r>
              <a:rPr lang="en-US" sz="2200" dirty="0" err="1">
                <a:solidFill>
                  <a:schemeClr val="accent5">
                    <a:lumMod val="50000"/>
                  </a:schemeClr>
                </a:solidFill>
              </a:rPr>
              <a:t>quizás</a:t>
            </a:r>
            <a:r>
              <a:rPr lang="en-US" sz="2200" dirty="0">
                <a:solidFill>
                  <a:schemeClr val="accent5">
                    <a:lumMod val="50000"/>
                  </a:schemeClr>
                </a:solidFill>
              </a:rPr>
              <a:t> </a:t>
            </a:r>
            <a:r>
              <a:rPr lang="en-US" sz="2200" dirty="0" err="1">
                <a:solidFill>
                  <a:schemeClr val="accent5">
                    <a:lumMod val="50000"/>
                  </a:schemeClr>
                </a:solidFill>
              </a:rPr>
              <a:t>tienen</a:t>
            </a:r>
            <a:r>
              <a:rPr lang="en-US" sz="2200" dirty="0">
                <a:solidFill>
                  <a:schemeClr val="accent5">
                    <a:lumMod val="50000"/>
                  </a:schemeClr>
                </a:solidFill>
              </a:rPr>
              <a:t> </a:t>
            </a:r>
            <a:r>
              <a:rPr lang="en-GB" sz="2200" dirty="0" err="1">
                <a:solidFill>
                  <a:schemeClr val="accent5">
                    <a:lumMod val="50000"/>
                  </a:schemeClr>
                </a:solidFill>
              </a:rPr>
              <a:t>pantalones</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a:t>
            </a:r>
            <a:r>
              <a:rPr lang="en-GB" sz="2200" dirty="0" err="1">
                <a:solidFill>
                  <a:schemeClr val="accent5">
                    <a:lumMod val="50000"/>
                  </a:schemeClr>
                </a:solidFill>
              </a:rPr>
              <a:t>tu</a:t>
            </a:r>
            <a:r>
              <a:rPr lang="en-GB" sz="2200" dirty="0">
                <a:solidFill>
                  <a:schemeClr val="accent5">
                    <a:lumMod val="50000"/>
                  </a:schemeClr>
                </a:solidFill>
              </a:rPr>
              <a:t> </a:t>
            </a:r>
            <a:r>
              <a:rPr lang="en-GB" sz="2200" dirty="0" err="1">
                <a:solidFill>
                  <a:schemeClr val="accent5">
                    <a:lumMod val="50000"/>
                  </a:schemeClr>
                </a:solidFill>
              </a:rPr>
              <a:t>talla</a:t>
            </a:r>
            <a:r>
              <a:rPr lang="en-GB" sz="2200" dirty="0">
                <a:solidFill>
                  <a:schemeClr val="accent5">
                    <a:lumMod val="50000"/>
                  </a:schemeClr>
                </a:solidFill>
              </a:rPr>
              <a:t>.</a:t>
            </a:r>
          </a:p>
          <a:p>
            <a:pPr>
              <a:lnSpc>
                <a:spcPct val="150000"/>
              </a:lnSpc>
            </a:pPr>
            <a:r>
              <a:rPr lang="en-US" sz="2200" b="1" dirty="0">
                <a:solidFill>
                  <a:schemeClr val="accent5">
                    <a:lumMod val="50000"/>
                  </a:schemeClr>
                </a:solidFill>
              </a:rPr>
              <a:t>Daniel: </a:t>
            </a:r>
            <a:r>
              <a:rPr lang="en-US" sz="2200" dirty="0" err="1">
                <a:solidFill>
                  <a:schemeClr val="accent5">
                    <a:lumMod val="50000"/>
                  </a:schemeClr>
                </a:solidFill>
              </a:rPr>
              <a:t>Sí</a:t>
            </a:r>
            <a:r>
              <a:rPr lang="en-US" sz="2200" dirty="0">
                <a:solidFill>
                  <a:schemeClr val="accent5">
                    <a:lumMod val="50000"/>
                  </a:schemeClr>
                </a:solidFill>
              </a:rPr>
              <a:t>, </a:t>
            </a:r>
            <a:r>
              <a:rPr lang="en-US" sz="2200" dirty="0" err="1">
                <a:solidFill>
                  <a:schemeClr val="accent5">
                    <a:lumMod val="50000"/>
                  </a:schemeClr>
                </a:solidFill>
              </a:rPr>
              <a:t>buena</a:t>
            </a:r>
            <a:r>
              <a:rPr lang="en-US" sz="2200" dirty="0">
                <a:solidFill>
                  <a:schemeClr val="accent5">
                    <a:lumMod val="50000"/>
                  </a:schemeClr>
                </a:solidFill>
              </a:rPr>
              <a:t> idea. </a:t>
            </a:r>
            <a:r>
              <a:rPr lang="en-US" sz="2200" dirty="0" err="1">
                <a:solidFill>
                  <a:schemeClr val="accent5">
                    <a:lumMod val="50000"/>
                  </a:schemeClr>
                </a:solidFill>
              </a:rPr>
              <a:t>Aquí</a:t>
            </a:r>
            <a:r>
              <a:rPr lang="en-US" sz="2200" dirty="0">
                <a:solidFill>
                  <a:schemeClr val="accent5">
                    <a:lumMod val="50000"/>
                  </a:schemeClr>
                </a:solidFill>
              </a:rPr>
              <a:t> la </a:t>
            </a:r>
            <a:r>
              <a:rPr lang="en-US" sz="2200" dirty="0" err="1">
                <a:solidFill>
                  <a:schemeClr val="accent5">
                    <a:lumMod val="50000"/>
                  </a:schemeClr>
                </a:solidFill>
              </a:rPr>
              <a:t>ropa</a:t>
            </a:r>
            <a:r>
              <a:rPr lang="en-US" sz="2200" dirty="0">
                <a:solidFill>
                  <a:schemeClr val="accent5">
                    <a:lumMod val="50000"/>
                  </a:schemeClr>
                </a:solidFill>
              </a:rPr>
              <a:t> </a:t>
            </a:r>
            <a:r>
              <a:rPr lang="en-US" sz="2200" dirty="0" err="1">
                <a:solidFill>
                  <a:schemeClr val="accent5">
                    <a:lumMod val="50000"/>
                  </a:schemeClr>
                </a:solidFill>
              </a:rPr>
              <a:t>parece</a:t>
            </a:r>
            <a:r>
              <a:rPr lang="en-US" sz="2200" dirty="0">
                <a:solidFill>
                  <a:schemeClr val="accent5">
                    <a:lumMod val="50000"/>
                  </a:schemeClr>
                </a:solidFill>
              </a:rPr>
              <a:t> </a:t>
            </a:r>
            <a:r>
              <a:rPr lang="en-US" sz="2200" dirty="0" err="1">
                <a:solidFill>
                  <a:schemeClr val="accent5">
                    <a:lumMod val="50000"/>
                  </a:schemeClr>
                </a:solidFill>
              </a:rPr>
              <a:t>más</a:t>
            </a:r>
            <a:r>
              <a:rPr lang="en-US" sz="2200" dirty="0">
                <a:solidFill>
                  <a:schemeClr val="accent5">
                    <a:lumMod val="50000"/>
                  </a:schemeClr>
                </a:solidFill>
              </a:rPr>
              <a:t> </a:t>
            </a:r>
            <a:r>
              <a:rPr lang="en-US" sz="2200" dirty="0" err="1">
                <a:solidFill>
                  <a:schemeClr val="accent5">
                    <a:lumMod val="50000"/>
                  </a:schemeClr>
                </a:solidFill>
              </a:rPr>
              <a:t>cara</a:t>
            </a:r>
            <a:r>
              <a:rPr lang="en-US" sz="2200" dirty="0">
                <a:solidFill>
                  <a:schemeClr val="accent5">
                    <a:lumMod val="50000"/>
                  </a:schemeClr>
                </a:solidFill>
              </a:rPr>
              <a:t> que </a:t>
            </a:r>
            <a:r>
              <a:rPr lang="en-US" sz="2200" dirty="0" err="1">
                <a:solidFill>
                  <a:schemeClr val="accent5">
                    <a:lumMod val="50000"/>
                  </a:schemeClr>
                </a:solidFill>
              </a:rPr>
              <a:t>en</a:t>
            </a:r>
            <a:r>
              <a:rPr lang="en-US" sz="2200" dirty="0">
                <a:solidFill>
                  <a:schemeClr val="accent5">
                    <a:lumMod val="50000"/>
                  </a:schemeClr>
                </a:solidFill>
              </a:rPr>
              <a:t> la ciudad, </a:t>
            </a:r>
            <a:r>
              <a:rPr lang="en-US" sz="2200" dirty="0" err="1">
                <a:solidFill>
                  <a:schemeClr val="accent5">
                    <a:lumMod val="50000"/>
                  </a:schemeClr>
                </a:solidFill>
              </a:rPr>
              <a:t>pero</a:t>
            </a:r>
            <a:r>
              <a:rPr lang="en-US" sz="2200" dirty="0">
                <a:solidFill>
                  <a:schemeClr val="accent5">
                    <a:lumMod val="50000"/>
                  </a:schemeClr>
                </a:solidFill>
              </a:rPr>
              <a:t> no </a:t>
            </a:r>
            <a:r>
              <a:rPr lang="en-US" sz="2200" dirty="0" err="1">
                <a:solidFill>
                  <a:schemeClr val="accent5">
                    <a:lumMod val="50000"/>
                  </a:schemeClr>
                </a:solidFill>
              </a:rPr>
              <a:t>quiero</a:t>
            </a:r>
            <a:r>
              <a:rPr lang="en-US" sz="2200" dirty="0">
                <a:solidFill>
                  <a:schemeClr val="accent5">
                    <a:lumMod val="50000"/>
                  </a:schemeClr>
                </a:solidFill>
              </a:rPr>
              <a:t> pasar </a:t>
            </a:r>
            <a:r>
              <a:rPr lang="en-US" sz="2200" dirty="0" err="1">
                <a:solidFill>
                  <a:schemeClr val="accent5">
                    <a:lumMod val="50000"/>
                  </a:schemeClr>
                </a:solidFill>
              </a:rPr>
              <a:t>toda</a:t>
            </a:r>
            <a:r>
              <a:rPr lang="en-US" sz="2200" dirty="0">
                <a:solidFill>
                  <a:schemeClr val="accent5">
                    <a:lumMod val="50000"/>
                  </a:schemeClr>
                </a:solidFill>
              </a:rPr>
              <a:t> la </a:t>
            </a:r>
            <a:r>
              <a:rPr lang="en-US" sz="2200" dirty="0" err="1">
                <a:solidFill>
                  <a:schemeClr val="accent5">
                    <a:lumMod val="50000"/>
                  </a:schemeClr>
                </a:solidFill>
              </a:rPr>
              <a:t>tarde</a:t>
            </a:r>
            <a:r>
              <a:rPr lang="en-US" sz="2200" dirty="0">
                <a:solidFill>
                  <a:schemeClr val="accent5">
                    <a:lumMod val="50000"/>
                  </a:schemeClr>
                </a:solidFill>
              </a:rPr>
              <a:t> </a:t>
            </a:r>
            <a:r>
              <a:rPr lang="en-US" sz="2200" dirty="0" err="1">
                <a:solidFill>
                  <a:schemeClr val="accent5">
                    <a:lumMod val="50000"/>
                  </a:schemeClr>
                </a:solidFill>
              </a:rPr>
              <a:t>mojado</a:t>
            </a:r>
            <a:r>
              <a:rPr lang="en-US" sz="2200" dirty="0">
                <a:solidFill>
                  <a:schemeClr val="accent5">
                    <a:lumMod val="50000"/>
                  </a:schemeClr>
                </a:solidFill>
              </a:rPr>
              <a:t>*.</a:t>
            </a:r>
            <a:endParaRPr lang="en-GB" sz="2200" dirty="0">
              <a:solidFill>
                <a:schemeClr val="accent5">
                  <a:lumMod val="50000"/>
                </a:schemeClr>
              </a:solidFill>
            </a:endParaRPr>
          </a:p>
        </p:txBody>
      </p:sp>
      <p:sp>
        <p:nvSpPr>
          <p:cNvPr id="2" name="Title 1"/>
          <p:cNvSpPr>
            <a:spLocks noGrp="1"/>
          </p:cNvSpPr>
          <p:nvPr>
            <p:ph type="title"/>
          </p:nvPr>
        </p:nvSpPr>
        <p:spPr>
          <a:xfrm>
            <a:off x="10192262" y="482609"/>
            <a:ext cx="952556" cy="641048"/>
          </a:xfrm>
        </p:spPr>
        <p:txBody>
          <a:bodyPr>
            <a:noAutofit/>
          </a:bodyPr>
          <a:lstStyle/>
          <a:p>
            <a:r>
              <a:rPr lang="en-GB" sz="2400" b="1">
                <a:solidFill>
                  <a:srgbClr val="002060"/>
                </a:solidFill>
              </a:rPr>
              <a:t>[2/2]</a:t>
            </a:r>
            <a:endParaRPr lang="en-GB" sz="24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3" name="Rounded Rectangle 11">
            <a:extLst>
              <a:ext uri="{FF2B5EF4-FFF2-40B4-BE49-F238E27FC236}">
                <a16:creationId xmlns:a16="http://schemas.microsoft.com/office/drawing/2014/main" id="{514EA661-AA05-C442-9B73-B4EBB8F1AF77}"/>
              </a:ext>
            </a:extLst>
          </p:cNvPr>
          <p:cNvSpPr/>
          <p:nvPr/>
        </p:nvSpPr>
        <p:spPr>
          <a:xfrm>
            <a:off x="430070" y="5769483"/>
            <a:ext cx="4605694"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atracción de agua = water ride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7B8FC524-362E-C547-A812-424DA19EA3A4}"/>
              </a:ext>
            </a:extLst>
          </p:cNvPr>
          <p:cNvSpPr/>
          <p:nvPr/>
        </p:nvSpPr>
        <p:spPr>
          <a:xfrm>
            <a:off x="5241901" y="5769482"/>
            <a:ext cx="2196997"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*me caí = I fell</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354707" y="211014"/>
            <a:ext cx="3788246" cy="430887"/>
          </a:xfrm>
          <a:prstGeom prst="rect">
            <a:avLst/>
          </a:prstGeom>
          <a:noFill/>
        </p:spPr>
        <p:txBody>
          <a:bodyPr wrap="square" rtlCol="0">
            <a:spAutoFit/>
          </a:bodyPr>
          <a:lstStyle/>
          <a:p>
            <a:r>
              <a:rPr lang="en-GB" sz="2200" b="1" i="1">
                <a:solidFill>
                  <a:schemeClr val="accent5">
                    <a:lumMod val="50000"/>
                  </a:schemeClr>
                </a:solidFill>
              </a:rPr>
              <a:t>A las cuatro de la tarde…</a:t>
            </a:r>
            <a:endParaRPr lang="en-GB" sz="2200" b="1" i="1" dirty="0">
              <a:solidFill>
                <a:schemeClr val="accent5">
                  <a:lumMod val="50000"/>
                </a:schemeClr>
              </a:solidFill>
            </a:endParaRPr>
          </a:p>
        </p:txBody>
      </p:sp>
      <p:sp>
        <p:nvSpPr>
          <p:cNvPr id="20" name="Oval 19"/>
          <p:cNvSpPr/>
          <p:nvPr/>
        </p:nvSpPr>
        <p:spPr>
          <a:xfrm>
            <a:off x="2547473" y="707832"/>
            <a:ext cx="673240" cy="50548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Oval 20"/>
          <p:cNvSpPr/>
          <p:nvPr/>
        </p:nvSpPr>
        <p:spPr>
          <a:xfrm>
            <a:off x="5747873" y="1740367"/>
            <a:ext cx="673240" cy="50548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Oval 21"/>
          <p:cNvSpPr/>
          <p:nvPr/>
        </p:nvSpPr>
        <p:spPr>
          <a:xfrm>
            <a:off x="6789273" y="3750775"/>
            <a:ext cx="673240" cy="50548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8" name="Picture 2" descr="Water Ar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4393" y="1455208"/>
            <a:ext cx="1680035" cy="17345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ter Slid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9971" y="5434180"/>
            <a:ext cx="2712029" cy="9443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23490" r="49187"/>
          <a:stretch/>
        </p:blipFill>
        <p:spPr>
          <a:xfrm>
            <a:off x="10972801" y="3276830"/>
            <a:ext cx="821628" cy="1691494"/>
          </a:xfrm>
          <a:prstGeom prst="rect">
            <a:avLst/>
          </a:prstGeom>
        </p:spPr>
      </p:pic>
      <p:sp>
        <p:nvSpPr>
          <p:cNvPr id="30" name="Rounded Rectangle 11">
            <a:extLst>
              <a:ext uri="{FF2B5EF4-FFF2-40B4-BE49-F238E27FC236}">
                <a16:creationId xmlns:a16="http://schemas.microsoft.com/office/drawing/2014/main" id="{7B8FC524-362E-C547-A812-424DA19EA3A4}"/>
              </a:ext>
            </a:extLst>
          </p:cNvPr>
          <p:cNvSpPr/>
          <p:nvPr/>
        </p:nvSpPr>
        <p:spPr>
          <a:xfrm>
            <a:off x="7645035" y="5769481"/>
            <a:ext cx="2196997"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*mojado = wet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2007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54824" y="2202901"/>
            <a:ext cx="80086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002060"/>
                </a:solidFill>
                <a:effectLst/>
                <a:uLnTx/>
                <a:uFillTx/>
                <a:latin typeface="Century Gothic"/>
                <a:ea typeface="+mn-ea"/>
                <a:cs typeface="+mn-cs"/>
              </a:rPr>
              <a:t>This restaurant is closer than than the </a:t>
            </a:r>
            <a:r>
              <a:rPr kumimoji="0" lang="en-US" sz="2200" b="0" i="1" u="none" strike="noStrike" kern="1200" cap="none" spc="0" normalizeH="0" baseline="0" noProof="0" dirty="0">
                <a:ln>
                  <a:noFill/>
                </a:ln>
                <a:solidFill>
                  <a:srgbClr val="002060"/>
                </a:solidFill>
                <a:effectLst/>
                <a:uLnTx/>
                <a:uFillTx/>
                <a:latin typeface="Century Gothic"/>
                <a:ea typeface="+mn-ea"/>
                <a:cs typeface="+mn-cs"/>
              </a:rPr>
              <a:t>others.</a:t>
            </a:r>
          </a:p>
        </p:txBody>
      </p:sp>
      <p:sp>
        <p:nvSpPr>
          <p:cNvPr id="2" name="Title 1"/>
          <p:cNvSpPr>
            <a:spLocks noGrp="1"/>
          </p:cNvSpPr>
          <p:nvPr>
            <p:ph type="title"/>
          </p:nvPr>
        </p:nvSpPr>
        <p:spPr>
          <a:xfrm>
            <a:off x="250219" y="17400"/>
            <a:ext cx="10585715" cy="846667"/>
          </a:xfrm>
        </p:spPr>
        <p:txBody>
          <a:bodyPr>
            <a:normAutofit/>
          </a:bodyPr>
          <a:lstStyle/>
          <a:p>
            <a:r>
              <a:rPr lang="en-GB" sz="2200" b="1" dirty="0" err="1"/>
              <a:t>Ahora</a:t>
            </a:r>
            <a:r>
              <a:rPr lang="en-GB" sz="2200" b="1" dirty="0"/>
              <a:t> traduce </a:t>
            </a:r>
            <a:r>
              <a:rPr lang="en-GB" sz="2200" b="1" dirty="0" err="1"/>
              <a:t>estas</a:t>
            </a:r>
            <a:r>
              <a:rPr lang="en-GB" sz="2200" b="1" dirty="0"/>
              <a:t> </a:t>
            </a:r>
            <a:r>
              <a:rPr lang="en-GB" sz="2200" b="1" dirty="0" err="1"/>
              <a:t>frases</a:t>
            </a:r>
            <a:r>
              <a:rPr lang="en-GB" sz="2200" b="1" dirty="0"/>
              <a:t> </a:t>
            </a:r>
            <a:r>
              <a:rPr lang="en-GB" sz="2200" b="1" dirty="0" err="1"/>
              <a:t>comparativas</a:t>
            </a:r>
            <a:r>
              <a:rPr lang="en-GB" sz="2200" b="1" dirty="0"/>
              <a:t> al </a:t>
            </a:r>
            <a:r>
              <a:rPr lang="en-GB" sz="2200" b="1" dirty="0" err="1"/>
              <a:t>inglés</a:t>
            </a:r>
            <a:r>
              <a:rPr lang="en-GB" sz="2200" b="1"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893300" y="258166"/>
            <a:ext cx="20348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55C1F40-282D-9A45-ABA7-965FD9383203}"/>
              </a:ext>
            </a:extLst>
          </p:cNvPr>
          <p:cNvSpPr txBox="1"/>
          <p:nvPr/>
        </p:nvSpPr>
        <p:spPr>
          <a:xfrm>
            <a:off x="250219" y="616962"/>
            <a:ext cx="11691562" cy="5170646"/>
          </a:xfrm>
          <a:prstGeom prst="rect">
            <a:avLst/>
          </a:prstGeom>
          <a:noFill/>
        </p:spPr>
        <p:txBody>
          <a:bodyPr wrap="square" rtlCol="0">
            <a:spAutoFit/>
          </a:bodyPr>
          <a:lstStyle/>
          <a:p>
            <a:pPr lvl="0">
              <a:lnSpc>
                <a:spcPct val="150000"/>
              </a:lnSpc>
              <a:defRPr/>
            </a:pPr>
            <a:r>
              <a:rPr kumimoji="0" lang="en-US" sz="2200" b="0" i="0" u="none" strike="noStrike" kern="1200" cap="none" spc="0" normalizeH="0" baseline="0" noProof="0">
                <a:ln>
                  <a:noFill/>
                </a:ln>
                <a:solidFill>
                  <a:schemeClr val="accent5">
                    <a:lumMod val="50000"/>
                  </a:schemeClr>
                </a:solidFill>
                <a:effectLst/>
                <a:uLnTx/>
                <a:uFillTx/>
                <a:latin typeface="Century Gothic"/>
                <a:ea typeface="+mn-ea"/>
                <a:cs typeface="+mn-cs"/>
              </a:rPr>
              <a:t>1. </a:t>
            </a:r>
            <a:r>
              <a:rPr lang="en-US" sz="2200">
                <a:solidFill>
                  <a:schemeClr val="accent5">
                    <a:lumMod val="50000"/>
                  </a:schemeClr>
                </a:solidFill>
              </a:rPr>
              <a:t>Esa </a:t>
            </a:r>
            <a:r>
              <a:rPr lang="en-US" sz="2200" dirty="0" err="1">
                <a:solidFill>
                  <a:schemeClr val="accent5">
                    <a:lumMod val="50000"/>
                  </a:schemeClr>
                </a:solidFill>
              </a:rPr>
              <a:t>montaña</a:t>
            </a:r>
            <a:r>
              <a:rPr lang="en-US" sz="2200" dirty="0">
                <a:solidFill>
                  <a:schemeClr val="accent5">
                    <a:lumMod val="50000"/>
                  </a:schemeClr>
                </a:solidFill>
              </a:rPr>
              <a:t> </a:t>
            </a:r>
            <a:r>
              <a:rPr lang="en-US" sz="2200" dirty="0" err="1">
                <a:solidFill>
                  <a:schemeClr val="accent5">
                    <a:lumMod val="50000"/>
                  </a:schemeClr>
                </a:solidFill>
              </a:rPr>
              <a:t>rusa</a:t>
            </a:r>
            <a:r>
              <a:rPr lang="en-US" sz="2200">
                <a:solidFill>
                  <a:schemeClr val="accent5">
                    <a:lumMod val="50000"/>
                  </a:schemeClr>
                </a:solidFill>
              </a:rPr>
              <a:t>* es </a:t>
            </a:r>
            <a:r>
              <a:rPr lang="en-US" sz="2200" err="1">
                <a:solidFill>
                  <a:schemeClr val="accent5">
                    <a:lumMod val="50000"/>
                  </a:schemeClr>
                </a:solidFill>
              </a:rPr>
              <a:t>más</a:t>
            </a:r>
            <a:r>
              <a:rPr lang="en-US" sz="2200">
                <a:solidFill>
                  <a:schemeClr val="accent5">
                    <a:lumMod val="50000"/>
                  </a:schemeClr>
                </a:solidFill>
              </a:rPr>
              <a:t> rápida que las otras atracciones.</a:t>
            </a:r>
            <a:endParaRPr lang="en-US" sz="2200" dirty="0">
              <a:solidFill>
                <a:schemeClr val="accent5">
                  <a:lumMod val="50000"/>
                </a:schemeClr>
              </a:solidFill>
            </a:endParaRPr>
          </a:p>
          <a:p>
            <a:pPr lvl="0">
              <a:lnSpc>
                <a:spcPct val="150000"/>
              </a:lnSpc>
              <a:defRPr/>
            </a:pPr>
            <a:r>
              <a:rPr lang="en-US" sz="2200" dirty="0">
                <a:solidFill>
                  <a:schemeClr val="accent5">
                    <a:lumMod val="50000"/>
                  </a:schemeClr>
                </a:solidFill>
              </a:rPr>
              <a:t>  </a:t>
            </a:r>
            <a:endPar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a:lnSpc>
                <a:spcPct val="150000"/>
              </a:lnSpc>
              <a:defRPr/>
            </a:pPr>
            <a:r>
              <a:rPr kumimoji="0" lang="en-US" sz="2200" b="0" i="0" u="none" strike="noStrike" kern="1200" cap="none" spc="0" normalizeH="0" baseline="0" noProof="0">
                <a:ln>
                  <a:noFill/>
                </a:ln>
                <a:solidFill>
                  <a:schemeClr val="accent5">
                    <a:lumMod val="50000"/>
                  </a:schemeClr>
                </a:solidFill>
                <a:effectLst/>
                <a:uLnTx/>
                <a:uFillTx/>
                <a:latin typeface="Century Gothic"/>
                <a:ea typeface="+mn-ea"/>
                <a:cs typeface="+mn-cs"/>
              </a:rPr>
              <a:t>2. </a:t>
            </a:r>
            <a:r>
              <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rPr>
              <a:t>E</a:t>
            </a:r>
            <a:r>
              <a:rPr lang="en-US" sz="2200" dirty="0" err="1">
                <a:solidFill>
                  <a:schemeClr val="accent5">
                    <a:lumMod val="50000"/>
                  </a:schemeClr>
                </a:solidFill>
              </a:rPr>
              <a:t>ste</a:t>
            </a:r>
            <a:r>
              <a:rPr lang="en-US" sz="2200" dirty="0">
                <a:solidFill>
                  <a:schemeClr val="accent5">
                    <a:lumMod val="50000"/>
                  </a:schemeClr>
                </a:solidFill>
              </a:rPr>
              <a:t> </a:t>
            </a:r>
            <a:r>
              <a:rPr lang="en-US" sz="2200" err="1">
                <a:solidFill>
                  <a:schemeClr val="accent5">
                    <a:lumMod val="50000"/>
                  </a:schemeClr>
                </a:solidFill>
              </a:rPr>
              <a:t>restaurante</a:t>
            </a:r>
            <a:r>
              <a:rPr lang="en-US" sz="2200">
                <a:solidFill>
                  <a:schemeClr val="accent5">
                    <a:lumMod val="50000"/>
                  </a:schemeClr>
                </a:solidFill>
              </a:rPr>
              <a:t> está más </a:t>
            </a:r>
            <a:r>
              <a:rPr lang="en-US" sz="2200" dirty="0" err="1">
                <a:solidFill>
                  <a:schemeClr val="accent5">
                    <a:lumMod val="50000"/>
                  </a:schemeClr>
                </a:solidFill>
              </a:rPr>
              <a:t>cerca</a:t>
            </a:r>
            <a:r>
              <a:rPr lang="en-US" sz="2200" dirty="0">
                <a:solidFill>
                  <a:schemeClr val="accent5">
                    <a:lumMod val="50000"/>
                  </a:schemeClr>
                </a:solidFill>
              </a:rPr>
              <a:t> que los </a:t>
            </a:r>
            <a:r>
              <a:rPr lang="en-US" sz="2200" dirty="0" err="1">
                <a:solidFill>
                  <a:schemeClr val="accent5">
                    <a:lumMod val="50000"/>
                  </a:schemeClr>
                </a:solidFill>
              </a:rPr>
              <a:t>otros</a:t>
            </a:r>
            <a:r>
              <a:rPr lang="en-US" sz="2200" dirty="0">
                <a:solidFill>
                  <a:schemeClr val="accent5">
                    <a:lumMod val="50000"/>
                  </a:schemeClr>
                </a:solidFill>
              </a:rPr>
              <a:t>.</a:t>
            </a:r>
          </a:p>
          <a:p>
            <a:pPr>
              <a:lnSpc>
                <a:spcPct val="150000"/>
              </a:lnSpc>
              <a:defRPr/>
            </a:pPr>
            <a:endPar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a:lnSpc>
                <a:spcPct val="150000"/>
              </a:lnSpc>
              <a:defRPr/>
            </a:pPr>
            <a:r>
              <a:rPr kumimoji="0" lang="en-US" sz="2200" b="0" i="0" u="none" strike="noStrike" kern="1200" cap="none" spc="0" normalizeH="0" baseline="0" noProof="0">
                <a:ln>
                  <a:noFill/>
                </a:ln>
                <a:solidFill>
                  <a:schemeClr val="accent5">
                    <a:lumMod val="50000"/>
                  </a:schemeClr>
                </a:solidFill>
                <a:effectLst/>
                <a:uLnTx/>
                <a:uFillTx/>
                <a:latin typeface="Century Gothic"/>
                <a:ea typeface="+mn-ea"/>
                <a:cs typeface="+mn-cs"/>
              </a:rPr>
              <a:t>3. </a:t>
            </a:r>
            <a:r>
              <a:rPr lang="en-US" sz="2200">
                <a:solidFill>
                  <a:schemeClr val="accent5">
                    <a:lumMod val="50000"/>
                  </a:schemeClr>
                </a:solidFill>
              </a:rPr>
              <a:t>Esta ropa parece menos </a:t>
            </a:r>
            <a:r>
              <a:rPr lang="en-US" sz="2200" dirty="0" err="1">
                <a:solidFill>
                  <a:schemeClr val="accent5">
                    <a:lumMod val="50000"/>
                  </a:schemeClr>
                </a:solidFill>
              </a:rPr>
              <a:t>cara</a:t>
            </a:r>
            <a:r>
              <a:rPr lang="en-US" sz="2200" dirty="0">
                <a:solidFill>
                  <a:schemeClr val="accent5">
                    <a:lumMod val="50000"/>
                  </a:schemeClr>
                </a:solidFill>
              </a:rPr>
              <a:t> que </a:t>
            </a:r>
            <a:r>
              <a:rPr lang="en-US" sz="2200" dirty="0" err="1">
                <a:solidFill>
                  <a:schemeClr val="accent5">
                    <a:lumMod val="50000"/>
                  </a:schemeClr>
                </a:solidFill>
              </a:rPr>
              <a:t>en</a:t>
            </a:r>
            <a:r>
              <a:rPr lang="en-US" sz="2200" dirty="0">
                <a:solidFill>
                  <a:schemeClr val="accent5">
                    <a:lumMod val="50000"/>
                  </a:schemeClr>
                </a:solidFill>
              </a:rPr>
              <a:t> </a:t>
            </a:r>
            <a:r>
              <a:rPr lang="en-US" sz="2200">
                <a:solidFill>
                  <a:schemeClr val="accent5">
                    <a:lumMod val="50000"/>
                  </a:schemeClr>
                </a:solidFill>
              </a:rPr>
              <a:t>la ciudad.</a:t>
            </a:r>
          </a:p>
          <a:p>
            <a:pPr>
              <a:lnSpc>
                <a:spcPct val="150000"/>
              </a:lnSpc>
              <a:defRPr/>
            </a:pPr>
            <a:endParaRPr lang="en-US" sz="2200">
              <a:solidFill>
                <a:schemeClr val="accent5">
                  <a:lumMod val="50000"/>
                </a:schemeClr>
              </a:solidFill>
            </a:endParaRPr>
          </a:p>
          <a:p>
            <a:pPr>
              <a:lnSpc>
                <a:spcPct val="150000"/>
              </a:lnSpc>
              <a:defRPr/>
            </a:pPr>
            <a:r>
              <a:rPr lang="en-US" sz="2200">
                <a:solidFill>
                  <a:schemeClr val="accent5">
                    <a:lumMod val="50000"/>
                  </a:schemeClr>
                </a:solidFill>
              </a:rPr>
              <a:t>4. Ese sitio es mejor que antes porque tiene mesas al aire libre.</a:t>
            </a:r>
          </a:p>
          <a:p>
            <a:pPr>
              <a:lnSpc>
                <a:spcPct val="150000"/>
              </a:lnSpc>
              <a:defRPr/>
            </a:pPr>
            <a:endParaRPr lang="en-US" sz="2200">
              <a:solidFill>
                <a:schemeClr val="accent5">
                  <a:lumMod val="50000"/>
                </a:schemeClr>
              </a:solidFill>
            </a:endParaRPr>
          </a:p>
          <a:p>
            <a:pPr>
              <a:lnSpc>
                <a:spcPct val="150000"/>
              </a:lnSpc>
              <a:defRPr/>
            </a:pPr>
            <a:r>
              <a:rPr lang="en-US" sz="2200">
                <a:solidFill>
                  <a:schemeClr val="accent5">
                    <a:lumMod val="50000"/>
                  </a:schemeClr>
                </a:solidFill>
              </a:rPr>
              <a:t>5. Esa comida es peor que la comida en el colegio. </a:t>
            </a:r>
          </a:p>
          <a:p>
            <a:pPr>
              <a:lnSpc>
                <a:spcPct val="150000"/>
              </a:lnSpc>
              <a:defRPr/>
            </a:pPr>
            <a:endParaRPr lang="en-US" sz="2200" dirty="0">
              <a:solidFill>
                <a:schemeClr val="accent5">
                  <a:lumMod val="50000"/>
                </a:schemeClr>
              </a:solidFill>
            </a:endParaRPr>
          </a:p>
        </p:txBody>
      </p:sp>
      <p:sp>
        <p:nvSpPr>
          <p:cNvPr id="8" name="TextBox 7"/>
          <p:cNvSpPr txBox="1"/>
          <p:nvPr/>
        </p:nvSpPr>
        <p:spPr>
          <a:xfrm>
            <a:off x="554825" y="1192457"/>
            <a:ext cx="98910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002060"/>
                </a:solidFill>
                <a:effectLst/>
                <a:uLnTx/>
                <a:uFillTx/>
                <a:latin typeface="Century Gothic"/>
                <a:ea typeface="+mn-ea"/>
                <a:cs typeface="+mn-cs"/>
              </a:rPr>
              <a:t>That rollercoaster is faster than the other rides.</a:t>
            </a:r>
            <a:endParaRPr kumimoji="0" lang="en-US" sz="22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p:cNvSpPr txBox="1"/>
          <p:nvPr/>
        </p:nvSpPr>
        <p:spPr>
          <a:xfrm>
            <a:off x="554824" y="3213345"/>
            <a:ext cx="12016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4472C4">
                    <a:lumMod val="50000"/>
                  </a:srgbClr>
                </a:solidFill>
                <a:effectLst/>
                <a:uLnTx/>
                <a:uFillTx/>
                <a:latin typeface="Century Gothic"/>
                <a:ea typeface="+mn-ea"/>
                <a:cs typeface="+mn-cs"/>
              </a:rPr>
              <a:t>This clothing seems less expensive </a:t>
            </a:r>
            <a:r>
              <a:rPr kumimoji="0" lang="en-US" sz="2200" b="0" i="1" u="none" strike="noStrike" kern="1200" cap="none" spc="0" normalizeH="0" baseline="0" noProof="0" dirty="0">
                <a:ln>
                  <a:noFill/>
                </a:ln>
                <a:solidFill>
                  <a:srgbClr val="4472C4">
                    <a:lumMod val="50000"/>
                  </a:srgbClr>
                </a:solidFill>
                <a:effectLst/>
                <a:uLnTx/>
                <a:uFillTx/>
                <a:latin typeface="Century Gothic"/>
                <a:ea typeface="+mn-ea"/>
                <a:cs typeface="+mn-cs"/>
              </a:rPr>
              <a:t>than in the city.</a:t>
            </a:r>
          </a:p>
        </p:txBody>
      </p:sp>
      <p:sp>
        <p:nvSpPr>
          <p:cNvPr id="5" name="Rounded Rectangle 4"/>
          <p:cNvSpPr/>
          <p:nvPr/>
        </p:nvSpPr>
        <p:spPr>
          <a:xfrm>
            <a:off x="554824" y="1206757"/>
            <a:ext cx="8601874"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12" name="Rounded Rectangle 11"/>
          <p:cNvSpPr/>
          <p:nvPr/>
        </p:nvSpPr>
        <p:spPr>
          <a:xfrm>
            <a:off x="554824" y="2228467"/>
            <a:ext cx="8601875"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13" name="Rounded Rectangle 12"/>
          <p:cNvSpPr/>
          <p:nvPr/>
        </p:nvSpPr>
        <p:spPr>
          <a:xfrm>
            <a:off x="554823" y="3224414"/>
            <a:ext cx="8601875"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pic>
        <p:nvPicPr>
          <p:cNvPr id="17" name="Picture 4" descr="Roller Coaster, Rollercoaster">
            <a:extLst>
              <a:ext uri="{FF2B5EF4-FFF2-40B4-BE49-F238E27FC236}">
                <a16:creationId xmlns:a16="http://schemas.microsoft.com/office/drawing/2014/main" id="{10ED2F97-0F35-A149-8FF0-232AE9003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3266" y="843187"/>
            <a:ext cx="1734878" cy="156037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54824" y="4223789"/>
            <a:ext cx="12016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4472C4">
                    <a:lumMod val="50000"/>
                  </a:srgbClr>
                </a:solidFill>
                <a:effectLst/>
                <a:uLnTx/>
                <a:uFillTx/>
                <a:latin typeface="Century Gothic"/>
                <a:ea typeface="+mn-ea"/>
                <a:cs typeface="+mn-cs"/>
              </a:rPr>
              <a:t>That place is</a:t>
            </a:r>
            <a:r>
              <a:rPr kumimoji="0" lang="en-US" sz="2200" b="0" i="1" u="none" strike="noStrike" kern="1200" cap="none" spc="0" normalizeH="0" noProof="0">
                <a:ln>
                  <a:noFill/>
                </a:ln>
                <a:solidFill>
                  <a:srgbClr val="4472C4">
                    <a:lumMod val="50000"/>
                  </a:srgbClr>
                </a:solidFill>
                <a:effectLst/>
                <a:uLnTx/>
                <a:uFillTx/>
                <a:latin typeface="Century Gothic"/>
                <a:ea typeface="+mn-ea"/>
                <a:cs typeface="+mn-cs"/>
              </a:rPr>
              <a:t> better than before because it has outdoor tables.</a:t>
            </a:r>
            <a:r>
              <a:rPr kumimoji="0" lang="en-US" sz="2200" b="0" i="1" u="none" strike="noStrike" kern="1200" cap="none" spc="0" normalizeH="0" baseline="0" noProof="0">
                <a:ln>
                  <a:noFill/>
                </a:ln>
                <a:solidFill>
                  <a:srgbClr val="4472C4">
                    <a:lumMod val="50000"/>
                  </a:srgbClr>
                </a:solidFill>
                <a:effectLst/>
                <a:uLnTx/>
                <a:uFillTx/>
                <a:latin typeface="Century Gothic"/>
                <a:ea typeface="+mn-ea"/>
                <a:cs typeface="+mn-cs"/>
              </a:rPr>
              <a:t> </a:t>
            </a:r>
            <a:endParaRPr kumimoji="0" lang="en-US" sz="22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Rounded Rectangle 28"/>
          <p:cNvSpPr/>
          <p:nvPr/>
        </p:nvSpPr>
        <p:spPr>
          <a:xfrm>
            <a:off x="554825" y="4236519"/>
            <a:ext cx="8601875"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30" name="TextBox 29"/>
          <p:cNvSpPr txBox="1"/>
          <p:nvPr/>
        </p:nvSpPr>
        <p:spPr>
          <a:xfrm>
            <a:off x="554825" y="5259693"/>
            <a:ext cx="12016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4472C4">
                    <a:lumMod val="50000"/>
                  </a:srgbClr>
                </a:solidFill>
                <a:effectLst/>
                <a:uLnTx/>
                <a:uFillTx/>
                <a:latin typeface="Century Gothic"/>
                <a:ea typeface="+mn-ea"/>
                <a:cs typeface="+mn-cs"/>
              </a:rPr>
              <a:t>That food is worse than the food at school.</a:t>
            </a:r>
            <a:endParaRPr kumimoji="0" lang="en-US" sz="22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1" name="Rounded Rectangle 30"/>
          <p:cNvSpPr/>
          <p:nvPr/>
        </p:nvSpPr>
        <p:spPr>
          <a:xfrm>
            <a:off x="554825" y="5232466"/>
            <a:ext cx="8601875"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32" name="Rounded Rectangle 11">
            <a:extLst>
              <a:ext uri="{FF2B5EF4-FFF2-40B4-BE49-F238E27FC236}">
                <a16:creationId xmlns:a16="http://schemas.microsoft.com/office/drawing/2014/main" id="{514EA661-AA05-C442-9B73-B4EBB8F1AF77}"/>
              </a:ext>
            </a:extLst>
          </p:cNvPr>
          <p:cNvSpPr/>
          <p:nvPr/>
        </p:nvSpPr>
        <p:spPr>
          <a:xfrm>
            <a:off x="9459421" y="5443795"/>
            <a:ext cx="2635502"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atracción = ride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1">
            <a:extLst>
              <a:ext uri="{FF2B5EF4-FFF2-40B4-BE49-F238E27FC236}">
                <a16:creationId xmlns:a16="http://schemas.microsoft.com/office/drawing/2014/main" id="{7B8FC524-362E-C547-A812-424DA19EA3A4}"/>
              </a:ext>
            </a:extLst>
          </p:cNvPr>
          <p:cNvSpPr/>
          <p:nvPr/>
        </p:nvSpPr>
        <p:spPr>
          <a:xfrm>
            <a:off x="7691677" y="5925334"/>
            <a:ext cx="4403246"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montaña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rusa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rollercoaster</a:t>
            </a:r>
          </a:p>
        </p:txBody>
      </p:sp>
    </p:spTree>
    <p:extLst>
      <p:ext uri="{BB962C8B-B14F-4D97-AF65-F5344CB8AC3E}">
        <p14:creationId xmlns:p14="http://schemas.microsoft.com/office/powerpoint/2010/main" val="44091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29"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75816" y="74145"/>
            <a:ext cx="6497524" cy="1185333"/>
          </a:xfrm>
        </p:spPr>
        <p:txBody>
          <a:bodyPr>
            <a:normAutofit/>
          </a:bodyPr>
          <a:lstStyle/>
          <a:p>
            <a:r>
              <a:rPr lang="en-GB" sz="2800" b="1">
                <a:solidFill>
                  <a:schemeClr val="bg1"/>
                </a:solidFill>
              </a:rPr>
              <a:t>Una tarde en el parque de atracciones</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753600" y="258166"/>
            <a:ext cx="2174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021259548"/>
              </p:ext>
            </p:extLst>
          </p:nvPr>
        </p:nvGraphicFramePr>
        <p:xfrm>
          <a:off x="308471" y="1865581"/>
          <a:ext cx="10833690" cy="3864440"/>
        </p:xfrm>
        <a:graphic>
          <a:graphicData uri="http://schemas.openxmlformats.org/drawingml/2006/table">
            <a:tbl>
              <a:tblPr firstRow="1" bandRow="1">
                <a:tableStyleId>{9DCAF9ED-07DC-4A11-8D7F-57B35C25682E}</a:tableStyleId>
              </a:tblPr>
              <a:tblGrid>
                <a:gridCol w="1354667">
                  <a:extLst>
                    <a:ext uri="{9D8B030D-6E8A-4147-A177-3AD203B41FA5}">
                      <a16:colId xmlns:a16="http://schemas.microsoft.com/office/drawing/2014/main" val="4151875087"/>
                    </a:ext>
                  </a:extLst>
                </a:gridCol>
                <a:gridCol w="1727200">
                  <a:extLst>
                    <a:ext uri="{9D8B030D-6E8A-4147-A177-3AD203B41FA5}">
                      <a16:colId xmlns:a16="http://schemas.microsoft.com/office/drawing/2014/main" val="1762966847"/>
                    </a:ext>
                  </a:extLst>
                </a:gridCol>
                <a:gridCol w="1896533">
                  <a:extLst>
                    <a:ext uri="{9D8B030D-6E8A-4147-A177-3AD203B41FA5}">
                      <a16:colId xmlns:a16="http://schemas.microsoft.com/office/drawing/2014/main" val="1567036272"/>
                    </a:ext>
                  </a:extLst>
                </a:gridCol>
                <a:gridCol w="2867833">
                  <a:extLst>
                    <a:ext uri="{9D8B030D-6E8A-4147-A177-3AD203B41FA5}">
                      <a16:colId xmlns:a16="http://schemas.microsoft.com/office/drawing/2014/main" val="1394414563"/>
                    </a:ext>
                  </a:extLst>
                </a:gridCol>
                <a:gridCol w="2987457">
                  <a:extLst>
                    <a:ext uri="{9D8B030D-6E8A-4147-A177-3AD203B41FA5}">
                      <a16:colId xmlns:a16="http://schemas.microsoft.com/office/drawing/2014/main" val="4211997099"/>
                    </a:ext>
                  </a:extLst>
                </a:gridCol>
              </a:tblGrid>
              <a:tr h="468044">
                <a:tc>
                  <a:txBody>
                    <a:bodyPr/>
                    <a:lstStyle/>
                    <a:p>
                      <a:r>
                        <a:rPr lang="en-US" sz="2000" b="0" dirty="0">
                          <a:solidFill>
                            <a:srgbClr val="002060"/>
                          </a:solidFill>
                        </a:rPr>
                        <a:t>That (m)</a:t>
                      </a:r>
                    </a:p>
                  </a:txBody>
                  <a:tcPr>
                    <a:solidFill>
                      <a:schemeClr val="bg1"/>
                    </a:solidFill>
                  </a:tcPr>
                </a:tc>
                <a:tc>
                  <a:txBody>
                    <a:bodyPr/>
                    <a:lstStyle/>
                    <a:p>
                      <a:r>
                        <a:rPr lang="en-GB" sz="2000" b="0">
                          <a:solidFill>
                            <a:srgbClr val="002060"/>
                          </a:solidFill>
                        </a:rPr>
                        <a:t>boy</a:t>
                      </a:r>
                      <a:endParaRPr lang="en-GB" sz="2000" b="0" dirty="0">
                        <a:solidFill>
                          <a:srgbClr val="002060"/>
                        </a:solidFill>
                      </a:endParaRPr>
                    </a:p>
                  </a:txBody>
                  <a:tcPr>
                    <a:solidFill>
                      <a:schemeClr val="bg1"/>
                    </a:solidFill>
                  </a:tcPr>
                </a:tc>
                <a:tc>
                  <a:txBody>
                    <a:bodyPr/>
                    <a:lstStyle/>
                    <a:p>
                      <a:r>
                        <a:rPr lang="en-GB" sz="2000" b="0">
                          <a:solidFill>
                            <a:srgbClr val="002060"/>
                          </a:solidFill>
                        </a:rPr>
                        <a:t>is (trait)</a:t>
                      </a:r>
                      <a:endParaRPr lang="en-GB" sz="2000" b="0" dirty="0">
                        <a:solidFill>
                          <a:srgbClr val="002060"/>
                        </a:solidFill>
                      </a:endParaRPr>
                    </a:p>
                  </a:txBody>
                  <a:tcPr>
                    <a:solidFill>
                      <a:schemeClr val="bg1"/>
                    </a:solidFill>
                  </a:tcPr>
                </a:tc>
                <a:tc>
                  <a:txBody>
                    <a:bodyPr/>
                    <a:lstStyle/>
                    <a:p>
                      <a:r>
                        <a:rPr lang="en-GB" sz="2000" b="0">
                          <a:solidFill>
                            <a:srgbClr val="002060"/>
                          </a:solidFill>
                        </a:rPr>
                        <a:t>less full </a:t>
                      </a:r>
                      <a:r>
                        <a:rPr lang="en-GB" sz="2000" b="0" dirty="0">
                          <a:solidFill>
                            <a:srgbClr val="002060"/>
                          </a:solidFill>
                        </a:rPr>
                        <a:t>than</a:t>
                      </a:r>
                    </a:p>
                  </a:txBody>
                  <a:tcPr>
                    <a:solidFill>
                      <a:schemeClr val="bg1"/>
                    </a:solidFill>
                  </a:tcPr>
                </a:tc>
                <a:tc>
                  <a:txBody>
                    <a:bodyPr/>
                    <a:lstStyle/>
                    <a:p>
                      <a:r>
                        <a:rPr lang="en-US" sz="2000" b="0">
                          <a:solidFill>
                            <a:srgbClr val="002060"/>
                          </a:solidFill>
                        </a:rPr>
                        <a:t>the cafe*</a:t>
                      </a:r>
                      <a:endParaRPr lang="en-US" sz="2000" b="0" dirty="0">
                        <a:solidFill>
                          <a:srgbClr val="002060"/>
                        </a:solidFill>
                      </a:endParaRPr>
                    </a:p>
                  </a:txBody>
                  <a:tcPr>
                    <a:solidFill>
                      <a:schemeClr val="bg1"/>
                    </a:solidFill>
                  </a:tcPr>
                </a:tc>
                <a:extLst>
                  <a:ext uri="{0D108BD9-81ED-4DB2-BD59-A6C34878D82A}">
                    <a16:rowId xmlns:a16="http://schemas.microsoft.com/office/drawing/2014/main" val="557404602"/>
                  </a:ext>
                </a:extLst>
              </a:tr>
              <a:tr h="438150">
                <a:tc>
                  <a:txBody>
                    <a:bodyPr/>
                    <a:lstStyle/>
                    <a:p>
                      <a:r>
                        <a:rPr lang="en-GB" sz="2000" b="0" dirty="0">
                          <a:solidFill>
                            <a:srgbClr val="002060"/>
                          </a:solidFill>
                        </a:rPr>
                        <a:t>That (f)</a:t>
                      </a:r>
                    </a:p>
                  </a:txBody>
                  <a:tcPr/>
                </a:tc>
                <a:tc>
                  <a:txBody>
                    <a:bodyPr/>
                    <a:lstStyle/>
                    <a:p>
                      <a:r>
                        <a:rPr lang="en-GB" sz="2000">
                          <a:solidFill>
                            <a:srgbClr val="002060"/>
                          </a:solidFill>
                        </a:rPr>
                        <a:t>ride*</a:t>
                      </a:r>
                      <a:endParaRPr lang="en-GB" sz="2000" dirty="0">
                        <a:solidFill>
                          <a:srgbClr val="002060"/>
                        </a:solidFill>
                      </a:endParaRPr>
                    </a:p>
                  </a:txBody>
                  <a:tcPr/>
                </a:tc>
                <a:tc>
                  <a:txBody>
                    <a:bodyPr/>
                    <a:lstStyle/>
                    <a:p>
                      <a:r>
                        <a:rPr lang="en-GB" sz="2000">
                          <a:solidFill>
                            <a:srgbClr val="002060"/>
                          </a:solidFill>
                        </a:rPr>
                        <a:t>is (state)</a:t>
                      </a:r>
                      <a:endParaRPr lang="en-GB" sz="2000" dirty="0">
                        <a:solidFill>
                          <a:srgbClr val="002060"/>
                        </a:solidFill>
                      </a:endParaRPr>
                    </a:p>
                  </a:txBody>
                  <a:tcPr/>
                </a:tc>
                <a:tc>
                  <a:txBody>
                    <a:bodyPr/>
                    <a:lstStyle/>
                    <a:p>
                      <a:r>
                        <a:rPr lang="en-GB" sz="2000" dirty="0">
                          <a:solidFill>
                            <a:srgbClr val="002060"/>
                          </a:solidFill>
                        </a:rPr>
                        <a:t>less expensive </a:t>
                      </a:r>
                      <a:r>
                        <a:rPr lang="en-GB" sz="2000" baseline="0" dirty="0">
                          <a:solidFill>
                            <a:srgbClr val="002060"/>
                          </a:solidFill>
                        </a:rPr>
                        <a:t>than</a:t>
                      </a:r>
                      <a:endParaRPr lang="en-GB" sz="2000" dirty="0">
                        <a:solidFill>
                          <a:srgbClr val="002060"/>
                        </a:solidFill>
                      </a:endParaRPr>
                    </a:p>
                  </a:txBody>
                  <a:tcPr/>
                </a:tc>
                <a:tc>
                  <a:txBody>
                    <a:bodyPr/>
                    <a:lstStyle/>
                    <a:p>
                      <a:r>
                        <a:rPr lang="en-US" sz="2000">
                          <a:solidFill>
                            <a:srgbClr val="002060"/>
                          </a:solidFill>
                        </a:rPr>
                        <a:t>the first one (f)</a:t>
                      </a:r>
                      <a:endParaRPr lang="en-US" sz="2000" dirty="0">
                        <a:solidFill>
                          <a:srgbClr val="002060"/>
                        </a:solidFill>
                      </a:endParaRPr>
                    </a:p>
                  </a:txBody>
                  <a:tcPr/>
                </a:tc>
                <a:extLst>
                  <a:ext uri="{0D108BD9-81ED-4DB2-BD59-A6C34878D82A}">
                    <a16:rowId xmlns:a16="http://schemas.microsoft.com/office/drawing/2014/main" val="3277847966"/>
                  </a:ext>
                </a:extLst>
              </a:tr>
              <a:tr h="493041">
                <a:tc>
                  <a:txBody>
                    <a:bodyPr/>
                    <a:lstStyle/>
                    <a:p>
                      <a:endParaRPr lang="en-US" sz="2000" dirty="0">
                        <a:solidFill>
                          <a:srgbClr val="002060"/>
                        </a:solidFill>
                      </a:endParaRPr>
                    </a:p>
                  </a:txBody>
                  <a:tcPr/>
                </a:tc>
                <a:tc>
                  <a:txBody>
                    <a:bodyPr/>
                    <a:lstStyle/>
                    <a:p>
                      <a:r>
                        <a:rPr lang="en-US" sz="2000" dirty="0">
                          <a:solidFill>
                            <a:srgbClr val="002060"/>
                          </a:solidFill>
                        </a:rPr>
                        <a:t>size</a:t>
                      </a:r>
                    </a:p>
                  </a:txBody>
                  <a:tcPr/>
                </a:tc>
                <a:tc>
                  <a:txBody>
                    <a:bodyPr/>
                    <a:lstStyle/>
                    <a:p>
                      <a:r>
                        <a:rPr lang="en-US" sz="2000" dirty="0">
                          <a:solidFill>
                            <a:srgbClr val="002060"/>
                          </a:solidFill>
                        </a:rPr>
                        <a:t>seems</a:t>
                      </a:r>
                    </a:p>
                  </a:txBody>
                  <a:tcPr/>
                </a:tc>
                <a:tc>
                  <a:txBody>
                    <a:bodyPr/>
                    <a:lstStyle/>
                    <a:p>
                      <a:r>
                        <a:rPr lang="en-GB" sz="2000">
                          <a:solidFill>
                            <a:srgbClr val="002060"/>
                          </a:solidFill>
                        </a:rPr>
                        <a:t>bigger </a:t>
                      </a:r>
                      <a:r>
                        <a:rPr lang="en-GB" sz="2000" baseline="0">
                          <a:solidFill>
                            <a:srgbClr val="002060"/>
                          </a:solidFill>
                        </a:rPr>
                        <a:t>than</a:t>
                      </a:r>
                      <a:endParaRPr lang="en-GB" sz="2000" dirty="0">
                        <a:solidFill>
                          <a:srgbClr val="002060"/>
                        </a:solidFill>
                      </a:endParaRPr>
                    </a:p>
                  </a:txBody>
                  <a:tcPr/>
                </a:tc>
                <a:tc>
                  <a:txBody>
                    <a:bodyPr/>
                    <a:lstStyle/>
                    <a:p>
                      <a:r>
                        <a:rPr lang="en-US" sz="2000">
                          <a:solidFill>
                            <a:srgbClr val="002060"/>
                          </a:solidFill>
                        </a:rPr>
                        <a:t>the</a:t>
                      </a:r>
                      <a:r>
                        <a:rPr lang="en-US" sz="2000" baseline="0">
                          <a:solidFill>
                            <a:srgbClr val="002060"/>
                          </a:solidFill>
                        </a:rPr>
                        <a:t> Mexican </a:t>
                      </a:r>
                      <a:r>
                        <a:rPr lang="en-US" sz="2000" baseline="0" dirty="0">
                          <a:solidFill>
                            <a:srgbClr val="002060"/>
                          </a:solidFill>
                        </a:rPr>
                        <a:t>food</a:t>
                      </a:r>
                      <a:endParaRPr lang="en-US" sz="2000" dirty="0">
                        <a:solidFill>
                          <a:srgbClr val="002060"/>
                        </a:solidFill>
                      </a:endParaRPr>
                    </a:p>
                  </a:txBody>
                  <a:tcPr/>
                </a:tc>
                <a:extLst>
                  <a:ext uri="{0D108BD9-81ED-4DB2-BD59-A6C34878D82A}">
                    <a16:rowId xmlns:a16="http://schemas.microsoft.com/office/drawing/2014/main" val="4240493344"/>
                  </a:ext>
                </a:extLst>
              </a:tr>
              <a:tr h="493041">
                <a:tc>
                  <a:txBody>
                    <a:bodyPr/>
                    <a:lstStyle/>
                    <a:p>
                      <a:endParaRPr lang="en-GB" sz="2000" dirty="0">
                        <a:solidFill>
                          <a:srgbClr val="002060"/>
                        </a:solidFill>
                      </a:endParaRPr>
                    </a:p>
                  </a:txBody>
                  <a:tcPr/>
                </a:tc>
                <a:tc>
                  <a:txBody>
                    <a:bodyPr/>
                    <a:lstStyle/>
                    <a:p>
                      <a:r>
                        <a:rPr lang="en-GB" sz="2000" dirty="0">
                          <a:solidFill>
                            <a:srgbClr val="002060"/>
                          </a:solidFill>
                        </a:rPr>
                        <a:t>food</a:t>
                      </a:r>
                    </a:p>
                  </a:txBody>
                  <a:tcPr/>
                </a:tc>
                <a:tc>
                  <a:txBody>
                    <a:bodyPr/>
                    <a:lstStyle/>
                    <a:p>
                      <a:endParaRPr lang="en-US" sz="2000" dirty="0">
                        <a:solidFill>
                          <a:srgbClr val="002060"/>
                        </a:solidFill>
                      </a:endParaRPr>
                    </a:p>
                  </a:txBody>
                  <a:tcPr/>
                </a:tc>
                <a:tc>
                  <a:txBody>
                    <a:bodyPr/>
                    <a:lstStyle/>
                    <a:p>
                      <a:r>
                        <a:rPr lang="en-GB" sz="2000">
                          <a:solidFill>
                            <a:srgbClr val="002060"/>
                          </a:solidFill>
                        </a:rPr>
                        <a:t>less happy </a:t>
                      </a:r>
                      <a:r>
                        <a:rPr lang="en-GB" sz="2000" dirty="0">
                          <a:solidFill>
                            <a:srgbClr val="002060"/>
                          </a:solidFill>
                        </a:rPr>
                        <a:t>than</a:t>
                      </a:r>
                    </a:p>
                  </a:txBody>
                  <a:tcPr/>
                </a:tc>
                <a:tc>
                  <a:txBody>
                    <a:bodyPr/>
                    <a:lstStyle/>
                    <a:p>
                      <a:r>
                        <a:rPr lang="en-US" sz="2000" dirty="0">
                          <a:solidFill>
                            <a:srgbClr val="002060"/>
                          </a:solidFill>
                        </a:rPr>
                        <a:t>the t-shirt</a:t>
                      </a:r>
                    </a:p>
                  </a:txBody>
                  <a:tcPr/>
                </a:tc>
                <a:extLst>
                  <a:ext uri="{0D108BD9-81ED-4DB2-BD59-A6C34878D82A}">
                    <a16:rowId xmlns:a16="http://schemas.microsoft.com/office/drawing/2014/main" val="2101809067"/>
                  </a:ext>
                </a:extLst>
              </a:tr>
              <a:tr h="493041">
                <a:tc>
                  <a:txBody>
                    <a:bodyPr/>
                    <a:lstStyle/>
                    <a:p>
                      <a:endParaRPr lang="en-GB" sz="2000" dirty="0">
                        <a:solidFill>
                          <a:srgbClr val="002060"/>
                        </a:solidFill>
                      </a:endParaRPr>
                    </a:p>
                  </a:txBody>
                  <a:tcPr/>
                </a:tc>
                <a:tc>
                  <a:txBody>
                    <a:bodyPr/>
                    <a:lstStyle/>
                    <a:p>
                      <a:r>
                        <a:rPr lang="en-GB" sz="2000" dirty="0">
                          <a:solidFill>
                            <a:srgbClr val="002060"/>
                          </a:solidFill>
                        </a:rPr>
                        <a:t>souvenir</a:t>
                      </a:r>
                    </a:p>
                  </a:txBody>
                  <a:tcPr/>
                </a:tc>
                <a:tc>
                  <a:txBody>
                    <a:bodyPr/>
                    <a:lstStyle/>
                    <a:p>
                      <a:endParaRPr lang="en-GB" sz="2000" dirty="0">
                        <a:solidFill>
                          <a:srgbClr val="002060"/>
                        </a:solidFill>
                      </a:endParaRPr>
                    </a:p>
                  </a:txBody>
                  <a:tcPr/>
                </a:tc>
                <a:tc>
                  <a:txBody>
                    <a:bodyPr/>
                    <a:lstStyle/>
                    <a:p>
                      <a:r>
                        <a:rPr lang="en-US" sz="2000" baseline="0" dirty="0">
                          <a:solidFill>
                            <a:srgbClr val="002060"/>
                          </a:solidFill>
                        </a:rPr>
                        <a:t>healthier than</a:t>
                      </a:r>
                      <a:endParaRPr lang="en-US" sz="2000" dirty="0">
                        <a:solidFill>
                          <a:srgbClr val="002060"/>
                        </a:solidFill>
                      </a:endParaRPr>
                    </a:p>
                  </a:txBody>
                  <a:tcPr/>
                </a:tc>
                <a:tc>
                  <a:txBody>
                    <a:bodyPr/>
                    <a:lstStyle/>
                    <a:p>
                      <a:r>
                        <a:rPr lang="en-US" sz="2000">
                          <a:solidFill>
                            <a:srgbClr val="002060"/>
                          </a:solidFill>
                        </a:rPr>
                        <a:t>the price</a:t>
                      </a:r>
                      <a:r>
                        <a:rPr lang="en-US" sz="2000" baseline="0">
                          <a:solidFill>
                            <a:srgbClr val="002060"/>
                          </a:solidFill>
                        </a:rPr>
                        <a:t> </a:t>
                      </a:r>
                      <a:r>
                        <a:rPr lang="en-US" sz="2000">
                          <a:solidFill>
                            <a:srgbClr val="002060"/>
                          </a:solidFill>
                        </a:rPr>
                        <a:t>in your city</a:t>
                      </a:r>
                      <a:endParaRPr lang="en-US" sz="2000" dirty="0">
                        <a:solidFill>
                          <a:srgbClr val="002060"/>
                        </a:solidFill>
                      </a:endParaRPr>
                    </a:p>
                  </a:txBody>
                  <a:tcPr/>
                </a:tc>
                <a:extLst>
                  <a:ext uri="{0D108BD9-81ED-4DB2-BD59-A6C34878D82A}">
                    <a16:rowId xmlns:a16="http://schemas.microsoft.com/office/drawing/2014/main" val="79272676"/>
                  </a:ext>
                </a:extLst>
              </a:tr>
              <a:tr h="493041">
                <a:tc>
                  <a:txBody>
                    <a:bodyPr/>
                    <a:lstStyle/>
                    <a:p>
                      <a:endParaRPr lang="en-GB" sz="2000" dirty="0">
                        <a:solidFill>
                          <a:srgbClr val="002060"/>
                        </a:solidFill>
                      </a:endParaRPr>
                    </a:p>
                  </a:txBody>
                  <a:tcPr/>
                </a:tc>
                <a:tc>
                  <a:txBody>
                    <a:bodyPr/>
                    <a:lstStyle/>
                    <a:p>
                      <a:r>
                        <a:rPr lang="en-GB" sz="2000" dirty="0">
                          <a:solidFill>
                            <a:srgbClr val="002060"/>
                          </a:solidFill>
                        </a:rPr>
                        <a:t>place</a:t>
                      </a:r>
                    </a:p>
                  </a:txBody>
                  <a:tcPr/>
                </a:tc>
                <a:tc>
                  <a:txBody>
                    <a:bodyPr/>
                    <a:lstStyle/>
                    <a:p>
                      <a:endParaRPr lang="en-GB" sz="2000" dirty="0">
                        <a:solidFill>
                          <a:srgbClr val="002060"/>
                        </a:solidFill>
                      </a:endParaRPr>
                    </a:p>
                  </a:txBody>
                  <a:tcPr/>
                </a:tc>
                <a:tc>
                  <a:txBody>
                    <a:bodyPr/>
                    <a:lstStyle/>
                    <a:p>
                      <a:r>
                        <a:rPr lang="en-US" sz="2000">
                          <a:solidFill>
                            <a:srgbClr val="002060"/>
                          </a:solidFill>
                        </a:rPr>
                        <a:t>worse than</a:t>
                      </a:r>
                      <a:endParaRPr lang="en-US" sz="2000" dirty="0">
                        <a:solidFill>
                          <a:srgbClr val="002060"/>
                        </a:solidFill>
                      </a:endParaRPr>
                    </a:p>
                  </a:txBody>
                  <a:tcPr/>
                </a:tc>
                <a:tc>
                  <a:txBody>
                    <a:bodyPr/>
                    <a:lstStyle/>
                    <a:p>
                      <a:r>
                        <a:rPr lang="en-US" sz="2000">
                          <a:solidFill>
                            <a:srgbClr val="002060"/>
                          </a:solidFill>
                        </a:rPr>
                        <a:t>his friend (f)</a:t>
                      </a:r>
                      <a:endParaRPr lang="en-US" sz="2000" dirty="0">
                        <a:solidFill>
                          <a:srgbClr val="002060"/>
                        </a:solidFill>
                      </a:endParaRPr>
                    </a:p>
                  </a:txBody>
                  <a:tcPr/>
                </a:tc>
                <a:extLst>
                  <a:ext uri="{0D108BD9-81ED-4DB2-BD59-A6C34878D82A}">
                    <a16:rowId xmlns:a16="http://schemas.microsoft.com/office/drawing/2014/main" val="1636445569"/>
                  </a:ext>
                </a:extLst>
              </a:tr>
              <a:tr h="493041">
                <a:tc>
                  <a:txBody>
                    <a:bodyPr/>
                    <a:lstStyle/>
                    <a:p>
                      <a:endParaRPr lang="en-GB" sz="2000" dirty="0">
                        <a:solidFill>
                          <a:srgbClr val="002060"/>
                        </a:solidFill>
                      </a:endParaRPr>
                    </a:p>
                  </a:txBody>
                  <a:tcPr/>
                </a:tc>
                <a:tc>
                  <a:txBody>
                    <a:bodyPr/>
                    <a:lstStyle/>
                    <a:p>
                      <a:r>
                        <a:rPr lang="en-GB" sz="2000" dirty="0">
                          <a:solidFill>
                            <a:srgbClr val="002060"/>
                          </a:solidFill>
                        </a:rPr>
                        <a:t>restaurant</a:t>
                      </a:r>
                    </a:p>
                  </a:txBody>
                  <a:tcPr/>
                </a:tc>
                <a:tc>
                  <a:txBody>
                    <a:bodyPr/>
                    <a:lstStyle/>
                    <a:p>
                      <a:endParaRPr lang="en-GB" sz="2000" dirty="0">
                        <a:solidFill>
                          <a:srgbClr val="002060"/>
                        </a:solidFill>
                      </a:endParaRPr>
                    </a:p>
                  </a:txBody>
                  <a:tcPr/>
                </a:tc>
                <a:tc>
                  <a:txBody>
                    <a:bodyPr/>
                    <a:lstStyle/>
                    <a:p>
                      <a:r>
                        <a:rPr lang="en-US" sz="2000">
                          <a:solidFill>
                            <a:srgbClr val="002060"/>
                          </a:solidFill>
                        </a:rPr>
                        <a:t>faster </a:t>
                      </a:r>
                      <a:r>
                        <a:rPr lang="en-US" sz="2000" dirty="0">
                          <a:solidFill>
                            <a:srgbClr val="002060"/>
                          </a:solidFill>
                        </a:rPr>
                        <a:t>than</a:t>
                      </a:r>
                    </a:p>
                  </a:txBody>
                  <a:tcPr/>
                </a:tc>
                <a:tc>
                  <a:txBody>
                    <a:bodyPr/>
                    <a:lstStyle/>
                    <a:p>
                      <a:r>
                        <a:rPr lang="en-US" sz="2000">
                          <a:solidFill>
                            <a:srgbClr val="002060"/>
                          </a:solidFill>
                        </a:rPr>
                        <a:t>the park in my town</a:t>
                      </a:r>
                      <a:endParaRPr lang="en-US" sz="2000" dirty="0">
                        <a:solidFill>
                          <a:srgbClr val="002060"/>
                        </a:solidFill>
                      </a:endParaRPr>
                    </a:p>
                  </a:txBody>
                  <a:tcPr/>
                </a:tc>
                <a:extLst>
                  <a:ext uri="{0D108BD9-81ED-4DB2-BD59-A6C34878D82A}">
                    <a16:rowId xmlns:a16="http://schemas.microsoft.com/office/drawing/2014/main" val="852416707"/>
                  </a:ext>
                </a:extLst>
              </a:tr>
              <a:tr h="493041">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r>
                        <a:rPr lang="en-US" sz="2000">
                          <a:solidFill>
                            <a:srgbClr val="002060"/>
                          </a:solidFill>
                        </a:rPr>
                        <a:t>better than</a:t>
                      </a:r>
                      <a:endParaRPr lang="en-US" sz="2000" dirty="0">
                        <a:solidFill>
                          <a:srgbClr val="002060"/>
                        </a:solidFill>
                      </a:endParaRPr>
                    </a:p>
                  </a:txBody>
                  <a:tcPr/>
                </a:tc>
                <a:tc>
                  <a:txBody>
                    <a:bodyPr/>
                    <a:lstStyle/>
                    <a:p>
                      <a:r>
                        <a:rPr lang="en-US" sz="2000" dirty="0">
                          <a:solidFill>
                            <a:srgbClr val="002060"/>
                          </a:solidFill>
                        </a:rPr>
                        <a:t>the </a:t>
                      </a:r>
                      <a:r>
                        <a:rPr lang="en-US" sz="2000">
                          <a:solidFill>
                            <a:srgbClr val="002060"/>
                          </a:solidFill>
                        </a:rPr>
                        <a:t>other one</a:t>
                      </a:r>
                      <a:r>
                        <a:rPr lang="en-US" sz="2000" baseline="0">
                          <a:solidFill>
                            <a:srgbClr val="002060"/>
                          </a:solidFill>
                        </a:rPr>
                        <a:t> (f)</a:t>
                      </a:r>
                      <a:endParaRPr lang="en-US" sz="2000" dirty="0">
                        <a:solidFill>
                          <a:srgbClr val="002060"/>
                        </a:solidFill>
                      </a:endParaRPr>
                    </a:p>
                  </a:txBody>
                  <a:tcPr/>
                </a:tc>
                <a:extLst>
                  <a:ext uri="{0D108BD9-81ED-4DB2-BD59-A6C34878D82A}">
                    <a16:rowId xmlns:a16="http://schemas.microsoft.com/office/drawing/2014/main" val="2133767159"/>
                  </a:ext>
                </a:extLst>
              </a:tr>
            </a:tbl>
          </a:graphicData>
        </a:graphic>
      </p:graphicFrame>
      <p:sp>
        <p:nvSpPr>
          <p:cNvPr id="16" name="TextBox 15"/>
          <p:cNvSpPr txBox="1"/>
          <p:nvPr/>
        </p:nvSpPr>
        <p:spPr>
          <a:xfrm>
            <a:off x="240606" y="5791353"/>
            <a:ext cx="106002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1">
                    <a:lumMod val="50000"/>
                  </a:schemeClr>
                </a:solidFill>
                <a:effectLst/>
                <a:uLnTx/>
                <a:uFillTx/>
                <a:latin typeface="Century Gothic"/>
                <a:ea typeface="+mn-ea"/>
                <a:cs typeface="+mn-cs"/>
              </a:rPr>
              <a:t>Esa</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 </a:t>
            </a:r>
            <a:r>
              <a:rPr kumimoji="0" lang="en-US" sz="2800" b="0" i="0" u="none" strike="noStrike" kern="1200" cap="none" spc="0" normalizeH="0" baseline="0" noProof="0">
                <a:ln>
                  <a:noFill/>
                </a:ln>
                <a:solidFill>
                  <a:schemeClr val="accent1">
                    <a:lumMod val="50000"/>
                  </a:schemeClr>
                </a:solidFill>
                <a:effectLst/>
                <a:uLnTx/>
                <a:uFillTx/>
                <a:latin typeface="Century Gothic"/>
                <a:ea typeface="+mn-ea"/>
                <a:cs typeface="+mn-cs"/>
              </a:rPr>
              <a:t>comida parece </a:t>
            </a:r>
            <a:r>
              <a:rPr kumimoji="0" lang="en-US" sz="2800" b="0" i="0" u="none" strike="noStrike" kern="1200" cap="none" spc="0" normalizeH="0" baseline="0" noProof="0" dirty="0" err="1">
                <a:ln>
                  <a:noFill/>
                </a:ln>
                <a:solidFill>
                  <a:schemeClr val="accent1">
                    <a:lumMod val="50000"/>
                  </a:schemeClr>
                </a:solidFill>
                <a:effectLst/>
                <a:uLnTx/>
                <a:uFillTx/>
                <a:latin typeface="Century Gothic"/>
                <a:ea typeface="+mn-ea"/>
                <a:cs typeface="+mn-cs"/>
              </a:rPr>
              <a:t>más</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Century Gothic"/>
                <a:ea typeface="+mn-ea"/>
                <a:cs typeface="+mn-cs"/>
              </a:rPr>
              <a:t>sana</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 que la </a:t>
            </a:r>
            <a:r>
              <a:rPr kumimoji="0" lang="en-US" sz="2800" b="0" i="0" u="none" strike="noStrike" kern="1200" cap="none" spc="0" normalizeH="0" baseline="0" noProof="0">
                <a:ln>
                  <a:noFill/>
                </a:ln>
                <a:solidFill>
                  <a:schemeClr val="accent1">
                    <a:lumMod val="50000"/>
                  </a:schemeClr>
                </a:solidFill>
                <a:effectLst/>
                <a:uLnTx/>
                <a:uFillTx/>
                <a:latin typeface="Century Gothic"/>
                <a:ea typeface="+mn-ea"/>
                <a:cs typeface="+mn-cs"/>
              </a:rPr>
              <a:t>comida mexicana.</a:t>
            </a:r>
            <a:endPar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endParaRPr>
          </a:p>
        </p:txBody>
      </p:sp>
      <p:sp>
        <p:nvSpPr>
          <p:cNvPr id="18" name="TextBox 17"/>
          <p:cNvSpPr txBox="1"/>
          <p:nvPr/>
        </p:nvSpPr>
        <p:spPr>
          <a:xfrm>
            <a:off x="240606" y="5737500"/>
            <a:ext cx="1158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accent1">
                    <a:lumMod val="50000"/>
                  </a:schemeClr>
                </a:solidFill>
                <a:effectLst/>
                <a:uLnTx/>
                <a:uFillTx/>
                <a:latin typeface="Century Gothic"/>
                <a:ea typeface="+mn-ea"/>
                <a:cs typeface="+mn-cs"/>
              </a:rPr>
              <a:t>Ese chico está menos contento que su amiga.</a:t>
            </a:r>
            <a:endPar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endParaRPr>
          </a:p>
        </p:txBody>
      </p:sp>
      <p:sp>
        <p:nvSpPr>
          <p:cNvPr id="19" name="TextBox 18"/>
          <p:cNvSpPr txBox="1"/>
          <p:nvPr/>
        </p:nvSpPr>
        <p:spPr>
          <a:xfrm>
            <a:off x="240606" y="5782830"/>
            <a:ext cx="119041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1">
                    <a:lumMod val="50000"/>
                  </a:schemeClr>
                </a:solidFill>
                <a:effectLst/>
                <a:uLnTx/>
                <a:uFillTx/>
                <a:latin typeface="Century Gothic"/>
                <a:ea typeface="+mn-ea"/>
                <a:cs typeface="+mn-cs"/>
              </a:rPr>
              <a:t>Esa</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Century Gothic"/>
                <a:ea typeface="+mn-ea"/>
                <a:cs typeface="+mn-cs"/>
              </a:rPr>
              <a:t>talla</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 </a:t>
            </a:r>
            <a:r>
              <a:rPr kumimoji="0" lang="en-US" sz="2800" b="0" i="0" u="none" strike="noStrike" kern="1200" cap="none" spc="0" normalizeH="0" baseline="0" noProof="0" err="1">
                <a:ln>
                  <a:noFill/>
                </a:ln>
                <a:solidFill>
                  <a:schemeClr val="accent1">
                    <a:lumMod val="50000"/>
                  </a:schemeClr>
                </a:solidFill>
                <a:effectLst/>
                <a:uLnTx/>
                <a:uFillTx/>
                <a:latin typeface="Century Gothic"/>
                <a:ea typeface="+mn-ea"/>
                <a:cs typeface="+mn-cs"/>
              </a:rPr>
              <a:t>parece</a:t>
            </a:r>
            <a:r>
              <a:rPr kumimoji="0" lang="en-US" sz="2800" b="0" i="0" u="none" strike="noStrike" kern="1200" cap="none" spc="0" normalizeH="0" baseline="0" noProof="0">
                <a:ln>
                  <a:noFill/>
                </a:ln>
                <a:solidFill>
                  <a:schemeClr val="accent1">
                    <a:lumMod val="50000"/>
                  </a:schemeClr>
                </a:solidFill>
                <a:effectLst/>
                <a:uLnTx/>
                <a:uFillTx/>
                <a:latin typeface="Century Gothic"/>
                <a:ea typeface="+mn-ea"/>
                <a:cs typeface="+mn-cs"/>
              </a:rPr>
              <a:t> mejor que la primera.</a:t>
            </a:r>
            <a:r>
              <a:rPr kumimoji="0" lang="en-US" sz="2000" b="0" i="0" u="none" strike="noStrike" kern="1200" cap="none" spc="0" normalizeH="0" baseline="0" noProof="0">
                <a:ln>
                  <a:noFill/>
                </a:ln>
                <a:solidFill>
                  <a:schemeClr val="accent1">
                    <a:lumMod val="50000"/>
                  </a:schemeClr>
                </a:solidFill>
                <a:effectLst/>
                <a:uLnTx/>
                <a:uFillTx/>
                <a:latin typeface="Century Gothic"/>
                <a:ea typeface="+mn-ea"/>
                <a:cs typeface="+mn-cs"/>
              </a:rPr>
              <a:t> </a:t>
            </a:r>
            <a:endParaRPr kumimoji="0" lang="en-US" sz="2000" b="0" i="0" u="none" strike="noStrike" kern="1200" cap="none" spc="0" normalizeH="0" baseline="0" noProof="0" dirty="0">
              <a:ln>
                <a:noFill/>
              </a:ln>
              <a:solidFill>
                <a:schemeClr val="accent1">
                  <a:lumMod val="50000"/>
                </a:schemeClr>
              </a:solidFill>
              <a:effectLst/>
              <a:uLnTx/>
              <a:uFillTx/>
              <a:latin typeface="Century Gothic"/>
              <a:ea typeface="+mn-ea"/>
              <a:cs typeface="+mn-cs"/>
            </a:endParaRPr>
          </a:p>
        </p:txBody>
      </p:sp>
      <p:sp>
        <p:nvSpPr>
          <p:cNvPr id="25" name="TextBox 24"/>
          <p:cNvSpPr txBox="1"/>
          <p:nvPr/>
        </p:nvSpPr>
        <p:spPr>
          <a:xfrm>
            <a:off x="240606" y="5771348"/>
            <a:ext cx="9889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1">
                    <a:lumMod val="50000"/>
                  </a:schemeClr>
                </a:solidFill>
                <a:effectLst/>
                <a:uLnTx/>
                <a:uFillTx/>
                <a:latin typeface="Century Gothic"/>
                <a:ea typeface="+mn-ea"/>
                <a:cs typeface="+mn-cs"/>
              </a:rPr>
              <a:t>Esa</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 </a:t>
            </a:r>
            <a:r>
              <a:rPr kumimoji="0" lang="en-US" sz="2800" b="0" i="0" u="none" strike="noStrike" kern="1200" cap="none" spc="0" normalizeH="0" baseline="0" noProof="0" err="1">
                <a:ln>
                  <a:noFill/>
                </a:ln>
                <a:solidFill>
                  <a:schemeClr val="accent1">
                    <a:lumMod val="50000"/>
                  </a:schemeClr>
                </a:solidFill>
                <a:effectLst/>
                <a:uLnTx/>
                <a:uFillTx/>
                <a:latin typeface="Century Gothic"/>
                <a:ea typeface="+mn-ea"/>
                <a:cs typeface="+mn-cs"/>
              </a:rPr>
              <a:t>atracción</a:t>
            </a:r>
            <a:r>
              <a:rPr kumimoji="0" lang="en-US" sz="2800" b="0" i="0" u="none" strike="noStrike" kern="1200" cap="none" spc="0" normalizeH="0" baseline="0" noProof="0">
                <a:ln>
                  <a:noFill/>
                </a:ln>
                <a:solidFill>
                  <a:schemeClr val="accent1">
                    <a:lumMod val="50000"/>
                  </a:schemeClr>
                </a:solidFill>
                <a:effectLst/>
                <a:uLnTx/>
                <a:uFillTx/>
                <a:latin typeface="Century Gothic"/>
                <a:ea typeface="+mn-ea"/>
                <a:cs typeface="+mn-cs"/>
              </a:rPr>
              <a:t> es más rápida que la otra.</a:t>
            </a:r>
            <a:endPar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endParaRPr>
          </a:p>
        </p:txBody>
      </p:sp>
      <p:sp>
        <p:nvSpPr>
          <p:cNvPr id="26" name="TextBox 25"/>
          <p:cNvSpPr txBox="1"/>
          <p:nvPr/>
        </p:nvSpPr>
        <p:spPr>
          <a:xfrm>
            <a:off x="240606" y="5766325"/>
            <a:ext cx="8873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Ese </a:t>
            </a:r>
            <a:r>
              <a:rPr kumimoji="0" lang="en-US" sz="2800" b="0" i="0" u="none" strike="noStrike" kern="1200" cap="none" spc="0" normalizeH="0" baseline="0" noProof="0" err="1">
                <a:ln>
                  <a:noFill/>
                </a:ln>
                <a:solidFill>
                  <a:schemeClr val="accent1">
                    <a:lumMod val="50000"/>
                  </a:schemeClr>
                </a:solidFill>
                <a:effectLst/>
                <a:uLnTx/>
                <a:uFillTx/>
                <a:latin typeface="Century Gothic"/>
                <a:ea typeface="+mn-ea"/>
                <a:cs typeface="+mn-cs"/>
              </a:rPr>
              <a:t>recuerdo</a:t>
            </a:r>
            <a:r>
              <a:rPr kumimoji="0" lang="en-US" sz="2800" b="0" i="0" u="none" strike="noStrike" kern="1200" cap="none" spc="0" normalizeH="0" baseline="0" noProof="0">
                <a:ln>
                  <a:noFill/>
                </a:ln>
                <a:solidFill>
                  <a:schemeClr val="accent1">
                    <a:lumMod val="50000"/>
                  </a:schemeClr>
                </a:solidFill>
                <a:effectLst/>
                <a:uLnTx/>
                <a:uFillTx/>
                <a:latin typeface="Century Gothic"/>
                <a:ea typeface="+mn-ea"/>
                <a:cs typeface="+mn-cs"/>
              </a:rPr>
              <a:t> es </a:t>
            </a:r>
            <a:r>
              <a:rPr kumimoji="0" lang="en-US" sz="2800" b="0" i="0" u="none" strike="noStrike" kern="1200" cap="none" spc="0" normalizeH="0" baseline="0" noProof="0" dirty="0" err="1">
                <a:ln>
                  <a:noFill/>
                </a:ln>
                <a:solidFill>
                  <a:schemeClr val="accent1">
                    <a:lumMod val="50000"/>
                  </a:schemeClr>
                </a:solidFill>
                <a:effectLst/>
                <a:uLnTx/>
                <a:uFillTx/>
                <a:latin typeface="Century Gothic"/>
                <a:ea typeface="+mn-ea"/>
                <a:cs typeface="+mn-cs"/>
              </a:rPr>
              <a:t>menos</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Century Gothic"/>
                <a:ea typeface="+mn-ea"/>
                <a:cs typeface="+mn-cs"/>
              </a:rPr>
              <a:t>caro</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 que la </a:t>
            </a:r>
            <a:r>
              <a:rPr kumimoji="0" lang="en-US" sz="2800" b="0" i="0" u="none" strike="noStrike" kern="1200" cap="none" spc="0" normalizeH="0" baseline="0" noProof="0" dirty="0" err="1">
                <a:ln>
                  <a:noFill/>
                </a:ln>
                <a:solidFill>
                  <a:schemeClr val="accent1">
                    <a:lumMod val="50000"/>
                  </a:schemeClr>
                </a:solidFill>
                <a:effectLst/>
                <a:uLnTx/>
                <a:uFillTx/>
                <a:latin typeface="Century Gothic"/>
                <a:ea typeface="+mn-ea"/>
                <a:cs typeface="+mn-cs"/>
              </a:rPr>
              <a:t>camiseta</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a:t>
            </a:r>
          </a:p>
        </p:txBody>
      </p:sp>
      <p:sp>
        <p:nvSpPr>
          <p:cNvPr id="27" name="TextBox 26"/>
          <p:cNvSpPr txBox="1"/>
          <p:nvPr/>
        </p:nvSpPr>
        <p:spPr>
          <a:xfrm>
            <a:off x="240606" y="5785665"/>
            <a:ext cx="110066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Ese </a:t>
            </a:r>
            <a:r>
              <a:rPr kumimoji="0" lang="en-US" sz="2800" b="0" i="0" u="none" strike="noStrike" kern="1200" cap="none" spc="0" normalizeH="0" baseline="0" noProof="0">
                <a:ln>
                  <a:noFill/>
                </a:ln>
                <a:solidFill>
                  <a:schemeClr val="accent1">
                    <a:lumMod val="50000"/>
                  </a:schemeClr>
                </a:solidFill>
                <a:effectLst/>
                <a:uLnTx/>
                <a:uFillTx/>
                <a:latin typeface="Century Gothic"/>
                <a:ea typeface="+mn-ea"/>
                <a:cs typeface="+mn-cs"/>
              </a:rPr>
              <a:t>sitio es </a:t>
            </a:r>
            <a:r>
              <a:rPr lang="en-US" sz="2800">
                <a:solidFill>
                  <a:schemeClr val="accent1">
                    <a:lumMod val="50000"/>
                  </a:schemeClr>
                </a:solidFill>
                <a:latin typeface="Century Gothic"/>
              </a:rPr>
              <a:t>más grande que el parque en mi pueblo.</a:t>
            </a:r>
            <a:endParaRPr kumimoji="0" lang="en-US" sz="2800" b="0" i="0" u="none" strike="noStrike" kern="1200" cap="none" spc="0" normalizeH="0" baseline="0" noProof="0" dirty="0">
              <a:ln>
                <a:noFill/>
              </a:ln>
              <a:solidFill>
                <a:schemeClr val="accent1">
                  <a:lumMod val="50000"/>
                </a:schemeClr>
              </a:solidFill>
              <a:effectLst/>
              <a:uLnTx/>
              <a:uFillTx/>
              <a:latin typeface="Century Gothic"/>
            </a:endParaRPr>
          </a:p>
        </p:txBody>
      </p:sp>
      <p:sp>
        <p:nvSpPr>
          <p:cNvPr id="9" name="TextBox 8"/>
          <p:cNvSpPr txBox="1"/>
          <p:nvPr/>
        </p:nvSpPr>
        <p:spPr>
          <a:xfrm>
            <a:off x="355600" y="1184746"/>
            <a:ext cx="1160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Usa</a:t>
            </a:r>
            <a:r>
              <a:rPr kumimoji="0" lang="en-GB"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las palabras para </a:t>
            </a:r>
            <a:r>
              <a:rPr kumimoji="0" lang="en-GB"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hacer</a:t>
            </a:r>
            <a:r>
              <a:rPr kumimoji="0" lang="en-GB"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una </a:t>
            </a:r>
            <a:r>
              <a:rPr kumimoji="0" lang="en-GB"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frase</a:t>
            </a:r>
            <a:r>
              <a:rPr kumimoji="0" lang="en-GB"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GB"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en</a:t>
            </a:r>
            <a:r>
              <a:rPr kumimoji="0" lang="en-GB"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GB"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español</a:t>
            </a:r>
            <a:r>
              <a:rPr kumimoji="0" lang="en-GB"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p>
        </p:txBody>
      </p:sp>
      <p:sp>
        <p:nvSpPr>
          <p:cNvPr id="68" name="Rounded Rectangle 67">
            <a:extLst>
              <a:ext uri="{FF2B5EF4-FFF2-40B4-BE49-F238E27FC236}">
                <a16:creationId xmlns:a16="http://schemas.microsoft.com/office/drawing/2014/main" id="{68883852-9C72-504C-98B4-82790A22EF01}"/>
              </a:ext>
            </a:extLst>
          </p:cNvPr>
          <p:cNvSpPr/>
          <p:nvPr/>
        </p:nvSpPr>
        <p:spPr>
          <a:xfrm>
            <a:off x="345864" y="2295378"/>
            <a:ext cx="130328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A5B81412-5881-484D-B07F-E92F9E705B62}"/>
              </a:ext>
            </a:extLst>
          </p:cNvPr>
          <p:cNvSpPr txBox="1"/>
          <p:nvPr/>
        </p:nvSpPr>
        <p:spPr>
          <a:xfrm>
            <a:off x="240606" y="5808161"/>
            <a:ext cx="110066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Ese </a:t>
            </a:r>
            <a:r>
              <a:rPr kumimoji="0" lang="en-US" sz="2800" b="0" i="0" u="none" strike="noStrike" kern="1200" cap="none" spc="0" normalizeH="0" baseline="0" noProof="0" err="1">
                <a:ln>
                  <a:noFill/>
                </a:ln>
                <a:solidFill>
                  <a:schemeClr val="accent1">
                    <a:lumMod val="50000"/>
                  </a:schemeClr>
                </a:solidFill>
                <a:effectLst/>
                <a:uLnTx/>
                <a:uFillTx/>
                <a:latin typeface="Century Gothic"/>
                <a:ea typeface="+mn-ea"/>
                <a:cs typeface="+mn-cs"/>
              </a:rPr>
              <a:t>restaurante</a:t>
            </a:r>
            <a:r>
              <a:rPr kumimoji="0" lang="en-US" sz="2800" b="0" i="0" u="none" strike="noStrike" kern="1200" cap="none" spc="0" normalizeH="0" baseline="0" noProof="0">
                <a:ln>
                  <a:noFill/>
                </a:ln>
                <a:solidFill>
                  <a:schemeClr val="accent1">
                    <a:lumMod val="50000"/>
                  </a:schemeClr>
                </a:solidFill>
                <a:effectLst/>
                <a:uLnTx/>
                <a:uFillTx/>
                <a:latin typeface="Century Gothic"/>
                <a:ea typeface="+mn-ea"/>
                <a:cs typeface="+mn-cs"/>
              </a:rPr>
              <a:t> está menos lleno que </a:t>
            </a:r>
            <a:r>
              <a:rPr kumimoji="0" lang="en-US" sz="2800" b="0" i="0" u="none" strike="noStrike" kern="1200" cap="none" spc="0" normalizeH="0" baseline="0" noProof="0" dirty="0">
                <a:ln>
                  <a:noFill/>
                </a:ln>
                <a:solidFill>
                  <a:schemeClr val="accent1">
                    <a:lumMod val="50000"/>
                  </a:schemeClr>
                </a:solidFill>
                <a:effectLst/>
                <a:uLnTx/>
                <a:uFillTx/>
                <a:latin typeface="Century Gothic"/>
                <a:ea typeface="+mn-ea"/>
                <a:cs typeface="+mn-cs"/>
              </a:rPr>
              <a:t>el café.</a:t>
            </a:r>
          </a:p>
        </p:txBody>
      </p:sp>
      <p:sp>
        <p:nvSpPr>
          <p:cNvPr id="10" name="Rounded Rectangle 9"/>
          <p:cNvSpPr/>
          <p:nvPr/>
        </p:nvSpPr>
        <p:spPr>
          <a:xfrm>
            <a:off x="240606" y="5797069"/>
            <a:ext cx="11006666" cy="514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63" name="Rounded Rectangle 11">
            <a:extLst>
              <a:ext uri="{FF2B5EF4-FFF2-40B4-BE49-F238E27FC236}">
                <a16:creationId xmlns:a16="http://schemas.microsoft.com/office/drawing/2014/main" id="{514EA661-AA05-C442-9B73-B4EBB8F1AF77}"/>
              </a:ext>
            </a:extLst>
          </p:cNvPr>
          <p:cNvSpPr/>
          <p:nvPr/>
        </p:nvSpPr>
        <p:spPr>
          <a:xfrm>
            <a:off x="6776386" y="702675"/>
            <a:ext cx="2635502"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*ride = la atracción </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Rounded Rectangle 66">
            <a:extLst>
              <a:ext uri="{FF2B5EF4-FFF2-40B4-BE49-F238E27FC236}">
                <a16:creationId xmlns:a16="http://schemas.microsoft.com/office/drawing/2014/main" id="{68883852-9C72-504C-98B4-82790A22EF01}"/>
              </a:ext>
            </a:extLst>
          </p:cNvPr>
          <p:cNvSpPr/>
          <p:nvPr/>
        </p:nvSpPr>
        <p:spPr>
          <a:xfrm>
            <a:off x="1717464" y="3265976"/>
            <a:ext cx="148293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0" name="Rounded Rectangle 79">
            <a:extLst>
              <a:ext uri="{FF2B5EF4-FFF2-40B4-BE49-F238E27FC236}">
                <a16:creationId xmlns:a16="http://schemas.microsoft.com/office/drawing/2014/main" id="{68883852-9C72-504C-98B4-82790A22EF01}"/>
              </a:ext>
            </a:extLst>
          </p:cNvPr>
          <p:cNvSpPr/>
          <p:nvPr/>
        </p:nvSpPr>
        <p:spPr>
          <a:xfrm>
            <a:off x="3324578" y="2799668"/>
            <a:ext cx="1482936" cy="41618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1" name="Rounded Rectangle 80">
            <a:extLst>
              <a:ext uri="{FF2B5EF4-FFF2-40B4-BE49-F238E27FC236}">
                <a16:creationId xmlns:a16="http://schemas.microsoft.com/office/drawing/2014/main" id="{68883852-9C72-504C-98B4-82790A22EF01}"/>
              </a:ext>
            </a:extLst>
          </p:cNvPr>
          <p:cNvSpPr/>
          <p:nvPr/>
        </p:nvSpPr>
        <p:spPr>
          <a:xfrm>
            <a:off x="5270057" y="3750152"/>
            <a:ext cx="193084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2" name="Rounded Rectangle 81">
            <a:extLst>
              <a:ext uri="{FF2B5EF4-FFF2-40B4-BE49-F238E27FC236}">
                <a16:creationId xmlns:a16="http://schemas.microsoft.com/office/drawing/2014/main" id="{68883852-9C72-504C-98B4-82790A22EF01}"/>
              </a:ext>
            </a:extLst>
          </p:cNvPr>
          <p:cNvSpPr/>
          <p:nvPr/>
        </p:nvSpPr>
        <p:spPr>
          <a:xfrm>
            <a:off x="8213282" y="2814027"/>
            <a:ext cx="2928878" cy="46162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3" name="Rounded Rectangle 82">
            <a:extLst>
              <a:ext uri="{FF2B5EF4-FFF2-40B4-BE49-F238E27FC236}">
                <a16:creationId xmlns:a16="http://schemas.microsoft.com/office/drawing/2014/main" id="{68883852-9C72-504C-98B4-82790A22EF01}"/>
              </a:ext>
            </a:extLst>
          </p:cNvPr>
          <p:cNvSpPr/>
          <p:nvPr/>
        </p:nvSpPr>
        <p:spPr>
          <a:xfrm>
            <a:off x="355600" y="1865793"/>
            <a:ext cx="1293547" cy="4295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4" name="Rounded Rectangle 83">
            <a:extLst>
              <a:ext uri="{FF2B5EF4-FFF2-40B4-BE49-F238E27FC236}">
                <a16:creationId xmlns:a16="http://schemas.microsoft.com/office/drawing/2014/main" id="{68883852-9C72-504C-98B4-82790A22EF01}"/>
              </a:ext>
            </a:extLst>
          </p:cNvPr>
          <p:cNvSpPr/>
          <p:nvPr/>
        </p:nvSpPr>
        <p:spPr>
          <a:xfrm>
            <a:off x="1717464" y="4273003"/>
            <a:ext cx="1482936" cy="4425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5" name="Rounded Rectangle 84">
            <a:extLst>
              <a:ext uri="{FF2B5EF4-FFF2-40B4-BE49-F238E27FC236}">
                <a16:creationId xmlns:a16="http://schemas.microsoft.com/office/drawing/2014/main" id="{68883852-9C72-504C-98B4-82790A22EF01}"/>
              </a:ext>
            </a:extLst>
          </p:cNvPr>
          <p:cNvSpPr/>
          <p:nvPr/>
        </p:nvSpPr>
        <p:spPr>
          <a:xfrm>
            <a:off x="3324578" y="1872944"/>
            <a:ext cx="1482936" cy="4425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6" name="Rounded Rectangle 85">
            <a:extLst>
              <a:ext uri="{FF2B5EF4-FFF2-40B4-BE49-F238E27FC236}">
                <a16:creationId xmlns:a16="http://schemas.microsoft.com/office/drawing/2014/main" id="{68883852-9C72-504C-98B4-82790A22EF01}"/>
              </a:ext>
            </a:extLst>
          </p:cNvPr>
          <p:cNvSpPr/>
          <p:nvPr/>
        </p:nvSpPr>
        <p:spPr>
          <a:xfrm>
            <a:off x="5265990" y="2791745"/>
            <a:ext cx="2665160" cy="4425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7" name="Rounded Rectangle 86">
            <a:extLst>
              <a:ext uri="{FF2B5EF4-FFF2-40B4-BE49-F238E27FC236}">
                <a16:creationId xmlns:a16="http://schemas.microsoft.com/office/drawing/2014/main" id="{68883852-9C72-504C-98B4-82790A22EF01}"/>
              </a:ext>
            </a:extLst>
          </p:cNvPr>
          <p:cNvSpPr/>
          <p:nvPr/>
        </p:nvSpPr>
        <p:spPr>
          <a:xfrm>
            <a:off x="8213281" y="4747482"/>
            <a:ext cx="2928879" cy="4425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pic>
        <p:nvPicPr>
          <p:cNvPr id="88" name="Picture 2" descr="amusement park clipart png&#10;"/>
          <p:cNvPicPr>
            <a:picLocks noChangeAspect="1" noChangeArrowheads="1"/>
          </p:cNvPicPr>
          <p:nvPr/>
        </p:nvPicPr>
        <p:blipFill rotWithShape="1">
          <a:blip r:embed="rId4">
            <a:extLst>
              <a:ext uri="{28A0092B-C50C-407E-A947-70E740481C1C}">
                <a14:useLocalDpi xmlns:a14="http://schemas.microsoft.com/office/drawing/2010/main" val="0"/>
              </a:ext>
            </a:extLst>
          </a:blip>
          <a:srcRect l="16213" t="8950" r="16744"/>
          <a:stretch/>
        </p:blipFill>
        <p:spPr bwMode="auto">
          <a:xfrm>
            <a:off x="10643478" y="782348"/>
            <a:ext cx="1314585" cy="1026567"/>
          </a:xfrm>
          <a:prstGeom prst="rect">
            <a:avLst/>
          </a:prstGeom>
          <a:noFill/>
          <a:extLst>
            <a:ext uri="{909E8E84-426E-40DD-AFC4-6F175D3DCCD1}">
              <a14:hiddenFill xmlns:a14="http://schemas.microsoft.com/office/drawing/2010/main">
                <a:solidFill>
                  <a:srgbClr val="FFFFFF"/>
                </a:solidFill>
              </a14:hiddenFill>
            </a:ext>
          </a:extLst>
        </p:spPr>
      </p:pic>
      <p:sp>
        <p:nvSpPr>
          <p:cNvPr id="89" name="Rounded Rectangle 88">
            <a:extLst>
              <a:ext uri="{FF2B5EF4-FFF2-40B4-BE49-F238E27FC236}">
                <a16:creationId xmlns:a16="http://schemas.microsoft.com/office/drawing/2014/main" id="{68883852-9C72-504C-98B4-82790A22EF01}"/>
              </a:ext>
            </a:extLst>
          </p:cNvPr>
          <p:cNvSpPr/>
          <p:nvPr/>
        </p:nvSpPr>
        <p:spPr>
          <a:xfrm>
            <a:off x="1702230" y="2336258"/>
            <a:ext cx="1498170" cy="4586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0" name="Rounded Rectangle 89">
            <a:extLst>
              <a:ext uri="{FF2B5EF4-FFF2-40B4-BE49-F238E27FC236}">
                <a16:creationId xmlns:a16="http://schemas.microsoft.com/office/drawing/2014/main" id="{68883852-9C72-504C-98B4-82790A22EF01}"/>
              </a:ext>
            </a:extLst>
          </p:cNvPr>
          <p:cNvSpPr/>
          <p:nvPr/>
        </p:nvSpPr>
        <p:spPr>
          <a:xfrm>
            <a:off x="3324578" y="1864122"/>
            <a:ext cx="1482936" cy="4586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1" name="Rounded Rectangle 90">
            <a:extLst>
              <a:ext uri="{FF2B5EF4-FFF2-40B4-BE49-F238E27FC236}">
                <a16:creationId xmlns:a16="http://schemas.microsoft.com/office/drawing/2014/main" id="{68883852-9C72-504C-98B4-82790A22EF01}"/>
              </a:ext>
            </a:extLst>
          </p:cNvPr>
          <p:cNvSpPr/>
          <p:nvPr/>
        </p:nvSpPr>
        <p:spPr>
          <a:xfrm>
            <a:off x="5265990" y="4747482"/>
            <a:ext cx="1934910" cy="4586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2" name="Rounded Rectangle 91">
            <a:extLst>
              <a:ext uri="{FF2B5EF4-FFF2-40B4-BE49-F238E27FC236}">
                <a16:creationId xmlns:a16="http://schemas.microsoft.com/office/drawing/2014/main" id="{68883852-9C72-504C-98B4-82790A22EF01}"/>
              </a:ext>
            </a:extLst>
          </p:cNvPr>
          <p:cNvSpPr/>
          <p:nvPr/>
        </p:nvSpPr>
        <p:spPr>
          <a:xfrm>
            <a:off x="355600" y="2315492"/>
            <a:ext cx="130328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3" name="Rounded Rectangle 92">
            <a:extLst>
              <a:ext uri="{FF2B5EF4-FFF2-40B4-BE49-F238E27FC236}">
                <a16:creationId xmlns:a16="http://schemas.microsoft.com/office/drawing/2014/main" id="{68883852-9C72-504C-98B4-82790A22EF01}"/>
              </a:ext>
            </a:extLst>
          </p:cNvPr>
          <p:cNvSpPr/>
          <p:nvPr/>
        </p:nvSpPr>
        <p:spPr>
          <a:xfrm>
            <a:off x="8213280" y="5251362"/>
            <a:ext cx="2928879" cy="4425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4" name="Rounded Rectangle 93">
            <a:extLst>
              <a:ext uri="{FF2B5EF4-FFF2-40B4-BE49-F238E27FC236}">
                <a16:creationId xmlns:a16="http://schemas.microsoft.com/office/drawing/2014/main" id="{68883852-9C72-504C-98B4-82790A22EF01}"/>
              </a:ext>
            </a:extLst>
          </p:cNvPr>
          <p:cNvSpPr/>
          <p:nvPr/>
        </p:nvSpPr>
        <p:spPr>
          <a:xfrm>
            <a:off x="360789" y="1864122"/>
            <a:ext cx="1293547" cy="4295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5" name="Rounded Rectangle 94">
            <a:extLst>
              <a:ext uri="{FF2B5EF4-FFF2-40B4-BE49-F238E27FC236}">
                <a16:creationId xmlns:a16="http://schemas.microsoft.com/office/drawing/2014/main" id="{68883852-9C72-504C-98B4-82790A22EF01}"/>
              </a:ext>
            </a:extLst>
          </p:cNvPr>
          <p:cNvSpPr/>
          <p:nvPr/>
        </p:nvSpPr>
        <p:spPr>
          <a:xfrm>
            <a:off x="1717464" y="3776370"/>
            <a:ext cx="1482936" cy="4295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6" name="Rounded Rectangle 95">
            <a:extLst>
              <a:ext uri="{FF2B5EF4-FFF2-40B4-BE49-F238E27FC236}">
                <a16:creationId xmlns:a16="http://schemas.microsoft.com/office/drawing/2014/main" id="{68883852-9C72-504C-98B4-82790A22EF01}"/>
              </a:ext>
            </a:extLst>
          </p:cNvPr>
          <p:cNvSpPr/>
          <p:nvPr/>
        </p:nvSpPr>
        <p:spPr>
          <a:xfrm>
            <a:off x="3324578" y="1864122"/>
            <a:ext cx="1482936" cy="4586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7" name="Rounded Rectangle 96">
            <a:extLst>
              <a:ext uri="{FF2B5EF4-FFF2-40B4-BE49-F238E27FC236}">
                <a16:creationId xmlns:a16="http://schemas.microsoft.com/office/drawing/2014/main" id="{68883852-9C72-504C-98B4-82790A22EF01}"/>
              </a:ext>
            </a:extLst>
          </p:cNvPr>
          <p:cNvSpPr/>
          <p:nvPr/>
        </p:nvSpPr>
        <p:spPr>
          <a:xfrm>
            <a:off x="5256254" y="2346058"/>
            <a:ext cx="2674896" cy="4425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8" name="Rounded Rectangle 97">
            <a:extLst>
              <a:ext uri="{FF2B5EF4-FFF2-40B4-BE49-F238E27FC236}">
                <a16:creationId xmlns:a16="http://schemas.microsoft.com/office/drawing/2014/main" id="{68883852-9C72-504C-98B4-82790A22EF01}"/>
              </a:ext>
            </a:extLst>
          </p:cNvPr>
          <p:cNvSpPr/>
          <p:nvPr/>
        </p:nvSpPr>
        <p:spPr>
          <a:xfrm>
            <a:off x="8213282" y="3289787"/>
            <a:ext cx="2928878" cy="44237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99" name="Rounded Rectangle 98">
            <a:extLst>
              <a:ext uri="{FF2B5EF4-FFF2-40B4-BE49-F238E27FC236}">
                <a16:creationId xmlns:a16="http://schemas.microsoft.com/office/drawing/2014/main" id="{68883852-9C72-504C-98B4-82790A22EF01}"/>
              </a:ext>
            </a:extLst>
          </p:cNvPr>
          <p:cNvSpPr/>
          <p:nvPr/>
        </p:nvSpPr>
        <p:spPr>
          <a:xfrm>
            <a:off x="345864" y="1864122"/>
            <a:ext cx="1293547" cy="4295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00" name="Rounded Rectangle 99">
            <a:extLst>
              <a:ext uri="{FF2B5EF4-FFF2-40B4-BE49-F238E27FC236}">
                <a16:creationId xmlns:a16="http://schemas.microsoft.com/office/drawing/2014/main" id="{68883852-9C72-504C-98B4-82790A22EF01}"/>
              </a:ext>
            </a:extLst>
          </p:cNvPr>
          <p:cNvSpPr/>
          <p:nvPr/>
        </p:nvSpPr>
        <p:spPr>
          <a:xfrm>
            <a:off x="3324578" y="2356372"/>
            <a:ext cx="1482936" cy="42883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01" name="Rounded Rectangle 100">
            <a:extLst>
              <a:ext uri="{FF2B5EF4-FFF2-40B4-BE49-F238E27FC236}">
                <a16:creationId xmlns:a16="http://schemas.microsoft.com/office/drawing/2014/main" id="{68883852-9C72-504C-98B4-82790A22EF01}"/>
              </a:ext>
            </a:extLst>
          </p:cNvPr>
          <p:cNvSpPr/>
          <p:nvPr/>
        </p:nvSpPr>
        <p:spPr>
          <a:xfrm>
            <a:off x="5270056" y="3275649"/>
            <a:ext cx="2661093" cy="4425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02" name="Rounded Rectangle 101">
            <a:extLst>
              <a:ext uri="{FF2B5EF4-FFF2-40B4-BE49-F238E27FC236}">
                <a16:creationId xmlns:a16="http://schemas.microsoft.com/office/drawing/2014/main" id="{68883852-9C72-504C-98B4-82790A22EF01}"/>
              </a:ext>
            </a:extLst>
          </p:cNvPr>
          <p:cNvSpPr/>
          <p:nvPr/>
        </p:nvSpPr>
        <p:spPr>
          <a:xfrm>
            <a:off x="8209412" y="4243773"/>
            <a:ext cx="2928878" cy="44237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04" name="Rounded Rectangle 103">
            <a:extLst>
              <a:ext uri="{FF2B5EF4-FFF2-40B4-BE49-F238E27FC236}">
                <a16:creationId xmlns:a16="http://schemas.microsoft.com/office/drawing/2014/main" id="{68883852-9C72-504C-98B4-82790A22EF01}"/>
              </a:ext>
            </a:extLst>
          </p:cNvPr>
          <p:cNvSpPr/>
          <p:nvPr/>
        </p:nvSpPr>
        <p:spPr>
          <a:xfrm>
            <a:off x="1668619" y="1871593"/>
            <a:ext cx="1531781" cy="4586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05" name="Rounded Rectangle 104">
            <a:extLst>
              <a:ext uri="{FF2B5EF4-FFF2-40B4-BE49-F238E27FC236}">
                <a16:creationId xmlns:a16="http://schemas.microsoft.com/office/drawing/2014/main" id="{68883852-9C72-504C-98B4-82790A22EF01}"/>
              </a:ext>
            </a:extLst>
          </p:cNvPr>
          <p:cNvSpPr/>
          <p:nvPr/>
        </p:nvSpPr>
        <p:spPr>
          <a:xfrm>
            <a:off x="351053" y="2314682"/>
            <a:ext cx="130328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06" name="Rounded Rectangle 105">
            <a:extLst>
              <a:ext uri="{FF2B5EF4-FFF2-40B4-BE49-F238E27FC236}">
                <a16:creationId xmlns:a16="http://schemas.microsoft.com/office/drawing/2014/main" id="{68883852-9C72-504C-98B4-82790A22EF01}"/>
              </a:ext>
            </a:extLst>
          </p:cNvPr>
          <p:cNvSpPr/>
          <p:nvPr/>
        </p:nvSpPr>
        <p:spPr>
          <a:xfrm>
            <a:off x="1701465" y="2789459"/>
            <a:ext cx="1498170" cy="4586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07" name="Rounded Rectangle 106">
            <a:extLst>
              <a:ext uri="{FF2B5EF4-FFF2-40B4-BE49-F238E27FC236}">
                <a16:creationId xmlns:a16="http://schemas.microsoft.com/office/drawing/2014/main" id="{68883852-9C72-504C-98B4-82790A22EF01}"/>
              </a:ext>
            </a:extLst>
          </p:cNvPr>
          <p:cNvSpPr/>
          <p:nvPr/>
        </p:nvSpPr>
        <p:spPr>
          <a:xfrm>
            <a:off x="5265990" y="5261922"/>
            <a:ext cx="1934910" cy="4586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08" name="Rounded Rectangle 107">
            <a:extLst>
              <a:ext uri="{FF2B5EF4-FFF2-40B4-BE49-F238E27FC236}">
                <a16:creationId xmlns:a16="http://schemas.microsoft.com/office/drawing/2014/main" id="{68883852-9C72-504C-98B4-82790A22EF01}"/>
              </a:ext>
            </a:extLst>
          </p:cNvPr>
          <p:cNvSpPr/>
          <p:nvPr/>
        </p:nvSpPr>
        <p:spPr>
          <a:xfrm>
            <a:off x="3324578" y="2810692"/>
            <a:ext cx="1482936" cy="41618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09" name="Rounded Rectangle 108">
            <a:extLst>
              <a:ext uri="{FF2B5EF4-FFF2-40B4-BE49-F238E27FC236}">
                <a16:creationId xmlns:a16="http://schemas.microsoft.com/office/drawing/2014/main" id="{68883852-9C72-504C-98B4-82790A22EF01}"/>
              </a:ext>
            </a:extLst>
          </p:cNvPr>
          <p:cNvSpPr/>
          <p:nvPr/>
        </p:nvSpPr>
        <p:spPr>
          <a:xfrm>
            <a:off x="8209412" y="2339503"/>
            <a:ext cx="2928878" cy="4457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10" name="Rounded Rectangle 109">
            <a:extLst>
              <a:ext uri="{FF2B5EF4-FFF2-40B4-BE49-F238E27FC236}">
                <a16:creationId xmlns:a16="http://schemas.microsoft.com/office/drawing/2014/main" id="{68883852-9C72-504C-98B4-82790A22EF01}"/>
              </a:ext>
            </a:extLst>
          </p:cNvPr>
          <p:cNvSpPr/>
          <p:nvPr/>
        </p:nvSpPr>
        <p:spPr>
          <a:xfrm>
            <a:off x="345864" y="1885907"/>
            <a:ext cx="1293547" cy="4295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11" name="Rounded Rectangle 110">
            <a:extLst>
              <a:ext uri="{FF2B5EF4-FFF2-40B4-BE49-F238E27FC236}">
                <a16:creationId xmlns:a16="http://schemas.microsoft.com/office/drawing/2014/main" id="{68883852-9C72-504C-98B4-82790A22EF01}"/>
              </a:ext>
            </a:extLst>
          </p:cNvPr>
          <p:cNvSpPr/>
          <p:nvPr/>
        </p:nvSpPr>
        <p:spPr>
          <a:xfrm>
            <a:off x="1709082" y="4739755"/>
            <a:ext cx="1482936" cy="4425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12" name="Rounded Rectangle 111">
            <a:extLst>
              <a:ext uri="{FF2B5EF4-FFF2-40B4-BE49-F238E27FC236}">
                <a16:creationId xmlns:a16="http://schemas.microsoft.com/office/drawing/2014/main" id="{68883852-9C72-504C-98B4-82790A22EF01}"/>
              </a:ext>
            </a:extLst>
          </p:cNvPr>
          <p:cNvSpPr/>
          <p:nvPr/>
        </p:nvSpPr>
        <p:spPr>
          <a:xfrm>
            <a:off x="3320707" y="2356372"/>
            <a:ext cx="1482936" cy="42883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13" name="Rounded Rectangle 11">
            <a:extLst>
              <a:ext uri="{FF2B5EF4-FFF2-40B4-BE49-F238E27FC236}">
                <a16:creationId xmlns:a16="http://schemas.microsoft.com/office/drawing/2014/main" id="{514EA661-AA05-C442-9B73-B4EBB8F1AF77}"/>
              </a:ext>
            </a:extLst>
          </p:cNvPr>
          <p:cNvSpPr/>
          <p:nvPr/>
        </p:nvSpPr>
        <p:spPr>
          <a:xfrm>
            <a:off x="6776386" y="220604"/>
            <a:ext cx="2174544"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*cafe = el café</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4" name="Rounded Rectangle 113">
            <a:extLst>
              <a:ext uri="{FF2B5EF4-FFF2-40B4-BE49-F238E27FC236}">
                <a16:creationId xmlns:a16="http://schemas.microsoft.com/office/drawing/2014/main" id="{68883852-9C72-504C-98B4-82790A22EF01}"/>
              </a:ext>
            </a:extLst>
          </p:cNvPr>
          <p:cNvSpPr/>
          <p:nvPr/>
        </p:nvSpPr>
        <p:spPr>
          <a:xfrm>
            <a:off x="5270057" y="1889700"/>
            <a:ext cx="2674896" cy="4425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15" name="Rounded Rectangle 114">
            <a:extLst>
              <a:ext uri="{FF2B5EF4-FFF2-40B4-BE49-F238E27FC236}">
                <a16:creationId xmlns:a16="http://schemas.microsoft.com/office/drawing/2014/main" id="{68883852-9C72-504C-98B4-82790A22EF01}"/>
              </a:ext>
            </a:extLst>
          </p:cNvPr>
          <p:cNvSpPr/>
          <p:nvPr/>
        </p:nvSpPr>
        <p:spPr>
          <a:xfrm>
            <a:off x="8209412" y="1883173"/>
            <a:ext cx="2928878" cy="4457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565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8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8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85"/>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8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8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8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90"/>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91"/>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9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9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0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99"/>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104"/>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100"/>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101"/>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102"/>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1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9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9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9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94"/>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95"/>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96"/>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97"/>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98"/>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2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0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0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0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09"/>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9"/>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childTnLst>
                                    <p:set>
                                      <p:cBhvr>
                                        <p:cTn id="176" dur="1" fill="hold">
                                          <p:stCondLst>
                                            <p:cond delay="0"/>
                                          </p:stCondLst>
                                        </p:cTn>
                                        <p:tgtEl>
                                          <p:spTgt spid="105"/>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106"/>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108"/>
                                        </p:tgtEl>
                                        <p:attrNameLst>
                                          <p:attrName>style.visibility</p:attrName>
                                        </p:attrNameLst>
                                      </p:cBhvr>
                                      <p:to>
                                        <p:strVal val="hidden"/>
                                      </p:to>
                                    </p:set>
                                  </p:childTnLst>
                                </p:cTn>
                              </p:par>
                              <p:par>
                                <p:cTn id="181" presetID="1" presetClass="exit" presetSubtype="0" fill="hold" grpId="1" nodeType="withEffect">
                                  <p:stCondLst>
                                    <p:cond delay="0"/>
                                  </p:stCondLst>
                                  <p:childTnLst>
                                    <p:set>
                                      <p:cBhvr>
                                        <p:cTn id="182" dur="1" fill="hold">
                                          <p:stCondLst>
                                            <p:cond delay="0"/>
                                          </p:stCondLst>
                                        </p:cTn>
                                        <p:tgtEl>
                                          <p:spTgt spid="107"/>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109"/>
                                        </p:tgtEl>
                                        <p:attrNameLst>
                                          <p:attrName>style.visibility</p:attrName>
                                        </p:attrNameLst>
                                      </p:cBhvr>
                                      <p:to>
                                        <p:strVal val="hidden"/>
                                      </p:to>
                                    </p:set>
                                  </p:childTnLst>
                                </p:cTn>
                              </p:par>
                              <p:par>
                                <p:cTn id="185" presetID="1" presetClass="exit" presetSubtype="0" fill="hold" grpId="1" nodeType="withEffect">
                                  <p:stCondLst>
                                    <p:cond delay="0"/>
                                  </p:stCondLst>
                                  <p:childTnLst>
                                    <p:set>
                                      <p:cBhvr>
                                        <p:cTn id="186" dur="1" fill="hold">
                                          <p:stCondLst>
                                            <p:cond delay="0"/>
                                          </p:stCondLst>
                                        </p:cTn>
                                        <p:tgtEl>
                                          <p:spTgt spid="19"/>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110"/>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11"/>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12"/>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14"/>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115"/>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P spid="18" grpId="1"/>
      <p:bldP spid="19" grpId="0"/>
      <p:bldP spid="19" grpId="1"/>
      <p:bldP spid="25" grpId="0"/>
      <p:bldP spid="25" grpId="1"/>
      <p:bldP spid="26" grpId="0"/>
      <p:bldP spid="26" grpId="1"/>
      <p:bldP spid="27" grpId="0"/>
      <p:bldP spid="27" grpId="1"/>
      <p:bldP spid="68" grpId="0" animBg="1"/>
      <p:bldP spid="68" grpId="1" animBg="1"/>
      <p:bldP spid="79" grpId="0"/>
      <p:bldP spid="10" grpId="0" animBg="1"/>
      <p:bldP spid="67" grpId="0" animBg="1"/>
      <p:bldP spid="67"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1" grpId="0" animBg="1"/>
      <p:bldP spid="112" grpId="0" animBg="1"/>
      <p:bldP spid="114" grpId="0" animBg="1"/>
      <p:bldP spid="1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4000" b="1">
                <a:solidFill>
                  <a:prstClr val="white"/>
                </a:solidFill>
              </a:rPr>
              <a:t>Asking questions at a market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6" y="3242066"/>
            <a:ext cx="7930777" cy="1456793"/>
          </a:xfrm>
        </p:spPr>
        <p:txBody>
          <a:bodyPr>
            <a:noAutofit/>
          </a:bodyPr>
          <a:lstStyle/>
          <a:p>
            <a:pPr algn="l">
              <a:lnSpc>
                <a:spcPct val="100000"/>
              </a:lnSpc>
              <a:spcBef>
                <a:spcPts val="0"/>
              </a:spcBef>
              <a:defRPr/>
            </a:pPr>
            <a:r>
              <a:rPr lang="en-GB">
                <a:solidFill>
                  <a:schemeClr val="bg1"/>
                </a:solidFill>
              </a:rPr>
              <a:t>Demonstrative adjectives:</a:t>
            </a:r>
          </a:p>
          <a:p>
            <a:pPr marL="342900" indent="-342900" algn="l">
              <a:lnSpc>
                <a:spcPct val="100000"/>
              </a:lnSpc>
              <a:spcBef>
                <a:spcPts val="0"/>
              </a:spcBef>
              <a:buFont typeface="Arial" panose="020B0604020202020204" pitchFamily="34" charset="0"/>
              <a:buChar char="•"/>
              <a:defRPr/>
            </a:pPr>
            <a:r>
              <a:rPr lang="en-GB">
                <a:solidFill>
                  <a:schemeClr val="bg1"/>
                </a:solidFill>
              </a:rPr>
              <a:t>‘estos’ and ‘estas’ [revisited]</a:t>
            </a:r>
          </a:p>
          <a:p>
            <a:pPr marL="342900" indent="-342900" algn="l">
              <a:lnSpc>
                <a:spcPct val="100000"/>
              </a:lnSpc>
              <a:spcBef>
                <a:spcPts val="0"/>
              </a:spcBef>
              <a:buFont typeface="Arial" panose="020B0604020202020204" pitchFamily="34" charset="0"/>
              <a:buChar char="•"/>
              <a:defRPr/>
            </a:pPr>
            <a:r>
              <a:rPr lang="en-GB">
                <a:solidFill>
                  <a:schemeClr val="bg1"/>
                </a:solidFill>
              </a:rPr>
              <a:t>‘esos’ and ‘esas’</a:t>
            </a:r>
            <a:endParaRPr lang="en-GB" dirty="0">
              <a:solidFill>
                <a:schemeClr val="bg1"/>
              </a:solidFill>
            </a:endParaRPr>
          </a:p>
          <a:p>
            <a:pPr lvl="0" algn="l">
              <a:lnSpc>
                <a:spcPct val="100000"/>
              </a:lnSpc>
              <a:spcBef>
                <a:spcPts val="0"/>
              </a:spcBef>
              <a:defRPr/>
            </a:pPr>
            <a:endParaRPr lang="en-GB" dirty="0">
              <a:solidFill>
                <a:schemeClr val="bg1"/>
              </a:solidFill>
            </a:endParaRPr>
          </a:p>
          <a:p>
            <a:pPr algn="l"/>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a:t>
            </a:r>
            <a:r>
              <a:rPr lang="en-GB" sz="2200" dirty="0">
                <a:solidFill>
                  <a:prstClr val="white"/>
                </a:solidFill>
                <a:latin typeface="Century Gothic" panose="020B0502020202020204" pitchFamily="34" charset="0"/>
              </a:rPr>
              <a:t>3</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dirty="0">
                <a:solidFill>
                  <a:prstClr val="white"/>
                </a:solidFill>
                <a:latin typeface="Century Gothic" panose="020B0502020202020204" pitchFamily="34" charset="0"/>
              </a:rPr>
              <a:t>66</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Louise Caruso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10/05/22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900522" y="258166"/>
            <a:ext cx="20276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20">
            <a:hlinkClick r:id="" action="ppaction://noaction" highlightClick="1">
              <a:snd r:embed="rId3" name="Tongue twister 3 slow.wav"/>
            </a:hlinkClick>
            <a:extLst>
              <a:ext uri="{FF2B5EF4-FFF2-40B4-BE49-F238E27FC236}">
                <a16:creationId xmlns:a16="http://schemas.microsoft.com/office/drawing/2014/main" id="{EEC96304-0547-4EE1-8F3F-E74C85620AEC}"/>
              </a:ext>
            </a:extLst>
          </p:cNvPr>
          <p:cNvSpPr/>
          <p:nvPr/>
        </p:nvSpPr>
        <p:spPr>
          <a:xfrm>
            <a:off x="357052" y="567550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Tongue twister 3 medium.wav"/>
            </a:hlinkClick>
            <a:extLst>
              <a:ext uri="{FF2B5EF4-FFF2-40B4-BE49-F238E27FC236}">
                <a16:creationId xmlns:a16="http://schemas.microsoft.com/office/drawing/2014/main" id="{1CEFA9C5-4A63-4759-BFDA-BD38CDDE2DF9}"/>
              </a:ext>
            </a:extLst>
          </p:cNvPr>
          <p:cNvSpPr/>
          <p:nvPr/>
        </p:nvSpPr>
        <p:spPr>
          <a:xfrm>
            <a:off x="1282788" y="567550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Tongue twister 3 fast.wav"/>
            </a:hlinkClick>
            <a:extLst>
              <a:ext uri="{FF2B5EF4-FFF2-40B4-BE49-F238E27FC236}">
                <a16:creationId xmlns:a16="http://schemas.microsoft.com/office/drawing/2014/main" id="{1CEFA9C5-4A63-4759-BFDA-BD38CDDE2DF9}"/>
              </a:ext>
            </a:extLst>
          </p:cNvPr>
          <p:cNvSpPr/>
          <p:nvPr/>
        </p:nvSpPr>
        <p:spPr>
          <a:xfrm>
            <a:off x="2211788" y="567550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 name="Title 2"/>
          <p:cNvSpPr>
            <a:spLocks noGrp="1"/>
          </p:cNvSpPr>
          <p:nvPr>
            <p:ph type="title"/>
          </p:nvPr>
        </p:nvSpPr>
        <p:spPr>
          <a:xfrm>
            <a:off x="11103428" y="6858000"/>
            <a:ext cx="1088572" cy="328101"/>
          </a:xfrm>
        </p:spPr>
        <p:txBody>
          <a:bodyPr>
            <a:normAutofit/>
          </a:bodyPr>
          <a:lstStyle/>
          <a:p>
            <a:r>
              <a:rPr lang="en-GB" sz="500">
                <a:solidFill>
                  <a:schemeClr val="bg1"/>
                </a:solidFill>
              </a:rPr>
              <a:t>hablar</a:t>
            </a:r>
          </a:p>
        </p:txBody>
      </p:sp>
      <p:sp>
        <p:nvSpPr>
          <p:cNvPr id="15" name="TextBox 14"/>
          <p:cNvSpPr txBox="1"/>
          <p:nvPr/>
        </p:nvSpPr>
        <p:spPr>
          <a:xfrm>
            <a:off x="252274" y="1252540"/>
            <a:ext cx="11215823" cy="461665"/>
          </a:xfrm>
          <a:prstGeom prst="rect">
            <a:avLst/>
          </a:prstGeom>
          <a:noFill/>
        </p:spPr>
        <p:txBody>
          <a:bodyPr wrap="square" rtlCol="0">
            <a:spAutoFit/>
          </a:bodyPr>
          <a:lstStyle/>
          <a:p>
            <a:pPr lvl="0"/>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rPr>
              <a:t>Cuá</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ntos re</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rPr>
              <a:t>cue</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rdos</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rPr>
              <a:t> </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compró Conchi en E</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rPr>
              <a:t>cua</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dor</a:t>
            </a:r>
            <a:r>
              <a:rPr lang="en-GB" sz="2400">
                <a:solidFill>
                  <a:srgbClr val="4472C4">
                    <a:lumMod val="50000"/>
                  </a:srgbClr>
                </a:solidFill>
              </a:rPr>
              <a:t>? </a:t>
            </a:r>
            <a:r>
              <a:rPr lang="en-GB" sz="2400">
                <a:solidFill>
                  <a:srgbClr val="4472C4">
                    <a:lumMod val="50000"/>
                  </a:srgbClr>
                </a:solidFill>
                <a:latin typeface="Century Gothic" panose="020B0502020202020204" pitchFamily="34" charset="0"/>
              </a:rPr>
              <a:t>i</a:t>
            </a:r>
            <a:r>
              <a:rPr lang="en-GB" sz="2400">
                <a:solidFill>
                  <a:srgbClr val="4472C4">
                    <a:lumMod val="50000"/>
                  </a:srgbClr>
                </a:solidFill>
              </a:rPr>
              <a:t>Cin</a:t>
            </a:r>
            <a:r>
              <a:rPr lang="en-GB" sz="2400" b="1">
                <a:solidFill>
                  <a:srgbClr val="4472C4">
                    <a:lumMod val="50000"/>
                  </a:srgbClr>
                </a:solidFill>
              </a:rPr>
              <a:t>cue</a:t>
            </a:r>
            <a:r>
              <a:rPr lang="en-GB" sz="2400">
                <a:solidFill>
                  <a:srgbClr val="4472C4">
                    <a:lumMod val="50000"/>
                  </a:srgbClr>
                </a:solidFill>
              </a:rPr>
              <a:t>nta!</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7" name="TextBox 16"/>
          <p:cNvSpPr txBox="1"/>
          <p:nvPr/>
        </p:nvSpPr>
        <p:spPr>
          <a:xfrm>
            <a:off x="154304" y="2654618"/>
            <a:ext cx="11675868" cy="830997"/>
          </a:xfrm>
          <a:prstGeom prst="rect">
            <a:avLst/>
          </a:prstGeom>
          <a:noFill/>
        </p:spPr>
        <p:txBody>
          <a:bodyPr wrap="square" rtlCol="0">
            <a:spAutoFit/>
          </a:bodyPr>
          <a:lstStyle/>
          <a:p>
            <a:pPr lvl="0"/>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rPr>
              <a:t>Cuá</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ntos re</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rPr>
              <a:t>cue</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rdos</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rPr>
              <a:t> </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compró Conchi en E</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rPr>
              <a:t>cua</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rPr>
              <a:t>dor</a:t>
            </a:r>
            <a:r>
              <a:rPr lang="en-GB" sz="2400">
                <a:solidFill>
                  <a:srgbClr val="4472C4">
                    <a:lumMod val="50000"/>
                  </a:srgbClr>
                </a:solidFill>
              </a:rPr>
              <a:t>? </a:t>
            </a:r>
            <a:r>
              <a:rPr lang="en-GB" sz="2400">
                <a:solidFill>
                  <a:srgbClr val="4472C4">
                    <a:lumMod val="50000"/>
                  </a:srgbClr>
                </a:solidFill>
                <a:latin typeface="Century Gothic" panose="020B0502020202020204" pitchFamily="34" charset="0"/>
              </a:rPr>
              <a:t>i</a:t>
            </a:r>
            <a:r>
              <a:rPr lang="en-GB" sz="2400">
                <a:solidFill>
                  <a:srgbClr val="4472C4">
                    <a:lumMod val="50000"/>
                  </a:srgbClr>
                </a:solidFill>
              </a:rPr>
              <a:t>Cin</a:t>
            </a:r>
            <a:r>
              <a:rPr lang="en-GB" sz="2400" b="1">
                <a:solidFill>
                  <a:srgbClr val="4472C4">
                    <a:lumMod val="50000"/>
                  </a:srgbClr>
                </a:solidFill>
              </a:rPr>
              <a:t>cue</a:t>
            </a:r>
            <a:r>
              <a:rPr lang="en-GB" sz="2400">
                <a:solidFill>
                  <a:srgbClr val="4472C4">
                    <a:lumMod val="50000"/>
                  </a:srgbClr>
                </a:solidFill>
              </a:rPr>
              <a:t>nta! También compró </a:t>
            </a:r>
            <a:r>
              <a:rPr lang="en-GB" sz="2400" b="1">
                <a:solidFill>
                  <a:srgbClr val="4472C4">
                    <a:lumMod val="50000"/>
                  </a:srgbClr>
                </a:solidFill>
              </a:rPr>
              <a:t>cua</a:t>
            </a:r>
            <a:r>
              <a:rPr lang="en-GB" sz="2400">
                <a:solidFill>
                  <a:srgbClr val="4472C4">
                    <a:lumMod val="50000"/>
                  </a:srgbClr>
                </a:solidFill>
              </a:rPr>
              <a:t>tro li</a:t>
            </a:r>
            <a:r>
              <a:rPr lang="en-GB" sz="2400" b="1">
                <a:solidFill>
                  <a:srgbClr val="4472C4">
                    <a:lumMod val="50000"/>
                  </a:srgbClr>
                </a:solidFill>
              </a:rPr>
              <a:t>cua</a:t>
            </a:r>
            <a:r>
              <a:rPr lang="en-GB" sz="2400">
                <a:solidFill>
                  <a:srgbClr val="4472C4">
                    <a:lumMod val="50000"/>
                  </a:srgbClr>
                </a:solidFill>
              </a:rPr>
              <a:t>doras y </a:t>
            </a:r>
            <a:r>
              <a:rPr lang="en-GB" sz="2400" b="1">
                <a:solidFill>
                  <a:srgbClr val="4472C4">
                    <a:lumMod val="50000"/>
                  </a:srgbClr>
                </a:solidFill>
              </a:rPr>
              <a:t>cua</a:t>
            </a:r>
            <a:r>
              <a:rPr lang="en-GB" sz="2400">
                <a:solidFill>
                  <a:srgbClr val="4472C4">
                    <a:lumMod val="50000"/>
                  </a:srgbClr>
                </a:solidFill>
              </a:rPr>
              <a:t>renta </a:t>
            </a:r>
            <a:r>
              <a:rPr lang="en-GB" sz="2400" b="1">
                <a:solidFill>
                  <a:srgbClr val="4472C4">
                    <a:lumMod val="50000"/>
                  </a:srgbClr>
                </a:solidFill>
              </a:rPr>
              <a:t>cue</a:t>
            </a:r>
            <a:r>
              <a:rPr lang="en-GB" sz="2400">
                <a:solidFill>
                  <a:srgbClr val="4472C4">
                    <a:lumMod val="50000"/>
                  </a:srgbClr>
                </a:solidFill>
              </a:rPr>
              <a:t>rdas.</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p:cNvSpPr txBox="1"/>
          <p:nvPr/>
        </p:nvSpPr>
        <p:spPr>
          <a:xfrm>
            <a:off x="252275" y="4338521"/>
            <a:ext cx="11215823" cy="1200329"/>
          </a:xfrm>
          <a:prstGeom prst="rect">
            <a:avLst/>
          </a:prstGeom>
          <a:noFill/>
        </p:spPr>
        <p:txBody>
          <a:bodyPr wrap="square" rtlCol="0">
            <a:spAutoFit/>
          </a:bodyPr>
          <a:lstStyle/>
          <a:p>
            <a:pPr lvl="0"/>
            <a:r>
              <a:rPr lang="en-GB" sz="2400">
                <a:solidFill>
                  <a:srgbClr val="4472C4">
                    <a:lumMod val="50000"/>
                  </a:srgbClr>
                </a:solidFill>
              </a:rPr>
              <a:t>¿</a:t>
            </a:r>
            <a:r>
              <a:rPr lang="en-GB" sz="2400" b="1">
                <a:solidFill>
                  <a:srgbClr val="4472C4">
                    <a:lumMod val="50000"/>
                  </a:srgbClr>
                </a:solidFill>
              </a:rPr>
              <a:t>Cuá</a:t>
            </a:r>
            <a:r>
              <a:rPr lang="en-GB" sz="2400">
                <a:solidFill>
                  <a:srgbClr val="4472C4">
                    <a:lumMod val="50000"/>
                  </a:srgbClr>
                </a:solidFill>
              </a:rPr>
              <a:t>ntos re</a:t>
            </a:r>
            <a:r>
              <a:rPr lang="en-GB" sz="2400" b="1">
                <a:solidFill>
                  <a:srgbClr val="4472C4">
                    <a:lumMod val="50000"/>
                  </a:srgbClr>
                </a:solidFill>
              </a:rPr>
              <a:t>cue</a:t>
            </a:r>
            <a:r>
              <a:rPr lang="en-GB" sz="2400">
                <a:solidFill>
                  <a:srgbClr val="4472C4">
                    <a:lumMod val="50000"/>
                  </a:srgbClr>
                </a:solidFill>
              </a:rPr>
              <a:t>rdos</a:t>
            </a:r>
            <a:r>
              <a:rPr lang="en-GB" sz="2400" b="1">
                <a:solidFill>
                  <a:srgbClr val="4472C4">
                    <a:lumMod val="50000"/>
                  </a:srgbClr>
                </a:solidFill>
              </a:rPr>
              <a:t> </a:t>
            </a:r>
            <a:r>
              <a:rPr lang="en-GB" sz="2400">
                <a:solidFill>
                  <a:srgbClr val="4472C4">
                    <a:lumMod val="50000"/>
                  </a:srgbClr>
                </a:solidFill>
              </a:rPr>
              <a:t>compró Conchi en E</a:t>
            </a:r>
            <a:r>
              <a:rPr lang="en-GB" sz="2400" b="1">
                <a:solidFill>
                  <a:srgbClr val="4472C4">
                    <a:lumMod val="50000"/>
                  </a:srgbClr>
                </a:solidFill>
              </a:rPr>
              <a:t>cua</a:t>
            </a:r>
            <a:r>
              <a:rPr lang="en-GB" sz="2400">
                <a:solidFill>
                  <a:srgbClr val="4472C4">
                    <a:lumMod val="50000"/>
                  </a:srgbClr>
                </a:solidFill>
              </a:rPr>
              <a:t>dor? </a:t>
            </a:r>
            <a:r>
              <a:rPr lang="en-GB" sz="2400">
                <a:solidFill>
                  <a:srgbClr val="4472C4">
                    <a:lumMod val="50000"/>
                  </a:srgbClr>
                </a:solidFill>
                <a:latin typeface="Century Gothic" panose="020B0502020202020204" pitchFamily="34" charset="0"/>
              </a:rPr>
              <a:t>i</a:t>
            </a:r>
            <a:r>
              <a:rPr lang="en-GB" sz="2400">
                <a:solidFill>
                  <a:srgbClr val="4472C4">
                    <a:lumMod val="50000"/>
                  </a:srgbClr>
                </a:solidFill>
              </a:rPr>
              <a:t>Cin</a:t>
            </a:r>
            <a:r>
              <a:rPr lang="en-GB" sz="2400" b="1">
                <a:solidFill>
                  <a:srgbClr val="4472C4">
                    <a:lumMod val="50000"/>
                  </a:srgbClr>
                </a:solidFill>
              </a:rPr>
              <a:t>cue</a:t>
            </a:r>
            <a:r>
              <a:rPr lang="en-GB" sz="2400">
                <a:solidFill>
                  <a:srgbClr val="4472C4">
                    <a:lumMod val="50000"/>
                  </a:srgbClr>
                </a:solidFill>
              </a:rPr>
              <a:t>nta! También compró </a:t>
            </a:r>
            <a:r>
              <a:rPr lang="en-GB" sz="2400" b="1">
                <a:solidFill>
                  <a:srgbClr val="4472C4">
                    <a:lumMod val="50000"/>
                  </a:srgbClr>
                </a:solidFill>
              </a:rPr>
              <a:t>cua</a:t>
            </a:r>
            <a:r>
              <a:rPr lang="en-GB" sz="2400">
                <a:solidFill>
                  <a:srgbClr val="4472C4">
                    <a:lumMod val="50000"/>
                  </a:srgbClr>
                </a:solidFill>
              </a:rPr>
              <a:t>tro li</a:t>
            </a:r>
            <a:r>
              <a:rPr lang="en-GB" sz="2400" b="1">
                <a:solidFill>
                  <a:srgbClr val="4472C4">
                    <a:lumMod val="50000"/>
                  </a:srgbClr>
                </a:solidFill>
              </a:rPr>
              <a:t>cua</a:t>
            </a:r>
            <a:r>
              <a:rPr lang="en-GB" sz="2400">
                <a:solidFill>
                  <a:srgbClr val="4472C4">
                    <a:lumMod val="50000"/>
                  </a:srgbClr>
                </a:solidFill>
              </a:rPr>
              <a:t>doras, </a:t>
            </a:r>
            <a:r>
              <a:rPr lang="en-GB" sz="2400" b="1">
                <a:solidFill>
                  <a:srgbClr val="4472C4">
                    <a:lumMod val="50000"/>
                  </a:srgbClr>
                </a:solidFill>
              </a:rPr>
              <a:t>cua</a:t>
            </a:r>
            <a:r>
              <a:rPr lang="en-GB" sz="2400">
                <a:solidFill>
                  <a:srgbClr val="4472C4">
                    <a:lumMod val="50000"/>
                  </a:srgbClr>
                </a:solidFill>
              </a:rPr>
              <a:t>renta </a:t>
            </a:r>
            <a:r>
              <a:rPr lang="en-GB" sz="2400" b="1">
                <a:solidFill>
                  <a:srgbClr val="4472C4">
                    <a:lumMod val="50000"/>
                  </a:srgbClr>
                </a:solidFill>
              </a:rPr>
              <a:t>cue</a:t>
            </a:r>
            <a:r>
              <a:rPr lang="en-GB" sz="2400">
                <a:solidFill>
                  <a:srgbClr val="4472C4">
                    <a:lumMod val="50000"/>
                  </a:srgbClr>
                </a:solidFill>
              </a:rPr>
              <a:t>rdas, </a:t>
            </a:r>
            <a:r>
              <a:rPr lang="en-GB" sz="2400" b="1">
                <a:solidFill>
                  <a:srgbClr val="4472C4">
                    <a:lumMod val="50000"/>
                  </a:srgbClr>
                </a:solidFill>
              </a:rPr>
              <a:t>cua</a:t>
            </a:r>
            <a:r>
              <a:rPr lang="en-GB" sz="2400">
                <a:solidFill>
                  <a:srgbClr val="4472C4">
                    <a:lumMod val="50000"/>
                  </a:srgbClr>
                </a:solidFill>
              </a:rPr>
              <a:t>tro libros de </a:t>
            </a:r>
            <a:r>
              <a:rPr lang="en-GB" sz="2400" b="1">
                <a:solidFill>
                  <a:srgbClr val="4472C4">
                    <a:lumMod val="50000"/>
                  </a:srgbClr>
                </a:solidFill>
              </a:rPr>
              <a:t>cue</a:t>
            </a:r>
            <a:r>
              <a:rPr lang="en-GB" sz="2400">
                <a:solidFill>
                  <a:srgbClr val="4472C4">
                    <a:lumMod val="50000"/>
                  </a:srgbClr>
                </a:solidFill>
              </a:rPr>
              <a:t>ntos y un </a:t>
            </a:r>
            <a:r>
              <a:rPr lang="en-GB" sz="2400" b="1">
                <a:solidFill>
                  <a:srgbClr val="4472C4">
                    <a:lumMod val="50000"/>
                  </a:srgbClr>
                </a:solidFill>
              </a:rPr>
              <a:t>cua</a:t>
            </a:r>
            <a:r>
              <a:rPr lang="en-GB" sz="2400">
                <a:solidFill>
                  <a:srgbClr val="4472C4">
                    <a:lumMod val="50000"/>
                  </a:srgbClr>
                </a:solidFill>
              </a:rPr>
              <a:t>rto kilo de maíz.</a:t>
            </a:r>
            <a:endParaRPr lang="en-GB" sz="2400" dirty="0">
              <a:solidFill>
                <a:srgbClr val="4472C4">
                  <a:lumMod val="50000"/>
                </a:srgbClr>
              </a:solidFill>
            </a:endParaRPr>
          </a:p>
        </p:txBody>
      </p:sp>
      <p:sp>
        <p:nvSpPr>
          <p:cNvPr id="19" name="Action Button: Custom 20">
            <a:hlinkClick r:id="" action="ppaction://noaction" highlightClick="1">
              <a:snd r:embed="rId6" name="Tongue twister 1 slow.wav"/>
            </a:hlinkClick>
            <a:extLst>
              <a:ext uri="{FF2B5EF4-FFF2-40B4-BE49-F238E27FC236}">
                <a16:creationId xmlns:a16="http://schemas.microsoft.com/office/drawing/2014/main" id="{EEC96304-0547-4EE1-8F3F-E74C85620AEC}"/>
              </a:ext>
            </a:extLst>
          </p:cNvPr>
          <p:cNvSpPr/>
          <p:nvPr/>
        </p:nvSpPr>
        <p:spPr>
          <a:xfrm>
            <a:off x="357052" y="1801073"/>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0" name="Action Button: Custom 20">
            <a:hlinkClick r:id="" action="ppaction://noaction" highlightClick="1">
              <a:snd r:embed="rId7" name="Tongue twister 1 medium.wav"/>
            </a:hlinkClick>
            <a:extLst>
              <a:ext uri="{FF2B5EF4-FFF2-40B4-BE49-F238E27FC236}">
                <a16:creationId xmlns:a16="http://schemas.microsoft.com/office/drawing/2014/main" id="{1CEFA9C5-4A63-4759-BFDA-BD38CDDE2DF9}"/>
              </a:ext>
            </a:extLst>
          </p:cNvPr>
          <p:cNvSpPr/>
          <p:nvPr/>
        </p:nvSpPr>
        <p:spPr>
          <a:xfrm>
            <a:off x="1282788" y="180107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1" name="Action Button: Custom 20">
            <a:hlinkClick r:id="" action="ppaction://noaction" highlightClick="1">
              <a:snd r:embed="rId8" name="Tongue twister 1 fast.wav"/>
            </a:hlinkClick>
            <a:extLst>
              <a:ext uri="{FF2B5EF4-FFF2-40B4-BE49-F238E27FC236}">
                <a16:creationId xmlns:a16="http://schemas.microsoft.com/office/drawing/2014/main" id="{1CEFA9C5-4A63-4759-BFDA-BD38CDDE2DF9}"/>
              </a:ext>
            </a:extLst>
          </p:cNvPr>
          <p:cNvSpPr/>
          <p:nvPr/>
        </p:nvSpPr>
        <p:spPr>
          <a:xfrm>
            <a:off x="2211788" y="180107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2" name="Action Button: Custom 20">
            <a:hlinkClick r:id="" action="ppaction://noaction" highlightClick="1">
              <a:snd r:embed="rId9" name="Tongue twister 2 slow.wav"/>
            </a:hlinkClick>
            <a:extLst>
              <a:ext uri="{FF2B5EF4-FFF2-40B4-BE49-F238E27FC236}">
                <a16:creationId xmlns:a16="http://schemas.microsoft.com/office/drawing/2014/main" id="{EEC96304-0547-4EE1-8F3F-E74C85620AEC}"/>
              </a:ext>
            </a:extLst>
          </p:cNvPr>
          <p:cNvSpPr/>
          <p:nvPr/>
        </p:nvSpPr>
        <p:spPr>
          <a:xfrm>
            <a:off x="357052" y="3542923"/>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3" name="Action Button: Custom 20">
            <a:hlinkClick r:id="" action="ppaction://noaction" highlightClick="1">
              <a:snd r:embed="rId10" name="Tongue twister 2 medium.wav"/>
            </a:hlinkClick>
            <a:extLst>
              <a:ext uri="{FF2B5EF4-FFF2-40B4-BE49-F238E27FC236}">
                <a16:creationId xmlns:a16="http://schemas.microsoft.com/office/drawing/2014/main" id="{1CEFA9C5-4A63-4759-BFDA-BD38CDDE2DF9}"/>
              </a:ext>
            </a:extLst>
          </p:cNvPr>
          <p:cNvSpPr/>
          <p:nvPr/>
        </p:nvSpPr>
        <p:spPr>
          <a:xfrm>
            <a:off x="1282788" y="354292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4" name="Action Button: Custom 20">
            <a:hlinkClick r:id="" action="ppaction://noaction" highlightClick="1">
              <a:snd r:embed="rId11" name="Tongue twister 2 fast.wav"/>
            </a:hlinkClick>
            <a:extLst>
              <a:ext uri="{FF2B5EF4-FFF2-40B4-BE49-F238E27FC236}">
                <a16:creationId xmlns:a16="http://schemas.microsoft.com/office/drawing/2014/main" id="{1CEFA9C5-4A63-4759-BFDA-BD38CDDE2DF9}"/>
              </a:ext>
            </a:extLst>
          </p:cNvPr>
          <p:cNvSpPr/>
          <p:nvPr/>
        </p:nvSpPr>
        <p:spPr>
          <a:xfrm>
            <a:off x="2211788" y="354292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16" name="Picture 15" descr="Icon&#10;&#10;Description automatically generated">
            <a:extLst>
              <a:ext uri="{FF2B5EF4-FFF2-40B4-BE49-F238E27FC236}">
                <a16:creationId xmlns:a16="http://schemas.microsoft.com/office/drawing/2014/main" id="{7CC62444-9947-4489-9985-DD8B65BE33C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8759" y="792244"/>
            <a:ext cx="1029385" cy="962388"/>
          </a:xfrm>
          <a:prstGeom prst="rect">
            <a:avLst/>
          </a:prstGeom>
        </p:spPr>
      </p:pic>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96863"/>
            <a:ext cx="3294185" cy="867128"/>
          </a:xfrm>
          <a:prstGeom prst="rect">
            <a:avLst/>
          </a:prstGeom>
        </p:spPr>
      </p:pic>
      <p:sp>
        <p:nvSpPr>
          <p:cNvPr id="26" name="TextBox 25"/>
          <p:cNvSpPr txBox="1"/>
          <p:nvPr/>
        </p:nvSpPr>
        <p:spPr>
          <a:xfrm>
            <a:off x="113973" y="397475"/>
            <a:ext cx="3066237" cy="523220"/>
          </a:xfrm>
          <a:prstGeom prst="rect">
            <a:avLst/>
          </a:prstGeom>
          <a:noFill/>
        </p:spPr>
        <p:txBody>
          <a:bodyPr wrap="square" rtlCol="0">
            <a:spAutoFit/>
          </a:bodyPr>
          <a:lstStyle/>
          <a:p>
            <a:pPr lvl="0"/>
            <a:r>
              <a:rPr lang="en-GB" sz="2800" b="1">
                <a:solidFill>
                  <a:schemeClr val="bg1"/>
                </a:solidFill>
                <a:latin typeface="Century Gothic" panose="020B0502020202020204" pitchFamily="34" charset="0"/>
              </a:rPr>
              <a:t>i</a:t>
            </a:r>
            <a:r>
              <a:rPr lang="en-GB" sz="2800" b="1">
                <a:solidFill>
                  <a:schemeClr val="bg1"/>
                </a:solidFill>
                <a:latin typeface="Century Gothic" panose="020F0302020204030204"/>
              </a:rPr>
              <a:t>A hablar!</a:t>
            </a:r>
            <a:endParaRPr kumimoji="0" lang="en-GB" sz="2800" b="1" i="0" u="none" strike="noStrike" kern="1200" cap="none" spc="0" normalizeH="0" baseline="0" noProof="0" dirty="0">
              <a:ln>
                <a:noFill/>
              </a:ln>
              <a:solidFill>
                <a:schemeClr val="bg1"/>
              </a:solidFill>
              <a:effectLst/>
              <a:uLnTx/>
              <a:uFillTx/>
              <a:latin typeface="Century Gothic" panose="020F0302020204030204"/>
            </a:endParaRPr>
          </a:p>
        </p:txBody>
      </p:sp>
      <p:sp>
        <p:nvSpPr>
          <p:cNvPr id="27" name="Rounded Rectangle 11">
            <a:extLst>
              <a:ext uri="{FF2B5EF4-FFF2-40B4-BE49-F238E27FC236}">
                <a16:creationId xmlns:a16="http://schemas.microsoft.com/office/drawing/2014/main" id="{514EA661-AA05-C442-9B73-B4EBB8F1AF77}"/>
              </a:ext>
            </a:extLst>
          </p:cNvPr>
          <p:cNvSpPr/>
          <p:nvPr/>
        </p:nvSpPr>
        <p:spPr>
          <a:xfrm>
            <a:off x="8839200" y="3657096"/>
            <a:ext cx="3088944"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licuadora = blender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514EA661-AA05-C442-9B73-B4EBB8F1AF77}"/>
              </a:ext>
            </a:extLst>
          </p:cNvPr>
          <p:cNvSpPr/>
          <p:nvPr/>
        </p:nvSpPr>
        <p:spPr>
          <a:xfrm>
            <a:off x="6270172" y="3657095"/>
            <a:ext cx="2438399"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cuerda = rope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le 11">
            <a:extLst>
              <a:ext uri="{FF2B5EF4-FFF2-40B4-BE49-F238E27FC236}">
                <a16:creationId xmlns:a16="http://schemas.microsoft.com/office/drawing/2014/main" id="{514EA661-AA05-C442-9B73-B4EBB8F1AF77}"/>
              </a:ext>
            </a:extLst>
          </p:cNvPr>
          <p:cNvSpPr/>
          <p:nvPr/>
        </p:nvSpPr>
        <p:spPr>
          <a:xfrm>
            <a:off x="6202055" y="5875070"/>
            <a:ext cx="3000715"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cuento = story, tale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11">
            <a:extLst>
              <a:ext uri="{FF2B5EF4-FFF2-40B4-BE49-F238E27FC236}">
                <a16:creationId xmlns:a16="http://schemas.microsoft.com/office/drawing/2014/main" id="{514EA661-AA05-C442-9B73-B4EBB8F1AF77}"/>
              </a:ext>
            </a:extLst>
          </p:cNvPr>
          <p:cNvSpPr/>
          <p:nvPr/>
        </p:nvSpPr>
        <p:spPr>
          <a:xfrm>
            <a:off x="9326256" y="5854863"/>
            <a:ext cx="2759526"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cuarto = quarter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11">
            <a:extLst>
              <a:ext uri="{FF2B5EF4-FFF2-40B4-BE49-F238E27FC236}">
                <a16:creationId xmlns:a16="http://schemas.microsoft.com/office/drawing/2014/main" id="{514EA661-AA05-C442-9B73-B4EBB8F1AF77}"/>
              </a:ext>
            </a:extLst>
          </p:cNvPr>
          <p:cNvSpPr/>
          <p:nvPr/>
        </p:nvSpPr>
        <p:spPr>
          <a:xfrm>
            <a:off x="3997527" y="5875069"/>
            <a:ext cx="2081043"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maíz = corn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124" name="Picture 4" descr="Blender Clip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4530" y="174903"/>
            <a:ext cx="530661" cy="911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Flour Clipart  | Free download">
            <a:extLst>
              <a:ext uri="{FF2B5EF4-FFF2-40B4-BE49-F238E27FC236}">
                <a16:creationId xmlns:a16="http://schemas.microsoft.com/office/drawing/2014/main" id="{18A414A0-F72A-B149-AEEA-FA4895E073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76290" y="2122525"/>
            <a:ext cx="753882" cy="8574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ope clipart ">
            <a:extLst>
              <a:ext uri="{FF2B5EF4-FFF2-40B4-BE49-F238E27FC236}">
                <a16:creationId xmlns:a16="http://schemas.microsoft.com/office/drawing/2014/main" id="{3ACAC67B-9A49-B044-9C88-61762A535A92}"/>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2413" y="128397"/>
            <a:ext cx="1136787" cy="96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23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49" name="Rectangle 48"/>
          <p:cNvSpPr/>
          <p:nvPr/>
        </p:nvSpPr>
        <p:spPr>
          <a:xfrm>
            <a:off x="1765667" y="3931213"/>
            <a:ext cx="5909187"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4" name="Rectangle 3"/>
          <p:cNvSpPr/>
          <p:nvPr/>
        </p:nvSpPr>
        <p:spPr>
          <a:xfrm>
            <a:off x="1789471" y="1740439"/>
            <a:ext cx="5909187" cy="14312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pic>
        <p:nvPicPr>
          <p:cNvPr id="149"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150" name="Google Shape;150;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r>
              <a:rPr lang="en-GB" sz="3600" b="1">
                <a:solidFill>
                  <a:schemeClr val="bg1"/>
                </a:solidFill>
              </a:rPr>
              <a:t>¿Cuánto cuesta…?</a:t>
            </a:r>
          </a:p>
        </p:txBody>
      </p:sp>
      <p:sp>
        <p:nvSpPr>
          <p:cNvPr id="151"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sp>
        <p:nvSpPr>
          <p:cNvPr id="2" name="TextBox 1"/>
          <p:cNvSpPr txBox="1"/>
          <p:nvPr/>
        </p:nvSpPr>
        <p:spPr>
          <a:xfrm>
            <a:off x="173502" y="1197617"/>
            <a:ext cx="10278188" cy="430887"/>
          </a:xfrm>
          <a:prstGeom prst="rect">
            <a:avLst/>
          </a:prstGeom>
          <a:noFill/>
        </p:spPr>
        <p:txBody>
          <a:bodyPr wrap="square" rtlCol="0">
            <a:spAutoFit/>
          </a:bodyPr>
          <a:lstStyle/>
          <a:p>
            <a:pPr algn="l"/>
            <a:r>
              <a:rPr lang="en-GB" sz="2200" b="1">
                <a:solidFill>
                  <a:schemeClr val="accent5">
                    <a:lumMod val="50000"/>
                  </a:schemeClr>
                </a:solidFill>
              </a:rPr>
              <a:t>Persona A: </a:t>
            </a:r>
            <a:r>
              <a:rPr lang="en-GB" sz="2200">
                <a:solidFill>
                  <a:schemeClr val="accent5">
                    <a:lumMod val="50000"/>
                  </a:schemeClr>
                </a:solidFill>
              </a:rPr>
              <a:t>Pregunta a tu compañera/a cuánto cuesta el objeto.</a:t>
            </a:r>
          </a:p>
        </p:txBody>
      </p:sp>
      <p:sp>
        <p:nvSpPr>
          <p:cNvPr id="25" name="TextBox 24"/>
          <p:cNvSpPr txBox="1"/>
          <p:nvPr/>
        </p:nvSpPr>
        <p:spPr>
          <a:xfrm>
            <a:off x="173502" y="5911188"/>
            <a:ext cx="10278188" cy="430887"/>
          </a:xfrm>
          <a:prstGeom prst="rect">
            <a:avLst/>
          </a:prstGeom>
          <a:noFill/>
        </p:spPr>
        <p:txBody>
          <a:bodyPr wrap="square" rtlCol="0">
            <a:spAutoFit/>
          </a:bodyPr>
          <a:lstStyle/>
          <a:p>
            <a:pPr algn="l"/>
            <a:r>
              <a:rPr lang="en-GB" sz="2200">
                <a:solidFill>
                  <a:schemeClr val="accent5">
                    <a:lumMod val="50000"/>
                  </a:schemeClr>
                </a:solidFill>
              </a:rPr>
              <a:t>Después Persona B pregunta y Persona A contesta.</a:t>
            </a:r>
          </a:p>
        </p:txBody>
      </p:sp>
      <p:sp>
        <p:nvSpPr>
          <p:cNvPr id="26" name="TextBox 25"/>
          <p:cNvSpPr txBox="1"/>
          <p:nvPr/>
        </p:nvSpPr>
        <p:spPr>
          <a:xfrm>
            <a:off x="173502" y="3322062"/>
            <a:ext cx="10278188" cy="430887"/>
          </a:xfrm>
          <a:prstGeom prst="rect">
            <a:avLst/>
          </a:prstGeom>
          <a:noFill/>
        </p:spPr>
        <p:txBody>
          <a:bodyPr wrap="square" rtlCol="0">
            <a:spAutoFit/>
          </a:bodyPr>
          <a:lstStyle/>
          <a:p>
            <a:pPr algn="l"/>
            <a:r>
              <a:rPr lang="en-GB" sz="2200" b="1" dirty="0">
                <a:solidFill>
                  <a:schemeClr val="accent5">
                    <a:lumMod val="50000"/>
                  </a:schemeClr>
                </a:solidFill>
              </a:rPr>
              <a:t>Persona B: </a:t>
            </a:r>
            <a:r>
              <a:rPr lang="en-GB" sz="2200" dirty="0" err="1">
                <a:solidFill>
                  <a:schemeClr val="accent5">
                    <a:lumMod val="50000"/>
                  </a:schemeClr>
                </a:solidFill>
              </a:rPr>
              <a:t>Debes</a:t>
            </a:r>
            <a:r>
              <a:rPr lang="en-GB" sz="2200" dirty="0">
                <a:solidFill>
                  <a:schemeClr val="accent5">
                    <a:lumMod val="50000"/>
                  </a:schemeClr>
                </a:solidFill>
              </a:rPr>
              <a:t> </a:t>
            </a:r>
            <a:r>
              <a:rPr lang="en-GB" sz="2200" dirty="0" err="1">
                <a:solidFill>
                  <a:schemeClr val="accent5">
                    <a:lumMod val="50000"/>
                  </a:schemeClr>
                </a:solidFill>
              </a:rPr>
              <a:t>decir</a:t>
            </a:r>
            <a:r>
              <a:rPr lang="en-GB" sz="2200" dirty="0">
                <a:solidFill>
                  <a:schemeClr val="accent5">
                    <a:lumMod val="50000"/>
                  </a:schemeClr>
                </a:solidFill>
              </a:rPr>
              <a:t> </a:t>
            </a:r>
            <a:r>
              <a:rPr lang="en-GB" sz="2200" dirty="0" err="1">
                <a:solidFill>
                  <a:schemeClr val="accent5">
                    <a:lumMod val="50000"/>
                  </a:schemeClr>
                </a:solidFill>
              </a:rPr>
              <a:t>el</a:t>
            </a:r>
            <a:r>
              <a:rPr lang="en-GB" sz="2200" dirty="0">
                <a:solidFill>
                  <a:schemeClr val="accent5">
                    <a:lumMod val="50000"/>
                  </a:schemeClr>
                </a:solidFill>
              </a:rPr>
              <a:t> </a:t>
            </a:r>
            <a:r>
              <a:rPr lang="en-GB" sz="2200" dirty="0" err="1">
                <a:solidFill>
                  <a:schemeClr val="accent5">
                    <a:lumMod val="50000"/>
                  </a:schemeClr>
                </a:solidFill>
              </a:rPr>
              <a:t>precio</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a:t>
            </a:r>
            <a:r>
              <a:rPr lang="en-GB" sz="2200" dirty="0" err="1">
                <a:solidFill>
                  <a:schemeClr val="accent5">
                    <a:lumMod val="50000"/>
                  </a:schemeClr>
                </a:solidFill>
              </a:rPr>
              <a:t>español</a:t>
            </a:r>
            <a:r>
              <a:rPr lang="en-GB" sz="2200" dirty="0">
                <a:solidFill>
                  <a:schemeClr val="accent5">
                    <a:lumMod val="50000"/>
                  </a:schemeClr>
                </a:solidFill>
              </a:rPr>
              <a:t>.</a:t>
            </a:r>
          </a:p>
        </p:txBody>
      </p:sp>
      <p:sp>
        <p:nvSpPr>
          <p:cNvPr id="29" name="TextBox 28"/>
          <p:cNvSpPr txBox="1"/>
          <p:nvPr/>
        </p:nvSpPr>
        <p:spPr>
          <a:xfrm>
            <a:off x="5466735" y="1725915"/>
            <a:ext cx="2246088" cy="769441"/>
          </a:xfrm>
          <a:prstGeom prst="rect">
            <a:avLst/>
          </a:prstGeom>
          <a:noFill/>
        </p:spPr>
        <p:txBody>
          <a:bodyPr wrap="square" rtlCol="0">
            <a:spAutoFit/>
          </a:bodyPr>
          <a:lstStyle/>
          <a:p>
            <a:pPr algn="l"/>
            <a:r>
              <a:rPr lang="en-GB" sz="2200" dirty="0">
                <a:solidFill>
                  <a:schemeClr val="accent5">
                    <a:lumMod val="50000"/>
                  </a:schemeClr>
                </a:solidFill>
              </a:rPr>
              <a:t>una entrada a la </a:t>
            </a:r>
            <a:r>
              <a:rPr lang="en-GB" sz="2200" b="1" dirty="0" err="1">
                <a:solidFill>
                  <a:schemeClr val="accent5">
                    <a:lumMod val="50000"/>
                  </a:schemeClr>
                </a:solidFill>
              </a:rPr>
              <a:t>cue</a:t>
            </a:r>
            <a:r>
              <a:rPr lang="en-GB" sz="2200" dirty="0" err="1">
                <a:solidFill>
                  <a:schemeClr val="accent5">
                    <a:lumMod val="50000"/>
                  </a:schemeClr>
                </a:solidFill>
              </a:rPr>
              <a:t>va</a:t>
            </a:r>
            <a:endParaRPr lang="en-GB" sz="2200" dirty="0">
              <a:solidFill>
                <a:schemeClr val="accent5">
                  <a:lumMod val="50000"/>
                </a:schemeClr>
              </a:solidFill>
            </a:endParaRPr>
          </a:p>
        </p:txBody>
      </p:sp>
      <p:sp>
        <p:nvSpPr>
          <p:cNvPr id="30" name="TextBox 29"/>
          <p:cNvSpPr txBox="1"/>
          <p:nvPr/>
        </p:nvSpPr>
        <p:spPr>
          <a:xfrm>
            <a:off x="1916306" y="2755354"/>
            <a:ext cx="3648934" cy="430887"/>
          </a:xfrm>
          <a:prstGeom prst="rect">
            <a:avLst/>
          </a:prstGeom>
          <a:noFill/>
        </p:spPr>
        <p:txBody>
          <a:bodyPr wrap="square" rtlCol="0">
            <a:spAutoFit/>
          </a:bodyPr>
          <a:lstStyle/>
          <a:p>
            <a:pPr algn="l"/>
            <a:r>
              <a:rPr lang="en-GB" sz="2200" dirty="0">
                <a:solidFill>
                  <a:schemeClr val="accent5">
                    <a:lumMod val="50000"/>
                  </a:schemeClr>
                </a:solidFill>
              </a:rPr>
              <a:t>[entry to the cave]</a:t>
            </a:r>
          </a:p>
        </p:txBody>
      </p:sp>
      <p:sp>
        <p:nvSpPr>
          <p:cNvPr id="32" name="TextBox 31"/>
          <p:cNvSpPr txBox="1"/>
          <p:nvPr/>
        </p:nvSpPr>
        <p:spPr>
          <a:xfrm>
            <a:off x="173502" y="1674234"/>
            <a:ext cx="1615969" cy="430887"/>
          </a:xfrm>
          <a:prstGeom prst="rect">
            <a:avLst/>
          </a:prstGeom>
          <a:noFill/>
        </p:spPr>
        <p:txBody>
          <a:bodyPr wrap="square" rtlCol="0">
            <a:spAutoFit/>
          </a:bodyPr>
          <a:lstStyle/>
          <a:p>
            <a:pPr algn="l"/>
            <a:r>
              <a:rPr lang="en-GB" sz="2200">
                <a:solidFill>
                  <a:schemeClr val="accent5">
                    <a:lumMod val="50000"/>
                  </a:schemeClr>
                </a:solidFill>
              </a:rPr>
              <a:t>Ejemplo:</a:t>
            </a:r>
          </a:p>
        </p:txBody>
      </p:sp>
      <p:sp>
        <p:nvSpPr>
          <p:cNvPr id="5" name="Rounded Rectangular Callout 4"/>
          <p:cNvSpPr/>
          <p:nvPr/>
        </p:nvSpPr>
        <p:spPr>
          <a:xfrm>
            <a:off x="8801794" y="1868768"/>
            <a:ext cx="2782529" cy="1396181"/>
          </a:xfrm>
          <a:prstGeom prst="wedgeRoundRectCallout">
            <a:avLst>
              <a:gd name="adj1" fmla="val -41328"/>
              <a:gd name="adj2" fmla="val 68133"/>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rgbClr val="002060"/>
                </a:solidFill>
              </a:rPr>
              <a:t>¿</a:t>
            </a:r>
            <a:r>
              <a:rPr lang="en-GB" sz="2200" b="1">
                <a:solidFill>
                  <a:srgbClr val="002060"/>
                </a:solidFill>
              </a:rPr>
              <a:t>Cuá</a:t>
            </a:r>
            <a:r>
              <a:rPr lang="en-GB" sz="2200">
                <a:solidFill>
                  <a:srgbClr val="002060"/>
                </a:solidFill>
              </a:rPr>
              <a:t>nto </a:t>
            </a:r>
            <a:r>
              <a:rPr lang="en-GB" sz="2200" b="1">
                <a:solidFill>
                  <a:srgbClr val="002060"/>
                </a:solidFill>
              </a:rPr>
              <a:t>cue</a:t>
            </a:r>
            <a:r>
              <a:rPr lang="en-GB" sz="2200">
                <a:solidFill>
                  <a:srgbClr val="002060"/>
                </a:solidFill>
              </a:rPr>
              <a:t>sta una entrada a la </a:t>
            </a:r>
            <a:r>
              <a:rPr lang="en-GB" sz="2200" b="1">
                <a:solidFill>
                  <a:srgbClr val="002060"/>
                </a:solidFill>
              </a:rPr>
              <a:t>cue</a:t>
            </a:r>
            <a:r>
              <a:rPr lang="en-GB" sz="2200">
                <a:solidFill>
                  <a:srgbClr val="002060"/>
                </a:solidFill>
              </a:rPr>
              <a:t>va?</a:t>
            </a:r>
          </a:p>
        </p:txBody>
      </p:sp>
      <p:sp>
        <p:nvSpPr>
          <p:cNvPr id="35" name="Rounded Rectangular Callout 34"/>
          <p:cNvSpPr/>
          <p:nvPr/>
        </p:nvSpPr>
        <p:spPr>
          <a:xfrm>
            <a:off x="8801794" y="3854560"/>
            <a:ext cx="2782529" cy="1396181"/>
          </a:xfrm>
          <a:prstGeom prst="wedgeRoundRectCallout">
            <a:avLst>
              <a:gd name="adj1" fmla="val -69933"/>
              <a:gd name="adj2" fmla="val 2706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rgbClr val="002060"/>
                </a:solidFill>
              </a:rPr>
              <a:t>Doce euros.</a:t>
            </a:r>
          </a:p>
        </p:txBody>
      </p:sp>
      <p:sp>
        <p:nvSpPr>
          <p:cNvPr id="37" name="TextBox 36"/>
          <p:cNvSpPr txBox="1"/>
          <p:nvPr/>
        </p:nvSpPr>
        <p:spPr>
          <a:xfrm>
            <a:off x="5878709" y="4442987"/>
            <a:ext cx="2246088" cy="430887"/>
          </a:xfrm>
          <a:prstGeom prst="rect">
            <a:avLst/>
          </a:prstGeom>
          <a:noFill/>
        </p:spPr>
        <p:txBody>
          <a:bodyPr wrap="square" rtlCol="0">
            <a:spAutoFit/>
          </a:bodyPr>
          <a:lstStyle/>
          <a:p>
            <a:pPr algn="l"/>
            <a:r>
              <a:rPr lang="en-GB" sz="2200" dirty="0">
                <a:solidFill>
                  <a:schemeClr val="accent5">
                    <a:lumMod val="50000"/>
                  </a:schemeClr>
                </a:solidFill>
              </a:rPr>
              <a:t>12 euros</a:t>
            </a:r>
          </a:p>
        </p:txBody>
      </p:sp>
      <p:sp>
        <p:nvSpPr>
          <p:cNvPr id="38" name="TextBox 37"/>
          <p:cNvSpPr txBox="1"/>
          <p:nvPr/>
        </p:nvSpPr>
        <p:spPr>
          <a:xfrm>
            <a:off x="1916306" y="4950951"/>
            <a:ext cx="3663099" cy="430887"/>
          </a:xfrm>
          <a:prstGeom prst="rect">
            <a:avLst/>
          </a:prstGeom>
          <a:noFill/>
        </p:spPr>
        <p:txBody>
          <a:bodyPr wrap="square" rtlCol="0">
            <a:spAutoFit/>
          </a:bodyPr>
          <a:lstStyle/>
          <a:p>
            <a:pPr algn="l"/>
            <a:r>
              <a:rPr lang="en-GB" sz="2200" dirty="0">
                <a:solidFill>
                  <a:schemeClr val="accent5">
                    <a:lumMod val="50000"/>
                  </a:schemeClr>
                </a:solidFill>
              </a:rPr>
              <a:t>[entry to the cave]</a:t>
            </a:r>
          </a:p>
        </p:txBody>
      </p:sp>
      <p:sp>
        <p:nvSpPr>
          <p:cNvPr id="40" name="TextBox 39"/>
          <p:cNvSpPr txBox="1"/>
          <p:nvPr/>
        </p:nvSpPr>
        <p:spPr>
          <a:xfrm>
            <a:off x="173502" y="3813403"/>
            <a:ext cx="1615969" cy="430887"/>
          </a:xfrm>
          <a:prstGeom prst="rect">
            <a:avLst/>
          </a:prstGeom>
          <a:noFill/>
        </p:spPr>
        <p:txBody>
          <a:bodyPr wrap="square" rtlCol="0">
            <a:spAutoFit/>
          </a:bodyPr>
          <a:lstStyle/>
          <a:p>
            <a:pPr algn="l"/>
            <a:r>
              <a:rPr lang="en-GB" sz="2200">
                <a:solidFill>
                  <a:schemeClr val="accent5">
                    <a:lumMod val="50000"/>
                  </a:schemeClr>
                </a:solidFill>
              </a:rPr>
              <a:t>Ejemplo:</a:t>
            </a:r>
          </a:p>
        </p:txBody>
      </p:sp>
      <p:sp>
        <p:nvSpPr>
          <p:cNvPr id="51" name="TextBox 50"/>
          <p:cNvSpPr txBox="1"/>
          <p:nvPr/>
        </p:nvSpPr>
        <p:spPr>
          <a:xfrm>
            <a:off x="173502" y="5480301"/>
            <a:ext cx="10278188" cy="430887"/>
          </a:xfrm>
          <a:prstGeom prst="rect">
            <a:avLst/>
          </a:prstGeom>
          <a:noFill/>
        </p:spPr>
        <p:txBody>
          <a:bodyPr wrap="square" rtlCol="0">
            <a:spAutoFit/>
          </a:bodyPr>
          <a:lstStyle/>
          <a:p>
            <a:pPr algn="l"/>
            <a:r>
              <a:rPr lang="en-GB" sz="2200" b="1">
                <a:solidFill>
                  <a:schemeClr val="accent5">
                    <a:lumMod val="50000"/>
                  </a:schemeClr>
                </a:solidFill>
              </a:rPr>
              <a:t>Persona A escribe el precio.</a:t>
            </a:r>
          </a:p>
        </p:txBody>
      </p:sp>
      <p:sp>
        <p:nvSpPr>
          <p:cNvPr id="52" name="TextBox 51"/>
          <p:cNvSpPr txBox="1"/>
          <p:nvPr/>
        </p:nvSpPr>
        <p:spPr>
          <a:xfrm>
            <a:off x="5403853" y="2691642"/>
            <a:ext cx="2476956"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6" name="TextBox 5"/>
          <p:cNvSpPr txBox="1"/>
          <p:nvPr/>
        </p:nvSpPr>
        <p:spPr>
          <a:xfrm>
            <a:off x="6747115" y="2654910"/>
            <a:ext cx="786755" cy="461665"/>
          </a:xfrm>
          <a:prstGeom prst="rect">
            <a:avLst/>
          </a:prstGeom>
          <a:noFill/>
        </p:spPr>
        <p:txBody>
          <a:bodyPr wrap="square" rtlCol="0">
            <a:spAutoFit/>
          </a:bodyPr>
          <a:lstStyle/>
          <a:p>
            <a:r>
              <a:rPr lang="en-GB" sz="2400" dirty="0">
                <a:solidFill>
                  <a:srgbClr val="002060"/>
                </a:solidFill>
              </a:rPr>
              <a:t>€12</a:t>
            </a:r>
          </a:p>
        </p:txBody>
      </p:sp>
      <p:pic>
        <p:nvPicPr>
          <p:cNvPr id="24"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1828" y="1889677"/>
            <a:ext cx="1233251" cy="982254"/>
          </a:xfrm>
          <a:prstGeom prst="rect">
            <a:avLst/>
          </a:prstGeom>
        </p:spPr>
      </p:pic>
      <p:pic>
        <p:nvPicPr>
          <p:cNvPr id="1028" name="Picture 4" descr="cave clipart - Clip Art Library">
            <a:extLst>
              <a:ext uri="{FF2B5EF4-FFF2-40B4-BE49-F238E27FC236}">
                <a16:creationId xmlns:a16="http://schemas.microsoft.com/office/drawing/2014/main" id="{F80D6132-00F7-AE42-9F0B-41D9C3B1DBC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6987" y="1798714"/>
            <a:ext cx="1615969" cy="9921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ave clipart - Clip Art Library">
            <a:extLst>
              <a:ext uri="{FF2B5EF4-FFF2-40B4-BE49-F238E27FC236}">
                <a16:creationId xmlns:a16="http://schemas.microsoft.com/office/drawing/2014/main" id="{82D775EA-1A32-9B4A-9D25-0330E4D569A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7073" y="4032412"/>
            <a:ext cx="1615969" cy="99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0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5" grpId="0"/>
      <p:bldP spid="26" grpId="0"/>
      <p:bldP spid="5" grpId="0" animBg="1"/>
      <p:bldP spid="35" grpId="0" animBg="1"/>
      <p:bldP spid="37" grpId="0"/>
      <p:bldP spid="38" grpId="0"/>
      <p:bldP spid="40" grpId="0"/>
      <p:bldP spid="51"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415108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DCA7B4C-32F0-0D48-8416-3BC31EDC5C35}"/>
              </a:ext>
            </a:extLst>
          </p:cNvPr>
          <p:cNvSpPr txBox="1"/>
          <p:nvPr/>
        </p:nvSpPr>
        <p:spPr>
          <a:xfrm>
            <a:off x="82285" y="1284527"/>
            <a:ext cx="8532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Escucha y elige una</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opción para completar cada frase.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le 12">
            <a:extLst>
              <a:ext uri="{FF2B5EF4-FFF2-40B4-BE49-F238E27FC236}">
                <a16:creationId xmlns:a16="http://schemas.microsoft.com/office/drawing/2014/main" id="{FC6844E6-F510-404E-8831-7A4DF7C3AD31}"/>
              </a:ext>
            </a:extLst>
          </p:cNvPr>
          <p:cNvSpPr/>
          <p:nvPr/>
        </p:nvSpPr>
        <p:spPr>
          <a:xfrm>
            <a:off x="6865258" y="3429000"/>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agradable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2">
            <a:extLst>
              <a:ext uri="{FF2B5EF4-FFF2-40B4-BE49-F238E27FC236}">
                <a16:creationId xmlns:a16="http://schemas.microsoft.com/office/drawing/2014/main" id="{9A6E7155-9D5A-4D98-B0AA-8152774BC1DC}"/>
              </a:ext>
            </a:extLst>
          </p:cNvPr>
          <p:cNvSpPr/>
          <p:nvPr/>
        </p:nvSpPr>
        <p:spPr>
          <a:xfrm>
            <a:off x="6865258" y="2516394"/>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guapo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ounded Rectangle 12">
            <a:extLst>
              <a:ext uri="{FF2B5EF4-FFF2-40B4-BE49-F238E27FC236}">
                <a16:creationId xmlns:a16="http://schemas.microsoft.com/office/drawing/2014/main" id="{99823238-3CC9-40B9-BB9C-FF96687FC815}"/>
              </a:ext>
            </a:extLst>
          </p:cNvPr>
          <p:cNvSpPr/>
          <p:nvPr/>
        </p:nvSpPr>
        <p:spPr>
          <a:xfrm>
            <a:off x="6865258" y="5179862"/>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a:solidFill>
                  <a:srgbClr val="4472C4">
                    <a:lumMod val="50000"/>
                  </a:srgbClr>
                </a:solidFill>
              </a:rPr>
              <a:t>posible</a:t>
            </a:r>
            <a:endParaRPr lang="en-GB" sz="2400" b="1" dirty="0">
              <a:solidFill>
                <a:srgbClr val="4472C4">
                  <a:lumMod val="50000"/>
                </a:srgbClr>
              </a:solidFill>
            </a:endParaRPr>
          </a:p>
        </p:txBody>
      </p:sp>
      <p:sp>
        <p:nvSpPr>
          <p:cNvPr id="49" name="Rounded Rectangle 12">
            <a:extLst>
              <a:ext uri="{FF2B5EF4-FFF2-40B4-BE49-F238E27FC236}">
                <a16:creationId xmlns:a16="http://schemas.microsoft.com/office/drawing/2014/main" id="{1EDED1B1-1523-449D-AE3A-2DAA28BE82BA}"/>
              </a:ext>
            </a:extLst>
          </p:cNvPr>
          <p:cNvSpPr/>
          <p:nvPr/>
        </p:nvSpPr>
        <p:spPr>
          <a:xfrm>
            <a:off x="6865258" y="4290003"/>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cierto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Speech Bubble: Oval 16">
            <a:extLst>
              <a:ext uri="{FF2B5EF4-FFF2-40B4-BE49-F238E27FC236}">
                <a16:creationId xmlns:a16="http://schemas.microsoft.com/office/drawing/2014/main" id="{E4B32194-4E89-4084-9EA7-2333032C0436}"/>
              </a:ext>
            </a:extLst>
          </p:cNvPr>
          <p:cNvSpPr/>
          <p:nvPr/>
        </p:nvSpPr>
        <p:spPr>
          <a:xfrm>
            <a:off x="1912987" y="2243733"/>
            <a:ext cx="2552035" cy="1280114"/>
          </a:xfrm>
          <a:prstGeom prst="wedgeEllipseCallout">
            <a:avLst>
              <a:gd name="adj1" fmla="val -58212"/>
              <a:gd name="adj2" fmla="val 43112"/>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Action Button: Custom 20">
            <a:hlinkClick r:id="" action="ppaction://noaction" highlightClick="1">
              <a:snd r:embed="rId5" name="1.a. La playa es un lugar muy....wav"/>
            </a:hlinkClick>
            <a:extLst>
              <a:ext uri="{FF2B5EF4-FFF2-40B4-BE49-F238E27FC236}">
                <a16:creationId xmlns:a16="http://schemas.microsoft.com/office/drawing/2014/main" id="{EEC96304-0547-4EE1-8F3F-E74C85620AEC}"/>
              </a:ext>
            </a:extLst>
          </p:cNvPr>
          <p:cNvSpPr/>
          <p:nvPr/>
        </p:nvSpPr>
        <p:spPr>
          <a:xfrm>
            <a:off x="2916141" y="26284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34" y="2883790"/>
            <a:ext cx="1455057" cy="1455057"/>
          </a:xfrm>
          <a:prstGeom prst="rect">
            <a:avLst/>
          </a:prstGeom>
        </p:spPr>
      </p:pic>
      <p:pic>
        <p:nvPicPr>
          <p:cNvPr id="53"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5243" y="3523847"/>
            <a:ext cx="482899" cy="503021"/>
          </a:xfrm>
          <a:prstGeom prst="rect">
            <a:avLst/>
          </a:prstGeom>
        </p:spPr>
      </p:pic>
      <p:sp>
        <p:nvSpPr>
          <p:cNvPr id="9" name="TextBox 8"/>
          <p:cNvSpPr txBox="1"/>
          <p:nvPr/>
        </p:nvSpPr>
        <p:spPr>
          <a:xfrm>
            <a:off x="637972" y="5245612"/>
            <a:ext cx="5883145" cy="461665"/>
          </a:xfrm>
          <a:prstGeom prst="rect">
            <a:avLst/>
          </a:prstGeom>
          <a:noFill/>
        </p:spPr>
        <p:txBody>
          <a:bodyPr wrap="square" rtlCol="0">
            <a:spAutoFit/>
          </a:bodyPr>
          <a:lstStyle/>
          <a:p>
            <a:pPr algn="l"/>
            <a:r>
              <a:rPr lang="en-GB" sz="2400">
                <a:solidFill>
                  <a:schemeClr val="accent5">
                    <a:lumMod val="50000"/>
                  </a:schemeClr>
                </a:solidFill>
              </a:rPr>
              <a:t>The beach is a very pleasant place.</a:t>
            </a:r>
            <a:endParaRPr lang="en-GB" sz="2400" dirty="0">
              <a:solidFill>
                <a:schemeClr val="accent5">
                  <a:lumMod val="50000"/>
                </a:schemeClr>
              </a:solidFill>
            </a:endParaRPr>
          </a:p>
        </p:txBody>
      </p:sp>
      <p:sp>
        <p:nvSpPr>
          <p:cNvPr id="54" name="Rounded Rectangle 53"/>
          <p:cNvSpPr/>
          <p:nvPr/>
        </p:nvSpPr>
        <p:spPr>
          <a:xfrm>
            <a:off x="339253" y="5029150"/>
            <a:ext cx="5883145" cy="894588"/>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6" name="TextBox 5"/>
          <p:cNvSpPr txBox="1"/>
          <p:nvPr/>
        </p:nvSpPr>
        <p:spPr>
          <a:xfrm>
            <a:off x="11109960" y="779213"/>
            <a:ext cx="1366823" cy="457200"/>
          </a:xfrm>
          <a:prstGeom prst="rect">
            <a:avLst/>
          </a:prstGeom>
          <a:noFill/>
        </p:spPr>
        <p:txBody>
          <a:bodyPr wrap="square" rtlCol="0">
            <a:spAutoFit/>
          </a:bodyPr>
          <a:lstStyle/>
          <a:p>
            <a:pPr algn="l"/>
            <a:r>
              <a:rPr lang="en-GB" sz="2400" b="1">
                <a:solidFill>
                  <a:schemeClr val="accent5">
                    <a:lumMod val="50000"/>
                  </a:schemeClr>
                </a:solidFill>
              </a:rPr>
              <a:t>[1/8]</a:t>
            </a:r>
            <a:endParaRPr lang="en-GB" sz="2400" b="1" dirty="0">
              <a:solidFill>
                <a:schemeClr val="accent5">
                  <a:lumMod val="50000"/>
                </a:schemeClr>
              </a:solidFill>
            </a:endParaRPr>
          </a:p>
        </p:txBody>
      </p:sp>
    </p:spTree>
    <p:extLst>
      <p:ext uri="{BB962C8B-B14F-4D97-AF65-F5344CB8AC3E}">
        <p14:creationId xmlns:p14="http://schemas.microsoft.com/office/powerpoint/2010/main" val="403002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1.b. La playa es un lugar muy agrada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415108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DCA7B4C-32F0-0D48-8416-3BC31EDC5C35}"/>
              </a:ext>
            </a:extLst>
          </p:cNvPr>
          <p:cNvSpPr txBox="1"/>
          <p:nvPr/>
        </p:nvSpPr>
        <p:spPr>
          <a:xfrm>
            <a:off x="82285" y="1284527"/>
            <a:ext cx="8532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Escucha y elige una</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opción para completar cada frase.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le 12">
            <a:extLst>
              <a:ext uri="{FF2B5EF4-FFF2-40B4-BE49-F238E27FC236}">
                <a16:creationId xmlns:a16="http://schemas.microsoft.com/office/drawing/2014/main" id="{FC6844E6-F510-404E-8831-7A4DF7C3AD31}"/>
              </a:ext>
            </a:extLst>
          </p:cNvPr>
          <p:cNvSpPr/>
          <p:nvPr/>
        </p:nvSpPr>
        <p:spPr>
          <a:xfrm>
            <a:off x="6865258" y="3429000"/>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tus mejores amigos ahora? </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2">
            <a:extLst>
              <a:ext uri="{FF2B5EF4-FFF2-40B4-BE49-F238E27FC236}">
                <a16:creationId xmlns:a16="http://schemas.microsoft.com/office/drawing/2014/main" id="{9A6E7155-9D5A-4D98-B0AA-8152774BC1DC}"/>
              </a:ext>
            </a:extLst>
          </p:cNvPr>
          <p:cNvSpPr/>
          <p:nvPr/>
        </p:nvSpPr>
        <p:spPr>
          <a:xfrm>
            <a:off x="6865258" y="2516394"/>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mejor amigo ahora?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ounded Rectangle 12">
            <a:extLst>
              <a:ext uri="{FF2B5EF4-FFF2-40B4-BE49-F238E27FC236}">
                <a16:creationId xmlns:a16="http://schemas.microsoft.com/office/drawing/2014/main" id="{99823238-3CC9-40B9-BB9C-FF96687FC815}"/>
              </a:ext>
            </a:extLst>
          </p:cNvPr>
          <p:cNvSpPr/>
          <p:nvPr/>
        </p:nvSpPr>
        <p:spPr>
          <a:xfrm>
            <a:off x="6865258" y="5179862"/>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a:solidFill>
                  <a:srgbClr val="4472C4">
                    <a:lumMod val="50000"/>
                  </a:srgbClr>
                </a:solidFill>
              </a:rPr>
              <a:t>tus mejores amigos cuando vivías en Inglaterra?</a:t>
            </a:r>
            <a:endParaRPr lang="en-GB" sz="2400" b="1" dirty="0">
              <a:solidFill>
                <a:srgbClr val="4472C4">
                  <a:lumMod val="50000"/>
                </a:srgbClr>
              </a:solidFill>
            </a:endParaRPr>
          </a:p>
        </p:txBody>
      </p:sp>
      <p:sp>
        <p:nvSpPr>
          <p:cNvPr id="49" name="Rounded Rectangle 12">
            <a:extLst>
              <a:ext uri="{FF2B5EF4-FFF2-40B4-BE49-F238E27FC236}">
                <a16:creationId xmlns:a16="http://schemas.microsoft.com/office/drawing/2014/main" id="{1EDED1B1-1523-449D-AE3A-2DAA28BE82BA}"/>
              </a:ext>
            </a:extLst>
          </p:cNvPr>
          <p:cNvSpPr/>
          <p:nvPr/>
        </p:nvSpPr>
        <p:spPr>
          <a:xfrm>
            <a:off x="6865258" y="4290003"/>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tu mejor amigo cuando vivías en Inglaterra?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Speech Bubble: Oval 16">
            <a:extLst>
              <a:ext uri="{FF2B5EF4-FFF2-40B4-BE49-F238E27FC236}">
                <a16:creationId xmlns:a16="http://schemas.microsoft.com/office/drawing/2014/main" id="{E4B32194-4E89-4084-9EA7-2333032C0436}"/>
              </a:ext>
            </a:extLst>
          </p:cNvPr>
          <p:cNvSpPr/>
          <p:nvPr/>
        </p:nvSpPr>
        <p:spPr>
          <a:xfrm>
            <a:off x="1912987" y="2243733"/>
            <a:ext cx="2552035" cy="1280114"/>
          </a:xfrm>
          <a:prstGeom prst="wedgeEllipseCallout">
            <a:avLst>
              <a:gd name="adj1" fmla="val -58212"/>
              <a:gd name="adj2" fmla="val 43112"/>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Action Button: Custom 20">
            <a:hlinkClick r:id="" action="ppaction://noaction" highlightClick="1">
              <a:snd r:embed="rId5" name="2.a. ¿Quién era....wav"/>
            </a:hlinkClick>
            <a:extLst>
              <a:ext uri="{FF2B5EF4-FFF2-40B4-BE49-F238E27FC236}">
                <a16:creationId xmlns:a16="http://schemas.microsoft.com/office/drawing/2014/main" id="{EEC96304-0547-4EE1-8F3F-E74C85620AEC}"/>
              </a:ext>
            </a:extLst>
          </p:cNvPr>
          <p:cNvSpPr/>
          <p:nvPr/>
        </p:nvSpPr>
        <p:spPr>
          <a:xfrm>
            <a:off x="2916141" y="26284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Century Gothic" panose="020F0302020204030204"/>
                <a:ea typeface="+mn-ea"/>
                <a:cs typeface="+mn-cs"/>
              </a:rPr>
              <a:t>2</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34" y="2883790"/>
            <a:ext cx="1455057" cy="1455057"/>
          </a:xfrm>
          <a:prstGeom prst="rect">
            <a:avLst/>
          </a:prstGeom>
        </p:spPr>
      </p:pic>
      <p:pic>
        <p:nvPicPr>
          <p:cNvPr id="53"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5243" y="4375022"/>
            <a:ext cx="482899" cy="503021"/>
          </a:xfrm>
          <a:prstGeom prst="rect">
            <a:avLst/>
          </a:prstGeom>
        </p:spPr>
      </p:pic>
      <p:sp>
        <p:nvSpPr>
          <p:cNvPr id="9" name="TextBox 8"/>
          <p:cNvSpPr txBox="1"/>
          <p:nvPr/>
        </p:nvSpPr>
        <p:spPr>
          <a:xfrm>
            <a:off x="921262" y="5054278"/>
            <a:ext cx="5083045" cy="830997"/>
          </a:xfrm>
          <a:prstGeom prst="rect">
            <a:avLst/>
          </a:prstGeom>
          <a:noFill/>
        </p:spPr>
        <p:txBody>
          <a:bodyPr wrap="square" rtlCol="0">
            <a:spAutoFit/>
          </a:bodyPr>
          <a:lstStyle/>
          <a:p>
            <a:pPr algn="l"/>
            <a:r>
              <a:rPr lang="en-GB" sz="2400">
                <a:solidFill>
                  <a:schemeClr val="accent5">
                    <a:lumMod val="50000"/>
                  </a:schemeClr>
                </a:solidFill>
              </a:rPr>
              <a:t>Who was your best friend when you lived in England?</a:t>
            </a:r>
            <a:endParaRPr lang="en-GB" sz="2400" dirty="0">
              <a:solidFill>
                <a:schemeClr val="accent5">
                  <a:lumMod val="50000"/>
                </a:schemeClr>
              </a:solidFill>
            </a:endParaRPr>
          </a:p>
        </p:txBody>
      </p:sp>
      <p:sp>
        <p:nvSpPr>
          <p:cNvPr id="55" name="Rounded Rectangle 54"/>
          <p:cNvSpPr/>
          <p:nvPr/>
        </p:nvSpPr>
        <p:spPr>
          <a:xfrm>
            <a:off x="339253" y="5029150"/>
            <a:ext cx="5883145" cy="894588"/>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16" name="TextBox 15"/>
          <p:cNvSpPr txBox="1"/>
          <p:nvPr/>
        </p:nvSpPr>
        <p:spPr>
          <a:xfrm>
            <a:off x="11109960" y="779213"/>
            <a:ext cx="1366823" cy="457200"/>
          </a:xfrm>
          <a:prstGeom prst="rect">
            <a:avLst/>
          </a:prstGeom>
          <a:noFill/>
        </p:spPr>
        <p:txBody>
          <a:bodyPr wrap="square" rtlCol="0">
            <a:spAutoFit/>
          </a:bodyPr>
          <a:lstStyle/>
          <a:p>
            <a:pPr algn="l"/>
            <a:r>
              <a:rPr lang="en-GB" sz="2400" b="1">
                <a:solidFill>
                  <a:schemeClr val="accent5">
                    <a:lumMod val="50000"/>
                  </a:schemeClr>
                </a:solidFill>
              </a:rPr>
              <a:t>[2/8]</a:t>
            </a:r>
            <a:endParaRPr lang="en-GB" sz="2400" b="1" dirty="0">
              <a:solidFill>
                <a:schemeClr val="accent5">
                  <a:lumMod val="50000"/>
                </a:schemeClr>
              </a:solidFill>
            </a:endParaRPr>
          </a:p>
        </p:txBody>
      </p:sp>
    </p:spTree>
    <p:extLst>
      <p:ext uri="{BB962C8B-B14F-4D97-AF65-F5344CB8AC3E}">
        <p14:creationId xmlns:p14="http://schemas.microsoft.com/office/powerpoint/2010/main" val="31616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2.b. ¿Quién era tu mejor amigo cuando vivías en Inglater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415108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DCA7B4C-32F0-0D48-8416-3BC31EDC5C35}"/>
              </a:ext>
            </a:extLst>
          </p:cNvPr>
          <p:cNvSpPr txBox="1"/>
          <p:nvPr/>
        </p:nvSpPr>
        <p:spPr>
          <a:xfrm>
            <a:off x="82285" y="1284527"/>
            <a:ext cx="8532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Escucha y elige una opción para completar cada frase.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le 12">
            <a:extLst>
              <a:ext uri="{FF2B5EF4-FFF2-40B4-BE49-F238E27FC236}">
                <a16:creationId xmlns:a16="http://schemas.microsoft.com/office/drawing/2014/main" id="{FC6844E6-F510-404E-8831-7A4DF7C3AD31}"/>
              </a:ext>
            </a:extLst>
          </p:cNvPr>
          <p:cNvSpPr/>
          <p:nvPr/>
        </p:nvSpPr>
        <p:spPr>
          <a:xfrm>
            <a:off x="6865258" y="3429000"/>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alegre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2">
            <a:extLst>
              <a:ext uri="{FF2B5EF4-FFF2-40B4-BE49-F238E27FC236}">
                <a16:creationId xmlns:a16="http://schemas.microsoft.com/office/drawing/2014/main" id="{9A6E7155-9D5A-4D98-B0AA-8152774BC1DC}"/>
              </a:ext>
            </a:extLst>
          </p:cNvPr>
          <p:cNvSpPr/>
          <p:nvPr/>
        </p:nvSpPr>
        <p:spPr>
          <a:xfrm>
            <a:off x="6865258" y="2516394"/>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transporte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ounded Rectangle 12">
            <a:extLst>
              <a:ext uri="{FF2B5EF4-FFF2-40B4-BE49-F238E27FC236}">
                <a16:creationId xmlns:a16="http://schemas.microsoft.com/office/drawing/2014/main" id="{99823238-3CC9-40B9-BB9C-FF96687FC815}"/>
              </a:ext>
            </a:extLst>
          </p:cNvPr>
          <p:cNvSpPr/>
          <p:nvPr/>
        </p:nvSpPr>
        <p:spPr>
          <a:xfrm>
            <a:off x="6865258" y="5179862"/>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hombre</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9" name="Rounded Rectangle 12">
            <a:extLst>
              <a:ext uri="{FF2B5EF4-FFF2-40B4-BE49-F238E27FC236}">
                <a16:creationId xmlns:a16="http://schemas.microsoft.com/office/drawing/2014/main" id="{1EDED1B1-1523-449D-AE3A-2DAA28BE82BA}"/>
              </a:ext>
            </a:extLst>
          </p:cNvPr>
          <p:cNvSpPr/>
          <p:nvPr/>
        </p:nvSpPr>
        <p:spPr>
          <a:xfrm>
            <a:off x="6865258" y="4290003"/>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fuerte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Speech Bubble: Oval 16">
            <a:extLst>
              <a:ext uri="{FF2B5EF4-FFF2-40B4-BE49-F238E27FC236}">
                <a16:creationId xmlns:a16="http://schemas.microsoft.com/office/drawing/2014/main" id="{E4B32194-4E89-4084-9EA7-2333032C0436}"/>
              </a:ext>
            </a:extLst>
          </p:cNvPr>
          <p:cNvSpPr/>
          <p:nvPr/>
        </p:nvSpPr>
        <p:spPr>
          <a:xfrm>
            <a:off x="1912987" y="2243733"/>
            <a:ext cx="2552035" cy="1280114"/>
          </a:xfrm>
          <a:prstGeom prst="wedgeEllipseCallout">
            <a:avLst>
              <a:gd name="adj1" fmla="val -58212"/>
              <a:gd name="adj2" fmla="val 43112"/>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Action Button: Custom 20">
            <a:hlinkClick r:id="" action="ppaction://noaction" highlightClick="1">
              <a:snd r:embed="rId5" name="3.a. Mi padre es un gran....wav"/>
            </a:hlinkClick>
            <a:extLst>
              <a:ext uri="{FF2B5EF4-FFF2-40B4-BE49-F238E27FC236}">
                <a16:creationId xmlns:a16="http://schemas.microsoft.com/office/drawing/2014/main" id="{EEC96304-0547-4EE1-8F3F-E74C85620AEC}"/>
              </a:ext>
            </a:extLst>
          </p:cNvPr>
          <p:cNvSpPr/>
          <p:nvPr/>
        </p:nvSpPr>
        <p:spPr>
          <a:xfrm>
            <a:off x="2916141" y="26284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Century Gothic" panose="020F0302020204030204"/>
                <a:ea typeface="+mn-ea"/>
                <a:cs typeface="+mn-cs"/>
              </a:rPr>
              <a:t>3</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34" y="2883790"/>
            <a:ext cx="1455057" cy="1455057"/>
          </a:xfrm>
          <a:prstGeom prst="rect">
            <a:avLst/>
          </a:prstGeom>
        </p:spPr>
      </p:pic>
      <p:pic>
        <p:nvPicPr>
          <p:cNvPr id="53"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5243" y="5310488"/>
            <a:ext cx="482899" cy="503021"/>
          </a:xfrm>
          <a:prstGeom prst="rect">
            <a:avLst/>
          </a:prstGeom>
        </p:spPr>
      </p:pic>
      <p:sp>
        <p:nvSpPr>
          <p:cNvPr id="9" name="TextBox 8"/>
          <p:cNvSpPr txBox="1"/>
          <p:nvPr/>
        </p:nvSpPr>
        <p:spPr>
          <a:xfrm>
            <a:off x="1457975" y="5245611"/>
            <a:ext cx="5780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My Dad is a great</a:t>
            </a:r>
            <a:r>
              <a:rPr kumimoji="0" lang="en-GB" sz="2400" b="0" i="0" u="none" strike="noStrike" kern="1200" cap="none" spc="0" normalizeH="0" noProof="0">
                <a:ln>
                  <a:noFill/>
                </a:ln>
                <a:solidFill>
                  <a:srgbClr val="4472C4">
                    <a:lumMod val="50000"/>
                  </a:srgbClr>
                </a:solidFill>
                <a:effectLst/>
                <a:uLnTx/>
                <a:uFillTx/>
                <a:latin typeface="Century Gothic"/>
                <a:ea typeface="+mn-ea"/>
                <a:cs typeface="+mn-cs"/>
              </a:rPr>
              <a:t> man.</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Rounded Rectangle 16"/>
          <p:cNvSpPr/>
          <p:nvPr/>
        </p:nvSpPr>
        <p:spPr>
          <a:xfrm>
            <a:off x="339253" y="5029150"/>
            <a:ext cx="5883145" cy="894588"/>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16" name="TextBox 15"/>
          <p:cNvSpPr txBox="1"/>
          <p:nvPr/>
        </p:nvSpPr>
        <p:spPr>
          <a:xfrm>
            <a:off x="11109960" y="779213"/>
            <a:ext cx="1366823" cy="457200"/>
          </a:xfrm>
          <a:prstGeom prst="rect">
            <a:avLst/>
          </a:prstGeom>
          <a:noFill/>
        </p:spPr>
        <p:txBody>
          <a:bodyPr wrap="square" rtlCol="0">
            <a:spAutoFit/>
          </a:bodyPr>
          <a:lstStyle/>
          <a:p>
            <a:pPr algn="l"/>
            <a:r>
              <a:rPr lang="en-GB" sz="2400" b="1">
                <a:solidFill>
                  <a:schemeClr val="accent5">
                    <a:lumMod val="50000"/>
                  </a:schemeClr>
                </a:solidFill>
              </a:rPr>
              <a:t>[3/8]</a:t>
            </a:r>
            <a:endParaRPr lang="en-GB" sz="2400" b="1" dirty="0">
              <a:solidFill>
                <a:schemeClr val="accent5">
                  <a:lumMod val="50000"/>
                </a:schemeClr>
              </a:solidFill>
            </a:endParaRPr>
          </a:p>
        </p:txBody>
      </p:sp>
    </p:spTree>
    <p:extLst>
      <p:ext uri="{BB962C8B-B14F-4D97-AF65-F5344CB8AC3E}">
        <p14:creationId xmlns:p14="http://schemas.microsoft.com/office/powerpoint/2010/main" val="51048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3.b. Mi padre es un gran homb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415108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DCA7B4C-32F0-0D48-8416-3BC31EDC5C35}"/>
              </a:ext>
            </a:extLst>
          </p:cNvPr>
          <p:cNvSpPr txBox="1"/>
          <p:nvPr/>
        </p:nvSpPr>
        <p:spPr>
          <a:xfrm>
            <a:off x="82285" y="1284527"/>
            <a:ext cx="8532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Escucha y elige una opción para completar cada frase.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le 12">
            <a:extLst>
              <a:ext uri="{FF2B5EF4-FFF2-40B4-BE49-F238E27FC236}">
                <a16:creationId xmlns:a16="http://schemas.microsoft.com/office/drawing/2014/main" id="{FC6844E6-F510-404E-8831-7A4DF7C3AD31}"/>
              </a:ext>
            </a:extLst>
          </p:cNvPr>
          <p:cNvSpPr/>
          <p:nvPr/>
        </p:nvSpPr>
        <p:spPr>
          <a:xfrm>
            <a:off x="6865258" y="3429000"/>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olor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2">
            <a:extLst>
              <a:ext uri="{FF2B5EF4-FFF2-40B4-BE49-F238E27FC236}">
                <a16:creationId xmlns:a16="http://schemas.microsoft.com/office/drawing/2014/main" id="{9A6E7155-9D5A-4D98-B0AA-8152774BC1DC}"/>
              </a:ext>
            </a:extLst>
          </p:cNvPr>
          <p:cNvSpPr/>
          <p:nvPr/>
        </p:nvSpPr>
        <p:spPr>
          <a:xfrm>
            <a:off x="6865258" y="2516394"/>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golpe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ounded Rectangle 12">
            <a:extLst>
              <a:ext uri="{FF2B5EF4-FFF2-40B4-BE49-F238E27FC236}">
                <a16:creationId xmlns:a16="http://schemas.microsoft.com/office/drawing/2014/main" id="{99823238-3CC9-40B9-BB9C-FF96687FC815}"/>
              </a:ext>
            </a:extLst>
          </p:cNvPr>
          <p:cNvSpPr/>
          <p:nvPr/>
        </p:nvSpPr>
        <p:spPr>
          <a:xfrm>
            <a:off x="6865258" y="5179862"/>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a:rPr>
              <a:t>escribe</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9" name="Rounded Rectangle 12">
            <a:extLst>
              <a:ext uri="{FF2B5EF4-FFF2-40B4-BE49-F238E27FC236}">
                <a16:creationId xmlns:a16="http://schemas.microsoft.com/office/drawing/2014/main" id="{1EDED1B1-1523-449D-AE3A-2DAA28BE82BA}"/>
              </a:ext>
            </a:extLst>
          </p:cNvPr>
          <p:cNvSpPr/>
          <p:nvPr/>
        </p:nvSpPr>
        <p:spPr>
          <a:xfrm>
            <a:off x="6865258" y="4290003"/>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sabor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Speech Bubble: Oval 16">
            <a:extLst>
              <a:ext uri="{FF2B5EF4-FFF2-40B4-BE49-F238E27FC236}">
                <a16:creationId xmlns:a16="http://schemas.microsoft.com/office/drawing/2014/main" id="{E4B32194-4E89-4084-9EA7-2333032C0436}"/>
              </a:ext>
            </a:extLst>
          </p:cNvPr>
          <p:cNvSpPr/>
          <p:nvPr/>
        </p:nvSpPr>
        <p:spPr>
          <a:xfrm>
            <a:off x="1912987" y="2243733"/>
            <a:ext cx="2552035" cy="1280114"/>
          </a:xfrm>
          <a:prstGeom prst="wedgeEllipseCallout">
            <a:avLst>
              <a:gd name="adj1" fmla="val -58212"/>
              <a:gd name="adj2" fmla="val 43112"/>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Action Button: Custom 20">
            <a:hlinkClick r:id="" action="ppaction://noaction" highlightClick="1">
              <a:snd r:embed="rId5" name="4.a. De repente oí un....wav"/>
            </a:hlinkClick>
            <a:extLst>
              <a:ext uri="{FF2B5EF4-FFF2-40B4-BE49-F238E27FC236}">
                <a16:creationId xmlns:a16="http://schemas.microsoft.com/office/drawing/2014/main" id="{EEC96304-0547-4EE1-8F3F-E74C85620AEC}"/>
              </a:ext>
            </a:extLst>
          </p:cNvPr>
          <p:cNvSpPr/>
          <p:nvPr/>
        </p:nvSpPr>
        <p:spPr>
          <a:xfrm>
            <a:off x="2916141" y="26284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Century Gothic" panose="020F0302020204030204"/>
                <a:ea typeface="+mn-ea"/>
                <a:cs typeface="+mn-cs"/>
              </a:rPr>
              <a:t>4</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34" y="2883790"/>
            <a:ext cx="1455057" cy="1455057"/>
          </a:xfrm>
          <a:prstGeom prst="rect">
            <a:avLst/>
          </a:prstGeom>
        </p:spPr>
      </p:pic>
      <p:pic>
        <p:nvPicPr>
          <p:cNvPr id="53"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5244" y="2647020"/>
            <a:ext cx="482899" cy="503021"/>
          </a:xfrm>
          <a:prstGeom prst="rect">
            <a:avLst/>
          </a:prstGeom>
        </p:spPr>
      </p:pic>
      <p:sp>
        <p:nvSpPr>
          <p:cNvPr id="9" name="TextBox 8"/>
          <p:cNvSpPr txBox="1"/>
          <p:nvPr/>
        </p:nvSpPr>
        <p:spPr>
          <a:xfrm>
            <a:off x="921262" y="5236913"/>
            <a:ext cx="62895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All of a sudden I heard</a:t>
            </a:r>
            <a:r>
              <a:rPr kumimoji="0" lang="en-GB" sz="2400" b="0" i="0" u="none" strike="noStrike" kern="1200" cap="none" spc="0" normalizeH="0" noProof="0">
                <a:ln>
                  <a:noFill/>
                </a:ln>
                <a:solidFill>
                  <a:srgbClr val="4472C4">
                    <a:lumMod val="50000"/>
                  </a:srgbClr>
                </a:solidFill>
                <a:effectLst/>
                <a:uLnTx/>
                <a:uFillTx/>
                <a:latin typeface="Century Gothic"/>
                <a:ea typeface="+mn-ea"/>
                <a:cs typeface="+mn-cs"/>
              </a:rPr>
              <a:t> a bang.</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Rounded Rectangle 16"/>
          <p:cNvSpPr/>
          <p:nvPr/>
        </p:nvSpPr>
        <p:spPr>
          <a:xfrm>
            <a:off x="339253" y="5029150"/>
            <a:ext cx="5883145" cy="894588"/>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16" name="TextBox 15"/>
          <p:cNvSpPr txBox="1"/>
          <p:nvPr/>
        </p:nvSpPr>
        <p:spPr>
          <a:xfrm>
            <a:off x="11109960" y="779213"/>
            <a:ext cx="1366823" cy="457200"/>
          </a:xfrm>
          <a:prstGeom prst="rect">
            <a:avLst/>
          </a:prstGeom>
          <a:noFill/>
        </p:spPr>
        <p:txBody>
          <a:bodyPr wrap="square" rtlCol="0">
            <a:spAutoFit/>
          </a:bodyPr>
          <a:lstStyle/>
          <a:p>
            <a:pPr algn="l"/>
            <a:r>
              <a:rPr lang="en-GB" sz="2400" b="1">
                <a:solidFill>
                  <a:schemeClr val="accent5">
                    <a:lumMod val="50000"/>
                  </a:schemeClr>
                </a:solidFill>
              </a:rPr>
              <a:t>[4/8]</a:t>
            </a:r>
            <a:endParaRPr lang="en-GB" sz="2400" b="1" dirty="0">
              <a:solidFill>
                <a:schemeClr val="accent5">
                  <a:lumMod val="50000"/>
                </a:schemeClr>
              </a:solidFill>
            </a:endParaRPr>
          </a:p>
        </p:txBody>
      </p:sp>
    </p:spTree>
    <p:extLst>
      <p:ext uri="{BB962C8B-B14F-4D97-AF65-F5344CB8AC3E}">
        <p14:creationId xmlns:p14="http://schemas.microsoft.com/office/powerpoint/2010/main" val="351124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4.b. De repente oí un gol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415108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DCA7B4C-32F0-0D48-8416-3BC31EDC5C35}"/>
              </a:ext>
            </a:extLst>
          </p:cNvPr>
          <p:cNvSpPr txBox="1"/>
          <p:nvPr/>
        </p:nvSpPr>
        <p:spPr>
          <a:xfrm>
            <a:off x="82285" y="1284527"/>
            <a:ext cx="8532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Escucha y elige una opción para completar cada frase.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le 12">
            <a:extLst>
              <a:ext uri="{FF2B5EF4-FFF2-40B4-BE49-F238E27FC236}">
                <a16:creationId xmlns:a16="http://schemas.microsoft.com/office/drawing/2014/main" id="{FC6844E6-F510-404E-8831-7A4DF7C3AD31}"/>
              </a:ext>
            </a:extLst>
          </p:cNvPr>
          <p:cNvSpPr/>
          <p:nvPr/>
        </p:nvSpPr>
        <p:spPr>
          <a:xfrm>
            <a:off x="6865258" y="3429000"/>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espectáculo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2">
            <a:extLst>
              <a:ext uri="{FF2B5EF4-FFF2-40B4-BE49-F238E27FC236}">
                <a16:creationId xmlns:a16="http://schemas.microsoft.com/office/drawing/2014/main" id="{9A6E7155-9D5A-4D98-B0AA-8152774BC1DC}"/>
              </a:ext>
            </a:extLst>
          </p:cNvPr>
          <p:cNvSpPr/>
          <p:nvPr/>
        </p:nvSpPr>
        <p:spPr>
          <a:xfrm>
            <a:off x="6865258" y="2516394"/>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metro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ounded Rectangle 12">
            <a:extLst>
              <a:ext uri="{FF2B5EF4-FFF2-40B4-BE49-F238E27FC236}">
                <a16:creationId xmlns:a16="http://schemas.microsoft.com/office/drawing/2014/main" id="{99823238-3CC9-40B9-BB9C-FF96687FC815}"/>
              </a:ext>
            </a:extLst>
          </p:cNvPr>
          <p:cNvSpPr/>
          <p:nvPr/>
        </p:nvSpPr>
        <p:spPr>
          <a:xfrm>
            <a:off x="6865258" y="5179862"/>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a:rPr>
              <a:t>cierto</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9" name="Rounded Rectangle 12">
            <a:extLst>
              <a:ext uri="{FF2B5EF4-FFF2-40B4-BE49-F238E27FC236}">
                <a16:creationId xmlns:a16="http://schemas.microsoft.com/office/drawing/2014/main" id="{1EDED1B1-1523-449D-AE3A-2DAA28BE82BA}"/>
              </a:ext>
            </a:extLst>
          </p:cNvPr>
          <p:cNvSpPr/>
          <p:nvPr/>
        </p:nvSpPr>
        <p:spPr>
          <a:xfrm>
            <a:off x="6865258" y="4290003"/>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moderno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Speech Bubble: Oval 16">
            <a:extLst>
              <a:ext uri="{FF2B5EF4-FFF2-40B4-BE49-F238E27FC236}">
                <a16:creationId xmlns:a16="http://schemas.microsoft.com/office/drawing/2014/main" id="{E4B32194-4E89-4084-9EA7-2333032C0436}"/>
              </a:ext>
            </a:extLst>
          </p:cNvPr>
          <p:cNvSpPr/>
          <p:nvPr/>
        </p:nvSpPr>
        <p:spPr>
          <a:xfrm>
            <a:off x="1912987" y="2243733"/>
            <a:ext cx="2552035" cy="1280114"/>
          </a:xfrm>
          <a:prstGeom prst="wedgeEllipseCallout">
            <a:avLst>
              <a:gd name="adj1" fmla="val -58212"/>
              <a:gd name="adj2" fmla="val 43112"/>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Action Button: Custom 20">
            <a:hlinkClick r:id="" action="ppaction://noaction" highlightClick="1">
              <a:snd r:embed="rId5" name="5.a. En mi ciudad el transporte es muy....wav"/>
            </a:hlinkClick>
            <a:extLst>
              <a:ext uri="{FF2B5EF4-FFF2-40B4-BE49-F238E27FC236}">
                <a16:creationId xmlns:a16="http://schemas.microsoft.com/office/drawing/2014/main" id="{EEC96304-0547-4EE1-8F3F-E74C85620AEC}"/>
              </a:ext>
            </a:extLst>
          </p:cNvPr>
          <p:cNvSpPr/>
          <p:nvPr/>
        </p:nvSpPr>
        <p:spPr>
          <a:xfrm>
            <a:off x="2916141" y="26284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Century Gothic" panose="020F0302020204030204"/>
                <a:ea typeface="+mn-ea"/>
                <a:cs typeface="+mn-cs"/>
              </a:rPr>
              <a:t>5</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34" y="2883790"/>
            <a:ext cx="1455057" cy="1455057"/>
          </a:xfrm>
          <a:prstGeom prst="rect">
            <a:avLst/>
          </a:prstGeom>
        </p:spPr>
      </p:pic>
      <p:pic>
        <p:nvPicPr>
          <p:cNvPr id="53"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5244" y="4377823"/>
            <a:ext cx="482899" cy="503021"/>
          </a:xfrm>
          <a:prstGeom prst="rect">
            <a:avLst/>
          </a:prstGeom>
        </p:spPr>
      </p:pic>
      <p:sp>
        <p:nvSpPr>
          <p:cNvPr id="9" name="TextBox 8"/>
          <p:cNvSpPr txBox="1"/>
          <p:nvPr/>
        </p:nvSpPr>
        <p:spPr>
          <a:xfrm>
            <a:off x="441455" y="5245611"/>
            <a:ext cx="59974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In my city the transport is very modern.</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Rounded Rectangle 15"/>
          <p:cNvSpPr/>
          <p:nvPr/>
        </p:nvSpPr>
        <p:spPr>
          <a:xfrm>
            <a:off x="339253" y="5029150"/>
            <a:ext cx="5883145" cy="894588"/>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17" name="TextBox 16"/>
          <p:cNvSpPr txBox="1"/>
          <p:nvPr/>
        </p:nvSpPr>
        <p:spPr>
          <a:xfrm>
            <a:off x="11109960" y="779213"/>
            <a:ext cx="1366823" cy="457200"/>
          </a:xfrm>
          <a:prstGeom prst="rect">
            <a:avLst/>
          </a:prstGeom>
          <a:noFill/>
        </p:spPr>
        <p:txBody>
          <a:bodyPr wrap="square" rtlCol="0">
            <a:spAutoFit/>
          </a:bodyPr>
          <a:lstStyle/>
          <a:p>
            <a:pPr algn="l"/>
            <a:r>
              <a:rPr lang="en-GB" sz="2400" b="1">
                <a:solidFill>
                  <a:schemeClr val="accent5">
                    <a:lumMod val="50000"/>
                  </a:schemeClr>
                </a:solidFill>
              </a:rPr>
              <a:t>[5/8]</a:t>
            </a:r>
            <a:endParaRPr lang="en-GB" sz="2400" b="1" dirty="0">
              <a:solidFill>
                <a:schemeClr val="accent5">
                  <a:lumMod val="50000"/>
                </a:schemeClr>
              </a:solidFill>
            </a:endParaRPr>
          </a:p>
        </p:txBody>
      </p:sp>
    </p:spTree>
    <p:extLst>
      <p:ext uri="{BB962C8B-B14F-4D97-AF65-F5344CB8AC3E}">
        <p14:creationId xmlns:p14="http://schemas.microsoft.com/office/powerpoint/2010/main" val="66180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5.b. En mi ciudad el transporte es muy moder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415108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DCA7B4C-32F0-0D48-8416-3BC31EDC5C35}"/>
              </a:ext>
            </a:extLst>
          </p:cNvPr>
          <p:cNvSpPr txBox="1"/>
          <p:nvPr/>
        </p:nvSpPr>
        <p:spPr>
          <a:xfrm>
            <a:off x="82285" y="1284527"/>
            <a:ext cx="8532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Escucha y elige una opción para completar cada frase.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le 12">
            <a:extLst>
              <a:ext uri="{FF2B5EF4-FFF2-40B4-BE49-F238E27FC236}">
                <a16:creationId xmlns:a16="http://schemas.microsoft.com/office/drawing/2014/main" id="{FC6844E6-F510-404E-8831-7A4DF7C3AD31}"/>
              </a:ext>
            </a:extLst>
          </p:cNvPr>
          <p:cNvSpPr/>
          <p:nvPr/>
        </p:nvSpPr>
        <p:spPr>
          <a:xfrm>
            <a:off x="6865258" y="3429000"/>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del tren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2">
            <a:extLst>
              <a:ext uri="{FF2B5EF4-FFF2-40B4-BE49-F238E27FC236}">
                <a16:creationId xmlns:a16="http://schemas.microsoft.com/office/drawing/2014/main" id="{9A6E7155-9D5A-4D98-B0AA-8152774BC1DC}"/>
              </a:ext>
            </a:extLst>
          </p:cNvPr>
          <p:cNvSpPr/>
          <p:nvPr/>
        </p:nvSpPr>
        <p:spPr>
          <a:xfrm>
            <a:off x="6865258" y="2516394"/>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de la estación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ounded Rectangle 12">
            <a:extLst>
              <a:ext uri="{FF2B5EF4-FFF2-40B4-BE49-F238E27FC236}">
                <a16:creationId xmlns:a16="http://schemas.microsoft.com/office/drawing/2014/main" id="{99823238-3CC9-40B9-BB9C-FF96687FC815}"/>
              </a:ext>
            </a:extLst>
          </p:cNvPr>
          <p:cNvSpPr/>
          <p:nvPr/>
        </p:nvSpPr>
        <p:spPr>
          <a:xfrm>
            <a:off x="6865258" y="5179862"/>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srgbClr val="4472C4">
                    <a:lumMod val="50000"/>
                  </a:srgbClr>
                </a:solidFill>
                <a:latin typeface="Century Gothic"/>
              </a:rPr>
              <a:t>del mar</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9" name="Rounded Rectangle 12">
            <a:extLst>
              <a:ext uri="{FF2B5EF4-FFF2-40B4-BE49-F238E27FC236}">
                <a16:creationId xmlns:a16="http://schemas.microsoft.com/office/drawing/2014/main" id="{1EDED1B1-1523-449D-AE3A-2DAA28BE82BA}"/>
              </a:ext>
            </a:extLst>
          </p:cNvPr>
          <p:cNvSpPr/>
          <p:nvPr/>
        </p:nvSpPr>
        <p:spPr>
          <a:xfrm>
            <a:off x="6865258" y="4290003"/>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 la playa </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Speech Bubble: Oval 16">
            <a:extLst>
              <a:ext uri="{FF2B5EF4-FFF2-40B4-BE49-F238E27FC236}">
                <a16:creationId xmlns:a16="http://schemas.microsoft.com/office/drawing/2014/main" id="{E4B32194-4E89-4084-9EA7-2333032C0436}"/>
              </a:ext>
            </a:extLst>
          </p:cNvPr>
          <p:cNvSpPr/>
          <p:nvPr/>
        </p:nvSpPr>
        <p:spPr>
          <a:xfrm>
            <a:off x="1912987" y="2243733"/>
            <a:ext cx="2552035" cy="1280114"/>
          </a:xfrm>
          <a:prstGeom prst="wedgeEllipseCallout">
            <a:avLst>
              <a:gd name="adj1" fmla="val -58212"/>
              <a:gd name="adj2" fmla="val 43112"/>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Action Button: Custom 20">
            <a:hlinkClick r:id="" action="ppaction://noaction" highlightClick="1">
              <a:snd r:embed="rId5" name="6.a. Estoy esperando la llegada....wav"/>
            </a:hlinkClick>
            <a:extLst>
              <a:ext uri="{FF2B5EF4-FFF2-40B4-BE49-F238E27FC236}">
                <a16:creationId xmlns:a16="http://schemas.microsoft.com/office/drawing/2014/main" id="{EEC96304-0547-4EE1-8F3F-E74C85620AEC}"/>
              </a:ext>
            </a:extLst>
          </p:cNvPr>
          <p:cNvSpPr/>
          <p:nvPr/>
        </p:nvSpPr>
        <p:spPr>
          <a:xfrm>
            <a:off x="2916141" y="26284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Century Gothic" panose="020F0302020204030204"/>
                <a:ea typeface="+mn-ea"/>
                <a:cs typeface="+mn-cs"/>
              </a:rPr>
              <a:t>6</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34" y="2883790"/>
            <a:ext cx="1455057" cy="1455057"/>
          </a:xfrm>
          <a:prstGeom prst="rect">
            <a:avLst/>
          </a:prstGeom>
        </p:spPr>
      </p:pic>
      <p:pic>
        <p:nvPicPr>
          <p:cNvPr id="53"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5244" y="3611318"/>
            <a:ext cx="482899" cy="503021"/>
          </a:xfrm>
          <a:prstGeom prst="rect">
            <a:avLst/>
          </a:prstGeom>
        </p:spPr>
      </p:pic>
      <p:sp>
        <p:nvSpPr>
          <p:cNvPr id="9" name="TextBox 8"/>
          <p:cNvSpPr txBox="1"/>
          <p:nvPr/>
        </p:nvSpPr>
        <p:spPr>
          <a:xfrm>
            <a:off x="441455" y="5281299"/>
            <a:ext cx="6125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I’m</a:t>
            </a:r>
            <a:r>
              <a:rPr kumimoji="0" lang="en-GB" sz="2400" b="0" i="0" u="none" strike="noStrike" kern="1200" cap="none" spc="0" normalizeH="0" noProof="0">
                <a:ln>
                  <a:noFill/>
                </a:ln>
                <a:solidFill>
                  <a:srgbClr val="4472C4">
                    <a:lumMod val="50000"/>
                  </a:srgbClr>
                </a:solidFill>
                <a:effectLst/>
                <a:uLnTx/>
                <a:uFillTx/>
                <a:latin typeface="Century Gothic"/>
                <a:ea typeface="+mn-ea"/>
                <a:cs typeface="+mn-cs"/>
              </a:rPr>
              <a:t> waiting for the arrival of the train.</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Rounded Rectangle 15"/>
          <p:cNvSpPr/>
          <p:nvPr/>
        </p:nvSpPr>
        <p:spPr>
          <a:xfrm>
            <a:off x="339253" y="5029150"/>
            <a:ext cx="5883145" cy="894588"/>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17" name="TextBox 16"/>
          <p:cNvSpPr txBox="1"/>
          <p:nvPr/>
        </p:nvSpPr>
        <p:spPr>
          <a:xfrm>
            <a:off x="11109960" y="779213"/>
            <a:ext cx="1366823" cy="457200"/>
          </a:xfrm>
          <a:prstGeom prst="rect">
            <a:avLst/>
          </a:prstGeom>
          <a:noFill/>
        </p:spPr>
        <p:txBody>
          <a:bodyPr wrap="square" rtlCol="0">
            <a:spAutoFit/>
          </a:bodyPr>
          <a:lstStyle/>
          <a:p>
            <a:pPr algn="l"/>
            <a:r>
              <a:rPr lang="en-GB" sz="2400" b="1">
                <a:solidFill>
                  <a:schemeClr val="accent5">
                    <a:lumMod val="50000"/>
                  </a:schemeClr>
                </a:solidFill>
              </a:rPr>
              <a:t>[6/8]</a:t>
            </a:r>
            <a:endParaRPr lang="en-GB" sz="2400" b="1" dirty="0">
              <a:solidFill>
                <a:schemeClr val="accent5">
                  <a:lumMod val="50000"/>
                </a:schemeClr>
              </a:solidFill>
            </a:endParaRPr>
          </a:p>
        </p:txBody>
      </p:sp>
    </p:spTree>
    <p:extLst>
      <p:ext uri="{BB962C8B-B14F-4D97-AF65-F5344CB8AC3E}">
        <p14:creationId xmlns:p14="http://schemas.microsoft.com/office/powerpoint/2010/main" val="201742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6.b. Estoy esperando la llegada del tr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415108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DCA7B4C-32F0-0D48-8416-3BC31EDC5C35}"/>
              </a:ext>
            </a:extLst>
          </p:cNvPr>
          <p:cNvSpPr txBox="1"/>
          <p:nvPr/>
        </p:nvSpPr>
        <p:spPr>
          <a:xfrm>
            <a:off x="82285" y="1284527"/>
            <a:ext cx="8532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Escucha y elige una opción para completar cada frase.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le 12">
            <a:extLst>
              <a:ext uri="{FF2B5EF4-FFF2-40B4-BE49-F238E27FC236}">
                <a16:creationId xmlns:a16="http://schemas.microsoft.com/office/drawing/2014/main" id="{FC6844E6-F510-404E-8831-7A4DF7C3AD31}"/>
              </a:ext>
            </a:extLst>
          </p:cNvPr>
          <p:cNvSpPr/>
          <p:nvPr/>
        </p:nvSpPr>
        <p:spPr>
          <a:xfrm>
            <a:off x="6865258" y="3429000"/>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srgbClr val="4472C4">
                    <a:lumMod val="50000"/>
                  </a:srgbClr>
                </a:solidFill>
                <a:latin typeface="Century Gothic" panose="020F0302020204030204"/>
              </a:rPr>
              <a:t>azul</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2">
            <a:extLst>
              <a:ext uri="{FF2B5EF4-FFF2-40B4-BE49-F238E27FC236}">
                <a16:creationId xmlns:a16="http://schemas.microsoft.com/office/drawing/2014/main" id="{9A6E7155-9D5A-4D98-B0AA-8152774BC1DC}"/>
              </a:ext>
            </a:extLst>
          </p:cNvPr>
          <p:cNvSpPr/>
          <p:nvPr/>
        </p:nvSpPr>
        <p:spPr>
          <a:xfrm>
            <a:off x="6865258" y="2516394"/>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optimista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ounded Rectangle 12">
            <a:extLst>
              <a:ext uri="{FF2B5EF4-FFF2-40B4-BE49-F238E27FC236}">
                <a16:creationId xmlns:a16="http://schemas.microsoft.com/office/drawing/2014/main" id="{99823238-3CC9-40B9-BB9C-FF96687FC815}"/>
              </a:ext>
            </a:extLst>
          </p:cNvPr>
          <p:cNvSpPr/>
          <p:nvPr/>
        </p:nvSpPr>
        <p:spPr>
          <a:xfrm>
            <a:off x="6865258" y="5179862"/>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srgbClr val="4472C4">
                    <a:lumMod val="50000"/>
                  </a:srgbClr>
                </a:solidFill>
                <a:latin typeface="Century Gothic"/>
              </a:rPr>
              <a:t>viva</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9" name="Rounded Rectangle 12">
            <a:extLst>
              <a:ext uri="{FF2B5EF4-FFF2-40B4-BE49-F238E27FC236}">
                <a16:creationId xmlns:a16="http://schemas.microsoft.com/office/drawing/2014/main" id="{1EDED1B1-1523-449D-AE3A-2DAA28BE82BA}"/>
              </a:ext>
            </a:extLst>
          </p:cNvPr>
          <p:cNvSpPr/>
          <p:nvPr/>
        </p:nvSpPr>
        <p:spPr>
          <a:xfrm>
            <a:off x="6865258" y="4290003"/>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contra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Speech Bubble: Oval 16">
            <a:extLst>
              <a:ext uri="{FF2B5EF4-FFF2-40B4-BE49-F238E27FC236}">
                <a16:creationId xmlns:a16="http://schemas.microsoft.com/office/drawing/2014/main" id="{E4B32194-4E89-4084-9EA7-2333032C0436}"/>
              </a:ext>
            </a:extLst>
          </p:cNvPr>
          <p:cNvSpPr/>
          <p:nvPr/>
        </p:nvSpPr>
        <p:spPr>
          <a:xfrm>
            <a:off x="1912987" y="2243733"/>
            <a:ext cx="2552035" cy="1280114"/>
          </a:xfrm>
          <a:prstGeom prst="wedgeEllipseCallout">
            <a:avLst>
              <a:gd name="adj1" fmla="val -58212"/>
              <a:gd name="adj2" fmla="val 43112"/>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Action Button: Custom 20">
            <a:hlinkClick r:id="" action="ppaction://noaction" highlightClick="1">
              <a:snd r:embed="rId5" name="7.a. En general soy una persona....wav"/>
            </a:hlinkClick>
            <a:extLst>
              <a:ext uri="{FF2B5EF4-FFF2-40B4-BE49-F238E27FC236}">
                <a16:creationId xmlns:a16="http://schemas.microsoft.com/office/drawing/2014/main" id="{EEC96304-0547-4EE1-8F3F-E74C85620AEC}"/>
              </a:ext>
            </a:extLst>
          </p:cNvPr>
          <p:cNvSpPr/>
          <p:nvPr/>
        </p:nvSpPr>
        <p:spPr>
          <a:xfrm>
            <a:off x="2916141" y="26284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Century Gothic" panose="020F0302020204030204"/>
                <a:ea typeface="+mn-ea"/>
                <a:cs typeface="+mn-cs"/>
              </a:rPr>
              <a:t>7</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34" y="2883790"/>
            <a:ext cx="1455057" cy="1455057"/>
          </a:xfrm>
          <a:prstGeom prst="rect">
            <a:avLst/>
          </a:prstGeom>
        </p:spPr>
      </p:pic>
      <p:pic>
        <p:nvPicPr>
          <p:cNvPr id="53"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5244" y="2667963"/>
            <a:ext cx="482899" cy="503021"/>
          </a:xfrm>
          <a:prstGeom prst="rect">
            <a:avLst/>
          </a:prstGeom>
        </p:spPr>
      </p:pic>
      <p:sp>
        <p:nvSpPr>
          <p:cNvPr id="9" name="TextBox 8"/>
          <p:cNvSpPr txBox="1"/>
          <p:nvPr/>
        </p:nvSpPr>
        <p:spPr>
          <a:xfrm>
            <a:off x="440155" y="5285110"/>
            <a:ext cx="5768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In general I’m an optimistic person.</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Rounded Rectangle 15"/>
          <p:cNvSpPr/>
          <p:nvPr/>
        </p:nvSpPr>
        <p:spPr>
          <a:xfrm>
            <a:off x="339253" y="5029150"/>
            <a:ext cx="5883145" cy="894588"/>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17" name="TextBox 16"/>
          <p:cNvSpPr txBox="1"/>
          <p:nvPr/>
        </p:nvSpPr>
        <p:spPr>
          <a:xfrm>
            <a:off x="11109960" y="779213"/>
            <a:ext cx="1366823" cy="457200"/>
          </a:xfrm>
          <a:prstGeom prst="rect">
            <a:avLst/>
          </a:prstGeom>
          <a:noFill/>
        </p:spPr>
        <p:txBody>
          <a:bodyPr wrap="square" rtlCol="0">
            <a:spAutoFit/>
          </a:bodyPr>
          <a:lstStyle/>
          <a:p>
            <a:pPr algn="l"/>
            <a:r>
              <a:rPr lang="en-GB" sz="2400" b="1">
                <a:solidFill>
                  <a:schemeClr val="accent5">
                    <a:lumMod val="50000"/>
                  </a:schemeClr>
                </a:solidFill>
              </a:rPr>
              <a:t>[7/8]</a:t>
            </a:r>
            <a:endParaRPr lang="en-GB" sz="2400" b="1" dirty="0">
              <a:solidFill>
                <a:schemeClr val="accent5">
                  <a:lumMod val="50000"/>
                </a:schemeClr>
              </a:solidFill>
            </a:endParaRPr>
          </a:p>
        </p:txBody>
      </p:sp>
    </p:spTree>
    <p:extLst>
      <p:ext uri="{BB962C8B-B14F-4D97-AF65-F5344CB8AC3E}">
        <p14:creationId xmlns:p14="http://schemas.microsoft.com/office/powerpoint/2010/main" val="295052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7.b. En general soy una persona optimis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415108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DCA7B4C-32F0-0D48-8416-3BC31EDC5C35}"/>
              </a:ext>
            </a:extLst>
          </p:cNvPr>
          <p:cNvSpPr txBox="1"/>
          <p:nvPr/>
        </p:nvSpPr>
        <p:spPr>
          <a:xfrm>
            <a:off x="82285" y="1284527"/>
            <a:ext cx="8532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Escucha y elige una opción para completar cada frase.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le 12">
            <a:extLst>
              <a:ext uri="{FF2B5EF4-FFF2-40B4-BE49-F238E27FC236}">
                <a16:creationId xmlns:a16="http://schemas.microsoft.com/office/drawing/2014/main" id="{FC6844E6-F510-404E-8831-7A4DF7C3AD31}"/>
              </a:ext>
            </a:extLst>
          </p:cNvPr>
          <p:cNvSpPr/>
          <p:nvPr/>
        </p:nvSpPr>
        <p:spPr>
          <a:xfrm>
            <a:off x="6865258" y="3429000"/>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dueño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2">
            <a:extLst>
              <a:ext uri="{FF2B5EF4-FFF2-40B4-BE49-F238E27FC236}">
                <a16:creationId xmlns:a16="http://schemas.microsoft.com/office/drawing/2014/main" id="{9A6E7155-9D5A-4D98-B0AA-8152774BC1DC}"/>
              </a:ext>
            </a:extLst>
          </p:cNvPr>
          <p:cNvSpPr/>
          <p:nvPr/>
        </p:nvSpPr>
        <p:spPr>
          <a:xfrm>
            <a:off x="6865258" y="2516394"/>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consejo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ounded Rectangle 12">
            <a:extLst>
              <a:ext uri="{FF2B5EF4-FFF2-40B4-BE49-F238E27FC236}">
                <a16:creationId xmlns:a16="http://schemas.microsoft.com/office/drawing/2014/main" id="{99823238-3CC9-40B9-BB9C-FF96687FC815}"/>
              </a:ext>
            </a:extLst>
          </p:cNvPr>
          <p:cNvSpPr/>
          <p:nvPr/>
        </p:nvSpPr>
        <p:spPr>
          <a:xfrm>
            <a:off x="6865258" y="5179862"/>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srgbClr val="4472C4">
                    <a:lumMod val="50000"/>
                  </a:srgbClr>
                </a:solidFill>
                <a:latin typeface="Century Gothic"/>
              </a:rPr>
              <a:t>tiempo</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9" name="Rounded Rectangle 12">
            <a:extLst>
              <a:ext uri="{FF2B5EF4-FFF2-40B4-BE49-F238E27FC236}">
                <a16:creationId xmlns:a16="http://schemas.microsoft.com/office/drawing/2014/main" id="{1EDED1B1-1523-449D-AE3A-2DAA28BE82BA}"/>
              </a:ext>
            </a:extLst>
          </p:cNvPr>
          <p:cNvSpPr/>
          <p:nvPr/>
        </p:nvSpPr>
        <p:spPr>
          <a:xfrm>
            <a:off x="6865258" y="4290003"/>
            <a:ext cx="4441370"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único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Speech Bubble: Oval 16">
            <a:extLst>
              <a:ext uri="{FF2B5EF4-FFF2-40B4-BE49-F238E27FC236}">
                <a16:creationId xmlns:a16="http://schemas.microsoft.com/office/drawing/2014/main" id="{E4B32194-4E89-4084-9EA7-2333032C0436}"/>
              </a:ext>
            </a:extLst>
          </p:cNvPr>
          <p:cNvSpPr/>
          <p:nvPr/>
        </p:nvSpPr>
        <p:spPr>
          <a:xfrm>
            <a:off x="1912987" y="2243733"/>
            <a:ext cx="2552035" cy="1280114"/>
          </a:xfrm>
          <a:prstGeom prst="wedgeEllipseCallout">
            <a:avLst>
              <a:gd name="adj1" fmla="val -58212"/>
              <a:gd name="adj2" fmla="val 43112"/>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Action Button: Custom 20">
            <a:hlinkClick r:id="" action="ppaction://noaction" highlightClick="1">
              <a:snd r:embed="rId5" name="Tonguetwister slow.wav"/>
            </a:hlinkClick>
            <a:extLst>
              <a:ext uri="{FF2B5EF4-FFF2-40B4-BE49-F238E27FC236}">
                <a16:creationId xmlns:a16="http://schemas.microsoft.com/office/drawing/2014/main" id="{EEC96304-0547-4EE1-8F3F-E74C85620AEC}"/>
              </a:ext>
            </a:extLst>
          </p:cNvPr>
          <p:cNvSpPr/>
          <p:nvPr/>
        </p:nvSpPr>
        <p:spPr>
          <a:xfrm>
            <a:off x="2916141" y="26284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Century Gothic" panose="020F0302020204030204"/>
                <a:ea typeface="+mn-ea"/>
                <a:cs typeface="+mn-cs"/>
              </a:rPr>
              <a:t>8</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34" y="2883790"/>
            <a:ext cx="1455057" cy="1455057"/>
          </a:xfrm>
          <a:prstGeom prst="rect">
            <a:avLst/>
          </a:prstGeom>
        </p:spPr>
      </p:pic>
      <p:pic>
        <p:nvPicPr>
          <p:cNvPr id="53"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5244" y="5310488"/>
            <a:ext cx="482899" cy="503021"/>
          </a:xfrm>
          <a:prstGeom prst="rect">
            <a:avLst/>
          </a:prstGeom>
        </p:spPr>
      </p:pic>
      <p:sp>
        <p:nvSpPr>
          <p:cNvPr id="9" name="TextBox 8"/>
          <p:cNvSpPr txBox="1"/>
          <p:nvPr/>
        </p:nvSpPr>
        <p:spPr>
          <a:xfrm>
            <a:off x="614181" y="5054278"/>
            <a:ext cx="45293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Look at the grey sky. The</a:t>
            </a:r>
            <a:r>
              <a:rPr kumimoji="0" lang="en-GB" sz="2400" b="0" i="0" u="none" strike="noStrike" kern="1200" cap="none" spc="0" normalizeH="0" noProof="0">
                <a:ln>
                  <a:noFill/>
                </a:ln>
                <a:solidFill>
                  <a:srgbClr val="4472C4">
                    <a:lumMod val="50000"/>
                  </a:srgbClr>
                </a:solidFill>
                <a:effectLst/>
                <a:uLnTx/>
                <a:uFillTx/>
                <a:latin typeface="Century Gothic"/>
                <a:ea typeface="+mn-ea"/>
                <a:cs typeface="+mn-cs"/>
              </a:rPr>
              <a:t> weather is bad today.</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Rounded Rectangle 15"/>
          <p:cNvSpPr/>
          <p:nvPr/>
        </p:nvSpPr>
        <p:spPr>
          <a:xfrm>
            <a:off x="339253" y="5029150"/>
            <a:ext cx="5883145" cy="894588"/>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17" name="TextBox 16"/>
          <p:cNvSpPr txBox="1"/>
          <p:nvPr/>
        </p:nvSpPr>
        <p:spPr>
          <a:xfrm>
            <a:off x="11109960" y="779213"/>
            <a:ext cx="1366823" cy="457200"/>
          </a:xfrm>
          <a:prstGeom prst="rect">
            <a:avLst/>
          </a:prstGeom>
          <a:noFill/>
        </p:spPr>
        <p:txBody>
          <a:bodyPr wrap="square" rtlCol="0">
            <a:spAutoFit/>
          </a:bodyPr>
          <a:lstStyle/>
          <a:p>
            <a:pPr algn="l"/>
            <a:r>
              <a:rPr lang="en-GB" sz="2400" b="1">
                <a:solidFill>
                  <a:schemeClr val="accent5">
                    <a:lumMod val="50000"/>
                  </a:schemeClr>
                </a:solidFill>
              </a:rPr>
              <a:t>[8/8]</a:t>
            </a:r>
            <a:endParaRPr lang="en-GB" sz="2400" b="1" dirty="0">
              <a:solidFill>
                <a:schemeClr val="accent5">
                  <a:lumMod val="50000"/>
                </a:schemeClr>
              </a:solidFill>
            </a:endParaRPr>
          </a:p>
        </p:txBody>
      </p:sp>
    </p:spTree>
    <p:extLst>
      <p:ext uri="{BB962C8B-B14F-4D97-AF65-F5344CB8AC3E}">
        <p14:creationId xmlns:p14="http://schemas.microsoft.com/office/powerpoint/2010/main" val="8494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8.b. Mira el cielo gris. Hoy hace mal tiemp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72225"/>
          </a:xfrm>
          <a:prstGeom prst="rect">
            <a:avLst/>
          </a:prstGeom>
        </p:spPr>
      </p:pic>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4512353" cy="867128"/>
          </a:xfrm>
          <a:prstGeom prst="rect">
            <a:avLst/>
          </a:prstGeom>
        </p:spPr>
      </p:pic>
      <p:sp>
        <p:nvSpPr>
          <p:cNvPr id="2" name="Title 1"/>
          <p:cNvSpPr>
            <a:spLocks noGrp="1"/>
          </p:cNvSpPr>
          <p:nvPr>
            <p:ph type="title"/>
          </p:nvPr>
        </p:nvSpPr>
        <p:spPr>
          <a:xfrm>
            <a:off x="0" y="296863"/>
            <a:ext cx="5724525" cy="693737"/>
          </a:xfrm>
        </p:spPr>
        <p:txBody>
          <a:bodyPr>
            <a:normAutofit/>
          </a:bodyPr>
          <a:lstStyle/>
          <a:p>
            <a:r>
              <a:rPr lang="en-GB" sz="2800" b="1">
                <a:solidFill>
                  <a:schemeClr val="bg1"/>
                </a:solidFill>
              </a:rPr>
              <a:t>Precios en el mercado</a:t>
            </a:r>
            <a:endParaRPr lang="en-GB" sz="2800"/>
          </a:p>
        </p:txBody>
      </p:sp>
      <p:pic>
        <p:nvPicPr>
          <p:cNvPr id="2050" name="Picture 2" descr="Tag Clipar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227" y="189195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3827" y="157547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1</a:t>
            </a:r>
          </a:p>
        </p:txBody>
      </p:sp>
      <p:sp>
        <p:nvSpPr>
          <p:cNvPr id="7" name="TextBox 6"/>
          <p:cNvSpPr txBox="1"/>
          <p:nvPr/>
        </p:nvSpPr>
        <p:spPr>
          <a:xfrm>
            <a:off x="1132564" y="225901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30</a:t>
            </a:r>
          </a:p>
        </p:txBody>
      </p:sp>
      <p:sp>
        <p:nvSpPr>
          <p:cNvPr id="8" name="TextBox 7"/>
          <p:cNvSpPr txBox="1"/>
          <p:nvPr/>
        </p:nvSpPr>
        <p:spPr>
          <a:xfrm>
            <a:off x="591680" y="3099533"/>
            <a:ext cx="1783318" cy="400110"/>
          </a:xfrm>
          <a:prstGeom prst="rect">
            <a:avLst/>
          </a:prstGeom>
          <a:solidFill>
            <a:schemeClr val="accent4">
              <a:lumMod val="20000"/>
              <a:lumOff val="80000"/>
            </a:schemeClr>
          </a:solidFill>
        </p:spPr>
        <p:txBody>
          <a:bodyPr wrap="square" rtlCol="0">
            <a:spAutoFit/>
          </a:bodyPr>
          <a:lstStyle/>
          <a:p>
            <a:r>
              <a:rPr lang="en-GB" sz="2000" b="1">
                <a:solidFill>
                  <a:schemeClr val="accent5">
                    <a:lumMod val="50000"/>
                  </a:schemeClr>
                </a:solidFill>
              </a:rPr>
              <a:t>treinta euros</a:t>
            </a:r>
            <a:endParaRPr lang="en-GB" sz="2000" b="1" dirty="0">
              <a:solidFill>
                <a:schemeClr val="accent5">
                  <a:lumMod val="50000"/>
                </a:schemeClr>
              </a:solidFill>
            </a:endParaRPr>
          </a:p>
        </p:txBody>
      </p:sp>
      <p:sp>
        <p:nvSpPr>
          <p:cNvPr id="11" name="Rectangle 10"/>
          <p:cNvSpPr/>
          <p:nvPr/>
        </p:nvSpPr>
        <p:spPr>
          <a:xfrm>
            <a:off x="2650328" y="157547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2</a:t>
            </a:r>
          </a:p>
        </p:txBody>
      </p:sp>
      <p:sp>
        <p:nvSpPr>
          <p:cNvPr id="13" name="TextBox 12"/>
          <p:cNvSpPr txBox="1"/>
          <p:nvPr/>
        </p:nvSpPr>
        <p:spPr>
          <a:xfrm>
            <a:off x="2650328" y="3103532"/>
            <a:ext cx="2321722" cy="400110"/>
          </a:xfrm>
          <a:prstGeom prst="rect">
            <a:avLst/>
          </a:prstGeom>
          <a:solidFill>
            <a:schemeClr val="accent4">
              <a:lumMod val="20000"/>
              <a:lumOff val="80000"/>
            </a:schemeClr>
          </a:solidFill>
        </p:spPr>
        <p:txBody>
          <a:bodyPr wrap="square" rtlCol="0">
            <a:spAutoFit/>
          </a:bodyPr>
          <a:lstStyle/>
          <a:p>
            <a:r>
              <a:rPr lang="en-GB" sz="2000" b="1" dirty="0" err="1">
                <a:solidFill>
                  <a:schemeClr val="accent5">
                    <a:lumMod val="50000"/>
                  </a:schemeClr>
                </a:solidFill>
              </a:rPr>
              <a:t>treinta</a:t>
            </a:r>
            <a:r>
              <a:rPr lang="en-GB" sz="2000" b="1" dirty="0">
                <a:solidFill>
                  <a:schemeClr val="accent5">
                    <a:lumMod val="50000"/>
                  </a:schemeClr>
                </a:solidFill>
              </a:rPr>
              <a:t> y un euros</a:t>
            </a:r>
          </a:p>
        </p:txBody>
      </p:sp>
      <p:pic>
        <p:nvPicPr>
          <p:cNvPr id="15" name="Picture 2" descr="Tag Clipar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577" y="189195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551914" y="225901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31</a:t>
            </a:r>
          </a:p>
        </p:txBody>
      </p:sp>
      <p:sp>
        <p:nvSpPr>
          <p:cNvPr id="14" name="Rounded Rectangular Callout 13"/>
          <p:cNvSpPr/>
          <p:nvPr/>
        </p:nvSpPr>
        <p:spPr>
          <a:xfrm>
            <a:off x="4718756" y="227920"/>
            <a:ext cx="5020330" cy="992541"/>
          </a:xfrm>
          <a:prstGeom prst="wedgeRoundRectCallout">
            <a:avLst>
              <a:gd name="adj1" fmla="val -39342"/>
              <a:gd name="adj2" fmla="val 70177"/>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¿Cómo se dice ‘31 coins’ en español?</a:t>
            </a:r>
          </a:p>
          <a:p>
            <a:pPr algn="ctr"/>
            <a:endParaRPr lang="en-GB" sz="2000">
              <a:solidFill>
                <a:srgbClr val="002060"/>
              </a:solidFill>
            </a:endParaRPr>
          </a:p>
        </p:txBody>
      </p:sp>
      <p:sp>
        <p:nvSpPr>
          <p:cNvPr id="20" name="Rounded Rectangle 11">
            <a:extLst>
              <a:ext uri="{FF2B5EF4-FFF2-40B4-BE49-F238E27FC236}">
                <a16:creationId xmlns:a16="http://schemas.microsoft.com/office/drawing/2014/main" id="{A316DD52-7894-4A75-969C-CA0645DA2978}"/>
              </a:ext>
            </a:extLst>
          </p:cNvPr>
          <p:cNvSpPr/>
          <p:nvPr/>
        </p:nvSpPr>
        <p:spPr>
          <a:xfrm>
            <a:off x="10726057" y="258166"/>
            <a:ext cx="12020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5731556" y="717170"/>
            <a:ext cx="2994731" cy="400110"/>
          </a:xfrm>
          <a:prstGeom prst="rect">
            <a:avLst/>
          </a:prstGeom>
        </p:spPr>
        <p:txBody>
          <a:bodyPr wrap="none">
            <a:spAutoFit/>
          </a:bodyPr>
          <a:lstStyle/>
          <a:p>
            <a:pPr algn="ctr"/>
            <a:r>
              <a:rPr lang="en-GB" sz="2000" i="1">
                <a:solidFill>
                  <a:srgbClr val="002060"/>
                </a:solidFill>
              </a:rPr>
              <a:t>treinta y un</a:t>
            </a:r>
            <a:r>
              <a:rPr lang="en-GB" sz="2000" b="1" i="1">
                <a:solidFill>
                  <a:srgbClr val="002060"/>
                </a:solidFill>
              </a:rPr>
              <a:t>a</a:t>
            </a:r>
            <a:r>
              <a:rPr lang="en-GB" sz="2000" i="1">
                <a:solidFill>
                  <a:srgbClr val="002060"/>
                </a:solidFill>
              </a:rPr>
              <a:t> moned</a:t>
            </a:r>
            <a:r>
              <a:rPr lang="en-GB" sz="2000" b="1" i="1">
                <a:solidFill>
                  <a:srgbClr val="002060"/>
                </a:solidFill>
              </a:rPr>
              <a:t>a</a:t>
            </a:r>
            <a:r>
              <a:rPr lang="en-GB" sz="2000" i="1">
                <a:solidFill>
                  <a:srgbClr val="002060"/>
                </a:solidFill>
              </a:rPr>
              <a:t>s</a:t>
            </a:r>
          </a:p>
        </p:txBody>
      </p:sp>
      <p:pic>
        <p:nvPicPr>
          <p:cNvPr id="21" name="Picture 2" descr="Tag Clipart ">
            <a:extLst>
              <a:ext uri="{FF2B5EF4-FFF2-40B4-BE49-F238E27FC236}">
                <a16:creationId xmlns:a16="http://schemas.microsoft.com/office/drawing/2014/main" id="{7903D403-5212-EF42-BEEB-B04AEF7568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229" y="189195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673AEE5-DA81-9743-8D24-269197993A1C}"/>
              </a:ext>
            </a:extLst>
          </p:cNvPr>
          <p:cNvSpPr/>
          <p:nvPr/>
        </p:nvSpPr>
        <p:spPr>
          <a:xfrm>
            <a:off x="4966829" y="157547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3</a:t>
            </a:r>
          </a:p>
        </p:txBody>
      </p:sp>
      <p:sp>
        <p:nvSpPr>
          <p:cNvPr id="24" name="TextBox 23">
            <a:extLst>
              <a:ext uri="{FF2B5EF4-FFF2-40B4-BE49-F238E27FC236}">
                <a16:creationId xmlns:a16="http://schemas.microsoft.com/office/drawing/2014/main" id="{CD045FBF-FB61-C545-B5C2-EC279F958C4E}"/>
              </a:ext>
            </a:extLst>
          </p:cNvPr>
          <p:cNvSpPr txBox="1"/>
          <p:nvPr/>
        </p:nvSpPr>
        <p:spPr>
          <a:xfrm>
            <a:off x="5765566" y="225901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40</a:t>
            </a:r>
          </a:p>
        </p:txBody>
      </p:sp>
      <p:sp>
        <p:nvSpPr>
          <p:cNvPr id="25" name="TextBox 24">
            <a:extLst>
              <a:ext uri="{FF2B5EF4-FFF2-40B4-BE49-F238E27FC236}">
                <a16:creationId xmlns:a16="http://schemas.microsoft.com/office/drawing/2014/main" id="{4FCEC66F-9C9B-D148-B869-A66767955A13}"/>
              </a:ext>
            </a:extLst>
          </p:cNvPr>
          <p:cNvSpPr txBox="1"/>
          <p:nvPr/>
        </p:nvSpPr>
        <p:spPr>
          <a:xfrm>
            <a:off x="5224682" y="3108373"/>
            <a:ext cx="2058648" cy="400110"/>
          </a:xfrm>
          <a:prstGeom prst="rect">
            <a:avLst/>
          </a:prstGeom>
          <a:solidFill>
            <a:schemeClr val="accent4">
              <a:lumMod val="20000"/>
              <a:lumOff val="80000"/>
            </a:schemeClr>
          </a:solidFill>
        </p:spPr>
        <p:txBody>
          <a:bodyPr wrap="square" rtlCol="0">
            <a:spAutoFit/>
          </a:bodyPr>
          <a:lstStyle/>
          <a:p>
            <a:r>
              <a:rPr lang="en-GB" sz="2000" b="1" dirty="0" err="1">
                <a:solidFill>
                  <a:schemeClr val="accent5">
                    <a:lumMod val="50000"/>
                  </a:schemeClr>
                </a:solidFill>
              </a:rPr>
              <a:t>cuarenta</a:t>
            </a:r>
            <a:r>
              <a:rPr lang="en-GB" sz="2000" b="1" dirty="0">
                <a:solidFill>
                  <a:schemeClr val="accent5">
                    <a:lumMod val="50000"/>
                  </a:schemeClr>
                </a:solidFill>
              </a:rPr>
              <a:t> euros</a:t>
            </a:r>
          </a:p>
        </p:txBody>
      </p:sp>
      <p:sp>
        <p:nvSpPr>
          <p:cNvPr id="26" name="Rectangle 25">
            <a:extLst>
              <a:ext uri="{FF2B5EF4-FFF2-40B4-BE49-F238E27FC236}">
                <a16:creationId xmlns:a16="http://schemas.microsoft.com/office/drawing/2014/main" id="{4FD18B28-1962-6C4F-BF34-E4C9C9B39C61}"/>
              </a:ext>
            </a:extLst>
          </p:cNvPr>
          <p:cNvSpPr/>
          <p:nvPr/>
        </p:nvSpPr>
        <p:spPr>
          <a:xfrm>
            <a:off x="7283330" y="157547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4</a:t>
            </a:r>
          </a:p>
        </p:txBody>
      </p:sp>
      <p:sp>
        <p:nvSpPr>
          <p:cNvPr id="27" name="TextBox 26">
            <a:extLst>
              <a:ext uri="{FF2B5EF4-FFF2-40B4-BE49-F238E27FC236}">
                <a16:creationId xmlns:a16="http://schemas.microsoft.com/office/drawing/2014/main" id="{9B7B9182-597D-414B-A270-0ED7364D7848}"/>
              </a:ext>
            </a:extLst>
          </p:cNvPr>
          <p:cNvSpPr txBox="1"/>
          <p:nvPr/>
        </p:nvSpPr>
        <p:spPr>
          <a:xfrm>
            <a:off x="7453867" y="3103532"/>
            <a:ext cx="2191410" cy="400110"/>
          </a:xfrm>
          <a:prstGeom prst="rect">
            <a:avLst/>
          </a:prstGeom>
          <a:solidFill>
            <a:schemeClr val="accent4">
              <a:lumMod val="20000"/>
              <a:lumOff val="80000"/>
            </a:schemeClr>
          </a:solidFill>
        </p:spPr>
        <p:txBody>
          <a:bodyPr wrap="square" rtlCol="0">
            <a:spAutoFit/>
          </a:bodyPr>
          <a:lstStyle/>
          <a:p>
            <a:r>
              <a:rPr lang="en-GB" sz="2000" b="1" dirty="0" err="1">
                <a:solidFill>
                  <a:schemeClr val="accent5">
                    <a:lumMod val="50000"/>
                  </a:schemeClr>
                </a:solidFill>
              </a:rPr>
              <a:t>cincuenta</a:t>
            </a:r>
            <a:r>
              <a:rPr lang="en-GB" sz="2000" b="1" dirty="0">
                <a:solidFill>
                  <a:schemeClr val="accent5">
                    <a:lumMod val="50000"/>
                  </a:schemeClr>
                </a:solidFill>
              </a:rPr>
              <a:t> euros</a:t>
            </a:r>
          </a:p>
        </p:txBody>
      </p:sp>
      <p:pic>
        <p:nvPicPr>
          <p:cNvPr id="28" name="Picture 2" descr="Tag Clipart ">
            <a:extLst>
              <a:ext uri="{FF2B5EF4-FFF2-40B4-BE49-F238E27FC236}">
                <a16:creationId xmlns:a16="http://schemas.microsoft.com/office/drawing/2014/main" id="{6A7C862B-1BC3-FC4C-BDF0-6C31B14FA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2579" y="189195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1A525F-0B9A-8048-BEA9-9BBE0C0D2603}"/>
              </a:ext>
            </a:extLst>
          </p:cNvPr>
          <p:cNvSpPr txBox="1"/>
          <p:nvPr/>
        </p:nvSpPr>
        <p:spPr>
          <a:xfrm>
            <a:off x="8184916" y="225901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50</a:t>
            </a:r>
          </a:p>
        </p:txBody>
      </p:sp>
      <p:sp>
        <p:nvSpPr>
          <p:cNvPr id="32" name="Rectangle 31">
            <a:extLst>
              <a:ext uri="{FF2B5EF4-FFF2-40B4-BE49-F238E27FC236}">
                <a16:creationId xmlns:a16="http://schemas.microsoft.com/office/drawing/2014/main" id="{4EDCFE1F-2F91-E04C-B45C-F7A553A72A83}"/>
              </a:ext>
            </a:extLst>
          </p:cNvPr>
          <p:cNvSpPr/>
          <p:nvPr/>
        </p:nvSpPr>
        <p:spPr>
          <a:xfrm>
            <a:off x="9621070" y="157547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5</a:t>
            </a:r>
          </a:p>
        </p:txBody>
      </p:sp>
      <p:sp>
        <p:nvSpPr>
          <p:cNvPr id="33" name="TextBox 32">
            <a:extLst>
              <a:ext uri="{FF2B5EF4-FFF2-40B4-BE49-F238E27FC236}">
                <a16:creationId xmlns:a16="http://schemas.microsoft.com/office/drawing/2014/main" id="{19422DA6-0F63-EA48-821F-416FBB7D1349}"/>
              </a:ext>
            </a:extLst>
          </p:cNvPr>
          <p:cNvSpPr txBox="1"/>
          <p:nvPr/>
        </p:nvSpPr>
        <p:spPr>
          <a:xfrm>
            <a:off x="9880382" y="3105345"/>
            <a:ext cx="1905638" cy="400110"/>
          </a:xfrm>
          <a:prstGeom prst="rect">
            <a:avLst/>
          </a:prstGeom>
          <a:solidFill>
            <a:schemeClr val="accent4">
              <a:lumMod val="20000"/>
              <a:lumOff val="80000"/>
            </a:schemeClr>
          </a:solidFill>
        </p:spPr>
        <p:txBody>
          <a:bodyPr wrap="square" rtlCol="0">
            <a:spAutoFit/>
          </a:bodyPr>
          <a:lstStyle/>
          <a:p>
            <a:r>
              <a:rPr lang="en-GB" sz="2000" b="1" dirty="0" err="1">
                <a:solidFill>
                  <a:schemeClr val="accent5">
                    <a:lumMod val="50000"/>
                  </a:schemeClr>
                </a:solidFill>
              </a:rPr>
              <a:t>sesenta</a:t>
            </a:r>
            <a:r>
              <a:rPr lang="en-GB" sz="2000" b="1" dirty="0">
                <a:solidFill>
                  <a:schemeClr val="accent5">
                    <a:lumMod val="50000"/>
                  </a:schemeClr>
                </a:solidFill>
              </a:rPr>
              <a:t> euros</a:t>
            </a:r>
          </a:p>
        </p:txBody>
      </p:sp>
      <p:pic>
        <p:nvPicPr>
          <p:cNvPr id="34" name="Picture 2" descr="Tag Clipart ">
            <a:extLst>
              <a:ext uri="{FF2B5EF4-FFF2-40B4-BE49-F238E27FC236}">
                <a16:creationId xmlns:a16="http://schemas.microsoft.com/office/drawing/2014/main" id="{8717FEE6-BEA1-434A-AB1B-60E1894EF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0319" y="189195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A084657-687B-B249-A9E7-32B5535261FF}"/>
              </a:ext>
            </a:extLst>
          </p:cNvPr>
          <p:cNvSpPr txBox="1"/>
          <p:nvPr/>
        </p:nvSpPr>
        <p:spPr>
          <a:xfrm>
            <a:off x="10522656" y="225901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60</a:t>
            </a:r>
          </a:p>
        </p:txBody>
      </p:sp>
      <p:pic>
        <p:nvPicPr>
          <p:cNvPr id="37" name="Picture 2" descr="Tag Clipart ">
            <a:extLst>
              <a:ext uri="{FF2B5EF4-FFF2-40B4-BE49-F238E27FC236}">
                <a16:creationId xmlns:a16="http://schemas.microsoft.com/office/drawing/2014/main" id="{96251BC0-95E4-EA44-97BD-BCD0AEC8C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227" y="428968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949977C5-13AD-354F-9511-80F05193F635}"/>
              </a:ext>
            </a:extLst>
          </p:cNvPr>
          <p:cNvSpPr/>
          <p:nvPr/>
        </p:nvSpPr>
        <p:spPr>
          <a:xfrm>
            <a:off x="333827" y="397320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6</a:t>
            </a:r>
          </a:p>
        </p:txBody>
      </p:sp>
      <p:sp>
        <p:nvSpPr>
          <p:cNvPr id="39" name="TextBox 38">
            <a:extLst>
              <a:ext uri="{FF2B5EF4-FFF2-40B4-BE49-F238E27FC236}">
                <a16:creationId xmlns:a16="http://schemas.microsoft.com/office/drawing/2014/main" id="{5AC74070-9CBE-E84D-A4D2-3E690DCD6835}"/>
              </a:ext>
            </a:extLst>
          </p:cNvPr>
          <p:cNvSpPr txBox="1"/>
          <p:nvPr/>
        </p:nvSpPr>
        <p:spPr>
          <a:xfrm>
            <a:off x="1132564" y="465674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70</a:t>
            </a:r>
          </a:p>
        </p:txBody>
      </p:sp>
      <p:sp>
        <p:nvSpPr>
          <p:cNvPr id="40" name="TextBox 39">
            <a:extLst>
              <a:ext uri="{FF2B5EF4-FFF2-40B4-BE49-F238E27FC236}">
                <a16:creationId xmlns:a16="http://schemas.microsoft.com/office/drawing/2014/main" id="{7A2FC4D4-E0E0-4E4D-8B7E-D757A2ADA31A}"/>
              </a:ext>
            </a:extLst>
          </p:cNvPr>
          <p:cNvSpPr txBox="1"/>
          <p:nvPr/>
        </p:nvSpPr>
        <p:spPr>
          <a:xfrm>
            <a:off x="591680" y="5542456"/>
            <a:ext cx="1856722" cy="400110"/>
          </a:xfrm>
          <a:prstGeom prst="rect">
            <a:avLst/>
          </a:prstGeom>
          <a:solidFill>
            <a:schemeClr val="accent4">
              <a:lumMod val="20000"/>
              <a:lumOff val="80000"/>
            </a:schemeClr>
          </a:solidFill>
        </p:spPr>
        <p:txBody>
          <a:bodyPr wrap="square" rtlCol="0">
            <a:spAutoFit/>
          </a:bodyPr>
          <a:lstStyle/>
          <a:p>
            <a:r>
              <a:rPr lang="en-GB" sz="2000" b="1" dirty="0" err="1">
                <a:solidFill>
                  <a:schemeClr val="accent5">
                    <a:lumMod val="50000"/>
                  </a:schemeClr>
                </a:solidFill>
              </a:rPr>
              <a:t>setenta</a:t>
            </a:r>
            <a:r>
              <a:rPr lang="en-GB" sz="2000" b="1" dirty="0">
                <a:solidFill>
                  <a:schemeClr val="accent5">
                    <a:lumMod val="50000"/>
                  </a:schemeClr>
                </a:solidFill>
              </a:rPr>
              <a:t> euros</a:t>
            </a:r>
          </a:p>
        </p:txBody>
      </p:sp>
      <p:sp>
        <p:nvSpPr>
          <p:cNvPr id="41" name="Rectangle 40">
            <a:extLst>
              <a:ext uri="{FF2B5EF4-FFF2-40B4-BE49-F238E27FC236}">
                <a16:creationId xmlns:a16="http://schemas.microsoft.com/office/drawing/2014/main" id="{1D7255A8-4758-3F45-9D01-02E6B9317A5B}"/>
              </a:ext>
            </a:extLst>
          </p:cNvPr>
          <p:cNvSpPr/>
          <p:nvPr/>
        </p:nvSpPr>
        <p:spPr>
          <a:xfrm>
            <a:off x="2650328" y="397320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7</a:t>
            </a:r>
          </a:p>
        </p:txBody>
      </p:sp>
      <p:sp>
        <p:nvSpPr>
          <p:cNvPr id="42" name="TextBox 41">
            <a:extLst>
              <a:ext uri="{FF2B5EF4-FFF2-40B4-BE49-F238E27FC236}">
                <a16:creationId xmlns:a16="http://schemas.microsoft.com/office/drawing/2014/main" id="{15794D3D-703D-3F4D-B06B-E47E3A33E526}"/>
              </a:ext>
            </a:extLst>
          </p:cNvPr>
          <p:cNvSpPr txBox="1"/>
          <p:nvPr/>
        </p:nvSpPr>
        <p:spPr>
          <a:xfrm>
            <a:off x="2710081" y="5546455"/>
            <a:ext cx="2068428" cy="400110"/>
          </a:xfrm>
          <a:prstGeom prst="rect">
            <a:avLst/>
          </a:prstGeom>
          <a:solidFill>
            <a:schemeClr val="accent4">
              <a:lumMod val="20000"/>
              <a:lumOff val="80000"/>
            </a:schemeClr>
          </a:solidFill>
        </p:spPr>
        <p:txBody>
          <a:bodyPr wrap="square" rtlCol="0">
            <a:spAutoFit/>
          </a:bodyPr>
          <a:lstStyle/>
          <a:p>
            <a:r>
              <a:rPr lang="en-GB" sz="2000" b="1" dirty="0" err="1">
                <a:solidFill>
                  <a:schemeClr val="accent5">
                    <a:lumMod val="50000"/>
                  </a:schemeClr>
                </a:solidFill>
              </a:rPr>
              <a:t>ochenta</a:t>
            </a:r>
            <a:r>
              <a:rPr lang="en-GB" sz="2000" b="1" dirty="0">
                <a:solidFill>
                  <a:schemeClr val="accent5">
                    <a:lumMod val="50000"/>
                  </a:schemeClr>
                </a:solidFill>
              </a:rPr>
              <a:t> euros</a:t>
            </a:r>
          </a:p>
        </p:txBody>
      </p:sp>
      <p:pic>
        <p:nvPicPr>
          <p:cNvPr id="43" name="Picture 2" descr="Tag Clipart ">
            <a:extLst>
              <a:ext uri="{FF2B5EF4-FFF2-40B4-BE49-F238E27FC236}">
                <a16:creationId xmlns:a16="http://schemas.microsoft.com/office/drawing/2014/main" id="{5370DE30-48AA-C741-BCDF-EBE7A926F9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577" y="428968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1BB3EFE5-4201-8149-AF9F-91B3251A2385}"/>
              </a:ext>
            </a:extLst>
          </p:cNvPr>
          <p:cNvSpPr txBox="1"/>
          <p:nvPr/>
        </p:nvSpPr>
        <p:spPr>
          <a:xfrm>
            <a:off x="3551914" y="465674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80</a:t>
            </a:r>
          </a:p>
        </p:txBody>
      </p:sp>
      <p:pic>
        <p:nvPicPr>
          <p:cNvPr id="47" name="Picture 2" descr="Tag Clipart ">
            <a:extLst>
              <a:ext uri="{FF2B5EF4-FFF2-40B4-BE49-F238E27FC236}">
                <a16:creationId xmlns:a16="http://schemas.microsoft.com/office/drawing/2014/main" id="{A8A6C9DC-FC3C-7247-AE2A-5E2C3D05B1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229" y="428968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34786FDB-F4A1-AE45-B34F-76A1DE4BC425}"/>
              </a:ext>
            </a:extLst>
          </p:cNvPr>
          <p:cNvSpPr/>
          <p:nvPr/>
        </p:nvSpPr>
        <p:spPr>
          <a:xfrm>
            <a:off x="4966829" y="397320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8</a:t>
            </a:r>
          </a:p>
        </p:txBody>
      </p:sp>
      <p:sp>
        <p:nvSpPr>
          <p:cNvPr id="49" name="TextBox 48">
            <a:extLst>
              <a:ext uri="{FF2B5EF4-FFF2-40B4-BE49-F238E27FC236}">
                <a16:creationId xmlns:a16="http://schemas.microsoft.com/office/drawing/2014/main" id="{BB65E1C9-4DCD-7C46-9A7F-0C78FA7BC06E}"/>
              </a:ext>
            </a:extLst>
          </p:cNvPr>
          <p:cNvSpPr txBox="1"/>
          <p:nvPr/>
        </p:nvSpPr>
        <p:spPr>
          <a:xfrm>
            <a:off x="5765566" y="465674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90</a:t>
            </a:r>
          </a:p>
        </p:txBody>
      </p:sp>
      <p:sp>
        <p:nvSpPr>
          <p:cNvPr id="50" name="TextBox 49">
            <a:extLst>
              <a:ext uri="{FF2B5EF4-FFF2-40B4-BE49-F238E27FC236}">
                <a16:creationId xmlns:a16="http://schemas.microsoft.com/office/drawing/2014/main" id="{31E3FAF4-873F-BF43-B7C3-ABF9D5BF957D}"/>
              </a:ext>
            </a:extLst>
          </p:cNvPr>
          <p:cNvSpPr txBox="1"/>
          <p:nvPr/>
        </p:nvSpPr>
        <p:spPr>
          <a:xfrm>
            <a:off x="5224682" y="5542456"/>
            <a:ext cx="1983514" cy="400110"/>
          </a:xfrm>
          <a:prstGeom prst="rect">
            <a:avLst/>
          </a:prstGeom>
          <a:solidFill>
            <a:schemeClr val="accent4">
              <a:lumMod val="20000"/>
              <a:lumOff val="80000"/>
            </a:schemeClr>
          </a:solidFill>
        </p:spPr>
        <p:txBody>
          <a:bodyPr wrap="square" rtlCol="0">
            <a:spAutoFit/>
          </a:bodyPr>
          <a:lstStyle/>
          <a:p>
            <a:r>
              <a:rPr lang="en-GB" sz="2000" b="1" dirty="0" err="1">
                <a:solidFill>
                  <a:schemeClr val="accent5">
                    <a:lumMod val="50000"/>
                  </a:schemeClr>
                </a:solidFill>
              </a:rPr>
              <a:t>noventa</a:t>
            </a:r>
            <a:r>
              <a:rPr lang="en-GB" sz="2000" b="1" dirty="0">
                <a:solidFill>
                  <a:schemeClr val="accent5">
                    <a:lumMod val="50000"/>
                  </a:schemeClr>
                </a:solidFill>
              </a:rPr>
              <a:t> euros</a:t>
            </a:r>
          </a:p>
        </p:txBody>
      </p:sp>
      <p:sp>
        <p:nvSpPr>
          <p:cNvPr id="51" name="Rectangle 50">
            <a:extLst>
              <a:ext uri="{FF2B5EF4-FFF2-40B4-BE49-F238E27FC236}">
                <a16:creationId xmlns:a16="http://schemas.microsoft.com/office/drawing/2014/main" id="{B0CBE7FA-F602-D442-86A9-0AAAB19CBCA4}"/>
              </a:ext>
            </a:extLst>
          </p:cNvPr>
          <p:cNvSpPr/>
          <p:nvPr/>
        </p:nvSpPr>
        <p:spPr>
          <a:xfrm>
            <a:off x="7283330" y="397320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9</a:t>
            </a:r>
          </a:p>
        </p:txBody>
      </p:sp>
      <p:sp>
        <p:nvSpPr>
          <p:cNvPr id="52" name="TextBox 51">
            <a:extLst>
              <a:ext uri="{FF2B5EF4-FFF2-40B4-BE49-F238E27FC236}">
                <a16:creationId xmlns:a16="http://schemas.microsoft.com/office/drawing/2014/main" id="{FEC946B0-1A11-4A4B-95E6-8AA1C257838B}"/>
              </a:ext>
            </a:extLst>
          </p:cNvPr>
          <p:cNvSpPr txBox="1"/>
          <p:nvPr/>
        </p:nvSpPr>
        <p:spPr>
          <a:xfrm>
            <a:off x="7691043" y="5536549"/>
            <a:ext cx="1508061" cy="400110"/>
          </a:xfrm>
          <a:prstGeom prst="rect">
            <a:avLst/>
          </a:prstGeom>
          <a:solidFill>
            <a:schemeClr val="accent4">
              <a:lumMod val="20000"/>
              <a:lumOff val="80000"/>
            </a:schemeClr>
          </a:solidFill>
        </p:spPr>
        <p:txBody>
          <a:bodyPr wrap="square" rtlCol="0">
            <a:spAutoFit/>
          </a:bodyPr>
          <a:lstStyle/>
          <a:p>
            <a:r>
              <a:rPr lang="en-GB" sz="2000" b="1" dirty="0" err="1">
                <a:solidFill>
                  <a:schemeClr val="accent5">
                    <a:lumMod val="50000"/>
                  </a:schemeClr>
                </a:solidFill>
              </a:rPr>
              <a:t>cien</a:t>
            </a:r>
            <a:r>
              <a:rPr lang="en-GB" sz="2000" b="1" dirty="0">
                <a:solidFill>
                  <a:schemeClr val="accent5">
                    <a:lumMod val="50000"/>
                  </a:schemeClr>
                </a:solidFill>
              </a:rPr>
              <a:t> euros</a:t>
            </a:r>
          </a:p>
        </p:txBody>
      </p:sp>
      <p:pic>
        <p:nvPicPr>
          <p:cNvPr id="53" name="Picture 2" descr="Tag Clipart ">
            <a:extLst>
              <a:ext uri="{FF2B5EF4-FFF2-40B4-BE49-F238E27FC236}">
                <a16:creationId xmlns:a16="http://schemas.microsoft.com/office/drawing/2014/main" id="{FDF336DF-677E-B64E-A47B-0CEB0DF5D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2579" y="428968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173B49B7-BFB5-394A-800B-7A81BAF47AEB}"/>
              </a:ext>
            </a:extLst>
          </p:cNvPr>
          <p:cNvSpPr txBox="1"/>
          <p:nvPr/>
        </p:nvSpPr>
        <p:spPr>
          <a:xfrm>
            <a:off x="8184916" y="465674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100</a:t>
            </a:r>
          </a:p>
        </p:txBody>
      </p:sp>
      <p:sp>
        <p:nvSpPr>
          <p:cNvPr id="57" name="Rectangle 56">
            <a:extLst>
              <a:ext uri="{FF2B5EF4-FFF2-40B4-BE49-F238E27FC236}">
                <a16:creationId xmlns:a16="http://schemas.microsoft.com/office/drawing/2014/main" id="{C0788737-FBF7-5947-8E5D-DA477CA8D677}"/>
              </a:ext>
            </a:extLst>
          </p:cNvPr>
          <p:cNvSpPr/>
          <p:nvPr/>
        </p:nvSpPr>
        <p:spPr>
          <a:xfrm>
            <a:off x="9621069" y="3973204"/>
            <a:ext cx="497199"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10</a:t>
            </a:r>
          </a:p>
        </p:txBody>
      </p:sp>
      <p:sp>
        <p:nvSpPr>
          <p:cNvPr id="58" name="TextBox 57">
            <a:extLst>
              <a:ext uri="{FF2B5EF4-FFF2-40B4-BE49-F238E27FC236}">
                <a16:creationId xmlns:a16="http://schemas.microsoft.com/office/drawing/2014/main" id="{1181CBFD-05C8-014F-A087-DDFB00A3FD20}"/>
              </a:ext>
            </a:extLst>
          </p:cNvPr>
          <p:cNvSpPr txBox="1"/>
          <p:nvPr/>
        </p:nvSpPr>
        <p:spPr>
          <a:xfrm>
            <a:off x="9645277" y="5542456"/>
            <a:ext cx="2282866" cy="400110"/>
          </a:xfrm>
          <a:prstGeom prst="rect">
            <a:avLst/>
          </a:prstGeom>
          <a:solidFill>
            <a:schemeClr val="accent4">
              <a:lumMod val="20000"/>
              <a:lumOff val="80000"/>
            </a:schemeClr>
          </a:solidFill>
        </p:spPr>
        <p:txBody>
          <a:bodyPr wrap="square" rtlCol="0">
            <a:spAutoFit/>
          </a:bodyPr>
          <a:lstStyle/>
          <a:p>
            <a:r>
              <a:rPr lang="en-GB" sz="2000" b="1" dirty="0" err="1">
                <a:solidFill>
                  <a:schemeClr val="accent5">
                    <a:lumMod val="50000"/>
                  </a:schemeClr>
                </a:solidFill>
              </a:rPr>
              <a:t>ciento</a:t>
            </a:r>
            <a:r>
              <a:rPr lang="en-GB" sz="2000" b="1" dirty="0">
                <a:solidFill>
                  <a:schemeClr val="accent5">
                    <a:lumMod val="50000"/>
                  </a:schemeClr>
                </a:solidFill>
              </a:rPr>
              <a:t> un euros</a:t>
            </a:r>
          </a:p>
        </p:txBody>
      </p:sp>
      <p:pic>
        <p:nvPicPr>
          <p:cNvPr id="59" name="Picture 2" descr="Tag Clipart ">
            <a:extLst>
              <a:ext uri="{FF2B5EF4-FFF2-40B4-BE49-F238E27FC236}">
                <a16:creationId xmlns:a16="http://schemas.microsoft.com/office/drawing/2014/main" id="{CB71960F-05B5-274B-8524-D5ABEFB02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0319" y="428968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112AB4A1-2007-A447-B2C3-6759D81F7CBB}"/>
              </a:ext>
            </a:extLst>
          </p:cNvPr>
          <p:cNvSpPr txBox="1"/>
          <p:nvPr/>
        </p:nvSpPr>
        <p:spPr>
          <a:xfrm>
            <a:off x="10423764" y="465674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101</a:t>
            </a:r>
          </a:p>
        </p:txBody>
      </p:sp>
      <p:sp>
        <p:nvSpPr>
          <p:cNvPr id="55" name="Rounded Rectangular Callout 54"/>
          <p:cNvSpPr/>
          <p:nvPr/>
        </p:nvSpPr>
        <p:spPr>
          <a:xfrm>
            <a:off x="2187866" y="3862560"/>
            <a:ext cx="5020330" cy="1314244"/>
          </a:xfrm>
          <a:prstGeom prst="wedgeRoundRectCallout">
            <a:avLst>
              <a:gd name="adj1" fmla="val 59570"/>
              <a:gd name="adj2" fmla="val 44086"/>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Remember, ‘</a:t>
            </a:r>
            <a:r>
              <a:rPr lang="en-GB" sz="2000" b="1">
                <a:solidFill>
                  <a:srgbClr val="002060"/>
                </a:solidFill>
              </a:rPr>
              <a:t>cien</a:t>
            </a:r>
            <a:r>
              <a:rPr lang="en-GB" sz="2000">
                <a:solidFill>
                  <a:srgbClr val="002060"/>
                </a:solidFill>
              </a:rPr>
              <a:t>’ is used only to mean ‘</a:t>
            </a:r>
            <a:r>
              <a:rPr lang="en-GB" sz="2000" b="1">
                <a:solidFill>
                  <a:srgbClr val="002060"/>
                </a:solidFill>
              </a:rPr>
              <a:t>one hundred</a:t>
            </a:r>
            <a:r>
              <a:rPr lang="en-GB" sz="2000">
                <a:solidFill>
                  <a:srgbClr val="002060"/>
                </a:solidFill>
              </a:rPr>
              <a:t>’. ‘</a:t>
            </a:r>
            <a:r>
              <a:rPr lang="en-GB" sz="2000" b="1">
                <a:solidFill>
                  <a:srgbClr val="002060"/>
                </a:solidFill>
              </a:rPr>
              <a:t>Ciento</a:t>
            </a:r>
            <a:r>
              <a:rPr lang="en-GB" sz="2000">
                <a:solidFill>
                  <a:srgbClr val="002060"/>
                </a:solidFill>
              </a:rPr>
              <a:t>’ is used to mean ‘</a:t>
            </a:r>
            <a:r>
              <a:rPr lang="en-GB" sz="2000" b="1">
                <a:solidFill>
                  <a:srgbClr val="002060"/>
                </a:solidFill>
              </a:rPr>
              <a:t>one hundred and…</a:t>
            </a:r>
            <a:r>
              <a:rPr lang="en-GB" sz="2000">
                <a:solidFill>
                  <a:srgbClr val="002060"/>
                </a:solidFill>
              </a:rPr>
              <a:t>’.</a:t>
            </a:r>
          </a:p>
        </p:txBody>
      </p:sp>
    </p:spTree>
    <p:extLst>
      <p:ext uri="{BB962C8B-B14F-4D97-AF65-F5344CB8AC3E}">
        <p14:creationId xmlns:p14="http://schemas.microsoft.com/office/powerpoint/2010/main" val="34319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9" grpId="0"/>
      <p:bldP spid="25" grpId="0" animBg="1"/>
      <p:bldP spid="27" grpId="0" animBg="1"/>
      <p:bldP spid="33" grpId="0" animBg="1"/>
      <p:bldP spid="40" grpId="0" animBg="1"/>
      <p:bldP spid="42" grpId="0" animBg="1"/>
      <p:bldP spid="50" grpId="0" animBg="1"/>
      <p:bldP spid="52" grpId="0" animBg="1"/>
      <p:bldP spid="58" grpId="0" animBg="1"/>
      <p:bldP spid="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Distinguishing </a:t>
            </a:r>
            <a:r>
              <a:rPr lang="en-GB" sz="2400" b="1" dirty="0">
                <a:solidFill>
                  <a:schemeClr val="bg1"/>
                </a:solidFill>
              </a:rPr>
              <a:t>one thing </a:t>
            </a:r>
            <a:r>
              <a:rPr lang="en-GB" sz="2400" b="1">
                <a:solidFill>
                  <a:schemeClr val="bg1"/>
                </a:solidFill>
              </a:rPr>
              <a:t>from another</a:t>
            </a:r>
            <a:br>
              <a:rPr lang="en-GB" sz="2400" b="1">
                <a:solidFill>
                  <a:schemeClr val="bg1"/>
                </a:solidFill>
              </a:rPr>
            </a:br>
            <a:r>
              <a:rPr lang="en-GB" sz="2400">
                <a:solidFill>
                  <a:schemeClr val="bg1"/>
                </a:solidFill>
              </a:rPr>
              <a:t>Demonstrative adjectives</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33989" y="1324153"/>
            <a:ext cx="115160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As you know, demonstrative adjectives (e.g. ‘this’ and ‘that’) are used to distinguish one thing from another.</a:t>
            </a:r>
          </a:p>
        </p:txBody>
      </p:sp>
      <p:sp>
        <p:nvSpPr>
          <p:cNvPr id="8" name="TextBox 7"/>
          <p:cNvSpPr txBox="1"/>
          <p:nvPr/>
        </p:nvSpPr>
        <p:spPr>
          <a:xfrm>
            <a:off x="5826122" y="3241665"/>
            <a:ext cx="6365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chemeClr val="accent5">
                    <a:lumMod val="50000"/>
                  </a:schemeClr>
                </a:solidFill>
                <a:effectLst/>
                <a:uLnTx/>
                <a:uFillTx/>
                <a:latin typeface="Century Gothic"/>
                <a:ea typeface="+mn-ea"/>
                <a:cs typeface="+mn-cs"/>
              </a:rPr>
              <a:t>Were you the owner</a:t>
            </a:r>
            <a:r>
              <a:rPr kumimoji="0" lang="en-US" sz="2400" b="0" i="1" u="none" strike="noStrike" kern="1200" cap="none" spc="0" normalizeH="0" noProof="0">
                <a:ln>
                  <a:noFill/>
                </a:ln>
                <a:solidFill>
                  <a:schemeClr val="accent5">
                    <a:lumMod val="50000"/>
                  </a:schemeClr>
                </a:solidFill>
                <a:effectLst/>
                <a:uLnTx/>
                <a:uFillTx/>
                <a:latin typeface="Century Gothic"/>
                <a:ea typeface="+mn-ea"/>
                <a:cs typeface="+mn-cs"/>
              </a:rPr>
              <a:t> of </a:t>
            </a:r>
            <a:r>
              <a:rPr kumimoji="0" lang="en-US" sz="2400" b="1" i="1" u="none" strike="noStrike" kern="1200" cap="none" spc="0" normalizeH="0" noProof="0">
                <a:ln>
                  <a:noFill/>
                </a:ln>
                <a:solidFill>
                  <a:schemeClr val="accent5">
                    <a:lumMod val="50000"/>
                  </a:schemeClr>
                </a:solidFill>
                <a:effectLst/>
                <a:uLnTx/>
                <a:uFillTx/>
                <a:latin typeface="Century Gothic"/>
                <a:ea typeface="+mn-ea"/>
                <a:cs typeface="+mn-cs"/>
              </a:rPr>
              <a:t>that</a:t>
            </a:r>
            <a:r>
              <a:rPr kumimoji="0" lang="en-US" sz="2400" b="0" i="1" u="none" strike="noStrike" kern="1200" cap="none" spc="0" normalizeH="0" noProof="0">
                <a:ln>
                  <a:noFill/>
                </a:ln>
                <a:solidFill>
                  <a:schemeClr val="accent5">
                    <a:lumMod val="50000"/>
                  </a:schemeClr>
                </a:solidFill>
                <a:effectLst/>
                <a:uLnTx/>
                <a:uFillTx/>
                <a:latin typeface="Century Gothic"/>
                <a:ea typeface="+mn-ea"/>
                <a:cs typeface="+mn-cs"/>
              </a:rPr>
              <a:t> restaurant?</a:t>
            </a:r>
            <a:endPar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9" name="TextBox 8"/>
          <p:cNvSpPr txBox="1"/>
          <p:nvPr/>
        </p:nvSpPr>
        <p:spPr>
          <a:xfrm>
            <a:off x="233989" y="3225403"/>
            <a:ext cx="5421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¿Eras el dueño de </a:t>
            </a:r>
            <a:r>
              <a:rPr kumimoji="0" lang="en-US" sz="2400" b="1" i="0" u="none" strike="noStrike" kern="1200" cap="none" spc="0" normalizeH="0" baseline="0" noProof="0">
                <a:ln>
                  <a:noFill/>
                </a:ln>
                <a:solidFill>
                  <a:schemeClr val="accent5">
                    <a:lumMod val="50000"/>
                  </a:schemeClr>
                </a:solidFill>
                <a:effectLst/>
                <a:uLnTx/>
                <a:uFillTx/>
                <a:latin typeface="Century Gothic"/>
                <a:ea typeface="+mn-ea"/>
                <a:cs typeface="+mn-cs"/>
              </a:rPr>
              <a:t>ese</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restaurante?</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0" name="TextBox 9"/>
          <p:cNvSpPr txBox="1"/>
          <p:nvPr/>
        </p:nvSpPr>
        <p:spPr>
          <a:xfrm>
            <a:off x="255812" y="5021146"/>
            <a:ext cx="4575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chemeClr val="accent5">
                    <a:lumMod val="50000"/>
                  </a:schemeClr>
                </a:solidFill>
                <a:effectLst/>
                <a:uLnTx/>
                <a:uFillTx/>
                <a:latin typeface="Century Gothic"/>
                <a:ea typeface="+mn-ea"/>
                <a:cs typeface="+mn-cs"/>
              </a:rPr>
              <a:t>Es</a:t>
            </a:r>
            <a:r>
              <a:rPr kumimoji="0" lang="en-US" sz="2400" b="1" i="0" strike="noStrike" kern="1200" cap="none" spc="0" normalizeH="0" baseline="0" noProof="0" err="1">
                <a:ln>
                  <a:noFill/>
                </a:ln>
                <a:solidFill>
                  <a:schemeClr val="accent5">
                    <a:lumMod val="50000"/>
                  </a:schemeClr>
                </a:solidFill>
                <a:effectLst/>
                <a:uLnTx/>
                <a:uFillTx/>
                <a:latin typeface="Century Gothic"/>
                <a:ea typeface="+mn-ea"/>
                <a:cs typeface="+mn-cs"/>
              </a:rPr>
              <a:t>os</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sitios</a:t>
            </a:r>
            <a:r>
              <a:rPr lang="en-US" sz="2400">
                <a:solidFill>
                  <a:schemeClr val="accent5">
                    <a:lumMod val="50000"/>
                  </a:schemeClr>
                </a:solidFill>
                <a:latin typeface="Century Gothic"/>
              </a:rPr>
              <a:t> </a:t>
            </a:r>
            <a:r>
              <a:rPr lang="en-US" sz="2400" dirty="0">
                <a:solidFill>
                  <a:schemeClr val="accent5">
                    <a:lumMod val="50000"/>
                  </a:schemeClr>
                </a:solidFill>
                <a:latin typeface="Century Gothic"/>
              </a:rPr>
              <a:t>son </a:t>
            </a:r>
            <a:r>
              <a:rPr lang="en-US" sz="2400" dirty="0" err="1">
                <a:solidFill>
                  <a:schemeClr val="accent5">
                    <a:lumMod val="50000"/>
                  </a:schemeClr>
                </a:solidFill>
                <a:latin typeface="Century Gothic"/>
              </a:rPr>
              <a:t>muy</a:t>
            </a:r>
            <a:r>
              <a:rPr lang="en-US" sz="2400" dirty="0">
                <a:solidFill>
                  <a:schemeClr val="accent5">
                    <a:lumMod val="50000"/>
                  </a:schemeClr>
                </a:solidFill>
                <a:latin typeface="Century Gothic"/>
              </a:rPr>
              <a:t> buen</a:t>
            </a:r>
            <a:r>
              <a:rPr lang="en-US" sz="2400" u="sng" dirty="0">
                <a:solidFill>
                  <a:schemeClr val="accent5">
                    <a:lumMod val="50000"/>
                  </a:schemeClr>
                </a:solidFill>
                <a:latin typeface="Century Gothic"/>
              </a:rPr>
              <a:t>os</a:t>
            </a:r>
            <a:r>
              <a:rPr lang="en-US" sz="2400" dirty="0">
                <a:solidFill>
                  <a:schemeClr val="accent5">
                    <a:lumMod val="50000"/>
                  </a:schemeClr>
                </a:solidFill>
                <a:latin typeface="Century Gothic"/>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a:endParaRPr>
          </a:p>
        </p:txBody>
      </p:sp>
      <p:sp>
        <p:nvSpPr>
          <p:cNvPr id="12" name="TextBox 11"/>
          <p:cNvSpPr txBox="1"/>
          <p:nvPr/>
        </p:nvSpPr>
        <p:spPr>
          <a:xfrm>
            <a:off x="5992037" y="5019777"/>
            <a:ext cx="48678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chemeClr val="accent5">
                    <a:lumMod val="50000"/>
                  </a:schemeClr>
                </a:solidFill>
                <a:effectLst/>
                <a:uLnTx/>
                <a:uFillTx/>
                <a:latin typeface="Century Gothic"/>
                <a:ea typeface="+mn-ea"/>
                <a:cs typeface="+mn-cs"/>
              </a:rPr>
              <a:t>Those</a:t>
            </a:r>
            <a:r>
              <a:rPr kumimoji="0" lang="en-US" sz="2400" b="0" i="1" u="none" strike="noStrike" kern="1200" cap="none" spc="0" normalizeH="0" baseline="0" noProof="0">
                <a:ln>
                  <a:noFill/>
                </a:ln>
                <a:solidFill>
                  <a:schemeClr val="accent5">
                    <a:lumMod val="50000"/>
                  </a:schemeClr>
                </a:solidFill>
                <a:effectLst/>
                <a:uLnTx/>
                <a:uFillTx/>
                <a:latin typeface="Century Gothic"/>
                <a:ea typeface="+mn-ea"/>
                <a:cs typeface="+mn-cs"/>
              </a:rPr>
              <a:t> places are </a:t>
            </a:r>
            <a:r>
              <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rPr>
              <a:t>very good.</a:t>
            </a:r>
          </a:p>
        </p:txBody>
      </p:sp>
      <p:sp>
        <p:nvSpPr>
          <p:cNvPr id="11" name="TextBox 10"/>
          <p:cNvSpPr txBox="1"/>
          <p:nvPr/>
        </p:nvSpPr>
        <p:spPr>
          <a:xfrm>
            <a:off x="204189" y="2607415"/>
            <a:ext cx="11650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In Spanish,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a:t>
            </a:r>
            <a:r>
              <a:rPr kumimoji="0" lang="en-US" sz="2400" b="1" i="0" u="none" strike="noStrike" kern="1200" cap="none" spc="0" normalizeH="0" baseline="0" noProof="0">
                <a:ln>
                  <a:noFill/>
                </a:ln>
                <a:solidFill>
                  <a:schemeClr val="accent5">
                    <a:lumMod val="50000"/>
                  </a:schemeClr>
                </a:solidFill>
                <a:effectLst/>
                <a:uLnTx/>
                <a:uFillTx/>
                <a:latin typeface="Century Gothic"/>
                <a:ea typeface="+mn-ea"/>
                <a:cs typeface="+mn-cs"/>
              </a:rPr>
              <a:t>that</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for </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a </a:t>
            </a:r>
            <a:r>
              <a:rPr kumimoji="0" lang="en-US" sz="2400" b="1" i="1" u="none" strike="noStrike" kern="1200" cap="none" spc="0" normalizeH="0" baseline="0" noProof="0">
                <a:ln>
                  <a:noFill/>
                </a:ln>
                <a:solidFill>
                  <a:schemeClr val="accent5">
                    <a:lumMod val="50000"/>
                  </a:schemeClr>
                </a:solidFill>
                <a:effectLst/>
                <a:uLnTx/>
                <a:uFillTx/>
                <a:latin typeface="Century Gothic"/>
                <a:ea typeface="+mn-ea"/>
                <a:cs typeface="+mn-cs"/>
              </a:rPr>
              <a:t>singular</a:t>
            </a:r>
            <a:r>
              <a:rPr kumimoji="0" lang="en-US" sz="2400" b="0" i="0" u="none" strike="noStrike" kern="1200" cap="none" spc="0" normalizeH="0" noProof="0">
                <a:ln>
                  <a:noFill/>
                </a:ln>
                <a:solidFill>
                  <a:schemeClr val="accent5">
                    <a:lumMod val="50000"/>
                  </a:schemeClr>
                </a:solidFill>
                <a:effectLst/>
                <a:uLnTx/>
                <a:uFillTx/>
                <a:latin typeface="Century Gothic"/>
                <a:ea typeface="+mn-ea"/>
                <a:cs typeface="+mn-cs"/>
              </a:rPr>
              <a:t> </a:t>
            </a:r>
            <a:r>
              <a:rPr kumimoji="0" lang="en-US" sz="2400" b="1" i="1" u="none" strike="noStrike" kern="1200" cap="none" spc="0" normalizeH="0" baseline="0" noProof="0">
                <a:ln>
                  <a:noFill/>
                </a:ln>
                <a:solidFill>
                  <a:schemeClr val="accent5">
                    <a:lumMod val="50000"/>
                  </a:schemeClr>
                </a:solidFill>
                <a:effectLst/>
                <a:uLnTx/>
                <a:uFillTx/>
                <a:latin typeface="Century Gothic"/>
                <a:ea typeface="+mn-ea"/>
                <a:cs typeface="+mn-cs"/>
              </a:rPr>
              <a:t>masculine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use ______.</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3" name="TextBox 12"/>
          <p:cNvSpPr txBox="1"/>
          <p:nvPr/>
        </p:nvSpPr>
        <p:spPr>
          <a:xfrm>
            <a:off x="220462" y="4391788"/>
            <a:ext cx="11379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those</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for a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plural</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masculine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 use ‘</a:t>
            </a: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es</a:t>
            </a:r>
            <a:r>
              <a:rPr kumimoji="0" lang="en-US" sz="2400" b="1" i="0" u="none" strike="noStrike" kern="1200" cap="none" spc="0" normalizeH="0" baseline="0" noProof="0" dirty="0" err="1">
                <a:ln>
                  <a:noFill/>
                </a:ln>
                <a:solidFill>
                  <a:srgbClr val="F66400"/>
                </a:solidFill>
                <a:effectLst/>
                <a:uLnTx/>
                <a:uFillTx/>
                <a:latin typeface="Century Gothic"/>
                <a:ea typeface="+mn-ea"/>
                <a:cs typeface="+mn-cs"/>
              </a:rPr>
              <a:t>os</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2" name="Rectangle 21"/>
          <p:cNvSpPr/>
          <p:nvPr/>
        </p:nvSpPr>
        <p:spPr>
          <a:xfrm>
            <a:off x="8848260" y="2607414"/>
            <a:ext cx="7136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es</a:t>
            </a:r>
            <a:r>
              <a:rPr kumimoji="0" lang="en-US" sz="2400" b="1" i="0" u="none" strike="noStrike" kern="1200" cap="none" spc="0" normalizeH="0" baseline="0" noProof="0" dirty="0">
                <a:ln>
                  <a:noFill/>
                </a:ln>
                <a:solidFill>
                  <a:srgbClr val="F66400"/>
                </a:solidFill>
                <a:effectLst/>
                <a:uLnTx/>
                <a:uFillTx/>
                <a:latin typeface="Century Gothic"/>
                <a:ea typeface="+mn-ea"/>
                <a:cs typeface="+mn-cs"/>
              </a:rPr>
              <a:t>e</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 name="Action Button: Custom 20">
            <a:hlinkClick r:id="" action="ppaction://noaction" highlightClick="1">
              <a:snd r:embed="rId4" name="Ese.wav"/>
            </a:hlinkClick>
            <a:extLst>
              <a:ext uri="{FF2B5EF4-FFF2-40B4-BE49-F238E27FC236}">
                <a16:creationId xmlns:a16="http://schemas.microsoft.com/office/drawing/2014/main" id="{36601F64-B6B8-584C-93C6-63DFEC8EBB61}"/>
              </a:ext>
            </a:extLst>
          </p:cNvPr>
          <p:cNvSpPr/>
          <p:nvPr/>
        </p:nvSpPr>
        <p:spPr>
          <a:xfrm>
            <a:off x="9997598" y="261831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20">
            <a:hlinkClick r:id="" action="ppaction://noaction" highlightClick="1">
              <a:snd r:embed="rId5" name="Esos.wav"/>
            </a:hlinkClick>
            <a:extLst>
              <a:ext uri="{FF2B5EF4-FFF2-40B4-BE49-F238E27FC236}">
                <a16:creationId xmlns:a16="http://schemas.microsoft.com/office/drawing/2014/main" id="{F046C8FF-D4CA-1340-A1AE-46559BABB860}"/>
              </a:ext>
            </a:extLst>
          </p:cNvPr>
          <p:cNvSpPr/>
          <p:nvPr/>
        </p:nvSpPr>
        <p:spPr>
          <a:xfrm>
            <a:off x="8245420" y="435093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ular Callout 13"/>
          <p:cNvSpPr/>
          <p:nvPr/>
        </p:nvSpPr>
        <p:spPr>
          <a:xfrm>
            <a:off x="4888300" y="5501765"/>
            <a:ext cx="6711361" cy="783274"/>
          </a:xfrm>
          <a:prstGeom prst="wedgeRoundRectCallout">
            <a:avLst>
              <a:gd name="adj1" fmla="val -57387"/>
              <a:gd name="adj2" fmla="val -48082"/>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As you know, all adjectives need to </a:t>
            </a:r>
            <a:r>
              <a:rPr lang="en-GB" sz="2000" dirty="0">
                <a:solidFill>
                  <a:srgbClr val="002060"/>
                </a:solidFill>
              </a:rPr>
              <a:t>agree with the </a:t>
            </a:r>
            <a:r>
              <a:rPr lang="en-GB" sz="2000" b="1" dirty="0">
                <a:solidFill>
                  <a:srgbClr val="002060"/>
                </a:solidFill>
              </a:rPr>
              <a:t>gender </a:t>
            </a:r>
            <a:r>
              <a:rPr lang="en-GB" sz="2000" dirty="0">
                <a:solidFill>
                  <a:srgbClr val="002060"/>
                </a:solidFill>
              </a:rPr>
              <a:t>and </a:t>
            </a:r>
            <a:r>
              <a:rPr lang="en-GB" sz="2000" b="1" dirty="0">
                <a:solidFill>
                  <a:srgbClr val="002060"/>
                </a:solidFill>
              </a:rPr>
              <a:t>number </a:t>
            </a:r>
            <a:r>
              <a:rPr lang="en-GB" sz="2000" dirty="0">
                <a:solidFill>
                  <a:srgbClr val="002060"/>
                </a:solidFill>
              </a:rPr>
              <a:t>of the subject of </a:t>
            </a:r>
            <a:r>
              <a:rPr lang="en-GB" sz="2000">
                <a:solidFill>
                  <a:srgbClr val="002060"/>
                </a:solidFill>
              </a:rPr>
              <a:t>the sentence.</a:t>
            </a:r>
            <a:endParaRPr lang="en-GB" sz="2000" dirty="0">
              <a:solidFill>
                <a:srgbClr val="002060"/>
              </a:solidFill>
            </a:endParaRPr>
          </a:p>
        </p:txBody>
      </p:sp>
    </p:spTree>
    <p:extLst>
      <p:ext uri="{BB962C8B-B14F-4D97-AF65-F5344CB8AC3E}">
        <p14:creationId xmlns:p14="http://schemas.microsoft.com/office/powerpoint/2010/main" val="330932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1" grpId="0"/>
      <p:bldP spid="13" grpId="0"/>
      <p:bldP spid="22" grpId="0"/>
      <p:bldP spid="24" grpId="0" animBg="1"/>
      <p:bldP spid="25"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150" name="Google Shape;150;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r>
              <a:rPr lang="en-GB" sz="3600" b="1">
                <a:solidFill>
                  <a:schemeClr val="bg1"/>
                </a:solidFill>
              </a:rPr>
              <a:t>¿Cuánto cuesta…?</a:t>
            </a:r>
          </a:p>
        </p:txBody>
      </p:sp>
      <p:sp>
        <p:nvSpPr>
          <p:cNvPr id="2" name="TextBox 1"/>
          <p:cNvSpPr txBox="1"/>
          <p:nvPr/>
        </p:nvSpPr>
        <p:spPr>
          <a:xfrm>
            <a:off x="10385230" y="623118"/>
            <a:ext cx="1889406" cy="430887"/>
          </a:xfrm>
          <a:prstGeom prst="rect">
            <a:avLst/>
          </a:prstGeom>
          <a:noFill/>
        </p:spPr>
        <p:txBody>
          <a:bodyPr wrap="square" rtlCol="0">
            <a:spAutoFit/>
          </a:bodyPr>
          <a:lstStyle/>
          <a:p>
            <a:pPr algn="l"/>
            <a:r>
              <a:rPr lang="en-GB" sz="2200" b="1">
                <a:solidFill>
                  <a:schemeClr val="accent5">
                    <a:lumMod val="50000"/>
                  </a:schemeClr>
                </a:solidFill>
              </a:rPr>
              <a:t>Persona A </a:t>
            </a:r>
            <a:endParaRPr lang="en-GB" sz="2200" b="1" dirty="0">
              <a:solidFill>
                <a:schemeClr val="accent5">
                  <a:lumMod val="50000"/>
                </a:schemeClr>
              </a:solidFill>
            </a:endParaRPr>
          </a:p>
        </p:txBody>
      </p:sp>
      <p:sp>
        <p:nvSpPr>
          <p:cNvPr id="28"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grpSp>
        <p:nvGrpSpPr>
          <p:cNvPr id="5" name="Group 4">
            <a:extLst>
              <a:ext uri="{FF2B5EF4-FFF2-40B4-BE49-F238E27FC236}">
                <a16:creationId xmlns:a16="http://schemas.microsoft.com/office/drawing/2014/main" id="{804D17AD-557E-B14E-ADE7-B6D1D88DD5FF}"/>
              </a:ext>
            </a:extLst>
          </p:cNvPr>
          <p:cNvGrpSpPr/>
          <p:nvPr/>
        </p:nvGrpSpPr>
        <p:grpSpPr>
          <a:xfrm>
            <a:off x="310118" y="1183174"/>
            <a:ext cx="11821469" cy="5155573"/>
            <a:chOff x="310118" y="1183174"/>
            <a:chExt cx="11821469" cy="5155573"/>
          </a:xfrm>
        </p:grpSpPr>
        <p:sp>
          <p:nvSpPr>
            <p:cNvPr id="25" name="Rectangle 24"/>
            <p:cNvSpPr/>
            <p:nvPr/>
          </p:nvSpPr>
          <p:spPr>
            <a:xfrm>
              <a:off x="312066" y="1189542"/>
              <a:ext cx="5566621" cy="15078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6" name="TextBox 25"/>
            <p:cNvSpPr txBox="1"/>
            <p:nvPr/>
          </p:nvSpPr>
          <p:spPr>
            <a:xfrm>
              <a:off x="3372062" y="2163092"/>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29" name="Rectangle 28">
              <a:extLst>
                <a:ext uri="{FF2B5EF4-FFF2-40B4-BE49-F238E27FC236}">
                  <a16:creationId xmlns:a16="http://schemas.microsoft.com/office/drawing/2014/main" id="{46754208-2349-634F-B8B8-C77F151641DF}"/>
                </a:ext>
              </a:extLst>
            </p:cNvPr>
            <p:cNvSpPr/>
            <p:nvPr/>
          </p:nvSpPr>
          <p:spPr>
            <a:xfrm>
              <a:off x="312066" y="2892224"/>
              <a:ext cx="5566621" cy="16064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0" name="TextBox 29">
              <a:extLst>
                <a:ext uri="{FF2B5EF4-FFF2-40B4-BE49-F238E27FC236}">
                  <a16:creationId xmlns:a16="http://schemas.microsoft.com/office/drawing/2014/main" id="{590138E4-BD61-7B44-A0FE-7767087B4453}"/>
                </a:ext>
              </a:extLst>
            </p:cNvPr>
            <p:cNvSpPr txBox="1"/>
            <p:nvPr/>
          </p:nvSpPr>
          <p:spPr>
            <a:xfrm>
              <a:off x="3372062" y="3964340"/>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31" name="Rectangle 30">
              <a:extLst>
                <a:ext uri="{FF2B5EF4-FFF2-40B4-BE49-F238E27FC236}">
                  <a16:creationId xmlns:a16="http://schemas.microsoft.com/office/drawing/2014/main" id="{BF031C79-3BE5-A34F-91D2-CD595B1C0D12}"/>
                </a:ext>
              </a:extLst>
            </p:cNvPr>
            <p:cNvSpPr/>
            <p:nvPr/>
          </p:nvSpPr>
          <p:spPr>
            <a:xfrm>
              <a:off x="312066" y="4693472"/>
              <a:ext cx="5566621" cy="16064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2" name="TextBox 31">
              <a:extLst>
                <a:ext uri="{FF2B5EF4-FFF2-40B4-BE49-F238E27FC236}">
                  <a16:creationId xmlns:a16="http://schemas.microsoft.com/office/drawing/2014/main" id="{57C3F6FC-C0A9-D448-B59E-94E28B1D424F}"/>
                </a:ext>
              </a:extLst>
            </p:cNvPr>
            <p:cNvSpPr txBox="1"/>
            <p:nvPr/>
          </p:nvSpPr>
          <p:spPr>
            <a:xfrm>
              <a:off x="3372062" y="5765588"/>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33" name="Rectangle 32">
              <a:extLst>
                <a:ext uri="{FF2B5EF4-FFF2-40B4-BE49-F238E27FC236}">
                  <a16:creationId xmlns:a16="http://schemas.microsoft.com/office/drawing/2014/main" id="{0C8548A9-388C-6041-9B82-9922308AB2F0}"/>
                </a:ext>
              </a:extLst>
            </p:cNvPr>
            <p:cNvSpPr/>
            <p:nvPr/>
          </p:nvSpPr>
          <p:spPr>
            <a:xfrm>
              <a:off x="6325045" y="1183174"/>
              <a:ext cx="5566621" cy="15078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4" name="TextBox 33">
              <a:extLst>
                <a:ext uri="{FF2B5EF4-FFF2-40B4-BE49-F238E27FC236}">
                  <a16:creationId xmlns:a16="http://schemas.microsoft.com/office/drawing/2014/main" id="{D5C1530F-B4C7-424B-B0BB-8CC668BC079D}"/>
                </a:ext>
              </a:extLst>
            </p:cNvPr>
            <p:cNvSpPr txBox="1"/>
            <p:nvPr/>
          </p:nvSpPr>
          <p:spPr>
            <a:xfrm>
              <a:off x="9385041" y="2156724"/>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35" name="Rectangle 34">
              <a:extLst>
                <a:ext uri="{FF2B5EF4-FFF2-40B4-BE49-F238E27FC236}">
                  <a16:creationId xmlns:a16="http://schemas.microsoft.com/office/drawing/2014/main" id="{46901A7E-90A4-4C4D-83B3-3CDDAFFF4AFE}"/>
                </a:ext>
              </a:extLst>
            </p:cNvPr>
            <p:cNvSpPr/>
            <p:nvPr/>
          </p:nvSpPr>
          <p:spPr>
            <a:xfrm>
              <a:off x="6325045" y="2885856"/>
              <a:ext cx="5566621" cy="16064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6" name="TextBox 35">
              <a:extLst>
                <a:ext uri="{FF2B5EF4-FFF2-40B4-BE49-F238E27FC236}">
                  <a16:creationId xmlns:a16="http://schemas.microsoft.com/office/drawing/2014/main" id="{4B0C6472-1FCF-6B43-AC0E-64AC9D9A4E92}"/>
                </a:ext>
              </a:extLst>
            </p:cNvPr>
            <p:cNvSpPr txBox="1"/>
            <p:nvPr/>
          </p:nvSpPr>
          <p:spPr>
            <a:xfrm>
              <a:off x="9385041" y="3957972"/>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37" name="Rectangle 36">
              <a:extLst>
                <a:ext uri="{FF2B5EF4-FFF2-40B4-BE49-F238E27FC236}">
                  <a16:creationId xmlns:a16="http://schemas.microsoft.com/office/drawing/2014/main" id="{C095FAC4-03AC-114F-9EC8-347B0C1F74BB}"/>
                </a:ext>
              </a:extLst>
            </p:cNvPr>
            <p:cNvSpPr/>
            <p:nvPr/>
          </p:nvSpPr>
          <p:spPr>
            <a:xfrm>
              <a:off x="6325045" y="4687104"/>
              <a:ext cx="5566621" cy="16064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8" name="TextBox 37">
              <a:extLst>
                <a:ext uri="{FF2B5EF4-FFF2-40B4-BE49-F238E27FC236}">
                  <a16:creationId xmlns:a16="http://schemas.microsoft.com/office/drawing/2014/main" id="{288F6A2E-11F2-9D4A-A9E4-6FF5DB556FAE}"/>
                </a:ext>
              </a:extLst>
            </p:cNvPr>
            <p:cNvSpPr txBox="1"/>
            <p:nvPr/>
          </p:nvSpPr>
          <p:spPr>
            <a:xfrm>
              <a:off x="9385041" y="5759220"/>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pic>
          <p:nvPicPr>
            <p:cNvPr id="7170" name="Picture 2" descr="Rope clipart "/>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453" y="1322276"/>
              <a:ext cx="967383" cy="8236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78294" y="1494272"/>
              <a:ext cx="2046285" cy="461665"/>
            </a:xfrm>
            <a:prstGeom prst="rect">
              <a:avLst/>
            </a:prstGeom>
            <a:noFill/>
          </p:spPr>
          <p:txBody>
            <a:bodyPr wrap="square" rtlCol="0">
              <a:spAutoFit/>
            </a:bodyPr>
            <a:lstStyle/>
            <a:p>
              <a:pPr algn="l"/>
              <a:r>
                <a:rPr lang="en-GB" sz="2400" dirty="0">
                  <a:solidFill>
                    <a:schemeClr val="accent5">
                      <a:lumMod val="50000"/>
                    </a:schemeClr>
                  </a:solidFill>
                </a:rPr>
                <a:t>una </a:t>
              </a:r>
              <a:r>
                <a:rPr lang="en-GB" sz="2400" b="1" dirty="0" err="1">
                  <a:solidFill>
                    <a:schemeClr val="accent5">
                      <a:lumMod val="50000"/>
                    </a:schemeClr>
                  </a:solidFill>
                </a:rPr>
                <a:t>cue</a:t>
              </a:r>
              <a:r>
                <a:rPr lang="en-GB" sz="2400" dirty="0" err="1">
                  <a:solidFill>
                    <a:schemeClr val="accent5">
                      <a:lumMod val="50000"/>
                    </a:schemeClr>
                  </a:solidFill>
                </a:rPr>
                <a:t>rda</a:t>
              </a:r>
              <a:endParaRPr lang="en-GB" sz="2400" dirty="0">
                <a:solidFill>
                  <a:schemeClr val="accent5">
                    <a:lumMod val="50000"/>
                  </a:schemeClr>
                </a:solidFill>
              </a:endParaRPr>
            </a:p>
          </p:txBody>
        </p:sp>
        <p:sp>
          <p:nvSpPr>
            <p:cNvPr id="41" name="TextBox 40"/>
            <p:cNvSpPr txBox="1"/>
            <p:nvPr/>
          </p:nvSpPr>
          <p:spPr>
            <a:xfrm>
              <a:off x="594952" y="2145899"/>
              <a:ext cx="1683917" cy="461665"/>
            </a:xfrm>
            <a:prstGeom prst="rect">
              <a:avLst/>
            </a:prstGeom>
            <a:noFill/>
          </p:spPr>
          <p:txBody>
            <a:bodyPr wrap="square" rtlCol="0">
              <a:spAutoFit/>
            </a:bodyPr>
            <a:lstStyle/>
            <a:p>
              <a:pPr algn="l"/>
              <a:r>
                <a:rPr lang="en-GB" sz="2400">
                  <a:solidFill>
                    <a:schemeClr val="accent5">
                      <a:lumMod val="50000"/>
                    </a:schemeClr>
                  </a:solidFill>
                </a:rPr>
                <a:t>[rope]</a:t>
              </a:r>
              <a:endParaRPr lang="en-GB" sz="2400" dirty="0">
                <a:solidFill>
                  <a:schemeClr val="accent5">
                    <a:lumMod val="50000"/>
                  </a:schemeClr>
                </a:solidFill>
              </a:endParaRPr>
            </a:p>
          </p:txBody>
        </p:sp>
        <p:pic>
          <p:nvPicPr>
            <p:cNvPr id="7172" name="Picture 4" descr="green book clipart&#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830" y="1303216"/>
              <a:ext cx="1281730" cy="94207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8852542" y="1520767"/>
              <a:ext cx="3039124" cy="461665"/>
            </a:xfrm>
            <a:prstGeom prst="rect">
              <a:avLst/>
            </a:prstGeom>
            <a:noFill/>
          </p:spPr>
          <p:txBody>
            <a:bodyPr wrap="square" rtlCol="0">
              <a:spAutoFit/>
            </a:bodyPr>
            <a:lstStyle/>
            <a:p>
              <a:pPr algn="l"/>
              <a:r>
                <a:rPr lang="en-GB" sz="2400" dirty="0">
                  <a:solidFill>
                    <a:schemeClr val="accent5">
                      <a:lumMod val="50000"/>
                    </a:schemeClr>
                  </a:solidFill>
                </a:rPr>
                <a:t>un </a:t>
              </a:r>
              <a:r>
                <a:rPr lang="en-GB" sz="2400" dirty="0" err="1">
                  <a:solidFill>
                    <a:schemeClr val="accent5">
                      <a:lumMod val="50000"/>
                    </a:schemeClr>
                  </a:solidFill>
                </a:rPr>
                <a:t>libro</a:t>
              </a:r>
              <a:r>
                <a:rPr lang="en-GB" sz="2400" dirty="0">
                  <a:solidFill>
                    <a:schemeClr val="accent5">
                      <a:lumMod val="50000"/>
                    </a:schemeClr>
                  </a:solidFill>
                </a:rPr>
                <a:t> de </a:t>
              </a:r>
              <a:r>
                <a:rPr lang="en-GB" sz="2400" b="1" dirty="0" err="1">
                  <a:solidFill>
                    <a:schemeClr val="accent5">
                      <a:lumMod val="50000"/>
                    </a:schemeClr>
                  </a:solidFill>
                </a:rPr>
                <a:t>cue</a:t>
              </a:r>
              <a:r>
                <a:rPr lang="en-GB" sz="2400" dirty="0" err="1">
                  <a:solidFill>
                    <a:schemeClr val="accent5">
                      <a:lumMod val="50000"/>
                    </a:schemeClr>
                  </a:solidFill>
                </a:rPr>
                <a:t>ntos</a:t>
              </a:r>
              <a:endParaRPr lang="en-GB" sz="2400" dirty="0">
                <a:solidFill>
                  <a:schemeClr val="accent5">
                    <a:lumMod val="50000"/>
                  </a:schemeClr>
                </a:solidFill>
              </a:endParaRPr>
            </a:p>
          </p:txBody>
        </p:sp>
        <p:sp>
          <p:nvSpPr>
            <p:cNvPr id="43" name="TextBox 42"/>
            <p:cNvSpPr txBox="1"/>
            <p:nvPr/>
          </p:nvSpPr>
          <p:spPr>
            <a:xfrm>
              <a:off x="6341670" y="2269805"/>
              <a:ext cx="3042174" cy="461665"/>
            </a:xfrm>
            <a:prstGeom prst="rect">
              <a:avLst/>
            </a:prstGeom>
            <a:noFill/>
          </p:spPr>
          <p:txBody>
            <a:bodyPr wrap="square" rtlCol="0">
              <a:spAutoFit/>
            </a:bodyPr>
            <a:lstStyle/>
            <a:p>
              <a:pPr algn="l"/>
              <a:r>
                <a:rPr lang="en-GB" sz="2400">
                  <a:solidFill>
                    <a:schemeClr val="accent5">
                      <a:lumMod val="50000"/>
                    </a:schemeClr>
                  </a:solidFill>
                </a:rPr>
                <a:t>[story book]</a:t>
              </a:r>
              <a:endParaRPr lang="en-GB" sz="2400" dirty="0">
                <a:solidFill>
                  <a:schemeClr val="accent5">
                    <a:lumMod val="50000"/>
                  </a:schemeClr>
                </a:solidFill>
              </a:endParaRPr>
            </a:p>
          </p:txBody>
        </p:sp>
        <p:sp>
          <p:nvSpPr>
            <p:cNvPr id="44" name="TextBox 43"/>
            <p:cNvSpPr txBox="1"/>
            <p:nvPr/>
          </p:nvSpPr>
          <p:spPr>
            <a:xfrm>
              <a:off x="9420725" y="3367138"/>
              <a:ext cx="2710862" cy="461665"/>
            </a:xfrm>
            <a:prstGeom prst="rect">
              <a:avLst/>
            </a:prstGeom>
            <a:noFill/>
          </p:spPr>
          <p:txBody>
            <a:bodyPr wrap="square" rtlCol="0">
              <a:spAutoFit/>
            </a:bodyPr>
            <a:lstStyle/>
            <a:p>
              <a:pPr algn="l"/>
              <a:r>
                <a:rPr lang="en-GB" sz="2400" dirty="0">
                  <a:solidFill>
                    <a:schemeClr val="accent5">
                      <a:lumMod val="50000"/>
                    </a:schemeClr>
                  </a:solidFill>
                </a:rPr>
                <a:t>un </a:t>
              </a:r>
              <a:r>
                <a:rPr lang="en-GB" sz="2400" dirty="0" err="1">
                  <a:solidFill>
                    <a:schemeClr val="accent5">
                      <a:lumMod val="50000"/>
                    </a:schemeClr>
                  </a:solidFill>
                </a:rPr>
                <a:t>re</a:t>
              </a:r>
              <a:r>
                <a:rPr lang="en-GB" sz="2400" b="1" dirty="0" err="1">
                  <a:solidFill>
                    <a:schemeClr val="accent5">
                      <a:lumMod val="50000"/>
                    </a:schemeClr>
                  </a:solidFill>
                </a:rPr>
                <a:t>cue</a:t>
              </a:r>
              <a:r>
                <a:rPr lang="en-GB" sz="2400" dirty="0" err="1">
                  <a:solidFill>
                    <a:schemeClr val="accent5">
                      <a:lumMod val="50000"/>
                    </a:schemeClr>
                  </a:solidFill>
                </a:rPr>
                <a:t>rdo</a:t>
              </a:r>
              <a:endParaRPr lang="en-GB" sz="2400" dirty="0">
                <a:solidFill>
                  <a:schemeClr val="accent5">
                    <a:lumMod val="50000"/>
                  </a:schemeClr>
                </a:solidFill>
              </a:endParaRPr>
            </a:p>
          </p:txBody>
        </p:sp>
        <p:sp>
          <p:nvSpPr>
            <p:cNvPr id="45" name="TextBox 44"/>
            <p:cNvSpPr txBox="1"/>
            <p:nvPr/>
          </p:nvSpPr>
          <p:spPr>
            <a:xfrm>
              <a:off x="6512744" y="3976401"/>
              <a:ext cx="1683917" cy="461665"/>
            </a:xfrm>
            <a:prstGeom prst="rect">
              <a:avLst/>
            </a:prstGeom>
            <a:noFill/>
          </p:spPr>
          <p:txBody>
            <a:bodyPr wrap="square" rtlCol="0">
              <a:spAutoFit/>
            </a:bodyPr>
            <a:lstStyle/>
            <a:p>
              <a:pPr algn="l"/>
              <a:r>
                <a:rPr lang="en-GB" sz="2400">
                  <a:solidFill>
                    <a:schemeClr val="accent5">
                      <a:lumMod val="50000"/>
                    </a:schemeClr>
                  </a:solidFill>
                </a:rPr>
                <a:t>[souvenir]</a:t>
              </a:r>
              <a:endParaRPr lang="en-GB" sz="2400" dirty="0">
                <a:solidFill>
                  <a:schemeClr val="accent5">
                    <a:lumMod val="50000"/>
                  </a:schemeClr>
                </a:solidFill>
              </a:endParaRPr>
            </a:p>
          </p:txBody>
        </p:sp>
        <p:sp>
          <p:nvSpPr>
            <p:cNvPr id="46" name="TextBox 45"/>
            <p:cNvSpPr txBox="1"/>
            <p:nvPr/>
          </p:nvSpPr>
          <p:spPr>
            <a:xfrm>
              <a:off x="3420988" y="5154352"/>
              <a:ext cx="2710862" cy="461665"/>
            </a:xfrm>
            <a:prstGeom prst="rect">
              <a:avLst/>
            </a:prstGeom>
            <a:noFill/>
          </p:spPr>
          <p:txBody>
            <a:bodyPr wrap="square" rtlCol="0">
              <a:spAutoFit/>
            </a:bodyPr>
            <a:lstStyle/>
            <a:p>
              <a:pPr algn="l"/>
              <a:r>
                <a:rPr lang="en-GB" sz="2400">
                  <a:solidFill>
                    <a:schemeClr val="accent5">
                      <a:lumMod val="50000"/>
                    </a:schemeClr>
                  </a:solidFill>
                </a:rPr>
                <a:t>un </a:t>
              </a:r>
              <a:r>
                <a:rPr lang="en-GB" sz="2400" b="1">
                  <a:solidFill>
                    <a:schemeClr val="accent5">
                      <a:lumMod val="50000"/>
                    </a:schemeClr>
                  </a:solidFill>
                </a:rPr>
                <a:t>cua</a:t>
              </a:r>
              <a:r>
                <a:rPr lang="en-GB" sz="2400">
                  <a:solidFill>
                    <a:schemeClr val="accent5">
                      <a:lumMod val="50000"/>
                    </a:schemeClr>
                  </a:solidFill>
                </a:rPr>
                <a:t>dro</a:t>
              </a:r>
              <a:endParaRPr lang="en-GB" sz="2400" dirty="0">
                <a:solidFill>
                  <a:schemeClr val="accent5">
                    <a:lumMod val="50000"/>
                  </a:schemeClr>
                </a:solidFill>
              </a:endParaRPr>
            </a:p>
          </p:txBody>
        </p:sp>
        <p:sp>
          <p:nvSpPr>
            <p:cNvPr id="47" name="TextBox 46"/>
            <p:cNvSpPr txBox="1"/>
            <p:nvPr/>
          </p:nvSpPr>
          <p:spPr>
            <a:xfrm>
              <a:off x="310839" y="5831852"/>
              <a:ext cx="3012235" cy="461665"/>
            </a:xfrm>
            <a:prstGeom prst="rect">
              <a:avLst/>
            </a:prstGeom>
            <a:noFill/>
          </p:spPr>
          <p:txBody>
            <a:bodyPr wrap="square" rtlCol="0">
              <a:spAutoFit/>
            </a:bodyPr>
            <a:lstStyle/>
            <a:p>
              <a:pPr algn="l"/>
              <a:r>
                <a:rPr lang="en-GB" sz="2400">
                  <a:solidFill>
                    <a:schemeClr val="accent5">
                      <a:lumMod val="50000"/>
                    </a:schemeClr>
                  </a:solidFill>
                </a:rPr>
                <a:t>[painting, picture]</a:t>
              </a:r>
              <a:endParaRPr lang="en-GB" sz="2400" dirty="0">
                <a:solidFill>
                  <a:schemeClr val="accent5">
                    <a:lumMod val="50000"/>
                  </a:schemeClr>
                </a:solidFill>
              </a:endParaRPr>
            </a:p>
          </p:txBody>
        </p:sp>
        <p:sp>
          <p:nvSpPr>
            <p:cNvPr id="48" name="TextBox 47"/>
            <p:cNvSpPr txBox="1"/>
            <p:nvPr/>
          </p:nvSpPr>
          <p:spPr>
            <a:xfrm>
              <a:off x="3391554" y="3119119"/>
              <a:ext cx="2118430" cy="830997"/>
            </a:xfrm>
            <a:prstGeom prst="rect">
              <a:avLst/>
            </a:prstGeom>
            <a:noFill/>
          </p:spPr>
          <p:txBody>
            <a:bodyPr wrap="square" rtlCol="0">
              <a:spAutoFit/>
            </a:bodyPr>
            <a:lstStyle/>
            <a:p>
              <a:pPr algn="l"/>
              <a:r>
                <a:rPr lang="en-GB" sz="2400">
                  <a:solidFill>
                    <a:schemeClr val="accent5">
                      <a:lumMod val="50000"/>
                    </a:schemeClr>
                  </a:solidFill>
                </a:rPr>
                <a:t>un viaje de </a:t>
              </a:r>
              <a:r>
                <a:rPr lang="en-GB" sz="2400" b="1">
                  <a:solidFill>
                    <a:schemeClr val="accent5">
                      <a:lumMod val="50000"/>
                    </a:schemeClr>
                  </a:solidFill>
                </a:rPr>
                <a:t>cua</a:t>
              </a:r>
              <a:r>
                <a:rPr lang="en-GB" sz="2400">
                  <a:solidFill>
                    <a:schemeClr val="accent5">
                      <a:lumMod val="50000"/>
                    </a:schemeClr>
                  </a:solidFill>
                </a:rPr>
                <a:t>tro días</a:t>
              </a:r>
              <a:endParaRPr lang="en-GB" sz="2400" dirty="0">
                <a:solidFill>
                  <a:schemeClr val="accent5">
                    <a:lumMod val="50000"/>
                  </a:schemeClr>
                </a:solidFill>
              </a:endParaRPr>
            </a:p>
          </p:txBody>
        </p:sp>
        <p:sp>
          <p:nvSpPr>
            <p:cNvPr id="50" name="TextBox 49"/>
            <p:cNvSpPr txBox="1"/>
            <p:nvPr/>
          </p:nvSpPr>
          <p:spPr>
            <a:xfrm>
              <a:off x="310839" y="3976517"/>
              <a:ext cx="2981009" cy="461665"/>
            </a:xfrm>
            <a:prstGeom prst="rect">
              <a:avLst/>
            </a:prstGeom>
            <a:noFill/>
          </p:spPr>
          <p:txBody>
            <a:bodyPr wrap="square" rtlCol="0">
              <a:spAutoFit/>
            </a:bodyPr>
            <a:lstStyle/>
            <a:p>
              <a:pPr algn="l"/>
              <a:r>
                <a:rPr lang="en-GB" sz="2400" dirty="0">
                  <a:solidFill>
                    <a:srgbClr val="002060"/>
                  </a:solidFill>
                </a:rPr>
                <a:t>[4-day journey]</a:t>
              </a:r>
            </a:p>
          </p:txBody>
        </p:sp>
        <p:pic>
          <p:nvPicPr>
            <p:cNvPr id="7174" name="Picture 6" descr="Concert Ticket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t="23135" b="24524"/>
            <a:stretch/>
          </p:blipFill>
          <p:spPr bwMode="auto">
            <a:xfrm rot="20397249">
              <a:off x="551886" y="3271830"/>
              <a:ext cx="804778" cy="42123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Concert Ticket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t="23135" b="24524"/>
            <a:stretch/>
          </p:blipFill>
          <p:spPr bwMode="auto">
            <a:xfrm rot="20397249">
              <a:off x="1428467" y="3370236"/>
              <a:ext cx="804778" cy="42123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Burgundy Key Ring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7682" y="3031333"/>
              <a:ext cx="1530205" cy="946176"/>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9515852" y="4945442"/>
              <a:ext cx="2317161" cy="830997"/>
            </a:xfrm>
            <a:prstGeom prst="rect">
              <a:avLst/>
            </a:prstGeom>
            <a:noFill/>
          </p:spPr>
          <p:txBody>
            <a:bodyPr wrap="square" rtlCol="0">
              <a:spAutoFit/>
            </a:bodyPr>
            <a:lstStyle/>
            <a:p>
              <a:pPr algn="l"/>
              <a:r>
                <a:rPr lang="en-GB" sz="2400" dirty="0">
                  <a:solidFill>
                    <a:schemeClr val="accent5">
                      <a:lumMod val="50000"/>
                    </a:schemeClr>
                  </a:solidFill>
                </a:rPr>
                <a:t>un </a:t>
              </a:r>
              <a:r>
                <a:rPr lang="en-GB" sz="2400" b="1" dirty="0" err="1">
                  <a:solidFill>
                    <a:schemeClr val="accent5">
                      <a:lumMod val="50000"/>
                    </a:schemeClr>
                  </a:solidFill>
                </a:rPr>
                <a:t>cua</a:t>
              </a:r>
              <a:r>
                <a:rPr lang="en-GB" sz="2400" dirty="0" err="1">
                  <a:solidFill>
                    <a:schemeClr val="accent5">
                      <a:lumMod val="50000"/>
                    </a:schemeClr>
                  </a:solidFill>
                </a:rPr>
                <a:t>rto</a:t>
              </a:r>
              <a:r>
                <a:rPr lang="en-GB" sz="2400" dirty="0">
                  <a:solidFill>
                    <a:schemeClr val="accent5">
                      <a:lumMod val="50000"/>
                    </a:schemeClr>
                  </a:solidFill>
                </a:rPr>
                <a:t> kilo de </a:t>
              </a:r>
              <a:r>
                <a:rPr lang="en-GB" sz="2400" dirty="0" err="1">
                  <a:solidFill>
                    <a:schemeClr val="accent5">
                      <a:lumMod val="50000"/>
                    </a:schemeClr>
                  </a:solidFill>
                </a:rPr>
                <a:t>maíz</a:t>
              </a:r>
              <a:endParaRPr lang="en-GB" sz="2400" dirty="0">
                <a:solidFill>
                  <a:schemeClr val="accent5">
                    <a:lumMod val="50000"/>
                  </a:schemeClr>
                </a:solidFill>
              </a:endParaRPr>
            </a:p>
          </p:txBody>
        </p:sp>
        <p:pic>
          <p:nvPicPr>
            <p:cNvPr id="7182" name="Picture 14" descr="Flour Clipart  | Free downloa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6426" y="4715608"/>
              <a:ext cx="771457" cy="877487"/>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6341670" y="5507750"/>
              <a:ext cx="2487674" cy="830997"/>
            </a:xfrm>
            <a:prstGeom prst="rect">
              <a:avLst/>
            </a:prstGeom>
            <a:noFill/>
          </p:spPr>
          <p:txBody>
            <a:bodyPr wrap="square" rtlCol="0">
              <a:spAutoFit/>
            </a:bodyPr>
            <a:lstStyle/>
            <a:p>
              <a:pPr algn="l"/>
              <a:r>
                <a:rPr lang="en-GB" sz="2400" dirty="0">
                  <a:solidFill>
                    <a:schemeClr val="accent5">
                      <a:lumMod val="50000"/>
                    </a:schemeClr>
                  </a:solidFill>
                </a:rPr>
                <a:t>[a quarter of a kilo of corn]</a:t>
              </a:r>
            </a:p>
          </p:txBody>
        </p:sp>
        <p:pic>
          <p:nvPicPr>
            <p:cNvPr id="39" name="Picture 10" descr="watercolour paint splash transparent background&#10;">
              <a:extLst>
                <a:ext uri="{FF2B5EF4-FFF2-40B4-BE49-F238E27FC236}">
                  <a16:creationId xmlns:a16="http://schemas.microsoft.com/office/drawing/2014/main" id="{36FBE82A-4BDF-1D49-9D61-AB699A61F8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77" y="4790644"/>
              <a:ext cx="1702288" cy="12466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0118" y="1189542"/>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1</a:t>
              </a:r>
            </a:p>
          </p:txBody>
        </p:sp>
        <p:sp>
          <p:nvSpPr>
            <p:cNvPr id="40" name="Rectangle 39"/>
            <p:cNvSpPr/>
            <p:nvPr/>
          </p:nvSpPr>
          <p:spPr>
            <a:xfrm>
              <a:off x="310118" y="2892224"/>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2</a:t>
              </a:r>
            </a:p>
          </p:txBody>
        </p:sp>
        <p:sp>
          <p:nvSpPr>
            <p:cNvPr id="49" name="Rectangle 48"/>
            <p:cNvSpPr/>
            <p:nvPr/>
          </p:nvSpPr>
          <p:spPr>
            <a:xfrm>
              <a:off x="310118" y="4693472"/>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3</a:t>
              </a:r>
            </a:p>
          </p:txBody>
        </p:sp>
        <p:sp>
          <p:nvSpPr>
            <p:cNvPr id="51" name="Rectangle 50"/>
            <p:cNvSpPr/>
            <p:nvPr/>
          </p:nvSpPr>
          <p:spPr>
            <a:xfrm>
              <a:off x="6323712" y="1183174"/>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4</a:t>
              </a:r>
            </a:p>
          </p:txBody>
        </p:sp>
        <p:sp>
          <p:nvSpPr>
            <p:cNvPr id="52" name="Rectangle 51"/>
            <p:cNvSpPr/>
            <p:nvPr/>
          </p:nvSpPr>
          <p:spPr>
            <a:xfrm>
              <a:off x="6323712" y="2885856"/>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5</a:t>
              </a:r>
            </a:p>
          </p:txBody>
        </p:sp>
        <p:sp>
          <p:nvSpPr>
            <p:cNvPr id="53" name="Rectangle 52"/>
            <p:cNvSpPr/>
            <p:nvPr/>
          </p:nvSpPr>
          <p:spPr>
            <a:xfrm>
              <a:off x="6323712" y="4687104"/>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6</a:t>
              </a:r>
            </a:p>
          </p:txBody>
        </p:sp>
      </p:grpSp>
    </p:spTree>
    <p:extLst>
      <p:ext uri="{BB962C8B-B14F-4D97-AF65-F5344CB8AC3E}">
        <p14:creationId xmlns:p14="http://schemas.microsoft.com/office/powerpoint/2010/main" val="2027493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2962275" cy="867128"/>
          </a:xfrm>
          <a:prstGeom prst="rect">
            <a:avLst/>
          </a:prstGeom>
        </p:spPr>
      </p:pic>
      <p:sp>
        <p:nvSpPr>
          <p:cNvPr id="2" name="Title 1"/>
          <p:cNvSpPr>
            <a:spLocks noGrp="1"/>
          </p:cNvSpPr>
          <p:nvPr>
            <p:ph type="title"/>
          </p:nvPr>
        </p:nvSpPr>
        <p:spPr>
          <a:xfrm>
            <a:off x="0" y="336005"/>
            <a:ext cx="2657475" cy="685165"/>
          </a:xfrm>
        </p:spPr>
        <p:txBody>
          <a:bodyPr>
            <a:normAutofit/>
          </a:bodyPr>
          <a:lstStyle/>
          <a:p>
            <a:r>
              <a:rPr lang="en-GB" sz="2600" b="1">
                <a:solidFill>
                  <a:schemeClr val="bg1"/>
                </a:solidFill>
              </a:rPr>
              <a:t>En el mercado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Rounded Rectangle 5"/>
          <p:cNvSpPr/>
          <p:nvPr/>
        </p:nvSpPr>
        <p:spPr>
          <a:xfrm>
            <a:off x="7227201" y="1367829"/>
            <a:ext cx="3162300"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…son </a:t>
            </a:r>
            <a:r>
              <a:rPr lang="en-GB" sz="2200" dirty="0" err="1">
                <a:solidFill>
                  <a:schemeClr val="accent5">
                    <a:lumMod val="50000"/>
                  </a:schemeClr>
                </a:solidFill>
              </a:rPr>
              <a:t>muy</a:t>
            </a:r>
            <a:r>
              <a:rPr lang="en-GB" sz="2200" dirty="0">
                <a:solidFill>
                  <a:schemeClr val="accent5">
                    <a:lumMod val="50000"/>
                  </a:schemeClr>
                </a:solidFill>
              </a:rPr>
              <a:t> bonitos.</a:t>
            </a:r>
          </a:p>
        </p:txBody>
      </p:sp>
      <p:sp>
        <p:nvSpPr>
          <p:cNvPr id="7" name="Rounded Rectangle 6"/>
          <p:cNvSpPr/>
          <p:nvPr/>
        </p:nvSpPr>
        <p:spPr>
          <a:xfrm>
            <a:off x="7486650" y="2025804"/>
            <a:ext cx="4629149"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5">
                    <a:lumMod val="50000"/>
                  </a:schemeClr>
                </a:solidFill>
              </a:rPr>
              <a:t>…</a:t>
            </a:r>
            <a:r>
              <a:rPr lang="en-GB" sz="2200" dirty="0" err="1">
                <a:solidFill>
                  <a:schemeClr val="accent5">
                    <a:lumMod val="50000"/>
                  </a:schemeClr>
                </a:solidFill>
              </a:rPr>
              <a:t>están</a:t>
            </a:r>
            <a:r>
              <a:rPr lang="en-GB" sz="2200" dirty="0">
                <a:solidFill>
                  <a:schemeClr val="accent5">
                    <a:lumMod val="50000"/>
                  </a:schemeClr>
                </a:solidFill>
              </a:rPr>
              <a:t> a </a:t>
            </a:r>
            <a:r>
              <a:rPr lang="en-GB" sz="2200" dirty="0" err="1">
                <a:solidFill>
                  <a:schemeClr val="accent5">
                    <a:lumMod val="50000"/>
                  </a:schemeClr>
                </a:solidFill>
              </a:rPr>
              <a:t>mitad</a:t>
            </a:r>
            <a:r>
              <a:rPr lang="en-GB" sz="2200" dirty="0">
                <a:solidFill>
                  <a:schemeClr val="accent5">
                    <a:lumMod val="50000"/>
                  </a:schemeClr>
                </a:solidFill>
              </a:rPr>
              <a:t> de </a:t>
            </a:r>
            <a:r>
              <a:rPr lang="en-GB" sz="2200" dirty="0" err="1">
                <a:solidFill>
                  <a:schemeClr val="accent5">
                    <a:lumMod val="50000"/>
                  </a:schemeClr>
                </a:solidFill>
              </a:rPr>
              <a:t>precio</a:t>
            </a:r>
            <a:r>
              <a:rPr lang="en-GB" sz="2200" dirty="0">
                <a:solidFill>
                  <a:schemeClr val="accent5">
                    <a:lumMod val="50000"/>
                  </a:schemeClr>
                </a:solidFill>
              </a:rPr>
              <a:t>.</a:t>
            </a:r>
          </a:p>
        </p:txBody>
      </p:sp>
      <p:sp>
        <p:nvSpPr>
          <p:cNvPr id="8" name="Rounded Rectangle 7"/>
          <p:cNvSpPr/>
          <p:nvPr/>
        </p:nvSpPr>
        <p:spPr>
          <a:xfrm>
            <a:off x="7486651" y="2759880"/>
            <a:ext cx="2828925"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a:solidFill>
                  <a:schemeClr val="accent5">
                    <a:lumMod val="50000"/>
                  </a:schemeClr>
                </a:solidFill>
              </a:rPr>
              <a:t>…es muy popular.</a:t>
            </a:r>
          </a:p>
        </p:txBody>
      </p:sp>
      <p:sp>
        <p:nvSpPr>
          <p:cNvPr id="9" name="Rounded Rectangle 8"/>
          <p:cNvSpPr/>
          <p:nvPr/>
        </p:nvSpPr>
        <p:spPr>
          <a:xfrm>
            <a:off x="7486651" y="3450868"/>
            <a:ext cx="4352924"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a:solidFill>
                  <a:schemeClr val="accent5">
                    <a:lumMod val="50000"/>
                  </a:schemeClr>
                </a:solidFill>
              </a:rPr>
              <a:t>…no está roto*.</a:t>
            </a:r>
          </a:p>
        </p:txBody>
      </p:sp>
      <p:sp>
        <p:nvSpPr>
          <p:cNvPr id="10" name="Rounded Rectangle 9"/>
          <p:cNvSpPr/>
          <p:nvPr/>
        </p:nvSpPr>
        <p:spPr>
          <a:xfrm>
            <a:off x="7486650" y="4147943"/>
            <a:ext cx="2877457"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rgbClr val="002060"/>
              </a:solidFill>
            </a:endParaRPr>
          </a:p>
        </p:txBody>
      </p:sp>
      <p:sp>
        <p:nvSpPr>
          <p:cNvPr id="11" name="Rounded Rectangle 10"/>
          <p:cNvSpPr/>
          <p:nvPr/>
        </p:nvSpPr>
        <p:spPr>
          <a:xfrm>
            <a:off x="7486649" y="4869767"/>
            <a:ext cx="2877457"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rgbClr val="002060"/>
              </a:solidFill>
            </a:endParaRPr>
          </a:p>
        </p:txBody>
      </p:sp>
      <p:sp>
        <p:nvSpPr>
          <p:cNvPr id="12" name="Rounded Rectangle 11"/>
          <p:cNvSpPr/>
          <p:nvPr/>
        </p:nvSpPr>
        <p:spPr>
          <a:xfrm>
            <a:off x="7486648" y="5584506"/>
            <a:ext cx="2877457"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rgbClr val="002060"/>
              </a:solidFill>
            </a:endParaRPr>
          </a:p>
        </p:txBody>
      </p:sp>
      <p:sp>
        <p:nvSpPr>
          <p:cNvPr id="14" name="Rectangle 13"/>
          <p:cNvSpPr/>
          <p:nvPr/>
        </p:nvSpPr>
        <p:spPr>
          <a:xfrm>
            <a:off x="195940" y="1349375"/>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1</a:t>
            </a:r>
          </a:p>
        </p:txBody>
      </p:sp>
      <p:sp>
        <p:nvSpPr>
          <p:cNvPr id="15" name="Rectangle 14"/>
          <p:cNvSpPr/>
          <p:nvPr/>
        </p:nvSpPr>
        <p:spPr>
          <a:xfrm>
            <a:off x="201384" y="2048246"/>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2</a:t>
            </a:r>
          </a:p>
        </p:txBody>
      </p:sp>
      <p:sp>
        <p:nvSpPr>
          <p:cNvPr id="16" name="TextBox 15"/>
          <p:cNvSpPr txBox="1"/>
          <p:nvPr/>
        </p:nvSpPr>
        <p:spPr>
          <a:xfrm>
            <a:off x="774695" y="1316554"/>
            <a:ext cx="5482670" cy="430887"/>
          </a:xfrm>
          <a:prstGeom prst="rect">
            <a:avLst/>
          </a:prstGeom>
          <a:noFill/>
        </p:spPr>
        <p:txBody>
          <a:bodyPr wrap="square" rtlCol="0">
            <a:spAutoFit/>
          </a:bodyPr>
          <a:lstStyle/>
          <a:p>
            <a:pPr algn="l"/>
            <a:r>
              <a:rPr lang="en-GB" sz="2200" dirty="0">
                <a:solidFill>
                  <a:schemeClr val="accent5">
                    <a:lumMod val="50000"/>
                  </a:schemeClr>
                </a:solidFill>
              </a:rPr>
              <a:t>Ese </a:t>
            </a:r>
            <a:r>
              <a:rPr lang="en-GB" sz="2200" dirty="0" err="1">
                <a:solidFill>
                  <a:schemeClr val="accent5">
                    <a:lumMod val="50000"/>
                  </a:schemeClr>
                </a:solidFill>
              </a:rPr>
              <a:t>vestido</a:t>
            </a:r>
            <a:r>
              <a:rPr lang="en-GB" sz="2200" dirty="0">
                <a:solidFill>
                  <a:schemeClr val="accent5">
                    <a:lumMod val="50000"/>
                  </a:schemeClr>
                </a:solidFill>
              </a:rPr>
              <a:t> de </a:t>
            </a:r>
            <a:r>
              <a:rPr lang="en-GB" sz="2200" dirty="0" err="1">
                <a:solidFill>
                  <a:schemeClr val="accent5">
                    <a:lumMod val="50000"/>
                  </a:schemeClr>
                </a:solidFill>
              </a:rPr>
              <a:t>boda</a:t>
            </a:r>
            <a:r>
              <a:rPr lang="en-GB" sz="2200" dirty="0">
                <a:solidFill>
                  <a:schemeClr val="accent5">
                    <a:lumMod val="50000"/>
                  </a:schemeClr>
                </a:solidFill>
              </a:rPr>
              <a:t> / </a:t>
            </a:r>
            <a:r>
              <a:rPr lang="en-GB" sz="2200" dirty="0" err="1">
                <a:solidFill>
                  <a:schemeClr val="accent5">
                    <a:lumMod val="50000"/>
                  </a:schemeClr>
                </a:solidFill>
              </a:rPr>
              <a:t>vestidos</a:t>
            </a:r>
            <a:r>
              <a:rPr lang="en-GB" sz="2200" dirty="0">
                <a:solidFill>
                  <a:schemeClr val="accent5">
                    <a:lumMod val="50000"/>
                  </a:schemeClr>
                </a:solidFill>
              </a:rPr>
              <a:t>…</a:t>
            </a:r>
          </a:p>
        </p:txBody>
      </p:sp>
      <p:sp>
        <p:nvSpPr>
          <p:cNvPr id="17" name="TextBox 16"/>
          <p:cNvSpPr txBox="1"/>
          <p:nvPr/>
        </p:nvSpPr>
        <p:spPr>
          <a:xfrm>
            <a:off x="774695" y="2022421"/>
            <a:ext cx="4165600" cy="430887"/>
          </a:xfrm>
          <a:prstGeom prst="rect">
            <a:avLst/>
          </a:prstGeom>
          <a:noFill/>
        </p:spPr>
        <p:txBody>
          <a:bodyPr wrap="square" rtlCol="0">
            <a:spAutoFit/>
          </a:bodyPr>
          <a:lstStyle/>
          <a:p>
            <a:pPr algn="l"/>
            <a:r>
              <a:rPr lang="en-GB" sz="2200" dirty="0" err="1">
                <a:solidFill>
                  <a:schemeClr val="accent5">
                    <a:lumMod val="50000"/>
                  </a:schemeClr>
                </a:solidFill>
              </a:rPr>
              <a:t>Esos</a:t>
            </a:r>
            <a:r>
              <a:rPr lang="en-GB" sz="2200" dirty="0">
                <a:solidFill>
                  <a:schemeClr val="accent5">
                    <a:lumMod val="50000"/>
                  </a:schemeClr>
                </a:solidFill>
              </a:rPr>
              <a:t> </a:t>
            </a:r>
            <a:r>
              <a:rPr lang="en-GB" sz="2200" dirty="0" err="1">
                <a:solidFill>
                  <a:schemeClr val="accent5">
                    <a:lumMod val="50000"/>
                  </a:schemeClr>
                </a:solidFill>
              </a:rPr>
              <a:t>bolígrafo</a:t>
            </a:r>
            <a:r>
              <a:rPr lang="en-GB" sz="2200" dirty="0">
                <a:solidFill>
                  <a:schemeClr val="accent5">
                    <a:lumMod val="50000"/>
                  </a:schemeClr>
                </a:solidFill>
              </a:rPr>
              <a:t>/ </a:t>
            </a:r>
            <a:r>
              <a:rPr lang="en-GB" sz="2200" dirty="0" err="1">
                <a:solidFill>
                  <a:schemeClr val="accent5">
                    <a:lumMod val="50000"/>
                  </a:schemeClr>
                </a:solidFill>
              </a:rPr>
              <a:t>bolígrafos</a:t>
            </a:r>
            <a:r>
              <a:rPr lang="en-GB" sz="2200" dirty="0">
                <a:solidFill>
                  <a:schemeClr val="accent5">
                    <a:lumMod val="50000"/>
                  </a:schemeClr>
                </a:solidFill>
              </a:rPr>
              <a:t>…</a:t>
            </a:r>
          </a:p>
        </p:txBody>
      </p:sp>
      <p:sp>
        <p:nvSpPr>
          <p:cNvPr id="18" name="Rectangle 17"/>
          <p:cNvSpPr/>
          <p:nvPr/>
        </p:nvSpPr>
        <p:spPr>
          <a:xfrm>
            <a:off x="195940" y="2759880"/>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3</a:t>
            </a:r>
          </a:p>
        </p:txBody>
      </p:sp>
      <p:sp>
        <p:nvSpPr>
          <p:cNvPr id="19" name="Rectangle 18"/>
          <p:cNvSpPr/>
          <p:nvPr/>
        </p:nvSpPr>
        <p:spPr>
          <a:xfrm>
            <a:off x="201384" y="3458751"/>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4</a:t>
            </a:r>
          </a:p>
        </p:txBody>
      </p:sp>
      <p:sp>
        <p:nvSpPr>
          <p:cNvPr id="20" name="TextBox 19"/>
          <p:cNvSpPr txBox="1"/>
          <p:nvPr/>
        </p:nvSpPr>
        <p:spPr>
          <a:xfrm>
            <a:off x="774695" y="2759880"/>
            <a:ext cx="4165600" cy="430887"/>
          </a:xfrm>
          <a:prstGeom prst="rect">
            <a:avLst/>
          </a:prstGeom>
          <a:noFill/>
        </p:spPr>
        <p:txBody>
          <a:bodyPr wrap="square" rtlCol="0">
            <a:spAutoFit/>
          </a:bodyPr>
          <a:lstStyle/>
          <a:p>
            <a:pPr algn="l"/>
            <a:r>
              <a:rPr lang="en-GB" sz="2200" dirty="0">
                <a:solidFill>
                  <a:schemeClr val="accent5">
                    <a:lumMod val="50000"/>
                  </a:schemeClr>
                </a:solidFill>
              </a:rPr>
              <a:t>Ese </a:t>
            </a:r>
            <a:r>
              <a:rPr lang="en-GB" sz="2200" dirty="0" err="1">
                <a:solidFill>
                  <a:schemeClr val="accent5">
                    <a:lumMod val="50000"/>
                  </a:schemeClr>
                </a:solidFill>
              </a:rPr>
              <a:t>recuerdos</a:t>
            </a:r>
            <a:r>
              <a:rPr lang="en-GB" sz="2200" dirty="0">
                <a:solidFill>
                  <a:schemeClr val="accent5">
                    <a:lumMod val="50000"/>
                  </a:schemeClr>
                </a:solidFill>
              </a:rPr>
              <a:t> / </a:t>
            </a:r>
            <a:r>
              <a:rPr lang="en-GB" sz="2200" dirty="0" err="1">
                <a:solidFill>
                  <a:schemeClr val="accent5">
                    <a:lumMod val="50000"/>
                  </a:schemeClr>
                </a:solidFill>
              </a:rPr>
              <a:t>recuerdo</a:t>
            </a:r>
            <a:r>
              <a:rPr lang="en-GB" sz="2200" dirty="0">
                <a:solidFill>
                  <a:schemeClr val="accent5">
                    <a:lumMod val="50000"/>
                  </a:schemeClr>
                </a:solidFill>
              </a:rPr>
              <a:t>…</a:t>
            </a:r>
          </a:p>
        </p:txBody>
      </p:sp>
      <p:sp>
        <p:nvSpPr>
          <p:cNvPr id="21" name="TextBox 20"/>
          <p:cNvSpPr txBox="1"/>
          <p:nvPr/>
        </p:nvSpPr>
        <p:spPr>
          <a:xfrm>
            <a:off x="774695" y="3442117"/>
            <a:ext cx="4165600" cy="430887"/>
          </a:xfrm>
          <a:prstGeom prst="rect">
            <a:avLst/>
          </a:prstGeom>
          <a:noFill/>
        </p:spPr>
        <p:txBody>
          <a:bodyPr wrap="square" rtlCol="0">
            <a:spAutoFit/>
          </a:bodyPr>
          <a:lstStyle/>
          <a:p>
            <a:pPr algn="l"/>
            <a:r>
              <a:rPr lang="en-GB" sz="2200" dirty="0" err="1">
                <a:solidFill>
                  <a:schemeClr val="accent5">
                    <a:lumMod val="50000"/>
                  </a:schemeClr>
                </a:solidFill>
              </a:rPr>
              <a:t>Esos</a:t>
            </a:r>
            <a:r>
              <a:rPr lang="en-GB" sz="2200" dirty="0">
                <a:solidFill>
                  <a:schemeClr val="accent5">
                    <a:lumMod val="50000"/>
                  </a:schemeClr>
                </a:solidFill>
              </a:rPr>
              <a:t> </a:t>
            </a:r>
            <a:r>
              <a:rPr lang="en-GB" sz="2200" dirty="0" err="1">
                <a:solidFill>
                  <a:schemeClr val="accent5">
                    <a:lumMod val="50000"/>
                  </a:schemeClr>
                </a:solidFill>
              </a:rPr>
              <a:t>relojes</a:t>
            </a:r>
            <a:r>
              <a:rPr lang="en-GB" sz="2200" dirty="0">
                <a:solidFill>
                  <a:schemeClr val="accent5">
                    <a:lumMod val="50000"/>
                  </a:schemeClr>
                </a:solidFill>
              </a:rPr>
              <a:t> / </a:t>
            </a:r>
            <a:r>
              <a:rPr lang="en-GB" sz="2200" dirty="0" err="1">
                <a:solidFill>
                  <a:schemeClr val="accent5">
                    <a:lumMod val="50000"/>
                  </a:schemeClr>
                </a:solidFill>
              </a:rPr>
              <a:t>reloj</a:t>
            </a:r>
            <a:r>
              <a:rPr lang="en-GB" sz="2200" dirty="0">
                <a:solidFill>
                  <a:schemeClr val="accent5">
                    <a:lumMod val="50000"/>
                  </a:schemeClr>
                </a:solidFill>
              </a:rPr>
              <a:t>…</a:t>
            </a:r>
          </a:p>
        </p:txBody>
      </p:sp>
      <p:sp>
        <p:nvSpPr>
          <p:cNvPr id="23" name="Rectangle 22"/>
          <p:cNvSpPr/>
          <p:nvPr/>
        </p:nvSpPr>
        <p:spPr>
          <a:xfrm>
            <a:off x="201384" y="4170385"/>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5</a:t>
            </a:r>
          </a:p>
        </p:txBody>
      </p:sp>
      <p:sp>
        <p:nvSpPr>
          <p:cNvPr id="24" name="Rectangle 23"/>
          <p:cNvSpPr/>
          <p:nvPr/>
        </p:nvSpPr>
        <p:spPr>
          <a:xfrm>
            <a:off x="201384" y="4882019"/>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6</a:t>
            </a:r>
          </a:p>
        </p:txBody>
      </p:sp>
      <p:sp>
        <p:nvSpPr>
          <p:cNvPr id="25" name="Rectangle 24"/>
          <p:cNvSpPr/>
          <p:nvPr/>
        </p:nvSpPr>
        <p:spPr>
          <a:xfrm>
            <a:off x="195940" y="5583368"/>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7</a:t>
            </a:r>
          </a:p>
        </p:txBody>
      </p:sp>
      <p:sp>
        <p:nvSpPr>
          <p:cNvPr id="26" name="TextBox 25"/>
          <p:cNvSpPr txBox="1"/>
          <p:nvPr/>
        </p:nvSpPr>
        <p:spPr>
          <a:xfrm>
            <a:off x="774695" y="4155060"/>
            <a:ext cx="4165600" cy="430887"/>
          </a:xfrm>
          <a:prstGeom prst="rect">
            <a:avLst/>
          </a:prstGeom>
          <a:noFill/>
        </p:spPr>
        <p:txBody>
          <a:bodyPr wrap="square" rtlCol="0">
            <a:spAutoFit/>
          </a:bodyPr>
          <a:lstStyle/>
          <a:p>
            <a:pPr algn="l"/>
            <a:r>
              <a:rPr lang="en-GB" sz="2200" dirty="0" err="1">
                <a:solidFill>
                  <a:schemeClr val="accent5">
                    <a:lumMod val="50000"/>
                  </a:schemeClr>
                </a:solidFill>
              </a:rPr>
              <a:t>Esos</a:t>
            </a:r>
            <a:r>
              <a:rPr lang="en-GB" sz="2200" dirty="0">
                <a:solidFill>
                  <a:schemeClr val="accent5">
                    <a:lumMod val="50000"/>
                  </a:schemeClr>
                </a:solidFill>
              </a:rPr>
              <a:t> </a:t>
            </a:r>
            <a:r>
              <a:rPr lang="en-GB" sz="2200" dirty="0" err="1">
                <a:solidFill>
                  <a:schemeClr val="accent5">
                    <a:lumMod val="50000"/>
                  </a:schemeClr>
                </a:solidFill>
              </a:rPr>
              <a:t>libro</a:t>
            </a:r>
            <a:r>
              <a:rPr lang="en-GB" sz="2200" dirty="0">
                <a:solidFill>
                  <a:schemeClr val="accent5">
                    <a:lumMod val="50000"/>
                  </a:schemeClr>
                </a:solidFill>
              </a:rPr>
              <a:t> / </a:t>
            </a:r>
            <a:r>
              <a:rPr lang="en-GB" sz="2200" dirty="0" err="1">
                <a:solidFill>
                  <a:schemeClr val="accent5">
                    <a:lumMod val="50000"/>
                  </a:schemeClr>
                </a:solidFill>
              </a:rPr>
              <a:t>libros</a:t>
            </a:r>
            <a:r>
              <a:rPr lang="en-GB" sz="2200" dirty="0">
                <a:solidFill>
                  <a:schemeClr val="accent5">
                    <a:lumMod val="50000"/>
                  </a:schemeClr>
                </a:solidFill>
              </a:rPr>
              <a:t>…</a:t>
            </a:r>
          </a:p>
        </p:txBody>
      </p:sp>
      <p:sp>
        <p:nvSpPr>
          <p:cNvPr id="27" name="TextBox 26"/>
          <p:cNvSpPr txBox="1"/>
          <p:nvPr/>
        </p:nvSpPr>
        <p:spPr>
          <a:xfrm>
            <a:off x="774694" y="4892519"/>
            <a:ext cx="6023440" cy="430887"/>
          </a:xfrm>
          <a:prstGeom prst="rect">
            <a:avLst/>
          </a:prstGeom>
          <a:noFill/>
        </p:spPr>
        <p:txBody>
          <a:bodyPr wrap="square" rtlCol="0">
            <a:spAutoFit/>
          </a:bodyPr>
          <a:lstStyle/>
          <a:p>
            <a:pPr algn="l"/>
            <a:r>
              <a:rPr lang="en-GB" sz="2200" dirty="0">
                <a:solidFill>
                  <a:schemeClr val="accent5">
                    <a:lumMod val="50000"/>
                  </a:schemeClr>
                </a:solidFill>
              </a:rPr>
              <a:t>Ese </a:t>
            </a:r>
            <a:r>
              <a:rPr lang="en-GB" sz="2200" dirty="0" err="1">
                <a:solidFill>
                  <a:schemeClr val="accent5">
                    <a:lumMod val="50000"/>
                  </a:schemeClr>
                </a:solidFill>
              </a:rPr>
              <a:t>juego</a:t>
            </a:r>
            <a:r>
              <a:rPr lang="en-GB" sz="2200" dirty="0">
                <a:solidFill>
                  <a:schemeClr val="accent5">
                    <a:lumMod val="50000"/>
                  </a:schemeClr>
                </a:solidFill>
              </a:rPr>
              <a:t>/ </a:t>
            </a:r>
            <a:r>
              <a:rPr lang="en-GB" sz="2200" dirty="0" err="1">
                <a:solidFill>
                  <a:schemeClr val="accent5">
                    <a:lumMod val="50000"/>
                  </a:schemeClr>
                </a:solidFill>
              </a:rPr>
              <a:t>juegos</a:t>
            </a:r>
            <a:r>
              <a:rPr lang="en-GB" sz="2200" dirty="0">
                <a:solidFill>
                  <a:schemeClr val="accent5">
                    <a:lumMod val="50000"/>
                  </a:schemeClr>
                </a:solidFill>
              </a:rPr>
              <a:t>…</a:t>
            </a:r>
          </a:p>
        </p:txBody>
      </p:sp>
      <p:sp>
        <p:nvSpPr>
          <p:cNvPr id="28" name="TextBox 27"/>
          <p:cNvSpPr txBox="1"/>
          <p:nvPr/>
        </p:nvSpPr>
        <p:spPr>
          <a:xfrm>
            <a:off x="774695" y="5574756"/>
            <a:ext cx="6217776" cy="430887"/>
          </a:xfrm>
          <a:prstGeom prst="rect">
            <a:avLst/>
          </a:prstGeom>
          <a:noFill/>
        </p:spPr>
        <p:txBody>
          <a:bodyPr wrap="square" rtlCol="0">
            <a:spAutoFit/>
          </a:bodyPr>
          <a:lstStyle/>
          <a:p>
            <a:pPr algn="l"/>
            <a:r>
              <a:rPr lang="en-GB" sz="2200" dirty="0" err="1">
                <a:solidFill>
                  <a:schemeClr val="accent5">
                    <a:lumMod val="50000"/>
                  </a:schemeClr>
                </a:solidFill>
              </a:rPr>
              <a:t>Esos</a:t>
            </a:r>
            <a:r>
              <a:rPr lang="en-GB" sz="2200" dirty="0">
                <a:solidFill>
                  <a:schemeClr val="accent5">
                    <a:lumMod val="50000"/>
                  </a:schemeClr>
                </a:solidFill>
              </a:rPr>
              <a:t> </a:t>
            </a:r>
            <a:r>
              <a:rPr lang="en-GB" sz="2200" dirty="0" err="1">
                <a:solidFill>
                  <a:schemeClr val="accent5">
                    <a:lumMod val="50000"/>
                  </a:schemeClr>
                </a:solidFill>
              </a:rPr>
              <a:t>planos</a:t>
            </a:r>
            <a:r>
              <a:rPr lang="en-GB" sz="2200" dirty="0">
                <a:solidFill>
                  <a:schemeClr val="accent5">
                    <a:lumMod val="50000"/>
                  </a:schemeClr>
                </a:solidFill>
              </a:rPr>
              <a:t> de México / </a:t>
            </a:r>
            <a:r>
              <a:rPr lang="en-GB" sz="2200" dirty="0" err="1">
                <a:solidFill>
                  <a:schemeClr val="accent5">
                    <a:lumMod val="50000"/>
                  </a:schemeClr>
                </a:solidFill>
              </a:rPr>
              <a:t>plano</a:t>
            </a:r>
            <a:r>
              <a:rPr lang="en-GB" sz="2200" dirty="0">
                <a:solidFill>
                  <a:schemeClr val="accent5">
                    <a:lumMod val="50000"/>
                  </a:schemeClr>
                </a:solidFill>
              </a:rPr>
              <a:t> de México…</a:t>
            </a:r>
          </a:p>
        </p:txBody>
      </p:sp>
      <p:sp>
        <p:nvSpPr>
          <p:cNvPr id="30" name="Rectangle 29"/>
          <p:cNvSpPr/>
          <p:nvPr/>
        </p:nvSpPr>
        <p:spPr>
          <a:xfrm>
            <a:off x="6788148" y="1344250"/>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a</a:t>
            </a:r>
          </a:p>
        </p:txBody>
      </p:sp>
      <p:sp>
        <p:nvSpPr>
          <p:cNvPr id="31" name="Rectangle 30"/>
          <p:cNvSpPr/>
          <p:nvPr/>
        </p:nvSpPr>
        <p:spPr>
          <a:xfrm>
            <a:off x="6793592" y="2043121"/>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b</a:t>
            </a:r>
          </a:p>
        </p:txBody>
      </p:sp>
      <p:sp>
        <p:nvSpPr>
          <p:cNvPr id="32" name="Rectangle 31"/>
          <p:cNvSpPr/>
          <p:nvPr/>
        </p:nvSpPr>
        <p:spPr>
          <a:xfrm>
            <a:off x="6788148" y="2754755"/>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c</a:t>
            </a:r>
          </a:p>
        </p:txBody>
      </p:sp>
      <p:sp>
        <p:nvSpPr>
          <p:cNvPr id="33" name="Rectangle 32"/>
          <p:cNvSpPr/>
          <p:nvPr/>
        </p:nvSpPr>
        <p:spPr>
          <a:xfrm>
            <a:off x="6793592" y="3466166"/>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d</a:t>
            </a:r>
          </a:p>
        </p:txBody>
      </p:sp>
      <p:sp>
        <p:nvSpPr>
          <p:cNvPr id="34" name="Rectangle 33"/>
          <p:cNvSpPr/>
          <p:nvPr/>
        </p:nvSpPr>
        <p:spPr>
          <a:xfrm>
            <a:off x="6793592" y="4188839"/>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e</a:t>
            </a:r>
          </a:p>
        </p:txBody>
      </p:sp>
      <p:sp>
        <p:nvSpPr>
          <p:cNvPr id="35" name="Rectangle 34"/>
          <p:cNvSpPr/>
          <p:nvPr/>
        </p:nvSpPr>
        <p:spPr>
          <a:xfrm>
            <a:off x="6793592" y="487689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f</a:t>
            </a:r>
          </a:p>
        </p:txBody>
      </p:sp>
      <p:sp>
        <p:nvSpPr>
          <p:cNvPr id="36" name="Rectangle 35"/>
          <p:cNvSpPr/>
          <p:nvPr/>
        </p:nvSpPr>
        <p:spPr>
          <a:xfrm>
            <a:off x="6798134" y="5585295"/>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g</a:t>
            </a:r>
          </a:p>
        </p:txBody>
      </p:sp>
      <p:cxnSp>
        <p:nvCxnSpPr>
          <p:cNvPr id="38" name="Straight Connector 37"/>
          <p:cNvCxnSpPr/>
          <p:nvPr/>
        </p:nvCxnSpPr>
        <p:spPr>
          <a:xfrm flipV="1">
            <a:off x="1457325" y="1754266"/>
            <a:ext cx="2166377" cy="512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052762" y="124589"/>
            <a:ext cx="8058150" cy="1107996"/>
          </a:xfrm>
          <a:prstGeom prst="rect">
            <a:avLst/>
          </a:prstGeom>
          <a:noFill/>
        </p:spPr>
        <p:txBody>
          <a:bodyPr wrap="square" rtlCol="0">
            <a:spAutoFit/>
          </a:bodyPr>
          <a:lstStyle/>
          <a:p>
            <a:pPr algn="l"/>
            <a:r>
              <a:rPr lang="en-GB" sz="2200" dirty="0">
                <a:solidFill>
                  <a:schemeClr val="accent5">
                    <a:lumMod val="50000"/>
                  </a:schemeClr>
                </a:solidFill>
                <a:latin typeface="+mj-lt"/>
              </a:rPr>
              <a:t>Lee las </a:t>
            </a:r>
            <a:r>
              <a:rPr lang="en-GB" sz="2200" dirty="0" err="1">
                <a:solidFill>
                  <a:schemeClr val="accent5">
                    <a:lumMod val="50000"/>
                  </a:schemeClr>
                </a:solidFill>
                <a:latin typeface="+mj-lt"/>
              </a:rPr>
              <a:t>frases</a:t>
            </a:r>
            <a:r>
              <a:rPr lang="en-GB" sz="2200" dirty="0">
                <a:solidFill>
                  <a:schemeClr val="accent5">
                    <a:lumMod val="50000"/>
                  </a:schemeClr>
                </a:solidFill>
                <a:latin typeface="+mj-lt"/>
              </a:rPr>
              <a:t>. </a:t>
            </a:r>
            <a:r>
              <a:rPr lang="en-GB" sz="2200" dirty="0" err="1">
                <a:solidFill>
                  <a:schemeClr val="accent5">
                    <a:lumMod val="50000"/>
                  </a:schemeClr>
                </a:solidFill>
                <a:latin typeface="+mj-lt"/>
              </a:rPr>
              <a:t>Elige</a:t>
            </a:r>
            <a:r>
              <a:rPr lang="en-GB" sz="2200" dirty="0">
                <a:solidFill>
                  <a:schemeClr val="accent5">
                    <a:lumMod val="50000"/>
                  </a:schemeClr>
                </a:solidFill>
                <a:latin typeface="+mj-lt"/>
              </a:rPr>
              <a:t> la forma </a:t>
            </a:r>
            <a:r>
              <a:rPr lang="en-GB" sz="2200" dirty="0" err="1">
                <a:solidFill>
                  <a:schemeClr val="accent5">
                    <a:lumMod val="50000"/>
                  </a:schemeClr>
                </a:solidFill>
                <a:latin typeface="+mj-lt"/>
              </a:rPr>
              <a:t>correcta</a:t>
            </a:r>
            <a:r>
              <a:rPr lang="en-GB" sz="2200" dirty="0">
                <a:solidFill>
                  <a:schemeClr val="accent5">
                    <a:lumMod val="50000"/>
                  </a:schemeClr>
                </a:solidFill>
                <a:latin typeface="+mj-lt"/>
              </a:rPr>
              <a:t> del </a:t>
            </a:r>
            <a:r>
              <a:rPr lang="en-GB" sz="2200" dirty="0" err="1">
                <a:solidFill>
                  <a:schemeClr val="accent5">
                    <a:lumMod val="50000"/>
                  </a:schemeClr>
                </a:solidFill>
                <a:latin typeface="+mj-lt"/>
              </a:rPr>
              <a:t>nombre</a:t>
            </a:r>
            <a:r>
              <a:rPr lang="en-GB" sz="2200" dirty="0">
                <a:solidFill>
                  <a:schemeClr val="accent5">
                    <a:lumMod val="50000"/>
                  </a:schemeClr>
                </a:solidFill>
                <a:latin typeface="+mj-lt"/>
              </a:rPr>
              <a:t>.</a:t>
            </a:r>
          </a:p>
          <a:p>
            <a:pPr algn="l"/>
            <a:r>
              <a:rPr lang="en-GB" sz="2200" dirty="0" err="1">
                <a:solidFill>
                  <a:schemeClr val="accent5">
                    <a:lumMod val="50000"/>
                  </a:schemeClr>
                </a:solidFill>
                <a:latin typeface="+mj-lt"/>
              </a:rPr>
              <a:t>También</a:t>
            </a:r>
            <a:r>
              <a:rPr lang="en-GB" sz="2200" dirty="0">
                <a:solidFill>
                  <a:schemeClr val="accent5">
                    <a:lumMod val="50000"/>
                  </a:schemeClr>
                </a:solidFill>
                <a:latin typeface="+mj-lt"/>
              </a:rPr>
              <a:t>, </a:t>
            </a:r>
            <a:r>
              <a:rPr lang="en-GB" sz="2200" dirty="0" err="1">
                <a:solidFill>
                  <a:schemeClr val="accent5">
                    <a:lumMod val="50000"/>
                  </a:schemeClr>
                </a:solidFill>
                <a:latin typeface="+mj-lt"/>
              </a:rPr>
              <a:t>elige</a:t>
            </a:r>
            <a:r>
              <a:rPr lang="en-GB" sz="2200" dirty="0">
                <a:solidFill>
                  <a:schemeClr val="accent5">
                    <a:lumMod val="50000"/>
                  </a:schemeClr>
                </a:solidFill>
                <a:latin typeface="+mj-lt"/>
              </a:rPr>
              <a:t> una </a:t>
            </a:r>
            <a:r>
              <a:rPr lang="en-GB" sz="2200" dirty="0" err="1">
                <a:solidFill>
                  <a:schemeClr val="accent5">
                    <a:lumMod val="50000"/>
                  </a:schemeClr>
                </a:solidFill>
                <a:latin typeface="+mj-lt"/>
              </a:rPr>
              <a:t>opción</a:t>
            </a:r>
            <a:r>
              <a:rPr lang="en-GB" sz="2200" dirty="0">
                <a:solidFill>
                  <a:schemeClr val="accent5">
                    <a:lumMod val="50000"/>
                  </a:schemeClr>
                </a:solidFill>
                <a:latin typeface="+mj-lt"/>
              </a:rPr>
              <a:t> (a-g) para </a:t>
            </a:r>
            <a:r>
              <a:rPr lang="en-GB" sz="2200" dirty="0" err="1">
                <a:solidFill>
                  <a:schemeClr val="accent5">
                    <a:lumMod val="50000"/>
                  </a:schemeClr>
                </a:solidFill>
                <a:latin typeface="+mj-lt"/>
              </a:rPr>
              <a:t>completar</a:t>
            </a:r>
            <a:r>
              <a:rPr lang="en-GB" sz="2200" dirty="0">
                <a:solidFill>
                  <a:schemeClr val="accent5">
                    <a:lumMod val="50000"/>
                  </a:schemeClr>
                </a:solidFill>
                <a:latin typeface="+mj-lt"/>
              </a:rPr>
              <a:t> la </a:t>
            </a:r>
            <a:r>
              <a:rPr lang="en-GB" sz="2200" dirty="0" err="1">
                <a:solidFill>
                  <a:schemeClr val="accent5">
                    <a:lumMod val="50000"/>
                  </a:schemeClr>
                </a:solidFill>
                <a:latin typeface="+mj-lt"/>
              </a:rPr>
              <a:t>frase</a:t>
            </a:r>
            <a:r>
              <a:rPr lang="en-GB" sz="2200" dirty="0">
                <a:solidFill>
                  <a:schemeClr val="accent5">
                    <a:lumMod val="50000"/>
                  </a:schemeClr>
                </a:solidFill>
                <a:latin typeface="+mj-lt"/>
              </a:rPr>
              <a:t>.</a:t>
            </a:r>
          </a:p>
          <a:p>
            <a:pPr algn="l"/>
            <a:r>
              <a:rPr lang="en-GB" sz="2200" b="1" i="1" dirty="0" err="1">
                <a:solidFill>
                  <a:schemeClr val="accent5">
                    <a:lumMod val="50000"/>
                  </a:schemeClr>
                </a:solidFill>
                <a:latin typeface="+mj-lt"/>
              </a:rPr>
              <a:t>iAtención</a:t>
            </a:r>
            <a:r>
              <a:rPr lang="en-GB" sz="2200" b="1" i="1" dirty="0">
                <a:solidFill>
                  <a:schemeClr val="accent5">
                    <a:lumMod val="50000"/>
                  </a:schemeClr>
                </a:solidFill>
                <a:latin typeface="+mj-lt"/>
              </a:rPr>
              <a:t>! </a:t>
            </a:r>
            <a:r>
              <a:rPr lang="en-GB" sz="2200" dirty="0">
                <a:solidFill>
                  <a:schemeClr val="accent5">
                    <a:lumMod val="50000"/>
                  </a:schemeClr>
                </a:solidFill>
                <a:latin typeface="+mj-lt"/>
              </a:rPr>
              <a:t>Hay </a:t>
            </a:r>
            <a:r>
              <a:rPr lang="en-GB" sz="2200" dirty="0" err="1">
                <a:solidFill>
                  <a:schemeClr val="accent5">
                    <a:lumMod val="50000"/>
                  </a:schemeClr>
                </a:solidFill>
                <a:latin typeface="+mj-lt"/>
              </a:rPr>
              <a:t>varias</a:t>
            </a:r>
            <a:r>
              <a:rPr lang="en-GB" sz="2200" dirty="0">
                <a:solidFill>
                  <a:schemeClr val="accent5">
                    <a:lumMod val="50000"/>
                  </a:schemeClr>
                </a:solidFill>
                <a:latin typeface="+mj-lt"/>
              </a:rPr>
              <a:t> </a:t>
            </a:r>
            <a:r>
              <a:rPr lang="en-GB" sz="2200" dirty="0" err="1">
                <a:solidFill>
                  <a:schemeClr val="accent5">
                    <a:lumMod val="50000"/>
                  </a:schemeClr>
                </a:solidFill>
                <a:latin typeface="+mj-lt"/>
              </a:rPr>
              <a:t>posibilidades</a:t>
            </a:r>
            <a:r>
              <a:rPr lang="en-GB" sz="2200" dirty="0">
                <a:solidFill>
                  <a:schemeClr val="accent5">
                    <a:lumMod val="50000"/>
                  </a:schemeClr>
                </a:solidFill>
                <a:latin typeface="+mj-lt"/>
              </a:rPr>
              <a:t>.</a:t>
            </a:r>
          </a:p>
        </p:txBody>
      </p:sp>
      <p:sp>
        <p:nvSpPr>
          <p:cNvPr id="41" name="Rounded Rectangle 40"/>
          <p:cNvSpPr/>
          <p:nvPr/>
        </p:nvSpPr>
        <p:spPr>
          <a:xfrm>
            <a:off x="7486651" y="4196443"/>
            <a:ext cx="4352924"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5">
                    <a:lumMod val="50000"/>
                  </a:schemeClr>
                </a:solidFill>
              </a:rPr>
              <a:t>…cuesta </a:t>
            </a:r>
            <a:r>
              <a:rPr lang="en-GB" sz="2200" dirty="0" err="1">
                <a:solidFill>
                  <a:schemeClr val="accent5">
                    <a:lumMod val="50000"/>
                  </a:schemeClr>
                </a:solidFill>
              </a:rPr>
              <a:t>nueve</a:t>
            </a:r>
            <a:r>
              <a:rPr lang="en-GB" sz="2200" dirty="0">
                <a:solidFill>
                  <a:schemeClr val="accent5">
                    <a:lumMod val="50000"/>
                  </a:schemeClr>
                </a:solidFill>
              </a:rPr>
              <a:t> euros. </a:t>
            </a:r>
          </a:p>
        </p:txBody>
      </p:sp>
      <p:sp>
        <p:nvSpPr>
          <p:cNvPr id="42" name="Rounded Rectangle 41"/>
          <p:cNvSpPr/>
          <p:nvPr/>
        </p:nvSpPr>
        <p:spPr>
          <a:xfrm>
            <a:off x="7486651" y="5615732"/>
            <a:ext cx="4352924"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5">
                    <a:lumMod val="50000"/>
                  </a:schemeClr>
                </a:solidFill>
              </a:rPr>
              <a:t>…</a:t>
            </a:r>
            <a:r>
              <a:rPr lang="en-GB" sz="2200" dirty="0" err="1">
                <a:solidFill>
                  <a:schemeClr val="accent5">
                    <a:lumMod val="50000"/>
                  </a:schemeClr>
                </a:solidFill>
              </a:rPr>
              <a:t>cuestan</a:t>
            </a:r>
            <a:r>
              <a:rPr lang="en-GB" sz="2200" dirty="0">
                <a:solidFill>
                  <a:schemeClr val="accent5">
                    <a:lumMod val="50000"/>
                  </a:schemeClr>
                </a:solidFill>
              </a:rPr>
              <a:t> </a:t>
            </a:r>
            <a:r>
              <a:rPr lang="en-GB" sz="2200" dirty="0" err="1">
                <a:solidFill>
                  <a:schemeClr val="accent5">
                    <a:lumMod val="50000"/>
                  </a:schemeClr>
                </a:solidFill>
              </a:rPr>
              <a:t>diecisiete</a:t>
            </a:r>
            <a:r>
              <a:rPr lang="en-GB" sz="2200" dirty="0">
                <a:solidFill>
                  <a:schemeClr val="accent5">
                    <a:lumMod val="50000"/>
                  </a:schemeClr>
                </a:solidFill>
              </a:rPr>
              <a:t> euros.</a:t>
            </a:r>
          </a:p>
        </p:txBody>
      </p:sp>
      <p:sp>
        <p:nvSpPr>
          <p:cNvPr id="43" name="Rounded Rectangle 42"/>
          <p:cNvSpPr/>
          <p:nvPr/>
        </p:nvSpPr>
        <p:spPr>
          <a:xfrm>
            <a:off x="7486651" y="4880055"/>
            <a:ext cx="4352924" cy="3628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a:solidFill>
                  <a:schemeClr val="accent5">
                    <a:lumMod val="50000"/>
                  </a:schemeClr>
                </a:solidFill>
              </a:rPr>
              <a:t>…es gratis.*</a:t>
            </a:r>
            <a:endParaRPr lang="en-GB" sz="2200" dirty="0">
              <a:solidFill>
                <a:schemeClr val="accent5">
                  <a:lumMod val="50000"/>
                </a:schemeClr>
              </a:solidFill>
            </a:endParaRPr>
          </a:p>
        </p:txBody>
      </p:sp>
      <p:sp>
        <p:nvSpPr>
          <p:cNvPr id="47" name="Rounded Rectangular Callout 46">
            <a:extLst>
              <a:ext uri="{FF2B5EF4-FFF2-40B4-BE49-F238E27FC236}">
                <a16:creationId xmlns:a16="http://schemas.microsoft.com/office/drawing/2014/main" id="{B2EA3ABD-BBDA-204E-B128-133A97D64AA4}"/>
              </a:ext>
            </a:extLst>
          </p:cNvPr>
          <p:cNvSpPr/>
          <p:nvPr/>
        </p:nvSpPr>
        <p:spPr>
          <a:xfrm>
            <a:off x="9764547" y="4773779"/>
            <a:ext cx="1800224" cy="484475"/>
          </a:xfrm>
          <a:prstGeom prst="wedgeRoundRectCallout">
            <a:avLst>
              <a:gd name="adj1" fmla="val -63605"/>
              <a:gd name="adj2" fmla="val 3497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002060"/>
                </a:solidFill>
                <a:latin typeface="Century Gothic"/>
              </a:rPr>
              <a:t>*gratis = free</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cxnSp>
        <p:nvCxnSpPr>
          <p:cNvPr id="55" name="Straight Connector 54">
            <a:extLst>
              <a:ext uri="{FF2B5EF4-FFF2-40B4-BE49-F238E27FC236}">
                <a16:creationId xmlns:a16="http://schemas.microsoft.com/office/drawing/2014/main" id="{99B3C5EB-D249-CC41-AE04-5B6DC5CE81D4}"/>
              </a:ext>
            </a:extLst>
          </p:cNvPr>
          <p:cNvCxnSpPr>
            <a:cxnSpLocks/>
          </p:cNvCxnSpPr>
          <p:nvPr/>
        </p:nvCxnSpPr>
        <p:spPr>
          <a:xfrm>
            <a:off x="2962275" y="2453137"/>
            <a:ext cx="1322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CA50DD9-C9B0-0F46-A591-8ED00F7F8B95}"/>
              </a:ext>
            </a:extLst>
          </p:cNvPr>
          <p:cNvCxnSpPr>
            <a:cxnSpLocks/>
          </p:cNvCxnSpPr>
          <p:nvPr/>
        </p:nvCxnSpPr>
        <p:spPr>
          <a:xfrm>
            <a:off x="2851522" y="3203649"/>
            <a:ext cx="1322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5C58624-9E04-D542-9C08-0CEF828E327A}"/>
              </a:ext>
            </a:extLst>
          </p:cNvPr>
          <p:cNvCxnSpPr>
            <a:cxnSpLocks/>
          </p:cNvCxnSpPr>
          <p:nvPr/>
        </p:nvCxnSpPr>
        <p:spPr>
          <a:xfrm flipV="1">
            <a:off x="1408822" y="3886576"/>
            <a:ext cx="926446" cy="741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5BCDA59-1782-0F48-AFF5-FB602CA48CF4}"/>
              </a:ext>
            </a:extLst>
          </p:cNvPr>
          <p:cNvCxnSpPr>
            <a:cxnSpLocks/>
          </p:cNvCxnSpPr>
          <p:nvPr/>
        </p:nvCxnSpPr>
        <p:spPr>
          <a:xfrm flipV="1">
            <a:off x="2300848" y="4555592"/>
            <a:ext cx="926446" cy="741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846E3A3-BEE4-044D-A9B5-E1A48610B0E4}"/>
              </a:ext>
            </a:extLst>
          </p:cNvPr>
          <p:cNvCxnSpPr>
            <a:cxnSpLocks/>
          </p:cNvCxnSpPr>
          <p:nvPr/>
        </p:nvCxnSpPr>
        <p:spPr>
          <a:xfrm flipV="1">
            <a:off x="1328737" y="5323406"/>
            <a:ext cx="926446" cy="741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FDDC7C-6770-9D4A-A7D3-D11D8234ACBF}"/>
              </a:ext>
            </a:extLst>
          </p:cNvPr>
          <p:cNvCxnSpPr>
            <a:cxnSpLocks/>
          </p:cNvCxnSpPr>
          <p:nvPr/>
        </p:nvCxnSpPr>
        <p:spPr>
          <a:xfrm flipV="1">
            <a:off x="1428091" y="6005643"/>
            <a:ext cx="926446" cy="741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19925" t="-1459" r="1886" b="1459"/>
          <a:stretch/>
        </p:blipFill>
        <p:spPr>
          <a:xfrm>
            <a:off x="10389501" y="877577"/>
            <a:ext cx="1603043" cy="1155879"/>
          </a:xfrm>
          <a:prstGeom prst="rect">
            <a:avLst/>
          </a:prstGeom>
        </p:spPr>
      </p:pic>
      <p:sp>
        <p:nvSpPr>
          <p:cNvPr id="48" name="Rounded Rectangular Callout 47">
            <a:extLst>
              <a:ext uri="{FF2B5EF4-FFF2-40B4-BE49-F238E27FC236}">
                <a16:creationId xmlns:a16="http://schemas.microsoft.com/office/drawing/2014/main" id="{B2EA3ABD-BBDA-204E-B128-133A97D64AA4}"/>
              </a:ext>
            </a:extLst>
          </p:cNvPr>
          <p:cNvSpPr/>
          <p:nvPr/>
        </p:nvSpPr>
        <p:spPr>
          <a:xfrm>
            <a:off x="10192320" y="3261031"/>
            <a:ext cx="1800224" cy="593818"/>
          </a:xfrm>
          <a:prstGeom prst="wedgeRoundRectCallout">
            <a:avLst>
              <a:gd name="adj1" fmla="val -63605"/>
              <a:gd name="adj2" fmla="val 3497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002060"/>
                </a:solidFill>
                <a:latin typeface="Century Gothic"/>
              </a:rPr>
              <a:t>*roto, rota = broken</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115730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Distinguishing </a:t>
            </a:r>
            <a:r>
              <a:rPr lang="en-GB" sz="2400" b="1" dirty="0">
                <a:solidFill>
                  <a:schemeClr val="bg1"/>
                </a:solidFill>
              </a:rPr>
              <a:t>one thing </a:t>
            </a:r>
            <a:r>
              <a:rPr lang="en-GB" sz="2400" b="1">
                <a:solidFill>
                  <a:schemeClr val="bg1"/>
                </a:solidFill>
              </a:rPr>
              <a:t>from another</a:t>
            </a:r>
            <a:br>
              <a:rPr lang="en-GB" sz="2400" b="1">
                <a:solidFill>
                  <a:schemeClr val="bg1"/>
                </a:solidFill>
              </a:rPr>
            </a:br>
            <a:r>
              <a:rPr lang="en-GB" sz="2400">
                <a:solidFill>
                  <a:schemeClr val="bg1"/>
                </a:solidFill>
              </a:rPr>
              <a:t>Demonstrative adjectives</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33989" y="1324153"/>
            <a:ext cx="115160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As you know, demonstrative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adjectives (e.g. ‘</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this’ and ‘that’)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are used to distinguish one thing from another.</a:t>
            </a:r>
          </a:p>
        </p:txBody>
      </p:sp>
      <p:sp>
        <p:nvSpPr>
          <p:cNvPr id="8" name="TextBox 7"/>
          <p:cNvSpPr txBox="1"/>
          <p:nvPr/>
        </p:nvSpPr>
        <p:spPr>
          <a:xfrm>
            <a:off x="5105699" y="3260047"/>
            <a:ext cx="3292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chemeClr val="accent5">
                    <a:lumMod val="50000"/>
                  </a:schemeClr>
                </a:solidFill>
                <a:effectLst/>
                <a:uLnTx/>
                <a:uFillTx/>
                <a:latin typeface="Century Gothic"/>
                <a:ea typeface="+mn-ea"/>
                <a:cs typeface="+mn-cs"/>
              </a:rPr>
              <a:t>That</a:t>
            </a:r>
            <a:r>
              <a:rPr kumimoji="0" lang="en-US" sz="2400" b="0" i="1" u="none" strike="noStrike" kern="1200" cap="none" spc="0" normalizeH="0" noProof="0">
                <a:ln>
                  <a:noFill/>
                </a:ln>
                <a:solidFill>
                  <a:schemeClr val="accent5">
                    <a:lumMod val="50000"/>
                  </a:schemeClr>
                </a:solidFill>
                <a:effectLst/>
                <a:uLnTx/>
                <a:uFillTx/>
                <a:latin typeface="Century Gothic"/>
                <a:ea typeface="+mn-ea"/>
                <a:cs typeface="+mn-cs"/>
              </a:rPr>
              <a:t> guitar is broken.</a:t>
            </a:r>
            <a:endPar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9" name="TextBox 8"/>
          <p:cNvSpPr txBox="1"/>
          <p:nvPr/>
        </p:nvSpPr>
        <p:spPr>
          <a:xfrm>
            <a:off x="792519" y="3290512"/>
            <a:ext cx="3677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Esa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guitarra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está</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rota</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0" name="TextBox 9"/>
          <p:cNvSpPr txBox="1"/>
          <p:nvPr/>
        </p:nvSpPr>
        <p:spPr>
          <a:xfrm>
            <a:off x="792519" y="4966116"/>
            <a:ext cx="64692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Es</a:t>
            </a:r>
            <a:r>
              <a:rPr kumimoji="0" lang="en-US" sz="2400" b="0" i="0" strike="noStrike" kern="1200" cap="none" spc="0" normalizeH="0" baseline="0" noProof="0" dirty="0" err="1">
                <a:ln>
                  <a:noFill/>
                </a:ln>
                <a:solidFill>
                  <a:schemeClr val="accent5">
                    <a:lumMod val="50000"/>
                  </a:schemeClr>
                </a:solidFill>
                <a:effectLst/>
                <a:uLnTx/>
                <a:uFillTx/>
                <a:latin typeface="Century Gothic"/>
                <a:ea typeface="+mn-ea"/>
                <a:cs typeface="+mn-cs"/>
              </a:rPr>
              <a:t>as</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tall</a:t>
            </a:r>
            <a:r>
              <a:rPr kumimoji="0" lang="en-US" sz="2400" b="0" i="0" u="sng" strike="noStrike" kern="1200" cap="none" spc="0" normalizeH="0" baseline="0" noProof="0" dirty="0" err="1">
                <a:ln>
                  <a:noFill/>
                </a:ln>
                <a:solidFill>
                  <a:schemeClr val="accent5">
                    <a:lumMod val="50000"/>
                  </a:schemeClr>
                </a:solidFill>
                <a:effectLst/>
                <a:uLnTx/>
                <a:uFillTx/>
                <a:latin typeface="Century Gothic"/>
                <a:ea typeface="+mn-ea"/>
                <a:cs typeface="+mn-cs"/>
              </a:rPr>
              <a:t>as</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son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demasiado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pequeñ</a:t>
            </a:r>
            <a:r>
              <a:rPr kumimoji="0" lang="en-US" sz="2400" b="0" i="0" u="sng" strike="noStrike" kern="1200" cap="none" spc="0" normalizeH="0" baseline="0" noProof="0" dirty="0" err="1">
                <a:ln>
                  <a:noFill/>
                </a:ln>
                <a:solidFill>
                  <a:schemeClr val="accent5">
                    <a:lumMod val="50000"/>
                  </a:schemeClr>
                </a:solidFill>
                <a:effectLst/>
                <a:uLnTx/>
                <a:uFillTx/>
                <a:latin typeface="Century Gothic"/>
                <a:ea typeface="+mn-ea"/>
                <a:cs typeface="+mn-cs"/>
              </a:rPr>
              <a:t>as</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2" name="TextBox 11"/>
          <p:cNvSpPr txBox="1"/>
          <p:nvPr/>
        </p:nvSpPr>
        <p:spPr>
          <a:xfrm>
            <a:off x="6899406" y="4967111"/>
            <a:ext cx="64160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rPr>
              <a:t>Those</a:t>
            </a:r>
            <a:r>
              <a:rPr kumimoji="0" lang="en-US" sz="2400" b="0" i="1" u="none" strike="noStrike" kern="1200" cap="none" spc="0" normalizeH="0" noProof="0" dirty="0">
                <a:ln>
                  <a:noFill/>
                </a:ln>
                <a:solidFill>
                  <a:schemeClr val="accent5">
                    <a:lumMod val="50000"/>
                  </a:schemeClr>
                </a:solidFill>
                <a:effectLst/>
                <a:uLnTx/>
                <a:uFillTx/>
                <a:latin typeface="Century Gothic"/>
                <a:ea typeface="+mn-ea"/>
                <a:cs typeface="+mn-cs"/>
              </a:rPr>
              <a:t> sizes are too small.</a:t>
            </a:r>
            <a:endPar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1" name="TextBox 10"/>
          <p:cNvSpPr txBox="1"/>
          <p:nvPr/>
        </p:nvSpPr>
        <p:spPr>
          <a:xfrm>
            <a:off x="204189" y="2607415"/>
            <a:ext cx="11650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In Spanish,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a:t>
            </a:r>
            <a:r>
              <a:rPr kumimoji="0" lang="en-US" sz="2400" b="1" i="0" u="none" strike="noStrike" kern="1200" cap="none" spc="0" normalizeH="0" baseline="0" noProof="0">
                <a:ln>
                  <a:noFill/>
                </a:ln>
                <a:solidFill>
                  <a:schemeClr val="accent5">
                    <a:lumMod val="50000"/>
                  </a:schemeClr>
                </a:solidFill>
                <a:effectLst/>
                <a:uLnTx/>
                <a:uFillTx/>
                <a:latin typeface="Century Gothic"/>
                <a:ea typeface="+mn-ea"/>
                <a:cs typeface="+mn-cs"/>
              </a:rPr>
              <a:t>that</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for </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a </a:t>
            </a:r>
            <a:r>
              <a:rPr kumimoji="0" lang="en-US" sz="2400" b="1" i="1" u="none" strike="noStrike" kern="1200" cap="none" spc="0" normalizeH="0" baseline="0" noProof="0">
                <a:ln>
                  <a:noFill/>
                </a:ln>
                <a:solidFill>
                  <a:schemeClr val="accent5">
                    <a:lumMod val="50000"/>
                  </a:schemeClr>
                </a:solidFill>
                <a:effectLst/>
                <a:uLnTx/>
                <a:uFillTx/>
                <a:latin typeface="Century Gothic"/>
                <a:ea typeface="+mn-ea"/>
                <a:cs typeface="+mn-cs"/>
              </a:rPr>
              <a:t>singular</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a:t>
            </a:r>
            <a:r>
              <a:rPr kumimoji="0" lang="en-US" sz="2400" b="1" i="1" u="none" strike="noStrike" kern="1200" cap="none" spc="0" normalizeH="0" baseline="0" noProof="0">
                <a:ln>
                  <a:noFill/>
                </a:ln>
                <a:solidFill>
                  <a:schemeClr val="accent5">
                    <a:lumMod val="50000"/>
                  </a:schemeClr>
                </a:solidFill>
                <a:effectLst/>
                <a:uLnTx/>
                <a:uFillTx/>
                <a:latin typeface="Century Gothic"/>
                <a:ea typeface="+mn-ea"/>
                <a:cs typeface="+mn-cs"/>
              </a:rPr>
              <a:t>feminine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a:t>
            </a:r>
            <a:r>
              <a:rPr kumimoji="0" lang="en-US" sz="2400" b="0" i="0" u="none" strike="noStrike" kern="1200" cap="none" spc="0" normalizeH="0" baseline="0" noProof="0">
                <a:ln>
                  <a:noFill/>
                </a:ln>
                <a:solidFill>
                  <a:schemeClr val="accent5">
                    <a:lumMod val="50000"/>
                  </a:schemeClr>
                </a:solidFill>
                <a:effectLst/>
                <a:uLnTx/>
                <a:uFillTx/>
                <a:latin typeface="Century Gothic"/>
                <a:ea typeface="+mn-ea"/>
                <a:cs typeface="+mn-cs"/>
              </a:rPr>
              <a:t>, use ______.</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3" name="TextBox 12"/>
          <p:cNvSpPr txBox="1"/>
          <p:nvPr/>
        </p:nvSpPr>
        <p:spPr>
          <a:xfrm>
            <a:off x="220462" y="4339579"/>
            <a:ext cx="11379199"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those</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for a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plural</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lang="en-US" sz="2400" b="1" i="1" dirty="0">
                <a:solidFill>
                  <a:schemeClr val="accent5">
                    <a:lumMod val="50000"/>
                  </a:schemeClr>
                </a:solidFill>
              </a:rPr>
              <a:t>feminine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 use ‘</a:t>
            </a: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es</a:t>
            </a:r>
            <a:r>
              <a:rPr kumimoji="0" lang="en-US" sz="2400" b="1" i="0" u="none" strike="noStrike" kern="1200" cap="none" spc="0" normalizeH="0" baseline="0" noProof="0" dirty="0" err="1">
                <a:ln>
                  <a:noFill/>
                </a:ln>
                <a:solidFill>
                  <a:srgbClr val="F66400"/>
                </a:solidFill>
                <a:effectLst/>
                <a:uLnTx/>
                <a:uFillTx/>
                <a:latin typeface="Century Gothic"/>
                <a:ea typeface="+mn-ea"/>
                <a:cs typeface="+mn-cs"/>
              </a:rPr>
              <a:t>as</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2" name="Rectangle 21"/>
          <p:cNvSpPr/>
          <p:nvPr/>
        </p:nvSpPr>
        <p:spPr>
          <a:xfrm>
            <a:off x="8671057" y="2607414"/>
            <a:ext cx="7136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es</a:t>
            </a:r>
            <a:r>
              <a:rPr kumimoji="0" lang="en-US" sz="2400" b="1" i="0" u="none" strike="noStrike" kern="1200" cap="none" spc="0" normalizeH="0" baseline="0" noProof="0" dirty="0" err="1">
                <a:ln>
                  <a:noFill/>
                </a:ln>
                <a:solidFill>
                  <a:srgbClr val="F66400"/>
                </a:solidFill>
                <a:effectLst/>
                <a:uLnTx/>
                <a:uFillTx/>
                <a:latin typeface="Century Gothic"/>
                <a:ea typeface="+mn-ea"/>
                <a:cs typeface="+mn-cs"/>
              </a:rPr>
              <a:t>a</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 name="Action Button: Custom 20">
            <a:hlinkClick r:id="" action="ppaction://noaction" highlightClick="1">
              <a:snd r:embed="rId4" name="Esa.wav"/>
            </a:hlinkClick>
            <a:extLst>
              <a:ext uri="{FF2B5EF4-FFF2-40B4-BE49-F238E27FC236}">
                <a16:creationId xmlns:a16="http://schemas.microsoft.com/office/drawing/2014/main" id="{36601F64-B6B8-584C-93C6-63DFEC8EBB61}"/>
              </a:ext>
            </a:extLst>
          </p:cNvPr>
          <p:cNvSpPr/>
          <p:nvPr/>
        </p:nvSpPr>
        <p:spPr>
          <a:xfrm>
            <a:off x="9716782" y="2593165"/>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20">
            <a:hlinkClick r:id="" action="ppaction://noaction" highlightClick="1">
              <a:snd r:embed="rId5" name="Esas.wav"/>
            </a:hlinkClick>
            <a:extLst>
              <a:ext uri="{FF2B5EF4-FFF2-40B4-BE49-F238E27FC236}">
                <a16:creationId xmlns:a16="http://schemas.microsoft.com/office/drawing/2014/main" id="{F046C8FF-D4CA-1340-A1AE-46559BABB860}"/>
              </a:ext>
            </a:extLst>
          </p:cNvPr>
          <p:cNvSpPr/>
          <p:nvPr/>
        </p:nvSpPr>
        <p:spPr>
          <a:xfrm>
            <a:off x="8073930" y="4309114"/>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ular Callout 15"/>
          <p:cNvSpPr/>
          <p:nvPr/>
        </p:nvSpPr>
        <p:spPr>
          <a:xfrm>
            <a:off x="4955091" y="5472017"/>
            <a:ext cx="6711361" cy="783274"/>
          </a:xfrm>
          <a:prstGeom prst="wedgeRoundRectCallout">
            <a:avLst>
              <a:gd name="adj1" fmla="val -57387"/>
              <a:gd name="adj2" fmla="val -48082"/>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As you know, all adjectives need to </a:t>
            </a:r>
            <a:r>
              <a:rPr lang="en-GB" sz="2000" dirty="0">
                <a:solidFill>
                  <a:srgbClr val="002060"/>
                </a:solidFill>
              </a:rPr>
              <a:t>agree with the </a:t>
            </a:r>
            <a:r>
              <a:rPr lang="en-GB" sz="2000" b="1" dirty="0">
                <a:solidFill>
                  <a:srgbClr val="002060"/>
                </a:solidFill>
              </a:rPr>
              <a:t>gender </a:t>
            </a:r>
            <a:r>
              <a:rPr lang="en-GB" sz="2000" dirty="0">
                <a:solidFill>
                  <a:srgbClr val="002060"/>
                </a:solidFill>
              </a:rPr>
              <a:t>and </a:t>
            </a:r>
            <a:r>
              <a:rPr lang="en-GB" sz="2000" b="1" dirty="0">
                <a:solidFill>
                  <a:srgbClr val="002060"/>
                </a:solidFill>
              </a:rPr>
              <a:t>number </a:t>
            </a:r>
            <a:r>
              <a:rPr lang="en-GB" sz="2000" dirty="0">
                <a:solidFill>
                  <a:srgbClr val="002060"/>
                </a:solidFill>
              </a:rPr>
              <a:t>of the subject of </a:t>
            </a:r>
            <a:r>
              <a:rPr lang="en-GB" sz="2000">
                <a:solidFill>
                  <a:srgbClr val="002060"/>
                </a:solidFill>
              </a:rPr>
              <a:t>the sentence.</a:t>
            </a:r>
            <a:endParaRPr lang="en-GB" sz="2000" dirty="0">
              <a:solidFill>
                <a:srgbClr val="002060"/>
              </a:solidFill>
            </a:endParaRPr>
          </a:p>
        </p:txBody>
      </p:sp>
    </p:spTree>
    <p:extLst>
      <p:ext uri="{BB962C8B-B14F-4D97-AF65-F5344CB8AC3E}">
        <p14:creationId xmlns:p14="http://schemas.microsoft.com/office/powerpoint/2010/main" val="121859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1" grpId="0"/>
      <p:bldP spid="13" grpId="0"/>
      <p:bldP spid="22" grpId="0"/>
      <p:bldP spid="24" grpId="0" animBg="1"/>
      <p:bldP spid="2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9626599" y="241212"/>
            <a:ext cx="2341061" cy="387596"/>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4" name="Google Shape;92;p5" descr="Table for exercises"/>
          <p:cNvGraphicFramePr/>
          <p:nvPr>
            <p:extLst>
              <p:ext uri="{D42A27DB-BD31-4B8C-83A1-F6EECF244321}">
                <p14:modId xmlns:p14="http://schemas.microsoft.com/office/powerpoint/2010/main" val="2026728028"/>
              </p:ext>
            </p:extLst>
          </p:nvPr>
        </p:nvGraphicFramePr>
        <p:xfrm>
          <a:off x="1631576" y="1279036"/>
          <a:ext cx="3323958" cy="4838315"/>
        </p:xfrm>
        <a:graphic>
          <a:graphicData uri="http://schemas.openxmlformats.org/drawingml/2006/table">
            <a:tbl>
              <a:tblPr firstRow="1" bandRow="1">
                <a:noFill/>
              </a:tblPr>
              <a:tblGrid>
                <a:gridCol w="1563634">
                  <a:extLst>
                    <a:ext uri="{9D8B030D-6E8A-4147-A177-3AD203B41FA5}">
                      <a16:colId xmlns:a16="http://schemas.microsoft.com/office/drawing/2014/main" val="20000"/>
                    </a:ext>
                  </a:extLst>
                </a:gridCol>
                <a:gridCol w="1760324">
                  <a:extLst>
                    <a:ext uri="{9D8B030D-6E8A-4147-A177-3AD203B41FA5}">
                      <a16:colId xmlns:a16="http://schemas.microsoft.com/office/drawing/2014/main" val="20001"/>
                    </a:ext>
                  </a:extLst>
                </a:gridCol>
              </a:tblGrid>
              <a:tr h="325534">
                <a:tc>
                  <a:txBody>
                    <a:bodyPr/>
                    <a:lstStyle/>
                    <a:p>
                      <a:pPr marL="0" marR="0" lvl="0" indent="0" algn="ctr" rtl="0">
                        <a:spcBef>
                          <a:spcPts val="0"/>
                        </a:spcBef>
                        <a:spcAft>
                          <a:spcPts val="0"/>
                        </a:spcAft>
                        <a:buNone/>
                      </a:pPr>
                      <a:r>
                        <a:rPr lang="en-GB" sz="2000" b="1">
                          <a:solidFill>
                            <a:srgbClr val="002060"/>
                          </a:solidFill>
                        </a:rPr>
                        <a:t>A</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a:solidFill>
                            <a:srgbClr val="002060"/>
                          </a:solidFill>
                        </a:rPr>
                        <a:t>B</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0"/>
                  </a:ext>
                </a:extLst>
              </a:tr>
              <a:tr h="584574">
                <a:tc>
                  <a:txBody>
                    <a:bodyPr/>
                    <a:lstStyle/>
                    <a:p>
                      <a:pPr marL="0" marR="0" lvl="0" indent="0" algn="ctr" rtl="0">
                        <a:spcBef>
                          <a:spcPts val="0"/>
                        </a:spcBef>
                        <a:spcAft>
                          <a:spcPts val="0"/>
                        </a:spcAft>
                        <a:buNone/>
                      </a:pPr>
                      <a:r>
                        <a:rPr lang="en-GB" sz="2000" i="0">
                          <a:solidFill>
                            <a:srgbClr val="002060"/>
                          </a:solidFill>
                        </a:rPr>
                        <a:t>camisa</a:t>
                      </a:r>
                      <a:endParaRPr sz="2000" i="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GB" sz="2000" i="0">
                          <a:solidFill>
                            <a:srgbClr val="002060"/>
                          </a:solidFill>
                        </a:rPr>
                        <a:t>camisas</a:t>
                      </a:r>
                      <a:endParaRPr sz="2000" i="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1"/>
                  </a:ext>
                </a:extLst>
              </a:tr>
              <a:tr h="652763">
                <a:tc>
                  <a:txBody>
                    <a:bodyPr/>
                    <a:lstStyle/>
                    <a:p>
                      <a:pPr marL="0" marR="0" lvl="0" indent="0" algn="l" rtl="0">
                        <a:spcBef>
                          <a:spcPts val="0"/>
                        </a:spcBef>
                        <a:spcAft>
                          <a:spcPts val="0"/>
                        </a:spcAft>
                        <a:buNone/>
                      </a:pPr>
                      <a:r>
                        <a:rPr lang="en-GB" sz="2000">
                          <a:solidFill>
                            <a:srgbClr val="002060"/>
                          </a:solidFill>
                        </a:rPr>
                        <a:t>pintura*</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GB" sz="2000">
                          <a:solidFill>
                            <a:srgbClr val="002060"/>
                          </a:solidFill>
                        </a:rPr>
                        <a:t>pinturas*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2"/>
                  </a:ext>
                </a:extLst>
              </a:tr>
              <a:tr h="655822">
                <a:tc>
                  <a:txBody>
                    <a:bodyPr/>
                    <a:lstStyle/>
                    <a:p>
                      <a:pPr marL="0" marR="0" lvl="0" indent="0" algn="l" rtl="0">
                        <a:spcBef>
                          <a:spcPts val="0"/>
                        </a:spcBef>
                        <a:spcAft>
                          <a:spcPts val="0"/>
                        </a:spcAft>
                        <a:buNone/>
                      </a:pPr>
                      <a:r>
                        <a:rPr lang="en-GB" sz="2000" dirty="0" err="1">
                          <a:solidFill>
                            <a:srgbClr val="002060"/>
                          </a:solidFill>
                        </a:rPr>
                        <a:t>bolsas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GB" sz="2000">
                          <a:solidFill>
                            <a:srgbClr val="002060"/>
                          </a:solidFill>
                        </a:rPr>
                        <a:t>bolsa</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3"/>
                  </a:ext>
                </a:extLst>
              </a:tr>
              <a:tr h="608125">
                <a:tc>
                  <a:txBody>
                    <a:bodyPr/>
                    <a:lstStyle/>
                    <a:p>
                      <a:pPr marL="0" marR="0" lvl="0" indent="0" algn="l" rtl="0">
                        <a:spcBef>
                          <a:spcPts val="0"/>
                        </a:spcBef>
                        <a:spcAft>
                          <a:spcPts val="0"/>
                        </a:spcAft>
                        <a:buNone/>
                      </a:pPr>
                      <a:r>
                        <a:rPr lang="en-GB" sz="2000" dirty="0" err="1">
                          <a:solidFill>
                            <a:srgbClr val="002060"/>
                          </a:solidFill>
                        </a:rPr>
                        <a:t>cajas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GB" sz="2000" dirty="0" err="1">
                          <a:solidFill>
                            <a:srgbClr val="002060"/>
                          </a:solidFill>
                        </a:rPr>
                        <a:t>caja</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4"/>
                  </a:ext>
                </a:extLst>
              </a:tr>
              <a:tr h="646927">
                <a:tc>
                  <a:txBody>
                    <a:bodyPr/>
                    <a:lstStyle/>
                    <a:p>
                      <a:pPr marL="0" marR="0" lvl="0" indent="0" algn="l" rtl="0">
                        <a:spcBef>
                          <a:spcPts val="0"/>
                        </a:spcBef>
                        <a:spcAft>
                          <a:spcPts val="0"/>
                        </a:spcAft>
                        <a:buNone/>
                      </a:pPr>
                      <a:r>
                        <a:rPr lang="en-GB" sz="2000" dirty="0" err="1">
                          <a:solidFill>
                            <a:srgbClr val="002060"/>
                          </a:solidFill>
                        </a:rPr>
                        <a:t>flor</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GB" sz="2000" dirty="0" err="1">
                          <a:solidFill>
                            <a:srgbClr val="002060"/>
                          </a:solidFill>
                        </a:rPr>
                        <a:t>flores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212571357"/>
                  </a:ext>
                </a:extLst>
              </a:tr>
              <a:tr h="646927">
                <a:tc>
                  <a:txBody>
                    <a:bodyPr/>
                    <a:lstStyle/>
                    <a:p>
                      <a:pPr marL="0" marR="0" lvl="0" indent="0" algn="l" rtl="0">
                        <a:spcBef>
                          <a:spcPts val="0"/>
                        </a:spcBef>
                        <a:spcAft>
                          <a:spcPts val="0"/>
                        </a:spcAft>
                        <a:buNone/>
                      </a:pPr>
                      <a:r>
                        <a:rPr lang="en-GB" sz="2000" dirty="0">
                          <a:solidFill>
                            <a:srgbClr val="002060"/>
                          </a:solidFill>
                        </a:rPr>
                        <a:t>planta</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GB" sz="2000" dirty="0" err="1">
                          <a:solidFill>
                            <a:srgbClr val="002060"/>
                          </a:solidFill>
                        </a:rPr>
                        <a:t>plantas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980988508"/>
                  </a:ext>
                </a:extLst>
              </a:tr>
              <a:tr h="646927">
                <a:tc>
                  <a:txBody>
                    <a:bodyPr/>
                    <a:lstStyle/>
                    <a:p>
                      <a:pPr marL="0" marR="0" lvl="0" indent="0" algn="l" rtl="0">
                        <a:spcBef>
                          <a:spcPts val="0"/>
                        </a:spcBef>
                        <a:spcAft>
                          <a:spcPts val="0"/>
                        </a:spcAft>
                        <a:buNone/>
                      </a:pPr>
                      <a:r>
                        <a:rPr lang="en-GB" sz="2000" dirty="0">
                          <a:solidFill>
                            <a:srgbClr val="002060"/>
                          </a:solidFill>
                        </a:rPr>
                        <a:t>pelota</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GB" sz="2000" dirty="0" err="1">
                          <a:solidFill>
                            <a:srgbClr val="002060"/>
                          </a:solidFill>
                        </a:rPr>
                        <a:t>pelotas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848577416"/>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147081" y="87536"/>
            <a:ext cx="9158581" cy="110799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Daniel y Ana van de </a:t>
            </a:r>
            <a:r>
              <a:rPr kumimoji="0" lang="en-US" sz="21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compras</a:t>
            </a:r>
            <a:r>
              <a:rPr kumimoji="0" lang="en-US" sz="21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1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kumimoji="0" lang="en-US" sz="21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las </a:t>
            </a:r>
            <a:r>
              <a:rPr kumimoji="0" lang="en-US" sz="21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preguntas</a:t>
            </a:r>
            <a:r>
              <a:rPr kumimoji="0" lang="en-US" sz="21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Completa</a:t>
            </a:r>
            <a:r>
              <a:rPr kumimoji="0" lang="en-US" sz="21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la </a:t>
            </a:r>
            <a:r>
              <a:rPr kumimoji="0" lang="en-US" sz="21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pregunta</a:t>
            </a:r>
            <a:r>
              <a:rPr kumimoji="0" lang="en-US" sz="21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con la palabra </a:t>
            </a:r>
            <a:r>
              <a:rPr kumimoji="0" lang="en-US" sz="21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correcta</a:t>
            </a:r>
            <a:r>
              <a:rPr kumimoji="0" lang="en-US" sz="21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endParaRPr lang="en-US" sz="21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US" sz="21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Cuánto</a:t>
            </a:r>
            <a:r>
              <a:rPr kumimoji="0" lang="en-US" sz="21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es/son? Escribe </a:t>
            </a:r>
            <a:r>
              <a:rPr kumimoji="0" lang="en-US" sz="2100" b="0" i="0" u="none" strike="noStrike" kern="1200" cap="none" spc="0" normalizeH="0" baseline="0" noProof="0" dirty="0">
                <a:ln>
                  <a:noFill/>
                </a:ln>
                <a:solidFill>
                  <a:schemeClr val="accent5">
                    <a:lumMod val="50000"/>
                  </a:schemeClr>
                </a:solidFill>
                <a:effectLst/>
                <a:uLnTx/>
                <a:uFillTx/>
                <a:latin typeface="+mj-lt"/>
              </a:rPr>
              <a:t>el </a:t>
            </a:r>
            <a:r>
              <a:rPr kumimoji="0" lang="en-US" sz="2200" i="0" u="none" strike="noStrike" kern="1200" cap="none" spc="0" normalizeH="0" baseline="0" noProof="0" dirty="0" err="1">
                <a:ln>
                  <a:noFill/>
                </a:ln>
                <a:solidFill>
                  <a:schemeClr val="accent5">
                    <a:lumMod val="50000"/>
                  </a:schemeClr>
                </a:solidFill>
                <a:effectLst/>
                <a:uLnTx/>
                <a:uFillTx/>
                <a:latin typeface="+mj-lt"/>
              </a:rPr>
              <a:t>precio</a:t>
            </a:r>
            <a:r>
              <a:rPr kumimoji="0" lang="en-US" sz="2200" i="0" u="none" strike="noStrike" kern="1200" cap="none" spc="0" normalizeH="0" baseline="0" noProof="0" dirty="0">
                <a:ln>
                  <a:noFill/>
                </a:ln>
                <a:solidFill>
                  <a:schemeClr val="accent5">
                    <a:lumMod val="50000"/>
                  </a:schemeClr>
                </a:solidFill>
                <a:effectLst/>
                <a:uLnTx/>
                <a:uFillTx/>
                <a:latin typeface="+mj-lt"/>
              </a:rPr>
              <a:t> (e.g. </a:t>
            </a:r>
            <a:r>
              <a:rPr lang="en-GB" sz="2200" dirty="0">
                <a:solidFill>
                  <a:schemeClr val="accent5">
                    <a:lumMod val="50000"/>
                  </a:schemeClr>
                </a:solidFill>
                <a:latin typeface="+mj-lt"/>
              </a:rPr>
              <a:t>€26).</a:t>
            </a:r>
            <a:r>
              <a:rPr kumimoji="0" lang="en-US" sz="2200" i="0" u="none" strike="noStrike" kern="1200" cap="none" spc="0" normalizeH="0" baseline="0" noProof="0" dirty="0">
                <a:ln>
                  <a:noFill/>
                </a:ln>
                <a:solidFill>
                  <a:schemeClr val="accent5">
                    <a:lumMod val="50000"/>
                  </a:schemeClr>
                </a:solidFill>
                <a:effectLst/>
                <a:uLnTx/>
                <a:uFillTx/>
                <a:latin typeface="+mj-lt"/>
              </a:rPr>
              <a:t> </a:t>
            </a: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9412641" y="251216"/>
            <a:ext cx="2804077" cy="400919"/>
          </a:xfrm>
        </p:spPr>
        <p:txBody>
          <a:bodyPr>
            <a:noAutofit/>
          </a:bodyPr>
          <a:lstStyle/>
          <a:p>
            <a:pPr algn="ctr"/>
            <a:r>
              <a:rPr lang="en-GB" sz="2000" b="1" dirty="0">
                <a:solidFill>
                  <a:prstClr val="white"/>
                </a:solidFill>
              </a:rPr>
              <a:t>leer / escuchar</a:t>
            </a:r>
            <a:endParaRPr lang="en-US" sz="2000" dirty="0"/>
          </a:p>
        </p:txBody>
      </p:sp>
      <p:sp>
        <p:nvSpPr>
          <p:cNvPr id="31" name="Rounded Rectangle 30"/>
          <p:cNvSpPr/>
          <p:nvPr/>
        </p:nvSpPr>
        <p:spPr>
          <a:xfrm>
            <a:off x="3218858" y="1672528"/>
            <a:ext cx="1736676" cy="55376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Action Button: Custom 20">
            <a:hlinkClick r:id="" action="ppaction://noaction" highlightClick="1">
              <a:snd r:embed="rId3" name="1 %C2%BFcua%CC%81nto cuestasn esas.wav"/>
            </a:hlinkClick>
            <a:extLst>
              <a:ext uri="{FF2B5EF4-FFF2-40B4-BE49-F238E27FC236}">
                <a16:creationId xmlns:a16="http://schemas.microsoft.com/office/drawing/2014/main" id="{36601F64-B6B8-584C-93C6-63DFEC8EBB61}"/>
              </a:ext>
            </a:extLst>
          </p:cNvPr>
          <p:cNvSpPr/>
          <p:nvPr/>
        </p:nvSpPr>
        <p:spPr>
          <a:xfrm>
            <a:off x="840247" y="1744378"/>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20">
            <a:hlinkClick r:id="" action="ppaction://noaction" highlightClick="1">
              <a:snd r:embed="rId4" name="2 %C2%BFcua%CC%81nto cuestan esas.wav"/>
            </a:hlinkClick>
            <a:extLst>
              <a:ext uri="{FF2B5EF4-FFF2-40B4-BE49-F238E27FC236}">
                <a16:creationId xmlns:a16="http://schemas.microsoft.com/office/drawing/2014/main" id="{F046C8FF-D4CA-1340-A1AE-46559BABB860}"/>
              </a:ext>
            </a:extLst>
          </p:cNvPr>
          <p:cNvSpPr/>
          <p:nvPr/>
        </p:nvSpPr>
        <p:spPr>
          <a:xfrm>
            <a:off x="840247" y="235091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Action Button: Custom 20">
            <a:hlinkClick r:id="" action="ppaction://noaction" highlightClick="1">
              <a:snd r:embed="rId5" name="3 %C2%BFcua%CC%81nto cuesta esa .wav"/>
            </a:hlinkClick>
            <a:extLst>
              <a:ext uri="{FF2B5EF4-FFF2-40B4-BE49-F238E27FC236}">
                <a16:creationId xmlns:a16="http://schemas.microsoft.com/office/drawing/2014/main" id="{0DB9168F-DADD-BB49-A9CE-D403533D0AEF}"/>
              </a:ext>
            </a:extLst>
          </p:cNvPr>
          <p:cNvSpPr/>
          <p:nvPr/>
        </p:nvSpPr>
        <p:spPr>
          <a:xfrm>
            <a:off x="840246" y="302914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Action Button: Custom 20">
            <a:hlinkClick r:id="" action="ppaction://noaction" highlightClick="1">
              <a:snd r:embed="rId6" name="4 %C2%BFcua%CC%81nto cuestan esas.wav"/>
            </a:hlinkClick>
            <a:extLst>
              <a:ext uri="{FF2B5EF4-FFF2-40B4-BE49-F238E27FC236}">
                <a16:creationId xmlns:a16="http://schemas.microsoft.com/office/drawing/2014/main" id="{BA818435-CE8E-7C42-866B-7B82A25BD8A6}"/>
              </a:ext>
            </a:extLst>
          </p:cNvPr>
          <p:cNvSpPr/>
          <p:nvPr/>
        </p:nvSpPr>
        <p:spPr>
          <a:xfrm>
            <a:off x="840245" y="3642554"/>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Action Button: Custom 20">
            <a:hlinkClick r:id="" action="ppaction://noaction" highlightClick="1">
              <a:snd r:embed="rId7" name="5 %C2%BFcua%CC%81nto cuestan esas.wav"/>
            </a:hlinkClick>
            <a:extLst>
              <a:ext uri="{FF2B5EF4-FFF2-40B4-BE49-F238E27FC236}">
                <a16:creationId xmlns:a16="http://schemas.microsoft.com/office/drawing/2014/main" id="{9BBA83EF-2C1C-7C45-9EF3-3BDCB8982439}"/>
              </a:ext>
            </a:extLst>
          </p:cNvPr>
          <p:cNvSpPr/>
          <p:nvPr/>
        </p:nvSpPr>
        <p:spPr>
          <a:xfrm>
            <a:off x="846186" y="430181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Action Button: Custom 20">
            <a:hlinkClick r:id="" action="ppaction://noaction" highlightClick="1">
              <a:snd r:embed="rId8" name="6 %C2%BFcua%CC%81nto cuesta esa.wav"/>
            </a:hlinkClick>
            <a:extLst>
              <a:ext uri="{FF2B5EF4-FFF2-40B4-BE49-F238E27FC236}">
                <a16:creationId xmlns:a16="http://schemas.microsoft.com/office/drawing/2014/main" id="{49D9CE96-FA2B-DB4A-B493-60E74B3BFFAC}"/>
              </a:ext>
            </a:extLst>
          </p:cNvPr>
          <p:cNvSpPr/>
          <p:nvPr/>
        </p:nvSpPr>
        <p:spPr>
          <a:xfrm>
            <a:off x="846186" y="492350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Action Button: Custom 20">
            <a:hlinkClick r:id="" action="ppaction://noaction" highlightClick="1">
              <a:snd r:embed="rId9" name="7 %C2%BFcua%CC%81nto cuesta esa.wav"/>
            </a:hlinkClick>
            <a:extLst>
              <a:ext uri="{FF2B5EF4-FFF2-40B4-BE49-F238E27FC236}">
                <a16:creationId xmlns:a16="http://schemas.microsoft.com/office/drawing/2014/main" id="{49D9CE96-FA2B-DB4A-B493-60E74B3BFFAC}"/>
              </a:ext>
            </a:extLst>
          </p:cNvPr>
          <p:cNvSpPr/>
          <p:nvPr/>
        </p:nvSpPr>
        <p:spPr>
          <a:xfrm>
            <a:off x="846186" y="553308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5"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78105" y="1709079"/>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7570442" y="2076142"/>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33</a:t>
            </a:r>
          </a:p>
        </p:txBody>
      </p:sp>
      <p:pic>
        <p:nvPicPr>
          <p:cNvPr id="57"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84630" y="1660954"/>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8976967" y="2028017"/>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24</a:t>
            </a:r>
          </a:p>
        </p:txBody>
      </p:sp>
      <p:pic>
        <p:nvPicPr>
          <p:cNvPr id="60"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90902" y="1657898"/>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10383239" y="2024961"/>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100</a:t>
            </a:r>
          </a:p>
        </p:txBody>
      </p:sp>
      <p:pic>
        <p:nvPicPr>
          <p:cNvPr id="62"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9022" y="3021173"/>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7991359" y="3365909"/>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62</a:t>
            </a:r>
          </a:p>
        </p:txBody>
      </p:sp>
      <p:pic>
        <p:nvPicPr>
          <p:cNvPr id="64"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3983" y="2956156"/>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466320" y="3323219"/>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59</a:t>
            </a:r>
          </a:p>
        </p:txBody>
      </p:sp>
      <p:grpSp>
        <p:nvGrpSpPr>
          <p:cNvPr id="16" name="Group 15"/>
          <p:cNvGrpSpPr/>
          <p:nvPr/>
        </p:nvGrpSpPr>
        <p:grpSpPr>
          <a:xfrm>
            <a:off x="4991222" y="5418441"/>
            <a:ext cx="1087067" cy="766230"/>
            <a:chOff x="4991222" y="5418441"/>
            <a:chExt cx="1087067" cy="766230"/>
          </a:xfrm>
        </p:grpSpPr>
        <p:pic>
          <p:nvPicPr>
            <p:cNvPr id="66"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4529">
              <a:off x="4991222" y="5418441"/>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5117850" y="5587101"/>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101</a:t>
              </a:r>
            </a:p>
          </p:txBody>
        </p:sp>
      </p:grpSp>
      <p:grpSp>
        <p:nvGrpSpPr>
          <p:cNvPr id="15" name="Group 14"/>
          <p:cNvGrpSpPr/>
          <p:nvPr/>
        </p:nvGrpSpPr>
        <p:grpSpPr>
          <a:xfrm>
            <a:off x="5009118" y="4781908"/>
            <a:ext cx="1087067" cy="766230"/>
            <a:chOff x="5009118" y="4781908"/>
            <a:chExt cx="1087067" cy="766230"/>
          </a:xfrm>
        </p:grpSpPr>
        <p:pic>
          <p:nvPicPr>
            <p:cNvPr id="78"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4529">
              <a:off x="5009118" y="478190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5135746" y="495056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71</a:t>
              </a:r>
            </a:p>
          </p:txBody>
        </p:sp>
      </p:grpSp>
      <p:grpSp>
        <p:nvGrpSpPr>
          <p:cNvPr id="13" name="Group 12"/>
          <p:cNvGrpSpPr/>
          <p:nvPr/>
        </p:nvGrpSpPr>
        <p:grpSpPr>
          <a:xfrm>
            <a:off x="5009272" y="4132611"/>
            <a:ext cx="1087067" cy="766230"/>
            <a:chOff x="5009272" y="4132611"/>
            <a:chExt cx="1087067" cy="766230"/>
          </a:xfrm>
        </p:grpSpPr>
        <p:pic>
          <p:nvPicPr>
            <p:cNvPr id="84"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4529">
              <a:off x="5009272" y="4132611"/>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5135900" y="4301271"/>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33</a:t>
              </a:r>
            </a:p>
          </p:txBody>
        </p:sp>
      </p:grpSp>
      <p:grpSp>
        <p:nvGrpSpPr>
          <p:cNvPr id="12" name="Group 11"/>
          <p:cNvGrpSpPr/>
          <p:nvPr/>
        </p:nvGrpSpPr>
        <p:grpSpPr>
          <a:xfrm>
            <a:off x="5027168" y="3496078"/>
            <a:ext cx="1087067" cy="766230"/>
            <a:chOff x="5027168" y="3496078"/>
            <a:chExt cx="1087067" cy="766230"/>
          </a:xfrm>
        </p:grpSpPr>
        <p:pic>
          <p:nvPicPr>
            <p:cNvPr id="86"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24</a:t>
              </a:r>
            </a:p>
          </p:txBody>
        </p:sp>
      </p:grpSp>
      <p:grpSp>
        <p:nvGrpSpPr>
          <p:cNvPr id="11" name="Group 10"/>
          <p:cNvGrpSpPr/>
          <p:nvPr/>
        </p:nvGrpSpPr>
        <p:grpSpPr>
          <a:xfrm>
            <a:off x="5043555" y="2813494"/>
            <a:ext cx="1087067" cy="766230"/>
            <a:chOff x="5025659" y="2850183"/>
            <a:chExt cx="1087067" cy="766230"/>
          </a:xfrm>
        </p:grpSpPr>
        <p:pic>
          <p:nvPicPr>
            <p:cNvPr id="88"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4529">
              <a:off x="5025659" y="2850183"/>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5152287" y="3018843"/>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62</a:t>
              </a:r>
            </a:p>
          </p:txBody>
        </p:sp>
      </p:grpSp>
      <p:grpSp>
        <p:nvGrpSpPr>
          <p:cNvPr id="10" name="Group 9"/>
          <p:cNvGrpSpPr/>
          <p:nvPr/>
        </p:nvGrpSpPr>
        <p:grpSpPr>
          <a:xfrm>
            <a:off x="5043555" y="2213650"/>
            <a:ext cx="1087067" cy="766230"/>
            <a:chOff x="5043555" y="2213650"/>
            <a:chExt cx="1087067" cy="766230"/>
          </a:xfrm>
        </p:grpSpPr>
        <p:pic>
          <p:nvPicPr>
            <p:cNvPr id="90"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4529">
              <a:off x="5043555" y="2213650"/>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5170183" y="2382310"/>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100</a:t>
              </a:r>
            </a:p>
          </p:txBody>
        </p:sp>
      </p:grpSp>
      <p:grpSp>
        <p:nvGrpSpPr>
          <p:cNvPr id="9" name="Group 8"/>
          <p:cNvGrpSpPr/>
          <p:nvPr/>
        </p:nvGrpSpPr>
        <p:grpSpPr>
          <a:xfrm>
            <a:off x="5043555" y="1609319"/>
            <a:ext cx="1087067" cy="766230"/>
            <a:chOff x="5043555" y="1609319"/>
            <a:chExt cx="1087067" cy="766230"/>
          </a:xfrm>
        </p:grpSpPr>
        <p:pic>
          <p:nvPicPr>
            <p:cNvPr id="92"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4529">
              <a:off x="5043555" y="1609319"/>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5170183" y="1777979"/>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47</a:t>
              </a:r>
            </a:p>
          </p:txBody>
        </p:sp>
      </p:grpSp>
      <p:pic>
        <p:nvPicPr>
          <p:cNvPr id="98"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4356" y="4400732"/>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7516693" y="4767795"/>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47</a:t>
            </a:r>
          </a:p>
        </p:txBody>
      </p:sp>
      <p:pic>
        <p:nvPicPr>
          <p:cNvPr id="100"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0881" y="4352607"/>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8923218" y="4719670"/>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101</a:t>
            </a:r>
          </a:p>
        </p:txBody>
      </p:sp>
      <p:pic>
        <p:nvPicPr>
          <p:cNvPr id="102" name="Picture 2" descr="Tag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7153" y="4349551"/>
            <a:ext cx="1406525" cy="1189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p:cNvSpPr txBox="1"/>
          <p:nvPr/>
        </p:nvSpPr>
        <p:spPr>
          <a:xfrm>
            <a:off x="10329490" y="4716614"/>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71</a:t>
            </a:r>
          </a:p>
        </p:txBody>
      </p:sp>
      <p:sp>
        <p:nvSpPr>
          <p:cNvPr id="104" name="Action Button: Custom 20">
            <a:hlinkClick r:id="" action="ppaction://noaction" highlightClick="1">
              <a:snd r:embed="rId11" name="1 %C2%BFcua%CC%81nto cuestas esas camisas_ 47 euros.wav"/>
            </a:hlinkClick>
            <a:extLst>
              <a:ext uri="{FF2B5EF4-FFF2-40B4-BE49-F238E27FC236}">
                <a16:creationId xmlns:a16="http://schemas.microsoft.com/office/drawing/2014/main" id="{36601F64-B6B8-584C-93C6-63DFEC8EBB61}"/>
              </a:ext>
            </a:extLst>
          </p:cNvPr>
          <p:cNvSpPr/>
          <p:nvPr/>
        </p:nvSpPr>
        <p:spPr>
          <a:xfrm>
            <a:off x="281149" y="1744378"/>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1</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5" name="Action Button: Custom 20">
            <a:hlinkClick r:id="" action="ppaction://noaction" highlightClick="1">
              <a:snd r:embed="rId12" name="2 %C2%BFcua%CC%81nto cuestan esas pinturas_ 100 euros.wav"/>
            </a:hlinkClick>
            <a:extLst>
              <a:ext uri="{FF2B5EF4-FFF2-40B4-BE49-F238E27FC236}">
                <a16:creationId xmlns:a16="http://schemas.microsoft.com/office/drawing/2014/main" id="{F046C8FF-D4CA-1340-A1AE-46559BABB860}"/>
              </a:ext>
            </a:extLst>
          </p:cNvPr>
          <p:cNvSpPr/>
          <p:nvPr/>
        </p:nvSpPr>
        <p:spPr>
          <a:xfrm>
            <a:off x="281149" y="2350911"/>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Action Button: Custom 20">
            <a:hlinkClick r:id="" action="ppaction://noaction" highlightClick="1">
              <a:snd r:embed="rId13" name="3 %C2%BFcua%CC%81nto cuesta esa bolsa_ 62 euros.wav"/>
            </a:hlinkClick>
            <a:extLst>
              <a:ext uri="{FF2B5EF4-FFF2-40B4-BE49-F238E27FC236}">
                <a16:creationId xmlns:a16="http://schemas.microsoft.com/office/drawing/2014/main" id="{0DB9168F-DADD-BB49-A9CE-D403533D0AEF}"/>
              </a:ext>
            </a:extLst>
          </p:cNvPr>
          <p:cNvSpPr/>
          <p:nvPr/>
        </p:nvSpPr>
        <p:spPr>
          <a:xfrm>
            <a:off x="281148" y="3029142"/>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7" name="Action Button: Custom 20">
            <a:hlinkClick r:id="" action="ppaction://noaction" highlightClick="1">
              <a:snd r:embed="rId14" name="4 %C2%BFcua%CC%81nto cuestan esas cajas_ 24 euros.wav"/>
            </a:hlinkClick>
            <a:extLst>
              <a:ext uri="{FF2B5EF4-FFF2-40B4-BE49-F238E27FC236}">
                <a16:creationId xmlns:a16="http://schemas.microsoft.com/office/drawing/2014/main" id="{BA818435-CE8E-7C42-866B-7B82A25BD8A6}"/>
              </a:ext>
            </a:extLst>
          </p:cNvPr>
          <p:cNvSpPr/>
          <p:nvPr/>
        </p:nvSpPr>
        <p:spPr>
          <a:xfrm>
            <a:off x="281147" y="3642554"/>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Action Button: Custom 20">
            <a:hlinkClick r:id="" action="ppaction://noaction" highlightClick="1">
              <a:snd r:embed="rId15" name="5 %C2%BFcua%CC%81nto cuestan esas flores_ 33 euros.wav"/>
            </a:hlinkClick>
            <a:extLst>
              <a:ext uri="{FF2B5EF4-FFF2-40B4-BE49-F238E27FC236}">
                <a16:creationId xmlns:a16="http://schemas.microsoft.com/office/drawing/2014/main" id="{9BBA83EF-2C1C-7C45-9EF3-3BDCB8982439}"/>
              </a:ext>
            </a:extLst>
          </p:cNvPr>
          <p:cNvSpPr/>
          <p:nvPr/>
        </p:nvSpPr>
        <p:spPr>
          <a:xfrm>
            <a:off x="287088" y="4301816"/>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Action Button: Custom 20">
            <a:hlinkClick r:id="" action="ppaction://noaction" highlightClick="1">
              <a:snd r:embed="rId16" name="6 %C2%BFcua%CC%81nto cuesta esa planta _ 71 euros.wav"/>
            </a:hlinkClick>
            <a:extLst>
              <a:ext uri="{FF2B5EF4-FFF2-40B4-BE49-F238E27FC236}">
                <a16:creationId xmlns:a16="http://schemas.microsoft.com/office/drawing/2014/main" id="{49D9CE96-FA2B-DB4A-B493-60E74B3BFFAC}"/>
              </a:ext>
            </a:extLst>
          </p:cNvPr>
          <p:cNvSpPr/>
          <p:nvPr/>
        </p:nvSpPr>
        <p:spPr>
          <a:xfrm>
            <a:off x="287088" y="4923501"/>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Action Button: Custom 20">
            <a:hlinkClick r:id="" action="ppaction://noaction" highlightClick="1">
              <a:snd r:embed="rId17" name="7 %C2%BFcua%CC%81nto cuesta esa pelota_ 101 euros.wav"/>
            </a:hlinkClick>
            <a:extLst>
              <a:ext uri="{FF2B5EF4-FFF2-40B4-BE49-F238E27FC236}">
                <a16:creationId xmlns:a16="http://schemas.microsoft.com/office/drawing/2014/main" id="{49D9CE96-FA2B-DB4A-B493-60E74B3BFFAC}"/>
              </a:ext>
            </a:extLst>
          </p:cNvPr>
          <p:cNvSpPr/>
          <p:nvPr/>
        </p:nvSpPr>
        <p:spPr>
          <a:xfrm>
            <a:off x="287088" y="5533080"/>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Rounded Rectangle 67">
            <a:extLst>
              <a:ext uri="{FF2B5EF4-FFF2-40B4-BE49-F238E27FC236}">
                <a16:creationId xmlns:a16="http://schemas.microsoft.com/office/drawing/2014/main" id="{B616FBCC-0859-D340-A949-75F746577060}"/>
              </a:ext>
            </a:extLst>
          </p:cNvPr>
          <p:cNvSpPr/>
          <p:nvPr/>
        </p:nvSpPr>
        <p:spPr>
          <a:xfrm>
            <a:off x="3208862" y="2274745"/>
            <a:ext cx="1736676" cy="61081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69" name="Rounded Rectangle 68">
            <a:extLst>
              <a:ext uri="{FF2B5EF4-FFF2-40B4-BE49-F238E27FC236}">
                <a16:creationId xmlns:a16="http://schemas.microsoft.com/office/drawing/2014/main" id="{43FB176B-2CB9-FC48-BE73-73698434E862}"/>
              </a:ext>
            </a:extLst>
          </p:cNvPr>
          <p:cNvSpPr/>
          <p:nvPr/>
        </p:nvSpPr>
        <p:spPr>
          <a:xfrm>
            <a:off x="3189180" y="2914517"/>
            <a:ext cx="1736676" cy="63541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70" name="Rounded Rectangle 69">
            <a:extLst>
              <a:ext uri="{FF2B5EF4-FFF2-40B4-BE49-F238E27FC236}">
                <a16:creationId xmlns:a16="http://schemas.microsoft.com/office/drawing/2014/main" id="{3AA888C9-1309-0948-BC0E-A0589397EC0D}"/>
              </a:ext>
            </a:extLst>
          </p:cNvPr>
          <p:cNvSpPr/>
          <p:nvPr/>
        </p:nvSpPr>
        <p:spPr>
          <a:xfrm>
            <a:off x="1621419" y="3605599"/>
            <a:ext cx="1569547" cy="54604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71" name="Rounded Rectangle 70">
            <a:extLst>
              <a:ext uri="{FF2B5EF4-FFF2-40B4-BE49-F238E27FC236}">
                <a16:creationId xmlns:a16="http://schemas.microsoft.com/office/drawing/2014/main" id="{480DC219-2689-5944-B4D0-E6679DFE5D27}"/>
              </a:ext>
            </a:extLst>
          </p:cNvPr>
          <p:cNvSpPr/>
          <p:nvPr/>
        </p:nvSpPr>
        <p:spPr>
          <a:xfrm>
            <a:off x="3208862" y="4183240"/>
            <a:ext cx="1736676" cy="63541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72" name="Rounded Rectangle 71">
            <a:extLst>
              <a:ext uri="{FF2B5EF4-FFF2-40B4-BE49-F238E27FC236}">
                <a16:creationId xmlns:a16="http://schemas.microsoft.com/office/drawing/2014/main" id="{2BA2CA95-86F3-C44F-9CEF-41630AF307EC}"/>
              </a:ext>
            </a:extLst>
          </p:cNvPr>
          <p:cNvSpPr/>
          <p:nvPr/>
        </p:nvSpPr>
        <p:spPr>
          <a:xfrm>
            <a:off x="1631576" y="4832915"/>
            <a:ext cx="1544266" cy="63541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73" name="Rounded Rectangle 72">
            <a:extLst>
              <a:ext uri="{FF2B5EF4-FFF2-40B4-BE49-F238E27FC236}">
                <a16:creationId xmlns:a16="http://schemas.microsoft.com/office/drawing/2014/main" id="{ED77697D-DB91-B742-85FC-E69022D1E52C}"/>
              </a:ext>
            </a:extLst>
          </p:cNvPr>
          <p:cNvSpPr/>
          <p:nvPr/>
        </p:nvSpPr>
        <p:spPr>
          <a:xfrm>
            <a:off x="1651196" y="5468331"/>
            <a:ext cx="1517161" cy="63541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74" name="Rounded Rectangle 11">
            <a:extLst>
              <a:ext uri="{FF2B5EF4-FFF2-40B4-BE49-F238E27FC236}">
                <a16:creationId xmlns:a16="http://schemas.microsoft.com/office/drawing/2014/main" id="{A316DD52-7894-4A75-969C-CA0645DA2978}"/>
              </a:ext>
            </a:extLst>
          </p:cNvPr>
          <p:cNvSpPr/>
          <p:nvPr/>
        </p:nvSpPr>
        <p:spPr>
          <a:xfrm>
            <a:off x="9073983" y="5801556"/>
            <a:ext cx="286149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pintura = painting</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5" name="Picture 7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04800" y="122108"/>
            <a:ext cx="938366" cy="938366"/>
          </a:xfrm>
          <a:prstGeom prst="rect">
            <a:avLst/>
          </a:prstGeom>
        </p:spPr>
      </p:pic>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12330" y="208594"/>
            <a:ext cx="876661" cy="876661"/>
          </a:xfrm>
          <a:prstGeom prst="rect">
            <a:avLst/>
          </a:prstGeom>
        </p:spPr>
      </p:pic>
      <p:sp>
        <p:nvSpPr>
          <p:cNvPr id="5" name="TextBox 4"/>
          <p:cNvSpPr txBox="1"/>
          <p:nvPr/>
        </p:nvSpPr>
        <p:spPr>
          <a:xfrm>
            <a:off x="6240780" y="1194778"/>
            <a:ext cx="5577840" cy="400110"/>
          </a:xfrm>
          <a:prstGeom prst="rect">
            <a:avLst/>
          </a:prstGeom>
          <a:noFill/>
        </p:spPr>
        <p:txBody>
          <a:bodyPr wrap="square" rtlCol="0">
            <a:spAutoFit/>
          </a:bodyPr>
          <a:lstStyle/>
          <a:p>
            <a:r>
              <a:rPr lang="en-GB" sz="2000" b="1" dirty="0" err="1">
                <a:solidFill>
                  <a:schemeClr val="accent5">
                    <a:lumMod val="50000"/>
                  </a:schemeClr>
                </a:solidFill>
              </a:rPr>
              <a:t>Opciones</a:t>
            </a:r>
            <a:r>
              <a:rPr lang="en-GB" sz="2000" b="1" dirty="0">
                <a:solidFill>
                  <a:schemeClr val="accent5">
                    <a:lumMod val="50000"/>
                  </a:schemeClr>
                </a:solidFill>
              </a:rPr>
              <a:t> (¡</a:t>
            </a:r>
            <a:r>
              <a:rPr lang="en-GB" sz="2000" b="1" dirty="0" err="1">
                <a:solidFill>
                  <a:schemeClr val="accent5">
                    <a:lumMod val="50000"/>
                  </a:schemeClr>
                </a:solidFill>
              </a:rPr>
              <a:t>Atención</a:t>
            </a:r>
            <a:r>
              <a:rPr lang="en-GB" sz="2000" b="1" dirty="0">
                <a:solidFill>
                  <a:schemeClr val="accent5">
                    <a:lumMod val="50000"/>
                  </a:schemeClr>
                </a:solidFill>
              </a:rPr>
              <a:t>! Hay un </a:t>
            </a:r>
            <a:r>
              <a:rPr lang="en-GB" sz="2000" b="1" dirty="0" err="1">
                <a:solidFill>
                  <a:schemeClr val="accent5">
                    <a:lumMod val="50000"/>
                  </a:schemeClr>
                </a:solidFill>
              </a:rPr>
              <a:t>precio</a:t>
            </a:r>
            <a:r>
              <a:rPr lang="en-GB" sz="2000" b="1" dirty="0">
                <a:solidFill>
                  <a:schemeClr val="accent5">
                    <a:lumMod val="50000"/>
                  </a:schemeClr>
                </a:solidFill>
              </a:rPr>
              <a:t> extra):</a:t>
            </a:r>
          </a:p>
        </p:txBody>
      </p:sp>
    </p:spTree>
    <p:extLst>
      <p:ext uri="{BB962C8B-B14F-4D97-AF65-F5344CB8AC3E}">
        <p14:creationId xmlns:p14="http://schemas.microsoft.com/office/powerpoint/2010/main" val="30796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6" grpId="0"/>
      <p:bldP spid="58" grpId="0"/>
      <p:bldP spid="61" grpId="0"/>
      <p:bldP spid="63" grpId="0"/>
      <p:bldP spid="65" grpId="0"/>
      <p:bldP spid="99" grpId="0"/>
      <p:bldP spid="101" grpId="0"/>
      <p:bldP spid="103" grpId="0"/>
      <p:bldP spid="104" grpId="0" animBg="1"/>
      <p:bldP spid="105" grpId="0" animBg="1"/>
      <p:bldP spid="106" grpId="0" animBg="1"/>
      <p:bldP spid="107" grpId="0" animBg="1"/>
      <p:bldP spid="108" grpId="0" animBg="1"/>
      <p:bldP spid="109" grpId="0" animBg="1"/>
      <p:bldP spid="110" grpId="0" animBg="1"/>
      <p:bldP spid="68" grpId="0" animBg="1"/>
      <p:bldP spid="69" grpId="0" animBg="1"/>
      <p:bldP spid="70" grpId="0" animBg="1"/>
      <p:bldP spid="71" grpId="0" animBg="1"/>
      <p:bldP spid="72" grpId="0" animBg="1"/>
      <p:bldP spid="73"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17812" y="2986066"/>
            <a:ext cx="44413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pregunta</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390224" y="3564717"/>
            <a:ext cx="5697743"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6511145" y="3017172"/>
            <a:ext cx="58782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y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mira</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las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tarjetas</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10" name="Rectangle 9">
            <a:extLst>
              <a:ext uri="{FF2B5EF4-FFF2-40B4-BE49-F238E27FC236}">
                <a16:creationId xmlns:a16="http://schemas.microsoft.com/office/drawing/2014/main" id="{83025A3C-E343-4256-A0A3-021D67A2B811}"/>
              </a:ext>
            </a:extLst>
          </p:cNvPr>
          <p:cNvSpPr/>
          <p:nvPr/>
        </p:nvSpPr>
        <p:spPr>
          <a:xfrm>
            <a:off x="381814" y="3644441"/>
            <a:ext cx="570615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How much is </a:t>
            </a:r>
            <a:r>
              <a:rPr kumimoji="0" lang="en-GB" sz="22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that watch?</a:t>
            </a:r>
            <a:r>
              <a:rPr kumimoji="0" lang="en-GB" sz="2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endPar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7951" y="3564717"/>
            <a:ext cx="420718" cy="438248"/>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60" y="810713"/>
            <a:ext cx="11054210" cy="650169"/>
          </a:xfrm>
        </p:spPr>
        <p:txBody>
          <a:bodyPr>
            <a:normAutofit/>
          </a:bodyPr>
          <a:lstStyle/>
          <a:p>
            <a:pPr rtl="0" eaLnBrk="1" latinLnBrk="0" hangingPunct="1"/>
            <a:r>
              <a:rPr lang="en-GB" sz="2100" b="1" dirty="0">
                <a:ea typeface="+mn-ea"/>
                <a:cs typeface="+mn-cs"/>
              </a:rPr>
              <a:t>Persona A</a:t>
            </a:r>
            <a:r>
              <a:rPr lang="en-GB" sz="2100" b="1">
                <a:ea typeface="+mn-ea"/>
                <a:cs typeface="+mn-cs"/>
              </a:rPr>
              <a:t>: </a:t>
            </a:r>
            <a:r>
              <a:rPr lang="en-GB" sz="2100">
                <a:ea typeface="+mn-ea"/>
                <a:cs typeface="+mn-cs"/>
              </a:rPr>
              <a:t>lee la pregunta en español.</a:t>
            </a:r>
            <a:endParaRPr lang="en-GB" sz="2100" dirty="0">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381506" y="207366"/>
            <a:ext cx="2607294"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88758" y="379679"/>
            <a:ext cx="7501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Preguntas</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en</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 el mercado</a:t>
            </a:r>
          </a:p>
        </p:txBody>
      </p:sp>
      <p:sp>
        <p:nvSpPr>
          <p:cNvPr id="23" name="Rectangle 22">
            <a:extLst>
              <a:ext uri="{FF2B5EF4-FFF2-40B4-BE49-F238E27FC236}">
                <a16:creationId xmlns:a16="http://schemas.microsoft.com/office/drawing/2014/main" id="{340E0429-3312-4BEA-BA4B-1F4D11E94006}"/>
              </a:ext>
            </a:extLst>
          </p:cNvPr>
          <p:cNvSpPr/>
          <p:nvPr/>
        </p:nvSpPr>
        <p:spPr>
          <a:xfrm>
            <a:off x="6585411" y="3563808"/>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4" name="Rectangle 23">
            <a:extLst>
              <a:ext uri="{FF2B5EF4-FFF2-40B4-BE49-F238E27FC236}">
                <a16:creationId xmlns:a16="http://schemas.microsoft.com/office/drawing/2014/main" id="{340E0429-3312-4BEA-BA4B-1F4D11E94006}"/>
              </a:ext>
            </a:extLst>
          </p:cNvPr>
          <p:cNvSpPr/>
          <p:nvPr/>
        </p:nvSpPr>
        <p:spPr>
          <a:xfrm>
            <a:off x="9227011" y="3597675"/>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 name="TextBox 2"/>
          <p:cNvSpPr txBox="1"/>
          <p:nvPr/>
        </p:nvSpPr>
        <p:spPr>
          <a:xfrm>
            <a:off x="7031349" y="5310059"/>
            <a:ext cx="13870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chemeClr val="accent5">
                    <a:lumMod val="50000"/>
                  </a:schemeClr>
                </a:solidFill>
                <a:latin typeface="Century Gothic"/>
              </a:rPr>
              <a:t>30 euros</a:t>
            </a:r>
            <a:endParaRPr kumimoji="0" lang="en-US" sz="2200" b="0" i="0" u="none" strike="noStrike" kern="1200" cap="none" spc="0" normalizeH="0" baseline="0" noProof="0" dirty="0">
              <a:ln>
                <a:noFill/>
              </a:ln>
              <a:solidFill>
                <a:schemeClr val="accent5">
                  <a:lumMod val="50000"/>
                </a:schemeClr>
              </a:solidFill>
              <a:effectLst/>
              <a:uLnTx/>
              <a:uFillTx/>
              <a:latin typeface="Century Gothic"/>
            </a:endParaRPr>
          </a:p>
        </p:txBody>
      </p:sp>
      <p:sp>
        <p:nvSpPr>
          <p:cNvPr id="5" name="TextBox 4"/>
          <p:cNvSpPr txBox="1"/>
          <p:nvPr/>
        </p:nvSpPr>
        <p:spPr>
          <a:xfrm>
            <a:off x="9967966" y="5325448"/>
            <a:ext cx="15287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chemeClr val="accent5">
                    <a:lumMod val="50000"/>
                  </a:schemeClr>
                </a:solidFill>
                <a:effectLst/>
                <a:uLnTx/>
                <a:uFillTx/>
                <a:latin typeface="Century Gothic"/>
                <a:ea typeface="+mn-ea"/>
                <a:cs typeface="+mn-cs"/>
              </a:rPr>
              <a:t>60 euros</a:t>
            </a:r>
            <a:endParaRPr kumimoji="0" lang="en-US" sz="22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288758" y="2413249"/>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Un </a:t>
            </a:r>
            <a:r>
              <a:rPr kumimoji="0" lang="en-GB" sz="2200" b="1" i="0" u="none" strike="noStrike" kern="1200" cap="none" spc="0" normalizeH="0" baseline="0" noProof="0" dirty="0" err="1">
                <a:ln>
                  <a:noFill/>
                </a:ln>
                <a:effectLst/>
                <a:uLnTx/>
                <a:uFillTx/>
                <a:latin typeface="Century Gothic" panose="020B0502020202020204" pitchFamily="34" charset="0"/>
                <a:ea typeface="+mj-ea"/>
                <a:cs typeface="+mj-cs"/>
              </a:rPr>
              <a:t>ejemplo</a:t>
            </a:r>
            <a:endParaRPr kumimoji="0" lang="en-GB" sz="2200" b="1"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8758" y="1292463"/>
            <a:ext cx="11903241" cy="6758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panose="020B0502020202020204" pitchFamily="34" charset="0"/>
                <a:ea typeface="+mj-ea"/>
                <a:cs typeface="+mj-cs"/>
              </a:rPr>
              <a:t>Persona B: </a:t>
            </a:r>
            <a:r>
              <a:rPr kumimoji="0" lang="en-GB" sz="2200" b="0" i="0" u="none" strike="noStrike" kern="1200" cap="none" spc="0" normalizeH="0" baseline="0" noProof="0">
                <a:ln>
                  <a:noFill/>
                </a:ln>
                <a:effectLst/>
                <a:uLnTx/>
                <a:uFillTx/>
                <a:latin typeface="Century Gothic" panose="020B0502020202020204" pitchFamily="34" charset="0"/>
                <a:ea typeface="+mj-ea"/>
                <a:cs typeface="+mj-cs"/>
              </a:rPr>
              <a:t>mira las tarjetas. ¿Es ‘A’ or ‘B’? Say the words below the picture in Spanish.</a:t>
            </a:r>
            <a:endParaRPr kumimoji="0" lang="en-GB"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28" name="TextBox 27"/>
          <p:cNvSpPr txBox="1"/>
          <p:nvPr/>
        </p:nvSpPr>
        <p:spPr>
          <a:xfrm>
            <a:off x="6157112" y="5325448"/>
            <a:ext cx="7890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Say:</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Rounded Rectangular Callout 28"/>
          <p:cNvSpPr/>
          <p:nvPr/>
        </p:nvSpPr>
        <p:spPr>
          <a:xfrm>
            <a:off x="2828784" y="2109879"/>
            <a:ext cx="2957419"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¿Cuánto es </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ese</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reloj</a:t>
            </a:r>
            <a:r>
              <a:rPr kumimoji="0" lang="is-IS"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Rounded Rectangular Callout 29"/>
          <p:cNvSpPr/>
          <p:nvPr/>
        </p:nvSpPr>
        <p:spPr>
          <a:xfrm>
            <a:off x="9967966" y="2188535"/>
            <a:ext cx="1940786" cy="677709"/>
          </a:xfrm>
          <a:prstGeom prst="wedgeRoundRectCallout">
            <a:avLst>
              <a:gd name="adj1" fmla="val -35231"/>
              <a:gd name="adj2" fmla="val 7474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Treinta euros.</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pic>
        <p:nvPicPr>
          <p:cNvPr id="31"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0863" y="4302816"/>
            <a:ext cx="1233251" cy="982254"/>
          </a:xfrm>
          <a:prstGeom prst="rect">
            <a:avLst/>
          </a:prstGeom>
        </p:spPr>
      </p:pic>
      <p:sp>
        <p:nvSpPr>
          <p:cNvPr id="14" name="TextBox 13"/>
          <p:cNvSpPr txBox="1"/>
          <p:nvPr/>
        </p:nvSpPr>
        <p:spPr>
          <a:xfrm>
            <a:off x="381814" y="4542971"/>
            <a:ext cx="26901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2" name="TextBox 31"/>
          <p:cNvSpPr txBox="1"/>
          <p:nvPr/>
        </p:nvSpPr>
        <p:spPr>
          <a:xfrm>
            <a:off x="390225" y="4461262"/>
            <a:ext cx="13528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chemeClr val="accent5">
                    <a:lumMod val="50000"/>
                  </a:schemeClr>
                </a:solidFill>
                <a:latin typeface="Century Gothic"/>
              </a:rPr>
              <a:t>30 euros</a:t>
            </a:r>
            <a:endParaRPr kumimoji="0" lang="en-GB" sz="2200" b="0" i="0" u="none" strike="noStrike" kern="1200" cap="none" spc="0" normalizeH="0" baseline="0" noProof="0" dirty="0">
              <a:ln>
                <a:noFill/>
              </a:ln>
              <a:solidFill>
                <a:schemeClr val="accent5">
                  <a:lumMod val="50000"/>
                </a:schemeClr>
              </a:solidFill>
              <a:effectLst/>
              <a:uLnTx/>
              <a:uFillTx/>
              <a:latin typeface="Century Gothic"/>
            </a:endParaRPr>
          </a:p>
        </p:txBody>
      </p:sp>
      <p:sp>
        <p:nvSpPr>
          <p:cNvPr id="34" name="Oval 33"/>
          <p:cNvSpPr/>
          <p:nvPr/>
        </p:nvSpPr>
        <p:spPr>
          <a:xfrm>
            <a:off x="6848688" y="5288847"/>
            <a:ext cx="1647063" cy="50408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3" name="Picture 32" descr="watch 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007" y="4045000"/>
            <a:ext cx="679324" cy="1039857"/>
          </a:xfrm>
          <a:prstGeom prst="rect">
            <a:avLst/>
          </a:prstGeom>
        </p:spPr>
      </p:pic>
      <p:pic>
        <p:nvPicPr>
          <p:cNvPr id="1026" name="Picture 2" descr="Watches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9585594" y="4273207"/>
            <a:ext cx="1117765" cy="5767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Watches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328291" y="4254587"/>
            <a:ext cx="1117765" cy="576767"/>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6302394" y="928578"/>
            <a:ext cx="5686406" cy="2445502"/>
          </a:xfrm>
          <a:prstGeom prst="wedgeRoundRectCallout">
            <a:avLst>
              <a:gd name="adj1" fmla="val -55002"/>
              <a:gd name="adj2" fmla="val 41032"/>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To ask for a price, you can either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t>
            </a:r>
            <a:r>
              <a:rPr kumimoji="0" lang="en-GB" sz="200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cuánto cuest</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a:t>
            </a:r>
            <a:r>
              <a:rPr kumimoji="0" lang="en-GB" sz="200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or ‘</a:t>
            </a:r>
            <a:r>
              <a:rPr kumimoji="0" lang="en-GB" sz="200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cuánto</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es…</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t>
            </a:r>
          </a:p>
          <a:p>
            <a:pPr lvl="0" algn="ctr">
              <a:defRPr/>
            </a:pPr>
            <a:endParaRPr lang="en-GB" sz="2000">
              <a:solidFill>
                <a:schemeClr val="accent5">
                  <a:lumMod val="50000"/>
                </a:schemeClr>
              </a:solidFill>
              <a:latin typeface="Century Gothic" panose="020B0502020202020204" pitchFamily="34" charset="0"/>
            </a:endParaRPr>
          </a:p>
          <a:p>
            <a:pPr lvl="0" algn="ctr">
              <a:defRPr/>
            </a:pPr>
            <a:r>
              <a:rPr lang="en-GB" sz="2000">
                <a:solidFill>
                  <a:schemeClr val="accent5">
                    <a:lumMod val="50000"/>
                  </a:schemeClr>
                </a:solidFill>
                <a:latin typeface="Century Gothic" panose="020B0502020202020204" pitchFamily="34" charset="0"/>
              </a:rPr>
              <a:t>For a </a:t>
            </a:r>
            <a:r>
              <a:rPr lang="en-GB" sz="2000" b="1" i="1">
                <a:solidFill>
                  <a:schemeClr val="accent5">
                    <a:lumMod val="50000"/>
                  </a:schemeClr>
                </a:solidFill>
                <a:latin typeface="Century Gothic" panose="020B0502020202020204" pitchFamily="34" charset="0"/>
              </a:rPr>
              <a:t>plural</a:t>
            </a:r>
            <a:r>
              <a:rPr lang="en-GB" sz="2000">
                <a:solidFill>
                  <a:schemeClr val="accent5">
                    <a:lumMod val="50000"/>
                  </a:schemeClr>
                </a:solidFill>
                <a:latin typeface="Century Gothic" panose="020B0502020202020204" pitchFamily="34" charset="0"/>
              </a:rPr>
              <a:t> noun, use </a:t>
            </a:r>
          </a:p>
          <a:p>
            <a:pPr lvl="0" algn="ctr">
              <a:defRPr/>
            </a:pPr>
            <a:r>
              <a:rPr lang="en-GB" sz="2000">
                <a:solidFill>
                  <a:schemeClr val="accent5">
                    <a:lumMod val="50000"/>
                  </a:schemeClr>
                </a:solidFill>
                <a:latin typeface="Century Gothic" panose="020B0502020202020204" pitchFamily="34" charset="0"/>
              </a:rPr>
              <a:t>‘cuánto cuest</a:t>
            </a:r>
            <a:r>
              <a:rPr lang="en-GB" sz="2000" b="1">
                <a:solidFill>
                  <a:schemeClr val="accent5">
                    <a:lumMod val="50000"/>
                  </a:schemeClr>
                </a:solidFill>
                <a:latin typeface="Century Gothic" panose="020B0502020202020204" pitchFamily="34" charset="0"/>
              </a:rPr>
              <a:t>an…</a:t>
            </a:r>
            <a:r>
              <a:rPr lang="en-GB" sz="2000">
                <a:solidFill>
                  <a:schemeClr val="accent5">
                    <a:lumMod val="50000"/>
                  </a:schemeClr>
                </a:solidFill>
                <a:latin typeface="Century Gothic" panose="020B0502020202020204" pitchFamily="34" charset="0"/>
              </a:rPr>
              <a:t>’ or ‘cuánto</a:t>
            </a:r>
            <a:r>
              <a:rPr lang="en-GB" sz="2000" b="1">
                <a:solidFill>
                  <a:schemeClr val="accent5">
                    <a:lumMod val="50000"/>
                  </a:schemeClr>
                </a:solidFill>
                <a:latin typeface="Century Gothic" panose="020B0502020202020204" pitchFamily="34" charset="0"/>
              </a:rPr>
              <a:t> son…</a:t>
            </a:r>
            <a:r>
              <a:rPr lang="en-GB" sz="200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6103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3" grpId="0" animBg="1"/>
      <p:bldP spid="24" grpId="0" animBg="1"/>
      <p:bldP spid="3" grpId="0"/>
      <p:bldP spid="5" grpId="0"/>
      <p:bldP spid="26" grpId="0"/>
      <p:bldP spid="27" grpId="0"/>
      <p:bldP spid="28" grpId="0"/>
      <p:bldP spid="29" grpId="0" animBg="1"/>
      <p:bldP spid="30" grpId="0" animBg="1"/>
      <p:bldP spid="14" grpId="0"/>
      <p:bldP spid="32" grpId="0"/>
      <p:bldP spid="34" grpId="0" animBg="1"/>
      <p:bldP spid="35" grpId="0" animBg="1"/>
      <p:bldP spid="35"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8219661" cy="2677656"/>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How much are those books</a:t>
            </a:r>
            <a:r>
              <a:rPr kumimoji="0" lang="is-IS"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800" dirty="0">
                <a:solidFill>
                  <a:schemeClr val="accent5">
                    <a:lumMod val="50000"/>
                  </a:schemeClr>
                </a:solidFill>
                <a:latin typeface="Century Gothic" panose="020B0502020202020204" pitchFamily="34" charset="0"/>
              </a:rPr>
              <a:t>How much is that sweet?</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800" dirty="0">
                <a:solidFill>
                  <a:schemeClr val="accent5">
                    <a:lumMod val="50000"/>
                  </a:schemeClr>
                </a:solidFill>
                <a:latin typeface="Century Gothic" panose="020B0502020202020204" pitchFamily="34" charset="0"/>
              </a:rPr>
              <a:t>How much are those pens?</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800" dirty="0">
                <a:solidFill>
                  <a:schemeClr val="accent5">
                    <a:lumMod val="50000"/>
                  </a:schemeClr>
                </a:solidFill>
                <a:latin typeface="Century Gothic" panose="020B0502020202020204" pitchFamily="34" charset="0"/>
              </a:rPr>
              <a:t>How much is that wedding dress?</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800" dirty="0">
                <a:solidFill>
                  <a:schemeClr val="accent5">
                    <a:lumMod val="50000"/>
                  </a:schemeClr>
                </a:solidFill>
                <a:latin typeface="Century Gothic" panose="020B0502020202020204" pitchFamily="34" charset="0"/>
              </a:rPr>
              <a:t>How much are those souvenirs?</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800" dirty="0">
                <a:solidFill>
                  <a:schemeClr val="accent5">
                    <a:lumMod val="50000"/>
                  </a:schemeClr>
                </a:solidFill>
                <a:latin typeface="Century Gothic" panose="020B0502020202020204" pitchFamily="34" charset="0"/>
              </a:rPr>
              <a:t>How much is that watch?</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AE6733C5-F3C6-4E9C-A29D-E7CFDDB7CCFC}"/>
              </a:ext>
            </a:extLst>
          </p:cNvPr>
          <p:cNvSpPr txBox="1"/>
          <p:nvPr/>
        </p:nvSpPr>
        <p:spPr>
          <a:xfrm>
            <a:off x="144965" y="3145094"/>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8219661" cy="2677656"/>
          </a:xfrm>
          <a:prstGeom prst="rect">
            <a:avLst/>
          </a:prstGeom>
          <a:noFill/>
          <a:ln w="57150">
            <a:solidFill>
              <a:schemeClr val="accent5"/>
            </a:solidFill>
          </a:ln>
        </p:spPr>
        <p:txBody>
          <a:bodyPr wrap="square" rtlCol="0">
            <a:spAutoFit/>
          </a:bodyPr>
          <a:lstStyle/>
          <a:p>
            <a:pPr marL="514350" lvl="0" indent="-514350">
              <a:buFont typeface="+mj-lt"/>
              <a:buAutoNum type="arabicPeriod"/>
              <a:defRPr/>
            </a:pPr>
            <a:r>
              <a:rPr lang="en-GB" sz="2800" dirty="0">
                <a:solidFill>
                  <a:srgbClr val="002060"/>
                </a:solidFill>
                <a:latin typeface="Century Gothic" panose="020B0502020202020204" pitchFamily="34" charset="0"/>
              </a:rPr>
              <a:t>How much are those bags?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800" dirty="0">
                <a:solidFill>
                  <a:srgbClr val="002060"/>
                </a:solidFill>
                <a:latin typeface="Century Gothic" panose="020B0502020202020204" pitchFamily="34" charset="0"/>
              </a:rPr>
              <a:t>How much is that shirt?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800" dirty="0">
                <a:solidFill>
                  <a:srgbClr val="002060"/>
                </a:solidFill>
                <a:latin typeface="Century Gothic" panose="020B0502020202020204" pitchFamily="34" charset="0"/>
              </a:rPr>
              <a:t>How much is that guitar?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514350" lvl="0" indent="-514350">
              <a:buFont typeface="+mj-lt"/>
              <a:buAutoNum type="arabicPeriod"/>
              <a:defRPr/>
            </a:pPr>
            <a:r>
              <a:rPr lang="en-GB" sz="2800" dirty="0">
                <a:solidFill>
                  <a:srgbClr val="002060"/>
                </a:solidFill>
                <a:latin typeface="Century Gothic" panose="020B0502020202020204" pitchFamily="34" charset="0"/>
              </a:rPr>
              <a:t>How much are those boxes?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800" dirty="0">
                <a:solidFill>
                  <a:srgbClr val="002060"/>
                </a:solidFill>
                <a:latin typeface="Century Gothic" panose="020B0502020202020204" pitchFamily="34" charset="0"/>
              </a:rPr>
              <a:t>How much are those drinks?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800" dirty="0">
                <a:solidFill>
                  <a:srgbClr val="002060"/>
                </a:solidFill>
                <a:latin typeface="Century Gothic" panose="020B0502020202020204" pitchFamily="34" charset="0"/>
              </a:rPr>
              <a:t>How much is that t-shirt in size small?</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effectLst/>
                <a:ea typeface="+mn-ea"/>
                <a:cs typeface="+mn-cs"/>
              </a:rPr>
              <a:t>Persona A</a:t>
            </a:r>
            <a:endParaRPr lang="en-GB" sz="2000" dirty="0">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311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grpSp>
        <p:nvGrpSpPr>
          <p:cNvPr id="113" name="Group 112">
            <a:extLst>
              <a:ext uri="{FF2B5EF4-FFF2-40B4-BE49-F238E27FC236}">
                <a16:creationId xmlns:a16="http://schemas.microsoft.com/office/drawing/2014/main" id="{8519D127-55E5-A84D-9CB8-F9502D9308FC}"/>
              </a:ext>
            </a:extLst>
          </p:cNvPr>
          <p:cNvGrpSpPr/>
          <p:nvPr/>
        </p:nvGrpSpPr>
        <p:grpSpPr>
          <a:xfrm>
            <a:off x="10484096" y="5698353"/>
            <a:ext cx="1087067" cy="766230"/>
            <a:chOff x="5009118" y="4781908"/>
            <a:chExt cx="1087067" cy="766230"/>
          </a:xfrm>
        </p:grpSpPr>
        <p:pic>
          <p:nvPicPr>
            <p:cNvPr id="114" name="Picture 2" descr="Tag Clipart ">
              <a:extLst>
                <a:ext uri="{FF2B5EF4-FFF2-40B4-BE49-F238E27FC236}">
                  <a16:creationId xmlns:a16="http://schemas.microsoft.com/office/drawing/2014/main" id="{F703E733-97DC-DC4C-BCFC-90330B80B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09118" y="478190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CA211FED-1D05-D24F-BC9F-7CD73DE141D9}"/>
                </a:ext>
              </a:extLst>
            </p:cNvPr>
            <p:cNvSpPr txBox="1"/>
            <p:nvPr/>
          </p:nvSpPr>
          <p:spPr>
            <a:xfrm>
              <a:off x="5135746" y="495056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71</a:t>
              </a:r>
            </a:p>
          </p:txBody>
        </p:sp>
      </p:grpSp>
      <p:grpSp>
        <p:nvGrpSpPr>
          <p:cNvPr id="119" name="Group 118">
            <a:extLst>
              <a:ext uri="{FF2B5EF4-FFF2-40B4-BE49-F238E27FC236}">
                <a16:creationId xmlns:a16="http://schemas.microsoft.com/office/drawing/2014/main" id="{5793BB4A-28CA-AF4D-BEB5-69BDE598F837}"/>
              </a:ext>
            </a:extLst>
          </p:cNvPr>
          <p:cNvGrpSpPr/>
          <p:nvPr/>
        </p:nvGrpSpPr>
        <p:grpSpPr>
          <a:xfrm>
            <a:off x="7263135" y="5683953"/>
            <a:ext cx="1087067" cy="766230"/>
            <a:chOff x="5025659" y="2850183"/>
            <a:chExt cx="1087067" cy="766230"/>
          </a:xfrm>
        </p:grpSpPr>
        <p:pic>
          <p:nvPicPr>
            <p:cNvPr id="120" name="Picture 2" descr="Tag Clipart ">
              <a:extLst>
                <a:ext uri="{FF2B5EF4-FFF2-40B4-BE49-F238E27FC236}">
                  <a16:creationId xmlns:a16="http://schemas.microsoft.com/office/drawing/2014/main" id="{5146F4D8-7881-4447-947A-7241DBD3D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5659" y="2850183"/>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BECB8507-113B-104A-95D8-DD57FBA998E9}"/>
                </a:ext>
              </a:extLst>
            </p:cNvPr>
            <p:cNvSpPr txBox="1"/>
            <p:nvPr/>
          </p:nvSpPr>
          <p:spPr>
            <a:xfrm>
              <a:off x="5152287" y="3018843"/>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61</a:t>
              </a:r>
            </a:p>
          </p:txBody>
        </p:sp>
      </p:grpSp>
      <p:grpSp>
        <p:nvGrpSpPr>
          <p:cNvPr id="86" name="Group 85">
            <a:extLst>
              <a:ext uri="{FF2B5EF4-FFF2-40B4-BE49-F238E27FC236}">
                <a16:creationId xmlns:a16="http://schemas.microsoft.com/office/drawing/2014/main" id="{26114BC1-7372-904E-B63D-8BF528C9E3C9}"/>
              </a:ext>
            </a:extLst>
          </p:cNvPr>
          <p:cNvGrpSpPr/>
          <p:nvPr/>
        </p:nvGrpSpPr>
        <p:grpSpPr>
          <a:xfrm>
            <a:off x="3888504" y="5680382"/>
            <a:ext cx="1087067" cy="766230"/>
            <a:chOff x="5027168" y="3496078"/>
            <a:chExt cx="1087067" cy="766230"/>
          </a:xfrm>
        </p:grpSpPr>
        <p:pic>
          <p:nvPicPr>
            <p:cNvPr id="87" name="Picture 2" descr="Tag Clipart ">
              <a:extLst>
                <a:ext uri="{FF2B5EF4-FFF2-40B4-BE49-F238E27FC236}">
                  <a16:creationId xmlns:a16="http://schemas.microsoft.com/office/drawing/2014/main" id="{0672DE9C-4591-9444-9C6C-55CC23EAF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A740A94A-64EE-ED4E-ACF4-C444F001FD36}"/>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10</a:t>
              </a:r>
            </a:p>
          </p:txBody>
        </p:sp>
      </p:grpSp>
      <p:grpSp>
        <p:nvGrpSpPr>
          <p:cNvPr id="3" name="Group 2">
            <a:extLst>
              <a:ext uri="{FF2B5EF4-FFF2-40B4-BE49-F238E27FC236}">
                <a16:creationId xmlns:a16="http://schemas.microsoft.com/office/drawing/2014/main" id="{059DE04A-EEBC-6847-8541-82795A380C31}"/>
              </a:ext>
            </a:extLst>
          </p:cNvPr>
          <p:cNvGrpSpPr/>
          <p:nvPr/>
        </p:nvGrpSpPr>
        <p:grpSpPr>
          <a:xfrm>
            <a:off x="109140" y="99278"/>
            <a:ext cx="12251585" cy="6333546"/>
            <a:chOff x="109140" y="99278"/>
            <a:chExt cx="12251585" cy="6333546"/>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99" name="Picture 98" descr="books.png">
              <a:extLst>
                <a:ext uri="{FF2B5EF4-FFF2-40B4-BE49-F238E27FC236}">
                  <a16:creationId xmlns:a16="http://schemas.microsoft.com/office/drawing/2014/main" id="{58789B7A-AFBE-794B-8283-B88D81E81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162" y="556233"/>
              <a:ext cx="1548029" cy="1255303"/>
            </a:xfrm>
            <a:prstGeom prst="rect">
              <a:avLst/>
            </a:prstGeom>
          </p:spPr>
        </p:pic>
        <p:pic>
          <p:nvPicPr>
            <p:cNvPr id="100" name="Picture 99" descr="watch 1.jpeg">
              <a:extLst>
                <a:ext uri="{FF2B5EF4-FFF2-40B4-BE49-F238E27FC236}">
                  <a16:creationId xmlns:a16="http://schemas.microsoft.com/office/drawing/2014/main" id="{51C9F2BD-14E8-6F4C-8190-359553B9E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9946" y="4698357"/>
              <a:ext cx="609844" cy="1032934"/>
            </a:xfrm>
            <a:prstGeom prst="rect">
              <a:avLst/>
            </a:prstGeom>
          </p:spPr>
        </p:pic>
        <p:pic>
          <p:nvPicPr>
            <p:cNvPr id="101" name="Picture 100" descr="watch 2.jpeg">
              <a:extLst>
                <a:ext uri="{FF2B5EF4-FFF2-40B4-BE49-F238E27FC236}">
                  <a16:creationId xmlns:a16="http://schemas.microsoft.com/office/drawing/2014/main" id="{7A8DE376-0DC9-344E-868F-339E737AC2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5716" y="4726548"/>
              <a:ext cx="690412" cy="1056830"/>
            </a:xfrm>
            <a:prstGeom prst="rect">
              <a:avLst/>
            </a:prstGeom>
          </p:spPr>
        </p:pic>
        <p:pic>
          <p:nvPicPr>
            <p:cNvPr id="102" name="Picture 101" descr="watch 2.jpeg">
              <a:extLst>
                <a:ext uri="{FF2B5EF4-FFF2-40B4-BE49-F238E27FC236}">
                  <a16:creationId xmlns:a16="http://schemas.microsoft.com/office/drawing/2014/main" id="{B09175AA-D982-C048-8C12-9B0506D03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8990" y="4733953"/>
              <a:ext cx="679324" cy="1039857"/>
            </a:xfrm>
            <a:prstGeom prst="rect">
              <a:avLst/>
            </a:prstGeom>
          </p:spPr>
        </p:pic>
        <p:sp>
          <p:nvSpPr>
            <p:cNvPr id="103" name="TextBox 102">
              <a:extLst>
                <a:ext uri="{FF2B5EF4-FFF2-40B4-BE49-F238E27FC236}">
                  <a16:creationId xmlns:a16="http://schemas.microsoft.com/office/drawing/2014/main" id="{62A81C73-AA3B-894B-BE2F-4BC1008A578E}"/>
                </a:ext>
              </a:extLst>
            </p:cNvPr>
            <p:cNvSpPr txBox="1"/>
            <p:nvPr/>
          </p:nvSpPr>
          <p:spPr>
            <a:xfrm>
              <a:off x="892582" y="151411"/>
              <a:ext cx="11300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a:rPr>
                <a:t>[</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book]</a:t>
              </a:r>
            </a:p>
          </p:txBody>
        </p:sp>
        <p:sp>
          <p:nvSpPr>
            <p:cNvPr id="104" name="TextBox 103">
              <a:extLst>
                <a:ext uri="{FF2B5EF4-FFF2-40B4-BE49-F238E27FC236}">
                  <a16:creationId xmlns:a16="http://schemas.microsoft.com/office/drawing/2014/main" id="{F125DF12-F643-9D4D-8EBC-F674F17AB0E7}"/>
                </a:ext>
              </a:extLst>
            </p:cNvPr>
            <p:cNvSpPr txBox="1"/>
            <p:nvPr/>
          </p:nvSpPr>
          <p:spPr>
            <a:xfrm>
              <a:off x="3539292" y="136583"/>
              <a:ext cx="19344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a:rPr>
                <a:t>[</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books]</a:t>
              </a:r>
            </a:p>
          </p:txBody>
        </p:sp>
        <p:sp>
          <p:nvSpPr>
            <p:cNvPr id="105" name="TextBox 104">
              <a:extLst>
                <a:ext uri="{FF2B5EF4-FFF2-40B4-BE49-F238E27FC236}">
                  <a16:creationId xmlns:a16="http://schemas.microsoft.com/office/drawing/2014/main" id="{7A07793B-6855-7248-8093-AB5E0D06A276}"/>
                </a:ext>
              </a:extLst>
            </p:cNvPr>
            <p:cNvSpPr txBox="1"/>
            <p:nvPr/>
          </p:nvSpPr>
          <p:spPr>
            <a:xfrm>
              <a:off x="6832776" y="2201844"/>
              <a:ext cx="19821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[souvenir</a:t>
              </a:r>
              <a:r>
                <a:rPr lang="en-GB" sz="2200" b="1" dirty="0">
                  <a:solidFill>
                    <a:srgbClr val="4472C4">
                      <a:lumMod val="50000"/>
                    </a:srgbClr>
                  </a:solidFill>
                  <a:latin typeface="Century Gothic"/>
                </a:rPr>
                <a:t>]</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6" name="TextBox 105">
              <a:extLst>
                <a:ext uri="{FF2B5EF4-FFF2-40B4-BE49-F238E27FC236}">
                  <a16:creationId xmlns:a16="http://schemas.microsoft.com/office/drawing/2014/main" id="{99448198-B82D-BB4E-83FD-38DABFAAE03F}"/>
                </a:ext>
              </a:extLst>
            </p:cNvPr>
            <p:cNvSpPr txBox="1"/>
            <p:nvPr/>
          </p:nvSpPr>
          <p:spPr>
            <a:xfrm>
              <a:off x="9580413" y="2208348"/>
              <a:ext cx="24337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a:rPr>
                <a:t>[</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souvenirs</a:t>
              </a:r>
              <a:r>
                <a:rPr lang="en-GB" sz="2200" b="1" dirty="0">
                  <a:solidFill>
                    <a:srgbClr val="4472C4">
                      <a:lumMod val="50000"/>
                    </a:srgbClr>
                  </a:solidFill>
                  <a:latin typeface="Century Gothic"/>
                </a:rPr>
                <a:t>]</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7" name="TextBox 106">
              <a:extLst>
                <a:ext uri="{FF2B5EF4-FFF2-40B4-BE49-F238E27FC236}">
                  <a16:creationId xmlns:a16="http://schemas.microsoft.com/office/drawing/2014/main" id="{1F140D86-254A-7C41-9D4A-8F4366C100CD}"/>
                </a:ext>
              </a:extLst>
            </p:cNvPr>
            <p:cNvSpPr txBox="1"/>
            <p:nvPr/>
          </p:nvSpPr>
          <p:spPr>
            <a:xfrm>
              <a:off x="6864896" y="4327796"/>
              <a:ext cx="13486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a:rPr>
                <a:t>[</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watch</a:t>
              </a:r>
              <a:r>
                <a:rPr lang="en-GB" sz="2200" b="1" dirty="0">
                  <a:solidFill>
                    <a:srgbClr val="4472C4">
                      <a:lumMod val="50000"/>
                    </a:srgbClr>
                  </a:solidFill>
                  <a:latin typeface="Century Gothic"/>
                </a:rPr>
                <a:t>]</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8" name="TextBox 107">
              <a:extLst>
                <a:ext uri="{FF2B5EF4-FFF2-40B4-BE49-F238E27FC236}">
                  <a16:creationId xmlns:a16="http://schemas.microsoft.com/office/drawing/2014/main" id="{BD42504A-E117-2841-9BE0-A9D332FE41EB}"/>
                </a:ext>
              </a:extLst>
            </p:cNvPr>
            <p:cNvSpPr txBox="1"/>
            <p:nvPr/>
          </p:nvSpPr>
          <p:spPr>
            <a:xfrm>
              <a:off x="9584462" y="4334486"/>
              <a:ext cx="22418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a:rPr>
                <a:t>[</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watches</a:t>
              </a:r>
              <a:r>
                <a:rPr lang="en-GB" sz="2200" b="1" dirty="0">
                  <a:solidFill>
                    <a:srgbClr val="4472C4">
                      <a:lumMod val="50000"/>
                    </a:srgbClr>
                  </a:solidFill>
                  <a:latin typeface="Century Gothic"/>
                </a:rPr>
                <a:t>]</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09" name="Picture 4" descr="green book clipart&#10;">
              <a:extLst>
                <a:ext uri="{FF2B5EF4-FFF2-40B4-BE49-F238E27FC236}">
                  <a16:creationId xmlns:a16="http://schemas.microsoft.com/office/drawing/2014/main" id="{BF1115D4-65D9-C744-86D1-E46818C884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782" y="673741"/>
              <a:ext cx="1281730" cy="94207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2" descr="Burgundy Key Ring Clip Art">
              <a:extLst>
                <a:ext uri="{FF2B5EF4-FFF2-40B4-BE49-F238E27FC236}">
                  <a16:creationId xmlns:a16="http://schemas.microsoft.com/office/drawing/2014/main" id="{7C6E249D-DCBD-CA47-9CD5-D245ACF9E1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6594" y="2666095"/>
              <a:ext cx="1530205" cy="94617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2" descr="Burgundy Key Ring Clip Art">
              <a:extLst>
                <a:ext uri="{FF2B5EF4-FFF2-40B4-BE49-F238E27FC236}">
                  <a16:creationId xmlns:a16="http://schemas.microsoft.com/office/drawing/2014/main" id="{7332C153-DB8E-AC41-A22F-0914E410AD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9948" y="2740596"/>
              <a:ext cx="1222940" cy="75618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2" descr="Burgundy Key Ring Clip Art">
              <a:extLst>
                <a:ext uri="{FF2B5EF4-FFF2-40B4-BE49-F238E27FC236}">
                  <a16:creationId xmlns:a16="http://schemas.microsoft.com/office/drawing/2014/main" id="{73D933CA-FCD2-4B49-9271-0C7DE3E285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2626" y="2761091"/>
              <a:ext cx="1222940" cy="756184"/>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Group 115">
              <a:extLst>
                <a:ext uri="{FF2B5EF4-FFF2-40B4-BE49-F238E27FC236}">
                  <a16:creationId xmlns:a16="http://schemas.microsoft.com/office/drawing/2014/main" id="{B6E20E3F-6F74-0B4D-99A3-78978B07A6AF}"/>
                </a:ext>
              </a:extLst>
            </p:cNvPr>
            <p:cNvGrpSpPr/>
            <p:nvPr/>
          </p:nvGrpSpPr>
          <p:grpSpPr>
            <a:xfrm>
              <a:off x="10422846" y="3509719"/>
              <a:ext cx="1087067" cy="766230"/>
              <a:chOff x="5027168" y="3496078"/>
              <a:chExt cx="1087067" cy="766230"/>
            </a:xfrm>
          </p:grpSpPr>
          <p:pic>
            <p:nvPicPr>
              <p:cNvPr id="117" name="Picture 2" descr="Tag Clipart ">
                <a:extLst>
                  <a:ext uri="{FF2B5EF4-FFF2-40B4-BE49-F238E27FC236}">
                    <a16:creationId xmlns:a16="http://schemas.microsoft.com/office/drawing/2014/main" id="{A0E1082D-CCF8-F04F-BA99-1D9A1BE2F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1D763FE5-6332-7C4C-81DA-9083DEF53BCB}"/>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12</a:t>
                </a:r>
              </a:p>
            </p:txBody>
          </p:sp>
        </p:grpSp>
        <p:grpSp>
          <p:nvGrpSpPr>
            <p:cNvPr id="122" name="Group 121">
              <a:extLst>
                <a:ext uri="{FF2B5EF4-FFF2-40B4-BE49-F238E27FC236}">
                  <a16:creationId xmlns:a16="http://schemas.microsoft.com/office/drawing/2014/main" id="{116863DE-FE3A-A348-B9E3-6ECEB5086D7C}"/>
                </a:ext>
              </a:extLst>
            </p:cNvPr>
            <p:cNvGrpSpPr/>
            <p:nvPr/>
          </p:nvGrpSpPr>
          <p:grpSpPr>
            <a:xfrm>
              <a:off x="7241894" y="3500905"/>
              <a:ext cx="1087067" cy="766230"/>
              <a:chOff x="5027168" y="3496078"/>
              <a:chExt cx="1087067" cy="766230"/>
            </a:xfrm>
          </p:grpSpPr>
          <p:pic>
            <p:nvPicPr>
              <p:cNvPr id="123" name="Picture 2" descr="Tag Clipart ">
                <a:extLst>
                  <a:ext uri="{FF2B5EF4-FFF2-40B4-BE49-F238E27FC236}">
                    <a16:creationId xmlns:a16="http://schemas.microsoft.com/office/drawing/2014/main" id="{6E9ED780-2216-FE4D-B805-1D2F38C2A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847929A8-DF92-904A-9719-926EE5D8B39F}"/>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8</a:t>
                </a:r>
              </a:p>
            </p:txBody>
          </p:sp>
        </p:grpSp>
        <p:grpSp>
          <p:nvGrpSpPr>
            <p:cNvPr id="125" name="Group 124">
              <a:extLst>
                <a:ext uri="{FF2B5EF4-FFF2-40B4-BE49-F238E27FC236}">
                  <a16:creationId xmlns:a16="http://schemas.microsoft.com/office/drawing/2014/main" id="{47434E05-D77D-AF42-A9D6-E7EE9152FC2A}"/>
                </a:ext>
              </a:extLst>
            </p:cNvPr>
            <p:cNvGrpSpPr/>
            <p:nvPr/>
          </p:nvGrpSpPr>
          <p:grpSpPr>
            <a:xfrm>
              <a:off x="4103170" y="1464930"/>
              <a:ext cx="1067880" cy="766230"/>
              <a:chOff x="5043555" y="2213650"/>
              <a:chExt cx="1067880" cy="766230"/>
            </a:xfrm>
          </p:grpSpPr>
          <p:pic>
            <p:nvPicPr>
              <p:cNvPr id="126" name="Picture 2" descr="Tag Clipart ">
                <a:extLst>
                  <a:ext uri="{FF2B5EF4-FFF2-40B4-BE49-F238E27FC236}">
                    <a16:creationId xmlns:a16="http://schemas.microsoft.com/office/drawing/2014/main" id="{62AD3347-CB4E-7F49-AA8F-C74BC25F0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43555" y="2213650"/>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9440068B-7685-654C-BA97-D2FC5A3D6917}"/>
                  </a:ext>
                </a:extLst>
              </p:cNvPr>
              <p:cNvSpPr txBox="1"/>
              <p:nvPr/>
            </p:nvSpPr>
            <p:spPr>
              <a:xfrm>
                <a:off x="5150996" y="2400867"/>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27</a:t>
                </a:r>
              </a:p>
            </p:txBody>
          </p:sp>
        </p:grpSp>
        <p:grpSp>
          <p:nvGrpSpPr>
            <p:cNvPr id="128" name="Group 127">
              <a:extLst>
                <a:ext uri="{FF2B5EF4-FFF2-40B4-BE49-F238E27FC236}">
                  <a16:creationId xmlns:a16="http://schemas.microsoft.com/office/drawing/2014/main" id="{4E3581A2-668F-9F46-8F73-9C9215AB00D4}"/>
                </a:ext>
              </a:extLst>
            </p:cNvPr>
            <p:cNvGrpSpPr/>
            <p:nvPr/>
          </p:nvGrpSpPr>
          <p:grpSpPr>
            <a:xfrm>
              <a:off x="991110" y="1493399"/>
              <a:ext cx="1067880" cy="766230"/>
              <a:chOff x="5043555" y="2213650"/>
              <a:chExt cx="1067880" cy="766230"/>
            </a:xfrm>
          </p:grpSpPr>
          <p:pic>
            <p:nvPicPr>
              <p:cNvPr id="129" name="Picture 2" descr="Tag Clipart ">
                <a:extLst>
                  <a:ext uri="{FF2B5EF4-FFF2-40B4-BE49-F238E27FC236}">
                    <a16:creationId xmlns:a16="http://schemas.microsoft.com/office/drawing/2014/main" id="{CF1CF822-DBCB-2243-9C36-EEFECF9F1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43555" y="2213650"/>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836C63BF-A334-294D-A6AF-BFA9CB36AC83}"/>
                  </a:ext>
                </a:extLst>
              </p:cNvPr>
              <p:cNvSpPr txBox="1"/>
              <p:nvPr/>
            </p:nvSpPr>
            <p:spPr>
              <a:xfrm>
                <a:off x="5150996" y="2400867"/>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14</a:t>
                </a:r>
              </a:p>
            </p:txBody>
          </p:sp>
        </p:grpSp>
        <p:sp>
          <p:nvSpPr>
            <p:cNvPr id="72" name="TextBox 71">
              <a:extLst>
                <a:ext uri="{FF2B5EF4-FFF2-40B4-BE49-F238E27FC236}">
                  <a16:creationId xmlns:a16="http://schemas.microsoft.com/office/drawing/2014/main" id="{76D696EC-C754-4741-B638-7F7C0F330D6E}"/>
                </a:ext>
              </a:extLst>
            </p:cNvPr>
            <p:cNvSpPr txBox="1"/>
            <p:nvPr/>
          </p:nvSpPr>
          <p:spPr>
            <a:xfrm>
              <a:off x="874232" y="2179174"/>
              <a:ext cx="2130109" cy="430887"/>
            </a:xfrm>
            <a:prstGeom prst="rect">
              <a:avLst/>
            </a:prstGeom>
            <a:noFill/>
          </p:spPr>
          <p:txBody>
            <a:bodyPr wrap="square" rtlCol="0">
              <a:spAutoFit/>
            </a:bodyPr>
            <a:lstStyle/>
            <a:p>
              <a:pPr lvl="0">
                <a:defRPr/>
              </a:pPr>
              <a:r>
                <a:rPr lang="en-GB" sz="2200" b="1" dirty="0">
                  <a:solidFill>
                    <a:srgbClr val="4472C4">
                      <a:lumMod val="50000"/>
                    </a:srgbClr>
                  </a:solidFill>
                </a:rPr>
                <a:t>[dulce]</a:t>
              </a:r>
            </a:p>
          </p:txBody>
        </p:sp>
        <p:grpSp>
          <p:nvGrpSpPr>
            <p:cNvPr id="73" name="Group 72">
              <a:extLst>
                <a:ext uri="{FF2B5EF4-FFF2-40B4-BE49-F238E27FC236}">
                  <a16:creationId xmlns:a16="http://schemas.microsoft.com/office/drawing/2014/main" id="{9A467BED-DEF3-EF4D-A2E7-AE1015BF8CBD}"/>
                </a:ext>
              </a:extLst>
            </p:cNvPr>
            <p:cNvGrpSpPr/>
            <p:nvPr/>
          </p:nvGrpSpPr>
          <p:grpSpPr>
            <a:xfrm>
              <a:off x="3883277" y="3582044"/>
              <a:ext cx="1087067" cy="766230"/>
              <a:chOff x="5027168" y="3496078"/>
              <a:chExt cx="1087067" cy="766230"/>
            </a:xfrm>
          </p:grpSpPr>
          <p:pic>
            <p:nvPicPr>
              <p:cNvPr id="74" name="Picture 2" descr="Tag Clipart ">
                <a:extLst>
                  <a:ext uri="{FF2B5EF4-FFF2-40B4-BE49-F238E27FC236}">
                    <a16:creationId xmlns:a16="http://schemas.microsoft.com/office/drawing/2014/main" id="{15668943-4F6B-7541-AF03-D0B656437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CCC498C-4B60-444B-B13A-CC7D4F2B6E42}"/>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13</a:t>
                </a:r>
              </a:p>
            </p:txBody>
          </p:sp>
        </p:grpSp>
        <p:grpSp>
          <p:nvGrpSpPr>
            <p:cNvPr id="81" name="Group 80">
              <a:extLst>
                <a:ext uri="{FF2B5EF4-FFF2-40B4-BE49-F238E27FC236}">
                  <a16:creationId xmlns:a16="http://schemas.microsoft.com/office/drawing/2014/main" id="{0C489206-B178-7846-ACD7-2BFBE55F311E}"/>
                </a:ext>
              </a:extLst>
            </p:cNvPr>
            <p:cNvGrpSpPr/>
            <p:nvPr/>
          </p:nvGrpSpPr>
          <p:grpSpPr>
            <a:xfrm>
              <a:off x="1096656" y="3568256"/>
              <a:ext cx="1087067" cy="766230"/>
              <a:chOff x="5027168" y="3496078"/>
              <a:chExt cx="1087067" cy="766230"/>
            </a:xfrm>
          </p:grpSpPr>
          <p:pic>
            <p:nvPicPr>
              <p:cNvPr id="82" name="Picture 2" descr="Tag Clipart ">
                <a:extLst>
                  <a:ext uri="{FF2B5EF4-FFF2-40B4-BE49-F238E27FC236}">
                    <a16:creationId xmlns:a16="http://schemas.microsoft.com/office/drawing/2014/main" id="{5B87A8EC-9E43-534B-B19C-3FAC3181B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1EA51784-0D54-9C45-9011-78EA2EF819E7}"/>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3</a:t>
                </a:r>
              </a:p>
            </p:txBody>
          </p:sp>
        </p:grpSp>
        <p:sp>
          <p:nvSpPr>
            <p:cNvPr id="84" name="TextBox 83">
              <a:extLst>
                <a:ext uri="{FF2B5EF4-FFF2-40B4-BE49-F238E27FC236}">
                  <a16:creationId xmlns:a16="http://schemas.microsoft.com/office/drawing/2014/main" id="{778C60B4-4AB8-2441-8538-D63C07773B5D}"/>
                </a:ext>
              </a:extLst>
            </p:cNvPr>
            <p:cNvSpPr txBox="1"/>
            <p:nvPr/>
          </p:nvSpPr>
          <p:spPr>
            <a:xfrm>
              <a:off x="3608337" y="2173095"/>
              <a:ext cx="2130109" cy="430887"/>
            </a:xfrm>
            <a:prstGeom prst="rect">
              <a:avLst/>
            </a:prstGeom>
            <a:noFill/>
          </p:spPr>
          <p:txBody>
            <a:bodyPr wrap="square" rtlCol="0">
              <a:spAutoFit/>
            </a:bodyPr>
            <a:lstStyle/>
            <a:p>
              <a:pPr lvl="0">
                <a:defRPr/>
              </a:pPr>
              <a:r>
                <a:rPr lang="en-GB" sz="2200" b="1" dirty="0">
                  <a:solidFill>
                    <a:srgbClr val="4472C4">
                      <a:lumMod val="50000"/>
                    </a:srgbClr>
                  </a:solidFill>
                </a:rPr>
                <a:t>[</a:t>
              </a:r>
              <a:r>
                <a:rPr lang="en-GB" sz="2200" b="1" dirty="0" err="1">
                  <a:solidFill>
                    <a:srgbClr val="4472C4">
                      <a:lumMod val="50000"/>
                    </a:srgbClr>
                  </a:solidFill>
                </a:rPr>
                <a:t>dulces</a:t>
              </a:r>
              <a:r>
                <a:rPr lang="en-GB" sz="2200" b="1" dirty="0">
                  <a:solidFill>
                    <a:srgbClr val="4472C4">
                      <a:lumMod val="50000"/>
                    </a:srgbClr>
                  </a:solidFill>
                </a:rPr>
                <a:t>]</a:t>
              </a:r>
            </a:p>
          </p:txBody>
        </p:sp>
        <p:sp>
          <p:nvSpPr>
            <p:cNvPr id="85" name="TextBox 84">
              <a:extLst>
                <a:ext uri="{FF2B5EF4-FFF2-40B4-BE49-F238E27FC236}">
                  <a16:creationId xmlns:a16="http://schemas.microsoft.com/office/drawing/2014/main" id="{3734F1F1-B625-6E4C-B671-A1CADF3E665B}"/>
                </a:ext>
              </a:extLst>
            </p:cNvPr>
            <p:cNvSpPr txBox="1"/>
            <p:nvPr/>
          </p:nvSpPr>
          <p:spPr>
            <a:xfrm>
              <a:off x="879459" y="4277512"/>
              <a:ext cx="2130109" cy="430887"/>
            </a:xfrm>
            <a:prstGeom prst="rect">
              <a:avLst/>
            </a:prstGeom>
            <a:noFill/>
          </p:spPr>
          <p:txBody>
            <a:bodyPr wrap="square" rtlCol="0">
              <a:spAutoFit/>
            </a:bodyPr>
            <a:lstStyle/>
            <a:p>
              <a:pPr lvl="0">
                <a:defRPr/>
              </a:pPr>
              <a:r>
                <a:rPr lang="en-GB" sz="2200" b="1" dirty="0">
                  <a:solidFill>
                    <a:srgbClr val="4472C4">
                      <a:lumMod val="50000"/>
                    </a:srgbClr>
                  </a:solidFill>
                </a:rPr>
                <a:t>[pen]</a:t>
              </a:r>
            </a:p>
          </p:txBody>
        </p:sp>
        <p:grpSp>
          <p:nvGrpSpPr>
            <p:cNvPr id="89" name="Group 88">
              <a:extLst>
                <a:ext uri="{FF2B5EF4-FFF2-40B4-BE49-F238E27FC236}">
                  <a16:creationId xmlns:a16="http://schemas.microsoft.com/office/drawing/2014/main" id="{6CCAA70F-6379-0846-8844-7A0E9C13E4DD}"/>
                </a:ext>
              </a:extLst>
            </p:cNvPr>
            <p:cNvGrpSpPr/>
            <p:nvPr/>
          </p:nvGrpSpPr>
          <p:grpSpPr>
            <a:xfrm>
              <a:off x="1101883" y="5666594"/>
              <a:ext cx="1087067" cy="766230"/>
              <a:chOff x="5027168" y="3496078"/>
              <a:chExt cx="1087067" cy="766230"/>
            </a:xfrm>
          </p:grpSpPr>
          <p:pic>
            <p:nvPicPr>
              <p:cNvPr id="90" name="Picture 2" descr="Tag Clipart ">
                <a:extLst>
                  <a:ext uri="{FF2B5EF4-FFF2-40B4-BE49-F238E27FC236}">
                    <a16:creationId xmlns:a16="http://schemas.microsoft.com/office/drawing/2014/main" id="{15BDF91C-FE20-2240-B960-664A09024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FD9518E4-73B6-9143-9131-0B44C9B9E5F6}"/>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5</a:t>
                </a:r>
              </a:p>
            </p:txBody>
          </p:sp>
        </p:grpSp>
        <p:sp>
          <p:nvSpPr>
            <p:cNvPr id="92" name="TextBox 91">
              <a:extLst>
                <a:ext uri="{FF2B5EF4-FFF2-40B4-BE49-F238E27FC236}">
                  <a16:creationId xmlns:a16="http://schemas.microsoft.com/office/drawing/2014/main" id="{824AB3F4-D5C5-6943-8304-6D059FCF5131}"/>
                </a:ext>
              </a:extLst>
            </p:cNvPr>
            <p:cNvSpPr txBox="1"/>
            <p:nvPr/>
          </p:nvSpPr>
          <p:spPr>
            <a:xfrm>
              <a:off x="3613564" y="4271433"/>
              <a:ext cx="2130109" cy="430887"/>
            </a:xfrm>
            <a:prstGeom prst="rect">
              <a:avLst/>
            </a:prstGeom>
            <a:noFill/>
          </p:spPr>
          <p:txBody>
            <a:bodyPr wrap="square" rtlCol="0">
              <a:spAutoFit/>
            </a:bodyPr>
            <a:lstStyle/>
            <a:p>
              <a:pPr lvl="0">
                <a:defRPr/>
              </a:pPr>
              <a:r>
                <a:rPr lang="en-GB" sz="2200" b="1" dirty="0">
                  <a:solidFill>
                    <a:srgbClr val="4472C4">
                      <a:lumMod val="50000"/>
                    </a:srgbClr>
                  </a:solidFill>
                </a:rPr>
                <a:t>[pens]</a:t>
              </a:r>
            </a:p>
          </p:txBody>
        </p:sp>
        <p:pic>
          <p:nvPicPr>
            <p:cNvPr id="2054" name="Picture 6" descr="Cartoon, Candy, Sweet, Food, Sugar, Tasty, Delicious">
              <a:extLst>
                <a:ext uri="{FF2B5EF4-FFF2-40B4-BE49-F238E27FC236}">
                  <a16:creationId xmlns:a16="http://schemas.microsoft.com/office/drawing/2014/main" id="{694C46BD-2ECA-7941-A98B-899F17ADF3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9920" y="2644235"/>
              <a:ext cx="1141362" cy="1078452"/>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descr="Cartoon, Candy, Sweet, Food, Sugar, Tasty, Delicious">
              <a:extLst>
                <a:ext uri="{FF2B5EF4-FFF2-40B4-BE49-F238E27FC236}">
                  <a16:creationId xmlns:a16="http://schemas.microsoft.com/office/drawing/2014/main" id="{FAE982E7-A2BD-C44B-B9F4-69D220B835D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6393" r="50448" b="-201"/>
            <a:stretch/>
          </p:blipFill>
          <p:spPr bwMode="auto">
            <a:xfrm>
              <a:off x="750381" y="2891365"/>
              <a:ext cx="1316849" cy="597845"/>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003F00D2-B373-8649-AB4E-543BC7F72EB7}"/>
                </a:ext>
              </a:extLst>
            </p:cNvPr>
            <p:cNvSpPr txBox="1"/>
            <p:nvPr/>
          </p:nvSpPr>
          <p:spPr>
            <a:xfrm>
              <a:off x="6900157" y="116235"/>
              <a:ext cx="2421977" cy="430887"/>
            </a:xfrm>
            <a:prstGeom prst="rect">
              <a:avLst/>
            </a:prstGeom>
            <a:noFill/>
          </p:spPr>
          <p:txBody>
            <a:bodyPr wrap="square" rtlCol="0">
              <a:spAutoFit/>
            </a:bodyPr>
            <a:lstStyle/>
            <a:p>
              <a:pPr lvl="0">
                <a:defRPr/>
              </a:pPr>
              <a:r>
                <a:rPr lang="en-GB" sz="2200" b="1" dirty="0">
                  <a:solidFill>
                    <a:srgbClr val="4472C4">
                      <a:lumMod val="50000"/>
                    </a:srgbClr>
                  </a:solidFill>
                </a:rPr>
                <a:t>[wedding dress]</a:t>
              </a:r>
            </a:p>
          </p:txBody>
        </p:sp>
        <p:grpSp>
          <p:nvGrpSpPr>
            <p:cNvPr id="133" name="Group 132">
              <a:extLst>
                <a:ext uri="{FF2B5EF4-FFF2-40B4-BE49-F238E27FC236}">
                  <a16:creationId xmlns:a16="http://schemas.microsoft.com/office/drawing/2014/main" id="{CAD6BD02-D423-724B-8A7F-E393F8E25B34}"/>
                </a:ext>
              </a:extLst>
            </p:cNvPr>
            <p:cNvGrpSpPr/>
            <p:nvPr/>
          </p:nvGrpSpPr>
          <p:grpSpPr>
            <a:xfrm>
              <a:off x="9909202" y="1519105"/>
              <a:ext cx="1087067" cy="766230"/>
              <a:chOff x="5027168" y="3496078"/>
              <a:chExt cx="1087067" cy="766230"/>
            </a:xfrm>
          </p:grpSpPr>
          <p:pic>
            <p:nvPicPr>
              <p:cNvPr id="134" name="Picture 2" descr="Tag Clipart ">
                <a:extLst>
                  <a:ext uri="{FF2B5EF4-FFF2-40B4-BE49-F238E27FC236}">
                    <a16:creationId xmlns:a16="http://schemas.microsoft.com/office/drawing/2014/main" id="{4DB0ECEF-0EAF-C647-8CAB-62BFF764B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44513153-74B9-0D47-9919-18D81BA4FC62}"/>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150</a:t>
                </a:r>
              </a:p>
            </p:txBody>
          </p:sp>
        </p:grpSp>
        <p:grpSp>
          <p:nvGrpSpPr>
            <p:cNvPr id="136" name="Group 135">
              <a:extLst>
                <a:ext uri="{FF2B5EF4-FFF2-40B4-BE49-F238E27FC236}">
                  <a16:creationId xmlns:a16="http://schemas.microsoft.com/office/drawing/2014/main" id="{BAB5AA0D-15E4-7542-BDA6-7B555518A490}"/>
                </a:ext>
              </a:extLst>
            </p:cNvPr>
            <p:cNvGrpSpPr/>
            <p:nvPr/>
          </p:nvGrpSpPr>
          <p:grpSpPr>
            <a:xfrm>
              <a:off x="7122581" y="1505317"/>
              <a:ext cx="1087067" cy="766230"/>
              <a:chOff x="5027168" y="3496078"/>
              <a:chExt cx="1087067" cy="766230"/>
            </a:xfrm>
          </p:grpSpPr>
          <p:pic>
            <p:nvPicPr>
              <p:cNvPr id="137" name="Picture 2" descr="Tag Clipart ">
                <a:extLst>
                  <a:ext uri="{FF2B5EF4-FFF2-40B4-BE49-F238E27FC236}">
                    <a16:creationId xmlns:a16="http://schemas.microsoft.com/office/drawing/2014/main" id="{EECBC84F-82CD-064A-802A-E94139184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32F16908-17D8-084C-BBB6-389120319AA4}"/>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80</a:t>
                </a:r>
              </a:p>
            </p:txBody>
          </p:sp>
        </p:grpSp>
        <p:sp>
          <p:nvSpPr>
            <p:cNvPr id="139" name="TextBox 138">
              <a:extLst>
                <a:ext uri="{FF2B5EF4-FFF2-40B4-BE49-F238E27FC236}">
                  <a16:creationId xmlns:a16="http://schemas.microsoft.com/office/drawing/2014/main" id="{A7F7F948-AC63-AA41-8F27-BCC5B5DF3D73}"/>
                </a:ext>
              </a:extLst>
            </p:cNvPr>
            <p:cNvSpPr txBox="1"/>
            <p:nvPr/>
          </p:nvSpPr>
          <p:spPr>
            <a:xfrm>
              <a:off x="9545001" y="99278"/>
              <a:ext cx="2815724" cy="430887"/>
            </a:xfrm>
            <a:prstGeom prst="rect">
              <a:avLst/>
            </a:prstGeom>
            <a:noFill/>
          </p:spPr>
          <p:txBody>
            <a:bodyPr wrap="square" rtlCol="0">
              <a:spAutoFit/>
            </a:bodyPr>
            <a:lstStyle/>
            <a:p>
              <a:pPr lvl="0">
                <a:defRPr/>
              </a:pPr>
              <a:r>
                <a:rPr lang="en-GB" sz="2200" b="1" dirty="0">
                  <a:solidFill>
                    <a:srgbClr val="4472C4">
                      <a:lumMod val="50000"/>
                    </a:srgbClr>
                  </a:solidFill>
                </a:rPr>
                <a:t>[wedding dresses]</a:t>
              </a:r>
            </a:p>
          </p:txBody>
        </p:sp>
        <p:pic>
          <p:nvPicPr>
            <p:cNvPr id="2056" name="Picture 8" descr="Pen, School, Education, Pencil, Write, Author, Writing">
              <a:extLst>
                <a:ext uri="{FF2B5EF4-FFF2-40B4-BE49-F238E27FC236}">
                  <a16:creationId xmlns:a16="http://schemas.microsoft.com/office/drawing/2014/main" id="{AACCC5FD-B3C6-564B-9946-161951DDB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972845">
              <a:off x="961200" y="4995146"/>
              <a:ext cx="844569" cy="76224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8" descr="Pen, School, Education, Pencil, Write, Author, Writing">
              <a:extLst>
                <a:ext uri="{FF2B5EF4-FFF2-40B4-BE49-F238E27FC236}">
                  <a16:creationId xmlns:a16="http://schemas.microsoft.com/office/drawing/2014/main" id="{A50E0357-62B9-084F-8AD8-4F3152EF77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972845">
              <a:off x="3393964" y="5002041"/>
              <a:ext cx="844569" cy="76224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Pen, School, Education, Pencil, Write, Author, Writing">
              <a:extLst>
                <a:ext uri="{FF2B5EF4-FFF2-40B4-BE49-F238E27FC236}">
                  <a16:creationId xmlns:a16="http://schemas.microsoft.com/office/drawing/2014/main" id="{23EE19F8-A624-0647-A2B1-4DA868190C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972845">
              <a:off x="3659667" y="4989551"/>
              <a:ext cx="844569" cy="762242"/>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8" descr="Pen, School, Education, Pencil, Write, Author, Writing">
              <a:extLst>
                <a:ext uri="{FF2B5EF4-FFF2-40B4-BE49-F238E27FC236}">
                  <a16:creationId xmlns:a16="http://schemas.microsoft.com/office/drawing/2014/main" id="{20F1DCD4-A0CE-6346-BABC-D4E571F431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972845">
              <a:off x="3879298" y="4989551"/>
              <a:ext cx="844569" cy="76224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Pen, School, Education, Pencil, Write, Author, Writing">
              <a:extLst>
                <a:ext uri="{FF2B5EF4-FFF2-40B4-BE49-F238E27FC236}">
                  <a16:creationId xmlns:a16="http://schemas.microsoft.com/office/drawing/2014/main" id="{3391E49A-0996-F94E-893F-4C6E0FA8C7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972845">
              <a:off x="4170323" y="4977061"/>
              <a:ext cx="844569" cy="7622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edding Dress, Bridal, White, Bride, Dress, Dummy">
              <a:extLst>
                <a:ext uri="{FF2B5EF4-FFF2-40B4-BE49-F238E27FC236}">
                  <a16:creationId xmlns:a16="http://schemas.microsoft.com/office/drawing/2014/main" id="{13BB1C64-3771-4845-8570-93305A24E3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5382" y="447531"/>
              <a:ext cx="545438" cy="109087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Wedding Dress, Bridal, White, Bride, Dress, Dummy">
              <a:extLst>
                <a:ext uri="{FF2B5EF4-FFF2-40B4-BE49-F238E27FC236}">
                  <a16:creationId xmlns:a16="http://schemas.microsoft.com/office/drawing/2014/main" id="{A1798FAB-B1AE-3C42-A254-7F6B6DE8F0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83943" y="521331"/>
              <a:ext cx="545438" cy="109087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0" descr="Wedding Dress, Bridal, White, Bride, Dress, Dummy">
              <a:extLst>
                <a:ext uri="{FF2B5EF4-FFF2-40B4-BE49-F238E27FC236}">
                  <a16:creationId xmlns:a16="http://schemas.microsoft.com/office/drawing/2014/main" id="{B0C57572-488D-A34F-8641-772E8054A6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03705" y="526944"/>
              <a:ext cx="545438" cy="10908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3761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grpSp>
        <p:nvGrpSpPr>
          <p:cNvPr id="140" name="Group 139">
            <a:extLst>
              <a:ext uri="{FF2B5EF4-FFF2-40B4-BE49-F238E27FC236}">
                <a16:creationId xmlns:a16="http://schemas.microsoft.com/office/drawing/2014/main" id="{F5532266-AD2D-4642-B329-411CDE196229}"/>
              </a:ext>
            </a:extLst>
          </p:cNvPr>
          <p:cNvGrpSpPr/>
          <p:nvPr/>
        </p:nvGrpSpPr>
        <p:grpSpPr>
          <a:xfrm>
            <a:off x="1253632" y="5698353"/>
            <a:ext cx="1067880" cy="766230"/>
            <a:chOff x="5043555" y="2213650"/>
            <a:chExt cx="1067880" cy="766230"/>
          </a:xfrm>
        </p:grpSpPr>
        <p:pic>
          <p:nvPicPr>
            <p:cNvPr id="141" name="Picture 2" descr="Tag Clipart ">
              <a:extLst>
                <a:ext uri="{FF2B5EF4-FFF2-40B4-BE49-F238E27FC236}">
                  <a16:creationId xmlns:a16="http://schemas.microsoft.com/office/drawing/2014/main" id="{8BD25267-7CFA-DF43-AE23-EE341B320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43555" y="2213650"/>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42" name="TextBox 141">
              <a:extLst>
                <a:ext uri="{FF2B5EF4-FFF2-40B4-BE49-F238E27FC236}">
                  <a16:creationId xmlns:a16="http://schemas.microsoft.com/office/drawing/2014/main" id="{27F12D6A-565C-F142-AA03-4F278439679D}"/>
                </a:ext>
              </a:extLst>
            </p:cNvPr>
            <p:cNvSpPr txBox="1"/>
            <p:nvPr/>
          </p:nvSpPr>
          <p:spPr>
            <a:xfrm>
              <a:off x="5150996" y="2400867"/>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100</a:t>
              </a:r>
            </a:p>
          </p:txBody>
        </p:sp>
      </p:grpSp>
      <p:grpSp>
        <p:nvGrpSpPr>
          <p:cNvPr id="91" name="Group 90">
            <a:extLst>
              <a:ext uri="{FF2B5EF4-FFF2-40B4-BE49-F238E27FC236}">
                <a16:creationId xmlns:a16="http://schemas.microsoft.com/office/drawing/2014/main" id="{3849B9B9-434A-184A-81FF-C537D30B63ED}"/>
              </a:ext>
            </a:extLst>
          </p:cNvPr>
          <p:cNvGrpSpPr/>
          <p:nvPr/>
        </p:nvGrpSpPr>
        <p:grpSpPr>
          <a:xfrm>
            <a:off x="9898362" y="5691073"/>
            <a:ext cx="1087067" cy="766230"/>
            <a:chOff x="5027168" y="3496078"/>
            <a:chExt cx="1087067" cy="766230"/>
          </a:xfrm>
        </p:grpSpPr>
        <p:pic>
          <p:nvPicPr>
            <p:cNvPr id="92" name="Picture 2" descr="Tag Clipart ">
              <a:extLst>
                <a:ext uri="{FF2B5EF4-FFF2-40B4-BE49-F238E27FC236}">
                  <a16:creationId xmlns:a16="http://schemas.microsoft.com/office/drawing/2014/main" id="{77616026-DF33-494B-9EA6-191756891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B93FA208-4FF2-FD4F-B372-5EFC62770271}"/>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42</a:t>
              </a:r>
            </a:p>
          </p:txBody>
        </p:sp>
      </p:grpSp>
      <p:grpSp>
        <p:nvGrpSpPr>
          <p:cNvPr id="96" name="Group 95">
            <a:extLst>
              <a:ext uri="{FF2B5EF4-FFF2-40B4-BE49-F238E27FC236}">
                <a16:creationId xmlns:a16="http://schemas.microsoft.com/office/drawing/2014/main" id="{C1D78D7E-1870-3448-BF14-12B4A271F6A7}"/>
              </a:ext>
            </a:extLst>
          </p:cNvPr>
          <p:cNvGrpSpPr/>
          <p:nvPr/>
        </p:nvGrpSpPr>
        <p:grpSpPr>
          <a:xfrm>
            <a:off x="7111741" y="5677285"/>
            <a:ext cx="1087067" cy="766230"/>
            <a:chOff x="5027168" y="3496078"/>
            <a:chExt cx="1087067" cy="766230"/>
          </a:xfrm>
        </p:grpSpPr>
        <p:pic>
          <p:nvPicPr>
            <p:cNvPr id="97" name="Picture 2" descr="Tag Clipart ">
              <a:extLst>
                <a:ext uri="{FF2B5EF4-FFF2-40B4-BE49-F238E27FC236}">
                  <a16:creationId xmlns:a16="http://schemas.microsoft.com/office/drawing/2014/main" id="{A73B77DB-77CD-0048-AD34-342BB21DD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27168" y="3496078"/>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3A83AC0D-7C79-314B-A7C2-93942CD09853}"/>
                </a:ext>
              </a:extLst>
            </p:cNvPr>
            <p:cNvSpPr txBox="1"/>
            <p:nvPr/>
          </p:nvSpPr>
          <p:spPr>
            <a:xfrm>
              <a:off x="5153796" y="3664738"/>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25</a:t>
              </a:r>
            </a:p>
          </p:txBody>
        </p:sp>
      </p:grpSp>
      <p:grpSp>
        <p:nvGrpSpPr>
          <p:cNvPr id="2" name="Group 1">
            <a:extLst>
              <a:ext uri="{FF2B5EF4-FFF2-40B4-BE49-F238E27FC236}">
                <a16:creationId xmlns:a16="http://schemas.microsoft.com/office/drawing/2014/main" id="{C8A4C103-E67E-D544-A2BE-1D896E5B0EF4}"/>
              </a:ext>
            </a:extLst>
          </p:cNvPr>
          <p:cNvGrpSpPr/>
          <p:nvPr/>
        </p:nvGrpSpPr>
        <p:grpSpPr>
          <a:xfrm>
            <a:off x="156168" y="118775"/>
            <a:ext cx="11938947" cy="6226107"/>
            <a:chOff x="156168" y="118775"/>
            <a:chExt cx="11938947" cy="6226107"/>
          </a:xfrm>
        </p:grpSpPr>
        <p:pic>
          <p:nvPicPr>
            <p:cNvPr id="45" name="Picture 44" descr="box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9042" y="304227"/>
              <a:ext cx="1837267" cy="1419763"/>
            </a:xfrm>
            <a:prstGeom prst="rect">
              <a:avLst/>
            </a:prstGeom>
          </p:spPr>
        </p:pic>
        <p:pic>
          <p:nvPicPr>
            <p:cNvPr id="62" name="Picture 2" descr="shirt clipart png&#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8284" y="2707166"/>
              <a:ext cx="1215851" cy="105475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shirt clipart png&#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4802" y="2740596"/>
              <a:ext cx="1215851" cy="105475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881486" y="2236765"/>
              <a:ext cx="1621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[shirt]</a:t>
              </a:r>
            </a:p>
          </p:txBody>
        </p:sp>
        <p:sp>
          <p:nvSpPr>
            <p:cNvPr id="67" name="TextBox 66"/>
            <p:cNvSpPr txBox="1"/>
            <p:nvPr/>
          </p:nvSpPr>
          <p:spPr>
            <a:xfrm>
              <a:off x="3700261" y="2243269"/>
              <a:ext cx="18286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[shirts]</a:t>
              </a:r>
            </a:p>
          </p:txBody>
        </p:sp>
        <p:sp>
          <p:nvSpPr>
            <p:cNvPr id="68" name="TextBox 67"/>
            <p:cNvSpPr txBox="1"/>
            <p:nvPr/>
          </p:nvSpPr>
          <p:spPr>
            <a:xfrm>
              <a:off x="893752" y="4280389"/>
              <a:ext cx="1843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[guitar]</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678649" y="4322381"/>
              <a:ext cx="24795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[guitars]</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05574" y="156419"/>
              <a:ext cx="17437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[box]</a:t>
              </a:r>
            </a:p>
          </p:txBody>
        </p:sp>
        <p:sp>
          <p:nvSpPr>
            <p:cNvPr id="71" name="TextBox 70"/>
            <p:cNvSpPr txBox="1"/>
            <p:nvPr/>
          </p:nvSpPr>
          <p:spPr>
            <a:xfrm>
              <a:off x="9553210" y="162923"/>
              <a:ext cx="13582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[boxes]</a:t>
              </a: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93" name="Picture 92" descr="boxes.jpeg">
              <a:extLst>
                <a:ext uri="{FF2B5EF4-FFF2-40B4-BE49-F238E27FC236}">
                  <a16:creationId xmlns:a16="http://schemas.microsoft.com/office/drawing/2014/main" id="{DC4023FC-3BF7-6744-ACE5-78368282FDC0}"/>
                </a:ext>
              </a:extLst>
            </p:cNvPr>
            <p:cNvPicPr>
              <a:picLocks noChangeAspect="1"/>
            </p:cNvPicPr>
            <p:nvPr/>
          </p:nvPicPr>
          <p:blipFill rotWithShape="1">
            <a:blip r:embed="rId4">
              <a:extLst>
                <a:ext uri="{28A0092B-C50C-407E-A947-70E740481C1C}">
                  <a14:useLocalDpi xmlns:a14="http://schemas.microsoft.com/office/drawing/2010/main" val="0"/>
                </a:ext>
              </a:extLst>
            </a:blip>
            <a:srcRect l="13755" t="60548" r="50953" b="8396"/>
            <a:stretch/>
          </p:blipFill>
          <p:spPr>
            <a:xfrm>
              <a:off x="6784271" y="718991"/>
              <a:ext cx="1358260" cy="923621"/>
            </a:xfrm>
            <a:prstGeom prst="rect">
              <a:avLst/>
            </a:prstGeom>
          </p:spPr>
        </p:pic>
        <p:pic>
          <p:nvPicPr>
            <p:cNvPr id="94" name="Picture 2" descr="shirt clipart png&#10;">
              <a:extLst>
                <a:ext uri="{FF2B5EF4-FFF2-40B4-BE49-F238E27FC236}">
                  <a16:creationId xmlns:a16="http://schemas.microsoft.com/office/drawing/2014/main" id="{47B366C1-A338-9649-B21D-7C59D86EE8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833" y="2749261"/>
              <a:ext cx="1215851" cy="1054750"/>
            </a:xfrm>
            <a:prstGeom prst="rect">
              <a:avLst/>
            </a:prstGeom>
            <a:noFill/>
            <a:extLst>
              <a:ext uri="{909E8E84-426E-40DD-AFC4-6F175D3DCCD1}">
                <a14:hiddenFill xmlns:a14="http://schemas.microsoft.com/office/drawing/2010/main">
                  <a:solidFill>
                    <a:srgbClr val="FFFFFF"/>
                  </a:solidFill>
                </a14:hiddenFill>
              </a:ext>
            </a:extLst>
          </p:spPr>
        </p:pic>
        <p:grpSp>
          <p:nvGrpSpPr>
            <p:cNvPr id="122" name="Group 121">
              <a:extLst>
                <a:ext uri="{FF2B5EF4-FFF2-40B4-BE49-F238E27FC236}">
                  <a16:creationId xmlns:a16="http://schemas.microsoft.com/office/drawing/2014/main" id="{8BFE5863-BD44-7B47-9211-7BDFEF95A2A1}"/>
                </a:ext>
              </a:extLst>
            </p:cNvPr>
            <p:cNvGrpSpPr/>
            <p:nvPr/>
          </p:nvGrpSpPr>
          <p:grpSpPr>
            <a:xfrm>
              <a:off x="10547409" y="1474934"/>
              <a:ext cx="1087067" cy="766230"/>
              <a:chOff x="5009272" y="4132611"/>
              <a:chExt cx="1087067" cy="766230"/>
            </a:xfrm>
          </p:grpSpPr>
          <p:pic>
            <p:nvPicPr>
              <p:cNvPr id="123" name="Picture 2" descr="Tag Clipart ">
                <a:extLst>
                  <a:ext uri="{FF2B5EF4-FFF2-40B4-BE49-F238E27FC236}">
                    <a16:creationId xmlns:a16="http://schemas.microsoft.com/office/drawing/2014/main" id="{F27F8B28-3C67-084E-A546-4A2CF307B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09272" y="4132611"/>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D11690A6-E7B1-FC47-9BC5-C3562BE6244A}"/>
                  </a:ext>
                </a:extLst>
              </p:cNvPr>
              <p:cNvSpPr txBox="1"/>
              <p:nvPr/>
            </p:nvSpPr>
            <p:spPr>
              <a:xfrm>
                <a:off x="5135900" y="4301271"/>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13</a:t>
                </a:r>
              </a:p>
            </p:txBody>
          </p:sp>
        </p:grpSp>
        <p:grpSp>
          <p:nvGrpSpPr>
            <p:cNvPr id="131" name="Group 130">
              <a:extLst>
                <a:ext uri="{FF2B5EF4-FFF2-40B4-BE49-F238E27FC236}">
                  <a16:creationId xmlns:a16="http://schemas.microsoft.com/office/drawing/2014/main" id="{55236CE2-CB7C-824C-AC59-C8FA9CE092F7}"/>
                </a:ext>
              </a:extLst>
            </p:cNvPr>
            <p:cNvGrpSpPr/>
            <p:nvPr/>
          </p:nvGrpSpPr>
          <p:grpSpPr>
            <a:xfrm>
              <a:off x="4275146" y="5578652"/>
              <a:ext cx="1067880" cy="766230"/>
              <a:chOff x="5043555" y="2213650"/>
              <a:chExt cx="1067880" cy="766230"/>
            </a:xfrm>
          </p:grpSpPr>
          <p:pic>
            <p:nvPicPr>
              <p:cNvPr id="132" name="Picture 2" descr="Tag Clipart ">
                <a:extLst>
                  <a:ext uri="{FF2B5EF4-FFF2-40B4-BE49-F238E27FC236}">
                    <a16:creationId xmlns:a16="http://schemas.microsoft.com/office/drawing/2014/main" id="{096AA5E5-CF47-A14B-A580-F9E69CFB3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43555" y="2213650"/>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a:extLst>
                  <a:ext uri="{FF2B5EF4-FFF2-40B4-BE49-F238E27FC236}">
                    <a16:creationId xmlns:a16="http://schemas.microsoft.com/office/drawing/2014/main" id="{E3188528-10BF-7A45-8EAA-81DC94EB525B}"/>
                  </a:ext>
                </a:extLst>
              </p:cNvPr>
              <p:cNvSpPr txBox="1"/>
              <p:nvPr/>
            </p:nvSpPr>
            <p:spPr>
              <a:xfrm>
                <a:off x="5150996" y="2400867"/>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110</a:t>
                </a:r>
              </a:p>
            </p:txBody>
          </p:sp>
        </p:grpSp>
        <p:grpSp>
          <p:nvGrpSpPr>
            <p:cNvPr id="134" name="Group 133">
              <a:extLst>
                <a:ext uri="{FF2B5EF4-FFF2-40B4-BE49-F238E27FC236}">
                  <a16:creationId xmlns:a16="http://schemas.microsoft.com/office/drawing/2014/main" id="{AE252C8B-2625-BA4A-BE3E-29E0AEC6C5D7}"/>
                </a:ext>
              </a:extLst>
            </p:cNvPr>
            <p:cNvGrpSpPr/>
            <p:nvPr/>
          </p:nvGrpSpPr>
          <p:grpSpPr>
            <a:xfrm>
              <a:off x="6976841" y="1496932"/>
              <a:ext cx="1140291" cy="766230"/>
              <a:chOff x="5043555" y="1609319"/>
              <a:chExt cx="1140291" cy="766230"/>
            </a:xfrm>
          </p:grpSpPr>
          <p:pic>
            <p:nvPicPr>
              <p:cNvPr id="135" name="Picture 2" descr="Tag Clipart ">
                <a:extLst>
                  <a:ext uri="{FF2B5EF4-FFF2-40B4-BE49-F238E27FC236}">
                    <a16:creationId xmlns:a16="http://schemas.microsoft.com/office/drawing/2014/main" id="{141186F8-C8DF-3740-A045-91B274776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43555" y="1609319"/>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9148C60D-F9C3-BF41-8D78-137C8CBE8D35}"/>
                  </a:ext>
                </a:extLst>
              </p:cNvPr>
              <p:cNvSpPr txBox="1"/>
              <p:nvPr/>
            </p:nvSpPr>
            <p:spPr>
              <a:xfrm>
                <a:off x="5223407" y="1796293"/>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9</a:t>
                </a:r>
              </a:p>
            </p:txBody>
          </p:sp>
        </p:grpSp>
        <p:grpSp>
          <p:nvGrpSpPr>
            <p:cNvPr id="149" name="Group 148">
              <a:extLst>
                <a:ext uri="{FF2B5EF4-FFF2-40B4-BE49-F238E27FC236}">
                  <a16:creationId xmlns:a16="http://schemas.microsoft.com/office/drawing/2014/main" id="{D5BE136C-B6BA-2940-ACAA-C6C2058A86BE}"/>
                </a:ext>
              </a:extLst>
            </p:cNvPr>
            <p:cNvGrpSpPr/>
            <p:nvPr/>
          </p:nvGrpSpPr>
          <p:grpSpPr>
            <a:xfrm>
              <a:off x="4111699" y="3551782"/>
              <a:ext cx="1067880" cy="766230"/>
              <a:chOff x="5043555" y="2213650"/>
              <a:chExt cx="1067880" cy="766230"/>
            </a:xfrm>
          </p:grpSpPr>
          <p:pic>
            <p:nvPicPr>
              <p:cNvPr id="150" name="Picture 2" descr="Tag Clipart ">
                <a:extLst>
                  <a:ext uri="{FF2B5EF4-FFF2-40B4-BE49-F238E27FC236}">
                    <a16:creationId xmlns:a16="http://schemas.microsoft.com/office/drawing/2014/main" id="{F61F2A23-DBC1-2943-BD12-DC25C0F94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43555" y="2213650"/>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51" name="TextBox 150">
                <a:extLst>
                  <a:ext uri="{FF2B5EF4-FFF2-40B4-BE49-F238E27FC236}">
                    <a16:creationId xmlns:a16="http://schemas.microsoft.com/office/drawing/2014/main" id="{8329ACC4-0B4A-4D48-BD9A-B35DC35F7624}"/>
                  </a:ext>
                </a:extLst>
              </p:cNvPr>
              <p:cNvSpPr txBox="1"/>
              <p:nvPr/>
            </p:nvSpPr>
            <p:spPr>
              <a:xfrm>
                <a:off x="5150996" y="2400867"/>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57</a:t>
                </a:r>
              </a:p>
            </p:txBody>
          </p:sp>
        </p:grpSp>
        <p:grpSp>
          <p:nvGrpSpPr>
            <p:cNvPr id="152" name="Group 151">
              <a:extLst>
                <a:ext uri="{FF2B5EF4-FFF2-40B4-BE49-F238E27FC236}">
                  <a16:creationId xmlns:a16="http://schemas.microsoft.com/office/drawing/2014/main" id="{16B9645F-7D3A-7647-8AD4-30D25AE01FE2}"/>
                </a:ext>
              </a:extLst>
            </p:cNvPr>
            <p:cNvGrpSpPr/>
            <p:nvPr/>
          </p:nvGrpSpPr>
          <p:grpSpPr>
            <a:xfrm>
              <a:off x="999639" y="3580251"/>
              <a:ext cx="1067880" cy="766230"/>
              <a:chOff x="5043555" y="2213650"/>
              <a:chExt cx="1067880" cy="766230"/>
            </a:xfrm>
          </p:grpSpPr>
          <p:pic>
            <p:nvPicPr>
              <p:cNvPr id="153" name="Picture 2" descr="Tag Clipart ">
                <a:extLst>
                  <a:ext uri="{FF2B5EF4-FFF2-40B4-BE49-F238E27FC236}">
                    <a16:creationId xmlns:a16="http://schemas.microsoft.com/office/drawing/2014/main" id="{5A9BE634-27F1-F44D-9304-E4B6F096B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43555" y="2213650"/>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a:extLst>
                  <a:ext uri="{FF2B5EF4-FFF2-40B4-BE49-F238E27FC236}">
                    <a16:creationId xmlns:a16="http://schemas.microsoft.com/office/drawing/2014/main" id="{FF78BB0A-0A8F-504C-B8A2-D20F4BA7721C}"/>
                  </a:ext>
                </a:extLst>
              </p:cNvPr>
              <p:cNvSpPr txBox="1"/>
              <p:nvPr/>
            </p:nvSpPr>
            <p:spPr>
              <a:xfrm>
                <a:off x="5150996" y="2400867"/>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34</a:t>
                </a:r>
              </a:p>
            </p:txBody>
          </p:sp>
        </p:grpSp>
        <p:grpSp>
          <p:nvGrpSpPr>
            <p:cNvPr id="158" name="Group 157">
              <a:extLst>
                <a:ext uri="{FF2B5EF4-FFF2-40B4-BE49-F238E27FC236}">
                  <a16:creationId xmlns:a16="http://schemas.microsoft.com/office/drawing/2014/main" id="{C0EE34CC-9D01-7A44-B679-67312A3F2A28}"/>
                </a:ext>
              </a:extLst>
            </p:cNvPr>
            <p:cNvGrpSpPr/>
            <p:nvPr/>
          </p:nvGrpSpPr>
          <p:grpSpPr>
            <a:xfrm>
              <a:off x="10192468" y="3490135"/>
              <a:ext cx="1087067" cy="766230"/>
              <a:chOff x="5009272" y="4132611"/>
              <a:chExt cx="1087067" cy="766230"/>
            </a:xfrm>
          </p:grpSpPr>
          <p:pic>
            <p:nvPicPr>
              <p:cNvPr id="159" name="Picture 2" descr="Tag Clipart ">
                <a:extLst>
                  <a:ext uri="{FF2B5EF4-FFF2-40B4-BE49-F238E27FC236}">
                    <a16:creationId xmlns:a16="http://schemas.microsoft.com/office/drawing/2014/main" id="{8FB98C3B-59AE-7D44-8F8E-0255D9DFF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09272" y="4132611"/>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60" name="TextBox 159">
                <a:extLst>
                  <a:ext uri="{FF2B5EF4-FFF2-40B4-BE49-F238E27FC236}">
                    <a16:creationId xmlns:a16="http://schemas.microsoft.com/office/drawing/2014/main" id="{96379616-6062-CF43-98EB-D21CAABABAB7}"/>
                  </a:ext>
                </a:extLst>
              </p:cNvPr>
              <p:cNvSpPr txBox="1"/>
              <p:nvPr/>
            </p:nvSpPr>
            <p:spPr>
              <a:xfrm>
                <a:off x="5135900" y="4301271"/>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11</a:t>
                </a:r>
              </a:p>
            </p:txBody>
          </p:sp>
        </p:grpSp>
        <p:grpSp>
          <p:nvGrpSpPr>
            <p:cNvPr id="161" name="Group 160">
              <a:extLst>
                <a:ext uri="{FF2B5EF4-FFF2-40B4-BE49-F238E27FC236}">
                  <a16:creationId xmlns:a16="http://schemas.microsoft.com/office/drawing/2014/main" id="{F051AA6B-BBD1-B44A-8157-599966675E5C}"/>
                </a:ext>
              </a:extLst>
            </p:cNvPr>
            <p:cNvGrpSpPr/>
            <p:nvPr/>
          </p:nvGrpSpPr>
          <p:grpSpPr>
            <a:xfrm>
              <a:off x="7303437" y="3493730"/>
              <a:ext cx="1087067" cy="766230"/>
              <a:chOff x="5009272" y="4132611"/>
              <a:chExt cx="1087067" cy="766230"/>
            </a:xfrm>
          </p:grpSpPr>
          <p:pic>
            <p:nvPicPr>
              <p:cNvPr id="162" name="Picture 2" descr="Tag Clipart ">
                <a:extLst>
                  <a:ext uri="{FF2B5EF4-FFF2-40B4-BE49-F238E27FC236}">
                    <a16:creationId xmlns:a16="http://schemas.microsoft.com/office/drawing/2014/main" id="{AFB7D14D-CED9-304A-B78F-CFA2C1178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09272" y="4132611"/>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63" name="TextBox 162">
                <a:extLst>
                  <a:ext uri="{FF2B5EF4-FFF2-40B4-BE49-F238E27FC236}">
                    <a16:creationId xmlns:a16="http://schemas.microsoft.com/office/drawing/2014/main" id="{016EDDEA-2010-A243-83EC-AE692C2639A0}"/>
                  </a:ext>
                </a:extLst>
              </p:cNvPr>
              <p:cNvSpPr txBox="1"/>
              <p:nvPr/>
            </p:nvSpPr>
            <p:spPr>
              <a:xfrm>
                <a:off x="5135900" y="4301271"/>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5</a:t>
                </a:r>
              </a:p>
            </p:txBody>
          </p:sp>
        </p:grpSp>
        <p:pic>
          <p:nvPicPr>
            <p:cNvPr id="3076" name="Picture 4" descr="Lemonade, Coca-Cola, Cola, Cup, Drink">
              <a:extLst>
                <a:ext uri="{FF2B5EF4-FFF2-40B4-BE49-F238E27FC236}">
                  <a16:creationId xmlns:a16="http://schemas.microsoft.com/office/drawing/2014/main" id="{54592B36-F2EE-6F48-8955-F750D1C5A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8777" y="2646241"/>
              <a:ext cx="490651" cy="9813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Lemonade, Coca-Cola, Cola, Cup, Drink">
              <a:extLst>
                <a:ext uri="{FF2B5EF4-FFF2-40B4-BE49-F238E27FC236}">
                  <a16:creationId xmlns:a16="http://schemas.microsoft.com/office/drawing/2014/main" id="{747A0303-5CEE-624D-A93E-5DAEBD64B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1130" y="2677029"/>
              <a:ext cx="457893" cy="9157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Lemonade, Coca-Cola, Cola, Cup, Drink">
              <a:extLst>
                <a:ext uri="{FF2B5EF4-FFF2-40B4-BE49-F238E27FC236}">
                  <a16:creationId xmlns:a16="http://schemas.microsoft.com/office/drawing/2014/main" id="{5E49DD5B-0B2D-CB48-ACDA-B0B9B1D75D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8572" y="2646241"/>
              <a:ext cx="457893" cy="915786"/>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10DA2130-D953-C94D-B1B6-93031B8515D7}"/>
                </a:ext>
              </a:extLst>
            </p:cNvPr>
            <p:cNvSpPr txBox="1"/>
            <p:nvPr/>
          </p:nvSpPr>
          <p:spPr>
            <a:xfrm>
              <a:off x="6846606" y="2199600"/>
              <a:ext cx="13582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lang="en-GB" sz="2200" b="1" dirty="0">
                  <a:solidFill>
                    <a:srgbClr val="4472C4">
                      <a:lumMod val="50000"/>
                    </a:srgbClr>
                  </a:solidFill>
                  <a:latin typeface="Century Gothic"/>
                </a:rPr>
                <a:t>d</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rink]</a:t>
              </a:r>
            </a:p>
          </p:txBody>
        </p:sp>
        <p:sp>
          <p:nvSpPr>
            <p:cNvPr id="75" name="TextBox 74">
              <a:extLst>
                <a:ext uri="{FF2B5EF4-FFF2-40B4-BE49-F238E27FC236}">
                  <a16:creationId xmlns:a16="http://schemas.microsoft.com/office/drawing/2014/main" id="{35C3A48B-C6E2-EC4E-8F46-07DC828E9604}"/>
                </a:ext>
              </a:extLst>
            </p:cNvPr>
            <p:cNvSpPr txBox="1"/>
            <p:nvPr/>
          </p:nvSpPr>
          <p:spPr>
            <a:xfrm>
              <a:off x="9593011" y="2236037"/>
              <a:ext cx="13582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lang="en-GB" sz="2200" b="1" dirty="0">
                  <a:solidFill>
                    <a:srgbClr val="4472C4">
                      <a:lumMod val="50000"/>
                    </a:srgbClr>
                  </a:solidFill>
                  <a:latin typeface="Century Gothic"/>
                </a:rPr>
                <a:t>d</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rinks]</a:t>
              </a:r>
            </a:p>
          </p:txBody>
        </p:sp>
        <p:sp>
          <p:nvSpPr>
            <p:cNvPr id="83" name="TextBox 82">
              <a:extLst>
                <a:ext uri="{FF2B5EF4-FFF2-40B4-BE49-F238E27FC236}">
                  <a16:creationId xmlns:a16="http://schemas.microsoft.com/office/drawing/2014/main" id="{A6CE50B9-7488-A04C-A564-02E6CBB8F16C}"/>
                </a:ext>
              </a:extLst>
            </p:cNvPr>
            <p:cNvSpPr txBox="1"/>
            <p:nvPr/>
          </p:nvSpPr>
          <p:spPr>
            <a:xfrm>
              <a:off x="6821472" y="4316049"/>
              <a:ext cx="2524988" cy="769441"/>
            </a:xfrm>
            <a:prstGeom prst="rect">
              <a:avLst/>
            </a:prstGeom>
            <a:noFill/>
          </p:spPr>
          <p:txBody>
            <a:bodyPr wrap="square" rtlCol="0">
              <a:spAutoFit/>
            </a:bodyPr>
            <a:lstStyle/>
            <a:p>
              <a:pPr lvl="0">
                <a:defRPr/>
              </a:pPr>
              <a:r>
                <a:rPr lang="en-GB" sz="2200" b="1" dirty="0">
                  <a:solidFill>
                    <a:srgbClr val="4472C4">
                      <a:lumMod val="50000"/>
                    </a:srgbClr>
                  </a:solidFill>
                </a:rPr>
                <a:t>[t-shirt in a small size]</a:t>
              </a:r>
            </a:p>
          </p:txBody>
        </p:sp>
        <p:sp>
          <p:nvSpPr>
            <p:cNvPr id="84" name="TextBox 83">
              <a:extLst>
                <a:ext uri="{FF2B5EF4-FFF2-40B4-BE49-F238E27FC236}">
                  <a16:creationId xmlns:a16="http://schemas.microsoft.com/office/drawing/2014/main" id="{8C7C49CC-7F94-4C44-B5DC-DE312CB5153F}"/>
                </a:ext>
              </a:extLst>
            </p:cNvPr>
            <p:cNvSpPr txBox="1"/>
            <p:nvPr/>
          </p:nvSpPr>
          <p:spPr>
            <a:xfrm>
              <a:off x="9555577" y="4309970"/>
              <a:ext cx="2524988" cy="769441"/>
            </a:xfrm>
            <a:prstGeom prst="rect">
              <a:avLst/>
            </a:prstGeom>
            <a:noFill/>
          </p:spPr>
          <p:txBody>
            <a:bodyPr wrap="square" rtlCol="0">
              <a:spAutoFit/>
            </a:bodyPr>
            <a:lstStyle/>
            <a:p>
              <a:pPr lvl="0">
                <a:defRPr/>
              </a:pPr>
              <a:r>
                <a:rPr lang="en-GB" sz="2200" b="1" dirty="0">
                  <a:solidFill>
                    <a:srgbClr val="4472C4">
                      <a:lumMod val="50000"/>
                    </a:srgbClr>
                  </a:solidFill>
                </a:rPr>
                <a:t>[t-shirts in a small size]</a:t>
              </a:r>
            </a:p>
          </p:txBody>
        </p:sp>
        <p:pic>
          <p:nvPicPr>
            <p:cNvPr id="85" name="Picture 4" descr="T-Shirt, Shirt, Top, Clothing, White, Cotton, Fashion">
              <a:extLst>
                <a:ext uri="{FF2B5EF4-FFF2-40B4-BE49-F238E27FC236}">
                  <a16:creationId xmlns:a16="http://schemas.microsoft.com/office/drawing/2014/main" id="{777C8279-25D8-DE43-8C70-6F6A565199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384" y="4766031"/>
              <a:ext cx="993841" cy="10841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T-Shirt, Shirt, Top, Clothing, White, Cotton, Fashion">
              <a:extLst>
                <a:ext uri="{FF2B5EF4-FFF2-40B4-BE49-F238E27FC236}">
                  <a16:creationId xmlns:a16="http://schemas.microsoft.com/office/drawing/2014/main" id="{DCB6617C-45B5-3644-993D-2A3DE69723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0663" y="4733574"/>
              <a:ext cx="993841" cy="108419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T-Shirt, Shirt, Top, Clothing, White, Cotton, Fashion">
              <a:extLst>
                <a:ext uri="{FF2B5EF4-FFF2-40B4-BE49-F238E27FC236}">
                  <a16:creationId xmlns:a16="http://schemas.microsoft.com/office/drawing/2014/main" id="{F1E70266-94BF-D04E-8D1F-AE19BAA2C0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2433" y="4725635"/>
              <a:ext cx="993841" cy="1084190"/>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B7C8E180-7796-A743-A041-5A09CD2ECF49}"/>
                </a:ext>
              </a:extLst>
            </p:cNvPr>
            <p:cNvSpPr txBox="1"/>
            <p:nvPr/>
          </p:nvSpPr>
          <p:spPr>
            <a:xfrm>
              <a:off x="904886" y="170128"/>
              <a:ext cx="1621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[bag]</a:t>
              </a:r>
            </a:p>
          </p:txBody>
        </p:sp>
        <p:sp>
          <p:nvSpPr>
            <p:cNvPr id="100" name="TextBox 99">
              <a:extLst>
                <a:ext uri="{FF2B5EF4-FFF2-40B4-BE49-F238E27FC236}">
                  <a16:creationId xmlns:a16="http://schemas.microsoft.com/office/drawing/2014/main" id="{449580AA-EB1A-4548-8D36-F6D460BF77D9}"/>
                </a:ext>
              </a:extLst>
            </p:cNvPr>
            <p:cNvSpPr txBox="1"/>
            <p:nvPr/>
          </p:nvSpPr>
          <p:spPr>
            <a:xfrm>
              <a:off x="3723661" y="176632"/>
              <a:ext cx="18286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[bags]</a:t>
              </a:r>
            </a:p>
          </p:txBody>
        </p:sp>
        <p:pic>
          <p:nvPicPr>
            <p:cNvPr id="3078" name="Picture 6" descr="Backpack, Bag, School, Suitcase">
              <a:extLst>
                <a:ext uri="{FF2B5EF4-FFF2-40B4-BE49-F238E27FC236}">
                  <a16:creationId xmlns:a16="http://schemas.microsoft.com/office/drawing/2014/main" id="{27558EB8-C195-F84C-8D3E-A652C77986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153" y="578619"/>
              <a:ext cx="760000" cy="115357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Backpack, Bag, School, Suitcase">
              <a:extLst>
                <a:ext uri="{FF2B5EF4-FFF2-40B4-BE49-F238E27FC236}">
                  <a16:creationId xmlns:a16="http://schemas.microsoft.com/office/drawing/2014/main" id="{29ABA3F1-6B71-4043-A4FF-E886133C90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5689" y="573572"/>
              <a:ext cx="760000" cy="115357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Backpack, Bag, School, Suitcase">
              <a:extLst>
                <a:ext uri="{FF2B5EF4-FFF2-40B4-BE49-F238E27FC236}">
                  <a16:creationId xmlns:a16="http://schemas.microsoft.com/office/drawing/2014/main" id="{9C82723D-AAE9-8541-AFF4-981A87641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0389" y="539428"/>
              <a:ext cx="760000" cy="1153572"/>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roup 102">
              <a:extLst>
                <a:ext uri="{FF2B5EF4-FFF2-40B4-BE49-F238E27FC236}">
                  <a16:creationId xmlns:a16="http://schemas.microsoft.com/office/drawing/2014/main" id="{0F4CE311-544A-F143-B7F4-C13D2FF133D1}"/>
                </a:ext>
              </a:extLst>
            </p:cNvPr>
            <p:cNvGrpSpPr/>
            <p:nvPr/>
          </p:nvGrpSpPr>
          <p:grpSpPr>
            <a:xfrm>
              <a:off x="4079962" y="1470314"/>
              <a:ext cx="1067880" cy="766230"/>
              <a:chOff x="5043555" y="2213650"/>
              <a:chExt cx="1067880" cy="766230"/>
            </a:xfrm>
          </p:grpSpPr>
          <p:pic>
            <p:nvPicPr>
              <p:cNvPr id="104" name="Picture 2" descr="Tag Clipart ">
                <a:extLst>
                  <a:ext uri="{FF2B5EF4-FFF2-40B4-BE49-F238E27FC236}">
                    <a16:creationId xmlns:a16="http://schemas.microsoft.com/office/drawing/2014/main" id="{4A34F702-CC23-E84A-94D3-ADBA15668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43555" y="2213650"/>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5ABD7D86-ED66-7D4D-B4E5-19B88CBFFB33}"/>
                  </a:ext>
                </a:extLst>
              </p:cNvPr>
              <p:cNvSpPr txBox="1"/>
              <p:nvPr/>
            </p:nvSpPr>
            <p:spPr>
              <a:xfrm>
                <a:off x="5150996" y="2400867"/>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98</a:t>
                </a:r>
              </a:p>
            </p:txBody>
          </p:sp>
        </p:grpSp>
        <p:grpSp>
          <p:nvGrpSpPr>
            <p:cNvPr id="106" name="Group 105">
              <a:extLst>
                <a:ext uri="{FF2B5EF4-FFF2-40B4-BE49-F238E27FC236}">
                  <a16:creationId xmlns:a16="http://schemas.microsoft.com/office/drawing/2014/main" id="{6FD76D91-A368-7249-B75F-295762DE739B}"/>
                </a:ext>
              </a:extLst>
            </p:cNvPr>
            <p:cNvGrpSpPr/>
            <p:nvPr/>
          </p:nvGrpSpPr>
          <p:grpSpPr>
            <a:xfrm>
              <a:off x="967433" y="1455678"/>
              <a:ext cx="1067880" cy="766230"/>
              <a:chOff x="5043555" y="2213650"/>
              <a:chExt cx="1067880" cy="766230"/>
            </a:xfrm>
          </p:grpSpPr>
          <p:pic>
            <p:nvPicPr>
              <p:cNvPr id="107" name="Picture 2" descr="Tag Clipart ">
                <a:extLst>
                  <a:ext uri="{FF2B5EF4-FFF2-40B4-BE49-F238E27FC236}">
                    <a16:creationId xmlns:a16="http://schemas.microsoft.com/office/drawing/2014/main" id="{92A6F5D7-9EBB-3C4F-BEC9-0397E4244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29">
                <a:off x="5043555" y="2213650"/>
                <a:ext cx="906097" cy="766230"/>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D9631FD5-BB08-8E42-8890-7A7D291548D4}"/>
                  </a:ext>
                </a:extLst>
              </p:cNvPr>
              <p:cNvSpPr txBox="1"/>
              <p:nvPr/>
            </p:nvSpPr>
            <p:spPr>
              <a:xfrm>
                <a:off x="5150996" y="2400867"/>
                <a:ext cx="960439" cy="400110"/>
              </a:xfrm>
              <a:prstGeom prst="rect">
                <a:avLst/>
              </a:prstGeom>
              <a:noFill/>
            </p:spPr>
            <p:txBody>
              <a:bodyPr wrap="square" rtlCol="0">
                <a:spAutoFit/>
              </a:bodyPr>
              <a:lstStyle/>
              <a:p>
                <a:r>
                  <a:rPr lang="en-GB" sz="2000" b="1" dirty="0"/>
                  <a:t>€</a:t>
                </a:r>
                <a:r>
                  <a:rPr lang="en-GB" sz="2000" b="1" dirty="0">
                    <a:solidFill>
                      <a:schemeClr val="accent5">
                        <a:lumMod val="50000"/>
                      </a:schemeClr>
                    </a:solidFill>
                  </a:rPr>
                  <a:t>66</a:t>
                </a:r>
              </a:p>
            </p:txBody>
          </p:sp>
        </p:grpSp>
        <p:pic>
          <p:nvPicPr>
            <p:cNvPr id="109" name="Picture 4" descr="T-Shirt, Shirt, Top, Clothing, White, Cotton, Fashion">
              <a:extLst>
                <a:ext uri="{FF2B5EF4-FFF2-40B4-BE49-F238E27FC236}">
                  <a16:creationId xmlns:a16="http://schemas.microsoft.com/office/drawing/2014/main" id="{F20BB5D7-3426-CF44-9BFE-8493646492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2314" y="5133491"/>
              <a:ext cx="993841" cy="1084190"/>
            </a:xfrm>
            <a:prstGeom prst="rect">
              <a:avLst/>
            </a:prstGeom>
            <a:solidFill>
              <a:schemeClr val="bg1"/>
            </a:solidFill>
          </p:spPr>
        </p:pic>
        <p:pic>
          <p:nvPicPr>
            <p:cNvPr id="2050" name="Picture 2" descr="Guitar Clipart Transparent - Acoustic Guitar Clipart Transparent "/>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361073" y="4733574"/>
              <a:ext cx="531560" cy="101450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Guitar Clipart Transparent - Acoustic Guitar Clipart Transparent "/>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758427" y="4933092"/>
              <a:ext cx="531560" cy="101450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Guitar Clipart Transparent - Acoustic Guitar Clipart Transparent "/>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151083" y="4796427"/>
              <a:ext cx="463007" cy="8836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0113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5" name="Rounded Rectangle 11">
            <a:extLst>
              <a:ext uri="{FF2B5EF4-FFF2-40B4-BE49-F238E27FC236}">
                <a16:creationId xmlns:a16="http://schemas.microsoft.com/office/drawing/2014/main" id="{A316DD52-7894-4A75-969C-CA0645DA2978}"/>
              </a:ext>
            </a:extLst>
          </p:cNvPr>
          <p:cNvSpPr/>
          <p:nvPr/>
        </p:nvSpPr>
        <p:spPr>
          <a:xfrm>
            <a:off x="8144933" y="207366"/>
            <a:ext cx="3843867"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19220" y="389261"/>
            <a:ext cx="4309533" cy="572927"/>
          </a:xfrm>
        </p:spPr>
        <p:txBody>
          <a:bodyPr>
            <a:normAutofit/>
          </a:bodyPr>
          <a:lstStyle/>
          <a:p>
            <a:r>
              <a:rPr lang="en-US" sz="2800" b="1" dirty="0" err="1">
                <a:solidFill>
                  <a:schemeClr val="bg1"/>
                </a:solidFill>
              </a:rPr>
              <a:t>Respuestas</a:t>
            </a:r>
            <a:endParaRPr lang="en-US" sz="2400" b="1" dirty="0">
              <a:solidFill>
                <a:schemeClr val="bg1"/>
              </a:solidFill>
            </a:endParaRPr>
          </a:p>
        </p:txBody>
      </p:sp>
      <p:sp>
        <p:nvSpPr>
          <p:cNvPr id="16" name="TextBox 15"/>
          <p:cNvSpPr txBox="1"/>
          <p:nvPr/>
        </p:nvSpPr>
        <p:spPr>
          <a:xfrm>
            <a:off x="6231467" y="1289828"/>
            <a:ext cx="5757333"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5">
                    <a:lumMod val="50000"/>
                  </a:schemeClr>
                </a:solidFill>
                <a:effectLst/>
                <a:uLnTx/>
                <a:uFillTx/>
                <a:latin typeface="Century Gothic"/>
                <a:ea typeface="+mn-ea"/>
                <a:cs typeface="+mn-cs"/>
              </a:rPr>
              <a:t>Persona B:</a:t>
            </a:r>
            <a:endParaRPr kumimoji="0" lang="en-US" sz="20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1.</a:t>
            </a:r>
            <a:r>
              <a:rPr kumimoji="0" lang="en-US"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lang="en-US" sz="2000" dirty="0" err="1">
                <a:solidFill>
                  <a:schemeClr val="accent5">
                    <a:lumMod val="50000"/>
                  </a:schemeClr>
                </a:solidFill>
                <a:latin typeface="Century Gothic"/>
              </a:rPr>
              <a:t>Noventa</a:t>
            </a:r>
            <a:r>
              <a:rPr lang="en-US" sz="2000" dirty="0">
                <a:solidFill>
                  <a:schemeClr val="accent5">
                    <a:lumMod val="50000"/>
                  </a:schemeClr>
                </a:solidFill>
                <a:latin typeface="Century Gothic"/>
              </a:rPr>
              <a:t> y </a:t>
            </a:r>
            <a:r>
              <a:rPr lang="en-US" sz="2000" dirty="0" err="1">
                <a:solidFill>
                  <a:schemeClr val="accent5">
                    <a:lumMod val="50000"/>
                  </a:schemeClr>
                </a:solidFill>
                <a:latin typeface="Century Gothic"/>
              </a:rPr>
              <a:t>ocho</a:t>
            </a: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euros.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2. Treinta y </a:t>
            </a:r>
            <a:r>
              <a:rPr kumimoji="0" lang="en-US" sz="20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cuatro</a:t>
            </a: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euros.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3. </a:t>
            </a:r>
            <a:r>
              <a:rPr kumimoji="0" lang="en-US" sz="20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Cien</a:t>
            </a:r>
            <a:r>
              <a:rPr kumimoji="0" lang="en-US" sz="2000" b="0" i="0" u="none" strike="noStrike" kern="1200" cap="none" spc="0" normalizeH="0" noProof="0" dirty="0">
                <a:ln>
                  <a:noFill/>
                </a:ln>
                <a:solidFill>
                  <a:schemeClr val="accent5">
                    <a:lumMod val="50000"/>
                  </a:schemeClr>
                </a:solidFill>
                <a:effectLst/>
                <a:uLnTx/>
                <a:uFillTx/>
                <a:latin typeface="Century Gothic"/>
                <a:ea typeface="+mn-ea"/>
                <a:cs typeface="+mn-cs"/>
              </a:rPr>
              <a:t> euros</a:t>
            </a: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4. </a:t>
            </a:r>
            <a:r>
              <a:rPr kumimoji="0" lang="en-US" sz="20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Trece</a:t>
            </a:r>
            <a:r>
              <a:rPr kumimoji="0" lang="en-US" sz="2000" b="0" i="0" u="none" strike="noStrike" kern="1200" cap="none" spc="0" normalizeH="0" noProof="0" dirty="0">
                <a:ln>
                  <a:noFill/>
                </a:ln>
                <a:solidFill>
                  <a:schemeClr val="accent5">
                    <a:lumMod val="50000"/>
                  </a:schemeClr>
                </a:solidFill>
                <a:effectLst/>
                <a:uLnTx/>
                <a:uFillTx/>
                <a:latin typeface="Century Gothic"/>
                <a:ea typeface="+mn-ea"/>
                <a:cs typeface="+mn-cs"/>
              </a:rPr>
              <a:t> euros</a:t>
            </a: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5. Once euros.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6. </a:t>
            </a:r>
            <a:r>
              <a:rPr kumimoji="0" lang="en-US" sz="20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Veinticinco</a:t>
            </a:r>
            <a:r>
              <a:rPr kumimoji="0" lang="en-US" sz="2000" b="0" i="0" u="none" strike="noStrike" kern="1200" cap="none" spc="0" normalizeH="0" baseline="0" noProof="0">
                <a:ln>
                  <a:noFill/>
                </a:ln>
                <a:solidFill>
                  <a:schemeClr val="accent5">
                    <a:lumMod val="50000"/>
                  </a:schemeClr>
                </a:solidFill>
                <a:effectLst/>
                <a:uLnTx/>
                <a:uFillTx/>
                <a:latin typeface="Century Gothic"/>
                <a:ea typeface="+mn-ea"/>
                <a:cs typeface="+mn-cs"/>
              </a:rPr>
              <a:t> euros.</a:t>
            </a: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9" name="TextBox 18"/>
          <p:cNvSpPr txBox="1"/>
          <p:nvPr/>
        </p:nvSpPr>
        <p:spPr>
          <a:xfrm>
            <a:off x="986973" y="1289828"/>
            <a:ext cx="5960533"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5">
                    <a:lumMod val="50000"/>
                  </a:schemeClr>
                </a:solidFill>
                <a:effectLst/>
                <a:uLnTx/>
                <a:uFillTx/>
                <a:latin typeface="Century Gothic"/>
                <a:ea typeface="+mn-ea"/>
                <a:cs typeface="+mn-cs"/>
              </a:rPr>
              <a:t>Persona A:</a:t>
            </a:r>
            <a:endParaRPr kumimoji="0" lang="en-US" sz="20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lvl="0">
              <a:lnSpc>
                <a:spcPct val="120000"/>
              </a:lnSpc>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1. </a:t>
            </a:r>
            <a:r>
              <a:rPr lang="en-US" sz="2000" noProof="0" dirty="0">
                <a:solidFill>
                  <a:schemeClr val="accent5">
                    <a:lumMod val="50000"/>
                  </a:schemeClr>
                </a:solidFill>
              </a:rPr>
              <a:t>V</a:t>
            </a:r>
            <a:r>
              <a:rPr lang="en-US" sz="2000" dirty="0" err="1">
                <a:solidFill>
                  <a:schemeClr val="accent5">
                    <a:lumMod val="50000"/>
                  </a:schemeClr>
                </a:solidFill>
              </a:rPr>
              <a:t>eintisiete</a:t>
            </a:r>
            <a:r>
              <a:rPr lang="en-US" sz="2000" dirty="0">
                <a:solidFill>
                  <a:schemeClr val="accent5">
                    <a:lumMod val="50000"/>
                  </a:schemeClr>
                </a:solidFill>
              </a:rPr>
              <a:t> euros.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2. Tres euros.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3. Diez euros.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4. </a:t>
            </a:r>
            <a:r>
              <a:rPr lang="en-US" sz="2000" dirty="0" err="1">
                <a:solidFill>
                  <a:schemeClr val="accent5">
                    <a:lumMod val="50000"/>
                  </a:schemeClr>
                </a:solidFill>
                <a:latin typeface="Century Gothic"/>
              </a:rPr>
              <a:t>Ochenta</a:t>
            </a: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euros.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5. </a:t>
            </a:r>
            <a:r>
              <a:rPr kumimoji="0" lang="en-US" sz="20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Doce</a:t>
            </a: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euros.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6. </a:t>
            </a:r>
            <a:r>
              <a:rPr kumimoji="0" lang="en-US" sz="20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Setenta</a:t>
            </a: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y uno euros.</a:t>
            </a:r>
          </a:p>
        </p:txBody>
      </p:sp>
    </p:spTree>
    <p:extLst>
      <p:ext uri="{BB962C8B-B14F-4D97-AF65-F5344CB8AC3E}">
        <p14:creationId xmlns:p14="http://schemas.microsoft.com/office/powerpoint/2010/main" val="388966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3.2, Week </a:t>
            </a:r>
            <a:r>
              <a:rPr lang="en-GB" sz="2800" b="1" dirty="0">
                <a:solidFill>
                  <a:schemeClr val="accent5">
                    <a:lumMod val="50000"/>
                  </a:schemeClr>
                </a:solidFill>
                <a:latin typeface="Century Gothic" panose="020B0502020202020204" pitchFamily="34" charset="0"/>
                <a:ea typeface="Calibri" panose="020F0502020204030204" pitchFamily="34" charset="0"/>
                <a:cs typeface="Calibri" panose="020F0502020204030204" pitchFamily="34" charset="0"/>
              </a:rPr>
              <a:t>4</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8" y="3857437"/>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28256" y="4712528"/>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7"/>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65F53B45-77A2-5747-A242-78813C55843E}"/>
              </a:ext>
            </a:extLst>
          </p:cNvPr>
          <p:cNvPicPr>
            <a:picLocks noChangeAspect="1"/>
          </p:cNvPicPr>
          <p:nvPr/>
        </p:nvPicPr>
        <p:blipFill>
          <a:blip r:embed="rId9"/>
          <a:stretch>
            <a:fillRect/>
          </a:stretch>
        </p:blipFill>
        <p:spPr>
          <a:xfrm>
            <a:off x="3250524" y="2304587"/>
            <a:ext cx="1473876" cy="1473876"/>
          </a:xfrm>
          <a:prstGeom prst="rect">
            <a:avLst/>
          </a:prstGeom>
        </p:spPr>
      </p:pic>
    </p:spTree>
    <p:extLst>
      <p:ext uri="{BB962C8B-B14F-4D97-AF65-F5344CB8AC3E}">
        <p14:creationId xmlns:p14="http://schemas.microsoft.com/office/powerpoint/2010/main" val="21537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6266" y="6856686"/>
            <a:ext cx="435246" cy="139748"/>
          </a:xfrm>
        </p:spPr>
        <p:txBody>
          <a:bodyPr>
            <a:normAutofit fontScale="90000"/>
          </a:bodyPr>
          <a:lstStyle/>
          <a:p>
            <a:r>
              <a:rPr lang="en-GB" sz="500">
                <a:solidFill>
                  <a:schemeClr val="bg1"/>
                </a:solidFill>
              </a:rPr>
              <a:t>Person B</a:t>
            </a:r>
          </a:p>
        </p:txBody>
      </p:sp>
      <p:sp>
        <p:nvSpPr>
          <p:cNvPr id="40"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sp>
        <p:nvSpPr>
          <p:cNvPr id="41" name="TextBox 40"/>
          <p:cNvSpPr txBox="1"/>
          <p:nvPr/>
        </p:nvSpPr>
        <p:spPr>
          <a:xfrm>
            <a:off x="10499510" y="658939"/>
            <a:ext cx="1889406" cy="430887"/>
          </a:xfrm>
          <a:prstGeom prst="rect">
            <a:avLst/>
          </a:prstGeom>
          <a:noFill/>
        </p:spPr>
        <p:txBody>
          <a:bodyPr wrap="square" rtlCol="0">
            <a:spAutoFit/>
          </a:bodyPr>
          <a:lstStyle/>
          <a:p>
            <a:pPr algn="l"/>
            <a:r>
              <a:rPr lang="en-GB" sz="2200" b="1">
                <a:solidFill>
                  <a:schemeClr val="accent5">
                    <a:lumMod val="50000"/>
                  </a:schemeClr>
                </a:solidFill>
              </a:rPr>
              <a:t>Persona B</a:t>
            </a:r>
            <a:endParaRPr lang="en-GB" sz="2200" b="1" dirty="0">
              <a:solidFill>
                <a:schemeClr val="accent5">
                  <a:lumMod val="50000"/>
                </a:schemeClr>
              </a:solidFill>
            </a:endParaRPr>
          </a:p>
        </p:txBody>
      </p:sp>
      <p:pic>
        <p:nvPicPr>
          <p:cNvPr id="45"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46" name="Google Shape;150;p2"/>
          <p:cNvSpPr txBox="1">
            <a:spLocks/>
          </p:cNvSpPr>
          <p:nvPr/>
        </p:nvSpPr>
        <p:spPr>
          <a:xfrm>
            <a:off x="82286" y="0"/>
            <a:ext cx="6484584"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¿Cuánto cuesta…?</a:t>
            </a:r>
          </a:p>
        </p:txBody>
      </p:sp>
      <p:grpSp>
        <p:nvGrpSpPr>
          <p:cNvPr id="3" name="Group 2">
            <a:extLst>
              <a:ext uri="{FF2B5EF4-FFF2-40B4-BE49-F238E27FC236}">
                <a16:creationId xmlns:a16="http://schemas.microsoft.com/office/drawing/2014/main" id="{4274203C-0BEB-4D49-8569-27CDF06AB15D}"/>
              </a:ext>
            </a:extLst>
          </p:cNvPr>
          <p:cNvGrpSpPr/>
          <p:nvPr/>
        </p:nvGrpSpPr>
        <p:grpSpPr>
          <a:xfrm>
            <a:off x="978853" y="1295133"/>
            <a:ext cx="10767413" cy="5024566"/>
            <a:chOff x="978853" y="1295133"/>
            <a:chExt cx="10767413" cy="5024566"/>
          </a:xfrm>
        </p:grpSpPr>
        <p:sp>
          <p:nvSpPr>
            <p:cNvPr id="4" name="Rectangle 3"/>
            <p:cNvSpPr/>
            <p:nvPr/>
          </p:nvSpPr>
          <p:spPr>
            <a:xfrm>
              <a:off x="1017209" y="4716087"/>
              <a:ext cx="4876125" cy="152999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5" name="TextBox 4"/>
            <p:cNvSpPr txBox="1"/>
            <p:nvPr/>
          </p:nvSpPr>
          <p:spPr>
            <a:xfrm>
              <a:off x="4210293" y="5366139"/>
              <a:ext cx="2246088" cy="461665"/>
            </a:xfrm>
            <a:prstGeom prst="rect">
              <a:avLst/>
            </a:prstGeom>
            <a:noFill/>
          </p:spPr>
          <p:txBody>
            <a:bodyPr wrap="square" rtlCol="0">
              <a:spAutoFit/>
            </a:bodyPr>
            <a:lstStyle/>
            <a:p>
              <a:pPr algn="l"/>
              <a:r>
                <a:rPr lang="en-GB" sz="2400" dirty="0">
                  <a:solidFill>
                    <a:schemeClr val="accent5">
                      <a:lumMod val="50000"/>
                    </a:schemeClr>
                  </a:solidFill>
                </a:rPr>
                <a:t>24 euros</a:t>
              </a:r>
            </a:p>
          </p:txBody>
        </p:sp>
        <p:sp>
          <p:nvSpPr>
            <p:cNvPr id="12" name="Rectangle 11"/>
            <p:cNvSpPr/>
            <p:nvPr/>
          </p:nvSpPr>
          <p:spPr>
            <a:xfrm>
              <a:off x="6307094" y="4716087"/>
              <a:ext cx="4876125" cy="152999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13" name="TextBox 12"/>
            <p:cNvSpPr txBox="1"/>
            <p:nvPr/>
          </p:nvSpPr>
          <p:spPr>
            <a:xfrm>
              <a:off x="9500178" y="5366139"/>
              <a:ext cx="2246088" cy="461665"/>
            </a:xfrm>
            <a:prstGeom prst="rect">
              <a:avLst/>
            </a:prstGeom>
            <a:noFill/>
          </p:spPr>
          <p:txBody>
            <a:bodyPr wrap="square" rtlCol="0">
              <a:spAutoFit/>
            </a:bodyPr>
            <a:lstStyle/>
            <a:p>
              <a:pPr algn="l"/>
              <a:r>
                <a:rPr lang="en-GB" sz="2400">
                  <a:solidFill>
                    <a:schemeClr val="accent5">
                      <a:lumMod val="50000"/>
                    </a:schemeClr>
                  </a:solidFill>
                </a:rPr>
                <a:t>2 </a:t>
              </a:r>
              <a:r>
                <a:rPr lang="en-GB" sz="2400" dirty="0">
                  <a:solidFill>
                    <a:schemeClr val="accent5">
                      <a:lumMod val="50000"/>
                    </a:schemeClr>
                  </a:solidFill>
                </a:rPr>
                <a:t>euros</a:t>
              </a:r>
            </a:p>
          </p:txBody>
        </p:sp>
        <p:sp>
          <p:nvSpPr>
            <p:cNvPr id="24" name="Rectangle 23"/>
            <p:cNvSpPr/>
            <p:nvPr/>
          </p:nvSpPr>
          <p:spPr>
            <a:xfrm>
              <a:off x="998031" y="3016557"/>
              <a:ext cx="4876125"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5" name="TextBox 24"/>
            <p:cNvSpPr txBox="1"/>
            <p:nvPr/>
          </p:nvSpPr>
          <p:spPr>
            <a:xfrm>
              <a:off x="4191115" y="3567896"/>
              <a:ext cx="2246088" cy="461665"/>
            </a:xfrm>
            <a:prstGeom prst="rect">
              <a:avLst/>
            </a:prstGeom>
            <a:noFill/>
          </p:spPr>
          <p:txBody>
            <a:bodyPr wrap="square" rtlCol="0">
              <a:spAutoFit/>
            </a:bodyPr>
            <a:lstStyle/>
            <a:p>
              <a:pPr algn="l"/>
              <a:r>
                <a:rPr lang="en-GB" sz="2400">
                  <a:solidFill>
                    <a:schemeClr val="accent5">
                      <a:lumMod val="50000"/>
                    </a:schemeClr>
                  </a:solidFill>
                </a:rPr>
                <a:t>93 </a:t>
              </a:r>
              <a:r>
                <a:rPr lang="en-GB" sz="2400" dirty="0">
                  <a:solidFill>
                    <a:schemeClr val="accent5">
                      <a:lumMod val="50000"/>
                    </a:schemeClr>
                  </a:solidFill>
                </a:rPr>
                <a:t>euros</a:t>
              </a:r>
            </a:p>
          </p:txBody>
        </p:sp>
        <p:sp>
          <p:nvSpPr>
            <p:cNvPr id="28" name="Rectangle 27"/>
            <p:cNvSpPr/>
            <p:nvPr/>
          </p:nvSpPr>
          <p:spPr>
            <a:xfrm>
              <a:off x="6287916" y="3016557"/>
              <a:ext cx="4876125"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9" name="TextBox 28"/>
            <p:cNvSpPr txBox="1"/>
            <p:nvPr/>
          </p:nvSpPr>
          <p:spPr>
            <a:xfrm>
              <a:off x="9481000" y="3567896"/>
              <a:ext cx="2246088" cy="461665"/>
            </a:xfrm>
            <a:prstGeom prst="rect">
              <a:avLst/>
            </a:prstGeom>
            <a:noFill/>
          </p:spPr>
          <p:txBody>
            <a:bodyPr wrap="square" rtlCol="0">
              <a:spAutoFit/>
            </a:bodyPr>
            <a:lstStyle/>
            <a:p>
              <a:pPr algn="l"/>
              <a:r>
                <a:rPr lang="en-GB" sz="2400" dirty="0">
                  <a:solidFill>
                    <a:schemeClr val="accent5">
                      <a:lumMod val="50000"/>
                    </a:schemeClr>
                  </a:solidFill>
                </a:rPr>
                <a:t>4 euros</a:t>
              </a:r>
            </a:p>
          </p:txBody>
        </p:sp>
        <p:sp>
          <p:nvSpPr>
            <p:cNvPr id="32" name="Rectangle 31"/>
            <p:cNvSpPr/>
            <p:nvPr/>
          </p:nvSpPr>
          <p:spPr>
            <a:xfrm>
              <a:off x="978853" y="1295133"/>
              <a:ext cx="4876125"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3" name="TextBox 32"/>
            <p:cNvSpPr txBox="1"/>
            <p:nvPr/>
          </p:nvSpPr>
          <p:spPr>
            <a:xfrm>
              <a:off x="4171937" y="1846472"/>
              <a:ext cx="2246088" cy="461665"/>
            </a:xfrm>
            <a:prstGeom prst="rect">
              <a:avLst/>
            </a:prstGeom>
            <a:noFill/>
          </p:spPr>
          <p:txBody>
            <a:bodyPr wrap="square" rtlCol="0">
              <a:spAutoFit/>
            </a:bodyPr>
            <a:lstStyle/>
            <a:p>
              <a:pPr algn="l"/>
              <a:r>
                <a:rPr lang="en-GB" sz="2400" dirty="0">
                  <a:solidFill>
                    <a:schemeClr val="accent5">
                      <a:lumMod val="50000"/>
                    </a:schemeClr>
                  </a:solidFill>
                </a:rPr>
                <a:t>9 euros</a:t>
              </a:r>
            </a:p>
          </p:txBody>
        </p:sp>
        <p:sp>
          <p:nvSpPr>
            <p:cNvPr id="36" name="Rectangle 35"/>
            <p:cNvSpPr/>
            <p:nvPr/>
          </p:nvSpPr>
          <p:spPr>
            <a:xfrm>
              <a:off x="6268738" y="1295133"/>
              <a:ext cx="4876125"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7" name="TextBox 36"/>
            <p:cNvSpPr txBox="1"/>
            <p:nvPr/>
          </p:nvSpPr>
          <p:spPr>
            <a:xfrm>
              <a:off x="9461822" y="1846472"/>
              <a:ext cx="2246088" cy="461665"/>
            </a:xfrm>
            <a:prstGeom prst="rect">
              <a:avLst/>
            </a:prstGeom>
            <a:noFill/>
          </p:spPr>
          <p:txBody>
            <a:bodyPr wrap="square" rtlCol="0">
              <a:spAutoFit/>
            </a:bodyPr>
            <a:lstStyle/>
            <a:p>
              <a:pPr algn="l"/>
              <a:r>
                <a:rPr lang="en-GB" sz="2400" dirty="0">
                  <a:solidFill>
                    <a:schemeClr val="accent5">
                      <a:lumMod val="50000"/>
                    </a:schemeClr>
                  </a:solidFill>
                </a:rPr>
                <a:t>7 euros</a:t>
              </a:r>
            </a:p>
          </p:txBody>
        </p:sp>
        <p:pic>
          <p:nvPicPr>
            <p:cNvPr id="43" name="Picture 2" descr="Rope clipart ">
              <a:extLst>
                <a:ext uri="{FF2B5EF4-FFF2-40B4-BE49-F238E27FC236}">
                  <a16:creationId xmlns:a16="http://schemas.microsoft.com/office/drawing/2014/main" id="{3ACAC67B-9A49-B044-9C88-61762A535A9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9938" y="1369298"/>
              <a:ext cx="967383" cy="82362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138ACE6-313E-124B-A8BF-185138A333C3}"/>
                </a:ext>
              </a:extLst>
            </p:cNvPr>
            <p:cNvSpPr txBox="1"/>
            <p:nvPr/>
          </p:nvSpPr>
          <p:spPr>
            <a:xfrm>
              <a:off x="1095437" y="2192921"/>
              <a:ext cx="1683917" cy="461665"/>
            </a:xfrm>
            <a:prstGeom prst="rect">
              <a:avLst/>
            </a:prstGeom>
            <a:noFill/>
          </p:spPr>
          <p:txBody>
            <a:bodyPr wrap="square" rtlCol="0">
              <a:spAutoFit/>
            </a:bodyPr>
            <a:lstStyle/>
            <a:p>
              <a:pPr algn="l"/>
              <a:r>
                <a:rPr lang="en-GB" sz="2400">
                  <a:solidFill>
                    <a:schemeClr val="accent5">
                      <a:lumMod val="50000"/>
                    </a:schemeClr>
                  </a:solidFill>
                </a:rPr>
                <a:t>[rope]</a:t>
              </a:r>
              <a:endParaRPr lang="en-GB" sz="2400" dirty="0">
                <a:solidFill>
                  <a:schemeClr val="accent5">
                    <a:lumMod val="50000"/>
                  </a:schemeClr>
                </a:solidFill>
              </a:endParaRPr>
            </a:p>
          </p:txBody>
        </p:sp>
        <p:pic>
          <p:nvPicPr>
            <p:cNvPr id="47" name="Picture 4" descr="green book clipart&#10;">
              <a:extLst>
                <a:ext uri="{FF2B5EF4-FFF2-40B4-BE49-F238E27FC236}">
                  <a16:creationId xmlns:a16="http://schemas.microsoft.com/office/drawing/2014/main" id="{E18F6423-86A9-C842-9B97-0B2812193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875" y="1369298"/>
              <a:ext cx="1281730" cy="94207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EB38188-F248-3C45-BA18-D48B4DD4CEA8}"/>
                </a:ext>
              </a:extLst>
            </p:cNvPr>
            <p:cNvSpPr txBox="1"/>
            <p:nvPr/>
          </p:nvSpPr>
          <p:spPr>
            <a:xfrm>
              <a:off x="6566870" y="2280728"/>
              <a:ext cx="3042174" cy="461665"/>
            </a:xfrm>
            <a:prstGeom prst="rect">
              <a:avLst/>
            </a:prstGeom>
            <a:noFill/>
          </p:spPr>
          <p:txBody>
            <a:bodyPr wrap="square" rtlCol="0">
              <a:spAutoFit/>
            </a:bodyPr>
            <a:lstStyle/>
            <a:p>
              <a:pPr algn="l"/>
              <a:r>
                <a:rPr lang="en-GB" sz="2400" dirty="0">
                  <a:solidFill>
                    <a:schemeClr val="accent5">
                      <a:lumMod val="50000"/>
                    </a:schemeClr>
                  </a:solidFill>
                </a:rPr>
                <a:t>[story book]</a:t>
              </a:r>
            </a:p>
          </p:txBody>
        </p:sp>
        <p:sp>
          <p:nvSpPr>
            <p:cNvPr id="49" name="TextBox 48">
              <a:extLst>
                <a:ext uri="{FF2B5EF4-FFF2-40B4-BE49-F238E27FC236}">
                  <a16:creationId xmlns:a16="http://schemas.microsoft.com/office/drawing/2014/main" id="{A4B5E0C1-5E92-A540-AF63-A6541A50E9DE}"/>
                </a:ext>
              </a:extLst>
            </p:cNvPr>
            <p:cNvSpPr txBox="1"/>
            <p:nvPr/>
          </p:nvSpPr>
          <p:spPr>
            <a:xfrm>
              <a:off x="6664789" y="3998783"/>
              <a:ext cx="1683917" cy="461665"/>
            </a:xfrm>
            <a:prstGeom prst="rect">
              <a:avLst/>
            </a:prstGeom>
            <a:noFill/>
          </p:spPr>
          <p:txBody>
            <a:bodyPr wrap="square" rtlCol="0">
              <a:spAutoFit/>
            </a:bodyPr>
            <a:lstStyle/>
            <a:p>
              <a:pPr algn="l"/>
              <a:r>
                <a:rPr lang="en-GB" sz="2400">
                  <a:solidFill>
                    <a:schemeClr val="accent5">
                      <a:lumMod val="50000"/>
                    </a:schemeClr>
                  </a:solidFill>
                </a:rPr>
                <a:t>[souvenir]</a:t>
              </a:r>
              <a:endParaRPr lang="en-GB" sz="2400" dirty="0">
                <a:solidFill>
                  <a:schemeClr val="accent5">
                    <a:lumMod val="50000"/>
                  </a:schemeClr>
                </a:solidFill>
              </a:endParaRPr>
            </a:p>
          </p:txBody>
        </p:sp>
        <p:sp>
          <p:nvSpPr>
            <p:cNvPr id="50" name="TextBox 49">
              <a:extLst>
                <a:ext uri="{FF2B5EF4-FFF2-40B4-BE49-F238E27FC236}">
                  <a16:creationId xmlns:a16="http://schemas.microsoft.com/office/drawing/2014/main" id="{E8FC081A-9865-974A-8EA2-4D81F4BE9C62}"/>
                </a:ext>
              </a:extLst>
            </p:cNvPr>
            <p:cNvSpPr txBox="1"/>
            <p:nvPr/>
          </p:nvSpPr>
          <p:spPr>
            <a:xfrm>
              <a:off x="978853" y="5784413"/>
              <a:ext cx="3012235" cy="461665"/>
            </a:xfrm>
            <a:prstGeom prst="rect">
              <a:avLst/>
            </a:prstGeom>
            <a:noFill/>
          </p:spPr>
          <p:txBody>
            <a:bodyPr wrap="square" rtlCol="0">
              <a:spAutoFit/>
            </a:bodyPr>
            <a:lstStyle/>
            <a:p>
              <a:pPr algn="l"/>
              <a:r>
                <a:rPr lang="en-GB" sz="2400" dirty="0">
                  <a:solidFill>
                    <a:schemeClr val="accent5">
                      <a:lumMod val="50000"/>
                    </a:schemeClr>
                  </a:solidFill>
                </a:rPr>
                <a:t>[painting, picture]</a:t>
              </a:r>
            </a:p>
          </p:txBody>
        </p:sp>
        <p:sp>
          <p:nvSpPr>
            <p:cNvPr id="51" name="TextBox 50">
              <a:extLst>
                <a:ext uri="{FF2B5EF4-FFF2-40B4-BE49-F238E27FC236}">
                  <a16:creationId xmlns:a16="http://schemas.microsoft.com/office/drawing/2014/main" id="{AC207AE0-80E2-5546-8667-CE319390C593}"/>
                </a:ext>
              </a:extLst>
            </p:cNvPr>
            <p:cNvSpPr txBox="1"/>
            <p:nvPr/>
          </p:nvSpPr>
          <p:spPr>
            <a:xfrm>
              <a:off x="1036023" y="3963660"/>
              <a:ext cx="2981009" cy="461665"/>
            </a:xfrm>
            <a:prstGeom prst="rect">
              <a:avLst/>
            </a:prstGeom>
            <a:noFill/>
          </p:spPr>
          <p:txBody>
            <a:bodyPr wrap="square" rtlCol="0">
              <a:spAutoFit/>
            </a:bodyPr>
            <a:lstStyle/>
            <a:p>
              <a:pPr algn="l"/>
              <a:r>
                <a:rPr lang="en-GB" sz="2400" dirty="0">
                  <a:solidFill>
                    <a:srgbClr val="002060"/>
                  </a:solidFill>
                </a:rPr>
                <a:t>[4-day journey]</a:t>
              </a:r>
            </a:p>
          </p:txBody>
        </p:sp>
        <p:pic>
          <p:nvPicPr>
            <p:cNvPr id="52" name="Picture 6" descr="Concert Ticket Clipart">
              <a:extLst>
                <a:ext uri="{FF2B5EF4-FFF2-40B4-BE49-F238E27FC236}">
                  <a16:creationId xmlns:a16="http://schemas.microsoft.com/office/drawing/2014/main" id="{8343EA69-C7B8-6747-992B-7C0A56BD3F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135" b="24524"/>
            <a:stretch/>
          </p:blipFill>
          <p:spPr bwMode="auto">
            <a:xfrm rot="20397249">
              <a:off x="1318557" y="3318852"/>
              <a:ext cx="804778" cy="42123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oncert Ticket Clipart">
              <a:extLst>
                <a:ext uri="{FF2B5EF4-FFF2-40B4-BE49-F238E27FC236}">
                  <a16:creationId xmlns:a16="http://schemas.microsoft.com/office/drawing/2014/main" id="{4213055D-52DC-4B46-B922-9055F066A3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135" b="24524"/>
            <a:stretch/>
          </p:blipFill>
          <p:spPr bwMode="auto">
            <a:xfrm rot="20397249">
              <a:off x="2195138" y="3417258"/>
              <a:ext cx="804778" cy="42123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watercolour paint splash transparent background&#10;">
              <a:extLst>
                <a:ext uri="{FF2B5EF4-FFF2-40B4-BE49-F238E27FC236}">
                  <a16:creationId xmlns:a16="http://schemas.microsoft.com/office/drawing/2014/main" id="{36FBE82A-4BDF-1D49-9D61-AB699A61F8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602" y="4716087"/>
              <a:ext cx="1702288" cy="12466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Burgundy Key Ring Clip Art">
              <a:extLst>
                <a:ext uri="{FF2B5EF4-FFF2-40B4-BE49-F238E27FC236}">
                  <a16:creationId xmlns:a16="http://schemas.microsoft.com/office/drawing/2014/main" id="{4708EF29-3078-1844-B410-4FA96FAF8D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4047" y="3083985"/>
              <a:ext cx="1530205" cy="9461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Flour Clipart  | Free download">
              <a:extLst>
                <a:ext uri="{FF2B5EF4-FFF2-40B4-BE49-F238E27FC236}">
                  <a16:creationId xmlns:a16="http://schemas.microsoft.com/office/drawing/2014/main" id="{18A414A0-F72A-B149-AEEA-FA4895E073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8471" y="4838687"/>
              <a:ext cx="599727" cy="68215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CFA572DA-DE0F-0A49-9BED-BE74B6803FC3}"/>
                </a:ext>
              </a:extLst>
            </p:cNvPr>
            <p:cNvSpPr txBox="1"/>
            <p:nvPr/>
          </p:nvSpPr>
          <p:spPr>
            <a:xfrm>
              <a:off x="6300006" y="5488702"/>
              <a:ext cx="2487674" cy="830997"/>
            </a:xfrm>
            <a:prstGeom prst="rect">
              <a:avLst/>
            </a:prstGeom>
            <a:noFill/>
          </p:spPr>
          <p:txBody>
            <a:bodyPr wrap="square" rtlCol="0">
              <a:spAutoFit/>
            </a:bodyPr>
            <a:lstStyle/>
            <a:p>
              <a:pPr algn="l"/>
              <a:r>
                <a:rPr lang="en-GB" sz="2400" dirty="0">
                  <a:solidFill>
                    <a:schemeClr val="accent5">
                      <a:lumMod val="50000"/>
                    </a:schemeClr>
                  </a:solidFill>
                </a:rPr>
                <a:t>[a quarter of a kilo of corn]</a:t>
              </a:r>
            </a:p>
          </p:txBody>
        </p:sp>
        <p:sp>
          <p:nvSpPr>
            <p:cNvPr id="34" name="Rectangle 33"/>
            <p:cNvSpPr/>
            <p:nvPr/>
          </p:nvSpPr>
          <p:spPr>
            <a:xfrm>
              <a:off x="978853" y="1295133"/>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1</a:t>
              </a:r>
            </a:p>
          </p:txBody>
        </p:sp>
        <p:sp>
          <p:nvSpPr>
            <p:cNvPr id="35" name="Rectangle 34"/>
            <p:cNvSpPr/>
            <p:nvPr/>
          </p:nvSpPr>
          <p:spPr>
            <a:xfrm>
              <a:off x="998031" y="3018145"/>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2</a:t>
              </a:r>
            </a:p>
          </p:txBody>
        </p:sp>
        <p:sp>
          <p:nvSpPr>
            <p:cNvPr id="38" name="Rectangle 37"/>
            <p:cNvSpPr/>
            <p:nvPr/>
          </p:nvSpPr>
          <p:spPr>
            <a:xfrm>
              <a:off x="1017209" y="4716087"/>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3</a:t>
              </a:r>
            </a:p>
          </p:txBody>
        </p:sp>
        <p:sp>
          <p:nvSpPr>
            <p:cNvPr id="39" name="Rectangle 38"/>
            <p:cNvSpPr/>
            <p:nvPr/>
          </p:nvSpPr>
          <p:spPr>
            <a:xfrm>
              <a:off x="6268738" y="1295133"/>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4</a:t>
              </a:r>
            </a:p>
          </p:txBody>
        </p:sp>
        <p:sp>
          <p:nvSpPr>
            <p:cNvPr id="42" name="Rectangle 41"/>
            <p:cNvSpPr/>
            <p:nvPr/>
          </p:nvSpPr>
          <p:spPr>
            <a:xfrm>
              <a:off x="6287916" y="3018145"/>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5</a:t>
              </a:r>
            </a:p>
          </p:txBody>
        </p:sp>
        <p:sp>
          <p:nvSpPr>
            <p:cNvPr id="58" name="Rectangle 57"/>
            <p:cNvSpPr/>
            <p:nvPr/>
          </p:nvSpPr>
          <p:spPr>
            <a:xfrm>
              <a:off x="6307094" y="4716087"/>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6</a:t>
              </a:r>
            </a:p>
          </p:txBody>
        </p:sp>
      </p:grpSp>
    </p:spTree>
    <p:extLst>
      <p:ext uri="{BB962C8B-B14F-4D97-AF65-F5344CB8AC3E}">
        <p14:creationId xmlns:p14="http://schemas.microsoft.com/office/powerpoint/2010/main" val="3512249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150" name="Google Shape;150;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r>
              <a:rPr lang="en-GB" sz="3600" b="1">
                <a:solidFill>
                  <a:schemeClr val="bg1"/>
                </a:solidFill>
              </a:rPr>
              <a:t>¿Cuánto cuesta…?</a:t>
            </a:r>
          </a:p>
        </p:txBody>
      </p:sp>
      <p:sp>
        <p:nvSpPr>
          <p:cNvPr id="24" name="TextBox 23"/>
          <p:cNvSpPr txBox="1"/>
          <p:nvPr/>
        </p:nvSpPr>
        <p:spPr>
          <a:xfrm>
            <a:off x="10385230" y="623118"/>
            <a:ext cx="1889406" cy="430887"/>
          </a:xfrm>
          <a:prstGeom prst="rect">
            <a:avLst/>
          </a:prstGeom>
          <a:noFill/>
        </p:spPr>
        <p:txBody>
          <a:bodyPr wrap="square" rtlCol="0">
            <a:spAutoFit/>
          </a:bodyPr>
          <a:lstStyle/>
          <a:p>
            <a:pPr algn="l"/>
            <a:r>
              <a:rPr lang="en-GB" sz="2200" b="1">
                <a:solidFill>
                  <a:schemeClr val="accent5">
                    <a:lumMod val="50000"/>
                  </a:schemeClr>
                </a:solidFill>
              </a:rPr>
              <a:t>Persona B</a:t>
            </a:r>
            <a:endParaRPr lang="en-GB" sz="2200" b="1" dirty="0">
              <a:solidFill>
                <a:schemeClr val="accent5">
                  <a:lumMod val="50000"/>
                </a:schemeClr>
              </a:solidFill>
            </a:endParaRPr>
          </a:p>
        </p:txBody>
      </p:sp>
      <p:sp>
        <p:nvSpPr>
          <p:cNvPr id="26"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grpSp>
        <p:nvGrpSpPr>
          <p:cNvPr id="2" name="Group 1">
            <a:extLst>
              <a:ext uri="{FF2B5EF4-FFF2-40B4-BE49-F238E27FC236}">
                <a16:creationId xmlns:a16="http://schemas.microsoft.com/office/drawing/2014/main" id="{CD0ADCF0-3642-9A4C-801C-6CDBCEEDD297}"/>
              </a:ext>
            </a:extLst>
          </p:cNvPr>
          <p:cNvGrpSpPr/>
          <p:nvPr/>
        </p:nvGrpSpPr>
        <p:grpSpPr>
          <a:xfrm>
            <a:off x="312065" y="1173721"/>
            <a:ext cx="11659816" cy="5144595"/>
            <a:chOff x="312065" y="1173721"/>
            <a:chExt cx="11659816" cy="5144595"/>
          </a:xfrm>
        </p:grpSpPr>
        <p:sp>
          <p:nvSpPr>
            <p:cNvPr id="27" name="Rectangle 26">
              <a:extLst>
                <a:ext uri="{FF2B5EF4-FFF2-40B4-BE49-F238E27FC236}">
                  <a16:creationId xmlns:a16="http://schemas.microsoft.com/office/drawing/2014/main" id="{D6C410BC-741E-3D45-AAD9-7C8BCC39359D}"/>
                </a:ext>
              </a:extLst>
            </p:cNvPr>
            <p:cNvSpPr/>
            <p:nvPr/>
          </p:nvSpPr>
          <p:spPr>
            <a:xfrm>
              <a:off x="312066" y="1211827"/>
              <a:ext cx="5566621" cy="148556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8" name="TextBox 27">
              <a:extLst>
                <a:ext uri="{FF2B5EF4-FFF2-40B4-BE49-F238E27FC236}">
                  <a16:creationId xmlns:a16="http://schemas.microsoft.com/office/drawing/2014/main" id="{E766A1D3-BDE7-B64F-A2A3-0D7ECABA0D3C}"/>
                </a:ext>
              </a:extLst>
            </p:cNvPr>
            <p:cNvSpPr txBox="1"/>
            <p:nvPr/>
          </p:nvSpPr>
          <p:spPr>
            <a:xfrm>
              <a:off x="3372062" y="2163092"/>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29" name="Rectangle 28">
              <a:extLst>
                <a:ext uri="{FF2B5EF4-FFF2-40B4-BE49-F238E27FC236}">
                  <a16:creationId xmlns:a16="http://schemas.microsoft.com/office/drawing/2014/main" id="{FF5FAE94-49E7-154A-87B0-10F756080DBD}"/>
                </a:ext>
              </a:extLst>
            </p:cNvPr>
            <p:cNvSpPr/>
            <p:nvPr/>
          </p:nvSpPr>
          <p:spPr>
            <a:xfrm>
              <a:off x="312066" y="2822436"/>
              <a:ext cx="5566621" cy="167620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0" name="TextBox 29">
              <a:extLst>
                <a:ext uri="{FF2B5EF4-FFF2-40B4-BE49-F238E27FC236}">
                  <a16:creationId xmlns:a16="http://schemas.microsoft.com/office/drawing/2014/main" id="{F0A1C29D-602F-C948-AF18-B2F910F043F5}"/>
                </a:ext>
              </a:extLst>
            </p:cNvPr>
            <p:cNvSpPr txBox="1"/>
            <p:nvPr/>
          </p:nvSpPr>
          <p:spPr>
            <a:xfrm>
              <a:off x="3372062" y="4018689"/>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31" name="Rectangle 30">
              <a:extLst>
                <a:ext uri="{FF2B5EF4-FFF2-40B4-BE49-F238E27FC236}">
                  <a16:creationId xmlns:a16="http://schemas.microsoft.com/office/drawing/2014/main" id="{5E556DDE-C297-4A4E-8054-BDAC19C91B37}"/>
                </a:ext>
              </a:extLst>
            </p:cNvPr>
            <p:cNvSpPr/>
            <p:nvPr/>
          </p:nvSpPr>
          <p:spPr>
            <a:xfrm>
              <a:off x="312066" y="4649830"/>
              <a:ext cx="5566621" cy="16500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2" name="TextBox 31">
              <a:extLst>
                <a:ext uri="{FF2B5EF4-FFF2-40B4-BE49-F238E27FC236}">
                  <a16:creationId xmlns:a16="http://schemas.microsoft.com/office/drawing/2014/main" id="{C8BBE8C2-C929-0C4E-9653-C786FBB6C36F}"/>
                </a:ext>
              </a:extLst>
            </p:cNvPr>
            <p:cNvSpPr txBox="1"/>
            <p:nvPr/>
          </p:nvSpPr>
          <p:spPr>
            <a:xfrm>
              <a:off x="3372062" y="5765588"/>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33" name="Rectangle 32">
              <a:extLst>
                <a:ext uri="{FF2B5EF4-FFF2-40B4-BE49-F238E27FC236}">
                  <a16:creationId xmlns:a16="http://schemas.microsoft.com/office/drawing/2014/main" id="{FFDA6F26-1B4C-0941-AF8B-0F8392593D51}"/>
                </a:ext>
              </a:extLst>
            </p:cNvPr>
            <p:cNvSpPr/>
            <p:nvPr/>
          </p:nvSpPr>
          <p:spPr>
            <a:xfrm>
              <a:off x="6096001" y="1211565"/>
              <a:ext cx="5875880" cy="14794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4" name="TextBox 33">
              <a:extLst>
                <a:ext uri="{FF2B5EF4-FFF2-40B4-BE49-F238E27FC236}">
                  <a16:creationId xmlns:a16="http://schemas.microsoft.com/office/drawing/2014/main" id="{B36C6E43-D33A-C145-B82E-56584A4C55F6}"/>
                </a:ext>
              </a:extLst>
            </p:cNvPr>
            <p:cNvSpPr txBox="1"/>
            <p:nvPr/>
          </p:nvSpPr>
          <p:spPr>
            <a:xfrm>
              <a:off x="9221668" y="2102710"/>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35" name="Rectangle 34">
              <a:extLst>
                <a:ext uri="{FF2B5EF4-FFF2-40B4-BE49-F238E27FC236}">
                  <a16:creationId xmlns:a16="http://schemas.microsoft.com/office/drawing/2014/main" id="{D01102AD-40C2-D849-A3F2-E63F715140F6}"/>
                </a:ext>
              </a:extLst>
            </p:cNvPr>
            <p:cNvSpPr/>
            <p:nvPr/>
          </p:nvSpPr>
          <p:spPr>
            <a:xfrm>
              <a:off x="6096001" y="2848581"/>
              <a:ext cx="5875880" cy="164368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6" name="TextBox 35">
              <a:extLst>
                <a:ext uri="{FF2B5EF4-FFF2-40B4-BE49-F238E27FC236}">
                  <a16:creationId xmlns:a16="http://schemas.microsoft.com/office/drawing/2014/main" id="{03BE8185-437C-A749-A33C-03B0480B253E}"/>
                </a:ext>
              </a:extLst>
            </p:cNvPr>
            <p:cNvSpPr txBox="1"/>
            <p:nvPr/>
          </p:nvSpPr>
          <p:spPr>
            <a:xfrm>
              <a:off x="9267320" y="3957972"/>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37" name="Rectangle 36">
              <a:extLst>
                <a:ext uri="{FF2B5EF4-FFF2-40B4-BE49-F238E27FC236}">
                  <a16:creationId xmlns:a16="http://schemas.microsoft.com/office/drawing/2014/main" id="{34FDC8A6-8255-0040-A946-2D47622E5A37}"/>
                </a:ext>
              </a:extLst>
            </p:cNvPr>
            <p:cNvSpPr/>
            <p:nvPr/>
          </p:nvSpPr>
          <p:spPr>
            <a:xfrm>
              <a:off x="6096001" y="4649829"/>
              <a:ext cx="5875880" cy="164368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8" name="TextBox 37">
              <a:extLst>
                <a:ext uri="{FF2B5EF4-FFF2-40B4-BE49-F238E27FC236}">
                  <a16:creationId xmlns:a16="http://schemas.microsoft.com/office/drawing/2014/main" id="{6EF5E4BD-66EF-AB41-AF72-89A7765F6C13}"/>
                </a:ext>
              </a:extLst>
            </p:cNvPr>
            <p:cNvSpPr txBox="1"/>
            <p:nvPr/>
          </p:nvSpPr>
          <p:spPr>
            <a:xfrm>
              <a:off x="9176017" y="5759220"/>
              <a:ext cx="2586839" cy="461665"/>
            </a:xfrm>
            <a:prstGeom prst="rect">
              <a:avLst/>
            </a:prstGeom>
            <a:noFill/>
          </p:spPr>
          <p:txBody>
            <a:bodyPr wrap="square" rtlCol="0">
              <a:spAutoFit/>
            </a:bodyPr>
            <a:lstStyle/>
            <a:p>
              <a:pPr algn="l"/>
              <a:r>
                <a:rPr lang="en-GB" sz="2400">
                  <a:solidFill>
                    <a:schemeClr val="accent5">
                      <a:lumMod val="50000"/>
                    </a:schemeClr>
                  </a:solidFill>
                </a:rPr>
                <a:t>precio: ______</a:t>
              </a:r>
              <a:endParaRPr lang="en-GB" sz="2400" dirty="0">
                <a:solidFill>
                  <a:schemeClr val="accent5">
                    <a:lumMod val="50000"/>
                  </a:schemeClr>
                </a:solidFill>
              </a:endParaRPr>
            </a:p>
          </p:txBody>
        </p:sp>
        <p:sp>
          <p:nvSpPr>
            <p:cNvPr id="3" name="TextBox 2"/>
            <p:cNvSpPr txBox="1"/>
            <p:nvPr/>
          </p:nvSpPr>
          <p:spPr>
            <a:xfrm>
              <a:off x="3356236" y="1173721"/>
              <a:ext cx="2409564" cy="830997"/>
            </a:xfrm>
            <a:prstGeom prst="rect">
              <a:avLst/>
            </a:prstGeom>
            <a:noFill/>
          </p:spPr>
          <p:txBody>
            <a:bodyPr wrap="square" rtlCol="0">
              <a:spAutoFit/>
            </a:bodyPr>
            <a:lstStyle/>
            <a:p>
              <a:pPr algn="l"/>
              <a:r>
                <a:rPr lang="en-GB" sz="2400" dirty="0">
                  <a:solidFill>
                    <a:schemeClr val="accent5">
                      <a:lumMod val="50000"/>
                    </a:schemeClr>
                  </a:solidFill>
                </a:rPr>
                <a:t>una </a:t>
              </a:r>
              <a:r>
                <a:rPr lang="en-GB" sz="2400" dirty="0" err="1">
                  <a:solidFill>
                    <a:schemeClr val="accent5">
                      <a:lumMod val="50000"/>
                    </a:schemeClr>
                  </a:solidFill>
                </a:rPr>
                <a:t>chaqueta</a:t>
              </a:r>
              <a:r>
                <a:rPr lang="en-GB" sz="2400" dirty="0">
                  <a:solidFill>
                    <a:schemeClr val="accent5">
                      <a:lumMod val="50000"/>
                    </a:schemeClr>
                  </a:solidFill>
                </a:rPr>
                <a:t> de </a:t>
              </a:r>
              <a:r>
                <a:rPr lang="en-GB" sz="2400" b="1" dirty="0" err="1">
                  <a:solidFill>
                    <a:schemeClr val="accent5">
                      <a:lumMod val="50000"/>
                    </a:schemeClr>
                  </a:solidFill>
                </a:rPr>
                <a:t>cue</a:t>
              </a:r>
              <a:r>
                <a:rPr lang="en-GB" sz="2400" dirty="0" err="1">
                  <a:solidFill>
                    <a:schemeClr val="accent5">
                      <a:lumMod val="50000"/>
                    </a:schemeClr>
                  </a:solidFill>
                </a:rPr>
                <a:t>ro</a:t>
              </a:r>
              <a:endParaRPr lang="en-GB" sz="2400" dirty="0">
                <a:solidFill>
                  <a:schemeClr val="accent5">
                    <a:lumMod val="50000"/>
                  </a:schemeClr>
                </a:solidFill>
              </a:endParaRPr>
            </a:p>
          </p:txBody>
        </p:sp>
        <p:sp>
          <p:nvSpPr>
            <p:cNvPr id="41" name="TextBox 40"/>
            <p:cNvSpPr txBox="1"/>
            <p:nvPr/>
          </p:nvSpPr>
          <p:spPr>
            <a:xfrm>
              <a:off x="374785" y="2262503"/>
              <a:ext cx="2508115" cy="461665"/>
            </a:xfrm>
            <a:prstGeom prst="rect">
              <a:avLst/>
            </a:prstGeom>
            <a:noFill/>
          </p:spPr>
          <p:txBody>
            <a:bodyPr wrap="square" rtlCol="0">
              <a:spAutoFit/>
            </a:bodyPr>
            <a:lstStyle/>
            <a:p>
              <a:pPr algn="l"/>
              <a:r>
                <a:rPr lang="en-GB" sz="2400" dirty="0">
                  <a:solidFill>
                    <a:schemeClr val="accent5">
                      <a:lumMod val="50000"/>
                    </a:schemeClr>
                  </a:solidFill>
                </a:rPr>
                <a:t>[leather jacket]</a:t>
              </a:r>
            </a:p>
          </p:txBody>
        </p:sp>
        <p:sp>
          <p:nvSpPr>
            <p:cNvPr id="42" name="TextBox 41"/>
            <p:cNvSpPr txBox="1"/>
            <p:nvPr/>
          </p:nvSpPr>
          <p:spPr>
            <a:xfrm>
              <a:off x="9221668" y="1236957"/>
              <a:ext cx="2678142" cy="830997"/>
            </a:xfrm>
            <a:prstGeom prst="rect">
              <a:avLst/>
            </a:prstGeom>
            <a:noFill/>
          </p:spPr>
          <p:txBody>
            <a:bodyPr wrap="square" rtlCol="0">
              <a:spAutoFit/>
            </a:bodyPr>
            <a:lstStyle/>
            <a:p>
              <a:pPr algn="l"/>
              <a:r>
                <a:rPr lang="en-GB" sz="2400" dirty="0">
                  <a:solidFill>
                    <a:schemeClr val="accent5">
                      <a:lumMod val="50000"/>
                    </a:schemeClr>
                  </a:solidFill>
                </a:rPr>
                <a:t>un </a:t>
              </a:r>
              <a:r>
                <a:rPr lang="en-GB" sz="2400" dirty="0" err="1">
                  <a:solidFill>
                    <a:schemeClr val="accent5">
                      <a:lumMod val="50000"/>
                    </a:schemeClr>
                  </a:solidFill>
                </a:rPr>
                <a:t>viaje</a:t>
              </a:r>
              <a:r>
                <a:rPr lang="en-GB" sz="2400" dirty="0">
                  <a:solidFill>
                    <a:schemeClr val="accent5">
                      <a:lumMod val="50000"/>
                    </a:schemeClr>
                  </a:solidFill>
                </a:rPr>
                <a:t> a E</a:t>
              </a:r>
              <a:r>
                <a:rPr lang="en-GB" sz="2400" b="1" dirty="0">
                  <a:solidFill>
                    <a:schemeClr val="accent5">
                      <a:lumMod val="50000"/>
                    </a:schemeClr>
                  </a:solidFill>
                </a:rPr>
                <a:t>cua</a:t>
              </a:r>
              <a:r>
                <a:rPr lang="en-GB" sz="2400" dirty="0">
                  <a:solidFill>
                    <a:schemeClr val="accent5">
                      <a:lumMod val="50000"/>
                    </a:schemeClr>
                  </a:solidFill>
                </a:rPr>
                <a:t>dor</a:t>
              </a:r>
            </a:p>
          </p:txBody>
        </p:sp>
        <p:sp>
          <p:nvSpPr>
            <p:cNvPr id="43" name="TextBox 42"/>
            <p:cNvSpPr txBox="1"/>
            <p:nvPr/>
          </p:nvSpPr>
          <p:spPr>
            <a:xfrm>
              <a:off x="6133843" y="2256357"/>
              <a:ext cx="3042174" cy="461665"/>
            </a:xfrm>
            <a:prstGeom prst="rect">
              <a:avLst/>
            </a:prstGeom>
            <a:noFill/>
          </p:spPr>
          <p:txBody>
            <a:bodyPr wrap="square" rtlCol="0">
              <a:spAutoFit/>
            </a:bodyPr>
            <a:lstStyle/>
            <a:p>
              <a:pPr algn="l"/>
              <a:r>
                <a:rPr lang="en-GB" sz="2400">
                  <a:solidFill>
                    <a:schemeClr val="accent5">
                      <a:lumMod val="50000"/>
                    </a:schemeClr>
                  </a:solidFill>
                </a:rPr>
                <a:t>[a trip to Ecuador]</a:t>
              </a:r>
              <a:endParaRPr lang="en-GB" sz="2400" dirty="0">
                <a:solidFill>
                  <a:schemeClr val="accent5">
                    <a:lumMod val="50000"/>
                  </a:schemeClr>
                </a:solidFill>
              </a:endParaRPr>
            </a:p>
          </p:txBody>
        </p:sp>
        <p:sp>
          <p:nvSpPr>
            <p:cNvPr id="44" name="TextBox 43"/>
            <p:cNvSpPr txBox="1"/>
            <p:nvPr/>
          </p:nvSpPr>
          <p:spPr>
            <a:xfrm>
              <a:off x="9261018" y="2955329"/>
              <a:ext cx="2710862" cy="830997"/>
            </a:xfrm>
            <a:prstGeom prst="rect">
              <a:avLst/>
            </a:prstGeom>
            <a:noFill/>
          </p:spPr>
          <p:txBody>
            <a:bodyPr wrap="square" rtlCol="0">
              <a:spAutoFit/>
            </a:bodyPr>
            <a:lstStyle/>
            <a:p>
              <a:pPr algn="l"/>
              <a:r>
                <a:rPr lang="en-GB" sz="2400">
                  <a:solidFill>
                    <a:schemeClr val="accent5">
                      <a:lumMod val="50000"/>
                    </a:schemeClr>
                  </a:solidFill>
                </a:rPr>
                <a:t>una crema para el </a:t>
              </a:r>
              <a:r>
                <a:rPr lang="en-GB" sz="2400" b="1">
                  <a:solidFill>
                    <a:schemeClr val="accent5">
                      <a:lumMod val="50000"/>
                    </a:schemeClr>
                  </a:solidFill>
                </a:rPr>
                <a:t>cue</a:t>
              </a:r>
              <a:r>
                <a:rPr lang="en-GB" sz="2400">
                  <a:solidFill>
                    <a:schemeClr val="accent5">
                      <a:lumMod val="50000"/>
                    </a:schemeClr>
                  </a:solidFill>
                </a:rPr>
                <a:t>rpo</a:t>
              </a:r>
              <a:endParaRPr lang="en-GB" sz="2400" dirty="0">
                <a:solidFill>
                  <a:schemeClr val="accent5">
                    <a:lumMod val="50000"/>
                  </a:schemeClr>
                </a:solidFill>
              </a:endParaRPr>
            </a:p>
          </p:txBody>
        </p:sp>
        <p:sp>
          <p:nvSpPr>
            <p:cNvPr id="45" name="TextBox 44"/>
            <p:cNvSpPr txBox="1"/>
            <p:nvPr/>
          </p:nvSpPr>
          <p:spPr>
            <a:xfrm>
              <a:off x="6113166" y="3927618"/>
              <a:ext cx="2513269" cy="461665"/>
            </a:xfrm>
            <a:prstGeom prst="rect">
              <a:avLst/>
            </a:prstGeom>
            <a:noFill/>
          </p:spPr>
          <p:txBody>
            <a:bodyPr wrap="square" rtlCol="0">
              <a:spAutoFit/>
            </a:bodyPr>
            <a:lstStyle/>
            <a:p>
              <a:pPr algn="l"/>
              <a:r>
                <a:rPr lang="en-GB" sz="2400">
                  <a:solidFill>
                    <a:schemeClr val="accent5">
                      <a:lumMod val="50000"/>
                    </a:schemeClr>
                  </a:solidFill>
                </a:rPr>
                <a:t>[body cream]</a:t>
              </a:r>
              <a:endParaRPr lang="en-GB" sz="2400" dirty="0">
                <a:solidFill>
                  <a:schemeClr val="accent5">
                    <a:lumMod val="50000"/>
                  </a:schemeClr>
                </a:solidFill>
              </a:endParaRPr>
            </a:p>
          </p:txBody>
        </p:sp>
        <p:sp>
          <p:nvSpPr>
            <p:cNvPr id="46" name="TextBox 45"/>
            <p:cNvSpPr txBox="1"/>
            <p:nvPr/>
          </p:nvSpPr>
          <p:spPr>
            <a:xfrm>
              <a:off x="3422981" y="4689662"/>
              <a:ext cx="2710862" cy="830997"/>
            </a:xfrm>
            <a:prstGeom prst="rect">
              <a:avLst/>
            </a:prstGeom>
            <a:noFill/>
          </p:spPr>
          <p:txBody>
            <a:bodyPr wrap="square" rtlCol="0">
              <a:spAutoFit/>
            </a:bodyPr>
            <a:lstStyle/>
            <a:p>
              <a:pPr algn="l"/>
              <a:r>
                <a:rPr lang="en-GB" sz="2400">
                  <a:solidFill>
                    <a:schemeClr val="accent5">
                      <a:lumMod val="50000"/>
                    </a:schemeClr>
                  </a:solidFill>
                </a:rPr>
                <a:t>un huevo de Pas</a:t>
              </a:r>
              <a:r>
                <a:rPr lang="en-GB" sz="2400" b="1">
                  <a:solidFill>
                    <a:schemeClr val="accent5">
                      <a:lumMod val="50000"/>
                    </a:schemeClr>
                  </a:solidFill>
                </a:rPr>
                <a:t>cua</a:t>
              </a:r>
              <a:endParaRPr lang="en-GB" sz="2400" b="1" dirty="0">
                <a:solidFill>
                  <a:schemeClr val="accent5">
                    <a:lumMod val="50000"/>
                  </a:schemeClr>
                </a:solidFill>
              </a:endParaRPr>
            </a:p>
          </p:txBody>
        </p:sp>
        <p:sp>
          <p:nvSpPr>
            <p:cNvPr id="47" name="TextBox 46"/>
            <p:cNvSpPr txBox="1"/>
            <p:nvPr/>
          </p:nvSpPr>
          <p:spPr>
            <a:xfrm>
              <a:off x="463429" y="5777882"/>
              <a:ext cx="3012235" cy="461665"/>
            </a:xfrm>
            <a:prstGeom prst="rect">
              <a:avLst/>
            </a:prstGeom>
            <a:noFill/>
          </p:spPr>
          <p:txBody>
            <a:bodyPr wrap="square" rtlCol="0">
              <a:spAutoFit/>
            </a:bodyPr>
            <a:lstStyle/>
            <a:p>
              <a:pPr algn="l"/>
              <a:r>
                <a:rPr lang="en-GB" sz="2400">
                  <a:solidFill>
                    <a:schemeClr val="accent5">
                      <a:lumMod val="50000"/>
                    </a:schemeClr>
                  </a:solidFill>
                </a:rPr>
                <a:t>[Easter egg]</a:t>
              </a:r>
              <a:endParaRPr lang="en-GB" sz="2400" dirty="0">
                <a:solidFill>
                  <a:schemeClr val="accent5">
                    <a:lumMod val="50000"/>
                  </a:schemeClr>
                </a:solidFill>
              </a:endParaRPr>
            </a:p>
          </p:txBody>
        </p:sp>
        <p:sp>
          <p:nvSpPr>
            <p:cNvPr id="48" name="TextBox 47"/>
            <p:cNvSpPr txBox="1"/>
            <p:nvPr/>
          </p:nvSpPr>
          <p:spPr>
            <a:xfrm>
              <a:off x="3352952" y="2795657"/>
              <a:ext cx="2412848" cy="1200329"/>
            </a:xfrm>
            <a:prstGeom prst="rect">
              <a:avLst/>
            </a:prstGeom>
            <a:noFill/>
          </p:spPr>
          <p:txBody>
            <a:bodyPr wrap="square" rtlCol="0">
              <a:spAutoFit/>
            </a:bodyPr>
            <a:lstStyle/>
            <a:p>
              <a:pPr algn="l"/>
              <a:r>
                <a:rPr lang="en-GB" sz="2400" dirty="0">
                  <a:solidFill>
                    <a:schemeClr val="accent5">
                      <a:lumMod val="50000"/>
                    </a:schemeClr>
                  </a:solidFill>
                </a:rPr>
                <a:t>una entrada a un </a:t>
              </a:r>
              <a:r>
                <a:rPr lang="en-GB" sz="2400" dirty="0" err="1">
                  <a:solidFill>
                    <a:schemeClr val="accent5">
                      <a:lumMod val="50000"/>
                    </a:schemeClr>
                  </a:solidFill>
                </a:rPr>
                <a:t>cir</a:t>
              </a:r>
              <a:r>
                <a:rPr lang="en-GB" sz="2400" b="1" dirty="0" err="1">
                  <a:solidFill>
                    <a:schemeClr val="accent5">
                      <a:lumMod val="50000"/>
                    </a:schemeClr>
                  </a:solidFill>
                </a:rPr>
                <a:t>cui</a:t>
              </a:r>
              <a:r>
                <a:rPr lang="en-GB" sz="2400" dirty="0" err="1">
                  <a:solidFill>
                    <a:schemeClr val="accent5">
                      <a:lumMod val="50000"/>
                    </a:schemeClr>
                  </a:solidFill>
                </a:rPr>
                <a:t>to</a:t>
              </a:r>
              <a:r>
                <a:rPr lang="en-GB" sz="2400" dirty="0">
                  <a:solidFill>
                    <a:schemeClr val="accent5">
                      <a:lumMod val="50000"/>
                    </a:schemeClr>
                  </a:solidFill>
                </a:rPr>
                <a:t> de </a:t>
              </a:r>
              <a:r>
                <a:rPr lang="en-GB" sz="2400" dirty="0" err="1">
                  <a:solidFill>
                    <a:schemeClr val="accent5">
                      <a:lumMod val="50000"/>
                    </a:schemeClr>
                  </a:solidFill>
                </a:rPr>
                <a:t>Fórmula</a:t>
              </a:r>
              <a:r>
                <a:rPr lang="en-GB" sz="2400" dirty="0">
                  <a:solidFill>
                    <a:schemeClr val="accent5">
                      <a:lumMod val="50000"/>
                    </a:schemeClr>
                  </a:solidFill>
                </a:rPr>
                <a:t> -1</a:t>
              </a:r>
            </a:p>
          </p:txBody>
        </p:sp>
        <p:sp>
          <p:nvSpPr>
            <p:cNvPr id="50" name="TextBox 49"/>
            <p:cNvSpPr txBox="1"/>
            <p:nvPr/>
          </p:nvSpPr>
          <p:spPr>
            <a:xfrm>
              <a:off x="343569" y="3697809"/>
              <a:ext cx="2981009" cy="830997"/>
            </a:xfrm>
            <a:prstGeom prst="rect">
              <a:avLst/>
            </a:prstGeom>
            <a:noFill/>
          </p:spPr>
          <p:txBody>
            <a:bodyPr wrap="square" rtlCol="0">
              <a:spAutoFit/>
            </a:bodyPr>
            <a:lstStyle/>
            <a:p>
              <a:pPr algn="l"/>
              <a:r>
                <a:rPr lang="en-GB" sz="2400" dirty="0">
                  <a:solidFill>
                    <a:schemeClr val="accent5">
                      <a:lumMod val="50000"/>
                    </a:schemeClr>
                  </a:solidFill>
                </a:rPr>
                <a:t>[admission to a formula 1 circuit]</a:t>
              </a:r>
            </a:p>
          </p:txBody>
        </p:sp>
        <p:sp>
          <p:nvSpPr>
            <p:cNvPr id="58" name="TextBox 57"/>
            <p:cNvSpPr txBox="1"/>
            <p:nvPr/>
          </p:nvSpPr>
          <p:spPr>
            <a:xfrm>
              <a:off x="9101067" y="5013754"/>
              <a:ext cx="2317161" cy="461665"/>
            </a:xfrm>
            <a:prstGeom prst="rect">
              <a:avLst/>
            </a:prstGeom>
            <a:noFill/>
          </p:spPr>
          <p:txBody>
            <a:bodyPr wrap="square" rtlCol="0">
              <a:spAutoFit/>
            </a:bodyPr>
            <a:lstStyle/>
            <a:p>
              <a:pPr algn="l"/>
              <a:r>
                <a:rPr lang="en-GB" sz="2400">
                  <a:solidFill>
                    <a:schemeClr val="accent5">
                      <a:lumMod val="50000"/>
                    </a:schemeClr>
                  </a:solidFill>
                </a:rPr>
                <a:t>una li</a:t>
              </a:r>
              <a:r>
                <a:rPr lang="en-GB" sz="2400" b="1">
                  <a:solidFill>
                    <a:schemeClr val="accent5">
                      <a:lumMod val="50000"/>
                    </a:schemeClr>
                  </a:solidFill>
                </a:rPr>
                <a:t>cua</a:t>
              </a:r>
              <a:r>
                <a:rPr lang="en-GB" sz="2400">
                  <a:solidFill>
                    <a:schemeClr val="accent5">
                      <a:lumMod val="50000"/>
                    </a:schemeClr>
                  </a:solidFill>
                </a:rPr>
                <a:t>dora</a:t>
              </a:r>
              <a:endParaRPr lang="en-GB" sz="2400" dirty="0">
                <a:solidFill>
                  <a:schemeClr val="accent5">
                    <a:lumMod val="50000"/>
                  </a:schemeClr>
                </a:solidFill>
              </a:endParaRPr>
            </a:p>
          </p:txBody>
        </p:sp>
        <p:sp>
          <p:nvSpPr>
            <p:cNvPr id="59" name="TextBox 58"/>
            <p:cNvSpPr txBox="1"/>
            <p:nvPr/>
          </p:nvSpPr>
          <p:spPr>
            <a:xfrm>
              <a:off x="6073968" y="5487319"/>
              <a:ext cx="2740914" cy="830997"/>
            </a:xfrm>
            <a:prstGeom prst="rect">
              <a:avLst/>
            </a:prstGeom>
            <a:noFill/>
          </p:spPr>
          <p:txBody>
            <a:bodyPr wrap="square" rtlCol="0">
              <a:spAutoFit/>
            </a:bodyPr>
            <a:lstStyle/>
            <a:p>
              <a:pPr algn="l"/>
              <a:r>
                <a:rPr lang="en-GB" sz="2400" dirty="0">
                  <a:solidFill>
                    <a:schemeClr val="accent5">
                      <a:lumMod val="50000"/>
                    </a:schemeClr>
                  </a:solidFill>
                </a:rPr>
                <a:t>[a blender,</a:t>
              </a:r>
            </a:p>
            <a:p>
              <a:pPr algn="l"/>
              <a:r>
                <a:rPr lang="en-GB" sz="2400" dirty="0">
                  <a:solidFill>
                    <a:schemeClr val="accent5">
                      <a:lumMod val="50000"/>
                    </a:schemeClr>
                  </a:solidFill>
                </a:rPr>
                <a:t>food processer]</a:t>
              </a:r>
            </a:p>
          </p:txBody>
        </p:sp>
        <p:pic>
          <p:nvPicPr>
            <p:cNvPr id="1026" name="Picture 2" descr="leather jacke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911" y="1179954"/>
              <a:ext cx="1035639" cy="11881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cLaren F1 Download P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99" y="3064797"/>
              <a:ext cx="1516748" cy="72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colate easter eggs png&#10;"/>
            <p:cNvPicPr>
              <a:picLocks noChangeAspect="1" noChangeArrowheads="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l="6654" t="5111" r="9764" b="22650"/>
            <a:stretch/>
          </p:blipFill>
          <p:spPr bwMode="auto">
            <a:xfrm>
              <a:off x="831746" y="4755860"/>
              <a:ext cx="1260993" cy="1028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srcRect l="7156" t="14032" r="34556" b="37774"/>
            <a:stretch/>
          </p:blipFill>
          <p:spPr>
            <a:xfrm>
              <a:off x="6649156" y="1276418"/>
              <a:ext cx="1415607" cy="1046719"/>
            </a:xfrm>
            <a:prstGeom prst="rect">
              <a:avLst/>
            </a:prstGeom>
          </p:spPr>
        </p:pic>
        <p:pic>
          <p:nvPicPr>
            <p:cNvPr id="1032" name="Picture 8" descr="png clipart smoothie and blender transparent&#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9594" y="4654026"/>
              <a:ext cx="627820" cy="12487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oisturizer Clip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4669" y="2898780"/>
              <a:ext cx="914702" cy="102904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312066" y="1209337"/>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7</a:t>
              </a:r>
            </a:p>
          </p:txBody>
        </p:sp>
        <p:sp>
          <p:nvSpPr>
            <p:cNvPr id="40" name="Rectangle 39"/>
            <p:cNvSpPr/>
            <p:nvPr/>
          </p:nvSpPr>
          <p:spPr>
            <a:xfrm>
              <a:off x="312065" y="2822436"/>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8</a:t>
              </a:r>
            </a:p>
          </p:txBody>
        </p:sp>
        <p:sp>
          <p:nvSpPr>
            <p:cNvPr id="49" name="Rectangle 48"/>
            <p:cNvSpPr/>
            <p:nvPr/>
          </p:nvSpPr>
          <p:spPr>
            <a:xfrm>
              <a:off x="312066" y="4649830"/>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9</a:t>
              </a:r>
            </a:p>
          </p:txBody>
        </p:sp>
        <p:sp>
          <p:nvSpPr>
            <p:cNvPr id="51" name="Rectangle 50"/>
            <p:cNvSpPr/>
            <p:nvPr/>
          </p:nvSpPr>
          <p:spPr>
            <a:xfrm>
              <a:off x="6095904" y="1211858"/>
              <a:ext cx="462627"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10</a:t>
              </a:r>
            </a:p>
          </p:txBody>
        </p:sp>
        <p:sp>
          <p:nvSpPr>
            <p:cNvPr id="54" name="Rectangle 53"/>
            <p:cNvSpPr/>
            <p:nvPr/>
          </p:nvSpPr>
          <p:spPr>
            <a:xfrm>
              <a:off x="6095902" y="2850030"/>
              <a:ext cx="462627"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11</a:t>
              </a:r>
            </a:p>
          </p:txBody>
        </p:sp>
        <p:sp>
          <p:nvSpPr>
            <p:cNvPr id="55" name="Rectangle 54"/>
            <p:cNvSpPr/>
            <p:nvPr/>
          </p:nvSpPr>
          <p:spPr>
            <a:xfrm>
              <a:off x="6095903" y="4649829"/>
              <a:ext cx="462627"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12</a:t>
              </a:r>
            </a:p>
          </p:txBody>
        </p:sp>
      </p:grpSp>
    </p:spTree>
    <p:extLst>
      <p:ext uri="{BB962C8B-B14F-4D97-AF65-F5344CB8AC3E}">
        <p14:creationId xmlns:p14="http://schemas.microsoft.com/office/powerpoint/2010/main" val="2230808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6982" y="6845300"/>
            <a:ext cx="655018" cy="191256"/>
          </a:xfrm>
        </p:spPr>
        <p:txBody>
          <a:bodyPr>
            <a:normAutofit/>
          </a:bodyPr>
          <a:lstStyle/>
          <a:p>
            <a:r>
              <a:rPr lang="en-GB" sz="500">
                <a:solidFill>
                  <a:schemeClr val="bg1"/>
                </a:solidFill>
              </a:rPr>
              <a:t>Persona A</a:t>
            </a:r>
          </a:p>
        </p:txBody>
      </p:sp>
      <p:sp>
        <p:nvSpPr>
          <p:cNvPr id="40"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sp>
        <p:nvSpPr>
          <p:cNvPr id="41" name="TextBox 40"/>
          <p:cNvSpPr txBox="1"/>
          <p:nvPr/>
        </p:nvSpPr>
        <p:spPr>
          <a:xfrm>
            <a:off x="10451123" y="627124"/>
            <a:ext cx="18894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Persona A</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3"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44" name="Google Shape;150;p2"/>
          <p:cNvSpPr txBox="1">
            <a:spLocks/>
          </p:cNvSpPr>
          <p:nvPr/>
        </p:nvSpPr>
        <p:spPr>
          <a:xfrm>
            <a:off x="82286" y="0"/>
            <a:ext cx="6484584"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¿Cuánto cuesta…?</a:t>
            </a:r>
          </a:p>
        </p:txBody>
      </p:sp>
      <p:grpSp>
        <p:nvGrpSpPr>
          <p:cNvPr id="3" name="Group 2">
            <a:extLst>
              <a:ext uri="{FF2B5EF4-FFF2-40B4-BE49-F238E27FC236}">
                <a16:creationId xmlns:a16="http://schemas.microsoft.com/office/drawing/2014/main" id="{4105CDBC-10D1-8E49-8CFB-C7D8D7CD2B5E}"/>
              </a:ext>
            </a:extLst>
          </p:cNvPr>
          <p:cNvGrpSpPr/>
          <p:nvPr/>
        </p:nvGrpSpPr>
        <p:grpSpPr>
          <a:xfrm>
            <a:off x="748189" y="1163991"/>
            <a:ext cx="10998077" cy="5138362"/>
            <a:chOff x="748189" y="1163991"/>
            <a:chExt cx="10998077" cy="5138362"/>
          </a:xfrm>
        </p:grpSpPr>
        <p:sp>
          <p:nvSpPr>
            <p:cNvPr id="4" name="Rectangle 3"/>
            <p:cNvSpPr/>
            <p:nvPr/>
          </p:nvSpPr>
          <p:spPr>
            <a:xfrm>
              <a:off x="817761" y="4683658"/>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TextBox 4"/>
            <p:cNvSpPr txBox="1"/>
            <p:nvPr/>
          </p:nvSpPr>
          <p:spPr>
            <a:xfrm>
              <a:off x="4210293" y="5366139"/>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a:rPr>
                <a:t>9</a:t>
              </a:r>
              <a:r>
                <a:rPr kumimoji="0" lang="en-GB" sz="2400" b="0" i="0" u="none" strike="noStrike" kern="1200" cap="none" spc="0" normalizeH="0" baseline="0" noProof="0" dirty="0">
                  <a:ln>
                    <a:noFill/>
                  </a:ln>
                  <a:solidFill>
                    <a:srgbClr val="4472C4">
                      <a:lumMod val="50000"/>
                    </a:srgbClr>
                  </a:solidFill>
                  <a:effectLst/>
                  <a:uLnTx/>
                  <a:uFillTx/>
                  <a:latin typeface="Century Gothic"/>
                </a:rPr>
                <a:t> euros</a:t>
              </a:r>
            </a:p>
          </p:txBody>
        </p:sp>
        <p:sp>
          <p:nvSpPr>
            <p:cNvPr id="12" name="Rectangle 11"/>
            <p:cNvSpPr/>
            <p:nvPr/>
          </p:nvSpPr>
          <p:spPr>
            <a:xfrm>
              <a:off x="6107646" y="4683658"/>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TextBox 12"/>
            <p:cNvSpPr txBox="1"/>
            <p:nvPr/>
          </p:nvSpPr>
          <p:spPr>
            <a:xfrm>
              <a:off x="9500178" y="5366139"/>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15 euros</a:t>
              </a:r>
            </a:p>
          </p:txBody>
        </p:sp>
        <p:sp>
          <p:nvSpPr>
            <p:cNvPr id="24" name="Rectangle 23"/>
            <p:cNvSpPr/>
            <p:nvPr/>
          </p:nvSpPr>
          <p:spPr>
            <a:xfrm>
              <a:off x="798583" y="2885415"/>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TextBox 24"/>
            <p:cNvSpPr txBox="1"/>
            <p:nvPr/>
          </p:nvSpPr>
          <p:spPr>
            <a:xfrm>
              <a:off x="4191115" y="3567896"/>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28 euros</a:t>
              </a:r>
            </a:p>
          </p:txBody>
        </p:sp>
        <p:sp>
          <p:nvSpPr>
            <p:cNvPr id="28" name="Rectangle 27"/>
            <p:cNvSpPr/>
            <p:nvPr/>
          </p:nvSpPr>
          <p:spPr>
            <a:xfrm>
              <a:off x="6088468" y="2885415"/>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TextBox 28"/>
            <p:cNvSpPr txBox="1"/>
            <p:nvPr/>
          </p:nvSpPr>
          <p:spPr>
            <a:xfrm>
              <a:off x="9481000" y="3567896"/>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5 euros</a:t>
              </a:r>
            </a:p>
          </p:txBody>
        </p:sp>
        <p:sp>
          <p:nvSpPr>
            <p:cNvPr id="32" name="Rectangle 31"/>
            <p:cNvSpPr/>
            <p:nvPr/>
          </p:nvSpPr>
          <p:spPr>
            <a:xfrm>
              <a:off x="779405" y="1163991"/>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TextBox 32"/>
            <p:cNvSpPr txBox="1"/>
            <p:nvPr/>
          </p:nvSpPr>
          <p:spPr>
            <a:xfrm>
              <a:off x="4171937" y="1846472"/>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29 euros</a:t>
              </a:r>
            </a:p>
          </p:txBody>
        </p:sp>
        <p:sp>
          <p:nvSpPr>
            <p:cNvPr id="36" name="Rectangle 35"/>
            <p:cNvSpPr/>
            <p:nvPr/>
          </p:nvSpPr>
          <p:spPr>
            <a:xfrm>
              <a:off x="6069290" y="1163991"/>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TextBox 36"/>
            <p:cNvSpPr txBox="1"/>
            <p:nvPr/>
          </p:nvSpPr>
          <p:spPr>
            <a:xfrm>
              <a:off x="9461822" y="1846472"/>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195 </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euros</a:t>
              </a:r>
            </a:p>
          </p:txBody>
        </p:sp>
        <p:sp>
          <p:nvSpPr>
            <p:cNvPr id="45" name="TextBox 44">
              <a:extLst>
                <a:ext uri="{FF2B5EF4-FFF2-40B4-BE49-F238E27FC236}">
                  <a16:creationId xmlns:a16="http://schemas.microsoft.com/office/drawing/2014/main" id="{A039A6CD-E3C8-DA4D-9F71-18AD233D0CD8}"/>
                </a:ext>
              </a:extLst>
            </p:cNvPr>
            <p:cNvSpPr txBox="1"/>
            <p:nvPr/>
          </p:nvSpPr>
          <p:spPr>
            <a:xfrm>
              <a:off x="779405" y="2246540"/>
              <a:ext cx="2508115" cy="461665"/>
            </a:xfrm>
            <a:prstGeom prst="rect">
              <a:avLst/>
            </a:prstGeom>
            <a:noFill/>
          </p:spPr>
          <p:txBody>
            <a:bodyPr wrap="square" rtlCol="0">
              <a:spAutoFit/>
            </a:bodyPr>
            <a:lstStyle/>
            <a:p>
              <a:pPr algn="l"/>
              <a:r>
                <a:rPr lang="en-GB" sz="2400" dirty="0">
                  <a:solidFill>
                    <a:schemeClr val="accent5">
                      <a:lumMod val="50000"/>
                    </a:schemeClr>
                  </a:solidFill>
                </a:rPr>
                <a:t>[leather jacket]</a:t>
              </a:r>
            </a:p>
          </p:txBody>
        </p:sp>
        <p:sp>
          <p:nvSpPr>
            <p:cNvPr id="46" name="TextBox 45">
              <a:extLst>
                <a:ext uri="{FF2B5EF4-FFF2-40B4-BE49-F238E27FC236}">
                  <a16:creationId xmlns:a16="http://schemas.microsoft.com/office/drawing/2014/main" id="{2DC0AC46-D53D-A64F-9122-25DB11033103}"/>
                </a:ext>
              </a:extLst>
            </p:cNvPr>
            <p:cNvSpPr txBox="1"/>
            <p:nvPr/>
          </p:nvSpPr>
          <p:spPr>
            <a:xfrm>
              <a:off x="6064712" y="2290653"/>
              <a:ext cx="3042174" cy="461665"/>
            </a:xfrm>
            <a:prstGeom prst="rect">
              <a:avLst/>
            </a:prstGeom>
            <a:noFill/>
          </p:spPr>
          <p:txBody>
            <a:bodyPr wrap="square" rtlCol="0">
              <a:spAutoFit/>
            </a:bodyPr>
            <a:lstStyle/>
            <a:p>
              <a:pPr algn="l"/>
              <a:r>
                <a:rPr lang="en-GB" sz="2400" dirty="0">
                  <a:solidFill>
                    <a:schemeClr val="accent5">
                      <a:lumMod val="50000"/>
                    </a:schemeClr>
                  </a:solidFill>
                </a:rPr>
                <a:t>[a trip to Ecuador]</a:t>
              </a:r>
            </a:p>
          </p:txBody>
        </p:sp>
        <p:sp>
          <p:nvSpPr>
            <p:cNvPr id="47" name="TextBox 46">
              <a:extLst>
                <a:ext uri="{FF2B5EF4-FFF2-40B4-BE49-F238E27FC236}">
                  <a16:creationId xmlns:a16="http://schemas.microsoft.com/office/drawing/2014/main" id="{DF65154C-7190-E742-8630-C5B8989EBCC0}"/>
                </a:ext>
              </a:extLst>
            </p:cNvPr>
            <p:cNvSpPr txBox="1"/>
            <p:nvPr/>
          </p:nvSpPr>
          <p:spPr>
            <a:xfrm>
              <a:off x="6107646" y="3986772"/>
              <a:ext cx="2513269" cy="461665"/>
            </a:xfrm>
            <a:prstGeom prst="rect">
              <a:avLst/>
            </a:prstGeom>
            <a:noFill/>
          </p:spPr>
          <p:txBody>
            <a:bodyPr wrap="square" rtlCol="0">
              <a:spAutoFit/>
            </a:bodyPr>
            <a:lstStyle/>
            <a:p>
              <a:pPr algn="l"/>
              <a:r>
                <a:rPr lang="en-GB" sz="2400">
                  <a:solidFill>
                    <a:schemeClr val="accent5">
                      <a:lumMod val="50000"/>
                    </a:schemeClr>
                  </a:solidFill>
                </a:rPr>
                <a:t>[body cream]</a:t>
              </a:r>
              <a:endParaRPr lang="en-GB" sz="2400" dirty="0">
                <a:solidFill>
                  <a:schemeClr val="accent5">
                    <a:lumMod val="50000"/>
                  </a:schemeClr>
                </a:solidFill>
              </a:endParaRPr>
            </a:p>
          </p:txBody>
        </p:sp>
        <p:sp>
          <p:nvSpPr>
            <p:cNvPr id="48" name="TextBox 47">
              <a:extLst>
                <a:ext uri="{FF2B5EF4-FFF2-40B4-BE49-F238E27FC236}">
                  <a16:creationId xmlns:a16="http://schemas.microsoft.com/office/drawing/2014/main" id="{C037A1AB-6845-8B4D-8B82-E8246F3D1E21}"/>
                </a:ext>
              </a:extLst>
            </p:cNvPr>
            <p:cNvSpPr txBox="1"/>
            <p:nvPr/>
          </p:nvSpPr>
          <p:spPr>
            <a:xfrm>
              <a:off x="868049" y="5761919"/>
              <a:ext cx="3012235" cy="461665"/>
            </a:xfrm>
            <a:prstGeom prst="rect">
              <a:avLst/>
            </a:prstGeom>
            <a:noFill/>
          </p:spPr>
          <p:txBody>
            <a:bodyPr wrap="square" rtlCol="0">
              <a:spAutoFit/>
            </a:bodyPr>
            <a:lstStyle/>
            <a:p>
              <a:pPr algn="l"/>
              <a:r>
                <a:rPr lang="en-GB" sz="2400">
                  <a:solidFill>
                    <a:schemeClr val="accent5">
                      <a:lumMod val="50000"/>
                    </a:schemeClr>
                  </a:solidFill>
                </a:rPr>
                <a:t>[Easter egg]</a:t>
              </a:r>
              <a:endParaRPr lang="en-GB" sz="2400" dirty="0">
                <a:solidFill>
                  <a:schemeClr val="accent5">
                    <a:lumMod val="50000"/>
                  </a:schemeClr>
                </a:solidFill>
              </a:endParaRPr>
            </a:p>
          </p:txBody>
        </p:sp>
        <p:sp>
          <p:nvSpPr>
            <p:cNvPr id="49" name="TextBox 48">
              <a:extLst>
                <a:ext uri="{FF2B5EF4-FFF2-40B4-BE49-F238E27FC236}">
                  <a16:creationId xmlns:a16="http://schemas.microsoft.com/office/drawing/2014/main" id="{DF4974D5-61F8-2E40-B332-264D46F4DDDF}"/>
                </a:ext>
              </a:extLst>
            </p:cNvPr>
            <p:cNvSpPr txBox="1"/>
            <p:nvPr/>
          </p:nvSpPr>
          <p:spPr>
            <a:xfrm>
              <a:off x="748189" y="3643713"/>
              <a:ext cx="2981009" cy="830997"/>
            </a:xfrm>
            <a:prstGeom prst="rect">
              <a:avLst/>
            </a:prstGeom>
            <a:noFill/>
          </p:spPr>
          <p:txBody>
            <a:bodyPr wrap="square" rtlCol="0">
              <a:spAutoFit/>
            </a:bodyPr>
            <a:lstStyle/>
            <a:p>
              <a:pPr algn="l"/>
              <a:r>
                <a:rPr lang="en-GB" sz="2400" dirty="0"/>
                <a:t>[admission to a formula 1 circuit]</a:t>
              </a:r>
            </a:p>
          </p:txBody>
        </p:sp>
        <p:sp>
          <p:nvSpPr>
            <p:cNvPr id="50" name="TextBox 49">
              <a:extLst>
                <a:ext uri="{FF2B5EF4-FFF2-40B4-BE49-F238E27FC236}">
                  <a16:creationId xmlns:a16="http://schemas.microsoft.com/office/drawing/2014/main" id="{47C5F081-2F3A-D84F-A4F8-AE3E5A912559}"/>
                </a:ext>
              </a:extLst>
            </p:cNvPr>
            <p:cNvSpPr txBox="1"/>
            <p:nvPr/>
          </p:nvSpPr>
          <p:spPr>
            <a:xfrm>
              <a:off x="6146347" y="5471356"/>
              <a:ext cx="2740914" cy="830997"/>
            </a:xfrm>
            <a:prstGeom prst="rect">
              <a:avLst/>
            </a:prstGeom>
            <a:noFill/>
          </p:spPr>
          <p:txBody>
            <a:bodyPr wrap="square" rtlCol="0">
              <a:spAutoFit/>
            </a:bodyPr>
            <a:lstStyle/>
            <a:p>
              <a:pPr algn="l"/>
              <a:r>
                <a:rPr lang="en-GB" sz="2400" dirty="0">
                  <a:solidFill>
                    <a:schemeClr val="accent5">
                      <a:lumMod val="50000"/>
                    </a:schemeClr>
                  </a:solidFill>
                </a:rPr>
                <a:t>[a blender,</a:t>
              </a:r>
            </a:p>
            <a:p>
              <a:pPr algn="l"/>
              <a:r>
                <a:rPr lang="en-GB" sz="2400" dirty="0">
                  <a:solidFill>
                    <a:schemeClr val="accent5">
                      <a:lumMod val="50000"/>
                    </a:schemeClr>
                  </a:solidFill>
                </a:rPr>
                <a:t>food processer]</a:t>
              </a:r>
            </a:p>
          </p:txBody>
        </p:sp>
        <p:pic>
          <p:nvPicPr>
            <p:cNvPr id="51" name="Picture 2" descr="leather jacket&#10;">
              <a:extLst>
                <a:ext uri="{FF2B5EF4-FFF2-40B4-BE49-F238E27FC236}">
                  <a16:creationId xmlns:a16="http://schemas.microsoft.com/office/drawing/2014/main" id="{A130892C-C348-EE45-AEF4-86B5F0BAF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531" y="1163991"/>
              <a:ext cx="1035639" cy="11881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McLaren F1 Download PNG ">
              <a:extLst>
                <a:ext uri="{FF2B5EF4-FFF2-40B4-BE49-F238E27FC236}">
                  <a16:creationId xmlns:a16="http://schemas.microsoft.com/office/drawing/2014/main" id="{7E6C33B7-638B-924C-AE93-9096C441C4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7851" y="2960210"/>
              <a:ext cx="1516748" cy="72163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hocolate easter eggs png&#10;">
              <a:extLst>
                <a:ext uri="{FF2B5EF4-FFF2-40B4-BE49-F238E27FC236}">
                  <a16:creationId xmlns:a16="http://schemas.microsoft.com/office/drawing/2014/main" id="{BF63A15C-6A39-2F41-8991-EB361F24C947}"/>
                </a:ext>
              </a:extLst>
            </p:cNvPr>
            <p:cNvPicPr>
              <a:picLocks noChangeAspect="1" noChangeArrowheads="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l="6654" t="5111" r="9764" b="22650"/>
            <a:stretch/>
          </p:blipFill>
          <p:spPr bwMode="auto">
            <a:xfrm>
              <a:off x="1200299" y="4849561"/>
              <a:ext cx="1127526" cy="9194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125A541-D920-774F-A9FC-4289CB0CB629}"/>
                </a:ext>
              </a:extLst>
            </p:cNvPr>
            <p:cNvPicPr>
              <a:picLocks noChangeAspect="1"/>
            </p:cNvPicPr>
            <p:nvPr/>
          </p:nvPicPr>
          <p:blipFill rotWithShape="1">
            <a:blip r:embed="rId7"/>
            <a:srcRect l="7156" t="14032" r="34556" b="37774"/>
            <a:stretch/>
          </p:blipFill>
          <p:spPr>
            <a:xfrm>
              <a:off x="6771531" y="1261751"/>
              <a:ext cx="1415607" cy="1032784"/>
            </a:xfrm>
            <a:prstGeom prst="rect">
              <a:avLst/>
            </a:prstGeom>
          </p:spPr>
        </p:pic>
        <p:pic>
          <p:nvPicPr>
            <p:cNvPr id="55" name="Picture 8" descr="png clipart smoothie and blender transparent&#10;">
              <a:extLst>
                <a:ext uri="{FF2B5EF4-FFF2-40B4-BE49-F238E27FC236}">
                  <a16:creationId xmlns:a16="http://schemas.microsoft.com/office/drawing/2014/main" id="{D2DF4687-6B5F-0649-A8C8-6A573C636D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9652" y="4761478"/>
              <a:ext cx="520614" cy="10355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Moisturizer Clipart">
              <a:extLst>
                <a:ext uri="{FF2B5EF4-FFF2-40B4-BE49-F238E27FC236}">
                  <a16:creationId xmlns:a16="http://schemas.microsoft.com/office/drawing/2014/main" id="{4811BA01-DE9C-FD42-BE53-0B8F170153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4064" y="2957934"/>
              <a:ext cx="914702" cy="102904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782173" y="1163991"/>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7</a:t>
              </a:r>
            </a:p>
          </p:txBody>
        </p:sp>
        <p:sp>
          <p:nvSpPr>
            <p:cNvPr id="34" name="Rectangle 33"/>
            <p:cNvSpPr/>
            <p:nvPr/>
          </p:nvSpPr>
          <p:spPr>
            <a:xfrm>
              <a:off x="801351" y="2887003"/>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8</a:t>
              </a:r>
            </a:p>
          </p:txBody>
        </p:sp>
        <p:sp>
          <p:nvSpPr>
            <p:cNvPr id="35" name="Rectangle 34"/>
            <p:cNvSpPr/>
            <p:nvPr/>
          </p:nvSpPr>
          <p:spPr>
            <a:xfrm>
              <a:off x="813413" y="4683658"/>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9</a:t>
              </a:r>
            </a:p>
          </p:txBody>
        </p:sp>
        <p:sp>
          <p:nvSpPr>
            <p:cNvPr id="38" name="Rectangle 37"/>
            <p:cNvSpPr/>
            <p:nvPr/>
          </p:nvSpPr>
          <p:spPr>
            <a:xfrm>
              <a:off x="6072058" y="1163991"/>
              <a:ext cx="55956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10</a:t>
              </a:r>
            </a:p>
          </p:txBody>
        </p:sp>
        <p:sp>
          <p:nvSpPr>
            <p:cNvPr id="39" name="Rectangle 38"/>
            <p:cNvSpPr/>
            <p:nvPr/>
          </p:nvSpPr>
          <p:spPr>
            <a:xfrm>
              <a:off x="6091235" y="2887003"/>
              <a:ext cx="540383"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11</a:t>
              </a:r>
            </a:p>
          </p:txBody>
        </p:sp>
        <p:sp>
          <p:nvSpPr>
            <p:cNvPr id="42" name="Rectangle 41"/>
            <p:cNvSpPr/>
            <p:nvPr/>
          </p:nvSpPr>
          <p:spPr>
            <a:xfrm>
              <a:off x="6112142" y="4683056"/>
              <a:ext cx="519477"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12</a:t>
              </a:r>
            </a:p>
          </p:txBody>
        </p:sp>
      </p:grpSp>
    </p:spTree>
    <p:extLst>
      <p:ext uri="{BB962C8B-B14F-4D97-AF65-F5344CB8AC3E}">
        <p14:creationId xmlns:p14="http://schemas.microsoft.com/office/powerpoint/2010/main" val="378515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49;p2" descr="background rectangle"/>
          <p:cNvPicPr preferRelativeResize="0"/>
          <p:nvPr/>
        </p:nvPicPr>
        <p:blipFill rotWithShape="1">
          <a:blip r:embed="rId3">
            <a:alphaModFix/>
          </a:blip>
          <a:srcRect/>
          <a:stretch/>
        </p:blipFill>
        <p:spPr>
          <a:xfrm>
            <a:off x="0" y="296863"/>
            <a:ext cx="3670300" cy="867128"/>
          </a:xfrm>
          <a:prstGeom prst="rect">
            <a:avLst/>
          </a:prstGeom>
          <a:noFill/>
          <a:ln>
            <a:noFill/>
          </a:ln>
        </p:spPr>
      </p:pic>
      <p:sp>
        <p:nvSpPr>
          <p:cNvPr id="2" name="Title 1"/>
          <p:cNvSpPr>
            <a:spLocks noGrp="1"/>
          </p:cNvSpPr>
          <p:nvPr>
            <p:ph type="title"/>
          </p:nvPr>
        </p:nvSpPr>
        <p:spPr>
          <a:xfrm>
            <a:off x="0" y="-12795"/>
            <a:ext cx="3175819" cy="1325563"/>
          </a:xfrm>
        </p:spPr>
        <p:txBody>
          <a:bodyPr>
            <a:normAutofit/>
          </a:bodyPr>
          <a:lstStyle/>
          <a:p>
            <a:r>
              <a:rPr lang="en-GB" sz="3600" b="1">
                <a:solidFill>
                  <a:schemeClr val="bg1"/>
                </a:solidFill>
              </a:rPr>
              <a:t>Solución</a:t>
            </a:r>
          </a:p>
        </p:txBody>
      </p:sp>
      <p:sp>
        <p:nvSpPr>
          <p:cNvPr id="7" name="TextBox 6"/>
          <p:cNvSpPr txBox="1"/>
          <p:nvPr/>
        </p:nvSpPr>
        <p:spPr>
          <a:xfrm>
            <a:off x="689689" y="1195078"/>
            <a:ext cx="1822247" cy="461665"/>
          </a:xfrm>
          <a:prstGeom prst="rect">
            <a:avLst/>
          </a:prstGeom>
          <a:noFill/>
        </p:spPr>
        <p:txBody>
          <a:bodyPr wrap="square" rtlCol="0">
            <a:spAutoFit/>
          </a:bodyPr>
          <a:lstStyle/>
          <a:p>
            <a:pPr algn="l"/>
            <a:r>
              <a:rPr lang="en-GB" sz="2400" b="1">
                <a:solidFill>
                  <a:schemeClr val="accent5">
                    <a:lumMod val="50000"/>
                  </a:schemeClr>
                </a:solidFill>
              </a:rPr>
              <a:t>Persona A</a:t>
            </a:r>
            <a:endParaRPr lang="en-GB" sz="2400" b="1" dirty="0">
              <a:solidFill>
                <a:schemeClr val="accent5">
                  <a:lumMod val="50000"/>
                </a:schemeClr>
              </a:solidFill>
            </a:endParaRPr>
          </a:p>
        </p:txBody>
      </p:sp>
      <p:sp>
        <p:nvSpPr>
          <p:cNvPr id="8" name="TextBox 7"/>
          <p:cNvSpPr txBox="1"/>
          <p:nvPr/>
        </p:nvSpPr>
        <p:spPr>
          <a:xfrm>
            <a:off x="6068141" y="1160771"/>
            <a:ext cx="1822247" cy="461665"/>
          </a:xfrm>
          <a:prstGeom prst="rect">
            <a:avLst/>
          </a:prstGeom>
          <a:noFill/>
        </p:spPr>
        <p:txBody>
          <a:bodyPr wrap="square" rtlCol="0">
            <a:spAutoFit/>
          </a:bodyPr>
          <a:lstStyle/>
          <a:p>
            <a:pPr algn="l"/>
            <a:r>
              <a:rPr lang="en-GB" sz="2400" b="1">
                <a:solidFill>
                  <a:schemeClr val="accent5">
                    <a:lumMod val="50000"/>
                  </a:schemeClr>
                </a:solidFill>
              </a:rPr>
              <a:t>Persona B</a:t>
            </a:r>
            <a:endParaRPr lang="en-GB" sz="2400" b="1" dirty="0">
              <a:solidFill>
                <a:schemeClr val="accent5">
                  <a:lumMod val="50000"/>
                </a:schemeClr>
              </a:solidFill>
            </a:endParaRPr>
          </a:p>
        </p:txBody>
      </p:sp>
      <p:sp>
        <p:nvSpPr>
          <p:cNvPr id="24" name="TextBox 23">
            <a:extLst>
              <a:ext uri="{FF2B5EF4-FFF2-40B4-BE49-F238E27FC236}">
                <a16:creationId xmlns:a16="http://schemas.microsoft.com/office/drawing/2014/main" id="{1EBE73F3-E464-E04C-B78D-FD74AAF1337F}"/>
              </a:ext>
            </a:extLst>
          </p:cNvPr>
          <p:cNvSpPr txBox="1"/>
          <p:nvPr/>
        </p:nvSpPr>
        <p:spPr>
          <a:xfrm>
            <a:off x="4339493" y="3364954"/>
            <a:ext cx="2246088" cy="430887"/>
          </a:xfrm>
          <a:prstGeom prst="rect">
            <a:avLst/>
          </a:prstGeom>
          <a:noFill/>
        </p:spPr>
        <p:txBody>
          <a:bodyPr wrap="square" rtlCol="0">
            <a:spAutoFit/>
          </a:bodyPr>
          <a:lstStyle/>
          <a:p>
            <a:pPr algn="l"/>
            <a:r>
              <a:rPr lang="en-GB" sz="2200" dirty="0">
                <a:solidFill>
                  <a:schemeClr val="accent5">
                    <a:lumMod val="50000"/>
                  </a:schemeClr>
                </a:solidFill>
              </a:rPr>
              <a:t>24 euros</a:t>
            </a:r>
          </a:p>
        </p:txBody>
      </p:sp>
      <p:sp>
        <p:nvSpPr>
          <p:cNvPr id="25" name="TextBox 24">
            <a:extLst>
              <a:ext uri="{FF2B5EF4-FFF2-40B4-BE49-F238E27FC236}">
                <a16:creationId xmlns:a16="http://schemas.microsoft.com/office/drawing/2014/main" id="{CC3D03F3-F499-954C-9DCC-81717A4695AD}"/>
              </a:ext>
            </a:extLst>
          </p:cNvPr>
          <p:cNvSpPr txBox="1"/>
          <p:nvPr/>
        </p:nvSpPr>
        <p:spPr>
          <a:xfrm>
            <a:off x="4339493" y="5500639"/>
            <a:ext cx="2246088" cy="430887"/>
          </a:xfrm>
          <a:prstGeom prst="rect">
            <a:avLst/>
          </a:prstGeom>
          <a:noFill/>
        </p:spPr>
        <p:txBody>
          <a:bodyPr wrap="square" rtlCol="0">
            <a:spAutoFit/>
          </a:bodyPr>
          <a:lstStyle/>
          <a:p>
            <a:pPr algn="l"/>
            <a:r>
              <a:rPr lang="en-GB" sz="2200">
                <a:solidFill>
                  <a:schemeClr val="accent5">
                    <a:lumMod val="50000"/>
                  </a:schemeClr>
                </a:solidFill>
              </a:rPr>
              <a:t>2 </a:t>
            </a:r>
            <a:r>
              <a:rPr lang="en-GB" sz="2200" dirty="0">
                <a:solidFill>
                  <a:schemeClr val="accent5">
                    <a:lumMod val="50000"/>
                  </a:schemeClr>
                </a:solidFill>
              </a:rPr>
              <a:t>euros</a:t>
            </a:r>
          </a:p>
        </p:txBody>
      </p:sp>
      <p:sp>
        <p:nvSpPr>
          <p:cNvPr id="26" name="TextBox 25">
            <a:extLst>
              <a:ext uri="{FF2B5EF4-FFF2-40B4-BE49-F238E27FC236}">
                <a16:creationId xmlns:a16="http://schemas.microsoft.com/office/drawing/2014/main" id="{D95F868F-A52F-7747-9A4A-A218700EE440}"/>
              </a:ext>
            </a:extLst>
          </p:cNvPr>
          <p:cNvSpPr txBox="1"/>
          <p:nvPr/>
        </p:nvSpPr>
        <p:spPr>
          <a:xfrm>
            <a:off x="4339493" y="2620101"/>
            <a:ext cx="2246088" cy="430887"/>
          </a:xfrm>
          <a:prstGeom prst="rect">
            <a:avLst/>
          </a:prstGeom>
          <a:noFill/>
        </p:spPr>
        <p:txBody>
          <a:bodyPr wrap="square" rtlCol="0">
            <a:spAutoFit/>
          </a:bodyPr>
          <a:lstStyle/>
          <a:p>
            <a:pPr algn="l"/>
            <a:r>
              <a:rPr lang="en-GB" sz="2200">
                <a:solidFill>
                  <a:schemeClr val="accent5">
                    <a:lumMod val="50000"/>
                  </a:schemeClr>
                </a:solidFill>
              </a:rPr>
              <a:t>93 </a:t>
            </a:r>
            <a:r>
              <a:rPr lang="en-GB" sz="2200" dirty="0">
                <a:solidFill>
                  <a:schemeClr val="accent5">
                    <a:lumMod val="50000"/>
                  </a:schemeClr>
                </a:solidFill>
              </a:rPr>
              <a:t>euros</a:t>
            </a:r>
          </a:p>
        </p:txBody>
      </p:sp>
      <p:sp>
        <p:nvSpPr>
          <p:cNvPr id="27" name="TextBox 26">
            <a:extLst>
              <a:ext uri="{FF2B5EF4-FFF2-40B4-BE49-F238E27FC236}">
                <a16:creationId xmlns:a16="http://schemas.microsoft.com/office/drawing/2014/main" id="{D9ECD347-95FC-344F-8329-4887B3267550}"/>
              </a:ext>
            </a:extLst>
          </p:cNvPr>
          <p:cNvSpPr txBox="1"/>
          <p:nvPr/>
        </p:nvSpPr>
        <p:spPr>
          <a:xfrm>
            <a:off x="4339493" y="4804556"/>
            <a:ext cx="2246088" cy="430887"/>
          </a:xfrm>
          <a:prstGeom prst="rect">
            <a:avLst/>
          </a:prstGeom>
          <a:noFill/>
        </p:spPr>
        <p:txBody>
          <a:bodyPr wrap="square" rtlCol="0">
            <a:spAutoFit/>
          </a:bodyPr>
          <a:lstStyle/>
          <a:p>
            <a:pPr algn="l"/>
            <a:r>
              <a:rPr lang="en-GB" sz="2200" dirty="0">
                <a:solidFill>
                  <a:schemeClr val="accent5">
                    <a:lumMod val="50000"/>
                  </a:schemeClr>
                </a:solidFill>
              </a:rPr>
              <a:t>4 euros</a:t>
            </a:r>
          </a:p>
        </p:txBody>
      </p:sp>
      <p:sp>
        <p:nvSpPr>
          <p:cNvPr id="28" name="TextBox 27">
            <a:extLst>
              <a:ext uri="{FF2B5EF4-FFF2-40B4-BE49-F238E27FC236}">
                <a16:creationId xmlns:a16="http://schemas.microsoft.com/office/drawing/2014/main" id="{F961BE65-4FCE-F748-B525-8D490906E2A4}"/>
              </a:ext>
            </a:extLst>
          </p:cNvPr>
          <p:cNvSpPr txBox="1"/>
          <p:nvPr/>
        </p:nvSpPr>
        <p:spPr>
          <a:xfrm>
            <a:off x="4339493" y="1899254"/>
            <a:ext cx="2246088" cy="430887"/>
          </a:xfrm>
          <a:prstGeom prst="rect">
            <a:avLst/>
          </a:prstGeom>
          <a:noFill/>
        </p:spPr>
        <p:txBody>
          <a:bodyPr wrap="square" rtlCol="0">
            <a:spAutoFit/>
          </a:bodyPr>
          <a:lstStyle/>
          <a:p>
            <a:pPr algn="l"/>
            <a:r>
              <a:rPr lang="en-GB" sz="2200" dirty="0">
                <a:solidFill>
                  <a:schemeClr val="accent5">
                    <a:lumMod val="50000"/>
                  </a:schemeClr>
                </a:solidFill>
              </a:rPr>
              <a:t>9 euros</a:t>
            </a:r>
          </a:p>
        </p:txBody>
      </p:sp>
      <p:sp>
        <p:nvSpPr>
          <p:cNvPr id="29" name="TextBox 28">
            <a:extLst>
              <a:ext uri="{FF2B5EF4-FFF2-40B4-BE49-F238E27FC236}">
                <a16:creationId xmlns:a16="http://schemas.microsoft.com/office/drawing/2014/main" id="{ED22F937-54BA-8948-962D-5658382C1E03}"/>
              </a:ext>
            </a:extLst>
          </p:cNvPr>
          <p:cNvSpPr txBox="1"/>
          <p:nvPr/>
        </p:nvSpPr>
        <p:spPr>
          <a:xfrm>
            <a:off x="4339493" y="4075453"/>
            <a:ext cx="2246088" cy="430887"/>
          </a:xfrm>
          <a:prstGeom prst="rect">
            <a:avLst/>
          </a:prstGeom>
          <a:noFill/>
        </p:spPr>
        <p:txBody>
          <a:bodyPr wrap="square" rtlCol="0">
            <a:spAutoFit/>
          </a:bodyPr>
          <a:lstStyle/>
          <a:p>
            <a:pPr algn="l"/>
            <a:r>
              <a:rPr lang="en-GB" sz="2200" dirty="0">
                <a:solidFill>
                  <a:schemeClr val="accent5">
                    <a:lumMod val="50000"/>
                  </a:schemeClr>
                </a:solidFill>
              </a:rPr>
              <a:t>7 euros</a:t>
            </a:r>
          </a:p>
        </p:txBody>
      </p:sp>
      <p:sp>
        <p:nvSpPr>
          <p:cNvPr id="30" name="TextBox 29">
            <a:extLst>
              <a:ext uri="{FF2B5EF4-FFF2-40B4-BE49-F238E27FC236}">
                <a16:creationId xmlns:a16="http://schemas.microsoft.com/office/drawing/2014/main" id="{103B7916-BF30-1B4F-836F-D2A684D36048}"/>
              </a:ext>
            </a:extLst>
          </p:cNvPr>
          <p:cNvSpPr txBox="1"/>
          <p:nvPr/>
        </p:nvSpPr>
        <p:spPr>
          <a:xfrm>
            <a:off x="10724374" y="3339582"/>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9</a:t>
            </a:r>
            <a:r>
              <a:rPr kumimoji="0" lang="en-GB" sz="2200" b="0" i="0" u="none" strike="noStrike" kern="1200" cap="none" spc="0" normalizeH="0" baseline="0" noProof="0" dirty="0">
                <a:ln>
                  <a:noFill/>
                </a:ln>
                <a:solidFill>
                  <a:srgbClr val="4472C4">
                    <a:lumMod val="50000"/>
                  </a:srgbClr>
                </a:solidFill>
                <a:effectLst/>
                <a:uLnTx/>
                <a:uFillTx/>
                <a:latin typeface="Century Gothic"/>
              </a:rPr>
              <a:t> euros</a:t>
            </a:r>
          </a:p>
        </p:txBody>
      </p:sp>
      <p:sp>
        <p:nvSpPr>
          <p:cNvPr id="31" name="TextBox 30">
            <a:extLst>
              <a:ext uri="{FF2B5EF4-FFF2-40B4-BE49-F238E27FC236}">
                <a16:creationId xmlns:a16="http://schemas.microsoft.com/office/drawing/2014/main" id="{B0F9C685-0403-C149-8C8E-9021E23E0AB8}"/>
              </a:ext>
            </a:extLst>
          </p:cNvPr>
          <p:cNvSpPr txBox="1"/>
          <p:nvPr/>
        </p:nvSpPr>
        <p:spPr>
          <a:xfrm>
            <a:off x="10709384" y="5528976"/>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15 euros</a:t>
            </a:r>
          </a:p>
        </p:txBody>
      </p:sp>
      <p:sp>
        <p:nvSpPr>
          <p:cNvPr id="32" name="TextBox 31">
            <a:extLst>
              <a:ext uri="{FF2B5EF4-FFF2-40B4-BE49-F238E27FC236}">
                <a16:creationId xmlns:a16="http://schemas.microsoft.com/office/drawing/2014/main" id="{F37A74C1-FA9B-BA42-8734-0BA7060C342A}"/>
              </a:ext>
            </a:extLst>
          </p:cNvPr>
          <p:cNvSpPr txBox="1"/>
          <p:nvPr/>
        </p:nvSpPr>
        <p:spPr>
          <a:xfrm>
            <a:off x="10724374" y="2622146"/>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28 euros</a:t>
            </a:r>
          </a:p>
        </p:txBody>
      </p:sp>
      <p:sp>
        <p:nvSpPr>
          <p:cNvPr id="33" name="TextBox 32">
            <a:extLst>
              <a:ext uri="{FF2B5EF4-FFF2-40B4-BE49-F238E27FC236}">
                <a16:creationId xmlns:a16="http://schemas.microsoft.com/office/drawing/2014/main" id="{EDDD93B4-3C55-8241-97C3-7BC9927A2E4D}"/>
              </a:ext>
            </a:extLst>
          </p:cNvPr>
          <p:cNvSpPr txBox="1"/>
          <p:nvPr/>
        </p:nvSpPr>
        <p:spPr>
          <a:xfrm>
            <a:off x="10742094" y="4751060"/>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5 euros</a:t>
            </a:r>
          </a:p>
        </p:txBody>
      </p:sp>
      <p:sp>
        <p:nvSpPr>
          <p:cNvPr id="34" name="TextBox 33">
            <a:extLst>
              <a:ext uri="{FF2B5EF4-FFF2-40B4-BE49-F238E27FC236}">
                <a16:creationId xmlns:a16="http://schemas.microsoft.com/office/drawing/2014/main" id="{31C5F116-C38F-1746-AAF0-6B66D3A58447}"/>
              </a:ext>
            </a:extLst>
          </p:cNvPr>
          <p:cNvSpPr txBox="1"/>
          <p:nvPr/>
        </p:nvSpPr>
        <p:spPr>
          <a:xfrm>
            <a:off x="10724375" y="1834312"/>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29 euros</a:t>
            </a:r>
          </a:p>
        </p:txBody>
      </p:sp>
      <p:sp>
        <p:nvSpPr>
          <p:cNvPr id="35" name="TextBox 34">
            <a:extLst>
              <a:ext uri="{FF2B5EF4-FFF2-40B4-BE49-F238E27FC236}">
                <a16:creationId xmlns:a16="http://schemas.microsoft.com/office/drawing/2014/main" id="{B155E7CC-3748-5D48-BC4A-90217E687FA5}"/>
              </a:ext>
            </a:extLst>
          </p:cNvPr>
          <p:cNvSpPr txBox="1"/>
          <p:nvPr/>
        </p:nvSpPr>
        <p:spPr>
          <a:xfrm>
            <a:off x="10724374" y="4041491"/>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a:ea typeface="+mn-ea"/>
                <a:cs typeface="+mn-cs"/>
              </a:rPr>
              <a:t>195 </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euros</a:t>
            </a:r>
          </a:p>
        </p:txBody>
      </p:sp>
      <p:sp>
        <p:nvSpPr>
          <p:cNvPr id="36" name="TextBox 35">
            <a:extLst>
              <a:ext uri="{FF2B5EF4-FFF2-40B4-BE49-F238E27FC236}">
                <a16:creationId xmlns:a16="http://schemas.microsoft.com/office/drawing/2014/main" id="{F3A65CE9-1427-6545-881C-C77389BE3762}"/>
              </a:ext>
            </a:extLst>
          </p:cNvPr>
          <p:cNvSpPr txBox="1"/>
          <p:nvPr/>
        </p:nvSpPr>
        <p:spPr>
          <a:xfrm>
            <a:off x="6820388" y="1819065"/>
            <a:ext cx="3867188" cy="430887"/>
          </a:xfrm>
          <a:prstGeom prst="rect">
            <a:avLst/>
          </a:prstGeom>
          <a:noFill/>
        </p:spPr>
        <p:txBody>
          <a:bodyPr wrap="square" rtlCol="0">
            <a:spAutoFit/>
          </a:bodyPr>
          <a:lstStyle/>
          <a:p>
            <a:pPr algn="l"/>
            <a:r>
              <a:rPr lang="en-GB" sz="2200" dirty="0">
                <a:solidFill>
                  <a:schemeClr val="accent5">
                    <a:lumMod val="50000"/>
                  </a:schemeClr>
                </a:solidFill>
              </a:rPr>
              <a:t>una </a:t>
            </a:r>
            <a:r>
              <a:rPr lang="en-GB" sz="2200" dirty="0" err="1">
                <a:solidFill>
                  <a:schemeClr val="accent5">
                    <a:lumMod val="50000"/>
                  </a:schemeClr>
                </a:solidFill>
              </a:rPr>
              <a:t>chaqueta</a:t>
            </a:r>
            <a:r>
              <a:rPr lang="en-GB" sz="2200" dirty="0">
                <a:solidFill>
                  <a:schemeClr val="accent5">
                    <a:lumMod val="50000"/>
                  </a:schemeClr>
                </a:solidFill>
              </a:rPr>
              <a:t> de </a:t>
            </a:r>
            <a:r>
              <a:rPr lang="en-GB" sz="2200" b="1" dirty="0" err="1">
                <a:solidFill>
                  <a:schemeClr val="accent5">
                    <a:lumMod val="50000"/>
                  </a:schemeClr>
                </a:solidFill>
              </a:rPr>
              <a:t>cue</a:t>
            </a:r>
            <a:r>
              <a:rPr lang="en-GB" sz="2200" dirty="0" err="1">
                <a:solidFill>
                  <a:schemeClr val="accent5">
                    <a:lumMod val="50000"/>
                  </a:schemeClr>
                </a:solidFill>
              </a:rPr>
              <a:t>ro</a:t>
            </a:r>
            <a:endParaRPr lang="en-GB" sz="2200" dirty="0">
              <a:solidFill>
                <a:schemeClr val="accent5">
                  <a:lumMod val="50000"/>
                </a:schemeClr>
              </a:solidFill>
            </a:endParaRPr>
          </a:p>
        </p:txBody>
      </p:sp>
      <p:sp>
        <p:nvSpPr>
          <p:cNvPr id="37" name="TextBox 36">
            <a:extLst>
              <a:ext uri="{FF2B5EF4-FFF2-40B4-BE49-F238E27FC236}">
                <a16:creationId xmlns:a16="http://schemas.microsoft.com/office/drawing/2014/main" id="{FB969836-0876-064A-AC6F-D944E15A8FF2}"/>
              </a:ext>
            </a:extLst>
          </p:cNvPr>
          <p:cNvSpPr txBox="1"/>
          <p:nvPr/>
        </p:nvSpPr>
        <p:spPr>
          <a:xfrm>
            <a:off x="6780371" y="4041491"/>
            <a:ext cx="2809278" cy="430887"/>
          </a:xfrm>
          <a:prstGeom prst="rect">
            <a:avLst/>
          </a:prstGeom>
          <a:noFill/>
        </p:spPr>
        <p:txBody>
          <a:bodyPr wrap="square" rtlCol="0">
            <a:spAutoFit/>
          </a:bodyPr>
          <a:lstStyle/>
          <a:p>
            <a:pPr algn="l"/>
            <a:r>
              <a:rPr lang="en-GB" sz="2200" dirty="0">
                <a:solidFill>
                  <a:schemeClr val="accent5">
                    <a:lumMod val="50000"/>
                  </a:schemeClr>
                </a:solidFill>
              </a:rPr>
              <a:t>un </a:t>
            </a:r>
            <a:r>
              <a:rPr lang="en-GB" sz="2200" dirty="0" err="1">
                <a:solidFill>
                  <a:schemeClr val="accent5">
                    <a:lumMod val="50000"/>
                  </a:schemeClr>
                </a:solidFill>
              </a:rPr>
              <a:t>viaje</a:t>
            </a:r>
            <a:r>
              <a:rPr lang="en-GB" sz="2200" dirty="0">
                <a:solidFill>
                  <a:schemeClr val="accent5">
                    <a:lumMod val="50000"/>
                  </a:schemeClr>
                </a:solidFill>
              </a:rPr>
              <a:t> a E</a:t>
            </a:r>
            <a:r>
              <a:rPr lang="en-GB" sz="2200" b="1" dirty="0">
                <a:solidFill>
                  <a:schemeClr val="accent5">
                    <a:lumMod val="50000"/>
                  </a:schemeClr>
                </a:solidFill>
              </a:rPr>
              <a:t>cua</a:t>
            </a:r>
            <a:r>
              <a:rPr lang="en-GB" sz="2200" dirty="0">
                <a:solidFill>
                  <a:schemeClr val="accent5">
                    <a:lumMod val="50000"/>
                  </a:schemeClr>
                </a:solidFill>
              </a:rPr>
              <a:t>dor</a:t>
            </a:r>
          </a:p>
        </p:txBody>
      </p:sp>
      <p:sp>
        <p:nvSpPr>
          <p:cNvPr id="38" name="TextBox 37">
            <a:extLst>
              <a:ext uri="{FF2B5EF4-FFF2-40B4-BE49-F238E27FC236}">
                <a16:creationId xmlns:a16="http://schemas.microsoft.com/office/drawing/2014/main" id="{2D8441A4-DF0E-D642-8397-149982BD1610}"/>
              </a:ext>
            </a:extLst>
          </p:cNvPr>
          <p:cNvSpPr txBox="1"/>
          <p:nvPr/>
        </p:nvSpPr>
        <p:spPr>
          <a:xfrm>
            <a:off x="6780371" y="4559758"/>
            <a:ext cx="3695657" cy="769441"/>
          </a:xfrm>
          <a:prstGeom prst="rect">
            <a:avLst/>
          </a:prstGeom>
          <a:noFill/>
        </p:spPr>
        <p:txBody>
          <a:bodyPr wrap="square" rtlCol="0">
            <a:spAutoFit/>
          </a:bodyPr>
          <a:lstStyle/>
          <a:p>
            <a:pPr algn="l"/>
            <a:r>
              <a:rPr lang="en-GB" sz="2200" dirty="0">
                <a:solidFill>
                  <a:schemeClr val="accent5">
                    <a:lumMod val="50000"/>
                  </a:schemeClr>
                </a:solidFill>
              </a:rPr>
              <a:t>una crema para el </a:t>
            </a:r>
            <a:r>
              <a:rPr lang="en-GB" sz="2200" b="1" dirty="0" err="1">
                <a:solidFill>
                  <a:schemeClr val="accent5">
                    <a:lumMod val="50000"/>
                  </a:schemeClr>
                </a:solidFill>
              </a:rPr>
              <a:t>cue</a:t>
            </a:r>
            <a:r>
              <a:rPr lang="en-GB" sz="2200" dirty="0" err="1">
                <a:solidFill>
                  <a:schemeClr val="accent5">
                    <a:lumMod val="50000"/>
                  </a:schemeClr>
                </a:solidFill>
              </a:rPr>
              <a:t>rpo</a:t>
            </a:r>
            <a:endParaRPr lang="en-GB" sz="2200" dirty="0">
              <a:solidFill>
                <a:schemeClr val="accent5">
                  <a:lumMod val="50000"/>
                </a:schemeClr>
              </a:solidFill>
            </a:endParaRPr>
          </a:p>
        </p:txBody>
      </p:sp>
      <p:sp>
        <p:nvSpPr>
          <p:cNvPr id="39" name="TextBox 38">
            <a:extLst>
              <a:ext uri="{FF2B5EF4-FFF2-40B4-BE49-F238E27FC236}">
                <a16:creationId xmlns:a16="http://schemas.microsoft.com/office/drawing/2014/main" id="{6E78870E-4744-4F46-A6A5-8CD88E4121C8}"/>
              </a:ext>
            </a:extLst>
          </p:cNvPr>
          <p:cNvSpPr txBox="1"/>
          <p:nvPr/>
        </p:nvSpPr>
        <p:spPr>
          <a:xfrm>
            <a:off x="6811405" y="3339582"/>
            <a:ext cx="4491957" cy="430887"/>
          </a:xfrm>
          <a:prstGeom prst="rect">
            <a:avLst/>
          </a:prstGeom>
          <a:noFill/>
        </p:spPr>
        <p:txBody>
          <a:bodyPr wrap="square" rtlCol="0">
            <a:spAutoFit/>
          </a:bodyPr>
          <a:lstStyle/>
          <a:p>
            <a:pPr algn="l"/>
            <a:r>
              <a:rPr lang="en-GB" sz="2200" dirty="0">
                <a:solidFill>
                  <a:schemeClr val="accent5">
                    <a:lumMod val="50000"/>
                  </a:schemeClr>
                </a:solidFill>
              </a:rPr>
              <a:t>un huevo de Pas</a:t>
            </a:r>
            <a:r>
              <a:rPr lang="en-GB" sz="2200" b="1" dirty="0">
                <a:solidFill>
                  <a:schemeClr val="accent5">
                    <a:lumMod val="50000"/>
                  </a:schemeClr>
                </a:solidFill>
              </a:rPr>
              <a:t>cua</a:t>
            </a:r>
          </a:p>
        </p:txBody>
      </p:sp>
      <p:sp>
        <p:nvSpPr>
          <p:cNvPr id="40" name="TextBox 39">
            <a:extLst>
              <a:ext uri="{FF2B5EF4-FFF2-40B4-BE49-F238E27FC236}">
                <a16:creationId xmlns:a16="http://schemas.microsoft.com/office/drawing/2014/main" id="{9DD67427-4F8A-F041-9939-FD08F0489260}"/>
              </a:ext>
            </a:extLst>
          </p:cNvPr>
          <p:cNvSpPr txBox="1"/>
          <p:nvPr/>
        </p:nvSpPr>
        <p:spPr>
          <a:xfrm>
            <a:off x="6811405" y="2391342"/>
            <a:ext cx="3912970" cy="769441"/>
          </a:xfrm>
          <a:prstGeom prst="rect">
            <a:avLst/>
          </a:prstGeom>
          <a:noFill/>
        </p:spPr>
        <p:txBody>
          <a:bodyPr wrap="square" rtlCol="0">
            <a:spAutoFit/>
          </a:bodyPr>
          <a:lstStyle/>
          <a:p>
            <a:pPr algn="l"/>
            <a:r>
              <a:rPr lang="en-GB" sz="2200" dirty="0">
                <a:solidFill>
                  <a:schemeClr val="accent5">
                    <a:lumMod val="50000"/>
                  </a:schemeClr>
                </a:solidFill>
              </a:rPr>
              <a:t>una entrada a un </a:t>
            </a:r>
            <a:r>
              <a:rPr lang="en-GB" sz="2200" dirty="0" err="1">
                <a:solidFill>
                  <a:schemeClr val="accent5">
                    <a:lumMod val="50000"/>
                  </a:schemeClr>
                </a:solidFill>
              </a:rPr>
              <a:t>cir</a:t>
            </a:r>
            <a:r>
              <a:rPr lang="en-GB" sz="2200" b="1" dirty="0" err="1">
                <a:solidFill>
                  <a:schemeClr val="accent5">
                    <a:lumMod val="50000"/>
                  </a:schemeClr>
                </a:solidFill>
              </a:rPr>
              <a:t>cui</a:t>
            </a:r>
            <a:r>
              <a:rPr lang="en-GB" sz="2200" dirty="0" err="1">
                <a:solidFill>
                  <a:schemeClr val="accent5">
                    <a:lumMod val="50000"/>
                  </a:schemeClr>
                </a:solidFill>
              </a:rPr>
              <a:t>to</a:t>
            </a:r>
            <a:r>
              <a:rPr lang="en-GB" sz="2200" dirty="0">
                <a:solidFill>
                  <a:schemeClr val="accent5">
                    <a:lumMod val="50000"/>
                  </a:schemeClr>
                </a:solidFill>
              </a:rPr>
              <a:t> </a:t>
            </a:r>
            <a:r>
              <a:rPr lang="en-GB" sz="2200">
                <a:solidFill>
                  <a:schemeClr val="accent5">
                    <a:lumMod val="50000"/>
                  </a:schemeClr>
                </a:solidFill>
              </a:rPr>
              <a:t>de Fórmula-1</a:t>
            </a:r>
            <a:endParaRPr lang="en-GB" sz="2200" dirty="0">
              <a:solidFill>
                <a:schemeClr val="accent5">
                  <a:lumMod val="50000"/>
                </a:schemeClr>
              </a:solidFill>
            </a:endParaRPr>
          </a:p>
        </p:txBody>
      </p:sp>
      <p:sp>
        <p:nvSpPr>
          <p:cNvPr id="41" name="TextBox 40">
            <a:extLst>
              <a:ext uri="{FF2B5EF4-FFF2-40B4-BE49-F238E27FC236}">
                <a16:creationId xmlns:a16="http://schemas.microsoft.com/office/drawing/2014/main" id="{F53E07C4-340D-3B43-9E3D-857153C2E1FB}"/>
              </a:ext>
            </a:extLst>
          </p:cNvPr>
          <p:cNvSpPr txBox="1"/>
          <p:nvPr/>
        </p:nvSpPr>
        <p:spPr>
          <a:xfrm>
            <a:off x="6789646" y="5504505"/>
            <a:ext cx="3158934" cy="430887"/>
          </a:xfrm>
          <a:prstGeom prst="rect">
            <a:avLst/>
          </a:prstGeom>
          <a:noFill/>
        </p:spPr>
        <p:txBody>
          <a:bodyPr wrap="square" rtlCol="0">
            <a:spAutoFit/>
          </a:bodyPr>
          <a:lstStyle/>
          <a:p>
            <a:pPr algn="l"/>
            <a:r>
              <a:rPr lang="en-GB" sz="2200" dirty="0">
                <a:solidFill>
                  <a:schemeClr val="accent5">
                    <a:lumMod val="50000"/>
                  </a:schemeClr>
                </a:solidFill>
              </a:rPr>
              <a:t>una </a:t>
            </a:r>
            <a:r>
              <a:rPr lang="en-GB" sz="2200" dirty="0" err="1">
                <a:solidFill>
                  <a:schemeClr val="accent5">
                    <a:lumMod val="50000"/>
                  </a:schemeClr>
                </a:solidFill>
              </a:rPr>
              <a:t>li</a:t>
            </a:r>
            <a:r>
              <a:rPr lang="en-GB" sz="2200" b="1" dirty="0" err="1">
                <a:solidFill>
                  <a:schemeClr val="accent5">
                    <a:lumMod val="50000"/>
                  </a:schemeClr>
                </a:solidFill>
              </a:rPr>
              <a:t>cua</a:t>
            </a:r>
            <a:r>
              <a:rPr lang="en-GB" sz="2200" dirty="0" err="1">
                <a:solidFill>
                  <a:schemeClr val="accent5">
                    <a:lumMod val="50000"/>
                  </a:schemeClr>
                </a:solidFill>
              </a:rPr>
              <a:t>dora</a:t>
            </a:r>
            <a:endParaRPr lang="en-GB" sz="2200" dirty="0">
              <a:solidFill>
                <a:schemeClr val="accent5">
                  <a:lumMod val="50000"/>
                </a:schemeClr>
              </a:solidFill>
            </a:endParaRPr>
          </a:p>
        </p:txBody>
      </p:sp>
      <p:sp>
        <p:nvSpPr>
          <p:cNvPr id="42" name="TextBox 41">
            <a:extLst>
              <a:ext uri="{FF2B5EF4-FFF2-40B4-BE49-F238E27FC236}">
                <a16:creationId xmlns:a16="http://schemas.microsoft.com/office/drawing/2014/main" id="{1F67BD1D-14AB-7F4F-918B-6CCE562F954A}"/>
              </a:ext>
            </a:extLst>
          </p:cNvPr>
          <p:cNvSpPr txBox="1"/>
          <p:nvPr/>
        </p:nvSpPr>
        <p:spPr>
          <a:xfrm>
            <a:off x="812007" y="1884830"/>
            <a:ext cx="2046285" cy="430887"/>
          </a:xfrm>
          <a:prstGeom prst="rect">
            <a:avLst/>
          </a:prstGeom>
          <a:noFill/>
        </p:spPr>
        <p:txBody>
          <a:bodyPr wrap="square" rtlCol="0">
            <a:spAutoFit/>
          </a:bodyPr>
          <a:lstStyle/>
          <a:p>
            <a:pPr algn="l"/>
            <a:r>
              <a:rPr lang="en-GB" sz="2200" dirty="0">
                <a:solidFill>
                  <a:schemeClr val="accent5">
                    <a:lumMod val="50000"/>
                  </a:schemeClr>
                </a:solidFill>
              </a:rPr>
              <a:t>una </a:t>
            </a:r>
            <a:r>
              <a:rPr lang="en-GB" sz="2200" b="1" dirty="0" err="1">
                <a:solidFill>
                  <a:schemeClr val="accent5">
                    <a:lumMod val="50000"/>
                  </a:schemeClr>
                </a:solidFill>
              </a:rPr>
              <a:t>cue</a:t>
            </a:r>
            <a:r>
              <a:rPr lang="en-GB" sz="2200" dirty="0" err="1">
                <a:solidFill>
                  <a:schemeClr val="accent5">
                    <a:lumMod val="50000"/>
                  </a:schemeClr>
                </a:solidFill>
              </a:rPr>
              <a:t>rda</a:t>
            </a:r>
            <a:endParaRPr lang="en-GB" sz="2200" dirty="0">
              <a:solidFill>
                <a:schemeClr val="accent5">
                  <a:lumMod val="50000"/>
                </a:schemeClr>
              </a:solidFill>
            </a:endParaRPr>
          </a:p>
        </p:txBody>
      </p:sp>
      <p:sp>
        <p:nvSpPr>
          <p:cNvPr id="43" name="TextBox 42">
            <a:extLst>
              <a:ext uri="{FF2B5EF4-FFF2-40B4-BE49-F238E27FC236}">
                <a16:creationId xmlns:a16="http://schemas.microsoft.com/office/drawing/2014/main" id="{9CC75E3C-D8B1-704A-8FE8-007F0109B30D}"/>
              </a:ext>
            </a:extLst>
          </p:cNvPr>
          <p:cNvSpPr txBox="1"/>
          <p:nvPr/>
        </p:nvSpPr>
        <p:spPr>
          <a:xfrm>
            <a:off x="809717" y="4068520"/>
            <a:ext cx="3294969" cy="430887"/>
          </a:xfrm>
          <a:prstGeom prst="rect">
            <a:avLst/>
          </a:prstGeom>
          <a:noFill/>
        </p:spPr>
        <p:txBody>
          <a:bodyPr wrap="square" rtlCol="0">
            <a:spAutoFit/>
          </a:bodyPr>
          <a:lstStyle/>
          <a:p>
            <a:pPr algn="l"/>
            <a:r>
              <a:rPr lang="en-GB" sz="2200" dirty="0">
                <a:solidFill>
                  <a:schemeClr val="accent5">
                    <a:lumMod val="50000"/>
                  </a:schemeClr>
                </a:solidFill>
              </a:rPr>
              <a:t>un </a:t>
            </a:r>
            <a:r>
              <a:rPr lang="en-GB" sz="2200" dirty="0" err="1">
                <a:solidFill>
                  <a:schemeClr val="accent5">
                    <a:lumMod val="50000"/>
                  </a:schemeClr>
                </a:solidFill>
              </a:rPr>
              <a:t>libro</a:t>
            </a:r>
            <a:r>
              <a:rPr lang="en-GB" sz="2200" dirty="0">
                <a:solidFill>
                  <a:schemeClr val="accent5">
                    <a:lumMod val="50000"/>
                  </a:schemeClr>
                </a:solidFill>
              </a:rPr>
              <a:t> de </a:t>
            </a:r>
            <a:r>
              <a:rPr lang="en-GB" sz="2200" b="1" dirty="0" err="1">
                <a:solidFill>
                  <a:schemeClr val="accent5">
                    <a:lumMod val="50000"/>
                  </a:schemeClr>
                </a:solidFill>
              </a:rPr>
              <a:t>cue</a:t>
            </a:r>
            <a:r>
              <a:rPr lang="en-GB" sz="2200" dirty="0" err="1">
                <a:solidFill>
                  <a:schemeClr val="accent5">
                    <a:lumMod val="50000"/>
                  </a:schemeClr>
                </a:solidFill>
              </a:rPr>
              <a:t>ntos</a:t>
            </a:r>
            <a:endParaRPr lang="en-GB" sz="2200" dirty="0">
              <a:solidFill>
                <a:schemeClr val="accent5">
                  <a:lumMod val="50000"/>
                </a:schemeClr>
              </a:solidFill>
            </a:endParaRPr>
          </a:p>
        </p:txBody>
      </p:sp>
      <p:sp>
        <p:nvSpPr>
          <p:cNvPr id="44" name="TextBox 43">
            <a:extLst>
              <a:ext uri="{FF2B5EF4-FFF2-40B4-BE49-F238E27FC236}">
                <a16:creationId xmlns:a16="http://schemas.microsoft.com/office/drawing/2014/main" id="{F51FAC35-4281-F34C-A99F-3C8C7BE79DB0}"/>
              </a:ext>
            </a:extLst>
          </p:cNvPr>
          <p:cNvSpPr txBox="1"/>
          <p:nvPr/>
        </p:nvSpPr>
        <p:spPr>
          <a:xfrm>
            <a:off x="809717" y="4813657"/>
            <a:ext cx="2710862" cy="430887"/>
          </a:xfrm>
          <a:prstGeom prst="rect">
            <a:avLst/>
          </a:prstGeom>
          <a:noFill/>
        </p:spPr>
        <p:txBody>
          <a:bodyPr wrap="square" rtlCol="0">
            <a:spAutoFit/>
          </a:bodyPr>
          <a:lstStyle/>
          <a:p>
            <a:pPr algn="l"/>
            <a:r>
              <a:rPr lang="en-GB" sz="2200" dirty="0">
                <a:solidFill>
                  <a:schemeClr val="accent5">
                    <a:lumMod val="50000"/>
                  </a:schemeClr>
                </a:solidFill>
              </a:rPr>
              <a:t>un </a:t>
            </a:r>
            <a:r>
              <a:rPr lang="en-GB" sz="2200" dirty="0" err="1">
                <a:solidFill>
                  <a:schemeClr val="accent5">
                    <a:lumMod val="50000"/>
                  </a:schemeClr>
                </a:solidFill>
              </a:rPr>
              <a:t>re</a:t>
            </a:r>
            <a:r>
              <a:rPr lang="en-GB" sz="2200" b="1" dirty="0" err="1">
                <a:solidFill>
                  <a:schemeClr val="accent5">
                    <a:lumMod val="50000"/>
                  </a:schemeClr>
                </a:solidFill>
              </a:rPr>
              <a:t>cue</a:t>
            </a:r>
            <a:r>
              <a:rPr lang="en-GB" sz="2200" dirty="0" err="1">
                <a:solidFill>
                  <a:schemeClr val="accent5">
                    <a:lumMod val="50000"/>
                  </a:schemeClr>
                </a:solidFill>
              </a:rPr>
              <a:t>rdo</a:t>
            </a:r>
            <a:endParaRPr lang="en-GB" sz="2200" dirty="0">
              <a:solidFill>
                <a:schemeClr val="accent5">
                  <a:lumMod val="50000"/>
                </a:schemeClr>
              </a:solidFill>
            </a:endParaRPr>
          </a:p>
        </p:txBody>
      </p:sp>
      <p:sp>
        <p:nvSpPr>
          <p:cNvPr id="45" name="TextBox 44">
            <a:extLst>
              <a:ext uri="{FF2B5EF4-FFF2-40B4-BE49-F238E27FC236}">
                <a16:creationId xmlns:a16="http://schemas.microsoft.com/office/drawing/2014/main" id="{0A775487-096C-9440-8ECC-7A4BEFF9495B}"/>
              </a:ext>
            </a:extLst>
          </p:cNvPr>
          <p:cNvSpPr txBox="1"/>
          <p:nvPr/>
        </p:nvSpPr>
        <p:spPr>
          <a:xfrm>
            <a:off x="888638" y="3332284"/>
            <a:ext cx="2710862" cy="430887"/>
          </a:xfrm>
          <a:prstGeom prst="rect">
            <a:avLst/>
          </a:prstGeom>
          <a:noFill/>
        </p:spPr>
        <p:txBody>
          <a:bodyPr wrap="square" rtlCol="0">
            <a:spAutoFit/>
          </a:bodyPr>
          <a:lstStyle/>
          <a:p>
            <a:pPr algn="l"/>
            <a:r>
              <a:rPr lang="en-GB" sz="2200" dirty="0">
                <a:solidFill>
                  <a:schemeClr val="accent5">
                    <a:lumMod val="50000"/>
                  </a:schemeClr>
                </a:solidFill>
              </a:rPr>
              <a:t>un </a:t>
            </a:r>
            <a:r>
              <a:rPr lang="en-GB" sz="2200" b="1" dirty="0" err="1">
                <a:solidFill>
                  <a:schemeClr val="accent5">
                    <a:lumMod val="50000"/>
                  </a:schemeClr>
                </a:solidFill>
              </a:rPr>
              <a:t>cua</a:t>
            </a:r>
            <a:r>
              <a:rPr lang="en-GB" sz="2200" dirty="0" err="1">
                <a:solidFill>
                  <a:schemeClr val="accent5">
                    <a:lumMod val="50000"/>
                  </a:schemeClr>
                </a:solidFill>
              </a:rPr>
              <a:t>dro</a:t>
            </a:r>
            <a:endParaRPr lang="en-GB" sz="2200" dirty="0">
              <a:solidFill>
                <a:schemeClr val="accent5">
                  <a:lumMod val="50000"/>
                </a:schemeClr>
              </a:solidFill>
            </a:endParaRPr>
          </a:p>
        </p:txBody>
      </p:sp>
      <p:sp>
        <p:nvSpPr>
          <p:cNvPr id="46" name="TextBox 45">
            <a:extLst>
              <a:ext uri="{FF2B5EF4-FFF2-40B4-BE49-F238E27FC236}">
                <a16:creationId xmlns:a16="http://schemas.microsoft.com/office/drawing/2014/main" id="{C117B80E-ED10-A94C-BB78-ED40F641305E}"/>
              </a:ext>
            </a:extLst>
          </p:cNvPr>
          <p:cNvSpPr txBox="1"/>
          <p:nvPr/>
        </p:nvSpPr>
        <p:spPr>
          <a:xfrm>
            <a:off x="812007" y="2429123"/>
            <a:ext cx="3219458" cy="769441"/>
          </a:xfrm>
          <a:prstGeom prst="rect">
            <a:avLst/>
          </a:prstGeom>
          <a:noFill/>
        </p:spPr>
        <p:txBody>
          <a:bodyPr wrap="square" rtlCol="0">
            <a:spAutoFit/>
          </a:bodyPr>
          <a:lstStyle/>
          <a:p>
            <a:pPr algn="l"/>
            <a:r>
              <a:rPr lang="en-GB" sz="2200" dirty="0">
                <a:solidFill>
                  <a:schemeClr val="accent5">
                    <a:lumMod val="50000"/>
                  </a:schemeClr>
                </a:solidFill>
              </a:rPr>
              <a:t>un </a:t>
            </a:r>
            <a:r>
              <a:rPr lang="en-GB" sz="2200" dirty="0" err="1">
                <a:solidFill>
                  <a:schemeClr val="accent5">
                    <a:lumMod val="50000"/>
                  </a:schemeClr>
                </a:solidFill>
              </a:rPr>
              <a:t>viaje</a:t>
            </a:r>
            <a:r>
              <a:rPr lang="en-GB" sz="2200" dirty="0">
                <a:solidFill>
                  <a:schemeClr val="accent5">
                    <a:lumMod val="50000"/>
                  </a:schemeClr>
                </a:solidFill>
              </a:rPr>
              <a:t> de </a:t>
            </a:r>
            <a:r>
              <a:rPr lang="en-GB" sz="2200" b="1" dirty="0" err="1">
                <a:solidFill>
                  <a:schemeClr val="accent5">
                    <a:lumMod val="50000"/>
                  </a:schemeClr>
                </a:solidFill>
              </a:rPr>
              <a:t>cua</a:t>
            </a:r>
            <a:r>
              <a:rPr lang="en-GB" sz="2200" dirty="0" err="1">
                <a:solidFill>
                  <a:schemeClr val="accent5">
                    <a:lumMod val="50000"/>
                  </a:schemeClr>
                </a:solidFill>
              </a:rPr>
              <a:t>tro</a:t>
            </a:r>
            <a:r>
              <a:rPr lang="en-GB" sz="2200" dirty="0">
                <a:solidFill>
                  <a:schemeClr val="accent5">
                    <a:lumMod val="50000"/>
                  </a:schemeClr>
                </a:solidFill>
              </a:rPr>
              <a:t> días</a:t>
            </a:r>
          </a:p>
        </p:txBody>
      </p:sp>
      <p:sp>
        <p:nvSpPr>
          <p:cNvPr id="47" name="TextBox 46">
            <a:extLst>
              <a:ext uri="{FF2B5EF4-FFF2-40B4-BE49-F238E27FC236}">
                <a16:creationId xmlns:a16="http://schemas.microsoft.com/office/drawing/2014/main" id="{F07FDC13-A84A-0647-BB19-1240446786A4}"/>
              </a:ext>
            </a:extLst>
          </p:cNvPr>
          <p:cNvSpPr txBox="1"/>
          <p:nvPr/>
        </p:nvSpPr>
        <p:spPr>
          <a:xfrm>
            <a:off x="809717" y="5501391"/>
            <a:ext cx="3695656" cy="430887"/>
          </a:xfrm>
          <a:prstGeom prst="rect">
            <a:avLst/>
          </a:prstGeom>
          <a:noFill/>
        </p:spPr>
        <p:txBody>
          <a:bodyPr wrap="square" rtlCol="0">
            <a:spAutoFit/>
          </a:bodyPr>
          <a:lstStyle/>
          <a:p>
            <a:pPr algn="l"/>
            <a:r>
              <a:rPr lang="en-GB" sz="2200" dirty="0">
                <a:solidFill>
                  <a:schemeClr val="accent5">
                    <a:lumMod val="50000"/>
                  </a:schemeClr>
                </a:solidFill>
              </a:rPr>
              <a:t>un </a:t>
            </a:r>
            <a:r>
              <a:rPr lang="en-GB" sz="2200" b="1" dirty="0" err="1">
                <a:solidFill>
                  <a:schemeClr val="accent5">
                    <a:lumMod val="50000"/>
                  </a:schemeClr>
                </a:solidFill>
              </a:rPr>
              <a:t>cua</a:t>
            </a:r>
            <a:r>
              <a:rPr lang="en-GB" sz="2200" dirty="0" err="1">
                <a:solidFill>
                  <a:schemeClr val="accent5">
                    <a:lumMod val="50000"/>
                  </a:schemeClr>
                </a:solidFill>
              </a:rPr>
              <a:t>rto</a:t>
            </a:r>
            <a:r>
              <a:rPr lang="en-GB" sz="2200" dirty="0">
                <a:solidFill>
                  <a:schemeClr val="accent5">
                    <a:lumMod val="50000"/>
                  </a:schemeClr>
                </a:solidFill>
              </a:rPr>
              <a:t> kilo de </a:t>
            </a:r>
            <a:r>
              <a:rPr lang="en-GB" sz="2200" dirty="0" err="1">
                <a:solidFill>
                  <a:schemeClr val="accent5">
                    <a:lumMod val="50000"/>
                  </a:schemeClr>
                </a:solidFill>
              </a:rPr>
              <a:t>maíz</a:t>
            </a:r>
            <a:endParaRPr lang="en-GB" sz="2200" dirty="0">
              <a:solidFill>
                <a:schemeClr val="accent5">
                  <a:lumMod val="50000"/>
                </a:schemeClr>
              </a:solidFill>
            </a:endParaRPr>
          </a:p>
        </p:txBody>
      </p:sp>
      <p:sp>
        <p:nvSpPr>
          <p:cNvPr id="48"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sp>
        <p:nvSpPr>
          <p:cNvPr id="49" name="Rectangle 48"/>
          <p:cNvSpPr/>
          <p:nvPr/>
        </p:nvSpPr>
        <p:spPr>
          <a:xfrm>
            <a:off x="267562" y="1950903"/>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1</a:t>
            </a:r>
          </a:p>
        </p:txBody>
      </p:sp>
      <p:sp>
        <p:nvSpPr>
          <p:cNvPr id="50" name="Rectangle 49"/>
          <p:cNvSpPr/>
          <p:nvPr/>
        </p:nvSpPr>
        <p:spPr>
          <a:xfrm>
            <a:off x="273006" y="264977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2</a:t>
            </a:r>
          </a:p>
        </p:txBody>
      </p:sp>
      <p:sp>
        <p:nvSpPr>
          <p:cNvPr id="51" name="Rectangle 50"/>
          <p:cNvSpPr/>
          <p:nvPr/>
        </p:nvSpPr>
        <p:spPr>
          <a:xfrm>
            <a:off x="267562" y="3361408"/>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3</a:t>
            </a:r>
          </a:p>
        </p:txBody>
      </p:sp>
      <p:sp>
        <p:nvSpPr>
          <p:cNvPr id="52" name="Rectangle 51"/>
          <p:cNvSpPr/>
          <p:nvPr/>
        </p:nvSpPr>
        <p:spPr>
          <a:xfrm>
            <a:off x="273006" y="4116380"/>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4</a:t>
            </a:r>
          </a:p>
        </p:txBody>
      </p:sp>
      <p:sp>
        <p:nvSpPr>
          <p:cNvPr id="53" name="Rectangle 52"/>
          <p:cNvSpPr/>
          <p:nvPr/>
        </p:nvSpPr>
        <p:spPr>
          <a:xfrm>
            <a:off x="273006" y="4828081"/>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5</a:t>
            </a:r>
          </a:p>
        </p:txBody>
      </p:sp>
      <p:sp>
        <p:nvSpPr>
          <p:cNvPr id="54" name="Rectangle 53"/>
          <p:cNvSpPr/>
          <p:nvPr/>
        </p:nvSpPr>
        <p:spPr>
          <a:xfrm>
            <a:off x="273006" y="5554348"/>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6</a:t>
            </a:r>
          </a:p>
        </p:txBody>
      </p:sp>
      <p:sp>
        <p:nvSpPr>
          <p:cNvPr id="61" name="Rectangle 60"/>
          <p:cNvSpPr/>
          <p:nvPr/>
        </p:nvSpPr>
        <p:spPr>
          <a:xfrm>
            <a:off x="6158925" y="1936479"/>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7</a:t>
            </a:r>
          </a:p>
        </p:txBody>
      </p:sp>
      <p:sp>
        <p:nvSpPr>
          <p:cNvPr id="62" name="Rectangle 61"/>
          <p:cNvSpPr/>
          <p:nvPr/>
        </p:nvSpPr>
        <p:spPr>
          <a:xfrm>
            <a:off x="6164369" y="2635350"/>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8</a:t>
            </a:r>
          </a:p>
        </p:txBody>
      </p:sp>
      <p:sp>
        <p:nvSpPr>
          <p:cNvPr id="63" name="Rectangle 62"/>
          <p:cNvSpPr/>
          <p:nvPr/>
        </p:nvSpPr>
        <p:spPr>
          <a:xfrm>
            <a:off x="6158925" y="334698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002060"/>
                </a:solidFill>
              </a:rPr>
              <a:t>9</a:t>
            </a:r>
          </a:p>
        </p:txBody>
      </p:sp>
      <p:sp>
        <p:nvSpPr>
          <p:cNvPr id="64" name="Rectangle 63"/>
          <p:cNvSpPr/>
          <p:nvPr/>
        </p:nvSpPr>
        <p:spPr>
          <a:xfrm>
            <a:off x="6164369" y="4101956"/>
            <a:ext cx="421212"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002060"/>
                </a:solidFill>
              </a:rPr>
              <a:t>10</a:t>
            </a:r>
          </a:p>
        </p:txBody>
      </p:sp>
      <p:sp>
        <p:nvSpPr>
          <p:cNvPr id="65" name="Rectangle 64"/>
          <p:cNvSpPr/>
          <p:nvPr/>
        </p:nvSpPr>
        <p:spPr>
          <a:xfrm>
            <a:off x="6164369" y="4813657"/>
            <a:ext cx="421212"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002060"/>
                </a:solidFill>
              </a:rPr>
              <a:t>11</a:t>
            </a:r>
          </a:p>
        </p:txBody>
      </p:sp>
      <p:sp>
        <p:nvSpPr>
          <p:cNvPr id="66" name="Rectangle 65"/>
          <p:cNvSpPr/>
          <p:nvPr/>
        </p:nvSpPr>
        <p:spPr>
          <a:xfrm>
            <a:off x="6164369" y="5539924"/>
            <a:ext cx="421212"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002060"/>
                </a:solidFill>
              </a:rPr>
              <a:t>12</a:t>
            </a:r>
          </a:p>
        </p:txBody>
      </p:sp>
    </p:spTree>
    <p:extLst>
      <p:ext uri="{BB962C8B-B14F-4D97-AF65-F5344CB8AC3E}">
        <p14:creationId xmlns:p14="http://schemas.microsoft.com/office/powerpoint/2010/main" val="6378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50" name="Google Shape;150;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Vocabulario</a:t>
            </a:r>
            <a:endParaRPr sz="3600" b="1">
              <a:solidFill>
                <a:schemeClr val="lt1"/>
              </a:solidFill>
            </a:endParaRPr>
          </a:p>
        </p:txBody>
      </p:sp>
      <p:sp>
        <p:nvSpPr>
          <p:cNvPr id="151" name="Google Shape;151;p2"/>
          <p:cNvSpPr/>
          <p:nvPr/>
        </p:nvSpPr>
        <p:spPr>
          <a:xfrm>
            <a:off x="10611853" y="258166"/>
            <a:ext cx="131629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sp>
        <p:nvSpPr>
          <p:cNvPr id="153" name="Google Shape;153;p2"/>
          <p:cNvSpPr txBox="1"/>
          <p:nvPr/>
        </p:nvSpPr>
        <p:spPr>
          <a:xfrm>
            <a:off x="6872461" y="4711133"/>
            <a:ext cx="3146823"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a:ln>
                  <a:noFill/>
                </a:ln>
                <a:solidFill>
                  <a:srgbClr val="1F3864"/>
                </a:solidFill>
                <a:effectLst/>
                <a:uLnTx/>
                <a:uFillTx/>
                <a:latin typeface="Century Gothic"/>
                <a:ea typeface="Arial"/>
                <a:cs typeface="Arial"/>
                <a:sym typeface="Arial"/>
              </a:rPr>
              <a:t>el escritor,</a:t>
            </a:r>
          </a:p>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a:ln>
                  <a:noFill/>
                </a:ln>
                <a:solidFill>
                  <a:srgbClr val="1F3864"/>
                </a:solidFill>
                <a:effectLst/>
                <a:uLnTx/>
                <a:uFillTx/>
                <a:latin typeface="Century Gothic"/>
                <a:ea typeface="Arial"/>
                <a:cs typeface="Arial"/>
                <a:sym typeface="Arial"/>
              </a:rPr>
              <a:t>la escritora</a:t>
            </a:r>
            <a:endParaRPr kumimoji="0" sz="3600" b="0" i="0" u="none" strike="noStrike" kern="1200" cap="none" spc="0" normalizeH="0" baseline="0" noProof="0" dirty="0">
              <a:ln>
                <a:noFill/>
              </a:ln>
              <a:solidFill>
                <a:srgbClr val="1F3864"/>
              </a:solidFill>
              <a:effectLst/>
              <a:uLnTx/>
              <a:uFillTx/>
              <a:latin typeface="Century Gothic"/>
              <a:ea typeface="Arial"/>
              <a:cs typeface="Arial"/>
              <a:sym typeface="Arial"/>
            </a:endParaRPr>
          </a:p>
        </p:txBody>
      </p:sp>
      <p:sp>
        <p:nvSpPr>
          <p:cNvPr id="154" name="Google Shape;154;p2"/>
          <p:cNvSpPr txBox="1"/>
          <p:nvPr/>
        </p:nvSpPr>
        <p:spPr>
          <a:xfrm>
            <a:off x="276249" y="4780769"/>
            <a:ext cx="2831047"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a:ln>
                  <a:noFill/>
                </a:ln>
                <a:solidFill>
                  <a:srgbClr val="1F3864"/>
                </a:solidFill>
                <a:effectLst/>
                <a:uLnTx/>
                <a:uFillTx/>
                <a:latin typeface="Century Gothic"/>
                <a:ea typeface="Arial"/>
                <a:cs typeface="Arial"/>
                <a:sym typeface="Arial"/>
              </a:rPr>
              <a:t>el/la </a:t>
            </a:r>
            <a:r>
              <a:rPr kumimoji="0" lang="en-GB" sz="3600" b="0" i="0" u="none" strike="noStrike" kern="1200" cap="none" spc="0" normalizeH="0" baseline="0" noProof="0" dirty="0" err="1">
                <a:ln>
                  <a:noFill/>
                </a:ln>
                <a:solidFill>
                  <a:srgbClr val="1F3864"/>
                </a:solidFill>
                <a:effectLst/>
                <a:uLnTx/>
                <a:uFillTx/>
                <a:latin typeface="Century Gothic"/>
                <a:ea typeface="Arial"/>
                <a:cs typeface="Arial"/>
                <a:sym typeface="Arial"/>
              </a:rPr>
              <a:t>artista</a:t>
            </a:r>
            <a:endParaRPr kumimoji="0" sz="3600" b="0" i="0" u="none" strike="noStrike" kern="1200" cap="none" spc="0" normalizeH="0" baseline="0" noProof="0" dirty="0">
              <a:ln>
                <a:noFill/>
              </a:ln>
              <a:solidFill>
                <a:srgbClr val="1F3864"/>
              </a:solidFill>
              <a:effectLst/>
              <a:uLnTx/>
              <a:uFillTx/>
              <a:latin typeface="Century Gothic"/>
              <a:ea typeface="Arial"/>
              <a:cs typeface="Arial"/>
              <a:sym typeface="Arial"/>
            </a:endParaRPr>
          </a:p>
        </p:txBody>
      </p:sp>
      <p:sp>
        <p:nvSpPr>
          <p:cNvPr id="29" name="Rectangle 3">
            <a:extLst>
              <a:ext uri="{FF2B5EF4-FFF2-40B4-BE49-F238E27FC236}">
                <a16:creationId xmlns:a16="http://schemas.microsoft.com/office/drawing/2014/main" id="{445F06BE-9CCF-B446-A52F-84B915AF0C87}"/>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AutoShape 11">
            <a:hlinkClick r:id="" action="ppaction://noaction" highlightClick="1"/>
            <a:extLst>
              <a:ext uri="{FF2B5EF4-FFF2-40B4-BE49-F238E27FC236}">
                <a16:creationId xmlns:a16="http://schemas.microsoft.com/office/drawing/2014/main" id="{E06258E7-BAAA-F846-8C68-CA88F511AC56}"/>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1" name="Rectangle 2">
            <a:extLst>
              <a:ext uri="{FF2B5EF4-FFF2-40B4-BE49-F238E27FC236}">
                <a16:creationId xmlns:a16="http://schemas.microsoft.com/office/drawing/2014/main" id="{8FDDD2C4-6BFC-1D48-9331-F5F362BA5891}"/>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2" name="Group 11">
            <a:extLst>
              <a:ext uri="{FF2B5EF4-FFF2-40B4-BE49-F238E27FC236}">
                <a16:creationId xmlns:a16="http://schemas.microsoft.com/office/drawing/2014/main" id="{640C7772-D983-6643-BCA8-F5EB880B38DF}"/>
              </a:ext>
            </a:extLst>
          </p:cNvPr>
          <p:cNvGrpSpPr/>
          <p:nvPr/>
        </p:nvGrpSpPr>
        <p:grpSpPr>
          <a:xfrm>
            <a:off x="10635094" y="1293571"/>
            <a:ext cx="1439862" cy="4462189"/>
            <a:chOff x="10558328" y="1163992"/>
            <a:chExt cx="1439862" cy="4462189"/>
          </a:xfrm>
        </p:grpSpPr>
        <p:sp>
          <p:nvSpPr>
            <p:cNvPr id="33" name="Line 4">
              <a:extLst>
                <a:ext uri="{FF2B5EF4-FFF2-40B4-BE49-F238E27FC236}">
                  <a16:creationId xmlns:a16="http://schemas.microsoft.com/office/drawing/2014/main" id="{32D7D807-C0D5-214E-A895-16107C84B709}"/>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7">
              <a:extLst>
                <a:ext uri="{FF2B5EF4-FFF2-40B4-BE49-F238E27FC236}">
                  <a16:creationId xmlns:a16="http://schemas.microsoft.com/office/drawing/2014/main" id="{C9717DD1-D94C-0444-B4C4-3CD69CA538E2}"/>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Line 9">
              <a:extLst>
                <a:ext uri="{FF2B5EF4-FFF2-40B4-BE49-F238E27FC236}">
                  <a16:creationId xmlns:a16="http://schemas.microsoft.com/office/drawing/2014/main" id="{5DB16034-9C20-0341-A752-8AD3BEE41AA6}"/>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FF333BCA-59A9-0044-B6A4-5DBC0E2C51DC}"/>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7" name="Text Box 12">
              <a:extLst>
                <a:ext uri="{FF2B5EF4-FFF2-40B4-BE49-F238E27FC236}">
                  <a16:creationId xmlns:a16="http://schemas.microsoft.com/office/drawing/2014/main" id="{01808CB9-0488-9A4B-A1FC-3B9E99956DBA}"/>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charset="0"/>
                </a:rPr>
                <a:t>5</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8" name="Text Box 14">
              <a:extLst>
                <a:ext uri="{FF2B5EF4-FFF2-40B4-BE49-F238E27FC236}">
                  <a16:creationId xmlns:a16="http://schemas.microsoft.com/office/drawing/2014/main" id="{704EC589-CAE3-304D-A96E-2B6943122C80}"/>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pic>
        <p:nvPicPr>
          <p:cNvPr id="39" name="Picture 2" descr="Standing, Painter, Artist, Isolated">
            <a:extLst>
              <a:ext uri="{FF2B5EF4-FFF2-40B4-BE49-F238E27FC236}">
                <a16:creationId xmlns:a16="http://schemas.microsoft.com/office/drawing/2014/main" id="{F870D531-A124-A84E-9760-C7C59CD0E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757" y="1928502"/>
            <a:ext cx="1571937" cy="185247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05615B40-A0B2-7041-AEDC-A4EBC17AC692}"/>
              </a:ext>
            </a:extLst>
          </p:cNvPr>
          <p:cNvSpPr/>
          <p:nvPr/>
        </p:nvSpPr>
        <p:spPr>
          <a:xfrm>
            <a:off x="1466104" y="3880764"/>
            <a:ext cx="93968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[artist]</a:t>
            </a:r>
          </a:p>
        </p:txBody>
      </p:sp>
      <p:grpSp>
        <p:nvGrpSpPr>
          <p:cNvPr id="51" name="Group 50">
            <a:extLst>
              <a:ext uri="{FF2B5EF4-FFF2-40B4-BE49-F238E27FC236}">
                <a16:creationId xmlns:a16="http://schemas.microsoft.com/office/drawing/2014/main" id="{3453030B-A7F9-F441-8F22-ACA8114F6BFB}"/>
              </a:ext>
            </a:extLst>
          </p:cNvPr>
          <p:cNvGrpSpPr/>
          <p:nvPr/>
        </p:nvGrpSpPr>
        <p:grpSpPr>
          <a:xfrm>
            <a:off x="6639792" y="2067682"/>
            <a:ext cx="2723310" cy="2232815"/>
            <a:chOff x="3824320" y="1001151"/>
            <a:chExt cx="3896139" cy="4079305"/>
          </a:xfrm>
        </p:grpSpPr>
        <p:sp>
          <p:nvSpPr>
            <p:cNvPr id="52" name="Rectangle 51">
              <a:extLst>
                <a:ext uri="{FF2B5EF4-FFF2-40B4-BE49-F238E27FC236}">
                  <a16:creationId xmlns:a16="http://schemas.microsoft.com/office/drawing/2014/main" id="{BD72154D-C7F4-1644-9214-4218D1ADB6D9}"/>
                </a:ext>
              </a:extLst>
            </p:cNvPr>
            <p:cNvSpPr/>
            <p:nvPr/>
          </p:nvSpPr>
          <p:spPr>
            <a:xfrm>
              <a:off x="3824320" y="1617406"/>
              <a:ext cx="3896139" cy="286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53" name="Group 52">
              <a:extLst>
                <a:ext uri="{FF2B5EF4-FFF2-40B4-BE49-F238E27FC236}">
                  <a16:creationId xmlns:a16="http://schemas.microsoft.com/office/drawing/2014/main" id="{7D6B2CC5-5AB7-2045-9E25-96192D65ECED}"/>
                </a:ext>
              </a:extLst>
            </p:cNvPr>
            <p:cNvGrpSpPr/>
            <p:nvPr/>
          </p:nvGrpSpPr>
          <p:grpSpPr>
            <a:xfrm>
              <a:off x="4663943" y="1001151"/>
              <a:ext cx="2525048" cy="4079305"/>
              <a:chOff x="5816837" y="948532"/>
              <a:chExt cx="2525048" cy="4079305"/>
            </a:xfrm>
          </p:grpSpPr>
          <p:pic>
            <p:nvPicPr>
              <p:cNvPr id="54" name="Picture 6" descr="Writer, To Write, Notebook, Idea, Men">
                <a:extLst>
                  <a:ext uri="{FF2B5EF4-FFF2-40B4-BE49-F238E27FC236}">
                    <a16:creationId xmlns:a16="http://schemas.microsoft.com/office/drawing/2014/main" id="{1598BF41-98BA-E849-B94B-D648509B6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6837" y="948532"/>
                <a:ext cx="2451847" cy="3181785"/>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723928BF-AA81-CB4B-8A5C-F7216EF17A6F}"/>
                  </a:ext>
                </a:extLst>
              </p:cNvPr>
              <p:cNvSpPr/>
              <p:nvPr/>
            </p:nvSpPr>
            <p:spPr>
              <a:xfrm>
                <a:off x="6446283" y="4123300"/>
                <a:ext cx="1895602" cy="9045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[writer]</a:t>
                </a:r>
              </a:p>
            </p:txBody>
          </p:sp>
        </p:grpSp>
      </p:grpSp>
      <p:sp>
        <p:nvSpPr>
          <p:cNvPr id="71" name="Google Shape;180;p3">
            <a:extLst>
              <a:ext uri="{FF2B5EF4-FFF2-40B4-BE49-F238E27FC236}">
                <a16:creationId xmlns:a16="http://schemas.microsoft.com/office/drawing/2014/main" id="{5310EFDF-A0A1-FC4F-874C-C5CF51483E5C}"/>
              </a:ext>
            </a:extLst>
          </p:cNvPr>
          <p:cNvSpPr txBox="1"/>
          <p:nvPr/>
        </p:nvSpPr>
        <p:spPr>
          <a:xfrm>
            <a:off x="3213824" y="4752088"/>
            <a:ext cx="3613385"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4800"/>
              <a:buFont typeface="Arial"/>
              <a:buNone/>
              <a:tabLst/>
              <a:defRPr/>
            </a:pPr>
            <a:r>
              <a:rPr kumimoji="0" lang="en-GB" sz="3600" b="0" i="0" u="none" strike="noStrike" kern="1200" cap="none" spc="0" normalizeH="0" baseline="0" noProof="0" dirty="0">
                <a:ln>
                  <a:noFill/>
                </a:ln>
                <a:solidFill>
                  <a:srgbClr val="1F3864"/>
                </a:solidFill>
                <a:effectLst/>
                <a:uLnTx/>
                <a:uFillTx/>
                <a:latin typeface="Century Gothic"/>
                <a:ea typeface="Arial"/>
                <a:cs typeface="Arial"/>
                <a:sym typeface="Arial"/>
              </a:rPr>
              <a:t>el </a:t>
            </a:r>
            <a:r>
              <a:rPr kumimoji="0" lang="en-GB" sz="3600" b="0" i="0" u="none" strike="noStrike" kern="1200" cap="none" spc="0" normalizeH="0" baseline="0" noProof="0" dirty="0" err="1">
                <a:ln>
                  <a:noFill/>
                </a:ln>
                <a:solidFill>
                  <a:srgbClr val="1F3864"/>
                </a:solidFill>
                <a:effectLst/>
                <a:uLnTx/>
                <a:uFillTx/>
                <a:latin typeface="Century Gothic"/>
                <a:ea typeface="Arial"/>
                <a:cs typeface="Arial"/>
                <a:sym typeface="Arial"/>
              </a:rPr>
              <a:t>transporte</a:t>
            </a:r>
            <a:endParaRPr kumimoji="0" sz="3600" b="0" i="0" u="none" strike="noStrike" kern="1200" cap="none" spc="0" normalizeH="0" baseline="0" noProof="0" dirty="0">
              <a:ln>
                <a:noFill/>
              </a:ln>
              <a:solidFill>
                <a:srgbClr val="1F3864"/>
              </a:solidFill>
              <a:effectLst/>
              <a:uLnTx/>
              <a:uFillTx/>
              <a:latin typeface="Century Gothic"/>
              <a:ea typeface="Arial"/>
              <a:cs typeface="Arial"/>
              <a:sym typeface="Arial"/>
            </a:endParaRPr>
          </a:p>
        </p:txBody>
      </p:sp>
      <p:grpSp>
        <p:nvGrpSpPr>
          <p:cNvPr id="72" name="Group 71">
            <a:extLst>
              <a:ext uri="{FF2B5EF4-FFF2-40B4-BE49-F238E27FC236}">
                <a16:creationId xmlns:a16="http://schemas.microsoft.com/office/drawing/2014/main" id="{D95DBF85-DD14-D34C-98DA-E964A1822798}"/>
              </a:ext>
            </a:extLst>
          </p:cNvPr>
          <p:cNvGrpSpPr/>
          <p:nvPr/>
        </p:nvGrpSpPr>
        <p:grpSpPr>
          <a:xfrm>
            <a:off x="3959768" y="2256762"/>
            <a:ext cx="1917244" cy="2004421"/>
            <a:chOff x="4470950" y="1391478"/>
            <a:chExt cx="3258892" cy="3220279"/>
          </a:xfrm>
        </p:grpSpPr>
        <p:sp>
          <p:nvSpPr>
            <p:cNvPr id="73" name="Rectangle 72">
              <a:extLst>
                <a:ext uri="{FF2B5EF4-FFF2-40B4-BE49-F238E27FC236}">
                  <a16:creationId xmlns:a16="http://schemas.microsoft.com/office/drawing/2014/main" id="{4EB969B8-98A3-004B-BA27-A0EFA633D0C4}"/>
                </a:ext>
              </a:extLst>
            </p:cNvPr>
            <p:cNvSpPr/>
            <p:nvPr/>
          </p:nvSpPr>
          <p:spPr>
            <a:xfrm>
              <a:off x="4908021" y="1391478"/>
              <a:ext cx="2610883" cy="322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4" name="Rectangle 73">
              <a:extLst>
                <a:ext uri="{FF2B5EF4-FFF2-40B4-BE49-F238E27FC236}">
                  <a16:creationId xmlns:a16="http://schemas.microsoft.com/office/drawing/2014/main" id="{F44FDFFE-E66C-E347-8610-F75E5CBF66C0}"/>
                </a:ext>
              </a:extLst>
            </p:cNvPr>
            <p:cNvSpPr/>
            <p:nvPr/>
          </p:nvSpPr>
          <p:spPr>
            <a:xfrm>
              <a:off x="4727910" y="3950072"/>
              <a:ext cx="1465466" cy="400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[transport]</a:t>
              </a:r>
            </a:p>
          </p:txBody>
        </p:sp>
        <p:grpSp>
          <p:nvGrpSpPr>
            <p:cNvPr id="75" name="Group 74">
              <a:extLst>
                <a:ext uri="{FF2B5EF4-FFF2-40B4-BE49-F238E27FC236}">
                  <a16:creationId xmlns:a16="http://schemas.microsoft.com/office/drawing/2014/main" id="{DF6C4FC7-9C54-334A-8FE7-720DCF01D610}"/>
                </a:ext>
              </a:extLst>
            </p:cNvPr>
            <p:cNvGrpSpPr/>
            <p:nvPr/>
          </p:nvGrpSpPr>
          <p:grpSpPr>
            <a:xfrm>
              <a:off x="4470950" y="1693130"/>
              <a:ext cx="3258892" cy="2088291"/>
              <a:chOff x="4470950" y="1693130"/>
              <a:chExt cx="3258892" cy="2088291"/>
            </a:xfrm>
          </p:grpSpPr>
          <p:pic>
            <p:nvPicPr>
              <p:cNvPr id="76" name="Picture 2" descr="Bus, Auto, Automobile, Vehicle, Drive">
                <a:extLst>
                  <a:ext uri="{FF2B5EF4-FFF2-40B4-BE49-F238E27FC236}">
                    <a16:creationId xmlns:a16="http://schemas.microsoft.com/office/drawing/2014/main" id="{B5232F59-502E-7F47-A16F-8450E3A75C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0950" y="1881192"/>
                <a:ext cx="1632025" cy="8382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Bicycle, Bike, Transport, Cycle, Wheel">
                <a:extLst>
                  <a:ext uri="{FF2B5EF4-FFF2-40B4-BE49-F238E27FC236}">
                    <a16:creationId xmlns:a16="http://schemas.microsoft.com/office/drawing/2014/main" id="{EFA82B0A-F6F2-144C-A0A4-5AA3B369E3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3581" y="1693130"/>
                <a:ext cx="1576261" cy="15762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Airplane, Funny, Passenger, Plane, Jet">
                <a:extLst>
                  <a:ext uri="{FF2B5EF4-FFF2-40B4-BE49-F238E27FC236}">
                    <a16:creationId xmlns:a16="http://schemas.microsoft.com/office/drawing/2014/main" id="{D4B7FFFA-4384-8947-AD1C-16420CE543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2074" y="2881313"/>
                <a:ext cx="1474589" cy="90010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176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5000"/>
                                        <p:tgtEl>
                                          <p:spTgt spid="29"/>
                                        </p:tgtEl>
                                      </p:cBhvr>
                                    </p:animEffect>
                                    <p:set>
                                      <p:cBhvr>
                                        <p:cTn id="16" dur="1" fill="hold">
                                          <p:stCondLst>
                                            <p:cond delay="4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10246</TotalTime>
  <Words>8064</Words>
  <Application>Microsoft Office PowerPoint</Application>
  <PresentationFormat>Widescreen</PresentationFormat>
  <Paragraphs>1396</Paragraphs>
  <Slides>48</Slides>
  <Notes>48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48</vt:i4>
      </vt:variant>
    </vt:vector>
  </HeadingPairs>
  <TitlesOfParts>
    <vt:vector size="61" baseType="lpstr">
      <vt:lpstr>American Typewriter</vt:lpstr>
      <vt:lpstr>Arial</vt:lpstr>
      <vt:lpstr>Book Antiqua</vt:lpstr>
      <vt:lpstr>Bradley Hand</vt:lpstr>
      <vt:lpstr>Britannic Bold</vt:lpstr>
      <vt:lpstr>Calibri</vt:lpstr>
      <vt:lpstr>Century Gothic</vt:lpstr>
      <vt:lpstr>Century Gothic (Body)</vt:lpstr>
      <vt:lpstr>Chalkboard</vt:lpstr>
      <vt:lpstr>Cooper Black</vt:lpstr>
      <vt:lpstr>Lucida Console</vt:lpstr>
      <vt:lpstr>1_Office Theme</vt:lpstr>
      <vt:lpstr>2_Office Theme</vt:lpstr>
      <vt:lpstr>A trip to a theme park</vt:lpstr>
      <vt:lpstr>Cua, cue, cui</vt:lpstr>
      <vt:lpstr>¿Cuánto cuesta…?</vt:lpstr>
      <vt:lpstr>¿Cuánto cuesta…?</vt:lpstr>
      <vt:lpstr>Person B</vt:lpstr>
      <vt:lpstr>¿Cuánto cuesta…?</vt:lpstr>
      <vt:lpstr>Persona A</vt:lpstr>
      <vt:lpstr>Solución</vt:lpstr>
      <vt:lpstr>Vocabulario</vt:lpstr>
      <vt:lpstr>Vocabulario</vt:lpstr>
      <vt:lpstr>Vocabulario</vt:lpstr>
      <vt:lpstr>Vocabulario</vt:lpstr>
      <vt:lpstr>Vocabulario</vt:lpstr>
      <vt:lpstr>Vocabulario</vt:lpstr>
      <vt:lpstr>Vocabulario</vt:lpstr>
      <vt:lpstr>Vocabulario</vt:lpstr>
      <vt:lpstr>Vocabulario</vt:lpstr>
      <vt:lpstr>Vocabulario</vt:lpstr>
      <vt:lpstr>Distinguishing one thing from another Demonstrative adjectives</vt:lpstr>
      <vt:lpstr>En el parque de atracciones</vt:lpstr>
      <vt:lpstr>Distinguishing one thing from another Demonstrative adjectives</vt:lpstr>
      <vt:lpstr>En el parque de atracciones  Escucha y elige ‘this’ o ‘that’. Después escucha y completa la frase en inglés.</vt:lpstr>
      <vt:lpstr>Comparing things  Regular comparatives [revisited]</vt:lpstr>
      <vt:lpstr>¡Lucía y Nadia también están en el parque de atracciones! Están mirando el plano Lee la conversación. Escribe 1-9 y ‘este’, ‘esta’, ‘ese’ o ‘esa’.</vt:lpstr>
      <vt:lpstr>[2/2]</vt:lpstr>
      <vt:lpstr>Ahora traduce estas frases comparativas al inglés.</vt:lpstr>
      <vt:lpstr>Una tarde en el parque de atracciones</vt:lpstr>
      <vt:lpstr>Asking questions at a market</vt:lpstr>
      <vt:lpstr>hablar</vt:lpstr>
      <vt:lpstr>Vocabulario</vt:lpstr>
      <vt:lpstr>Vocabulario</vt:lpstr>
      <vt:lpstr>Vocabulario</vt:lpstr>
      <vt:lpstr>Vocabulario</vt:lpstr>
      <vt:lpstr>Vocabulario</vt:lpstr>
      <vt:lpstr>Vocabulario</vt:lpstr>
      <vt:lpstr>Vocabulario</vt:lpstr>
      <vt:lpstr>Vocabulario</vt:lpstr>
      <vt:lpstr>Precios en el mercado</vt:lpstr>
      <vt:lpstr>Distinguishing one thing from another Demonstrative adjectives</vt:lpstr>
      <vt:lpstr>En el mercado</vt:lpstr>
      <vt:lpstr>Distinguishing one thing from another Demonstrative adjectives</vt:lpstr>
      <vt:lpstr>leer / escuchar</vt:lpstr>
      <vt:lpstr>Persona A: lee la pregunta en español.</vt:lpstr>
      <vt:lpstr>Persona A</vt:lpstr>
      <vt:lpstr>1.</vt:lpstr>
      <vt:lpstr>1.</vt:lpstr>
      <vt:lpstr>Respuestas</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Mollie Bentley-Smith</cp:lastModifiedBy>
  <cp:revision>259</cp:revision>
  <dcterms:created xsi:type="dcterms:W3CDTF">2021-06-23T17:04:36Z</dcterms:created>
  <dcterms:modified xsi:type="dcterms:W3CDTF">2022-07-07T13:23:15Z</dcterms:modified>
</cp:coreProperties>
</file>