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6"/>
  </p:notesMasterIdLst>
  <p:sldIdLst>
    <p:sldId id="257" r:id="rId3"/>
    <p:sldId id="333" r:id="rId4"/>
    <p:sldId id="332" r:id="rId5"/>
    <p:sldId id="364" r:id="rId6"/>
    <p:sldId id="334" r:id="rId7"/>
    <p:sldId id="335" r:id="rId8"/>
    <p:sldId id="336" r:id="rId9"/>
    <p:sldId id="337" r:id="rId10"/>
    <p:sldId id="338" r:id="rId11"/>
    <p:sldId id="339" r:id="rId12"/>
    <p:sldId id="341" r:id="rId13"/>
    <p:sldId id="340" r:id="rId14"/>
    <p:sldId id="342" r:id="rId15"/>
    <p:sldId id="343" r:id="rId16"/>
    <p:sldId id="331" r:id="rId17"/>
    <p:sldId id="345" r:id="rId18"/>
    <p:sldId id="366" r:id="rId19"/>
    <p:sldId id="349" r:id="rId20"/>
    <p:sldId id="352" r:id="rId21"/>
    <p:sldId id="361" r:id="rId22"/>
    <p:sldId id="367" r:id="rId23"/>
    <p:sldId id="354" r:id="rId24"/>
    <p:sldId id="355" r:id="rId25"/>
    <p:sldId id="356" r:id="rId26"/>
    <p:sldId id="360" r:id="rId27"/>
    <p:sldId id="357" r:id="rId28"/>
    <p:sldId id="358" r:id="rId29"/>
    <p:sldId id="359" r:id="rId30"/>
    <p:sldId id="372" r:id="rId31"/>
    <p:sldId id="373" r:id="rId32"/>
    <p:sldId id="374" r:id="rId33"/>
    <p:sldId id="375" r:id="rId34"/>
    <p:sldId id="267" r:id="rId35"/>
  </p:sldIdLst>
  <p:sldSz cx="9144000" cy="5143500" type="screen16x9"/>
  <p:notesSz cx="6858000" cy="9144000"/>
  <p:defaultTextStyle>
    <a:defPPr>
      <a:defRPr lang="en-US"/>
    </a:defPPr>
    <a:lvl1pPr marL="0" algn="l" defTabSz="68535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668" algn="l" defTabSz="68535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358" algn="l" defTabSz="68535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037" algn="l" defTabSz="68535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0716" algn="l" defTabSz="68535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3407" algn="l" defTabSz="68535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6073" algn="l" defTabSz="68535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398740" algn="l" defTabSz="68535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1408" algn="l" defTabSz="68535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chel Hawkes" initials="RH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6400"/>
    <a:srgbClr val="FBF0D5"/>
    <a:srgbClr val="F66400"/>
    <a:srgbClr val="EE6000"/>
    <a:srgbClr val="E46800"/>
    <a:srgbClr val="E3EAFD"/>
    <a:srgbClr val="E25B00"/>
    <a:srgbClr val="DAA520"/>
    <a:srgbClr val="115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27" autoAdjust="0"/>
    <p:restoredTop sz="76977" autoAdjust="0"/>
  </p:normalViewPr>
  <p:slideViewPr>
    <p:cSldViewPr snapToGrid="0">
      <p:cViewPr varScale="1">
        <p:scale>
          <a:sx n="117" d="100"/>
          <a:sy n="117" d="100"/>
        </p:scale>
        <p:origin x="432" y="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664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25/03/2021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3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668" algn="l" defTabSz="6853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358" algn="l" defTabSz="6853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037" algn="l" defTabSz="6853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0716" algn="l" defTabSz="6853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3407" algn="l" defTabSz="6853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073" algn="l" defTabSz="6853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8740" algn="l" defTabSz="6853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1408" algn="l" defTabSz="685358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ltimahora.es/noticias/sociedad/2019/07/26/1096907/rey-felipe-empezara-proximo-miercoles-vacaciones-mallorca.html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hola.com/realeza/casa_espanola/20200730172951/reyes-felipe-letizia-vacaciones-mallorca-novedades/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Mark Davies. All additional pictures selected are available under a Creative Commons license, no attribution required.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Learning outcomes (lesson 1):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Consolidation of the</a:t>
            </a:r>
            <a:r>
              <a:rPr lang="en-GB" b="0" baseline="0" dirty="0"/>
              <a:t> verbs ‘</a:t>
            </a:r>
            <a:r>
              <a:rPr lang="en-GB" b="0" baseline="0" dirty="0" err="1"/>
              <a:t>ir</a:t>
            </a:r>
            <a:r>
              <a:rPr lang="en-GB" b="0" baseline="0" dirty="0"/>
              <a:t>’ and ‘</a:t>
            </a:r>
            <a:r>
              <a:rPr lang="en-GB" b="0" baseline="0" dirty="0" err="1"/>
              <a:t>hacer</a:t>
            </a:r>
            <a:r>
              <a:rPr lang="en-GB" b="0" baseline="0" dirty="0"/>
              <a:t>’ in the </a:t>
            </a:r>
            <a:r>
              <a:rPr lang="en-GB" b="0" baseline="0" dirty="0" err="1"/>
              <a:t>preterite</a:t>
            </a:r>
            <a:r>
              <a:rPr lang="en-GB" b="0" baseline="0" dirty="0"/>
              <a:t> tense: 1</a:t>
            </a:r>
            <a:r>
              <a:rPr lang="en-GB" b="0" baseline="30000" dirty="0"/>
              <a:t>st</a:t>
            </a:r>
            <a:r>
              <a:rPr lang="en-GB" b="0" baseline="0" dirty="0"/>
              <a:t>, 2</a:t>
            </a:r>
            <a:r>
              <a:rPr lang="en-GB" b="0" baseline="30000" dirty="0"/>
              <a:t>nd</a:t>
            </a:r>
            <a:r>
              <a:rPr lang="en-GB" b="0" baseline="0" dirty="0"/>
              <a:t>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 only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/>
              <a:t>Consolidation of SSCs [j] and [</a:t>
            </a:r>
            <a:r>
              <a:rPr lang="en-GB" b="0" baseline="0" dirty="0" err="1"/>
              <a:t>gu</a:t>
            </a:r>
            <a:r>
              <a:rPr lang="en-GB" b="0" baseline="0" dirty="0"/>
              <a:t>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/>
            </a:r>
            <a:br>
              <a:rPr lang="en-GB" baseline="0" dirty="0"/>
            </a:br>
            <a:r>
              <a:rPr lang="en-GB" b="1" dirty="0"/>
              <a:t>Word frequency </a:t>
            </a:r>
            <a:r>
              <a:rPr lang="en-GB" b="1" baseline="0" dirty="0"/>
              <a:t>(1 is the most frequent word in Spanish)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Y7 vocabulary revision week: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flor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[740]; padre [162];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madre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[226];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hermano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[333];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hermana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[3409];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abuelo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[4796];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abuela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[783];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perro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[888]; primo [1451]; prima [3095];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[516];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suelo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[552];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ropa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[782];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jueves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[1650];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estación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[1404];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[1488]; Francia [&gt;5000]; cabeza [265]; carta [627];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mensaje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[847];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llamada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[1324];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correo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[1638];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móvil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[2143];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llave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[1853]; Italia [&gt;5000]; parte [92];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cielo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[620];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[873]; vista [408];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oscuro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[802];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feliz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[908]; hoy [167]; en [6];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hola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[1245];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debajo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[1366]; a [8]; el [1]; la [1];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sí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[45]; no [11]; hasta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luego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luego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150]; </a:t>
            </a:r>
            <a:r>
              <a:rPr lang="en-GB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</a:t>
            </a:r>
            <a:r>
              <a:rPr lang="en-GB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GB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dice en </a:t>
            </a:r>
            <a:r>
              <a:rPr lang="en-GB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inglés</a:t>
            </a:r>
            <a:r>
              <a:rPr lang="en-GB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GB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español</a:t>
            </a:r>
            <a:r>
              <a:rPr lang="en-GB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?;</a:t>
            </a:r>
            <a:r>
              <a:rPr lang="en-GB" sz="9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puedo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puedes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32]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Source</a:t>
            </a:r>
            <a:r>
              <a:rPr lang="es-ES" dirty="0"/>
              <a:t>:</a:t>
            </a:r>
            <a:r>
              <a:rPr lang="es-ES" baseline="0" dirty="0"/>
              <a:t> Davies, M. &amp; Davies, K. (2018</a:t>
            </a:r>
            <a:r>
              <a:rPr lang="es-ES" i="0" baseline="0" dirty="0"/>
              <a:t>)</a:t>
            </a:r>
            <a:r>
              <a:rPr lang="es-ES" i="1" baseline="0" dirty="0"/>
              <a:t>. A </a:t>
            </a:r>
            <a:r>
              <a:rPr lang="es-ES" i="1" baseline="0" dirty="0" err="1"/>
              <a:t>frequency</a:t>
            </a:r>
            <a:r>
              <a:rPr lang="es-ES" i="1" baseline="0" dirty="0"/>
              <a:t> </a:t>
            </a:r>
            <a:r>
              <a:rPr lang="es-ES" i="1" baseline="0" dirty="0" err="1"/>
              <a:t>dictionary</a:t>
            </a:r>
            <a:r>
              <a:rPr lang="es-ES" i="1" baseline="0" dirty="0"/>
              <a:t> </a:t>
            </a:r>
            <a:r>
              <a:rPr lang="es-ES" i="1" baseline="0" dirty="0" err="1"/>
              <a:t>of</a:t>
            </a:r>
            <a:r>
              <a:rPr lang="es-ES" i="1" baseline="0" dirty="0"/>
              <a:t> </a:t>
            </a:r>
            <a:r>
              <a:rPr lang="es-ES" i="1" baseline="0" dirty="0" err="1"/>
              <a:t>Spanish</a:t>
            </a:r>
            <a:r>
              <a:rPr lang="es-ES" i="1" baseline="0" dirty="0"/>
              <a:t>: Core </a:t>
            </a:r>
            <a:r>
              <a:rPr lang="es-ES" i="1" baseline="0" dirty="0" err="1"/>
              <a:t>vocabulary</a:t>
            </a:r>
            <a:r>
              <a:rPr lang="es-ES" i="1" baseline="0" dirty="0"/>
              <a:t> </a:t>
            </a:r>
            <a:r>
              <a:rPr lang="es-ES" i="1" baseline="0" dirty="0" err="1"/>
              <a:t>for</a:t>
            </a:r>
            <a:r>
              <a:rPr lang="es-ES" i="1" baseline="0" dirty="0"/>
              <a:t> </a:t>
            </a:r>
            <a:r>
              <a:rPr lang="es-ES" i="1" baseline="0" dirty="0" err="1"/>
              <a:t>learners</a:t>
            </a:r>
            <a:r>
              <a:rPr lang="es-ES" i="1" baseline="0" dirty="0"/>
              <a:t> </a:t>
            </a:r>
            <a:r>
              <a:rPr lang="es-ES" baseline="0" dirty="0"/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baseline="0" dirty="0"/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3389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Slide 2/2</a:t>
            </a:r>
          </a:p>
          <a:p>
            <a:r>
              <a:rPr lang="en-GB"/>
              <a:t>See</a:t>
            </a:r>
            <a:r>
              <a:rPr lang="en-GB" baseline="0"/>
              <a:t> previous slide for instructions.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7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i="0" dirty="0"/>
              <a:t>8 minutes</a:t>
            </a:r>
          </a:p>
          <a:p>
            <a:endParaRPr lang="en-US" b="0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/>
              <a:t>Aim: </a:t>
            </a:r>
            <a:r>
              <a:rPr lang="en-US" b="0" i="0" dirty="0"/>
              <a:t>to</a:t>
            </a:r>
            <a:r>
              <a:rPr lang="en-US" b="0" i="0" baseline="0" dirty="0"/>
              <a:t> </a:t>
            </a:r>
            <a:r>
              <a:rPr lang="en-GB" baseline="0" dirty="0"/>
              <a:t>help students to connect the spoken and written forms of the language more securely; to consolidate vocabulary and grammar knowledge by eliciting suggested changes to the text.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on the audio button to play the text. Read and listen</a:t>
            </a:r>
            <a:r>
              <a:rPr lang="en-GB" sz="9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indent="0">
              <a:buNone/>
            </a:pPr>
            <a:r>
              <a:rPr lang="en-GB" sz="9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There is a full version of the audio bottom right with a player.  Alternatively, the audio is in 6 sections with a pause just after the words 1-5 below, to facilitate easy stop/start. </a:t>
            </a:r>
          </a:p>
          <a:p>
            <a:pPr marL="228600" indent="-228600">
              <a:buAutoNum type="arabicPeriod"/>
            </a:pPr>
            <a:r>
              <a:rPr lang="x-non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support segmentation, stop the audio and ask students to say:</a:t>
            </a:r>
            <a:br>
              <a:rPr lang="x-non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x-non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 the next word</a:t>
            </a:r>
            <a:br>
              <a:rPr lang="x-non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x-non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the previous word</a:t>
            </a:r>
            <a:r>
              <a:rPr lang="en-GB" sz="9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9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addition, to develop understanding, vocabulary and grammar knowledge, pause at key points and ask students to suggest an alternative word that could replace the next word. 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a chance to draw on</a:t>
            </a:r>
            <a:r>
              <a:rPr lang="x-non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previously taught gramma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 and vocabulary</a:t>
            </a:r>
            <a:r>
              <a:rPr lang="en-GB" sz="9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x-none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knowledge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GB" sz="9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</a:t>
            </a:r>
            <a:r>
              <a:rPr lang="en-GB" sz="9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En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agosto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del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verano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pasado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, el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rey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Felipe VI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fue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con</a:t>
            </a:r>
            <a:r>
              <a:rPr lang="is-IS" sz="900" dirty="0">
                <a:solidFill>
                  <a:schemeClr val="accent5">
                    <a:lumMod val="50000"/>
                  </a:schemeClr>
                </a:solidFill>
              </a:rPr>
              <a:t>… (e.g.,</a:t>
            </a:r>
            <a:r>
              <a:rPr lang="is-IS" sz="900" baseline="0" dirty="0">
                <a:solidFill>
                  <a:schemeClr val="accent5">
                    <a:lumMod val="50000"/>
                  </a:schemeClr>
                </a:solidFill>
              </a:rPr>
              <a:t> any family member, pets, things he could have taken on holiday with him)</a:t>
            </a:r>
            <a:endParaRPr lang="is-IS" sz="900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900" b="0" kern="12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(ii)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su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familia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a Palma de Mallorca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para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pasar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diez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días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en la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isla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Hizo</a:t>
            </a:r>
            <a:r>
              <a:rPr lang="is-IS" sz="900" dirty="0">
                <a:solidFill>
                  <a:schemeClr val="accent5">
                    <a:lumMod val="50000"/>
                  </a:schemeClr>
                </a:solidFill>
              </a:rPr>
              <a:t>… (e.g., any activity using hacer)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900" b="0" kern="12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(iii)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muchas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cosas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durante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su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tiempo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en Mallorca.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Fue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ver</a:t>
            </a:r>
            <a:r>
              <a:rPr lang="en-US" sz="900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una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competición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barcos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y </a:t>
            </a:r>
            <a:r>
              <a:rPr lang="en-US" sz="900" err="1">
                <a:solidFill>
                  <a:schemeClr val="accent5">
                    <a:lumMod val="50000"/>
                  </a:schemeClr>
                </a:solidFill>
              </a:rPr>
              <a:t>dar</a:t>
            </a:r>
            <a:r>
              <a:rPr lang="en-US" sz="90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smtClean="0">
                <a:solidFill>
                  <a:schemeClr val="accent5">
                    <a:lumMod val="50000"/>
                  </a:schemeClr>
                </a:solidFill>
              </a:rPr>
              <a:t>premios</a:t>
            </a:r>
            <a:r>
              <a:rPr lang="en-US" sz="900" baseline="0" smtClean="0">
                <a:solidFill>
                  <a:schemeClr val="accent5">
                    <a:lumMod val="50000"/>
                  </a:schemeClr>
                </a:solidFill>
              </a:rPr>
              <a:t>. También </a:t>
            </a:r>
            <a:r>
              <a:rPr lang="en-US" sz="900" smtClean="0">
                <a:solidFill>
                  <a:schemeClr val="accent5">
                    <a:lumMod val="50000"/>
                  </a:schemeClr>
                </a:solidFill>
              </a:rPr>
              <a:t>fue 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a la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catedral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para</a:t>
            </a:r>
            <a:r>
              <a:rPr lang="is-IS" sz="900" dirty="0">
                <a:solidFill>
                  <a:schemeClr val="accent5">
                    <a:lumMod val="50000"/>
                  </a:schemeClr>
                </a:solidFill>
              </a:rPr>
              <a:t>… (any infinitive</a:t>
            </a:r>
            <a:r>
              <a:rPr lang="is-IS" sz="900" baseline="0" dirty="0">
                <a:solidFill>
                  <a:schemeClr val="accent5">
                    <a:lumMod val="50000"/>
                  </a:schemeClr>
                </a:solidFill>
              </a:rPr>
              <a:t> such as cantar, ver, escuchar, mirar, hacer, visitar etc.)</a:t>
            </a:r>
            <a:endParaRPr lang="is-IS" sz="900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900" b="0" kern="12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(iv)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escuchar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un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concierto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música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clásica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Una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noche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fue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paseo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en la parte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vieja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de la ciudad y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fue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s-IS" sz="900" dirty="0">
                <a:solidFill>
                  <a:schemeClr val="accent5">
                    <a:lumMod val="50000"/>
                  </a:schemeClr>
                </a:solidFill>
              </a:rPr>
              <a:t>… (various</a:t>
            </a:r>
            <a:r>
              <a:rPr lang="is-IS" sz="900" baseline="0" dirty="0">
                <a:solidFill>
                  <a:schemeClr val="accent5">
                    <a:lumMod val="50000"/>
                  </a:schemeClr>
                </a:solidFill>
              </a:rPr>
              <a:t> structures are possible, </a:t>
            </a:r>
            <a:r>
              <a:rPr lang="is-IS" sz="900" dirty="0">
                <a:solidFill>
                  <a:schemeClr val="accent5">
                    <a:lumMod val="50000"/>
                  </a:schemeClr>
                </a:solidFill>
              </a:rPr>
              <a:t>e.g.,</a:t>
            </a:r>
            <a:r>
              <a:rPr lang="is-IS" sz="900" baseline="0" dirty="0">
                <a:solidFill>
                  <a:schemeClr val="accent5">
                    <a:lumMod val="50000"/>
                  </a:schemeClr>
                </a:solidFill>
              </a:rPr>
              <a:t> (1) a + infinitive; (2) a + a place; (3) or de + noun – fue de fiesta, fue de compras, fue de copas.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900" b="0" kern="1200" dirty="0">
                <a:solidFill>
                  <a:schemeClr val="accent5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rPr>
              <a:t>(v) 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de tapas </a:t>
            </a:r>
            <a:r>
              <a:rPr lang="en-US" sz="900">
                <a:solidFill>
                  <a:schemeClr val="accent5">
                    <a:lumMod val="50000"/>
                  </a:schemeClr>
                </a:solidFill>
              </a:rPr>
              <a:t>en </a:t>
            </a:r>
            <a:r>
              <a:rPr lang="en-US" sz="900" smtClean="0">
                <a:solidFill>
                  <a:schemeClr val="accent5">
                    <a:lumMod val="50000"/>
                  </a:schemeClr>
                </a:solidFill>
              </a:rPr>
              <a:t>unos 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bares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conocidos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Hizo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actividades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en</a:t>
            </a:r>
            <a:r>
              <a:rPr lang="en-US" sz="900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is-IS" sz="900" dirty="0">
                <a:solidFill>
                  <a:schemeClr val="accent5">
                    <a:lumMod val="50000"/>
                  </a:schemeClr>
                </a:solidFill>
              </a:rPr>
              <a:t>… (e.g. un pueblo, una ciudad</a:t>
            </a:r>
            <a:r>
              <a:rPr lang="is-IS" sz="900" baseline="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is-IS" sz="900" dirty="0">
                <a:solidFill>
                  <a:schemeClr val="accent5">
                    <a:lumMod val="50000"/>
                  </a:schemeClr>
                </a:solidFill>
              </a:rPr>
              <a:t>la costa, el este, el norte, el oeste, el sur)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900" dirty="0">
                <a:solidFill>
                  <a:schemeClr val="accent5">
                    <a:lumMod val="50000"/>
                  </a:schemeClr>
                </a:solidFill>
              </a:rPr>
              <a:t>(vi) </a:t>
            </a:r>
            <a:r>
              <a:rPr lang="en-US" sz="900" baseline="0" dirty="0">
                <a:solidFill>
                  <a:schemeClr val="accent5">
                    <a:lumMod val="50000"/>
                  </a:schemeClr>
                </a:solidFill>
              </a:rPr>
              <a:t>el mar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con sus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hijas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Leonor y Sofía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en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una playa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en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el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norte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de la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isla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pero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también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trabajó</a:t>
            </a:r>
            <a:r>
              <a:rPr lang="en-US" sz="90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900" smtClean="0">
                <a:solidFill>
                  <a:schemeClr val="accent5">
                    <a:lumMod val="50000"/>
                  </a:schemeClr>
                </a:solidFill>
              </a:rPr>
              <a:t>Por ejemplo, hizo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unas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llamadas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err="1">
                <a:solidFill>
                  <a:schemeClr val="accent5">
                    <a:lumMod val="50000"/>
                  </a:schemeClr>
                </a:solidFill>
              </a:rPr>
              <a:t>importantes</a:t>
            </a:r>
            <a:r>
              <a:rPr lang="en-US" sz="90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smtClean="0">
                <a:solidFill>
                  <a:schemeClr val="accent5">
                    <a:lumMod val="50000"/>
                  </a:schemeClr>
                </a:solidFill>
              </a:rPr>
              <a:t>y, además,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hizo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unas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entrevistas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para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los </a:t>
            </a:r>
            <a:r>
              <a:rPr lang="en-US" sz="900" dirty="0" err="1">
                <a:solidFill>
                  <a:schemeClr val="accent5">
                    <a:lumMod val="50000"/>
                  </a:schemeClr>
                </a:solidFill>
              </a:rPr>
              <a:t>periódicos</a:t>
            </a:r>
            <a:r>
              <a:rPr lang="en-US" sz="900" dirty="0">
                <a:solidFill>
                  <a:schemeClr val="accent5">
                    <a:lumMod val="50000"/>
                  </a:schemeClr>
                </a:solidFill>
              </a:rPr>
              <a:t> antes de </a:t>
            </a:r>
            <a:r>
              <a:rPr lang="is-IS" sz="900" dirty="0">
                <a:solidFill>
                  <a:schemeClr val="accent5">
                    <a:lumMod val="50000"/>
                  </a:schemeClr>
                </a:solidFill>
              </a:rPr>
              <a:t>… (any infinitive,</a:t>
            </a:r>
            <a:r>
              <a:rPr lang="is-IS" sz="900" baseline="0" dirty="0">
                <a:solidFill>
                  <a:schemeClr val="accent5">
                    <a:lumMod val="50000"/>
                  </a:schemeClr>
                </a:solidFill>
              </a:rPr>
              <a:t> e.g., ir, hacer, trabajar).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sz="900" baseline="0" dirty="0">
                <a:solidFill>
                  <a:schemeClr val="accent5">
                    <a:lumMod val="50000"/>
                  </a:schemeClr>
                </a:solidFill>
              </a:rPr>
              <a:t>(vii) *audio ends* (</a:t>
            </a:r>
            <a:r>
              <a:rPr lang="en-US" sz="900" dirty="0" err="1">
                <a:solidFill>
                  <a:srgbClr val="002060"/>
                </a:solidFill>
              </a:rPr>
              <a:t>volver</a:t>
            </a:r>
            <a:r>
              <a:rPr lang="en-US" sz="900" dirty="0">
                <a:solidFill>
                  <a:srgbClr val="002060"/>
                </a:solidFill>
              </a:rPr>
              <a:t> a Madrid)</a:t>
            </a:r>
            <a:endParaRPr lang="is-IS" sz="900" dirty="0">
              <a:solidFill>
                <a:schemeClr val="accent5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9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Transcript:</a:t>
            </a:r>
          </a:p>
          <a:p>
            <a:r>
              <a:rPr lang="en-US" sz="900" dirty="0" err="1">
                <a:solidFill>
                  <a:srgbClr val="002060"/>
                </a:solidFill>
              </a:rPr>
              <a:t>En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agosto</a:t>
            </a:r>
            <a:r>
              <a:rPr lang="en-US" sz="900" dirty="0">
                <a:solidFill>
                  <a:srgbClr val="002060"/>
                </a:solidFill>
              </a:rPr>
              <a:t> del </a:t>
            </a:r>
            <a:r>
              <a:rPr lang="en-US" sz="900" dirty="0" err="1">
                <a:solidFill>
                  <a:srgbClr val="002060"/>
                </a:solidFill>
              </a:rPr>
              <a:t>verano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pasado</a:t>
            </a:r>
            <a:r>
              <a:rPr lang="en-US" sz="900" dirty="0">
                <a:solidFill>
                  <a:srgbClr val="002060"/>
                </a:solidFill>
              </a:rPr>
              <a:t>, el Rey Felipe </a:t>
            </a:r>
            <a:r>
              <a:rPr lang="en-US" sz="900" dirty="0" err="1">
                <a:solidFill>
                  <a:srgbClr val="002060"/>
                </a:solidFill>
              </a:rPr>
              <a:t>fue</a:t>
            </a:r>
            <a:r>
              <a:rPr lang="en-US" sz="900" dirty="0">
                <a:solidFill>
                  <a:srgbClr val="002060"/>
                </a:solidFill>
              </a:rPr>
              <a:t> con </a:t>
            </a:r>
            <a:r>
              <a:rPr lang="en-US" sz="900" dirty="0" err="1">
                <a:solidFill>
                  <a:srgbClr val="002060"/>
                </a:solidFill>
              </a:rPr>
              <a:t>su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familia</a:t>
            </a:r>
            <a:r>
              <a:rPr lang="en-US" sz="900" dirty="0">
                <a:solidFill>
                  <a:srgbClr val="002060"/>
                </a:solidFill>
              </a:rPr>
              <a:t> a Palma de Mallorca para pasar </a:t>
            </a:r>
            <a:r>
              <a:rPr lang="en-US" sz="900" dirty="0" err="1">
                <a:solidFill>
                  <a:srgbClr val="002060"/>
                </a:solidFill>
              </a:rPr>
              <a:t>diez</a:t>
            </a:r>
            <a:r>
              <a:rPr lang="en-US" sz="900" dirty="0">
                <a:solidFill>
                  <a:srgbClr val="002060"/>
                </a:solidFill>
              </a:rPr>
              <a:t> días </a:t>
            </a:r>
            <a:r>
              <a:rPr lang="en-US" sz="900" dirty="0" err="1">
                <a:solidFill>
                  <a:srgbClr val="002060"/>
                </a:solidFill>
              </a:rPr>
              <a:t>en</a:t>
            </a:r>
            <a:r>
              <a:rPr lang="en-US" sz="900" dirty="0">
                <a:solidFill>
                  <a:srgbClr val="002060"/>
                </a:solidFill>
              </a:rPr>
              <a:t> la </a:t>
            </a:r>
            <a:r>
              <a:rPr lang="en-US" sz="900" dirty="0" err="1">
                <a:solidFill>
                  <a:srgbClr val="002060"/>
                </a:solidFill>
              </a:rPr>
              <a:t>isla</a:t>
            </a:r>
            <a:r>
              <a:rPr lang="en-US" sz="900" dirty="0">
                <a:solidFill>
                  <a:srgbClr val="002060"/>
                </a:solidFill>
              </a:rPr>
              <a:t>. </a:t>
            </a:r>
            <a:r>
              <a:rPr lang="en-US" sz="900" dirty="0" err="1">
                <a:solidFill>
                  <a:srgbClr val="002060"/>
                </a:solidFill>
              </a:rPr>
              <a:t>Hizo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muchas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cosas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durante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su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tiempo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en</a:t>
            </a:r>
            <a:r>
              <a:rPr lang="en-US" sz="900" dirty="0">
                <a:solidFill>
                  <a:srgbClr val="002060"/>
                </a:solidFill>
              </a:rPr>
              <a:t> Mallorca. </a:t>
            </a:r>
            <a:r>
              <a:rPr lang="en-US" sz="900" dirty="0" err="1">
                <a:solidFill>
                  <a:srgbClr val="002060"/>
                </a:solidFill>
              </a:rPr>
              <a:t>Fue</a:t>
            </a:r>
            <a:r>
              <a:rPr lang="en-US" sz="900" dirty="0">
                <a:solidFill>
                  <a:srgbClr val="002060"/>
                </a:solidFill>
              </a:rPr>
              <a:t> al Real* Club </a:t>
            </a:r>
            <a:r>
              <a:rPr lang="en-US" sz="900" dirty="0" err="1">
                <a:solidFill>
                  <a:srgbClr val="002060"/>
                </a:solidFill>
              </a:rPr>
              <a:t>Naútico</a:t>
            </a:r>
            <a:r>
              <a:rPr lang="en-US" sz="900" dirty="0">
                <a:solidFill>
                  <a:srgbClr val="002060"/>
                </a:solidFill>
              </a:rPr>
              <a:t> para </a:t>
            </a:r>
            <a:r>
              <a:rPr lang="en-US" sz="900" dirty="0" err="1">
                <a:solidFill>
                  <a:srgbClr val="002060"/>
                </a:solidFill>
              </a:rPr>
              <a:t>ver</a:t>
            </a:r>
            <a:r>
              <a:rPr lang="en-US" sz="900" dirty="0">
                <a:solidFill>
                  <a:srgbClr val="002060"/>
                </a:solidFill>
              </a:rPr>
              <a:t> una </a:t>
            </a:r>
            <a:r>
              <a:rPr lang="en-US" sz="900" dirty="0" err="1">
                <a:solidFill>
                  <a:srgbClr val="002060"/>
                </a:solidFill>
              </a:rPr>
              <a:t>competición</a:t>
            </a:r>
            <a:r>
              <a:rPr lang="en-US" sz="900" dirty="0">
                <a:solidFill>
                  <a:srgbClr val="002060"/>
                </a:solidFill>
              </a:rPr>
              <a:t> de </a:t>
            </a:r>
            <a:r>
              <a:rPr lang="en-US" sz="900" dirty="0" err="1">
                <a:solidFill>
                  <a:srgbClr val="002060"/>
                </a:solidFill>
              </a:rPr>
              <a:t>barcos</a:t>
            </a:r>
            <a:r>
              <a:rPr lang="en-US" sz="900" dirty="0">
                <a:solidFill>
                  <a:srgbClr val="002060"/>
                </a:solidFill>
              </a:rPr>
              <a:t> y </a:t>
            </a:r>
            <a:r>
              <a:rPr lang="en-US" sz="900" dirty="0" err="1">
                <a:solidFill>
                  <a:srgbClr val="002060"/>
                </a:solidFill>
              </a:rPr>
              <a:t>dar</a:t>
            </a:r>
            <a:r>
              <a:rPr lang="en-US" sz="900" dirty="0">
                <a:solidFill>
                  <a:srgbClr val="002060"/>
                </a:solidFill>
              </a:rPr>
              <a:t> los </a:t>
            </a:r>
            <a:r>
              <a:rPr lang="en-US" sz="900" dirty="0" err="1">
                <a:solidFill>
                  <a:srgbClr val="002060"/>
                </a:solidFill>
              </a:rPr>
              <a:t>premios</a:t>
            </a:r>
            <a:r>
              <a:rPr lang="en-US" sz="900" dirty="0">
                <a:solidFill>
                  <a:srgbClr val="002060"/>
                </a:solidFill>
              </a:rPr>
              <a:t>. </a:t>
            </a:r>
            <a:r>
              <a:rPr lang="en-US" sz="900" dirty="0" err="1">
                <a:solidFill>
                  <a:srgbClr val="002060"/>
                </a:solidFill>
              </a:rPr>
              <a:t>También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fue</a:t>
            </a:r>
            <a:r>
              <a:rPr lang="en-US" sz="900" dirty="0">
                <a:solidFill>
                  <a:srgbClr val="002060"/>
                </a:solidFill>
              </a:rPr>
              <a:t> a la </a:t>
            </a:r>
            <a:r>
              <a:rPr lang="en-US" sz="900" dirty="0" err="1">
                <a:solidFill>
                  <a:srgbClr val="002060"/>
                </a:solidFill>
              </a:rPr>
              <a:t>catedral</a:t>
            </a:r>
            <a:r>
              <a:rPr lang="en-US" sz="900" dirty="0">
                <a:solidFill>
                  <a:srgbClr val="002060"/>
                </a:solidFill>
              </a:rPr>
              <a:t> para </a:t>
            </a:r>
            <a:r>
              <a:rPr lang="en-US" sz="900" dirty="0" err="1">
                <a:solidFill>
                  <a:srgbClr val="002060"/>
                </a:solidFill>
              </a:rPr>
              <a:t>escuchar</a:t>
            </a:r>
            <a:r>
              <a:rPr lang="en-US" sz="900" dirty="0">
                <a:solidFill>
                  <a:srgbClr val="002060"/>
                </a:solidFill>
              </a:rPr>
              <a:t> un </a:t>
            </a:r>
            <a:r>
              <a:rPr lang="en-US" sz="900" dirty="0" err="1">
                <a:solidFill>
                  <a:srgbClr val="002060"/>
                </a:solidFill>
              </a:rPr>
              <a:t>concierto</a:t>
            </a:r>
            <a:r>
              <a:rPr lang="en-US" sz="900" dirty="0">
                <a:solidFill>
                  <a:srgbClr val="002060"/>
                </a:solidFill>
              </a:rPr>
              <a:t> de </a:t>
            </a:r>
            <a:r>
              <a:rPr lang="en-US" sz="900" dirty="0" err="1">
                <a:solidFill>
                  <a:srgbClr val="002060"/>
                </a:solidFill>
              </a:rPr>
              <a:t>música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clásica</a:t>
            </a:r>
            <a:r>
              <a:rPr lang="en-US" sz="900" dirty="0">
                <a:solidFill>
                  <a:srgbClr val="002060"/>
                </a:solidFill>
              </a:rPr>
              <a:t>. Una </a:t>
            </a:r>
            <a:r>
              <a:rPr lang="en-US" sz="900" dirty="0" err="1">
                <a:solidFill>
                  <a:srgbClr val="002060"/>
                </a:solidFill>
              </a:rPr>
              <a:t>noche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fue</a:t>
            </a:r>
            <a:r>
              <a:rPr lang="en-US" sz="900" dirty="0">
                <a:solidFill>
                  <a:srgbClr val="002060"/>
                </a:solidFill>
              </a:rPr>
              <a:t> de paseo </a:t>
            </a:r>
            <a:r>
              <a:rPr lang="en-US" sz="900" dirty="0" err="1">
                <a:solidFill>
                  <a:srgbClr val="002060"/>
                </a:solidFill>
              </a:rPr>
              <a:t>en</a:t>
            </a:r>
            <a:r>
              <a:rPr lang="en-US" sz="900" dirty="0">
                <a:solidFill>
                  <a:srgbClr val="002060"/>
                </a:solidFill>
              </a:rPr>
              <a:t> la </a:t>
            </a:r>
            <a:r>
              <a:rPr lang="en-US" sz="900" dirty="0" err="1">
                <a:solidFill>
                  <a:srgbClr val="002060"/>
                </a:solidFill>
              </a:rPr>
              <a:t>parte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vieja</a:t>
            </a:r>
            <a:r>
              <a:rPr lang="en-US" sz="900" dirty="0">
                <a:solidFill>
                  <a:srgbClr val="002060"/>
                </a:solidFill>
              </a:rPr>
              <a:t> de la ciudad y </a:t>
            </a:r>
            <a:r>
              <a:rPr lang="en-US" sz="900" dirty="0" err="1">
                <a:solidFill>
                  <a:srgbClr val="002060"/>
                </a:solidFill>
              </a:rPr>
              <a:t>fue</a:t>
            </a:r>
            <a:r>
              <a:rPr lang="en-US" sz="900" dirty="0">
                <a:solidFill>
                  <a:srgbClr val="002060"/>
                </a:solidFill>
              </a:rPr>
              <a:t> de tapas </a:t>
            </a:r>
            <a:r>
              <a:rPr lang="en-US" sz="900" dirty="0" err="1">
                <a:solidFill>
                  <a:srgbClr val="002060"/>
                </a:solidFill>
              </a:rPr>
              <a:t>en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algunos</a:t>
            </a:r>
            <a:r>
              <a:rPr lang="en-US" sz="900" dirty="0">
                <a:solidFill>
                  <a:srgbClr val="002060"/>
                </a:solidFill>
              </a:rPr>
              <a:t> bares </a:t>
            </a:r>
            <a:r>
              <a:rPr lang="en-US" sz="900" dirty="0" err="1">
                <a:solidFill>
                  <a:srgbClr val="002060"/>
                </a:solidFill>
              </a:rPr>
              <a:t>conocidos</a:t>
            </a:r>
            <a:r>
              <a:rPr lang="en-US" sz="900" dirty="0">
                <a:solidFill>
                  <a:srgbClr val="002060"/>
                </a:solidFill>
              </a:rPr>
              <a:t>. </a:t>
            </a:r>
            <a:r>
              <a:rPr lang="en-US" sz="900" dirty="0" err="1">
                <a:solidFill>
                  <a:srgbClr val="002060"/>
                </a:solidFill>
              </a:rPr>
              <a:t>Hizo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actividades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en</a:t>
            </a:r>
            <a:r>
              <a:rPr lang="en-US" sz="900" dirty="0">
                <a:solidFill>
                  <a:srgbClr val="002060"/>
                </a:solidFill>
              </a:rPr>
              <a:t> el mar con sus </a:t>
            </a:r>
            <a:r>
              <a:rPr lang="en-US" sz="900" dirty="0" err="1">
                <a:solidFill>
                  <a:srgbClr val="002060"/>
                </a:solidFill>
              </a:rPr>
              <a:t>hijas</a:t>
            </a:r>
            <a:r>
              <a:rPr lang="en-US" sz="900" dirty="0">
                <a:solidFill>
                  <a:srgbClr val="002060"/>
                </a:solidFill>
              </a:rPr>
              <a:t> Leonor y Sofía </a:t>
            </a:r>
            <a:r>
              <a:rPr lang="en-US" sz="900" dirty="0" err="1">
                <a:solidFill>
                  <a:srgbClr val="002060"/>
                </a:solidFill>
              </a:rPr>
              <a:t>en</a:t>
            </a:r>
            <a:r>
              <a:rPr lang="en-US" sz="900" dirty="0">
                <a:solidFill>
                  <a:srgbClr val="002060"/>
                </a:solidFill>
              </a:rPr>
              <a:t> una playa </a:t>
            </a:r>
            <a:r>
              <a:rPr lang="en-US" sz="900" dirty="0" err="1">
                <a:solidFill>
                  <a:srgbClr val="002060"/>
                </a:solidFill>
              </a:rPr>
              <a:t>en</a:t>
            </a:r>
            <a:r>
              <a:rPr lang="en-US" sz="900" dirty="0">
                <a:solidFill>
                  <a:srgbClr val="002060"/>
                </a:solidFill>
              </a:rPr>
              <a:t> el </a:t>
            </a:r>
            <a:r>
              <a:rPr lang="en-US" sz="900" dirty="0" err="1">
                <a:solidFill>
                  <a:srgbClr val="002060"/>
                </a:solidFill>
              </a:rPr>
              <a:t>norte</a:t>
            </a:r>
            <a:r>
              <a:rPr lang="en-US" sz="900" dirty="0">
                <a:solidFill>
                  <a:srgbClr val="002060"/>
                </a:solidFill>
              </a:rPr>
              <a:t> de la </a:t>
            </a:r>
            <a:r>
              <a:rPr lang="en-US" sz="900" dirty="0" err="1">
                <a:solidFill>
                  <a:srgbClr val="002060"/>
                </a:solidFill>
              </a:rPr>
              <a:t>isla</a:t>
            </a:r>
            <a:r>
              <a:rPr lang="en-US" sz="900" dirty="0">
                <a:solidFill>
                  <a:srgbClr val="002060"/>
                </a:solidFill>
              </a:rPr>
              <a:t>, </a:t>
            </a:r>
            <a:r>
              <a:rPr lang="en-US" sz="900" dirty="0" err="1">
                <a:solidFill>
                  <a:srgbClr val="002060"/>
                </a:solidFill>
              </a:rPr>
              <a:t>pero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también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trabajó</a:t>
            </a:r>
            <a:r>
              <a:rPr lang="en-US" sz="900" dirty="0">
                <a:solidFill>
                  <a:srgbClr val="002060"/>
                </a:solidFill>
              </a:rPr>
              <a:t>. </a:t>
            </a:r>
            <a:r>
              <a:rPr lang="en-US" sz="900" dirty="0" err="1">
                <a:solidFill>
                  <a:srgbClr val="002060"/>
                </a:solidFill>
              </a:rPr>
              <a:t>También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hizo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unas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llamadas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importantes</a:t>
            </a:r>
            <a:r>
              <a:rPr lang="en-US" sz="900" dirty="0">
                <a:solidFill>
                  <a:srgbClr val="002060"/>
                </a:solidFill>
              </a:rPr>
              <a:t> y, </a:t>
            </a:r>
            <a:r>
              <a:rPr lang="en-US" sz="900" dirty="0" err="1">
                <a:solidFill>
                  <a:srgbClr val="002060"/>
                </a:solidFill>
              </a:rPr>
              <a:t>además</a:t>
            </a:r>
            <a:r>
              <a:rPr lang="en-US" sz="900" dirty="0">
                <a:solidFill>
                  <a:srgbClr val="002060"/>
                </a:solidFill>
              </a:rPr>
              <a:t>, </a:t>
            </a:r>
            <a:r>
              <a:rPr lang="en-US" sz="900" dirty="0" err="1">
                <a:solidFill>
                  <a:srgbClr val="002060"/>
                </a:solidFill>
              </a:rPr>
              <a:t>hizo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unas</a:t>
            </a:r>
            <a:r>
              <a:rPr lang="en-US" sz="900" dirty="0">
                <a:solidFill>
                  <a:srgbClr val="002060"/>
                </a:solidFill>
              </a:rPr>
              <a:t> </a:t>
            </a:r>
            <a:r>
              <a:rPr lang="en-US" sz="900" dirty="0" err="1">
                <a:solidFill>
                  <a:srgbClr val="002060"/>
                </a:solidFill>
              </a:rPr>
              <a:t>entrevistas</a:t>
            </a:r>
            <a:r>
              <a:rPr lang="en-US" sz="900" dirty="0">
                <a:solidFill>
                  <a:srgbClr val="002060"/>
                </a:solidFill>
              </a:rPr>
              <a:t> para los </a:t>
            </a:r>
            <a:r>
              <a:rPr lang="en-US" sz="900" dirty="0" err="1">
                <a:solidFill>
                  <a:srgbClr val="002060"/>
                </a:solidFill>
              </a:rPr>
              <a:t>periódicos</a:t>
            </a:r>
            <a:r>
              <a:rPr lang="en-US" sz="900" dirty="0">
                <a:solidFill>
                  <a:srgbClr val="002060"/>
                </a:solidFill>
              </a:rPr>
              <a:t> antes de </a:t>
            </a:r>
            <a:r>
              <a:rPr lang="en-US" sz="900" dirty="0" err="1">
                <a:solidFill>
                  <a:srgbClr val="002060"/>
                </a:solidFill>
              </a:rPr>
              <a:t>volver</a:t>
            </a:r>
            <a:r>
              <a:rPr lang="en-US" sz="900" dirty="0">
                <a:solidFill>
                  <a:srgbClr val="002060"/>
                </a:solidFill>
              </a:rPr>
              <a:t> a Madrid.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9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900" b="0" baseline="0" dirty="0" err="1"/>
              <a:t>This</a:t>
            </a:r>
            <a:r>
              <a:rPr lang="es-ES" sz="900" b="0" baseline="0" dirty="0"/>
              <a:t> </a:t>
            </a:r>
            <a:r>
              <a:rPr lang="es-ES" sz="900" b="0" baseline="0" dirty="0" err="1"/>
              <a:t>text</a:t>
            </a:r>
            <a:r>
              <a:rPr lang="es-ES" sz="900" b="0" baseline="0" dirty="0"/>
              <a:t> </a:t>
            </a:r>
            <a:r>
              <a:rPr lang="es-ES" sz="900" b="0" baseline="0" dirty="0" err="1"/>
              <a:t>is</a:t>
            </a:r>
            <a:r>
              <a:rPr lang="es-ES" sz="900" b="0" baseline="0" dirty="0"/>
              <a:t> </a:t>
            </a:r>
            <a:r>
              <a:rPr lang="es-ES" sz="900" b="0" baseline="0" dirty="0" err="1"/>
              <a:t>based</a:t>
            </a:r>
            <a:r>
              <a:rPr lang="es-ES" sz="900" b="0" baseline="0" dirty="0"/>
              <a:t> </a:t>
            </a:r>
            <a:r>
              <a:rPr lang="es-ES" sz="900" b="0" baseline="0" dirty="0" err="1"/>
              <a:t>upon</a:t>
            </a:r>
            <a:r>
              <a:rPr lang="es-ES" sz="900" b="0" baseline="0" dirty="0"/>
              <a:t> Rey </a:t>
            </a:r>
            <a:r>
              <a:rPr lang="es-ES" sz="900" b="0" baseline="0" dirty="0" err="1"/>
              <a:t>Felipe’s</a:t>
            </a:r>
            <a:r>
              <a:rPr lang="es-ES" sz="900" b="0" baseline="0" dirty="0"/>
              <a:t> 2019 </a:t>
            </a:r>
            <a:r>
              <a:rPr lang="es-ES" sz="900" b="0" baseline="0" dirty="0" err="1"/>
              <a:t>holiday</a:t>
            </a:r>
            <a:r>
              <a:rPr lang="es-ES" sz="900" b="0" baseline="0" dirty="0"/>
              <a:t> to Mallorca.</a:t>
            </a:r>
            <a:r>
              <a:rPr lang="en-GB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Details were drawn from online sources, principally from </a:t>
            </a:r>
          </a:p>
          <a:p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https://www.ultimahora.es/noticias/sociedad/2019/07/26/1096907/rey-felipe-empezara-proximo-miercoles-vacaciones-mallorca.html</a:t>
            </a:r>
            <a:endParaRPr lang="en-GB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https://www.ultimahora.es/noticias/sociedad/2019/07/26/1096907/rey-felipe-empezara-proximo-miercoles-vacaciones-mallorca.html</a:t>
            </a:r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9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https://www.hola.com/realeza/casa_espanola/20200730172951/reyes-felipe-letizia-vacaciones-mallorca-novedades/</a:t>
            </a:r>
            <a:endParaRPr lang="en-GB" sz="9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x-none" sz="9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Spanish): </a:t>
            </a:r>
            <a:r>
              <a:rPr lang="en-GB" baseline="0" dirty="0"/>
              <a:t/>
            </a:r>
            <a:br>
              <a:rPr lang="en-GB" baseline="0" dirty="0"/>
            </a:br>
            <a:r>
              <a:rPr lang="en-GB" b="0" baseline="0" dirty="0" err="1"/>
              <a:t>rey</a:t>
            </a:r>
            <a:r>
              <a:rPr lang="en-GB" b="0" baseline="0" dirty="0"/>
              <a:t> [707]; </a:t>
            </a:r>
            <a:r>
              <a:rPr lang="en-GB" b="0" baseline="0" dirty="0" err="1"/>
              <a:t>catedral</a:t>
            </a:r>
            <a:r>
              <a:rPr lang="en-GB" b="0" baseline="0" dirty="0"/>
              <a:t> [2679]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baseline="0" dirty="0" err="1"/>
              <a:t>Photo</a:t>
            </a:r>
            <a:r>
              <a:rPr lang="es-ES" sz="1200" b="0" baseline="0" dirty="0"/>
              <a:t> of Rey Felipe </a:t>
            </a:r>
            <a:r>
              <a:rPr lang="es-ES" sz="1200" b="0" baseline="0" dirty="0" err="1"/>
              <a:t>by</a:t>
            </a:r>
            <a:r>
              <a:rPr lang="es-ES" sz="1200" b="0" baseline="0" dirty="0"/>
              <a:t> </a:t>
            </a:r>
            <a:r>
              <a:rPr lang="es-ES" sz="1200" b="0" baseline="0" dirty="0" err="1"/>
              <a:t>the</a:t>
            </a:r>
            <a:r>
              <a:rPr lang="es-ES" sz="1200" b="0" baseline="0" dirty="0"/>
              <a:t> </a:t>
            </a:r>
            <a:r>
              <a:rPr lang="es-ES" sz="1200" b="0" baseline="0" dirty="0" err="1"/>
              <a:t>Cancellería</a:t>
            </a:r>
            <a:r>
              <a:rPr lang="es-ES" sz="1200" b="0" baseline="0" dirty="0"/>
              <a:t> Ecuador, </a:t>
            </a:r>
            <a:r>
              <a:rPr lang="es-ES" sz="1200" b="0" baseline="0" dirty="0" err="1"/>
              <a:t>from</a:t>
            </a:r>
            <a:r>
              <a:rPr lang="es-ES" sz="1200" b="0" baseline="0" dirty="0"/>
              <a:t> </a:t>
            </a:r>
            <a:r>
              <a:rPr lang="es-ES" sz="1200" b="0" baseline="0" dirty="0" err="1"/>
              <a:t>https</a:t>
            </a:r>
            <a:r>
              <a:rPr lang="es-ES" sz="1200" b="0" baseline="0" dirty="0"/>
              <a:t>://</a:t>
            </a:r>
            <a:r>
              <a:rPr lang="es-ES" sz="1200" b="0" baseline="0" dirty="0" err="1"/>
              <a:t>commons.wikimedia.org</a:t>
            </a:r>
            <a:r>
              <a:rPr lang="es-ES" sz="1200" b="0" baseline="0" dirty="0"/>
              <a:t>/wiki/</a:t>
            </a:r>
            <a:r>
              <a:rPr lang="es-ES" sz="1200" b="0" baseline="0" dirty="0" err="1"/>
              <a:t>File:Felipe_VI.jpg</a:t>
            </a:r>
            <a:r>
              <a:rPr lang="es-ES" sz="1200" b="0" baseline="0" dirty="0"/>
              <a:t>. </a:t>
            </a:r>
            <a:r>
              <a:rPr lang="es-ES" sz="1200" b="0" baseline="0" dirty="0" err="1"/>
              <a:t>This</a:t>
            </a:r>
            <a:r>
              <a:rPr lang="es-ES" sz="1200" b="0" baseline="0" dirty="0"/>
              <a:t> file </a:t>
            </a:r>
            <a:r>
              <a:rPr lang="es-ES" sz="1200" b="0" baseline="0" dirty="0" err="1"/>
              <a:t>is</a:t>
            </a:r>
            <a:r>
              <a:rPr lang="es-ES" sz="1200" b="0" baseline="0" dirty="0"/>
              <a:t> </a:t>
            </a:r>
            <a:r>
              <a:rPr lang="es-ES" sz="1200" b="0" baseline="0" dirty="0" err="1"/>
              <a:t>licensed</a:t>
            </a:r>
            <a:r>
              <a:rPr lang="es-ES" sz="1200" b="0" baseline="0" dirty="0"/>
              <a:t> </a:t>
            </a:r>
            <a:r>
              <a:rPr lang="es-ES" sz="1200" b="0" baseline="0" dirty="0" err="1"/>
              <a:t>under</a:t>
            </a:r>
            <a:r>
              <a:rPr lang="es-ES" sz="1200" b="0" baseline="0" dirty="0"/>
              <a:t> </a:t>
            </a:r>
            <a:r>
              <a:rPr lang="es-ES" sz="1200" b="0" baseline="0" dirty="0" err="1"/>
              <a:t>the</a:t>
            </a:r>
            <a:r>
              <a:rPr lang="es-ES" sz="1200" b="0" baseline="0" dirty="0"/>
              <a:t> </a:t>
            </a:r>
            <a:r>
              <a:rPr lang="es-ES" sz="1200" b="0" baseline="0" dirty="0" err="1"/>
              <a:t>Creative</a:t>
            </a:r>
            <a:r>
              <a:rPr lang="es-ES" sz="1200" b="0" baseline="0" dirty="0"/>
              <a:t> </a:t>
            </a:r>
            <a:r>
              <a:rPr lang="es-ES" sz="1200" b="0" baseline="0" dirty="0" err="1"/>
              <a:t>Commons</a:t>
            </a:r>
            <a:r>
              <a:rPr lang="es-ES" sz="1200" b="0" baseline="0" dirty="0"/>
              <a:t> </a:t>
            </a:r>
            <a:r>
              <a:rPr lang="es-ES" sz="1200" b="0" baseline="0" dirty="0" err="1"/>
              <a:t>Attribution</a:t>
            </a:r>
            <a:r>
              <a:rPr lang="es-ES" sz="1200" b="0" baseline="0" dirty="0"/>
              <a:t>- Share </a:t>
            </a:r>
            <a:r>
              <a:rPr lang="es-ES" sz="1200" b="0" baseline="0" dirty="0" err="1"/>
              <a:t>Alike</a:t>
            </a:r>
            <a:r>
              <a:rPr lang="es-ES" sz="1200" b="0" baseline="0" dirty="0"/>
              <a:t> 2.0 </a:t>
            </a:r>
            <a:r>
              <a:rPr lang="es-ES" sz="1200" b="0" baseline="0" dirty="0" err="1"/>
              <a:t>Generic</a:t>
            </a:r>
            <a:r>
              <a:rPr lang="es-ES" sz="1200" b="0" baseline="0" dirty="0"/>
              <a:t> </a:t>
            </a:r>
            <a:r>
              <a:rPr lang="es-ES" sz="1200" b="0" baseline="0" dirty="0" err="1"/>
              <a:t>license</a:t>
            </a:r>
            <a:r>
              <a:rPr lang="es-ES" sz="1200" b="0" baseline="0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79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12 minutes</a:t>
            </a:r>
          </a:p>
          <a:p>
            <a:endParaRPr lang="en-US" b="1" dirty="0"/>
          </a:p>
          <a:p>
            <a:r>
              <a:rPr lang="en-US" b="1" dirty="0"/>
              <a:t>Aim:</a:t>
            </a:r>
            <a:r>
              <a:rPr lang="en-US" b="0" dirty="0"/>
              <a:t> writing practice with</a:t>
            </a:r>
            <a:r>
              <a:rPr lang="en-US" b="0" baseline="0" dirty="0"/>
              <a:t> the the 1</a:t>
            </a:r>
            <a:r>
              <a:rPr lang="en-US" b="0" baseline="30000" dirty="0"/>
              <a:t>st</a:t>
            </a:r>
            <a:r>
              <a:rPr lang="en-US" b="0" baseline="0" dirty="0"/>
              <a:t> person singular forms of </a:t>
            </a:r>
            <a:r>
              <a:rPr lang="en-US" b="0" baseline="0" dirty="0" err="1"/>
              <a:t>ir</a:t>
            </a:r>
            <a:r>
              <a:rPr lang="en-US" b="0" baseline="0" dirty="0"/>
              <a:t> and </a:t>
            </a:r>
            <a:r>
              <a:rPr lang="en-US" b="0" baseline="0" dirty="0" err="1"/>
              <a:t>hacer</a:t>
            </a:r>
            <a:r>
              <a:rPr lang="en-US" b="0" baseline="0" dirty="0"/>
              <a:t> in the </a:t>
            </a:r>
            <a:r>
              <a:rPr lang="en-US" b="0" baseline="0" dirty="0" err="1"/>
              <a:t>preterite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translate</a:t>
            </a:r>
            <a:r>
              <a:rPr lang="en-US" b="0" baseline="0" dirty="0"/>
              <a:t> the postcard into Spanish. A callout is shown beforehand to remind students of ‘to go on a trip’ requires ‘</a:t>
            </a:r>
            <a:r>
              <a:rPr lang="en-US" b="0" baseline="0" dirty="0" err="1"/>
              <a:t>hacer</a:t>
            </a:r>
            <a:r>
              <a:rPr lang="en-US" b="0" baseline="0" dirty="0"/>
              <a:t>’, rather than ‘</a:t>
            </a:r>
            <a:r>
              <a:rPr lang="en-US" b="0" baseline="0" dirty="0" err="1"/>
              <a:t>ir</a:t>
            </a:r>
            <a:r>
              <a:rPr lang="en-US" b="0" baseline="0" dirty="0"/>
              <a:t>’.</a:t>
            </a:r>
            <a:endParaRPr lang="en-US" b="0" dirty="0"/>
          </a:p>
          <a:p>
            <a:r>
              <a:rPr lang="en-US" b="0" dirty="0"/>
              <a:t>2. Answers are shown on the next slide. Click to show each sentence</a:t>
            </a:r>
            <a:r>
              <a:rPr lang="en-US" b="0" baseline="0" dirty="0"/>
              <a:t> translated into Spanish.</a:t>
            </a:r>
          </a:p>
          <a:p>
            <a:endParaRPr lang="en-US" b="0" baseline="0" dirty="0"/>
          </a:p>
          <a:p>
            <a:r>
              <a:rPr lang="en-US" b="1" baseline="0" dirty="0"/>
              <a:t>Notes: </a:t>
            </a:r>
            <a:r>
              <a:rPr lang="en-US" b="0" baseline="0" dirty="0"/>
              <a:t>t</a:t>
            </a:r>
            <a:r>
              <a:rPr lang="en-US" b="0" dirty="0"/>
              <a:t>here is</a:t>
            </a:r>
            <a:r>
              <a:rPr lang="en-US" b="0" baseline="0" dirty="0"/>
              <a:t> an alternative writing activity after the answer slide, which shifts the focus from a translation exercise to a more creative writing task with questions to help shape the students’ answers. Teachers can judge which activity they prefer their students to undertake.</a:t>
            </a:r>
            <a:endParaRPr lang="en-US" b="0" dirty="0"/>
          </a:p>
          <a:p>
            <a:endParaRPr lang="en-US" b="0" dirty="0"/>
          </a:p>
          <a:p>
            <a:r>
              <a:rPr lang="en-US" b="0" dirty="0"/>
              <a:t>Image of the Cathedral of Palma</a:t>
            </a:r>
            <a:r>
              <a:rPr lang="en-US" b="0" baseline="0" dirty="0"/>
              <a:t> de Mallorca free from </a:t>
            </a:r>
            <a:r>
              <a:rPr lang="en-US" b="0" baseline="0" dirty="0" err="1"/>
              <a:t>Heiko</a:t>
            </a:r>
            <a:r>
              <a:rPr lang="en-US" b="0" baseline="0" dirty="0"/>
              <a:t> </a:t>
            </a:r>
            <a:r>
              <a:rPr lang="en-US" b="0" baseline="0" dirty="0" err="1"/>
              <a:t>Behrendt</a:t>
            </a:r>
            <a:r>
              <a:rPr lang="en-US" b="0" baseline="0" dirty="0"/>
              <a:t> from </a:t>
            </a:r>
            <a:r>
              <a:rPr lang="en-US" b="0" baseline="0" dirty="0" err="1"/>
              <a:t>Pixabay</a:t>
            </a:r>
            <a:r>
              <a:rPr lang="en-US" b="0" baseline="0" dirty="0"/>
              <a:t> https://</a:t>
            </a:r>
            <a:r>
              <a:rPr lang="en-US" b="0" baseline="0" dirty="0" err="1"/>
              <a:t>pixabay.com</a:t>
            </a:r>
            <a:r>
              <a:rPr lang="en-US" b="0" baseline="0" dirty="0"/>
              <a:t>/</a:t>
            </a:r>
            <a:r>
              <a:rPr lang="en-US" b="0" baseline="0" dirty="0" err="1"/>
              <a:t>es</a:t>
            </a:r>
            <a:r>
              <a:rPr lang="en-US" b="0" baseline="0" dirty="0"/>
              <a:t>/photos/mallorca-palma-catedral-iglesia-1690102/</a:t>
            </a:r>
            <a:endParaRPr lang="en-US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7209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Answer slide</a:t>
            </a:r>
          </a:p>
          <a:p>
            <a:endParaRPr lang="en-US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720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ALTERNATIVE</a:t>
            </a:r>
            <a:r>
              <a:rPr lang="en-US" b="1" baseline="0" dirty="0"/>
              <a:t> WRITING ACTIVITY </a:t>
            </a:r>
          </a:p>
          <a:p>
            <a:endParaRPr lang="en-US" b="1" dirty="0"/>
          </a:p>
          <a:p>
            <a:r>
              <a:rPr lang="en-US" b="1" dirty="0"/>
              <a:t>Timing: </a:t>
            </a:r>
            <a:r>
              <a:rPr lang="en-US" b="0" dirty="0"/>
              <a:t>12 minutes</a:t>
            </a:r>
          </a:p>
          <a:p>
            <a:endParaRPr lang="en-US" b="1" dirty="0"/>
          </a:p>
          <a:p>
            <a:r>
              <a:rPr lang="en-US" b="1" dirty="0"/>
              <a:t>Aim</a:t>
            </a:r>
            <a:r>
              <a:rPr lang="en-US" b="1"/>
              <a:t>:</a:t>
            </a:r>
            <a:r>
              <a:rPr lang="en-US" b="0"/>
              <a:t> to practise writing more freely</a:t>
            </a:r>
            <a:r>
              <a:rPr lang="en-US" b="0" baseline="0"/>
              <a:t> with the 1</a:t>
            </a:r>
            <a:r>
              <a:rPr lang="en-US" b="0" baseline="30000"/>
              <a:t>st</a:t>
            </a:r>
            <a:r>
              <a:rPr lang="en-US" b="0" baseline="0"/>
              <a:t> </a:t>
            </a:r>
            <a:r>
              <a:rPr lang="en-US" b="0" baseline="0" dirty="0"/>
              <a:t>person </a:t>
            </a:r>
            <a:r>
              <a:rPr lang="en-US" b="0" baseline="0"/>
              <a:t>singular forms of ‘ir’ and ‘hacer’ in the preterite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/>
              <a:t>Students write</a:t>
            </a:r>
            <a:r>
              <a:rPr lang="en-US" b="0" baseline="0"/>
              <a:t> their own description of past holidays, endeavouring </a:t>
            </a:r>
            <a:r>
              <a:rPr lang="en-US" b="0" baseline="0" dirty="0"/>
              <a:t>to answer </a:t>
            </a:r>
            <a:r>
              <a:rPr lang="en-US" b="0" baseline="0"/>
              <a:t>the 6 </a:t>
            </a:r>
            <a:r>
              <a:rPr lang="en-US" b="0" baseline="0" dirty="0"/>
              <a:t>questions using </a:t>
            </a:r>
            <a:r>
              <a:rPr lang="en-US" b="0" baseline="0" dirty="0" err="1"/>
              <a:t>fui</a:t>
            </a:r>
            <a:r>
              <a:rPr lang="en-US" b="0" baseline="0" dirty="0"/>
              <a:t> </a:t>
            </a:r>
            <a:r>
              <a:rPr lang="en-US" b="0" baseline="0"/>
              <a:t>and hice.</a:t>
            </a:r>
          </a:p>
          <a:p>
            <a:pPr marL="0" indent="0">
              <a:buNone/>
            </a:pPr>
            <a:endParaRPr lang="en-US" b="0" baseline="0"/>
          </a:p>
          <a:p>
            <a:pPr marL="0" indent="0">
              <a:buNone/>
            </a:pPr>
            <a:r>
              <a:rPr lang="en-US" b="1" baseline="0"/>
              <a:t>Note: </a:t>
            </a:r>
            <a:r>
              <a:rPr lang="en-US" b="0" baseline="0"/>
              <a:t>students’ responses might address some of the questions below. The teacher could always write these on the board if further guidance is needed. However, it might lead to sentence-level answers (rather than a full text) if these are followed closely.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002060"/>
                </a:solidFill>
              </a:rPr>
              <a:t>¿Dónde fuiste/fue? 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002060"/>
                </a:solidFill>
              </a:rPr>
              <a:t>¿Cuándo fuiste/fue?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002060"/>
                </a:solidFill>
              </a:rPr>
              <a:t>¿Cómo fuiste/fue? (¿en qué transporte?)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002060"/>
                </a:solidFill>
              </a:rPr>
              <a:t>¿Con quién fuiste/fue?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900">
                <a:solidFill>
                  <a:srgbClr val="002060"/>
                </a:solidFill>
              </a:rPr>
              <a:t>¿Qué actividades (no) hiciste/hizo?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endParaRPr lang="en-US" b="0" dirty="0"/>
          </a:p>
          <a:p>
            <a:endParaRPr lang="en-US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7209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Mark Davies. All additional pictures selected are available under a Creative Commons license, no attribution required.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Learning </a:t>
            </a:r>
            <a:r>
              <a:rPr lang="en-GB" b="1" dirty="0"/>
              <a:t>outcomes (lesson 2):</a:t>
            </a:r>
            <a:endParaRPr lang="en-GB" b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/>
              <a:t>Consolidation</a:t>
            </a:r>
            <a:r>
              <a:rPr lang="en-GB" b="0" baseline="0"/>
              <a:t> of ‘ir’ + infinitive (for future plans) </a:t>
            </a:r>
            <a:endParaRPr lang="en-GB" b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/>
              <a:t>Consolidation of ‘ir’ </a:t>
            </a:r>
            <a:r>
              <a:rPr lang="en-GB" b="0" baseline="0"/>
              <a:t>in the preterite</a:t>
            </a:r>
            <a:endParaRPr lang="en-GB" b="0" baseline="0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/>
              <a:t>Consolidation of SSCs</a:t>
            </a:r>
            <a:r>
              <a:rPr lang="en-GB" b="0" baseline="0"/>
              <a:t> </a:t>
            </a:r>
            <a:r>
              <a:rPr lang="en-GB" b="0"/>
              <a:t>[j] and [gu]</a:t>
            </a:r>
            <a:r>
              <a:rPr lang="en-GB" b="1" dirty="0"/>
              <a:t/>
            </a:r>
            <a:br>
              <a:rPr lang="en-GB" b="1" dirty="0"/>
            </a:br>
            <a:endParaRPr lang="en-GB" sz="1200" b="1" i="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/>
              <a:t>Word </a:t>
            </a:r>
            <a:r>
              <a:rPr lang="en-GB" b="1" dirty="0"/>
              <a:t>frequency </a:t>
            </a:r>
            <a:r>
              <a:rPr lang="en-GB" b="1" baseline="0" dirty="0"/>
              <a:t>(1 is the most frequent word in Spanish): 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Y7 Vocabulary revision week </a:t>
            </a:r>
            <a:endParaRPr lang="en-GB" sz="20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[740]; padre [162];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madre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[226];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hermano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[333];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hermana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[3409];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abuelo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[4796];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abuela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[783];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perro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[888]; primo [1451]; prima [3095];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favor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[516];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suelo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[552];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ropa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[782];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jueves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[1650];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estación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[1404];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[1488];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Francia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[&gt;5000];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cabeza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[265];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carta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[627];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mensaje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[847];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llamada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[1324];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[1638];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móvil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[2143];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llave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[1853]; Italia [&gt;5000]; parte [92];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cielo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[620];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[873]; vista [408];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oscuro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[802];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feliz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[908]; hoy [167]; en [6];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[1245];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debajo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[1366]; a [8]; el [1]; la [1];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sí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[45]; no [11]; hasta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luego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luego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150]; ¿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cómo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dice en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inglés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español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[21];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estoy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estamos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están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[all from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21];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puede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poder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32]</a:t>
            </a:r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Source</a:t>
            </a:r>
            <a:r>
              <a:rPr lang="es-ES" dirty="0"/>
              <a:t>:</a:t>
            </a:r>
            <a:r>
              <a:rPr lang="es-ES" baseline="0" dirty="0"/>
              <a:t> Davies, M. &amp; Davies, K. (2018</a:t>
            </a:r>
            <a:r>
              <a:rPr lang="es-ES" i="0" baseline="0" dirty="0"/>
              <a:t>)</a:t>
            </a:r>
            <a:r>
              <a:rPr lang="es-ES" i="1" baseline="0" dirty="0"/>
              <a:t>. A </a:t>
            </a:r>
            <a:r>
              <a:rPr lang="es-ES" i="1" baseline="0" dirty="0" err="1"/>
              <a:t>frequency</a:t>
            </a:r>
            <a:r>
              <a:rPr lang="es-ES" i="1" baseline="0" dirty="0"/>
              <a:t> </a:t>
            </a:r>
            <a:r>
              <a:rPr lang="es-ES" i="1" baseline="0" dirty="0" err="1"/>
              <a:t>dictionary</a:t>
            </a:r>
            <a:r>
              <a:rPr lang="es-ES" i="1" baseline="0" dirty="0"/>
              <a:t> </a:t>
            </a:r>
            <a:r>
              <a:rPr lang="es-ES" i="1" baseline="0" dirty="0" err="1"/>
              <a:t>of</a:t>
            </a:r>
            <a:r>
              <a:rPr lang="es-ES" i="1" baseline="0" dirty="0"/>
              <a:t> </a:t>
            </a:r>
            <a:r>
              <a:rPr lang="es-ES" i="1" baseline="0" dirty="0" err="1"/>
              <a:t>Spanish</a:t>
            </a:r>
            <a:r>
              <a:rPr lang="es-ES" i="1" baseline="0" dirty="0"/>
              <a:t>: Core </a:t>
            </a:r>
            <a:r>
              <a:rPr lang="es-ES" i="1" baseline="0" dirty="0" err="1"/>
              <a:t>vocabulary</a:t>
            </a:r>
            <a:r>
              <a:rPr lang="es-ES" i="1" baseline="0" dirty="0"/>
              <a:t> </a:t>
            </a:r>
            <a:r>
              <a:rPr lang="es-ES" i="1" baseline="0" dirty="0" err="1"/>
              <a:t>for</a:t>
            </a:r>
            <a:r>
              <a:rPr lang="es-ES" i="1" baseline="0" dirty="0"/>
              <a:t> </a:t>
            </a:r>
            <a:r>
              <a:rPr lang="es-ES" i="1" baseline="0" dirty="0" err="1"/>
              <a:t>learners</a:t>
            </a:r>
            <a:r>
              <a:rPr lang="es-ES" i="1" baseline="0" dirty="0"/>
              <a:t> </a:t>
            </a:r>
            <a:r>
              <a:rPr lang="es-ES" baseline="0" dirty="0"/>
              <a:t>(2nd ed.). Routledge: London</a:t>
            </a: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963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</a:t>
            </a:r>
            <a:r>
              <a:rPr lang="en-US" b="1"/>
              <a:t>: </a:t>
            </a:r>
            <a:r>
              <a:rPr lang="en-US" b="0"/>
              <a:t>8 minutes (slides 16-17)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Aim</a:t>
            </a:r>
            <a:r>
              <a:rPr lang="en-US" b="1"/>
              <a:t>: </a:t>
            </a:r>
            <a:r>
              <a:rPr lang="en-US" b="0"/>
              <a:t>to</a:t>
            </a:r>
            <a:r>
              <a:rPr lang="en-US" b="0" baseline="0"/>
              <a:t> improve confidence and accuracy in oral production of the </a:t>
            </a:r>
            <a:r>
              <a:rPr lang="en-US" b="0" baseline="0" dirty="0"/>
              <a:t>SSCs [j] and </a:t>
            </a:r>
            <a:r>
              <a:rPr lang="en-US" b="0" baseline="0"/>
              <a:t>[gu] through the use of tonguetwisters; to understand the meanings of the sentences used.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/>
              <a:t>Students practise saying the tonguetwisters with a partner. They can take</a:t>
            </a:r>
            <a:r>
              <a:rPr lang="en-GB" baseline="0"/>
              <a:t> turns to say each one and give each other feedback.</a:t>
            </a:r>
            <a:endParaRPr lang="en-GB"/>
          </a:p>
          <a:p>
            <a:pPr marL="228600" indent="-228600">
              <a:buAutoNum type="arabicPeriod"/>
            </a:pPr>
            <a:r>
              <a:rPr lang="en-GB" baseline="0"/>
              <a:t>Ask students to say what they think each sentence means. </a:t>
            </a:r>
          </a:p>
          <a:p>
            <a:pPr marL="228600" indent="-228600">
              <a:buAutoNum type="arabicPeriod"/>
            </a:pPr>
            <a:r>
              <a:rPr lang="en-GB" baseline="0"/>
              <a:t>Students then practise saying the last sentence in pairs, at increasing speed.</a:t>
            </a:r>
          </a:p>
          <a:p>
            <a:pPr marL="228600" indent="-228600">
              <a:buAutoNum type="arabicPeriod"/>
            </a:pPr>
            <a:r>
              <a:rPr lang="en-GB" baseline="0"/>
              <a:t>Finally, students listen to a native speaker read the sentence at three different speeds (1=slow; 2=medium pace; 3=very fast). Each time, students can be challenged to say it themselves at the same speed. </a:t>
            </a:r>
          </a:p>
          <a:p>
            <a:endParaRPr lang="en-US" b="0" dirty="0"/>
          </a:p>
          <a:p>
            <a:r>
              <a:rPr lang="en-US" b="1" baseline="0"/>
              <a:t>Notes</a:t>
            </a:r>
          </a:p>
          <a:p>
            <a:pPr marL="228600" indent="-228600">
              <a:buAutoNum type="arabicPeriod"/>
            </a:pPr>
            <a:r>
              <a:rPr lang="en-US" b="0" baseline="0"/>
              <a:t>A gloss is given for ‘guardar’ because, although this is a known word, it has not yet been encountered a transitive verb (with the meaning ‘put away’) as seen here.</a:t>
            </a:r>
          </a:p>
          <a:p>
            <a:pPr marL="228600" indent="-228600">
              <a:buAutoNum type="arabicPeriod"/>
            </a:pPr>
            <a:endParaRPr lang="en-US" b="1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362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/>
              <a:t>This</a:t>
            </a:r>
            <a:r>
              <a:rPr lang="en-GB" b="0" baseline="0"/>
              <a:t> slide can be used to clarify the meanings of the sentences used in the previous actiivty.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561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</a:t>
            </a:r>
            <a:r>
              <a:rPr lang="en-US" dirty="0"/>
              <a:t>: 3 minutes</a:t>
            </a:r>
          </a:p>
          <a:p>
            <a:endParaRPr lang="en-US" dirty="0"/>
          </a:p>
          <a:p>
            <a:r>
              <a:rPr lang="en-US" b="1" dirty="0"/>
              <a:t>Aim: </a:t>
            </a:r>
            <a:r>
              <a:rPr lang="en-US" b="0" dirty="0"/>
              <a:t>vocabulary activity to revise vocabulary from this week’s Y7</a:t>
            </a:r>
            <a:r>
              <a:rPr lang="en-US" b="0" baseline="0" dirty="0"/>
              <a:t> </a:t>
            </a:r>
            <a:r>
              <a:rPr lang="en-US" b="0" baseline="0"/>
              <a:t>revision set productively</a:t>
            </a:r>
            <a:endParaRPr lang="en-US" b="0" dirty="0"/>
          </a:p>
          <a:p>
            <a:endParaRPr lang="en-US" dirty="0"/>
          </a:p>
          <a:p>
            <a:r>
              <a:rPr lang="en-US" b="1" dirty="0"/>
              <a:t>Procedure:</a:t>
            </a:r>
          </a:p>
          <a:p>
            <a:r>
              <a:rPr lang="en-US" b="0" baseline="0" dirty="0"/>
              <a:t>1</a:t>
            </a:r>
            <a:r>
              <a:rPr lang="en-US" b="0" baseline="0"/>
              <a:t>. Click to </a:t>
            </a:r>
            <a:r>
              <a:rPr lang="en-US" b="0" baseline="0" dirty="0"/>
              <a:t>reveal an English word in the top box. Students look at the options (that have the first letter provided to help) </a:t>
            </a:r>
            <a:r>
              <a:rPr lang="en-US" b="0" baseline="0"/>
              <a:t>and say </a:t>
            </a:r>
            <a:r>
              <a:rPr lang="en-US" b="0" baseline="0" dirty="0"/>
              <a:t>the word in Spanish. The next click will reveal the correct answer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0570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</a:p>
          <a:p>
            <a:endParaRPr lang="en-US" b="1" dirty="0"/>
          </a:p>
          <a:p>
            <a:r>
              <a:rPr lang="en-US" b="1" dirty="0"/>
              <a:t>Aim</a:t>
            </a:r>
            <a:r>
              <a:rPr lang="en-US" b="1"/>
              <a:t>: </a:t>
            </a:r>
            <a:r>
              <a:rPr lang="en-US" b="0"/>
              <a:t>to</a:t>
            </a:r>
            <a:r>
              <a:rPr lang="en-US" b="0" baseline="0"/>
              <a:t> recap the use of ‘ir’ for habitual events in the present and the use of ir </a:t>
            </a:r>
            <a:r>
              <a:rPr lang="en-US" b="0" baseline="0" dirty="0"/>
              <a:t>+ a </a:t>
            </a:r>
            <a:r>
              <a:rPr lang="en-US" b="0" baseline="0"/>
              <a:t>+ infinitive for future plans (periphrastic future). Both features were taught in Year 7.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/>
              <a:t>Click </a:t>
            </a:r>
            <a:r>
              <a:rPr lang="en-US" b="0" dirty="0"/>
              <a:t>to go through the slide. Gaps are </a:t>
            </a:r>
            <a:r>
              <a:rPr lang="en-US" b="0"/>
              <a:t>left to </a:t>
            </a:r>
            <a:r>
              <a:rPr lang="en-US" b="0" dirty="0"/>
              <a:t>elicit answers from students. The 1</a:t>
            </a:r>
            <a:r>
              <a:rPr lang="en-US" b="0" baseline="30000" dirty="0"/>
              <a:t>st</a:t>
            </a:r>
            <a:r>
              <a:rPr lang="en-US" b="0" dirty="0"/>
              <a:t>, 2</a:t>
            </a:r>
            <a:r>
              <a:rPr lang="en-US" b="0" baseline="30000" dirty="0"/>
              <a:t>nd</a:t>
            </a:r>
            <a:r>
              <a:rPr lang="en-US" b="0" dirty="0"/>
              <a:t> and 3</a:t>
            </a:r>
            <a:r>
              <a:rPr lang="en-US" b="0" baseline="30000" dirty="0"/>
              <a:t>rd</a:t>
            </a:r>
            <a:r>
              <a:rPr lang="en-US" b="0" dirty="0"/>
              <a:t> person singular forms</a:t>
            </a:r>
            <a:r>
              <a:rPr lang="en-US" b="0" baseline="0" dirty="0"/>
              <a:t> of the verb </a:t>
            </a:r>
            <a:r>
              <a:rPr lang="en-US" b="0" baseline="0"/>
              <a:t>are elicited here </a:t>
            </a:r>
            <a:r>
              <a:rPr lang="en-US" b="0" baseline="0" dirty="0"/>
              <a:t>as they will be the </a:t>
            </a:r>
            <a:r>
              <a:rPr lang="en-US" b="0" baseline="0"/>
              <a:t>forms practised </a:t>
            </a:r>
            <a:r>
              <a:rPr lang="en-US" b="0" baseline="0" dirty="0"/>
              <a:t>in </a:t>
            </a:r>
            <a:r>
              <a:rPr lang="en-US" b="0" baseline="0"/>
              <a:t>this lesson.</a:t>
            </a:r>
            <a:endParaRPr lang="en-US" b="0"/>
          </a:p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570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</a:t>
            </a:r>
            <a:r>
              <a:rPr lang="en-GB" b="1"/>
              <a:t>: </a:t>
            </a:r>
            <a:r>
              <a:rPr lang="en-GB" b="0"/>
              <a:t>productive</a:t>
            </a:r>
            <a:r>
              <a:rPr lang="en-GB" b="1"/>
              <a:t> </a:t>
            </a:r>
            <a:r>
              <a:rPr lang="en-GB" b="0"/>
              <a:t>vocabulary </a:t>
            </a:r>
            <a:r>
              <a:rPr lang="en-GB" b="0" dirty="0"/>
              <a:t>practice</a:t>
            </a:r>
            <a:r>
              <a:rPr lang="en-GB" b="0" baseline="0" dirty="0"/>
              <a:t> slide </a:t>
            </a:r>
            <a:r>
              <a:rPr lang="en-GB" b="0" dirty="0"/>
              <a:t>of some of this week’s revisited Y7 </a:t>
            </a:r>
            <a:r>
              <a:rPr lang="en-GB" b="0"/>
              <a:t>vocabulary set (speaking).</a:t>
            </a: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/>
              <a:t>Elicit</a:t>
            </a:r>
            <a:r>
              <a:rPr lang="en-GB" b="0" baseline="0"/>
              <a:t> the Spanish word for each item. Students say it aloud.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/>
              <a:t>Click to reveal each answer on the screen. These appear in numerical order.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further click removes all of the Spanish words once again. This allows for further productive practice, if desired. A random number can be given by the teacher (or partner, if students work in pairs). The student has to produce the corresponding Spanish word as quickly as possible. </a:t>
            </a:r>
            <a:r>
              <a:rPr lang="en-GB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T</a:t>
            </a:r>
            <a:r>
              <a:rPr lang="en-GB" sz="1200" baseline="0">
                <a:sym typeface="Wingdings" panose="05000000000000000000" pitchFamily="2" charset="2"/>
              </a:rPr>
              <a:t>o increase the challenge, a series of three numbers could be given (in Spanish) and their partner says the corresponding series of words in Spanish.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0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</a:t>
            </a:r>
            <a:r>
              <a:rPr lang="en-US" b="1"/>
              <a:t>: </a:t>
            </a:r>
            <a:r>
              <a:rPr lang="en-US" b="0"/>
              <a:t>7 </a:t>
            </a:r>
            <a:r>
              <a:rPr lang="en-US" b="0" dirty="0"/>
              <a:t>minutes</a:t>
            </a:r>
          </a:p>
          <a:p>
            <a:endParaRPr lang="en-US" b="1" dirty="0"/>
          </a:p>
          <a:p>
            <a:r>
              <a:rPr lang="en-US" b="1" dirty="0"/>
              <a:t>Aim</a:t>
            </a:r>
            <a:r>
              <a:rPr lang="en-US" b="1"/>
              <a:t>: </a:t>
            </a:r>
            <a:r>
              <a:rPr lang="en-US" b="0"/>
              <a:t>to practise distinguishing between ‘ir’</a:t>
            </a:r>
            <a:r>
              <a:rPr lang="en-US" b="0" baseline="0"/>
              <a:t> when used for habitual meaning versus future plans (reading activity)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should copy</a:t>
            </a:r>
            <a:r>
              <a:rPr lang="en-US" b="0" baseline="0" dirty="0"/>
              <a:t> the grid into their exercise books. </a:t>
            </a:r>
            <a:endParaRPr lang="en-US" b="0" dirty="0"/>
          </a:p>
          <a:p>
            <a:r>
              <a:rPr lang="en-US" b="0" baseline="0"/>
              <a:t>2. </a:t>
            </a:r>
            <a:r>
              <a:rPr lang="en-GB" baseline="0"/>
              <a:t>They need to read the sentences and decide whether each ones refers to a habitual action (cada agosto) or to a future plan (en el futuro). </a:t>
            </a:r>
          </a:p>
          <a:p>
            <a:r>
              <a:rPr lang="en-US" b="0" baseline="0"/>
              <a:t>3. Click </a:t>
            </a:r>
            <a:r>
              <a:rPr lang="en-US" b="0" baseline="0" dirty="0"/>
              <a:t>to show </a:t>
            </a:r>
            <a:r>
              <a:rPr lang="en-US" b="0" baseline="0"/>
              <a:t>the answers. Ask students for an oral translation of each sentence to check understanding of the vocabulary.</a:t>
            </a:r>
            <a:endParaRPr lang="en-US" b="0" dirty="0"/>
          </a:p>
          <a:p>
            <a:endParaRPr lang="en-US" b="0"/>
          </a:p>
          <a:p>
            <a:r>
              <a:rPr lang="en-US" b="1"/>
              <a:t>Note: </a:t>
            </a:r>
            <a:r>
              <a:rPr lang="en-GB" b="0" i="0" baseline="0"/>
              <a:t>The</a:t>
            </a:r>
            <a:r>
              <a:rPr lang="en-GB" b="1" i="0" baseline="0"/>
              <a:t> </a:t>
            </a:r>
            <a:r>
              <a:rPr lang="en-GB" i="0" baseline="0"/>
              <a:t>Spanish present simple, in addition to expressing habitual actions, is also frequently used to express future intentions/plans. For example, one can say ‘Mañana vamos a California’. We’re going to California tomorrow.’ (Butt &amp; Benjamin, 2004). This is an additional use of the present simple that will be taught later.</a:t>
            </a:r>
            <a:endParaRPr lang="en-US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5706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slide to recap the 1</a:t>
            </a:r>
            <a:r>
              <a:rPr lang="en-US" b="0" baseline="30000" dirty="0"/>
              <a:t>st</a:t>
            </a:r>
            <a:r>
              <a:rPr lang="en-US" b="0" dirty="0"/>
              <a:t>, 2</a:t>
            </a:r>
            <a:r>
              <a:rPr lang="en-US" b="0" baseline="30000" dirty="0"/>
              <a:t>nd</a:t>
            </a:r>
            <a:r>
              <a:rPr lang="en-US" b="0" dirty="0"/>
              <a:t> and 3</a:t>
            </a:r>
            <a:r>
              <a:rPr lang="en-US" b="0" baseline="30000" dirty="0"/>
              <a:t>rd</a:t>
            </a:r>
            <a:r>
              <a:rPr lang="en-US" b="0" dirty="0"/>
              <a:t> person </a:t>
            </a:r>
            <a:r>
              <a:rPr lang="en-US" b="0"/>
              <a:t>singular</a:t>
            </a:r>
            <a:r>
              <a:rPr lang="en-US" b="0" baseline="0"/>
              <a:t> forms of </a:t>
            </a:r>
            <a:r>
              <a:rPr lang="en-US" b="0" baseline="0" dirty="0"/>
              <a:t>the </a:t>
            </a:r>
            <a:r>
              <a:rPr lang="en-US" b="0" baseline="0" dirty="0" err="1"/>
              <a:t>preterite</a:t>
            </a:r>
            <a:r>
              <a:rPr lang="en-US" b="0" baseline="0" dirty="0"/>
              <a:t> tense of ‘</a:t>
            </a:r>
            <a:r>
              <a:rPr lang="en-US" b="0" baseline="0" dirty="0" err="1"/>
              <a:t>ir</a:t>
            </a:r>
            <a:r>
              <a:rPr lang="en-US" b="0" baseline="0" dirty="0"/>
              <a:t>’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/>
              <a:t>Teachers </a:t>
            </a:r>
            <a:r>
              <a:rPr lang="en-US" b="0" dirty="0"/>
              <a:t>click to go</a:t>
            </a:r>
            <a:r>
              <a:rPr lang="en-US" b="0" baseline="0" dirty="0"/>
              <a:t> through the slide. Gaps are left to allow teachers to elicit answers for </a:t>
            </a:r>
            <a:r>
              <a:rPr lang="en-US" b="0" baseline="0"/>
              <a:t>students.</a:t>
            </a:r>
          </a:p>
          <a:p>
            <a:pPr marL="0" indent="0">
              <a:buNone/>
            </a:pPr>
            <a:endParaRPr lang="en-US" b="0" baseline="0"/>
          </a:p>
          <a:p>
            <a:pPr marL="0" indent="0">
              <a:buNone/>
            </a:pPr>
            <a:r>
              <a:rPr lang="en-US" b="1" baseline="0"/>
              <a:t>Note: </a:t>
            </a:r>
            <a:r>
              <a:rPr lang="en-US" b="0" baseline="0"/>
              <a:t>students are already familiar with the use of ‘para’ + infinitive. A callout highlights how this may also be used for emphasis. However, in the next activity, a contrast is beng drawn between ‘ir’ + ‘a’ + infinitive in two different tenses.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3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006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endParaRPr lang="en-US" b="1" dirty="0"/>
          </a:p>
          <a:p>
            <a:r>
              <a:rPr lang="en-US" b="1" dirty="0"/>
              <a:t>Aim</a:t>
            </a:r>
            <a:r>
              <a:rPr lang="en-US" b="1"/>
              <a:t>: </a:t>
            </a:r>
            <a:r>
              <a:rPr lang="en-US" b="0"/>
              <a:t>to practise </a:t>
            </a:r>
            <a:r>
              <a:rPr lang="en-US" b="0" dirty="0"/>
              <a:t>distinguishing</a:t>
            </a:r>
            <a:r>
              <a:rPr lang="en-US" b="0" baseline="0" dirty="0"/>
              <a:t> between the 3rd person singular forms of the </a:t>
            </a:r>
            <a:r>
              <a:rPr lang="en-US" b="0" baseline="0" err="1"/>
              <a:t>preterite</a:t>
            </a:r>
            <a:r>
              <a:rPr lang="en-US" b="0" baseline="0"/>
              <a:t> and periphrastic future (listening activity)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should copy out the grid. Teachers play the recording by clicking the number buttons.</a:t>
            </a:r>
          </a:p>
          <a:p>
            <a:r>
              <a:rPr lang="en-US" b="0" dirty="0"/>
              <a:t>2. Teachers reveal the answers by clicking.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 err="1"/>
              <a:t>Va</a:t>
            </a:r>
            <a:r>
              <a:rPr lang="en-US" b="0" dirty="0"/>
              <a:t> a </a:t>
            </a:r>
            <a:r>
              <a:rPr lang="en-US" b="0" dirty="0" err="1"/>
              <a:t>disfrutar</a:t>
            </a:r>
            <a:r>
              <a:rPr lang="en-US" b="0" dirty="0"/>
              <a:t> </a:t>
            </a:r>
            <a:r>
              <a:rPr lang="en-US" b="0"/>
              <a:t>el mar.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 err="1"/>
              <a:t>Fue</a:t>
            </a:r>
            <a:r>
              <a:rPr lang="en-US" b="0" baseline="0" dirty="0"/>
              <a:t> a </a:t>
            </a:r>
            <a:r>
              <a:rPr lang="en-US" b="0" baseline="0" dirty="0" err="1"/>
              <a:t>coger</a:t>
            </a:r>
            <a:r>
              <a:rPr lang="en-US" b="0" baseline="0" dirty="0"/>
              <a:t> un </a:t>
            </a:r>
            <a:r>
              <a:rPr lang="en-US" b="0" baseline="0" dirty="0" err="1"/>
              <a:t>tren</a:t>
            </a:r>
            <a:r>
              <a:rPr lang="en-US" b="0" baseline="0" dirty="0"/>
              <a:t> en la </a:t>
            </a:r>
            <a:r>
              <a:rPr lang="en-US" b="0" baseline="0" dirty="0" err="1"/>
              <a:t>estación</a:t>
            </a:r>
            <a:r>
              <a:rPr lang="en-US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="0" baseline="0" dirty="0" err="1"/>
              <a:t>Va</a:t>
            </a:r>
            <a:r>
              <a:rPr lang="en-US" b="0" baseline="0" dirty="0"/>
              <a:t> a </a:t>
            </a:r>
            <a:r>
              <a:rPr lang="en-US" b="0" baseline="0" dirty="0" err="1"/>
              <a:t>celebrar</a:t>
            </a:r>
            <a:r>
              <a:rPr lang="en-US" b="0" baseline="0" dirty="0"/>
              <a:t> el fin del </a:t>
            </a:r>
            <a:r>
              <a:rPr lang="en-US" b="0" baseline="0" dirty="0" err="1"/>
              <a:t>colegio</a:t>
            </a:r>
            <a:r>
              <a:rPr lang="en-US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="0" baseline="0"/>
              <a:t>Va </a:t>
            </a:r>
            <a:r>
              <a:rPr lang="en-US" b="0" baseline="0" dirty="0"/>
              <a:t>a </a:t>
            </a:r>
            <a:r>
              <a:rPr lang="en-US" b="0" baseline="0" dirty="0" err="1"/>
              <a:t>trabajar</a:t>
            </a:r>
            <a:r>
              <a:rPr lang="en-US" b="0" baseline="0" dirty="0"/>
              <a:t> en </a:t>
            </a:r>
            <a:r>
              <a:rPr lang="en-US" b="0" baseline="0" dirty="0" err="1"/>
              <a:t>agosto</a:t>
            </a:r>
            <a:r>
              <a:rPr lang="en-US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="0" baseline="0" dirty="0" err="1"/>
              <a:t>Fue</a:t>
            </a:r>
            <a:r>
              <a:rPr lang="en-US" b="0" baseline="0" dirty="0"/>
              <a:t> a </a:t>
            </a:r>
            <a:r>
              <a:rPr lang="en-US" b="0" baseline="0" dirty="0" err="1"/>
              <a:t>desayunar</a:t>
            </a:r>
            <a:r>
              <a:rPr lang="en-US" b="0" baseline="0" dirty="0"/>
              <a:t> en la playa.</a:t>
            </a:r>
          </a:p>
          <a:p>
            <a:pPr marL="228600" indent="-228600">
              <a:buAutoNum type="arabicPeriod"/>
            </a:pPr>
            <a:r>
              <a:rPr lang="en-US" b="0" baseline="0" dirty="0" err="1"/>
              <a:t>Va</a:t>
            </a:r>
            <a:r>
              <a:rPr lang="en-US" b="0" baseline="0" dirty="0"/>
              <a:t> a </a:t>
            </a:r>
            <a:r>
              <a:rPr lang="en-US" b="0" baseline="0" dirty="0" err="1"/>
              <a:t>aprovechar</a:t>
            </a:r>
            <a:r>
              <a:rPr lang="en-US" b="0" baseline="0" dirty="0"/>
              <a:t> </a:t>
            </a:r>
            <a:r>
              <a:rPr lang="en-US" b="0" baseline="0" dirty="0" err="1"/>
              <a:t>su</a:t>
            </a:r>
            <a:r>
              <a:rPr lang="en-US" b="0" baseline="0" dirty="0"/>
              <a:t> </a:t>
            </a:r>
            <a:r>
              <a:rPr lang="en-US" b="0" baseline="0" dirty="0" err="1"/>
              <a:t>tiempo</a:t>
            </a:r>
            <a:r>
              <a:rPr lang="en-US" b="0" baseline="0" dirty="0"/>
              <a:t> libre.</a:t>
            </a:r>
          </a:p>
          <a:p>
            <a:pPr marL="228600" indent="-228600">
              <a:buAutoNum type="arabicPeriod"/>
            </a:pPr>
            <a:r>
              <a:rPr lang="en-US" b="0" baseline="0" dirty="0" err="1"/>
              <a:t>Fue</a:t>
            </a:r>
            <a:r>
              <a:rPr lang="en-US" b="0" baseline="0" dirty="0"/>
              <a:t> a </a:t>
            </a:r>
            <a:r>
              <a:rPr lang="en-US" b="0" baseline="0" err="1"/>
              <a:t>visitar</a:t>
            </a:r>
            <a:r>
              <a:rPr lang="en-US" b="0" baseline="0"/>
              <a:t> a su abuelo </a:t>
            </a:r>
            <a:r>
              <a:rPr lang="en-US" b="0" baseline="0" dirty="0"/>
              <a:t>en </a:t>
            </a:r>
            <a:r>
              <a:rPr lang="en-US" b="0" baseline="0" dirty="0" err="1"/>
              <a:t>Francia</a:t>
            </a:r>
            <a:r>
              <a:rPr lang="en-US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="0" baseline="0" dirty="0" err="1"/>
              <a:t>Fue</a:t>
            </a:r>
            <a:r>
              <a:rPr lang="en-US" b="0" baseline="0" dirty="0"/>
              <a:t> a </a:t>
            </a:r>
            <a:r>
              <a:rPr lang="en-US" b="0" baseline="0" dirty="0" err="1"/>
              <a:t>ayudar</a:t>
            </a:r>
            <a:r>
              <a:rPr lang="en-US" b="0" baseline="0" dirty="0"/>
              <a:t> </a:t>
            </a:r>
            <a:r>
              <a:rPr lang="en-US" b="0" baseline="0"/>
              <a:t>a un primo.</a:t>
            </a:r>
            <a:endParaRPr lang="en-US" b="0" baseline="0" dirty="0"/>
          </a:p>
          <a:p>
            <a:pPr marL="0" indent="0">
              <a:buNone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5706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8 minutes</a:t>
            </a:r>
          </a:p>
          <a:p>
            <a:endParaRPr lang="en-US" b="1" dirty="0"/>
          </a:p>
          <a:p>
            <a:r>
              <a:rPr lang="en-US" b="1" dirty="0"/>
              <a:t>Aim</a:t>
            </a:r>
            <a:r>
              <a:rPr lang="en-US" b="1"/>
              <a:t>: </a:t>
            </a:r>
            <a:r>
              <a:rPr lang="en-US" b="0"/>
              <a:t>to practise understanding the </a:t>
            </a:r>
            <a:r>
              <a:rPr lang="en-US" b="0" dirty="0"/>
              <a:t>1</a:t>
            </a:r>
            <a:r>
              <a:rPr lang="en-US" b="0" baseline="30000" dirty="0"/>
              <a:t>st</a:t>
            </a:r>
            <a:r>
              <a:rPr lang="en-US" b="0" dirty="0"/>
              <a:t> person </a:t>
            </a:r>
            <a:r>
              <a:rPr lang="en-US" b="0"/>
              <a:t>singular</a:t>
            </a:r>
            <a:r>
              <a:rPr lang="en-US" b="0" baseline="0"/>
              <a:t> forms of ‘ir’ in the preterite (‘fui’) </a:t>
            </a:r>
            <a:r>
              <a:rPr lang="en-US" b="0" baseline="0" dirty="0"/>
              <a:t>and </a:t>
            </a:r>
            <a:r>
              <a:rPr lang="en-US" b="0" baseline="0"/>
              <a:t>the periphrastic future (‘voy a’ + infinitive), along with vocabulary related to holidays.</a:t>
            </a:r>
            <a:endParaRPr lang="en-US" b="0" dirty="0"/>
          </a:p>
          <a:p>
            <a:endParaRPr lang="en-US" b="1" dirty="0"/>
          </a:p>
          <a:p>
            <a:r>
              <a:rPr lang="en-US" b="1"/>
              <a:t>Procedure:</a:t>
            </a:r>
          </a:p>
          <a:p>
            <a:pPr marL="228600" indent="-228600">
              <a:buAutoNum type="arabicPeriod"/>
            </a:pPr>
            <a:r>
              <a:rPr lang="en-US" b="0"/>
              <a:t>Students make a simple two-column</a:t>
            </a:r>
            <a:r>
              <a:rPr lang="en-US" b="0" baseline="0"/>
              <a:t> in their grid in their book with the headers ‘</a:t>
            </a:r>
            <a:r>
              <a:rPr lang="en-US" b="0"/>
              <a:t>last year’ and ‘next holidays’. </a:t>
            </a:r>
          </a:p>
          <a:p>
            <a:pPr marL="228600" indent="-228600">
              <a:buAutoNum type="arabicPeriod"/>
            </a:pPr>
            <a:r>
              <a:rPr lang="en-US" b="0"/>
              <a:t>They </a:t>
            </a:r>
            <a:r>
              <a:rPr lang="en-US" b="0" dirty="0"/>
              <a:t>read the text</a:t>
            </a:r>
            <a:r>
              <a:rPr lang="en-US" b="0" baseline="0" dirty="0"/>
              <a:t> </a:t>
            </a:r>
            <a:r>
              <a:rPr lang="en-US" b="0" baseline="0"/>
              <a:t>and write notes </a:t>
            </a:r>
            <a:r>
              <a:rPr lang="en-US" b="0" baseline="0" dirty="0"/>
              <a:t>in </a:t>
            </a:r>
            <a:r>
              <a:rPr lang="en-US" b="0" baseline="0"/>
              <a:t>English in the correct column on what </a:t>
            </a:r>
            <a:r>
              <a:rPr lang="en-US" b="0" baseline="0" dirty="0"/>
              <a:t>the teacher did and what she is going to </a:t>
            </a:r>
            <a:r>
              <a:rPr lang="en-US" b="0" baseline="0"/>
              <a:t>do.</a:t>
            </a:r>
          </a:p>
          <a:p>
            <a:pPr marL="228600" indent="-228600">
              <a:buAutoNum type="arabicPeriod"/>
            </a:pPr>
            <a:r>
              <a:rPr lang="en-US" b="0"/>
              <a:t>Answers </a:t>
            </a:r>
            <a:r>
              <a:rPr lang="en-US" b="0" dirty="0"/>
              <a:t>are on the next slide and are shown by clicking. First the activities in the past are </a:t>
            </a:r>
            <a:r>
              <a:rPr lang="en-US" b="0"/>
              <a:t>shown one</a:t>
            </a:r>
            <a:r>
              <a:rPr lang="en-US" b="0" baseline="0"/>
              <a:t> </a:t>
            </a:r>
            <a:r>
              <a:rPr lang="en-US" b="0"/>
              <a:t>by one</a:t>
            </a:r>
            <a:r>
              <a:rPr lang="en-US" b="0" dirty="0"/>
              <a:t>, and then the activities in the future.</a:t>
            </a:r>
          </a:p>
          <a:p>
            <a:endParaRPr lang="en-US" b="0" dirty="0"/>
          </a:p>
          <a:p>
            <a:r>
              <a:rPr lang="en-GB" b="0"/>
              <a:t>Pictures </a:t>
            </a:r>
            <a:r>
              <a:rPr lang="en-GB" b="0" dirty="0"/>
              <a:t>free from clipart-</a:t>
            </a:r>
            <a:r>
              <a:rPr lang="en-GB" b="0" dirty="0" err="1"/>
              <a:t>library.com</a:t>
            </a:r>
            <a:r>
              <a:rPr lang="en-GB" b="0" dirty="0"/>
              <a:t>.</a:t>
            </a:r>
          </a:p>
          <a:p>
            <a:r>
              <a:rPr lang="en-GB" b="0" dirty="0"/>
              <a:t>Photo of La Alhambra by @</a:t>
            </a:r>
            <a:r>
              <a:rPr lang="en-GB" b="0" dirty="0" err="1"/>
              <a:t>dimitry_b</a:t>
            </a:r>
            <a:r>
              <a:rPr lang="en-GB" b="0" dirty="0"/>
              <a:t>, from </a:t>
            </a:r>
            <a:r>
              <a:rPr lang="en-GB" b="0" dirty="0" err="1"/>
              <a:t>unsplash.com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7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Answer </a:t>
            </a:r>
            <a:r>
              <a:rPr lang="en-US" b="1" dirty="0"/>
              <a:t>slide</a:t>
            </a:r>
          </a:p>
          <a:p>
            <a:endParaRPr lang="en-US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793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Note: there are two options for the final paired</a:t>
            </a:r>
            <a:r>
              <a:rPr lang="en-US" b="1" baseline="0"/>
              <a:t> speaking/listening </a:t>
            </a:r>
            <a:r>
              <a:rPr lang="en-US" b="1"/>
              <a:t>activity:</a:t>
            </a:r>
            <a:endParaRPr lang="en-US" b="1" baseline="0"/>
          </a:p>
          <a:p>
            <a:r>
              <a:rPr lang="en-US" b="0" baseline="0"/>
              <a:t>Option 1) statements practising the ‘I’ versus ‘s/he’ forms of ‘ir’ for future plans (</a:t>
            </a:r>
            <a:r>
              <a:rPr lang="en-US" b="0" i="0" baseline="0"/>
              <a:t>ir + a + infinitive</a:t>
            </a:r>
            <a:r>
              <a:rPr lang="en-US" b="0" baseline="0"/>
              <a:t>) (this slide)</a:t>
            </a:r>
          </a:p>
          <a:p>
            <a:r>
              <a:rPr lang="en-US" b="0" baseline="0"/>
              <a:t>Option 2) yes-no </a:t>
            </a:r>
            <a:r>
              <a:rPr lang="en-US" b="0"/>
              <a:t>questions practising ‘vas’ +</a:t>
            </a:r>
            <a:r>
              <a:rPr lang="en-US" b="0" baseline="0"/>
              <a:t> a + infinitive (for future plans) or ‘vas’ + a + place (habitual present) (see slide 29)</a:t>
            </a:r>
            <a:endParaRPr lang="en-US" b="1"/>
          </a:p>
          <a:p>
            <a:endParaRPr lang="en-US" b="1"/>
          </a:p>
          <a:p>
            <a:r>
              <a:rPr lang="en-US" b="1"/>
              <a:t>Timing</a:t>
            </a:r>
            <a:r>
              <a:rPr lang="en-US" b="1" dirty="0"/>
              <a:t>: </a:t>
            </a:r>
            <a:r>
              <a:rPr lang="en-US" b="0"/>
              <a:t>12 minutes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produce and </a:t>
            </a:r>
            <a:r>
              <a:rPr lang="en-US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understand sentences using ir 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a </a:t>
            </a:r>
            <a:r>
              <a:rPr lang="en-US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infinitive</a:t>
            </a:r>
            <a:r>
              <a:rPr lang="en-US"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future plans)</a:t>
            </a:r>
            <a:r>
              <a:rPr lang="en-US" sz="9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n-US" sz="9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oral modality</a:t>
            </a:r>
            <a:endParaRPr lang="es-GB" dirty="0">
              <a:effectLst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A looks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their card and translates the sentences into English, focusing on using the correct form of </a:t>
            </a:r>
            <a:r>
              <a:rPr lang="en-GB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+ a + infinitive, depending </a:t>
            </a:r>
            <a:r>
              <a:rPr lang="en-GB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person on the prompt card (‘I’ or ‘s/he’)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 B notes </a:t>
            </a:r>
            <a:r>
              <a:rPr lang="en-GB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down who their</a:t>
            </a:r>
            <a:r>
              <a:rPr lang="en-GB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partner is talking about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GB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translates the plan/activity into 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English.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swap roles.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cards are shown on the next two slides which should not be shown during the activity.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Answers are shown on the slide after that for both students</a:t>
            </a:r>
            <a:r>
              <a:rPr lang="en-GB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789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DO NOT SHOW DURING ACTIVITY</a:t>
            </a:r>
          </a:p>
          <a:p>
            <a:endParaRPr lang="es-ES" sz="1200" b="1" dirty="0"/>
          </a:p>
          <a:p>
            <a:r>
              <a:rPr lang="es-ES" sz="1200" b="1" dirty="0"/>
              <a:t>Target </a:t>
            </a:r>
            <a:r>
              <a:rPr lang="es-ES" sz="1200" b="1" dirty="0" err="1"/>
              <a:t>answers</a:t>
            </a:r>
            <a:r>
              <a:rPr lang="es-ES" sz="1200" b="1" dirty="0"/>
              <a:t>:</a:t>
            </a:r>
          </a:p>
          <a:p>
            <a:endParaRPr lang="es-ES" sz="1200" b="0" dirty="0"/>
          </a:p>
          <a:p>
            <a:pPr marL="228600" indent="-228600">
              <a:buAutoNum type="arabicPeriod"/>
            </a:pPr>
            <a:r>
              <a:rPr lang="es-ES" sz="1200" b="0"/>
              <a:t>Va </a:t>
            </a:r>
            <a:r>
              <a:rPr lang="es-ES" sz="1200" b="0" dirty="0"/>
              <a:t>a ver un partido.</a:t>
            </a:r>
          </a:p>
          <a:p>
            <a:pPr marL="228600" indent="-228600">
              <a:buAutoNum type="arabicPeriod"/>
            </a:pPr>
            <a:r>
              <a:rPr lang="es-ES" sz="1200" b="0" dirty="0"/>
              <a:t>Voy a quedar </a:t>
            </a:r>
            <a:r>
              <a:rPr lang="es-ES" sz="1200" b="0"/>
              <a:t>con unos </a:t>
            </a:r>
            <a:r>
              <a:rPr lang="es-ES" sz="1200" b="0" dirty="0"/>
              <a:t>primos.</a:t>
            </a:r>
          </a:p>
          <a:p>
            <a:pPr marL="228600" indent="-228600">
              <a:buAutoNum type="arabicPeriod"/>
            </a:pPr>
            <a:r>
              <a:rPr lang="es-ES" sz="1200" b="0" dirty="0"/>
              <a:t>Voy a hacer deporte.</a:t>
            </a:r>
          </a:p>
          <a:p>
            <a:pPr marL="228600" indent="-228600">
              <a:buAutoNum type="arabicPeriod"/>
            </a:pPr>
            <a:r>
              <a:rPr lang="es-ES" sz="1200" b="0"/>
              <a:t>Va </a:t>
            </a:r>
            <a:r>
              <a:rPr lang="es-ES" sz="1200" b="0" dirty="0"/>
              <a:t>a disfrutar </a:t>
            </a:r>
            <a:r>
              <a:rPr lang="es-ES" sz="1200" b="0"/>
              <a:t>el sol.</a:t>
            </a:r>
            <a:endParaRPr lang="es-ES" sz="1200" b="0" dirty="0"/>
          </a:p>
          <a:p>
            <a:pPr marL="228600" indent="-228600">
              <a:buAutoNum type="arabicPeriod"/>
            </a:pPr>
            <a:r>
              <a:rPr lang="es-ES" sz="1200" b="0"/>
              <a:t>Va </a:t>
            </a:r>
            <a:r>
              <a:rPr lang="es-ES" sz="1200" b="0" dirty="0"/>
              <a:t>a coger un tren a Italia.</a:t>
            </a:r>
          </a:p>
          <a:p>
            <a:pPr marL="228600" indent="-228600">
              <a:buAutoNum type="arabicPeriod"/>
            </a:pPr>
            <a:r>
              <a:rPr lang="es-ES" sz="1200" b="0" dirty="0"/>
              <a:t>Voy a aprovechar agosto.</a:t>
            </a: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6131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DO NOT SHOW DURING ACTIVITY</a:t>
            </a:r>
          </a:p>
          <a:p>
            <a:endParaRPr lang="es-ES" sz="900" b="1" dirty="0"/>
          </a:p>
          <a:p>
            <a:r>
              <a:rPr lang="es-ES" sz="900" b="1" dirty="0"/>
              <a:t>Target </a:t>
            </a:r>
            <a:r>
              <a:rPr lang="es-ES" sz="900" b="1" dirty="0" err="1"/>
              <a:t>answers</a:t>
            </a:r>
            <a:r>
              <a:rPr lang="es-ES" sz="900" b="1" dirty="0"/>
              <a:t>:</a:t>
            </a:r>
          </a:p>
          <a:p>
            <a:endParaRPr lang="es-ES" sz="900" b="0" dirty="0"/>
          </a:p>
          <a:p>
            <a:pPr marL="228600" indent="-228600">
              <a:buAutoNum type="arabicPeriod"/>
            </a:pPr>
            <a:r>
              <a:rPr lang="es-ES" sz="900" b="0" dirty="0"/>
              <a:t>Voy a trabajar en el jardín.</a:t>
            </a:r>
          </a:p>
          <a:p>
            <a:pPr marL="228600" indent="-228600">
              <a:buAutoNum type="arabicPeriod"/>
            </a:pPr>
            <a:r>
              <a:rPr lang="es-ES" sz="900" b="0"/>
              <a:t>Va </a:t>
            </a:r>
            <a:r>
              <a:rPr lang="es-ES" sz="900" b="0" dirty="0"/>
              <a:t>a ver el mar.</a:t>
            </a:r>
          </a:p>
          <a:p>
            <a:pPr marL="228600" indent="-228600">
              <a:buAutoNum type="arabicPeriod"/>
            </a:pPr>
            <a:r>
              <a:rPr lang="es-ES" sz="900" b="0"/>
              <a:t>Va </a:t>
            </a:r>
            <a:r>
              <a:rPr lang="es-ES" sz="900" b="0" dirty="0"/>
              <a:t>a visitar un museo.</a:t>
            </a:r>
          </a:p>
          <a:p>
            <a:pPr marL="228600" indent="-228600">
              <a:buAutoNum type="arabicPeriod"/>
            </a:pPr>
            <a:r>
              <a:rPr lang="es-ES" sz="900" b="0" dirty="0"/>
              <a:t>Voy a conducir a Francia.</a:t>
            </a:r>
          </a:p>
          <a:p>
            <a:pPr marL="228600" indent="-228600">
              <a:buAutoNum type="arabicPeriod"/>
            </a:pPr>
            <a:r>
              <a:rPr lang="es-ES" sz="900" b="0"/>
              <a:t>Va a quedar con unos </a:t>
            </a:r>
            <a:r>
              <a:rPr lang="es-ES" sz="900" b="0" dirty="0"/>
              <a:t>compañeros.</a:t>
            </a:r>
          </a:p>
          <a:p>
            <a:pPr marL="228600" indent="-228600">
              <a:buAutoNum type="arabicPeriod"/>
            </a:pPr>
            <a:r>
              <a:rPr lang="en-GB" sz="900" b="0"/>
              <a:t>Voy a desayunar </a:t>
            </a:r>
            <a:r>
              <a:rPr lang="en-GB" sz="900" b="0" dirty="0" err="1"/>
              <a:t>en</a:t>
            </a:r>
            <a:r>
              <a:rPr lang="en-GB" sz="900" b="0" dirty="0"/>
              <a:t> la playa.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6131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/>
              <a:t>SHOW DURING FEEDBACK</a:t>
            </a:r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6131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OPTION 2</a:t>
            </a:r>
          </a:p>
          <a:p>
            <a:endParaRPr lang="en-US" b="1"/>
          </a:p>
          <a:p>
            <a:r>
              <a:rPr lang="en-US" b="1"/>
              <a:t>Timing: </a:t>
            </a:r>
            <a:r>
              <a:rPr lang="en-US" b="0"/>
              <a:t>12 </a:t>
            </a:r>
            <a:r>
              <a:rPr lang="en-US" b="0" dirty="0"/>
              <a:t>minutes</a:t>
            </a:r>
            <a:r>
              <a:rPr lang="en-US" b="0" baseline="0" dirty="0"/>
              <a:t> 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Aim</a:t>
            </a:r>
            <a:r>
              <a:rPr lang="en-US" b="1"/>
              <a:t>: </a:t>
            </a:r>
            <a:r>
              <a:rPr lang="en-US" b="0"/>
              <a:t>to </a:t>
            </a:r>
            <a:r>
              <a:rPr lang="en-US" b="0" baseline="0"/>
              <a:t>ask questions either about habitual actions or future plans using </a:t>
            </a:r>
            <a:r>
              <a:rPr lang="en-US" b="0"/>
              <a:t>‘ir’ in the 2</a:t>
            </a:r>
            <a:r>
              <a:rPr lang="en-US" b="0" baseline="30000"/>
              <a:t>nd</a:t>
            </a:r>
            <a:r>
              <a:rPr lang="en-US" b="0"/>
              <a:t> person singular</a:t>
            </a:r>
            <a:r>
              <a:rPr lang="en-US" b="0" baseline="0"/>
              <a:t>; </a:t>
            </a:r>
            <a:r>
              <a:rPr lang="en-US" b="0"/>
              <a:t>to also </a:t>
            </a:r>
            <a:r>
              <a:rPr lang="en-US" b="0" dirty="0"/>
              <a:t>practise vocabulary</a:t>
            </a:r>
            <a:r>
              <a:rPr lang="en-US" b="0" baseline="0" dirty="0"/>
              <a:t>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Person A </a:t>
            </a:r>
            <a:r>
              <a:rPr lang="es-ES" b="0" dirty="0" err="1"/>
              <a:t>reads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question</a:t>
            </a:r>
            <a:r>
              <a:rPr lang="es-ES" b="0" dirty="0"/>
              <a:t> </a:t>
            </a:r>
            <a:r>
              <a:rPr lang="es-ES" b="0" dirty="0" err="1"/>
              <a:t>out</a:t>
            </a:r>
            <a:r>
              <a:rPr lang="es-ES" b="0" dirty="0"/>
              <a:t> </a:t>
            </a:r>
            <a:r>
              <a:rPr lang="es-ES" b="0" dirty="0" err="1"/>
              <a:t>loud</a:t>
            </a:r>
            <a:r>
              <a:rPr lang="es-ES" b="0" dirty="0"/>
              <a:t> </a:t>
            </a:r>
            <a:r>
              <a:rPr lang="es-ES" b="0"/>
              <a:t>in Spanish</a:t>
            </a:r>
            <a:r>
              <a:rPr lang="en-GB" b="0"/>
              <a:t>.</a:t>
            </a:r>
            <a:endParaRPr lang="en-US" b="0" dirty="0"/>
          </a:p>
          <a:p>
            <a:r>
              <a:rPr lang="en-US" b="0" dirty="0"/>
              <a:t>2. Person B listens </a:t>
            </a:r>
            <a:r>
              <a:rPr lang="en-US" b="0"/>
              <a:t>carefully and decides whether </a:t>
            </a:r>
            <a:r>
              <a:rPr lang="en-US" b="0" dirty="0"/>
              <a:t>the partner is </a:t>
            </a:r>
            <a:r>
              <a:rPr lang="en-US" b="0"/>
              <a:t>asking about the present (routine actions) or the future (plans). They then look at</a:t>
            </a:r>
            <a:r>
              <a:rPr lang="en-US" b="0" baseline="0"/>
              <a:t> their card and say ‘yes’ or ‘no’, answering with a full sentence where possible. Note that both students will be required to ask full sentences as part of the activity, so a complete answer is to be encouraged, but not expected. </a:t>
            </a:r>
          </a:p>
          <a:p>
            <a:r>
              <a:rPr lang="en-US" b="0" baseline="0"/>
              <a:t>3. Students swap roles.</a:t>
            </a:r>
            <a:endParaRPr lang="en-US" b="0"/>
          </a:p>
          <a:p>
            <a:endParaRPr lang="en-US" b="0"/>
          </a:p>
          <a:p>
            <a:r>
              <a:rPr lang="en-GB" b="1" i="0" baseline="0"/>
              <a:t>Note: </a:t>
            </a:r>
            <a:r>
              <a:rPr lang="en-GB" b="0" i="0" baseline="0"/>
              <a:t>The</a:t>
            </a:r>
            <a:r>
              <a:rPr lang="en-GB" b="1" i="0" baseline="0"/>
              <a:t> </a:t>
            </a:r>
            <a:r>
              <a:rPr lang="en-GB" i="0" baseline="0"/>
              <a:t>Spanish present simple, in addition to expressing habitual actions, is also frequently used to express future intentions/plans. For example, one can say ‘Mañana vamos a California’. We’re going to California tomorrow.’ (Butt &amp; Benjamin, 2004). This is an additional use of the present simple that will be taught later.</a:t>
            </a:r>
            <a:endParaRPr lang="en-US" b="1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545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4 minutes</a:t>
            </a:r>
          </a:p>
          <a:p>
            <a:endParaRPr lang="en-US" b="1" dirty="0"/>
          </a:p>
          <a:p>
            <a:r>
              <a:rPr lang="en-US" b="1" dirty="0"/>
              <a:t>Aim</a:t>
            </a:r>
            <a:r>
              <a:rPr lang="en-US" b="1"/>
              <a:t>: </a:t>
            </a:r>
            <a:r>
              <a:rPr lang="en-US" b="0" baseline="0"/>
              <a:t>to practise aural recognition and spelling of the </a:t>
            </a:r>
            <a:r>
              <a:rPr lang="en-US" b="0" baseline="0" dirty="0"/>
              <a:t>SSCs [j] and </a:t>
            </a:r>
            <a:r>
              <a:rPr lang="en-US" b="0" baseline="0"/>
              <a:t>[gu] (listening)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/>
              <a:t>Click </a:t>
            </a:r>
            <a:r>
              <a:rPr lang="en-US" b="0" dirty="0"/>
              <a:t>the number buttons to play the recording.</a:t>
            </a:r>
            <a:r>
              <a:rPr lang="en-US" b="0" baseline="0" dirty="0"/>
              <a:t> Students listen and try to fill the gaps with the corresponding SSCs.</a:t>
            </a:r>
          </a:p>
          <a:p>
            <a:pPr marL="228600" indent="-228600">
              <a:buAutoNum type="arabicPeriod"/>
            </a:pPr>
            <a:r>
              <a:rPr lang="en-US" b="0" baseline="0"/>
              <a:t>Click </a:t>
            </a:r>
            <a:r>
              <a:rPr lang="en-US" b="0" baseline="0" dirty="0"/>
              <a:t>to reveal the </a:t>
            </a:r>
            <a:r>
              <a:rPr lang="en-US" b="0" baseline="0"/>
              <a:t>place names. These appear clockwise.</a:t>
            </a:r>
            <a:endParaRPr lang="en-US" b="0" dirty="0"/>
          </a:p>
          <a:p>
            <a:endParaRPr lang="en-US" b="0"/>
          </a:p>
          <a:p>
            <a:r>
              <a:rPr lang="en-US" b="1"/>
              <a:t>Sources of population</a:t>
            </a:r>
            <a:r>
              <a:rPr lang="en-US" b="1" baseline="0"/>
              <a:t> data</a:t>
            </a:r>
            <a:r>
              <a:rPr lang="en-US" b="1"/>
              <a:t>:</a:t>
            </a:r>
          </a:p>
          <a:p>
            <a:r>
              <a:rPr lang="en-US" b="0"/>
              <a:t>https://www.statista.com/statistics/991020/number-native-spanish-speakers-country-worldwide/</a:t>
            </a:r>
          </a:p>
          <a:p>
            <a:r>
              <a:rPr lang="en-GB" sz="9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https://www.languagemagazine.com/2019/11/18/spanish-in-the-world/#:~:text=Last%20month%2C%20the%20Instituto%20Cervantes,%25%20of%20the%20world's%20population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/>
              <a:t>Tijuana</a:t>
            </a:r>
          </a:p>
          <a:p>
            <a:pPr marL="228600" indent="-228600">
              <a:buAutoNum type="arabicPeriod"/>
            </a:pPr>
            <a:r>
              <a:rPr lang="en-US" b="0"/>
              <a:t>Ciudad Juárez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/>
              <a:t>Aguascalientes</a:t>
            </a:r>
          </a:p>
          <a:p>
            <a:pPr marL="228600" indent="-228600">
              <a:buAutoNum type="arabicPeriod"/>
            </a:pPr>
            <a:r>
              <a:rPr lang="en-US" b="0"/>
              <a:t>Guadalupe</a:t>
            </a:r>
          </a:p>
          <a:p>
            <a:pPr marL="228600" indent="-228600">
              <a:buAutoNum type="arabicPeriod"/>
            </a:pPr>
            <a:r>
              <a:rPr lang="en-US" b="0"/>
              <a:t>Guanajuato</a:t>
            </a:r>
          </a:p>
          <a:p>
            <a:pPr marL="228600" indent="-228600">
              <a:buAutoNum type="arabicPeriod"/>
            </a:pPr>
            <a:r>
              <a:rPr lang="en-US" b="0"/>
              <a:t>Jiutepec</a:t>
            </a:r>
          </a:p>
          <a:p>
            <a:pPr marL="228600" indent="-228600">
              <a:buAutoNum type="arabicPeriod"/>
            </a:pPr>
            <a:r>
              <a:rPr lang="en-US" b="0"/>
              <a:t>Igualá</a:t>
            </a:r>
          </a:p>
          <a:p>
            <a:pPr marL="228600" indent="-228600">
              <a:buAutoNum type="arabicPeriod"/>
            </a:pPr>
            <a:r>
              <a:rPr lang="en-US" b="0"/>
              <a:t>Guadalajara</a:t>
            </a:r>
          </a:p>
          <a:p>
            <a:pPr marL="228600" indent="-228600">
              <a:buAutoNum type="arabicPeriod"/>
            </a:pPr>
            <a:r>
              <a:rPr lang="en-US" b="0"/>
              <a:t>Jalisco</a:t>
            </a:r>
          </a:p>
          <a:p>
            <a:pPr marL="228600" indent="-228600">
              <a:buAutoNum type="arabicPeriod"/>
            </a:pPr>
            <a:r>
              <a:rPr lang="en-US" b="0"/>
              <a:t>Navajoa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3618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DO NOT DISPLAY DURING ACTIVITY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6966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DO NOT DISPLAY DURING ACTIVITY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79769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ANSWERS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4412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i="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3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ALTERNATIVE</a:t>
            </a:r>
          </a:p>
          <a:p>
            <a:r>
              <a:rPr lang="en-US" b="0"/>
              <a:t>The</a:t>
            </a:r>
            <a:r>
              <a:rPr lang="en-US" b="0" baseline="0"/>
              <a:t> activity is as described on the previous slide, but here the students have to write the whole word.</a:t>
            </a: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178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Timing: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 minutes.</a:t>
            </a:r>
          </a:p>
          <a:p>
            <a:endParaRPr lang="en-US" b="1" dirty="0"/>
          </a:p>
          <a:p>
            <a:r>
              <a:rPr lang="en-GB" b="1" noProof="0" dirty="0"/>
              <a:t>Aim: </a:t>
            </a:r>
            <a:r>
              <a:rPr lang="en-GB" noProof="0" dirty="0"/>
              <a:t>to </a:t>
            </a:r>
            <a:r>
              <a:rPr lang="en-GB" noProof="0"/>
              <a:t>practise with 12 </a:t>
            </a:r>
            <a:r>
              <a:rPr lang="en-GB" noProof="0" dirty="0"/>
              <a:t>words from this week’s </a:t>
            </a:r>
            <a:r>
              <a:rPr lang="en-GB" noProof="0"/>
              <a:t>revisited vocabulary,</a:t>
            </a:r>
            <a:r>
              <a:rPr lang="en-GB" baseline="0" noProof="0"/>
              <a:t> either receptively or productively (see options below)</a:t>
            </a:r>
            <a:r>
              <a:rPr lang="en-GB" noProof="0"/>
              <a:t>.</a:t>
            </a:r>
            <a:endParaRPr lang="en-GB" noProof="0" dirty="0"/>
          </a:p>
          <a:p>
            <a:endParaRPr lang="en-GB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noProof="0" dirty="0"/>
              <a:t>Procedure:</a:t>
            </a:r>
            <a:r>
              <a:rPr lang="en-GB" noProof="0" dirty="0"/>
              <a:t/>
            </a:r>
            <a:br>
              <a:rPr lang="en-GB" noProof="0" dirty="0"/>
            </a:br>
            <a:r>
              <a:rPr lang="en-GB" noProof="0" dirty="0"/>
              <a:t>1. Students read the message and try to fill in the gaps with </a:t>
            </a:r>
            <a:r>
              <a:rPr lang="en-GB" noProof="0"/>
              <a:t>the words </a:t>
            </a:r>
            <a:r>
              <a:rPr lang="en-GB" noProof="0" dirty="0"/>
              <a:t>from </a:t>
            </a:r>
            <a:r>
              <a:rPr lang="en-GB" noProof="0"/>
              <a:t>the table on the right.</a:t>
            </a:r>
            <a:endParaRPr lang="en-GB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2</a:t>
            </a:r>
            <a:r>
              <a:rPr lang="en-GB" noProof="0"/>
              <a:t>. The teacher </a:t>
            </a:r>
            <a:r>
              <a:rPr lang="en-GB" noProof="0" dirty="0"/>
              <a:t>plays the audio (see audio button at the top) and students check their answers.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3</a:t>
            </a:r>
            <a:r>
              <a:rPr lang="en-GB" noProof="0"/>
              <a:t>. Click to reveal each answer.</a:t>
            </a:r>
            <a:endParaRPr lang="en-GB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4</a:t>
            </a:r>
            <a:r>
              <a:rPr lang="en-GB" noProof="0"/>
              <a:t>. Elicit the meaning of each</a:t>
            </a:r>
            <a:r>
              <a:rPr lang="en-GB" baseline="0" noProof="0"/>
              <a:t> sentence phrase by phrase, or by asking direct questions.</a:t>
            </a:r>
            <a:endParaRPr lang="en-GB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noProof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noProof="0" dirty="0"/>
              <a:t>Note</a:t>
            </a:r>
            <a:r>
              <a:rPr lang="en-GB" i="0" noProof="0"/>
              <a:t>: </a:t>
            </a:r>
            <a:r>
              <a:rPr lang="en-GB" noProof="0"/>
              <a:t>Depending on class ability, some or all English words could be removed so students have to consider which is the most suitable word for that specific gap</a:t>
            </a:r>
            <a:r>
              <a:rPr lang="en-GB" baseline="0" noProof="0"/>
              <a:t> in </a:t>
            </a:r>
            <a:r>
              <a:rPr lang="en-GB" noProof="0"/>
              <a:t>the context.</a:t>
            </a:r>
          </a:p>
          <a:p>
            <a:r>
              <a:rPr lang="en-GB" sz="1200" b="0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Alternatively, to create a productive recall task, teachers</a:t>
            </a:r>
            <a:r>
              <a:rPr lang="en-GB" sz="1200" b="1" kern="1200" noProof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noProof="0"/>
              <a:t>might remove the column of Spanish words, or provide them with first letter prompts, only. </a:t>
            </a:r>
            <a:br>
              <a:rPr lang="en-GB" noProof="0"/>
            </a:br>
            <a:r>
              <a:rPr lang="en-GB" noProof="0"/>
              <a:t>There is, of course, the most challenging option, i.e., to remove some / all English and Spanish words.</a:t>
            </a:r>
            <a:br>
              <a:rPr lang="en-GB" noProof="0"/>
            </a:br>
            <a:r>
              <a:rPr lang="en-GB" noProof="0"/>
              <a:t>Note: if the Spanish words are removed, the ‘listen and check’ also acquires more challenge, as students may also engage in some transcription. </a:t>
            </a:r>
            <a:endParaRPr lang="x-none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/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915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</a:t>
            </a:r>
            <a:r>
              <a:rPr lang="en-US" b="1"/>
              <a:t>: </a:t>
            </a:r>
            <a:r>
              <a:rPr lang="en-US" b="0"/>
              <a:t>to </a:t>
            </a:r>
            <a:r>
              <a:rPr lang="en-US" b="0" dirty="0"/>
              <a:t>recap the 1</a:t>
            </a:r>
            <a:r>
              <a:rPr lang="en-US" b="0" baseline="30000" dirty="0"/>
              <a:t>st</a:t>
            </a:r>
            <a:r>
              <a:rPr lang="en-US" b="0" dirty="0"/>
              <a:t>, 2</a:t>
            </a:r>
            <a:r>
              <a:rPr lang="en-US" b="0" baseline="30000" dirty="0"/>
              <a:t>nd</a:t>
            </a:r>
            <a:r>
              <a:rPr lang="en-US" b="0" dirty="0"/>
              <a:t> and 3</a:t>
            </a:r>
            <a:r>
              <a:rPr lang="en-US" b="0" baseline="30000" dirty="0"/>
              <a:t>rd</a:t>
            </a:r>
            <a:r>
              <a:rPr lang="en-US" b="0" dirty="0"/>
              <a:t> person </a:t>
            </a:r>
            <a:r>
              <a:rPr lang="en-US" b="0"/>
              <a:t>singular</a:t>
            </a:r>
            <a:r>
              <a:rPr lang="en-US" b="0" baseline="0"/>
              <a:t> forms of </a:t>
            </a:r>
            <a:r>
              <a:rPr lang="en-US" b="0" baseline="0" dirty="0"/>
              <a:t>the </a:t>
            </a:r>
            <a:r>
              <a:rPr lang="en-US" b="0" baseline="0" dirty="0" err="1"/>
              <a:t>preterite</a:t>
            </a:r>
            <a:r>
              <a:rPr lang="en-US" b="0" baseline="0" dirty="0"/>
              <a:t> tense of ‘</a:t>
            </a:r>
            <a:r>
              <a:rPr lang="en-US" b="0" baseline="0" dirty="0" err="1"/>
              <a:t>ir</a:t>
            </a:r>
            <a:r>
              <a:rPr lang="en-US" b="0" baseline="0" dirty="0"/>
              <a:t>’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</a:t>
            </a:r>
            <a:r>
              <a:rPr lang="en-US" b="0"/>
              <a:t>. Click </a:t>
            </a:r>
            <a:r>
              <a:rPr lang="en-US" b="0" dirty="0"/>
              <a:t>to go</a:t>
            </a:r>
            <a:r>
              <a:rPr lang="en-US" b="0" baseline="0" dirty="0"/>
              <a:t> through the slide. Gaps are left to allow teachers to elicit answers for students.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427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</a:t>
            </a:r>
            <a:r>
              <a:rPr lang="en-US" b="0" dirty="0"/>
              <a:t> 8 minutes</a:t>
            </a:r>
          </a:p>
          <a:p>
            <a:endParaRPr lang="en-US" b="1" dirty="0"/>
          </a:p>
          <a:p>
            <a:r>
              <a:rPr lang="en-US" b="1" dirty="0"/>
              <a:t>Aim</a:t>
            </a:r>
            <a:r>
              <a:rPr lang="en-US" b="1"/>
              <a:t>: </a:t>
            </a:r>
            <a:r>
              <a:rPr lang="en-US" b="0"/>
              <a:t>to practise recognising</a:t>
            </a:r>
            <a:r>
              <a:rPr lang="en-US" b="0" baseline="0"/>
              <a:t> and understanding </a:t>
            </a:r>
            <a:r>
              <a:rPr lang="en-US" b="0"/>
              <a:t>the </a:t>
            </a:r>
            <a:r>
              <a:rPr lang="en-US" b="0" dirty="0"/>
              <a:t>1</a:t>
            </a:r>
            <a:r>
              <a:rPr lang="en-US" b="0" baseline="30000" dirty="0"/>
              <a:t>st</a:t>
            </a:r>
            <a:r>
              <a:rPr lang="en-US" b="0" baseline="0" dirty="0"/>
              <a:t>, 2</a:t>
            </a:r>
            <a:r>
              <a:rPr lang="en-US" b="0" baseline="30000" dirty="0"/>
              <a:t>nd</a:t>
            </a:r>
            <a:r>
              <a:rPr lang="en-US" b="0" baseline="0" dirty="0"/>
              <a:t> and 3</a:t>
            </a:r>
            <a:r>
              <a:rPr lang="en-US" b="0" baseline="30000" dirty="0"/>
              <a:t>rd</a:t>
            </a:r>
            <a:r>
              <a:rPr lang="en-US" b="0" baseline="0" dirty="0"/>
              <a:t> person singular forms of ‘</a:t>
            </a:r>
            <a:r>
              <a:rPr lang="en-US" b="0" baseline="0" err="1"/>
              <a:t>ir</a:t>
            </a:r>
            <a:r>
              <a:rPr lang="en-US" b="0" baseline="0"/>
              <a:t>’ and vocabulary (listening activity).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</a:t>
            </a:r>
            <a:r>
              <a:rPr lang="en-US" b="0"/>
              <a:t>should copy </a:t>
            </a:r>
            <a:r>
              <a:rPr lang="en-US" b="0" dirty="0"/>
              <a:t>the </a:t>
            </a:r>
            <a:r>
              <a:rPr lang="en-US" b="0"/>
              <a:t>table</a:t>
            </a:r>
            <a:r>
              <a:rPr lang="en-US" b="0" baseline="0"/>
              <a:t> into </a:t>
            </a:r>
            <a:r>
              <a:rPr lang="en-US" b="0" baseline="0" dirty="0"/>
              <a:t>their exercise books.</a:t>
            </a:r>
            <a:endParaRPr lang="en-US" b="0" dirty="0"/>
          </a:p>
          <a:p>
            <a:r>
              <a:rPr lang="en-US" b="0" dirty="0"/>
              <a:t>2</a:t>
            </a:r>
            <a:r>
              <a:rPr lang="en-US" b="0"/>
              <a:t>. Click </a:t>
            </a:r>
            <a:r>
              <a:rPr lang="en-US" b="0" dirty="0"/>
              <a:t>the number button to play the recording. Students</a:t>
            </a:r>
            <a:r>
              <a:rPr lang="en-US" b="0" baseline="0" dirty="0"/>
              <a:t> listen and </a:t>
            </a:r>
            <a:r>
              <a:rPr lang="en-US" b="0" baseline="0"/>
              <a:t>either tick </a:t>
            </a:r>
            <a:r>
              <a:rPr lang="en-US" b="0" baseline="0" dirty="0"/>
              <a:t>the </a:t>
            </a:r>
            <a:r>
              <a:rPr lang="en-US" b="0" baseline="0" dirty="0" err="1"/>
              <a:t>yo</a:t>
            </a:r>
            <a:r>
              <a:rPr lang="en-US" b="0" baseline="0" dirty="0"/>
              <a:t>, </a:t>
            </a:r>
            <a:r>
              <a:rPr lang="en-US" b="0" baseline="0" dirty="0" err="1"/>
              <a:t>tú</a:t>
            </a:r>
            <a:r>
              <a:rPr lang="en-US" b="0" baseline="0" dirty="0"/>
              <a:t> or </a:t>
            </a:r>
            <a:r>
              <a:rPr lang="en-US" b="0" baseline="0" dirty="0" err="1"/>
              <a:t>él</a:t>
            </a:r>
            <a:r>
              <a:rPr lang="en-US" b="0" baseline="0" dirty="0"/>
              <a:t> column, and then write in English where the person went and when.</a:t>
            </a:r>
            <a:endParaRPr lang="en-US" b="0" dirty="0"/>
          </a:p>
          <a:p>
            <a:r>
              <a:rPr lang="en-US" b="0" dirty="0"/>
              <a:t>3. Answers for each question are revealed individually</a:t>
            </a:r>
            <a:r>
              <a:rPr lang="en-US" b="0" baseline="0" dirty="0"/>
              <a:t> on </a:t>
            </a:r>
            <a:r>
              <a:rPr lang="en-US" b="0" baseline="0"/>
              <a:t>each click (appearing row by row), allowing for individual answers to be elicited.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 err="1"/>
              <a:t>Fue</a:t>
            </a:r>
            <a:r>
              <a:rPr lang="en-US" b="0" dirty="0"/>
              <a:t> al </a:t>
            </a:r>
            <a:r>
              <a:rPr lang="en-US" b="0" dirty="0" err="1"/>
              <a:t>museo</a:t>
            </a:r>
            <a:r>
              <a:rPr lang="en-US" b="0" dirty="0"/>
              <a:t> el </a:t>
            </a:r>
            <a:r>
              <a:rPr lang="en-US" b="0" dirty="0" err="1"/>
              <a:t>jueves</a:t>
            </a:r>
            <a:r>
              <a:rPr lang="en-US" b="0" dirty="0"/>
              <a:t> </a:t>
            </a:r>
            <a:r>
              <a:rPr lang="en-US" b="0" dirty="0" err="1"/>
              <a:t>pasado</a:t>
            </a:r>
            <a:r>
              <a:rPr lang="en-US" b="0" dirty="0"/>
              <a:t>.</a:t>
            </a:r>
          </a:p>
          <a:p>
            <a:pPr marL="228600" indent="-228600">
              <a:buAutoNum type="arabicPeriod"/>
            </a:pPr>
            <a:r>
              <a:rPr lang="en-US" b="0"/>
              <a:t>Fui </a:t>
            </a:r>
            <a:r>
              <a:rPr lang="en-US" b="0" dirty="0"/>
              <a:t>a </a:t>
            </a:r>
            <a:r>
              <a:rPr lang="en-US" b="0" dirty="0" err="1"/>
              <a:t>visitar</a:t>
            </a:r>
            <a:r>
              <a:rPr lang="en-US" b="0" dirty="0"/>
              <a:t> </a:t>
            </a:r>
            <a:r>
              <a:rPr lang="en-US" b="0"/>
              <a:t>la torre ayer.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 err="1"/>
              <a:t>Fue</a:t>
            </a:r>
            <a:r>
              <a:rPr lang="en-US" b="0" dirty="0"/>
              <a:t> al</a:t>
            </a:r>
            <a:r>
              <a:rPr lang="en-US" b="0" baseline="0" dirty="0"/>
              <a:t> cine </a:t>
            </a:r>
            <a:r>
              <a:rPr lang="en-US" b="0" baseline="0" dirty="0" err="1"/>
              <a:t>por</a:t>
            </a:r>
            <a:r>
              <a:rPr lang="en-US" b="0" baseline="0" dirty="0"/>
              <a:t> la </a:t>
            </a:r>
            <a:r>
              <a:rPr lang="en-US" b="0" baseline="0" dirty="0" err="1"/>
              <a:t>tarde</a:t>
            </a:r>
            <a:r>
              <a:rPr lang="en-US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="0" baseline="0"/>
              <a:t>Fuiste </a:t>
            </a:r>
            <a:r>
              <a:rPr lang="en-US" b="0" baseline="0" dirty="0"/>
              <a:t>a la casa </a:t>
            </a:r>
            <a:r>
              <a:rPr lang="en-US" b="0" baseline="0"/>
              <a:t>de un abuelo el martes pasado.</a:t>
            </a:r>
            <a:endParaRPr lang="en-US" b="0" baseline="0" dirty="0"/>
          </a:p>
          <a:p>
            <a:pPr marL="228600" indent="-228600">
              <a:buAutoNum type="arabicPeriod"/>
            </a:pPr>
            <a:r>
              <a:rPr lang="en-US" b="0" baseline="0"/>
              <a:t>Fui al campo con el perro por la mañana.</a:t>
            </a:r>
            <a:endParaRPr lang="en-US" b="0" baseline="0" dirty="0"/>
          </a:p>
          <a:p>
            <a:pPr marL="228600" marR="0" lvl="0" indent="-228600" algn="l" defTabSz="685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 err="1"/>
              <a:t>Fuiste</a:t>
            </a:r>
            <a:r>
              <a:rPr lang="en-US" b="0" baseline="0" dirty="0"/>
              <a:t> al mercado para </a:t>
            </a:r>
            <a:r>
              <a:rPr lang="en-US" b="0" baseline="0" dirty="0" err="1"/>
              <a:t>comprar</a:t>
            </a:r>
            <a:r>
              <a:rPr lang="en-US" b="0" baseline="0" dirty="0"/>
              <a:t> </a:t>
            </a:r>
            <a:r>
              <a:rPr lang="en-US" b="0" baseline="0" dirty="0" err="1"/>
              <a:t>ropa</a:t>
            </a:r>
            <a:r>
              <a:rPr lang="en-US" b="0" baseline="0" dirty="0"/>
              <a:t> </a:t>
            </a:r>
            <a:r>
              <a:rPr lang="en-US" b="0" baseline="0" dirty="0" err="1"/>
              <a:t>después</a:t>
            </a:r>
            <a:r>
              <a:rPr lang="en-US" b="0" baseline="0" dirty="0"/>
              <a:t> de </a:t>
            </a:r>
            <a:r>
              <a:rPr lang="en-US" b="0" baseline="0" dirty="0" err="1"/>
              <a:t>desayunar</a:t>
            </a:r>
            <a:r>
              <a:rPr lang="en-US" b="0" baseline="0" dirty="0"/>
              <a:t>.</a:t>
            </a:r>
          </a:p>
          <a:p>
            <a:pPr marL="228600" marR="0" lvl="0" indent="-228600" algn="l" defTabSz="685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 err="1"/>
              <a:t>Fue</a:t>
            </a:r>
            <a:r>
              <a:rPr lang="en-US" b="0" baseline="0" dirty="0"/>
              <a:t> a la </a:t>
            </a:r>
            <a:r>
              <a:rPr lang="en-US" b="0" baseline="0" dirty="0" err="1"/>
              <a:t>frontera</a:t>
            </a:r>
            <a:r>
              <a:rPr lang="en-US" b="0" baseline="0" dirty="0"/>
              <a:t> con Italia la </a:t>
            </a:r>
            <a:r>
              <a:rPr lang="en-US" b="0" baseline="0" dirty="0" err="1"/>
              <a:t>semana</a:t>
            </a:r>
            <a:r>
              <a:rPr lang="en-US" b="0" baseline="0" dirty="0"/>
              <a:t> </a:t>
            </a:r>
            <a:r>
              <a:rPr lang="en-US" b="0" baseline="0" dirty="0" err="1"/>
              <a:t>pasada</a:t>
            </a:r>
            <a:r>
              <a:rPr lang="en-US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="0" baseline="0"/>
              <a:t>Fui </a:t>
            </a:r>
            <a:r>
              <a:rPr lang="en-US" b="0" baseline="0" dirty="0"/>
              <a:t>al </a:t>
            </a:r>
            <a:r>
              <a:rPr lang="en-US" b="0" baseline="0" dirty="0" err="1"/>
              <a:t>estadio</a:t>
            </a:r>
            <a:r>
              <a:rPr lang="en-US" b="0" baseline="0" dirty="0"/>
              <a:t> </a:t>
            </a:r>
            <a:r>
              <a:rPr lang="en-US" b="0" baseline="0"/>
              <a:t>de futbol por la noche. </a:t>
            </a:r>
            <a:endParaRPr lang="en-US" b="0" dirty="0"/>
          </a:p>
          <a:p>
            <a:endParaRPr lang="en-US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570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</a:t>
            </a:r>
            <a:r>
              <a:rPr lang="en-US" b="1"/>
              <a:t>: </a:t>
            </a:r>
            <a:r>
              <a:rPr lang="en-US" b="0"/>
              <a:t>to</a:t>
            </a:r>
            <a:r>
              <a:rPr lang="en-US" b="0" baseline="0"/>
              <a:t> recap </a:t>
            </a:r>
            <a:r>
              <a:rPr lang="en-US" b="0"/>
              <a:t>the</a:t>
            </a:r>
            <a:r>
              <a:rPr lang="en-US" b="0" baseline="0"/>
              <a:t> </a:t>
            </a:r>
            <a:r>
              <a:rPr lang="en-US" b="0" baseline="0" dirty="0"/>
              <a:t>1</a:t>
            </a:r>
            <a:r>
              <a:rPr lang="en-US" b="0" baseline="30000" dirty="0"/>
              <a:t>st</a:t>
            </a:r>
            <a:r>
              <a:rPr lang="en-US" b="0" baseline="0" dirty="0"/>
              <a:t>, 2</a:t>
            </a:r>
            <a:r>
              <a:rPr lang="en-US" b="0" baseline="30000" dirty="0"/>
              <a:t>nd</a:t>
            </a:r>
            <a:r>
              <a:rPr lang="en-US" b="0" baseline="0" dirty="0"/>
              <a:t> and 3</a:t>
            </a:r>
            <a:r>
              <a:rPr lang="en-US" b="0" baseline="30000" dirty="0"/>
              <a:t>rd</a:t>
            </a:r>
            <a:r>
              <a:rPr lang="en-US" b="0" baseline="0" dirty="0"/>
              <a:t> person </a:t>
            </a:r>
            <a:r>
              <a:rPr lang="en-US" b="0" baseline="0"/>
              <a:t>singular forms of </a:t>
            </a:r>
            <a:r>
              <a:rPr lang="en-US" b="0" baseline="0" dirty="0" err="1"/>
              <a:t>hacer</a:t>
            </a:r>
            <a:r>
              <a:rPr lang="en-US" b="0" baseline="0" dirty="0"/>
              <a:t> in the </a:t>
            </a:r>
            <a:r>
              <a:rPr lang="en-US" b="0" baseline="0" dirty="0" err="1"/>
              <a:t>preterite</a:t>
            </a:r>
            <a:r>
              <a:rPr lang="en-US" b="0" baseline="0" dirty="0"/>
              <a:t> tense.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</a:t>
            </a:r>
            <a:r>
              <a:rPr lang="en-US" b="0"/>
              <a:t>. Click</a:t>
            </a:r>
            <a:r>
              <a:rPr lang="en-US" b="0" baseline="0"/>
              <a:t> </a:t>
            </a:r>
            <a:r>
              <a:rPr lang="en-US" b="0" baseline="0" dirty="0"/>
              <a:t>to go through the slide. Gaps are left to allow teachers to elicit answers from students.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4427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6 minutes (for </a:t>
            </a:r>
            <a:r>
              <a:rPr lang="en-US" b="0"/>
              <a:t>slides 9 and 10)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Aim</a:t>
            </a:r>
            <a:r>
              <a:rPr lang="en-US" b="1"/>
              <a:t>: </a:t>
            </a:r>
            <a:r>
              <a:rPr lang="en-US" b="0"/>
              <a:t>to</a:t>
            </a:r>
            <a:r>
              <a:rPr lang="en-US" b="0" baseline="0"/>
              <a:t> connect the meanings of the pronouns ‘yo’, ‘tú’, ‘él’ and ‘ella’ with the </a:t>
            </a:r>
            <a:r>
              <a:rPr lang="en-US" b="0"/>
              <a:t>1</a:t>
            </a:r>
            <a:r>
              <a:rPr lang="en-US" b="0" baseline="30000"/>
              <a:t>st</a:t>
            </a:r>
            <a:r>
              <a:rPr lang="en-US" b="0" dirty="0"/>
              <a:t>, 2</a:t>
            </a:r>
            <a:r>
              <a:rPr lang="en-US" b="0" baseline="30000" dirty="0"/>
              <a:t>nd</a:t>
            </a:r>
            <a:r>
              <a:rPr lang="en-US" b="0" dirty="0"/>
              <a:t> and 3</a:t>
            </a:r>
            <a:r>
              <a:rPr lang="en-US" b="0" baseline="30000" dirty="0"/>
              <a:t>rd</a:t>
            </a:r>
            <a:r>
              <a:rPr lang="en-US" b="0" dirty="0"/>
              <a:t> person singular</a:t>
            </a:r>
            <a:r>
              <a:rPr lang="en-US" b="0" baseline="0" dirty="0"/>
              <a:t> forms </a:t>
            </a:r>
            <a:r>
              <a:rPr lang="en-US" b="0" baseline="0"/>
              <a:t>of hacer in the preterite.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/>
              <a:t>Students write 1-6 in their books. For each number, there will be two verbs to write. </a:t>
            </a:r>
          </a:p>
          <a:p>
            <a:pPr marL="228600" indent="-228600">
              <a:buAutoNum type="arabicPeriod"/>
            </a:pPr>
            <a:r>
              <a:rPr lang="en-US" b="0"/>
              <a:t>They</a:t>
            </a:r>
            <a:r>
              <a:rPr lang="en-US" b="0" baseline="0"/>
              <a:t> need to </a:t>
            </a:r>
            <a:r>
              <a:rPr lang="en-US" b="0"/>
              <a:t>look </a:t>
            </a:r>
            <a:r>
              <a:rPr lang="en-US" b="0" dirty="0"/>
              <a:t>at the messages and choose which of the three verbs in </a:t>
            </a:r>
            <a:r>
              <a:rPr lang="en-US" b="0"/>
              <a:t>bold completes each sentence. The subject pronoun (yo, tú, él or ella) is given as a cue. The first three were revised in the listening activity earlier in the lesson; a</a:t>
            </a:r>
            <a:r>
              <a:rPr lang="en-US" b="0" baseline="0"/>
              <a:t> quick check of students’ understanding of ‘ella’ before starting the activity would be useful.</a:t>
            </a:r>
            <a:endParaRPr lang="en-US" b="0"/>
          </a:p>
          <a:p>
            <a:pPr marL="228600" indent="-228600">
              <a:buAutoNum type="arabicPeriod"/>
            </a:pPr>
            <a:r>
              <a:rPr lang="en-US" b="0"/>
              <a:t>Answers </a:t>
            </a:r>
            <a:r>
              <a:rPr lang="en-US" b="0" dirty="0"/>
              <a:t>are revealed </a:t>
            </a:r>
            <a:r>
              <a:rPr lang="en-US" b="0"/>
              <a:t>by clicking.</a:t>
            </a:r>
          </a:p>
          <a:p>
            <a:pPr marL="228600" indent="-228600">
              <a:buAutoNum type="arabicPeriod"/>
            </a:pPr>
            <a:r>
              <a:rPr lang="en-US" b="0"/>
              <a:t>To check</a:t>
            </a:r>
            <a:r>
              <a:rPr lang="en-US" b="0" baseline="0"/>
              <a:t> understanding, t</a:t>
            </a:r>
            <a:r>
              <a:rPr lang="en-US" b="0"/>
              <a:t>he </a:t>
            </a:r>
            <a:r>
              <a:rPr lang="en-US" b="0" dirty="0"/>
              <a:t>sentences can </a:t>
            </a:r>
            <a:r>
              <a:rPr lang="en-US" b="0"/>
              <a:t>be orally translated into English</a:t>
            </a:r>
            <a:r>
              <a:rPr lang="en-US" b="0" baseline="0"/>
              <a:t> </a:t>
            </a:r>
            <a:r>
              <a:rPr lang="en-US" b="0" baseline="0" dirty="0"/>
              <a:t>before moving onto the </a:t>
            </a:r>
            <a:r>
              <a:rPr lang="en-US" b="0" baseline="0"/>
              <a:t>next slide, where </a:t>
            </a:r>
            <a:r>
              <a:rPr lang="en-US" b="0" baseline="0" dirty="0"/>
              <a:t>the activity </a:t>
            </a:r>
            <a:r>
              <a:rPr lang="en-US" b="0" baseline="0"/>
              <a:t>continues.</a:t>
            </a:r>
            <a:endParaRPr lang="en-US" b="0" baseline="0" dirty="0"/>
          </a:p>
          <a:p>
            <a:pPr marL="228600" indent="-228600">
              <a:buAutoNum type="arabicPeriod"/>
            </a:pPr>
            <a:r>
              <a:rPr lang="en-US" b="0" baseline="0"/>
              <a:t>As an optional extension, students could be asked to note how many examples on each slide they find for 1) hacer as ‘do’; 2) hacer as ‘make’; 3) where hacer would be better translated using another verb (e.g. hacer fila – to line up).</a:t>
            </a:r>
            <a:endParaRPr lang="en-US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47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342668" indent="0" algn="ctr">
              <a:buNone/>
              <a:defRPr sz="1500"/>
            </a:lvl2pPr>
            <a:lvl3pPr marL="685358" indent="0" algn="ctr">
              <a:buNone/>
              <a:defRPr sz="1400"/>
            </a:lvl3pPr>
            <a:lvl4pPr marL="1028037" indent="0" algn="ctr">
              <a:buNone/>
              <a:defRPr sz="1200"/>
            </a:lvl4pPr>
            <a:lvl5pPr marL="1370716" indent="0" algn="ctr">
              <a:buNone/>
              <a:defRPr sz="1200"/>
            </a:lvl5pPr>
            <a:lvl6pPr marL="1713407" indent="0" algn="ctr">
              <a:buNone/>
              <a:defRPr sz="1200"/>
            </a:lvl6pPr>
            <a:lvl7pPr marL="2056073" indent="0" algn="ctr">
              <a:buNone/>
              <a:defRPr sz="1200"/>
            </a:lvl7pPr>
            <a:lvl8pPr marL="2398740" indent="0" algn="ctr">
              <a:buNone/>
              <a:defRPr sz="1200"/>
            </a:lvl8pPr>
            <a:lvl9pPr marL="2741408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385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1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273871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0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23744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174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700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280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0211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6DACE-91D4-F84C-BC79-BE1BB5A5CA8D}"/>
              </a:ext>
            </a:extLst>
          </p:cNvPr>
          <p:cNvSpPr txBox="1"/>
          <p:nvPr userDrawn="1"/>
        </p:nvSpPr>
        <p:spPr>
          <a:xfrm>
            <a:off x="628650" y="1442545"/>
            <a:ext cx="4526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4472C4">
                    <a:lumMod val="50000"/>
                  </a:srgbClr>
                </a:solidFill>
                <a:latin typeface="Century Gothic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35007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0530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44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907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37952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397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90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2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accent5">
                    <a:lumMod val="50000"/>
                  </a:schemeClr>
                </a:solidFill>
              </a:defRPr>
            </a:lvl1pPr>
            <a:lvl2pPr marL="34266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0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7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4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81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668" indent="0">
              <a:buNone/>
              <a:defRPr sz="1500" b="1"/>
            </a:lvl2pPr>
            <a:lvl3pPr marL="685358" indent="0">
              <a:buNone/>
              <a:defRPr sz="1400" b="1"/>
            </a:lvl3pPr>
            <a:lvl4pPr marL="1028037" indent="0">
              <a:buNone/>
              <a:defRPr sz="1200" b="1"/>
            </a:lvl4pPr>
            <a:lvl5pPr marL="1370716" indent="0">
              <a:buNone/>
              <a:defRPr sz="1200" b="1"/>
            </a:lvl5pPr>
            <a:lvl6pPr marL="1713407" indent="0">
              <a:buNone/>
              <a:defRPr sz="1200" b="1"/>
            </a:lvl6pPr>
            <a:lvl7pPr marL="2056073" indent="0">
              <a:buNone/>
              <a:defRPr sz="1200" b="1"/>
            </a:lvl7pPr>
            <a:lvl8pPr marL="2398740" indent="0">
              <a:buNone/>
              <a:defRPr sz="1200" b="1"/>
            </a:lvl8pPr>
            <a:lvl9pPr marL="274140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668" indent="0">
              <a:buNone/>
              <a:defRPr sz="1500" b="1"/>
            </a:lvl2pPr>
            <a:lvl3pPr marL="685358" indent="0">
              <a:buNone/>
              <a:defRPr sz="1400" b="1"/>
            </a:lvl3pPr>
            <a:lvl4pPr marL="1028037" indent="0">
              <a:buNone/>
              <a:defRPr sz="1200" b="1"/>
            </a:lvl4pPr>
            <a:lvl5pPr marL="1370716" indent="0">
              <a:buNone/>
              <a:defRPr sz="1200" b="1"/>
            </a:lvl5pPr>
            <a:lvl6pPr marL="1713407" indent="0">
              <a:buNone/>
              <a:defRPr sz="1200" b="1"/>
            </a:lvl6pPr>
            <a:lvl7pPr marL="2056073" indent="0">
              <a:buNone/>
              <a:defRPr sz="1200" b="1"/>
            </a:lvl7pPr>
            <a:lvl8pPr marL="2398740" indent="0">
              <a:buNone/>
              <a:defRPr sz="1200" b="1"/>
            </a:lvl8pPr>
            <a:lvl9pPr marL="274140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4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6DACE-91D4-F84C-BC79-BE1BB5A5CA8D}"/>
              </a:ext>
            </a:extLst>
          </p:cNvPr>
          <p:cNvSpPr txBox="1"/>
          <p:nvPr userDrawn="1"/>
        </p:nvSpPr>
        <p:spPr>
          <a:xfrm>
            <a:off x="628678" y="1442572"/>
            <a:ext cx="4526675" cy="346247"/>
          </a:xfrm>
          <a:prstGeom prst="rect">
            <a:avLst/>
          </a:prstGeom>
          <a:noFill/>
        </p:spPr>
        <p:txBody>
          <a:bodyPr wrap="square" lIns="68541" tIns="34289" rIns="68541" bIns="34289" rtlCol="0">
            <a:spAutoFit/>
          </a:bodyPr>
          <a:lstStyle/>
          <a:p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53176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1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8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668" indent="0">
              <a:buNone/>
              <a:defRPr sz="1100"/>
            </a:lvl2pPr>
            <a:lvl3pPr marL="685358" indent="0">
              <a:buNone/>
              <a:defRPr sz="900"/>
            </a:lvl3pPr>
            <a:lvl4pPr marL="1028037" indent="0">
              <a:buNone/>
              <a:defRPr sz="800"/>
            </a:lvl4pPr>
            <a:lvl5pPr marL="1370716" indent="0">
              <a:buNone/>
              <a:defRPr sz="800"/>
            </a:lvl5pPr>
            <a:lvl6pPr marL="1713407" indent="0">
              <a:buNone/>
              <a:defRPr sz="800"/>
            </a:lvl6pPr>
            <a:lvl7pPr marL="2056073" indent="0">
              <a:buNone/>
              <a:defRPr sz="800"/>
            </a:lvl7pPr>
            <a:lvl8pPr marL="2398740" indent="0">
              <a:buNone/>
              <a:defRPr sz="800"/>
            </a:lvl8pPr>
            <a:lvl9pPr marL="274140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47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98"/>
            <a:ext cx="4629150" cy="365521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/>
            </a:lvl1pPr>
            <a:lvl2pPr marL="342668" indent="0">
              <a:buNone/>
              <a:defRPr sz="2100"/>
            </a:lvl2pPr>
            <a:lvl3pPr marL="685358" indent="0">
              <a:buNone/>
              <a:defRPr sz="1800"/>
            </a:lvl3pPr>
            <a:lvl4pPr marL="1028037" indent="0">
              <a:buNone/>
              <a:defRPr sz="1500"/>
            </a:lvl4pPr>
            <a:lvl5pPr marL="1370716" indent="0">
              <a:buNone/>
              <a:defRPr sz="1500"/>
            </a:lvl5pPr>
            <a:lvl6pPr marL="1713407" indent="0">
              <a:buNone/>
              <a:defRPr sz="1500"/>
            </a:lvl6pPr>
            <a:lvl7pPr marL="2056073" indent="0">
              <a:buNone/>
              <a:defRPr sz="1500"/>
            </a:lvl7pPr>
            <a:lvl8pPr marL="2398740" indent="0">
              <a:buNone/>
              <a:defRPr sz="1500"/>
            </a:lvl8pPr>
            <a:lvl9pPr marL="2741408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668" indent="0">
              <a:buNone/>
              <a:defRPr sz="1100"/>
            </a:lvl2pPr>
            <a:lvl3pPr marL="685358" indent="0">
              <a:buNone/>
              <a:defRPr sz="900"/>
            </a:lvl3pPr>
            <a:lvl4pPr marL="1028037" indent="0">
              <a:buNone/>
              <a:defRPr sz="800"/>
            </a:lvl4pPr>
            <a:lvl5pPr marL="1370716" indent="0">
              <a:buNone/>
              <a:defRPr sz="800"/>
            </a:lvl5pPr>
            <a:lvl6pPr marL="1713407" indent="0">
              <a:buNone/>
              <a:defRPr sz="800"/>
            </a:lvl6pPr>
            <a:lvl7pPr marL="2056073" indent="0">
              <a:buNone/>
              <a:defRPr sz="800"/>
            </a:lvl7pPr>
            <a:lvl8pPr marL="2398740" indent="0">
              <a:buNone/>
              <a:defRPr sz="800"/>
            </a:lvl8pPr>
            <a:lvl9pPr marL="2741408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674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32305"/>
            <a:ext cx="7886700" cy="994172"/>
          </a:xfrm>
          <a:prstGeom prst="rect">
            <a:avLst/>
          </a:prstGeom>
        </p:spPr>
        <p:txBody>
          <a:bodyPr vert="horz" lIns="68541" tIns="34289" rIns="68541" bIns="3428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B177A-FB9B-624B-90F1-42CB20E9E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41" tIns="34289" rIns="68541" bIns="342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9962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35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346" indent="-171346" algn="l" defTabSz="68535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51403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856703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199370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1542038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1884728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40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086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777" indent="-171346" algn="l" defTabSz="68535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6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5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37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16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07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073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740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408" algn="l" defTabSz="68535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3230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B177A-FB9B-624B-90F1-42CB20E9E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392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1.wav"/><Relationship Id="rId12" Type="http://schemas.openxmlformats.org/officeDocument/2006/relationships/audio" Target="../media/audio25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20.wav"/><Relationship Id="rId11" Type="http://schemas.openxmlformats.org/officeDocument/2006/relationships/image" Target="../media/image27.jpg"/><Relationship Id="rId5" Type="http://schemas.openxmlformats.org/officeDocument/2006/relationships/audio" Target="../media/audio19.wav"/><Relationship Id="rId10" Type="http://schemas.openxmlformats.org/officeDocument/2006/relationships/audio" Target="../media/audio24.wav"/><Relationship Id="rId4" Type="http://schemas.openxmlformats.org/officeDocument/2006/relationships/notesSlide" Target="../notesSlides/notesSlide11.xml"/><Relationship Id="rId9" Type="http://schemas.openxmlformats.org/officeDocument/2006/relationships/audio" Target="../media/audio2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13" Type="http://schemas.openxmlformats.org/officeDocument/2006/relationships/audio" Target="../media/audio35.wav"/><Relationship Id="rId3" Type="http://schemas.openxmlformats.org/officeDocument/2006/relationships/image" Target="../media/image18.png"/><Relationship Id="rId7" Type="http://schemas.openxmlformats.org/officeDocument/2006/relationships/audio" Target="../media/audio29.wav"/><Relationship Id="rId12" Type="http://schemas.openxmlformats.org/officeDocument/2006/relationships/audio" Target="../media/audio34.wav"/><Relationship Id="rId17" Type="http://schemas.openxmlformats.org/officeDocument/2006/relationships/image" Target="../media/image29.gif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8.wav"/><Relationship Id="rId11" Type="http://schemas.openxmlformats.org/officeDocument/2006/relationships/audio" Target="../media/audio33.wav"/><Relationship Id="rId5" Type="http://schemas.openxmlformats.org/officeDocument/2006/relationships/audio" Target="../media/audio27.wav"/><Relationship Id="rId15" Type="http://schemas.openxmlformats.org/officeDocument/2006/relationships/audio" Target="../media/audio37.wav"/><Relationship Id="rId10" Type="http://schemas.openxmlformats.org/officeDocument/2006/relationships/audio" Target="../media/audio32.wav"/><Relationship Id="rId4" Type="http://schemas.openxmlformats.org/officeDocument/2006/relationships/audio" Target="../media/audio26.wav"/><Relationship Id="rId9" Type="http://schemas.openxmlformats.org/officeDocument/2006/relationships/audio" Target="../media/audio31.wav"/><Relationship Id="rId14" Type="http://schemas.openxmlformats.org/officeDocument/2006/relationships/audio" Target="../media/audio36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4.tiff"/><Relationship Id="rId9" Type="http://schemas.openxmlformats.org/officeDocument/2006/relationships/image" Target="../media/image8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3.wav"/><Relationship Id="rId13" Type="http://schemas.openxmlformats.org/officeDocument/2006/relationships/image" Target="../media/image21.jpeg"/><Relationship Id="rId3" Type="http://schemas.openxmlformats.org/officeDocument/2006/relationships/audio" Target="../media/audio38.wav"/><Relationship Id="rId7" Type="http://schemas.openxmlformats.org/officeDocument/2006/relationships/audio" Target="../media/audio42.wav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1.wav"/><Relationship Id="rId11" Type="http://schemas.openxmlformats.org/officeDocument/2006/relationships/image" Target="../media/image19.png"/><Relationship Id="rId5" Type="http://schemas.openxmlformats.org/officeDocument/2006/relationships/audio" Target="../media/audio40.wav"/><Relationship Id="rId15" Type="http://schemas.openxmlformats.org/officeDocument/2006/relationships/image" Target="../media/image36.png"/><Relationship Id="rId10" Type="http://schemas.openxmlformats.org/officeDocument/2006/relationships/audio" Target="../media/audio45.wav"/><Relationship Id="rId4" Type="http://schemas.openxmlformats.org/officeDocument/2006/relationships/audio" Target="../media/audio39.wav"/><Relationship Id="rId9" Type="http://schemas.openxmlformats.org/officeDocument/2006/relationships/audio" Target="../media/audio44.wav"/><Relationship Id="rId1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3" Type="http://schemas.openxmlformats.org/officeDocument/2006/relationships/image" Target="../media/image11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18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3" Type="http://schemas.openxmlformats.org/officeDocument/2006/relationships/image" Target="../media/image11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21.jpeg"/><Relationship Id="rId3" Type="http://schemas.openxmlformats.org/officeDocument/2006/relationships/audio" Target="../media/audio11.wav"/><Relationship Id="rId7" Type="http://schemas.openxmlformats.org/officeDocument/2006/relationships/audio" Target="../media/audio15.wav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4.wav"/><Relationship Id="rId11" Type="http://schemas.openxmlformats.org/officeDocument/2006/relationships/image" Target="../media/image19.png"/><Relationship Id="rId5" Type="http://schemas.openxmlformats.org/officeDocument/2006/relationships/audio" Target="../media/audio13.wav"/><Relationship Id="rId15" Type="http://schemas.openxmlformats.org/officeDocument/2006/relationships/image" Target="../media/image22.png"/><Relationship Id="rId10" Type="http://schemas.openxmlformats.org/officeDocument/2006/relationships/audio" Target="../media/audio18.wav"/><Relationship Id="rId4" Type="http://schemas.openxmlformats.org/officeDocument/2006/relationships/audio" Target="../media/audio12.wav"/><Relationship Id="rId9" Type="http://schemas.openxmlformats.org/officeDocument/2006/relationships/audio" Target="../media/audio17.wav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42334" y="0"/>
            <a:ext cx="9144000" cy="51435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prstClr val="white"/>
                </a:solidFill>
              </a:endParaRPr>
            </a:p>
          </p:txBody>
        </p:sp>
      </p:grpSp>
      <p:sp>
        <p:nvSpPr>
          <p:cNvPr id="5" name="Rectangl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42334" y="0"/>
            <a:ext cx="3263238" cy="51435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9" rIns="68541" bIns="34289" rtlCol="0" anchor="ctr"/>
          <a:lstStyle/>
          <a:p>
            <a:pPr algn="ctr"/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81D6C-D649-1548-983B-DB3A797C7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130" y="1593776"/>
            <a:ext cx="5382979" cy="659606"/>
          </a:xfrm>
        </p:spPr>
        <p:txBody>
          <a:bodyPr>
            <a:normAutofit/>
          </a:bodyPr>
          <a:lstStyle/>
          <a:p>
            <a:pPr algn="l"/>
            <a:r>
              <a:rPr lang="en-GB" sz="3000" b="1" dirty="0">
                <a:solidFill>
                  <a:prstClr val="white"/>
                </a:solidFill>
              </a:rPr>
              <a:t>Talking about past trips</a:t>
            </a:r>
            <a:endParaRPr lang="en-US" sz="3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DFED1B0-8365-D84A-847E-1CD3FA33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774" y="2273527"/>
            <a:ext cx="6956115" cy="425720"/>
          </a:xfrm>
        </p:spPr>
        <p:txBody>
          <a:bodyPr>
            <a:noAutofit/>
          </a:bodyPr>
          <a:lstStyle/>
          <a:p>
            <a:pPr algn="l"/>
            <a:r>
              <a:rPr lang="en-GB" sz="2300" dirty="0">
                <a:solidFill>
                  <a:prstClr val="white"/>
                </a:solidFill>
              </a:rPr>
              <a:t>‘</a:t>
            </a:r>
            <a:r>
              <a:rPr lang="en-GB" sz="2300" dirty="0" err="1">
                <a:solidFill>
                  <a:prstClr val="white"/>
                </a:solidFill>
              </a:rPr>
              <a:t>Hacer</a:t>
            </a:r>
            <a:r>
              <a:rPr lang="en-GB" sz="2300" dirty="0">
                <a:solidFill>
                  <a:prstClr val="white"/>
                </a:solidFill>
              </a:rPr>
              <a:t>’ and ‘</a:t>
            </a:r>
            <a:r>
              <a:rPr lang="en-GB" sz="2300" dirty="0" err="1">
                <a:solidFill>
                  <a:prstClr val="white"/>
                </a:solidFill>
              </a:rPr>
              <a:t>ir</a:t>
            </a:r>
            <a:r>
              <a:rPr lang="en-GB" sz="2300" dirty="0">
                <a:solidFill>
                  <a:prstClr val="white"/>
                </a:solidFill>
              </a:rPr>
              <a:t>’ in the </a:t>
            </a:r>
            <a:r>
              <a:rPr lang="en-GB" sz="2300" dirty="0" err="1">
                <a:solidFill>
                  <a:prstClr val="white"/>
                </a:solidFill>
              </a:rPr>
              <a:t>preterite</a:t>
            </a:r>
            <a:r>
              <a:rPr lang="en-GB" sz="2300" dirty="0">
                <a:solidFill>
                  <a:prstClr val="white"/>
                </a:solidFill>
              </a:rPr>
              <a:t> [revisited]</a:t>
            </a:r>
          </a:p>
          <a:p>
            <a:endParaRPr lang="en-US" sz="2300" dirty="0"/>
          </a:p>
        </p:txBody>
      </p:sp>
      <p:sp>
        <p:nvSpPr>
          <p:cNvPr id="14" name="Subtitle 6">
            <a:extLst>
              <a:ext uri="{FF2B5EF4-FFF2-40B4-BE49-F238E27FC236}">
                <a16:creationId xmlns:a16="http://schemas.microsoft.com/office/drawing/2014/main" id="{ABC93937-5935-4FD6-909A-1159EB86D0C7}"/>
              </a:ext>
            </a:extLst>
          </p:cNvPr>
          <p:cNvSpPr txBox="1">
            <a:spLocks/>
          </p:cNvSpPr>
          <p:nvPr/>
        </p:nvSpPr>
        <p:spPr>
          <a:xfrm>
            <a:off x="199130" y="2699247"/>
            <a:ext cx="4412059" cy="428817"/>
          </a:xfrm>
          <a:prstGeom prst="rect">
            <a:avLst/>
          </a:prstGeom>
        </p:spPr>
        <p:txBody>
          <a:bodyPr vert="horz" lIns="68541" tIns="34289" rIns="68541" bIns="34289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300">
                <a:solidFill>
                  <a:prstClr val="white"/>
                </a:solidFill>
              </a:rPr>
              <a:t>SSCs </a:t>
            </a:r>
            <a:r>
              <a:rPr lang="en-GB" sz="2300" dirty="0">
                <a:solidFill>
                  <a:prstClr val="white"/>
                </a:solidFill>
              </a:rPr>
              <a:t>[</a:t>
            </a:r>
            <a:r>
              <a:rPr lang="en-GB" sz="2300">
                <a:solidFill>
                  <a:prstClr val="white"/>
                </a:solidFill>
              </a:rPr>
              <a:t>j] &amp; [gu] [revisited]</a:t>
            </a:r>
            <a:endParaRPr lang="en-GB" sz="2300" dirty="0">
              <a:solidFill>
                <a:prstClr val="white"/>
              </a:solidFill>
            </a:endParaRPr>
          </a:p>
          <a:p>
            <a:endParaRPr lang="en-US" sz="2300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8934" y="3686091"/>
            <a:ext cx="4338729" cy="749170"/>
          </a:xfrm>
          <a:prstGeom prst="rect">
            <a:avLst/>
          </a:prstGeom>
        </p:spPr>
        <p:txBody>
          <a:bodyPr lIns="68541" tIns="34289" rIns="68541" bIns="34289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defTabSz="685358">
              <a:defRPr/>
            </a:pPr>
            <a:r>
              <a:rPr lang="en-GB" sz="1700" b="1" dirty="0">
                <a:solidFill>
                  <a:prstClr val="white"/>
                </a:solidFill>
                <a:latin typeface="Century Gothic" panose="020B0502020202020204" pitchFamily="34" charset="0"/>
              </a:rPr>
              <a:t>Y8 Spanish</a:t>
            </a:r>
          </a:p>
          <a:p>
            <a:pPr defTabSz="685358">
              <a:defRPr/>
            </a:pPr>
            <a:r>
              <a:rPr lang="en-GB" sz="1700" dirty="0">
                <a:solidFill>
                  <a:prstClr val="white"/>
                </a:solidFill>
                <a:latin typeface="Century Gothic" panose="020B0502020202020204" pitchFamily="34" charset="0"/>
              </a:rPr>
              <a:t>Term 3.2 – Week 7 – Lesson 71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1774CAE-1000-CD44-A0CB-EB911B271423}"/>
              </a:ext>
            </a:extLst>
          </p:cNvPr>
          <p:cNvSpPr txBox="1">
            <a:spLocks/>
          </p:cNvSpPr>
          <p:nvPr/>
        </p:nvSpPr>
        <p:spPr>
          <a:xfrm>
            <a:off x="161113" y="4335212"/>
            <a:ext cx="3509848" cy="714765"/>
          </a:xfrm>
          <a:prstGeom prst="rect">
            <a:avLst/>
          </a:prstGeom>
        </p:spPr>
        <p:txBody>
          <a:bodyPr lIns="68541" tIns="34289" rIns="68541" bIns="34289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defTabSz="685358">
              <a:defRPr/>
            </a:pPr>
            <a:r>
              <a:rPr lang="en-GB" sz="1100">
                <a:solidFill>
                  <a:prstClr val="white"/>
                </a:solidFill>
                <a:latin typeface="Century Gothic" panose="020B0502020202020204" pitchFamily="34" charset="0"/>
              </a:rPr>
              <a:t>Pete Watson / Amanda Izquierdo / Nick Avery</a:t>
            </a:r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/>
            </a:r>
            <a:b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Artwork: Mark Davies</a:t>
            </a:r>
          </a:p>
          <a:p>
            <a:pPr defTabSz="685358">
              <a:defRPr/>
            </a:pPr>
            <a:endParaRPr lang="en-GB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defTabSz="685358">
              <a:defRPr/>
            </a:pPr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</a:t>
            </a:r>
            <a:r>
              <a:rPr lang="en-GB" sz="1100">
                <a:solidFill>
                  <a:prstClr val="white"/>
                </a:solidFill>
                <a:latin typeface="Century Gothic" panose="020B0502020202020204" pitchFamily="34" charset="0"/>
              </a:rPr>
              <a:t>: </a:t>
            </a:r>
            <a:r>
              <a:rPr lang="en-GB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t>25/03/21</a:t>
            </a:r>
            <a:endParaRPr lang="en-GB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NCELP logo">
            <a:extLs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99" y="4843833"/>
            <a:ext cx="2308135" cy="21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78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8BAD994-AC1D-49DF-BFCB-60817CED3195}"/>
              </a:ext>
            </a:extLst>
          </p:cNvPr>
          <p:cNvGrpSpPr/>
          <p:nvPr/>
        </p:nvGrpSpPr>
        <p:grpSpPr>
          <a:xfrm>
            <a:off x="247674" y="642921"/>
            <a:ext cx="2676519" cy="3629992"/>
            <a:chOff x="6583716" y="77853"/>
            <a:chExt cx="4170883" cy="6248521"/>
          </a:xfrm>
        </p:grpSpPr>
        <p:sp>
          <p:nvSpPr>
            <p:cNvPr id="19" name="Rectangle: Rounded Corners 22">
              <a:extLst>
                <a:ext uri="{FF2B5EF4-FFF2-40B4-BE49-F238E27FC236}">
                  <a16:creationId xmlns:a16="http://schemas.microsoft.com/office/drawing/2014/main" id="{475F782A-9E78-414C-B892-2D89C98BA4E7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973">
                <a:defRPr/>
              </a:pPr>
              <a:endParaRPr lang="en-GB" sz="180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DD9EB96-DADE-421D-802E-C21459DDF5E3}"/>
                </a:ext>
              </a:extLst>
            </p:cNvPr>
            <p:cNvSpPr/>
            <p:nvPr/>
          </p:nvSpPr>
          <p:spPr>
            <a:xfrm>
              <a:off x="8323221" y="5529272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973">
                <a:defRPr/>
              </a:pPr>
              <a:endParaRPr lang="en-GB" sz="180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52287" y="901558"/>
            <a:ext cx="2267292" cy="286228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lIns="91402" tIns="45701" rIns="91402" bIns="45701" rtlCol="0">
            <a:spAutoFit/>
          </a:bodyPr>
          <a:lstStyle/>
          <a:p>
            <a:pPr defTabSz="913973"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4. Por la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noche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,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ella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hizo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 /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hice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 /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hiciste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flores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de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papel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y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él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hice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 /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hizo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 /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hiciste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unos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dibujos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bonitos con Daniel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la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cocina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.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115300" y="193645"/>
            <a:ext cx="830829" cy="314355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>
              <a:defRPr/>
            </a:pP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BAD994-AC1D-49DF-BFCB-60817CED3195}"/>
              </a:ext>
            </a:extLst>
          </p:cNvPr>
          <p:cNvGrpSpPr/>
          <p:nvPr/>
        </p:nvGrpSpPr>
        <p:grpSpPr>
          <a:xfrm>
            <a:off x="3151740" y="678905"/>
            <a:ext cx="2852204" cy="3583425"/>
            <a:chOff x="6583716" y="77853"/>
            <a:chExt cx="4170883" cy="6248521"/>
          </a:xfrm>
        </p:grpSpPr>
        <p:sp>
          <p:nvSpPr>
            <p:cNvPr id="13" name="Rectangle: Rounded Corners 22">
              <a:extLst>
                <a:ext uri="{FF2B5EF4-FFF2-40B4-BE49-F238E27FC236}">
                  <a16:creationId xmlns:a16="http://schemas.microsoft.com/office/drawing/2014/main" id="{475F782A-9E78-414C-B892-2D89C98BA4E7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973">
                <a:defRPr/>
              </a:pPr>
              <a:endParaRPr lang="en-GB" sz="180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DD9EB96-DADE-421D-802E-C21459DDF5E3}"/>
                </a:ext>
              </a:extLst>
            </p:cNvPr>
            <p:cNvSpPr/>
            <p:nvPr/>
          </p:nvSpPr>
          <p:spPr>
            <a:xfrm>
              <a:off x="8323221" y="5529272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973">
                <a:defRPr/>
              </a:pPr>
              <a:endParaRPr lang="en-GB" sz="180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BAD994-AC1D-49DF-BFCB-60817CED3195}"/>
              </a:ext>
            </a:extLst>
          </p:cNvPr>
          <p:cNvGrpSpPr/>
          <p:nvPr/>
        </p:nvGrpSpPr>
        <p:grpSpPr>
          <a:xfrm>
            <a:off x="6178592" y="721238"/>
            <a:ext cx="2767537" cy="3551675"/>
            <a:chOff x="6583716" y="77853"/>
            <a:chExt cx="4170883" cy="6343025"/>
          </a:xfrm>
        </p:grpSpPr>
        <p:sp>
          <p:nvSpPr>
            <p:cNvPr id="16" name="Rectangle: Rounded Corners 22">
              <a:extLst>
                <a:ext uri="{FF2B5EF4-FFF2-40B4-BE49-F238E27FC236}">
                  <a16:creationId xmlns:a16="http://schemas.microsoft.com/office/drawing/2014/main" id="{475F782A-9E78-414C-B892-2D89C98BA4E7}"/>
                </a:ext>
              </a:extLst>
            </p:cNvPr>
            <p:cNvSpPr/>
            <p:nvPr/>
          </p:nvSpPr>
          <p:spPr>
            <a:xfrm>
              <a:off x="6583716" y="77853"/>
              <a:ext cx="4170883" cy="6343025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973">
                <a:defRPr/>
              </a:pPr>
              <a:endParaRPr lang="en-GB" sz="180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D9EB96-DADE-421D-802E-C21459DDF5E3}"/>
                </a:ext>
              </a:extLst>
            </p:cNvPr>
            <p:cNvSpPr/>
            <p:nvPr/>
          </p:nvSpPr>
          <p:spPr>
            <a:xfrm>
              <a:off x="8496898" y="5592120"/>
              <a:ext cx="540000" cy="539999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973">
                <a:defRPr/>
              </a:pPr>
              <a:endParaRPr lang="en-GB" sz="180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272596" y="897847"/>
            <a:ext cx="2561167" cy="286228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lIns="91402" tIns="45701" rIns="91402" bIns="45701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5. El </a:t>
            </a:r>
            <a:r>
              <a:rPr lang="en-US" sz="2000" dirty="0" err="1">
                <a:solidFill>
                  <a:srgbClr val="002060"/>
                </a:solidFill>
              </a:rPr>
              <a:t>tercer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día</a:t>
            </a:r>
            <a:r>
              <a:rPr lang="en-US" sz="2000" dirty="0">
                <a:solidFill>
                  <a:srgbClr val="002060"/>
                </a:solidFill>
              </a:rPr>
              <a:t>, el </a:t>
            </a:r>
            <a:r>
              <a:rPr lang="en-US" sz="2000" dirty="0" err="1">
                <a:solidFill>
                  <a:srgbClr val="002060"/>
                </a:solidFill>
              </a:rPr>
              <a:t>jueves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yo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hiciste</a:t>
            </a:r>
            <a:r>
              <a:rPr lang="en-US" sz="2000" b="1" dirty="0">
                <a:solidFill>
                  <a:srgbClr val="002060"/>
                </a:solidFill>
              </a:rPr>
              <a:t> / </a:t>
            </a:r>
            <a:r>
              <a:rPr lang="en-US" sz="2000" b="1" dirty="0" err="1">
                <a:solidFill>
                  <a:srgbClr val="002060"/>
                </a:solidFill>
              </a:rPr>
              <a:t>hice</a:t>
            </a:r>
            <a:r>
              <a:rPr lang="en-US" sz="2000" b="1" dirty="0">
                <a:solidFill>
                  <a:srgbClr val="002060"/>
                </a:solidFill>
              </a:rPr>
              <a:t> / </a:t>
            </a:r>
            <a:r>
              <a:rPr lang="en-US" sz="2000" b="1" dirty="0" err="1">
                <a:solidFill>
                  <a:srgbClr val="002060"/>
                </a:solidFill>
              </a:rPr>
              <a:t>hizo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una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err="1">
                <a:solidFill>
                  <a:srgbClr val="002060"/>
                </a:solidFill>
              </a:rPr>
              <a:t>traducción</a:t>
            </a:r>
            <a:r>
              <a:rPr lang="en-US" sz="2000">
                <a:solidFill>
                  <a:srgbClr val="002060"/>
                </a:solidFill>
              </a:rPr>
              <a:t> de </a:t>
            </a:r>
            <a:r>
              <a:rPr lang="en-US" sz="2000" dirty="0" err="1">
                <a:solidFill>
                  <a:srgbClr val="002060"/>
                </a:solidFill>
              </a:rPr>
              <a:t>una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err="1">
                <a:solidFill>
                  <a:srgbClr val="002060"/>
                </a:solidFill>
              </a:rPr>
              <a:t>carta</a:t>
            </a:r>
            <a:r>
              <a:rPr lang="en-US" sz="2000">
                <a:solidFill>
                  <a:srgbClr val="002060"/>
                </a:solidFill>
              </a:rPr>
              <a:t> para mi amigo inglés, </a:t>
            </a:r>
            <a:r>
              <a:rPr lang="en-US" sz="2000" dirty="0">
                <a:solidFill>
                  <a:srgbClr val="002060"/>
                </a:solidFill>
              </a:rPr>
              <a:t>sin embargo </a:t>
            </a:r>
            <a:r>
              <a:rPr lang="en-US" sz="2000" dirty="0" err="1">
                <a:solidFill>
                  <a:srgbClr val="002060"/>
                </a:solidFill>
              </a:rPr>
              <a:t>tú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hice</a:t>
            </a:r>
            <a:r>
              <a:rPr lang="en-US" sz="2000" b="1" dirty="0">
                <a:solidFill>
                  <a:srgbClr val="002060"/>
                </a:solidFill>
              </a:rPr>
              <a:t> / </a:t>
            </a:r>
            <a:r>
              <a:rPr lang="en-US" sz="2000" b="1" dirty="0" err="1">
                <a:solidFill>
                  <a:srgbClr val="002060"/>
                </a:solidFill>
              </a:rPr>
              <a:t>hiciste</a:t>
            </a:r>
            <a:r>
              <a:rPr lang="en-US" sz="2000" b="1" dirty="0">
                <a:solidFill>
                  <a:srgbClr val="002060"/>
                </a:solidFill>
              </a:rPr>
              <a:t> / </a:t>
            </a:r>
            <a:r>
              <a:rPr lang="en-US" sz="2000" b="1" dirty="0" err="1">
                <a:solidFill>
                  <a:srgbClr val="002060"/>
                </a:solidFill>
              </a:rPr>
              <a:t>hizo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err="1">
                <a:solidFill>
                  <a:srgbClr val="002060"/>
                </a:solidFill>
              </a:rPr>
              <a:t>poco</a:t>
            </a:r>
            <a:r>
              <a:rPr lang="en-US" sz="2000">
                <a:solidFill>
                  <a:srgbClr val="002060"/>
                </a:solidFill>
              </a:rPr>
              <a:t>.</a:t>
            </a:r>
          </a:p>
          <a:p>
            <a:r>
              <a:rPr lang="en-US" sz="2000">
                <a:solidFill>
                  <a:srgbClr val="002060"/>
                </a:solidFill>
              </a:rPr>
              <a:t> 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96086" y="897847"/>
            <a:ext cx="2333234" cy="286228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lIns="91402" tIns="45701" rIns="91402" bIns="45701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6. Pero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después</a:t>
            </a:r>
            <a:r>
              <a:rPr lang="en-US" sz="2000" dirty="0">
                <a:solidFill>
                  <a:srgbClr val="002060"/>
                </a:solidFill>
              </a:rPr>
              <a:t> de comer, </a:t>
            </a:r>
            <a:r>
              <a:rPr lang="en-US" sz="2000" dirty="0" err="1">
                <a:solidFill>
                  <a:srgbClr val="002060"/>
                </a:solidFill>
              </a:rPr>
              <a:t>tú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hizo</a:t>
            </a:r>
            <a:r>
              <a:rPr lang="en-US" sz="2000" dirty="0">
                <a:solidFill>
                  <a:srgbClr val="002060"/>
                </a:solidFill>
              </a:rPr>
              <a:t> / </a:t>
            </a:r>
            <a:r>
              <a:rPr lang="en-US" sz="2000" b="1" dirty="0" err="1">
                <a:solidFill>
                  <a:srgbClr val="002060"/>
                </a:solidFill>
              </a:rPr>
              <a:t>hice</a:t>
            </a:r>
            <a:r>
              <a:rPr lang="en-US" sz="2000" dirty="0">
                <a:solidFill>
                  <a:srgbClr val="002060"/>
                </a:solidFill>
              </a:rPr>
              <a:t> / </a:t>
            </a:r>
            <a:r>
              <a:rPr lang="en-US" sz="2000" b="1" dirty="0" err="1">
                <a:solidFill>
                  <a:srgbClr val="002060"/>
                </a:solidFill>
              </a:rPr>
              <a:t>hiciste</a:t>
            </a:r>
            <a:r>
              <a:rPr lang="en-US" sz="2000" dirty="0">
                <a:solidFill>
                  <a:srgbClr val="002060"/>
                </a:solidFill>
              </a:rPr>
              <a:t> un </a:t>
            </a:r>
            <a:r>
              <a:rPr lang="en-US" sz="2000" dirty="0" err="1">
                <a:solidFill>
                  <a:srgbClr val="002060"/>
                </a:solidFill>
              </a:rPr>
              <a:t>regalo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para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tu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abuela</a:t>
            </a:r>
            <a:r>
              <a:rPr lang="en-US" sz="2000" dirty="0">
                <a:solidFill>
                  <a:srgbClr val="002060"/>
                </a:solidFill>
              </a:rPr>
              <a:t> y </a:t>
            </a:r>
            <a:r>
              <a:rPr lang="en-US" sz="2000" dirty="0" err="1">
                <a:solidFill>
                  <a:srgbClr val="002060"/>
                </a:solidFill>
              </a:rPr>
              <a:t>yo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hice</a:t>
            </a:r>
            <a:r>
              <a:rPr lang="en-US" sz="2000" b="1" dirty="0">
                <a:solidFill>
                  <a:srgbClr val="002060"/>
                </a:solidFill>
              </a:rPr>
              <a:t> / </a:t>
            </a:r>
            <a:r>
              <a:rPr lang="en-US" sz="2000" b="1" dirty="0" err="1">
                <a:solidFill>
                  <a:srgbClr val="002060"/>
                </a:solidFill>
              </a:rPr>
              <a:t>hizo</a:t>
            </a:r>
            <a:r>
              <a:rPr lang="en-US" sz="2000" b="1" dirty="0">
                <a:solidFill>
                  <a:srgbClr val="002060"/>
                </a:solidFill>
              </a:rPr>
              <a:t> / </a:t>
            </a:r>
            <a:r>
              <a:rPr lang="en-US" sz="2000" b="1" dirty="0" err="1">
                <a:solidFill>
                  <a:srgbClr val="002060"/>
                </a:solidFill>
              </a:rPr>
              <a:t>hiciste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unas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actividades</a:t>
            </a:r>
            <a:r>
              <a:rPr lang="en-US" sz="2000" dirty="0">
                <a:solidFill>
                  <a:srgbClr val="002060"/>
                </a:solidFill>
              </a:rPr>
              <a:t> en el </a:t>
            </a:r>
            <a:r>
              <a:rPr lang="en-US" sz="2000" dirty="0" err="1">
                <a:solidFill>
                  <a:srgbClr val="002060"/>
                </a:solidFill>
              </a:rPr>
              <a:t>jardín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74707" y="1240154"/>
            <a:ext cx="632979" cy="359832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>
              <a:defRPr/>
            </a:pPr>
            <a:endParaRPr lang="en-GB" sz="180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55576" y="2162978"/>
            <a:ext cx="632980" cy="359832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>
              <a:defRPr/>
            </a:pPr>
            <a:endParaRPr lang="en-GB" sz="180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309444" y="1539037"/>
            <a:ext cx="680309" cy="359832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>
              <a:defRPr/>
            </a:pPr>
            <a:endParaRPr lang="en-GB" sz="180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309444" y="3069982"/>
            <a:ext cx="895970" cy="359832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>
              <a:defRPr/>
            </a:pPr>
            <a:endParaRPr lang="en-GB" sz="180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6396086" y="1838350"/>
            <a:ext cx="956713" cy="359832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>
              <a:defRPr/>
            </a:pPr>
            <a:endParaRPr lang="en-GB" sz="180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779917" y="2450556"/>
            <a:ext cx="672491" cy="359832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>
              <a:defRPr/>
            </a:pPr>
            <a:endParaRPr lang="en-GB" sz="180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3425" y="-19595"/>
            <a:ext cx="968985" cy="740833"/>
          </a:xfrm>
        </p:spPr>
        <p:txBody>
          <a:bodyPr>
            <a:normAutofit/>
          </a:bodyPr>
          <a:lstStyle/>
          <a:p>
            <a:r>
              <a:rPr lang="en-GB" sz="1800" b="1">
                <a:solidFill>
                  <a:schemeClr val="bg1"/>
                </a:solidFill>
              </a:rPr>
              <a:t>leer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29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7383528" y="161231"/>
            <a:ext cx="744256" cy="3006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>
              <a:defRPr/>
            </a:pPr>
            <a:r>
              <a:rPr lang="en-GB" sz="1800" b="1">
                <a:solidFill>
                  <a:srgbClr val="002060"/>
                </a:solidFill>
                <a:latin typeface="Century Gothic" panose="020B0502020202020204" pitchFamily="34" charset="0"/>
              </a:rPr>
              <a:t>[2/2]</a:t>
            </a:r>
            <a:endParaRPr lang="en-GB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431" y="4075968"/>
            <a:ext cx="759937" cy="75993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31900" y="4392283"/>
            <a:ext cx="68561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(yo)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74" y="4042866"/>
            <a:ext cx="760100" cy="7601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646481" y="4386558"/>
            <a:ext cx="62663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(tú)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432" y="4154654"/>
            <a:ext cx="654961" cy="65496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663394" y="4358444"/>
            <a:ext cx="81966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(ella)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098" y="4193800"/>
            <a:ext cx="635858" cy="63585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546602" y="4386558"/>
            <a:ext cx="61774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(él)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56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1087" y="196222"/>
            <a:ext cx="2234354" cy="3099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1600" b="1" dirty="0">
                <a:solidFill>
                  <a:schemeClr val="bg1"/>
                </a:solidFill>
              </a:rPr>
              <a:t>leer/</a:t>
            </a:r>
            <a:r>
              <a:rPr lang="en-GB" sz="1600" b="1" dirty="0" err="1">
                <a:solidFill>
                  <a:schemeClr val="bg1"/>
                </a:solidFill>
              </a:rPr>
              <a:t>escuchar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7010400" y="193643"/>
            <a:ext cx="1935728" cy="339757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55" tIns="34289" rIns="68555" bIns="34289" rtlCol="0" anchor="ctr"/>
          <a:lstStyle/>
          <a:p>
            <a:pPr algn="ctr" defTabSz="685511">
              <a:defRPr/>
            </a:pPr>
            <a:r>
              <a:rPr lang="en-GB" sz="1800" b="1">
                <a:solidFill>
                  <a:prstClr val="white"/>
                </a:solidFill>
                <a:latin typeface="Century Gothic" panose="020B0502020202020204" pitchFamily="34" charset="0"/>
              </a:rPr>
              <a:t>leer / escuchar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C1F40-282D-9A45-ABA7-965FD9383203}"/>
              </a:ext>
            </a:extLst>
          </p:cNvPr>
          <p:cNvSpPr txBox="1"/>
          <p:nvPr/>
        </p:nvSpPr>
        <p:spPr>
          <a:xfrm>
            <a:off x="119136" y="896001"/>
            <a:ext cx="7277501" cy="3693766"/>
          </a:xfrm>
          <a:prstGeom prst="rect">
            <a:avLst/>
          </a:prstGeom>
          <a:noFill/>
        </p:spPr>
        <p:txBody>
          <a:bodyPr wrap="square" lIns="68555" tIns="34289" rIns="68555" bIns="34289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dirty="0">
                <a:solidFill>
                  <a:srgbClr val="002060"/>
                </a:solidFill>
              </a:rPr>
              <a:t>En </a:t>
            </a:r>
            <a:r>
              <a:rPr lang="en-US" sz="1800" dirty="0" err="1">
                <a:solidFill>
                  <a:srgbClr val="002060"/>
                </a:solidFill>
              </a:rPr>
              <a:t>agosto</a:t>
            </a:r>
            <a:r>
              <a:rPr lang="en-US" sz="1800" dirty="0">
                <a:solidFill>
                  <a:srgbClr val="002060"/>
                </a:solidFill>
              </a:rPr>
              <a:t> del </a:t>
            </a:r>
            <a:r>
              <a:rPr lang="en-US" sz="1800" dirty="0" err="1">
                <a:solidFill>
                  <a:srgbClr val="002060"/>
                </a:solidFill>
              </a:rPr>
              <a:t>verano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pasado</a:t>
            </a:r>
            <a:r>
              <a:rPr lang="en-US" sz="1800" dirty="0">
                <a:solidFill>
                  <a:srgbClr val="002060"/>
                </a:solidFill>
              </a:rPr>
              <a:t>, el Rey Felipe </a:t>
            </a:r>
            <a:r>
              <a:rPr lang="en-US" sz="1800" dirty="0" err="1">
                <a:solidFill>
                  <a:srgbClr val="002060"/>
                </a:solidFill>
              </a:rPr>
              <a:t>fue</a:t>
            </a:r>
            <a:r>
              <a:rPr lang="en-US" sz="1800" dirty="0">
                <a:solidFill>
                  <a:srgbClr val="002060"/>
                </a:solidFill>
              </a:rPr>
              <a:t> con </a:t>
            </a:r>
            <a:r>
              <a:rPr lang="en-US" sz="1800" dirty="0" err="1">
                <a:solidFill>
                  <a:srgbClr val="002060"/>
                </a:solidFill>
              </a:rPr>
              <a:t>su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familia</a:t>
            </a:r>
            <a:r>
              <a:rPr lang="en-US" sz="1800" dirty="0">
                <a:solidFill>
                  <a:srgbClr val="002060"/>
                </a:solidFill>
              </a:rPr>
              <a:t> a Palma de Mallorca para pasar </a:t>
            </a:r>
            <a:r>
              <a:rPr lang="en-US" sz="1800" dirty="0" err="1">
                <a:solidFill>
                  <a:srgbClr val="002060"/>
                </a:solidFill>
              </a:rPr>
              <a:t>diez</a:t>
            </a:r>
            <a:r>
              <a:rPr lang="en-US" sz="1800" dirty="0">
                <a:solidFill>
                  <a:srgbClr val="002060"/>
                </a:solidFill>
              </a:rPr>
              <a:t> días en la </a:t>
            </a:r>
            <a:r>
              <a:rPr lang="en-US" sz="1800" dirty="0" err="1">
                <a:solidFill>
                  <a:srgbClr val="002060"/>
                </a:solidFill>
              </a:rPr>
              <a:t>isla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Hizo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muchas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cosas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durante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su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tiempo</a:t>
            </a:r>
            <a:r>
              <a:rPr lang="en-US" sz="1800" dirty="0">
                <a:solidFill>
                  <a:srgbClr val="002060"/>
                </a:solidFill>
              </a:rPr>
              <a:t> en Mallorca. </a:t>
            </a:r>
            <a:r>
              <a:rPr lang="en-US" sz="1800" dirty="0" err="1">
                <a:solidFill>
                  <a:srgbClr val="002060"/>
                </a:solidFill>
              </a:rPr>
              <a:t>Fue</a:t>
            </a:r>
            <a:r>
              <a:rPr lang="en-US" sz="1800" dirty="0">
                <a:solidFill>
                  <a:srgbClr val="002060"/>
                </a:solidFill>
              </a:rPr>
              <a:t> a </a:t>
            </a:r>
            <a:r>
              <a:rPr lang="en-US" sz="1800" dirty="0" err="1">
                <a:solidFill>
                  <a:srgbClr val="002060"/>
                </a:solidFill>
              </a:rPr>
              <a:t>ver</a:t>
            </a:r>
            <a:r>
              <a:rPr lang="en-US" sz="1800" dirty="0">
                <a:solidFill>
                  <a:srgbClr val="002060"/>
                </a:solidFill>
              </a:rPr>
              <a:t> una </a:t>
            </a:r>
            <a:r>
              <a:rPr lang="en-US" sz="1800" dirty="0" err="1">
                <a:solidFill>
                  <a:srgbClr val="002060"/>
                </a:solidFill>
              </a:rPr>
              <a:t>competición</a:t>
            </a:r>
            <a:r>
              <a:rPr lang="en-US" sz="1800" dirty="0">
                <a:solidFill>
                  <a:srgbClr val="002060"/>
                </a:solidFill>
              </a:rPr>
              <a:t> de </a:t>
            </a:r>
            <a:r>
              <a:rPr lang="en-US" sz="1800" dirty="0" err="1">
                <a:solidFill>
                  <a:srgbClr val="002060"/>
                </a:solidFill>
              </a:rPr>
              <a:t>barcos</a:t>
            </a:r>
            <a:r>
              <a:rPr lang="en-US" sz="1800" dirty="0">
                <a:solidFill>
                  <a:srgbClr val="002060"/>
                </a:solidFill>
              </a:rPr>
              <a:t> y </a:t>
            </a:r>
            <a:r>
              <a:rPr lang="en-US" sz="1800" dirty="0" err="1">
                <a:solidFill>
                  <a:srgbClr val="002060"/>
                </a:solidFill>
              </a:rPr>
              <a:t>dar</a:t>
            </a:r>
            <a:r>
              <a:rPr lang="en-US" sz="1800" dirty="0">
                <a:solidFill>
                  <a:srgbClr val="002060"/>
                </a:solidFill>
              </a:rPr>
              <a:t> los </a:t>
            </a:r>
            <a:r>
              <a:rPr lang="en-US" sz="1800" dirty="0" err="1">
                <a:solidFill>
                  <a:srgbClr val="002060"/>
                </a:solidFill>
              </a:rPr>
              <a:t>premios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También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fue</a:t>
            </a:r>
            <a:r>
              <a:rPr lang="en-US" sz="1800" dirty="0">
                <a:solidFill>
                  <a:srgbClr val="002060"/>
                </a:solidFill>
              </a:rPr>
              <a:t> a la </a:t>
            </a:r>
            <a:r>
              <a:rPr lang="en-US" sz="1800" dirty="0" err="1">
                <a:solidFill>
                  <a:srgbClr val="002060"/>
                </a:solidFill>
              </a:rPr>
              <a:t>catedral</a:t>
            </a:r>
            <a:r>
              <a:rPr lang="en-US" sz="1800" dirty="0">
                <a:solidFill>
                  <a:srgbClr val="002060"/>
                </a:solidFill>
              </a:rPr>
              <a:t> para 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escuchar</a:t>
            </a:r>
            <a:r>
              <a:rPr lang="en-US" sz="1800" dirty="0">
                <a:solidFill>
                  <a:srgbClr val="002060"/>
                </a:solidFill>
              </a:rPr>
              <a:t> un </a:t>
            </a:r>
            <a:r>
              <a:rPr lang="en-US" sz="1800" dirty="0" err="1">
                <a:solidFill>
                  <a:srgbClr val="002060"/>
                </a:solidFill>
              </a:rPr>
              <a:t>concierto</a:t>
            </a:r>
            <a:r>
              <a:rPr lang="en-US" sz="1800" dirty="0">
                <a:solidFill>
                  <a:srgbClr val="002060"/>
                </a:solidFill>
              </a:rPr>
              <a:t> de </a:t>
            </a:r>
            <a:r>
              <a:rPr lang="en-US" sz="1800" dirty="0" err="1">
                <a:solidFill>
                  <a:srgbClr val="002060"/>
                </a:solidFill>
              </a:rPr>
              <a:t>música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clásica</a:t>
            </a:r>
            <a:r>
              <a:rPr lang="en-US" sz="1800" dirty="0">
                <a:solidFill>
                  <a:srgbClr val="002060"/>
                </a:solidFill>
              </a:rPr>
              <a:t>. Una </a:t>
            </a:r>
            <a:r>
              <a:rPr lang="en-US" sz="1800" dirty="0" err="1">
                <a:solidFill>
                  <a:srgbClr val="002060"/>
                </a:solidFill>
              </a:rPr>
              <a:t>noche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fue</a:t>
            </a:r>
            <a:r>
              <a:rPr lang="en-US" sz="1800" dirty="0">
                <a:solidFill>
                  <a:srgbClr val="002060"/>
                </a:solidFill>
              </a:rPr>
              <a:t> de paseo en la parte </a:t>
            </a:r>
            <a:r>
              <a:rPr lang="en-US" sz="1800" dirty="0" err="1">
                <a:solidFill>
                  <a:srgbClr val="002060"/>
                </a:solidFill>
              </a:rPr>
              <a:t>vieja</a:t>
            </a:r>
            <a:r>
              <a:rPr lang="en-US" sz="1800" dirty="0">
                <a:solidFill>
                  <a:srgbClr val="002060"/>
                </a:solidFill>
              </a:rPr>
              <a:t> de la ciudad y </a:t>
            </a:r>
            <a:r>
              <a:rPr lang="en-US" sz="1800" dirty="0" err="1">
                <a:solidFill>
                  <a:srgbClr val="002060"/>
                </a:solidFill>
              </a:rPr>
              <a:t>fue</a:t>
            </a:r>
            <a:r>
              <a:rPr lang="en-US" sz="1800" b="1" dirty="0">
                <a:solidFill>
                  <a:srgbClr val="002060"/>
                </a:solidFill>
              </a:rPr>
              <a:t> </a:t>
            </a:r>
            <a:r>
              <a:rPr lang="en-US" sz="1800" dirty="0">
                <a:solidFill>
                  <a:srgbClr val="002060"/>
                </a:solidFill>
              </a:rPr>
              <a:t>de tapas </a:t>
            </a:r>
            <a:r>
              <a:rPr lang="en-US" sz="1800" dirty="0" err="1">
                <a:solidFill>
                  <a:srgbClr val="002060"/>
                </a:solidFill>
              </a:rPr>
              <a:t>en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unos</a:t>
            </a:r>
            <a:r>
              <a:rPr lang="en-US" sz="1800" dirty="0">
                <a:solidFill>
                  <a:srgbClr val="002060"/>
                </a:solidFill>
              </a:rPr>
              <a:t> bares </a:t>
            </a:r>
            <a:r>
              <a:rPr lang="en-US" sz="1800" dirty="0" err="1">
                <a:solidFill>
                  <a:srgbClr val="002060"/>
                </a:solidFill>
              </a:rPr>
              <a:t>conocidos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Hizo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err="1">
                <a:solidFill>
                  <a:srgbClr val="002060"/>
                </a:solidFill>
              </a:rPr>
              <a:t>actividades</a:t>
            </a:r>
            <a:r>
              <a:rPr lang="en-US" sz="1800">
                <a:solidFill>
                  <a:srgbClr val="002060"/>
                </a:solidFill>
              </a:rPr>
              <a:t> </a:t>
            </a:r>
            <a:r>
              <a:rPr lang="en-US" sz="1800" smtClean="0">
                <a:solidFill>
                  <a:srgbClr val="002060"/>
                </a:solidFill>
              </a:rPr>
              <a:t>en</a:t>
            </a:r>
            <a:r>
              <a:rPr lang="en-US" sz="1800" b="1" smtClean="0">
                <a:solidFill>
                  <a:srgbClr val="002060"/>
                </a:solidFill>
              </a:rPr>
              <a:t> </a:t>
            </a:r>
            <a:r>
              <a:rPr lang="en-US" sz="1800" dirty="0">
                <a:solidFill>
                  <a:srgbClr val="002060"/>
                </a:solidFill>
              </a:rPr>
              <a:t>el mar con sus </a:t>
            </a:r>
            <a:r>
              <a:rPr lang="en-US" sz="1800" dirty="0" err="1">
                <a:solidFill>
                  <a:srgbClr val="002060"/>
                </a:solidFill>
              </a:rPr>
              <a:t>hijas</a:t>
            </a:r>
            <a:r>
              <a:rPr lang="en-US" sz="1800" dirty="0">
                <a:solidFill>
                  <a:srgbClr val="002060"/>
                </a:solidFill>
              </a:rPr>
              <a:t> Leonor y Sofía en una playa en el </a:t>
            </a:r>
            <a:r>
              <a:rPr lang="en-US" sz="1800" dirty="0" err="1">
                <a:solidFill>
                  <a:srgbClr val="002060"/>
                </a:solidFill>
              </a:rPr>
              <a:t>norte</a:t>
            </a:r>
            <a:r>
              <a:rPr lang="en-US" sz="1800" dirty="0">
                <a:solidFill>
                  <a:srgbClr val="002060"/>
                </a:solidFill>
              </a:rPr>
              <a:t> de la </a:t>
            </a:r>
            <a:r>
              <a:rPr lang="en-US" sz="1800" dirty="0" err="1">
                <a:solidFill>
                  <a:srgbClr val="002060"/>
                </a:solidFill>
              </a:rPr>
              <a:t>isla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pero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también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trabajó</a:t>
            </a:r>
            <a:r>
              <a:rPr lang="en-US" sz="1800" dirty="0">
                <a:solidFill>
                  <a:srgbClr val="002060"/>
                </a:solidFill>
              </a:rPr>
              <a:t>. Por </a:t>
            </a:r>
            <a:r>
              <a:rPr lang="en-US" sz="1800" dirty="0" err="1">
                <a:solidFill>
                  <a:srgbClr val="002060"/>
                </a:solidFill>
              </a:rPr>
              <a:t>ejemplo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hizo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unas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llamadas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importantes</a:t>
            </a:r>
            <a:r>
              <a:rPr lang="en-US" sz="1800" dirty="0">
                <a:solidFill>
                  <a:srgbClr val="002060"/>
                </a:solidFill>
              </a:rPr>
              <a:t> y, </a:t>
            </a:r>
            <a:r>
              <a:rPr lang="en-US" sz="1800" dirty="0" err="1">
                <a:solidFill>
                  <a:srgbClr val="002060"/>
                </a:solidFill>
              </a:rPr>
              <a:t>además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en-US" sz="1800" dirty="0" err="1">
                <a:solidFill>
                  <a:srgbClr val="002060"/>
                </a:solidFill>
              </a:rPr>
              <a:t>hizo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unas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entrevistas</a:t>
            </a:r>
            <a:r>
              <a:rPr lang="en-US" sz="1800" dirty="0">
                <a:solidFill>
                  <a:srgbClr val="002060"/>
                </a:solidFill>
              </a:rPr>
              <a:t> para los </a:t>
            </a:r>
            <a:r>
              <a:rPr lang="en-US" sz="1800" dirty="0" err="1">
                <a:solidFill>
                  <a:srgbClr val="002060"/>
                </a:solidFill>
              </a:rPr>
              <a:t>periódicos</a:t>
            </a:r>
            <a:r>
              <a:rPr lang="en-US" sz="1800" dirty="0">
                <a:solidFill>
                  <a:srgbClr val="002060"/>
                </a:solidFill>
              </a:rPr>
              <a:t> antes de </a:t>
            </a:r>
            <a:r>
              <a:rPr lang="en-US" sz="1800" dirty="0" err="1">
                <a:solidFill>
                  <a:srgbClr val="002060"/>
                </a:solidFill>
              </a:rPr>
              <a:t>volver</a:t>
            </a:r>
            <a:r>
              <a:rPr lang="en-US" sz="1800" dirty="0">
                <a:solidFill>
                  <a:srgbClr val="002060"/>
                </a:solidFill>
              </a:rPr>
              <a:t> a Madrid.</a:t>
            </a:r>
          </a:p>
        </p:txBody>
      </p:sp>
      <p:sp>
        <p:nvSpPr>
          <p:cNvPr id="6" name="Rectangle 5"/>
          <p:cNvSpPr/>
          <p:nvPr/>
        </p:nvSpPr>
        <p:spPr>
          <a:xfrm>
            <a:off x="7153276" y="4417157"/>
            <a:ext cx="1792852" cy="34097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6" tIns="45703" rIns="91406" bIns="45703" spcCol="0" rtlCol="0" anchor="ctr"/>
          <a:lstStyle/>
          <a:p>
            <a:pPr algn="ctr"/>
            <a:r>
              <a:rPr lang="en-US" sz="1800">
                <a:solidFill>
                  <a:srgbClr val="002060"/>
                </a:solidFill>
              </a:rPr>
              <a:t>*el rey = king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426E1CAF-2C51-8048-824C-18FE99F04831}"/>
              </a:ext>
            </a:extLst>
          </p:cNvPr>
          <p:cNvSpPr/>
          <p:nvPr/>
        </p:nvSpPr>
        <p:spPr>
          <a:xfrm>
            <a:off x="7507330" y="707447"/>
            <a:ext cx="1119145" cy="19473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14018">
              <a:defRPr/>
            </a:pPr>
            <a:endParaRPr lang="en-GB" sz="180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9" name="Action Button: Custom 22">
            <a:hlinkClick r:id="" action="ppaction://noaction" highlightClick="1">
              <a:snd r:embed="rId5" name="1 Las vacaciones del rey.wav"/>
            </a:hlinkClick>
            <a:extLst>
              <a:ext uri="{FF2B5EF4-FFF2-40B4-BE49-F238E27FC236}">
                <a16:creationId xmlns:a16="http://schemas.microsoft.com/office/drawing/2014/main" id="{FB2B487E-AE86-8D46-9F69-B9F58A67C5C9}"/>
              </a:ext>
            </a:extLst>
          </p:cNvPr>
          <p:cNvSpPr/>
          <p:nvPr/>
        </p:nvSpPr>
        <p:spPr>
          <a:xfrm>
            <a:off x="7603137" y="845928"/>
            <a:ext cx="387388" cy="369703"/>
          </a:xfrm>
          <a:prstGeom prst="actionButtonBlank">
            <a:avLst/>
          </a:prstGeom>
          <a:solidFill>
            <a:srgbClr val="F66400"/>
          </a:solidFill>
          <a:ln w="1905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14018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" name="Action Button: Custom 22">
            <a:hlinkClick r:id="" action="ppaction://noaction" highlightClick="1">
              <a:snd r:embed="rId6" name="2 Las vacaciones del rey.wav"/>
            </a:hlinkClick>
            <a:extLst>
              <a:ext uri="{FF2B5EF4-FFF2-40B4-BE49-F238E27FC236}">
                <a16:creationId xmlns:a16="http://schemas.microsoft.com/office/drawing/2014/main" id="{42369F97-9AD1-6646-AFB5-63F520DCEBDD}"/>
              </a:ext>
            </a:extLst>
          </p:cNvPr>
          <p:cNvSpPr/>
          <p:nvPr/>
        </p:nvSpPr>
        <p:spPr>
          <a:xfrm>
            <a:off x="7603137" y="1286174"/>
            <a:ext cx="387388" cy="369703"/>
          </a:xfrm>
          <a:prstGeom prst="actionButtonBlank">
            <a:avLst/>
          </a:prstGeom>
          <a:solidFill>
            <a:srgbClr val="F66400"/>
          </a:solidFill>
          <a:ln w="1905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14018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" name="Action Button: Custom 22">
            <a:hlinkClick r:id="" action="ppaction://noaction" highlightClick="1">
              <a:snd r:embed="rId7" name="3 Las vacaciones del rey.wav"/>
            </a:hlinkClick>
            <a:extLst>
              <a:ext uri="{FF2B5EF4-FFF2-40B4-BE49-F238E27FC236}">
                <a16:creationId xmlns:a16="http://schemas.microsoft.com/office/drawing/2014/main" id="{EED92115-432D-DA4E-8526-B5253D5DE4AA}"/>
              </a:ext>
            </a:extLst>
          </p:cNvPr>
          <p:cNvSpPr/>
          <p:nvPr/>
        </p:nvSpPr>
        <p:spPr>
          <a:xfrm>
            <a:off x="7603137" y="1737956"/>
            <a:ext cx="387388" cy="369703"/>
          </a:xfrm>
          <a:prstGeom prst="actionButtonBlank">
            <a:avLst/>
          </a:prstGeom>
          <a:solidFill>
            <a:srgbClr val="F66400"/>
          </a:solidFill>
          <a:ln w="1905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14018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2" name="Action Button: Custom 22">
            <a:hlinkClick r:id="" action="ppaction://noaction" highlightClick="1">
              <a:snd r:embed="rId8" name="5 Las vacaciones del rey.wav"/>
            </a:hlinkClick>
            <a:extLst>
              <a:ext uri="{FF2B5EF4-FFF2-40B4-BE49-F238E27FC236}">
                <a16:creationId xmlns:a16="http://schemas.microsoft.com/office/drawing/2014/main" id="{5BA69C67-4BD7-6C49-9DAB-96DCAD4D088B}"/>
              </a:ext>
            </a:extLst>
          </p:cNvPr>
          <p:cNvSpPr/>
          <p:nvPr/>
        </p:nvSpPr>
        <p:spPr>
          <a:xfrm>
            <a:off x="8110392" y="845928"/>
            <a:ext cx="387388" cy="369703"/>
          </a:xfrm>
          <a:prstGeom prst="actionButtonBlank">
            <a:avLst/>
          </a:prstGeom>
          <a:solidFill>
            <a:srgbClr val="F66400"/>
          </a:solidFill>
          <a:ln w="1905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14018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3" name="Action Button: Custom 22">
            <a:hlinkClick r:id="" action="ppaction://noaction" highlightClick="1">
              <a:snd r:embed="rId9" name="6 Las vacaciones del rey.wav"/>
            </a:hlinkClick>
            <a:extLst>
              <a:ext uri="{FF2B5EF4-FFF2-40B4-BE49-F238E27FC236}">
                <a16:creationId xmlns:a16="http://schemas.microsoft.com/office/drawing/2014/main" id="{A1EF394C-25EE-B447-9039-E6419583CACF}"/>
              </a:ext>
            </a:extLst>
          </p:cNvPr>
          <p:cNvSpPr/>
          <p:nvPr/>
        </p:nvSpPr>
        <p:spPr>
          <a:xfrm>
            <a:off x="8110392" y="1291552"/>
            <a:ext cx="387388" cy="369703"/>
          </a:xfrm>
          <a:prstGeom prst="actionButtonBlank">
            <a:avLst/>
          </a:prstGeom>
          <a:solidFill>
            <a:srgbClr val="F66400"/>
          </a:solidFill>
          <a:ln w="1905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14018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4" name="Action Button: Custom 22">
            <a:hlinkClick r:id="" action="ppaction://noaction" highlightClick="1">
              <a:snd r:embed="rId10" name="7 Las vacaciones del rey.wav"/>
            </a:hlinkClick>
            <a:extLst>
              <a:ext uri="{FF2B5EF4-FFF2-40B4-BE49-F238E27FC236}">
                <a16:creationId xmlns:a16="http://schemas.microsoft.com/office/drawing/2014/main" id="{9D709B2D-CE1C-5441-ABA9-D61F8D99DEBA}"/>
              </a:ext>
            </a:extLst>
          </p:cNvPr>
          <p:cNvSpPr/>
          <p:nvPr/>
        </p:nvSpPr>
        <p:spPr>
          <a:xfrm>
            <a:off x="8110392" y="1737956"/>
            <a:ext cx="387388" cy="369703"/>
          </a:xfrm>
          <a:prstGeom prst="actionButtonBlank">
            <a:avLst/>
          </a:prstGeom>
          <a:solidFill>
            <a:srgbClr val="F66400"/>
          </a:solidFill>
          <a:ln w="1905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14018">
              <a:defRPr/>
            </a:pPr>
            <a:r>
              <a:rPr lang="en-GB" sz="1800" b="1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  <a:endParaRPr lang="en-GB" sz="18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Felipe_VI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933" y="2747281"/>
            <a:ext cx="1261938" cy="1577423"/>
          </a:xfrm>
          <a:prstGeom prst="rect">
            <a:avLst/>
          </a:prstGeom>
        </p:spPr>
      </p:pic>
      <p:sp>
        <p:nvSpPr>
          <p:cNvPr id="17" name="Action Button: Custom 22">
            <a:hlinkClick r:id="" action="ppaction://noaction" highlightClick="1">
              <a:snd r:embed="rId12" name="4 Las vacaciones del rey.wav"/>
            </a:hlinkClick>
            <a:extLst>
              <a:ext uri="{FF2B5EF4-FFF2-40B4-BE49-F238E27FC236}">
                <a16:creationId xmlns:a16="http://schemas.microsoft.com/office/drawing/2014/main" id="{5BA69C67-4BD7-6C49-9DAB-96DCAD4D088B}"/>
              </a:ext>
            </a:extLst>
          </p:cNvPr>
          <p:cNvSpPr/>
          <p:nvPr/>
        </p:nvSpPr>
        <p:spPr>
          <a:xfrm>
            <a:off x="7603137" y="2184422"/>
            <a:ext cx="387388" cy="369703"/>
          </a:xfrm>
          <a:prstGeom prst="actionButtonBlank">
            <a:avLst/>
          </a:prstGeom>
          <a:solidFill>
            <a:srgbClr val="F66400"/>
          </a:solidFill>
          <a:ln w="19050">
            <a:solidFill>
              <a:srgbClr val="11507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6" tIns="45703" rIns="91406" bIns="45703" rtlCol="0" anchor="ctr"/>
          <a:lstStyle/>
          <a:p>
            <a:pPr algn="ctr" defTabSz="914018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090FAAD-21B9-4E29-9A2D-3BB2BF2D65CF}"/>
              </a:ext>
            </a:extLst>
          </p:cNvPr>
          <p:cNvSpPr/>
          <p:nvPr/>
        </p:nvSpPr>
        <p:spPr>
          <a:xfrm>
            <a:off x="114155" y="138042"/>
            <a:ext cx="72438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Escucha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 un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texto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sobre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 las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vacaciones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verano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 del Rey* de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España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.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Debes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pensar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en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 palabras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alternativas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  <a:ea typeface="+mj-ea"/>
                <a:cs typeface="+mj-cs"/>
              </a:rPr>
              <a:t>.</a:t>
            </a:r>
            <a:endParaRPr lang="en-GB" b="1" dirty="0"/>
          </a:p>
        </p:txBody>
      </p:sp>
      <p:pic>
        <p:nvPicPr>
          <p:cNvPr id="19" name="Las vacaciones del rey.wav" descr="Las vacaciones del rey.wav">
            <a:hlinkClick r:id="" action="ppaction://media"/>
            <a:extLst>
              <a:ext uri="{FF2B5EF4-FFF2-40B4-BE49-F238E27FC236}">
                <a16:creationId xmlns:a16="http://schemas.microsoft.com/office/drawing/2014/main" id="{69263B7F-F64C-6F47-803D-933CC2529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15681" y="11100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5327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73" y="43022"/>
            <a:ext cx="7542728" cy="994172"/>
          </a:xfrm>
        </p:spPr>
        <p:txBody>
          <a:bodyPr>
            <a:no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Escribes una carta a </a:t>
            </a:r>
            <a:r>
              <a:rPr lang="en-GB" sz="2000" dirty="0" err="1">
                <a:solidFill>
                  <a:srgbClr val="002060"/>
                </a:solidFill>
              </a:rPr>
              <a:t>tu</a:t>
            </a:r>
            <a:r>
              <a:rPr lang="en-GB" sz="2000" dirty="0">
                <a:solidFill>
                  <a:srgbClr val="002060"/>
                </a:solidFill>
              </a:rPr>
              <a:t> amigo/a </a:t>
            </a:r>
            <a:r>
              <a:rPr lang="en-GB" sz="2000" dirty="0" err="1">
                <a:solidFill>
                  <a:srgbClr val="002060"/>
                </a:solidFill>
              </a:rPr>
              <a:t>español</a:t>
            </a:r>
            <a:r>
              <a:rPr lang="en-GB" sz="2000" dirty="0">
                <a:solidFill>
                  <a:srgbClr val="002060"/>
                </a:solidFill>
              </a:rPr>
              <a:t>/a para </a:t>
            </a:r>
            <a:r>
              <a:rPr lang="en-GB" sz="2000" dirty="0" err="1">
                <a:solidFill>
                  <a:srgbClr val="002060"/>
                </a:solidFill>
              </a:rPr>
              <a:t>describir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tus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vacaciones</a:t>
            </a:r>
            <a:r>
              <a:rPr lang="en-GB" sz="2000" dirty="0">
                <a:solidFill>
                  <a:srgbClr val="002060"/>
                </a:solidFill>
              </a:rPr>
              <a:t> en Mallorca. </a:t>
            </a:r>
            <a:r>
              <a:rPr lang="en-GB" sz="2000" b="1" dirty="0">
                <a:solidFill>
                  <a:srgbClr val="002060"/>
                </a:solidFill>
              </a:rPr>
              <a:t>Traduce </a:t>
            </a:r>
            <a:r>
              <a:rPr lang="en-GB" sz="2000" b="1" dirty="0" err="1">
                <a:solidFill>
                  <a:srgbClr val="002060"/>
                </a:solidFill>
              </a:rPr>
              <a:t>las</a:t>
            </a:r>
            <a:r>
              <a:rPr lang="en-GB" sz="2000" b="1" dirty="0">
                <a:solidFill>
                  <a:srgbClr val="002060"/>
                </a:solidFill>
              </a:rPr>
              <a:t> </a:t>
            </a:r>
            <a:r>
              <a:rPr lang="en-GB" sz="2000" b="1" dirty="0" err="1">
                <a:solidFill>
                  <a:srgbClr val="002060"/>
                </a:solidFill>
              </a:rPr>
              <a:t>frases</a:t>
            </a:r>
            <a:r>
              <a:rPr lang="en-GB" sz="2000" b="1" dirty="0">
                <a:solidFill>
                  <a:srgbClr val="002060"/>
                </a:solidFill>
              </a:rPr>
              <a:t> al </a:t>
            </a:r>
            <a:r>
              <a:rPr lang="en-GB" sz="2000" b="1" dirty="0" err="1">
                <a:solidFill>
                  <a:srgbClr val="002060"/>
                </a:solidFill>
              </a:rPr>
              <a:t>español</a:t>
            </a:r>
            <a:r>
              <a:rPr lang="en-GB" sz="20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7747000" y="193644"/>
            <a:ext cx="1199108" cy="327056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>
              <a:defRPr/>
            </a:pPr>
            <a:r>
              <a:rPr lang="en-GB" sz="1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4272" y="1037194"/>
            <a:ext cx="5261613" cy="3397250"/>
          </a:xfrm>
          <a:prstGeom prst="rect">
            <a:avLst/>
          </a:prstGeom>
          <a:solidFill>
            <a:schemeClr val="bg1"/>
          </a:solidFill>
          <a:ln>
            <a:solidFill>
              <a:srgbClr val="5B9BD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spcCol="0" rtlCol="0" anchor="ctr"/>
          <a:lstStyle/>
          <a:p>
            <a:r>
              <a:rPr lang="en-US" sz="2000" dirty="0">
                <a:solidFill>
                  <a:srgbClr val="002060"/>
                </a:solidFill>
              </a:rPr>
              <a:t>Hello Santiago!</a:t>
            </a:r>
          </a:p>
          <a:p>
            <a:r>
              <a:rPr lang="en-US" sz="2000" dirty="0">
                <a:solidFill>
                  <a:srgbClr val="002060"/>
                </a:solidFill>
              </a:rPr>
              <a:t>Last week I went to Palma de Mallorca with my sister. On the first day I went </a:t>
            </a:r>
            <a:r>
              <a:rPr lang="en-US" sz="2000">
                <a:solidFill>
                  <a:srgbClr val="002060"/>
                </a:solidFill>
              </a:rPr>
              <a:t>to the *cathedral </a:t>
            </a:r>
            <a:r>
              <a:rPr lang="en-US" sz="2000" dirty="0">
                <a:solidFill>
                  <a:srgbClr val="002060"/>
                </a:solidFill>
              </a:rPr>
              <a:t>and then </a:t>
            </a:r>
            <a:r>
              <a:rPr lang="en-US" sz="2000">
                <a:solidFill>
                  <a:srgbClr val="002060"/>
                </a:solidFill>
              </a:rPr>
              <a:t>I went on a </a:t>
            </a:r>
            <a:r>
              <a:rPr lang="en-US" sz="2000" dirty="0">
                <a:solidFill>
                  <a:srgbClr val="002060"/>
                </a:solidFill>
              </a:rPr>
              <a:t>trip to a town in the north of the island. The </a:t>
            </a:r>
            <a:r>
              <a:rPr lang="en-US" sz="2000">
                <a:solidFill>
                  <a:srgbClr val="002060"/>
                </a:solidFill>
              </a:rPr>
              <a:t>second day I did some activities on the beach. </a:t>
            </a:r>
            <a:r>
              <a:rPr lang="en-US" sz="2000" dirty="0">
                <a:solidFill>
                  <a:srgbClr val="002060"/>
                </a:solidFill>
              </a:rPr>
              <a:t>I made a new friend there. In the evening I went for tapas </a:t>
            </a:r>
            <a:r>
              <a:rPr lang="en-US" sz="2000">
                <a:solidFill>
                  <a:srgbClr val="002060"/>
                </a:solidFill>
              </a:rPr>
              <a:t>and finally </a:t>
            </a:r>
            <a:r>
              <a:rPr lang="en-US" sz="2000" dirty="0">
                <a:solidFill>
                  <a:srgbClr val="002060"/>
                </a:solidFill>
              </a:rPr>
              <a:t>I went for a walk in the old part of the city.</a:t>
            </a:r>
          </a:p>
          <a:p>
            <a:r>
              <a:rPr lang="en-US" sz="2000" dirty="0">
                <a:solidFill>
                  <a:srgbClr val="002060"/>
                </a:solidFill>
              </a:rPr>
              <a:t>See you soon!</a:t>
            </a:r>
          </a:p>
        </p:txBody>
      </p:sp>
      <p:pic>
        <p:nvPicPr>
          <p:cNvPr id="7" name="Picture 6" descr="mallorca-1690102_12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885" y="1037194"/>
            <a:ext cx="3480223" cy="33972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52415" y="4434444"/>
            <a:ext cx="258917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002060"/>
                </a:solidFill>
              </a:rPr>
              <a:t>*cathedral = la catedral</a:t>
            </a:r>
            <a:endParaRPr lang="en-GB" sz="1600"/>
          </a:p>
        </p:txBody>
      </p:sp>
      <p:sp>
        <p:nvSpPr>
          <p:cNvPr id="6" name="Rounded Rectangular Callout 5"/>
          <p:cNvSpPr/>
          <p:nvPr/>
        </p:nvSpPr>
        <p:spPr>
          <a:xfrm>
            <a:off x="6452415" y="889041"/>
            <a:ext cx="2216727" cy="812800"/>
          </a:xfrm>
          <a:prstGeom prst="wedgeRoundRectCallout">
            <a:avLst>
              <a:gd name="adj1" fmla="val -23563"/>
              <a:gd name="adj2" fmla="val -6136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i="1">
                <a:solidFill>
                  <a:srgbClr val="002060"/>
                </a:solidFill>
              </a:rPr>
              <a:t>¡Atención! </a:t>
            </a:r>
          </a:p>
          <a:p>
            <a:pPr algn="ctr"/>
            <a:r>
              <a:rPr lang="en-GB" sz="1800">
                <a:solidFill>
                  <a:srgbClr val="002060"/>
                </a:solidFill>
              </a:rPr>
              <a:t>‘To go on a trip’ = </a:t>
            </a:r>
            <a:r>
              <a:rPr lang="en-GB" sz="1800" b="1" i="1">
                <a:solidFill>
                  <a:srgbClr val="002060"/>
                </a:solidFill>
              </a:rPr>
              <a:t>hacer un viaje</a:t>
            </a:r>
            <a:endParaRPr lang="en-GB" sz="1800" i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603" y="338122"/>
            <a:ext cx="4878585" cy="558799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rgbClr val="002060"/>
                </a:solidFill>
              </a:rPr>
              <a:t>Solución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7747000" y="193643"/>
            <a:ext cx="1199108" cy="288958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>
              <a:defRPr/>
            </a:pPr>
            <a:r>
              <a:rPr lang="en-GB" sz="1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010251-589D-FD4D-A63A-07917D7B3A86}"/>
              </a:ext>
            </a:extLst>
          </p:cNvPr>
          <p:cNvSpPr txBox="1"/>
          <p:nvPr/>
        </p:nvSpPr>
        <p:spPr>
          <a:xfrm>
            <a:off x="109603" y="938070"/>
            <a:ext cx="5444571" cy="3454790"/>
          </a:xfrm>
          <a:prstGeom prst="rect">
            <a:avLst/>
          </a:prstGeom>
          <a:noFill/>
        </p:spPr>
        <p:txBody>
          <a:bodyPr wrap="square" lIns="68556" tIns="34289" rIns="68556" bIns="34289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¡Hola, Santiago!</a:t>
            </a:r>
          </a:p>
          <a:p>
            <a:r>
              <a:rPr lang="en-US" sz="2000" dirty="0">
                <a:solidFill>
                  <a:srgbClr val="002060"/>
                </a:solidFill>
              </a:rPr>
              <a:t>La </a:t>
            </a:r>
            <a:r>
              <a:rPr lang="en-US" sz="2000" dirty="0" err="1">
                <a:solidFill>
                  <a:srgbClr val="002060"/>
                </a:solidFill>
              </a:rPr>
              <a:t>semana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pasada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fui</a:t>
            </a:r>
            <a:r>
              <a:rPr lang="en-US" sz="2000" dirty="0">
                <a:solidFill>
                  <a:srgbClr val="002060"/>
                </a:solidFill>
              </a:rPr>
              <a:t> a Palma de Mallorca con mi </a:t>
            </a:r>
            <a:r>
              <a:rPr lang="en-US" sz="2000" dirty="0" err="1">
                <a:solidFill>
                  <a:srgbClr val="002060"/>
                </a:solidFill>
              </a:rPr>
              <a:t>hermana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r>
              <a:rPr lang="en-US" sz="2000" dirty="0">
                <a:solidFill>
                  <a:srgbClr val="002060"/>
                </a:solidFill>
              </a:rPr>
              <a:t>El primer día </a:t>
            </a:r>
            <a:r>
              <a:rPr lang="en-US" sz="2000" dirty="0" err="1">
                <a:solidFill>
                  <a:srgbClr val="002060"/>
                </a:solidFill>
              </a:rPr>
              <a:t>fui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>
                <a:solidFill>
                  <a:srgbClr val="002060"/>
                </a:solidFill>
              </a:rPr>
              <a:t>a la </a:t>
            </a:r>
            <a:r>
              <a:rPr lang="en-US" sz="2000" dirty="0" err="1">
                <a:solidFill>
                  <a:srgbClr val="002060"/>
                </a:solidFill>
              </a:rPr>
              <a:t>catedral</a:t>
            </a:r>
            <a:r>
              <a:rPr lang="en-US" sz="2000" dirty="0">
                <a:solidFill>
                  <a:srgbClr val="002060"/>
                </a:solidFill>
              </a:rPr>
              <a:t> y </a:t>
            </a:r>
            <a:r>
              <a:rPr lang="en-US" sz="2000" dirty="0" err="1">
                <a:solidFill>
                  <a:srgbClr val="002060"/>
                </a:solidFill>
              </a:rPr>
              <a:t>luego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hice</a:t>
            </a:r>
            <a:r>
              <a:rPr lang="en-US" sz="2000" dirty="0">
                <a:solidFill>
                  <a:srgbClr val="002060"/>
                </a:solidFill>
              </a:rPr>
              <a:t> un </a:t>
            </a:r>
            <a:r>
              <a:rPr lang="en-US" sz="2000" dirty="0" err="1">
                <a:solidFill>
                  <a:srgbClr val="002060"/>
                </a:solidFill>
              </a:rPr>
              <a:t>viaje</a:t>
            </a:r>
            <a:r>
              <a:rPr lang="en-US" sz="2000" dirty="0">
                <a:solidFill>
                  <a:srgbClr val="002060"/>
                </a:solidFill>
              </a:rPr>
              <a:t> a un pueblo </a:t>
            </a:r>
            <a:r>
              <a:rPr lang="en-US" sz="2000" dirty="0" err="1">
                <a:solidFill>
                  <a:srgbClr val="002060"/>
                </a:solidFill>
              </a:rPr>
              <a:t>en</a:t>
            </a:r>
            <a:r>
              <a:rPr lang="en-US" sz="2000" dirty="0">
                <a:solidFill>
                  <a:srgbClr val="002060"/>
                </a:solidFill>
              </a:rPr>
              <a:t> el </a:t>
            </a:r>
            <a:r>
              <a:rPr lang="en-US" sz="2000" dirty="0" err="1">
                <a:solidFill>
                  <a:srgbClr val="002060"/>
                </a:solidFill>
              </a:rPr>
              <a:t>norte</a:t>
            </a:r>
            <a:r>
              <a:rPr lang="en-US" sz="2000" dirty="0">
                <a:solidFill>
                  <a:srgbClr val="002060"/>
                </a:solidFill>
              </a:rPr>
              <a:t> de la </a:t>
            </a:r>
            <a:r>
              <a:rPr lang="en-US" sz="2000" dirty="0" err="1">
                <a:solidFill>
                  <a:srgbClr val="002060"/>
                </a:solidFill>
              </a:rPr>
              <a:t>isla</a:t>
            </a:r>
            <a:r>
              <a:rPr lang="en-US" sz="2000" dirty="0">
                <a:solidFill>
                  <a:srgbClr val="002060"/>
                </a:solidFill>
              </a:rPr>
              <a:t>. El </a:t>
            </a:r>
            <a:r>
              <a:rPr lang="en-US" sz="2000" err="1">
                <a:solidFill>
                  <a:srgbClr val="002060"/>
                </a:solidFill>
              </a:rPr>
              <a:t>segundo</a:t>
            </a:r>
            <a:r>
              <a:rPr lang="en-US" sz="2000">
                <a:solidFill>
                  <a:srgbClr val="002060"/>
                </a:solidFill>
              </a:rPr>
              <a:t> día hice unas actividades en la playa. </a:t>
            </a:r>
            <a:r>
              <a:rPr lang="en-US" sz="2000" dirty="0" err="1">
                <a:solidFill>
                  <a:srgbClr val="002060"/>
                </a:solidFill>
              </a:rPr>
              <a:t>Hice</a:t>
            </a:r>
            <a:r>
              <a:rPr lang="en-US" sz="2000" dirty="0">
                <a:solidFill>
                  <a:srgbClr val="002060"/>
                </a:solidFill>
              </a:rPr>
              <a:t> un amigo nuevo </a:t>
            </a:r>
            <a:r>
              <a:rPr lang="en-US" sz="2000" dirty="0" err="1">
                <a:solidFill>
                  <a:srgbClr val="002060"/>
                </a:solidFill>
              </a:rPr>
              <a:t>allí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  <a:p>
            <a:r>
              <a:rPr lang="en-US" sz="2000" dirty="0">
                <a:solidFill>
                  <a:srgbClr val="002060"/>
                </a:solidFill>
              </a:rPr>
              <a:t>Por </a:t>
            </a:r>
            <a:r>
              <a:rPr lang="en-US" sz="2000">
                <a:solidFill>
                  <a:srgbClr val="002060"/>
                </a:solidFill>
              </a:rPr>
              <a:t>la tarde </a:t>
            </a:r>
            <a:r>
              <a:rPr lang="en-US" sz="2000" dirty="0" err="1">
                <a:solidFill>
                  <a:srgbClr val="002060"/>
                </a:solidFill>
              </a:rPr>
              <a:t>fui</a:t>
            </a:r>
            <a:r>
              <a:rPr lang="en-US" sz="2000" dirty="0">
                <a:solidFill>
                  <a:srgbClr val="002060"/>
                </a:solidFill>
              </a:rPr>
              <a:t> de tapas </a:t>
            </a:r>
            <a:r>
              <a:rPr lang="en-US" sz="2000">
                <a:solidFill>
                  <a:srgbClr val="002060"/>
                </a:solidFill>
              </a:rPr>
              <a:t>y finalmente </a:t>
            </a:r>
            <a:r>
              <a:rPr lang="en-US" sz="2000" dirty="0" err="1">
                <a:solidFill>
                  <a:srgbClr val="002060"/>
                </a:solidFill>
              </a:rPr>
              <a:t>fui</a:t>
            </a:r>
            <a:r>
              <a:rPr lang="en-US" sz="2000" dirty="0">
                <a:solidFill>
                  <a:srgbClr val="002060"/>
                </a:solidFill>
              </a:rPr>
              <a:t> de paseo en la </a:t>
            </a:r>
            <a:r>
              <a:rPr lang="en-US" sz="2000" dirty="0" err="1">
                <a:solidFill>
                  <a:srgbClr val="002060"/>
                </a:solidFill>
              </a:rPr>
              <a:t>parte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antigua</a:t>
            </a:r>
            <a:r>
              <a:rPr lang="en-US" sz="2000" dirty="0">
                <a:solidFill>
                  <a:srgbClr val="002060"/>
                </a:solidFill>
              </a:rPr>
              <a:t> de la </a:t>
            </a:r>
            <a:r>
              <a:rPr lang="en-US" sz="2000">
                <a:solidFill>
                  <a:srgbClr val="002060"/>
                </a:solidFill>
              </a:rPr>
              <a:t>ciudad. </a:t>
            </a:r>
          </a:p>
          <a:p>
            <a:r>
              <a:rPr lang="en-US" sz="2000">
                <a:solidFill>
                  <a:srgbClr val="002060"/>
                </a:solidFill>
              </a:rPr>
              <a:t>¡</a:t>
            </a:r>
            <a:r>
              <a:rPr lang="en-US" sz="2000" dirty="0">
                <a:solidFill>
                  <a:srgbClr val="002060"/>
                </a:solidFill>
              </a:rPr>
              <a:t>Hasta </a:t>
            </a:r>
            <a:r>
              <a:rPr lang="en-US" sz="2000" dirty="0" err="1">
                <a:solidFill>
                  <a:srgbClr val="002060"/>
                </a:solidFill>
              </a:rPr>
              <a:t>luego</a:t>
            </a:r>
            <a:r>
              <a:rPr lang="en-US" sz="2000" dirty="0">
                <a:solidFill>
                  <a:srgbClr val="002060"/>
                </a:solidFill>
              </a:rPr>
              <a:t>!</a:t>
            </a:r>
          </a:p>
        </p:txBody>
      </p:sp>
      <p:pic>
        <p:nvPicPr>
          <p:cNvPr id="7" name="Picture 6" descr="mallorca-1690102_12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74" y="938070"/>
            <a:ext cx="3391934" cy="331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1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727" y="74596"/>
            <a:ext cx="7844035" cy="577852"/>
          </a:xfrm>
        </p:spPr>
        <p:txBody>
          <a:bodyPr>
            <a:normAutofit/>
          </a:bodyPr>
          <a:lstStyle/>
          <a:p>
            <a:r>
              <a:rPr lang="en-GB" sz="1800" b="1">
                <a:solidFill>
                  <a:srgbClr val="002060"/>
                </a:solidFill>
              </a:rPr>
              <a:t>¡Ahora tú! </a:t>
            </a:r>
            <a:r>
              <a:rPr lang="en-GB" sz="1800">
                <a:solidFill>
                  <a:srgbClr val="002060"/>
                </a:solidFill>
              </a:rPr>
              <a:t>Describe </a:t>
            </a:r>
            <a:r>
              <a:rPr lang="en-GB" sz="1800" err="1">
                <a:solidFill>
                  <a:srgbClr val="002060"/>
                </a:solidFill>
              </a:rPr>
              <a:t>tus</a:t>
            </a:r>
            <a:r>
              <a:rPr lang="en-GB" sz="1800">
                <a:solidFill>
                  <a:srgbClr val="002060"/>
                </a:solidFill>
              </a:rPr>
              <a:t> vacaciones. </a:t>
            </a:r>
            <a:endParaRPr lang="en-GB" sz="1800" dirty="0">
              <a:solidFill>
                <a:srgbClr val="002060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7797800" y="193644"/>
            <a:ext cx="1148308" cy="339756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>
              <a:defRPr/>
            </a:pPr>
            <a:r>
              <a:rPr lang="en-GB" sz="1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77608" y="2411244"/>
            <a:ext cx="1514475" cy="285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rgbClr val="002060"/>
                </a:solidFill>
              </a:rPr>
              <a:t>ir de tapas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57550" y="2798088"/>
            <a:ext cx="1514475" cy="285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rgbClr val="002060"/>
                </a:solidFill>
              </a:rPr>
              <a:t>ir de paseo</a:t>
            </a:r>
          </a:p>
        </p:txBody>
      </p:sp>
      <p:sp>
        <p:nvSpPr>
          <p:cNvPr id="6" name="Rectangle 5"/>
          <p:cNvSpPr/>
          <p:nvPr/>
        </p:nvSpPr>
        <p:spPr>
          <a:xfrm>
            <a:off x="4674914" y="1988384"/>
            <a:ext cx="3020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2060"/>
                </a:solidFill>
              </a:rPr>
              <a:t>Puedes usar frases como:</a:t>
            </a:r>
            <a:endParaRPr lang="en-GB" sz="1800"/>
          </a:p>
        </p:txBody>
      </p:sp>
      <p:sp>
        <p:nvSpPr>
          <p:cNvPr id="10" name="Rounded Rectangle 9"/>
          <p:cNvSpPr/>
          <p:nvPr/>
        </p:nvSpPr>
        <p:spPr>
          <a:xfrm>
            <a:off x="4777608" y="2798088"/>
            <a:ext cx="1751013" cy="285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rgbClr val="002060"/>
                </a:solidFill>
              </a:rPr>
              <a:t>ir de compras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421012" y="2409266"/>
            <a:ext cx="1751013" cy="2857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rgbClr val="002060"/>
                </a:solidFill>
              </a:rPr>
              <a:t>ir de fiesta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171140" y="3428715"/>
            <a:ext cx="1751013" cy="285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rgbClr val="002060"/>
                </a:solidFill>
              </a:rPr>
              <a:t>hacer amigos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12346" y="3428715"/>
            <a:ext cx="2258100" cy="285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rgbClr val="002060"/>
                </a:solidFill>
              </a:rPr>
              <a:t>hacer actividades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986117" y="3861035"/>
            <a:ext cx="1897858" cy="285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rgbClr val="002060"/>
                </a:solidFill>
              </a:rPr>
              <a:t>hacer un viaje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825775" y="4301087"/>
            <a:ext cx="2273301" cy="285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rgbClr val="002060"/>
                </a:solidFill>
              </a:rPr>
              <a:t>hacer los deberes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25775" y="3868767"/>
            <a:ext cx="2052638" cy="285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rgbClr val="002060"/>
                </a:solidFill>
              </a:rPr>
              <a:t>hacer llamadas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6727" y="641896"/>
            <a:ext cx="92000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2060"/>
                </a:solidFill>
              </a:rPr>
              <a:t>Write about where </a:t>
            </a:r>
            <a:r>
              <a:rPr lang="en-US" sz="1800" i="1">
                <a:solidFill>
                  <a:srgbClr val="002060"/>
                </a:solidFill>
              </a:rPr>
              <a:t>you</a:t>
            </a:r>
            <a:r>
              <a:rPr lang="en-US" sz="1800">
                <a:solidFill>
                  <a:srgbClr val="002060"/>
                </a:solidFill>
              </a:rPr>
              <a:t> went (using ‘</a:t>
            </a:r>
            <a:r>
              <a:rPr lang="en-US" sz="1800" b="1">
                <a:solidFill>
                  <a:srgbClr val="002060"/>
                </a:solidFill>
              </a:rPr>
              <a:t>fui</a:t>
            </a:r>
            <a:r>
              <a:rPr lang="en-US" sz="1800">
                <a:solidFill>
                  <a:srgbClr val="002060"/>
                </a:solidFill>
              </a:rPr>
              <a:t>’) and where </a:t>
            </a:r>
            <a:r>
              <a:rPr lang="en-US" sz="1800" i="1">
                <a:solidFill>
                  <a:srgbClr val="002060"/>
                </a:solidFill>
              </a:rPr>
              <a:t>someone else </a:t>
            </a:r>
            <a:r>
              <a:rPr lang="en-US" sz="1800">
                <a:solidFill>
                  <a:srgbClr val="002060"/>
                </a:solidFill>
              </a:rPr>
              <a:t>went (‘</a:t>
            </a:r>
            <a:r>
              <a:rPr lang="en-US" sz="1800" b="1">
                <a:solidFill>
                  <a:srgbClr val="002060"/>
                </a:solidFill>
              </a:rPr>
              <a:t>fue</a:t>
            </a:r>
            <a:r>
              <a:rPr lang="en-US" sz="1800">
                <a:solidFill>
                  <a:srgbClr val="002060"/>
                </a:solidFill>
              </a:rPr>
              <a:t>’).</a:t>
            </a:r>
            <a:endParaRPr lang="en-GB" sz="1800"/>
          </a:p>
        </p:txBody>
      </p:sp>
      <p:sp>
        <p:nvSpPr>
          <p:cNvPr id="7" name="Rectangle 6"/>
          <p:cNvSpPr/>
          <p:nvPr/>
        </p:nvSpPr>
        <p:spPr>
          <a:xfrm>
            <a:off x="176727" y="982580"/>
            <a:ext cx="8996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>
                <a:solidFill>
                  <a:srgbClr val="002060"/>
                </a:solidFill>
              </a:rPr>
              <a:t>Also include what you did (using ‘</a:t>
            </a:r>
            <a:r>
              <a:rPr lang="en-US" sz="1800" b="1">
                <a:solidFill>
                  <a:srgbClr val="002060"/>
                </a:solidFill>
              </a:rPr>
              <a:t>hice</a:t>
            </a:r>
            <a:r>
              <a:rPr lang="en-US" sz="1800">
                <a:solidFill>
                  <a:srgbClr val="002060"/>
                </a:solidFill>
              </a:rPr>
              <a:t>’) and what the other person did (‘</a:t>
            </a:r>
            <a:r>
              <a:rPr lang="en-US" sz="1800" b="1">
                <a:solidFill>
                  <a:srgbClr val="002060"/>
                </a:solidFill>
              </a:rPr>
              <a:t>hizo</a:t>
            </a:r>
            <a:r>
              <a:rPr lang="en-US" sz="1800">
                <a:solidFill>
                  <a:srgbClr val="002060"/>
                </a:solidFill>
              </a:rPr>
              <a:t>’).</a:t>
            </a:r>
            <a:endParaRPr lang="en-GB" sz="1800"/>
          </a:p>
        </p:txBody>
      </p:sp>
      <p:sp>
        <p:nvSpPr>
          <p:cNvPr id="20" name="Rectangle 19"/>
          <p:cNvSpPr/>
          <p:nvPr/>
        </p:nvSpPr>
        <p:spPr>
          <a:xfrm>
            <a:off x="176727" y="1580831"/>
            <a:ext cx="5164530" cy="363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spcCol="0" rtlCol="0" anchor="ctr"/>
          <a:lstStyle/>
          <a:p>
            <a:r>
              <a:rPr lang="en-US" sz="1800">
                <a:solidFill>
                  <a:srgbClr val="002060"/>
                </a:solidFill>
              </a:rPr>
              <a:t>Think about how you start your sentences and how you link one idea to another: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74030" y="2229385"/>
            <a:ext cx="992718" cy="363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spcCol="0" rtlCol="0" anchor="ctr"/>
          <a:lstStyle/>
          <a:p>
            <a:r>
              <a:rPr lang="en-US" sz="1800">
                <a:solidFill>
                  <a:srgbClr val="002060"/>
                </a:solidFill>
              </a:rPr>
              <a:t>en julio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52885" y="2229385"/>
            <a:ext cx="1841500" cy="363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spcCol="0" rtlCol="0" anchor="ctr"/>
          <a:lstStyle/>
          <a:p>
            <a:r>
              <a:rPr lang="en-US" sz="1800">
                <a:solidFill>
                  <a:srgbClr val="002060"/>
                </a:solidFill>
              </a:rPr>
              <a:t>el mes pasado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74030" y="2696289"/>
            <a:ext cx="1609725" cy="363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spcCol="0" rtlCol="0" anchor="ctr"/>
          <a:lstStyle/>
          <a:p>
            <a:r>
              <a:rPr lang="en-US" sz="1800">
                <a:solidFill>
                  <a:srgbClr val="002060"/>
                </a:solidFill>
              </a:rPr>
              <a:t>el primer día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84449" y="2699321"/>
            <a:ext cx="1609725" cy="363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spcCol="0" rtlCol="0" anchor="ctr"/>
          <a:lstStyle/>
          <a:p>
            <a:r>
              <a:rPr lang="en-US" sz="1800">
                <a:solidFill>
                  <a:srgbClr val="002060"/>
                </a:solidFill>
              </a:rPr>
              <a:t>el primer día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811482" y="3848232"/>
            <a:ext cx="1065870" cy="363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spcCol="0" rtlCol="0" anchor="ctr"/>
          <a:lstStyle/>
          <a:p>
            <a:r>
              <a:rPr lang="en-US" sz="1800">
                <a:solidFill>
                  <a:srgbClr val="002060"/>
                </a:solidFill>
              </a:rPr>
              <a:t>aunque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45764" y="4315136"/>
            <a:ext cx="730297" cy="363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spcCol="0" rtlCol="0" anchor="ctr"/>
          <a:lstStyle/>
          <a:p>
            <a:r>
              <a:rPr lang="en-US" sz="1800">
                <a:solidFill>
                  <a:srgbClr val="002060"/>
                </a:solidFill>
              </a:rPr>
              <a:t>pero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942401" y="3848232"/>
            <a:ext cx="375692" cy="363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spcCol="0" rtlCol="0" anchor="ctr"/>
          <a:lstStyle/>
          <a:p>
            <a:r>
              <a:rPr lang="en-US" sz="1800">
                <a:solidFill>
                  <a:srgbClr val="002060"/>
                </a:solidFill>
              </a:rPr>
              <a:t>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45764" y="3848232"/>
            <a:ext cx="1192486" cy="363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spcCol="0" rtlCol="0" anchor="ctr"/>
          <a:lstStyle/>
          <a:p>
            <a:pPr algn="ctr"/>
            <a:r>
              <a:rPr lang="en-US" sz="1800">
                <a:solidFill>
                  <a:srgbClr val="002060"/>
                </a:solidFill>
              </a:rPr>
              <a:t>también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74030" y="3163193"/>
            <a:ext cx="1876160" cy="363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spcCol="0" rtlCol="0" anchor="ctr"/>
          <a:lstStyle/>
          <a:p>
            <a:r>
              <a:rPr lang="en-US" sz="1800">
                <a:solidFill>
                  <a:srgbClr val="002060"/>
                </a:solidFill>
              </a:rPr>
              <a:t>por la mañana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311472" y="3163193"/>
            <a:ext cx="1494522" cy="3633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spcCol="0" rtlCol="0" anchor="ctr"/>
          <a:lstStyle/>
          <a:p>
            <a:r>
              <a:rPr lang="en-US" sz="1800">
                <a:solidFill>
                  <a:srgbClr val="002060"/>
                </a:solidFill>
              </a:rPr>
              <a:t>finalmente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75358" y="4293679"/>
            <a:ext cx="1616793" cy="363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spcCol="0" rtlCol="0" anchor="ctr"/>
          <a:lstStyle/>
          <a:p>
            <a:r>
              <a:rPr lang="en-US" sz="1800">
                <a:solidFill>
                  <a:srgbClr val="002060"/>
                </a:solidFill>
              </a:rPr>
              <a:t>sin embargo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781727" y="4282681"/>
            <a:ext cx="1426810" cy="363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spcCol="0" rtlCol="0" anchor="ctr"/>
          <a:lstStyle/>
          <a:p>
            <a:r>
              <a:rPr lang="en-US" sz="1800">
                <a:solidFill>
                  <a:srgbClr val="002060"/>
                </a:solidFill>
              </a:rPr>
              <a:t>en cambio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553947" y="3856513"/>
            <a:ext cx="1192486" cy="363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4" tIns="45702" rIns="91404" bIns="45702" spcCol="0" rtlCol="0" anchor="ctr"/>
          <a:lstStyle/>
          <a:p>
            <a:pPr algn="ctr"/>
            <a:r>
              <a:rPr lang="en-US" sz="1800">
                <a:solidFill>
                  <a:srgbClr val="002060"/>
                </a:solidFill>
              </a:rPr>
              <a:t>además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7202981" y="4301087"/>
            <a:ext cx="1680994" cy="2857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rgbClr val="002060"/>
                </a:solidFill>
              </a:rPr>
              <a:t>hacer poco</a:t>
            </a:r>
          </a:p>
        </p:txBody>
      </p:sp>
      <p:pic>
        <p:nvPicPr>
          <p:cNvPr id="37" name="Picture 4" descr="Free Holiday Clipart to use for Christmas, Easter, Father&amp;Day! 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t="10629" r="23171"/>
          <a:stretch/>
        </p:blipFill>
        <p:spPr bwMode="auto">
          <a:xfrm>
            <a:off x="8455353" y="1467837"/>
            <a:ext cx="385141" cy="79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Tropical Sun Clip Art, Cartoon Sun Clipart, Free Sun Clipart, Clip 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696" y="2374807"/>
            <a:ext cx="548457" cy="57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83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-42334" y="0"/>
            <a:ext cx="9144000" cy="51435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entury Gothic" panose="020F0302020204030204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  <a:latin typeface="Century Gothic" panose="020F0302020204030204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 dirty="0">
                <a:solidFill>
                  <a:prstClr val="white"/>
                </a:solidFill>
                <a:latin typeface="Century Gothic" panose="020F0302020204030204"/>
              </a:endParaRPr>
            </a:p>
          </p:txBody>
        </p:sp>
      </p:grpSp>
      <p:sp>
        <p:nvSpPr>
          <p:cNvPr id="5" name="Rectangl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42334" y="0"/>
            <a:ext cx="3263238" cy="51435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1" tIns="34289" rIns="68541" bIns="34289" rtlCol="0" anchor="ctr"/>
          <a:lstStyle/>
          <a:p>
            <a:pPr algn="ctr">
              <a:defRPr/>
            </a:pPr>
            <a:endParaRPr lang="en-GB" dirty="0">
              <a:solidFill>
                <a:prstClr val="white"/>
              </a:solidFill>
              <a:latin typeface="Century Gothic" panose="020F03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81D6C-D649-1548-983B-DB3A797C7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962" y="1630168"/>
            <a:ext cx="5737814" cy="659606"/>
          </a:xfrm>
        </p:spPr>
        <p:txBody>
          <a:bodyPr>
            <a:normAutofit/>
          </a:bodyPr>
          <a:lstStyle/>
          <a:p>
            <a:pPr algn="l"/>
            <a:r>
              <a:rPr lang="en-GB" sz="3000" b="1" dirty="0">
                <a:solidFill>
                  <a:prstClr val="white"/>
                </a:solidFill>
              </a:rPr>
              <a:t>Talking </a:t>
            </a:r>
            <a:r>
              <a:rPr lang="en-GB" sz="3000" b="1">
                <a:solidFill>
                  <a:prstClr val="white"/>
                </a:solidFill>
              </a:rPr>
              <a:t>about future </a:t>
            </a:r>
            <a:r>
              <a:rPr lang="en-GB" sz="3000" b="1" dirty="0">
                <a:solidFill>
                  <a:prstClr val="white"/>
                </a:solidFill>
              </a:rPr>
              <a:t>trips</a:t>
            </a:r>
            <a:endParaRPr lang="en-US" sz="3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DFED1B0-8365-D84A-847E-1CD3FA33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961" y="2289774"/>
            <a:ext cx="5555322" cy="425720"/>
          </a:xfrm>
        </p:spPr>
        <p:txBody>
          <a:bodyPr>
            <a:normAutofit/>
          </a:bodyPr>
          <a:lstStyle/>
          <a:p>
            <a:pPr algn="l"/>
            <a:r>
              <a:rPr lang="en-GB" sz="2200">
                <a:solidFill>
                  <a:prstClr val="white"/>
                </a:solidFill>
              </a:rPr>
              <a:t>Future plans with ir + infinitive</a:t>
            </a:r>
            <a:endParaRPr lang="en-US" sz="2200" dirty="0"/>
          </a:p>
        </p:txBody>
      </p:sp>
      <p:sp>
        <p:nvSpPr>
          <p:cNvPr id="14" name="Subtitle 6">
            <a:extLst>
              <a:ext uri="{FF2B5EF4-FFF2-40B4-BE49-F238E27FC236}">
                <a16:creationId xmlns:a16="http://schemas.microsoft.com/office/drawing/2014/main" id="{ABC93937-5935-4FD6-909A-1159EB86D0C7}"/>
              </a:ext>
            </a:extLst>
          </p:cNvPr>
          <p:cNvSpPr txBox="1">
            <a:spLocks/>
          </p:cNvSpPr>
          <p:nvPr/>
        </p:nvSpPr>
        <p:spPr>
          <a:xfrm>
            <a:off x="116960" y="2715494"/>
            <a:ext cx="4848714" cy="428817"/>
          </a:xfrm>
          <a:prstGeom prst="rect">
            <a:avLst/>
          </a:prstGeom>
        </p:spPr>
        <p:txBody>
          <a:bodyPr vert="horz" lIns="68541" tIns="34289" rIns="68541" bIns="34289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685358">
              <a:defRPr/>
            </a:pPr>
            <a:r>
              <a:rPr lang="en-GB" sz="2200" dirty="0">
                <a:solidFill>
                  <a:prstClr val="white"/>
                </a:solidFill>
              </a:rPr>
              <a:t>SSC [j</a:t>
            </a:r>
            <a:r>
              <a:rPr lang="en-GB" sz="2200">
                <a:solidFill>
                  <a:prstClr val="white"/>
                </a:solidFill>
              </a:rPr>
              <a:t>] [revisited]</a:t>
            </a:r>
            <a:endParaRPr lang="en-GB" sz="2200" dirty="0">
              <a:solidFill>
                <a:prstClr val="white"/>
              </a:solidFill>
            </a:endParaRPr>
          </a:p>
          <a:p>
            <a:pPr defTabSz="685358">
              <a:defRPr/>
            </a:pPr>
            <a:endParaRPr lang="en-US" sz="22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1116" y="3700818"/>
            <a:ext cx="4338729" cy="749170"/>
          </a:xfrm>
          <a:prstGeom prst="rect">
            <a:avLst/>
          </a:prstGeom>
        </p:spPr>
        <p:txBody>
          <a:bodyPr lIns="68541" tIns="34289" rIns="68541" bIns="34289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defTabSz="685358">
              <a:defRPr/>
            </a:pPr>
            <a:r>
              <a:rPr lang="en-GB" sz="1700" b="1" dirty="0">
                <a:solidFill>
                  <a:prstClr val="white"/>
                </a:solidFill>
                <a:latin typeface="Century Gothic" panose="020B0502020202020204" pitchFamily="34" charset="0"/>
              </a:rPr>
              <a:t>Y8 Spanish</a:t>
            </a:r>
          </a:p>
          <a:p>
            <a:pPr defTabSz="685358">
              <a:defRPr/>
            </a:pPr>
            <a:r>
              <a:rPr lang="en-GB" sz="1700" dirty="0">
                <a:solidFill>
                  <a:prstClr val="white"/>
                </a:solidFill>
                <a:latin typeface="Century Gothic" panose="020B0502020202020204" pitchFamily="34" charset="0"/>
              </a:rPr>
              <a:t>Term 3.2 – Week 7 – Lesson 72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0CE3410D-ACFA-3647-856D-BF2E84254AD9}"/>
              </a:ext>
            </a:extLst>
          </p:cNvPr>
          <p:cNvSpPr txBox="1">
            <a:spLocks/>
          </p:cNvSpPr>
          <p:nvPr/>
        </p:nvSpPr>
        <p:spPr>
          <a:xfrm>
            <a:off x="161112" y="4335212"/>
            <a:ext cx="3634139" cy="714765"/>
          </a:xfrm>
          <a:prstGeom prst="rect">
            <a:avLst/>
          </a:prstGeom>
        </p:spPr>
        <p:txBody>
          <a:bodyPr lIns="68541" tIns="34289" rIns="68541" bIns="34289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defTabSz="685358">
              <a:defRPr/>
            </a:pPr>
            <a:r>
              <a:rPr lang="en-GB" sz="1100">
                <a:solidFill>
                  <a:prstClr val="white"/>
                </a:solidFill>
                <a:latin typeface="Century Gothic" panose="020B0502020202020204" pitchFamily="34" charset="0"/>
              </a:rPr>
              <a:t>Pete Watson / Amanda Izquierdo / Nick Avery</a:t>
            </a:r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/>
            </a:r>
            <a:b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Artwork: Mark Davies</a:t>
            </a:r>
          </a:p>
          <a:p>
            <a:pPr defTabSz="685358">
              <a:defRPr/>
            </a:pPr>
            <a:endParaRPr lang="en-GB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defTabSz="685358">
              <a:defRPr/>
            </a:pPr>
            <a:r>
              <a:rPr lang="en-GB" sz="11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</a:t>
            </a:r>
            <a:r>
              <a:rPr lang="en-GB" sz="1100">
                <a:solidFill>
                  <a:prstClr val="white"/>
                </a:solidFill>
                <a:latin typeface="Century Gothic" panose="020B0502020202020204" pitchFamily="34" charset="0"/>
              </a:rPr>
              <a:t>: </a:t>
            </a:r>
            <a:r>
              <a:rPr lang="en-GB" sz="1100" smtClean="0">
                <a:solidFill>
                  <a:prstClr val="white"/>
                </a:solidFill>
                <a:latin typeface="Century Gothic" panose="020B0502020202020204" pitchFamily="34" charset="0"/>
              </a:rPr>
              <a:t>25/03/21</a:t>
            </a:r>
            <a:endParaRPr lang="en-GB" sz="110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5" name="Picture 14" descr="NCELP logo">
            <a:extLs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99" y="4843833"/>
            <a:ext cx="2308135" cy="21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4573" y="1729418"/>
            <a:ext cx="713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2060"/>
                </a:solidFill>
              </a:rPr>
              <a:t>2. Los jueves en Jalisco Jaime guarda* los dibujos de su hija en una caja vieja y roja.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7915564" y="193639"/>
            <a:ext cx="1030544" cy="339761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/>
            <a:r>
              <a:rPr lang="en-GB" sz="1800" b="1">
                <a:solidFill>
                  <a:prstClr val="white"/>
                </a:solidFill>
                <a:latin typeface="Century Gothic" panose="020B0502020202020204" pitchFamily="34" charset="0"/>
              </a:rPr>
              <a:t>hablar</a:t>
            </a:r>
            <a:endParaRPr lang="en-GB" sz="18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129" y="209551"/>
            <a:ext cx="5095875" cy="346247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l"/>
            <a:endParaRPr lang="en-US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9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22647"/>
            <a:ext cx="4986867" cy="65034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4574" y="849144"/>
            <a:ext cx="6991346" cy="623246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r>
              <a:rPr lang="en-US" sz="1800">
                <a:solidFill>
                  <a:srgbClr val="002060"/>
                </a:solidFill>
              </a:rPr>
              <a:t>1. La mujer deja agua debajo del espejo para la jugadora joven de Navojoa.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4572" y="225923"/>
            <a:ext cx="5575877" cy="543995"/>
          </a:xfrm>
        </p:spPr>
        <p:txBody>
          <a:bodyPr>
            <a:noAutofit/>
          </a:bodyPr>
          <a:lstStyle/>
          <a:p>
            <a:r>
              <a:rPr lang="en-GB" sz="2000" b="1">
                <a:solidFill>
                  <a:prstClr val="white"/>
                </a:solidFill>
              </a:rPr>
              <a:t>Cosas raras en México</a:t>
            </a:r>
            <a:br>
              <a:rPr lang="en-GB" sz="2000" b="1">
                <a:solidFill>
                  <a:prstClr val="white"/>
                </a:solidFill>
              </a:rPr>
            </a:br>
            <a:r>
              <a:rPr lang="en-GB" sz="2000" b="1">
                <a:solidFill>
                  <a:prstClr val="white"/>
                </a:solidFill>
              </a:rPr>
              <a:t>SSCs [j] y [gu]</a:t>
            </a:r>
            <a:endParaRPr lang="en-US" sz="2000" dirty="0"/>
          </a:p>
        </p:txBody>
      </p:sp>
      <p:sp>
        <p:nvSpPr>
          <p:cNvPr id="21" name="Action Button: Custom 20">
            <a:hlinkClick r:id="" action="ppaction://noaction" highlightClick="1">
              <a:snd r:embed="rId4" name="Tonguetwister 1 slow.wav"/>
            </a:hlinkClick>
            <a:extLst>
              <a:ext uri="{FF2B5EF4-FFF2-40B4-BE49-F238E27FC236}">
                <a16:creationId xmlns:a16="http://schemas.microsoft.com/office/drawing/2014/main" id="{E72E6571-599A-7942-9EA3-2A808AEE1D34}"/>
              </a:ext>
            </a:extLst>
          </p:cNvPr>
          <p:cNvSpPr/>
          <p:nvPr/>
        </p:nvSpPr>
        <p:spPr>
          <a:xfrm>
            <a:off x="5338363" y="1231386"/>
            <a:ext cx="437995" cy="35233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4" name="Action Button: Custom 23">
            <a:hlinkClick r:id="" action="ppaction://noaction" highlightClick="1">
              <a:snd r:embed="rId5" name="Tonguetwister 1 medium.wav"/>
            </a:hlinkClick>
            <a:extLst>
              <a:ext uri="{FF2B5EF4-FFF2-40B4-BE49-F238E27FC236}">
                <a16:creationId xmlns:a16="http://schemas.microsoft.com/office/drawing/2014/main" id="{E72E6571-599A-7942-9EA3-2A808AEE1D34}"/>
              </a:ext>
            </a:extLst>
          </p:cNvPr>
          <p:cNvSpPr/>
          <p:nvPr/>
        </p:nvSpPr>
        <p:spPr>
          <a:xfrm>
            <a:off x="5977823" y="1223589"/>
            <a:ext cx="437995" cy="35233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Action Button: Custom 24">
            <a:hlinkClick r:id="" action="ppaction://noaction" highlightClick="1">
              <a:snd r:embed="rId6" name="Tonguetwister 1 fast.wav"/>
            </a:hlinkClick>
            <a:extLst>
              <a:ext uri="{FF2B5EF4-FFF2-40B4-BE49-F238E27FC236}">
                <a16:creationId xmlns:a16="http://schemas.microsoft.com/office/drawing/2014/main" id="{E72E6571-599A-7942-9EA3-2A808AEE1D34}"/>
              </a:ext>
            </a:extLst>
          </p:cNvPr>
          <p:cNvSpPr/>
          <p:nvPr/>
        </p:nvSpPr>
        <p:spPr>
          <a:xfrm>
            <a:off x="6617283" y="1223588"/>
            <a:ext cx="437995" cy="35233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Action Button: Custom 25">
            <a:hlinkClick r:id="" action="ppaction://noaction" highlightClick="1">
              <a:snd r:embed="rId7" name="Tonguetwister 2 slow.wav"/>
            </a:hlinkClick>
            <a:extLst>
              <a:ext uri="{FF2B5EF4-FFF2-40B4-BE49-F238E27FC236}">
                <a16:creationId xmlns:a16="http://schemas.microsoft.com/office/drawing/2014/main" id="{E72E6571-599A-7942-9EA3-2A808AEE1D34}"/>
              </a:ext>
            </a:extLst>
          </p:cNvPr>
          <p:cNvSpPr/>
          <p:nvPr/>
        </p:nvSpPr>
        <p:spPr>
          <a:xfrm>
            <a:off x="262974" y="2391344"/>
            <a:ext cx="437995" cy="35233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27" name="Action Button: Custom 26">
            <a:hlinkClick r:id="" action="ppaction://noaction" highlightClick="1">
              <a:snd r:embed="rId8" name="Tonguetwister 2 medium.wav"/>
            </a:hlinkClick>
            <a:extLst>
              <a:ext uri="{FF2B5EF4-FFF2-40B4-BE49-F238E27FC236}">
                <a16:creationId xmlns:a16="http://schemas.microsoft.com/office/drawing/2014/main" id="{E72E6571-599A-7942-9EA3-2A808AEE1D34}"/>
              </a:ext>
            </a:extLst>
          </p:cNvPr>
          <p:cNvSpPr/>
          <p:nvPr/>
        </p:nvSpPr>
        <p:spPr>
          <a:xfrm>
            <a:off x="902434" y="2383547"/>
            <a:ext cx="437995" cy="35233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Action Button: Custom 27">
            <a:hlinkClick r:id="" action="ppaction://noaction" highlightClick="1">
              <a:snd r:embed="rId9" name="Tonguetwister 2 fast.wav"/>
            </a:hlinkClick>
            <a:extLst>
              <a:ext uri="{FF2B5EF4-FFF2-40B4-BE49-F238E27FC236}">
                <a16:creationId xmlns:a16="http://schemas.microsoft.com/office/drawing/2014/main" id="{E72E6571-599A-7942-9EA3-2A808AEE1D34}"/>
              </a:ext>
            </a:extLst>
          </p:cNvPr>
          <p:cNvSpPr/>
          <p:nvPr/>
        </p:nvSpPr>
        <p:spPr>
          <a:xfrm>
            <a:off x="1541894" y="2383546"/>
            <a:ext cx="437995" cy="35233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4572" y="2901702"/>
            <a:ext cx="8381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2060"/>
                </a:solidFill>
              </a:rPr>
              <a:t>3. En junio Juliana trabaja en el extranjero y en julio viaja a Guadalajara.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30" name="Action Button: Custom 29">
            <a:hlinkClick r:id="" action="ppaction://noaction" highlightClick="1">
              <a:snd r:embed="rId10" name="Tonguetwister 3 slow.wav"/>
            </a:hlinkClick>
            <a:extLst>
              <a:ext uri="{FF2B5EF4-FFF2-40B4-BE49-F238E27FC236}">
                <a16:creationId xmlns:a16="http://schemas.microsoft.com/office/drawing/2014/main" id="{E72E6571-599A-7942-9EA3-2A808AEE1D34}"/>
              </a:ext>
            </a:extLst>
          </p:cNvPr>
          <p:cNvSpPr/>
          <p:nvPr/>
        </p:nvSpPr>
        <p:spPr>
          <a:xfrm>
            <a:off x="5338363" y="3297043"/>
            <a:ext cx="437995" cy="35233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31" name="Action Button: Custom 30">
            <a:hlinkClick r:id="" action="ppaction://noaction" highlightClick="1">
              <a:snd r:embed="rId11" name="Tonguetwister 3 medium.wav"/>
            </a:hlinkClick>
            <a:extLst>
              <a:ext uri="{FF2B5EF4-FFF2-40B4-BE49-F238E27FC236}">
                <a16:creationId xmlns:a16="http://schemas.microsoft.com/office/drawing/2014/main" id="{E72E6571-599A-7942-9EA3-2A808AEE1D34}"/>
              </a:ext>
            </a:extLst>
          </p:cNvPr>
          <p:cNvSpPr/>
          <p:nvPr/>
        </p:nvSpPr>
        <p:spPr>
          <a:xfrm>
            <a:off x="5977823" y="3289246"/>
            <a:ext cx="437995" cy="35233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Action Button: Custom 31">
            <a:hlinkClick r:id="" action="ppaction://noaction" highlightClick="1">
              <a:snd r:embed="rId12" name="Tonguetwister 3 fast.wav"/>
            </a:hlinkClick>
            <a:extLst>
              <a:ext uri="{FF2B5EF4-FFF2-40B4-BE49-F238E27FC236}">
                <a16:creationId xmlns:a16="http://schemas.microsoft.com/office/drawing/2014/main" id="{E72E6571-599A-7942-9EA3-2A808AEE1D34}"/>
              </a:ext>
            </a:extLst>
          </p:cNvPr>
          <p:cNvSpPr/>
          <p:nvPr/>
        </p:nvSpPr>
        <p:spPr>
          <a:xfrm>
            <a:off x="6617283" y="3289245"/>
            <a:ext cx="437995" cy="35233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4572" y="3666569"/>
            <a:ext cx="8171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2060"/>
                </a:solidFill>
              </a:rPr>
              <a:t>4. Recojo una tarjeta con un mensaje de un *personaje enojado lejos de Guanajuato.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33" name="Action Button: Custom 32">
            <a:hlinkClick r:id="" action="ppaction://noaction" highlightClick="1">
              <a:snd r:embed="rId13" name="Tonguetwister 4 slow.wav"/>
            </a:hlinkClick>
            <a:extLst>
              <a:ext uri="{FF2B5EF4-FFF2-40B4-BE49-F238E27FC236}">
                <a16:creationId xmlns:a16="http://schemas.microsoft.com/office/drawing/2014/main" id="{E72E6571-599A-7942-9EA3-2A808AEE1D34}"/>
              </a:ext>
            </a:extLst>
          </p:cNvPr>
          <p:cNvSpPr/>
          <p:nvPr/>
        </p:nvSpPr>
        <p:spPr>
          <a:xfrm>
            <a:off x="262974" y="4337891"/>
            <a:ext cx="437995" cy="35233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34" name="Action Button: Custom 33">
            <a:hlinkClick r:id="" action="ppaction://noaction" highlightClick="1">
              <a:snd r:embed="rId14" name="Tonguetwister 4 medium.wav"/>
            </a:hlinkClick>
            <a:extLst>
              <a:ext uri="{FF2B5EF4-FFF2-40B4-BE49-F238E27FC236}">
                <a16:creationId xmlns:a16="http://schemas.microsoft.com/office/drawing/2014/main" id="{E72E6571-599A-7942-9EA3-2A808AEE1D34}"/>
              </a:ext>
            </a:extLst>
          </p:cNvPr>
          <p:cNvSpPr/>
          <p:nvPr/>
        </p:nvSpPr>
        <p:spPr>
          <a:xfrm>
            <a:off x="902434" y="4330094"/>
            <a:ext cx="437995" cy="35233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Action Button: Custom 34">
            <a:hlinkClick r:id="" action="ppaction://noaction" highlightClick="1">
              <a:snd r:embed="rId15" name="Tonguetwister 4 fast.wav"/>
            </a:hlinkClick>
            <a:extLst>
              <a:ext uri="{FF2B5EF4-FFF2-40B4-BE49-F238E27FC236}">
                <a16:creationId xmlns:a16="http://schemas.microsoft.com/office/drawing/2014/main" id="{E72E6571-599A-7942-9EA3-2A808AEE1D34}"/>
              </a:ext>
            </a:extLst>
          </p:cNvPr>
          <p:cNvSpPr/>
          <p:nvPr/>
        </p:nvSpPr>
        <p:spPr>
          <a:xfrm>
            <a:off x="1541894" y="4330093"/>
            <a:ext cx="437995" cy="352333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6" name="Picture 64" descr="Mexican flag.png">
            <a:extLst>
              <a:ext uri="{FF2B5EF4-FFF2-40B4-BE49-F238E27FC236}">
                <a16:creationId xmlns:a16="http://schemas.microsoft.com/office/drawing/2014/main" id="{265F5BD5-826E-CB44-8DB4-310E6E2A20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083" y="2052583"/>
            <a:ext cx="949246" cy="7037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64447" y="4044713"/>
            <a:ext cx="378166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2060"/>
                </a:solidFill>
              </a:rPr>
              <a:t>*guardar – to keep, to put away</a:t>
            </a:r>
            <a:endParaRPr lang="en-GB" sz="1800"/>
          </a:p>
        </p:txBody>
      </p:sp>
      <p:sp>
        <p:nvSpPr>
          <p:cNvPr id="37" name="Rectangle 36"/>
          <p:cNvSpPr/>
          <p:nvPr/>
        </p:nvSpPr>
        <p:spPr>
          <a:xfrm>
            <a:off x="4171951" y="4415664"/>
            <a:ext cx="4761982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2060"/>
                </a:solidFill>
              </a:rPr>
              <a:t>*el personaje – character, famous person</a:t>
            </a:r>
            <a:endParaRPr lang="en-GB" sz="180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163" y="653047"/>
            <a:ext cx="1122166" cy="10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5753" y="1494953"/>
            <a:ext cx="4041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2060"/>
                </a:solidFill>
              </a:rPr>
              <a:t>2. Los jueves Jaime guarda* los dibujos de su hija en </a:t>
            </a:r>
          </a:p>
          <a:p>
            <a:r>
              <a:rPr lang="en-US" sz="1800">
                <a:solidFill>
                  <a:srgbClr val="002060"/>
                </a:solidFill>
              </a:rPr>
              <a:t>una caja vieja y roja en Jalisco.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191500" y="193639"/>
            <a:ext cx="754608" cy="339761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/>
            <a:r>
              <a:rPr lang="en-GB" sz="1800" b="1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  <a:endParaRPr lang="en-GB" sz="18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8129" y="209551"/>
            <a:ext cx="5095875" cy="346247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pPr algn="l"/>
            <a:endParaRPr lang="en-US" sz="1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4573" y="519591"/>
            <a:ext cx="4435527" cy="900244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r>
              <a:rPr lang="en-US" sz="1800">
                <a:solidFill>
                  <a:srgbClr val="002060"/>
                </a:solidFill>
              </a:rPr>
              <a:t>1. La mujer deja agua debajo del espejo para la jugadora joven de Navojoa.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4572" y="83109"/>
            <a:ext cx="5575877" cy="543995"/>
          </a:xfrm>
        </p:spPr>
        <p:txBody>
          <a:bodyPr>
            <a:normAutofit/>
          </a:bodyPr>
          <a:lstStyle/>
          <a:p>
            <a:r>
              <a:rPr lang="en-GB" sz="1800" b="1">
                <a:solidFill>
                  <a:srgbClr val="002060"/>
                </a:solidFill>
              </a:rPr>
              <a:t>Cosas raras en México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4572" y="2495453"/>
            <a:ext cx="4524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002060"/>
                </a:solidFill>
              </a:rPr>
              <a:t>3. En junio Juliana trabaja en el extranjero y en julio viaja a Guadalajara.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5753" y="3537317"/>
            <a:ext cx="44355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2060"/>
                </a:solidFill>
              </a:rPr>
              <a:t>4. Recojo una tarjeta con un mensaje de un personaje enojado lejos de Guanajuato.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94286" y="4404115"/>
            <a:ext cx="404971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>
                <a:solidFill>
                  <a:srgbClr val="002060"/>
                </a:solidFill>
              </a:rPr>
              <a:t>*guardar – to keep, to put away</a:t>
            </a:r>
            <a:endParaRPr lang="en-GB" sz="1800"/>
          </a:p>
        </p:txBody>
      </p:sp>
      <p:sp>
        <p:nvSpPr>
          <p:cNvPr id="37" name="TextBox 36"/>
          <p:cNvSpPr txBox="1"/>
          <p:nvPr/>
        </p:nvSpPr>
        <p:spPr>
          <a:xfrm>
            <a:off x="4179967" y="531817"/>
            <a:ext cx="4902644" cy="623246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r>
              <a:rPr lang="en-US" sz="1800" i="1">
                <a:solidFill>
                  <a:srgbClr val="002060"/>
                </a:solidFill>
              </a:rPr>
              <a:t>The woman leaves water below the mirror for the young player (f) from Navojoa.</a:t>
            </a:r>
            <a:endParaRPr lang="en-US" sz="1800" i="1" dirty="0">
              <a:solidFill>
                <a:srgbClr val="00206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70541" y="1522663"/>
            <a:ext cx="4376559" cy="900244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r>
              <a:rPr lang="en-US" sz="1800" i="1">
                <a:solidFill>
                  <a:srgbClr val="002060"/>
                </a:solidFill>
              </a:rPr>
              <a:t>On Thursdays Jaime puts away his daughter’s drawings in an old red box in Jalisco.</a:t>
            </a:r>
            <a:endParaRPr lang="en-US" sz="1800" i="1" dirty="0">
              <a:solidFill>
                <a:srgbClr val="00206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170541" y="2630478"/>
            <a:ext cx="4175965" cy="623246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r>
              <a:rPr lang="en-US" sz="1800" i="1">
                <a:solidFill>
                  <a:srgbClr val="002060"/>
                </a:solidFill>
              </a:rPr>
              <a:t>In June Juliana works abroad and in July she travels to Guadalajara.</a:t>
            </a:r>
            <a:endParaRPr lang="en-US" sz="1800" i="1" dirty="0">
              <a:solidFill>
                <a:srgbClr val="00206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699000" y="3469584"/>
            <a:ext cx="4200732" cy="900244"/>
          </a:xfrm>
          <a:prstGeom prst="rect">
            <a:avLst/>
          </a:prstGeom>
          <a:noFill/>
        </p:spPr>
        <p:txBody>
          <a:bodyPr wrap="square" lIns="68561" tIns="34289" rIns="68561" bIns="34289" rtlCol="0">
            <a:spAutoFit/>
          </a:bodyPr>
          <a:lstStyle/>
          <a:p>
            <a:r>
              <a:rPr lang="en-US" sz="1800" i="1">
                <a:solidFill>
                  <a:srgbClr val="002060"/>
                </a:solidFill>
              </a:rPr>
              <a:t>I’m picking up a card with a message from an annoyed person / character far from Guanajuato.</a:t>
            </a:r>
            <a:endParaRPr lang="en-US" sz="1800" i="1" dirty="0">
              <a:solidFill>
                <a:srgbClr val="002060"/>
              </a:solidFill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165752" y="2546254"/>
            <a:ext cx="3745847" cy="1007406"/>
          </a:xfrm>
          <a:prstGeom prst="wedgeRoundRectCallout">
            <a:avLst>
              <a:gd name="adj1" fmla="val -19667"/>
              <a:gd name="adj2" fmla="val 5707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1">
                <a:solidFill>
                  <a:srgbClr val="002060"/>
                </a:solidFill>
              </a:rPr>
              <a:t>Un personaje </a:t>
            </a:r>
            <a:r>
              <a:rPr lang="en-GB" sz="1800" i="1">
                <a:solidFill>
                  <a:srgbClr val="002060"/>
                </a:solidFill>
              </a:rPr>
              <a:t>can be a character in a book/film or a famous person in public life</a:t>
            </a:r>
            <a:r>
              <a:rPr lang="en-GB" sz="1800" b="1" i="1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5" name="Rounded Rectangular Callout 44"/>
          <p:cNvSpPr/>
          <p:nvPr/>
        </p:nvSpPr>
        <p:spPr>
          <a:xfrm>
            <a:off x="237989" y="581120"/>
            <a:ext cx="3805475" cy="846099"/>
          </a:xfrm>
          <a:prstGeom prst="wedgeRoundRectCallout">
            <a:avLst>
              <a:gd name="adj1" fmla="val 7047"/>
              <a:gd name="adj2" fmla="val 7232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i="1">
                <a:solidFill>
                  <a:srgbClr val="002060"/>
                </a:solidFill>
              </a:rPr>
              <a:t>Notice how </a:t>
            </a:r>
            <a:r>
              <a:rPr lang="en-GB" sz="1800" b="1" i="1">
                <a:solidFill>
                  <a:srgbClr val="002060"/>
                </a:solidFill>
              </a:rPr>
              <a:t>‘y’ </a:t>
            </a:r>
            <a:r>
              <a:rPr lang="en-GB" sz="1800" i="1">
                <a:solidFill>
                  <a:srgbClr val="002060"/>
                </a:solidFill>
              </a:rPr>
              <a:t>is used between the adjectives in Spanish.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37989" y="2418283"/>
            <a:ext cx="2263911" cy="0"/>
          </a:xfrm>
          <a:prstGeom prst="line">
            <a:avLst/>
          </a:prstGeom>
          <a:ln w="38100">
            <a:solidFill>
              <a:srgbClr val="F0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7098122" y="2151502"/>
            <a:ext cx="1448978" cy="10592"/>
          </a:xfrm>
          <a:prstGeom prst="line">
            <a:avLst/>
          </a:prstGeom>
          <a:ln w="38100">
            <a:solidFill>
              <a:srgbClr val="F0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625339" y="4142308"/>
            <a:ext cx="1441586" cy="1067"/>
          </a:xfrm>
          <a:prstGeom prst="line">
            <a:avLst/>
          </a:prstGeom>
          <a:ln w="38100">
            <a:solidFill>
              <a:srgbClr val="F0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7822611" y="4073048"/>
            <a:ext cx="746193" cy="3652"/>
          </a:xfrm>
          <a:prstGeom prst="line">
            <a:avLst/>
          </a:prstGeom>
          <a:ln w="38100">
            <a:solidFill>
              <a:srgbClr val="F064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18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40" grpId="0"/>
      <p:bldP spid="42" grpId="0"/>
      <p:bldP spid="44" grpId="0" animBg="1"/>
      <p:bldP spid="44" grpId="1" animBg="1"/>
      <p:bldP spid="45" grpId="0" animBg="1"/>
      <p:bldP spid="4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 descr="background rectangle&#10;">
            <a:extLst>
              <a:ext uri="{FF2B5EF4-FFF2-40B4-BE49-F238E27FC236}">
                <a16:creationId xmlns:a16="http://schemas.microsoft.com/office/drawing/2014/main" id="{9268BA27-9508-448E-9915-ACE234D74542}"/>
              </a:ext>
            </a:extLst>
          </p:cNvPr>
          <p:cNvSpPr/>
          <p:nvPr/>
        </p:nvSpPr>
        <p:spPr>
          <a:xfrm>
            <a:off x="7635082" y="157311"/>
            <a:ext cx="1322710" cy="30068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1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A9CC99-6E6F-BA4F-8531-09C581FE8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1400" b="1" dirty="0">
                <a:solidFill>
                  <a:prstClr val="white"/>
                </a:solidFill>
              </a:rPr>
              <a:t>vocabulario</a:t>
            </a:r>
            <a:endParaRPr lang="en-US" sz="1400" dirty="0"/>
          </a:p>
        </p:txBody>
      </p:sp>
      <p:sp>
        <p:nvSpPr>
          <p:cNvPr id="6" name="Rounded Rectangle 5"/>
          <p:cNvSpPr/>
          <p:nvPr/>
        </p:nvSpPr>
        <p:spPr>
          <a:xfrm>
            <a:off x="786271" y="4189665"/>
            <a:ext cx="2201084" cy="566740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o_ _ _ _ _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079584" y="4192422"/>
            <a:ext cx="2696249" cy="566740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1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f_ _ _ _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857472" y="4189665"/>
            <a:ext cx="2704675" cy="566740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 p_ </a:t>
            </a:r>
            <a:r>
              <a:rPr lang="en-GB" sz="23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_ _ </a:t>
            </a:r>
            <a:r>
              <a:rPr lang="en-GB" sz="2300" b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_ </a:t>
            </a:r>
            <a:endParaRPr lang="en-GB" sz="23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86271" y="2220957"/>
            <a:ext cx="2201084" cy="566740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 p_ _ _ _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086737" y="2220957"/>
            <a:ext cx="2695766" cy="566740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p_ _ _ _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868037" y="2220957"/>
            <a:ext cx="2706812" cy="566740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la f_ _ _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86282" y="3532014"/>
            <a:ext cx="2212787" cy="566740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d_ _ _ _ _ 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86271" y="2873661"/>
            <a:ext cx="2201084" cy="566740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 c_ _ _ _ _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868037" y="2873985"/>
            <a:ext cx="2706812" cy="566740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e_ _ _ _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3086267" y="3532014"/>
            <a:ext cx="2696249" cy="566740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 s_ _ _ _</a:t>
            </a:r>
            <a:endParaRPr lang="en-GB" sz="23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868048" y="3524238"/>
            <a:ext cx="2696249" cy="566740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h_ _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086267" y="2873661"/>
            <a:ext cx="2696249" cy="566740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 h_ _ _ _ _ _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2853">
            <a:off x="3124467" y="-295300"/>
            <a:ext cx="3063358" cy="2775525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 rot="20824098">
            <a:off x="3377881" y="521309"/>
            <a:ext cx="2591898" cy="1177243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ctr"/>
            <a:r>
              <a:rPr lang="en-GB" sz="3600">
                <a:solidFill>
                  <a:schemeClr val="accent5">
                    <a:lumMod val="50000"/>
                  </a:schemeClr>
                </a:solidFill>
              </a:rPr>
              <a:t>s/he can, </a:t>
            </a:r>
            <a:r>
              <a:rPr lang="en-GB" sz="3600" dirty="0">
                <a:solidFill>
                  <a:schemeClr val="accent5">
                    <a:lumMod val="50000"/>
                  </a:schemeClr>
                </a:solidFill>
              </a:rPr>
              <a:t>it can</a:t>
            </a:r>
          </a:p>
        </p:txBody>
      </p:sp>
      <p:sp>
        <p:nvSpPr>
          <p:cNvPr id="63" name="TextBox 62"/>
          <p:cNvSpPr txBox="1"/>
          <p:nvPr/>
        </p:nvSpPr>
        <p:spPr>
          <a:xfrm rot="20824098">
            <a:off x="3600855" y="821698"/>
            <a:ext cx="2214715" cy="530913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ctr"/>
            <a:r>
              <a:rPr lang="en-GB" sz="3000" dirty="0">
                <a:solidFill>
                  <a:schemeClr val="accent5">
                    <a:lumMod val="50000"/>
                  </a:schemeClr>
                </a:solidFill>
              </a:rPr>
              <a:t>dark (m)</a:t>
            </a:r>
          </a:p>
        </p:txBody>
      </p:sp>
      <p:sp>
        <p:nvSpPr>
          <p:cNvPr id="66" name="TextBox 65"/>
          <p:cNvSpPr txBox="1"/>
          <p:nvPr/>
        </p:nvSpPr>
        <p:spPr>
          <a:xfrm rot="20824098">
            <a:off x="3615660" y="851343"/>
            <a:ext cx="2214715" cy="530913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ctr"/>
            <a:r>
              <a:rPr lang="en-GB" sz="3000" dirty="0">
                <a:solidFill>
                  <a:schemeClr val="accent5">
                    <a:lumMod val="50000"/>
                  </a:schemeClr>
                </a:solidFill>
              </a:rPr>
              <a:t>today</a:t>
            </a:r>
          </a:p>
        </p:txBody>
      </p:sp>
      <p:sp>
        <p:nvSpPr>
          <p:cNvPr id="69" name="TextBox 68"/>
          <p:cNvSpPr txBox="1"/>
          <p:nvPr/>
        </p:nvSpPr>
        <p:spPr>
          <a:xfrm rot="20824098">
            <a:off x="3510500" y="667354"/>
            <a:ext cx="2264680" cy="931022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ctr"/>
            <a:r>
              <a:rPr lang="en-GB" sz="2800">
                <a:solidFill>
                  <a:schemeClr val="accent5">
                    <a:lumMod val="50000"/>
                  </a:schemeClr>
                </a:solidFill>
              </a:rPr>
              <a:t>to be (state, location)</a:t>
            </a:r>
            <a:endParaRPr lang="en-GB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 rot="20824098">
            <a:off x="3473144" y="813835"/>
            <a:ext cx="2444217" cy="530913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ctr"/>
            <a:r>
              <a:rPr lang="en-GB" sz="3000" dirty="0">
                <a:solidFill>
                  <a:schemeClr val="accent5">
                    <a:lumMod val="50000"/>
                  </a:schemeClr>
                </a:solidFill>
              </a:rPr>
              <a:t>cousin (m)</a:t>
            </a:r>
          </a:p>
        </p:txBody>
      </p:sp>
      <p:sp>
        <p:nvSpPr>
          <p:cNvPr id="76" name="TextBox 75"/>
          <p:cNvSpPr txBox="1"/>
          <p:nvPr/>
        </p:nvSpPr>
        <p:spPr>
          <a:xfrm rot="20824098">
            <a:off x="3624738" y="843031"/>
            <a:ext cx="2036204" cy="530913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ctr"/>
            <a:r>
              <a:rPr lang="en-GB" sz="3000">
                <a:solidFill>
                  <a:schemeClr val="accent5">
                    <a:lumMod val="50000"/>
                  </a:schemeClr>
                </a:solidFill>
              </a:rPr>
              <a:t>dog</a:t>
            </a:r>
            <a:endParaRPr lang="en-GB" sz="3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 rot="20824098">
            <a:off x="3465259" y="830402"/>
            <a:ext cx="2444217" cy="530913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ctr"/>
            <a:r>
              <a:rPr lang="en-GB" sz="3000">
                <a:solidFill>
                  <a:schemeClr val="accent5">
                    <a:lumMod val="50000"/>
                  </a:schemeClr>
                </a:solidFill>
              </a:rPr>
              <a:t>mail, email</a:t>
            </a:r>
            <a:endParaRPr lang="en-GB" sz="3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 rot="20824098">
            <a:off x="3461773" y="826514"/>
            <a:ext cx="2444217" cy="530913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ctr"/>
            <a:r>
              <a:rPr lang="en-GB" sz="3000" dirty="0">
                <a:solidFill>
                  <a:schemeClr val="accent5">
                    <a:lumMod val="50000"/>
                  </a:schemeClr>
                </a:solidFill>
              </a:rPr>
              <a:t>below</a:t>
            </a:r>
          </a:p>
        </p:txBody>
      </p:sp>
      <p:sp>
        <p:nvSpPr>
          <p:cNvPr id="117" name="TextBox 116"/>
          <p:cNvSpPr txBox="1"/>
          <p:nvPr/>
        </p:nvSpPr>
        <p:spPr>
          <a:xfrm rot="20824098">
            <a:off x="3482493" y="855593"/>
            <a:ext cx="2444217" cy="530913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ctr"/>
            <a:r>
              <a:rPr lang="en-GB" sz="3000" dirty="0">
                <a:solidFill>
                  <a:schemeClr val="accent5">
                    <a:lumMod val="50000"/>
                  </a:schemeClr>
                </a:solidFill>
              </a:rPr>
              <a:t>flower</a:t>
            </a:r>
          </a:p>
        </p:txBody>
      </p:sp>
      <p:sp>
        <p:nvSpPr>
          <p:cNvPr id="120" name="TextBox 119"/>
          <p:cNvSpPr txBox="1"/>
          <p:nvPr/>
        </p:nvSpPr>
        <p:spPr>
          <a:xfrm rot="20824098">
            <a:off x="3461771" y="831485"/>
            <a:ext cx="2444217" cy="530913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ctr"/>
            <a:r>
              <a:rPr lang="en-GB" sz="3000" dirty="0">
                <a:solidFill>
                  <a:schemeClr val="accent5">
                    <a:lumMod val="50000"/>
                  </a:schemeClr>
                </a:solidFill>
              </a:rPr>
              <a:t>brother</a:t>
            </a:r>
          </a:p>
        </p:txBody>
      </p:sp>
      <p:sp>
        <p:nvSpPr>
          <p:cNvPr id="123" name="TextBox 122"/>
          <p:cNvSpPr txBox="1"/>
          <p:nvPr/>
        </p:nvSpPr>
        <p:spPr>
          <a:xfrm rot="20824098">
            <a:off x="3526080" y="836434"/>
            <a:ext cx="2444217" cy="530913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ctr"/>
            <a:r>
              <a:rPr lang="en-GB" sz="3000" dirty="0">
                <a:solidFill>
                  <a:schemeClr val="accent5">
                    <a:lumMod val="50000"/>
                  </a:schemeClr>
                </a:solidFill>
              </a:rPr>
              <a:t>happy</a:t>
            </a:r>
          </a:p>
        </p:txBody>
      </p:sp>
      <p:sp>
        <p:nvSpPr>
          <p:cNvPr id="126" name="TextBox 125"/>
          <p:cNvSpPr txBox="1"/>
          <p:nvPr/>
        </p:nvSpPr>
        <p:spPr>
          <a:xfrm rot="20824098">
            <a:off x="3526080" y="814553"/>
            <a:ext cx="2444217" cy="530913"/>
          </a:xfrm>
          <a:prstGeom prst="rect">
            <a:avLst/>
          </a:prstGeom>
          <a:noFill/>
        </p:spPr>
        <p:txBody>
          <a:bodyPr wrap="square" lIns="68564" tIns="34289" rIns="68564" bIns="34289" rtlCol="0">
            <a:spAutoFit/>
          </a:bodyPr>
          <a:lstStyle/>
          <a:p>
            <a:pPr algn="ctr"/>
            <a:r>
              <a:rPr lang="en-GB" sz="3000">
                <a:solidFill>
                  <a:schemeClr val="accent5">
                    <a:lumMod val="50000"/>
                  </a:schemeClr>
                </a:solidFill>
              </a:rPr>
              <a:t>floor</a:t>
            </a:r>
            <a:endParaRPr lang="en-GB" sz="3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7" name="Rounded Rectangle 126"/>
          <p:cNvSpPr/>
          <p:nvPr/>
        </p:nvSpPr>
        <p:spPr>
          <a:xfrm>
            <a:off x="3070036" y="2230131"/>
            <a:ext cx="2695766" cy="5667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puede</a:t>
            </a:r>
            <a:endParaRPr lang="en-GB" sz="23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28" name="Rounded Rectangle 127"/>
          <p:cNvSpPr/>
          <p:nvPr/>
        </p:nvSpPr>
        <p:spPr>
          <a:xfrm>
            <a:off x="786271" y="4164264"/>
            <a:ext cx="2211650" cy="5667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oscuro</a:t>
            </a:r>
            <a:endParaRPr lang="en-GB" sz="23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29" name="Rounded Rectangle 128"/>
          <p:cNvSpPr/>
          <p:nvPr/>
        </p:nvSpPr>
        <p:spPr>
          <a:xfrm>
            <a:off x="5868048" y="3524238"/>
            <a:ext cx="2696249" cy="5667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hoy</a:t>
            </a:r>
          </a:p>
        </p:txBody>
      </p:sp>
      <p:sp>
        <p:nvSpPr>
          <p:cNvPr id="131" name="Rounded Rectangle 130"/>
          <p:cNvSpPr/>
          <p:nvPr/>
        </p:nvSpPr>
        <p:spPr>
          <a:xfrm>
            <a:off x="5881428" y="2884618"/>
            <a:ext cx="2706812" cy="5667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estar</a:t>
            </a:r>
            <a:endParaRPr lang="en-GB" sz="23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33" name="Rounded Rectangle 132"/>
          <p:cNvSpPr/>
          <p:nvPr/>
        </p:nvSpPr>
        <p:spPr>
          <a:xfrm>
            <a:off x="773569" y="2218086"/>
            <a:ext cx="2211650" cy="5667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 primo</a:t>
            </a:r>
          </a:p>
        </p:txBody>
      </p:sp>
      <p:sp>
        <p:nvSpPr>
          <p:cNvPr id="134" name="Rounded Rectangle 133"/>
          <p:cNvSpPr/>
          <p:nvPr/>
        </p:nvSpPr>
        <p:spPr>
          <a:xfrm>
            <a:off x="5856739" y="4202364"/>
            <a:ext cx="2718865" cy="5667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 perro</a:t>
            </a:r>
            <a:endParaRPr lang="en-GB" sz="23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35" name="Rounded Rectangle 134"/>
          <p:cNvSpPr/>
          <p:nvPr/>
        </p:nvSpPr>
        <p:spPr>
          <a:xfrm>
            <a:off x="774706" y="2885663"/>
            <a:ext cx="2211650" cy="5667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 </a:t>
            </a:r>
            <a:r>
              <a:rPr lang="en-GB" sz="23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correo</a:t>
            </a:r>
            <a:endParaRPr lang="en-GB" sz="23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37" name="Rounded Rectangle 136"/>
          <p:cNvSpPr/>
          <p:nvPr/>
        </p:nvSpPr>
        <p:spPr>
          <a:xfrm>
            <a:off x="771421" y="3532014"/>
            <a:ext cx="2211650" cy="5667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debajo</a:t>
            </a:r>
            <a:endParaRPr lang="en-GB" sz="23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38" name="Rounded Rectangle 137"/>
          <p:cNvSpPr/>
          <p:nvPr/>
        </p:nvSpPr>
        <p:spPr>
          <a:xfrm>
            <a:off x="5857474" y="2229570"/>
            <a:ext cx="2706812" cy="5667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la </a:t>
            </a:r>
            <a:r>
              <a:rPr lang="en-GB" sz="23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flor</a:t>
            </a:r>
            <a:endParaRPr lang="en-GB" sz="23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39" name="Rounded Rectangle 138"/>
          <p:cNvSpPr/>
          <p:nvPr/>
        </p:nvSpPr>
        <p:spPr>
          <a:xfrm>
            <a:off x="3080067" y="2887701"/>
            <a:ext cx="2695766" cy="5667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 </a:t>
            </a:r>
            <a:r>
              <a:rPr lang="en-GB" sz="23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hermano</a:t>
            </a:r>
            <a:endParaRPr lang="en-GB" sz="23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40" name="Rounded Rectangle 139"/>
          <p:cNvSpPr/>
          <p:nvPr/>
        </p:nvSpPr>
        <p:spPr>
          <a:xfrm>
            <a:off x="3070036" y="4202364"/>
            <a:ext cx="2695766" cy="5667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feliz</a:t>
            </a:r>
            <a:endParaRPr lang="en-GB" sz="23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141" name="Rounded Rectangle 140"/>
          <p:cNvSpPr/>
          <p:nvPr/>
        </p:nvSpPr>
        <p:spPr>
          <a:xfrm>
            <a:off x="3086737" y="3539007"/>
            <a:ext cx="2695766" cy="56674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4" tIns="34289" rIns="68564" bIns="34289" rtlCol="0" anchor="ctr"/>
          <a:lstStyle/>
          <a:p>
            <a:pPr algn="ctr" defTabSz="685613">
              <a:defRPr/>
            </a:pPr>
            <a:r>
              <a:rPr lang="en-GB" sz="2300" b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el suelo</a:t>
            </a:r>
            <a:endParaRPr lang="en-GB" sz="2300" b="1" dirty="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6150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63" grpId="0"/>
      <p:bldP spid="63" grpId="1"/>
      <p:bldP spid="66" grpId="0"/>
      <p:bldP spid="66" grpId="1"/>
      <p:bldP spid="69" grpId="0"/>
      <p:bldP spid="69" grpId="1"/>
      <p:bldP spid="73" grpId="0"/>
      <p:bldP spid="73" grpId="1"/>
      <p:bldP spid="76" grpId="0"/>
      <p:bldP spid="76" grpId="1"/>
      <p:bldP spid="111" grpId="0"/>
      <p:bldP spid="111" grpId="1"/>
      <p:bldP spid="114" grpId="0"/>
      <p:bldP spid="114" grpId="1"/>
      <p:bldP spid="117" grpId="0"/>
      <p:bldP spid="117" grpId="1"/>
      <p:bldP spid="120" grpId="0"/>
      <p:bldP spid="120" grpId="1"/>
      <p:bldP spid="123" grpId="0"/>
      <p:bldP spid="123" grpId="1"/>
      <p:bldP spid="126" grpId="0"/>
      <p:bldP spid="127" grpId="0" animBg="1"/>
      <p:bldP spid="128" grpId="0" animBg="1"/>
      <p:bldP spid="129" grpId="0" animBg="1"/>
      <p:bldP spid="131" grpId="0" animBg="1"/>
      <p:bldP spid="133" grpId="0" animBg="1"/>
      <p:bldP spid="134" grpId="0" animBg="1"/>
      <p:bldP spid="135" grpId="0" animBg="1"/>
      <p:bldP spid="137" grpId="0" animBg="1"/>
      <p:bldP spid="138" grpId="0" animBg="1"/>
      <p:bldP spid="139" grpId="0" animBg="1"/>
      <p:bldP spid="140" grpId="0" animBg="1"/>
      <p:bldP spid="1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22647"/>
            <a:ext cx="4986867" cy="6503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084"/>
            <a:ext cx="4812037" cy="937832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Talking </a:t>
            </a:r>
            <a:r>
              <a:rPr lang="en-GB" sz="2000" b="1">
                <a:solidFill>
                  <a:schemeClr val="bg1"/>
                </a:solidFill>
              </a:rPr>
              <a:t>about future plans</a:t>
            </a:r>
            <a:br>
              <a:rPr lang="en-GB" sz="2000" b="1">
                <a:solidFill>
                  <a:schemeClr val="bg1"/>
                </a:solidFill>
              </a:rPr>
            </a:br>
            <a:r>
              <a:rPr lang="en-GB" sz="2000" b="1">
                <a:solidFill>
                  <a:schemeClr val="bg1"/>
                </a:solidFill>
              </a:rPr>
              <a:t>Using the verb ‘ir’ [revisited]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7480301" y="193634"/>
            <a:ext cx="1465818" cy="314366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68" tIns="34289" rIns="68568" bIns="34289" rtlCol="0" anchor="ctr"/>
          <a:lstStyle/>
          <a:p>
            <a:pPr algn="ctr" defTabSz="685664">
              <a:defRPr/>
            </a:pPr>
            <a:r>
              <a:rPr lang="en-GB" sz="1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</a:t>
            </a: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1DF0A3-ADF5-7447-BD11-05540C447550}"/>
              </a:ext>
            </a:extLst>
          </p:cNvPr>
          <p:cNvSpPr txBox="1"/>
          <p:nvPr/>
        </p:nvSpPr>
        <p:spPr>
          <a:xfrm>
            <a:off x="206739" y="2693314"/>
            <a:ext cx="8602598" cy="741227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dirty="0">
                <a:solidFill>
                  <a:srgbClr val="002060"/>
                </a:solidFill>
              </a:rPr>
              <a:t>To talk about </a:t>
            </a:r>
            <a:r>
              <a:rPr lang="en-GB" sz="2000" b="1" dirty="0">
                <a:solidFill>
                  <a:srgbClr val="002060"/>
                </a:solidFill>
              </a:rPr>
              <a:t>what someone is going to do </a:t>
            </a:r>
            <a:r>
              <a:rPr lang="en-GB" sz="2000" dirty="0">
                <a:solidFill>
                  <a:srgbClr val="002060"/>
                </a:solidFill>
              </a:rPr>
              <a:t>(future plans), </a:t>
            </a:r>
            <a:r>
              <a:rPr lang="en-GB" sz="2000">
                <a:solidFill>
                  <a:srgbClr val="002060"/>
                </a:solidFill>
              </a:rPr>
              <a:t>use a present tense form of the verb ‘</a:t>
            </a:r>
            <a:r>
              <a:rPr lang="en-GB" sz="2000" b="1">
                <a:solidFill>
                  <a:srgbClr val="002060"/>
                </a:solidFill>
              </a:rPr>
              <a:t>ir</a:t>
            </a:r>
            <a:r>
              <a:rPr lang="en-GB" sz="2000">
                <a:solidFill>
                  <a:srgbClr val="002060"/>
                </a:solidFill>
              </a:rPr>
              <a:t>’, followed by  ___ + ___________. 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4905" y="3007023"/>
            <a:ext cx="469900" cy="40009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l"/>
            <a:r>
              <a:rPr lang="en-US" sz="2000" b="1" dirty="0">
                <a:solidFill>
                  <a:srgbClr val="FF6600"/>
                </a:solidFill>
              </a:rPr>
              <a:t>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10054" y="3007022"/>
            <a:ext cx="1299972" cy="40009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l"/>
            <a:r>
              <a:rPr lang="en-US" sz="2000" b="1" dirty="0">
                <a:solidFill>
                  <a:srgbClr val="FF6600"/>
                </a:solidFill>
              </a:rPr>
              <a:t>infinitive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5265" y="3555486"/>
            <a:ext cx="3657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2060"/>
                </a:solidFill>
              </a:rPr>
              <a:t>I am going </a:t>
            </a:r>
            <a:r>
              <a:rPr lang="en-GB" sz="2000" b="1">
                <a:solidFill>
                  <a:srgbClr val="002060"/>
                </a:solidFill>
              </a:rPr>
              <a:t>to </a:t>
            </a:r>
            <a:r>
              <a:rPr lang="en-GB" sz="2000">
                <a:solidFill>
                  <a:srgbClr val="002060"/>
                </a:solidFill>
              </a:rPr>
              <a:t>travel to Italy.</a:t>
            </a:r>
            <a:r>
              <a:rPr lang="en-GB" sz="2400">
                <a:solidFill>
                  <a:srgbClr val="002060"/>
                </a:solidFill>
              </a:rPr>
              <a:t> 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future clipart - Clip Art Library">
            <a:extLst>
              <a:ext uri="{FF2B5EF4-FFF2-40B4-BE49-F238E27FC236}">
                <a16:creationId xmlns:a16="http://schemas.microsoft.com/office/drawing/2014/main" id="{C1F51595-65E7-3545-87A0-B82056693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620" y="3504898"/>
            <a:ext cx="1206499" cy="120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1DF0A3-ADF5-7447-BD11-05540C447550}"/>
              </a:ext>
            </a:extLst>
          </p:cNvPr>
          <p:cNvSpPr txBox="1"/>
          <p:nvPr/>
        </p:nvSpPr>
        <p:spPr>
          <a:xfrm>
            <a:off x="206738" y="910184"/>
            <a:ext cx="9191261" cy="407802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>
                <a:solidFill>
                  <a:srgbClr val="002060"/>
                </a:solidFill>
              </a:rPr>
              <a:t>To talk about </a:t>
            </a:r>
            <a:r>
              <a:rPr lang="en-GB" sz="2000" b="1">
                <a:solidFill>
                  <a:srgbClr val="002060"/>
                </a:solidFill>
              </a:rPr>
              <a:t>where someone goes </a:t>
            </a:r>
            <a:r>
              <a:rPr lang="en-GB" sz="2000">
                <a:solidFill>
                  <a:srgbClr val="002060"/>
                </a:solidFill>
              </a:rPr>
              <a:t>(or is going), use the verb ‘</a:t>
            </a:r>
            <a:r>
              <a:rPr lang="en-GB" sz="2000" b="1">
                <a:solidFill>
                  <a:srgbClr val="002060"/>
                </a:solidFill>
              </a:rPr>
              <a:t>ir</a:t>
            </a:r>
            <a:r>
              <a:rPr lang="en-GB" sz="2000">
                <a:solidFill>
                  <a:srgbClr val="002060"/>
                </a:solidFill>
              </a:rPr>
              <a:t>’.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1DF0A3-ADF5-7447-BD11-05540C447550}"/>
              </a:ext>
            </a:extLst>
          </p:cNvPr>
          <p:cNvSpPr txBox="1"/>
          <p:nvPr/>
        </p:nvSpPr>
        <p:spPr>
          <a:xfrm>
            <a:off x="206738" y="1310713"/>
            <a:ext cx="3069861" cy="407802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b="1">
                <a:solidFill>
                  <a:srgbClr val="002060"/>
                </a:solidFill>
              </a:rPr>
              <a:t>I go </a:t>
            </a:r>
            <a:r>
              <a:rPr lang="en-GB" sz="2000">
                <a:solidFill>
                  <a:srgbClr val="002060"/>
                </a:solidFill>
              </a:rPr>
              <a:t>(or ‘I am going’)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D1DF0A3-ADF5-7447-BD11-05540C447550}"/>
              </a:ext>
            </a:extLst>
          </p:cNvPr>
          <p:cNvSpPr txBox="1"/>
          <p:nvPr/>
        </p:nvSpPr>
        <p:spPr>
          <a:xfrm>
            <a:off x="3254738" y="1281087"/>
            <a:ext cx="707661" cy="380038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b="1">
                <a:solidFill>
                  <a:srgbClr val="F06400"/>
                </a:solidFill>
              </a:rPr>
              <a:t>voy</a:t>
            </a:r>
            <a:endParaRPr lang="en-GB" sz="2000" b="1" dirty="0">
              <a:solidFill>
                <a:srgbClr val="F064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1DF0A3-ADF5-7447-BD11-05540C447550}"/>
              </a:ext>
            </a:extLst>
          </p:cNvPr>
          <p:cNvSpPr txBox="1"/>
          <p:nvPr/>
        </p:nvSpPr>
        <p:spPr>
          <a:xfrm>
            <a:off x="203646" y="1721050"/>
            <a:ext cx="3504374" cy="407802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b="1">
                <a:solidFill>
                  <a:srgbClr val="002060"/>
                </a:solidFill>
              </a:rPr>
              <a:t>you go </a:t>
            </a:r>
            <a:r>
              <a:rPr lang="en-GB" sz="2000">
                <a:solidFill>
                  <a:srgbClr val="002060"/>
                </a:solidFill>
              </a:rPr>
              <a:t>(or ‘you are going’)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D1DF0A3-ADF5-7447-BD11-05540C447550}"/>
              </a:ext>
            </a:extLst>
          </p:cNvPr>
          <p:cNvSpPr txBox="1"/>
          <p:nvPr/>
        </p:nvSpPr>
        <p:spPr>
          <a:xfrm>
            <a:off x="3722027" y="1705247"/>
            <a:ext cx="707661" cy="380038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b="1">
                <a:solidFill>
                  <a:srgbClr val="F06400"/>
                </a:solidFill>
              </a:rPr>
              <a:t>vas</a:t>
            </a:r>
            <a:endParaRPr lang="en-GB" sz="2000" b="1" dirty="0">
              <a:solidFill>
                <a:srgbClr val="F064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1DF0A3-ADF5-7447-BD11-05540C447550}"/>
              </a:ext>
            </a:extLst>
          </p:cNvPr>
          <p:cNvSpPr txBox="1"/>
          <p:nvPr/>
        </p:nvSpPr>
        <p:spPr>
          <a:xfrm>
            <a:off x="234386" y="2145969"/>
            <a:ext cx="3728013" cy="407802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b="1">
                <a:solidFill>
                  <a:srgbClr val="002060"/>
                </a:solidFill>
              </a:rPr>
              <a:t>s/he or it goes </a:t>
            </a:r>
            <a:r>
              <a:rPr lang="en-GB" sz="2000">
                <a:solidFill>
                  <a:srgbClr val="002060"/>
                </a:solidFill>
              </a:rPr>
              <a:t>(or ‘is going’)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1DF0A3-ADF5-7447-BD11-05540C447550}"/>
              </a:ext>
            </a:extLst>
          </p:cNvPr>
          <p:cNvSpPr txBox="1"/>
          <p:nvPr/>
        </p:nvSpPr>
        <p:spPr>
          <a:xfrm>
            <a:off x="3800377" y="2155056"/>
            <a:ext cx="707661" cy="37907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b="1">
                <a:solidFill>
                  <a:srgbClr val="F06400"/>
                </a:solidFill>
              </a:rPr>
              <a:t>va</a:t>
            </a:r>
            <a:endParaRPr lang="en-GB" sz="2000" b="1" dirty="0">
              <a:solidFill>
                <a:srgbClr val="F064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1DF0A3-ADF5-7447-BD11-05540C447550}"/>
              </a:ext>
            </a:extLst>
          </p:cNvPr>
          <p:cNvSpPr txBox="1"/>
          <p:nvPr/>
        </p:nvSpPr>
        <p:spPr>
          <a:xfrm>
            <a:off x="3962400" y="3591201"/>
            <a:ext cx="3073400" cy="379846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b="1">
                <a:solidFill>
                  <a:srgbClr val="F06400"/>
                </a:solidFill>
              </a:rPr>
              <a:t>Voy a </a:t>
            </a:r>
            <a:r>
              <a:rPr lang="en-GB" sz="2000">
                <a:solidFill>
                  <a:srgbClr val="002060"/>
                </a:solidFill>
              </a:rPr>
              <a:t>viajar a Italia.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6044" y="4017151"/>
            <a:ext cx="4350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>
                <a:solidFill>
                  <a:srgbClr val="002060"/>
                </a:solidFill>
              </a:rPr>
              <a:t>She is going to </a:t>
            </a:r>
            <a:r>
              <a:rPr lang="en-GB" sz="2000">
                <a:solidFill>
                  <a:srgbClr val="002060"/>
                </a:solidFill>
              </a:rPr>
              <a:t>drive.</a:t>
            </a:r>
            <a:r>
              <a:rPr lang="en-GB" sz="2400">
                <a:solidFill>
                  <a:srgbClr val="002060"/>
                </a:solidFill>
              </a:rPr>
              <a:t> 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1DF0A3-ADF5-7447-BD11-05540C447550}"/>
              </a:ext>
            </a:extLst>
          </p:cNvPr>
          <p:cNvSpPr txBox="1"/>
          <p:nvPr/>
        </p:nvSpPr>
        <p:spPr>
          <a:xfrm>
            <a:off x="3962400" y="4071014"/>
            <a:ext cx="3073400" cy="407802"/>
          </a:xfrm>
          <a:prstGeom prst="rect">
            <a:avLst/>
          </a:prstGeom>
          <a:noFill/>
        </p:spPr>
        <p:txBody>
          <a:bodyPr wrap="square" lIns="68568" tIns="34289" rIns="68568" bIns="34289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sz="2000" b="1">
                <a:solidFill>
                  <a:srgbClr val="F06400"/>
                </a:solidFill>
              </a:rPr>
              <a:t>Va a </a:t>
            </a:r>
            <a:r>
              <a:rPr lang="en-GB" sz="2000">
                <a:solidFill>
                  <a:srgbClr val="002060"/>
                </a:solidFill>
              </a:rPr>
              <a:t>conducir.</a:t>
            </a:r>
            <a:endParaRPr lang="en-GB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63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8" grpId="0"/>
      <p:bldP spid="17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6" descr="ke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84033">
            <a:off x="711383" y="1865723"/>
            <a:ext cx="1283562" cy="675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5709" y="1922832"/>
            <a:ext cx="1222205" cy="438580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la llave</a:t>
            </a:r>
          </a:p>
        </p:txBody>
      </p:sp>
      <p:pic>
        <p:nvPicPr>
          <p:cNvPr id="39" name="Imagen 26">
            <a:extLst>
              <a:ext uri="{FF2B5EF4-FFF2-40B4-BE49-F238E27FC236}">
                <a16:creationId xmlns:a16="http://schemas.microsoft.com/office/drawing/2014/main" id="{E9E66C96-51E5-EE48-95D9-ABF78EF07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72" y="2758078"/>
            <a:ext cx="1171051" cy="821484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335709" y="2950141"/>
            <a:ext cx="1898480" cy="438580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el móvil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385933" y="3880082"/>
            <a:ext cx="1898480" cy="438580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el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cielo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610227" y="1117909"/>
            <a:ext cx="2696751" cy="438580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la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llamada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609514" y="3948806"/>
            <a:ext cx="2696751" cy="438580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hasta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luego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" name="Imagen 29">
            <a:extLst>
              <a:ext uri="{FF2B5EF4-FFF2-40B4-BE49-F238E27FC236}">
                <a16:creationId xmlns:a16="http://schemas.microsoft.com/office/drawing/2014/main" id="{8AD62AB5-7813-7C42-B094-FA24F8151E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52" b="81420" l="10864" r="85995">
                        <a14:foregroundMark x1="16230" y1="74018" x2="16754" y2="68353"/>
                        <a14:foregroundMark x1="16754" y1="68353" x2="22186" y2="66390"/>
                        <a14:foregroundMark x1="22186" y1="66390" x2="14725" y2="59819"/>
                        <a14:foregroundMark x1="44895" y1="77341" x2="58246" y2="78021"/>
                        <a14:foregroundMark x1="58246" y1="78021" x2="80301" y2="76964"/>
                        <a14:foregroundMark x1="80301" y1="76964" x2="79254" y2="70317"/>
                        <a14:foregroundMark x1="79254" y1="70317" x2="79843" y2="69562"/>
                        <a14:foregroundMark x1="51178" y1="74547" x2="51178" y2="74547"/>
                        <a14:foregroundMark x1="53403" y1="74547" x2="46531" y2="74698"/>
                        <a14:foregroundMark x1="49215" y1="13142" x2="41950" y2="14728"/>
                        <a14:foregroundMark x1="41950" y1="14728" x2="36453" y2="18202"/>
                        <a14:foregroundMark x1="36453" y1="18202" x2="34228" y2="23867"/>
                        <a14:foregroundMark x1="34228" y1="23867" x2="36322" y2="28701"/>
                        <a14:foregroundMark x1="51309" y1="11405" x2="49215" y2="11027"/>
                        <a14:foregroundMark x1="68259" y1="81495" x2="39071" y2="80589"/>
                        <a14:foregroundMark x1="84620" y1="73640" x2="85995" y2="76586"/>
                        <a14:foregroundMark x1="72448" y1="43202" x2="72448" y2="44637"/>
                        <a14:foregroundMark x1="10864" y1="72659" x2="10864" y2="74018"/>
                      </a14:backgroundRemoval>
                    </a14:imgEffect>
                  </a14:imgLayer>
                </a14:imgProps>
              </a:ext>
            </a:extLst>
          </a:blip>
          <a:srcRect l="10270" t="6895" r="11286" b="15767"/>
          <a:stretch/>
        </p:blipFill>
        <p:spPr>
          <a:xfrm>
            <a:off x="4694875" y="1676089"/>
            <a:ext cx="894884" cy="764484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6610227" y="2022804"/>
            <a:ext cx="2696751" cy="438580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la ropa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335726" y="1013488"/>
            <a:ext cx="1512421" cy="438580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el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pelo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4" name="Rounded Rectangle 11">
            <a:extLst>
              <a:ext uri="{FF2B5EF4-FFF2-40B4-BE49-F238E27FC236}">
                <a16:creationId xmlns:a16="http://schemas.microsoft.com/office/drawing/2014/main" id="{DA46B9EA-374D-FD40-A1A2-3A3FA1556ABE}"/>
              </a:ext>
            </a:extLst>
          </p:cNvPr>
          <p:cNvSpPr/>
          <p:nvPr/>
        </p:nvSpPr>
        <p:spPr>
          <a:xfrm>
            <a:off x="7852228" y="130629"/>
            <a:ext cx="1063171" cy="297995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44" tIns="34289" rIns="68544" bIns="34289" rtlCol="0" anchor="ctr"/>
          <a:lstStyle/>
          <a:p>
            <a:pPr algn="ctr" defTabSz="685392">
              <a:defRPr/>
            </a:pP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7943849" y="-208869"/>
            <a:ext cx="1816100" cy="993776"/>
          </a:xfrm>
        </p:spPr>
        <p:txBody>
          <a:bodyPr>
            <a:normAutofit/>
          </a:bodyPr>
          <a:lstStyle/>
          <a:p>
            <a:r>
              <a:rPr lang="en-GB" sz="1800" b="1" dirty="0" err="1">
                <a:solidFill>
                  <a:schemeClr val="bg1"/>
                </a:solidFill>
              </a:rPr>
              <a:t>hablar</a:t>
            </a:r>
            <a:endParaRPr lang="en-GB" sz="1800" b="1" dirty="0">
              <a:solidFill>
                <a:schemeClr val="bg1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609514" y="2955106"/>
            <a:ext cx="2696751" cy="438580"/>
          </a:xfrm>
          <a:prstGeom prst="rect">
            <a:avLst/>
          </a:prstGeom>
          <a:noFill/>
        </p:spPr>
        <p:txBody>
          <a:bodyPr wrap="square" lIns="68544" tIns="34289" rIns="68544" bIns="34289" rtlCol="0">
            <a:spAutoFit/>
          </a:bodyPr>
          <a:lstStyle/>
          <a:p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la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cabeza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1" name="Picture 30" descr="silhouette of man waving goodbye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76" y="3853819"/>
            <a:ext cx="660232" cy="688910"/>
          </a:xfrm>
          <a:prstGeom prst="rect">
            <a:avLst/>
          </a:prstGeom>
        </p:spPr>
      </p:pic>
      <p:pic>
        <p:nvPicPr>
          <p:cNvPr id="37" name="Imagen 21">
            <a:extLst>
              <a:ext uri="{FF2B5EF4-FFF2-40B4-BE49-F238E27FC236}">
                <a16:creationId xmlns:a16="http://schemas.microsoft.com/office/drawing/2014/main" id="{581D93BE-C72F-E247-B3CC-518F4A0DEE5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72" y="3741364"/>
            <a:ext cx="1278840" cy="731044"/>
          </a:xfrm>
          <a:prstGeom prst="rect">
            <a:avLst/>
          </a:prstGeom>
        </p:spPr>
      </p:pic>
      <p:pic>
        <p:nvPicPr>
          <p:cNvPr id="43" name="Imagen 23">
            <a:extLst>
              <a:ext uri="{FF2B5EF4-FFF2-40B4-BE49-F238E27FC236}">
                <a16:creationId xmlns:a16="http://schemas.microsoft.com/office/drawing/2014/main" id="{A0B175E3-6CF4-8A4F-963D-2FA3A3C2165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411" y="601988"/>
            <a:ext cx="764223" cy="871594"/>
          </a:xfrm>
          <a:prstGeom prst="rect">
            <a:avLst/>
          </a:prstGeom>
        </p:spPr>
      </p:pic>
      <p:pic>
        <p:nvPicPr>
          <p:cNvPr id="49" name="Picture 10" descr="Telephone, Sign, Symbol, Icon, Red, Phone, Isolated">
            <a:extLst>
              <a:ext uri="{FF2B5EF4-FFF2-40B4-BE49-F238E27FC236}">
                <a16:creationId xmlns:a16="http://schemas.microsoft.com/office/drawing/2014/main" id="{7B49370A-CF73-B94A-81BC-336CE2466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44" y="542777"/>
            <a:ext cx="794422" cy="79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ead.pn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690" y="2820318"/>
            <a:ext cx="565253" cy="642662"/>
          </a:xfrm>
          <a:prstGeom prst="rect">
            <a:avLst/>
          </a:prstGeom>
        </p:spPr>
      </p:pic>
      <p:sp>
        <p:nvSpPr>
          <p:cNvPr id="26" name="CuadroTexto 4">
            <a:extLst>
              <a:ext uri="{FF2B5EF4-FFF2-40B4-BE49-F238E27FC236}">
                <a16:creationId xmlns:a16="http://schemas.microsoft.com/office/drawing/2014/main" id="{82F58989-7689-C24E-8493-9E402D478360}"/>
              </a:ext>
            </a:extLst>
          </p:cNvPr>
          <p:cNvSpPr txBox="1"/>
          <p:nvPr/>
        </p:nvSpPr>
        <p:spPr>
          <a:xfrm>
            <a:off x="342850" y="1013488"/>
            <a:ext cx="32733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27" name="CuadroTexto 54">
            <a:extLst>
              <a:ext uri="{FF2B5EF4-FFF2-40B4-BE49-F238E27FC236}">
                <a16:creationId xmlns:a16="http://schemas.microsoft.com/office/drawing/2014/main" id="{9E6B321C-51DA-3E47-9B5D-724CA0079C26}"/>
              </a:ext>
            </a:extLst>
          </p:cNvPr>
          <p:cNvSpPr txBox="1"/>
          <p:nvPr/>
        </p:nvSpPr>
        <p:spPr>
          <a:xfrm>
            <a:off x="337564" y="2011583"/>
            <a:ext cx="32733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28" name="CuadroTexto 55">
            <a:extLst>
              <a:ext uri="{FF2B5EF4-FFF2-40B4-BE49-F238E27FC236}">
                <a16:creationId xmlns:a16="http://schemas.microsoft.com/office/drawing/2014/main" id="{B810E7C8-DA86-1848-9DC6-995C6AD61734}"/>
              </a:ext>
            </a:extLst>
          </p:cNvPr>
          <p:cNvSpPr txBox="1"/>
          <p:nvPr/>
        </p:nvSpPr>
        <p:spPr>
          <a:xfrm>
            <a:off x="337564" y="3009678"/>
            <a:ext cx="32733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9" name="CuadroTexto 56">
            <a:extLst>
              <a:ext uri="{FF2B5EF4-FFF2-40B4-BE49-F238E27FC236}">
                <a16:creationId xmlns:a16="http://schemas.microsoft.com/office/drawing/2014/main" id="{4339D5CE-837E-454A-90FA-7AF069380AF1}"/>
              </a:ext>
            </a:extLst>
          </p:cNvPr>
          <p:cNvSpPr txBox="1"/>
          <p:nvPr/>
        </p:nvSpPr>
        <p:spPr>
          <a:xfrm>
            <a:off x="337564" y="3968041"/>
            <a:ext cx="32733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30" name="CuadroTexto 57">
            <a:extLst>
              <a:ext uri="{FF2B5EF4-FFF2-40B4-BE49-F238E27FC236}">
                <a16:creationId xmlns:a16="http://schemas.microsoft.com/office/drawing/2014/main" id="{38E6912C-8C3D-8B41-AC48-AE749504CDA9}"/>
              </a:ext>
            </a:extLst>
          </p:cNvPr>
          <p:cNvSpPr txBox="1"/>
          <p:nvPr/>
        </p:nvSpPr>
        <p:spPr>
          <a:xfrm>
            <a:off x="4192068" y="1013488"/>
            <a:ext cx="32733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32" name="CuadroTexto 58">
            <a:extLst>
              <a:ext uri="{FF2B5EF4-FFF2-40B4-BE49-F238E27FC236}">
                <a16:creationId xmlns:a16="http://schemas.microsoft.com/office/drawing/2014/main" id="{AA8EE848-9D3A-5C42-A76E-18707D71604E}"/>
              </a:ext>
            </a:extLst>
          </p:cNvPr>
          <p:cNvSpPr txBox="1"/>
          <p:nvPr/>
        </p:nvSpPr>
        <p:spPr>
          <a:xfrm>
            <a:off x="4150036" y="2005888"/>
            <a:ext cx="32733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33" name="CuadroTexto 59">
            <a:extLst>
              <a:ext uri="{FF2B5EF4-FFF2-40B4-BE49-F238E27FC236}">
                <a16:creationId xmlns:a16="http://schemas.microsoft.com/office/drawing/2014/main" id="{F7B0D85F-552D-E444-9FA7-27ED441B82D9}"/>
              </a:ext>
            </a:extLst>
          </p:cNvPr>
          <p:cNvSpPr txBox="1"/>
          <p:nvPr/>
        </p:nvSpPr>
        <p:spPr>
          <a:xfrm>
            <a:off x="4200761" y="3007036"/>
            <a:ext cx="32733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rgbClr val="002060"/>
                </a:solidFill>
              </a:rPr>
              <a:t>7</a:t>
            </a:r>
          </a:p>
        </p:txBody>
      </p:sp>
      <p:sp>
        <p:nvSpPr>
          <p:cNvPr id="34" name="CuadroTexto 64">
            <a:extLst>
              <a:ext uri="{FF2B5EF4-FFF2-40B4-BE49-F238E27FC236}">
                <a16:creationId xmlns:a16="http://schemas.microsoft.com/office/drawing/2014/main" id="{18F88C03-E028-F64A-9B55-DA9CF06BA9B7}"/>
              </a:ext>
            </a:extLst>
          </p:cNvPr>
          <p:cNvSpPr txBox="1"/>
          <p:nvPr/>
        </p:nvSpPr>
        <p:spPr>
          <a:xfrm>
            <a:off x="4209480" y="3960253"/>
            <a:ext cx="32733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rgbClr val="002060"/>
                </a:solidFill>
              </a:rPr>
              <a:t>8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579" y="20024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>
                <a:solidFill>
                  <a:srgbClr val="002060"/>
                </a:solidFill>
              </a:rPr>
              <a:t>¿Cómo se dice en español?</a:t>
            </a:r>
            <a:endParaRPr lang="en-GB" sz="2400"/>
          </a:p>
        </p:txBody>
      </p:sp>
      <p:sp>
        <p:nvSpPr>
          <p:cNvPr id="48" name="TextBox 3">
            <a:extLst>
              <a:ext uri="{FF2B5EF4-FFF2-40B4-BE49-F238E27FC236}">
                <a16:creationId xmlns:a16="http://schemas.microsoft.com/office/drawing/2014/main" id="{067FD455-9358-A849-8FD8-A28A019CAADD}"/>
              </a:ext>
            </a:extLst>
          </p:cNvPr>
          <p:cNvSpPr txBox="1"/>
          <p:nvPr/>
        </p:nvSpPr>
        <p:spPr>
          <a:xfrm>
            <a:off x="4493273" y="2390731"/>
            <a:ext cx="1323362" cy="461616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[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clothes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]</a:t>
            </a:r>
          </a:p>
        </p:txBody>
      </p:sp>
      <p:sp>
        <p:nvSpPr>
          <p:cNvPr id="50" name="TextBox 3">
            <a:extLst>
              <a:ext uri="{FF2B5EF4-FFF2-40B4-BE49-F238E27FC236}">
                <a16:creationId xmlns:a16="http://schemas.microsoft.com/office/drawing/2014/main" id="{337A0DDE-1DD4-CA4B-8DAF-DE1BA7FD194B}"/>
              </a:ext>
            </a:extLst>
          </p:cNvPr>
          <p:cNvSpPr txBox="1"/>
          <p:nvPr/>
        </p:nvSpPr>
        <p:spPr>
          <a:xfrm>
            <a:off x="4519402" y="3417094"/>
            <a:ext cx="1323362" cy="461616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[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head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]</a:t>
            </a:r>
          </a:p>
        </p:txBody>
      </p:sp>
      <p:sp>
        <p:nvSpPr>
          <p:cNvPr id="52" name="TextBox 3">
            <a:extLst>
              <a:ext uri="{FF2B5EF4-FFF2-40B4-BE49-F238E27FC236}">
                <a16:creationId xmlns:a16="http://schemas.microsoft.com/office/drawing/2014/main" id="{B6B64A9E-717C-0945-8023-A4BB2EFCF6F7}"/>
              </a:ext>
            </a:extLst>
          </p:cNvPr>
          <p:cNvSpPr txBox="1"/>
          <p:nvPr/>
        </p:nvSpPr>
        <p:spPr>
          <a:xfrm>
            <a:off x="4094323" y="4409962"/>
            <a:ext cx="2173520" cy="400061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[see you later]</a:t>
            </a:r>
          </a:p>
        </p:txBody>
      </p:sp>
      <p:sp>
        <p:nvSpPr>
          <p:cNvPr id="53" name="TextBox 3">
            <a:extLst>
              <a:ext uri="{FF2B5EF4-FFF2-40B4-BE49-F238E27FC236}">
                <a16:creationId xmlns:a16="http://schemas.microsoft.com/office/drawing/2014/main" id="{E3CD39F0-3F0E-9349-98B7-9ED9490BE50D}"/>
              </a:ext>
            </a:extLst>
          </p:cNvPr>
          <p:cNvSpPr txBox="1"/>
          <p:nvPr/>
        </p:nvSpPr>
        <p:spPr>
          <a:xfrm>
            <a:off x="4620133" y="1244889"/>
            <a:ext cx="894884" cy="461616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[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call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]</a:t>
            </a:r>
          </a:p>
        </p:txBody>
      </p:sp>
      <p:sp>
        <p:nvSpPr>
          <p:cNvPr id="54" name="TextBox 3">
            <a:extLst>
              <a:ext uri="{FF2B5EF4-FFF2-40B4-BE49-F238E27FC236}">
                <a16:creationId xmlns:a16="http://schemas.microsoft.com/office/drawing/2014/main" id="{337A0DDE-1DD4-CA4B-8DAF-DE1BA7FD194B}"/>
              </a:ext>
            </a:extLst>
          </p:cNvPr>
          <p:cNvSpPr txBox="1"/>
          <p:nvPr/>
        </p:nvSpPr>
        <p:spPr>
          <a:xfrm>
            <a:off x="602726" y="1404576"/>
            <a:ext cx="1323362" cy="461616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algn="ctr"/>
            <a:r>
              <a:rPr lang="en-US" sz="240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[</a:t>
            </a:r>
            <a:r>
              <a:rPr lang="en-US" sz="200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hair</a:t>
            </a:r>
            <a:r>
              <a:rPr lang="en-US" sz="2400">
                <a:solidFill>
                  <a:schemeClr val="accent5">
                    <a:lumMod val="50000"/>
                  </a:schemeClr>
                </a:solidFill>
                <a:highlight>
                  <a:srgbClr val="E3EAFD"/>
                </a:highlight>
              </a:rPr>
              <a:t>]</a:t>
            </a:r>
            <a:endParaRPr lang="en-US" sz="2400" dirty="0">
              <a:solidFill>
                <a:schemeClr val="accent5">
                  <a:lumMod val="50000"/>
                </a:schemeClr>
              </a:solidFill>
              <a:highlight>
                <a:srgbClr val="E3EAFD"/>
              </a:highlight>
            </a:endParaRPr>
          </a:p>
        </p:txBody>
      </p:sp>
      <p:sp>
        <p:nvSpPr>
          <p:cNvPr id="55" name="TextBox 37">
            <a:extLst>
              <a:ext uri="{FF2B5EF4-FFF2-40B4-BE49-F238E27FC236}">
                <a16:creationId xmlns:a16="http://schemas.microsoft.com/office/drawing/2014/main" id="{A18F77EB-4A18-9B48-A799-DAF2A8DAC02F}"/>
              </a:ext>
            </a:extLst>
          </p:cNvPr>
          <p:cNvSpPr txBox="1"/>
          <p:nvPr/>
        </p:nvSpPr>
        <p:spPr>
          <a:xfrm>
            <a:off x="909502" y="4447595"/>
            <a:ext cx="864390" cy="400061"/>
          </a:xfrm>
          <a:prstGeom prst="rect">
            <a:avLst/>
          </a:prstGeom>
          <a:noFill/>
        </p:spPr>
        <p:txBody>
          <a:bodyPr wrap="square" lIns="91392" tIns="45696" rIns="91392" bIns="45696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[sky]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123768" y="724973"/>
            <a:ext cx="1813135" cy="38799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Rounded Rectangle 55"/>
          <p:cNvSpPr/>
          <p:nvPr/>
        </p:nvSpPr>
        <p:spPr>
          <a:xfrm>
            <a:off x="6535485" y="724973"/>
            <a:ext cx="2143481" cy="387991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14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0" grpId="0"/>
      <p:bldP spid="42" grpId="0"/>
      <p:bldP spid="45" grpId="0"/>
      <p:bldP spid="46" grpId="0"/>
      <p:bldP spid="61" grpId="0"/>
      <p:bldP spid="63" grpId="0"/>
      <p:bldP spid="69" grpId="0"/>
      <p:bldP spid="5" grpId="0" animBg="1"/>
      <p:bldP spid="5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16" y="1"/>
            <a:ext cx="7570918" cy="994172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Hugo </a:t>
            </a:r>
            <a:r>
              <a:rPr lang="en-GB" sz="2000" dirty="0" err="1">
                <a:solidFill>
                  <a:srgbClr val="002060"/>
                </a:solidFill>
              </a:rPr>
              <a:t>pregunta</a:t>
            </a:r>
            <a:r>
              <a:rPr lang="en-GB" sz="2000" dirty="0">
                <a:solidFill>
                  <a:srgbClr val="002060"/>
                </a:solidFill>
              </a:rPr>
              <a:t> a Daniel </a:t>
            </a:r>
            <a:r>
              <a:rPr lang="en-GB" sz="2000" dirty="0" err="1">
                <a:solidFill>
                  <a:srgbClr val="002060"/>
                </a:solidFill>
              </a:rPr>
              <a:t>sobre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/>
              <a:t>las </a:t>
            </a:r>
            <a:r>
              <a:rPr lang="en-GB" sz="2000" dirty="0" err="1"/>
              <a:t>vacaciones</a:t>
            </a:r>
            <a:r>
              <a:rPr lang="en-GB" sz="2000" dirty="0"/>
              <a:t> </a:t>
            </a:r>
            <a:r>
              <a:rPr lang="en-GB" sz="2000" i="1" dirty="0" err="1"/>
              <a:t>cada</a:t>
            </a:r>
            <a:r>
              <a:rPr lang="en-GB" sz="2000" i="1" dirty="0"/>
              <a:t> </a:t>
            </a:r>
            <a:r>
              <a:rPr lang="en-GB" sz="2000" i="1" dirty="0" err="1"/>
              <a:t>agosto</a:t>
            </a:r>
            <a:r>
              <a:rPr lang="en-GB" sz="2000" i="1" dirty="0"/>
              <a:t> </a:t>
            </a:r>
            <a:r>
              <a:rPr lang="en-GB" sz="2000" dirty="0"/>
              <a:t>o las </a:t>
            </a:r>
            <a:r>
              <a:rPr lang="en-GB" sz="2000" dirty="0" err="1"/>
              <a:t>vacaciones</a:t>
            </a:r>
            <a:r>
              <a:rPr lang="en-GB" sz="2000" dirty="0"/>
              <a:t> </a:t>
            </a:r>
            <a:r>
              <a:rPr lang="en-GB" sz="2000" i="1" dirty="0" err="1"/>
              <a:t>en</a:t>
            </a:r>
            <a:r>
              <a:rPr lang="en-GB" sz="2000" i="1" dirty="0"/>
              <a:t> el </a:t>
            </a:r>
            <a:r>
              <a:rPr lang="en-GB" sz="2000" i="1" dirty="0" err="1"/>
              <a:t>futuro</a:t>
            </a:r>
            <a:r>
              <a:rPr lang="en-GB" sz="2000" i="1" dirty="0"/>
              <a:t>?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048978" y="193626"/>
            <a:ext cx="897133" cy="314375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GB" sz="1800" b="1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0356369"/>
              </p:ext>
            </p:extLst>
          </p:nvPr>
        </p:nvGraphicFramePr>
        <p:xfrm>
          <a:off x="6418693" y="1019667"/>
          <a:ext cx="2529378" cy="364042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64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87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6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8086">
                <a:tc>
                  <a:txBody>
                    <a:bodyPr/>
                    <a:lstStyle/>
                    <a:p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EE6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002060"/>
                          </a:solidFill>
                        </a:rPr>
                        <a:t>Cada agosto</a:t>
                      </a:r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EE6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>
                          <a:solidFill>
                            <a:srgbClr val="002060"/>
                          </a:solidFill>
                        </a:rPr>
                        <a:t>En el futuro</a:t>
                      </a:r>
                      <a:endParaRPr lang="en-US" sz="20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EE6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1.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E6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E6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EE6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2.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3.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4.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5.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6.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6049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rgbClr val="002060"/>
                          </a:solidFill>
                        </a:rPr>
                        <a:t>7.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6760916"/>
                  </a:ext>
                </a:extLst>
              </a:tr>
            </a:tbl>
          </a:graphicData>
        </a:graphic>
      </p:graphicFrame>
      <p:pic>
        <p:nvPicPr>
          <p:cNvPr id="16" name="Picture 15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243" y="1803362"/>
            <a:ext cx="282522" cy="294294"/>
          </a:xfrm>
          <a:prstGeom prst="rect">
            <a:avLst/>
          </a:prstGeom>
        </p:spPr>
      </p:pic>
      <p:pic>
        <p:nvPicPr>
          <p:cNvPr id="17" name="Picture 16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12" y="2163526"/>
            <a:ext cx="282522" cy="294294"/>
          </a:xfrm>
          <a:prstGeom prst="rect">
            <a:avLst/>
          </a:prstGeom>
        </p:spPr>
      </p:pic>
      <p:pic>
        <p:nvPicPr>
          <p:cNvPr id="18" name="Picture 17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12" y="2620635"/>
            <a:ext cx="282522" cy="294294"/>
          </a:xfrm>
          <a:prstGeom prst="rect">
            <a:avLst/>
          </a:prstGeom>
        </p:spPr>
      </p:pic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656" y="3017358"/>
            <a:ext cx="282522" cy="294294"/>
          </a:xfrm>
          <a:prstGeom prst="rect">
            <a:avLst/>
          </a:prstGeom>
        </p:spPr>
      </p:pic>
      <p:pic>
        <p:nvPicPr>
          <p:cNvPr id="20" name="Picture 19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656" y="3838727"/>
            <a:ext cx="282522" cy="294294"/>
          </a:xfrm>
          <a:prstGeom prst="rect">
            <a:avLst/>
          </a:prstGeom>
        </p:spPr>
      </p:pic>
      <p:pic>
        <p:nvPicPr>
          <p:cNvPr id="21" name="Picture 20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12" y="3432009"/>
            <a:ext cx="282522" cy="294294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3132163" y="796188"/>
            <a:ext cx="2862120" cy="904057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002060"/>
                </a:solidFill>
              </a:rPr>
              <a:t>2. ¿Vas a la playa con tus amigos?</a:t>
            </a:r>
          </a:p>
        </p:txBody>
      </p:sp>
      <p:sp>
        <p:nvSpPr>
          <p:cNvPr id="36" name="Oval Callout 35"/>
          <p:cNvSpPr/>
          <p:nvPr/>
        </p:nvSpPr>
        <p:spPr>
          <a:xfrm>
            <a:off x="178523" y="833287"/>
            <a:ext cx="2900554" cy="1101332"/>
          </a:xfrm>
          <a:prstGeom prst="wedgeEllipseCallout">
            <a:avLst>
              <a:gd name="adj1" fmla="val -34754"/>
              <a:gd name="adj2" fmla="val 51361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002060"/>
                </a:solidFill>
              </a:rPr>
              <a:t>1. ¿Vas a ir de paseo cerca del río?</a:t>
            </a:r>
          </a:p>
        </p:txBody>
      </p:sp>
      <p:sp>
        <p:nvSpPr>
          <p:cNvPr id="38" name="Oval Callout 37"/>
          <p:cNvSpPr/>
          <p:nvPr/>
        </p:nvSpPr>
        <p:spPr>
          <a:xfrm>
            <a:off x="3016670" y="1830059"/>
            <a:ext cx="3200626" cy="904057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002060"/>
                </a:solidFill>
              </a:rPr>
              <a:t>4. ¿Vas a subir a una montaña? </a:t>
            </a:r>
          </a:p>
        </p:txBody>
      </p:sp>
      <p:sp>
        <p:nvSpPr>
          <p:cNvPr id="39" name="Oval Callout 38"/>
          <p:cNvSpPr/>
          <p:nvPr/>
        </p:nvSpPr>
        <p:spPr>
          <a:xfrm>
            <a:off x="61716" y="2438926"/>
            <a:ext cx="3252960" cy="756910"/>
          </a:xfrm>
          <a:prstGeom prst="wedgeEllipseCallout">
            <a:avLst>
              <a:gd name="adj1" fmla="val -31725"/>
              <a:gd name="adj2" fmla="val 6434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002060"/>
                </a:solidFill>
              </a:rPr>
              <a:t>3. ¿Vas a museos famosos?</a:t>
            </a:r>
          </a:p>
        </p:txBody>
      </p:sp>
      <p:sp>
        <p:nvSpPr>
          <p:cNvPr id="40" name="Oval Callout 39"/>
          <p:cNvSpPr/>
          <p:nvPr/>
        </p:nvSpPr>
        <p:spPr>
          <a:xfrm>
            <a:off x="103431" y="3570003"/>
            <a:ext cx="3402385" cy="904057"/>
          </a:xfrm>
          <a:prstGeom prst="wedgeEllipseCallout">
            <a:avLst>
              <a:gd name="adj1" fmla="val 26572"/>
              <a:gd name="adj2" fmla="val -5971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002060"/>
                </a:solidFill>
              </a:rPr>
              <a:t>6. ¿Vas a conducir al norte de Italia?</a:t>
            </a:r>
          </a:p>
        </p:txBody>
      </p:sp>
      <p:sp>
        <p:nvSpPr>
          <p:cNvPr id="41" name="Oval Callout 40"/>
          <p:cNvSpPr/>
          <p:nvPr/>
        </p:nvSpPr>
        <p:spPr>
          <a:xfrm>
            <a:off x="2957368" y="3040420"/>
            <a:ext cx="3422935" cy="577941"/>
          </a:xfrm>
          <a:prstGeom prst="wedgeEllipseCallout">
            <a:avLst>
              <a:gd name="adj1" fmla="val -52639"/>
              <a:gd name="adj2" fmla="val 28785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002060"/>
                </a:solidFill>
              </a:rPr>
              <a:t>5. ¿Vas de fiesta?</a:t>
            </a:r>
          </a:p>
        </p:txBody>
      </p:sp>
      <p:sp>
        <p:nvSpPr>
          <p:cNvPr id="42" name="Oval Callout 41"/>
          <p:cNvSpPr/>
          <p:nvPr/>
        </p:nvSpPr>
        <p:spPr>
          <a:xfrm>
            <a:off x="3505816" y="3746492"/>
            <a:ext cx="2711480" cy="994677"/>
          </a:xfrm>
          <a:prstGeom prst="wedgeEllipseCallout">
            <a:avLst>
              <a:gd name="adj1" fmla="val -33640"/>
              <a:gd name="adj2" fmla="val -54097"/>
            </a:avLst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002060"/>
                </a:solidFill>
              </a:rPr>
              <a:t>7. ¿Vas a ir a otro país con tu madre?</a:t>
            </a:r>
          </a:p>
        </p:txBody>
      </p:sp>
      <p:pic>
        <p:nvPicPr>
          <p:cNvPr id="43" name="Picture 42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258" y="4282997"/>
            <a:ext cx="282522" cy="29429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85" y="366374"/>
            <a:ext cx="653293" cy="65329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2" r="22936"/>
          <a:stretch/>
        </p:blipFill>
        <p:spPr>
          <a:xfrm flipH="1">
            <a:off x="-48957" y="1523756"/>
            <a:ext cx="834372" cy="136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22647"/>
            <a:ext cx="4986867" cy="6503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19" y="119037"/>
            <a:ext cx="4863438" cy="791434"/>
          </a:xfrm>
        </p:spPr>
        <p:txBody>
          <a:bodyPr>
            <a:normAutofit/>
          </a:bodyPr>
          <a:lstStyle/>
          <a:p>
            <a:r>
              <a:rPr lang="en-GB" sz="2000" b="1">
                <a:solidFill>
                  <a:schemeClr val="bg1"/>
                </a:solidFill>
              </a:rPr>
              <a:t>Saying what someone went to do:</a:t>
            </a:r>
            <a:r>
              <a:rPr lang="en-GB" sz="2000" b="1" dirty="0">
                <a:solidFill>
                  <a:schemeClr val="bg1"/>
                </a:solidFill>
              </a:rPr>
              <a:t/>
            </a:r>
            <a:br>
              <a:rPr lang="en-GB" sz="2000" b="1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bg1"/>
                </a:solidFill>
              </a:rPr>
              <a:t>The verb ‘</a:t>
            </a:r>
            <a:r>
              <a:rPr lang="en-GB" sz="2000" b="1" dirty="0" err="1">
                <a:solidFill>
                  <a:schemeClr val="bg1"/>
                </a:solidFill>
              </a:rPr>
              <a:t>ir</a:t>
            </a:r>
            <a:r>
              <a:rPr lang="en-GB" sz="2000" b="1" dirty="0">
                <a:solidFill>
                  <a:schemeClr val="bg1"/>
                </a:solidFill>
              </a:rPr>
              <a:t>’ in </a:t>
            </a:r>
            <a:r>
              <a:rPr lang="en-GB" sz="2000" b="1">
                <a:solidFill>
                  <a:schemeClr val="bg1"/>
                </a:solidFill>
              </a:rPr>
              <a:t>the past [revisited]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7480300" y="193648"/>
            <a:ext cx="1465808" cy="29688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47" tIns="34289" rIns="68547" bIns="34289" rtlCol="0" anchor="ctr"/>
          <a:lstStyle/>
          <a:p>
            <a:pPr marL="0" marR="0" lvl="0" indent="0" algn="ctr" defTabSz="685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gramática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135023" y="895800"/>
            <a:ext cx="8744417" cy="746356"/>
          </a:xfrm>
          <a:prstGeom prst="rect">
            <a:avLst/>
          </a:prstGeom>
          <a:noFill/>
        </p:spPr>
        <p:txBody>
          <a:bodyPr wrap="square" lIns="68547" tIns="34289" rIns="68547" bIns="34289" rtlCol="0">
            <a:spAutoFit/>
          </a:bodyPr>
          <a:lstStyle/>
          <a:p>
            <a:pPr marL="0" marR="0" lvl="0" indent="0" algn="l" defTabSz="685358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say what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someone went to do, </a:t>
            </a:r>
            <a:r>
              <a:rPr kumimoji="0" lang="en-US" sz="20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use ‘ir’ + ‘a’ + infinitive in the preterite: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248" y="3179098"/>
            <a:ext cx="3575907" cy="400065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l" defTabSz="685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Fue </a:t>
            </a:r>
            <a:r>
              <a:rPr kumimoji="0" lang="en-US" sz="20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 ayudar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023" y="1813447"/>
            <a:ext cx="3139017" cy="400065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l" defTabSz="685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064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Fui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 apoyar al equipo.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433" y="2526057"/>
            <a:ext cx="3724664" cy="400065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l" defTabSz="685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064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You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064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went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have breakfast.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023" y="2510676"/>
            <a:ext cx="2910417" cy="400065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marL="0" marR="0" lvl="0" indent="0" algn="l" defTabSz="685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064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Fuiste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a desayunar.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21433" y="1813447"/>
            <a:ext cx="408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064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 went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support the team.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85109" y="3137221"/>
            <a:ext cx="3597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3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064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S/he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064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went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 help.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2886076" y="3848100"/>
            <a:ext cx="5848350" cy="800100"/>
          </a:xfrm>
          <a:prstGeom prst="wedgeRoundRectCallout">
            <a:avLst>
              <a:gd name="adj1" fmla="val -28014"/>
              <a:gd name="adj2" fmla="val -6995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rgbClr val="002060"/>
                </a:solidFill>
              </a:rPr>
              <a:t>As you know, it’s also possible to use ‘para’ before the infinitive. This emphasises the sense of purpose.</a:t>
            </a:r>
          </a:p>
        </p:txBody>
      </p:sp>
    </p:spTree>
    <p:extLst>
      <p:ext uri="{BB962C8B-B14F-4D97-AF65-F5344CB8AC3E}">
        <p14:creationId xmlns:p14="http://schemas.microsoft.com/office/powerpoint/2010/main" val="214637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9" grpId="0"/>
      <p:bldP spid="20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0" y="1"/>
            <a:ext cx="7532885" cy="994172"/>
          </a:xfrm>
        </p:spPr>
        <p:txBody>
          <a:bodyPr>
            <a:normAutofit/>
          </a:bodyPr>
          <a:lstStyle/>
          <a:p>
            <a:r>
              <a:rPr lang="en-GB" sz="2000" dirty="0">
                <a:solidFill>
                  <a:srgbClr val="002060"/>
                </a:solidFill>
              </a:rPr>
              <a:t>Lucía </a:t>
            </a:r>
            <a:r>
              <a:rPr lang="en-GB" sz="2000" dirty="0" err="1">
                <a:solidFill>
                  <a:srgbClr val="002060"/>
                </a:solidFill>
              </a:rPr>
              <a:t>habla</a:t>
            </a:r>
            <a:r>
              <a:rPr lang="en-GB" sz="2000" dirty="0">
                <a:solidFill>
                  <a:srgbClr val="002060"/>
                </a:solidFill>
              </a:rPr>
              <a:t> de Daniel: de sus </a:t>
            </a:r>
            <a:r>
              <a:rPr lang="en-GB" sz="2000" dirty="0" err="1">
                <a:solidFill>
                  <a:srgbClr val="002060"/>
                </a:solidFill>
              </a:rPr>
              <a:t>vacaciones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pasadas</a:t>
            </a:r>
            <a:r>
              <a:rPr lang="en-GB" sz="2000" dirty="0">
                <a:solidFill>
                  <a:srgbClr val="002060"/>
                </a:solidFill>
              </a:rPr>
              <a:t> y de sus planes para </a:t>
            </a:r>
            <a:r>
              <a:rPr lang="en-GB" sz="2000" dirty="0" err="1">
                <a:solidFill>
                  <a:srgbClr val="002060"/>
                </a:solidFill>
              </a:rPr>
              <a:t>este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verano</a:t>
            </a:r>
            <a:r>
              <a:rPr lang="en-GB" sz="2000" dirty="0">
                <a:solidFill>
                  <a:srgbClr val="002060"/>
                </a:solidFill>
              </a:rPr>
              <a:t>. </a:t>
            </a:r>
            <a:r>
              <a:rPr lang="en-GB" sz="2000" b="1" dirty="0">
                <a:solidFill>
                  <a:srgbClr val="002060"/>
                </a:solidFill>
              </a:rPr>
              <a:t>Marca </a:t>
            </a:r>
            <a:r>
              <a:rPr lang="en-GB" sz="2000" b="1" dirty="0" err="1">
                <a:solidFill>
                  <a:srgbClr val="002060"/>
                </a:solidFill>
              </a:rPr>
              <a:t>si</a:t>
            </a:r>
            <a:r>
              <a:rPr lang="en-GB" sz="2000" b="1" dirty="0">
                <a:solidFill>
                  <a:srgbClr val="002060"/>
                </a:solidFill>
              </a:rPr>
              <a:t> </a:t>
            </a:r>
            <a:r>
              <a:rPr lang="en-GB" sz="2000" b="1" dirty="0" err="1">
                <a:solidFill>
                  <a:srgbClr val="002060"/>
                </a:solidFill>
              </a:rPr>
              <a:t>habla</a:t>
            </a:r>
            <a:r>
              <a:rPr lang="en-GB" sz="2000" b="1" dirty="0">
                <a:solidFill>
                  <a:srgbClr val="002060"/>
                </a:solidFill>
              </a:rPr>
              <a:t> del </a:t>
            </a:r>
            <a:r>
              <a:rPr lang="en-GB" sz="2000" b="1" dirty="0" err="1">
                <a:solidFill>
                  <a:srgbClr val="002060"/>
                </a:solidFill>
              </a:rPr>
              <a:t>pasado</a:t>
            </a:r>
            <a:r>
              <a:rPr lang="en-GB" sz="2000" b="1" dirty="0">
                <a:solidFill>
                  <a:srgbClr val="002060"/>
                </a:solidFill>
              </a:rPr>
              <a:t> o del </a:t>
            </a:r>
            <a:r>
              <a:rPr lang="en-GB" sz="2000" b="1" dirty="0" err="1">
                <a:solidFill>
                  <a:srgbClr val="002060"/>
                </a:solidFill>
              </a:rPr>
              <a:t>futuro</a:t>
            </a:r>
            <a:r>
              <a:rPr lang="en-GB" sz="2000" b="1" dirty="0">
                <a:solidFill>
                  <a:srgbClr val="002060"/>
                </a:solidFill>
              </a:rPr>
              <a:t> y traduce la </a:t>
            </a:r>
            <a:r>
              <a:rPr lang="en-GB" sz="2000" b="1" dirty="0" err="1">
                <a:solidFill>
                  <a:srgbClr val="002060"/>
                </a:solidFill>
              </a:rPr>
              <a:t>frase</a:t>
            </a:r>
            <a:r>
              <a:rPr lang="en-GB" sz="2000" b="1" dirty="0">
                <a:solidFill>
                  <a:srgbClr val="002060"/>
                </a:solidFill>
              </a:rPr>
              <a:t> al </a:t>
            </a:r>
            <a:r>
              <a:rPr lang="en-GB" sz="2000" b="1" dirty="0" err="1">
                <a:solidFill>
                  <a:srgbClr val="002060"/>
                </a:solidFill>
              </a:rPr>
              <a:t>inglés</a:t>
            </a:r>
            <a:r>
              <a:rPr lang="en-GB" sz="20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7569201" y="193631"/>
            <a:ext cx="1376914" cy="276051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>
              <a:defRPr/>
            </a:pPr>
            <a:r>
              <a:rPr lang="en-GB" sz="1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</a:t>
            </a: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879127"/>
              </p:ext>
            </p:extLst>
          </p:nvPr>
        </p:nvGraphicFramePr>
        <p:xfrm>
          <a:off x="228601" y="971550"/>
          <a:ext cx="8826500" cy="369499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04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16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B w="12700" cap="flat" cmpd="sng" algn="ctr">
                      <a:solidFill>
                        <a:srgbClr val="EE6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rgbClr val="002060"/>
                          </a:solidFill>
                        </a:rPr>
                        <a:t>He went to…</a:t>
                      </a:r>
                      <a:endParaRPr lang="en-US" sz="18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EE6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>
                          <a:solidFill>
                            <a:srgbClr val="002060"/>
                          </a:solidFill>
                        </a:rPr>
                        <a:t>He is going to…</a:t>
                      </a:r>
                      <a:endParaRPr lang="en-US" sz="18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rgbClr val="EE6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002060"/>
                          </a:solidFill>
                        </a:rPr>
                        <a:t>Traducción</a:t>
                      </a:r>
                      <a:endParaRPr lang="en-US" sz="1800" b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B w="12700" cap="flat" cmpd="sng" algn="ctr">
                      <a:solidFill>
                        <a:srgbClr val="EE6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106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6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6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6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E6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106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106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106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7106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7106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7106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7106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Action Button: Custom 16">
            <a:hlinkClick r:id="" action="ppaction://noaction" highlightClick="1">
              <a:snd r:embed="rId3" name="1 va a disfrutar el mar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36550" y="1441467"/>
            <a:ext cx="310448" cy="277397"/>
          </a:xfrm>
          <a:prstGeom prst="actionButtonBlank">
            <a:avLst/>
          </a:prstGeom>
          <a:solidFill>
            <a:srgbClr val="EE60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 dirty="0">
                <a:solidFill>
                  <a:prstClr val="white"/>
                </a:solidFill>
                <a:latin typeface="+mj-lt"/>
              </a:rPr>
              <a:t>1</a:t>
            </a:r>
          </a:p>
        </p:txBody>
      </p:sp>
      <p:sp>
        <p:nvSpPr>
          <p:cNvPr id="9" name="Action Button: Custom 16">
            <a:hlinkClick r:id="" action="ppaction://noaction" highlightClick="1">
              <a:snd r:embed="rId4" name="2 Fue a coger un tren en la estacio%CC%81n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23851" y="1860567"/>
            <a:ext cx="310448" cy="277397"/>
          </a:xfrm>
          <a:prstGeom prst="actionButtonBlank">
            <a:avLst/>
          </a:prstGeom>
          <a:solidFill>
            <a:srgbClr val="EE60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 dirty="0">
                <a:solidFill>
                  <a:prstClr val="white"/>
                </a:solidFill>
                <a:latin typeface="+mj-lt"/>
              </a:rPr>
              <a:t>2</a:t>
            </a:r>
          </a:p>
        </p:txBody>
      </p:sp>
      <p:sp>
        <p:nvSpPr>
          <p:cNvPr id="10" name="Action Button: Custom 16">
            <a:hlinkClick r:id="" action="ppaction://noaction" highlightClick="1">
              <a:snd r:embed="rId5" name="3 va a celebrar el fin del colegi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23851" y="2254267"/>
            <a:ext cx="310448" cy="277397"/>
          </a:xfrm>
          <a:prstGeom prst="actionButtonBlank">
            <a:avLst/>
          </a:prstGeom>
          <a:solidFill>
            <a:srgbClr val="EE60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 dirty="0">
                <a:solidFill>
                  <a:prstClr val="white"/>
                </a:solidFill>
                <a:latin typeface="+mj-lt"/>
              </a:rPr>
              <a:t>3</a:t>
            </a:r>
          </a:p>
        </p:txBody>
      </p:sp>
      <p:sp>
        <p:nvSpPr>
          <p:cNvPr id="11" name="Action Button: Custom 16">
            <a:hlinkClick r:id="" action="ppaction://noaction" highlightClick="1">
              <a:snd r:embed="rId6" name="4 va a trabajar en agost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23851" y="2660667"/>
            <a:ext cx="310448" cy="277397"/>
          </a:xfrm>
          <a:prstGeom prst="actionButtonBlank">
            <a:avLst/>
          </a:prstGeom>
          <a:solidFill>
            <a:srgbClr val="EE60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 dirty="0">
                <a:solidFill>
                  <a:prstClr val="white"/>
                </a:solidFill>
                <a:latin typeface="+mj-lt"/>
              </a:rPr>
              <a:t>4</a:t>
            </a:r>
          </a:p>
        </p:txBody>
      </p:sp>
      <p:sp>
        <p:nvSpPr>
          <p:cNvPr id="12" name="Action Button: Custom 16">
            <a:hlinkClick r:id="" action="ppaction://noaction" highlightClick="1">
              <a:snd r:embed="rId7" name="5 fue a desayunar en la playa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23851" y="3079767"/>
            <a:ext cx="310448" cy="277397"/>
          </a:xfrm>
          <a:prstGeom prst="actionButtonBlank">
            <a:avLst/>
          </a:prstGeom>
          <a:solidFill>
            <a:srgbClr val="EE60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 dirty="0">
                <a:solidFill>
                  <a:prstClr val="white"/>
                </a:solidFill>
                <a:latin typeface="+mj-lt"/>
              </a:rPr>
              <a:t>5</a:t>
            </a:r>
          </a:p>
        </p:txBody>
      </p:sp>
      <p:sp>
        <p:nvSpPr>
          <p:cNvPr id="13" name="Action Button: Custom 16">
            <a:hlinkClick r:id="" action="ppaction://noaction" highlightClick="1">
              <a:snd r:embed="rId8" name="6 va a aprovechar su tiempo libre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36550" y="3486167"/>
            <a:ext cx="310448" cy="277397"/>
          </a:xfrm>
          <a:prstGeom prst="actionButtonBlank">
            <a:avLst/>
          </a:prstGeom>
          <a:solidFill>
            <a:srgbClr val="EE60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 dirty="0">
                <a:solidFill>
                  <a:prstClr val="white"/>
                </a:solidFill>
                <a:latin typeface="+mj-lt"/>
              </a:rPr>
              <a:t>6</a:t>
            </a:r>
          </a:p>
        </p:txBody>
      </p:sp>
      <p:sp>
        <p:nvSpPr>
          <p:cNvPr id="14" name="Action Button: Custom 16">
            <a:hlinkClick r:id="" action="ppaction://noaction" highlightClick="1">
              <a:snd r:embed="rId9" name="7 fue a visitar a su abuel en Francia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36550" y="3892567"/>
            <a:ext cx="310448" cy="277397"/>
          </a:xfrm>
          <a:prstGeom prst="actionButtonBlank">
            <a:avLst/>
          </a:prstGeom>
          <a:solidFill>
            <a:srgbClr val="EE60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 dirty="0">
                <a:solidFill>
                  <a:prstClr val="white"/>
                </a:solidFill>
                <a:latin typeface="+mj-lt"/>
              </a:rPr>
              <a:t>7</a:t>
            </a:r>
          </a:p>
        </p:txBody>
      </p:sp>
      <p:sp>
        <p:nvSpPr>
          <p:cNvPr id="15" name="Action Button: Custom 16">
            <a:hlinkClick r:id="" action="ppaction://noaction" highlightClick="1">
              <a:snd r:embed="rId10" name="8 fue a ayudar a un prim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36550" y="4298967"/>
            <a:ext cx="310448" cy="277397"/>
          </a:xfrm>
          <a:prstGeom prst="actionButtonBlank">
            <a:avLst/>
          </a:prstGeom>
          <a:solidFill>
            <a:srgbClr val="EE60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 dirty="0">
                <a:solidFill>
                  <a:prstClr val="white"/>
                </a:solidFill>
                <a:latin typeface="+mj-lt"/>
              </a:rPr>
              <a:t>8</a:t>
            </a:r>
          </a:p>
        </p:txBody>
      </p:sp>
      <p:pic>
        <p:nvPicPr>
          <p:cNvPr id="16" name="Picture 15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544" y="1496041"/>
            <a:ext cx="282522" cy="294294"/>
          </a:xfrm>
          <a:prstGeom prst="rect">
            <a:avLst/>
          </a:prstGeom>
        </p:spPr>
      </p:pic>
      <p:pic>
        <p:nvPicPr>
          <p:cNvPr id="17" name="Picture 16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06" y="1855960"/>
            <a:ext cx="282522" cy="294294"/>
          </a:xfrm>
          <a:prstGeom prst="rect">
            <a:avLst/>
          </a:prstGeom>
        </p:spPr>
      </p:pic>
      <p:pic>
        <p:nvPicPr>
          <p:cNvPr id="18" name="Picture 17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544" y="2291984"/>
            <a:ext cx="282522" cy="294294"/>
          </a:xfrm>
          <a:prstGeom prst="rect">
            <a:avLst/>
          </a:prstGeom>
        </p:spPr>
      </p:pic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06" y="2726198"/>
            <a:ext cx="282522" cy="294294"/>
          </a:xfrm>
          <a:prstGeom prst="rect">
            <a:avLst/>
          </a:prstGeom>
        </p:spPr>
      </p:pic>
      <p:pic>
        <p:nvPicPr>
          <p:cNvPr id="20" name="Picture 19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06" y="3065892"/>
            <a:ext cx="282522" cy="294294"/>
          </a:xfrm>
          <a:prstGeom prst="rect">
            <a:avLst/>
          </a:prstGeom>
        </p:spPr>
      </p:pic>
      <p:pic>
        <p:nvPicPr>
          <p:cNvPr id="21" name="Picture 20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06" y="3469270"/>
            <a:ext cx="282522" cy="294294"/>
          </a:xfrm>
          <a:prstGeom prst="rect">
            <a:avLst/>
          </a:prstGeom>
        </p:spPr>
      </p:pic>
      <p:pic>
        <p:nvPicPr>
          <p:cNvPr id="22" name="Picture 21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06" y="3865790"/>
            <a:ext cx="282522" cy="294294"/>
          </a:xfrm>
          <a:prstGeom prst="rect">
            <a:avLst/>
          </a:prstGeom>
        </p:spPr>
      </p:pic>
      <p:pic>
        <p:nvPicPr>
          <p:cNvPr id="23" name="Picture 22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06" y="4293540"/>
            <a:ext cx="282522" cy="294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5076" y="1401364"/>
            <a:ext cx="5143499" cy="36932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l"/>
            <a:r>
              <a:rPr lang="en-US" sz="1800">
                <a:solidFill>
                  <a:srgbClr val="002060"/>
                </a:solidFill>
                <a:latin typeface="+mj-lt"/>
              </a:rPr>
              <a:t>enjoy the sea.</a:t>
            </a:r>
            <a:endParaRPr lang="en-US" sz="1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22374" y="1780930"/>
            <a:ext cx="4991100" cy="36932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l"/>
            <a:r>
              <a:rPr lang="en-US" sz="1800">
                <a:solidFill>
                  <a:srgbClr val="002060"/>
                </a:solidFill>
                <a:latin typeface="+mj-lt"/>
              </a:rPr>
              <a:t>catch </a:t>
            </a:r>
            <a:r>
              <a:rPr lang="en-US" sz="1800" dirty="0">
                <a:solidFill>
                  <a:srgbClr val="002060"/>
                </a:solidFill>
                <a:latin typeface="+mj-lt"/>
              </a:rPr>
              <a:t>a train at the station.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422374" y="2623753"/>
            <a:ext cx="4711700" cy="36932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l"/>
            <a:r>
              <a:rPr lang="en-US" sz="1800">
                <a:solidFill>
                  <a:srgbClr val="002060"/>
                </a:solidFill>
                <a:latin typeface="+mj-lt"/>
              </a:rPr>
              <a:t>work </a:t>
            </a:r>
            <a:r>
              <a:rPr lang="en-US" sz="1800" dirty="0">
                <a:solidFill>
                  <a:srgbClr val="002060"/>
                </a:solidFill>
                <a:latin typeface="+mj-lt"/>
              </a:rPr>
              <a:t>in August.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22374" y="2186467"/>
            <a:ext cx="5778500" cy="36932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l"/>
            <a:r>
              <a:rPr lang="en-US" sz="1800">
                <a:solidFill>
                  <a:srgbClr val="002060"/>
                </a:solidFill>
                <a:latin typeface="+mj-lt"/>
              </a:rPr>
              <a:t>celebrate </a:t>
            </a:r>
            <a:r>
              <a:rPr lang="en-US" sz="1800" dirty="0">
                <a:solidFill>
                  <a:srgbClr val="002060"/>
                </a:solidFill>
                <a:latin typeface="+mj-lt"/>
              </a:rPr>
              <a:t>the end of school.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22374" y="3024667"/>
            <a:ext cx="3704908" cy="36932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l"/>
            <a:r>
              <a:rPr lang="en-US" sz="1800">
                <a:solidFill>
                  <a:srgbClr val="002060"/>
                </a:solidFill>
                <a:latin typeface="+mj-lt"/>
              </a:rPr>
              <a:t>have </a:t>
            </a:r>
            <a:r>
              <a:rPr lang="en-US" sz="1800" dirty="0">
                <a:solidFill>
                  <a:srgbClr val="002060"/>
                </a:solidFill>
                <a:latin typeface="+mj-lt"/>
              </a:rPr>
              <a:t>breakfast on the beach.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422374" y="3443767"/>
            <a:ext cx="3740551" cy="36932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l"/>
            <a:r>
              <a:rPr lang="en-US" sz="1800">
                <a:solidFill>
                  <a:srgbClr val="002060"/>
                </a:solidFill>
                <a:latin typeface="+mj-lt"/>
              </a:rPr>
              <a:t>make </a:t>
            </a:r>
            <a:r>
              <a:rPr lang="en-US" sz="1800" dirty="0">
                <a:solidFill>
                  <a:srgbClr val="002060"/>
                </a:solidFill>
                <a:latin typeface="+mj-lt"/>
              </a:rPr>
              <a:t>the most of his free time.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35076" y="3846128"/>
            <a:ext cx="3870724" cy="36932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l"/>
            <a:r>
              <a:rPr lang="en-US" sz="1800">
                <a:solidFill>
                  <a:srgbClr val="002060"/>
                </a:solidFill>
                <a:latin typeface="+mj-lt"/>
              </a:rPr>
              <a:t>visit his grandpa </a:t>
            </a:r>
            <a:r>
              <a:rPr lang="en-US" sz="1800" dirty="0">
                <a:solidFill>
                  <a:srgbClr val="002060"/>
                </a:solidFill>
                <a:latin typeface="+mj-lt"/>
              </a:rPr>
              <a:t>in France.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47774" y="4235258"/>
            <a:ext cx="3784600" cy="369324"/>
          </a:xfrm>
          <a:prstGeom prst="rect">
            <a:avLst/>
          </a:prstGeom>
          <a:noFill/>
        </p:spPr>
        <p:txBody>
          <a:bodyPr wrap="square" lIns="91432" tIns="45716" rIns="91432" bIns="45716" rtlCol="0">
            <a:spAutoFit/>
          </a:bodyPr>
          <a:lstStyle/>
          <a:p>
            <a:pPr algn="l"/>
            <a:r>
              <a:rPr lang="en-US" sz="1800">
                <a:solidFill>
                  <a:srgbClr val="002060"/>
                </a:solidFill>
                <a:latin typeface="+mj-lt"/>
              </a:rPr>
              <a:t>help a cousin (m).</a:t>
            </a:r>
            <a:endParaRPr lang="en-US" sz="18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050" name="Picture 2" descr="beach clipart transparent background - Clip Art Library">
            <a:extLst>
              <a:ext uri="{FF2B5EF4-FFF2-40B4-BE49-F238E27FC236}">
                <a16:creationId xmlns:a16="http://schemas.microsoft.com/office/drawing/2014/main" id="{F8ABA6DC-4E6A-0343-A4DD-CEFB15D4E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20" y="2810480"/>
            <a:ext cx="907594" cy="8772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Tropical Sun Clip Art, Cartoon Sun Clipart, Free Sun Clipart, Clip 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988" y="2172892"/>
            <a:ext cx="548457" cy="57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rain-clip-art-10 | Freeimageshub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066" y="1520687"/>
            <a:ext cx="1169997" cy="63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jitas Cartoon Clipa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182" y="3765631"/>
            <a:ext cx="726675" cy="9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282" y="521479"/>
            <a:ext cx="790575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5" grpId="0"/>
      <p:bldP spid="26" grpId="0"/>
      <p:bldP spid="28" grpId="0"/>
      <p:bldP spid="29" grpId="0"/>
      <p:bldP spid="30" grpId="0"/>
      <p:bldP spid="3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49" y="18413"/>
            <a:ext cx="8507751" cy="9941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2000" dirty="0">
                <a:solidFill>
                  <a:srgbClr val="002060"/>
                </a:solidFill>
              </a:rPr>
              <a:t>La </a:t>
            </a:r>
            <a:r>
              <a:rPr lang="en-GB" sz="2000" dirty="0" err="1">
                <a:solidFill>
                  <a:srgbClr val="002060"/>
                </a:solidFill>
              </a:rPr>
              <a:t>revista</a:t>
            </a:r>
            <a:r>
              <a:rPr lang="en-GB" sz="2000" dirty="0">
                <a:solidFill>
                  <a:srgbClr val="002060"/>
                </a:solidFill>
              </a:rPr>
              <a:t> de la </a:t>
            </a:r>
            <a:r>
              <a:rPr lang="en-GB" sz="2000" dirty="0" err="1">
                <a:solidFill>
                  <a:srgbClr val="002060"/>
                </a:solidFill>
              </a:rPr>
              <a:t>escuela</a:t>
            </a:r>
            <a:r>
              <a:rPr lang="en-GB" sz="2000" i="1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graba</a:t>
            </a:r>
            <a:r>
              <a:rPr lang="en-GB" sz="2000" dirty="0">
                <a:solidFill>
                  <a:srgbClr val="002060"/>
                </a:solidFill>
              </a:rPr>
              <a:t> una </a:t>
            </a:r>
            <a:r>
              <a:rPr lang="en-GB" sz="2000" dirty="0" err="1">
                <a:solidFill>
                  <a:srgbClr val="002060"/>
                </a:solidFill>
              </a:rPr>
              <a:t>entrevista</a:t>
            </a:r>
            <a:r>
              <a:rPr lang="en-GB" sz="2000" dirty="0">
                <a:solidFill>
                  <a:srgbClr val="002060"/>
                </a:solidFill>
              </a:rPr>
              <a:t> a la </a:t>
            </a:r>
            <a:r>
              <a:rPr lang="en-GB" sz="2000" dirty="0" err="1">
                <a:solidFill>
                  <a:srgbClr val="002060"/>
                </a:solidFill>
              </a:rPr>
              <a:t>profesora</a:t>
            </a:r>
            <a:r>
              <a:rPr lang="en-GB" sz="2000" dirty="0">
                <a:solidFill>
                  <a:srgbClr val="002060"/>
                </a:solidFill>
              </a:rPr>
              <a:t> de </a:t>
            </a:r>
            <a:r>
              <a:rPr lang="en-GB" sz="2000" dirty="0" err="1">
                <a:solidFill>
                  <a:srgbClr val="002060"/>
                </a:solidFill>
              </a:rPr>
              <a:t>español</a:t>
            </a:r>
            <a:r>
              <a:rPr lang="en-GB" sz="2000" dirty="0">
                <a:solidFill>
                  <a:srgbClr val="002060"/>
                </a:solidFill>
              </a:rPr>
              <a:t>. Solo </a:t>
            </a:r>
            <a:r>
              <a:rPr lang="en-GB" sz="2000" dirty="0" err="1">
                <a:solidFill>
                  <a:srgbClr val="002060"/>
                </a:solidFill>
              </a:rPr>
              <a:t>tienes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unas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partes</a:t>
            </a:r>
            <a:r>
              <a:rPr lang="en-GB" sz="2000" dirty="0">
                <a:solidFill>
                  <a:srgbClr val="002060"/>
                </a:solidFill>
              </a:rPr>
              <a:t> de la </a:t>
            </a:r>
            <a:r>
              <a:rPr lang="en-GB" sz="2000" dirty="0" err="1">
                <a:solidFill>
                  <a:srgbClr val="002060"/>
                </a:solidFill>
              </a:rPr>
              <a:t>transcripción</a:t>
            </a:r>
            <a:r>
              <a:rPr lang="en-GB" sz="2000" dirty="0">
                <a:solidFill>
                  <a:srgbClr val="002060"/>
                </a:solidFill>
              </a:rPr>
              <a:t>. </a:t>
            </a:r>
            <a:r>
              <a:rPr lang="en-GB" sz="2000" b="1" dirty="0">
                <a:solidFill>
                  <a:srgbClr val="002060"/>
                </a:solidFill>
              </a:rPr>
              <a:t/>
            </a:r>
            <a:br>
              <a:rPr lang="en-GB" sz="2000" b="1" dirty="0">
                <a:solidFill>
                  <a:srgbClr val="002060"/>
                </a:solidFill>
              </a:rPr>
            </a:br>
            <a:r>
              <a:rPr lang="en-GB" sz="2000" b="1" dirty="0">
                <a:solidFill>
                  <a:srgbClr val="002060"/>
                </a:solidFill>
              </a:rPr>
              <a:t>Las </a:t>
            </a:r>
            <a:r>
              <a:rPr lang="en-GB" sz="2000" b="1" dirty="0" err="1">
                <a:solidFill>
                  <a:srgbClr val="002060"/>
                </a:solidFill>
              </a:rPr>
              <a:t>frases</a:t>
            </a:r>
            <a:r>
              <a:rPr lang="en-GB" sz="2000" b="1" dirty="0">
                <a:solidFill>
                  <a:srgbClr val="002060"/>
                </a:solidFill>
              </a:rPr>
              <a:t>, ¿</a:t>
            </a:r>
            <a:r>
              <a:rPr lang="en-GB" sz="2000" b="1" dirty="0" err="1">
                <a:solidFill>
                  <a:srgbClr val="002060"/>
                </a:solidFill>
              </a:rPr>
              <a:t>hablan</a:t>
            </a:r>
            <a:r>
              <a:rPr lang="en-GB" sz="2000" b="1" dirty="0">
                <a:solidFill>
                  <a:srgbClr val="002060"/>
                </a:solidFill>
              </a:rPr>
              <a:t> del </a:t>
            </a:r>
            <a:r>
              <a:rPr lang="en-GB" sz="2000" b="1" i="1" dirty="0" err="1">
                <a:solidFill>
                  <a:srgbClr val="002060"/>
                </a:solidFill>
              </a:rPr>
              <a:t>año</a:t>
            </a:r>
            <a:r>
              <a:rPr lang="en-GB" sz="2000" b="1" i="1" dirty="0">
                <a:solidFill>
                  <a:srgbClr val="002060"/>
                </a:solidFill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</a:rPr>
              <a:t>pasado</a:t>
            </a:r>
            <a:r>
              <a:rPr lang="en-GB" sz="2000" b="1" i="1" dirty="0">
                <a:solidFill>
                  <a:srgbClr val="002060"/>
                </a:solidFill>
              </a:rPr>
              <a:t> </a:t>
            </a:r>
            <a:r>
              <a:rPr lang="en-GB" sz="2000" b="1" dirty="0">
                <a:solidFill>
                  <a:srgbClr val="002060"/>
                </a:solidFill>
              </a:rPr>
              <a:t>o de las </a:t>
            </a:r>
            <a:r>
              <a:rPr lang="en-GB" sz="2000" b="1" i="1" dirty="0" err="1">
                <a:solidFill>
                  <a:srgbClr val="002060"/>
                </a:solidFill>
              </a:rPr>
              <a:t>próximas</a:t>
            </a:r>
            <a:r>
              <a:rPr lang="en-GB" sz="2000" b="1" i="1" dirty="0">
                <a:solidFill>
                  <a:srgbClr val="002060"/>
                </a:solidFill>
              </a:rPr>
              <a:t> </a:t>
            </a:r>
            <a:r>
              <a:rPr lang="en-GB" sz="2000" b="1" i="1" dirty="0" err="1">
                <a:solidFill>
                  <a:srgbClr val="002060"/>
                </a:solidFill>
              </a:rPr>
              <a:t>vacaciones</a:t>
            </a:r>
            <a:r>
              <a:rPr lang="en-GB" sz="20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229600" y="193629"/>
            <a:ext cx="716513" cy="314371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C1F40-282D-9A45-ABA7-965FD9383203}"/>
              </a:ext>
            </a:extLst>
          </p:cNvPr>
          <p:cNvSpPr txBox="1"/>
          <p:nvPr/>
        </p:nvSpPr>
        <p:spPr>
          <a:xfrm>
            <a:off x="64749" y="1157992"/>
            <a:ext cx="8977651" cy="3393235"/>
          </a:xfrm>
          <a:prstGeom prst="rect">
            <a:avLst/>
          </a:prstGeom>
          <a:noFill/>
        </p:spPr>
        <p:txBody>
          <a:bodyPr wrap="square" lIns="68576" tIns="34289" rIns="68576" bIns="34289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800" b="1">
                <a:solidFill>
                  <a:srgbClr val="002060"/>
                </a:solidFill>
              </a:rPr>
              <a:t>&gt; </a:t>
            </a:r>
            <a:r>
              <a:rPr lang="en-US" sz="1800">
                <a:solidFill>
                  <a:srgbClr val="002060"/>
                </a:solidFill>
              </a:rPr>
              <a:t>Pues </a:t>
            </a:r>
            <a:r>
              <a:rPr lang="en-US" sz="1800" dirty="0" err="1">
                <a:solidFill>
                  <a:srgbClr val="002060"/>
                </a:solidFill>
              </a:rPr>
              <a:t>voy</a:t>
            </a:r>
            <a:r>
              <a:rPr lang="en-US" sz="1800" dirty="0">
                <a:solidFill>
                  <a:srgbClr val="002060"/>
                </a:solidFill>
              </a:rPr>
              <a:t> a pasar </a:t>
            </a:r>
            <a:r>
              <a:rPr lang="en-US" sz="1800" dirty="0" err="1">
                <a:solidFill>
                  <a:srgbClr val="002060"/>
                </a:solidFill>
              </a:rPr>
              <a:t>unas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semanas</a:t>
            </a:r>
            <a:r>
              <a:rPr lang="en-US" sz="1800" dirty="0">
                <a:solidFill>
                  <a:srgbClr val="002060"/>
                </a:solidFill>
              </a:rPr>
              <a:t> en el sur </a:t>
            </a:r>
            <a:r>
              <a:rPr lang="en-US" sz="1800">
                <a:solidFill>
                  <a:srgbClr val="002060"/>
                </a:solidFill>
              </a:rPr>
              <a:t>de Francia.</a:t>
            </a:r>
            <a:endParaRPr lang="en-US" sz="1800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800" b="1">
                <a:solidFill>
                  <a:srgbClr val="002060"/>
                </a:solidFill>
              </a:rPr>
              <a:t>&gt; </a:t>
            </a:r>
            <a:r>
              <a:rPr lang="en-US" sz="1800">
                <a:solidFill>
                  <a:srgbClr val="002060"/>
                </a:solidFill>
              </a:rPr>
              <a:t>Ah, ¡me encanta Italia! Fui a visitar a unos primos en el norte y también fui a quedar con unos amigos para montar en bicicleta en la montaña porque voy a participar en una competición. </a:t>
            </a:r>
          </a:p>
          <a:p>
            <a:pPr>
              <a:lnSpc>
                <a:spcPct val="120000"/>
              </a:lnSpc>
            </a:pPr>
            <a:r>
              <a:rPr lang="en-US" sz="1800" b="1">
                <a:solidFill>
                  <a:srgbClr val="002060"/>
                </a:solidFill>
              </a:rPr>
              <a:t>&gt; </a:t>
            </a:r>
            <a:r>
              <a:rPr lang="en-US" sz="1800">
                <a:solidFill>
                  <a:srgbClr val="002060"/>
                </a:solidFill>
              </a:rPr>
              <a:t>Fui </a:t>
            </a:r>
            <a:r>
              <a:rPr lang="en-US" sz="1800" dirty="0">
                <a:solidFill>
                  <a:srgbClr val="002060"/>
                </a:solidFill>
              </a:rPr>
              <a:t>a </a:t>
            </a:r>
            <a:r>
              <a:rPr lang="en-US" sz="1800" dirty="0" err="1">
                <a:solidFill>
                  <a:srgbClr val="002060"/>
                </a:solidFill>
              </a:rPr>
              <a:t>ver</a:t>
            </a:r>
            <a:r>
              <a:rPr lang="en-US" sz="1800" dirty="0">
                <a:solidFill>
                  <a:srgbClr val="002060"/>
                </a:solidFill>
              </a:rPr>
              <a:t> la Alhambra de Granada y </a:t>
            </a:r>
            <a:r>
              <a:rPr lang="en-US" sz="1800" dirty="0" err="1">
                <a:solidFill>
                  <a:srgbClr val="002060"/>
                </a:solidFill>
              </a:rPr>
              <a:t>también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fui</a:t>
            </a:r>
            <a:r>
              <a:rPr lang="en-US" sz="1800" dirty="0">
                <a:solidFill>
                  <a:srgbClr val="002060"/>
                </a:solidFill>
              </a:rPr>
              <a:t> a </a:t>
            </a:r>
            <a:r>
              <a:rPr lang="en-US" sz="1800">
                <a:solidFill>
                  <a:srgbClr val="002060"/>
                </a:solidFill>
              </a:rPr>
              <a:t>comer tapas.</a:t>
            </a:r>
          </a:p>
          <a:p>
            <a:pPr>
              <a:lnSpc>
                <a:spcPct val="120000"/>
              </a:lnSpc>
            </a:pPr>
            <a:r>
              <a:rPr lang="en-US" sz="1800" b="1">
                <a:solidFill>
                  <a:srgbClr val="002060"/>
                </a:solidFill>
              </a:rPr>
              <a:t>&gt; </a:t>
            </a:r>
            <a:r>
              <a:rPr lang="en-US" sz="1800">
                <a:solidFill>
                  <a:srgbClr val="002060"/>
                </a:solidFill>
              </a:rPr>
              <a:t>Soy </a:t>
            </a:r>
            <a:r>
              <a:rPr lang="en-US" sz="1800" dirty="0">
                <a:solidFill>
                  <a:srgbClr val="002060"/>
                </a:solidFill>
              </a:rPr>
              <a:t>una persona </a:t>
            </a:r>
            <a:r>
              <a:rPr lang="en-US" sz="1800" dirty="0" err="1">
                <a:solidFill>
                  <a:srgbClr val="002060"/>
                </a:solidFill>
              </a:rPr>
              <a:t>activa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así</a:t>
            </a:r>
            <a:r>
              <a:rPr lang="en-US" sz="1800" dirty="0">
                <a:solidFill>
                  <a:srgbClr val="002060"/>
                </a:solidFill>
              </a:rPr>
              <a:t> que </a:t>
            </a:r>
            <a:r>
              <a:rPr lang="en-US" sz="1800" dirty="0" err="1">
                <a:solidFill>
                  <a:srgbClr val="002060"/>
                </a:solidFill>
              </a:rPr>
              <a:t>voy</a:t>
            </a:r>
            <a:r>
              <a:rPr lang="en-US" sz="1800" dirty="0">
                <a:solidFill>
                  <a:srgbClr val="002060"/>
                </a:solidFill>
              </a:rPr>
              <a:t> a </a:t>
            </a:r>
            <a:r>
              <a:rPr lang="en-US" sz="1800" dirty="0" err="1">
                <a:solidFill>
                  <a:srgbClr val="002060"/>
                </a:solidFill>
              </a:rPr>
              <a:t>hacer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deporte</a:t>
            </a:r>
            <a:r>
              <a:rPr lang="en-US" sz="1800" dirty="0">
                <a:solidFill>
                  <a:srgbClr val="002060"/>
                </a:solidFill>
              </a:rPr>
              <a:t> los fines de </a:t>
            </a:r>
            <a:r>
              <a:rPr lang="en-US" sz="1800" dirty="0" err="1">
                <a:solidFill>
                  <a:srgbClr val="002060"/>
                </a:solidFill>
              </a:rPr>
              <a:t>semana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  <a:r>
              <a:rPr lang="en-US" sz="1800" dirty="0" err="1">
                <a:solidFill>
                  <a:srgbClr val="002060"/>
                </a:solidFill>
              </a:rPr>
              <a:t>Voy</a:t>
            </a:r>
            <a:r>
              <a:rPr lang="en-US" sz="1800" dirty="0">
                <a:solidFill>
                  <a:srgbClr val="002060"/>
                </a:solidFill>
              </a:rPr>
              <a:t> a </a:t>
            </a:r>
            <a:r>
              <a:rPr lang="en-US" sz="1800" dirty="0" err="1">
                <a:solidFill>
                  <a:srgbClr val="002060"/>
                </a:solidFill>
              </a:rPr>
              <a:t>jugar</a:t>
            </a:r>
            <a:r>
              <a:rPr lang="en-US" sz="1800" dirty="0">
                <a:solidFill>
                  <a:srgbClr val="002060"/>
                </a:solidFill>
              </a:rPr>
              <a:t> al </a:t>
            </a:r>
            <a:r>
              <a:rPr lang="en-US" sz="1800" dirty="0" err="1">
                <a:solidFill>
                  <a:srgbClr val="002060"/>
                </a:solidFill>
              </a:rPr>
              <a:t>tenis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pero</a:t>
            </a:r>
            <a:r>
              <a:rPr lang="en-US" sz="1800" dirty="0">
                <a:solidFill>
                  <a:srgbClr val="002060"/>
                </a:solidFill>
              </a:rPr>
              <a:t> no </a:t>
            </a:r>
            <a:r>
              <a:rPr lang="en-US" sz="1800" dirty="0" err="1">
                <a:solidFill>
                  <a:srgbClr val="002060"/>
                </a:solidFill>
              </a:rPr>
              <a:t>voy</a:t>
            </a:r>
            <a:r>
              <a:rPr lang="en-US" sz="1800" dirty="0">
                <a:solidFill>
                  <a:srgbClr val="002060"/>
                </a:solidFill>
              </a:rPr>
              <a:t> a </a:t>
            </a:r>
            <a:r>
              <a:rPr lang="en-US" sz="1800" dirty="0" err="1">
                <a:solidFill>
                  <a:srgbClr val="002060"/>
                </a:solidFill>
              </a:rPr>
              <a:t>jugar</a:t>
            </a:r>
            <a:r>
              <a:rPr lang="en-US" sz="1800" dirty="0">
                <a:solidFill>
                  <a:srgbClr val="002060"/>
                </a:solidFill>
              </a:rPr>
              <a:t> al </a:t>
            </a:r>
            <a:r>
              <a:rPr lang="en-US" sz="1800" dirty="0" err="1">
                <a:solidFill>
                  <a:srgbClr val="002060"/>
                </a:solidFill>
              </a:rPr>
              <a:t>fútbol</a:t>
            </a:r>
            <a:r>
              <a:rPr lang="en-US" sz="1800" dirty="0">
                <a:solidFill>
                  <a:srgbClr val="002060"/>
                </a:solidFill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1800" b="1">
                <a:solidFill>
                  <a:srgbClr val="002060"/>
                </a:solidFill>
              </a:rPr>
              <a:t>&gt; </a:t>
            </a:r>
            <a:r>
              <a:rPr lang="en-US" sz="1800">
                <a:solidFill>
                  <a:srgbClr val="002060"/>
                </a:solidFill>
              </a:rPr>
              <a:t>Fui </a:t>
            </a:r>
            <a:r>
              <a:rPr lang="en-US" sz="1800" dirty="0">
                <a:solidFill>
                  <a:srgbClr val="002060"/>
                </a:solidFill>
              </a:rPr>
              <a:t>a </a:t>
            </a:r>
            <a:r>
              <a:rPr lang="en-US" sz="1800" dirty="0" err="1">
                <a:solidFill>
                  <a:srgbClr val="002060"/>
                </a:solidFill>
              </a:rPr>
              <a:t>ver</a:t>
            </a:r>
            <a:r>
              <a:rPr lang="en-US" sz="1800" dirty="0">
                <a:solidFill>
                  <a:srgbClr val="002060"/>
                </a:solidFill>
              </a:rPr>
              <a:t> al </a:t>
            </a:r>
            <a:r>
              <a:rPr lang="en-US" sz="1800" dirty="0" err="1">
                <a:solidFill>
                  <a:srgbClr val="002060"/>
                </a:solidFill>
              </a:rPr>
              <a:t>médico</a:t>
            </a:r>
            <a:r>
              <a:rPr lang="en-US" sz="1800" dirty="0">
                <a:solidFill>
                  <a:srgbClr val="002060"/>
                </a:solidFill>
              </a:rPr>
              <a:t> por un </a:t>
            </a:r>
            <a:r>
              <a:rPr lang="en-US" sz="1800" dirty="0" err="1">
                <a:solidFill>
                  <a:srgbClr val="002060"/>
                </a:solidFill>
              </a:rPr>
              <a:t>problema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en</a:t>
            </a:r>
            <a:r>
              <a:rPr lang="en-US" sz="1800" dirty="0">
                <a:solidFill>
                  <a:srgbClr val="002060"/>
                </a:solidFill>
              </a:rPr>
              <a:t> una </a:t>
            </a:r>
            <a:r>
              <a:rPr lang="en-US" sz="1800" dirty="0" err="1">
                <a:solidFill>
                  <a:srgbClr val="002060"/>
                </a:solidFill>
              </a:rPr>
              <a:t>pierna</a:t>
            </a:r>
            <a:r>
              <a:rPr lang="en-US" sz="1800" dirty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1800" b="1">
                <a:solidFill>
                  <a:srgbClr val="002060"/>
                </a:solidFill>
              </a:rPr>
              <a:t>&gt; </a:t>
            </a:r>
            <a:r>
              <a:rPr lang="en-US" sz="1800">
                <a:solidFill>
                  <a:srgbClr val="002060"/>
                </a:solidFill>
              </a:rPr>
              <a:t>Aunque </a:t>
            </a:r>
            <a:r>
              <a:rPr lang="en-US" sz="1800" dirty="0">
                <a:solidFill>
                  <a:srgbClr val="002060"/>
                </a:solidFill>
              </a:rPr>
              <a:t>canto </a:t>
            </a:r>
            <a:r>
              <a:rPr lang="en-US" sz="1800" err="1">
                <a:solidFill>
                  <a:srgbClr val="002060"/>
                </a:solidFill>
              </a:rPr>
              <a:t>muy</a:t>
            </a:r>
            <a:r>
              <a:rPr lang="en-US" sz="1800">
                <a:solidFill>
                  <a:srgbClr val="002060"/>
                </a:solidFill>
              </a:rPr>
              <a:t> mal, fui a cantar en un concierto. </a:t>
            </a:r>
            <a:endParaRPr lang="en-US" sz="1800" dirty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800" b="1">
                <a:solidFill>
                  <a:srgbClr val="002060"/>
                </a:solidFill>
              </a:rPr>
              <a:t>&gt; </a:t>
            </a:r>
            <a:r>
              <a:rPr lang="en-US" sz="1800">
                <a:solidFill>
                  <a:srgbClr val="002060"/>
                </a:solidFill>
              </a:rPr>
              <a:t>Voy </a:t>
            </a:r>
            <a:r>
              <a:rPr lang="en-US" sz="1800" dirty="0">
                <a:solidFill>
                  <a:srgbClr val="002060"/>
                </a:solidFill>
              </a:rPr>
              <a:t>a </a:t>
            </a:r>
            <a:r>
              <a:rPr lang="en-US" sz="1800" dirty="0" err="1">
                <a:solidFill>
                  <a:srgbClr val="002060"/>
                </a:solidFill>
              </a:rPr>
              <a:t>aprovechar</a:t>
            </a:r>
            <a:r>
              <a:rPr lang="en-US" sz="1800" dirty="0">
                <a:solidFill>
                  <a:srgbClr val="002060"/>
                </a:solidFill>
              </a:rPr>
              <a:t> el </a:t>
            </a:r>
            <a:r>
              <a:rPr lang="en-US" sz="1800" dirty="0" err="1">
                <a:solidFill>
                  <a:srgbClr val="002060"/>
                </a:solidFill>
              </a:rPr>
              <a:t>cielo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en-US" sz="1800" dirty="0" err="1">
                <a:solidFill>
                  <a:srgbClr val="002060"/>
                </a:solidFill>
              </a:rPr>
              <a:t>azul</a:t>
            </a:r>
            <a:r>
              <a:rPr lang="en-US" sz="1800" dirty="0">
                <a:solidFill>
                  <a:srgbClr val="002060"/>
                </a:solidFill>
              </a:rPr>
              <a:t> y </a:t>
            </a:r>
            <a:r>
              <a:rPr lang="en-US" sz="1800" dirty="0" err="1">
                <a:solidFill>
                  <a:srgbClr val="002060"/>
                </a:solidFill>
              </a:rPr>
              <a:t>voy</a:t>
            </a:r>
            <a:r>
              <a:rPr lang="en-US" sz="1800" dirty="0">
                <a:solidFill>
                  <a:srgbClr val="002060"/>
                </a:solidFill>
              </a:rPr>
              <a:t> a </a:t>
            </a:r>
            <a:r>
              <a:rPr lang="en-US" sz="1800" dirty="0" err="1">
                <a:solidFill>
                  <a:srgbClr val="002060"/>
                </a:solidFill>
              </a:rPr>
              <a:t>disfrutar</a:t>
            </a:r>
            <a:r>
              <a:rPr lang="en-US" sz="1800" dirty="0">
                <a:solidFill>
                  <a:srgbClr val="002060"/>
                </a:solidFill>
              </a:rPr>
              <a:t> el sol.</a:t>
            </a:r>
          </a:p>
        </p:txBody>
      </p:sp>
      <p:pic>
        <p:nvPicPr>
          <p:cNvPr id="10" name="Picture 9" descr="sun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839" y="906372"/>
            <a:ext cx="635233" cy="632410"/>
          </a:xfrm>
          <a:prstGeom prst="rect">
            <a:avLst/>
          </a:prstGeom>
        </p:spPr>
      </p:pic>
      <p:pic>
        <p:nvPicPr>
          <p:cNvPr id="1026" name="Picture 2" descr="aerial photography of brown castle">
            <a:extLst>
              <a:ext uri="{FF2B5EF4-FFF2-40B4-BE49-F238E27FC236}">
                <a16:creationId xmlns:a16="http://schemas.microsoft.com/office/drawing/2014/main" id="{6CBA9653-3EE4-8546-8BD4-4F57C55FF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810" y="3158958"/>
            <a:ext cx="2305566" cy="153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lamada rectangular redondeada 11">
            <a:extLst>
              <a:ext uri="{FF2B5EF4-FFF2-40B4-BE49-F238E27FC236}">
                <a16:creationId xmlns:a16="http://schemas.microsoft.com/office/drawing/2014/main" id="{C9D61B36-64E9-9349-9DDC-DFBE0C095F44}"/>
              </a:ext>
            </a:extLst>
          </p:cNvPr>
          <p:cNvSpPr/>
          <p:nvPr/>
        </p:nvSpPr>
        <p:spPr>
          <a:xfrm>
            <a:off x="3920250" y="1538782"/>
            <a:ext cx="4926959" cy="970184"/>
          </a:xfrm>
          <a:prstGeom prst="wedgeRoundRectCallout">
            <a:avLst>
              <a:gd name="adj1" fmla="val 36462"/>
              <a:gd name="adj2" fmla="val 7097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1800" dirty="0">
                <a:solidFill>
                  <a:srgbClr val="002060"/>
                </a:solidFill>
              </a:rPr>
              <a:t>La Alhambra es un grupo de edificios y </a:t>
            </a:r>
            <a:r>
              <a:rPr lang="es-GB" sz="1800">
                <a:solidFill>
                  <a:srgbClr val="002060"/>
                </a:solidFill>
              </a:rPr>
              <a:t>jardines antiguos</a:t>
            </a:r>
            <a:r>
              <a:rPr lang="en-GB" sz="1800">
                <a:solidFill>
                  <a:srgbClr val="002060"/>
                </a:solidFill>
              </a:rPr>
              <a:t>.</a:t>
            </a:r>
            <a:r>
              <a:rPr lang="es-GB" sz="1800">
                <a:solidFill>
                  <a:srgbClr val="002060"/>
                </a:solidFill>
              </a:rPr>
              <a:t> </a:t>
            </a:r>
            <a:r>
              <a:rPr lang="en-GB" sz="1800">
                <a:solidFill>
                  <a:srgbClr val="002060"/>
                </a:solidFill>
              </a:rPr>
              <a:t>E</a:t>
            </a:r>
            <a:r>
              <a:rPr lang="es-GB" sz="1800">
                <a:solidFill>
                  <a:srgbClr val="002060"/>
                </a:solidFill>
              </a:rPr>
              <a:t>stá </a:t>
            </a:r>
            <a:r>
              <a:rPr lang="es-GB" sz="1800" dirty="0">
                <a:solidFill>
                  <a:srgbClr val="002060"/>
                </a:solidFill>
              </a:rPr>
              <a:t>en una montaña alta de Granada.</a:t>
            </a:r>
          </a:p>
        </p:txBody>
      </p:sp>
      <p:pic>
        <p:nvPicPr>
          <p:cNvPr id="5" name="Picture 4" descr="tennis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449" y="996299"/>
            <a:ext cx="480287" cy="51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42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19" y="184203"/>
            <a:ext cx="1698255" cy="368301"/>
          </a:xfrm>
        </p:spPr>
        <p:txBody>
          <a:bodyPr>
            <a:normAutofit/>
          </a:bodyPr>
          <a:lstStyle/>
          <a:p>
            <a:r>
              <a:rPr lang="en-GB" sz="2000" b="1" dirty="0" err="1">
                <a:solidFill>
                  <a:srgbClr val="002060"/>
                </a:solidFill>
              </a:rPr>
              <a:t>Solución</a:t>
            </a:r>
            <a:endParaRPr lang="en-GB" sz="2000" b="1" dirty="0">
              <a:solidFill>
                <a:srgbClr val="002060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102600" y="193629"/>
            <a:ext cx="843513" cy="263571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76" tIns="34289" rIns="68576" bIns="34289" rtlCol="0" anchor="ctr"/>
          <a:lstStyle/>
          <a:p>
            <a:pPr algn="ctr" defTabSz="685749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000" y="1206500"/>
            <a:ext cx="4368800" cy="348288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spcCol="0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46600" y="1193800"/>
            <a:ext cx="4483100" cy="34796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spcCol="0"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7973" y="762710"/>
            <a:ext cx="3911600" cy="40010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l"/>
            <a:r>
              <a:rPr lang="en-US" sz="2000" b="1" dirty="0">
                <a:solidFill>
                  <a:srgbClr val="002060"/>
                </a:solidFill>
              </a:rPr>
              <a:t>¿</a:t>
            </a:r>
            <a:r>
              <a:rPr lang="en-US" sz="2000" b="1" dirty="0" err="1">
                <a:solidFill>
                  <a:srgbClr val="002060"/>
                </a:solidFill>
              </a:rPr>
              <a:t>Qué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hizo</a:t>
            </a:r>
            <a:r>
              <a:rPr lang="en-US" sz="2000" b="1" dirty="0">
                <a:solidFill>
                  <a:srgbClr val="002060"/>
                </a:solidFill>
              </a:rPr>
              <a:t> el </a:t>
            </a:r>
            <a:r>
              <a:rPr lang="en-US" sz="2000" b="1" dirty="0" err="1">
                <a:solidFill>
                  <a:srgbClr val="002060"/>
                </a:solidFill>
              </a:rPr>
              <a:t>verano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pasado</a:t>
            </a:r>
            <a:r>
              <a:rPr lang="en-US" sz="20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686300" y="470018"/>
            <a:ext cx="4216400" cy="70788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</a:rPr>
              <a:t>¿</a:t>
            </a:r>
            <a:r>
              <a:rPr lang="en-US" sz="2000" b="1" dirty="0" err="1">
                <a:solidFill>
                  <a:srgbClr val="002060"/>
                </a:solidFill>
              </a:rPr>
              <a:t>Qué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va</a:t>
            </a:r>
            <a:r>
              <a:rPr lang="en-US" sz="2000" b="1" dirty="0">
                <a:solidFill>
                  <a:srgbClr val="002060"/>
                </a:solidFill>
              </a:rPr>
              <a:t> a </a:t>
            </a:r>
            <a:r>
              <a:rPr lang="en-US" sz="2000" b="1" dirty="0" err="1">
                <a:solidFill>
                  <a:srgbClr val="002060"/>
                </a:solidFill>
              </a:rPr>
              <a:t>hacer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en</a:t>
            </a:r>
            <a:r>
              <a:rPr lang="en-US" sz="2000" b="1" dirty="0">
                <a:solidFill>
                  <a:srgbClr val="002060"/>
                </a:solidFill>
              </a:rPr>
              <a:t> las </a:t>
            </a:r>
            <a:r>
              <a:rPr lang="en-US" sz="2000" b="1" dirty="0" err="1">
                <a:solidFill>
                  <a:srgbClr val="002060"/>
                </a:solidFill>
              </a:rPr>
              <a:t>próximas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vacaciones</a:t>
            </a:r>
            <a:r>
              <a:rPr lang="en-US" sz="20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27550" y="1523539"/>
            <a:ext cx="4648200" cy="70788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&gt; spend </a:t>
            </a:r>
            <a:r>
              <a:rPr lang="en-US" sz="2000" dirty="0">
                <a:solidFill>
                  <a:srgbClr val="002060"/>
                </a:solidFill>
              </a:rPr>
              <a:t>some weeks in the south </a:t>
            </a:r>
            <a:r>
              <a:rPr lang="en-US" sz="2000">
                <a:solidFill>
                  <a:srgbClr val="002060"/>
                </a:solidFill>
              </a:rPr>
              <a:t>of France.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9699" y="1526497"/>
            <a:ext cx="4248149" cy="70788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&gt; visit </a:t>
            </a:r>
            <a:r>
              <a:rPr lang="en-US" sz="2000" dirty="0">
                <a:solidFill>
                  <a:srgbClr val="002060"/>
                </a:solidFill>
              </a:rPr>
              <a:t>some cousins in the north of Italy.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7000" y="2165765"/>
            <a:ext cx="4546600" cy="40010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&gt; meet </a:t>
            </a:r>
            <a:r>
              <a:rPr lang="en-US" sz="2000" dirty="0">
                <a:solidFill>
                  <a:srgbClr val="002060"/>
                </a:solidFill>
              </a:rPr>
              <a:t>some friends </a:t>
            </a:r>
            <a:r>
              <a:rPr lang="en-US" sz="2000">
                <a:solidFill>
                  <a:srgbClr val="002060"/>
                </a:solidFill>
              </a:rPr>
              <a:t>to go cycling.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27549" y="2190653"/>
            <a:ext cx="4578351" cy="40010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</a:rPr>
              <a:t>&gt; participate in a competition.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3900" y="2651538"/>
            <a:ext cx="4418564" cy="40010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&gt; do </a:t>
            </a:r>
            <a:r>
              <a:rPr lang="en-US" sz="2000" dirty="0">
                <a:solidFill>
                  <a:srgbClr val="002060"/>
                </a:solidFill>
              </a:rPr>
              <a:t>sport on the weekends.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56642" y="3104613"/>
            <a:ext cx="4405865" cy="40010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&gt; play tennis (but not football).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499" y="2576269"/>
            <a:ext cx="4241800" cy="40010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&gt; see </a:t>
            </a:r>
            <a:r>
              <a:rPr lang="en-US" sz="2000" dirty="0">
                <a:solidFill>
                  <a:srgbClr val="002060"/>
                </a:solidFill>
              </a:rPr>
              <a:t>the </a:t>
            </a:r>
            <a:r>
              <a:rPr lang="en-US" sz="2000" i="1" dirty="0">
                <a:solidFill>
                  <a:srgbClr val="002060"/>
                </a:solidFill>
              </a:rPr>
              <a:t>Alhambra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9700" y="2939953"/>
            <a:ext cx="4178300" cy="40010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&gt; eat </a:t>
            </a:r>
            <a:r>
              <a:rPr lang="en-US" sz="2000" dirty="0">
                <a:solidFill>
                  <a:srgbClr val="002060"/>
                </a:solidFill>
              </a:rPr>
              <a:t>tapas.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78350" y="3543058"/>
            <a:ext cx="4502150" cy="70788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&gt; make the most of the good weather (literally, the ‘blue sky’).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42EEB2A3-EE4F-1344-81B8-F48445FF45CE}"/>
              </a:ext>
            </a:extLst>
          </p:cNvPr>
          <p:cNvSpPr txBox="1"/>
          <p:nvPr/>
        </p:nvSpPr>
        <p:spPr>
          <a:xfrm>
            <a:off x="139700" y="3320567"/>
            <a:ext cx="4425950" cy="70788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&gt; see </a:t>
            </a:r>
            <a:r>
              <a:rPr lang="en-US" sz="2000" dirty="0">
                <a:solidFill>
                  <a:srgbClr val="002060"/>
                </a:solidFill>
              </a:rPr>
              <a:t>the doctor because of a problem with a leg.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82586E51-04E2-0D46-8B2E-D48011BA03B0}"/>
              </a:ext>
            </a:extLst>
          </p:cNvPr>
          <p:cNvSpPr txBox="1"/>
          <p:nvPr/>
        </p:nvSpPr>
        <p:spPr>
          <a:xfrm>
            <a:off x="139700" y="4008956"/>
            <a:ext cx="4425950" cy="707880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&gt; sing </a:t>
            </a:r>
            <a:r>
              <a:rPr lang="en-US" sz="2000" dirty="0">
                <a:solidFill>
                  <a:srgbClr val="002060"/>
                </a:solidFill>
              </a:rPr>
              <a:t>in a </a:t>
            </a:r>
            <a:r>
              <a:rPr lang="en-US" sz="2000">
                <a:solidFill>
                  <a:srgbClr val="002060"/>
                </a:solidFill>
              </a:rPr>
              <a:t>concert (although </a:t>
            </a:r>
            <a:r>
              <a:rPr lang="en-US" sz="2000" dirty="0">
                <a:solidFill>
                  <a:srgbClr val="002060"/>
                </a:solidFill>
              </a:rPr>
              <a:t>she </a:t>
            </a:r>
            <a:r>
              <a:rPr lang="en-US" sz="2000">
                <a:solidFill>
                  <a:srgbClr val="002060"/>
                </a:solidFill>
              </a:rPr>
              <a:t>sings badly).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BEC48589-FB41-C949-A784-9D84F62E8FDE}"/>
              </a:ext>
            </a:extLst>
          </p:cNvPr>
          <p:cNvSpPr txBox="1"/>
          <p:nvPr/>
        </p:nvSpPr>
        <p:spPr>
          <a:xfrm>
            <a:off x="4527550" y="4289281"/>
            <a:ext cx="3911600" cy="40010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&gt; enjoy </a:t>
            </a:r>
            <a:r>
              <a:rPr lang="en-US" sz="2000" dirty="0">
                <a:solidFill>
                  <a:srgbClr val="002060"/>
                </a:solidFill>
              </a:rPr>
              <a:t>the sun.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27550" y="1185848"/>
            <a:ext cx="4648200" cy="40010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l"/>
            <a:r>
              <a:rPr lang="en-US" sz="2000" b="1">
                <a:solidFill>
                  <a:srgbClr val="002060"/>
                </a:solidFill>
              </a:rPr>
              <a:t>The teacher is going to…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9700" y="1220794"/>
            <a:ext cx="4648200" cy="400103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l"/>
            <a:r>
              <a:rPr lang="en-US" sz="2000" b="1">
                <a:solidFill>
                  <a:srgbClr val="002060"/>
                </a:solidFill>
              </a:rPr>
              <a:t>The teacher went to…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6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7122254" y="130891"/>
            <a:ext cx="1900284" cy="30068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>
              <a:defRPr/>
            </a:pPr>
            <a:endParaRPr lang="en-GB" sz="15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573ED-B4A5-1D4C-AFCC-06101CBAFA6A}"/>
              </a:ext>
            </a:extLst>
          </p:cNvPr>
          <p:cNvSpPr txBox="1"/>
          <p:nvPr/>
        </p:nvSpPr>
        <p:spPr>
          <a:xfrm>
            <a:off x="152942" y="364712"/>
            <a:ext cx="7939019" cy="37702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Hablas</a:t>
            </a:r>
            <a:r>
              <a:rPr lang="en-US" sz="2000" b="1" dirty="0">
                <a:solidFill>
                  <a:srgbClr val="002060"/>
                </a:solidFill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</a:rPr>
              <a:t>tu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compañero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sobre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err="1">
                <a:solidFill>
                  <a:srgbClr val="002060"/>
                </a:solidFill>
              </a:rPr>
              <a:t>tus</a:t>
            </a:r>
            <a:r>
              <a:rPr lang="en-US" sz="2000" b="1">
                <a:solidFill>
                  <a:srgbClr val="002060"/>
                </a:solidFill>
              </a:rPr>
              <a:t> próximas vacaciones.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134" y="34078"/>
            <a:ext cx="1996524" cy="494314"/>
          </a:xfrm>
        </p:spPr>
        <p:txBody>
          <a:bodyPr>
            <a:normAutofit fontScale="90000"/>
          </a:bodyPr>
          <a:lstStyle/>
          <a:p>
            <a:pPr algn="ctr"/>
            <a:r>
              <a:rPr lang="en-GB" sz="1800" b="1">
                <a:solidFill>
                  <a:schemeClr val="bg1"/>
                </a:solidFill>
              </a:rPr>
              <a:t>hablar / escuchar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C51E761F-383A-9442-AA22-F984E1D4E13F}"/>
              </a:ext>
            </a:extLst>
          </p:cNvPr>
          <p:cNvSpPr txBox="1"/>
          <p:nvPr/>
        </p:nvSpPr>
        <p:spPr>
          <a:xfrm>
            <a:off x="186183" y="814463"/>
            <a:ext cx="8548267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Persona A </a:t>
            </a:r>
            <a:r>
              <a:rPr lang="en-US" sz="2000" dirty="0" err="1">
                <a:solidFill>
                  <a:srgbClr val="002060"/>
                </a:solidFill>
              </a:rPr>
              <a:t>habla</a:t>
            </a:r>
            <a:r>
              <a:rPr lang="en-US" sz="2000" dirty="0">
                <a:solidFill>
                  <a:srgbClr val="002060"/>
                </a:solidFill>
              </a:rPr>
              <a:t>: lee las </a:t>
            </a:r>
            <a:r>
              <a:rPr lang="en-US" sz="2000" dirty="0" err="1">
                <a:solidFill>
                  <a:srgbClr val="002060"/>
                </a:solidFill>
              </a:rPr>
              <a:t>frases</a:t>
            </a:r>
            <a:r>
              <a:rPr lang="en-US" sz="2000" dirty="0">
                <a:solidFill>
                  <a:srgbClr val="002060"/>
                </a:solidFill>
              </a:rPr>
              <a:t> en </a:t>
            </a:r>
            <a:r>
              <a:rPr lang="en-US" sz="2000" dirty="0" err="1">
                <a:solidFill>
                  <a:srgbClr val="002060"/>
                </a:solidFill>
              </a:rPr>
              <a:t>inglés</a:t>
            </a:r>
            <a:r>
              <a:rPr lang="en-US" sz="2000" dirty="0">
                <a:solidFill>
                  <a:srgbClr val="002060"/>
                </a:solidFill>
              </a:rPr>
              <a:t>. Debe </a:t>
            </a:r>
            <a:r>
              <a:rPr lang="en-US" sz="2000" dirty="0" err="1">
                <a:solidFill>
                  <a:srgbClr val="002060"/>
                </a:solidFill>
              </a:rPr>
              <a:t>decir</a:t>
            </a:r>
            <a:r>
              <a:rPr lang="en-US" sz="2000" dirty="0">
                <a:solidFill>
                  <a:srgbClr val="002060"/>
                </a:solidFill>
              </a:rPr>
              <a:t> las </a:t>
            </a:r>
            <a:r>
              <a:rPr lang="en-US" sz="2000" dirty="0" err="1">
                <a:solidFill>
                  <a:srgbClr val="002060"/>
                </a:solidFill>
              </a:rPr>
              <a:t>frases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en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español</a:t>
            </a:r>
            <a:r>
              <a:rPr lang="en-US" sz="2000" dirty="0">
                <a:solidFill>
                  <a:srgbClr val="002060"/>
                </a:solidFill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</a:rPr>
              <a:t>voy</a:t>
            </a:r>
            <a:r>
              <a:rPr lang="en-US" sz="2000" dirty="0">
                <a:solidFill>
                  <a:srgbClr val="002060"/>
                </a:solidFill>
              </a:rPr>
              <a:t> o </a:t>
            </a:r>
            <a:r>
              <a:rPr lang="en-US" sz="2000" b="1" dirty="0" err="1">
                <a:solidFill>
                  <a:srgbClr val="002060"/>
                </a:solidFill>
              </a:rPr>
              <a:t>va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+ </a:t>
            </a:r>
            <a:r>
              <a:rPr lang="en-US" sz="2000" b="1" dirty="0">
                <a:solidFill>
                  <a:srgbClr val="002060"/>
                </a:solidFill>
              </a:rPr>
              <a:t>a</a:t>
            </a:r>
            <a:r>
              <a:rPr lang="en-US" sz="2000" dirty="0">
                <a:solidFill>
                  <a:srgbClr val="002060"/>
                </a:solidFill>
              </a:rPr>
              <a:t> + </a:t>
            </a:r>
            <a:r>
              <a:rPr lang="en-US" sz="2000" b="1" dirty="0" err="1">
                <a:solidFill>
                  <a:srgbClr val="002060"/>
                </a:solidFill>
              </a:rPr>
              <a:t>infinitivo</a:t>
            </a:r>
            <a:r>
              <a:rPr lang="en-US" sz="2000" b="1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según</a:t>
            </a:r>
            <a:r>
              <a:rPr lang="en-US" sz="2000" dirty="0">
                <a:solidFill>
                  <a:srgbClr val="002060"/>
                </a:solidFill>
              </a:rPr>
              <a:t> la persona.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6853AE64-D9FC-2148-9592-C911E1B3CE84}"/>
              </a:ext>
            </a:extLst>
          </p:cNvPr>
          <p:cNvSpPr txBox="1"/>
          <p:nvPr/>
        </p:nvSpPr>
        <p:spPr>
          <a:xfrm>
            <a:off x="190028" y="1596744"/>
            <a:ext cx="8497469" cy="684801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Persona B </a:t>
            </a:r>
            <a:r>
              <a:rPr lang="en-US" sz="2000" dirty="0" err="1">
                <a:solidFill>
                  <a:srgbClr val="002060"/>
                </a:solidFill>
              </a:rPr>
              <a:t>escucha</a:t>
            </a:r>
            <a:r>
              <a:rPr lang="en-US" sz="2000" dirty="0">
                <a:solidFill>
                  <a:srgbClr val="002060"/>
                </a:solidFill>
              </a:rPr>
              <a:t>: </a:t>
            </a:r>
            <a:r>
              <a:rPr lang="en-US" sz="2000" dirty="0" err="1">
                <a:solidFill>
                  <a:srgbClr val="002060"/>
                </a:solidFill>
              </a:rPr>
              <a:t>marca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‘I’</a:t>
            </a:r>
            <a:r>
              <a:rPr lang="en-US" sz="2000" dirty="0">
                <a:solidFill>
                  <a:srgbClr val="002060"/>
                </a:solidFill>
              </a:rPr>
              <a:t> (</a:t>
            </a:r>
            <a:r>
              <a:rPr lang="en-US" sz="2000" i="1" dirty="0" err="1">
                <a:solidFill>
                  <a:srgbClr val="002060"/>
                </a:solidFill>
              </a:rPr>
              <a:t>voy</a:t>
            </a:r>
            <a:r>
              <a:rPr lang="en-US" sz="2000" i="1" dirty="0">
                <a:solidFill>
                  <a:srgbClr val="002060"/>
                </a:solidFill>
              </a:rPr>
              <a:t> a…</a:t>
            </a:r>
            <a:r>
              <a:rPr lang="en-US" sz="2000" dirty="0">
                <a:solidFill>
                  <a:srgbClr val="002060"/>
                </a:solidFill>
              </a:rPr>
              <a:t>) o </a:t>
            </a:r>
            <a:r>
              <a:rPr lang="en-US" sz="2000" b="1" dirty="0">
                <a:solidFill>
                  <a:srgbClr val="002060"/>
                </a:solidFill>
              </a:rPr>
              <a:t>‘s/he’</a:t>
            </a:r>
            <a:r>
              <a:rPr lang="en-US" sz="2000" dirty="0">
                <a:solidFill>
                  <a:srgbClr val="002060"/>
                </a:solidFill>
              </a:rPr>
              <a:t> (</a:t>
            </a:r>
            <a:r>
              <a:rPr lang="en-US" sz="2000" i="1" dirty="0" err="1">
                <a:solidFill>
                  <a:srgbClr val="002060"/>
                </a:solidFill>
              </a:rPr>
              <a:t>va</a:t>
            </a:r>
            <a:r>
              <a:rPr lang="en-US" sz="2000" i="1" dirty="0">
                <a:solidFill>
                  <a:srgbClr val="002060"/>
                </a:solidFill>
              </a:rPr>
              <a:t> a…</a:t>
            </a:r>
            <a:r>
              <a:rPr lang="en-US" sz="2000" dirty="0">
                <a:solidFill>
                  <a:srgbClr val="002060"/>
                </a:solidFill>
              </a:rPr>
              <a:t>) y escribe la </a:t>
            </a:r>
            <a:r>
              <a:rPr lang="en-US" sz="2000" dirty="0" err="1">
                <a:solidFill>
                  <a:srgbClr val="002060"/>
                </a:solidFill>
              </a:rPr>
              <a:t>actividad</a:t>
            </a:r>
            <a:r>
              <a:rPr lang="en-US" sz="2000" dirty="0">
                <a:solidFill>
                  <a:srgbClr val="002060"/>
                </a:solidFill>
              </a:rPr>
              <a:t> en </a:t>
            </a:r>
            <a:r>
              <a:rPr lang="en-US" sz="2000" dirty="0" err="1">
                <a:solidFill>
                  <a:srgbClr val="002060"/>
                </a:solidFill>
              </a:rPr>
              <a:t>inglés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F7501631-685D-D44C-83F3-9CBC2E6DB6C2}"/>
              </a:ext>
            </a:extLst>
          </p:cNvPr>
          <p:cNvSpPr txBox="1"/>
          <p:nvPr/>
        </p:nvSpPr>
        <p:spPr>
          <a:xfrm>
            <a:off x="214732" y="2262071"/>
            <a:ext cx="1249622" cy="37702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r>
              <a:rPr lang="en-US" sz="2000" b="1" dirty="0" err="1">
                <a:solidFill>
                  <a:srgbClr val="002060"/>
                </a:solidFill>
              </a:rPr>
              <a:t>Ejemplo</a:t>
            </a:r>
            <a:r>
              <a:rPr lang="en-US" sz="2000" b="1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92469AC4-FD6D-164B-ABBD-F7BBA97351B6}"/>
              </a:ext>
            </a:extLst>
          </p:cNvPr>
          <p:cNvSpPr/>
          <p:nvPr/>
        </p:nvSpPr>
        <p:spPr>
          <a:xfrm>
            <a:off x="218806" y="3136835"/>
            <a:ext cx="2234277" cy="1489626"/>
          </a:xfrm>
          <a:prstGeom prst="rect">
            <a:avLst/>
          </a:prstGeom>
          <a:solidFill>
            <a:srgbClr val="FBF0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x-none" sz="2000" b="1" dirty="0">
                <a:solidFill>
                  <a:srgbClr val="002060"/>
                </a:solidFill>
              </a:rPr>
              <a:t>1) </a:t>
            </a:r>
            <a:r>
              <a:rPr lang="en-GB" sz="2000" b="1" dirty="0">
                <a:solidFill>
                  <a:srgbClr val="002060"/>
                </a:solidFill>
              </a:rPr>
              <a:t>I am going to </a:t>
            </a:r>
            <a:r>
              <a:rPr lang="en-GB" sz="2000">
                <a:solidFill>
                  <a:srgbClr val="002060"/>
                </a:solidFill>
              </a:rPr>
              <a:t>meet up with a </a:t>
            </a:r>
            <a:r>
              <a:rPr lang="en-GB" sz="2000" dirty="0">
                <a:solidFill>
                  <a:srgbClr val="002060"/>
                </a:solidFill>
              </a:rPr>
              <a:t>friend.</a:t>
            </a:r>
            <a:endParaRPr lang="x-none" sz="2000" dirty="0">
              <a:solidFill>
                <a:srgbClr val="002060"/>
              </a:solidFill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9B82EBD-DEA3-E240-B415-928262553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228399"/>
              </p:ext>
            </p:extLst>
          </p:nvPr>
        </p:nvGraphicFramePr>
        <p:xfrm>
          <a:off x="4438763" y="3017694"/>
          <a:ext cx="4335131" cy="162331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05927">
                  <a:extLst>
                    <a:ext uri="{9D8B030D-6E8A-4147-A177-3AD203B41FA5}">
                      <a16:colId xmlns:a16="http://schemas.microsoft.com/office/drawing/2014/main" val="2787285574"/>
                    </a:ext>
                  </a:extLst>
                </a:gridCol>
                <a:gridCol w="822121">
                  <a:extLst>
                    <a:ext uri="{9D8B030D-6E8A-4147-A177-3AD203B41FA5}">
                      <a16:colId xmlns:a16="http://schemas.microsoft.com/office/drawing/2014/main" val="3861968725"/>
                    </a:ext>
                  </a:extLst>
                </a:gridCol>
                <a:gridCol w="2707083">
                  <a:extLst>
                    <a:ext uri="{9D8B030D-6E8A-4147-A177-3AD203B41FA5}">
                      <a16:colId xmlns:a16="http://schemas.microsoft.com/office/drawing/2014/main" val="1608079510"/>
                    </a:ext>
                  </a:extLst>
                </a:gridCol>
              </a:tblGrid>
              <a:tr h="435451">
                <a:tc gridSpan="2">
                  <a:txBody>
                    <a:bodyPr/>
                    <a:lstStyle/>
                    <a:p>
                      <a:pPr marL="0" marR="0" lvl="0" indent="0" algn="ctr" defTabSz="6853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>
                          <a:solidFill>
                            <a:srgbClr val="002060"/>
                          </a:solidFill>
                        </a:rPr>
                        <a:t>¿Quién?</a:t>
                      </a:r>
                      <a:endParaRPr lang="x-none" sz="2000" b="1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99975706"/>
                  </a:ext>
                </a:extLst>
              </a:tr>
              <a:tr h="419450"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rgbClr val="002060"/>
                          </a:solidFill>
                        </a:rPr>
                        <a:t>s/he</a:t>
                      </a:r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>
                          <a:solidFill>
                            <a:srgbClr val="002060"/>
                          </a:solidFill>
                        </a:rPr>
                        <a:t>el plan (en inglés)</a:t>
                      </a:r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548896538"/>
                  </a:ext>
                </a:extLst>
              </a:tr>
              <a:tr h="768418"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22319523"/>
                  </a:ext>
                </a:extLst>
              </a:tr>
            </a:tbl>
          </a:graphicData>
        </a:graphic>
      </p:graphicFrame>
      <p:sp>
        <p:nvSpPr>
          <p:cNvPr id="5" name="Llamada rectangular redondeada 4">
            <a:extLst>
              <a:ext uri="{FF2B5EF4-FFF2-40B4-BE49-F238E27FC236}">
                <a16:creationId xmlns:a16="http://schemas.microsoft.com/office/drawing/2014/main" id="{BC4D8A4E-DBEE-0D4A-875A-EBEFA968DF8E}"/>
              </a:ext>
            </a:extLst>
          </p:cNvPr>
          <p:cNvSpPr/>
          <p:nvPr/>
        </p:nvSpPr>
        <p:spPr>
          <a:xfrm>
            <a:off x="2145064" y="2306047"/>
            <a:ext cx="2120718" cy="834227"/>
          </a:xfrm>
          <a:prstGeom prst="wedgeRoundRectCallout">
            <a:avLst>
              <a:gd name="adj1" fmla="val -66818"/>
              <a:gd name="adj2" fmla="val 5917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/>
            <a:r>
              <a:rPr lang="en-GB" sz="2000" dirty="0" err="1">
                <a:solidFill>
                  <a:srgbClr val="002060"/>
                </a:solidFill>
              </a:rPr>
              <a:t>Voy</a:t>
            </a:r>
            <a:r>
              <a:rPr lang="en-GB" sz="2000" dirty="0">
                <a:solidFill>
                  <a:srgbClr val="002060"/>
                </a:solidFill>
              </a:rPr>
              <a:t> a </a:t>
            </a:r>
            <a:r>
              <a:rPr lang="en-GB" sz="2000" dirty="0" err="1">
                <a:solidFill>
                  <a:srgbClr val="002060"/>
                </a:solidFill>
              </a:rPr>
              <a:t>quedar</a:t>
            </a:r>
            <a:r>
              <a:rPr lang="en-GB" sz="2000" dirty="0">
                <a:solidFill>
                  <a:srgbClr val="002060"/>
                </a:solidFill>
              </a:rPr>
              <a:t> con un amigo</a:t>
            </a:r>
            <a:r>
              <a:rPr lang="x-none" sz="2000" dirty="0">
                <a:solidFill>
                  <a:srgbClr val="002060"/>
                </a:solidFill>
              </a:rPr>
              <a:t>. </a:t>
            </a:r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977C934C-D9A1-3046-8EB5-724F7AE8ED2F}"/>
              </a:ext>
            </a:extLst>
          </p:cNvPr>
          <p:cNvSpPr txBox="1">
            <a:spLocks/>
          </p:cNvSpPr>
          <p:nvPr/>
        </p:nvSpPr>
        <p:spPr>
          <a:xfrm>
            <a:off x="186183" y="2684843"/>
            <a:ext cx="1666875" cy="334445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ES" sz="2000" b="1" dirty="0">
                <a:solidFill>
                  <a:srgbClr val="002060"/>
                </a:solidFill>
              </a:rPr>
              <a:t>Persona</a:t>
            </a:r>
            <a:r>
              <a:rPr lang="x-none" sz="2000" b="1">
                <a:solidFill>
                  <a:srgbClr val="002060"/>
                </a:solidFill>
              </a:rPr>
              <a:t> </a:t>
            </a:r>
            <a:r>
              <a:rPr lang="x-none" sz="2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7" name="Título 1">
            <a:extLst>
              <a:ext uri="{FF2B5EF4-FFF2-40B4-BE49-F238E27FC236}">
                <a16:creationId xmlns:a16="http://schemas.microsoft.com/office/drawing/2014/main" id="{56E98740-D3E0-F94A-A28C-A51934926636}"/>
              </a:ext>
            </a:extLst>
          </p:cNvPr>
          <p:cNvSpPr txBox="1">
            <a:spLocks/>
          </p:cNvSpPr>
          <p:nvPr/>
        </p:nvSpPr>
        <p:spPr>
          <a:xfrm>
            <a:off x="4364035" y="2533823"/>
            <a:ext cx="1666875" cy="334445"/>
          </a:xfrm>
          <a:prstGeom prst="rect">
            <a:avLst/>
          </a:prstGeom>
        </p:spPr>
        <p:txBody>
          <a:bodyPr vert="horz" lIns="68579" tIns="34289" rIns="68579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s-ES" sz="2000" b="1" dirty="0">
                <a:solidFill>
                  <a:srgbClr val="002060"/>
                </a:solidFill>
              </a:rPr>
              <a:t>Persona</a:t>
            </a:r>
            <a:r>
              <a:rPr lang="x-none" sz="2000" b="1">
                <a:solidFill>
                  <a:srgbClr val="002060"/>
                </a:solidFill>
              </a:rPr>
              <a:t> </a:t>
            </a:r>
            <a:r>
              <a:rPr lang="x-none" sz="2000" b="1" dirty="0">
                <a:solidFill>
                  <a:srgbClr val="002060"/>
                </a:solidFill>
              </a:rPr>
              <a:t>B</a:t>
            </a:r>
          </a:p>
        </p:txBody>
      </p:sp>
      <p:pic>
        <p:nvPicPr>
          <p:cNvPr id="31" name="Imagen 30">
            <a:extLst>
              <a:ext uri="{FF2B5EF4-FFF2-40B4-BE49-F238E27FC236}">
                <a16:creationId xmlns:a16="http://schemas.microsoft.com/office/drawing/2014/main" id="{AD6F7DD6-7CED-3F49-9716-E2FB61C91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39" b="98194" l="3000" r="97778">
                        <a14:foregroundMark x1="84889" y1="5139" x2="74556" y2="13889"/>
                        <a14:foregroundMark x1="74556" y1="13889" x2="74556" y2="14028"/>
                        <a14:foregroundMark x1="94000" y1="72222" x2="91111" y2="80833"/>
                        <a14:foregroundMark x1="72333" y1="14861" x2="56111" y2="30694"/>
                        <a14:foregroundMark x1="8889" y1="79722" x2="3222" y2="83611"/>
                        <a14:foregroundMark x1="44778" y1="43194" x2="40889" y2="45694"/>
                        <a14:foregroundMark x1="74000" y1="12917" x2="70000" y2="19028"/>
                        <a14:foregroundMark x1="70000" y1="19028" x2="48667" y2="39306"/>
                        <a14:foregroundMark x1="48667" y1="39306" x2="39222" y2="50000"/>
                        <a14:foregroundMark x1="39222" y1="50000" x2="22667" y2="63194"/>
                        <a14:foregroundMark x1="22667" y1="63194" x2="21222" y2="65139"/>
                        <a14:foregroundMark x1="97778" y1="69167" x2="97556" y2="72778"/>
                        <a14:foregroundMark x1="86778" y1="93750" x2="83889" y2="981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8713" y="3641336"/>
            <a:ext cx="705661" cy="56452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F1F9295-8C12-4B4F-B183-D3FDFA38100D}"/>
              </a:ext>
            </a:extLst>
          </p:cNvPr>
          <p:cNvSpPr txBox="1"/>
          <p:nvPr/>
        </p:nvSpPr>
        <p:spPr>
          <a:xfrm>
            <a:off x="4584654" y="3483219"/>
            <a:ext cx="531700" cy="377024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GB" sz="2000" b="1">
                <a:solidFill>
                  <a:srgbClr val="002060"/>
                </a:solidFill>
              </a:rPr>
              <a:t>I</a:t>
            </a:r>
            <a:endParaRPr lang="x-none" sz="20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0910" y="4029090"/>
            <a:ext cx="2976326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meet up with </a:t>
            </a:r>
            <a:r>
              <a:rPr lang="en-US" sz="2000" dirty="0">
                <a:solidFill>
                  <a:srgbClr val="002060"/>
                </a:solidFill>
              </a:rPr>
              <a:t>a friend</a:t>
            </a:r>
          </a:p>
        </p:txBody>
      </p:sp>
      <p:pic>
        <p:nvPicPr>
          <p:cNvPr id="13" name="Picture 12" descr="jump sea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492" y="2025396"/>
            <a:ext cx="1491165" cy="894818"/>
          </a:xfrm>
          <a:prstGeom prst="rect">
            <a:avLst/>
          </a:prstGeom>
        </p:spPr>
      </p:pic>
      <p:pic>
        <p:nvPicPr>
          <p:cNvPr id="2050" name="Picture 2" descr="Free Family And Friends Clipart, Download Free Clip Art, Free Clip ...">
            <a:extLst>
              <a:ext uri="{FF2B5EF4-FFF2-40B4-BE49-F238E27FC236}">
                <a16:creationId xmlns:a16="http://schemas.microsoft.com/office/drawing/2014/main" id="{6A9D6DA1-11A8-1240-AF7A-EFD051ADD3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449" y="3525196"/>
            <a:ext cx="1611941" cy="110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243" y="4103481"/>
            <a:ext cx="282522" cy="29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9" grpId="0"/>
      <p:bldP spid="20" grpId="0"/>
      <p:bldP spid="21" grpId="0" animBg="1"/>
      <p:bldP spid="5" grpId="0" animBg="1"/>
      <p:bldP spid="26" grpId="0"/>
      <p:bldP spid="27" grpId="0"/>
      <p:bldP spid="11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5102" y="660400"/>
            <a:ext cx="3937000" cy="38608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marL="457178" indent="-457178">
              <a:buAutoNum type="arabicPeriod"/>
            </a:pPr>
            <a:r>
              <a:rPr lang="en-US" sz="2000" b="1" dirty="0">
                <a:solidFill>
                  <a:srgbClr val="002060"/>
                </a:solidFill>
              </a:rPr>
              <a:t>She is going to </a:t>
            </a:r>
            <a:r>
              <a:rPr lang="en-US" sz="2000" dirty="0">
                <a:solidFill>
                  <a:srgbClr val="002060"/>
                </a:solidFill>
              </a:rPr>
              <a:t>to see a match.</a:t>
            </a:r>
          </a:p>
          <a:p>
            <a:pPr marL="457178" indent="-457178">
              <a:buAutoNum type="arabicPeriod"/>
            </a:pPr>
            <a:r>
              <a:rPr lang="en-US" sz="2000" b="1" dirty="0">
                <a:solidFill>
                  <a:srgbClr val="002060"/>
                </a:solidFill>
              </a:rPr>
              <a:t>I am going to </a:t>
            </a:r>
            <a:r>
              <a:rPr lang="en-US" sz="2000" dirty="0">
                <a:solidFill>
                  <a:srgbClr val="002060"/>
                </a:solidFill>
              </a:rPr>
              <a:t>meet up with some cousins.</a:t>
            </a:r>
          </a:p>
          <a:p>
            <a:pPr marL="457178" indent="-457178">
              <a:buAutoNum type="arabicPeriod"/>
            </a:pPr>
            <a:r>
              <a:rPr lang="en-US" sz="2000" b="1" dirty="0">
                <a:solidFill>
                  <a:srgbClr val="002060"/>
                </a:solidFill>
              </a:rPr>
              <a:t>I am going to </a:t>
            </a:r>
            <a:r>
              <a:rPr lang="en-US" sz="2000" dirty="0">
                <a:solidFill>
                  <a:srgbClr val="002060"/>
                </a:solidFill>
              </a:rPr>
              <a:t>do sport.</a:t>
            </a:r>
          </a:p>
          <a:p>
            <a:pPr marL="457178" indent="-457178">
              <a:buAutoNum type="arabicPeriod"/>
            </a:pPr>
            <a:r>
              <a:rPr lang="en-US" sz="2000" b="1" dirty="0">
                <a:solidFill>
                  <a:srgbClr val="002060"/>
                </a:solidFill>
              </a:rPr>
              <a:t>She is going to </a:t>
            </a:r>
            <a:r>
              <a:rPr lang="en-US" sz="2000" dirty="0">
                <a:solidFill>
                  <a:srgbClr val="002060"/>
                </a:solidFill>
              </a:rPr>
              <a:t>enjoy the sun.</a:t>
            </a:r>
          </a:p>
          <a:p>
            <a:pPr marL="457178" indent="-457178">
              <a:buAutoNum type="arabicPeriod"/>
            </a:pPr>
            <a:r>
              <a:rPr lang="en-US" sz="2000" b="1" dirty="0">
                <a:solidFill>
                  <a:srgbClr val="002060"/>
                </a:solidFill>
              </a:rPr>
              <a:t>She is going to </a:t>
            </a:r>
            <a:r>
              <a:rPr lang="en-US" sz="2000" dirty="0">
                <a:solidFill>
                  <a:srgbClr val="002060"/>
                </a:solidFill>
              </a:rPr>
              <a:t>catch a train to Italy.</a:t>
            </a:r>
          </a:p>
          <a:p>
            <a:pPr marL="457178" indent="-457178">
              <a:buAutoNum type="arabicPeriod"/>
            </a:pPr>
            <a:r>
              <a:rPr lang="en-US" sz="2000" b="1" dirty="0">
                <a:solidFill>
                  <a:srgbClr val="002060"/>
                </a:solidFill>
              </a:rPr>
              <a:t>I am going to </a:t>
            </a:r>
            <a:r>
              <a:rPr lang="en-US" sz="2000" dirty="0">
                <a:solidFill>
                  <a:srgbClr val="002060"/>
                </a:solidFill>
              </a:rPr>
              <a:t>make the most of August.</a:t>
            </a:r>
          </a:p>
          <a:p>
            <a:pPr marL="457178" indent="-457178">
              <a:buAutoNum type="arabicPeriod"/>
            </a:pPr>
            <a:endParaRPr lang="en-US" dirty="0">
              <a:solidFill>
                <a:srgbClr val="002060"/>
              </a:solidFill>
            </a:endParaRPr>
          </a:p>
        </p:txBody>
      </p:sp>
      <p:graphicFrame>
        <p:nvGraphicFramePr>
          <p:cNvPr id="8" name="Tabla 2">
            <a:extLst>
              <a:ext uri="{FF2B5EF4-FFF2-40B4-BE49-F238E27FC236}">
                <a16:creationId xmlns:a16="http://schemas.microsoft.com/office/drawing/2014/main" id="{29B82EBD-DEA3-E240-B415-928262553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704100"/>
              </p:ext>
            </p:extLst>
          </p:nvPr>
        </p:nvGraphicFramePr>
        <p:xfrm>
          <a:off x="4256142" y="573547"/>
          <a:ext cx="4560686" cy="394765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6679">
                  <a:extLst>
                    <a:ext uri="{9D8B030D-6E8A-4147-A177-3AD203B41FA5}">
                      <a16:colId xmlns:a16="http://schemas.microsoft.com/office/drawing/2014/main" val="1975583231"/>
                    </a:ext>
                  </a:extLst>
                </a:gridCol>
                <a:gridCol w="670298">
                  <a:extLst>
                    <a:ext uri="{9D8B030D-6E8A-4147-A177-3AD203B41FA5}">
                      <a16:colId xmlns:a16="http://schemas.microsoft.com/office/drawing/2014/main" val="2787285574"/>
                    </a:ext>
                  </a:extLst>
                </a:gridCol>
                <a:gridCol w="729842">
                  <a:extLst>
                    <a:ext uri="{9D8B030D-6E8A-4147-A177-3AD203B41FA5}">
                      <a16:colId xmlns:a16="http://schemas.microsoft.com/office/drawing/2014/main" val="3861968725"/>
                    </a:ext>
                  </a:extLst>
                </a:gridCol>
                <a:gridCol w="2843867">
                  <a:extLst>
                    <a:ext uri="{9D8B030D-6E8A-4147-A177-3AD203B41FA5}">
                      <a16:colId xmlns:a16="http://schemas.microsoft.com/office/drawing/2014/main" val="1608079510"/>
                    </a:ext>
                  </a:extLst>
                </a:gridCol>
              </a:tblGrid>
              <a:tr h="323703">
                <a:tc>
                  <a:txBody>
                    <a:bodyPr/>
                    <a:lstStyle/>
                    <a:p>
                      <a:pPr marL="0" marR="0" lvl="0" indent="0" algn="ctr" defTabSz="6853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000" b="1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6853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>
                          <a:solidFill>
                            <a:srgbClr val="002060"/>
                          </a:solidFill>
                        </a:rPr>
                        <a:t>¿Quién?</a:t>
                      </a:r>
                      <a:endParaRPr lang="x-none" sz="2000" b="1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99975706"/>
                  </a:ext>
                </a:extLst>
              </a:tr>
              <a:tr h="625129"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rgbClr val="002060"/>
                          </a:solidFill>
                        </a:rPr>
                        <a:t>I</a:t>
                      </a:r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rgbClr val="002060"/>
                          </a:solidFill>
                        </a:rPr>
                        <a:t>s/he</a:t>
                      </a:r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>
                          <a:solidFill>
                            <a:srgbClr val="002060"/>
                          </a:solidFill>
                        </a:rPr>
                        <a:t>el plan (en inglés)</a:t>
                      </a:r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896538"/>
                  </a:ext>
                </a:extLst>
              </a:tr>
              <a:tr h="491524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1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22319523"/>
                  </a:ext>
                </a:extLst>
              </a:tr>
              <a:tr h="491524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2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955813"/>
                  </a:ext>
                </a:extLst>
              </a:tr>
              <a:tr h="491524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3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82403760"/>
                  </a:ext>
                </a:extLst>
              </a:tr>
              <a:tr h="491524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4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618113"/>
                  </a:ext>
                </a:extLst>
              </a:tr>
              <a:tr h="491524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5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96959537"/>
                  </a:ext>
                </a:extLst>
              </a:tr>
              <a:tr h="491524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6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182973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11C6616C-D558-C74C-8169-E08B1E63A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2" y="227300"/>
            <a:ext cx="7886700" cy="346247"/>
          </a:xfrm>
        </p:spPr>
        <p:txBody>
          <a:bodyPr>
            <a:noAutofit/>
          </a:bodyPr>
          <a:lstStyle/>
          <a:p>
            <a:r>
              <a:rPr lang="es-GB" sz="2400" b="1" dirty="0">
                <a:solidFill>
                  <a:srgbClr val="002060"/>
                </a:solidFill>
              </a:rPr>
              <a:t>Persona A</a:t>
            </a:r>
          </a:p>
        </p:txBody>
      </p:sp>
    </p:spTree>
    <p:extLst>
      <p:ext uri="{BB962C8B-B14F-4D97-AF65-F5344CB8AC3E}">
        <p14:creationId xmlns:p14="http://schemas.microsoft.com/office/powerpoint/2010/main" val="219118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5102" y="660400"/>
            <a:ext cx="3937000" cy="38608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6" tIns="45718" rIns="91436" bIns="45718" spcCol="0" rtlCol="0" anchor="ctr"/>
          <a:lstStyle/>
          <a:p>
            <a:pPr marL="457178" indent="-457178">
              <a:buAutoNum type="arabicPeriod"/>
            </a:pPr>
            <a:r>
              <a:rPr lang="en-US" sz="2000" b="1" dirty="0">
                <a:solidFill>
                  <a:srgbClr val="002060"/>
                </a:solidFill>
              </a:rPr>
              <a:t>I am going to </a:t>
            </a:r>
            <a:r>
              <a:rPr lang="en-US" sz="2000" dirty="0">
                <a:solidFill>
                  <a:srgbClr val="002060"/>
                </a:solidFill>
              </a:rPr>
              <a:t>work in the garden.</a:t>
            </a:r>
          </a:p>
          <a:p>
            <a:pPr marL="457178" indent="-457178">
              <a:buAutoNum type="arabicPeriod"/>
            </a:pPr>
            <a:r>
              <a:rPr lang="en-US" sz="2000" b="1" dirty="0">
                <a:solidFill>
                  <a:srgbClr val="002060"/>
                </a:solidFill>
              </a:rPr>
              <a:t>She is going to </a:t>
            </a:r>
            <a:r>
              <a:rPr lang="en-US" sz="2000" dirty="0">
                <a:solidFill>
                  <a:srgbClr val="002060"/>
                </a:solidFill>
              </a:rPr>
              <a:t>see the sea.</a:t>
            </a:r>
          </a:p>
          <a:p>
            <a:pPr marL="457178" indent="-457178">
              <a:buAutoNum type="arabicPeriod"/>
            </a:pPr>
            <a:r>
              <a:rPr lang="en-US" sz="2000" b="1" dirty="0">
                <a:solidFill>
                  <a:srgbClr val="002060"/>
                </a:solidFill>
              </a:rPr>
              <a:t>She is going to </a:t>
            </a:r>
            <a:r>
              <a:rPr lang="en-US" sz="2000" dirty="0">
                <a:solidFill>
                  <a:srgbClr val="002060"/>
                </a:solidFill>
              </a:rPr>
              <a:t>visit a museum.</a:t>
            </a:r>
          </a:p>
          <a:p>
            <a:pPr marL="457178" indent="-457178">
              <a:buAutoNum type="arabicPeriod"/>
            </a:pPr>
            <a:r>
              <a:rPr lang="en-US" sz="2000" b="1" dirty="0">
                <a:solidFill>
                  <a:srgbClr val="002060"/>
                </a:solidFill>
              </a:rPr>
              <a:t>I am going to </a:t>
            </a:r>
            <a:r>
              <a:rPr lang="en-US" sz="2000" dirty="0">
                <a:solidFill>
                  <a:srgbClr val="002060"/>
                </a:solidFill>
              </a:rPr>
              <a:t>drive to France.</a:t>
            </a:r>
          </a:p>
          <a:p>
            <a:pPr marL="457178" indent="-457178">
              <a:buAutoNum type="arabicPeriod"/>
            </a:pPr>
            <a:r>
              <a:rPr lang="en-US" sz="2000" b="1" dirty="0">
                <a:solidFill>
                  <a:srgbClr val="002060"/>
                </a:solidFill>
              </a:rPr>
              <a:t>She is going to </a:t>
            </a:r>
            <a:r>
              <a:rPr lang="en-US" sz="2000" dirty="0">
                <a:solidFill>
                  <a:srgbClr val="002060"/>
                </a:solidFill>
              </a:rPr>
              <a:t>meet with some classmates.</a:t>
            </a:r>
          </a:p>
          <a:p>
            <a:pPr marL="457178" indent="-457178">
              <a:buAutoNum type="arabicPeriod"/>
            </a:pPr>
            <a:r>
              <a:rPr lang="en-US" sz="2000" b="1" dirty="0">
                <a:solidFill>
                  <a:srgbClr val="002060"/>
                </a:solidFill>
              </a:rPr>
              <a:t>I am going to </a:t>
            </a:r>
            <a:r>
              <a:rPr lang="en-US" sz="2000" dirty="0">
                <a:solidFill>
                  <a:srgbClr val="002060"/>
                </a:solidFill>
              </a:rPr>
              <a:t>have breakfast on the beach.</a:t>
            </a:r>
          </a:p>
        </p:txBody>
      </p:sp>
      <p:graphicFrame>
        <p:nvGraphicFramePr>
          <p:cNvPr id="5" name="Tabla 2">
            <a:extLst>
              <a:ext uri="{FF2B5EF4-FFF2-40B4-BE49-F238E27FC236}">
                <a16:creationId xmlns:a16="http://schemas.microsoft.com/office/drawing/2014/main" id="{29B82EBD-DEA3-E240-B415-928262553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148101"/>
              </p:ext>
            </p:extLst>
          </p:nvPr>
        </p:nvGraphicFramePr>
        <p:xfrm>
          <a:off x="4256142" y="573547"/>
          <a:ext cx="4560686" cy="394765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16679">
                  <a:extLst>
                    <a:ext uri="{9D8B030D-6E8A-4147-A177-3AD203B41FA5}">
                      <a16:colId xmlns:a16="http://schemas.microsoft.com/office/drawing/2014/main" val="1975583231"/>
                    </a:ext>
                  </a:extLst>
                </a:gridCol>
                <a:gridCol w="670298">
                  <a:extLst>
                    <a:ext uri="{9D8B030D-6E8A-4147-A177-3AD203B41FA5}">
                      <a16:colId xmlns:a16="http://schemas.microsoft.com/office/drawing/2014/main" val="2787285574"/>
                    </a:ext>
                  </a:extLst>
                </a:gridCol>
                <a:gridCol w="729842">
                  <a:extLst>
                    <a:ext uri="{9D8B030D-6E8A-4147-A177-3AD203B41FA5}">
                      <a16:colId xmlns:a16="http://schemas.microsoft.com/office/drawing/2014/main" val="3861968725"/>
                    </a:ext>
                  </a:extLst>
                </a:gridCol>
                <a:gridCol w="2843867">
                  <a:extLst>
                    <a:ext uri="{9D8B030D-6E8A-4147-A177-3AD203B41FA5}">
                      <a16:colId xmlns:a16="http://schemas.microsoft.com/office/drawing/2014/main" val="1608079510"/>
                    </a:ext>
                  </a:extLst>
                </a:gridCol>
              </a:tblGrid>
              <a:tr h="323703">
                <a:tc>
                  <a:txBody>
                    <a:bodyPr/>
                    <a:lstStyle/>
                    <a:p>
                      <a:pPr marL="0" marR="0" lvl="0" indent="0" algn="ctr" defTabSz="6853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000" b="1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6853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>
                          <a:solidFill>
                            <a:srgbClr val="002060"/>
                          </a:solidFill>
                        </a:rPr>
                        <a:t>¿Quién?</a:t>
                      </a:r>
                      <a:endParaRPr lang="x-none" sz="2000" b="1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99975706"/>
                  </a:ext>
                </a:extLst>
              </a:tr>
              <a:tr h="625129"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rgbClr val="002060"/>
                          </a:solidFill>
                        </a:rPr>
                        <a:t>I</a:t>
                      </a:r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rgbClr val="002060"/>
                          </a:solidFill>
                        </a:rPr>
                        <a:t>s/he</a:t>
                      </a:r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>
                          <a:solidFill>
                            <a:srgbClr val="002060"/>
                          </a:solidFill>
                        </a:rPr>
                        <a:t>el plan (en inglés)</a:t>
                      </a:r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896538"/>
                  </a:ext>
                </a:extLst>
              </a:tr>
              <a:tr h="491524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1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22319523"/>
                  </a:ext>
                </a:extLst>
              </a:tr>
              <a:tr h="491524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2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955813"/>
                  </a:ext>
                </a:extLst>
              </a:tr>
              <a:tr h="491524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3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82403760"/>
                  </a:ext>
                </a:extLst>
              </a:tr>
              <a:tr h="491524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4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618113"/>
                  </a:ext>
                </a:extLst>
              </a:tr>
              <a:tr h="491524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5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96959537"/>
                  </a:ext>
                </a:extLst>
              </a:tr>
              <a:tr h="491524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6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182973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885C643E-AA02-0A45-9A3F-683ED1323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2" y="98727"/>
            <a:ext cx="7886700" cy="573548"/>
          </a:xfrm>
        </p:spPr>
        <p:txBody>
          <a:bodyPr>
            <a:normAutofit/>
          </a:bodyPr>
          <a:lstStyle/>
          <a:p>
            <a:r>
              <a:rPr lang="es-GB" sz="2400" b="1" dirty="0">
                <a:solidFill>
                  <a:srgbClr val="002060"/>
                </a:solidFill>
              </a:rPr>
              <a:t>Persona B</a:t>
            </a:r>
          </a:p>
        </p:txBody>
      </p:sp>
    </p:spTree>
    <p:extLst>
      <p:ext uri="{BB962C8B-B14F-4D97-AF65-F5344CB8AC3E}">
        <p14:creationId xmlns:p14="http://schemas.microsoft.com/office/powerpoint/2010/main" val="353405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a 2">
            <a:extLst>
              <a:ext uri="{FF2B5EF4-FFF2-40B4-BE49-F238E27FC236}">
                <a16:creationId xmlns:a16="http://schemas.microsoft.com/office/drawing/2014/main" id="{29B82EBD-DEA3-E240-B415-928262553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7028502"/>
              </p:ext>
            </p:extLst>
          </p:nvPr>
        </p:nvGraphicFramePr>
        <p:xfrm>
          <a:off x="4645932" y="505450"/>
          <a:ext cx="4347056" cy="419034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1845">
                  <a:extLst>
                    <a:ext uri="{9D8B030D-6E8A-4147-A177-3AD203B41FA5}">
                      <a16:colId xmlns:a16="http://schemas.microsoft.com/office/drawing/2014/main" val="1975583231"/>
                    </a:ext>
                  </a:extLst>
                </a:gridCol>
                <a:gridCol w="638900">
                  <a:extLst>
                    <a:ext uri="{9D8B030D-6E8A-4147-A177-3AD203B41FA5}">
                      <a16:colId xmlns:a16="http://schemas.microsoft.com/office/drawing/2014/main" val="2787285574"/>
                    </a:ext>
                  </a:extLst>
                </a:gridCol>
                <a:gridCol w="695655">
                  <a:extLst>
                    <a:ext uri="{9D8B030D-6E8A-4147-A177-3AD203B41FA5}">
                      <a16:colId xmlns:a16="http://schemas.microsoft.com/office/drawing/2014/main" val="3861968725"/>
                    </a:ext>
                  </a:extLst>
                </a:gridCol>
                <a:gridCol w="2710656">
                  <a:extLst>
                    <a:ext uri="{9D8B030D-6E8A-4147-A177-3AD203B41FA5}">
                      <a16:colId xmlns:a16="http://schemas.microsoft.com/office/drawing/2014/main" val="1608079510"/>
                    </a:ext>
                  </a:extLst>
                </a:gridCol>
              </a:tblGrid>
              <a:tr h="412517">
                <a:tc>
                  <a:txBody>
                    <a:bodyPr/>
                    <a:lstStyle/>
                    <a:p>
                      <a:pPr marL="0" marR="0" lvl="0" indent="0" algn="ctr" defTabSz="6853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000" b="1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6853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>
                          <a:solidFill>
                            <a:srgbClr val="002060"/>
                          </a:solidFill>
                        </a:rPr>
                        <a:t>¿Quién?</a:t>
                      </a:r>
                      <a:endParaRPr lang="x-none" sz="2000" b="1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99975706"/>
                  </a:ext>
                </a:extLst>
              </a:tr>
              <a:tr h="519559"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rgbClr val="002060"/>
                          </a:solidFill>
                        </a:rPr>
                        <a:t>I</a:t>
                      </a:r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s/he</a:t>
                      </a:r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rgbClr val="002060"/>
                          </a:solidFill>
                        </a:rPr>
                        <a:t>el plan (en inglés)</a:t>
                      </a:r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896538"/>
                  </a:ext>
                </a:extLst>
              </a:tr>
              <a:tr h="543045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1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22319523"/>
                  </a:ext>
                </a:extLst>
              </a:tr>
              <a:tr h="543045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2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955813"/>
                  </a:ext>
                </a:extLst>
              </a:tr>
              <a:tr h="543045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3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82403760"/>
                  </a:ext>
                </a:extLst>
              </a:tr>
              <a:tr h="543045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4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618113"/>
                  </a:ext>
                </a:extLst>
              </a:tr>
              <a:tr h="543045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5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96959537"/>
                  </a:ext>
                </a:extLst>
              </a:tr>
              <a:tr h="543045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6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182973"/>
                  </a:ext>
                </a:extLst>
              </a:tr>
            </a:tbl>
          </a:graphicData>
        </a:graphic>
      </p:graphicFrame>
      <p:graphicFrame>
        <p:nvGraphicFramePr>
          <p:cNvPr id="33" name="Tabla 2">
            <a:extLst>
              <a:ext uri="{FF2B5EF4-FFF2-40B4-BE49-F238E27FC236}">
                <a16:creationId xmlns:a16="http://schemas.microsoft.com/office/drawing/2014/main" id="{29B82EBD-DEA3-E240-B415-928262553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149431"/>
              </p:ext>
            </p:extLst>
          </p:nvPr>
        </p:nvGraphicFramePr>
        <p:xfrm>
          <a:off x="241723" y="505448"/>
          <a:ext cx="4347056" cy="419034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1845">
                  <a:extLst>
                    <a:ext uri="{9D8B030D-6E8A-4147-A177-3AD203B41FA5}">
                      <a16:colId xmlns:a16="http://schemas.microsoft.com/office/drawing/2014/main" val="1975583231"/>
                    </a:ext>
                  </a:extLst>
                </a:gridCol>
                <a:gridCol w="638900">
                  <a:extLst>
                    <a:ext uri="{9D8B030D-6E8A-4147-A177-3AD203B41FA5}">
                      <a16:colId xmlns:a16="http://schemas.microsoft.com/office/drawing/2014/main" val="2787285574"/>
                    </a:ext>
                  </a:extLst>
                </a:gridCol>
                <a:gridCol w="730222">
                  <a:extLst>
                    <a:ext uri="{9D8B030D-6E8A-4147-A177-3AD203B41FA5}">
                      <a16:colId xmlns:a16="http://schemas.microsoft.com/office/drawing/2014/main" val="3861968725"/>
                    </a:ext>
                  </a:extLst>
                </a:gridCol>
                <a:gridCol w="2676089">
                  <a:extLst>
                    <a:ext uri="{9D8B030D-6E8A-4147-A177-3AD203B41FA5}">
                      <a16:colId xmlns:a16="http://schemas.microsoft.com/office/drawing/2014/main" val="1608079510"/>
                    </a:ext>
                  </a:extLst>
                </a:gridCol>
              </a:tblGrid>
              <a:tr h="418623">
                <a:tc>
                  <a:txBody>
                    <a:bodyPr/>
                    <a:lstStyle/>
                    <a:p>
                      <a:pPr marL="0" marR="0" lvl="0" indent="0" algn="ctr" defTabSz="6853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2000" b="1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6853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="1" dirty="0">
                          <a:solidFill>
                            <a:srgbClr val="002060"/>
                          </a:solidFill>
                        </a:rPr>
                        <a:t>¿Quién?</a:t>
                      </a:r>
                      <a:endParaRPr lang="x-none" sz="2000" b="1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99975706"/>
                  </a:ext>
                </a:extLst>
              </a:tr>
              <a:tr h="465226"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>
                          <a:solidFill>
                            <a:srgbClr val="002060"/>
                          </a:solidFill>
                        </a:rPr>
                        <a:t>I</a:t>
                      </a:r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s/he</a:t>
                      </a:r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>
                          <a:solidFill>
                            <a:srgbClr val="002060"/>
                          </a:solidFill>
                        </a:rPr>
                        <a:t>el plan (en inglés)</a:t>
                      </a:r>
                      <a:endParaRPr lang="x-none" sz="2000" b="1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896538"/>
                  </a:ext>
                </a:extLst>
              </a:tr>
              <a:tr h="551083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1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22319523"/>
                  </a:ext>
                </a:extLst>
              </a:tr>
              <a:tr h="551083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2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5955813"/>
                  </a:ext>
                </a:extLst>
              </a:tr>
              <a:tr h="551083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3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82403760"/>
                  </a:ext>
                </a:extLst>
              </a:tr>
              <a:tr h="551083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4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6618113"/>
                  </a:ext>
                </a:extLst>
              </a:tr>
              <a:tr h="551083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5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296959537"/>
                  </a:ext>
                </a:extLst>
              </a:tr>
              <a:tr h="551083">
                <a:tc>
                  <a:txBody>
                    <a:bodyPr/>
                    <a:lstStyle/>
                    <a:p>
                      <a:pPr algn="ctr"/>
                      <a:r>
                        <a:rPr lang="en-GB" sz="1500" b="1">
                          <a:solidFill>
                            <a:srgbClr val="203864"/>
                          </a:solidFill>
                        </a:rPr>
                        <a:t>6</a:t>
                      </a:r>
                      <a:endParaRPr lang="x-none" sz="15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x-none" sz="2000" b="1" dirty="0">
                        <a:solidFill>
                          <a:srgbClr val="203864"/>
                        </a:solidFill>
                      </a:endParaRP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218297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38919" y="1501294"/>
            <a:ext cx="21590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</a:rPr>
              <a:t>see a match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50597" y="2049251"/>
            <a:ext cx="27813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meet up with </a:t>
            </a:r>
            <a:r>
              <a:rPr lang="en-US" sz="2000" dirty="0">
                <a:solidFill>
                  <a:srgbClr val="002060"/>
                </a:solidFill>
              </a:rPr>
              <a:t>cousins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232569" y="2598154"/>
            <a:ext cx="27813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do </a:t>
            </a:r>
            <a:r>
              <a:rPr lang="en-US" sz="2000" dirty="0">
                <a:solidFill>
                  <a:srgbClr val="002060"/>
                </a:solidFill>
              </a:rPr>
              <a:t>sport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231143" y="3135178"/>
            <a:ext cx="27813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enjoy </a:t>
            </a:r>
            <a:r>
              <a:rPr lang="en-US" sz="2000" dirty="0">
                <a:solidFill>
                  <a:srgbClr val="002060"/>
                </a:solidFill>
              </a:rPr>
              <a:t>the sun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211688" y="3672202"/>
            <a:ext cx="27813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catch </a:t>
            </a:r>
            <a:r>
              <a:rPr lang="en-US" sz="2000" dirty="0">
                <a:solidFill>
                  <a:srgbClr val="002060"/>
                </a:solidFill>
              </a:rPr>
              <a:t>a train to Italy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38919" y="4056374"/>
            <a:ext cx="2672253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</a:rPr>
              <a:t>make the most of August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900475" y="1464543"/>
            <a:ext cx="27813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</a:rPr>
              <a:t>work in the garden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894359" y="2011007"/>
            <a:ext cx="27813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</a:rPr>
              <a:t>see the sea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73459" y="2592548"/>
            <a:ext cx="27813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</a:rPr>
              <a:t>visit a museum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888795" y="3123968"/>
            <a:ext cx="2781300" cy="40010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</a:rPr>
              <a:t>drive to France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77116" y="3504009"/>
            <a:ext cx="2804659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</a:rPr>
              <a:t>meet up with some classmates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891863" y="4080550"/>
            <a:ext cx="2811223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</a:rPr>
              <a:t>have breakfast on the beach</a:t>
            </a:r>
          </a:p>
        </p:txBody>
      </p:sp>
      <p:pic>
        <p:nvPicPr>
          <p:cNvPr id="36" name="Picture 35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73" y="1552903"/>
            <a:ext cx="282522" cy="2942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0837" y="137107"/>
            <a:ext cx="16393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Persona B</a:t>
            </a:r>
          </a:p>
        </p:txBody>
      </p:sp>
      <p:pic>
        <p:nvPicPr>
          <p:cNvPr id="37" name="Picture 36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29" y="2065365"/>
            <a:ext cx="282522" cy="294294"/>
          </a:xfrm>
          <a:prstGeom prst="rect">
            <a:avLst/>
          </a:prstGeom>
        </p:spPr>
      </p:pic>
      <p:pic>
        <p:nvPicPr>
          <p:cNvPr id="38" name="Picture 37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950" y="2639576"/>
            <a:ext cx="282522" cy="294294"/>
          </a:xfrm>
          <a:prstGeom prst="rect">
            <a:avLst/>
          </a:prstGeom>
        </p:spPr>
      </p:pic>
      <p:pic>
        <p:nvPicPr>
          <p:cNvPr id="39" name="Picture 38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1" y="3176874"/>
            <a:ext cx="282522" cy="294294"/>
          </a:xfrm>
          <a:prstGeom prst="rect">
            <a:avLst/>
          </a:prstGeom>
        </p:spPr>
      </p:pic>
      <p:pic>
        <p:nvPicPr>
          <p:cNvPr id="40" name="Picture 39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111" y="3725108"/>
            <a:ext cx="282522" cy="294294"/>
          </a:xfrm>
          <a:prstGeom prst="rect">
            <a:avLst/>
          </a:prstGeom>
        </p:spPr>
      </p:pic>
      <p:pic>
        <p:nvPicPr>
          <p:cNvPr id="41" name="Picture 40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71" y="4288582"/>
            <a:ext cx="282522" cy="2942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16629" y="133868"/>
            <a:ext cx="14398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Persona A</a:t>
            </a:r>
          </a:p>
        </p:txBody>
      </p:sp>
      <p:pic>
        <p:nvPicPr>
          <p:cNvPr id="43" name="Picture 42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560" y="1546133"/>
            <a:ext cx="282522" cy="294294"/>
          </a:xfrm>
          <a:prstGeom prst="rect">
            <a:avLst/>
          </a:prstGeom>
        </p:spPr>
      </p:pic>
      <p:pic>
        <p:nvPicPr>
          <p:cNvPr id="44" name="Picture 43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06" y="3176874"/>
            <a:ext cx="282522" cy="294294"/>
          </a:xfrm>
          <a:prstGeom prst="rect">
            <a:avLst/>
          </a:prstGeom>
        </p:spPr>
      </p:pic>
      <p:pic>
        <p:nvPicPr>
          <p:cNvPr id="45" name="Picture 44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130" y="3728819"/>
            <a:ext cx="282522" cy="294294"/>
          </a:xfrm>
          <a:prstGeom prst="rect">
            <a:avLst/>
          </a:prstGeom>
        </p:spPr>
      </p:pic>
      <p:pic>
        <p:nvPicPr>
          <p:cNvPr id="46" name="Picture 45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43" y="2102156"/>
            <a:ext cx="282522" cy="294294"/>
          </a:xfrm>
          <a:prstGeom prst="rect">
            <a:avLst/>
          </a:prstGeom>
        </p:spPr>
      </p:pic>
      <p:pic>
        <p:nvPicPr>
          <p:cNvPr id="47" name="Picture 46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43" y="2639576"/>
            <a:ext cx="282522" cy="294294"/>
          </a:xfrm>
          <a:prstGeom prst="rect">
            <a:avLst/>
          </a:prstGeom>
        </p:spPr>
      </p:pic>
      <p:pic>
        <p:nvPicPr>
          <p:cNvPr id="48" name="Picture 47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43" y="4314044"/>
            <a:ext cx="282522" cy="29429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AA79761-3750-C14A-8CF5-07F8ACFE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70" y="37170"/>
            <a:ext cx="2038339" cy="566332"/>
          </a:xfrm>
        </p:spPr>
        <p:txBody>
          <a:bodyPr>
            <a:normAutofit/>
          </a:bodyPr>
          <a:lstStyle/>
          <a:p>
            <a:r>
              <a:rPr lang="es-GB" sz="2200" b="1" dirty="0">
                <a:solidFill>
                  <a:srgbClr val="002060"/>
                </a:solidFill>
              </a:rPr>
              <a:t>Respuestas</a:t>
            </a:r>
          </a:p>
        </p:txBody>
      </p:sp>
    </p:spTree>
    <p:extLst>
      <p:ext uri="{BB962C8B-B14F-4D97-AF65-F5344CB8AC3E}">
        <p14:creationId xmlns:p14="http://schemas.microsoft.com/office/powerpoint/2010/main" val="194034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6">
            <a:extLst>
              <a:ext uri="{FF2B5EF4-FFF2-40B4-BE49-F238E27FC236}">
                <a16:creationId xmlns:a16="http://schemas.microsoft.com/office/drawing/2014/main" id="{C51E761F-383A-9442-AA22-F984E1D4E13F}"/>
              </a:ext>
            </a:extLst>
          </p:cNvPr>
          <p:cNvSpPr txBox="1"/>
          <p:nvPr/>
        </p:nvSpPr>
        <p:spPr>
          <a:xfrm>
            <a:off x="192709" y="2064384"/>
            <a:ext cx="65509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dirty="0">
                <a:solidFill>
                  <a:srgbClr val="002060"/>
                </a:solidFill>
                <a:latin typeface="Century Gothic"/>
              </a:rPr>
              <a:t>Persona A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completa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la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tarjeta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con        o          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573ED-B4A5-1D4C-AFCC-06101CBAFA6A}"/>
              </a:ext>
            </a:extLst>
          </p:cNvPr>
          <p:cNvSpPr txBox="1"/>
          <p:nvPr/>
        </p:nvSpPr>
        <p:spPr>
          <a:xfrm>
            <a:off x="203981" y="118494"/>
            <a:ext cx="4392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Hablamos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 de las </a:t>
            </a:r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vacaciones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.</a:t>
            </a:r>
          </a:p>
        </p:txBody>
      </p:sp>
      <p:sp>
        <p:nvSpPr>
          <p:cNvPr id="25" name="TextBox 6">
            <a:extLst>
              <a:ext uri="{FF2B5EF4-FFF2-40B4-BE49-F238E27FC236}">
                <a16:creationId xmlns:a16="http://schemas.microsoft.com/office/drawing/2014/main" id="{C51E761F-383A-9442-AA22-F984E1D4E13F}"/>
              </a:ext>
            </a:extLst>
          </p:cNvPr>
          <p:cNvSpPr txBox="1"/>
          <p:nvPr/>
        </p:nvSpPr>
        <p:spPr>
          <a:xfrm>
            <a:off x="203981" y="449130"/>
            <a:ext cx="82137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dirty="0">
                <a:solidFill>
                  <a:srgbClr val="002060"/>
                </a:solidFill>
                <a:latin typeface="Century Gothic"/>
              </a:rPr>
              <a:t>Persona A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pregunta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en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español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: </a:t>
            </a: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255B0A94-F5FC-C94E-809C-031675007925}"/>
              </a:ext>
            </a:extLst>
          </p:cNvPr>
          <p:cNvSpPr txBox="1"/>
          <p:nvPr/>
        </p:nvSpPr>
        <p:spPr>
          <a:xfrm>
            <a:off x="203981" y="1436463"/>
            <a:ext cx="8742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dirty="0">
                <a:solidFill>
                  <a:srgbClr val="002060"/>
                </a:solidFill>
                <a:latin typeface="Century Gothic"/>
              </a:rPr>
              <a:t>Persona B mira la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tarjeta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con el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mismo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número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y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escucha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.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Responde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‘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sí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’ o ‘no’ y una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frase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completa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según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la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información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en la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tarjeta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. 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F10C08D2-2A9A-A74E-AEF0-802DC2BD14D4}"/>
              </a:ext>
            </a:extLst>
          </p:cNvPr>
          <p:cNvSpPr txBox="1"/>
          <p:nvPr/>
        </p:nvSpPr>
        <p:spPr>
          <a:xfrm>
            <a:off x="192709" y="2411277"/>
            <a:ext cx="1745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Ejemplo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:</a:t>
            </a:r>
          </a:p>
        </p:txBody>
      </p:sp>
      <p:sp>
        <p:nvSpPr>
          <p:cNvPr id="28" name="TextBox 6">
            <a:extLst>
              <a:ext uri="{FF2B5EF4-FFF2-40B4-BE49-F238E27FC236}">
                <a16:creationId xmlns:a16="http://schemas.microsoft.com/office/drawing/2014/main" id="{D02C821B-4B95-AE44-BCB5-92D43AD01B95}"/>
              </a:ext>
            </a:extLst>
          </p:cNvPr>
          <p:cNvSpPr txBox="1"/>
          <p:nvPr/>
        </p:nvSpPr>
        <p:spPr>
          <a:xfrm>
            <a:off x="169202" y="2770845"/>
            <a:ext cx="2696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dirty="0">
                <a:solidFill>
                  <a:srgbClr val="002060"/>
                </a:solidFill>
                <a:latin typeface="Century Gothic"/>
              </a:rPr>
              <a:t>Persona A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habla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:</a:t>
            </a:r>
          </a:p>
        </p:txBody>
      </p:sp>
      <p:sp>
        <p:nvSpPr>
          <p:cNvPr id="29" name="TextBox 6">
            <a:extLst>
              <a:ext uri="{FF2B5EF4-FFF2-40B4-BE49-F238E27FC236}">
                <a16:creationId xmlns:a16="http://schemas.microsoft.com/office/drawing/2014/main" id="{E3B6A0D0-E1AB-D84B-9510-3E47E8422DAF}"/>
              </a:ext>
            </a:extLst>
          </p:cNvPr>
          <p:cNvSpPr txBox="1"/>
          <p:nvPr/>
        </p:nvSpPr>
        <p:spPr>
          <a:xfrm>
            <a:off x="3410007" y="2700815"/>
            <a:ext cx="4252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000" dirty="0">
                <a:solidFill>
                  <a:srgbClr val="002060"/>
                </a:solidFill>
                <a:latin typeface="Century Gothic"/>
              </a:rPr>
              <a:t>Persona B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escucha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 y </a:t>
            </a:r>
            <a:r>
              <a:rPr lang="en-US" sz="2000" dirty="0" err="1">
                <a:solidFill>
                  <a:srgbClr val="002060"/>
                </a:solidFill>
                <a:latin typeface="Century Gothic"/>
              </a:rPr>
              <a:t>responde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:</a:t>
            </a: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2644006F-A92B-EA48-83E5-A6A318E84B93}"/>
              </a:ext>
            </a:extLst>
          </p:cNvPr>
          <p:cNvSpPr/>
          <p:nvPr/>
        </p:nvSpPr>
        <p:spPr>
          <a:xfrm>
            <a:off x="507879" y="3214318"/>
            <a:ext cx="1643500" cy="1197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15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2" name="Text Box 2">
            <a:extLst>
              <a:ext uri="{FF2B5EF4-FFF2-40B4-BE49-F238E27FC236}">
                <a16:creationId xmlns:a16="http://schemas.microsoft.com/office/drawing/2014/main" id="{AB4E9271-56C6-BF4B-B56D-E0CD21C80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609" y="3360339"/>
            <a:ext cx="1688770" cy="10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Are you going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eat tapas?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F52DF713-BA44-E945-AEBA-56C58FDCC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057" y="3231313"/>
            <a:ext cx="199465" cy="316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15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x-none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ectangle 1">
            <a:extLst>
              <a:ext uri="{FF2B5EF4-FFF2-40B4-BE49-F238E27FC236}">
                <a16:creationId xmlns:a16="http://schemas.microsoft.com/office/drawing/2014/main" id="{80501145-4127-6A47-AA7E-AB7B53EB9422}"/>
              </a:ext>
            </a:extLst>
          </p:cNvPr>
          <p:cNvSpPr/>
          <p:nvPr/>
        </p:nvSpPr>
        <p:spPr>
          <a:xfrm>
            <a:off x="4206976" y="3228171"/>
            <a:ext cx="2965986" cy="1197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ES_tradnl" sz="1500" dirty="0">
              <a:solidFill>
                <a:srgbClr val="203864"/>
              </a:solidFill>
              <a:latin typeface="Century Gothic"/>
            </a:endParaRPr>
          </a:p>
        </p:txBody>
      </p:sp>
      <p:sp>
        <p:nvSpPr>
          <p:cNvPr id="30" name="Text Box 10">
            <a:extLst>
              <a:ext uri="{FF2B5EF4-FFF2-40B4-BE49-F238E27FC236}">
                <a16:creationId xmlns:a16="http://schemas.microsoft.com/office/drawing/2014/main" id="{09492E11-8653-6742-899D-64C082896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8028" y="3305217"/>
            <a:ext cx="264599" cy="31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15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x-none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8BB1EF10-1004-2C4F-B25E-8CF1985029D1}"/>
              </a:ext>
            </a:extLst>
          </p:cNvPr>
          <p:cNvSpPr txBox="1"/>
          <p:nvPr/>
        </p:nvSpPr>
        <p:spPr>
          <a:xfrm>
            <a:off x="4222004" y="3560888"/>
            <a:ext cx="1852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srgbClr val="002060"/>
                </a:solidFill>
                <a:latin typeface="Century Gothic"/>
              </a:rPr>
              <a:t>normalmente</a:t>
            </a:r>
          </a:p>
          <a:p>
            <a:pPr algn="ctr" defTabSz="685800"/>
            <a:r>
              <a:rPr lang="es-ES_tradnl" sz="2000" dirty="0">
                <a:solidFill>
                  <a:srgbClr val="002060"/>
                </a:solidFill>
                <a:latin typeface="Century Gothic"/>
              </a:rPr>
              <a:t>sí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E994C9E-4D32-734A-91A9-EF8E247E8042}"/>
              </a:ext>
            </a:extLst>
          </p:cNvPr>
          <p:cNvSpPr txBox="1"/>
          <p:nvPr/>
        </p:nvSpPr>
        <p:spPr>
          <a:xfrm>
            <a:off x="5797540" y="3561229"/>
            <a:ext cx="137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srgbClr val="002060"/>
                </a:solidFill>
                <a:latin typeface="Century Gothic"/>
              </a:rPr>
              <a:t>futuro</a:t>
            </a:r>
          </a:p>
          <a:p>
            <a:pPr algn="ctr" defTabSz="685800"/>
            <a:r>
              <a:rPr lang="es-ES_tradnl" sz="2000" dirty="0">
                <a:solidFill>
                  <a:srgbClr val="002060"/>
                </a:solidFill>
                <a:latin typeface="Century Gothic"/>
              </a:rPr>
              <a:t>no</a:t>
            </a:r>
          </a:p>
        </p:txBody>
      </p:sp>
      <p:sp>
        <p:nvSpPr>
          <p:cNvPr id="43" name="Llamada rectangular redondeada 42">
            <a:extLst>
              <a:ext uri="{FF2B5EF4-FFF2-40B4-BE49-F238E27FC236}">
                <a16:creationId xmlns:a16="http://schemas.microsoft.com/office/drawing/2014/main" id="{6A60C4A0-0F59-2F45-8AE9-F7E6CA427253}"/>
              </a:ext>
            </a:extLst>
          </p:cNvPr>
          <p:cNvSpPr/>
          <p:nvPr/>
        </p:nvSpPr>
        <p:spPr>
          <a:xfrm>
            <a:off x="2706426" y="3148026"/>
            <a:ext cx="1230113" cy="1067575"/>
          </a:xfrm>
          <a:prstGeom prst="wedgeRoundRectCallout">
            <a:avLst>
              <a:gd name="adj1" fmla="val -76806"/>
              <a:gd name="adj2" fmla="val 4529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x-none" sz="2000">
                <a:solidFill>
                  <a:srgbClr val="002060"/>
                </a:solidFill>
                <a:latin typeface="Century Gothic"/>
              </a:rPr>
              <a:t>¿</a:t>
            </a:r>
            <a:r>
              <a:rPr lang="en-GB" sz="2000">
                <a:solidFill>
                  <a:srgbClr val="002060"/>
                </a:solidFill>
                <a:latin typeface="Century Gothic"/>
              </a:rPr>
              <a:t>Vas a comer tapas</a:t>
            </a:r>
            <a:r>
              <a:rPr lang="x-none" sz="2000">
                <a:solidFill>
                  <a:srgbClr val="002060"/>
                </a:solidFill>
                <a:latin typeface="Century Gothic"/>
              </a:rPr>
              <a:t>?</a:t>
            </a:r>
            <a:endParaRPr lang="x-none" sz="2000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44" name="Llamada rectangular redondeada 43">
            <a:extLst>
              <a:ext uri="{FF2B5EF4-FFF2-40B4-BE49-F238E27FC236}">
                <a16:creationId xmlns:a16="http://schemas.microsoft.com/office/drawing/2014/main" id="{3558ADC0-7C53-C043-9784-641F2CB99916}"/>
              </a:ext>
            </a:extLst>
          </p:cNvPr>
          <p:cNvSpPr/>
          <p:nvPr/>
        </p:nvSpPr>
        <p:spPr>
          <a:xfrm>
            <a:off x="7359815" y="2970900"/>
            <a:ext cx="1624303" cy="1067575"/>
          </a:xfrm>
          <a:prstGeom prst="wedgeRoundRectCallout">
            <a:avLst>
              <a:gd name="adj1" fmla="val -75005"/>
              <a:gd name="adj2" fmla="val 3101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GB" sz="2000" dirty="0">
                <a:solidFill>
                  <a:srgbClr val="002060"/>
                </a:solidFill>
                <a:latin typeface="Century Gothic"/>
              </a:rPr>
              <a:t>No</a:t>
            </a:r>
            <a:r>
              <a:rPr lang="x-none" sz="2000">
                <a:solidFill>
                  <a:srgbClr val="002060"/>
                </a:solidFill>
                <a:latin typeface="Century Gothic"/>
              </a:rPr>
              <a:t>, 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no </a:t>
            </a:r>
            <a:r>
              <a:rPr lang="en-GB" sz="2000" dirty="0" err="1">
                <a:solidFill>
                  <a:srgbClr val="002060"/>
                </a:solidFill>
                <a:latin typeface="Century Gothic"/>
              </a:rPr>
              <a:t>voy</a:t>
            </a:r>
            <a:r>
              <a:rPr lang="en-GB" sz="2000" dirty="0">
                <a:solidFill>
                  <a:srgbClr val="002060"/>
                </a:solidFill>
                <a:latin typeface="Century Gothic"/>
              </a:rPr>
              <a:t> a comer tapas</a:t>
            </a:r>
            <a:r>
              <a:rPr lang="x-none" sz="2000">
                <a:solidFill>
                  <a:srgbClr val="002060"/>
                </a:solidFill>
                <a:latin typeface="Century Gothic"/>
              </a:rPr>
              <a:t>.</a:t>
            </a:r>
            <a:endParaRPr lang="x-none" sz="2000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0B63D64-DC3D-3A40-8803-0998D3719536}"/>
              </a:ext>
            </a:extLst>
          </p:cNvPr>
          <p:cNvSpPr txBox="1"/>
          <p:nvPr/>
        </p:nvSpPr>
        <p:spPr>
          <a:xfrm>
            <a:off x="183572" y="4411752"/>
            <a:ext cx="74911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GB" sz="2000" dirty="0">
                <a:solidFill>
                  <a:srgbClr val="002060"/>
                </a:solidFill>
                <a:latin typeface="Century Gothic"/>
              </a:rPr>
              <a:t>Luego, la persona B habla. Persona B escucha y responde.</a:t>
            </a:r>
            <a:endParaRPr lang="x-none" sz="2000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31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6743613" y="193625"/>
            <a:ext cx="2202495" cy="30068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5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43613" y="193858"/>
            <a:ext cx="2856709" cy="298606"/>
          </a:xfrm>
        </p:spPr>
        <p:txBody>
          <a:bodyPr>
            <a:noAutofit/>
          </a:bodyPr>
          <a:lstStyle/>
          <a:p>
            <a:r>
              <a:rPr lang="en-GB" sz="1800" b="1" dirty="0" err="1">
                <a:solidFill>
                  <a:schemeClr val="bg1"/>
                </a:solidFill>
              </a:rPr>
              <a:t>hablar</a:t>
            </a:r>
            <a:r>
              <a:rPr lang="en-GB" sz="1800" b="1" dirty="0">
                <a:solidFill>
                  <a:schemeClr val="bg1"/>
                </a:solidFill>
              </a:rPr>
              <a:t> / </a:t>
            </a:r>
            <a:r>
              <a:rPr lang="en-GB" sz="1800" b="1" dirty="0" err="1">
                <a:solidFill>
                  <a:schemeClr val="bg1"/>
                </a:solidFill>
              </a:rPr>
              <a:t>escuchar</a:t>
            </a:r>
            <a:endParaRPr lang="en-GB" sz="1800" b="1" dirty="0">
              <a:solidFill>
                <a:schemeClr val="bg1"/>
              </a:solidFill>
            </a:endParaRPr>
          </a:p>
        </p:txBody>
      </p:sp>
      <p:pic>
        <p:nvPicPr>
          <p:cNvPr id="34" name="Picture 8" descr="green checkmark">
            <a:extLst>
              <a:ext uri="{FF2B5EF4-FFF2-40B4-BE49-F238E27FC236}">
                <a16:creationId xmlns:a16="http://schemas.microsoft.com/office/drawing/2014/main" id="{4E970BB9-3CE8-6146-AB3D-D605FFED07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962" y="2144349"/>
            <a:ext cx="304935" cy="3176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8596" y="796223"/>
            <a:ext cx="18229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Vas a + </a:t>
            </a:r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lugar</a:t>
            </a:r>
            <a:endParaRPr lang="en-GB" sz="2000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32019" y="794360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tú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, </a:t>
            </a:r>
            <a:r>
              <a:rPr lang="en-US" sz="2000" b="1" dirty="0" err="1">
                <a:solidFill>
                  <a:srgbClr val="F06400"/>
                </a:solidFill>
                <a:latin typeface="Century Gothic"/>
              </a:rPr>
              <a:t>normalmente</a:t>
            </a:r>
            <a:r>
              <a:rPr lang="en-US" sz="2000" b="1" dirty="0">
                <a:solidFill>
                  <a:srgbClr val="4472C4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(‘Do you go to…?’)</a:t>
            </a:r>
            <a:endParaRPr lang="en-GB" sz="2000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3572" y="1117412"/>
            <a:ext cx="25596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Vas a + </a:t>
            </a:r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infinitivo</a:t>
            </a:r>
            <a:endParaRPr lang="en-GB" sz="2000" dirty="0">
              <a:solidFill>
                <a:srgbClr val="002060"/>
              </a:solidFill>
              <a:latin typeface="Century Gothic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341959" y="1088269"/>
            <a:ext cx="52310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tú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Century Gothic"/>
              </a:rPr>
              <a:t>en</a:t>
            </a:r>
            <a:r>
              <a:rPr lang="en-US" sz="2000" b="1" dirty="0">
                <a:solidFill>
                  <a:srgbClr val="002060"/>
                </a:solidFill>
                <a:latin typeface="Century Gothic"/>
              </a:rPr>
              <a:t> el </a:t>
            </a:r>
            <a:r>
              <a:rPr lang="en-US" sz="2000" b="1" dirty="0" err="1">
                <a:solidFill>
                  <a:srgbClr val="F06400"/>
                </a:solidFill>
                <a:latin typeface="Century Gothic"/>
              </a:rPr>
              <a:t>futuro</a:t>
            </a:r>
            <a:r>
              <a:rPr lang="en-US" sz="2000" b="1" dirty="0">
                <a:solidFill>
                  <a:srgbClr val="4472C4">
                    <a:lumMod val="50000"/>
                  </a:srgbClr>
                </a:solidFill>
                <a:latin typeface="Century Gothic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Century Gothic"/>
              </a:rPr>
              <a:t>(‘Are you going to…?’)</a:t>
            </a:r>
            <a:endParaRPr lang="en-GB" sz="2000" dirty="0">
              <a:solidFill>
                <a:srgbClr val="002060"/>
              </a:solidFill>
              <a:latin typeface="Century Gothic"/>
            </a:endParaRPr>
          </a:p>
          <a:p>
            <a:pPr defTabSz="685800"/>
            <a:endParaRPr lang="en-GB" sz="2000" dirty="0">
              <a:solidFill>
                <a:prstClr val="black"/>
              </a:solidFill>
              <a:latin typeface="Century Gothic"/>
            </a:endParaRPr>
          </a:p>
        </p:txBody>
      </p:sp>
      <p:pic>
        <p:nvPicPr>
          <p:cNvPr id="1026" name="Picture 2" descr="Cross Clip Art at Clk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247" y="2115206"/>
            <a:ext cx="437155" cy="437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ross Clip Art at Clk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081" y="3964769"/>
            <a:ext cx="437155" cy="4371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paella cartoon png - Clip Art Library">
            <a:extLst>
              <a:ext uri="{FF2B5EF4-FFF2-40B4-BE49-F238E27FC236}">
                <a16:creationId xmlns:a16="http://schemas.microsoft.com/office/drawing/2014/main" id="{07FAEE16-412B-3745-9984-5D2BB6050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62" b="89941" l="9390" r="92561">
                        <a14:foregroundMark x1="10122" y1="29980" x2="7195" y2="38067"/>
                        <a14:foregroundMark x1="7195" y1="38067" x2="9512" y2="47140"/>
                        <a14:foregroundMark x1="9512" y1="47140" x2="10732" y2="49310"/>
                        <a14:foregroundMark x1="89024" y1="49704" x2="93171" y2="42604"/>
                        <a14:foregroundMark x1="93171" y1="42604" x2="92561" y2="33333"/>
                        <a14:foregroundMark x1="92561" y1="33333" x2="89634" y2="305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7956" y="2075584"/>
            <a:ext cx="1448524" cy="895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ast clipart - Clip Art Library">
            <a:extLst>
              <a:ext uri="{FF2B5EF4-FFF2-40B4-BE49-F238E27FC236}">
                <a16:creationId xmlns:a16="http://schemas.microsoft.com/office/drawing/2014/main" id="{EB6D57AD-D5DC-5D4F-80A9-E4CA5B1DF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380" y="659853"/>
            <a:ext cx="1005251" cy="7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940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5" grpId="0"/>
      <p:bldP spid="26" grpId="0"/>
      <p:bldP spid="27" grpId="0"/>
      <p:bldP spid="28" grpId="0"/>
      <p:bldP spid="29" grpId="0"/>
      <p:bldP spid="21" grpId="0" animBg="1"/>
      <p:bldP spid="22" grpId="0"/>
      <p:bldP spid="23" grpId="0" animBg="1"/>
      <p:bldP spid="24" grpId="0" animBg="1"/>
      <p:bldP spid="30" grpId="0"/>
      <p:bldP spid="41" grpId="0"/>
      <p:bldP spid="42" grpId="0"/>
      <p:bldP spid="43" grpId="0" animBg="1"/>
      <p:bldP spid="44" grpId="0" animBg="1"/>
      <p:bldP spid="8" grpId="0"/>
      <p:bldP spid="11" grpId="0"/>
      <p:bldP spid="35" grpId="0"/>
      <p:bldP spid="12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6664669" y="125399"/>
            <a:ext cx="2339546" cy="329633"/>
          </a:xfrm>
          <a:prstGeom prst="roundRect">
            <a:avLst/>
          </a:prstGeom>
          <a:solidFill>
            <a:srgbClr val="F0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43" tIns="34289" rIns="68543" bIns="34289" rtlCol="0" anchor="ctr"/>
          <a:lstStyle/>
          <a:p>
            <a:pPr algn="ctr"/>
            <a:r>
              <a:rPr lang="en-GB" sz="1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1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escribir</a:t>
            </a:r>
            <a:endParaRPr lang="en-GB" sz="18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Mexi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52" y="1241337"/>
            <a:ext cx="4388907" cy="2997846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51" idx="1"/>
          </p:cNvCxnSpPr>
          <p:nvPr/>
        </p:nvCxnSpPr>
        <p:spPr>
          <a:xfrm flipH="1">
            <a:off x="4220941" y="1570845"/>
            <a:ext cx="696361" cy="14138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128608" y="1192286"/>
            <a:ext cx="3072123" cy="400059"/>
          </a:xfrm>
          <a:prstGeom prst="rect">
            <a:avLst/>
          </a:prstGeom>
          <a:noFill/>
        </p:spPr>
        <p:txBody>
          <a:bodyPr wrap="square" lIns="91390" tIns="45695" rIns="91390" bIns="45695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  <a:highlight>
                  <a:srgbClr val="FBF0D5"/>
                </a:highlight>
              </a:rPr>
              <a:t>A _ _ </a:t>
            </a:r>
            <a:r>
              <a:rPr lang="en-US" sz="2000" dirty="0" err="1">
                <a:solidFill>
                  <a:srgbClr val="002060"/>
                </a:solidFill>
                <a:highlight>
                  <a:srgbClr val="FBF0D5"/>
                </a:highlight>
              </a:rPr>
              <a:t>ascalientes</a:t>
            </a:r>
            <a:endParaRPr lang="en-US" sz="2000" dirty="0">
              <a:solidFill>
                <a:srgbClr val="002060"/>
              </a:solidFill>
              <a:highlight>
                <a:srgbClr val="FBF0D5"/>
              </a:highlight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3198" y="155684"/>
            <a:ext cx="7344489" cy="653735"/>
          </a:xfrm>
        </p:spPr>
        <p:txBody>
          <a:bodyPr>
            <a:no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Vamos a practicar con las SSC [j] y [gu]. </a:t>
            </a:r>
            <a:br>
              <a:rPr lang="en-US" sz="2000">
                <a:solidFill>
                  <a:srgbClr val="002060"/>
                </a:solidFill>
              </a:rPr>
            </a:br>
            <a:r>
              <a:rPr lang="en-US" sz="2000">
                <a:solidFill>
                  <a:srgbClr val="002060"/>
                </a:solidFill>
              </a:rPr>
              <a:t>Escucha </a:t>
            </a:r>
            <a:r>
              <a:rPr lang="en-US" sz="2000" dirty="0">
                <a:solidFill>
                  <a:srgbClr val="002060"/>
                </a:solidFill>
              </a:rPr>
              <a:t>y escribe los </a:t>
            </a:r>
            <a:r>
              <a:rPr lang="en-US" sz="2000" dirty="0" err="1">
                <a:solidFill>
                  <a:srgbClr val="002060"/>
                </a:solidFill>
              </a:rPr>
              <a:t>nombres</a:t>
            </a:r>
            <a:r>
              <a:rPr lang="en-US" sz="2000" dirty="0">
                <a:solidFill>
                  <a:srgbClr val="002060"/>
                </a:solidFill>
              </a:rPr>
              <a:t> de los </a:t>
            </a:r>
            <a:r>
              <a:rPr lang="en-US" sz="2000" dirty="0" err="1">
                <a:solidFill>
                  <a:srgbClr val="002060"/>
                </a:solidFill>
              </a:rPr>
              <a:t>lugares</a:t>
            </a:r>
            <a:r>
              <a:rPr lang="en-US" sz="2000" dirty="0">
                <a:solidFill>
                  <a:srgbClr val="002060"/>
                </a:solidFill>
              </a:rPr>
              <a:t> en México.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611651" y="950929"/>
            <a:ext cx="222423" cy="650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73041" y="754372"/>
            <a:ext cx="2791991" cy="400059"/>
          </a:xfrm>
          <a:prstGeom prst="rect">
            <a:avLst/>
          </a:prstGeom>
          <a:noFill/>
        </p:spPr>
        <p:txBody>
          <a:bodyPr wrap="square" lIns="91390" tIns="45695" rIns="91390" bIns="45695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  <a:highlight>
                  <a:srgbClr val="FBF0D5"/>
                </a:highlight>
              </a:rPr>
              <a:t>Ciudad _ _ </a:t>
            </a:r>
            <a:r>
              <a:rPr lang="en-US" sz="2000" dirty="0" err="1">
                <a:solidFill>
                  <a:srgbClr val="002060"/>
                </a:solidFill>
                <a:highlight>
                  <a:srgbClr val="FBF0D5"/>
                </a:highlight>
              </a:rPr>
              <a:t>árez</a:t>
            </a:r>
            <a:endParaRPr lang="en-US" sz="2000" dirty="0">
              <a:solidFill>
                <a:srgbClr val="002060"/>
              </a:solidFill>
              <a:highlight>
                <a:srgbClr val="FBF0D5"/>
              </a:highlight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410140" y="1240127"/>
            <a:ext cx="816385" cy="1783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13578" y="887188"/>
            <a:ext cx="1862397" cy="400059"/>
          </a:xfrm>
          <a:prstGeom prst="rect">
            <a:avLst/>
          </a:prstGeom>
          <a:noFill/>
        </p:spPr>
        <p:txBody>
          <a:bodyPr wrap="square" lIns="91390" tIns="45695" rIns="91390" bIns="45695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  <a:highlight>
                  <a:srgbClr val="FBF0D5"/>
                </a:highlight>
              </a:rPr>
              <a:t> </a:t>
            </a:r>
            <a:r>
              <a:rPr lang="en-US" sz="2000" dirty="0" err="1">
                <a:solidFill>
                  <a:srgbClr val="002060"/>
                </a:solidFill>
                <a:highlight>
                  <a:srgbClr val="FBF0D5"/>
                </a:highlight>
              </a:rPr>
              <a:t>Ti</a:t>
            </a:r>
            <a:r>
              <a:rPr lang="en-US" sz="2000" dirty="0">
                <a:solidFill>
                  <a:srgbClr val="002060"/>
                </a:solidFill>
                <a:highlight>
                  <a:srgbClr val="FBF0D5"/>
                </a:highlight>
              </a:rPr>
              <a:t> _ _ ana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156163" y="3088871"/>
            <a:ext cx="792587" cy="106702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09100" y="4093158"/>
            <a:ext cx="2102552" cy="400059"/>
          </a:xfrm>
          <a:prstGeom prst="rect">
            <a:avLst/>
          </a:prstGeom>
          <a:noFill/>
        </p:spPr>
        <p:txBody>
          <a:bodyPr wrap="square" lIns="91390" tIns="45695" rIns="91390" bIns="45695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  <a:highlight>
                  <a:srgbClr val="FBF0D5"/>
                </a:highlight>
              </a:rPr>
              <a:t>_ </a:t>
            </a:r>
            <a:r>
              <a:rPr lang="en-US" sz="2000">
                <a:solidFill>
                  <a:srgbClr val="002060"/>
                </a:solidFill>
                <a:highlight>
                  <a:srgbClr val="FBF0D5"/>
                </a:highlight>
              </a:rPr>
              <a:t>_ adala </a:t>
            </a:r>
            <a:r>
              <a:rPr lang="en-US" sz="2000" dirty="0">
                <a:solidFill>
                  <a:srgbClr val="002060"/>
                </a:solidFill>
                <a:highlight>
                  <a:srgbClr val="FBF0D5"/>
                </a:highlight>
              </a:rPr>
              <a:t>_ _ ra</a:t>
            </a:r>
          </a:p>
        </p:txBody>
      </p:sp>
      <p:cxnSp>
        <p:nvCxnSpPr>
          <p:cNvPr id="23" name="Straight Arrow Connector 22"/>
          <p:cNvCxnSpPr>
            <a:stCxn id="53" idx="2"/>
          </p:cNvCxnSpPr>
          <p:nvPr/>
        </p:nvCxnSpPr>
        <p:spPr>
          <a:xfrm flipH="1">
            <a:off x="4346089" y="2842810"/>
            <a:ext cx="2094033" cy="3315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861828" y="2629021"/>
            <a:ext cx="2213049" cy="400059"/>
          </a:xfrm>
          <a:prstGeom prst="rect">
            <a:avLst/>
          </a:prstGeom>
          <a:noFill/>
        </p:spPr>
        <p:txBody>
          <a:bodyPr wrap="square" lIns="91390" tIns="45695" rIns="91390" bIns="45695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  <a:highlight>
                  <a:srgbClr val="FBF0D5"/>
                </a:highlight>
              </a:rPr>
              <a:t>_ _ ana_ _ </a:t>
            </a:r>
            <a:r>
              <a:rPr lang="en-US" sz="2000" dirty="0" err="1">
                <a:solidFill>
                  <a:srgbClr val="002060"/>
                </a:solidFill>
                <a:highlight>
                  <a:srgbClr val="FBF0D5"/>
                </a:highlight>
              </a:rPr>
              <a:t>ato</a:t>
            </a:r>
            <a:endParaRPr lang="en-US" sz="2000" dirty="0">
              <a:solidFill>
                <a:srgbClr val="002060"/>
              </a:solidFill>
              <a:highlight>
                <a:srgbClr val="FBF0D5"/>
              </a:highlight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1668185" y="3040811"/>
            <a:ext cx="2104270" cy="1335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94905" y="2997847"/>
            <a:ext cx="1606095" cy="400059"/>
          </a:xfrm>
          <a:prstGeom prst="rect">
            <a:avLst/>
          </a:prstGeom>
          <a:noFill/>
        </p:spPr>
        <p:txBody>
          <a:bodyPr wrap="square" lIns="91390" tIns="45695" rIns="91390" bIns="45695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  <a:highlight>
                  <a:srgbClr val="FBF0D5"/>
                </a:highlight>
              </a:rPr>
              <a:t>_ _ </a:t>
            </a:r>
            <a:r>
              <a:rPr lang="en-US" sz="2000" dirty="0" err="1">
                <a:solidFill>
                  <a:srgbClr val="002060"/>
                </a:solidFill>
                <a:highlight>
                  <a:srgbClr val="FBF0D5"/>
                </a:highlight>
              </a:rPr>
              <a:t>lisco</a:t>
            </a:r>
            <a:endParaRPr lang="en-US" sz="2000" dirty="0">
              <a:solidFill>
                <a:srgbClr val="002060"/>
              </a:solidFill>
              <a:highlight>
                <a:srgbClr val="FBF0D5"/>
              </a:highlight>
            </a:endParaRPr>
          </a:p>
        </p:txBody>
      </p:sp>
      <p:cxnSp>
        <p:nvCxnSpPr>
          <p:cNvPr id="31" name="Straight Arrow Connector 30"/>
          <p:cNvCxnSpPr>
            <a:stCxn id="54" idx="2"/>
          </p:cNvCxnSpPr>
          <p:nvPr/>
        </p:nvCxnSpPr>
        <p:spPr>
          <a:xfrm flipH="1" flipV="1">
            <a:off x="4752976" y="3528475"/>
            <a:ext cx="1751718" cy="701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945074" y="3403539"/>
            <a:ext cx="1951592" cy="400059"/>
          </a:xfrm>
          <a:prstGeom prst="rect">
            <a:avLst/>
          </a:prstGeom>
          <a:noFill/>
        </p:spPr>
        <p:txBody>
          <a:bodyPr wrap="square" lIns="91390" tIns="45695" rIns="91390" bIns="45695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  <a:highlight>
                  <a:srgbClr val="FBF0D5"/>
                </a:highlight>
              </a:rPr>
              <a:t>_ _ </a:t>
            </a:r>
            <a:r>
              <a:rPr lang="en-US" sz="2000" dirty="0" err="1">
                <a:solidFill>
                  <a:srgbClr val="002060"/>
                </a:solidFill>
                <a:highlight>
                  <a:srgbClr val="FBF0D5"/>
                </a:highlight>
              </a:rPr>
              <a:t>utepec</a:t>
            </a:r>
            <a:endParaRPr lang="en-US" sz="2000" dirty="0">
              <a:solidFill>
                <a:srgbClr val="002060"/>
              </a:solidFill>
              <a:highlight>
                <a:srgbClr val="FBF0D5"/>
              </a:highlight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4528816" y="2071756"/>
            <a:ext cx="1588223" cy="3665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564443" y="1671697"/>
            <a:ext cx="2231724" cy="400059"/>
          </a:xfrm>
          <a:prstGeom prst="rect">
            <a:avLst/>
          </a:prstGeom>
          <a:noFill/>
        </p:spPr>
        <p:txBody>
          <a:bodyPr wrap="square" lIns="91390" tIns="45695" rIns="91390" bIns="45695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  <a:highlight>
                  <a:srgbClr val="FBF0D5"/>
                </a:highlight>
              </a:rPr>
              <a:t>_ _ </a:t>
            </a:r>
            <a:r>
              <a:rPr lang="en-US" sz="2000" dirty="0" err="1">
                <a:solidFill>
                  <a:srgbClr val="002060"/>
                </a:solidFill>
                <a:highlight>
                  <a:srgbClr val="FBF0D5"/>
                </a:highlight>
              </a:rPr>
              <a:t>adalupe</a:t>
            </a:r>
            <a:endParaRPr lang="en-US" sz="2000" dirty="0">
              <a:solidFill>
                <a:srgbClr val="002060"/>
              </a:solidFill>
              <a:highlight>
                <a:srgbClr val="FBF0D5"/>
              </a:highlight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H="1" flipV="1">
            <a:off x="4469037" y="3596272"/>
            <a:ext cx="239558" cy="6429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003976" y="2438261"/>
            <a:ext cx="1261451" cy="41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66888" y="2176006"/>
            <a:ext cx="1624770" cy="400059"/>
          </a:xfrm>
          <a:prstGeom prst="rect">
            <a:avLst/>
          </a:prstGeom>
          <a:noFill/>
        </p:spPr>
        <p:txBody>
          <a:bodyPr wrap="square" lIns="91390" tIns="45695" rIns="91390" bIns="45695" rtlCol="0">
            <a:spAutoFit/>
          </a:bodyPr>
          <a:lstStyle/>
          <a:p>
            <a:pPr algn="l"/>
            <a:r>
              <a:rPr lang="en-US" sz="2000" dirty="0" err="1">
                <a:solidFill>
                  <a:srgbClr val="002060"/>
                </a:solidFill>
                <a:highlight>
                  <a:srgbClr val="FBF0D5"/>
                </a:highlight>
              </a:rPr>
              <a:t>Navo</a:t>
            </a:r>
            <a:r>
              <a:rPr lang="en-US" sz="2000" dirty="0">
                <a:solidFill>
                  <a:srgbClr val="002060"/>
                </a:solidFill>
                <a:highlight>
                  <a:srgbClr val="FBF0D5"/>
                </a:highlight>
              </a:rPr>
              <a:t> _ _ a</a:t>
            </a:r>
          </a:p>
        </p:txBody>
      </p:sp>
      <p:sp>
        <p:nvSpPr>
          <p:cNvPr id="44" name="Action Button: Custom 16">
            <a:hlinkClick r:id="" action="ppaction://noaction" highlightClick="1">
              <a:snd r:embed="rId4" name="Tijuana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96839" y="90850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5" name="Action Button: Custom 16">
            <a:hlinkClick r:id="" action="ppaction://noaction" highlightClick="1">
              <a:snd r:embed="rId5" name="Navojoa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73198" y="213576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10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46" name="Action Button: Custom 16">
            <a:hlinkClick r:id="" action="ppaction://noaction" highlightClick="1">
              <a:snd r:embed="rId6" name="Jalisc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91874" y="297627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9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Action Button: Custom 16">
            <a:hlinkClick r:id="" action="ppaction://noaction" highlightClick="1">
              <a:snd r:embed="rId7" name="Guadalajara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1081677" y="407829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Action Button: Custom 16">
            <a:hlinkClick r:id="" action="ppaction://noaction" highlightClick="1">
              <a:snd r:embed="rId8" name="Iguala%CC%81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4004395" y="424639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528816" y="4258623"/>
            <a:ext cx="1830200" cy="400059"/>
          </a:xfrm>
          <a:prstGeom prst="rect">
            <a:avLst/>
          </a:prstGeom>
          <a:noFill/>
        </p:spPr>
        <p:txBody>
          <a:bodyPr wrap="square" lIns="91390" tIns="45695" rIns="91390" bIns="45695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  <a:highlight>
                  <a:srgbClr val="FBF0D5"/>
                </a:highlight>
              </a:rPr>
              <a:t>I _ _ </a:t>
            </a:r>
            <a:r>
              <a:rPr lang="en-US" sz="2000" dirty="0" err="1">
                <a:solidFill>
                  <a:srgbClr val="002060"/>
                </a:solidFill>
                <a:highlight>
                  <a:srgbClr val="FBF0D5"/>
                </a:highlight>
              </a:rPr>
              <a:t>alá</a:t>
            </a:r>
            <a:endParaRPr lang="en-US" sz="2000" dirty="0">
              <a:solidFill>
                <a:srgbClr val="002060"/>
              </a:solidFill>
              <a:highlight>
                <a:srgbClr val="FBF0D5"/>
              </a:highlight>
            </a:endParaRPr>
          </a:p>
        </p:txBody>
      </p:sp>
      <p:sp>
        <p:nvSpPr>
          <p:cNvPr id="50" name="Action Button: Custom 16">
            <a:hlinkClick r:id="" action="ppaction://noaction" highlightClick="1">
              <a:snd r:embed="rId9" name="Ciudad Jua%CC%81rez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2677135" y="75292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Action Button: Custom 16">
            <a:hlinkClick r:id="" action="ppaction://noaction" highlightClick="1">
              <a:snd r:embed="rId10" name="Aguascaliente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4719302" y="117484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Action Button: Custom 16">
            <a:hlinkClick r:id="" action="ppaction://noaction" highlightClick="1">
              <a:snd r:embed="rId11" name="Guadalupe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6142741" y="169682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Action Button: Custom 16">
            <a:hlinkClick r:id="" action="ppaction://noaction" highlightClick="1">
              <a:snd r:embed="rId12" name="Guanajuat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6440122" y="264481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Action Button: Custom 16">
            <a:hlinkClick r:id="" action="ppaction://noaction" highlightClick="1">
              <a:snd r:embed="rId13" name="Jiutepec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6504694" y="340064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55" name="Rectangle 54"/>
          <p:cNvSpPr/>
          <p:nvPr/>
        </p:nvSpPr>
        <p:spPr>
          <a:xfrm>
            <a:off x="576512" y="924394"/>
            <a:ext cx="1333735" cy="364225"/>
          </a:xfrm>
          <a:prstGeom prst="rect">
            <a:avLst/>
          </a:prstGeom>
          <a:solidFill>
            <a:srgbClr val="F66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/>
              <a:t>Tijuana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48852" y="2208714"/>
            <a:ext cx="1361396" cy="364225"/>
          </a:xfrm>
          <a:prstGeom prst="rect">
            <a:avLst/>
          </a:prstGeom>
          <a:solidFill>
            <a:srgbClr val="F66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 err="1"/>
              <a:t>Navojoa</a:t>
            </a:r>
            <a:endParaRPr lang="en-US" sz="2000" dirty="0"/>
          </a:p>
        </p:txBody>
      </p:sp>
      <p:sp>
        <p:nvSpPr>
          <p:cNvPr id="57" name="Rectangle 56"/>
          <p:cNvSpPr/>
          <p:nvPr/>
        </p:nvSpPr>
        <p:spPr>
          <a:xfrm>
            <a:off x="540971" y="3008567"/>
            <a:ext cx="1051852" cy="364225"/>
          </a:xfrm>
          <a:prstGeom prst="rect">
            <a:avLst/>
          </a:prstGeom>
          <a:solidFill>
            <a:srgbClr val="F66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/>
              <a:t>Jalisco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545795" y="4110066"/>
            <a:ext cx="1961531" cy="364225"/>
          </a:xfrm>
          <a:prstGeom prst="rect">
            <a:avLst/>
          </a:prstGeom>
          <a:solidFill>
            <a:srgbClr val="F66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/>
              <a:t>Guadalajara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528817" y="4288234"/>
            <a:ext cx="996502" cy="364225"/>
          </a:xfrm>
          <a:prstGeom prst="rect">
            <a:avLst/>
          </a:prstGeom>
          <a:solidFill>
            <a:srgbClr val="F66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 err="1"/>
              <a:t>Igualá</a:t>
            </a:r>
            <a:endParaRPr lang="en-US" sz="2000" dirty="0"/>
          </a:p>
        </p:txBody>
      </p:sp>
      <p:sp>
        <p:nvSpPr>
          <p:cNvPr id="60" name="Rectangle 59"/>
          <p:cNvSpPr/>
          <p:nvPr/>
        </p:nvSpPr>
        <p:spPr>
          <a:xfrm>
            <a:off x="3116805" y="773475"/>
            <a:ext cx="2011803" cy="364225"/>
          </a:xfrm>
          <a:prstGeom prst="rect">
            <a:avLst/>
          </a:prstGeom>
          <a:solidFill>
            <a:srgbClr val="EE6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/>
              <a:t>Ciudad </a:t>
            </a:r>
            <a:r>
              <a:rPr lang="en-US" sz="2000" dirty="0" err="1"/>
              <a:t>Juárez</a:t>
            </a:r>
            <a:endParaRPr lang="en-US" sz="2000" dirty="0"/>
          </a:p>
        </p:txBody>
      </p:sp>
      <p:sp>
        <p:nvSpPr>
          <p:cNvPr id="61" name="Rectangle 60"/>
          <p:cNvSpPr/>
          <p:nvPr/>
        </p:nvSpPr>
        <p:spPr>
          <a:xfrm>
            <a:off x="5168662" y="1208472"/>
            <a:ext cx="2151611" cy="364225"/>
          </a:xfrm>
          <a:prstGeom prst="rect">
            <a:avLst/>
          </a:prstGeom>
          <a:solidFill>
            <a:srgbClr val="EE6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/>
              <a:t>Aguascalientes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606563" y="1726576"/>
            <a:ext cx="1670662" cy="364225"/>
          </a:xfrm>
          <a:prstGeom prst="rect">
            <a:avLst/>
          </a:prstGeom>
          <a:solidFill>
            <a:srgbClr val="EE6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/>
              <a:t>Guadalupe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930471" y="2654986"/>
            <a:ext cx="1748177" cy="364225"/>
          </a:xfrm>
          <a:prstGeom prst="rect">
            <a:avLst/>
          </a:prstGeom>
          <a:solidFill>
            <a:srgbClr val="EE6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/>
              <a:t>Guanajuato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983646" y="3432424"/>
            <a:ext cx="1426929" cy="364225"/>
          </a:xfrm>
          <a:prstGeom prst="rect">
            <a:avLst/>
          </a:prstGeom>
          <a:solidFill>
            <a:srgbClr val="F66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 err="1"/>
              <a:t>Jiutepec</a:t>
            </a:r>
            <a:endParaRPr lang="en-US" sz="2000" dirty="0"/>
          </a:p>
        </p:txBody>
      </p:sp>
      <p:pic>
        <p:nvPicPr>
          <p:cNvPr id="66" name="Picture 64" descr="Mexican flag.png">
            <a:extLst>
              <a:ext uri="{FF2B5EF4-FFF2-40B4-BE49-F238E27FC236}">
                <a16:creationId xmlns:a16="http://schemas.microsoft.com/office/drawing/2014/main" id="{265F5BD5-826E-CB44-8DB4-310E6E2A20B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417" y="3832483"/>
            <a:ext cx="1273547" cy="94411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022880" y="2424327"/>
            <a:ext cx="4144932" cy="1613225"/>
          </a:xfrm>
          <a:prstGeom prst="wedgeRoundRectCallout">
            <a:avLst>
              <a:gd name="adj1" fmla="val 66880"/>
              <a:gd name="adj2" fmla="val 5370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002060"/>
                </a:solidFill>
              </a:rPr>
              <a:t>En México 121,9 millones de personas hablan español.</a:t>
            </a:r>
          </a:p>
          <a:p>
            <a:pPr algn="ctr"/>
            <a:endParaRPr lang="en-GB" sz="2000">
              <a:solidFill>
                <a:srgbClr val="002060"/>
              </a:solidFill>
            </a:endParaRPr>
          </a:p>
          <a:p>
            <a:pPr algn="ctr"/>
            <a:r>
              <a:rPr lang="en-GB" sz="2000">
                <a:solidFill>
                  <a:srgbClr val="002060"/>
                </a:solidFill>
              </a:rPr>
              <a:t>¿Y en el mundo?</a:t>
            </a:r>
          </a:p>
          <a:p>
            <a:pPr algn="ctr"/>
            <a:endParaRPr lang="en-GB" sz="200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2821" y="3615018"/>
            <a:ext cx="1855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i="1">
                <a:solidFill>
                  <a:schemeClr val="accent5">
                    <a:lumMod val="50000"/>
                  </a:schemeClr>
                </a:solidFill>
              </a:rPr>
              <a:t>¡580 millones!</a:t>
            </a:r>
            <a:endParaRPr lang="en-GB" sz="2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25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2" grpId="0" animBg="1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1">
            <a:extLst>
              <a:ext uri="{FF2B5EF4-FFF2-40B4-BE49-F238E27FC236}">
                <a16:creationId xmlns:a16="http://schemas.microsoft.com/office/drawing/2014/main" id="{29E932D3-4E27-4749-8AE0-552996D7C365}"/>
              </a:ext>
            </a:extLst>
          </p:cNvPr>
          <p:cNvSpPr/>
          <p:nvPr/>
        </p:nvSpPr>
        <p:spPr>
          <a:xfrm>
            <a:off x="132099" y="549783"/>
            <a:ext cx="1657303" cy="13257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20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2" name="Text Box 10">
            <a:extLst>
              <a:ext uri="{FF2B5EF4-FFF2-40B4-BE49-F238E27FC236}">
                <a16:creationId xmlns:a16="http://schemas.microsoft.com/office/drawing/2014/main" id="{36A40A61-3D75-1049-BC69-71C2B258F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912" y="574342"/>
            <a:ext cx="199465" cy="3814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5F786F-FE48-7B4A-8559-76A7E69CF2DA}"/>
              </a:ext>
            </a:extLst>
          </p:cNvPr>
          <p:cNvSpPr txBox="1"/>
          <p:nvPr/>
        </p:nvSpPr>
        <p:spPr>
          <a:xfrm>
            <a:off x="26384" y="68691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x-none" sz="2000" b="1" dirty="0">
                <a:solidFill>
                  <a:srgbClr val="002060"/>
                </a:solidFill>
                <a:latin typeface="Century Gothic"/>
              </a:rPr>
              <a:t>Persona A</a:t>
            </a: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95C34A03-58EF-B742-AFE9-9B488A9F228E}"/>
              </a:ext>
            </a:extLst>
          </p:cNvPr>
          <p:cNvSpPr/>
          <p:nvPr/>
        </p:nvSpPr>
        <p:spPr>
          <a:xfrm>
            <a:off x="1843718" y="549783"/>
            <a:ext cx="1657303" cy="13257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20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69A45D71-3F71-CF4F-BF36-8A0201C80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538" y="830334"/>
            <a:ext cx="1687229" cy="10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Are you going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visit a museum?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0">
            <a:extLst>
              <a:ext uri="{FF2B5EF4-FFF2-40B4-BE49-F238E27FC236}">
                <a16:creationId xmlns:a16="http://schemas.microsoft.com/office/drawing/2014/main" id="{A38D54D2-89EE-D345-82F0-08B756FDB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5054" y="567943"/>
            <a:ext cx="220840" cy="3814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Rectangle 1">
            <a:extLst>
              <a:ext uri="{FF2B5EF4-FFF2-40B4-BE49-F238E27FC236}">
                <a16:creationId xmlns:a16="http://schemas.microsoft.com/office/drawing/2014/main" id="{5E675CF1-0CF8-F643-A8C6-269FB69832A9}"/>
              </a:ext>
            </a:extLst>
          </p:cNvPr>
          <p:cNvSpPr/>
          <p:nvPr/>
        </p:nvSpPr>
        <p:spPr>
          <a:xfrm>
            <a:off x="121919" y="1929215"/>
            <a:ext cx="1657303" cy="13257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20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5" name="Text Box 2">
            <a:extLst>
              <a:ext uri="{FF2B5EF4-FFF2-40B4-BE49-F238E27FC236}">
                <a16:creationId xmlns:a16="http://schemas.microsoft.com/office/drawing/2014/main" id="{F61A75A8-9EBF-0541-911E-CFF464BC0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408" y="2090138"/>
            <a:ext cx="1594356" cy="10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Are you going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visit Italy?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 Box 10">
            <a:extLst>
              <a:ext uri="{FF2B5EF4-FFF2-40B4-BE49-F238E27FC236}">
                <a16:creationId xmlns:a16="http://schemas.microsoft.com/office/drawing/2014/main" id="{CCCA9772-B13A-CC49-AC13-2BBF96019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96" y="1939093"/>
            <a:ext cx="199465" cy="3814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3" name="Rectangle 1">
            <a:extLst>
              <a:ext uri="{FF2B5EF4-FFF2-40B4-BE49-F238E27FC236}">
                <a16:creationId xmlns:a16="http://schemas.microsoft.com/office/drawing/2014/main" id="{6061A976-9596-474D-8C01-C628EAAB4A66}"/>
              </a:ext>
            </a:extLst>
          </p:cNvPr>
          <p:cNvSpPr/>
          <p:nvPr/>
        </p:nvSpPr>
        <p:spPr>
          <a:xfrm>
            <a:off x="1833538" y="1929215"/>
            <a:ext cx="1657303" cy="13257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20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4" name="Text Box 2">
            <a:extLst>
              <a:ext uri="{FF2B5EF4-FFF2-40B4-BE49-F238E27FC236}">
                <a16:creationId xmlns:a16="http://schemas.microsoft.com/office/drawing/2014/main" id="{029BF768-23CD-A84E-AD51-71608B34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0440" y="2175182"/>
            <a:ext cx="1714028" cy="10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Do you go to 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the cinema?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 Box 10">
            <a:extLst>
              <a:ext uri="{FF2B5EF4-FFF2-40B4-BE49-F238E27FC236}">
                <a16:creationId xmlns:a16="http://schemas.microsoft.com/office/drawing/2014/main" id="{D6BABF5A-DD37-B447-9580-292ED528D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105" y="1941225"/>
            <a:ext cx="199465" cy="3814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7" name="Rectangle 1">
            <a:extLst>
              <a:ext uri="{FF2B5EF4-FFF2-40B4-BE49-F238E27FC236}">
                <a16:creationId xmlns:a16="http://schemas.microsoft.com/office/drawing/2014/main" id="{90338776-F980-6B40-809A-16CF75A13513}"/>
              </a:ext>
            </a:extLst>
          </p:cNvPr>
          <p:cNvSpPr/>
          <p:nvPr/>
        </p:nvSpPr>
        <p:spPr>
          <a:xfrm>
            <a:off x="124343" y="3301245"/>
            <a:ext cx="1657303" cy="13257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20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8" name="Text Box 2">
            <a:extLst>
              <a:ext uri="{FF2B5EF4-FFF2-40B4-BE49-F238E27FC236}">
                <a16:creationId xmlns:a16="http://schemas.microsoft.com/office/drawing/2014/main" id="{8E1E5C83-6704-C24E-A36F-7B18EACE4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6" y="3290775"/>
            <a:ext cx="1788201" cy="136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Are you going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meet up with friends?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Text Box 10">
            <a:extLst>
              <a:ext uri="{FF2B5EF4-FFF2-40B4-BE49-F238E27FC236}">
                <a16:creationId xmlns:a16="http://schemas.microsoft.com/office/drawing/2014/main" id="{021D7EAC-089F-8A4E-BEAC-7DCDCE47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764" y="3339230"/>
            <a:ext cx="199465" cy="3814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0" name="Rectangle 1">
            <a:extLst>
              <a:ext uri="{FF2B5EF4-FFF2-40B4-BE49-F238E27FC236}">
                <a16:creationId xmlns:a16="http://schemas.microsoft.com/office/drawing/2014/main" id="{5404FA5A-2C1D-1149-AFA1-6621F0B7AA85}"/>
              </a:ext>
            </a:extLst>
          </p:cNvPr>
          <p:cNvSpPr/>
          <p:nvPr/>
        </p:nvSpPr>
        <p:spPr>
          <a:xfrm>
            <a:off x="1833316" y="3301245"/>
            <a:ext cx="1657303" cy="13257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20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72" name="Text Box 2">
            <a:extLst>
              <a:ext uri="{FF2B5EF4-FFF2-40B4-BE49-F238E27FC236}">
                <a16:creationId xmlns:a16="http://schemas.microsoft.com/office/drawing/2014/main" id="{B28289DA-593D-FE43-BCAA-DF0654DF7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061" y="3655244"/>
            <a:ext cx="1521615" cy="702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Do you go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parties?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Text Box 10">
            <a:extLst>
              <a:ext uri="{FF2B5EF4-FFF2-40B4-BE49-F238E27FC236}">
                <a16:creationId xmlns:a16="http://schemas.microsoft.com/office/drawing/2014/main" id="{80BEF186-068D-AA42-A8CC-95F775003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163" y="3311275"/>
            <a:ext cx="199465" cy="3814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Rectangle 1">
            <a:extLst>
              <a:ext uri="{FF2B5EF4-FFF2-40B4-BE49-F238E27FC236}">
                <a16:creationId xmlns:a16="http://schemas.microsoft.com/office/drawing/2014/main" id="{8F84ABB5-3ABB-164F-88D4-1D48207DEFA7}"/>
              </a:ext>
            </a:extLst>
          </p:cNvPr>
          <p:cNvSpPr/>
          <p:nvPr/>
        </p:nvSpPr>
        <p:spPr>
          <a:xfrm>
            <a:off x="3635864" y="567943"/>
            <a:ext cx="2641659" cy="1197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ES_tradnl" sz="2000" dirty="0">
              <a:solidFill>
                <a:srgbClr val="203864"/>
              </a:solidFill>
              <a:latin typeface="Century Gothic"/>
            </a:endParaRPr>
          </a:p>
        </p:txBody>
      </p:sp>
      <p:sp>
        <p:nvSpPr>
          <p:cNvPr id="78" name="Text Box 10">
            <a:extLst>
              <a:ext uri="{FF2B5EF4-FFF2-40B4-BE49-F238E27FC236}">
                <a16:creationId xmlns:a16="http://schemas.microsoft.com/office/drawing/2014/main" id="{F5FF5D87-0E1A-034D-82D5-59AA380B0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4421" y="562060"/>
            <a:ext cx="264599" cy="38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0650FD7F-737E-5C49-906E-3BABEC381C59}"/>
              </a:ext>
            </a:extLst>
          </p:cNvPr>
          <p:cNvSpPr txBox="1"/>
          <p:nvPr/>
        </p:nvSpPr>
        <p:spPr>
          <a:xfrm>
            <a:off x="3472824" y="657415"/>
            <a:ext cx="2148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endParaRPr lang="es-ES_tradnl" sz="2000" b="1" dirty="0">
              <a:solidFill>
                <a:prstClr val="black"/>
              </a:solidFill>
              <a:latin typeface="Century Gothic"/>
            </a:endParaRPr>
          </a:p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normalmente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no</a:t>
            </a: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26A62B89-0F79-B24A-A2A6-83D5E0EE862D}"/>
              </a:ext>
            </a:extLst>
          </p:cNvPr>
          <p:cNvSpPr txBox="1"/>
          <p:nvPr/>
        </p:nvSpPr>
        <p:spPr>
          <a:xfrm>
            <a:off x="5134474" y="969908"/>
            <a:ext cx="137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futuro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sí</a:t>
            </a:r>
          </a:p>
        </p:txBody>
      </p:sp>
      <p:sp>
        <p:nvSpPr>
          <p:cNvPr id="83" name="Rectangle 1">
            <a:extLst>
              <a:ext uri="{FF2B5EF4-FFF2-40B4-BE49-F238E27FC236}">
                <a16:creationId xmlns:a16="http://schemas.microsoft.com/office/drawing/2014/main" id="{710CAD1E-8DF6-6C4B-AFDB-1185D6ECF534}"/>
              </a:ext>
            </a:extLst>
          </p:cNvPr>
          <p:cNvSpPr/>
          <p:nvPr/>
        </p:nvSpPr>
        <p:spPr>
          <a:xfrm>
            <a:off x="6368846" y="567943"/>
            <a:ext cx="2641659" cy="1197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ES_tradnl" sz="2000" dirty="0">
              <a:solidFill>
                <a:srgbClr val="203864"/>
              </a:solidFill>
              <a:latin typeface="Century Gothic"/>
            </a:endParaRPr>
          </a:p>
        </p:txBody>
      </p:sp>
      <p:sp>
        <p:nvSpPr>
          <p:cNvPr id="86" name="Text Box 10">
            <a:extLst>
              <a:ext uri="{FF2B5EF4-FFF2-40B4-BE49-F238E27FC236}">
                <a16:creationId xmlns:a16="http://schemas.microsoft.com/office/drawing/2014/main" id="{CAB385C9-5E74-4C45-985F-EE3626F81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023" y="584773"/>
            <a:ext cx="264599" cy="38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CuadroTexto 86">
            <a:extLst>
              <a:ext uri="{FF2B5EF4-FFF2-40B4-BE49-F238E27FC236}">
                <a16:creationId xmlns:a16="http://schemas.microsoft.com/office/drawing/2014/main" id="{F0EC1070-8F91-E640-9547-3E7B15D2ED50}"/>
              </a:ext>
            </a:extLst>
          </p:cNvPr>
          <p:cNvSpPr txBox="1"/>
          <p:nvPr/>
        </p:nvSpPr>
        <p:spPr>
          <a:xfrm>
            <a:off x="6342748" y="956556"/>
            <a:ext cx="1893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normalmente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no</a:t>
            </a:r>
          </a:p>
        </p:txBody>
      </p:sp>
      <p:sp>
        <p:nvSpPr>
          <p:cNvPr id="88" name="CuadroTexto 87">
            <a:extLst>
              <a:ext uri="{FF2B5EF4-FFF2-40B4-BE49-F238E27FC236}">
                <a16:creationId xmlns:a16="http://schemas.microsoft.com/office/drawing/2014/main" id="{248FF08D-DBC7-8840-A144-FD71F58C6793}"/>
              </a:ext>
            </a:extLst>
          </p:cNvPr>
          <p:cNvSpPr txBox="1"/>
          <p:nvPr/>
        </p:nvSpPr>
        <p:spPr>
          <a:xfrm>
            <a:off x="7939135" y="955122"/>
            <a:ext cx="1368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futuro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sí</a:t>
            </a:r>
          </a:p>
        </p:txBody>
      </p:sp>
      <p:sp>
        <p:nvSpPr>
          <p:cNvPr id="89" name="Rectangle 1">
            <a:extLst>
              <a:ext uri="{FF2B5EF4-FFF2-40B4-BE49-F238E27FC236}">
                <a16:creationId xmlns:a16="http://schemas.microsoft.com/office/drawing/2014/main" id="{CF069723-6853-AD44-B0DF-62876E49663B}"/>
              </a:ext>
            </a:extLst>
          </p:cNvPr>
          <p:cNvSpPr/>
          <p:nvPr/>
        </p:nvSpPr>
        <p:spPr>
          <a:xfrm>
            <a:off x="3635864" y="1944540"/>
            <a:ext cx="2641659" cy="1197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ES_tradnl" sz="2000" dirty="0">
              <a:solidFill>
                <a:srgbClr val="203864"/>
              </a:solidFill>
              <a:latin typeface="Century Gothic"/>
            </a:endParaRPr>
          </a:p>
        </p:txBody>
      </p:sp>
      <p:sp>
        <p:nvSpPr>
          <p:cNvPr id="90" name="Text Box 10">
            <a:extLst>
              <a:ext uri="{FF2B5EF4-FFF2-40B4-BE49-F238E27FC236}">
                <a16:creationId xmlns:a16="http://schemas.microsoft.com/office/drawing/2014/main" id="{09CD1058-BCB4-6946-847E-A4C77B716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3780" y="1928747"/>
            <a:ext cx="264599" cy="38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99C3FF6D-C51F-A342-8538-382A3448E48F}"/>
              </a:ext>
            </a:extLst>
          </p:cNvPr>
          <p:cNvSpPr txBox="1"/>
          <p:nvPr/>
        </p:nvSpPr>
        <p:spPr>
          <a:xfrm>
            <a:off x="3436733" y="2333949"/>
            <a:ext cx="2207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normalmente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sí</a:t>
            </a: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53388032-4C0D-674D-855C-8470AEDFA26C}"/>
              </a:ext>
            </a:extLst>
          </p:cNvPr>
          <p:cNvSpPr txBox="1"/>
          <p:nvPr/>
        </p:nvSpPr>
        <p:spPr>
          <a:xfrm>
            <a:off x="5159668" y="2345448"/>
            <a:ext cx="1368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futuro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no</a:t>
            </a:r>
          </a:p>
        </p:txBody>
      </p:sp>
      <p:sp>
        <p:nvSpPr>
          <p:cNvPr id="93" name="Rectangle 1">
            <a:extLst>
              <a:ext uri="{FF2B5EF4-FFF2-40B4-BE49-F238E27FC236}">
                <a16:creationId xmlns:a16="http://schemas.microsoft.com/office/drawing/2014/main" id="{71497E24-B7BC-674D-B75A-4C6FF1D8C908}"/>
              </a:ext>
            </a:extLst>
          </p:cNvPr>
          <p:cNvSpPr/>
          <p:nvPr/>
        </p:nvSpPr>
        <p:spPr>
          <a:xfrm>
            <a:off x="6378919" y="1944540"/>
            <a:ext cx="2641659" cy="1197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ES_tradnl" sz="2000" dirty="0">
              <a:solidFill>
                <a:srgbClr val="203864"/>
              </a:solidFill>
              <a:latin typeface="Century Gothic"/>
            </a:endParaRPr>
          </a:p>
        </p:txBody>
      </p:sp>
      <p:sp>
        <p:nvSpPr>
          <p:cNvPr id="94" name="Text Box 10">
            <a:extLst>
              <a:ext uri="{FF2B5EF4-FFF2-40B4-BE49-F238E27FC236}">
                <a16:creationId xmlns:a16="http://schemas.microsoft.com/office/drawing/2014/main" id="{FF308D52-DFF2-384A-9BD3-C4A8EFF273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7096" y="1961370"/>
            <a:ext cx="264599" cy="38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A13F8BB3-3A6F-D94A-B39F-FC94D64B24E2}"/>
              </a:ext>
            </a:extLst>
          </p:cNvPr>
          <p:cNvSpPr txBox="1"/>
          <p:nvPr/>
        </p:nvSpPr>
        <p:spPr>
          <a:xfrm>
            <a:off x="6351369" y="2306123"/>
            <a:ext cx="1845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normalmente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sí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996E6C11-F218-1B41-826A-1988ABEFB640}"/>
              </a:ext>
            </a:extLst>
          </p:cNvPr>
          <p:cNvSpPr txBox="1"/>
          <p:nvPr/>
        </p:nvSpPr>
        <p:spPr>
          <a:xfrm>
            <a:off x="7913177" y="2316328"/>
            <a:ext cx="1368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>
                <a:solidFill>
                  <a:prstClr val="black"/>
                </a:solidFill>
                <a:latin typeface="Century Gothic"/>
              </a:rPr>
              <a:t>futuro</a:t>
            </a:r>
            <a:endParaRPr lang="es-ES_tradnl" sz="2000" b="1" dirty="0">
              <a:solidFill>
                <a:prstClr val="black"/>
              </a:solidFill>
              <a:latin typeface="Century Gothic"/>
            </a:endParaRPr>
          </a:p>
          <a:p>
            <a:pPr algn="ctr" defTabSz="685800"/>
            <a:r>
              <a:rPr lang="es-ES_tradnl" sz="2000">
                <a:solidFill>
                  <a:prstClr val="black"/>
                </a:solidFill>
                <a:latin typeface="Century Gothic"/>
              </a:rPr>
              <a:t>no</a:t>
            </a:r>
            <a:endParaRPr lang="es-ES_tradnl" sz="20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7" name="Rectangle 1">
            <a:extLst>
              <a:ext uri="{FF2B5EF4-FFF2-40B4-BE49-F238E27FC236}">
                <a16:creationId xmlns:a16="http://schemas.microsoft.com/office/drawing/2014/main" id="{7C54D91A-302F-C344-8EFC-3B30D0690CC0}"/>
              </a:ext>
            </a:extLst>
          </p:cNvPr>
          <p:cNvSpPr/>
          <p:nvPr/>
        </p:nvSpPr>
        <p:spPr>
          <a:xfrm>
            <a:off x="3625998" y="3324545"/>
            <a:ext cx="2651525" cy="1197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ES_tradnl" sz="2000" dirty="0">
              <a:solidFill>
                <a:srgbClr val="203864"/>
              </a:solidFill>
              <a:latin typeface="Century Gothic"/>
            </a:endParaRPr>
          </a:p>
        </p:txBody>
      </p:sp>
      <p:sp>
        <p:nvSpPr>
          <p:cNvPr id="98" name="Text Box 10">
            <a:extLst>
              <a:ext uri="{FF2B5EF4-FFF2-40B4-BE49-F238E27FC236}">
                <a16:creationId xmlns:a16="http://schemas.microsoft.com/office/drawing/2014/main" id="{88E1123C-CAF9-BF41-84A0-3311D8B1E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3914" y="3308751"/>
            <a:ext cx="264599" cy="38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404D4883-22B2-354C-B868-18ACF4FD0763}"/>
              </a:ext>
            </a:extLst>
          </p:cNvPr>
          <p:cNvSpPr txBox="1"/>
          <p:nvPr/>
        </p:nvSpPr>
        <p:spPr>
          <a:xfrm>
            <a:off x="3581405" y="3703306"/>
            <a:ext cx="1895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normalmente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sí</a:t>
            </a:r>
          </a:p>
        </p:txBody>
      </p:sp>
      <p:sp>
        <p:nvSpPr>
          <p:cNvPr id="100" name="CuadroTexto 99">
            <a:extLst>
              <a:ext uri="{FF2B5EF4-FFF2-40B4-BE49-F238E27FC236}">
                <a16:creationId xmlns:a16="http://schemas.microsoft.com/office/drawing/2014/main" id="{A605062D-B493-C34F-ACF3-48FF57C0108A}"/>
              </a:ext>
            </a:extLst>
          </p:cNvPr>
          <p:cNvSpPr txBox="1"/>
          <p:nvPr/>
        </p:nvSpPr>
        <p:spPr>
          <a:xfrm>
            <a:off x="5140318" y="3691051"/>
            <a:ext cx="1368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futuro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sí</a:t>
            </a:r>
          </a:p>
        </p:txBody>
      </p:sp>
      <p:sp>
        <p:nvSpPr>
          <p:cNvPr id="101" name="Rectangle 1">
            <a:extLst>
              <a:ext uri="{FF2B5EF4-FFF2-40B4-BE49-F238E27FC236}">
                <a16:creationId xmlns:a16="http://schemas.microsoft.com/office/drawing/2014/main" id="{DB7E9010-BD60-594E-8728-4E573239E95F}"/>
              </a:ext>
            </a:extLst>
          </p:cNvPr>
          <p:cNvSpPr/>
          <p:nvPr/>
        </p:nvSpPr>
        <p:spPr>
          <a:xfrm>
            <a:off x="6377095" y="3306735"/>
            <a:ext cx="2633617" cy="1197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ES_tradnl" sz="2000" dirty="0">
              <a:solidFill>
                <a:srgbClr val="203864"/>
              </a:solidFill>
              <a:latin typeface="Century Gothic"/>
            </a:endParaRPr>
          </a:p>
        </p:txBody>
      </p:sp>
      <p:sp>
        <p:nvSpPr>
          <p:cNvPr id="102" name="Text Box 10">
            <a:extLst>
              <a:ext uri="{FF2B5EF4-FFF2-40B4-BE49-F238E27FC236}">
                <a16:creationId xmlns:a16="http://schemas.microsoft.com/office/drawing/2014/main" id="{8907E326-0A21-D148-87DE-DEAE25B36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7230" y="3323565"/>
            <a:ext cx="264599" cy="38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3" name="CuadroTexto 102">
            <a:extLst>
              <a:ext uri="{FF2B5EF4-FFF2-40B4-BE49-F238E27FC236}">
                <a16:creationId xmlns:a16="http://schemas.microsoft.com/office/drawing/2014/main" id="{1C02DB05-61F4-0040-8749-5E19516F0D69}"/>
              </a:ext>
            </a:extLst>
          </p:cNvPr>
          <p:cNvSpPr txBox="1"/>
          <p:nvPr/>
        </p:nvSpPr>
        <p:spPr>
          <a:xfrm>
            <a:off x="6365977" y="3700627"/>
            <a:ext cx="1845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normalmente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sí</a:t>
            </a:r>
          </a:p>
        </p:txBody>
      </p:sp>
      <p:sp>
        <p:nvSpPr>
          <p:cNvPr id="104" name="CuadroTexto 103">
            <a:extLst>
              <a:ext uri="{FF2B5EF4-FFF2-40B4-BE49-F238E27FC236}">
                <a16:creationId xmlns:a16="http://schemas.microsoft.com/office/drawing/2014/main" id="{68BD94FC-C3C1-F546-A192-DCC1A9D45D3B}"/>
              </a:ext>
            </a:extLst>
          </p:cNvPr>
          <p:cNvSpPr txBox="1"/>
          <p:nvPr/>
        </p:nvSpPr>
        <p:spPr>
          <a:xfrm>
            <a:off x="7896147" y="3698325"/>
            <a:ext cx="1368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futuro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no</a:t>
            </a:r>
          </a:p>
        </p:txBody>
      </p:sp>
      <p:sp>
        <p:nvSpPr>
          <p:cNvPr id="47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7781926" y="193625"/>
            <a:ext cx="1164182" cy="30068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5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4250" y="102357"/>
            <a:ext cx="955427" cy="494314"/>
          </a:xfrm>
        </p:spPr>
        <p:txBody>
          <a:bodyPr>
            <a:normAutofit/>
          </a:bodyPr>
          <a:lstStyle/>
          <a:p>
            <a:pPr algn="ctr"/>
            <a:r>
              <a:rPr lang="en-GB" sz="1500" b="1" dirty="0" err="1">
                <a:solidFill>
                  <a:schemeClr val="bg1"/>
                </a:solidFill>
              </a:rPr>
              <a:t>hablar</a:t>
            </a:r>
            <a:endParaRPr lang="en-GB" sz="1500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461392" y="146650"/>
            <a:ext cx="70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2000" dirty="0">
                <a:solidFill>
                  <a:srgbClr val="002060"/>
                </a:solidFill>
                <a:latin typeface="Century Gothic"/>
              </a:rPr>
              <a:t>Ask:</a:t>
            </a:r>
          </a:p>
        </p:txBody>
      </p:sp>
      <p:sp>
        <p:nvSpPr>
          <p:cNvPr id="40" name="Text Box 2">
            <a:extLst>
              <a:ext uri="{FF2B5EF4-FFF2-40B4-BE49-F238E27FC236}">
                <a16:creationId xmlns:a16="http://schemas.microsoft.com/office/drawing/2014/main" id="{9E0B6178-4B8C-7043-A2EB-EE63CB7A7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65" y="765067"/>
            <a:ext cx="1588830" cy="10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Do you go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the beach?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76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5E5F786F-FE48-7B4A-8559-76A7E69CF2DA}"/>
              </a:ext>
            </a:extLst>
          </p:cNvPr>
          <p:cNvSpPr txBox="1"/>
          <p:nvPr/>
        </p:nvSpPr>
        <p:spPr>
          <a:xfrm>
            <a:off x="103987" y="101002"/>
            <a:ext cx="139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x-none" sz="2000" b="1" dirty="0">
                <a:solidFill>
                  <a:srgbClr val="002060"/>
                </a:solidFill>
                <a:latin typeface="Century Gothic"/>
              </a:rPr>
              <a:t>Persona B</a:t>
            </a:r>
          </a:p>
        </p:txBody>
      </p:sp>
      <p:sp>
        <p:nvSpPr>
          <p:cNvPr id="115" name="Rectangle 1">
            <a:extLst>
              <a:ext uri="{FF2B5EF4-FFF2-40B4-BE49-F238E27FC236}">
                <a16:creationId xmlns:a16="http://schemas.microsoft.com/office/drawing/2014/main" id="{7962ADB6-26C4-AF4E-8BCB-FC022414A027}"/>
              </a:ext>
            </a:extLst>
          </p:cNvPr>
          <p:cNvSpPr/>
          <p:nvPr/>
        </p:nvSpPr>
        <p:spPr>
          <a:xfrm>
            <a:off x="5777118" y="543938"/>
            <a:ext cx="1522904" cy="1310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20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16" name="Text Box 2">
            <a:extLst>
              <a:ext uri="{FF2B5EF4-FFF2-40B4-BE49-F238E27FC236}">
                <a16:creationId xmlns:a16="http://schemas.microsoft.com/office/drawing/2014/main" id="{13690F22-D6AD-684E-A212-BD0283B4E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2624" y="704202"/>
            <a:ext cx="1493168" cy="10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Are you going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visit Spain?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7" name="Text Box 10">
            <a:extLst>
              <a:ext uri="{FF2B5EF4-FFF2-40B4-BE49-F238E27FC236}">
                <a16:creationId xmlns:a16="http://schemas.microsoft.com/office/drawing/2014/main" id="{438E32CB-89FB-8243-A888-DEC968BAA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2591" y="567723"/>
            <a:ext cx="199465" cy="3814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8" name="Rectangle 1">
            <a:extLst>
              <a:ext uri="{FF2B5EF4-FFF2-40B4-BE49-F238E27FC236}">
                <a16:creationId xmlns:a16="http://schemas.microsoft.com/office/drawing/2014/main" id="{9A4AF7BB-05C1-924D-B397-1B2FCDE8B37B}"/>
              </a:ext>
            </a:extLst>
          </p:cNvPr>
          <p:cNvSpPr/>
          <p:nvPr/>
        </p:nvSpPr>
        <p:spPr>
          <a:xfrm>
            <a:off x="7422076" y="543877"/>
            <a:ext cx="1522904" cy="13260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20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0" name="Text Box 10">
            <a:extLst>
              <a:ext uri="{FF2B5EF4-FFF2-40B4-BE49-F238E27FC236}">
                <a16:creationId xmlns:a16="http://schemas.microsoft.com/office/drawing/2014/main" id="{3C159373-67D7-9342-ABD2-7739890E1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71048" y="559218"/>
            <a:ext cx="199465" cy="3814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1" name="Rectangle 1">
            <a:extLst>
              <a:ext uri="{FF2B5EF4-FFF2-40B4-BE49-F238E27FC236}">
                <a16:creationId xmlns:a16="http://schemas.microsoft.com/office/drawing/2014/main" id="{2B054773-BA69-DE48-8D35-A884B07C2E02}"/>
              </a:ext>
            </a:extLst>
          </p:cNvPr>
          <p:cNvSpPr/>
          <p:nvPr/>
        </p:nvSpPr>
        <p:spPr>
          <a:xfrm>
            <a:off x="5789033" y="1905157"/>
            <a:ext cx="1522904" cy="13260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20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2" name="Text Box 2">
            <a:extLst>
              <a:ext uri="{FF2B5EF4-FFF2-40B4-BE49-F238E27FC236}">
                <a16:creationId xmlns:a16="http://schemas.microsoft.com/office/drawing/2014/main" id="{D7DCB699-9DE9-AA41-90D7-DC133CC61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1962" y="1887661"/>
            <a:ext cx="1619969" cy="136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Are you going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use Instagram?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3" name="Text Box 10">
            <a:extLst>
              <a:ext uri="{FF2B5EF4-FFF2-40B4-BE49-F238E27FC236}">
                <a16:creationId xmlns:a16="http://schemas.microsoft.com/office/drawing/2014/main" id="{FA5A3221-CC71-3846-BF2C-F9FA4EB2F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4741" y="1928369"/>
            <a:ext cx="199465" cy="3814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4" name="Rectangle 1">
            <a:extLst>
              <a:ext uri="{FF2B5EF4-FFF2-40B4-BE49-F238E27FC236}">
                <a16:creationId xmlns:a16="http://schemas.microsoft.com/office/drawing/2014/main" id="{AE723BB4-4416-E547-8621-EC0F87439B92}"/>
              </a:ext>
            </a:extLst>
          </p:cNvPr>
          <p:cNvSpPr/>
          <p:nvPr/>
        </p:nvSpPr>
        <p:spPr>
          <a:xfrm>
            <a:off x="7420514" y="1915849"/>
            <a:ext cx="1522904" cy="13057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20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6" name="Text Box 10">
            <a:extLst>
              <a:ext uri="{FF2B5EF4-FFF2-40B4-BE49-F238E27FC236}">
                <a16:creationId xmlns:a16="http://schemas.microsoft.com/office/drawing/2014/main" id="{AAE11D32-D3F5-1645-97D4-595FA124B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0769" y="1936838"/>
            <a:ext cx="199465" cy="3814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7" name="Rectangle 1">
            <a:extLst>
              <a:ext uri="{FF2B5EF4-FFF2-40B4-BE49-F238E27FC236}">
                <a16:creationId xmlns:a16="http://schemas.microsoft.com/office/drawing/2014/main" id="{5B859040-D01D-6F45-81D0-9E4DB6CB48EF}"/>
              </a:ext>
            </a:extLst>
          </p:cNvPr>
          <p:cNvSpPr/>
          <p:nvPr/>
        </p:nvSpPr>
        <p:spPr>
          <a:xfrm>
            <a:off x="5801386" y="3297047"/>
            <a:ext cx="1522904" cy="13260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20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8" name="Text Box 2">
            <a:extLst>
              <a:ext uri="{FF2B5EF4-FFF2-40B4-BE49-F238E27FC236}">
                <a16:creationId xmlns:a16="http://schemas.microsoft.com/office/drawing/2014/main" id="{B46C66A8-A4E5-B040-BDC4-81D8ED09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2346" y="3255588"/>
            <a:ext cx="1605164" cy="143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Do you </a:t>
            </a: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go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interesting places?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9" name="Text Box 10">
            <a:extLst>
              <a:ext uri="{FF2B5EF4-FFF2-40B4-BE49-F238E27FC236}">
                <a16:creationId xmlns:a16="http://schemas.microsoft.com/office/drawing/2014/main" id="{E56F6244-A83A-ED47-BAF3-A33304757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055" y="3304907"/>
            <a:ext cx="199465" cy="3814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0" name="Rectangle 1">
            <a:extLst>
              <a:ext uri="{FF2B5EF4-FFF2-40B4-BE49-F238E27FC236}">
                <a16:creationId xmlns:a16="http://schemas.microsoft.com/office/drawing/2014/main" id="{BB875CBF-847A-8148-9496-A28E3D29F5B1}"/>
              </a:ext>
            </a:extLst>
          </p:cNvPr>
          <p:cNvSpPr/>
          <p:nvPr/>
        </p:nvSpPr>
        <p:spPr>
          <a:xfrm>
            <a:off x="7429479" y="3317763"/>
            <a:ext cx="1522904" cy="13260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20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31" name="Text Box 2">
            <a:extLst>
              <a:ext uri="{FF2B5EF4-FFF2-40B4-BE49-F238E27FC236}">
                <a16:creationId xmlns:a16="http://schemas.microsoft.com/office/drawing/2014/main" id="{478C5135-D2D7-B347-84E3-34DC39ADD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1044" y="3300267"/>
            <a:ext cx="1534633" cy="1361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Are you going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go shopping?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2" name="Text Box 10">
            <a:extLst>
              <a:ext uri="{FF2B5EF4-FFF2-40B4-BE49-F238E27FC236}">
                <a16:creationId xmlns:a16="http://schemas.microsoft.com/office/drawing/2014/main" id="{725F1B7A-7745-7444-80D1-4458F8944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8721" y="3343871"/>
            <a:ext cx="199465" cy="3814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8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7781926" y="193625"/>
            <a:ext cx="1164182" cy="30068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5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6302" y="101002"/>
            <a:ext cx="955427" cy="494314"/>
          </a:xfrm>
        </p:spPr>
        <p:txBody>
          <a:bodyPr>
            <a:normAutofit/>
          </a:bodyPr>
          <a:lstStyle/>
          <a:p>
            <a:pPr algn="ctr"/>
            <a:r>
              <a:rPr lang="en-GB" sz="1500" b="1" dirty="0" err="1">
                <a:solidFill>
                  <a:schemeClr val="bg1"/>
                </a:solidFill>
              </a:rPr>
              <a:t>hablar</a:t>
            </a:r>
            <a:endParaRPr lang="en-GB" sz="1500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89472" y="167257"/>
            <a:ext cx="700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2000" dirty="0">
                <a:solidFill>
                  <a:srgbClr val="002060"/>
                </a:solidFill>
                <a:latin typeface="Century Gothic"/>
              </a:rPr>
              <a:t>Ask:</a:t>
            </a:r>
          </a:p>
        </p:txBody>
      </p:sp>
      <p:sp>
        <p:nvSpPr>
          <p:cNvPr id="54" name="Rectangle 1">
            <a:extLst>
              <a:ext uri="{FF2B5EF4-FFF2-40B4-BE49-F238E27FC236}">
                <a16:creationId xmlns:a16="http://schemas.microsoft.com/office/drawing/2014/main" id="{4A09D11C-279E-0D4A-8915-433A6B4FFFD9}"/>
              </a:ext>
            </a:extLst>
          </p:cNvPr>
          <p:cNvSpPr/>
          <p:nvPr/>
        </p:nvSpPr>
        <p:spPr>
          <a:xfrm>
            <a:off x="158446" y="585780"/>
            <a:ext cx="2641659" cy="1197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ES_tradnl" sz="2000" dirty="0">
              <a:solidFill>
                <a:srgbClr val="203864"/>
              </a:solidFill>
              <a:latin typeface="Century Gothic"/>
            </a:endParaRPr>
          </a:p>
        </p:txBody>
      </p:sp>
      <p:sp>
        <p:nvSpPr>
          <p:cNvPr id="56" name="Text Box 10">
            <a:extLst>
              <a:ext uri="{FF2B5EF4-FFF2-40B4-BE49-F238E27FC236}">
                <a16:creationId xmlns:a16="http://schemas.microsoft.com/office/drawing/2014/main" id="{A49076E6-9C53-9E44-A295-835563865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003" y="579897"/>
            <a:ext cx="264599" cy="38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D20AB819-8608-BF43-8A95-C4CFD0078EC1}"/>
              </a:ext>
            </a:extLst>
          </p:cNvPr>
          <p:cNvSpPr txBox="1"/>
          <p:nvPr/>
        </p:nvSpPr>
        <p:spPr>
          <a:xfrm>
            <a:off x="-4594" y="675252"/>
            <a:ext cx="21489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endParaRPr lang="es-ES_tradnl" sz="2000" b="1" dirty="0">
              <a:solidFill>
                <a:prstClr val="black"/>
              </a:solidFill>
              <a:latin typeface="Century Gothic"/>
            </a:endParaRPr>
          </a:p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normalmente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no</a:t>
            </a: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CC52C97F-1EEE-EB46-BAA0-178BDF6AE6A5}"/>
              </a:ext>
            </a:extLst>
          </p:cNvPr>
          <p:cNvSpPr txBox="1"/>
          <p:nvPr/>
        </p:nvSpPr>
        <p:spPr>
          <a:xfrm>
            <a:off x="1678647" y="979181"/>
            <a:ext cx="13754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futuro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sí</a:t>
            </a:r>
          </a:p>
        </p:txBody>
      </p:sp>
      <p:sp>
        <p:nvSpPr>
          <p:cNvPr id="67" name="Rectangle 1">
            <a:extLst>
              <a:ext uri="{FF2B5EF4-FFF2-40B4-BE49-F238E27FC236}">
                <a16:creationId xmlns:a16="http://schemas.microsoft.com/office/drawing/2014/main" id="{ADD82075-BA7B-164D-B0B7-8EEBD8BAF7BE}"/>
              </a:ext>
            </a:extLst>
          </p:cNvPr>
          <p:cNvSpPr/>
          <p:nvPr/>
        </p:nvSpPr>
        <p:spPr>
          <a:xfrm>
            <a:off x="2891428" y="585780"/>
            <a:ext cx="2641659" cy="1197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ES_tradnl" sz="2000" dirty="0">
              <a:solidFill>
                <a:srgbClr val="203864"/>
              </a:solidFill>
              <a:latin typeface="Century Gothic"/>
            </a:endParaRPr>
          </a:p>
        </p:txBody>
      </p:sp>
      <p:sp>
        <p:nvSpPr>
          <p:cNvPr id="68" name="Text Box 10">
            <a:extLst>
              <a:ext uri="{FF2B5EF4-FFF2-40B4-BE49-F238E27FC236}">
                <a16:creationId xmlns:a16="http://schemas.microsoft.com/office/drawing/2014/main" id="{9C2D0312-631F-4E4F-9DC1-2F7850BB6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605" y="602610"/>
            <a:ext cx="264599" cy="38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F60EA6FE-2EA7-2F47-84DB-7E9F34A37C8E}"/>
              </a:ext>
            </a:extLst>
          </p:cNvPr>
          <p:cNvSpPr txBox="1"/>
          <p:nvPr/>
        </p:nvSpPr>
        <p:spPr>
          <a:xfrm>
            <a:off x="2865330" y="974393"/>
            <a:ext cx="1893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normalmente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no</a:t>
            </a: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227407AA-DF63-9B4B-9E6B-83CFF5719313}"/>
              </a:ext>
            </a:extLst>
          </p:cNvPr>
          <p:cNvSpPr txBox="1"/>
          <p:nvPr/>
        </p:nvSpPr>
        <p:spPr>
          <a:xfrm>
            <a:off x="4461717" y="972959"/>
            <a:ext cx="1368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futuro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sí</a:t>
            </a:r>
          </a:p>
        </p:txBody>
      </p:sp>
      <p:sp>
        <p:nvSpPr>
          <p:cNvPr id="71" name="Rectangle 1">
            <a:extLst>
              <a:ext uri="{FF2B5EF4-FFF2-40B4-BE49-F238E27FC236}">
                <a16:creationId xmlns:a16="http://schemas.microsoft.com/office/drawing/2014/main" id="{2AA32E79-1F13-594C-8958-5662AA6130DD}"/>
              </a:ext>
            </a:extLst>
          </p:cNvPr>
          <p:cNvSpPr/>
          <p:nvPr/>
        </p:nvSpPr>
        <p:spPr>
          <a:xfrm>
            <a:off x="158446" y="1962377"/>
            <a:ext cx="2641659" cy="1197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ES_tradnl" sz="2000" dirty="0">
              <a:solidFill>
                <a:srgbClr val="203864"/>
              </a:solidFill>
              <a:latin typeface="Century Gothic"/>
            </a:endParaRPr>
          </a:p>
        </p:txBody>
      </p:sp>
      <p:sp>
        <p:nvSpPr>
          <p:cNvPr id="73" name="Text Box 10">
            <a:extLst>
              <a:ext uri="{FF2B5EF4-FFF2-40B4-BE49-F238E27FC236}">
                <a16:creationId xmlns:a16="http://schemas.microsoft.com/office/drawing/2014/main" id="{EFCF74B0-B17D-B248-BB4A-64AC62B17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362" y="1946584"/>
            <a:ext cx="264599" cy="38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6125E3F9-0183-0147-B6AC-5787367D5B2C}"/>
              </a:ext>
            </a:extLst>
          </p:cNvPr>
          <p:cNvSpPr txBox="1"/>
          <p:nvPr/>
        </p:nvSpPr>
        <p:spPr>
          <a:xfrm>
            <a:off x="-40685" y="2351786"/>
            <a:ext cx="2207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normalmente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sí</a:t>
            </a:r>
          </a:p>
        </p:txBody>
      </p:sp>
      <p:sp>
        <p:nvSpPr>
          <p:cNvPr id="77" name="CuadroTexto 76">
            <a:extLst>
              <a:ext uri="{FF2B5EF4-FFF2-40B4-BE49-F238E27FC236}">
                <a16:creationId xmlns:a16="http://schemas.microsoft.com/office/drawing/2014/main" id="{48A212D3-A8B0-3B43-A747-41CC2F3C4149}"/>
              </a:ext>
            </a:extLst>
          </p:cNvPr>
          <p:cNvSpPr txBox="1"/>
          <p:nvPr/>
        </p:nvSpPr>
        <p:spPr>
          <a:xfrm>
            <a:off x="1682250" y="2363285"/>
            <a:ext cx="1368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futuro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no</a:t>
            </a:r>
          </a:p>
        </p:txBody>
      </p:sp>
      <p:sp>
        <p:nvSpPr>
          <p:cNvPr id="78" name="Rectangle 1">
            <a:extLst>
              <a:ext uri="{FF2B5EF4-FFF2-40B4-BE49-F238E27FC236}">
                <a16:creationId xmlns:a16="http://schemas.microsoft.com/office/drawing/2014/main" id="{FFCB44F4-AC0E-124D-B4F4-91EDB9A1392A}"/>
              </a:ext>
            </a:extLst>
          </p:cNvPr>
          <p:cNvSpPr/>
          <p:nvPr/>
        </p:nvSpPr>
        <p:spPr>
          <a:xfrm>
            <a:off x="2901501" y="1962377"/>
            <a:ext cx="2641659" cy="1197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ES_tradnl" sz="2000" dirty="0">
              <a:solidFill>
                <a:srgbClr val="203864"/>
              </a:solidFill>
              <a:latin typeface="Century Gothic"/>
            </a:endParaRPr>
          </a:p>
        </p:txBody>
      </p:sp>
      <p:sp>
        <p:nvSpPr>
          <p:cNvPr id="79" name="Text Box 10">
            <a:extLst>
              <a:ext uri="{FF2B5EF4-FFF2-40B4-BE49-F238E27FC236}">
                <a16:creationId xmlns:a16="http://schemas.microsoft.com/office/drawing/2014/main" id="{C4D8106E-B607-5C42-AF39-0CF1D1908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678" y="1979207"/>
            <a:ext cx="264599" cy="38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761D5C05-1FD5-6347-97F4-549CC0F0F8D3}"/>
              </a:ext>
            </a:extLst>
          </p:cNvPr>
          <p:cNvSpPr txBox="1"/>
          <p:nvPr/>
        </p:nvSpPr>
        <p:spPr>
          <a:xfrm>
            <a:off x="2873951" y="2323960"/>
            <a:ext cx="1845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normalmente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sí</a:t>
            </a:r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AB8323C5-B788-6F47-8BF7-0FD0BCE592B8}"/>
              </a:ext>
            </a:extLst>
          </p:cNvPr>
          <p:cNvSpPr txBox="1"/>
          <p:nvPr/>
        </p:nvSpPr>
        <p:spPr>
          <a:xfrm>
            <a:off x="4435759" y="2334165"/>
            <a:ext cx="1368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>
                <a:solidFill>
                  <a:prstClr val="black"/>
                </a:solidFill>
                <a:latin typeface="Century Gothic"/>
              </a:rPr>
              <a:t>futuro</a:t>
            </a:r>
            <a:endParaRPr lang="es-ES_tradnl" sz="2000" b="1" dirty="0">
              <a:solidFill>
                <a:prstClr val="black"/>
              </a:solidFill>
              <a:latin typeface="Century Gothic"/>
            </a:endParaRPr>
          </a:p>
          <a:p>
            <a:pPr algn="ctr" defTabSz="685800"/>
            <a:r>
              <a:rPr lang="es-ES_tradnl" sz="2000">
                <a:solidFill>
                  <a:prstClr val="black"/>
                </a:solidFill>
                <a:latin typeface="Century Gothic"/>
              </a:rPr>
              <a:t>no</a:t>
            </a:r>
            <a:endParaRPr lang="es-ES_tradnl" sz="2000" dirty="0">
              <a:solidFill>
                <a:prstClr val="black"/>
              </a:solidFill>
              <a:latin typeface="Century Gothic"/>
            </a:endParaRPr>
          </a:p>
        </p:txBody>
      </p:sp>
      <p:sp>
        <p:nvSpPr>
          <p:cNvPr id="92" name="Rectangle 1">
            <a:extLst>
              <a:ext uri="{FF2B5EF4-FFF2-40B4-BE49-F238E27FC236}">
                <a16:creationId xmlns:a16="http://schemas.microsoft.com/office/drawing/2014/main" id="{3393E01B-B6E1-C64E-A0DB-F99702574A3C}"/>
              </a:ext>
            </a:extLst>
          </p:cNvPr>
          <p:cNvSpPr/>
          <p:nvPr/>
        </p:nvSpPr>
        <p:spPr>
          <a:xfrm>
            <a:off x="148580" y="3342382"/>
            <a:ext cx="2651525" cy="1197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ES_tradnl" sz="2000" dirty="0">
              <a:solidFill>
                <a:srgbClr val="203864"/>
              </a:solidFill>
              <a:latin typeface="Century Gothic"/>
            </a:endParaRPr>
          </a:p>
        </p:txBody>
      </p:sp>
      <p:sp>
        <p:nvSpPr>
          <p:cNvPr id="93" name="Text Box 10">
            <a:extLst>
              <a:ext uri="{FF2B5EF4-FFF2-40B4-BE49-F238E27FC236}">
                <a16:creationId xmlns:a16="http://schemas.microsoft.com/office/drawing/2014/main" id="{0246E9D5-004F-374F-87F3-71C4FC49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496" y="3326588"/>
            <a:ext cx="264599" cy="38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16FA739B-857D-F94E-88F0-CC0E89BA1216}"/>
              </a:ext>
            </a:extLst>
          </p:cNvPr>
          <p:cNvSpPr txBox="1"/>
          <p:nvPr/>
        </p:nvSpPr>
        <p:spPr>
          <a:xfrm>
            <a:off x="103987" y="3721143"/>
            <a:ext cx="1895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normalmente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sí</a:t>
            </a:r>
          </a:p>
        </p:txBody>
      </p:sp>
      <p:sp>
        <p:nvSpPr>
          <p:cNvPr id="95" name="CuadroTexto 94">
            <a:extLst>
              <a:ext uri="{FF2B5EF4-FFF2-40B4-BE49-F238E27FC236}">
                <a16:creationId xmlns:a16="http://schemas.microsoft.com/office/drawing/2014/main" id="{690653BF-241D-A345-833C-518780E64C59}"/>
              </a:ext>
            </a:extLst>
          </p:cNvPr>
          <p:cNvSpPr txBox="1"/>
          <p:nvPr/>
        </p:nvSpPr>
        <p:spPr>
          <a:xfrm>
            <a:off x="1662900" y="3708888"/>
            <a:ext cx="1368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futuro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sí</a:t>
            </a:r>
          </a:p>
        </p:txBody>
      </p:sp>
      <p:sp>
        <p:nvSpPr>
          <p:cNvPr id="96" name="Rectangle 1">
            <a:extLst>
              <a:ext uri="{FF2B5EF4-FFF2-40B4-BE49-F238E27FC236}">
                <a16:creationId xmlns:a16="http://schemas.microsoft.com/office/drawing/2014/main" id="{B73A484A-2BEC-7741-9303-B490AE19BEBA}"/>
              </a:ext>
            </a:extLst>
          </p:cNvPr>
          <p:cNvSpPr/>
          <p:nvPr/>
        </p:nvSpPr>
        <p:spPr>
          <a:xfrm>
            <a:off x="2899677" y="3324572"/>
            <a:ext cx="2633617" cy="11974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s-ES_tradnl" sz="2000" dirty="0">
              <a:solidFill>
                <a:srgbClr val="203864"/>
              </a:solidFill>
              <a:latin typeface="Century Gothic"/>
            </a:endParaRPr>
          </a:p>
        </p:txBody>
      </p:sp>
      <p:sp>
        <p:nvSpPr>
          <p:cNvPr id="97" name="Text Box 10">
            <a:extLst>
              <a:ext uri="{FF2B5EF4-FFF2-40B4-BE49-F238E27FC236}">
                <a16:creationId xmlns:a16="http://schemas.microsoft.com/office/drawing/2014/main" id="{9F9F7209-5E6E-4945-A977-F31565FF5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812" y="3341402"/>
            <a:ext cx="264599" cy="38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x-none" sz="2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id="{4E7212CF-7F75-404F-B513-61F9EDFC855A}"/>
              </a:ext>
            </a:extLst>
          </p:cNvPr>
          <p:cNvSpPr txBox="1"/>
          <p:nvPr/>
        </p:nvSpPr>
        <p:spPr>
          <a:xfrm>
            <a:off x="2888559" y="3718464"/>
            <a:ext cx="1845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normalmente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sí</a:t>
            </a:r>
          </a:p>
        </p:txBody>
      </p:sp>
      <p:sp>
        <p:nvSpPr>
          <p:cNvPr id="99" name="CuadroTexto 98">
            <a:extLst>
              <a:ext uri="{FF2B5EF4-FFF2-40B4-BE49-F238E27FC236}">
                <a16:creationId xmlns:a16="http://schemas.microsoft.com/office/drawing/2014/main" id="{739F2A59-A322-3048-AC5F-52B3C0AE1F44}"/>
              </a:ext>
            </a:extLst>
          </p:cNvPr>
          <p:cNvSpPr txBox="1"/>
          <p:nvPr/>
        </p:nvSpPr>
        <p:spPr>
          <a:xfrm>
            <a:off x="4418729" y="3716162"/>
            <a:ext cx="1368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_tradnl" sz="2000" b="1" dirty="0">
                <a:solidFill>
                  <a:prstClr val="black"/>
                </a:solidFill>
                <a:latin typeface="Century Gothic"/>
              </a:rPr>
              <a:t>futuro</a:t>
            </a:r>
          </a:p>
          <a:p>
            <a:pPr algn="ctr" defTabSz="685800"/>
            <a:r>
              <a:rPr lang="es-ES_tradnl" sz="2000" dirty="0">
                <a:solidFill>
                  <a:prstClr val="black"/>
                </a:solidFill>
                <a:latin typeface="Century Gothic"/>
              </a:rPr>
              <a:t>no</a:t>
            </a:r>
          </a:p>
        </p:txBody>
      </p:sp>
      <p:sp>
        <p:nvSpPr>
          <p:cNvPr id="119" name="Text Box 2">
            <a:extLst>
              <a:ext uri="{FF2B5EF4-FFF2-40B4-BE49-F238E27FC236}">
                <a16:creationId xmlns:a16="http://schemas.microsoft.com/office/drawing/2014/main" id="{1113C86F-2086-9647-8390-5591CB61A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1951" y="811023"/>
            <a:ext cx="1662086" cy="10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Do you go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the mountains?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5" name="Text Box 2">
            <a:extLst>
              <a:ext uri="{FF2B5EF4-FFF2-40B4-BE49-F238E27FC236}">
                <a16:creationId xmlns:a16="http://schemas.microsoft.com/office/drawing/2014/main" id="{B7DDA86B-5EC8-5948-B7BF-6A4F52C44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4927" y="1979207"/>
            <a:ext cx="1521616" cy="110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Do you </a:t>
            </a: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go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the coast?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91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872" y="68137"/>
            <a:ext cx="1394934" cy="389820"/>
          </a:xfrm>
        </p:spPr>
        <p:txBody>
          <a:bodyPr>
            <a:normAutofit fontScale="90000"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Solución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29E932D3-4E27-4749-8AE0-552996D7C365}"/>
              </a:ext>
            </a:extLst>
          </p:cNvPr>
          <p:cNvSpPr/>
          <p:nvPr/>
        </p:nvSpPr>
        <p:spPr>
          <a:xfrm>
            <a:off x="742379" y="507846"/>
            <a:ext cx="1871255" cy="1197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15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E0B6178-4B8C-7043-A2EB-EE63CB7A7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213" y="805906"/>
            <a:ext cx="1830164" cy="70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Do you go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 the beach?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0">
            <a:extLst>
              <a:ext uri="{FF2B5EF4-FFF2-40B4-BE49-F238E27FC236}">
                <a16:creationId xmlns:a16="http://schemas.microsoft.com/office/drawing/2014/main" id="{36A40A61-3D75-1049-BC69-71C2B258F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742" y="518045"/>
            <a:ext cx="199465" cy="316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15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x-none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uadroTexto 4">
            <a:extLst>
              <a:ext uri="{FF2B5EF4-FFF2-40B4-BE49-F238E27FC236}">
                <a16:creationId xmlns:a16="http://schemas.microsoft.com/office/drawing/2014/main" id="{5E5F786F-FE48-7B4A-8559-76A7E69CF2DA}"/>
              </a:ext>
            </a:extLst>
          </p:cNvPr>
          <p:cNvSpPr txBox="1"/>
          <p:nvPr/>
        </p:nvSpPr>
        <p:spPr>
          <a:xfrm>
            <a:off x="1930226" y="71159"/>
            <a:ext cx="14350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x-none" sz="2000" b="1" dirty="0">
                <a:solidFill>
                  <a:srgbClr val="002060"/>
                </a:solidFill>
                <a:latin typeface="Century Gothic"/>
              </a:rPr>
              <a:t>Persona A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95C34A03-58EF-B742-AFE9-9B488A9F228E}"/>
              </a:ext>
            </a:extLst>
          </p:cNvPr>
          <p:cNvSpPr/>
          <p:nvPr/>
        </p:nvSpPr>
        <p:spPr>
          <a:xfrm>
            <a:off x="2714243" y="507846"/>
            <a:ext cx="1871255" cy="1197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15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9" name="Text Box 2">
            <a:extLst>
              <a:ext uri="{FF2B5EF4-FFF2-40B4-BE49-F238E27FC236}">
                <a16:creationId xmlns:a16="http://schemas.microsoft.com/office/drawing/2014/main" id="{69A45D71-3F71-CF4F-BF36-8A0201C80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1730" y="598987"/>
            <a:ext cx="1695542" cy="10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Are you going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 visit a museum?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A38D54D2-89EE-D345-82F0-08B756FDBA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1317" y="518045"/>
            <a:ext cx="199465" cy="316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15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x-none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E675CF1-0CF8-F643-A8C6-269FB69832A9}"/>
              </a:ext>
            </a:extLst>
          </p:cNvPr>
          <p:cNvSpPr/>
          <p:nvPr/>
        </p:nvSpPr>
        <p:spPr>
          <a:xfrm>
            <a:off x="740954" y="1947239"/>
            <a:ext cx="1871255" cy="1197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15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F61A75A8-9EBF-0541-911E-CFF464BC0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954" y="2045477"/>
            <a:ext cx="1750517" cy="10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Are you going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 visit Italy?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CCCA9772-B13A-CC49-AC13-2BBF96019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956" y="1967718"/>
            <a:ext cx="199465" cy="316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15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x-none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6061A976-9596-474D-8C01-C628EAAB4A66}"/>
              </a:ext>
            </a:extLst>
          </p:cNvPr>
          <p:cNvSpPr/>
          <p:nvPr/>
        </p:nvSpPr>
        <p:spPr>
          <a:xfrm>
            <a:off x="2712818" y="1947239"/>
            <a:ext cx="1871255" cy="1197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15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029BF768-23CD-A84E-AD51-71608B342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1581" y="2260108"/>
            <a:ext cx="1871013" cy="70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Do you go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the cinema?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D6BABF5A-DD37-B447-9580-292ED528D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8746" y="1967893"/>
            <a:ext cx="199465" cy="316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15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x-none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">
            <a:extLst>
              <a:ext uri="{FF2B5EF4-FFF2-40B4-BE49-F238E27FC236}">
                <a16:creationId xmlns:a16="http://schemas.microsoft.com/office/drawing/2014/main" id="{90338776-F980-6B40-809A-16CF75A13513}"/>
              </a:ext>
            </a:extLst>
          </p:cNvPr>
          <p:cNvSpPr/>
          <p:nvPr/>
        </p:nvSpPr>
        <p:spPr>
          <a:xfrm>
            <a:off x="742379" y="3360362"/>
            <a:ext cx="1871255" cy="1197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15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9" name="Text Box 10">
            <a:extLst>
              <a:ext uri="{FF2B5EF4-FFF2-40B4-BE49-F238E27FC236}">
                <a16:creationId xmlns:a16="http://schemas.microsoft.com/office/drawing/2014/main" id="{021D7EAC-089F-8A4E-BEAC-7DCDCE47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0742" y="3379702"/>
            <a:ext cx="199465" cy="316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15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x-none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">
            <a:extLst>
              <a:ext uri="{FF2B5EF4-FFF2-40B4-BE49-F238E27FC236}">
                <a16:creationId xmlns:a16="http://schemas.microsoft.com/office/drawing/2014/main" id="{5404FA5A-2C1D-1149-AFA1-6621F0B7AA85}"/>
              </a:ext>
            </a:extLst>
          </p:cNvPr>
          <p:cNvSpPr/>
          <p:nvPr/>
        </p:nvSpPr>
        <p:spPr>
          <a:xfrm>
            <a:off x="2712816" y="3360362"/>
            <a:ext cx="1871255" cy="1197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15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B28289DA-593D-FE43-BCAA-DF0654DF7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9368" y="3685931"/>
            <a:ext cx="1610722" cy="70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Do you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go to parties?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80BEF186-068D-AA42-A8CC-95F775003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783" y="3376026"/>
            <a:ext cx="199465" cy="316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15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x-none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ectangle 1">
            <a:extLst>
              <a:ext uri="{FF2B5EF4-FFF2-40B4-BE49-F238E27FC236}">
                <a16:creationId xmlns:a16="http://schemas.microsoft.com/office/drawing/2014/main" id="{7962ADB6-26C4-AF4E-8BCB-FC022414A027}"/>
              </a:ext>
            </a:extLst>
          </p:cNvPr>
          <p:cNvSpPr/>
          <p:nvPr/>
        </p:nvSpPr>
        <p:spPr>
          <a:xfrm>
            <a:off x="4953973" y="516012"/>
            <a:ext cx="1871255" cy="1197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15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4" name="Text Box 2">
            <a:extLst>
              <a:ext uri="{FF2B5EF4-FFF2-40B4-BE49-F238E27FC236}">
                <a16:creationId xmlns:a16="http://schemas.microsoft.com/office/drawing/2014/main" id="{13690F22-D6AD-684E-A212-BD0283B4E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1546" y="641245"/>
            <a:ext cx="1588835" cy="10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Are you going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visit Spain?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438E32CB-89FB-8243-A888-DEC968BAA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9482" y="564386"/>
            <a:ext cx="199465" cy="316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15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x-none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1">
            <a:extLst>
              <a:ext uri="{FF2B5EF4-FFF2-40B4-BE49-F238E27FC236}">
                <a16:creationId xmlns:a16="http://schemas.microsoft.com/office/drawing/2014/main" id="{9A4AF7BB-05C1-924D-B397-1B2FCDE8B37B}"/>
              </a:ext>
            </a:extLst>
          </p:cNvPr>
          <p:cNvSpPr/>
          <p:nvPr/>
        </p:nvSpPr>
        <p:spPr>
          <a:xfrm>
            <a:off x="6925838" y="512615"/>
            <a:ext cx="1871255" cy="1197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15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7" name="Text Box 2">
            <a:extLst>
              <a:ext uri="{FF2B5EF4-FFF2-40B4-BE49-F238E27FC236}">
                <a16:creationId xmlns:a16="http://schemas.microsoft.com/office/drawing/2014/main" id="{1113C86F-2086-9647-8390-5591CB61A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7258" y="673523"/>
            <a:ext cx="1625560" cy="10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Do you go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 the mountains?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0">
            <a:extLst>
              <a:ext uri="{FF2B5EF4-FFF2-40B4-BE49-F238E27FC236}">
                <a16:creationId xmlns:a16="http://schemas.microsoft.com/office/drawing/2014/main" id="{3C159373-67D7-9342-ABD2-7739890E1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4818" y="564386"/>
            <a:ext cx="199465" cy="316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15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x-none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1">
            <a:extLst>
              <a:ext uri="{FF2B5EF4-FFF2-40B4-BE49-F238E27FC236}">
                <a16:creationId xmlns:a16="http://schemas.microsoft.com/office/drawing/2014/main" id="{2B054773-BA69-DE48-8D35-A884B07C2E02}"/>
              </a:ext>
            </a:extLst>
          </p:cNvPr>
          <p:cNvSpPr/>
          <p:nvPr/>
        </p:nvSpPr>
        <p:spPr>
          <a:xfrm>
            <a:off x="4952547" y="1922136"/>
            <a:ext cx="1871255" cy="1197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15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1" name="Text Box 10">
            <a:extLst>
              <a:ext uri="{FF2B5EF4-FFF2-40B4-BE49-F238E27FC236}">
                <a16:creationId xmlns:a16="http://schemas.microsoft.com/office/drawing/2014/main" id="{FA5A3221-CC71-3846-BF2C-F9FA4EB2F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8591" y="1950285"/>
            <a:ext cx="199465" cy="316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15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x-none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Rectangle 1">
            <a:extLst>
              <a:ext uri="{FF2B5EF4-FFF2-40B4-BE49-F238E27FC236}">
                <a16:creationId xmlns:a16="http://schemas.microsoft.com/office/drawing/2014/main" id="{AE723BB4-4416-E547-8621-EC0F87439B92}"/>
              </a:ext>
            </a:extLst>
          </p:cNvPr>
          <p:cNvSpPr/>
          <p:nvPr/>
        </p:nvSpPr>
        <p:spPr>
          <a:xfrm>
            <a:off x="6924412" y="1918739"/>
            <a:ext cx="1871255" cy="1197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15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3" name="Text Box 2">
            <a:extLst>
              <a:ext uri="{FF2B5EF4-FFF2-40B4-BE49-F238E27FC236}">
                <a16:creationId xmlns:a16="http://schemas.microsoft.com/office/drawing/2014/main" id="{B7DDA86B-5EC8-5948-B7BF-6A4F52C44E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4411" y="2290766"/>
            <a:ext cx="1789426" cy="70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Do you go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 the coast?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0">
            <a:extLst>
              <a:ext uri="{FF2B5EF4-FFF2-40B4-BE49-F238E27FC236}">
                <a16:creationId xmlns:a16="http://schemas.microsoft.com/office/drawing/2014/main" id="{AAE11D32-D3F5-1645-97D4-595FA124B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1825" y="1925355"/>
            <a:ext cx="213456" cy="3034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15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x-none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ctangle 1">
            <a:extLst>
              <a:ext uri="{FF2B5EF4-FFF2-40B4-BE49-F238E27FC236}">
                <a16:creationId xmlns:a16="http://schemas.microsoft.com/office/drawing/2014/main" id="{5B859040-D01D-6F45-81D0-9E4DB6CB48EF}"/>
              </a:ext>
            </a:extLst>
          </p:cNvPr>
          <p:cNvSpPr/>
          <p:nvPr/>
        </p:nvSpPr>
        <p:spPr>
          <a:xfrm>
            <a:off x="4953973" y="3368527"/>
            <a:ext cx="1871255" cy="119743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15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7" name="Text Box 10">
            <a:extLst>
              <a:ext uri="{FF2B5EF4-FFF2-40B4-BE49-F238E27FC236}">
                <a16:creationId xmlns:a16="http://schemas.microsoft.com/office/drawing/2014/main" id="{E56F6244-A83A-ED47-BAF3-A33304757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1814" y="3421267"/>
            <a:ext cx="199465" cy="316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15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x-none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Rectangle 1">
            <a:extLst>
              <a:ext uri="{FF2B5EF4-FFF2-40B4-BE49-F238E27FC236}">
                <a16:creationId xmlns:a16="http://schemas.microsoft.com/office/drawing/2014/main" id="{BB875CBF-847A-8148-9496-A28E3D29F5B1}"/>
              </a:ext>
            </a:extLst>
          </p:cNvPr>
          <p:cNvSpPr/>
          <p:nvPr/>
        </p:nvSpPr>
        <p:spPr>
          <a:xfrm>
            <a:off x="6924411" y="3370287"/>
            <a:ext cx="1871255" cy="11884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/>
            <a:endParaRPr lang="es-ES_tradnl" sz="15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9" name="Text Box 2">
            <a:extLst>
              <a:ext uri="{FF2B5EF4-FFF2-40B4-BE49-F238E27FC236}">
                <a16:creationId xmlns:a16="http://schemas.microsoft.com/office/drawing/2014/main" id="{478C5135-D2D7-B347-84E3-34DC39ADD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5950" y="3448859"/>
            <a:ext cx="1928175" cy="110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Are you </a:t>
            </a: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going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go shopping?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ext Box 10">
            <a:extLst>
              <a:ext uri="{FF2B5EF4-FFF2-40B4-BE49-F238E27FC236}">
                <a16:creationId xmlns:a16="http://schemas.microsoft.com/office/drawing/2014/main" id="{725F1B7A-7745-7444-80D1-4458F8944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5812" y="3376260"/>
            <a:ext cx="199465" cy="3162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defTabSz="685800">
              <a:lnSpc>
                <a:spcPct val="107000"/>
              </a:lnSpc>
              <a:spcAft>
                <a:spcPts val="600"/>
              </a:spcAft>
            </a:pPr>
            <a:r>
              <a:rPr lang="en-GB" sz="1500" b="1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endParaRPr lang="x-none" sz="15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CuadroTexto 4">
            <a:extLst>
              <a:ext uri="{FF2B5EF4-FFF2-40B4-BE49-F238E27FC236}">
                <a16:creationId xmlns:a16="http://schemas.microsoft.com/office/drawing/2014/main" id="{5E5F786F-FE48-7B4A-8559-76A7E69CF2DA}"/>
              </a:ext>
            </a:extLst>
          </p:cNvPr>
          <p:cNvSpPr txBox="1"/>
          <p:nvPr/>
        </p:nvSpPr>
        <p:spPr>
          <a:xfrm>
            <a:off x="6172991" y="66055"/>
            <a:ext cx="1394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x-none" sz="2000" b="1" dirty="0">
                <a:solidFill>
                  <a:srgbClr val="002060"/>
                </a:solidFill>
                <a:latin typeface="Century Gothic"/>
              </a:rPr>
              <a:t>Persona </a:t>
            </a:r>
            <a:r>
              <a:rPr lang="en-GB" sz="2000" b="1" dirty="0">
                <a:solidFill>
                  <a:srgbClr val="002060"/>
                </a:solidFill>
                <a:latin typeface="Century Gothic"/>
              </a:rPr>
              <a:t>B</a:t>
            </a:r>
            <a:endParaRPr lang="x-none" sz="2000" b="1" dirty="0">
              <a:solidFill>
                <a:srgbClr val="002060"/>
              </a:solidFill>
              <a:latin typeface="Century Gothic"/>
            </a:endParaRPr>
          </a:p>
        </p:txBody>
      </p:sp>
      <p:pic>
        <p:nvPicPr>
          <p:cNvPr id="42" name="Picture 8" descr="green checkmark">
            <a:extLst>
              <a:ext uri="{FF2B5EF4-FFF2-40B4-BE49-F238E27FC236}">
                <a16:creationId xmlns:a16="http://schemas.microsoft.com/office/drawing/2014/main" id="{4E970BB9-3CE8-6146-AB3D-D605FFED07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452" y="452966"/>
            <a:ext cx="323072" cy="336533"/>
          </a:xfrm>
          <a:prstGeom prst="rect">
            <a:avLst/>
          </a:prstGeom>
        </p:spPr>
      </p:pic>
      <p:pic>
        <p:nvPicPr>
          <p:cNvPr id="44" name="Picture 2" descr="Cross Clip Art at Clk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7553" y="1911344"/>
            <a:ext cx="357089" cy="357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green checkmark">
            <a:extLst>
              <a:ext uri="{FF2B5EF4-FFF2-40B4-BE49-F238E27FC236}">
                <a16:creationId xmlns:a16="http://schemas.microsoft.com/office/drawing/2014/main" id="{4E970BB9-3CE8-6146-AB3D-D605FFED07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547" y="1886621"/>
            <a:ext cx="323072" cy="336533"/>
          </a:xfrm>
          <a:prstGeom prst="rect">
            <a:avLst/>
          </a:prstGeom>
        </p:spPr>
      </p:pic>
      <p:pic>
        <p:nvPicPr>
          <p:cNvPr id="51" name="Picture 8" descr="green checkmark">
            <a:extLst>
              <a:ext uri="{FF2B5EF4-FFF2-40B4-BE49-F238E27FC236}">
                <a16:creationId xmlns:a16="http://schemas.microsoft.com/office/drawing/2014/main" id="{4E970BB9-3CE8-6146-AB3D-D605FFED07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04" y="472978"/>
            <a:ext cx="323072" cy="336533"/>
          </a:xfrm>
          <a:prstGeom prst="rect">
            <a:avLst/>
          </a:prstGeom>
        </p:spPr>
      </p:pic>
      <p:pic>
        <p:nvPicPr>
          <p:cNvPr id="55" name="Picture 8" descr="green checkmark">
            <a:extLst>
              <a:ext uri="{FF2B5EF4-FFF2-40B4-BE49-F238E27FC236}">
                <a16:creationId xmlns:a16="http://schemas.microsoft.com/office/drawing/2014/main" id="{4E970BB9-3CE8-6146-AB3D-D605FFED07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998" y="3294650"/>
            <a:ext cx="323072" cy="336533"/>
          </a:xfrm>
          <a:prstGeom prst="rect">
            <a:avLst/>
          </a:prstGeom>
        </p:spPr>
      </p:pic>
      <p:pic>
        <p:nvPicPr>
          <p:cNvPr id="59" name="Picture 2" descr="Cross Clip Art at Clk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305" y="420442"/>
            <a:ext cx="357089" cy="357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Cross Clip Art at Clk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116" y="1813148"/>
            <a:ext cx="357089" cy="357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green checkmark">
            <a:extLst>
              <a:ext uri="{FF2B5EF4-FFF2-40B4-BE49-F238E27FC236}">
                <a16:creationId xmlns:a16="http://schemas.microsoft.com/office/drawing/2014/main" id="{4E970BB9-3CE8-6146-AB3D-D605FFED07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658" y="3280593"/>
            <a:ext cx="323072" cy="336533"/>
          </a:xfrm>
          <a:prstGeom prst="rect">
            <a:avLst/>
          </a:prstGeom>
        </p:spPr>
      </p:pic>
      <p:pic>
        <p:nvPicPr>
          <p:cNvPr id="61" name="Picture 8" descr="green checkmark">
            <a:extLst>
              <a:ext uri="{FF2B5EF4-FFF2-40B4-BE49-F238E27FC236}">
                <a16:creationId xmlns:a16="http://schemas.microsoft.com/office/drawing/2014/main" id="{4E970BB9-3CE8-6146-AB3D-D605FFED07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0402" y="1877210"/>
            <a:ext cx="323072" cy="336533"/>
          </a:xfrm>
          <a:prstGeom prst="rect">
            <a:avLst/>
          </a:prstGeom>
        </p:spPr>
      </p:pic>
      <p:pic>
        <p:nvPicPr>
          <p:cNvPr id="62" name="Picture 2" descr="Cross Clip Art at Clk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508" y="3313422"/>
            <a:ext cx="357089" cy="357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8E1E5C83-6704-C24E-A36F-7B18EACE4B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94" y="3539901"/>
            <a:ext cx="1894331" cy="10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Are you going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meet up with friends?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D7DCB699-9DE9-AA41-90D7-DC133CC61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2617" y="2084416"/>
            <a:ext cx="1861185" cy="1031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Are you going to </a:t>
            </a: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use Instagram?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id="{B46C66A8-A4E5-B040-BDC4-81D8ED09D8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4464" y="3478246"/>
            <a:ext cx="1871255" cy="1108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b="1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Do you go </a:t>
            </a: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GB" sz="2000" dirty="0">
                <a:solidFill>
                  <a:srgbClr val="002060"/>
                </a:solidFill>
                <a:latin typeface="Century Gothic"/>
                <a:ea typeface="Calibri" panose="020F0502020204030204" pitchFamily="34" charset="0"/>
                <a:cs typeface="Times New Roman" panose="02020603050405020304" pitchFamily="18" charset="0"/>
              </a:rPr>
              <a:t>to interesting places?</a:t>
            </a:r>
            <a:endParaRPr lang="x-none" sz="2000" dirty="0">
              <a:solidFill>
                <a:srgbClr val="002060"/>
              </a:solidFill>
              <a:latin typeface="Century Gothic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Picture 2" descr="Cross Clip Art at Clker">
            <a:extLst>
              <a:ext uri="{FF2B5EF4-FFF2-40B4-BE49-F238E27FC236}">
                <a16:creationId xmlns:a16="http://schemas.microsoft.com/office/drawing/2014/main" id="{A373CA5B-EF96-CF4A-935F-C8CA39313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936" y="439175"/>
            <a:ext cx="357089" cy="3570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green checkmark">
            <a:extLst>
              <a:ext uri="{FF2B5EF4-FFF2-40B4-BE49-F238E27FC236}">
                <a16:creationId xmlns:a16="http://schemas.microsoft.com/office/drawing/2014/main" id="{FAC595BA-9D83-A846-A46C-3E9B1BBE22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9391" y="3288113"/>
            <a:ext cx="323072" cy="3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651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">
            <a:extLst>
              <a:ext uri="{FF2B5EF4-FFF2-40B4-BE49-F238E27FC236}">
                <a16:creationId xmlns:a16="http://schemas.microsoft.com/office/drawing/2014/main" id="{5F0C70E0-291F-324D-A161-29390E77A6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42364"/>
            <a:ext cx="4986867" cy="650346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D7054004-D91F-44A0-BC5F-8D0E8349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6" y="151075"/>
            <a:ext cx="4279739" cy="530887"/>
          </a:xfrm>
        </p:spPr>
        <p:txBody>
          <a:bodyPr>
            <a:normAutofit/>
          </a:bodyPr>
          <a:lstStyle/>
          <a:p>
            <a:r>
              <a:rPr lang="en-GB" sz="2700" b="1" dirty="0" err="1">
                <a:solidFill>
                  <a:schemeClr val="bg1"/>
                </a:solidFill>
              </a:rPr>
              <a:t>Deberes</a:t>
            </a:r>
            <a:endParaRPr lang="en-GB" sz="2700" b="1" dirty="0">
              <a:solidFill>
                <a:schemeClr val="bg1"/>
              </a:solidFill>
            </a:endParaRPr>
          </a:p>
        </p:txBody>
      </p:sp>
      <p:sp>
        <p:nvSpPr>
          <p:cNvPr id="2" name="Llamada rectangular redondeada 1">
            <a:extLst>
              <a:ext uri="{FF2B5EF4-FFF2-40B4-BE49-F238E27FC236}">
                <a16:creationId xmlns:a16="http://schemas.microsoft.com/office/drawing/2014/main" id="{E5EF80CB-BD40-874F-9EB2-25F659D286A0}"/>
              </a:ext>
            </a:extLst>
          </p:cNvPr>
          <p:cNvSpPr/>
          <p:nvPr/>
        </p:nvSpPr>
        <p:spPr>
          <a:xfrm>
            <a:off x="1853995" y="1056966"/>
            <a:ext cx="2192593" cy="1205066"/>
          </a:xfrm>
          <a:prstGeom prst="wedgeRoundRectCallout">
            <a:avLst>
              <a:gd name="adj1" fmla="val -44600"/>
              <a:gd name="adj2" fmla="val 6413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400" dirty="0">
                <a:solidFill>
                  <a:srgbClr val="002060"/>
                </a:solidFill>
              </a:rPr>
              <a:t>¡No hay deberes!</a:t>
            </a:r>
          </a:p>
        </p:txBody>
      </p:sp>
      <p:pic>
        <p:nvPicPr>
          <p:cNvPr id="5" name="Imagen 4" descr="Forma, Círculo&#10;&#10;Descripción generada automáticamente">
            <a:extLst>
              <a:ext uri="{FF2B5EF4-FFF2-40B4-BE49-F238E27FC236}">
                <a16:creationId xmlns:a16="http://schemas.microsoft.com/office/drawing/2014/main" id="{0204D01D-8FF8-244C-B602-0A48605D2F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278" y="818970"/>
            <a:ext cx="2289954" cy="2289954"/>
          </a:xfrm>
          <a:prstGeom prst="rect">
            <a:avLst/>
          </a:prstGeom>
        </p:spPr>
      </p:pic>
      <p:pic>
        <p:nvPicPr>
          <p:cNvPr id="7" name="Imagen 6" descr="Forma, Círculo&#10;&#10;Descripción generada automáticamente">
            <a:extLst>
              <a:ext uri="{FF2B5EF4-FFF2-40B4-BE49-F238E27FC236}">
                <a16:creationId xmlns:a16="http://schemas.microsoft.com/office/drawing/2014/main" id="{1A5356F1-F476-124C-A032-672516A150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684" y="2323119"/>
            <a:ext cx="2289955" cy="2289955"/>
          </a:xfrm>
          <a:prstGeom prst="rect">
            <a:avLst/>
          </a:prstGeom>
        </p:spPr>
      </p:pic>
      <p:sp>
        <p:nvSpPr>
          <p:cNvPr id="11" name="Llamada rectangular redondeada 10">
            <a:extLst>
              <a:ext uri="{FF2B5EF4-FFF2-40B4-BE49-F238E27FC236}">
                <a16:creationId xmlns:a16="http://schemas.microsoft.com/office/drawing/2014/main" id="{B4D90070-A9A1-4F4D-8B11-9EC4AEE4272D}"/>
              </a:ext>
            </a:extLst>
          </p:cNvPr>
          <p:cNvSpPr/>
          <p:nvPr/>
        </p:nvSpPr>
        <p:spPr>
          <a:xfrm>
            <a:off x="4572000" y="2326906"/>
            <a:ext cx="2192593" cy="1205066"/>
          </a:xfrm>
          <a:prstGeom prst="wedgeRoundRectCallout">
            <a:avLst>
              <a:gd name="adj1" fmla="val 60781"/>
              <a:gd name="adj2" fmla="val 8697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400" dirty="0">
                <a:solidFill>
                  <a:srgbClr val="002060"/>
                </a:solidFill>
              </a:rPr>
              <a:t>¡Felices vacaciones!</a:t>
            </a:r>
          </a:p>
        </p:txBody>
      </p:sp>
      <p:pic>
        <p:nvPicPr>
          <p:cNvPr id="3074" name="Picture 2" descr="sol de verano png - Clip Art Library">
            <a:extLst>
              <a:ext uri="{FF2B5EF4-FFF2-40B4-BE49-F238E27FC236}">
                <a16:creationId xmlns:a16="http://schemas.microsoft.com/office/drawing/2014/main" id="{1399AAF3-A309-1A48-8958-F4AD77A12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997" y="246196"/>
            <a:ext cx="1425995" cy="120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Beach Scene Cliparts, Download Free Clip Art, Free Clip Art ...">
            <a:extLst>
              <a:ext uri="{FF2B5EF4-FFF2-40B4-BE49-F238E27FC236}">
                <a16:creationId xmlns:a16="http://schemas.microsoft.com/office/drawing/2014/main" id="{BAE5295B-0190-B247-96DE-60E1AF8BF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800" y="2704903"/>
            <a:ext cx="2421868" cy="17852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mountain clipart transparent background - Clip Art Library">
            <a:extLst>
              <a:ext uri="{FF2B5EF4-FFF2-40B4-BE49-F238E27FC236}">
                <a16:creationId xmlns:a16="http://schemas.microsoft.com/office/drawing/2014/main" id="{B96A842F-EB24-6B46-A39F-5022A974E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7" t="-8497" r="329" b="-276"/>
          <a:stretch/>
        </p:blipFill>
        <p:spPr bwMode="auto">
          <a:xfrm>
            <a:off x="4896426" y="1015942"/>
            <a:ext cx="2939067" cy="130717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black and white books clip art - Clip Art Library">
            <a:extLst>
              <a:ext uri="{FF2B5EF4-FFF2-40B4-BE49-F238E27FC236}">
                <a16:creationId xmlns:a16="http://schemas.microsoft.com/office/drawing/2014/main" id="{3CB471FD-0187-3746-83A1-EE7C08053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1" y="3261275"/>
            <a:ext cx="1875654" cy="154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Digital SLR Camera - Camera Transparent PNG Image png download ...">
            <a:extLst>
              <a:ext uri="{FF2B5EF4-FFF2-40B4-BE49-F238E27FC236}">
                <a16:creationId xmlns:a16="http://schemas.microsoft.com/office/drawing/2014/main" id="{6A330A9B-0C2A-A748-9F9A-1BE56F159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26" y="246196"/>
            <a:ext cx="1045574" cy="97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Free Mountain Bike Clipart, Download Free Clip Art, Free Clip Art ...">
            <a:extLst>
              <a:ext uri="{FF2B5EF4-FFF2-40B4-BE49-F238E27FC236}">
                <a16:creationId xmlns:a16="http://schemas.microsoft.com/office/drawing/2014/main" id="{435FCA93-1F41-7D41-A2B0-B4DA9E02D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636">
            <a:off x="4325586" y="3371060"/>
            <a:ext cx="1760324" cy="111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921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6705600" y="193651"/>
            <a:ext cx="2240509" cy="329633"/>
          </a:xfrm>
          <a:prstGeom prst="roundRect">
            <a:avLst/>
          </a:prstGeom>
          <a:solidFill>
            <a:srgbClr val="F0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43" tIns="34289" rIns="68543" bIns="34289" rtlCol="0" anchor="ctr"/>
          <a:lstStyle/>
          <a:p>
            <a:pPr algn="ctr"/>
            <a:r>
              <a:rPr lang="en-GB" sz="1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1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escribir</a:t>
            </a:r>
            <a:endParaRPr lang="en-GB" sz="18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 descr="Mexi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52" y="1241337"/>
            <a:ext cx="4388907" cy="299784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4220943" y="1601094"/>
            <a:ext cx="498359" cy="13835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4819" y="142756"/>
            <a:ext cx="7161600" cy="653735"/>
          </a:xfrm>
        </p:spPr>
        <p:txBody>
          <a:bodyPr>
            <a:no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Vamos a practicar con las SSC [j] y [gu]. </a:t>
            </a:r>
            <a:br>
              <a:rPr lang="en-US" sz="2000">
                <a:solidFill>
                  <a:srgbClr val="002060"/>
                </a:solidFill>
              </a:rPr>
            </a:br>
            <a:r>
              <a:rPr lang="en-US" sz="2000">
                <a:solidFill>
                  <a:srgbClr val="002060"/>
                </a:solidFill>
              </a:rPr>
              <a:t>Escucha y escribe los nombres de los lugares en México.</a:t>
            </a:r>
            <a:endParaRPr lang="en-US" sz="2000" dirty="0">
              <a:solidFill>
                <a:srgbClr val="002060"/>
              </a:solidFill>
            </a:endParaRPr>
          </a:p>
        </p:txBody>
      </p:sp>
      <p:cxnSp>
        <p:nvCxnSpPr>
          <p:cNvPr id="12" name="Straight Arrow Connector 11"/>
          <p:cNvCxnSpPr>
            <a:stCxn id="50" idx="1"/>
          </p:cNvCxnSpPr>
          <p:nvPr/>
        </p:nvCxnSpPr>
        <p:spPr>
          <a:xfrm>
            <a:off x="2752053" y="1147099"/>
            <a:ext cx="858894" cy="414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900489" y="1238594"/>
            <a:ext cx="326036" cy="1798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0" idx="0"/>
          </p:cNvCxnSpPr>
          <p:nvPr/>
        </p:nvCxnSpPr>
        <p:spPr>
          <a:xfrm flipV="1">
            <a:off x="2544748" y="3098988"/>
            <a:ext cx="1404003" cy="9912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53" idx="2"/>
          </p:cNvCxnSpPr>
          <p:nvPr/>
        </p:nvCxnSpPr>
        <p:spPr>
          <a:xfrm flipH="1">
            <a:off x="4346091" y="2842810"/>
            <a:ext cx="2094031" cy="3315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69" idx="3"/>
          </p:cNvCxnSpPr>
          <p:nvPr/>
        </p:nvCxnSpPr>
        <p:spPr>
          <a:xfrm flipV="1">
            <a:off x="1622121" y="3040813"/>
            <a:ext cx="2159115" cy="1259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54" idx="2"/>
          </p:cNvCxnSpPr>
          <p:nvPr/>
        </p:nvCxnSpPr>
        <p:spPr>
          <a:xfrm flipH="1" flipV="1">
            <a:off x="4752977" y="3528476"/>
            <a:ext cx="1751717" cy="701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52" idx="2"/>
          </p:cNvCxnSpPr>
          <p:nvPr/>
        </p:nvCxnSpPr>
        <p:spPr>
          <a:xfrm flipH="1">
            <a:off x="4528818" y="1894825"/>
            <a:ext cx="1613923" cy="5434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469037" y="3596274"/>
            <a:ext cx="208576" cy="6794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68" idx="3"/>
          </p:cNvCxnSpPr>
          <p:nvPr/>
        </p:nvCxnSpPr>
        <p:spPr>
          <a:xfrm>
            <a:off x="1889547" y="2328179"/>
            <a:ext cx="1375880" cy="1121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Action Button: Custom 16">
            <a:hlinkClick r:id="" action="ppaction://noaction" highlightClick="1">
              <a:snd r:embed="rId4" name="Tijuana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73198" y="86564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5" name="Action Button: Custom 16">
            <a:hlinkClick r:id="" action="ppaction://noaction" highlightClick="1">
              <a:snd r:embed="rId5" name="Navojoa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73198" y="213576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46" name="Action Button: Custom 16">
            <a:hlinkClick r:id="" action="ppaction://noaction" highlightClick="1">
              <a:snd r:embed="rId6" name="Jalisc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91874" y="297627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9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47" name="Action Button: Custom 16">
            <a:hlinkClick r:id="" action="ppaction://noaction" highlightClick="1">
              <a:snd r:embed="rId7" name="Guadalajara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1081677" y="407829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48" name="Action Button: Custom 16">
            <a:hlinkClick r:id="" action="ppaction://noaction" highlightClick="1">
              <a:snd r:embed="rId8" name="Iguala%CC%81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4004395" y="424639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50" name="Action Button: Custom 16">
            <a:hlinkClick r:id="" action="ppaction://noaction" highlightClick="1">
              <a:snd r:embed="rId9" name="Ciudad Jua%CC%81rez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2554053" y="75109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Action Button: Custom 16">
            <a:hlinkClick r:id="" action="ppaction://noaction" highlightClick="1">
              <a:snd r:embed="rId10" name="Aguascaliente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4719302" y="117484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Action Button: Custom 16">
            <a:hlinkClick r:id="" action="ppaction://noaction" highlightClick="1">
              <a:snd r:embed="rId11" name="Guadalupe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6142741" y="169682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3" name="Action Button: Custom 16">
            <a:hlinkClick r:id="" action="ppaction://noaction" highlightClick="1">
              <a:snd r:embed="rId12" name="Guanajuat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6440122" y="264481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4" name="Action Button: Custom 16">
            <a:hlinkClick r:id="" action="ppaction://noaction" highlightClick="1">
              <a:snd r:embed="rId13" name="Jiutepec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6504694" y="340064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71075" y="874369"/>
            <a:ext cx="1333735" cy="364225"/>
          </a:xfrm>
          <a:prstGeom prst="rect">
            <a:avLst/>
          </a:prstGeom>
          <a:solidFill>
            <a:srgbClr val="F06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/>
              <a:t>Tijuana</a:t>
            </a:r>
          </a:p>
        </p:txBody>
      </p:sp>
      <p:sp>
        <p:nvSpPr>
          <p:cNvPr id="56" name="Rectangle 55"/>
          <p:cNvSpPr/>
          <p:nvPr/>
        </p:nvSpPr>
        <p:spPr>
          <a:xfrm>
            <a:off x="528151" y="2148134"/>
            <a:ext cx="1361396" cy="364225"/>
          </a:xfrm>
          <a:prstGeom prst="rect">
            <a:avLst/>
          </a:prstGeom>
          <a:solidFill>
            <a:srgbClr val="F06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 err="1"/>
              <a:t>Navojoa</a:t>
            </a:r>
            <a:endParaRPr lang="en-US" sz="2000" dirty="0"/>
          </a:p>
        </p:txBody>
      </p:sp>
      <p:sp>
        <p:nvSpPr>
          <p:cNvPr id="57" name="Rectangle 56"/>
          <p:cNvSpPr/>
          <p:nvPr/>
        </p:nvSpPr>
        <p:spPr>
          <a:xfrm>
            <a:off x="561488" y="2984654"/>
            <a:ext cx="1051852" cy="364225"/>
          </a:xfrm>
          <a:prstGeom prst="rect">
            <a:avLst/>
          </a:prstGeom>
          <a:solidFill>
            <a:srgbClr val="F06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/>
              <a:t>Jalisco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563982" y="4090285"/>
            <a:ext cx="1961531" cy="364225"/>
          </a:xfrm>
          <a:prstGeom prst="rect">
            <a:avLst/>
          </a:prstGeom>
          <a:solidFill>
            <a:srgbClr val="F06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/>
              <a:t>Guadalajara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455653" y="4277946"/>
            <a:ext cx="996502" cy="364225"/>
          </a:xfrm>
          <a:prstGeom prst="rect">
            <a:avLst/>
          </a:prstGeom>
          <a:solidFill>
            <a:srgbClr val="F06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 err="1"/>
              <a:t>Igualá</a:t>
            </a:r>
            <a:endParaRPr lang="en-US" sz="2000" dirty="0"/>
          </a:p>
        </p:txBody>
      </p:sp>
      <p:sp>
        <p:nvSpPr>
          <p:cNvPr id="60" name="Rectangle 59"/>
          <p:cNvSpPr/>
          <p:nvPr/>
        </p:nvSpPr>
        <p:spPr>
          <a:xfrm>
            <a:off x="3086326" y="768992"/>
            <a:ext cx="2011803" cy="364225"/>
          </a:xfrm>
          <a:prstGeom prst="rect">
            <a:avLst/>
          </a:prstGeom>
          <a:solidFill>
            <a:srgbClr val="F06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/>
              <a:t>Ciudad </a:t>
            </a:r>
            <a:r>
              <a:rPr lang="en-US" sz="2000" dirty="0" err="1"/>
              <a:t>Juárez</a:t>
            </a:r>
            <a:endParaRPr lang="en-US" sz="2000" dirty="0"/>
          </a:p>
        </p:txBody>
      </p:sp>
      <p:sp>
        <p:nvSpPr>
          <p:cNvPr id="61" name="Rectangle 60"/>
          <p:cNvSpPr/>
          <p:nvPr/>
        </p:nvSpPr>
        <p:spPr>
          <a:xfrm>
            <a:off x="5232117" y="1197873"/>
            <a:ext cx="2151611" cy="364225"/>
          </a:xfrm>
          <a:prstGeom prst="rect">
            <a:avLst/>
          </a:prstGeom>
          <a:solidFill>
            <a:srgbClr val="F06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/>
              <a:t>Aguascalientes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6638122" y="1712712"/>
            <a:ext cx="1670662" cy="364225"/>
          </a:xfrm>
          <a:prstGeom prst="rect">
            <a:avLst/>
          </a:prstGeom>
          <a:solidFill>
            <a:srgbClr val="F06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/>
              <a:t>Guadalupe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938394" y="2674170"/>
            <a:ext cx="1748177" cy="364225"/>
          </a:xfrm>
          <a:prstGeom prst="rect">
            <a:avLst/>
          </a:prstGeom>
          <a:solidFill>
            <a:srgbClr val="F06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/>
              <a:t>Guanajuato</a:t>
            </a:r>
          </a:p>
        </p:txBody>
      </p:sp>
      <p:sp>
        <p:nvSpPr>
          <p:cNvPr id="64" name="Rectangle 63"/>
          <p:cNvSpPr/>
          <p:nvPr/>
        </p:nvSpPr>
        <p:spPr>
          <a:xfrm>
            <a:off x="6991740" y="3414160"/>
            <a:ext cx="1426929" cy="364225"/>
          </a:xfrm>
          <a:prstGeom prst="rect">
            <a:avLst/>
          </a:prstGeom>
          <a:solidFill>
            <a:srgbClr val="F064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dirty="0" err="1"/>
              <a:t>Jiutepec</a:t>
            </a:r>
            <a:endParaRPr lang="en-US" sz="2000" dirty="0"/>
          </a:p>
        </p:txBody>
      </p:sp>
      <p:pic>
        <p:nvPicPr>
          <p:cNvPr id="66" name="Picture 64" descr="Mexican flag.png">
            <a:extLst>
              <a:ext uri="{FF2B5EF4-FFF2-40B4-BE49-F238E27FC236}">
                <a16:creationId xmlns:a16="http://schemas.microsoft.com/office/drawing/2014/main" id="{265F5BD5-826E-CB44-8DB4-310E6E2A20B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417" y="3832483"/>
            <a:ext cx="1273547" cy="944118"/>
          </a:xfrm>
          <a:prstGeom prst="rect">
            <a:avLst/>
          </a:prstGeom>
        </p:spPr>
      </p:pic>
      <p:sp>
        <p:nvSpPr>
          <p:cNvPr id="67" name="Rectangle 66"/>
          <p:cNvSpPr/>
          <p:nvPr/>
        </p:nvSpPr>
        <p:spPr>
          <a:xfrm>
            <a:off x="564438" y="874369"/>
            <a:ext cx="1344832" cy="364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?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528151" y="2146066"/>
            <a:ext cx="1361396" cy="364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?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66025" y="2984653"/>
            <a:ext cx="1056096" cy="364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?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563982" y="4090285"/>
            <a:ext cx="1961531" cy="3743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?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4455653" y="4275709"/>
            <a:ext cx="1005284" cy="3743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?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086325" y="762195"/>
            <a:ext cx="2011803" cy="3743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?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5235623" y="1197827"/>
            <a:ext cx="2156886" cy="3743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?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6635542" y="1707518"/>
            <a:ext cx="1682023" cy="3743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?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936607" y="2669112"/>
            <a:ext cx="1758745" cy="3743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?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6991740" y="3414160"/>
            <a:ext cx="1426929" cy="37434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0" tIns="45695" rIns="91390" bIns="45695" spcCol="0" rtlCol="0" anchor="ctr"/>
          <a:lstStyle/>
          <a:p>
            <a:pPr algn="ctr"/>
            <a:r>
              <a:rPr lang="en-US" sz="2000" b="1">
                <a:solidFill>
                  <a:srgbClr val="002060"/>
                </a:solidFill>
              </a:rPr>
              <a:t>?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9" name="Rounded Rectangular Callout 48"/>
          <p:cNvSpPr/>
          <p:nvPr/>
        </p:nvSpPr>
        <p:spPr>
          <a:xfrm>
            <a:off x="2022880" y="2424327"/>
            <a:ext cx="4144932" cy="1613225"/>
          </a:xfrm>
          <a:prstGeom prst="wedgeRoundRectCallout">
            <a:avLst>
              <a:gd name="adj1" fmla="val 66880"/>
              <a:gd name="adj2" fmla="val 5370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002060"/>
                </a:solidFill>
              </a:rPr>
              <a:t>En México 121,9 millones de personas hablan español.</a:t>
            </a:r>
          </a:p>
          <a:p>
            <a:pPr algn="ctr"/>
            <a:endParaRPr lang="en-GB" sz="2000">
              <a:solidFill>
                <a:srgbClr val="002060"/>
              </a:solidFill>
            </a:endParaRPr>
          </a:p>
          <a:p>
            <a:pPr algn="ctr"/>
            <a:r>
              <a:rPr lang="en-GB" sz="2000">
                <a:solidFill>
                  <a:srgbClr val="002060"/>
                </a:solidFill>
              </a:rPr>
              <a:t>¿Y en el mundo?</a:t>
            </a:r>
          </a:p>
          <a:p>
            <a:pPr algn="ctr"/>
            <a:endParaRPr lang="en-GB" sz="2000">
              <a:solidFill>
                <a:srgbClr val="00206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160956" y="3644076"/>
            <a:ext cx="1855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b="1" i="1">
                <a:solidFill>
                  <a:schemeClr val="accent5">
                    <a:lumMod val="50000"/>
                  </a:schemeClr>
                </a:solidFill>
              </a:rPr>
              <a:t>¡580 millones!</a:t>
            </a:r>
            <a:endParaRPr lang="en-GB" sz="2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30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49" grpId="0" animBg="1"/>
      <p:bldP spid="6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210162" y="4327638"/>
            <a:ext cx="287077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*el/la mejor - the best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191501" y="117449"/>
            <a:ext cx="780032" cy="301651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46" tIns="34289" rIns="68546" bIns="34289" rtlCol="0" anchor="ctr"/>
          <a:lstStyle/>
          <a:p>
            <a:pPr algn="ctr" defTabSz="685409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18" name="Tabla 17">
            <a:extLst>
              <a:ext uri="{FF2B5EF4-FFF2-40B4-BE49-F238E27FC236}">
                <a16:creationId xmlns:a16="http://schemas.microsoft.com/office/drawing/2014/main" id="{6ABD8E02-581B-D344-B2B1-3BE1463EA3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791160"/>
              </p:ext>
            </p:extLst>
          </p:nvPr>
        </p:nvGraphicFramePr>
        <p:xfrm>
          <a:off x="6549009" y="1172785"/>
          <a:ext cx="2312626" cy="2240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24356">
                  <a:extLst>
                    <a:ext uri="{9D8B030D-6E8A-4147-A177-3AD203B41FA5}">
                      <a16:colId xmlns:a16="http://schemas.microsoft.com/office/drawing/2014/main" val="3165570469"/>
                    </a:ext>
                  </a:extLst>
                </a:gridCol>
                <a:gridCol w="1188270">
                  <a:extLst>
                    <a:ext uri="{9D8B030D-6E8A-4147-A177-3AD203B41FA5}">
                      <a16:colId xmlns:a16="http://schemas.microsoft.com/office/drawing/2014/main" val="1685175574"/>
                    </a:ext>
                  </a:extLst>
                </a:gridCol>
              </a:tblGrid>
              <a:tr h="3186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favor</a:t>
                      </a:r>
                      <a:endParaRPr lang="x-none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err="1">
                          <a:solidFill>
                            <a:srgbClr val="002060"/>
                          </a:solidFill>
                        </a:rPr>
                        <a:t>estamos</a:t>
                      </a:r>
                      <a:endParaRPr lang="x-none" sz="2000" b="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464551375"/>
                  </a:ext>
                </a:extLst>
              </a:tr>
              <a:tr h="3186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estoy</a:t>
                      </a:r>
                      <a:endParaRPr lang="x-none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feliz</a:t>
                      </a:r>
                      <a:endParaRPr lang="x-none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17966419"/>
                  </a:ext>
                </a:extLst>
              </a:tr>
              <a:tr h="3186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flores</a:t>
                      </a:r>
                      <a:endParaRPr lang="x-none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parte</a:t>
                      </a:r>
                      <a:endParaRPr lang="x-none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57168699"/>
                  </a:ext>
                </a:extLst>
              </a:tr>
              <a:tr h="3186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vistas</a:t>
                      </a:r>
                      <a:endParaRPr lang="x-none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puedes</a:t>
                      </a:r>
                      <a:endParaRPr lang="x-none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99042467"/>
                  </a:ext>
                </a:extLst>
              </a:tr>
              <a:tr h="3186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abuela</a:t>
                      </a:r>
                      <a:endParaRPr lang="x-none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puedo</a:t>
                      </a:r>
                      <a:endParaRPr lang="x-none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92747851"/>
                  </a:ext>
                </a:extLst>
              </a:tr>
              <a:tr h="31867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padre</a:t>
                      </a:r>
                      <a:endParaRPr lang="x-none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</a:rPr>
                        <a:t>mensaje</a:t>
                      </a:r>
                      <a:endParaRPr lang="x-none" sz="2000" dirty="0">
                        <a:solidFill>
                          <a:srgbClr val="002060"/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61490091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91004"/>
            <a:ext cx="7004050" cy="1045561"/>
          </a:xfrm>
        </p:spPr>
        <p:txBody>
          <a:bodyPr>
            <a:normAutofit/>
          </a:bodyPr>
          <a:lstStyle/>
          <a:p>
            <a:r>
              <a:rPr lang="x-none" sz="2000" dirty="0">
                <a:solidFill>
                  <a:srgbClr val="002060"/>
                </a:solidFill>
                <a:latin typeface="Century Gothic" panose="020F0302020204030204"/>
              </a:rPr>
              <a:t>Lee 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la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carta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x-none" sz="2000" dirty="0">
                <a:solidFill>
                  <a:srgbClr val="002060"/>
                </a:solidFill>
                <a:latin typeface="Century Gothic" panose="020F0302020204030204"/>
              </a:rPr>
              <a:t>de 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la prima de Lucía </a:t>
            </a:r>
            <a:r>
              <a:rPr lang="x-none" sz="2000" dirty="0">
                <a:solidFill>
                  <a:srgbClr val="002060"/>
                </a:solidFill>
                <a:latin typeface="Century Gothic" panose="020F0302020204030204"/>
              </a:rPr>
              <a:t>sobre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su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viaje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a Italia.</a:t>
            </a:r>
            <a:r>
              <a:rPr lang="x-none" sz="200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C</a:t>
            </a:r>
            <a:r>
              <a:rPr lang="x-none" sz="2000" dirty="0">
                <a:solidFill>
                  <a:srgbClr val="002060"/>
                </a:solidFill>
                <a:latin typeface="Century Gothic" panose="020F0302020204030204"/>
              </a:rPr>
              <a:t>ompleta 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el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texto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x-none" sz="2000" dirty="0">
                <a:solidFill>
                  <a:srgbClr val="002060"/>
                </a:solidFill>
                <a:latin typeface="Century Gothic" panose="020F0302020204030204"/>
              </a:rPr>
              <a:t>con las palabras correctas. 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/>
            </a:r>
            <a:b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</a:b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E</a:t>
            </a:r>
            <a:r>
              <a:rPr lang="x-none" sz="2000" dirty="0">
                <a:solidFill>
                  <a:srgbClr val="002060"/>
                </a:solidFill>
                <a:latin typeface="Century Gothic" panose="020F0302020204030204"/>
              </a:rPr>
              <a:t>scucha y comprueba las respuestas.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Esquina doblada 2">
            <a:extLst>
              <a:ext uri="{FF2B5EF4-FFF2-40B4-BE49-F238E27FC236}">
                <a16:creationId xmlns:a16="http://schemas.microsoft.com/office/drawing/2014/main" id="{F4A51C5E-1802-CD49-9F81-4E5DD57CFABD}"/>
              </a:ext>
            </a:extLst>
          </p:cNvPr>
          <p:cNvSpPr/>
          <p:nvPr/>
        </p:nvSpPr>
        <p:spPr>
          <a:xfrm>
            <a:off x="201217" y="1162686"/>
            <a:ext cx="6268909" cy="3534892"/>
          </a:xfrm>
          <a:prstGeom prst="foldedCorner">
            <a:avLst>
              <a:gd name="adj" fmla="val 12652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685409">
              <a:defRPr/>
            </a:pPr>
            <a:r>
              <a:rPr lang="en-GB" sz="2000" dirty="0">
                <a:solidFill>
                  <a:srgbClr val="002060"/>
                </a:solidFill>
              </a:rPr>
              <a:t>¡Hola! 1) ______ de </a:t>
            </a:r>
            <a:r>
              <a:rPr lang="en-GB" sz="2000" dirty="0" err="1">
                <a:solidFill>
                  <a:srgbClr val="002060"/>
                </a:solidFill>
              </a:rPr>
              <a:t>viaje</a:t>
            </a:r>
            <a:r>
              <a:rPr lang="en-GB" sz="2000" dirty="0">
                <a:solidFill>
                  <a:srgbClr val="002060"/>
                </a:solidFill>
              </a:rPr>
              <a:t> con mi </a:t>
            </a:r>
            <a:r>
              <a:rPr lang="en-GB" sz="2000" dirty="0" err="1">
                <a:solidFill>
                  <a:srgbClr val="002060"/>
                </a:solidFill>
              </a:rPr>
              <a:t>madre</a:t>
            </a:r>
            <a:r>
              <a:rPr lang="en-GB" sz="2000" dirty="0">
                <a:solidFill>
                  <a:srgbClr val="002060"/>
                </a:solidFill>
              </a:rPr>
              <a:t> y mi 2) _______, 3) ________ </a:t>
            </a:r>
            <a:r>
              <a:rPr lang="en-GB" sz="2000" dirty="0" err="1">
                <a:solidFill>
                  <a:srgbClr val="002060"/>
                </a:solidFill>
              </a:rPr>
              <a:t>en</a:t>
            </a:r>
            <a:r>
              <a:rPr lang="en-GB" sz="2000" dirty="0">
                <a:solidFill>
                  <a:srgbClr val="002060"/>
                </a:solidFill>
              </a:rPr>
              <a:t> una 4) ______ </a:t>
            </a:r>
            <a:r>
              <a:rPr lang="en-GB" sz="2000" dirty="0" err="1">
                <a:solidFill>
                  <a:srgbClr val="002060"/>
                </a:solidFill>
              </a:rPr>
              <a:t>muy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bonita</a:t>
            </a:r>
            <a:r>
              <a:rPr lang="en-GB" sz="2000" dirty="0">
                <a:solidFill>
                  <a:srgbClr val="002060"/>
                </a:solidFill>
              </a:rPr>
              <a:t> de Italia. Mi </a:t>
            </a:r>
            <a:r>
              <a:rPr lang="en-GB" sz="2000" dirty="0" err="1">
                <a:solidFill>
                  <a:srgbClr val="002060"/>
                </a:solidFill>
              </a:rPr>
              <a:t>habitación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tiene</a:t>
            </a:r>
            <a:r>
              <a:rPr lang="en-GB" sz="2000" dirty="0">
                <a:solidFill>
                  <a:srgbClr val="002060"/>
                </a:solidFill>
              </a:rPr>
              <a:t> 5) _______ de las </a:t>
            </a:r>
            <a:r>
              <a:rPr lang="en-GB" sz="2000" dirty="0" err="1">
                <a:solidFill>
                  <a:srgbClr val="002060"/>
                </a:solidFill>
              </a:rPr>
              <a:t>montañas</a:t>
            </a:r>
            <a:r>
              <a:rPr lang="en-GB" sz="2000" dirty="0">
                <a:solidFill>
                  <a:srgbClr val="002060"/>
                </a:solidFill>
              </a:rPr>
              <a:t>. </a:t>
            </a:r>
            <a:r>
              <a:rPr lang="en-GB" sz="2000" dirty="0" err="1">
                <a:solidFill>
                  <a:srgbClr val="002060"/>
                </a:solidFill>
              </a:rPr>
              <a:t>También</a:t>
            </a:r>
            <a:r>
              <a:rPr lang="en-GB" sz="2000" dirty="0">
                <a:solidFill>
                  <a:srgbClr val="002060"/>
                </a:solidFill>
              </a:rPr>
              <a:t> 6) _______ </a:t>
            </a:r>
            <a:r>
              <a:rPr lang="en-GB" sz="2000" dirty="0" err="1">
                <a:solidFill>
                  <a:srgbClr val="002060"/>
                </a:solidFill>
              </a:rPr>
              <a:t>ver</a:t>
            </a:r>
            <a:r>
              <a:rPr lang="en-GB" sz="2000" dirty="0">
                <a:solidFill>
                  <a:srgbClr val="002060"/>
                </a:solidFill>
              </a:rPr>
              <a:t> la playa.</a:t>
            </a:r>
          </a:p>
          <a:p>
            <a:pPr defTabSz="685409">
              <a:defRPr/>
            </a:pPr>
            <a:r>
              <a:rPr lang="en-GB" sz="2000" dirty="0">
                <a:solidFill>
                  <a:srgbClr val="002060"/>
                </a:solidFill>
              </a:rPr>
              <a:t>Mi </a:t>
            </a:r>
            <a:r>
              <a:rPr lang="en-GB" sz="2000" dirty="0" err="1">
                <a:solidFill>
                  <a:srgbClr val="002060"/>
                </a:solidFill>
              </a:rPr>
              <a:t>madre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está</a:t>
            </a:r>
            <a:r>
              <a:rPr lang="en-GB" sz="2000" dirty="0">
                <a:solidFill>
                  <a:srgbClr val="002060"/>
                </a:solidFill>
              </a:rPr>
              <a:t> 7) _______ </a:t>
            </a:r>
            <a:r>
              <a:rPr lang="en-GB" sz="2000" dirty="0" err="1">
                <a:solidFill>
                  <a:srgbClr val="002060"/>
                </a:solidFill>
              </a:rPr>
              <a:t>porque</a:t>
            </a:r>
            <a:r>
              <a:rPr lang="en-GB" sz="2000" dirty="0">
                <a:solidFill>
                  <a:srgbClr val="002060"/>
                </a:solidFill>
              </a:rPr>
              <a:t> hoy </a:t>
            </a:r>
            <a:r>
              <a:rPr lang="en-GB" sz="2000" dirty="0" err="1">
                <a:solidFill>
                  <a:srgbClr val="002060"/>
                </a:solidFill>
              </a:rPr>
              <a:t>vamos</a:t>
            </a:r>
            <a:r>
              <a:rPr lang="en-GB" sz="2000" dirty="0">
                <a:solidFill>
                  <a:srgbClr val="002060"/>
                </a:solidFill>
              </a:rPr>
              <a:t> a </a:t>
            </a:r>
            <a:r>
              <a:rPr lang="en-GB" sz="2000" dirty="0" err="1">
                <a:solidFill>
                  <a:srgbClr val="002060"/>
                </a:solidFill>
              </a:rPr>
              <a:t>visitar</a:t>
            </a:r>
            <a:r>
              <a:rPr lang="en-GB" sz="2000" dirty="0">
                <a:solidFill>
                  <a:srgbClr val="002060"/>
                </a:solidFill>
              </a:rPr>
              <a:t> a mi 8) ______________. Ella </a:t>
            </a:r>
            <a:r>
              <a:rPr lang="en-GB" sz="2000" dirty="0" err="1">
                <a:solidFill>
                  <a:srgbClr val="002060"/>
                </a:solidFill>
              </a:rPr>
              <a:t>vive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en</a:t>
            </a:r>
            <a:r>
              <a:rPr lang="en-GB" sz="2000" dirty="0">
                <a:solidFill>
                  <a:srgbClr val="002060"/>
                </a:solidFill>
              </a:rPr>
              <a:t> la costa. </a:t>
            </a:r>
            <a:r>
              <a:rPr lang="en-GB" sz="2000" dirty="0" err="1">
                <a:solidFill>
                  <a:srgbClr val="002060"/>
                </a:solidFill>
              </a:rPr>
              <a:t>Llevamos</a:t>
            </a:r>
            <a:r>
              <a:rPr lang="en-GB" sz="2000" dirty="0">
                <a:solidFill>
                  <a:srgbClr val="002060"/>
                </a:solidFill>
              </a:rPr>
              <a:t> un regalo: </a:t>
            </a:r>
            <a:r>
              <a:rPr lang="en-GB" sz="2000" dirty="0" err="1">
                <a:solidFill>
                  <a:srgbClr val="002060"/>
                </a:solidFill>
              </a:rPr>
              <a:t>unas</a:t>
            </a:r>
            <a:r>
              <a:rPr lang="en-GB" sz="2000" dirty="0">
                <a:solidFill>
                  <a:srgbClr val="002060"/>
                </a:solidFill>
              </a:rPr>
              <a:t> 9)________ </a:t>
            </a:r>
            <a:r>
              <a:rPr lang="en-GB" sz="2000" dirty="0" err="1">
                <a:solidFill>
                  <a:srgbClr val="002060"/>
                </a:solidFill>
              </a:rPr>
              <a:t>rojas</a:t>
            </a:r>
            <a:r>
              <a:rPr lang="en-GB" sz="2000" dirty="0">
                <a:solidFill>
                  <a:srgbClr val="002060"/>
                </a:solidFill>
              </a:rPr>
              <a:t> y </a:t>
            </a:r>
            <a:r>
              <a:rPr lang="en-GB" sz="2000" dirty="0" err="1">
                <a:solidFill>
                  <a:srgbClr val="002060"/>
                </a:solidFill>
              </a:rPr>
              <a:t>amarillas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muy</a:t>
            </a:r>
            <a:r>
              <a:rPr lang="en-GB" sz="2000" dirty="0">
                <a:solidFill>
                  <a:srgbClr val="002060"/>
                </a:solidFill>
              </a:rPr>
              <a:t> </a:t>
            </a:r>
            <a:r>
              <a:rPr lang="en-GB" sz="2000" dirty="0" err="1">
                <a:solidFill>
                  <a:srgbClr val="002060"/>
                </a:solidFill>
              </a:rPr>
              <a:t>bonitas</a:t>
            </a:r>
            <a:r>
              <a:rPr lang="en-GB" sz="2000" dirty="0">
                <a:solidFill>
                  <a:srgbClr val="002060"/>
                </a:solidFill>
              </a:rPr>
              <a:t> con un 10) __________ </a:t>
            </a:r>
            <a:r>
              <a:rPr lang="en-GB" sz="2000" dirty="0" err="1">
                <a:solidFill>
                  <a:srgbClr val="002060"/>
                </a:solidFill>
              </a:rPr>
              <a:t>en</a:t>
            </a:r>
            <a:r>
              <a:rPr lang="en-GB" sz="2000" dirty="0">
                <a:solidFill>
                  <a:srgbClr val="002060"/>
                </a:solidFill>
              </a:rPr>
              <a:t> una </a:t>
            </a:r>
            <a:r>
              <a:rPr lang="en-GB" sz="2000" dirty="0" err="1">
                <a:solidFill>
                  <a:srgbClr val="002060"/>
                </a:solidFill>
              </a:rPr>
              <a:t>tarjeta</a:t>
            </a:r>
            <a:r>
              <a:rPr lang="en-GB" sz="2000" dirty="0">
                <a:solidFill>
                  <a:srgbClr val="002060"/>
                </a:solidFill>
              </a:rPr>
              <a:t>: «¡Eres </a:t>
            </a:r>
            <a:r>
              <a:rPr lang="en-GB" sz="2000">
                <a:solidFill>
                  <a:srgbClr val="002060"/>
                </a:solidFill>
              </a:rPr>
              <a:t>la mejor*!».</a:t>
            </a:r>
            <a:endParaRPr lang="en-GB" sz="2000" dirty="0">
              <a:solidFill>
                <a:srgbClr val="002060"/>
              </a:solidFill>
            </a:endParaRPr>
          </a:p>
          <a:p>
            <a:pPr defTabSz="685409">
              <a:defRPr/>
            </a:pPr>
            <a:r>
              <a:rPr lang="en-GB" sz="2000" dirty="0" err="1">
                <a:solidFill>
                  <a:srgbClr val="002060"/>
                </a:solidFill>
              </a:rPr>
              <a:t>Necesito</a:t>
            </a:r>
            <a:r>
              <a:rPr lang="en-GB" sz="2000" dirty="0">
                <a:solidFill>
                  <a:srgbClr val="002060"/>
                </a:solidFill>
              </a:rPr>
              <a:t> un 11)________: ¿(12) _________ </a:t>
            </a:r>
            <a:r>
              <a:rPr lang="en-GB" sz="2000" dirty="0" err="1">
                <a:solidFill>
                  <a:srgbClr val="002060"/>
                </a:solidFill>
              </a:rPr>
              <a:t>cuidar</a:t>
            </a:r>
            <a:r>
              <a:rPr lang="en-GB" sz="2000" dirty="0">
                <a:solidFill>
                  <a:srgbClr val="002060"/>
                </a:solidFill>
              </a:rPr>
              <a:t> mis </a:t>
            </a:r>
            <a:r>
              <a:rPr lang="en-GB" sz="2000" dirty="0" err="1">
                <a:solidFill>
                  <a:srgbClr val="002060"/>
                </a:solidFill>
              </a:rPr>
              <a:t>plantas</a:t>
            </a:r>
            <a:r>
              <a:rPr lang="en-GB" sz="2000" dirty="0">
                <a:solidFill>
                  <a:srgbClr val="002060"/>
                </a:solidFill>
              </a:rPr>
              <a:t>? ¡Gracias y hasta </a:t>
            </a:r>
            <a:r>
              <a:rPr lang="en-GB" sz="2000" dirty="0" err="1">
                <a:solidFill>
                  <a:srgbClr val="002060"/>
                </a:solidFill>
              </a:rPr>
              <a:t>luego</a:t>
            </a:r>
            <a:r>
              <a:rPr lang="en-GB" sz="2000" dirty="0">
                <a:solidFill>
                  <a:srgbClr val="002060"/>
                </a:solidFill>
              </a:rPr>
              <a:t>! </a:t>
            </a:r>
            <a:endParaRPr lang="x-none" sz="2000" dirty="0">
              <a:solidFill>
                <a:srgbClr val="002060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49FB1C49-6A78-3D4F-901B-3359F4889B1D}"/>
              </a:ext>
            </a:extLst>
          </p:cNvPr>
          <p:cNvSpPr txBox="1"/>
          <p:nvPr/>
        </p:nvSpPr>
        <p:spPr>
          <a:xfrm>
            <a:off x="1362780" y="1176486"/>
            <a:ext cx="863289" cy="377024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pPr defTabSz="685409">
              <a:defRPr/>
            </a:pP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[</a:t>
            </a:r>
            <a:r>
              <a:rPr lang="en-GB" sz="2000" dirty="0">
                <a:solidFill>
                  <a:srgbClr val="F66400"/>
                </a:solidFill>
                <a:latin typeface="Century Gothic" panose="020F0302020204030204"/>
              </a:rPr>
              <a:t>I am</a:t>
            </a: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]</a:t>
            </a: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F3805B69-30CC-BA4F-A143-BE70A56B1E23}"/>
              </a:ext>
            </a:extLst>
          </p:cNvPr>
          <p:cNvSpPr txBox="1"/>
          <p:nvPr/>
        </p:nvSpPr>
        <p:spPr>
          <a:xfrm>
            <a:off x="214827" y="1465404"/>
            <a:ext cx="1061410" cy="377024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pPr defTabSz="685409">
              <a:defRPr/>
            </a:pP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[</a:t>
            </a:r>
            <a:r>
              <a:rPr lang="en-GB" sz="2000" dirty="0">
                <a:solidFill>
                  <a:srgbClr val="F66400"/>
                </a:solidFill>
                <a:latin typeface="Century Gothic" panose="020F0302020204030204"/>
              </a:rPr>
              <a:t>father</a:t>
            </a: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]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79651EA1-A289-134E-9BA6-FD13756A3C39}"/>
              </a:ext>
            </a:extLst>
          </p:cNvPr>
          <p:cNvSpPr txBox="1"/>
          <p:nvPr/>
        </p:nvSpPr>
        <p:spPr>
          <a:xfrm>
            <a:off x="2159108" y="3900789"/>
            <a:ext cx="1117390" cy="377024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pPr defTabSz="685409">
              <a:defRPr/>
            </a:pP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[</a:t>
            </a:r>
            <a:r>
              <a:rPr lang="en-GB" sz="2000" dirty="0">
                <a:solidFill>
                  <a:srgbClr val="F66400"/>
                </a:solidFill>
                <a:latin typeface="Century Gothic" panose="020F0302020204030204"/>
              </a:rPr>
              <a:t>favour</a:t>
            </a: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]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16E9B0D-CA33-8445-AEA1-EF509889DD1F}"/>
              </a:ext>
            </a:extLst>
          </p:cNvPr>
          <p:cNvSpPr txBox="1"/>
          <p:nvPr/>
        </p:nvSpPr>
        <p:spPr>
          <a:xfrm>
            <a:off x="3927833" y="1473571"/>
            <a:ext cx="832731" cy="377024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pPr defTabSz="685409">
              <a:defRPr/>
            </a:pP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[</a:t>
            </a:r>
            <a:r>
              <a:rPr lang="en-GB" sz="2000" dirty="0">
                <a:solidFill>
                  <a:srgbClr val="F66400"/>
                </a:solidFill>
                <a:latin typeface="Century Gothic" panose="020F0302020204030204"/>
              </a:rPr>
              <a:t>part</a:t>
            </a: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]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E1CE985C-B0F1-D94B-85F8-728E88B80353}"/>
              </a:ext>
            </a:extLst>
          </p:cNvPr>
          <p:cNvSpPr txBox="1"/>
          <p:nvPr/>
        </p:nvSpPr>
        <p:spPr>
          <a:xfrm>
            <a:off x="4170023" y="1769002"/>
            <a:ext cx="991404" cy="377024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pPr defTabSz="685409">
              <a:defRPr/>
            </a:pP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[</a:t>
            </a:r>
            <a:r>
              <a:rPr lang="en-GB" sz="2000" dirty="0">
                <a:solidFill>
                  <a:srgbClr val="F66400"/>
                </a:solidFill>
                <a:latin typeface="Century Gothic" panose="020F0302020204030204"/>
              </a:rPr>
              <a:t>views</a:t>
            </a: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]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8BF288CF-3D74-164F-94C2-757BE00891DA}"/>
              </a:ext>
            </a:extLst>
          </p:cNvPr>
          <p:cNvSpPr txBox="1"/>
          <p:nvPr/>
        </p:nvSpPr>
        <p:spPr>
          <a:xfrm>
            <a:off x="2316502" y="2376872"/>
            <a:ext cx="1137552" cy="377024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pPr defTabSz="685409">
              <a:defRPr/>
            </a:pP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[</a:t>
            </a:r>
            <a:r>
              <a:rPr lang="en-GB" sz="2000" dirty="0">
                <a:solidFill>
                  <a:srgbClr val="F66400"/>
                </a:solidFill>
                <a:latin typeface="Century Gothic" panose="020F0302020204030204"/>
              </a:rPr>
              <a:t>happy</a:t>
            </a: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]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C0D4DBAC-7A44-CF46-AFA9-CA7A81CF66F2}"/>
              </a:ext>
            </a:extLst>
          </p:cNvPr>
          <p:cNvSpPr txBox="1"/>
          <p:nvPr/>
        </p:nvSpPr>
        <p:spPr>
          <a:xfrm>
            <a:off x="1857991" y="2687934"/>
            <a:ext cx="1993390" cy="377024"/>
          </a:xfrm>
          <a:prstGeom prst="rect">
            <a:avLst/>
          </a:prstGeom>
          <a:noFill/>
        </p:spPr>
        <p:txBody>
          <a:bodyPr wrap="square" lIns="68546" tIns="34289" rIns="68546" bIns="34289" rtlCol="0">
            <a:spAutoFit/>
          </a:bodyPr>
          <a:lstStyle/>
          <a:p>
            <a:pPr defTabSz="685409">
              <a:defRPr/>
            </a:pP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[</a:t>
            </a:r>
            <a:r>
              <a:rPr lang="en-GB" sz="2000" dirty="0">
                <a:solidFill>
                  <a:srgbClr val="F66400"/>
                </a:solidFill>
                <a:latin typeface="Century Gothic" panose="020F0302020204030204"/>
              </a:rPr>
              <a:t>grandmother</a:t>
            </a: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]</a:t>
            </a: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551294C8-DBC9-C34E-A630-106F341C20B7}"/>
              </a:ext>
            </a:extLst>
          </p:cNvPr>
          <p:cNvSpPr txBox="1"/>
          <p:nvPr/>
        </p:nvSpPr>
        <p:spPr>
          <a:xfrm>
            <a:off x="3634178" y="2967594"/>
            <a:ext cx="1174872" cy="377024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pPr defTabSz="685409">
              <a:defRPr/>
            </a:pP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[</a:t>
            </a:r>
            <a:r>
              <a:rPr lang="en-GB" sz="2000" dirty="0">
                <a:solidFill>
                  <a:srgbClr val="F66400"/>
                </a:solidFill>
                <a:latin typeface="Century Gothic" panose="020F0302020204030204"/>
              </a:rPr>
              <a:t>flowers</a:t>
            </a: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]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31D12F37-E833-6E48-B982-9E57E754FE33}"/>
              </a:ext>
            </a:extLst>
          </p:cNvPr>
          <p:cNvSpPr txBox="1"/>
          <p:nvPr/>
        </p:nvSpPr>
        <p:spPr>
          <a:xfrm>
            <a:off x="3946169" y="3896039"/>
            <a:ext cx="1348448" cy="377024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pPr defTabSz="685409">
              <a:defRPr/>
            </a:pP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[</a:t>
            </a:r>
            <a:r>
              <a:rPr lang="en-GB" sz="2000" dirty="0">
                <a:solidFill>
                  <a:srgbClr val="F66400"/>
                </a:solidFill>
                <a:latin typeface="Century Gothic" panose="020F0302020204030204"/>
              </a:rPr>
              <a:t>can you</a:t>
            </a: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]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1413B98D-4A2C-F847-8EE5-F1DB16527D42}"/>
              </a:ext>
            </a:extLst>
          </p:cNvPr>
          <p:cNvSpPr txBox="1"/>
          <p:nvPr/>
        </p:nvSpPr>
        <p:spPr>
          <a:xfrm>
            <a:off x="3061658" y="2070521"/>
            <a:ext cx="945067" cy="377024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pPr defTabSz="685409">
              <a:defRPr/>
            </a:pP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[</a:t>
            </a:r>
            <a:r>
              <a:rPr lang="en-GB" sz="2000" dirty="0">
                <a:solidFill>
                  <a:srgbClr val="F66400"/>
                </a:solidFill>
                <a:latin typeface="Century Gothic" panose="020F0302020204030204"/>
              </a:rPr>
              <a:t>I can</a:t>
            </a: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]</a:t>
            </a: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F09AC14F-0A04-6546-944F-00EB3DC9B0D8}"/>
              </a:ext>
            </a:extLst>
          </p:cNvPr>
          <p:cNvSpPr txBox="1"/>
          <p:nvPr/>
        </p:nvSpPr>
        <p:spPr>
          <a:xfrm>
            <a:off x="1559087" y="1488793"/>
            <a:ext cx="1187396" cy="377024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pPr algn="ctr" defTabSz="685409">
              <a:defRPr/>
            </a:pP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[</a:t>
            </a:r>
            <a:r>
              <a:rPr lang="en-GB" sz="2000" dirty="0">
                <a:solidFill>
                  <a:srgbClr val="F66400"/>
                </a:solidFill>
                <a:latin typeface="Century Gothic" panose="020F0302020204030204"/>
              </a:rPr>
              <a:t>we are</a:t>
            </a: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]</a:t>
            </a: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A32AF110-EEAC-D84B-8C88-14FD50F8630D}"/>
              </a:ext>
            </a:extLst>
          </p:cNvPr>
          <p:cNvSpPr txBox="1"/>
          <p:nvPr/>
        </p:nvSpPr>
        <p:spPr>
          <a:xfrm>
            <a:off x="1347480" y="1172785"/>
            <a:ext cx="805305" cy="377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68546" tIns="34289" rIns="68546" bIns="34289" rtlCol="0">
            <a:spAutoFit/>
          </a:bodyPr>
          <a:lstStyle/>
          <a:p>
            <a:pPr algn="ctr" defTabSz="685409"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estoy</a:t>
            </a:r>
            <a:endParaRPr lang="x-none" sz="20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A080C08F-2EFE-2447-A4A7-BAAA9EA669EB}"/>
              </a:ext>
            </a:extLst>
          </p:cNvPr>
          <p:cNvSpPr txBox="1"/>
          <p:nvPr/>
        </p:nvSpPr>
        <p:spPr>
          <a:xfrm>
            <a:off x="280100" y="1473571"/>
            <a:ext cx="906753" cy="377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46" tIns="34289" rIns="68546" bIns="34289" rtlCol="0">
            <a:spAutoFit/>
          </a:bodyPr>
          <a:lstStyle/>
          <a:p>
            <a:pPr algn="ctr" defTabSz="685409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padre</a:t>
            </a:r>
            <a:endParaRPr lang="x-none" sz="20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BFE2A6BE-8F50-5D4F-91E6-91E321F87D62}"/>
              </a:ext>
            </a:extLst>
          </p:cNvPr>
          <p:cNvSpPr txBox="1"/>
          <p:nvPr/>
        </p:nvSpPr>
        <p:spPr>
          <a:xfrm>
            <a:off x="1533719" y="1488793"/>
            <a:ext cx="1166275" cy="377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46" tIns="34289" rIns="68546" bIns="34289" rtlCol="0">
            <a:spAutoFit/>
          </a:bodyPr>
          <a:lstStyle/>
          <a:p>
            <a:pPr algn="ctr" defTabSz="685409"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estamos</a:t>
            </a:r>
            <a:endParaRPr lang="x-none" sz="20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9C599A78-DB20-7D49-9B97-8E3548E2DD8D}"/>
              </a:ext>
            </a:extLst>
          </p:cNvPr>
          <p:cNvSpPr txBox="1"/>
          <p:nvPr/>
        </p:nvSpPr>
        <p:spPr>
          <a:xfrm>
            <a:off x="3942190" y="1471512"/>
            <a:ext cx="793006" cy="377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46" tIns="34289" rIns="68546" bIns="34289" rtlCol="0">
            <a:spAutoFit/>
          </a:bodyPr>
          <a:lstStyle/>
          <a:p>
            <a:pPr algn="ctr" defTabSz="685409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parte</a:t>
            </a:r>
            <a:endParaRPr lang="x-none" sz="20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06782A0A-7E53-6345-A322-687A7763A6B2}"/>
              </a:ext>
            </a:extLst>
          </p:cNvPr>
          <p:cNvSpPr txBox="1"/>
          <p:nvPr/>
        </p:nvSpPr>
        <p:spPr>
          <a:xfrm>
            <a:off x="4146042" y="1795122"/>
            <a:ext cx="1015385" cy="377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46" tIns="34289" rIns="68546" bIns="34289" rtlCol="0">
            <a:spAutoFit/>
          </a:bodyPr>
          <a:lstStyle/>
          <a:p>
            <a:pPr algn="ctr" defTabSz="685409"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vistas</a:t>
            </a:r>
            <a:endParaRPr lang="x-none" sz="20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EC41982C-C3B5-114E-BCED-F89E47D62434}"/>
              </a:ext>
            </a:extLst>
          </p:cNvPr>
          <p:cNvSpPr txBox="1"/>
          <p:nvPr/>
        </p:nvSpPr>
        <p:spPr>
          <a:xfrm>
            <a:off x="3076257" y="2073576"/>
            <a:ext cx="967859" cy="377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46" tIns="34289" rIns="68546" bIns="34289" rtlCol="0">
            <a:spAutoFit/>
          </a:bodyPr>
          <a:lstStyle/>
          <a:p>
            <a:pPr algn="ctr" defTabSz="685409"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puedo</a:t>
            </a:r>
            <a:endParaRPr lang="x-none" sz="20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60" name="CuadroTexto 59">
            <a:extLst>
              <a:ext uri="{FF2B5EF4-FFF2-40B4-BE49-F238E27FC236}">
                <a16:creationId xmlns:a16="http://schemas.microsoft.com/office/drawing/2014/main" id="{1DEFCDE8-1BB4-F549-9047-80B72A67FB5D}"/>
              </a:ext>
            </a:extLst>
          </p:cNvPr>
          <p:cNvSpPr txBox="1"/>
          <p:nvPr/>
        </p:nvSpPr>
        <p:spPr>
          <a:xfrm>
            <a:off x="2372288" y="2411814"/>
            <a:ext cx="991404" cy="377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46" tIns="34289" rIns="68546" bIns="34289" rtlCol="0">
            <a:spAutoFit/>
          </a:bodyPr>
          <a:lstStyle/>
          <a:p>
            <a:pPr algn="ctr" defTabSz="685409"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feliz</a:t>
            </a:r>
            <a:endParaRPr lang="x-none" sz="20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2E5F98BF-3A8A-294B-901B-CCFE36F5B9E1}"/>
              </a:ext>
            </a:extLst>
          </p:cNvPr>
          <p:cNvSpPr txBox="1"/>
          <p:nvPr/>
        </p:nvSpPr>
        <p:spPr>
          <a:xfrm>
            <a:off x="1889251" y="2701648"/>
            <a:ext cx="1843707" cy="377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46" tIns="34289" rIns="68546" bIns="34289" rtlCol="0">
            <a:spAutoFit/>
          </a:bodyPr>
          <a:lstStyle/>
          <a:p>
            <a:pPr algn="ctr" defTabSz="685409">
              <a:defRPr/>
            </a:pPr>
            <a:r>
              <a:rPr lang="en-US" sz="2000" b="1" dirty="0" err="1">
                <a:solidFill>
                  <a:srgbClr val="002060"/>
                </a:solidFill>
                <a:latin typeface="Century Gothic" panose="020F0302020204030204"/>
              </a:rPr>
              <a:t>abuela</a:t>
            </a:r>
            <a:endParaRPr lang="x-none" sz="20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B2F55D61-4C51-CC45-A42B-8019FF20C047}"/>
              </a:ext>
            </a:extLst>
          </p:cNvPr>
          <p:cNvSpPr txBox="1"/>
          <p:nvPr/>
        </p:nvSpPr>
        <p:spPr>
          <a:xfrm>
            <a:off x="3699198" y="3001648"/>
            <a:ext cx="1061366" cy="377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46" tIns="34289" rIns="68546" bIns="34289" rtlCol="0">
            <a:spAutoFit/>
          </a:bodyPr>
          <a:lstStyle/>
          <a:p>
            <a:pPr algn="ctr" defTabSz="685409"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flores</a:t>
            </a:r>
            <a:endParaRPr lang="x-none" sz="20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CC3FD6E9-582D-F344-AF9E-157B5CFDDD71}"/>
              </a:ext>
            </a:extLst>
          </p:cNvPr>
          <p:cNvSpPr txBox="1"/>
          <p:nvPr/>
        </p:nvSpPr>
        <p:spPr>
          <a:xfrm>
            <a:off x="2178615" y="3933642"/>
            <a:ext cx="1058317" cy="377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46" tIns="34289" rIns="68546" bIns="34289" rtlCol="0">
            <a:spAutoFit/>
          </a:bodyPr>
          <a:lstStyle/>
          <a:p>
            <a:pPr algn="ctr" defTabSz="685409"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favor</a:t>
            </a:r>
            <a:endParaRPr lang="x-none" sz="20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64" name="CuadroTexto 63">
            <a:extLst>
              <a:ext uri="{FF2B5EF4-FFF2-40B4-BE49-F238E27FC236}">
                <a16:creationId xmlns:a16="http://schemas.microsoft.com/office/drawing/2014/main" id="{E00D1642-2D6A-8342-9D70-B72645D4765A}"/>
              </a:ext>
            </a:extLst>
          </p:cNvPr>
          <p:cNvSpPr txBox="1"/>
          <p:nvPr/>
        </p:nvSpPr>
        <p:spPr>
          <a:xfrm>
            <a:off x="4012156" y="3919784"/>
            <a:ext cx="1202174" cy="377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46" tIns="34289" rIns="68546" bIns="34289" rtlCol="0">
            <a:spAutoFit/>
          </a:bodyPr>
          <a:lstStyle/>
          <a:p>
            <a:pPr algn="ctr" defTabSz="685409">
              <a:defRPr/>
            </a:pPr>
            <a:r>
              <a:rPr lang="x-none" sz="2000" b="1" dirty="0">
                <a:solidFill>
                  <a:srgbClr val="002060"/>
                </a:solidFill>
                <a:latin typeface="Century Gothic" panose="020F0302020204030204"/>
              </a:rPr>
              <a:t>p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uedes</a:t>
            </a:r>
            <a:endParaRPr lang="x-none" sz="20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65" name="CuadroTexto 27">
            <a:extLst>
              <a:ext uri="{FF2B5EF4-FFF2-40B4-BE49-F238E27FC236}">
                <a16:creationId xmlns:a16="http://schemas.microsoft.com/office/drawing/2014/main" id="{74649CE5-5E1E-CA46-A680-AD9FA62E32B8}"/>
              </a:ext>
            </a:extLst>
          </p:cNvPr>
          <p:cNvSpPr txBox="1"/>
          <p:nvPr/>
        </p:nvSpPr>
        <p:spPr>
          <a:xfrm>
            <a:off x="4335317" y="3276420"/>
            <a:ext cx="1439368" cy="377024"/>
          </a:xfrm>
          <a:prstGeom prst="rect">
            <a:avLst/>
          </a:prstGeom>
          <a:noFill/>
        </p:spPr>
        <p:txBody>
          <a:bodyPr wrap="none" lIns="68546" tIns="34289" rIns="68546" bIns="34289" rtlCol="0">
            <a:spAutoFit/>
          </a:bodyPr>
          <a:lstStyle/>
          <a:p>
            <a:pPr defTabSz="685409">
              <a:defRPr/>
            </a:pP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[</a:t>
            </a:r>
            <a:r>
              <a:rPr lang="en-GB" sz="2000" dirty="0">
                <a:solidFill>
                  <a:srgbClr val="F66400"/>
                </a:solidFill>
                <a:latin typeface="Century Gothic" panose="020F0302020204030204"/>
              </a:rPr>
              <a:t>message</a:t>
            </a:r>
            <a:r>
              <a:rPr lang="x-none" sz="2000" dirty="0">
                <a:solidFill>
                  <a:srgbClr val="F66400"/>
                </a:solidFill>
                <a:latin typeface="Century Gothic" panose="020F0302020204030204"/>
              </a:rPr>
              <a:t>]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ED656574-3D64-DE4C-AF90-E8FA8ADFA93E}"/>
              </a:ext>
            </a:extLst>
          </p:cNvPr>
          <p:cNvSpPr txBox="1"/>
          <p:nvPr/>
        </p:nvSpPr>
        <p:spPr>
          <a:xfrm>
            <a:off x="4359144" y="3310519"/>
            <a:ext cx="1310771" cy="3770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lIns="68546" tIns="34289" rIns="68546" bIns="34289" rtlCol="0">
            <a:spAutoFit/>
          </a:bodyPr>
          <a:lstStyle/>
          <a:p>
            <a:pPr algn="ctr" defTabSz="685409"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mensaje</a:t>
            </a:r>
            <a:endParaRPr lang="x-none" sz="20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pic>
        <p:nvPicPr>
          <p:cNvPr id="1026" name="Picture 2" descr="clipart of bunch of flowers - Clip Art Library">
            <a:extLst>
              <a:ext uri="{FF2B5EF4-FFF2-40B4-BE49-F238E27FC236}">
                <a16:creationId xmlns:a16="http://schemas.microsoft.com/office/drawing/2014/main" id="{EC2A71B1-B015-DF41-844D-FEB53A333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7953" y="3433420"/>
            <a:ext cx="811899" cy="86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e Mountain Tree Clip art - Nature Scene Cliparts png download ...">
            <a:extLst>
              <a:ext uri="{FF2B5EF4-FFF2-40B4-BE49-F238E27FC236}">
                <a16:creationId xmlns:a16="http://schemas.microsoft.com/office/drawing/2014/main" id="{7EEFBD69-365B-1448-932E-63E34EFDE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2" r="14913"/>
          <a:stretch/>
        </p:blipFill>
        <p:spPr bwMode="auto">
          <a:xfrm>
            <a:off x="6604629" y="3467347"/>
            <a:ext cx="1046285" cy="85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nsparent background window transparent - Clip Art Library">
            <a:extLst>
              <a:ext uri="{FF2B5EF4-FFF2-40B4-BE49-F238E27FC236}">
                <a16:creationId xmlns:a16="http://schemas.microsoft.com/office/drawing/2014/main" id="{72871292-9FAE-9443-BEFE-FCE1CBAF1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630" y="3448455"/>
            <a:ext cx="1070334" cy="89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taly flag country transparent - Clip Art Library">
            <a:extLst>
              <a:ext uri="{FF2B5EF4-FFF2-40B4-BE49-F238E27FC236}">
                <a16:creationId xmlns:a16="http://schemas.microsoft.com/office/drawing/2014/main" id="{C57B396E-E184-9C4C-88A6-FD723010E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311" y="69496"/>
            <a:ext cx="842591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a prima de Lucia's letter.wav" descr="La prima de Lucia's letter.wav">
            <a:hlinkClick r:id="" action="ppaction://media"/>
            <a:extLst>
              <a:ext uri="{FF2B5EF4-FFF2-40B4-BE49-F238E27FC236}">
                <a16:creationId xmlns:a16="http://schemas.microsoft.com/office/drawing/2014/main" id="{B0633782-25AC-C74E-A71C-C83D6CD89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33857" y="3575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04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7000" y="1502389"/>
            <a:ext cx="53877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To say ‘</a:t>
            </a:r>
            <a:r>
              <a:rPr lang="en-US" sz="2000" b="1" dirty="0">
                <a:solidFill>
                  <a:srgbClr val="002060"/>
                </a:solidFill>
              </a:rPr>
              <a:t>I </a:t>
            </a:r>
            <a:r>
              <a:rPr lang="en-US" sz="2000" b="1">
                <a:solidFill>
                  <a:srgbClr val="002060"/>
                </a:solidFill>
              </a:rPr>
              <a:t>went</a:t>
            </a:r>
            <a:r>
              <a:rPr lang="en-US" sz="2000">
                <a:solidFill>
                  <a:srgbClr val="002060"/>
                </a:solidFill>
              </a:rPr>
              <a:t>’, use ____.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27000" y="2572807"/>
            <a:ext cx="563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To say ‘</a:t>
            </a:r>
            <a:r>
              <a:rPr lang="en-US" sz="2000" b="1" dirty="0">
                <a:solidFill>
                  <a:srgbClr val="002060"/>
                </a:solidFill>
              </a:rPr>
              <a:t>you went</a:t>
            </a:r>
            <a:r>
              <a:rPr lang="en-US" sz="2000" dirty="0">
                <a:solidFill>
                  <a:srgbClr val="002060"/>
                </a:solidFill>
              </a:rPr>
              <a:t>’, use ______.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7000" y="3772838"/>
            <a:ext cx="6413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To say ‘</a:t>
            </a:r>
            <a:r>
              <a:rPr lang="en-US" sz="2000" b="1" dirty="0">
                <a:solidFill>
                  <a:srgbClr val="002060"/>
                </a:solidFill>
              </a:rPr>
              <a:t>s/he went</a:t>
            </a:r>
            <a:r>
              <a:rPr lang="en-US" sz="2000" dirty="0">
                <a:solidFill>
                  <a:srgbClr val="002060"/>
                </a:solidFill>
              </a:rPr>
              <a:t>’ or ‘</a:t>
            </a:r>
            <a:r>
              <a:rPr lang="en-US" sz="2000" b="1" dirty="0">
                <a:solidFill>
                  <a:srgbClr val="002060"/>
                </a:solidFill>
              </a:rPr>
              <a:t>it went</a:t>
            </a:r>
            <a:r>
              <a:rPr lang="en-US" sz="2000" dirty="0">
                <a:solidFill>
                  <a:srgbClr val="002060"/>
                </a:solidFill>
              </a:rPr>
              <a:t>’, use ____.</a:t>
            </a:r>
          </a:p>
        </p:txBody>
      </p:sp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22647"/>
            <a:ext cx="4986867" cy="6503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19" y="119037"/>
            <a:ext cx="4863438" cy="791434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Saying where someone went:</a:t>
            </a:r>
            <a:br>
              <a:rPr lang="en-GB" sz="2000" b="1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bg1"/>
                </a:solidFill>
              </a:rPr>
              <a:t>The verb ‘</a:t>
            </a:r>
            <a:r>
              <a:rPr lang="en-GB" sz="2000" b="1" dirty="0" err="1">
                <a:solidFill>
                  <a:schemeClr val="bg1"/>
                </a:solidFill>
              </a:rPr>
              <a:t>ir</a:t>
            </a:r>
            <a:r>
              <a:rPr lang="en-GB" sz="2000" b="1" dirty="0">
                <a:solidFill>
                  <a:schemeClr val="bg1"/>
                </a:solidFill>
              </a:rPr>
              <a:t>’ in </a:t>
            </a:r>
            <a:r>
              <a:rPr lang="en-GB" sz="2000" b="1">
                <a:solidFill>
                  <a:schemeClr val="bg1"/>
                </a:solidFill>
              </a:rPr>
              <a:t>the past [revisited]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7480300" y="193648"/>
            <a:ext cx="1465808" cy="29688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47" tIns="34289" rIns="68547" bIns="34289" rtlCol="0" anchor="ctr"/>
          <a:lstStyle/>
          <a:p>
            <a:pPr algn="ctr"/>
            <a:r>
              <a:rPr lang="en-GB" sz="1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gramática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135023" y="895800"/>
            <a:ext cx="8744417" cy="407802"/>
          </a:xfrm>
          <a:prstGeom prst="rect">
            <a:avLst/>
          </a:prstGeom>
          <a:noFill/>
        </p:spPr>
        <p:txBody>
          <a:bodyPr wrap="square" lIns="68547" tIns="34289" rIns="68547" bIns="34289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2060"/>
                </a:solidFill>
              </a:rPr>
              <a:t>Remember that ‘</a:t>
            </a:r>
            <a:r>
              <a:rPr lang="en-US" sz="2000" dirty="0" err="1">
                <a:solidFill>
                  <a:srgbClr val="002060"/>
                </a:solidFill>
              </a:rPr>
              <a:t>ir</a:t>
            </a:r>
            <a:r>
              <a:rPr lang="en-US" sz="2000" dirty="0">
                <a:solidFill>
                  <a:srgbClr val="002060"/>
                </a:solidFill>
              </a:rPr>
              <a:t>’ </a:t>
            </a:r>
            <a:r>
              <a:rPr lang="en-US" sz="2000">
                <a:solidFill>
                  <a:srgbClr val="002060"/>
                </a:solidFill>
              </a:rPr>
              <a:t>means ______. 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46450" y="892294"/>
            <a:ext cx="1051982" cy="400065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ctr"/>
            <a:r>
              <a:rPr lang="en-US" sz="2000" b="1">
                <a:solidFill>
                  <a:schemeClr val="accent5">
                    <a:lumMod val="50000"/>
                  </a:schemeClr>
                </a:solidFill>
              </a:rPr>
              <a:t>‘to go’</a:t>
            </a:r>
            <a:endParaRPr lang="en-US" sz="2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3500" y="1495455"/>
            <a:ext cx="560917" cy="400065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FF6600"/>
                </a:solidFill>
              </a:rPr>
              <a:t>fui</a:t>
            </a:r>
            <a:endParaRPr lang="en-US" sz="2000" b="1" dirty="0">
              <a:solidFill>
                <a:srgbClr val="FF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46400" y="2572852"/>
            <a:ext cx="937684" cy="400065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FF6600"/>
                </a:solidFill>
              </a:rPr>
              <a:t>fuiste</a:t>
            </a:r>
            <a:endParaRPr lang="en-US" sz="2000" b="1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98432" y="3757360"/>
            <a:ext cx="632240" cy="400065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FF6600"/>
                </a:solidFill>
              </a:rPr>
              <a:t>fue</a:t>
            </a:r>
            <a:endParaRPr lang="en-US" sz="2000" b="1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9738" y="1912867"/>
            <a:ext cx="2402417" cy="400065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l"/>
            <a:r>
              <a:rPr lang="en-US" sz="2000" b="1">
                <a:solidFill>
                  <a:srgbClr val="F06400"/>
                </a:solidFill>
              </a:rPr>
              <a:t>Fui</a:t>
            </a:r>
            <a:r>
              <a:rPr lang="en-US" sz="2000">
                <a:solidFill>
                  <a:srgbClr val="002060"/>
                </a:solidFill>
              </a:rPr>
              <a:t> a Francia.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3749" y="2957757"/>
            <a:ext cx="2603500" cy="400065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</a:rPr>
              <a:t>You went </a:t>
            </a:r>
            <a:r>
              <a:rPr lang="en-US" sz="2000">
                <a:solidFill>
                  <a:srgbClr val="002060"/>
                </a:solidFill>
              </a:rPr>
              <a:t>by train.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68849" y="2956911"/>
            <a:ext cx="2116667" cy="400065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l"/>
            <a:r>
              <a:rPr lang="en-US" sz="2000" b="1">
                <a:solidFill>
                  <a:srgbClr val="F06400"/>
                </a:solidFill>
              </a:rPr>
              <a:t>Fuiste</a:t>
            </a:r>
            <a:r>
              <a:rPr lang="en-US" sz="2000">
                <a:solidFill>
                  <a:srgbClr val="002060"/>
                </a:solidFill>
              </a:rPr>
              <a:t> en tren.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62058" y="4145050"/>
            <a:ext cx="2846916" cy="400065"/>
          </a:xfrm>
          <a:prstGeom prst="rect">
            <a:avLst/>
          </a:prstGeom>
          <a:noFill/>
        </p:spPr>
        <p:txBody>
          <a:bodyPr wrap="square" lIns="91396" tIns="45698" rIns="91396" bIns="45698" rtlCol="0">
            <a:spAutoFit/>
          </a:bodyPr>
          <a:lstStyle/>
          <a:p>
            <a:pPr algn="l"/>
            <a:r>
              <a:rPr lang="en-US" sz="2000" b="1">
                <a:solidFill>
                  <a:srgbClr val="F06400"/>
                </a:solidFill>
              </a:rPr>
              <a:t>Fue</a:t>
            </a:r>
            <a:r>
              <a:rPr lang="en-US" sz="2000">
                <a:solidFill>
                  <a:srgbClr val="002060"/>
                </a:solidFill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a </a:t>
            </a:r>
            <a:r>
              <a:rPr lang="en-US" sz="2000">
                <a:solidFill>
                  <a:srgbClr val="002060"/>
                </a:solidFill>
              </a:rPr>
              <a:t>la estación.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24000" y="1912845"/>
            <a:ext cx="2338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I went </a:t>
            </a:r>
            <a:r>
              <a:rPr lang="en-US" sz="2000">
                <a:solidFill>
                  <a:srgbClr val="002060"/>
                </a:solidFill>
              </a:rPr>
              <a:t>to France.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39486" y="4086598"/>
            <a:ext cx="3119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She went to </a:t>
            </a:r>
            <a:r>
              <a:rPr lang="en-US" sz="2000">
                <a:solidFill>
                  <a:srgbClr val="002060"/>
                </a:solidFill>
              </a:rPr>
              <a:t>the station.</a:t>
            </a:r>
            <a:r>
              <a:rPr lang="en-US" sz="2400">
                <a:solidFill>
                  <a:srgbClr val="002060"/>
                </a:solidFill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95851" y="1886756"/>
            <a:ext cx="1328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Ejemplo: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6300" y="2950863"/>
            <a:ext cx="1328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2060"/>
                </a:solidFill>
              </a:rPr>
              <a:t>Ejemplo</a:t>
            </a:r>
            <a:r>
              <a:rPr lang="en-US" sz="20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6300" y="4148153"/>
            <a:ext cx="1328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Ejemplo: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0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3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15" y="1"/>
            <a:ext cx="7914965" cy="9941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GB" sz="1800" dirty="0">
                <a:solidFill>
                  <a:srgbClr val="002060"/>
                </a:solidFill>
              </a:rPr>
              <a:t>La </a:t>
            </a:r>
            <a:r>
              <a:rPr lang="en-GB" sz="1800" dirty="0" err="1">
                <a:solidFill>
                  <a:srgbClr val="002060"/>
                </a:solidFill>
              </a:rPr>
              <a:t>familia</a:t>
            </a:r>
            <a:r>
              <a:rPr lang="en-GB" sz="1800" dirty="0">
                <a:solidFill>
                  <a:srgbClr val="002060"/>
                </a:solidFill>
              </a:rPr>
              <a:t> de Daniel y Lucía </a:t>
            </a:r>
            <a:r>
              <a:rPr lang="en-GB" sz="1800" dirty="0" err="1">
                <a:solidFill>
                  <a:srgbClr val="002060"/>
                </a:solidFill>
              </a:rPr>
              <a:t>está</a:t>
            </a:r>
            <a:r>
              <a:rPr lang="en-GB" sz="1800" dirty="0">
                <a:solidFill>
                  <a:srgbClr val="002060"/>
                </a:solidFill>
              </a:rPr>
              <a:t> de </a:t>
            </a:r>
            <a:r>
              <a:rPr lang="en-GB" sz="1800" dirty="0" err="1">
                <a:solidFill>
                  <a:srgbClr val="002060"/>
                </a:solidFill>
              </a:rPr>
              <a:t>vacaciones</a:t>
            </a:r>
            <a:r>
              <a:rPr lang="en-GB" sz="1800">
                <a:solidFill>
                  <a:srgbClr val="002060"/>
                </a:solidFill>
              </a:rPr>
              <a:t>. </a:t>
            </a:r>
            <a:br>
              <a:rPr lang="en-GB" sz="1800">
                <a:solidFill>
                  <a:srgbClr val="002060"/>
                </a:solidFill>
              </a:rPr>
            </a:br>
            <a:r>
              <a:rPr lang="en-GB" sz="1800">
                <a:solidFill>
                  <a:srgbClr val="002060"/>
                </a:solidFill>
              </a:rPr>
              <a:t>Lucía </a:t>
            </a:r>
            <a:r>
              <a:rPr lang="en-GB" sz="1800" dirty="0">
                <a:solidFill>
                  <a:srgbClr val="002060"/>
                </a:solidFill>
              </a:rPr>
              <a:t>llama a Nadia para </a:t>
            </a:r>
            <a:r>
              <a:rPr lang="en-GB" sz="1800" dirty="0" err="1">
                <a:solidFill>
                  <a:srgbClr val="002060"/>
                </a:solidFill>
              </a:rPr>
              <a:t>hablar</a:t>
            </a:r>
            <a:r>
              <a:rPr lang="en-GB" sz="1800" dirty="0">
                <a:solidFill>
                  <a:srgbClr val="002060"/>
                </a:solidFill>
              </a:rPr>
              <a:t> del </a:t>
            </a:r>
            <a:r>
              <a:rPr lang="en-GB" sz="1800" dirty="0" err="1">
                <a:solidFill>
                  <a:srgbClr val="002060"/>
                </a:solidFill>
              </a:rPr>
              <a:t>viaje</a:t>
            </a:r>
            <a:r>
              <a:rPr lang="en-GB" sz="1800" dirty="0">
                <a:solidFill>
                  <a:srgbClr val="002060"/>
                </a:solidFill>
              </a:rPr>
              <a:t>. </a:t>
            </a:r>
            <a:r>
              <a:rPr lang="en-GB" sz="1800" dirty="0" err="1">
                <a:solidFill>
                  <a:srgbClr val="002060"/>
                </a:solidFill>
              </a:rPr>
              <a:t>Escucha</a:t>
            </a:r>
            <a:r>
              <a:rPr lang="en-GB" sz="1800">
                <a:solidFill>
                  <a:srgbClr val="002060"/>
                </a:solidFill>
              </a:rPr>
              <a:t>. </a:t>
            </a:r>
            <a:br>
              <a:rPr lang="en-GB" sz="1800">
                <a:solidFill>
                  <a:srgbClr val="002060"/>
                </a:solidFill>
              </a:rPr>
            </a:br>
            <a:r>
              <a:rPr lang="en-GB" sz="1800">
                <a:solidFill>
                  <a:srgbClr val="002060"/>
                </a:solidFill>
              </a:rPr>
              <a:t>¿</a:t>
            </a:r>
            <a:r>
              <a:rPr lang="en-GB" sz="1800" dirty="0" err="1">
                <a:solidFill>
                  <a:srgbClr val="002060"/>
                </a:solidFill>
              </a:rPr>
              <a:t>Dónde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  <a:r>
              <a:rPr lang="en-GB" sz="1800" dirty="0" err="1">
                <a:solidFill>
                  <a:srgbClr val="002060"/>
                </a:solidFill>
              </a:rPr>
              <a:t>fue</a:t>
            </a:r>
            <a:r>
              <a:rPr lang="en-GB" sz="1800" dirty="0">
                <a:solidFill>
                  <a:srgbClr val="002060"/>
                </a:solidFill>
              </a:rPr>
              <a:t> </a:t>
            </a:r>
            <a:r>
              <a:rPr lang="en-GB" sz="1800" dirty="0" err="1">
                <a:solidFill>
                  <a:srgbClr val="002060"/>
                </a:solidFill>
              </a:rPr>
              <a:t>cada</a:t>
            </a:r>
            <a:r>
              <a:rPr lang="en-GB" sz="1800" dirty="0">
                <a:solidFill>
                  <a:srgbClr val="002060"/>
                </a:solidFill>
              </a:rPr>
              <a:t> uno: Lucía (</a:t>
            </a:r>
            <a:r>
              <a:rPr lang="en-GB" sz="1800" dirty="0" err="1">
                <a:solidFill>
                  <a:srgbClr val="002060"/>
                </a:solidFill>
              </a:rPr>
              <a:t>yo</a:t>
            </a:r>
            <a:r>
              <a:rPr lang="en-GB" sz="1800" dirty="0">
                <a:solidFill>
                  <a:srgbClr val="002060"/>
                </a:solidFill>
              </a:rPr>
              <a:t>), Nadia (</a:t>
            </a:r>
            <a:r>
              <a:rPr lang="en-GB" sz="1800" dirty="0" err="1">
                <a:solidFill>
                  <a:srgbClr val="002060"/>
                </a:solidFill>
              </a:rPr>
              <a:t>tú</a:t>
            </a:r>
            <a:r>
              <a:rPr lang="en-GB" sz="1800" dirty="0">
                <a:solidFill>
                  <a:srgbClr val="002060"/>
                </a:solidFill>
              </a:rPr>
              <a:t>) y Daniel (</a:t>
            </a:r>
            <a:r>
              <a:rPr lang="en-GB" sz="1800" err="1">
                <a:solidFill>
                  <a:srgbClr val="002060"/>
                </a:solidFill>
              </a:rPr>
              <a:t>él</a:t>
            </a:r>
            <a:r>
              <a:rPr lang="en-GB" sz="1800">
                <a:solidFill>
                  <a:srgbClr val="002060"/>
                </a:solidFill>
              </a:rPr>
              <a:t>) </a:t>
            </a:r>
            <a:r>
              <a:rPr lang="en-GB" sz="1800" dirty="0">
                <a:solidFill>
                  <a:srgbClr val="002060"/>
                </a:solidFill>
              </a:rPr>
              <a:t>y </a:t>
            </a:r>
            <a:r>
              <a:rPr lang="en-GB" sz="1800" dirty="0" err="1">
                <a:solidFill>
                  <a:srgbClr val="002060"/>
                </a:solidFill>
              </a:rPr>
              <a:t>cuándo</a:t>
            </a:r>
            <a:r>
              <a:rPr lang="en-GB" sz="1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7556500" y="193647"/>
            <a:ext cx="1389631" cy="314353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49" tIns="34289" rIns="68549" bIns="34289" rtlCol="0" anchor="ctr"/>
          <a:lstStyle/>
          <a:p>
            <a:pPr algn="ctr" defTabSz="685443">
              <a:defRPr/>
            </a:pPr>
            <a:r>
              <a:rPr lang="en-GB" sz="1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</a:t>
            </a: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241756"/>
              </p:ext>
            </p:extLst>
          </p:nvPr>
        </p:nvGraphicFramePr>
        <p:xfrm>
          <a:off x="147108" y="994173"/>
          <a:ext cx="7829573" cy="364699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077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9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9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32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0642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33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46597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yo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tú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él</a:t>
                      </a:r>
                      <a:endParaRPr lang="en-US" sz="18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¿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dónde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? (en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inglés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¿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cúando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? (en </a:t>
                      </a:r>
                      <a:r>
                        <a:rPr lang="en-US" sz="1800" dirty="0" err="1">
                          <a:solidFill>
                            <a:srgbClr val="002060"/>
                          </a:solidFill>
                        </a:rPr>
                        <a:t>inglés</a:t>
                      </a:r>
                      <a:r>
                        <a:rPr lang="en-US" sz="1800" dirty="0">
                          <a:solidFill>
                            <a:srgbClr val="002060"/>
                          </a:solidFill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0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Action Button: Custom 16">
            <a:hlinkClick r:id="" action="ppaction://noaction" highlightClick="1">
              <a:snd r:embed="rId3" name="1 Fue al museo el jueves pasad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193355" y="1505555"/>
            <a:ext cx="310448" cy="277397"/>
          </a:xfrm>
          <a:prstGeom prst="actionButtonBlank">
            <a:avLst/>
          </a:prstGeom>
          <a:solidFill>
            <a:srgbClr val="F664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" name="Action Button: Custom 16">
            <a:hlinkClick r:id="" action="ppaction://noaction" highlightClick="1">
              <a:snd r:embed="rId4" name="2 fui a visitar la torre ayer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201485" y="1898706"/>
            <a:ext cx="310448" cy="277397"/>
          </a:xfrm>
          <a:prstGeom prst="actionButtonBlank">
            <a:avLst/>
          </a:prstGeom>
          <a:solidFill>
            <a:srgbClr val="F664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1" name="Action Button: Custom 16">
            <a:hlinkClick r:id="" action="ppaction://noaction" highlightClick="1">
              <a:snd r:embed="rId5" name="3 fue al cine por la tarde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200889" y="2289012"/>
            <a:ext cx="310448" cy="277397"/>
          </a:xfrm>
          <a:prstGeom prst="actionButtonBlank">
            <a:avLst/>
          </a:prstGeom>
          <a:solidFill>
            <a:srgbClr val="F664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2" name="Action Button: Custom 16">
            <a:hlinkClick r:id="" action="ppaction://noaction" highlightClick="1">
              <a:snd r:embed="rId6" name="4 fuiste a la casa de un abuelo el martes pasad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200889" y="2697885"/>
            <a:ext cx="310448" cy="277397"/>
          </a:xfrm>
          <a:prstGeom prst="actionButtonBlank">
            <a:avLst/>
          </a:prstGeom>
          <a:solidFill>
            <a:srgbClr val="F664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3" name="Action Button: Custom 16">
            <a:hlinkClick r:id="" action="ppaction://noaction" highlightClick="1">
              <a:snd r:embed="rId7" name="5 fui al campo con el perro por la man%CC%83ana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193355" y="3093702"/>
            <a:ext cx="310448" cy="277397"/>
          </a:xfrm>
          <a:prstGeom prst="actionButtonBlank">
            <a:avLst/>
          </a:prstGeom>
          <a:solidFill>
            <a:srgbClr val="F664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4" name="Action Button: Custom 16">
            <a:hlinkClick r:id="" action="ppaction://noaction" highlightClick="1">
              <a:snd r:embed="rId8" name="6 Ffuiste al mercado para comprar ropa despue%CC%81s de desayunar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203828" y="3497064"/>
            <a:ext cx="310448" cy="277397"/>
          </a:xfrm>
          <a:prstGeom prst="actionButtonBlank">
            <a:avLst/>
          </a:prstGeom>
          <a:solidFill>
            <a:srgbClr val="F664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5" name="Action Button: Custom 16">
            <a:hlinkClick r:id="" action="ppaction://noaction" highlightClick="1">
              <a:snd r:embed="rId9" name="fue a la frontera con Italia la semana pasada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200889" y="3892881"/>
            <a:ext cx="310448" cy="277397"/>
          </a:xfrm>
          <a:prstGeom prst="actionButtonBlank">
            <a:avLst/>
          </a:prstGeom>
          <a:solidFill>
            <a:srgbClr val="F664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6" name="Action Button: Custom 16">
            <a:hlinkClick r:id="" action="ppaction://noaction" highlightClick="1">
              <a:snd r:embed="rId10" name="8 fui al estadio de futbol por la noche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193355" y="4296106"/>
            <a:ext cx="310448" cy="277397"/>
          </a:xfrm>
          <a:prstGeom prst="actionButtonBlank">
            <a:avLst/>
          </a:prstGeom>
          <a:solidFill>
            <a:srgbClr val="F664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3838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</a:p>
        </p:txBody>
      </p:sp>
      <p:pic>
        <p:nvPicPr>
          <p:cNvPr id="17" name="Picture 16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47" y="1512244"/>
            <a:ext cx="282522" cy="294294"/>
          </a:xfrm>
          <a:prstGeom prst="rect">
            <a:avLst/>
          </a:prstGeom>
        </p:spPr>
      </p:pic>
      <p:pic>
        <p:nvPicPr>
          <p:cNvPr id="18" name="Picture 17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77" y="1887007"/>
            <a:ext cx="282522" cy="294294"/>
          </a:xfrm>
          <a:prstGeom prst="rect">
            <a:avLst/>
          </a:prstGeom>
        </p:spPr>
      </p:pic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12" y="2311416"/>
            <a:ext cx="282522" cy="294294"/>
          </a:xfrm>
          <a:prstGeom prst="rect">
            <a:avLst/>
          </a:prstGeom>
        </p:spPr>
      </p:pic>
      <p:pic>
        <p:nvPicPr>
          <p:cNvPr id="20" name="Picture 19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539" y="2674302"/>
            <a:ext cx="282522" cy="294294"/>
          </a:xfrm>
          <a:prstGeom prst="rect">
            <a:avLst/>
          </a:prstGeom>
        </p:spPr>
      </p:pic>
      <p:pic>
        <p:nvPicPr>
          <p:cNvPr id="21" name="Picture 20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74" y="3071398"/>
            <a:ext cx="282522" cy="294294"/>
          </a:xfrm>
          <a:prstGeom prst="rect">
            <a:avLst/>
          </a:prstGeom>
        </p:spPr>
      </p:pic>
      <p:pic>
        <p:nvPicPr>
          <p:cNvPr id="22" name="Picture 21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338" y="3492393"/>
            <a:ext cx="282522" cy="294294"/>
          </a:xfrm>
          <a:prstGeom prst="rect">
            <a:avLst/>
          </a:prstGeom>
        </p:spPr>
      </p:pic>
      <p:pic>
        <p:nvPicPr>
          <p:cNvPr id="23" name="Picture 22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912" y="3892881"/>
            <a:ext cx="282522" cy="294294"/>
          </a:xfrm>
          <a:prstGeom prst="rect">
            <a:avLst/>
          </a:prstGeom>
        </p:spPr>
      </p:pic>
      <p:pic>
        <p:nvPicPr>
          <p:cNvPr id="24" name="Picture 23" descr="green checkmark">
            <a:extLst>
              <a:ext uri="{FF2B5EF4-FFF2-40B4-BE49-F238E27FC236}">
                <a16:creationId xmlns:a16="http://schemas.microsoft.com/office/drawing/2014/main" id="{9B1A1948-2BF0-7647-9D12-1C87A744627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77" y="4273879"/>
            <a:ext cx="282522" cy="2942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133410" y="1452372"/>
            <a:ext cx="2190750" cy="369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l"/>
            <a:r>
              <a:rPr lang="en-US" sz="1800" dirty="0">
                <a:solidFill>
                  <a:srgbClr val="002060"/>
                </a:solidFill>
              </a:rPr>
              <a:t>the museum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214939" y="1451482"/>
            <a:ext cx="2243666" cy="369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l"/>
            <a:r>
              <a:rPr lang="en-US" sz="1800" dirty="0">
                <a:solidFill>
                  <a:srgbClr val="002060"/>
                </a:solidFill>
              </a:rPr>
              <a:t>last Thursday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214939" y="1857883"/>
            <a:ext cx="2243666" cy="369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l"/>
            <a:r>
              <a:rPr lang="en-US" sz="1800" dirty="0">
                <a:solidFill>
                  <a:srgbClr val="002060"/>
                </a:solidFill>
              </a:rPr>
              <a:t>yesterday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130498" y="1839490"/>
            <a:ext cx="2243666" cy="369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l"/>
            <a:r>
              <a:rPr lang="en-US" sz="1800" dirty="0">
                <a:solidFill>
                  <a:srgbClr val="002060"/>
                </a:solidFill>
              </a:rPr>
              <a:t>visit the tower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39759" y="2270294"/>
            <a:ext cx="2243666" cy="369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l"/>
            <a:r>
              <a:rPr lang="en-US" sz="1800" dirty="0">
                <a:solidFill>
                  <a:srgbClr val="002060"/>
                </a:solidFill>
              </a:rPr>
              <a:t>the cinema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14939" y="2289681"/>
            <a:ext cx="2243666" cy="369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l"/>
            <a:r>
              <a:rPr lang="en-US" sz="1800" dirty="0">
                <a:solidFill>
                  <a:srgbClr val="002060"/>
                </a:solidFill>
              </a:rPr>
              <a:t>in the afternoon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33410" y="2674578"/>
            <a:ext cx="2853267" cy="369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l"/>
            <a:r>
              <a:rPr lang="en-US" sz="1800" dirty="0">
                <a:solidFill>
                  <a:srgbClr val="002060"/>
                </a:solidFill>
              </a:rPr>
              <a:t>grandfather’s house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14939" y="2681267"/>
            <a:ext cx="2243666" cy="369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l"/>
            <a:r>
              <a:rPr lang="en-US" sz="1800" dirty="0">
                <a:solidFill>
                  <a:srgbClr val="002060"/>
                </a:solidFill>
              </a:rPr>
              <a:t>last Tuesday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120729" y="3066161"/>
            <a:ext cx="3727621" cy="369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l"/>
            <a:r>
              <a:rPr lang="en-US" sz="1800">
                <a:solidFill>
                  <a:srgbClr val="002060"/>
                </a:solidFill>
              </a:rPr>
              <a:t>the countryside (with dog)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214939" y="3100365"/>
            <a:ext cx="2243666" cy="369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l"/>
            <a:r>
              <a:rPr lang="en-US" sz="1800" dirty="0">
                <a:solidFill>
                  <a:srgbClr val="002060"/>
                </a:solidFill>
              </a:rPr>
              <a:t>in the morning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39759" y="3442729"/>
            <a:ext cx="3572932" cy="369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l"/>
            <a:r>
              <a:rPr lang="en-US" sz="1800" dirty="0">
                <a:solidFill>
                  <a:srgbClr val="002060"/>
                </a:solidFill>
              </a:rPr>
              <a:t>the </a:t>
            </a:r>
            <a:r>
              <a:rPr lang="en-US" sz="1800">
                <a:solidFill>
                  <a:srgbClr val="002060"/>
                </a:solidFill>
              </a:rPr>
              <a:t>market (to buy clothes)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10786" y="3446374"/>
            <a:ext cx="3009896" cy="369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l"/>
            <a:r>
              <a:rPr lang="en-US" sz="1800" dirty="0">
                <a:solidFill>
                  <a:srgbClr val="002060"/>
                </a:solidFill>
              </a:rPr>
              <a:t>after having breakfast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146129" y="3847210"/>
            <a:ext cx="3227917" cy="369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l"/>
            <a:r>
              <a:rPr lang="en-US" sz="1800" dirty="0">
                <a:solidFill>
                  <a:srgbClr val="002060"/>
                </a:solidFill>
              </a:rPr>
              <a:t>the border with Italy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10786" y="3850691"/>
            <a:ext cx="2243666" cy="369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l"/>
            <a:r>
              <a:rPr lang="en-US" sz="1800" dirty="0">
                <a:solidFill>
                  <a:srgbClr val="002060"/>
                </a:solidFill>
              </a:rPr>
              <a:t>last week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135524" y="4262078"/>
            <a:ext cx="3048000" cy="369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l"/>
            <a:r>
              <a:rPr lang="en-US" sz="1800" dirty="0">
                <a:solidFill>
                  <a:srgbClr val="002060"/>
                </a:solidFill>
              </a:rPr>
              <a:t>the football stadium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210786" y="4263441"/>
            <a:ext cx="2243666" cy="369289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algn="l"/>
            <a:r>
              <a:rPr lang="en-US" sz="1800" smtClean="0">
                <a:solidFill>
                  <a:srgbClr val="002060"/>
                </a:solidFill>
              </a:rPr>
              <a:t>at night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Free Holiday Clipart to use for Christmas, Easter, Father&amp;Day! 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t="10629" r="23171"/>
          <a:stretch/>
        </p:blipFill>
        <p:spPr bwMode="auto">
          <a:xfrm>
            <a:off x="8444149" y="3945643"/>
            <a:ext cx="385141" cy="79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opical Sun Clip Art, Cartoon Sun Clipart, Free Sun Clipart, Clip 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7755" y="2109297"/>
            <a:ext cx="548457" cy="57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italy flag country transparent - Clip Art Library">
            <a:extLst>
              <a:ext uri="{FF2B5EF4-FFF2-40B4-BE49-F238E27FC236}">
                <a16:creationId xmlns:a16="http://schemas.microsoft.com/office/drawing/2014/main" id="{C57B396E-E184-9C4C-88A6-FD723010E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549" y="2817671"/>
            <a:ext cx="842591" cy="99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eaning Tower of Pisa PNG Clip Art - Best WEB Clipar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958" y="602227"/>
            <a:ext cx="653978" cy="133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50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568529" y="3962566"/>
            <a:ext cx="3014556" cy="400069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l"/>
            <a:r>
              <a:rPr lang="en-US" sz="2000" b="1">
                <a:solidFill>
                  <a:srgbClr val="F06400"/>
                </a:solidFill>
              </a:rPr>
              <a:t>Hizo</a:t>
            </a:r>
            <a:r>
              <a:rPr lang="en-US" sz="2000">
                <a:solidFill>
                  <a:srgbClr val="002060"/>
                </a:solidFill>
              </a:rPr>
              <a:t> daño a alguien.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2346" y="3568293"/>
            <a:ext cx="77314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To say ‘</a:t>
            </a:r>
            <a:r>
              <a:rPr lang="en-US" sz="2000" b="1" dirty="0">
                <a:solidFill>
                  <a:srgbClr val="002060"/>
                </a:solidFill>
              </a:rPr>
              <a:t>s/he or it did</a:t>
            </a:r>
            <a:r>
              <a:rPr lang="en-US" sz="2000" dirty="0">
                <a:solidFill>
                  <a:srgbClr val="002060"/>
                </a:solidFill>
              </a:rPr>
              <a:t>’ or ‘</a:t>
            </a:r>
            <a:r>
              <a:rPr lang="en-US" sz="2000" b="1" dirty="0">
                <a:solidFill>
                  <a:srgbClr val="002060"/>
                </a:solidFill>
              </a:rPr>
              <a:t>s/he or it </a:t>
            </a:r>
            <a:r>
              <a:rPr lang="en-US" sz="2000" b="1">
                <a:solidFill>
                  <a:srgbClr val="002060"/>
                </a:solidFill>
              </a:rPr>
              <a:t>made</a:t>
            </a:r>
            <a:r>
              <a:rPr lang="en-US" sz="2000">
                <a:solidFill>
                  <a:srgbClr val="002060"/>
                </a:solidFill>
              </a:rPr>
              <a:t>’, use </a:t>
            </a:r>
            <a:r>
              <a:rPr lang="en-US" sz="2000" dirty="0">
                <a:solidFill>
                  <a:srgbClr val="002060"/>
                </a:solidFill>
              </a:rPr>
              <a:t>_____ 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69797" y="3968403"/>
            <a:ext cx="4298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He hurt (‘did harm’) to someone.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8705" y="3962525"/>
            <a:ext cx="1328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Ejemplo: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622" y="1447945"/>
            <a:ext cx="614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To say ‘</a:t>
            </a:r>
            <a:r>
              <a:rPr lang="en-US" sz="2000" b="1" dirty="0">
                <a:solidFill>
                  <a:srgbClr val="002060"/>
                </a:solidFill>
              </a:rPr>
              <a:t>I did</a:t>
            </a:r>
            <a:r>
              <a:rPr lang="en-US" sz="2000" dirty="0">
                <a:solidFill>
                  <a:srgbClr val="002060"/>
                </a:solidFill>
              </a:rPr>
              <a:t>’ or ‘</a:t>
            </a:r>
            <a:r>
              <a:rPr lang="en-US" sz="2000" b="1" dirty="0">
                <a:solidFill>
                  <a:srgbClr val="002060"/>
                </a:solidFill>
              </a:rPr>
              <a:t>I </a:t>
            </a:r>
            <a:r>
              <a:rPr lang="en-US" sz="2000" b="1">
                <a:solidFill>
                  <a:srgbClr val="002060"/>
                </a:solidFill>
              </a:rPr>
              <a:t>made</a:t>
            </a:r>
            <a:r>
              <a:rPr lang="en-US" sz="2000">
                <a:solidFill>
                  <a:srgbClr val="002060"/>
                </a:solidFill>
              </a:rPr>
              <a:t>’, use _____ 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2668" y="2493449"/>
            <a:ext cx="7386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To say ‘</a:t>
            </a:r>
            <a:r>
              <a:rPr lang="en-US" sz="2000" b="1" dirty="0">
                <a:solidFill>
                  <a:srgbClr val="002060"/>
                </a:solidFill>
              </a:rPr>
              <a:t>you did</a:t>
            </a:r>
            <a:r>
              <a:rPr lang="en-US" sz="2000" dirty="0">
                <a:solidFill>
                  <a:srgbClr val="002060"/>
                </a:solidFill>
              </a:rPr>
              <a:t>’ or ‘</a:t>
            </a:r>
            <a:r>
              <a:rPr lang="en-US" sz="2000" b="1" dirty="0">
                <a:solidFill>
                  <a:srgbClr val="002060"/>
                </a:solidFill>
              </a:rPr>
              <a:t>you </a:t>
            </a:r>
            <a:r>
              <a:rPr lang="en-US" sz="2000" b="1">
                <a:solidFill>
                  <a:srgbClr val="002060"/>
                </a:solidFill>
              </a:rPr>
              <a:t>made</a:t>
            </a:r>
            <a:r>
              <a:rPr lang="en-US" sz="2000">
                <a:solidFill>
                  <a:srgbClr val="002060"/>
                </a:solidFill>
              </a:rPr>
              <a:t>’, use _______ 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222647"/>
            <a:ext cx="4986867" cy="6503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68" y="13440"/>
            <a:ext cx="4863438" cy="994172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Saying what someone did:</a:t>
            </a:r>
            <a:br>
              <a:rPr lang="en-GB" sz="2000" b="1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bg1"/>
                </a:solidFill>
              </a:rPr>
              <a:t>The verb ‘</a:t>
            </a:r>
            <a:r>
              <a:rPr lang="en-GB" sz="2000" b="1" dirty="0" err="1">
                <a:solidFill>
                  <a:schemeClr val="bg1"/>
                </a:solidFill>
              </a:rPr>
              <a:t>hacer</a:t>
            </a:r>
            <a:r>
              <a:rPr lang="en-GB" sz="2000" b="1" dirty="0">
                <a:solidFill>
                  <a:schemeClr val="bg1"/>
                </a:solidFill>
              </a:rPr>
              <a:t> in the past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7553324" y="193646"/>
            <a:ext cx="1392783" cy="314354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50" tIns="34289" rIns="68550" bIns="34289" rtlCol="0" anchor="ctr"/>
          <a:lstStyle/>
          <a:p>
            <a:pPr algn="ctr"/>
            <a:r>
              <a:rPr lang="en-GB" sz="18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gramática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92668" y="895801"/>
            <a:ext cx="8490417" cy="407802"/>
          </a:xfrm>
          <a:prstGeom prst="rect">
            <a:avLst/>
          </a:prstGeom>
          <a:noFill/>
        </p:spPr>
        <p:txBody>
          <a:bodyPr wrap="square" lIns="68550" tIns="34289" rIns="68550" bIns="34289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000" dirty="0">
                <a:solidFill>
                  <a:srgbClr val="002060"/>
                </a:solidFill>
              </a:rPr>
              <a:t>Remember that ‘</a:t>
            </a:r>
            <a:r>
              <a:rPr lang="en-US" sz="2000" dirty="0" err="1">
                <a:solidFill>
                  <a:srgbClr val="002060"/>
                </a:solidFill>
              </a:rPr>
              <a:t>hacer</a:t>
            </a:r>
            <a:r>
              <a:rPr lang="en-US" sz="2000" dirty="0">
                <a:solidFill>
                  <a:srgbClr val="002060"/>
                </a:solidFill>
              </a:rPr>
              <a:t>’ means </a:t>
            </a:r>
            <a:r>
              <a:rPr lang="en-US" sz="2000">
                <a:solidFill>
                  <a:srgbClr val="002060"/>
                </a:solidFill>
              </a:rPr>
              <a:t>either _______ or __________.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77834" y="865779"/>
            <a:ext cx="1121834" cy="400069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l"/>
            <a:r>
              <a:rPr lang="en-US" sz="2000" b="1">
                <a:solidFill>
                  <a:srgbClr val="002060"/>
                </a:solidFill>
              </a:rPr>
              <a:t>‘to do’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33418" y="880472"/>
            <a:ext cx="1445684" cy="400069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l"/>
            <a:r>
              <a:rPr lang="en-US" sz="2000" b="1">
                <a:solidFill>
                  <a:srgbClr val="002060"/>
                </a:solidFill>
              </a:rPr>
              <a:t>‘to make’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5049" y="1455098"/>
            <a:ext cx="910167" cy="400069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FF6600"/>
                </a:solidFill>
              </a:rPr>
              <a:t>hice</a:t>
            </a:r>
            <a:endParaRPr lang="en-US" sz="2000" b="1" dirty="0">
              <a:solidFill>
                <a:srgbClr val="FF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6179" y="2484861"/>
            <a:ext cx="1022350" cy="400069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FF6600"/>
                </a:solidFill>
              </a:rPr>
              <a:t>hiciste</a:t>
            </a:r>
            <a:endParaRPr lang="en-US" sz="2000" b="1" dirty="0">
              <a:solidFill>
                <a:srgbClr val="FF66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67817" y="3568293"/>
            <a:ext cx="910167" cy="400069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l"/>
            <a:r>
              <a:rPr lang="en-US" sz="2000" b="1" dirty="0" err="1">
                <a:solidFill>
                  <a:srgbClr val="FF6600"/>
                </a:solidFill>
              </a:rPr>
              <a:t>hizo</a:t>
            </a:r>
            <a:endParaRPr lang="en-US" sz="2000" b="1" dirty="0">
              <a:solidFill>
                <a:srgbClr val="FF66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00356" y="1833869"/>
            <a:ext cx="3111500" cy="400069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l"/>
            <a:r>
              <a:rPr lang="en-US" sz="2000" b="1">
                <a:solidFill>
                  <a:srgbClr val="F06400"/>
                </a:solidFill>
              </a:rPr>
              <a:t>Hice</a:t>
            </a:r>
            <a:r>
              <a:rPr lang="en-US" sz="2000">
                <a:solidFill>
                  <a:srgbClr val="002060"/>
                </a:solidFill>
              </a:rPr>
              <a:t> </a:t>
            </a:r>
            <a:r>
              <a:rPr lang="en-US" sz="2000" err="1">
                <a:solidFill>
                  <a:srgbClr val="002060"/>
                </a:solidFill>
              </a:rPr>
              <a:t>una</a:t>
            </a:r>
            <a:r>
              <a:rPr lang="en-US" sz="2000">
                <a:solidFill>
                  <a:srgbClr val="002060"/>
                </a:solidFill>
              </a:rPr>
              <a:t> llamada.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9797" y="2841596"/>
            <a:ext cx="2409300" cy="400069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l"/>
            <a:r>
              <a:rPr lang="en-US" sz="2000" dirty="0">
                <a:solidFill>
                  <a:srgbClr val="002060"/>
                </a:solidFill>
              </a:rPr>
              <a:t>You did </a:t>
            </a:r>
            <a:r>
              <a:rPr lang="en-US" sz="2000">
                <a:solidFill>
                  <a:srgbClr val="002060"/>
                </a:solidFill>
              </a:rPr>
              <a:t>a favour. 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85885" y="2841596"/>
            <a:ext cx="2258276" cy="400069"/>
          </a:xfrm>
          <a:prstGeom prst="rect">
            <a:avLst/>
          </a:prstGeom>
          <a:noFill/>
        </p:spPr>
        <p:txBody>
          <a:bodyPr wrap="square" lIns="91400" tIns="45700" rIns="91400" bIns="45700" rtlCol="0">
            <a:spAutoFit/>
          </a:bodyPr>
          <a:lstStyle/>
          <a:p>
            <a:pPr algn="l"/>
            <a:r>
              <a:rPr lang="en-US" sz="2000" b="1">
                <a:solidFill>
                  <a:srgbClr val="F06400"/>
                </a:solidFill>
              </a:rPr>
              <a:t>Hiciste</a:t>
            </a:r>
            <a:r>
              <a:rPr lang="en-US" sz="2000">
                <a:solidFill>
                  <a:srgbClr val="002060"/>
                </a:solidFill>
              </a:rPr>
              <a:t> un favor.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53246" y="1833586"/>
            <a:ext cx="2047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I made </a:t>
            </a:r>
            <a:r>
              <a:rPr lang="en-US" sz="2000">
                <a:solidFill>
                  <a:srgbClr val="002060"/>
                </a:solidFill>
              </a:rPr>
              <a:t>a call.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622" y="1815383"/>
            <a:ext cx="1328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Ejemplo: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2668" y="2843829"/>
            <a:ext cx="1328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2060"/>
                </a:solidFill>
              </a:rPr>
              <a:t>Ejemplo:</a:t>
            </a: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978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1" grpId="0"/>
      <p:bldP spid="24" grpId="0"/>
      <p:bldP spid="16" grpId="0"/>
      <p:bldP spid="17" grpId="0"/>
      <p:bldP spid="7" grpId="0"/>
      <p:bldP spid="3" grpId="0"/>
      <p:bldP spid="8" grpId="0"/>
      <p:bldP spid="6" grpId="0"/>
      <p:bldP spid="9" grpId="0"/>
      <p:bldP spid="10" grpId="0"/>
      <p:bldP spid="11" grpId="0"/>
      <p:bldP spid="12" grpId="0"/>
      <p:bldP spid="13" grpId="0"/>
      <p:bldP spid="20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B8BAD994-AC1D-49DF-BFCB-60817CED3195}"/>
              </a:ext>
            </a:extLst>
          </p:cNvPr>
          <p:cNvGrpSpPr/>
          <p:nvPr/>
        </p:nvGrpSpPr>
        <p:grpSpPr>
          <a:xfrm>
            <a:off x="318934" y="786399"/>
            <a:ext cx="2676519" cy="3731867"/>
            <a:chOff x="6583716" y="77853"/>
            <a:chExt cx="4170883" cy="6248521"/>
          </a:xfrm>
        </p:grpSpPr>
        <p:sp>
          <p:nvSpPr>
            <p:cNvPr id="19" name="Rectangle: Rounded Corners 22">
              <a:extLst>
                <a:ext uri="{FF2B5EF4-FFF2-40B4-BE49-F238E27FC236}">
                  <a16:creationId xmlns:a16="http://schemas.microsoft.com/office/drawing/2014/main" id="{475F782A-9E78-414C-B892-2D89C98BA4E7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973">
                <a:defRPr/>
              </a:pPr>
              <a:endParaRPr lang="en-GB" sz="180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DD9EB96-DADE-421D-802E-C21459DDF5E3}"/>
                </a:ext>
              </a:extLst>
            </p:cNvPr>
            <p:cNvSpPr/>
            <p:nvPr/>
          </p:nvSpPr>
          <p:spPr>
            <a:xfrm>
              <a:off x="8350543" y="5701132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973">
                <a:defRPr/>
              </a:pPr>
              <a:endParaRPr lang="en-GB" sz="180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41165" y="1116141"/>
            <a:ext cx="2419899" cy="286228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lIns="91402" tIns="45701" rIns="91402" bIns="45701" rtlCol="0">
            <a:spAutoFit/>
          </a:bodyPr>
          <a:lstStyle/>
          <a:p>
            <a:pPr defTabSz="913973">
              <a:defRPr/>
            </a:pPr>
            <a:r>
              <a:rPr lang="en-GB" sz="2000">
                <a:solidFill>
                  <a:srgbClr val="002060"/>
                </a:solidFill>
                <a:latin typeface="Century Gothic" panose="020F0302020204030204"/>
              </a:rPr>
              <a:t>1. Pues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, el primer día yo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hice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 /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hiciste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 /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hizo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un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viaje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en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tren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y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ella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hiciste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 /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hice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/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F0302020204030204"/>
              </a:rPr>
              <a:t>hizo</a:t>
            </a:r>
            <a:r>
              <a:rPr lang="en-GB" sz="2000" b="1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unas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llamadas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para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encontrar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una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habitación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F0302020204030204"/>
              </a:rPr>
              <a:t>mejor</a:t>
            </a:r>
            <a:r>
              <a:rPr lang="en-GB" sz="2000" dirty="0">
                <a:solidFill>
                  <a:srgbClr val="002060"/>
                </a:solidFill>
                <a:latin typeface="Century Gothic" panose="020F0302020204030204"/>
              </a:rPr>
              <a:t>.</a:t>
            </a:r>
            <a:endParaRPr lang="en-GB" sz="2000" b="1" dirty="0">
              <a:solidFill>
                <a:srgbClr val="002060"/>
              </a:solidFill>
              <a:latin typeface="Century Gothic" panose="020F03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896" y="99783"/>
            <a:ext cx="8405305" cy="628037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GB" sz="1800">
                <a:solidFill>
                  <a:srgbClr val="002060"/>
                </a:solidFill>
              </a:rPr>
              <a:t>¿Qué pasó en el viaje? Daniel tiene mala memoria, ¡pero Lucía no!</a:t>
            </a:r>
            <a:br>
              <a:rPr lang="en-GB" sz="1800">
                <a:solidFill>
                  <a:srgbClr val="002060"/>
                </a:solidFill>
              </a:rPr>
            </a:br>
            <a:r>
              <a:rPr lang="en-GB" sz="1800">
                <a:solidFill>
                  <a:srgbClr val="002060"/>
                </a:solidFill>
              </a:rPr>
              <a:t>Lucía explica todo en sus mensajes. Elige </a:t>
            </a:r>
            <a:r>
              <a:rPr lang="en-GB" sz="1800" dirty="0">
                <a:solidFill>
                  <a:srgbClr val="002060"/>
                </a:solidFill>
              </a:rPr>
              <a:t>el </a:t>
            </a:r>
            <a:r>
              <a:rPr lang="en-GB" sz="1800" err="1">
                <a:solidFill>
                  <a:srgbClr val="002060"/>
                </a:solidFill>
              </a:rPr>
              <a:t>verbo</a:t>
            </a:r>
            <a:r>
              <a:rPr lang="en-GB" sz="1800">
                <a:solidFill>
                  <a:srgbClr val="002060"/>
                </a:solidFill>
              </a:rPr>
              <a:t> correcto.</a:t>
            </a:r>
            <a:endParaRPr lang="en-GB" sz="1800" dirty="0">
              <a:solidFill>
                <a:srgbClr val="002060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089900" y="193645"/>
            <a:ext cx="856229" cy="306148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>
              <a:defRPr/>
            </a:pPr>
            <a:r>
              <a:rPr lang="en-GB" sz="18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8BAD994-AC1D-49DF-BFCB-60817CED3195}"/>
              </a:ext>
            </a:extLst>
          </p:cNvPr>
          <p:cNvGrpSpPr/>
          <p:nvPr/>
        </p:nvGrpSpPr>
        <p:grpSpPr>
          <a:xfrm>
            <a:off x="3105540" y="786399"/>
            <a:ext cx="2852204" cy="3731867"/>
            <a:chOff x="6583716" y="77853"/>
            <a:chExt cx="4170883" cy="6248521"/>
          </a:xfrm>
        </p:grpSpPr>
        <p:sp>
          <p:nvSpPr>
            <p:cNvPr id="13" name="Rectangle: Rounded Corners 22">
              <a:extLst>
                <a:ext uri="{FF2B5EF4-FFF2-40B4-BE49-F238E27FC236}">
                  <a16:creationId xmlns:a16="http://schemas.microsoft.com/office/drawing/2014/main" id="{475F782A-9E78-414C-B892-2D89C98BA4E7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973">
                <a:defRPr/>
              </a:pPr>
              <a:endParaRPr lang="en-GB" sz="180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DD9EB96-DADE-421D-802E-C21459DDF5E3}"/>
                </a:ext>
              </a:extLst>
            </p:cNvPr>
            <p:cNvSpPr/>
            <p:nvPr/>
          </p:nvSpPr>
          <p:spPr>
            <a:xfrm>
              <a:off x="8453353" y="5701134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973">
                <a:defRPr/>
              </a:pPr>
              <a:endParaRPr lang="en-GB" sz="180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8BAD994-AC1D-49DF-BFCB-60817CED3195}"/>
              </a:ext>
            </a:extLst>
          </p:cNvPr>
          <p:cNvGrpSpPr/>
          <p:nvPr/>
        </p:nvGrpSpPr>
        <p:grpSpPr>
          <a:xfrm>
            <a:off x="6008339" y="786399"/>
            <a:ext cx="2767537" cy="3731866"/>
            <a:chOff x="6583716" y="77853"/>
            <a:chExt cx="4170883" cy="6248521"/>
          </a:xfrm>
        </p:grpSpPr>
        <p:sp>
          <p:nvSpPr>
            <p:cNvPr id="16" name="Rectangle: Rounded Corners 22">
              <a:extLst>
                <a:ext uri="{FF2B5EF4-FFF2-40B4-BE49-F238E27FC236}">
                  <a16:creationId xmlns:a16="http://schemas.microsoft.com/office/drawing/2014/main" id="{475F782A-9E78-414C-B892-2D89C98BA4E7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973">
                <a:defRPr/>
              </a:pPr>
              <a:endParaRPr lang="en-GB" sz="180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DD9EB96-DADE-421D-802E-C21459DDF5E3}"/>
                </a:ext>
              </a:extLst>
            </p:cNvPr>
            <p:cNvSpPr/>
            <p:nvPr/>
          </p:nvSpPr>
          <p:spPr>
            <a:xfrm>
              <a:off x="8369801" y="5701135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3973">
                <a:defRPr/>
              </a:pPr>
              <a:endParaRPr lang="en-GB" sz="1800">
                <a:solidFill>
                  <a:schemeClr val="accent1">
                    <a:lumMod val="50000"/>
                  </a:schemeClr>
                </a:solidFill>
                <a:latin typeface="Century Gothic" panose="020F0302020204030204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224240" y="1116140"/>
            <a:ext cx="2614803" cy="286228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lIns="91402" tIns="45701" rIns="91402" bIns="45701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2. Por </a:t>
            </a:r>
            <a:r>
              <a:rPr lang="en-US" sz="2000" dirty="0">
                <a:solidFill>
                  <a:srgbClr val="002060"/>
                </a:solidFill>
              </a:rPr>
              <a:t>la </a:t>
            </a:r>
            <a:r>
              <a:rPr lang="en-US" sz="2000" dirty="0" err="1">
                <a:solidFill>
                  <a:srgbClr val="002060"/>
                </a:solidFill>
              </a:rPr>
              <a:t>tarde</a:t>
            </a:r>
            <a:r>
              <a:rPr lang="en-US" sz="2000" dirty="0">
                <a:solidFill>
                  <a:srgbClr val="002060"/>
                </a:solidFill>
              </a:rPr>
              <a:t>, </a:t>
            </a:r>
            <a:r>
              <a:rPr lang="en-US" sz="2000" dirty="0" err="1">
                <a:solidFill>
                  <a:srgbClr val="002060"/>
                </a:solidFill>
              </a:rPr>
              <a:t>él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hizo</a:t>
            </a:r>
            <a:r>
              <a:rPr lang="en-US" sz="2000" b="1" dirty="0">
                <a:solidFill>
                  <a:srgbClr val="002060"/>
                </a:solidFill>
              </a:rPr>
              <a:t> / </a:t>
            </a:r>
            <a:r>
              <a:rPr lang="en-US" sz="2000" b="1" dirty="0" err="1">
                <a:solidFill>
                  <a:srgbClr val="002060"/>
                </a:solidFill>
              </a:rPr>
              <a:t>hice</a:t>
            </a:r>
            <a:r>
              <a:rPr lang="en-US" sz="2000" b="1" dirty="0">
                <a:solidFill>
                  <a:srgbClr val="002060"/>
                </a:solidFill>
              </a:rPr>
              <a:t> / </a:t>
            </a:r>
            <a:r>
              <a:rPr lang="en-US" sz="2000" b="1" dirty="0" err="1">
                <a:solidFill>
                  <a:srgbClr val="002060"/>
                </a:solidFill>
              </a:rPr>
              <a:t>hiciste</a:t>
            </a:r>
            <a:r>
              <a:rPr lang="en-US" sz="2000" dirty="0">
                <a:solidFill>
                  <a:srgbClr val="002060"/>
                </a:solidFill>
              </a:rPr>
              <a:t> un </a:t>
            </a:r>
            <a:r>
              <a:rPr lang="en-US" sz="2000" dirty="0" err="1">
                <a:solidFill>
                  <a:srgbClr val="002060"/>
                </a:solidFill>
              </a:rPr>
              <a:t>viaje</a:t>
            </a:r>
            <a:r>
              <a:rPr lang="en-US" sz="2000" dirty="0">
                <a:solidFill>
                  <a:srgbClr val="002060"/>
                </a:solidFill>
              </a:rPr>
              <a:t> a la zona </a:t>
            </a:r>
            <a:r>
              <a:rPr lang="en-US" sz="2000" dirty="0" err="1">
                <a:solidFill>
                  <a:srgbClr val="002060"/>
                </a:solidFill>
              </a:rPr>
              <a:t>antigua</a:t>
            </a:r>
            <a:r>
              <a:rPr lang="en-US" sz="2000" dirty="0">
                <a:solidFill>
                  <a:srgbClr val="002060"/>
                </a:solidFill>
              </a:rPr>
              <a:t> de la ciudad </a:t>
            </a:r>
            <a:r>
              <a:rPr lang="en-US" sz="2000" dirty="0" err="1">
                <a:solidFill>
                  <a:srgbClr val="002060"/>
                </a:solidFill>
              </a:rPr>
              <a:t>mientras</a:t>
            </a:r>
            <a:r>
              <a:rPr lang="en-US" sz="2000" dirty="0">
                <a:solidFill>
                  <a:srgbClr val="002060"/>
                </a:solidFill>
              </a:rPr>
              <a:t> que </a:t>
            </a:r>
            <a:r>
              <a:rPr lang="en-US" sz="2000" dirty="0" err="1">
                <a:solidFill>
                  <a:srgbClr val="002060"/>
                </a:solidFill>
              </a:rPr>
              <a:t>tú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hice</a:t>
            </a:r>
            <a:r>
              <a:rPr lang="en-US" sz="2000" b="1" dirty="0">
                <a:solidFill>
                  <a:srgbClr val="002060"/>
                </a:solidFill>
              </a:rPr>
              <a:t> / </a:t>
            </a:r>
            <a:r>
              <a:rPr lang="en-US" sz="2000" b="1" dirty="0" err="1">
                <a:solidFill>
                  <a:srgbClr val="002060"/>
                </a:solidFill>
              </a:rPr>
              <a:t>hizo</a:t>
            </a:r>
            <a:r>
              <a:rPr lang="en-US" sz="2000" b="1" dirty="0">
                <a:solidFill>
                  <a:srgbClr val="002060"/>
                </a:solidFill>
              </a:rPr>
              <a:t> / </a:t>
            </a:r>
            <a:r>
              <a:rPr lang="en-US" sz="2000" b="1" err="1">
                <a:solidFill>
                  <a:srgbClr val="002060"/>
                </a:solidFill>
              </a:rPr>
              <a:t>hiciste</a:t>
            </a:r>
            <a:r>
              <a:rPr lang="en-US" sz="2000">
                <a:solidFill>
                  <a:srgbClr val="002060"/>
                </a:solidFill>
              </a:rPr>
              <a:t> cosas divertidas en la playa.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29639" y="1110316"/>
            <a:ext cx="2524936" cy="286228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lIns="91402" tIns="45701" rIns="91402" bIns="45701" rtlCol="0">
            <a:spAutoFit/>
          </a:bodyPr>
          <a:lstStyle/>
          <a:p>
            <a:pPr algn="l"/>
            <a:r>
              <a:rPr lang="en-US" sz="2000">
                <a:solidFill>
                  <a:srgbClr val="002060"/>
                </a:solidFill>
              </a:rPr>
              <a:t>3. El </a:t>
            </a:r>
            <a:r>
              <a:rPr lang="en-US" sz="2000" dirty="0" err="1">
                <a:solidFill>
                  <a:srgbClr val="002060"/>
                </a:solidFill>
              </a:rPr>
              <a:t>segundo</a:t>
            </a:r>
            <a:r>
              <a:rPr lang="en-US" sz="2000" dirty="0">
                <a:solidFill>
                  <a:srgbClr val="002060"/>
                </a:solidFill>
              </a:rPr>
              <a:t> día, </a:t>
            </a:r>
            <a:r>
              <a:rPr lang="en-US" sz="2000" dirty="0" err="1">
                <a:solidFill>
                  <a:srgbClr val="002060"/>
                </a:solidFill>
              </a:rPr>
              <a:t>tú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hizo</a:t>
            </a:r>
            <a:r>
              <a:rPr lang="en-US" sz="2000" b="1" dirty="0">
                <a:solidFill>
                  <a:srgbClr val="002060"/>
                </a:solidFill>
              </a:rPr>
              <a:t> / </a:t>
            </a:r>
            <a:r>
              <a:rPr lang="en-US" sz="2000" b="1" dirty="0" err="1">
                <a:solidFill>
                  <a:srgbClr val="002060"/>
                </a:solidFill>
              </a:rPr>
              <a:t>hiciste</a:t>
            </a:r>
            <a:r>
              <a:rPr lang="en-US" sz="2000" b="1" dirty="0">
                <a:solidFill>
                  <a:srgbClr val="002060"/>
                </a:solidFill>
              </a:rPr>
              <a:t> / </a:t>
            </a:r>
            <a:r>
              <a:rPr lang="en-US" sz="2000" b="1" dirty="0" err="1">
                <a:solidFill>
                  <a:srgbClr val="002060"/>
                </a:solidFill>
              </a:rPr>
              <a:t>hice</a:t>
            </a:r>
            <a:r>
              <a:rPr lang="en-US" sz="2000" dirty="0">
                <a:solidFill>
                  <a:srgbClr val="002060"/>
                </a:solidFill>
              </a:rPr>
              <a:t> una </a:t>
            </a:r>
            <a:r>
              <a:rPr lang="en-US" sz="2000" dirty="0" err="1">
                <a:solidFill>
                  <a:srgbClr val="002060"/>
                </a:solidFill>
              </a:rPr>
              <a:t>lista</a:t>
            </a:r>
            <a:r>
              <a:rPr lang="en-US" sz="2000" dirty="0">
                <a:solidFill>
                  <a:srgbClr val="002060"/>
                </a:solidFill>
              </a:rPr>
              <a:t> de </a:t>
            </a:r>
            <a:r>
              <a:rPr lang="en-US" sz="2000" err="1">
                <a:solidFill>
                  <a:srgbClr val="002060"/>
                </a:solidFill>
              </a:rPr>
              <a:t>lugares</a:t>
            </a:r>
            <a:r>
              <a:rPr lang="en-US" sz="2000">
                <a:solidFill>
                  <a:srgbClr val="002060"/>
                </a:solidFill>
              </a:rPr>
              <a:t> para visitar zonas diferentes, </a:t>
            </a:r>
            <a:r>
              <a:rPr lang="en-US" sz="2000" dirty="0" err="1">
                <a:solidFill>
                  <a:srgbClr val="002060"/>
                </a:solidFill>
              </a:rPr>
              <a:t>pero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 dirty="0" err="1">
                <a:solidFill>
                  <a:srgbClr val="002060"/>
                </a:solidFill>
              </a:rPr>
              <a:t>yo</a:t>
            </a:r>
            <a:r>
              <a:rPr lang="en-US" sz="2000" dirty="0">
                <a:solidFill>
                  <a:srgbClr val="002060"/>
                </a:solidFill>
              </a:rPr>
              <a:t> no </a:t>
            </a:r>
            <a:r>
              <a:rPr lang="en-US" sz="2000" b="1" dirty="0" err="1">
                <a:solidFill>
                  <a:srgbClr val="002060"/>
                </a:solidFill>
              </a:rPr>
              <a:t>hiciste</a:t>
            </a:r>
            <a:r>
              <a:rPr lang="en-US" sz="2000" b="1" dirty="0">
                <a:solidFill>
                  <a:srgbClr val="002060"/>
                </a:solidFill>
              </a:rPr>
              <a:t> / </a:t>
            </a:r>
            <a:r>
              <a:rPr lang="en-US" sz="2000" b="1" dirty="0" err="1">
                <a:solidFill>
                  <a:srgbClr val="002060"/>
                </a:solidFill>
              </a:rPr>
              <a:t>hice</a:t>
            </a:r>
            <a:r>
              <a:rPr lang="en-US" sz="2000" b="1" dirty="0">
                <a:solidFill>
                  <a:srgbClr val="002060"/>
                </a:solidFill>
              </a:rPr>
              <a:t> / </a:t>
            </a:r>
            <a:r>
              <a:rPr lang="en-US" sz="2000" b="1" dirty="0" err="1">
                <a:solidFill>
                  <a:srgbClr val="002060"/>
                </a:solidFill>
              </a:rPr>
              <a:t>hizo</a:t>
            </a:r>
            <a:r>
              <a:rPr lang="en-US" sz="2000" dirty="0">
                <a:solidFill>
                  <a:srgbClr val="002060"/>
                </a:solidFill>
              </a:rPr>
              <a:t> </a:t>
            </a:r>
            <a:r>
              <a:rPr lang="en-US" sz="2000">
                <a:solidFill>
                  <a:srgbClr val="002060"/>
                </a:solidFill>
              </a:rPr>
              <a:t>un esfuerzo.</a:t>
            </a:r>
          </a:p>
          <a:p>
            <a:pPr algn="l"/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28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334376" y="504287"/>
            <a:ext cx="744256" cy="30068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68552" tIns="34289" rIns="68552" bIns="34289" rtlCol="0" anchor="ctr"/>
          <a:lstStyle/>
          <a:p>
            <a:pPr algn="ctr" defTabSz="685477">
              <a:defRPr/>
            </a:pPr>
            <a:r>
              <a:rPr lang="en-GB" sz="1800" b="1">
                <a:solidFill>
                  <a:srgbClr val="002060"/>
                </a:solidFill>
                <a:latin typeface="Century Gothic" panose="020B0502020202020204" pitchFamily="34" charset="0"/>
              </a:rPr>
              <a:t>[1/2]</a:t>
            </a:r>
            <a:endParaRPr lang="en-GB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321348" y="1462549"/>
            <a:ext cx="645585" cy="359832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>
              <a:defRPr/>
            </a:pPr>
            <a:endParaRPr lang="en-GB" sz="180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461779" y="2691582"/>
            <a:ext cx="605021" cy="338665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>
              <a:defRPr/>
            </a:pPr>
            <a:endParaRPr lang="en-GB" sz="180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224240" y="1462549"/>
            <a:ext cx="654333" cy="359832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>
              <a:defRPr/>
            </a:pPr>
            <a:endParaRPr lang="en-GB" sz="180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276954" y="2966514"/>
            <a:ext cx="849870" cy="359832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>
              <a:defRPr/>
            </a:pPr>
            <a:r>
              <a:rPr lang="en-GB" sz="180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`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193473" y="1462549"/>
            <a:ext cx="926229" cy="359832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>
              <a:defRPr/>
            </a:pPr>
            <a:endParaRPr lang="en-GB" sz="180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349150" y="2966514"/>
            <a:ext cx="692004" cy="359832"/>
          </a:xfrm>
          <a:prstGeom prst="round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/>
          <a:p>
            <a:pPr algn="ctr" defTabSz="913973">
              <a:defRPr/>
            </a:pPr>
            <a:endParaRPr lang="en-GB" sz="1800">
              <a:solidFill>
                <a:srgbClr val="4472C4">
                  <a:lumMod val="50000"/>
                </a:srgbClr>
              </a:solidFill>
              <a:latin typeface="Century Gothic" panose="020F03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265" y="4061189"/>
            <a:ext cx="759937" cy="7599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5734" y="4377504"/>
            <a:ext cx="685614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(yo)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40" y="4028087"/>
            <a:ext cx="760100" cy="7601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650315" y="4371779"/>
            <a:ext cx="62663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(tú)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66" y="4139875"/>
            <a:ext cx="654961" cy="654961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667228" y="4343665"/>
            <a:ext cx="819668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(ella)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932" y="4179021"/>
            <a:ext cx="635858" cy="635858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550436" y="4371779"/>
            <a:ext cx="61774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solidFill>
                  <a:schemeClr val="accent5">
                    <a:lumMod val="50000"/>
                  </a:schemeClr>
                </a:solidFill>
              </a:rPr>
              <a:t>(él)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38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4F064CD-3073-5648-9E13-7A2904DB6E77}" vid="{867742E5-2587-084B-8BD5-7DA6ADC8FE5B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4F064CD-3073-5648-9E13-7A2904DB6E77}" vid="{867742E5-2587-084B-8BD5-7DA6ADC8FE5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Spanish_template (1)</Template>
  <TotalTime>4307</TotalTime>
  <Words>7513</Words>
  <Application>Microsoft Office PowerPoint</Application>
  <PresentationFormat>On-screen Show (16:9)</PresentationFormat>
  <Paragraphs>1021</Paragraphs>
  <Slides>33</Slides>
  <Notes>33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Century Gothic</vt:lpstr>
      <vt:lpstr>Times New Roman</vt:lpstr>
      <vt:lpstr>Wingdings</vt:lpstr>
      <vt:lpstr>1_Office Theme</vt:lpstr>
      <vt:lpstr>2_Office Theme</vt:lpstr>
      <vt:lpstr>Talking about past trips</vt:lpstr>
      <vt:lpstr>hablar</vt:lpstr>
      <vt:lpstr>Vamos a practicar con las SSC [j] y [gu].  Escucha y escribe los nombres de los lugares en México.</vt:lpstr>
      <vt:lpstr>Vamos a practicar con las SSC [j] y [gu].  Escucha y escribe los nombres de los lugares en México.</vt:lpstr>
      <vt:lpstr>Lee la carta de la prima de Lucía sobre su viaje a Italia. Completa el texto con las palabras correctas.  Escucha y comprueba las respuestas.</vt:lpstr>
      <vt:lpstr>Saying where someone went: The verb ‘ir’ in the past [revisited]</vt:lpstr>
      <vt:lpstr>La familia de Daniel y Lucía está de vacaciones.  Lucía llama a Nadia para hablar del viaje. Escucha.  ¿Dónde fue cada uno: Lucía (yo), Nadia (tú) y Daniel (él) y cuándo?</vt:lpstr>
      <vt:lpstr>Saying what someone did: The verb ‘hacer in the past</vt:lpstr>
      <vt:lpstr>¿Qué pasó en el viaje? Daniel tiene mala memoria, ¡pero Lucía no! Lucía explica todo en sus mensajes. Elige el verbo correcto.</vt:lpstr>
      <vt:lpstr>leer</vt:lpstr>
      <vt:lpstr>leer/escuchar</vt:lpstr>
      <vt:lpstr>Escribes una carta a tu amigo/a español/a para describir tus vacaciones en Mallorca. Traduce las frases al español.</vt:lpstr>
      <vt:lpstr>Solución</vt:lpstr>
      <vt:lpstr>¡Ahora tú! Describe tus vacaciones. </vt:lpstr>
      <vt:lpstr>Talking about future trips</vt:lpstr>
      <vt:lpstr>Cosas raras en México SSCs [j] y [gu]</vt:lpstr>
      <vt:lpstr>Cosas raras en México</vt:lpstr>
      <vt:lpstr>vocabulario</vt:lpstr>
      <vt:lpstr>Talking about future plans Using the verb ‘ir’ [revisited]</vt:lpstr>
      <vt:lpstr>Hugo pregunta a Daniel sobre las vacaciones cada agosto o las vacaciones en el futuro?</vt:lpstr>
      <vt:lpstr>Saying what someone went to do: The verb ‘ir’ in the past [revisited]</vt:lpstr>
      <vt:lpstr>Lucía habla de Daniel: de sus vacaciones pasadas y de sus planes para este verano. Marca si habla del pasado o del futuro y traduce la frase al inglés.</vt:lpstr>
      <vt:lpstr>La revista de la escuela graba una entrevista a la profesora de español. Solo tienes unas partes de la transcripción.  Las frases, ¿hablan del año pasado o de las próximas vacaciones?</vt:lpstr>
      <vt:lpstr>Solución</vt:lpstr>
      <vt:lpstr>hablar / escuchar</vt:lpstr>
      <vt:lpstr>Persona A</vt:lpstr>
      <vt:lpstr>Persona B</vt:lpstr>
      <vt:lpstr>Respuestas</vt:lpstr>
      <vt:lpstr>hablar / escuchar</vt:lpstr>
      <vt:lpstr>hablar</vt:lpstr>
      <vt:lpstr>hablar</vt:lpstr>
      <vt:lpstr>Solución</vt:lpstr>
      <vt:lpstr>Deberes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</dc:title>
  <dc:creator>Rachel Hawkes</dc:creator>
  <cp:lastModifiedBy>Nicholas Avery</cp:lastModifiedBy>
  <cp:revision>335</cp:revision>
  <dcterms:created xsi:type="dcterms:W3CDTF">2020-06-12T19:18:08Z</dcterms:created>
  <dcterms:modified xsi:type="dcterms:W3CDTF">2021-03-25T18:43:16Z</dcterms:modified>
</cp:coreProperties>
</file>