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648" r:id="rId2"/>
    <p:sldId id="64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Owen" initials="SO" lastIdx="8" clrIdx="0">
    <p:extLst>
      <p:ext uri="{19B8F6BF-5375-455C-9EA6-DF929625EA0E}">
        <p15:presenceInfo xmlns:p15="http://schemas.microsoft.com/office/powerpoint/2012/main" userId="Stephen Ow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076"/>
    <a:srgbClr val="FBF0D5"/>
    <a:srgbClr val="FFF4E7"/>
    <a:srgbClr val="DAA520"/>
    <a:srgbClr val="FFE8CB"/>
    <a:srgbClr val="FF6600"/>
    <a:srgbClr val="FF9933"/>
    <a:srgbClr val="D1DFEF"/>
    <a:srgbClr val="EBEFF7"/>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31" autoAdjust="0"/>
    <p:restoredTop sz="67803" autoAdjust="0"/>
  </p:normalViewPr>
  <p:slideViewPr>
    <p:cSldViewPr snapToGrid="0">
      <p:cViewPr varScale="1">
        <p:scale>
          <a:sx n="73" d="100"/>
          <a:sy n="73" d="100"/>
        </p:scale>
        <p:origin x="1356" y="78"/>
      </p:cViewPr>
      <p:guideLst/>
    </p:cSldViewPr>
  </p:slideViewPr>
  <p:outlineViewPr>
    <p:cViewPr>
      <p:scale>
        <a:sx n="33" d="100"/>
        <a:sy n="33" d="100"/>
      </p:scale>
      <p:origin x="0" y="0"/>
    </p:cViewPr>
  </p:outlineViewPr>
  <p:notesTextViewPr>
    <p:cViewPr>
      <p:scale>
        <a:sx n="75" d="100"/>
        <a:sy n="75" d="100"/>
      </p:scale>
      <p:origin x="0" y="0"/>
    </p:cViewPr>
  </p:notesTextViewPr>
  <p:sorterViewPr>
    <p:cViewPr varScale="1">
      <p:scale>
        <a:sx n="100" d="100"/>
        <a:sy n="100" d="100"/>
      </p:scale>
      <p:origin x="0" y="-6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12T17:21:26.098" idx="8">
    <p:pos x="5893" y="-386"/>
    <p:text>I have written the underslide.
We now need the two task slides.
Person A’s slide has 6 x squished sentences on left and 6 x the table (for Round 2) on the right.
Person B’s slide has the 6 x sentences on the right, and the table on the left, because s/he starts by listening and responding.
These two task slides will form the basis of printable handouts.  We can then create copies of the slides and make answer slides from them, animating the sentence with orange lines to show the separation and then as per the model slide to show the correct objects and the English details.
Note that we can use cognates, unknown nouns (that can be clearly portrayed in pictures), just ensuring a different gender to each pair of items.
We reuse known language for the remainder of the sentences, thus providing good opportunities to process familiar language across three tenses.
We stick to the ‘ich’ form as therein lies the humour of listening partner revealing to speaking partner what s/he has unwittingly said.
Ichdarfxxx+infinitive
Ichmag
Ichziehe (something strange you can be pulling e.g. donkey / caterpillar)
Ichwerdexxxkaufen
Ichwerdexxxsehen
Ichhabeüberihngesprochen. (Donald Trump / Angelika Merkel)
Ichhabesiegeschafft. (50 Kilometer / das Ziel
IchkannXXnichtverstehen
Stick to direct object pronouns.  We will be contrasting DOP and IDOP in the next lesson.</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21/03/2021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964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7111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TextBox 3"/>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20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447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extBox 4"/>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comments" Target="../comments/comment1.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image" Target="../media/image2.png"/><Relationship Id="rId7" Type="http://schemas.openxmlformats.org/officeDocument/2006/relationships/image" Target="../media/image18.png"/><Relationship Id="rId12" Type="http://schemas.openxmlformats.org/officeDocument/2006/relationships/image" Target="../media/image23.png"/><Relationship Id="rId17" Type="http://schemas.openxmlformats.org/officeDocument/2006/relationships/image" Target="../media/image28.png"/><Relationship Id="rId2" Type="http://schemas.openxmlformats.org/officeDocument/2006/relationships/notesSlide" Target="../notesSlides/notesSlide2.xml"/><Relationship Id="rId16"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4.png"/><Relationship Id="rId15" Type="http://schemas.openxmlformats.org/officeDocument/2006/relationships/image" Target="../media/image26.jpeg"/><Relationship Id="rId10" Type="http://schemas.openxmlformats.org/officeDocument/2006/relationships/image" Target="../media/image21.png"/><Relationship Id="rId4" Type="http://schemas.openxmlformats.org/officeDocument/2006/relationships/image" Target="../media/image3.png"/><Relationship Id="rId9" Type="http://schemas.openxmlformats.org/officeDocument/2006/relationships/image" Target="../media/image20.png"/><Relationship Id="rId1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Table 13">
            <a:extLst>
              <a:ext uri="{FF2B5EF4-FFF2-40B4-BE49-F238E27FC236}">
                <a16:creationId xmlns:a16="http://schemas.microsoft.com/office/drawing/2014/main" id="{031BADE8-AF64-44FF-8F1E-401FAA17421A}"/>
              </a:ext>
            </a:extLst>
          </p:cNvPr>
          <p:cNvGraphicFramePr>
            <a:graphicFrameLocks noGrp="1"/>
          </p:cNvGraphicFramePr>
          <p:nvPr>
            <p:extLst>
              <p:ext uri="{D42A27DB-BD31-4B8C-83A1-F6EECF244321}">
                <p14:modId xmlns:p14="http://schemas.microsoft.com/office/powerpoint/2010/main" val="3601501664"/>
              </p:ext>
            </p:extLst>
          </p:nvPr>
        </p:nvGraphicFramePr>
        <p:xfrm>
          <a:off x="5224202" y="2202236"/>
          <a:ext cx="6778147" cy="1355175"/>
        </p:xfrm>
        <a:graphic>
          <a:graphicData uri="http://schemas.openxmlformats.org/drawingml/2006/table">
            <a:tbl>
              <a:tblPr firstRow="1" bandRow="1">
                <a:tableStyleId>{5940675A-B579-460E-94D1-54222C63F5DA}</a:tableStyleId>
              </a:tblPr>
              <a:tblGrid>
                <a:gridCol w="2251046">
                  <a:extLst>
                    <a:ext uri="{9D8B030D-6E8A-4147-A177-3AD203B41FA5}">
                      <a16:colId xmlns:a16="http://schemas.microsoft.com/office/drawing/2014/main" val="298386979"/>
                    </a:ext>
                  </a:extLst>
                </a:gridCol>
                <a:gridCol w="2274849">
                  <a:extLst>
                    <a:ext uri="{9D8B030D-6E8A-4147-A177-3AD203B41FA5}">
                      <a16:colId xmlns:a16="http://schemas.microsoft.com/office/drawing/2014/main" val="1321865862"/>
                    </a:ext>
                  </a:extLst>
                </a:gridCol>
                <a:gridCol w="2252252">
                  <a:extLst>
                    <a:ext uri="{9D8B030D-6E8A-4147-A177-3AD203B41FA5}">
                      <a16:colId xmlns:a16="http://schemas.microsoft.com/office/drawing/2014/main" val="3755651129"/>
                    </a:ext>
                  </a:extLst>
                </a:gridCol>
              </a:tblGrid>
              <a:tr h="661263">
                <a:tc>
                  <a:txBody>
                    <a:bodyPr/>
                    <a:lstStyle/>
                    <a:p>
                      <a:pPr algn="l"/>
                      <a:r>
                        <a:rPr lang="en-GB">
                          <a:solidFill>
                            <a:srgbClr val="115076"/>
                          </a:solidFill>
                        </a:rPr>
                        <a:t>das</a:t>
                      </a:r>
                      <a:r>
                        <a:rPr lang="en-GB" baseline="0">
                          <a:solidFill>
                            <a:srgbClr val="115076"/>
                          </a:solidFill>
                        </a:rPr>
                        <a:t> Heft</a:t>
                      </a:r>
                      <a:endParaRPr lang="en-GB">
                        <a:solidFill>
                          <a:srgbClr val="115076"/>
                        </a:solidFill>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rgbClr val="115076"/>
                          </a:solidFill>
                        </a:rPr>
                        <a:t>der</a:t>
                      </a:r>
                      <a:r>
                        <a:rPr lang="en-GB" baseline="0">
                          <a:solidFill>
                            <a:srgbClr val="115076"/>
                          </a:solidFill>
                        </a:rPr>
                        <a:t> Esel </a:t>
                      </a:r>
                      <a:endParaRPr lang="en-GB">
                        <a:solidFill>
                          <a:srgbClr val="115076"/>
                        </a:solidFill>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rgbClr val="115076"/>
                          </a:solidFill>
                        </a:rPr>
                        <a:t>can’t find donkey!</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59592002"/>
                  </a:ext>
                </a:extLst>
              </a:tr>
              <a:tr h="693912">
                <a:tc>
                  <a:txBody>
                    <a:bodyPr/>
                    <a:lstStyle/>
                    <a:p>
                      <a:pPr algn="l"/>
                      <a:r>
                        <a:rPr lang="en-GB">
                          <a:solidFill>
                            <a:srgbClr val="115076"/>
                          </a:solidFill>
                        </a:rPr>
                        <a:t>das Schloss</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rgbClr val="115076"/>
                          </a:solidFill>
                        </a:rPr>
                        <a:t>die Stadt</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rgbClr val="115076"/>
                          </a:solidFill>
                        </a:rPr>
                        <a:t>will visit the castle</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80410280"/>
                  </a:ext>
                </a:extLst>
              </a:tr>
            </a:tbl>
          </a:graphicData>
        </a:graphic>
      </p:graphicFrame>
      <p:sp>
        <p:nvSpPr>
          <p:cNvPr id="40" name="Rectangle 39">
            <a:extLst>
              <a:ext uri="{FF2B5EF4-FFF2-40B4-BE49-F238E27FC236}">
                <a16:creationId xmlns:a16="http://schemas.microsoft.com/office/drawing/2014/main" id="{F424C169-A29A-4288-8E69-649E57B8534B}"/>
              </a:ext>
            </a:extLst>
          </p:cNvPr>
          <p:cNvSpPr/>
          <p:nvPr/>
        </p:nvSpPr>
        <p:spPr>
          <a:xfrm>
            <a:off x="164252" y="5275370"/>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a:extLst>
              <a:ext uri="{FF2B5EF4-FFF2-40B4-BE49-F238E27FC236}">
                <a16:creationId xmlns:a16="http://schemas.microsoft.com/office/drawing/2014/main" id="{0F6454FE-E4A2-43B2-8FEC-2DD44B78C77F}"/>
              </a:ext>
            </a:extLst>
          </p:cNvPr>
          <p:cNvSpPr txBox="1"/>
          <p:nvPr/>
        </p:nvSpPr>
        <p:spPr>
          <a:xfrm>
            <a:off x="246640" y="5298410"/>
            <a:ext cx="34485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Ichhabesiegeschafft.</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36" name="Rectangle 35">
            <a:extLst>
              <a:ext uri="{FF2B5EF4-FFF2-40B4-BE49-F238E27FC236}">
                <a16:creationId xmlns:a16="http://schemas.microsoft.com/office/drawing/2014/main" id="{F424C169-A29A-4288-8E69-649E57B8534B}"/>
              </a:ext>
            </a:extLst>
          </p:cNvPr>
          <p:cNvSpPr/>
          <p:nvPr/>
        </p:nvSpPr>
        <p:spPr>
          <a:xfrm>
            <a:off x="164252" y="4585296"/>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a:extLst>
              <a:ext uri="{FF2B5EF4-FFF2-40B4-BE49-F238E27FC236}">
                <a16:creationId xmlns:a16="http://schemas.microsoft.com/office/drawing/2014/main" id="{0F6454FE-E4A2-43B2-8FEC-2DD44B78C77F}"/>
              </a:ext>
            </a:extLst>
          </p:cNvPr>
          <p:cNvSpPr txBox="1"/>
          <p:nvPr/>
        </p:nvSpPr>
        <p:spPr>
          <a:xfrm>
            <a:off x="230235" y="4655729"/>
            <a:ext cx="45647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Ichhabeüberihngesprochen.</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32" name="Rectangle 31">
            <a:extLst>
              <a:ext uri="{FF2B5EF4-FFF2-40B4-BE49-F238E27FC236}">
                <a16:creationId xmlns:a16="http://schemas.microsoft.com/office/drawing/2014/main" id="{F424C169-A29A-4288-8E69-649E57B8534B}"/>
              </a:ext>
            </a:extLst>
          </p:cNvPr>
          <p:cNvSpPr/>
          <p:nvPr/>
        </p:nvSpPr>
        <p:spPr>
          <a:xfrm>
            <a:off x="166334" y="3892169"/>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a:extLst>
              <a:ext uri="{FF2B5EF4-FFF2-40B4-BE49-F238E27FC236}">
                <a16:creationId xmlns:a16="http://schemas.microsoft.com/office/drawing/2014/main" id="{0F6454FE-E4A2-43B2-8FEC-2DD44B78C77F}"/>
              </a:ext>
            </a:extLst>
          </p:cNvPr>
          <p:cNvSpPr txBox="1"/>
          <p:nvPr/>
        </p:nvSpPr>
        <p:spPr>
          <a:xfrm>
            <a:off x="140026" y="3976405"/>
            <a:ext cx="333915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Ichwerdesiekaufen.</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19" name="Rectangle 18">
            <a:extLst>
              <a:ext uri="{FF2B5EF4-FFF2-40B4-BE49-F238E27FC236}">
                <a16:creationId xmlns:a16="http://schemas.microsoft.com/office/drawing/2014/main" id="{F424C169-A29A-4288-8E69-649E57B8534B}"/>
              </a:ext>
            </a:extLst>
          </p:cNvPr>
          <p:cNvSpPr/>
          <p:nvPr/>
        </p:nvSpPr>
        <p:spPr>
          <a:xfrm>
            <a:off x="167240" y="3200047"/>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0F6454FE-E4A2-43B2-8FEC-2DD44B78C77F}"/>
              </a:ext>
            </a:extLst>
          </p:cNvPr>
          <p:cNvSpPr txBox="1"/>
          <p:nvPr/>
        </p:nvSpPr>
        <p:spPr>
          <a:xfrm>
            <a:off x="246640" y="3273166"/>
            <a:ext cx="284740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Ichziehees.</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23" name="Rectangle 22">
            <a:extLst>
              <a:ext uri="{FF2B5EF4-FFF2-40B4-BE49-F238E27FC236}">
                <a16:creationId xmlns:a16="http://schemas.microsoft.com/office/drawing/2014/main" id="{F424C169-A29A-4288-8E69-649E57B8534B}"/>
              </a:ext>
            </a:extLst>
          </p:cNvPr>
          <p:cNvSpPr/>
          <p:nvPr/>
        </p:nvSpPr>
        <p:spPr>
          <a:xfrm>
            <a:off x="163514" y="2523434"/>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0F6454FE-E4A2-43B2-8FEC-2DD44B78C77F}"/>
              </a:ext>
            </a:extLst>
          </p:cNvPr>
          <p:cNvSpPr txBox="1"/>
          <p:nvPr/>
        </p:nvSpPr>
        <p:spPr>
          <a:xfrm>
            <a:off x="265518" y="2569950"/>
            <a:ext cx="284740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Ichmagihn.</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2" name="Rectangle 1">
            <a:extLst>
              <a:ext uri="{FF2B5EF4-FFF2-40B4-BE49-F238E27FC236}">
                <a16:creationId xmlns:a16="http://schemas.microsoft.com/office/drawing/2014/main" id="{F424C169-A29A-4288-8E69-649E57B8534B}"/>
              </a:ext>
            </a:extLst>
          </p:cNvPr>
          <p:cNvSpPr/>
          <p:nvPr/>
        </p:nvSpPr>
        <p:spPr>
          <a:xfrm>
            <a:off x="164698" y="1827690"/>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1977081" cy="869950"/>
          </a:xfrm>
          <a:prstGeom prst="rect">
            <a:avLst/>
          </a:prstGeom>
        </p:spPr>
      </p:pic>
      <p:sp>
        <p:nvSpPr>
          <p:cNvPr id="4" name="Title 3"/>
          <p:cNvSpPr>
            <a:spLocks noGrp="1"/>
          </p:cNvSpPr>
          <p:nvPr>
            <p:ph type="title"/>
          </p:nvPr>
        </p:nvSpPr>
        <p:spPr>
          <a:xfrm>
            <a:off x="0" y="294041"/>
            <a:ext cx="3745089" cy="707849"/>
          </a:xfrm>
        </p:spPr>
        <p:txBody>
          <a:bodyPr>
            <a:normAutofit/>
          </a:bodyPr>
          <a:lstStyle/>
          <a:p>
            <a:r>
              <a:rPr lang="en-GB" sz="3600" b="1" dirty="0">
                <a:solidFill>
                  <a:schemeClr val="bg1"/>
                </a:solidFill>
              </a:rPr>
              <a:t>Was?!</a:t>
            </a:r>
          </a:p>
        </p:txBody>
      </p:sp>
      <p:sp>
        <p:nvSpPr>
          <p:cNvPr id="5" name="Rounded Rectangle 11">
            <a:extLst>
              <a:ext uri="{FF2B5EF4-FFF2-40B4-BE49-F238E27FC236}">
                <a16:creationId xmlns:a16="http://schemas.microsoft.com/office/drawing/2014/main" id="{483D7EB9-C2AA-4190-98DE-925F861600E9}"/>
              </a:ext>
            </a:extLst>
          </p:cNvPr>
          <p:cNvSpPr/>
          <p:nvPr/>
        </p:nvSpPr>
        <p:spPr>
          <a:xfrm>
            <a:off x="9527059" y="247046"/>
            <a:ext cx="2430268"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hören</a:t>
            </a: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sprechen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599CCD53-EE53-564E-8B2C-B5308539C8EB}"/>
              </a:ext>
            </a:extLst>
          </p:cNvPr>
          <p:cNvSpPr txBox="1"/>
          <p:nvPr/>
        </p:nvSpPr>
        <p:spPr>
          <a:xfrm>
            <a:off x="1977081" y="90228"/>
            <a:ext cx="1039523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Partnerarbeit</a:t>
            </a:r>
            <a:endPar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6E92933C-2DF7-4C72-B60D-3828EF6C4F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4552" y="169571"/>
            <a:ext cx="984021" cy="650125"/>
          </a:xfrm>
          <a:prstGeom prst="rect">
            <a:avLst/>
          </a:prstGeom>
        </p:spPr>
      </p:pic>
      <p:sp>
        <p:nvSpPr>
          <p:cNvPr id="8" name="TextBox 7">
            <a:extLst>
              <a:ext uri="{FF2B5EF4-FFF2-40B4-BE49-F238E27FC236}">
                <a16:creationId xmlns:a16="http://schemas.microsoft.com/office/drawing/2014/main" id="{D122DBBF-2D0F-426B-902E-532917F35489}"/>
              </a:ext>
            </a:extLst>
          </p:cNvPr>
          <p:cNvSpPr txBox="1"/>
          <p:nvPr/>
        </p:nvSpPr>
        <p:spPr>
          <a:xfrm>
            <a:off x="1977081" y="487569"/>
            <a:ext cx="1158363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4472C4">
                    <a:lumMod val="50000"/>
                  </a:srgbClr>
                </a:solidFill>
                <a:latin typeface="Century Gothic" panose="020F0302020204030204"/>
              </a:rPr>
              <a:t>Person A </a:t>
            </a:r>
            <a:r>
              <a:rPr lang="en-GB" sz="2000" b="1" dirty="0" err="1">
                <a:solidFill>
                  <a:srgbClr val="4472C4">
                    <a:lumMod val="50000"/>
                  </a:srgbClr>
                </a:solidFill>
                <a:latin typeface="Century Gothic" panose="020F0302020204030204"/>
              </a:rPr>
              <a:t>sagt</a:t>
            </a:r>
            <a:r>
              <a:rPr lang="en-GB" sz="2000" b="1" dirty="0">
                <a:solidFill>
                  <a:srgbClr val="4472C4">
                    <a:lumMod val="50000"/>
                  </a:srgbClr>
                </a:solidFill>
                <a:latin typeface="Century Gothic" panose="020F0302020204030204"/>
              </a:rPr>
              <a:t> den </a:t>
            </a:r>
            <a:r>
              <a:rPr lang="en-GB" sz="2000" b="1" dirty="0" err="1">
                <a:solidFill>
                  <a:srgbClr val="4472C4">
                    <a:lumMod val="50000"/>
                  </a:srgbClr>
                </a:solidFill>
                <a:latin typeface="Century Gothic" panose="020F0302020204030204"/>
              </a:rPr>
              <a:t>Satz</a:t>
            </a:r>
            <a:r>
              <a:rPr lang="en-GB" sz="2000" b="1" dirty="0">
                <a:solidFill>
                  <a:srgbClr val="4472C4">
                    <a:lumMod val="50000"/>
                  </a:srgbClr>
                </a:solidFill>
                <a:latin typeface="Century Gothic" panose="020F0302020204030204"/>
              </a:rPr>
              <a:t>.</a:t>
            </a:r>
            <a:br>
              <a:rPr kumimoji="0" lang="en-GB" sz="2000" b="1" i="0" u="none" strike="noStrike" kern="1200" cap="none" spc="0" normalizeH="0" baseline="0" noProof="0" dirty="0">
                <a:ln>
                  <a:noFill/>
                </a:ln>
                <a:solidFill>
                  <a:srgbClr val="4472C4">
                    <a:lumMod val="50000"/>
                  </a:srgbClr>
                </a:solidFill>
                <a:effectLst/>
                <a:uLnTx/>
                <a:uFillTx/>
                <a:latin typeface="Century Gothic" panose="020F0302020204030204"/>
              </a:rPr>
            </a:br>
            <a:r>
              <a:rPr kumimoji="0" lang="en-GB" sz="2000" b="1" i="0" u="none" strike="noStrike" kern="1200" cap="none" spc="0" normalizeH="0" baseline="0" noProof="0" dirty="0">
                <a:ln>
                  <a:noFill/>
                </a:ln>
                <a:solidFill>
                  <a:srgbClr val="4472C4">
                    <a:lumMod val="50000"/>
                  </a:srgbClr>
                </a:solidFill>
                <a:effectLst/>
                <a:uLnTx/>
                <a:uFillTx/>
                <a:latin typeface="Century Gothic" panose="020F0302020204030204"/>
              </a:rPr>
              <a:t>Person B</a:t>
            </a:r>
            <a:r>
              <a:rPr lang="en-GB" sz="2000" b="1" dirty="0">
                <a:solidFill>
                  <a:srgbClr val="4472C4">
                    <a:lumMod val="50000"/>
                  </a:srgbClr>
                </a:solidFill>
                <a:latin typeface="Century Gothic" panose="020F0302020204030204"/>
              </a:rPr>
              <a:t> </a:t>
            </a:r>
            <a:r>
              <a:rPr lang="en-GB" sz="2000" b="1" dirty="0" err="1">
                <a:solidFill>
                  <a:srgbClr val="4472C4">
                    <a:lumMod val="50000"/>
                  </a:srgbClr>
                </a:solidFill>
                <a:latin typeface="Century Gothic" panose="020F0302020204030204"/>
              </a:rPr>
              <a:t>hört</a:t>
            </a:r>
            <a:r>
              <a:rPr lang="en-GB" sz="2000" b="1" dirty="0">
                <a:solidFill>
                  <a:srgbClr val="4472C4">
                    <a:lumMod val="50000"/>
                  </a:srgbClr>
                </a:solidFill>
                <a:latin typeface="Century Gothic" panose="020F0302020204030204"/>
              </a:rPr>
              <a:t> </a:t>
            </a:r>
            <a:r>
              <a:rPr lang="en-GB" sz="2000" b="1" dirty="0" err="1">
                <a:solidFill>
                  <a:srgbClr val="4472C4">
                    <a:lumMod val="50000"/>
                  </a:srgbClr>
                </a:solidFill>
                <a:latin typeface="Century Gothic" panose="020F0302020204030204"/>
              </a:rPr>
              <a:t>zu</a:t>
            </a:r>
            <a:r>
              <a:rPr lang="en-GB" sz="2000" b="1" dirty="0">
                <a:solidFill>
                  <a:srgbClr val="4472C4">
                    <a:lumMod val="50000"/>
                  </a:srgbClr>
                </a:solidFill>
                <a:latin typeface="Century Gothic" panose="020F0302020204030204"/>
              </a:rPr>
              <a:t>. Was war das? </a:t>
            </a:r>
            <a:r>
              <a:rPr lang="en-GB" sz="2000" b="1" dirty="0" err="1">
                <a:solidFill>
                  <a:srgbClr val="4472C4">
                    <a:lumMod val="50000"/>
                  </a:srgbClr>
                </a:solidFill>
                <a:latin typeface="Century Gothic" panose="020F0302020204030204"/>
              </a:rPr>
              <a:t>Objekt</a:t>
            </a:r>
            <a:r>
              <a:rPr lang="en-GB" sz="2000" b="1" dirty="0">
                <a:solidFill>
                  <a:srgbClr val="4472C4">
                    <a:lumMod val="50000"/>
                  </a:srgbClr>
                </a:solidFill>
                <a:latin typeface="Century Gothic" panose="020F0302020204030204"/>
              </a:rPr>
              <a:t> 1 </a:t>
            </a:r>
            <a:r>
              <a:rPr lang="en-GB" sz="2000" b="1" dirty="0" err="1">
                <a:solidFill>
                  <a:srgbClr val="4472C4">
                    <a:lumMod val="50000"/>
                  </a:srgbClr>
                </a:solidFill>
                <a:latin typeface="Century Gothic" panose="020F0302020204030204"/>
              </a:rPr>
              <a:t>oder</a:t>
            </a:r>
            <a:r>
              <a:rPr lang="en-GB" sz="2000" b="1" dirty="0">
                <a:solidFill>
                  <a:srgbClr val="4472C4">
                    <a:lumMod val="50000"/>
                  </a:srgbClr>
                </a:solidFill>
                <a:latin typeface="Century Gothic" panose="020F0302020204030204"/>
              </a:rPr>
              <a:t> 2? Und auf </a:t>
            </a:r>
            <a:r>
              <a:rPr lang="en-GB" sz="2000" b="1" dirty="0" err="1">
                <a:solidFill>
                  <a:srgbClr val="4472C4">
                    <a:lumMod val="50000"/>
                  </a:srgbClr>
                </a:solidFill>
                <a:latin typeface="Century Gothic" panose="020F0302020204030204"/>
              </a:rPr>
              <a:t>Englisch</a:t>
            </a:r>
            <a:r>
              <a:rPr lang="en-GB" sz="2000" b="1" dirty="0">
                <a:solidFill>
                  <a:srgbClr val="4472C4">
                    <a:lumMod val="50000"/>
                  </a:srgbClr>
                </a:solidFill>
                <a:latin typeface="Century Gothic" panose="020F0302020204030204"/>
              </a:rPr>
              <a:t>?</a:t>
            </a:r>
            <a:r>
              <a:rPr kumimoji="0" lang="en-GB" sz="2000" b="1" i="0" u="none" strike="noStrike" kern="1200" cap="none" spc="0" normalizeH="0" baseline="0" noProof="0" dirty="0">
                <a:ln>
                  <a:noFill/>
                </a:ln>
                <a:solidFill>
                  <a:srgbClr val="4472C4">
                    <a:lumMod val="50000"/>
                  </a:srgbClr>
                </a:solidFill>
                <a:effectLst/>
                <a:uLnTx/>
                <a:uFillTx/>
                <a:latin typeface="Century Gothic" panose="020F0302020204030204"/>
              </a:rPr>
              <a:t> </a:t>
            </a:r>
          </a:p>
        </p:txBody>
      </p:sp>
      <p:sp>
        <p:nvSpPr>
          <p:cNvPr id="9" name="TextBox 8">
            <a:extLst>
              <a:ext uri="{FF2B5EF4-FFF2-40B4-BE49-F238E27FC236}">
                <a16:creationId xmlns:a16="http://schemas.microsoft.com/office/drawing/2014/main" id="{0F6454FE-E4A2-43B2-8FEC-2DD44B78C77F}"/>
              </a:ext>
            </a:extLst>
          </p:cNvPr>
          <p:cNvSpPr txBox="1"/>
          <p:nvPr/>
        </p:nvSpPr>
        <p:spPr>
          <a:xfrm>
            <a:off x="265964" y="1926809"/>
            <a:ext cx="284740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err="1">
                <a:solidFill>
                  <a:srgbClr val="4472C4">
                    <a:lumMod val="50000"/>
                  </a:srgbClr>
                </a:solidFill>
                <a:latin typeface="Century Gothic" panose="020F0302020204030204"/>
              </a:rPr>
              <a:t>Ichdarfesessen</a:t>
            </a:r>
            <a:r>
              <a:rPr lang="en-GB" sz="2400" dirty="0">
                <a:solidFill>
                  <a:srgbClr val="4472C4">
                    <a:lumMod val="50000"/>
                  </a:srgbClr>
                </a:solidFill>
                <a:latin typeface="Century Gothic" panose="020F0302020204030204"/>
              </a:rPr>
              <a:t>.</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12" name="TextBox 11">
            <a:extLst>
              <a:ext uri="{FF2B5EF4-FFF2-40B4-BE49-F238E27FC236}">
                <a16:creationId xmlns:a16="http://schemas.microsoft.com/office/drawing/2014/main" id="{8B9DB0CB-93F8-41D4-81D6-F8EBD13F0E84}"/>
              </a:ext>
            </a:extLst>
          </p:cNvPr>
          <p:cNvSpPr txBox="1"/>
          <p:nvPr/>
        </p:nvSpPr>
        <p:spPr>
          <a:xfrm>
            <a:off x="142398" y="1202683"/>
            <a:ext cx="360269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Person A: </a:t>
            </a:r>
            <a:r>
              <a:rPr kumimoji="0" lang="en-US" sz="2400" b="1"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Runde</a:t>
            </a:r>
            <a:r>
              <a:rPr kumimoji="0" lang="en-US" sz="24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1</a:t>
            </a:r>
          </a:p>
        </p:txBody>
      </p:sp>
      <p:graphicFrame>
        <p:nvGraphicFramePr>
          <p:cNvPr id="13" name="Table 13">
            <a:extLst>
              <a:ext uri="{FF2B5EF4-FFF2-40B4-BE49-F238E27FC236}">
                <a16:creationId xmlns:a16="http://schemas.microsoft.com/office/drawing/2014/main" id="{031BADE8-AF64-44FF-8F1E-401FAA17421A}"/>
              </a:ext>
            </a:extLst>
          </p:cNvPr>
          <p:cNvGraphicFramePr>
            <a:graphicFrameLocks noGrp="1"/>
          </p:cNvGraphicFramePr>
          <p:nvPr>
            <p:extLst>
              <p:ext uri="{D42A27DB-BD31-4B8C-83A1-F6EECF244321}">
                <p14:modId xmlns:p14="http://schemas.microsoft.com/office/powerpoint/2010/main" val="4079324153"/>
              </p:ext>
            </p:extLst>
          </p:nvPr>
        </p:nvGraphicFramePr>
        <p:xfrm>
          <a:off x="5214552" y="1703040"/>
          <a:ext cx="6797448" cy="489992"/>
        </p:xfrm>
        <a:graphic>
          <a:graphicData uri="http://schemas.openxmlformats.org/drawingml/2006/table">
            <a:tbl>
              <a:tblPr firstRow="1" bandRow="1">
                <a:tableStyleId>{5940675A-B579-460E-94D1-54222C63F5DA}</a:tableStyleId>
              </a:tblPr>
              <a:tblGrid>
                <a:gridCol w="2265816">
                  <a:extLst>
                    <a:ext uri="{9D8B030D-6E8A-4147-A177-3AD203B41FA5}">
                      <a16:colId xmlns:a16="http://schemas.microsoft.com/office/drawing/2014/main" val="298386979"/>
                    </a:ext>
                  </a:extLst>
                </a:gridCol>
                <a:gridCol w="2265816">
                  <a:extLst>
                    <a:ext uri="{9D8B030D-6E8A-4147-A177-3AD203B41FA5}">
                      <a16:colId xmlns:a16="http://schemas.microsoft.com/office/drawing/2014/main" val="1321865862"/>
                    </a:ext>
                  </a:extLst>
                </a:gridCol>
                <a:gridCol w="2265816">
                  <a:extLst>
                    <a:ext uri="{9D8B030D-6E8A-4147-A177-3AD203B41FA5}">
                      <a16:colId xmlns:a16="http://schemas.microsoft.com/office/drawing/2014/main" val="3755651129"/>
                    </a:ext>
                  </a:extLst>
                </a:gridCol>
              </a:tblGrid>
              <a:tr h="489992">
                <a:tc>
                  <a:txBody>
                    <a:bodyPr/>
                    <a:lstStyle/>
                    <a:p>
                      <a:pPr algn="ctr"/>
                      <a:r>
                        <a:rPr lang="en-GB" dirty="0" err="1">
                          <a:solidFill>
                            <a:srgbClr val="115076"/>
                          </a:solidFill>
                        </a:rPr>
                        <a:t>Objekt</a:t>
                      </a:r>
                      <a:r>
                        <a:rPr lang="en-GB" dirty="0">
                          <a:solidFill>
                            <a:srgbClr val="115076"/>
                          </a:solidFill>
                        </a:rPr>
                        <a:t> 1</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dirty="0" err="1">
                          <a:solidFill>
                            <a:srgbClr val="115076"/>
                          </a:solidFill>
                        </a:rPr>
                        <a:t>Objekt</a:t>
                      </a:r>
                      <a:r>
                        <a:rPr lang="en-GB" dirty="0">
                          <a:solidFill>
                            <a:srgbClr val="115076"/>
                          </a:solidFill>
                        </a:rPr>
                        <a:t> 2</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rgbClr val="115076"/>
                          </a:solidFill>
                        </a:rPr>
                        <a:t>Englisch</a:t>
                      </a:r>
                      <a:endParaRPr lang="en-GB"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59592002"/>
                  </a:ext>
                </a:extLst>
              </a:tr>
            </a:tbl>
          </a:graphicData>
        </a:graphic>
      </p:graphicFrame>
      <p:pic>
        <p:nvPicPr>
          <p:cNvPr id="25" name="Picture 24" descr="A picture containing kite, umbrella&#10;&#10;Description automatically generated">
            <a:extLst>
              <a:ext uri="{FF2B5EF4-FFF2-40B4-BE49-F238E27FC236}">
                <a16:creationId xmlns:a16="http://schemas.microsoft.com/office/drawing/2014/main" id="{49303036-F0DB-4403-BFB9-71C71FB370D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82330" y="1640631"/>
            <a:ext cx="703266" cy="601622"/>
          </a:xfrm>
          <a:prstGeom prst="rect">
            <a:avLst/>
          </a:prstGeom>
        </p:spPr>
      </p:pic>
      <p:graphicFrame>
        <p:nvGraphicFramePr>
          <p:cNvPr id="50" name="Table 13">
            <a:extLst>
              <a:ext uri="{FF2B5EF4-FFF2-40B4-BE49-F238E27FC236}">
                <a16:creationId xmlns:a16="http://schemas.microsoft.com/office/drawing/2014/main" id="{031BADE8-AF64-44FF-8F1E-401FAA17421A}"/>
              </a:ext>
            </a:extLst>
          </p:cNvPr>
          <p:cNvGraphicFramePr>
            <a:graphicFrameLocks noGrp="1"/>
          </p:cNvGraphicFramePr>
          <p:nvPr>
            <p:extLst>
              <p:ext uri="{D42A27DB-BD31-4B8C-83A1-F6EECF244321}">
                <p14:modId xmlns:p14="http://schemas.microsoft.com/office/powerpoint/2010/main" val="60395312"/>
              </p:ext>
            </p:extLst>
          </p:nvPr>
        </p:nvGraphicFramePr>
        <p:xfrm>
          <a:off x="5224201" y="3558064"/>
          <a:ext cx="6778147" cy="1356935"/>
        </p:xfrm>
        <a:graphic>
          <a:graphicData uri="http://schemas.openxmlformats.org/drawingml/2006/table">
            <a:tbl>
              <a:tblPr firstRow="1" bandRow="1">
                <a:tableStyleId>{5940675A-B579-460E-94D1-54222C63F5DA}</a:tableStyleId>
              </a:tblPr>
              <a:tblGrid>
                <a:gridCol w="2251046">
                  <a:extLst>
                    <a:ext uri="{9D8B030D-6E8A-4147-A177-3AD203B41FA5}">
                      <a16:colId xmlns:a16="http://schemas.microsoft.com/office/drawing/2014/main" val="298386979"/>
                    </a:ext>
                  </a:extLst>
                </a:gridCol>
                <a:gridCol w="2274849">
                  <a:extLst>
                    <a:ext uri="{9D8B030D-6E8A-4147-A177-3AD203B41FA5}">
                      <a16:colId xmlns:a16="http://schemas.microsoft.com/office/drawing/2014/main" val="1321865862"/>
                    </a:ext>
                  </a:extLst>
                </a:gridCol>
                <a:gridCol w="2252252">
                  <a:extLst>
                    <a:ext uri="{9D8B030D-6E8A-4147-A177-3AD203B41FA5}">
                      <a16:colId xmlns:a16="http://schemas.microsoft.com/office/drawing/2014/main" val="3755651129"/>
                    </a:ext>
                  </a:extLst>
                </a:gridCol>
              </a:tblGrid>
              <a:tr h="688187">
                <a:tc>
                  <a:txBody>
                    <a:bodyPr/>
                    <a:lstStyle/>
                    <a:p>
                      <a:pPr algn="l"/>
                      <a:r>
                        <a:rPr lang="en-GB">
                          <a:solidFill>
                            <a:srgbClr val="115076"/>
                          </a:solidFill>
                        </a:rPr>
                        <a:t>der Freund</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rgbClr val="115076"/>
                          </a:solidFill>
                        </a:rPr>
                        <a:t>die Königin</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rgbClr val="115076"/>
                          </a:solidFill>
                        </a:rPr>
                        <a:t>are calling the Queen!</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59592002"/>
                  </a:ext>
                </a:extLst>
              </a:tr>
              <a:tr h="668748">
                <a:tc>
                  <a:txBody>
                    <a:bodyPr/>
                    <a:lstStyle/>
                    <a:p>
                      <a:pPr algn="l"/>
                      <a:r>
                        <a:rPr lang="en-GB">
                          <a:solidFill>
                            <a:srgbClr val="115076"/>
                          </a:solidFill>
                        </a:rPr>
                        <a:t>das Problem</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rgbClr val="115076"/>
                          </a:solidFill>
                        </a:rPr>
                        <a:t>die Frage</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rgbClr val="115076"/>
                          </a:solidFill>
                        </a:rPr>
                        <a:t>don’t understand the problem</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80410280"/>
                  </a:ext>
                </a:extLst>
              </a:tr>
            </a:tbl>
          </a:graphicData>
        </a:graphic>
      </p:graphicFrame>
      <p:graphicFrame>
        <p:nvGraphicFramePr>
          <p:cNvPr id="51" name="Table 13">
            <a:extLst>
              <a:ext uri="{FF2B5EF4-FFF2-40B4-BE49-F238E27FC236}">
                <a16:creationId xmlns:a16="http://schemas.microsoft.com/office/drawing/2014/main" id="{031BADE8-AF64-44FF-8F1E-401FAA17421A}"/>
              </a:ext>
            </a:extLst>
          </p:cNvPr>
          <p:cNvGraphicFramePr>
            <a:graphicFrameLocks noGrp="1"/>
          </p:cNvGraphicFramePr>
          <p:nvPr>
            <p:extLst>
              <p:ext uri="{D42A27DB-BD31-4B8C-83A1-F6EECF244321}">
                <p14:modId xmlns:p14="http://schemas.microsoft.com/office/powerpoint/2010/main" val="237720690"/>
              </p:ext>
            </p:extLst>
          </p:nvPr>
        </p:nvGraphicFramePr>
        <p:xfrm>
          <a:off x="5228145" y="4915000"/>
          <a:ext cx="6778147" cy="1365031"/>
        </p:xfrm>
        <a:graphic>
          <a:graphicData uri="http://schemas.openxmlformats.org/drawingml/2006/table">
            <a:tbl>
              <a:tblPr firstRow="1" bandRow="1">
                <a:tableStyleId>{5940675A-B579-460E-94D1-54222C63F5DA}</a:tableStyleId>
              </a:tblPr>
              <a:tblGrid>
                <a:gridCol w="2251046">
                  <a:extLst>
                    <a:ext uri="{9D8B030D-6E8A-4147-A177-3AD203B41FA5}">
                      <a16:colId xmlns:a16="http://schemas.microsoft.com/office/drawing/2014/main" val="298386979"/>
                    </a:ext>
                  </a:extLst>
                </a:gridCol>
                <a:gridCol w="2274849">
                  <a:extLst>
                    <a:ext uri="{9D8B030D-6E8A-4147-A177-3AD203B41FA5}">
                      <a16:colId xmlns:a16="http://schemas.microsoft.com/office/drawing/2014/main" val="1321865862"/>
                    </a:ext>
                  </a:extLst>
                </a:gridCol>
                <a:gridCol w="2252252">
                  <a:extLst>
                    <a:ext uri="{9D8B030D-6E8A-4147-A177-3AD203B41FA5}">
                      <a16:colId xmlns:a16="http://schemas.microsoft.com/office/drawing/2014/main" val="3755651129"/>
                    </a:ext>
                  </a:extLst>
                </a:gridCol>
              </a:tblGrid>
              <a:tr h="666923">
                <a:tc>
                  <a:txBody>
                    <a:bodyPr/>
                    <a:lstStyle/>
                    <a:p>
                      <a:pPr algn="l"/>
                      <a:r>
                        <a:rPr lang="en-GB">
                          <a:solidFill>
                            <a:srgbClr val="115076"/>
                          </a:solidFill>
                        </a:rPr>
                        <a:t>das Buch</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rgbClr val="115076"/>
                          </a:solidFill>
                        </a:rPr>
                        <a:t>der Brief</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rgbClr val="115076"/>
                          </a:solidFill>
                        </a:rPr>
                        <a:t>wrote the letter</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59592002"/>
                  </a:ext>
                </a:extLst>
              </a:tr>
              <a:tr h="698108">
                <a:tc>
                  <a:txBody>
                    <a:bodyPr/>
                    <a:lstStyle/>
                    <a:p>
                      <a:pPr algn="l"/>
                      <a:r>
                        <a:rPr lang="en-GB">
                          <a:solidFill>
                            <a:srgbClr val="115076"/>
                          </a:solidFill>
                        </a:rPr>
                        <a:t>der Hund</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rgbClr val="115076"/>
                          </a:solidFill>
                        </a:rPr>
                        <a:t>die Spinne</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rgbClr val="115076"/>
                          </a:solidFill>
                        </a:rPr>
                        <a:t>bought the spider!</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80410280"/>
                  </a:ext>
                </a:extLst>
              </a:tr>
            </a:tbl>
          </a:graphicData>
        </a:graphic>
      </p:graphicFrame>
      <p:pic>
        <p:nvPicPr>
          <p:cNvPr id="1030" name="Picture 6" descr="Spider Clip 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72655" y="5632125"/>
            <a:ext cx="294367" cy="55586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og 06 Drawn With Straight Lines Clip Ar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11579" y="5675147"/>
            <a:ext cx="525689" cy="5457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ddressed Envelope With Stamp Clip Ar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64271" y="5010204"/>
            <a:ext cx="855859" cy="5163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lue Harcover Book Clip Art"/>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64735" y="4999499"/>
            <a:ext cx="454799" cy="52707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Question Marks Icon Clip Ar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11578" y="4340324"/>
            <a:ext cx="510599" cy="510599"/>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Question Mark Clip Art"/>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162549" y="4304974"/>
            <a:ext cx="504473" cy="50447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Friends Clip Art"/>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56817" y="3581274"/>
            <a:ext cx="762717" cy="629626"/>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Queen On Card Clip Ar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329072" y="3557411"/>
            <a:ext cx="393117" cy="65741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Castle 2 Clip Ar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619624" y="2804146"/>
            <a:ext cx="799910" cy="68259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City Clip Ar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814956" y="2976537"/>
            <a:ext cx="872414" cy="439115"/>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Pencil Eraser And Journal Clip Ar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795268" y="2260975"/>
            <a:ext cx="594146" cy="576322"/>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Donkey Clip Ar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032382" y="2224768"/>
            <a:ext cx="625351" cy="579184"/>
          </a:xfrm>
          <a:prstGeom prst="rect">
            <a:avLst/>
          </a:prstGeom>
          <a:noFill/>
          <a:extLst>
            <a:ext uri="{909E8E84-426E-40DD-AFC4-6F175D3DCCD1}">
              <a14:hiddenFill xmlns:a14="http://schemas.microsoft.com/office/drawing/2010/main">
                <a:solidFill>
                  <a:srgbClr val="FFFFFF"/>
                </a:solidFill>
              </a14:hiddenFill>
            </a:ext>
          </a:extLst>
        </p:spPr>
      </p:pic>
      <p:sp>
        <p:nvSpPr>
          <p:cNvPr id="59" name="Rectangle: Rounded Corners 23">
            <a:extLst>
              <a:ext uri="{FF2B5EF4-FFF2-40B4-BE49-F238E27FC236}">
                <a16:creationId xmlns:a16="http://schemas.microsoft.com/office/drawing/2014/main" id="{D25BD381-4846-4A6E-9934-B5838E075918}"/>
              </a:ext>
            </a:extLst>
          </p:cNvPr>
          <p:cNvSpPr/>
          <p:nvPr/>
        </p:nvSpPr>
        <p:spPr>
          <a:xfrm>
            <a:off x="9783256" y="2251457"/>
            <a:ext cx="2166851" cy="5588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Rounded Corners 23">
            <a:extLst>
              <a:ext uri="{FF2B5EF4-FFF2-40B4-BE49-F238E27FC236}">
                <a16:creationId xmlns:a16="http://schemas.microsoft.com/office/drawing/2014/main" id="{D25BD381-4846-4A6E-9934-B5838E075918}"/>
              </a:ext>
            </a:extLst>
          </p:cNvPr>
          <p:cNvSpPr/>
          <p:nvPr/>
        </p:nvSpPr>
        <p:spPr>
          <a:xfrm>
            <a:off x="9829104" y="2924425"/>
            <a:ext cx="1995933" cy="5588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ectangle: Rounded Corners 23">
            <a:extLst>
              <a:ext uri="{FF2B5EF4-FFF2-40B4-BE49-F238E27FC236}">
                <a16:creationId xmlns:a16="http://schemas.microsoft.com/office/drawing/2014/main" id="{D25BD381-4846-4A6E-9934-B5838E075918}"/>
              </a:ext>
            </a:extLst>
          </p:cNvPr>
          <p:cNvSpPr/>
          <p:nvPr/>
        </p:nvSpPr>
        <p:spPr>
          <a:xfrm>
            <a:off x="9921604" y="3599842"/>
            <a:ext cx="1903433" cy="5588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Rounded Corners 23">
            <a:extLst>
              <a:ext uri="{FF2B5EF4-FFF2-40B4-BE49-F238E27FC236}">
                <a16:creationId xmlns:a16="http://schemas.microsoft.com/office/drawing/2014/main" id="{D25BD381-4846-4A6E-9934-B5838E075918}"/>
              </a:ext>
            </a:extLst>
          </p:cNvPr>
          <p:cNvSpPr/>
          <p:nvPr/>
        </p:nvSpPr>
        <p:spPr>
          <a:xfrm>
            <a:off x="9830530" y="4298214"/>
            <a:ext cx="2085582" cy="5588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Rounded Corners 23">
            <a:extLst>
              <a:ext uri="{FF2B5EF4-FFF2-40B4-BE49-F238E27FC236}">
                <a16:creationId xmlns:a16="http://schemas.microsoft.com/office/drawing/2014/main" id="{D25BD381-4846-4A6E-9934-B5838E075918}"/>
              </a:ext>
            </a:extLst>
          </p:cNvPr>
          <p:cNvSpPr/>
          <p:nvPr/>
        </p:nvSpPr>
        <p:spPr>
          <a:xfrm>
            <a:off x="9871898" y="4939771"/>
            <a:ext cx="1903433" cy="5588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Rounded Corners 23">
            <a:extLst>
              <a:ext uri="{FF2B5EF4-FFF2-40B4-BE49-F238E27FC236}">
                <a16:creationId xmlns:a16="http://schemas.microsoft.com/office/drawing/2014/main" id="{D25BD381-4846-4A6E-9934-B5838E075918}"/>
              </a:ext>
            </a:extLst>
          </p:cNvPr>
          <p:cNvSpPr/>
          <p:nvPr/>
        </p:nvSpPr>
        <p:spPr>
          <a:xfrm>
            <a:off x="9783256" y="5649409"/>
            <a:ext cx="2166851" cy="5588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9A70496D-8A90-4ADF-9C10-0DF3BD690584}"/>
              </a:ext>
            </a:extLst>
          </p:cNvPr>
          <p:cNvSpPr txBox="1"/>
          <p:nvPr/>
        </p:nvSpPr>
        <p:spPr>
          <a:xfrm>
            <a:off x="5110232" y="1240722"/>
            <a:ext cx="360269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Runde</a:t>
            </a:r>
            <a:r>
              <a:rPr kumimoji="0" lang="en-US" sz="24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2</a:t>
            </a:r>
          </a:p>
        </p:txBody>
      </p:sp>
      <p:cxnSp>
        <p:nvCxnSpPr>
          <p:cNvPr id="46" name="Straight Connector 45">
            <a:extLst>
              <a:ext uri="{FF2B5EF4-FFF2-40B4-BE49-F238E27FC236}">
                <a16:creationId xmlns:a16="http://schemas.microsoft.com/office/drawing/2014/main" id="{ED402450-2CAA-4E95-83E5-30606D52A0EB}"/>
              </a:ext>
            </a:extLst>
          </p:cNvPr>
          <p:cNvCxnSpPr/>
          <p:nvPr/>
        </p:nvCxnSpPr>
        <p:spPr>
          <a:xfrm>
            <a:off x="4945065" y="1359064"/>
            <a:ext cx="0" cy="4828923"/>
          </a:xfrm>
          <a:prstGeom prst="line">
            <a:avLst/>
          </a:prstGeom>
          <a:ln w="19050">
            <a:solidFill>
              <a:srgbClr val="115076"/>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76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24C169-A29A-4288-8E69-649E57B8534B}"/>
              </a:ext>
            </a:extLst>
          </p:cNvPr>
          <p:cNvSpPr/>
          <p:nvPr/>
        </p:nvSpPr>
        <p:spPr>
          <a:xfrm>
            <a:off x="7462452" y="3765651"/>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F424C169-A29A-4288-8E69-649E57B8534B}"/>
              </a:ext>
            </a:extLst>
          </p:cNvPr>
          <p:cNvSpPr/>
          <p:nvPr/>
        </p:nvSpPr>
        <p:spPr>
          <a:xfrm>
            <a:off x="7460370" y="5148852"/>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a:extLst>
              <a:ext uri="{FF2B5EF4-FFF2-40B4-BE49-F238E27FC236}">
                <a16:creationId xmlns:a16="http://schemas.microsoft.com/office/drawing/2014/main" id="{0F6454FE-E4A2-43B2-8FEC-2DD44B78C77F}"/>
              </a:ext>
            </a:extLst>
          </p:cNvPr>
          <p:cNvSpPr txBox="1"/>
          <p:nvPr/>
        </p:nvSpPr>
        <p:spPr>
          <a:xfrm>
            <a:off x="7542758" y="5171892"/>
            <a:ext cx="34485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Ichhabesiegekauft.</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36" name="Rectangle 35">
            <a:extLst>
              <a:ext uri="{FF2B5EF4-FFF2-40B4-BE49-F238E27FC236}">
                <a16:creationId xmlns:a16="http://schemas.microsoft.com/office/drawing/2014/main" id="{F424C169-A29A-4288-8E69-649E57B8534B}"/>
              </a:ext>
            </a:extLst>
          </p:cNvPr>
          <p:cNvSpPr/>
          <p:nvPr/>
        </p:nvSpPr>
        <p:spPr>
          <a:xfrm>
            <a:off x="7460370" y="4458778"/>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a:extLst>
              <a:ext uri="{FF2B5EF4-FFF2-40B4-BE49-F238E27FC236}">
                <a16:creationId xmlns:a16="http://schemas.microsoft.com/office/drawing/2014/main" id="{0F6454FE-E4A2-43B2-8FEC-2DD44B78C77F}"/>
              </a:ext>
            </a:extLst>
          </p:cNvPr>
          <p:cNvSpPr txBox="1"/>
          <p:nvPr/>
        </p:nvSpPr>
        <p:spPr>
          <a:xfrm>
            <a:off x="7526353" y="4529211"/>
            <a:ext cx="45647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Ichhabeihngeschrieben.</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54" name="TextBox 53">
            <a:extLst>
              <a:ext uri="{FF2B5EF4-FFF2-40B4-BE49-F238E27FC236}">
                <a16:creationId xmlns:a16="http://schemas.microsoft.com/office/drawing/2014/main" id="{0F6454FE-E4A2-43B2-8FEC-2DD44B78C77F}"/>
              </a:ext>
            </a:extLst>
          </p:cNvPr>
          <p:cNvSpPr txBox="1"/>
          <p:nvPr/>
        </p:nvSpPr>
        <p:spPr>
          <a:xfrm>
            <a:off x="7436144" y="3849887"/>
            <a:ext cx="333915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Ichversteheesnicht.</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19" name="Rectangle 18">
            <a:extLst>
              <a:ext uri="{FF2B5EF4-FFF2-40B4-BE49-F238E27FC236}">
                <a16:creationId xmlns:a16="http://schemas.microsoft.com/office/drawing/2014/main" id="{F424C169-A29A-4288-8E69-649E57B8534B}"/>
              </a:ext>
            </a:extLst>
          </p:cNvPr>
          <p:cNvSpPr/>
          <p:nvPr/>
        </p:nvSpPr>
        <p:spPr>
          <a:xfrm>
            <a:off x="7463358" y="3073529"/>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0F6454FE-E4A2-43B2-8FEC-2DD44B78C77F}"/>
              </a:ext>
            </a:extLst>
          </p:cNvPr>
          <p:cNvSpPr txBox="1"/>
          <p:nvPr/>
        </p:nvSpPr>
        <p:spPr>
          <a:xfrm>
            <a:off x="7542758" y="3197819"/>
            <a:ext cx="284740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Ichrufesiean.</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23" name="Rectangle 22">
            <a:extLst>
              <a:ext uri="{FF2B5EF4-FFF2-40B4-BE49-F238E27FC236}">
                <a16:creationId xmlns:a16="http://schemas.microsoft.com/office/drawing/2014/main" id="{F424C169-A29A-4288-8E69-649E57B8534B}"/>
              </a:ext>
            </a:extLst>
          </p:cNvPr>
          <p:cNvSpPr/>
          <p:nvPr/>
        </p:nvSpPr>
        <p:spPr>
          <a:xfrm>
            <a:off x="7459632" y="2396916"/>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0F6454FE-E4A2-43B2-8FEC-2DD44B78C77F}"/>
              </a:ext>
            </a:extLst>
          </p:cNvPr>
          <p:cNvSpPr txBox="1"/>
          <p:nvPr/>
        </p:nvSpPr>
        <p:spPr>
          <a:xfrm>
            <a:off x="7561636" y="2475892"/>
            <a:ext cx="382978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Ichwerdeesbesuchen.</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graphicFrame>
        <p:nvGraphicFramePr>
          <p:cNvPr id="51" name="Table 13">
            <a:extLst>
              <a:ext uri="{FF2B5EF4-FFF2-40B4-BE49-F238E27FC236}">
                <a16:creationId xmlns:a16="http://schemas.microsoft.com/office/drawing/2014/main" id="{031BADE8-AF64-44FF-8F1E-401FAA17421A}"/>
              </a:ext>
            </a:extLst>
          </p:cNvPr>
          <p:cNvGraphicFramePr>
            <a:graphicFrameLocks noGrp="1"/>
          </p:cNvGraphicFramePr>
          <p:nvPr/>
        </p:nvGraphicFramePr>
        <p:xfrm>
          <a:off x="230235" y="4897407"/>
          <a:ext cx="6778147" cy="1365031"/>
        </p:xfrm>
        <a:graphic>
          <a:graphicData uri="http://schemas.openxmlformats.org/drawingml/2006/table">
            <a:tbl>
              <a:tblPr firstRow="1" bandRow="1">
                <a:tableStyleId>{5940675A-B579-460E-94D1-54222C63F5DA}</a:tableStyleId>
              </a:tblPr>
              <a:tblGrid>
                <a:gridCol w="2251046">
                  <a:extLst>
                    <a:ext uri="{9D8B030D-6E8A-4147-A177-3AD203B41FA5}">
                      <a16:colId xmlns:a16="http://schemas.microsoft.com/office/drawing/2014/main" val="298386979"/>
                    </a:ext>
                  </a:extLst>
                </a:gridCol>
                <a:gridCol w="2274849">
                  <a:extLst>
                    <a:ext uri="{9D8B030D-6E8A-4147-A177-3AD203B41FA5}">
                      <a16:colId xmlns:a16="http://schemas.microsoft.com/office/drawing/2014/main" val="1321865862"/>
                    </a:ext>
                  </a:extLst>
                </a:gridCol>
                <a:gridCol w="2252252">
                  <a:extLst>
                    <a:ext uri="{9D8B030D-6E8A-4147-A177-3AD203B41FA5}">
                      <a16:colId xmlns:a16="http://schemas.microsoft.com/office/drawing/2014/main" val="3755651129"/>
                    </a:ext>
                  </a:extLst>
                </a:gridCol>
              </a:tblGrid>
              <a:tr h="666923">
                <a:tc>
                  <a:txBody>
                    <a:bodyPr/>
                    <a:lstStyle/>
                    <a:p>
                      <a:pPr algn="l"/>
                      <a:r>
                        <a:rPr lang="en-GB">
                          <a:solidFill>
                            <a:schemeClr val="accent5">
                              <a:lumMod val="50000"/>
                            </a:schemeClr>
                          </a:solidFill>
                        </a:rPr>
                        <a:t>Donald Trump</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chemeClr val="accent5">
                              <a:lumMod val="50000"/>
                            </a:schemeClr>
                          </a:solidFill>
                        </a:rPr>
                        <a:t>Angela Merkel</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chemeClr val="accent5">
                              <a:lumMod val="50000"/>
                            </a:schemeClr>
                          </a:solidFill>
                        </a:rPr>
                        <a:t>spoke about Donald Trump</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59592002"/>
                  </a:ext>
                </a:extLst>
              </a:tr>
              <a:tr h="698108">
                <a:tc>
                  <a:txBody>
                    <a:bodyPr/>
                    <a:lstStyle/>
                    <a:p>
                      <a:pPr algn="l"/>
                      <a:r>
                        <a:rPr lang="en-GB">
                          <a:solidFill>
                            <a:schemeClr val="accent5">
                              <a:lumMod val="50000"/>
                            </a:schemeClr>
                          </a:solidFill>
                        </a:rPr>
                        <a:t>die Aufgabe</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chemeClr val="accent5">
                              <a:lumMod val="50000"/>
                            </a:schemeClr>
                          </a:solidFill>
                        </a:rPr>
                        <a:t>der Marathon</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chemeClr val="accent5">
                              <a:lumMod val="50000"/>
                            </a:schemeClr>
                          </a:solidFill>
                        </a:rPr>
                        <a:t>completed the task</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80410280"/>
                  </a:ext>
                </a:extLst>
              </a:tr>
            </a:tbl>
          </a:graphicData>
        </a:graphic>
      </p:graphicFrame>
      <p:graphicFrame>
        <p:nvGraphicFramePr>
          <p:cNvPr id="50" name="Table 13">
            <a:extLst>
              <a:ext uri="{FF2B5EF4-FFF2-40B4-BE49-F238E27FC236}">
                <a16:creationId xmlns:a16="http://schemas.microsoft.com/office/drawing/2014/main" id="{031BADE8-AF64-44FF-8F1E-401FAA17421A}"/>
              </a:ext>
            </a:extLst>
          </p:cNvPr>
          <p:cNvGraphicFramePr>
            <a:graphicFrameLocks noGrp="1"/>
          </p:cNvGraphicFramePr>
          <p:nvPr>
            <p:extLst>
              <p:ext uri="{D42A27DB-BD31-4B8C-83A1-F6EECF244321}">
                <p14:modId xmlns:p14="http://schemas.microsoft.com/office/powerpoint/2010/main" val="286744570"/>
              </p:ext>
            </p:extLst>
          </p:nvPr>
        </p:nvGraphicFramePr>
        <p:xfrm>
          <a:off x="226291" y="3540471"/>
          <a:ext cx="6778147" cy="1356935"/>
        </p:xfrm>
        <a:graphic>
          <a:graphicData uri="http://schemas.openxmlformats.org/drawingml/2006/table">
            <a:tbl>
              <a:tblPr firstRow="1" bandRow="1">
                <a:tableStyleId>{5940675A-B579-460E-94D1-54222C63F5DA}</a:tableStyleId>
              </a:tblPr>
              <a:tblGrid>
                <a:gridCol w="2251046">
                  <a:extLst>
                    <a:ext uri="{9D8B030D-6E8A-4147-A177-3AD203B41FA5}">
                      <a16:colId xmlns:a16="http://schemas.microsoft.com/office/drawing/2014/main" val="298386979"/>
                    </a:ext>
                  </a:extLst>
                </a:gridCol>
                <a:gridCol w="2274849">
                  <a:extLst>
                    <a:ext uri="{9D8B030D-6E8A-4147-A177-3AD203B41FA5}">
                      <a16:colId xmlns:a16="http://schemas.microsoft.com/office/drawing/2014/main" val="1321865862"/>
                    </a:ext>
                  </a:extLst>
                </a:gridCol>
                <a:gridCol w="2252252">
                  <a:extLst>
                    <a:ext uri="{9D8B030D-6E8A-4147-A177-3AD203B41FA5}">
                      <a16:colId xmlns:a16="http://schemas.microsoft.com/office/drawing/2014/main" val="3755651129"/>
                    </a:ext>
                  </a:extLst>
                </a:gridCol>
              </a:tblGrid>
              <a:tr h="688187">
                <a:tc>
                  <a:txBody>
                    <a:bodyPr/>
                    <a:lstStyle/>
                    <a:p>
                      <a:pPr algn="l"/>
                      <a:r>
                        <a:rPr lang="en-GB" dirty="0">
                          <a:solidFill>
                            <a:schemeClr val="accent5">
                              <a:lumMod val="50000"/>
                            </a:schemeClr>
                          </a:solidFill>
                        </a:rPr>
                        <a:t>die </a:t>
                      </a:r>
                      <a:r>
                        <a:rPr lang="en-GB" dirty="0" err="1">
                          <a:solidFill>
                            <a:schemeClr val="accent5">
                              <a:lumMod val="50000"/>
                            </a:schemeClr>
                          </a:solidFill>
                        </a:rPr>
                        <a:t>Katze</a:t>
                      </a:r>
                      <a:endParaRPr lang="en-GB" dirty="0">
                        <a:solidFill>
                          <a:schemeClr val="accent5">
                            <a:lumMod val="50000"/>
                          </a:schemeClr>
                        </a:solidFill>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dirty="0">
                          <a:solidFill>
                            <a:schemeClr val="accent5">
                              <a:lumMod val="50000"/>
                            </a:schemeClr>
                          </a:solidFill>
                        </a:rPr>
                        <a:t>das </a:t>
                      </a:r>
                      <a:r>
                        <a:rPr lang="en-GB" dirty="0" err="1">
                          <a:solidFill>
                            <a:schemeClr val="accent5">
                              <a:lumMod val="50000"/>
                            </a:schemeClr>
                          </a:solidFill>
                        </a:rPr>
                        <a:t>Pferd</a:t>
                      </a:r>
                      <a:endParaRPr lang="en-GB" dirty="0">
                        <a:solidFill>
                          <a:schemeClr val="accent5">
                            <a:lumMod val="50000"/>
                          </a:schemeClr>
                        </a:solidFill>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chemeClr val="accent5">
                              <a:lumMod val="50000"/>
                            </a:schemeClr>
                          </a:solidFill>
                        </a:rPr>
                        <a:t>are pulling the kitten!</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59592002"/>
                  </a:ext>
                </a:extLst>
              </a:tr>
              <a:tr h="668748">
                <a:tc>
                  <a:txBody>
                    <a:bodyPr/>
                    <a:lstStyle/>
                    <a:p>
                      <a:pPr algn="l"/>
                      <a:r>
                        <a:rPr lang="en-GB">
                          <a:solidFill>
                            <a:schemeClr val="accent5">
                              <a:lumMod val="50000"/>
                            </a:schemeClr>
                          </a:solidFill>
                        </a:rPr>
                        <a:t>das Handy</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accent5">
                              <a:lumMod val="50000"/>
                            </a:schemeClr>
                          </a:solidFill>
                        </a:rPr>
                        <a:t>die Schlange</a:t>
                      </a:r>
                    </a:p>
                    <a:p>
                      <a:pPr algn="l"/>
                      <a:endParaRPr lang="en-GB">
                        <a:solidFill>
                          <a:schemeClr val="accent5">
                            <a:lumMod val="50000"/>
                          </a:schemeClr>
                        </a:solidFill>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dirty="0">
                          <a:solidFill>
                            <a:schemeClr val="accent5">
                              <a:lumMod val="50000"/>
                            </a:schemeClr>
                          </a:solidFill>
                        </a:rPr>
                        <a:t>will buy the snake!</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80410280"/>
                  </a:ext>
                </a:extLst>
              </a:tr>
            </a:tbl>
          </a:graphicData>
        </a:graphic>
      </p:graphicFrame>
      <p:graphicFrame>
        <p:nvGraphicFramePr>
          <p:cNvPr id="44" name="Table 13">
            <a:extLst>
              <a:ext uri="{FF2B5EF4-FFF2-40B4-BE49-F238E27FC236}">
                <a16:creationId xmlns:a16="http://schemas.microsoft.com/office/drawing/2014/main" id="{031BADE8-AF64-44FF-8F1E-401FAA17421A}"/>
              </a:ext>
            </a:extLst>
          </p:cNvPr>
          <p:cNvGraphicFramePr>
            <a:graphicFrameLocks noGrp="1"/>
          </p:cNvGraphicFramePr>
          <p:nvPr>
            <p:extLst>
              <p:ext uri="{D42A27DB-BD31-4B8C-83A1-F6EECF244321}">
                <p14:modId xmlns:p14="http://schemas.microsoft.com/office/powerpoint/2010/main" val="247812314"/>
              </p:ext>
            </p:extLst>
          </p:nvPr>
        </p:nvGraphicFramePr>
        <p:xfrm>
          <a:off x="226292" y="2184643"/>
          <a:ext cx="6778147" cy="1355175"/>
        </p:xfrm>
        <a:graphic>
          <a:graphicData uri="http://schemas.openxmlformats.org/drawingml/2006/table">
            <a:tbl>
              <a:tblPr firstRow="1" bandRow="1">
                <a:tableStyleId>{5940675A-B579-460E-94D1-54222C63F5DA}</a:tableStyleId>
              </a:tblPr>
              <a:tblGrid>
                <a:gridCol w="2251046">
                  <a:extLst>
                    <a:ext uri="{9D8B030D-6E8A-4147-A177-3AD203B41FA5}">
                      <a16:colId xmlns:a16="http://schemas.microsoft.com/office/drawing/2014/main" val="298386979"/>
                    </a:ext>
                  </a:extLst>
                </a:gridCol>
                <a:gridCol w="2274849">
                  <a:extLst>
                    <a:ext uri="{9D8B030D-6E8A-4147-A177-3AD203B41FA5}">
                      <a16:colId xmlns:a16="http://schemas.microsoft.com/office/drawing/2014/main" val="1321865862"/>
                    </a:ext>
                  </a:extLst>
                </a:gridCol>
                <a:gridCol w="2252252">
                  <a:extLst>
                    <a:ext uri="{9D8B030D-6E8A-4147-A177-3AD203B41FA5}">
                      <a16:colId xmlns:a16="http://schemas.microsoft.com/office/drawing/2014/main" val="3755651129"/>
                    </a:ext>
                  </a:extLst>
                </a:gridCol>
              </a:tblGrid>
              <a:tr h="661263">
                <a:tc>
                  <a:txBody>
                    <a:bodyPr/>
                    <a:lstStyle/>
                    <a:p>
                      <a:pPr algn="l"/>
                      <a:r>
                        <a:rPr lang="en-GB">
                          <a:solidFill>
                            <a:schemeClr val="accent5">
                              <a:lumMod val="50000"/>
                            </a:schemeClr>
                          </a:solidFill>
                        </a:rPr>
                        <a:t>das Krokodil </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a:solidFill>
                            <a:schemeClr val="accent5">
                              <a:lumMod val="50000"/>
                            </a:schemeClr>
                          </a:solidFill>
                        </a:rPr>
                        <a:t>der Keks</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a:solidFill>
                            <a:schemeClr val="accent5">
                              <a:lumMod val="50000"/>
                            </a:schemeClr>
                          </a:solidFill>
                        </a:rPr>
                        <a:t>can eat the crocodile!</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59592002"/>
                  </a:ext>
                </a:extLst>
              </a:tr>
              <a:tr h="693912">
                <a:tc>
                  <a:txBody>
                    <a:bodyPr/>
                    <a:lstStyle/>
                    <a:p>
                      <a:pPr algn="l"/>
                      <a:r>
                        <a:rPr lang="en-GB">
                          <a:solidFill>
                            <a:schemeClr val="accent5">
                              <a:lumMod val="50000"/>
                            </a:schemeClr>
                          </a:solidFill>
                        </a:rPr>
                        <a:t>das</a:t>
                      </a:r>
                      <a:r>
                        <a:rPr lang="en-GB" baseline="0">
                          <a:solidFill>
                            <a:schemeClr val="accent5">
                              <a:lumMod val="50000"/>
                            </a:schemeClr>
                          </a:solidFill>
                        </a:rPr>
                        <a:t> Eis</a:t>
                      </a:r>
                      <a:endParaRPr lang="en-GB">
                        <a:solidFill>
                          <a:schemeClr val="accent5">
                            <a:lumMod val="50000"/>
                          </a:schemeClr>
                        </a:solidFill>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l"/>
                      <a:r>
                        <a:rPr lang="en-GB" dirty="0">
                          <a:solidFill>
                            <a:schemeClr val="accent5">
                              <a:lumMod val="50000"/>
                            </a:schemeClr>
                          </a:solidFill>
                        </a:rPr>
                        <a:t>der </a:t>
                      </a:r>
                      <a:r>
                        <a:rPr lang="en-GB" dirty="0" err="1">
                          <a:solidFill>
                            <a:schemeClr val="accent5">
                              <a:lumMod val="50000"/>
                            </a:schemeClr>
                          </a:solidFill>
                        </a:rPr>
                        <a:t>Drache</a:t>
                      </a:r>
                      <a:endParaRPr lang="en-GB" dirty="0">
                        <a:solidFill>
                          <a:schemeClr val="accent5">
                            <a:lumMod val="50000"/>
                          </a:schemeClr>
                        </a:solidFill>
                      </a:endParaRP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dirty="0">
                          <a:solidFill>
                            <a:schemeClr val="accent5">
                              <a:lumMod val="50000"/>
                            </a:schemeClr>
                          </a:solidFill>
                        </a:rPr>
                        <a:t>like the</a:t>
                      </a:r>
                      <a:r>
                        <a:rPr lang="en-GB" baseline="0" dirty="0">
                          <a:solidFill>
                            <a:schemeClr val="accent5">
                              <a:lumMod val="50000"/>
                            </a:schemeClr>
                          </a:solidFill>
                        </a:rPr>
                        <a:t> dragon!</a:t>
                      </a:r>
                    </a:p>
                    <a:p>
                      <a:pPr algn="ctr"/>
                      <a:endParaRPr lang="en-GB" dirty="0">
                        <a:solidFill>
                          <a:schemeClr val="accent5">
                            <a:lumMod val="50000"/>
                          </a:schemeClr>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80410280"/>
                  </a:ext>
                </a:extLst>
              </a:tr>
            </a:tbl>
          </a:graphicData>
        </a:graphic>
      </p:graphicFrame>
      <p:graphicFrame>
        <p:nvGraphicFramePr>
          <p:cNvPr id="13" name="Table 13">
            <a:extLst>
              <a:ext uri="{FF2B5EF4-FFF2-40B4-BE49-F238E27FC236}">
                <a16:creationId xmlns:a16="http://schemas.microsoft.com/office/drawing/2014/main" id="{031BADE8-AF64-44FF-8F1E-401FAA17421A}"/>
              </a:ext>
            </a:extLst>
          </p:cNvPr>
          <p:cNvGraphicFramePr>
            <a:graphicFrameLocks noGrp="1"/>
          </p:cNvGraphicFramePr>
          <p:nvPr/>
        </p:nvGraphicFramePr>
        <p:xfrm>
          <a:off x="216642" y="1685447"/>
          <a:ext cx="6797448" cy="489992"/>
        </p:xfrm>
        <a:graphic>
          <a:graphicData uri="http://schemas.openxmlformats.org/drawingml/2006/table">
            <a:tbl>
              <a:tblPr firstRow="1" bandRow="1">
                <a:tableStyleId>{5940675A-B579-460E-94D1-54222C63F5DA}</a:tableStyleId>
              </a:tblPr>
              <a:tblGrid>
                <a:gridCol w="2265816">
                  <a:extLst>
                    <a:ext uri="{9D8B030D-6E8A-4147-A177-3AD203B41FA5}">
                      <a16:colId xmlns:a16="http://schemas.microsoft.com/office/drawing/2014/main" val="298386979"/>
                    </a:ext>
                  </a:extLst>
                </a:gridCol>
                <a:gridCol w="2265816">
                  <a:extLst>
                    <a:ext uri="{9D8B030D-6E8A-4147-A177-3AD203B41FA5}">
                      <a16:colId xmlns:a16="http://schemas.microsoft.com/office/drawing/2014/main" val="1321865862"/>
                    </a:ext>
                  </a:extLst>
                </a:gridCol>
                <a:gridCol w="2265816">
                  <a:extLst>
                    <a:ext uri="{9D8B030D-6E8A-4147-A177-3AD203B41FA5}">
                      <a16:colId xmlns:a16="http://schemas.microsoft.com/office/drawing/2014/main" val="3755651129"/>
                    </a:ext>
                  </a:extLst>
                </a:gridCol>
              </a:tblGrid>
              <a:tr h="489992">
                <a:tc>
                  <a:txBody>
                    <a:bodyPr/>
                    <a:lstStyle/>
                    <a:p>
                      <a:pPr algn="ctr"/>
                      <a:r>
                        <a:rPr lang="en-GB" dirty="0" err="1">
                          <a:solidFill>
                            <a:srgbClr val="115076"/>
                          </a:solidFill>
                        </a:rPr>
                        <a:t>Objekt</a:t>
                      </a:r>
                      <a:r>
                        <a:rPr lang="en-GB" dirty="0">
                          <a:solidFill>
                            <a:srgbClr val="115076"/>
                          </a:solidFill>
                        </a:rPr>
                        <a:t> 1</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dirty="0" err="1">
                          <a:solidFill>
                            <a:srgbClr val="115076"/>
                          </a:solidFill>
                        </a:rPr>
                        <a:t>Objekt</a:t>
                      </a:r>
                      <a:r>
                        <a:rPr lang="en-GB" dirty="0">
                          <a:solidFill>
                            <a:srgbClr val="115076"/>
                          </a:solidFill>
                        </a:rPr>
                        <a:t> 2</a:t>
                      </a: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pPr algn="ctr"/>
                      <a:r>
                        <a:rPr lang="en-GB" dirty="0" err="1">
                          <a:solidFill>
                            <a:srgbClr val="115076"/>
                          </a:solidFill>
                        </a:rPr>
                        <a:t>Englisch</a:t>
                      </a:r>
                      <a:endParaRPr lang="en-GB" dirty="0">
                        <a:solidFill>
                          <a:srgbClr val="115076"/>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2459592002"/>
                  </a:ext>
                </a:extLst>
              </a:tr>
            </a:tbl>
          </a:graphicData>
        </a:graphic>
      </p:graphicFrame>
      <p:sp>
        <p:nvSpPr>
          <p:cNvPr id="2" name="Rectangle 1">
            <a:extLst>
              <a:ext uri="{FF2B5EF4-FFF2-40B4-BE49-F238E27FC236}">
                <a16:creationId xmlns:a16="http://schemas.microsoft.com/office/drawing/2014/main" id="{F424C169-A29A-4288-8E69-649E57B8534B}"/>
              </a:ext>
            </a:extLst>
          </p:cNvPr>
          <p:cNvSpPr/>
          <p:nvPr/>
        </p:nvSpPr>
        <p:spPr>
          <a:xfrm>
            <a:off x="7460816" y="1701172"/>
            <a:ext cx="4496511" cy="636373"/>
          </a:xfrm>
          <a:prstGeom prst="rect">
            <a:avLst/>
          </a:prstGeom>
          <a:solidFill>
            <a:srgbClr val="FFF4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1977081" cy="869950"/>
          </a:xfrm>
          <a:prstGeom prst="rect">
            <a:avLst/>
          </a:prstGeom>
        </p:spPr>
      </p:pic>
      <p:sp>
        <p:nvSpPr>
          <p:cNvPr id="4" name="Title 3"/>
          <p:cNvSpPr>
            <a:spLocks noGrp="1"/>
          </p:cNvSpPr>
          <p:nvPr>
            <p:ph type="title"/>
          </p:nvPr>
        </p:nvSpPr>
        <p:spPr>
          <a:xfrm>
            <a:off x="0" y="294041"/>
            <a:ext cx="3745089" cy="707849"/>
          </a:xfrm>
        </p:spPr>
        <p:txBody>
          <a:bodyPr>
            <a:normAutofit/>
          </a:bodyPr>
          <a:lstStyle/>
          <a:p>
            <a:r>
              <a:rPr lang="en-GB" sz="3600" b="1" dirty="0">
                <a:solidFill>
                  <a:schemeClr val="bg1"/>
                </a:solidFill>
              </a:rPr>
              <a:t>Was?!</a:t>
            </a:r>
          </a:p>
        </p:txBody>
      </p:sp>
      <p:sp>
        <p:nvSpPr>
          <p:cNvPr id="5" name="Rounded Rectangle 11">
            <a:extLst>
              <a:ext uri="{FF2B5EF4-FFF2-40B4-BE49-F238E27FC236}">
                <a16:creationId xmlns:a16="http://schemas.microsoft.com/office/drawing/2014/main" id="{483D7EB9-C2AA-4190-98DE-925F861600E9}"/>
              </a:ext>
            </a:extLst>
          </p:cNvPr>
          <p:cNvSpPr/>
          <p:nvPr/>
        </p:nvSpPr>
        <p:spPr>
          <a:xfrm>
            <a:off x="9527059" y="247046"/>
            <a:ext cx="2430268"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hören</a:t>
            </a: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sprechen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7" name="TextBox 6">
            <a:extLst>
              <a:ext uri="{FF2B5EF4-FFF2-40B4-BE49-F238E27FC236}">
                <a16:creationId xmlns:a16="http://schemas.microsoft.com/office/drawing/2014/main" id="{599CCD53-EE53-564E-8B2C-B5308539C8EB}"/>
              </a:ext>
            </a:extLst>
          </p:cNvPr>
          <p:cNvSpPr txBox="1"/>
          <p:nvPr/>
        </p:nvSpPr>
        <p:spPr>
          <a:xfrm>
            <a:off x="1977081" y="90228"/>
            <a:ext cx="1039523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Partnerarbeit</a:t>
            </a:r>
            <a:endParaRPr kumimoji="0" lang="en-US"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6" name="Picture 5" descr="Icon&#10;&#10;Description automatically generated">
            <a:extLst>
              <a:ext uri="{FF2B5EF4-FFF2-40B4-BE49-F238E27FC236}">
                <a16:creationId xmlns:a16="http://schemas.microsoft.com/office/drawing/2014/main" id="{6E92933C-2DF7-4C72-B60D-3828EF6C4F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4552" y="169571"/>
            <a:ext cx="984021" cy="650125"/>
          </a:xfrm>
          <a:prstGeom prst="rect">
            <a:avLst/>
          </a:prstGeom>
        </p:spPr>
      </p:pic>
      <p:sp>
        <p:nvSpPr>
          <p:cNvPr id="8" name="TextBox 7">
            <a:extLst>
              <a:ext uri="{FF2B5EF4-FFF2-40B4-BE49-F238E27FC236}">
                <a16:creationId xmlns:a16="http://schemas.microsoft.com/office/drawing/2014/main" id="{D122DBBF-2D0F-426B-902E-532917F35489}"/>
              </a:ext>
            </a:extLst>
          </p:cNvPr>
          <p:cNvSpPr txBox="1"/>
          <p:nvPr/>
        </p:nvSpPr>
        <p:spPr>
          <a:xfrm>
            <a:off x="1977081" y="487569"/>
            <a:ext cx="1158363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a:solidFill>
                  <a:srgbClr val="4472C4">
                    <a:lumMod val="50000"/>
                  </a:srgbClr>
                </a:solidFill>
                <a:latin typeface="Century Gothic" panose="020F0302020204030204"/>
              </a:rPr>
              <a:t>Person B </a:t>
            </a:r>
            <a:r>
              <a:rPr lang="en-GB" sz="2000" b="1" dirty="0" err="1">
                <a:solidFill>
                  <a:srgbClr val="4472C4">
                    <a:lumMod val="50000"/>
                  </a:srgbClr>
                </a:solidFill>
                <a:latin typeface="Century Gothic" panose="020F0302020204030204"/>
              </a:rPr>
              <a:t>sagt</a:t>
            </a:r>
            <a:r>
              <a:rPr lang="en-GB" sz="2000" b="1" dirty="0">
                <a:solidFill>
                  <a:srgbClr val="4472C4">
                    <a:lumMod val="50000"/>
                  </a:srgbClr>
                </a:solidFill>
                <a:latin typeface="Century Gothic" panose="020F0302020204030204"/>
              </a:rPr>
              <a:t> den </a:t>
            </a:r>
            <a:r>
              <a:rPr lang="en-GB" sz="2000" b="1" dirty="0" err="1">
                <a:solidFill>
                  <a:srgbClr val="4472C4">
                    <a:lumMod val="50000"/>
                  </a:srgbClr>
                </a:solidFill>
                <a:latin typeface="Century Gothic" panose="020F0302020204030204"/>
              </a:rPr>
              <a:t>Satz</a:t>
            </a:r>
            <a:r>
              <a:rPr lang="en-GB" sz="2000" b="1" dirty="0">
                <a:solidFill>
                  <a:srgbClr val="4472C4">
                    <a:lumMod val="50000"/>
                  </a:srgbClr>
                </a:solidFill>
                <a:latin typeface="Century Gothic" panose="020F0302020204030204"/>
              </a:rPr>
              <a:t>.</a:t>
            </a:r>
            <a:br>
              <a:rPr kumimoji="0" lang="en-GB" sz="2000" b="1" i="0" u="none" strike="noStrike" kern="1200" cap="none" spc="0" normalizeH="0" baseline="0" noProof="0" dirty="0">
                <a:ln>
                  <a:noFill/>
                </a:ln>
                <a:solidFill>
                  <a:srgbClr val="4472C4">
                    <a:lumMod val="50000"/>
                  </a:srgbClr>
                </a:solidFill>
                <a:effectLst/>
                <a:uLnTx/>
                <a:uFillTx/>
                <a:latin typeface="Century Gothic" panose="020F0302020204030204"/>
              </a:rPr>
            </a:br>
            <a:r>
              <a:rPr kumimoji="0" lang="en-GB" sz="2000" b="1" i="0" u="none" strike="noStrike" kern="1200" cap="none" spc="0" normalizeH="0" baseline="0" noProof="0">
                <a:ln>
                  <a:noFill/>
                </a:ln>
                <a:solidFill>
                  <a:srgbClr val="4472C4">
                    <a:lumMod val="50000"/>
                  </a:srgbClr>
                </a:solidFill>
                <a:effectLst/>
                <a:uLnTx/>
                <a:uFillTx/>
                <a:latin typeface="Century Gothic" panose="020F0302020204030204"/>
              </a:rPr>
              <a:t>Person A</a:t>
            </a:r>
            <a:r>
              <a:rPr lang="en-GB" sz="2000" b="1">
                <a:solidFill>
                  <a:srgbClr val="4472C4">
                    <a:lumMod val="50000"/>
                  </a:srgbClr>
                </a:solidFill>
                <a:latin typeface="Century Gothic" panose="020F0302020204030204"/>
              </a:rPr>
              <a:t> </a:t>
            </a:r>
            <a:r>
              <a:rPr lang="en-GB" sz="2000" b="1" dirty="0" err="1">
                <a:solidFill>
                  <a:srgbClr val="4472C4">
                    <a:lumMod val="50000"/>
                  </a:srgbClr>
                </a:solidFill>
                <a:latin typeface="Century Gothic" panose="020F0302020204030204"/>
              </a:rPr>
              <a:t>hört</a:t>
            </a:r>
            <a:r>
              <a:rPr lang="en-GB" sz="2000" b="1" dirty="0">
                <a:solidFill>
                  <a:srgbClr val="4472C4">
                    <a:lumMod val="50000"/>
                  </a:srgbClr>
                </a:solidFill>
                <a:latin typeface="Century Gothic" panose="020F0302020204030204"/>
              </a:rPr>
              <a:t> </a:t>
            </a:r>
            <a:r>
              <a:rPr lang="en-GB" sz="2000" b="1" dirty="0" err="1">
                <a:solidFill>
                  <a:srgbClr val="4472C4">
                    <a:lumMod val="50000"/>
                  </a:srgbClr>
                </a:solidFill>
                <a:latin typeface="Century Gothic" panose="020F0302020204030204"/>
              </a:rPr>
              <a:t>zu</a:t>
            </a:r>
            <a:r>
              <a:rPr lang="en-GB" sz="2000" b="1" dirty="0">
                <a:solidFill>
                  <a:srgbClr val="4472C4">
                    <a:lumMod val="50000"/>
                  </a:srgbClr>
                </a:solidFill>
                <a:latin typeface="Century Gothic" panose="020F0302020204030204"/>
              </a:rPr>
              <a:t>. Was war das? </a:t>
            </a:r>
            <a:r>
              <a:rPr lang="en-GB" sz="2000" b="1" dirty="0" err="1">
                <a:solidFill>
                  <a:srgbClr val="4472C4">
                    <a:lumMod val="50000"/>
                  </a:srgbClr>
                </a:solidFill>
                <a:latin typeface="Century Gothic" panose="020F0302020204030204"/>
              </a:rPr>
              <a:t>Objekt</a:t>
            </a:r>
            <a:r>
              <a:rPr lang="en-GB" sz="2000" b="1" dirty="0">
                <a:solidFill>
                  <a:srgbClr val="4472C4">
                    <a:lumMod val="50000"/>
                  </a:srgbClr>
                </a:solidFill>
                <a:latin typeface="Century Gothic" panose="020F0302020204030204"/>
              </a:rPr>
              <a:t> 1 </a:t>
            </a:r>
            <a:r>
              <a:rPr lang="en-GB" sz="2000" b="1" dirty="0" err="1">
                <a:solidFill>
                  <a:srgbClr val="4472C4">
                    <a:lumMod val="50000"/>
                  </a:srgbClr>
                </a:solidFill>
                <a:latin typeface="Century Gothic" panose="020F0302020204030204"/>
              </a:rPr>
              <a:t>oder</a:t>
            </a:r>
            <a:r>
              <a:rPr lang="en-GB" sz="2000" b="1" dirty="0">
                <a:solidFill>
                  <a:srgbClr val="4472C4">
                    <a:lumMod val="50000"/>
                  </a:srgbClr>
                </a:solidFill>
                <a:latin typeface="Century Gothic" panose="020F0302020204030204"/>
              </a:rPr>
              <a:t> 2? Und auf </a:t>
            </a:r>
            <a:r>
              <a:rPr lang="en-GB" sz="2000" b="1" dirty="0" err="1">
                <a:solidFill>
                  <a:srgbClr val="4472C4">
                    <a:lumMod val="50000"/>
                  </a:srgbClr>
                </a:solidFill>
                <a:latin typeface="Century Gothic" panose="020F0302020204030204"/>
              </a:rPr>
              <a:t>Englisch</a:t>
            </a:r>
            <a:r>
              <a:rPr lang="en-GB" sz="2000" dirty="0">
                <a:solidFill>
                  <a:srgbClr val="4472C4">
                    <a:lumMod val="50000"/>
                  </a:srgbClr>
                </a:solidFill>
                <a:latin typeface="Century Gothic" panose="020F0302020204030204"/>
              </a:rPr>
              <a:t>?</a:t>
            </a:r>
            <a:r>
              <a:rPr kumimoji="0" lang="en-GB" sz="200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p>
        </p:txBody>
      </p:sp>
      <p:sp>
        <p:nvSpPr>
          <p:cNvPr id="9" name="TextBox 8">
            <a:extLst>
              <a:ext uri="{FF2B5EF4-FFF2-40B4-BE49-F238E27FC236}">
                <a16:creationId xmlns:a16="http://schemas.microsoft.com/office/drawing/2014/main" id="{0F6454FE-E4A2-43B2-8FEC-2DD44B78C77F}"/>
              </a:ext>
            </a:extLst>
          </p:cNvPr>
          <p:cNvSpPr txBox="1"/>
          <p:nvPr/>
        </p:nvSpPr>
        <p:spPr>
          <a:xfrm>
            <a:off x="7562082" y="1800291"/>
            <a:ext cx="425388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srgbClr val="4472C4">
                    <a:lumMod val="50000"/>
                  </a:srgbClr>
                </a:solidFill>
                <a:latin typeface="Century Gothic" panose="020F0302020204030204"/>
              </a:rPr>
              <a:t>Ichkannihnnichtfinden.</a:t>
            </a:r>
            <a:endParaRPr kumimoji="0" lang="en-GB" sz="2400" i="0" u="none" strike="noStrike" kern="1200" cap="none" spc="0" normalizeH="0" baseline="0" noProof="0" dirty="0">
              <a:ln>
                <a:noFill/>
              </a:ln>
              <a:solidFill>
                <a:srgbClr val="4472C4">
                  <a:lumMod val="50000"/>
                </a:srgbClr>
              </a:solidFill>
              <a:effectLst/>
              <a:uLnTx/>
              <a:uFillTx/>
              <a:latin typeface="Century Gothic" panose="020F0302020204030204"/>
            </a:endParaRPr>
          </a:p>
        </p:txBody>
      </p:sp>
      <p:sp>
        <p:nvSpPr>
          <p:cNvPr id="12" name="TextBox 11">
            <a:extLst>
              <a:ext uri="{FF2B5EF4-FFF2-40B4-BE49-F238E27FC236}">
                <a16:creationId xmlns:a16="http://schemas.microsoft.com/office/drawing/2014/main" id="{8B9DB0CB-93F8-41D4-81D6-F8EBD13F0E84}"/>
              </a:ext>
            </a:extLst>
          </p:cNvPr>
          <p:cNvSpPr txBox="1"/>
          <p:nvPr/>
        </p:nvSpPr>
        <p:spPr>
          <a:xfrm>
            <a:off x="142397" y="1202683"/>
            <a:ext cx="662322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Person B: </a:t>
            </a:r>
            <a:r>
              <a:rPr kumimoji="0" lang="en-US" sz="2400" b="1"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Runde</a:t>
            </a:r>
            <a:r>
              <a:rPr kumimoji="0" lang="en-US" sz="24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1</a:t>
            </a:r>
          </a:p>
        </p:txBody>
      </p:sp>
      <p:pic>
        <p:nvPicPr>
          <p:cNvPr id="25" name="Picture 24" descr="A picture containing kite, umbrella&#10;&#10;Description automatically generated">
            <a:extLst>
              <a:ext uri="{FF2B5EF4-FFF2-40B4-BE49-F238E27FC236}">
                <a16:creationId xmlns:a16="http://schemas.microsoft.com/office/drawing/2014/main" id="{49303036-F0DB-4403-BFB9-71C71FB370D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84420" y="1623038"/>
            <a:ext cx="703266" cy="601622"/>
          </a:xfrm>
          <a:prstGeom prst="rect">
            <a:avLst/>
          </a:prstGeom>
        </p:spPr>
      </p:pic>
      <p:pic>
        <p:nvPicPr>
          <p:cNvPr id="1030" name="Picture 6" descr="Alligator Clip 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246726">
            <a:off x="1611018" y="2295268"/>
            <a:ext cx="737133" cy="52582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hocolate Chip Cookie Clip Ar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01279" y="2282413"/>
            <a:ext cx="487213" cy="44823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ce Cream Cone (1 Scoop) Clip Ar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55178" y="2957049"/>
            <a:ext cx="389973" cy="49438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Green Dragon Clip Art"/>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82758" y="2896105"/>
            <a:ext cx="528185" cy="56415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White Cartoon Cat Clip Ar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909005" y="3691230"/>
            <a:ext cx="482318" cy="42767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Running Horse 3 Clip Art"/>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75434" y="3657619"/>
            <a:ext cx="433117" cy="51730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Slim Cell Phone Clip Art"/>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107136" y="4323547"/>
            <a:ext cx="197387" cy="45048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Snake Colour Clip Ar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46396" y="4610885"/>
            <a:ext cx="714838" cy="16679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Official White House presidential portrait. Head shot of Trump smiling in front of the U.S. flag, wearing a dark blue suit jacket with American flag lapel pin, white shirt, and light blue necktie."/>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977082" y="4949335"/>
            <a:ext cx="456744" cy="578353"/>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Angela Merkel 2019 cropped.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263656" y="4931599"/>
            <a:ext cx="453767" cy="60132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Student Using Laptop Clip Ar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796824" y="5752214"/>
            <a:ext cx="620625" cy="437353"/>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Woman Runner Clip Ar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362374" y="5579719"/>
            <a:ext cx="224429" cy="651284"/>
          </a:xfrm>
          <a:prstGeom prst="rect">
            <a:avLst/>
          </a:prstGeom>
          <a:noFill/>
          <a:extLst>
            <a:ext uri="{909E8E84-426E-40DD-AFC4-6F175D3DCCD1}">
              <a14:hiddenFill xmlns:a14="http://schemas.microsoft.com/office/drawing/2010/main">
                <a:solidFill>
                  <a:srgbClr val="FFFFFF"/>
                </a:solidFill>
              </a14:hiddenFill>
            </a:ext>
          </a:extLst>
        </p:spPr>
      </p:pic>
      <p:sp>
        <p:nvSpPr>
          <p:cNvPr id="64" name="Rectangle: Rounded Corners 23">
            <a:extLst>
              <a:ext uri="{FF2B5EF4-FFF2-40B4-BE49-F238E27FC236}">
                <a16:creationId xmlns:a16="http://schemas.microsoft.com/office/drawing/2014/main" id="{D25BD381-4846-4A6E-9934-B5838E075918}"/>
              </a:ext>
            </a:extLst>
          </p:cNvPr>
          <p:cNvSpPr/>
          <p:nvPr/>
        </p:nvSpPr>
        <p:spPr>
          <a:xfrm>
            <a:off x="4941506" y="2233863"/>
            <a:ext cx="1903433" cy="5588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Rounded Corners 23">
            <a:extLst>
              <a:ext uri="{FF2B5EF4-FFF2-40B4-BE49-F238E27FC236}">
                <a16:creationId xmlns:a16="http://schemas.microsoft.com/office/drawing/2014/main" id="{D25BD381-4846-4A6E-9934-B5838E075918}"/>
              </a:ext>
            </a:extLst>
          </p:cNvPr>
          <p:cNvSpPr/>
          <p:nvPr/>
        </p:nvSpPr>
        <p:spPr>
          <a:xfrm>
            <a:off x="4878900" y="2916080"/>
            <a:ext cx="1903433" cy="5338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Rounded Corners 23">
            <a:extLst>
              <a:ext uri="{FF2B5EF4-FFF2-40B4-BE49-F238E27FC236}">
                <a16:creationId xmlns:a16="http://schemas.microsoft.com/office/drawing/2014/main" id="{D25BD381-4846-4A6E-9934-B5838E075918}"/>
              </a:ext>
            </a:extLst>
          </p:cNvPr>
          <p:cNvSpPr/>
          <p:nvPr/>
        </p:nvSpPr>
        <p:spPr>
          <a:xfrm>
            <a:off x="4862185" y="3657618"/>
            <a:ext cx="1903433" cy="52607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Rounded Corners 23">
            <a:extLst>
              <a:ext uri="{FF2B5EF4-FFF2-40B4-BE49-F238E27FC236}">
                <a16:creationId xmlns:a16="http://schemas.microsoft.com/office/drawing/2014/main" id="{D25BD381-4846-4A6E-9934-B5838E075918}"/>
              </a:ext>
            </a:extLst>
          </p:cNvPr>
          <p:cNvSpPr/>
          <p:nvPr/>
        </p:nvSpPr>
        <p:spPr>
          <a:xfrm>
            <a:off x="4780046" y="4238188"/>
            <a:ext cx="2198773" cy="63126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Rounded Corners 23">
            <a:extLst>
              <a:ext uri="{FF2B5EF4-FFF2-40B4-BE49-F238E27FC236}">
                <a16:creationId xmlns:a16="http://schemas.microsoft.com/office/drawing/2014/main" id="{D25BD381-4846-4A6E-9934-B5838E075918}"/>
              </a:ext>
            </a:extLst>
          </p:cNvPr>
          <p:cNvSpPr/>
          <p:nvPr/>
        </p:nvSpPr>
        <p:spPr>
          <a:xfrm>
            <a:off x="4930784" y="4918672"/>
            <a:ext cx="1903433" cy="63126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Rounded Corners 23">
            <a:extLst>
              <a:ext uri="{FF2B5EF4-FFF2-40B4-BE49-F238E27FC236}">
                <a16:creationId xmlns:a16="http://schemas.microsoft.com/office/drawing/2014/main" id="{D25BD381-4846-4A6E-9934-B5838E075918}"/>
              </a:ext>
            </a:extLst>
          </p:cNvPr>
          <p:cNvSpPr/>
          <p:nvPr/>
        </p:nvSpPr>
        <p:spPr>
          <a:xfrm>
            <a:off x="4877978" y="5598471"/>
            <a:ext cx="1903433" cy="63126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AD9B6CCE-6CF1-4418-A6E3-2FC356C4B3EA}"/>
              </a:ext>
            </a:extLst>
          </p:cNvPr>
          <p:cNvSpPr txBox="1"/>
          <p:nvPr/>
        </p:nvSpPr>
        <p:spPr>
          <a:xfrm>
            <a:off x="7369567" y="1217481"/>
            <a:ext cx="662322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Runde</a:t>
            </a:r>
            <a:r>
              <a:rPr kumimoji="0" lang="en-US" sz="2400" b="1"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2</a:t>
            </a:r>
          </a:p>
        </p:txBody>
      </p:sp>
      <p:cxnSp>
        <p:nvCxnSpPr>
          <p:cNvPr id="11" name="Straight Connector 10">
            <a:extLst>
              <a:ext uri="{FF2B5EF4-FFF2-40B4-BE49-F238E27FC236}">
                <a16:creationId xmlns:a16="http://schemas.microsoft.com/office/drawing/2014/main" id="{7C837565-708A-4799-8F1F-692C0873F256}"/>
              </a:ext>
            </a:extLst>
          </p:cNvPr>
          <p:cNvCxnSpPr/>
          <p:nvPr/>
        </p:nvCxnSpPr>
        <p:spPr>
          <a:xfrm>
            <a:off x="7224802" y="1433515"/>
            <a:ext cx="0" cy="4828923"/>
          </a:xfrm>
          <a:prstGeom prst="line">
            <a:avLst/>
          </a:prstGeom>
          <a:ln w="19050">
            <a:solidFill>
              <a:srgbClr val="115076"/>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76406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a:solidFill>
              <a:schemeClr val="accent5">
                <a:lumMod val="50000"/>
              </a:schemeClr>
            </a:solidFill>
          </a:defRPr>
        </a:defPPr>
      </a:lstStyle>
    </a:txDef>
  </a:objectDefaults>
  <a:extraClrSchemeLst/>
  <a:extLst>
    <a:ext uri="{05A4C25C-085E-4340-85A3-A5531E510DB2}">
      <thm15:themeFamily xmlns:thm15="http://schemas.microsoft.com/office/thememl/2012/main" name="German_skeleton_template" id="{30C56D54-E4FF-5F4C-8EF5-67F0472108E4}" vid="{58D9219D-8935-764C-8920-A4625BC50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German_skeleton_template (1)</Template>
  <TotalTime>13939</TotalTime>
  <Words>211</Words>
  <Application>Microsoft Office PowerPoint</Application>
  <PresentationFormat>Widescreen</PresentationFormat>
  <Paragraphs>69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Century Gothic</vt:lpstr>
      <vt:lpstr>1_Office Theme</vt:lpstr>
      <vt:lpstr>Was?!</vt:lpstr>
      <vt:lpstr>Was?!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title</dc:title>
  <dc:creator>Rachel Hawkes</dc:creator>
  <cp:lastModifiedBy>Rachel Hawkes</cp:lastModifiedBy>
  <cp:revision>235</cp:revision>
  <dcterms:created xsi:type="dcterms:W3CDTF">2020-07-18T21:51:12Z</dcterms:created>
  <dcterms:modified xsi:type="dcterms:W3CDTF">2021-03-21T07:50:15Z</dcterms:modified>
</cp:coreProperties>
</file>