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72" r:id="rId3"/>
    <p:sldId id="273" r:id="rId4"/>
    <p:sldId id="274" r:id="rId5"/>
    <p:sldId id="275" r:id="rId6"/>
    <p:sldId id="276" r:id="rId7"/>
    <p:sldId id="277" r:id="rId8"/>
    <p:sldId id="264" r:id="rId9"/>
    <p:sldId id="278"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10E636-474A-4119-B708-3D709C4B95E4}" type="datetimeFigureOut">
              <a:rPr lang="en-GB" smtClean="0"/>
              <a:t>14/10/2019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61C5DD-0D0D-4788-A2DB-B1F961926138}" type="slidenum">
              <a:rPr lang="en-GB" smtClean="0"/>
              <a:t>‹#›</a:t>
            </a:fld>
            <a:endParaRPr lang="en-GB"/>
          </a:p>
        </p:txBody>
      </p:sp>
    </p:spTree>
    <p:extLst>
      <p:ext uri="{BB962C8B-B14F-4D97-AF65-F5344CB8AC3E}">
        <p14:creationId xmlns:p14="http://schemas.microsoft.com/office/powerpoint/2010/main" val="2984304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Revise use of ‘</a:t>
            </a:r>
            <a:r>
              <a:rPr lang="en-GB" baseline="0" dirty="0" err="1"/>
              <a:t>wie</a:t>
            </a:r>
            <a:r>
              <a:rPr lang="en-GB" baseline="0" dirty="0"/>
              <a:t> </a:t>
            </a:r>
            <a:r>
              <a:rPr lang="en-GB" baseline="0" dirty="0" err="1"/>
              <a:t>sagt</a:t>
            </a:r>
            <a:r>
              <a:rPr lang="en-GB" baseline="0" dirty="0"/>
              <a:t> man…’ and </a:t>
            </a:r>
            <a:r>
              <a:rPr lang="en-GB" baseline="0" dirty="0" smtClean="0"/>
              <a:t>responses </a:t>
            </a:r>
            <a:r>
              <a:rPr lang="en-GB" baseline="0" dirty="0"/>
              <a:t>ich </a:t>
            </a:r>
            <a:r>
              <a:rPr lang="en-GB" baseline="0" dirty="0" err="1"/>
              <a:t>weiß</a:t>
            </a:r>
            <a:r>
              <a:rPr lang="en-GB" baseline="0" dirty="0"/>
              <a:t>/ich </a:t>
            </a:r>
            <a:r>
              <a:rPr lang="en-GB" baseline="0" dirty="0" err="1"/>
              <a:t>weiß</a:t>
            </a:r>
            <a:r>
              <a:rPr lang="en-GB" baseline="0" dirty="0"/>
              <a:t> </a:t>
            </a:r>
            <a:r>
              <a:rPr lang="en-GB" baseline="0" dirty="0" err="1"/>
              <a:t>nicht</a:t>
            </a:r>
            <a:r>
              <a:rPr lang="en-GB" baseline="0" dirty="0"/>
              <a:t>’ in whole class feedback.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Then use these in the presentation of new vocabulary (pre-learned on Quizlet: https://quizlet.com/_7655pv) using the slides that follow.</a:t>
            </a:r>
          </a:p>
          <a:p>
            <a:endParaRPr lang="en-GB" baseline="0" dirty="0"/>
          </a:p>
          <a:p>
            <a:endParaRPr lang="en-GB" baseline="0" dirty="0"/>
          </a:p>
          <a:p>
            <a:endParaRPr lang="en-GB"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77022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Example dialogue:</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‘Wie </a:t>
            </a:r>
            <a:r>
              <a:rPr lang="en-GB" dirty="0" err="1"/>
              <a:t>schreibt</a:t>
            </a:r>
            <a:r>
              <a:rPr lang="en-GB" dirty="0"/>
              <a:t> man</a:t>
            </a:r>
            <a:r>
              <a:rPr lang="en-GB" i="1" dirty="0"/>
              <a:t> unfortunately </a:t>
            </a:r>
            <a:r>
              <a:rPr lang="en-GB" dirty="0"/>
              <a:t>auf Deutsch?’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‘Ich </a:t>
            </a:r>
            <a:r>
              <a:rPr lang="en-GB" baseline="0" dirty="0" err="1"/>
              <a:t>weiß</a:t>
            </a:r>
            <a:r>
              <a:rPr lang="en-GB" baseline="0" dirty="0"/>
              <a:t> – L-E-I-D-E-R’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The contrast between this and the next slide </a:t>
            </a:r>
            <a:r>
              <a:rPr lang="en-GB" baseline="0" dirty="0" smtClean="0"/>
              <a:t>provides </a:t>
            </a:r>
            <a:r>
              <a:rPr lang="en-GB" baseline="0" dirty="0"/>
              <a:t>a useful introduction to this weeks SSC. Draw attention to the [</a:t>
            </a:r>
            <a:r>
              <a:rPr lang="en-GB" baseline="0" dirty="0" err="1"/>
              <a:t>ei</a:t>
            </a:r>
            <a:r>
              <a:rPr lang="en-GB" baseline="0" dirty="0"/>
              <a:t>] combination.</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0362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Example dialogue:</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‘Wie </a:t>
            </a:r>
            <a:r>
              <a:rPr lang="en-GB" dirty="0" err="1"/>
              <a:t>schreibt</a:t>
            </a:r>
            <a:r>
              <a:rPr lang="en-GB" dirty="0"/>
              <a:t> man</a:t>
            </a:r>
            <a:r>
              <a:rPr lang="en-GB" i="1" dirty="0"/>
              <a:t> favourite </a:t>
            </a:r>
            <a:r>
              <a:rPr lang="en-GB" dirty="0"/>
              <a:t>auf Deutsch?’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‘Ich </a:t>
            </a:r>
            <a:r>
              <a:rPr lang="en-GB" baseline="0" dirty="0" err="1"/>
              <a:t>weiß</a:t>
            </a:r>
            <a:r>
              <a:rPr lang="en-GB" baseline="0" dirty="0"/>
              <a:t> – L-I-E-B-L-I-N-G-S’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The contrast between this and the previous slide provide a useful introduction to this weeks SSC. Draw attention to the [</a:t>
            </a:r>
            <a:r>
              <a:rPr lang="en-GB" baseline="0" dirty="0" err="1"/>
              <a:t>ie</a:t>
            </a:r>
            <a:r>
              <a:rPr lang="en-GB" baseline="0" dirty="0"/>
              <a:t>] combination.</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40306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Preparation for Listening tasks 1,2,3</a:t>
            </a:r>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Students spend 2 minutes creating their own paper flashcards with </a:t>
            </a:r>
            <a:r>
              <a:rPr lang="en-GB" b="1" dirty="0" smtClean="0"/>
              <a:t>words only</a:t>
            </a:r>
            <a:r>
              <a:rPr lang="en-GB" dirty="0" smtClean="0"/>
              <a:t> (English words on one side German on the other).</a:t>
            </a:r>
            <a:br>
              <a:rPr lang="en-GB" dirty="0" smtClean="0"/>
            </a:br>
            <a:r>
              <a:rPr lang="en-GB" b="1" dirty="0" smtClean="0"/>
              <a:t>Note: We</a:t>
            </a:r>
            <a:r>
              <a:rPr lang="en-GB" b="1" baseline="0" dirty="0" smtClean="0"/>
              <a:t> are not expecting at this stage that students can write all of these words accurately in German/English.  Therefore provide access to a list of the vocabulary.  It does make sense, however, to make this a learning activity, rather than just a copying one.  One way to do this is to provide access to the English meanings first, give students 1 x minute to write those on each portion of their paper (which they’ve folded into 9 x equal rectangular shapes), then to tear them up.  Then provide the German list.  Students will then need to ensure that they select the correct English piece to write the matching German meaning on the back.  </a:t>
            </a:r>
            <a:endParaRPr lang="en-GB" b="1" dirty="0" smtClean="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141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Listening task </a:t>
            </a:r>
            <a:r>
              <a:rPr lang="en-GB" b="1" baseline="0" dirty="0" smtClean="0"/>
              <a:t>1 [Note: the three rounds of this activity look the same when in presentation mode, so the slides have been numbered for clarity.]</a:t>
            </a:r>
            <a:endParaRPr lang="en-GB" b="1"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baseline="0" dirty="0"/>
          </a:p>
          <a:p>
            <a:endParaRPr lang="en-GB" dirty="0"/>
          </a:p>
          <a:p>
            <a:r>
              <a:rPr lang="en-GB" dirty="0"/>
              <a:t>Explain to </a:t>
            </a:r>
            <a:r>
              <a:rPr lang="en-GB" dirty="0" smtClean="0"/>
              <a:t>students </a:t>
            </a:r>
            <a:r>
              <a:rPr lang="en-GB" dirty="0"/>
              <a:t>that they are going to hear nine German words, and that they should arrange their cards in a 3x3 grid as shown (working from A-I), English-side up, in the order they hear the words</a:t>
            </a:r>
            <a:r>
              <a:rPr lang="en-GB" dirty="0" smtClean="0"/>
              <a:t>. </a:t>
            </a:r>
          </a:p>
          <a:p>
            <a:endParaRPr lang="en-GB" dirty="0" smtClean="0"/>
          </a:p>
          <a:p>
            <a:r>
              <a:rPr lang="en-GB" dirty="0" smtClean="0"/>
              <a:t>NB: Students don’t add letters to their flashcards, these are just to show the order that they need to place the cards in, according to</a:t>
            </a:r>
            <a:r>
              <a:rPr lang="en-GB" baseline="0" dirty="0" smtClean="0"/>
              <a:t> the order in which the teacher says the words. It’s easier to model this task than explain too much about it.  The first time students do it, a few might be unsure, but after the first time, they will immediately know from this slide exactly what they have to do. It’s worth reassuring them of this, the first time you do it!</a:t>
            </a:r>
            <a:endParaRPr lang="en-GB" dirty="0"/>
          </a:p>
          <a:p>
            <a:endParaRPr lang="en-GB" dirty="0"/>
          </a:p>
          <a:p>
            <a:r>
              <a:rPr lang="en-GB" dirty="0"/>
              <a:t>Teacher reads the transcript.</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Teacher then asks the </a:t>
            </a:r>
            <a:r>
              <a:rPr lang="en-GB" baseline="0" dirty="0" smtClean="0"/>
              <a:t>students </a:t>
            </a:r>
            <a:r>
              <a:rPr lang="en-GB" baseline="0" dirty="0"/>
              <a:t>‘Was </a:t>
            </a:r>
            <a:r>
              <a:rPr lang="en-GB" baseline="0" dirty="0" err="1"/>
              <a:t>ist</a:t>
            </a:r>
            <a:r>
              <a:rPr lang="en-GB" baseline="0" dirty="0"/>
              <a:t> A? Was </a:t>
            </a:r>
            <a:r>
              <a:rPr lang="en-GB" baseline="0" dirty="0" err="1"/>
              <a:t>ist</a:t>
            </a:r>
            <a:r>
              <a:rPr lang="en-GB" baseline="0" dirty="0"/>
              <a:t> B?’ to elicit the response ‘</a:t>
            </a:r>
            <a:r>
              <a:rPr lang="en-GB" i="0" baseline="0" dirty="0"/>
              <a:t>A </a:t>
            </a:r>
            <a:r>
              <a:rPr lang="en-GB" i="0" baseline="0" dirty="0" err="1"/>
              <a:t>ist</a:t>
            </a:r>
            <a:r>
              <a:rPr lang="en-GB" i="0" baseline="0" dirty="0"/>
              <a:t> </a:t>
            </a:r>
            <a:r>
              <a:rPr lang="en-GB" i="1" baseline="0" dirty="0" smtClean="0"/>
              <a:t>das </a:t>
            </a:r>
            <a:r>
              <a:rPr lang="en-GB" i="1" baseline="0" dirty="0" err="1" smtClean="0"/>
              <a:t>Buch</a:t>
            </a:r>
            <a:r>
              <a:rPr lang="en-GB" i="1" baseline="0" dirty="0" smtClean="0"/>
              <a:t>, B </a:t>
            </a:r>
            <a:r>
              <a:rPr lang="en-GB" i="1" baseline="0" dirty="0" err="1" smtClean="0"/>
              <a:t>ist</a:t>
            </a:r>
            <a:r>
              <a:rPr lang="en-GB" i="1" baseline="0" dirty="0" smtClean="0"/>
              <a:t> der </a:t>
            </a:r>
            <a:r>
              <a:rPr lang="en-GB" i="1" baseline="0" dirty="0" err="1" smtClean="0"/>
              <a:t>Sänger</a:t>
            </a:r>
            <a:r>
              <a:rPr lang="en-GB" i="1" baseline="0" dirty="0" smtClean="0"/>
              <a:t> etc..</a:t>
            </a:r>
            <a:br>
              <a:rPr lang="en-GB" i="1" baseline="0" dirty="0" smtClean="0"/>
            </a:br>
            <a:r>
              <a:rPr lang="en-GB" i="1" baseline="0" dirty="0" smtClean="0"/>
              <a:t>Note: The answers appear in English on the screen under each letter, so all can see/read/check their answers and know if they heard correctly, BUT this task additionally elicits the German from students that can already produce it, so it offers ideal differentiation.  On the other hand, if the whole class is already able to produce the language, then the teacher can elicit the answers chorally from the whole class.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i="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Answers </a:t>
            </a:r>
            <a:r>
              <a:rPr lang="en-GB" baseline="0" dirty="0"/>
              <a:t>revealed </a:t>
            </a:r>
            <a:r>
              <a:rPr lang="en-GB" baseline="0" dirty="0" smtClean="0"/>
              <a:t>by </a:t>
            </a:r>
            <a:r>
              <a:rPr lang="en-GB" baseline="0" dirty="0"/>
              <a:t>clicking the letter.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Transcript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r>
              <a:rPr lang="en-GB" i="0" dirty="0" smtClean="0"/>
              <a:t>das </a:t>
            </a:r>
            <a:r>
              <a:rPr lang="en-GB" i="0" dirty="0" err="1" smtClean="0"/>
              <a:t>Buch</a:t>
            </a:r>
            <a:r>
              <a:rPr lang="en-GB" i="0" dirty="0"/>
              <a:t>,</a:t>
            </a:r>
            <a:r>
              <a:rPr lang="en-GB" i="0" baseline="0" dirty="0"/>
              <a:t> </a:t>
            </a:r>
            <a:r>
              <a:rPr lang="en-GB" i="0" baseline="0" dirty="0" smtClean="0"/>
              <a:t>der </a:t>
            </a:r>
            <a:r>
              <a:rPr lang="en-GB" i="0" baseline="0" dirty="0" err="1" smtClean="0"/>
              <a:t>Sänger</a:t>
            </a:r>
            <a:r>
              <a:rPr lang="en-GB" i="0" baseline="0" dirty="0"/>
              <a:t>, </a:t>
            </a:r>
            <a:r>
              <a:rPr lang="en-GB" i="0" baseline="0" dirty="0" err="1"/>
              <a:t>leider</a:t>
            </a:r>
            <a:r>
              <a:rPr lang="en-GB" i="0" baseline="0" dirty="0"/>
              <a:t>, </a:t>
            </a:r>
            <a:r>
              <a:rPr lang="en-GB" i="0" baseline="0" dirty="0" smtClean="0"/>
              <a:t>der Film</a:t>
            </a:r>
            <a:r>
              <a:rPr lang="en-GB" i="0" baseline="0" dirty="0"/>
              <a:t>, </a:t>
            </a:r>
            <a:r>
              <a:rPr lang="en-GB" i="0" baseline="0" dirty="0" err="1"/>
              <a:t>Lieblings</a:t>
            </a:r>
            <a:r>
              <a:rPr lang="en-GB" i="0" baseline="0" dirty="0"/>
              <a:t>-, </a:t>
            </a:r>
            <a:r>
              <a:rPr lang="en-GB" i="0" baseline="0" dirty="0" smtClean="0"/>
              <a:t>die Band</a:t>
            </a:r>
            <a:r>
              <a:rPr lang="en-GB" i="0" baseline="0" dirty="0"/>
              <a:t>, </a:t>
            </a:r>
            <a:r>
              <a:rPr lang="en-GB" i="0" baseline="0" dirty="0" smtClean="0"/>
              <a:t>das Lied</a:t>
            </a:r>
            <a:r>
              <a:rPr lang="en-GB" i="0" baseline="0" dirty="0"/>
              <a:t>, </a:t>
            </a:r>
            <a:r>
              <a:rPr lang="en-GB" i="0" baseline="0" dirty="0" smtClean="0"/>
              <a:t>die </a:t>
            </a:r>
            <a:r>
              <a:rPr lang="en-GB" i="0" baseline="0" dirty="0" err="1" smtClean="0"/>
              <a:t>Lehrerin</a:t>
            </a:r>
            <a:r>
              <a:rPr lang="en-GB" i="0" baseline="0" dirty="0"/>
              <a:t>, </a:t>
            </a:r>
            <a:r>
              <a:rPr lang="en-GB" i="0" baseline="0" dirty="0" smtClean="0"/>
              <a:t>die </a:t>
            </a:r>
            <a:r>
              <a:rPr lang="en-GB" i="0" baseline="0" dirty="0" err="1" smtClean="0"/>
              <a:t>Sängerin</a:t>
            </a:r>
            <a:r>
              <a:rPr lang="en-GB" i="0" baseline="0"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3373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Listening </a:t>
            </a:r>
            <a:r>
              <a:rPr lang="en-GB" b="1" baseline="0" dirty="0" smtClean="0"/>
              <a:t>task 2</a:t>
            </a:r>
            <a:endParaRPr lang="en-GB" b="1"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As an alternative, </a:t>
            </a:r>
            <a:r>
              <a:rPr lang="en-GB" baseline="0" dirty="0" smtClean="0"/>
              <a:t>or additional version, the teacher can </a:t>
            </a:r>
            <a:r>
              <a:rPr lang="en-GB" baseline="0" dirty="0"/>
              <a:t>give students the transcript to read to a partner, rather than reading it themselves.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Students </a:t>
            </a:r>
            <a:r>
              <a:rPr lang="en-GB" baseline="0" dirty="0"/>
              <a:t>listen to the words and arrange their flashcards in a 3 x 3 grid as shown, in the order they hear the words (from A – I).</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Teacher then asks the </a:t>
            </a:r>
            <a:r>
              <a:rPr lang="en-GB" baseline="0" dirty="0" smtClean="0"/>
              <a:t>students </a:t>
            </a:r>
            <a:r>
              <a:rPr lang="en-GB" baseline="0" dirty="0"/>
              <a:t>‘Was </a:t>
            </a:r>
            <a:r>
              <a:rPr lang="en-GB" baseline="0" dirty="0" err="1"/>
              <a:t>ist</a:t>
            </a:r>
            <a:r>
              <a:rPr lang="en-GB" baseline="0" dirty="0"/>
              <a:t> A? Was </a:t>
            </a:r>
            <a:r>
              <a:rPr lang="en-GB" baseline="0" dirty="0" err="1"/>
              <a:t>ist</a:t>
            </a:r>
            <a:r>
              <a:rPr lang="en-GB" baseline="0" dirty="0"/>
              <a:t> B?’ to elicit the response </a:t>
            </a:r>
            <a:r>
              <a:rPr lang="en-GB" baseline="0" dirty="0" smtClean="0"/>
              <a:t>‘‘</a:t>
            </a:r>
            <a:r>
              <a:rPr lang="en-GB" i="0" baseline="0" dirty="0" smtClean="0"/>
              <a:t>A </a:t>
            </a:r>
            <a:r>
              <a:rPr lang="en-GB" i="0" baseline="0" dirty="0" err="1" smtClean="0"/>
              <a:t>ist</a:t>
            </a:r>
            <a:r>
              <a:rPr lang="en-GB" i="0" baseline="0" dirty="0" smtClean="0"/>
              <a:t> </a:t>
            </a:r>
            <a:r>
              <a:rPr lang="en-GB" i="1" baseline="0" dirty="0" smtClean="0"/>
              <a:t>die Band, B </a:t>
            </a:r>
            <a:r>
              <a:rPr lang="en-GB" i="1" baseline="0" dirty="0" err="1" smtClean="0"/>
              <a:t>ist</a:t>
            </a:r>
            <a:r>
              <a:rPr lang="en-GB" i="1" baseline="0" dirty="0" smtClean="0"/>
              <a:t> das Lied etc..</a:t>
            </a: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Answers revealed on clicking the letter.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Transcript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die Band</a:t>
            </a:r>
            <a:r>
              <a:rPr lang="en-GB" baseline="0" dirty="0"/>
              <a:t>, </a:t>
            </a:r>
            <a:r>
              <a:rPr lang="en-GB" baseline="0" dirty="0" smtClean="0"/>
              <a:t>das Lied</a:t>
            </a:r>
            <a:r>
              <a:rPr lang="en-GB" baseline="0" dirty="0"/>
              <a:t>, </a:t>
            </a:r>
            <a:r>
              <a:rPr lang="en-GB" baseline="0" dirty="0" err="1"/>
              <a:t>Lieblings</a:t>
            </a:r>
            <a:r>
              <a:rPr lang="en-GB" baseline="0" dirty="0"/>
              <a:t>-, </a:t>
            </a:r>
            <a:r>
              <a:rPr lang="en-GB" baseline="0" dirty="0" smtClean="0"/>
              <a:t>der Film</a:t>
            </a:r>
            <a:r>
              <a:rPr lang="en-GB" baseline="0" dirty="0"/>
              <a:t>, </a:t>
            </a:r>
            <a:r>
              <a:rPr lang="en-GB" baseline="0" dirty="0" smtClean="0"/>
              <a:t>das </a:t>
            </a:r>
            <a:r>
              <a:rPr lang="en-GB" dirty="0" err="1" smtClean="0"/>
              <a:t>Buch</a:t>
            </a:r>
            <a:r>
              <a:rPr lang="en-GB" dirty="0"/>
              <a:t>,</a:t>
            </a:r>
            <a:r>
              <a:rPr lang="en-GB" baseline="0" dirty="0"/>
              <a:t> </a:t>
            </a:r>
            <a:r>
              <a:rPr lang="en-GB" baseline="0" dirty="0" smtClean="0"/>
              <a:t>der </a:t>
            </a:r>
            <a:r>
              <a:rPr lang="en-GB" baseline="0" dirty="0" err="1" smtClean="0"/>
              <a:t>Sänger</a:t>
            </a:r>
            <a:r>
              <a:rPr lang="en-GB" baseline="0" dirty="0"/>
              <a:t>, </a:t>
            </a:r>
            <a:r>
              <a:rPr lang="en-GB" baseline="0" dirty="0" smtClean="0"/>
              <a:t>die </a:t>
            </a:r>
            <a:r>
              <a:rPr lang="en-GB" baseline="0" dirty="0" err="1" smtClean="0"/>
              <a:t>Sängerin</a:t>
            </a:r>
            <a:r>
              <a:rPr lang="en-GB" baseline="0" dirty="0"/>
              <a:t>,  </a:t>
            </a:r>
            <a:r>
              <a:rPr lang="en-GB" baseline="0" dirty="0" err="1"/>
              <a:t>leider</a:t>
            </a:r>
            <a:r>
              <a:rPr lang="en-GB" baseline="0" dirty="0"/>
              <a:t>, </a:t>
            </a:r>
            <a:r>
              <a:rPr lang="en-GB" baseline="0" dirty="0" smtClean="0"/>
              <a:t>die </a:t>
            </a:r>
            <a:r>
              <a:rPr lang="en-GB" baseline="0" dirty="0" err="1" smtClean="0"/>
              <a:t>Lehrerin</a:t>
            </a:r>
            <a:r>
              <a:rPr lang="en-GB"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92476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Listening </a:t>
            </a:r>
            <a:r>
              <a:rPr lang="en-GB" b="1" baseline="0" dirty="0" smtClean="0"/>
              <a:t>task 3</a:t>
            </a:r>
            <a:endParaRPr lang="en-GB" b="1"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This third slide could either be a 2</a:t>
            </a:r>
            <a:r>
              <a:rPr lang="en-GB" baseline="30000" dirty="0" smtClean="0"/>
              <a:t>nd</a:t>
            </a:r>
            <a:r>
              <a:rPr lang="en-GB" baseline="0" dirty="0" smtClean="0"/>
              <a:t> slide for pairs to swap roles, or the teacher can do a quicker, whole class round, speeding up delivery and reducing the pauses between each vocabulary item to increase the processing challenge for students.  </a:t>
            </a: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Students listen to </a:t>
            </a:r>
            <a:r>
              <a:rPr lang="en-GB" baseline="0" dirty="0"/>
              <a:t>the words and arrange their flashcards in a 3 x 3 grid as shown, in the order they hear the words (from A – I).</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Teacher then asks the </a:t>
            </a:r>
            <a:r>
              <a:rPr lang="en-GB" baseline="0" dirty="0" smtClean="0"/>
              <a:t>students </a:t>
            </a:r>
            <a:r>
              <a:rPr lang="en-GB" baseline="0" dirty="0"/>
              <a:t>‘Was </a:t>
            </a:r>
            <a:r>
              <a:rPr lang="en-GB" baseline="0" dirty="0" err="1"/>
              <a:t>ist</a:t>
            </a:r>
            <a:r>
              <a:rPr lang="en-GB" baseline="0" dirty="0"/>
              <a:t> A? Was </a:t>
            </a:r>
            <a:r>
              <a:rPr lang="en-GB" baseline="0" dirty="0" err="1"/>
              <a:t>ist</a:t>
            </a:r>
            <a:r>
              <a:rPr lang="en-GB" baseline="0" dirty="0"/>
              <a:t> B?’ to elicit the response ‘</a:t>
            </a:r>
            <a:r>
              <a:rPr lang="en-GB" i="0" baseline="0" dirty="0"/>
              <a:t>A </a:t>
            </a:r>
            <a:r>
              <a:rPr lang="en-GB" i="0" baseline="0" dirty="0" err="1"/>
              <a:t>ist</a:t>
            </a:r>
            <a:r>
              <a:rPr lang="en-GB" i="0" baseline="0" dirty="0"/>
              <a:t> </a:t>
            </a:r>
            <a:r>
              <a:rPr lang="en-GB" i="1" baseline="0" dirty="0" smtClean="0"/>
              <a:t>der </a:t>
            </a:r>
            <a:r>
              <a:rPr lang="en-GB" i="1" baseline="0" dirty="0" err="1" smtClean="0"/>
              <a:t>Sänger</a:t>
            </a:r>
            <a:r>
              <a:rPr lang="en-GB" i="0" baseline="0" dirty="0" smtClean="0"/>
              <a:t>, </a:t>
            </a:r>
            <a:r>
              <a:rPr lang="en-GB" i="0" baseline="0" dirty="0"/>
              <a:t>B </a:t>
            </a:r>
            <a:r>
              <a:rPr lang="en-GB" i="0" baseline="0" dirty="0" err="1"/>
              <a:t>ist</a:t>
            </a:r>
            <a:r>
              <a:rPr lang="en-GB" i="0" baseline="0" dirty="0"/>
              <a:t> </a:t>
            </a:r>
            <a:r>
              <a:rPr lang="en-GB" i="1" baseline="0" dirty="0" smtClean="0"/>
              <a:t>die </a:t>
            </a:r>
            <a:r>
              <a:rPr lang="en-GB" i="1" baseline="0" dirty="0" err="1" smtClean="0"/>
              <a:t>Lehrerin</a:t>
            </a:r>
            <a:r>
              <a:rPr lang="en-GB" baseline="0" dirty="0" smtClean="0"/>
              <a:t>’ </a:t>
            </a:r>
            <a:r>
              <a:rPr lang="en-GB" baseline="0" dirty="0"/>
              <a:t>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Answers revealed on clicking the letter.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Transcript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der </a:t>
            </a:r>
            <a:r>
              <a:rPr lang="en-GB" baseline="0" dirty="0" err="1" smtClean="0"/>
              <a:t>Sänger</a:t>
            </a:r>
            <a:r>
              <a:rPr lang="en-GB" baseline="0" dirty="0"/>
              <a:t>, </a:t>
            </a:r>
            <a:r>
              <a:rPr lang="en-GB" baseline="0" dirty="0" smtClean="0"/>
              <a:t>die </a:t>
            </a:r>
            <a:r>
              <a:rPr lang="en-GB" baseline="0" dirty="0" err="1" smtClean="0"/>
              <a:t>Lehrerin</a:t>
            </a:r>
            <a:r>
              <a:rPr lang="en-GB" baseline="0" dirty="0"/>
              <a:t>, </a:t>
            </a:r>
            <a:r>
              <a:rPr lang="en-GB" baseline="0" dirty="0" smtClean="0"/>
              <a:t>die Band</a:t>
            </a:r>
            <a:r>
              <a:rPr lang="en-GB" baseline="0" dirty="0"/>
              <a:t>, </a:t>
            </a:r>
            <a:r>
              <a:rPr lang="en-GB" baseline="0" dirty="0" smtClean="0"/>
              <a:t>der Film</a:t>
            </a:r>
            <a:r>
              <a:rPr lang="en-GB" baseline="0" dirty="0"/>
              <a:t>, </a:t>
            </a:r>
            <a:r>
              <a:rPr lang="en-GB" baseline="0" dirty="0" smtClean="0"/>
              <a:t>das </a:t>
            </a:r>
            <a:r>
              <a:rPr lang="en-GB" dirty="0" err="1" smtClean="0"/>
              <a:t>Buch</a:t>
            </a:r>
            <a:r>
              <a:rPr lang="en-GB" dirty="0"/>
              <a:t>,</a:t>
            </a:r>
            <a:r>
              <a:rPr lang="en-GB" baseline="0" dirty="0"/>
              <a:t> </a:t>
            </a:r>
            <a:r>
              <a:rPr lang="en-GB" baseline="0" dirty="0" smtClean="0"/>
              <a:t>die </a:t>
            </a:r>
            <a:r>
              <a:rPr lang="en-GB" baseline="0" dirty="0" err="1" smtClean="0"/>
              <a:t>Sängerin</a:t>
            </a:r>
            <a:r>
              <a:rPr lang="en-GB" baseline="0" dirty="0"/>
              <a:t>, </a:t>
            </a:r>
            <a:r>
              <a:rPr lang="en-GB" baseline="0" dirty="0" smtClean="0"/>
              <a:t>das Lied</a:t>
            </a:r>
            <a:r>
              <a:rPr lang="en-GB" baseline="0" dirty="0"/>
              <a:t>, </a:t>
            </a:r>
            <a:r>
              <a:rPr lang="en-GB" baseline="0" dirty="0" err="1"/>
              <a:t>leider</a:t>
            </a:r>
            <a:r>
              <a:rPr lang="en-GB" baseline="0" dirty="0"/>
              <a:t>, </a:t>
            </a:r>
            <a:r>
              <a:rPr lang="en-GB" baseline="0" dirty="0" err="1"/>
              <a:t>Lieblings</a:t>
            </a:r>
            <a:r>
              <a:rPr lang="en-GB" baseline="0" dirty="0"/>
              <a: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4495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Example dialogue:</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‘Wie </a:t>
            </a:r>
            <a:r>
              <a:rPr lang="en-GB" dirty="0" err="1"/>
              <a:t>sagt</a:t>
            </a:r>
            <a:r>
              <a:rPr lang="en-GB" dirty="0"/>
              <a:t> man </a:t>
            </a:r>
            <a:r>
              <a:rPr lang="en-GB" b="1" i="1" dirty="0" smtClean="0"/>
              <a:t>female </a:t>
            </a:r>
            <a:r>
              <a:rPr lang="en-GB" b="1" i="1" dirty="0"/>
              <a:t>teacher </a:t>
            </a:r>
            <a:r>
              <a:rPr lang="en-GB" dirty="0"/>
              <a:t>auf Deutsch?’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‘Ich </a:t>
            </a:r>
            <a:r>
              <a:rPr lang="en-GB" baseline="0" dirty="0" err="1"/>
              <a:t>weiß</a:t>
            </a:r>
            <a:r>
              <a:rPr lang="en-GB" baseline="0" dirty="0"/>
              <a:t>! </a:t>
            </a:r>
            <a:r>
              <a:rPr lang="en-GB" baseline="0" dirty="0" smtClean="0"/>
              <a:t>die </a:t>
            </a:r>
            <a:r>
              <a:rPr lang="en-GB" baseline="0" dirty="0" err="1" smtClean="0"/>
              <a:t>Lehrerin</a:t>
            </a:r>
            <a:r>
              <a:rPr lang="en-GB" baseline="0" dirty="0" smtClean="0"/>
              <a:t>’</a:t>
            </a:r>
            <a:br>
              <a:rPr lang="en-GB" baseline="0" dirty="0" smtClean="0"/>
            </a:br>
            <a:r>
              <a:rPr lang="en-GB" baseline="0" dirty="0" smtClean="0"/>
              <a:t/>
            </a:r>
            <a:br>
              <a:rPr lang="en-GB" baseline="0" dirty="0" smtClean="0"/>
            </a:br>
            <a:r>
              <a:rPr lang="en-GB" baseline="0" dirty="0" smtClean="0"/>
              <a:t>Ensure that students give the correct definite article as per the Quizlet set.</a:t>
            </a:r>
            <a:br>
              <a:rPr lang="en-GB" baseline="0" dirty="0" smtClean="0"/>
            </a:br>
            <a:r>
              <a:rPr lang="en-GB" baseline="0" dirty="0" smtClean="0"/>
              <a:t/>
            </a:r>
            <a:br>
              <a:rPr lang="en-GB" baseline="0" dirty="0" smtClean="0"/>
            </a:br>
            <a:r>
              <a:rPr lang="en-GB" baseline="0" dirty="0" smtClean="0"/>
              <a:t>Answer revealed on click.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Draw attention to the –in suffix. Ask: ‘Und </a:t>
            </a:r>
            <a:r>
              <a:rPr lang="en-GB" baseline="0" dirty="0" err="1"/>
              <a:t>wie</a:t>
            </a:r>
            <a:r>
              <a:rPr lang="en-GB" baseline="0" dirty="0"/>
              <a:t> </a:t>
            </a:r>
            <a:r>
              <a:rPr lang="en-GB" baseline="0" dirty="0" err="1"/>
              <a:t>sagt</a:t>
            </a:r>
            <a:r>
              <a:rPr lang="en-GB" baseline="0" dirty="0"/>
              <a:t> man </a:t>
            </a:r>
            <a:r>
              <a:rPr lang="en-GB" b="1" i="1" baseline="0" dirty="0" smtClean="0"/>
              <a:t>male </a:t>
            </a:r>
            <a:r>
              <a:rPr lang="en-GB" b="1" i="1" baseline="0" dirty="0"/>
              <a:t>teacher</a:t>
            </a:r>
            <a:r>
              <a:rPr lang="en-GB" b="1" i="0" baseline="0" dirty="0"/>
              <a:t> </a:t>
            </a:r>
            <a:r>
              <a:rPr lang="en-GB" i="0" baseline="0" dirty="0"/>
              <a:t>auf Deutsch?’</a:t>
            </a: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t>2</a:t>
            </a:fld>
            <a:endParaRPr lang="en-GB"/>
          </a:p>
        </p:txBody>
      </p:sp>
    </p:spTree>
    <p:extLst>
      <p:ext uri="{BB962C8B-B14F-4D97-AF65-F5344CB8AC3E}">
        <p14:creationId xmlns:p14="http://schemas.microsoft.com/office/powerpoint/2010/main" val="1235794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t>3</a:t>
            </a:fld>
            <a:endParaRPr lang="en-GB"/>
          </a:p>
        </p:txBody>
      </p:sp>
    </p:spTree>
    <p:extLst>
      <p:ext uri="{BB962C8B-B14F-4D97-AF65-F5344CB8AC3E}">
        <p14:creationId xmlns:p14="http://schemas.microsoft.com/office/powerpoint/2010/main" val="138461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Use this </a:t>
            </a:r>
            <a:r>
              <a:rPr lang="en-GB" dirty="0" err="1"/>
              <a:t>oppotuniry</a:t>
            </a:r>
            <a:r>
              <a:rPr lang="en-GB" dirty="0"/>
              <a:t> to revise Freund/</a:t>
            </a:r>
            <a:r>
              <a:rPr lang="en-GB" dirty="0" err="1"/>
              <a:t>Freundin</a:t>
            </a:r>
            <a:r>
              <a:rPr lang="en-GB" dirty="0"/>
              <a:t> introduced in week 5.</a:t>
            </a:r>
          </a:p>
          <a:p>
            <a:endParaRPr lang="en-GB" dirty="0"/>
          </a:p>
          <a:p>
            <a:r>
              <a:rPr lang="en-GB" dirty="0"/>
              <a:t>‘Und </a:t>
            </a:r>
            <a:r>
              <a:rPr lang="en-GB" dirty="0" err="1"/>
              <a:t>wie</a:t>
            </a:r>
            <a:r>
              <a:rPr lang="en-GB" dirty="0"/>
              <a:t> </a:t>
            </a:r>
            <a:r>
              <a:rPr lang="en-GB" dirty="0" err="1"/>
              <a:t>sagt</a:t>
            </a:r>
            <a:r>
              <a:rPr lang="en-GB" dirty="0"/>
              <a:t> man </a:t>
            </a:r>
            <a:r>
              <a:rPr lang="en-GB" i="1" dirty="0"/>
              <a:t>male friend/female friend</a:t>
            </a:r>
            <a:r>
              <a:rPr lang="en-GB" dirty="0"/>
              <a:t>?’</a:t>
            </a:r>
          </a:p>
        </p:txBody>
      </p:sp>
      <p:sp>
        <p:nvSpPr>
          <p:cNvPr id="4" name="Slide Number Placeholder 3"/>
          <p:cNvSpPr>
            <a:spLocks noGrp="1"/>
          </p:cNvSpPr>
          <p:nvPr>
            <p:ph type="sldNum" sz="quarter" idx="10"/>
          </p:nvPr>
        </p:nvSpPr>
        <p:spPr/>
        <p:txBody>
          <a:bodyPr/>
          <a:lstStyle/>
          <a:p>
            <a:fld id="{672843D9-4757-4631-B0CD-BAA271821DF5}" type="slidenum">
              <a:rPr lang="en-GB" smtClean="0"/>
              <a:t>4</a:t>
            </a:fld>
            <a:endParaRPr lang="en-GB"/>
          </a:p>
        </p:txBody>
      </p:sp>
    </p:spTree>
    <p:extLst>
      <p:ext uri="{BB962C8B-B14F-4D97-AF65-F5344CB8AC3E}">
        <p14:creationId xmlns:p14="http://schemas.microsoft.com/office/powerpoint/2010/main" val="3632325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t>5</a:t>
            </a:fld>
            <a:endParaRPr lang="en-GB"/>
          </a:p>
        </p:txBody>
      </p:sp>
    </p:spTree>
    <p:extLst>
      <p:ext uri="{BB962C8B-B14F-4D97-AF65-F5344CB8AC3E}">
        <p14:creationId xmlns:p14="http://schemas.microsoft.com/office/powerpoint/2010/main" val="1517097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t>6</a:t>
            </a:fld>
            <a:endParaRPr lang="en-GB"/>
          </a:p>
        </p:txBody>
      </p:sp>
    </p:spTree>
    <p:extLst>
      <p:ext uri="{BB962C8B-B14F-4D97-AF65-F5344CB8AC3E}">
        <p14:creationId xmlns:p14="http://schemas.microsoft.com/office/powerpoint/2010/main" val="708251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t>7</a:t>
            </a:fld>
            <a:endParaRPr lang="en-GB"/>
          </a:p>
        </p:txBody>
      </p:sp>
    </p:spTree>
    <p:extLst>
      <p:ext uri="{BB962C8B-B14F-4D97-AF65-F5344CB8AC3E}">
        <p14:creationId xmlns:p14="http://schemas.microsoft.com/office/powerpoint/2010/main" val="1041563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Revise use of ‘</a:t>
            </a:r>
            <a:r>
              <a:rPr lang="en-GB" baseline="0" dirty="0" err="1"/>
              <a:t>wie</a:t>
            </a:r>
            <a:r>
              <a:rPr lang="en-GB" baseline="0" dirty="0"/>
              <a:t> </a:t>
            </a:r>
            <a:r>
              <a:rPr lang="en-GB" baseline="0" dirty="0" err="1"/>
              <a:t>schreibt</a:t>
            </a:r>
            <a:r>
              <a:rPr lang="en-GB" baseline="0" dirty="0"/>
              <a:t> man…’ in whole class feedback.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Then use these in the presentation of the remaining new vocabulary (pre-learned on Quizlet: https://quizlet.com/_7655pv) using the slides that follow.</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6250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Example dialogue:</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‘Wie </a:t>
            </a:r>
            <a:r>
              <a:rPr lang="en-GB" dirty="0" err="1"/>
              <a:t>schreibt</a:t>
            </a:r>
            <a:r>
              <a:rPr lang="en-GB" dirty="0"/>
              <a:t> man</a:t>
            </a:r>
            <a:r>
              <a:rPr lang="en-GB" i="1" dirty="0"/>
              <a:t> song </a:t>
            </a:r>
            <a:r>
              <a:rPr lang="en-GB" dirty="0"/>
              <a:t>auf Deutsch?’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‘Ich </a:t>
            </a:r>
            <a:r>
              <a:rPr lang="en-GB" baseline="0" dirty="0" err="1"/>
              <a:t>weiß</a:t>
            </a:r>
            <a:r>
              <a:rPr lang="en-GB" baseline="0" dirty="0"/>
              <a:t> – L-I-E-D’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The contrast between this and the next slide provide a useful introduction to this weeks SSC. Draw attention to the [</a:t>
            </a:r>
            <a:r>
              <a:rPr lang="en-GB" baseline="0" dirty="0" err="1"/>
              <a:t>ie</a:t>
            </a:r>
            <a:r>
              <a:rPr lang="en-GB" baseline="0" dirty="0"/>
              <a:t>] combination</a:t>
            </a:r>
            <a:r>
              <a:rPr lang="en-GB" baseline="0" dirty="0" smtClean="0"/>
              <a:t>.</a:t>
            </a:r>
            <a:br>
              <a:rPr lang="en-GB" baseline="0" dirty="0" smtClean="0"/>
            </a:br>
            <a:r>
              <a:rPr lang="en-GB" baseline="0" dirty="0" smtClean="0"/>
              <a:t>Take the opportunity to emphasise the SSC ‘</a:t>
            </a:r>
            <a:r>
              <a:rPr lang="en-GB" baseline="0" dirty="0" err="1" smtClean="0"/>
              <a:t>ie</a:t>
            </a:r>
            <a:r>
              <a:rPr lang="en-GB" baseline="0" dirty="0" smtClean="0"/>
              <a:t>’ by repeating and eliciting the spelling from students, pointing out each letter. </a:t>
            </a:r>
            <a:br>
              <a:rPr lang="en-GB" baseline="0" dirty="0" smtClean="0"/>
            </a:br>
            <a:r>
              <a:rPr lang="en-GB" baseline="0" dirty="0" smtClean="0"/>
              <a:t>This is one of the trickiest SSCs for students learning German, so it’s worth taking every opportunity to reinforce it.</a:t>
            </a:r>
            <a:endParaRPr lang="en-GB" baseline="0" dirty="0"/>
          </a:p>
          <a:p>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t>9</a:t>
            </a:fld>
            <a:endParaRPr lang="en-GB"/>
          </a:p>
        </p:txBody>
      </p:sp>
    </p:spTree>
    <p:extLst>
      <p:ext uri="{BB962C8B-B14F-4D97-AF65-F5344CB8AC3E}">
        <p14:creationId xmlns:p14="http://schemas.microsoft.com/office/powerpoint/2010/main" val="2576138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17396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14/10/2019</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821031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14/10/2019</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361797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34209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061832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32936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6089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706887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14/10/2019</a:t>
            </a:fld>
            <a:endParaRPr lang="en-GB" dirty="0">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4685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14/10/2019</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223187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14/10/2019</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863036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hyperlink" Target="https://creativecommons.org/licenses/by-nc-sa/4.0/"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85120" y="-61459"/>
            <a:ext cx="1627856" cy="563137"/>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 y="0"/>
            <a:ext cx="4775200" cy="417830"/>
          </a:xfrm>
          <a:prstGeom prst="rect">
            <a:avLst/>
          </a:prstGeom>
        </p:spPr>
      </p:pic>
      <p:sp>
        <p:nvSpPr>
          <p:cNvPr id="4" name="Rectangle 3"/>
          <p:cNvSpPr/>
          <p:nvPr userDrawn="1"/>
        </p:nvSpPr>
        <p:spPr>
          <a:xfrm>
            <a:off x="9088583" y="6572243"/>
            <a:ext cx="8434647" cy="430887"/>
          </a:xfrm>
          <a:prstGeom prst="rect">
            <a:avLst/>
          </a:prstGeom>
        </p:spPr>
        <p:txBody>
          <a:bodyPr wrap="square">
            <a:spAutoFit/>
          </a:bodyPr>
          <a:lstStyle/>
          <a:p>
            <a:r>
              <a:rPr lang="en-GB" sz="1100" dirty="0">
                <a:solidFill>
                  <a:srgbClr val="002060"/>
                </a:solidFill>
                <a:latin typeface="Century Gothic" panose="020B0502020202020204" pitchFamily="34" charset="0"/>
              </a:rPr>
              <a:t>Material</a:t>
            </a:r>
            <a:r>
              <a:rPr lang="en-GB" sz="1100" dirty="0">
                <a:solidFill>
                  <a:srgbClr val="002060"/>
                </a:solidFill>
                <a:latin typeface="Arial" panose="020B0604020202020204" pitchFamily="34" charset="0"/>
              </a:rPr>
              <a:t> </a:t>
            </a:r>
            <a:r>
              <a:rPr lang="en-GB" sz="1100" dirty="0">
                <a:solidFill>
                  <a:srgbClr val="002060"/>
                </a:solidFill>
                <a:latin typeface="Century Gothic" panose="020B0502020202020204" pitchFamily="34" charset="0"/>
              </a:rPr>
              <a:t>licensed as </a:t>
            </a:r>
            <a:r>
              <a:rPr lang="en-GB" sz="1100" b="1" u="sng" dirty="0">
                <a:solidFill>
                  <a:srgbClr val="FFFFFF"/>
                </a:solidFill>
                <a:latin typeface="Century Gothic" panose="020B0502020202020204" pitchFamily="34" charset="0"/>
                <a:hlinkClick r:id="rId16"/>
              </a:rPr>
              <a:t>CC BY-NC-SA 4.0</a:t>
            </a:r>
            <a:r>
              <a:rPr lang="en-GB" sz="1100" dirty="0">
                <a:solidFill>
                  <a:prstClr val="black"/>
                </a:solidFill>
                <a:latin typeface="Century Gothic" panose="020B0502020202020204" pitchFamily="34" charset="0"/>
              </a:rPr>
              <a:t/>
            </a:r>
            <a:br>
              <a:rPr lang="en-GB" sz="1100" dirty="0">
                <a:solidFill>
                  <a:prstClr val="black"/>
                </a:solidFill>
                <a:latin typeface="Century Gothic" panose="020B0502020202020204" pitchFamily="34" charset="0"/>
              </a:rPr>
            </a:br>
            <a:endParaRPr lang="en-GB" sz="1100" dirty="0">
              <a:solidFill>
                <a:prstClr val="black"/>
              </a:solidFill>
              <a:latin typeface="Century Gothic" panose="020B0502020202020204" pitchFamily="34" charset="0"/>
            </a:endParaRPr>
          </a:p>
        </p:txBody>
      </p:sp>
      <p:sp>
        <p:nvSpPr>
          <p:cNvPr id="8" name="Rectangle 7"/>
          <p:cNvSpPr/>
          <p:nvPr userDrawn="1"/>
        </p:nvSpPr>
        <p:spPr>
          <a:xfrm>
            <a:off x="2" y="6572241"/>
            <a:ext cx="8434647" cy="261610"/>
          </a:xfrm>
          <a:prstGeom prst="rect">
            <a:avLst/>
          </a:prstGeom>
        </p:spPr>
        <p:txBody>
          <a:bodyPr wrap="square">
            <a:spAutoFit/>
          </a:bodyPr>
          <a:lstStyle/>
          <a:p>
            <a:r>
              <a:rPr lang="en-GB" sz="1050" dirty="0">
                <a:solidFill>
                  <a:srgbClr val="002060"/>
                </a:solidFill>
                <a:latin typeface="Century Gothic" panose="020B0502020202020204" pitchFamily="34" charset="0"/>
              </a:rPr>
              <a:t>Rachel Hawkes</a:t>
            </a:r>
            <a:endParaRPr lang="en-GB" sz="105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3373700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5B6AB3-7F34-E544-97A3-138315B8599D}"/>
              </a:ext>
            </a:extLst>
          </p:cNvPr>
          <p:cNvSpPr txBox="1"/>
          <p:nvPr/>
        </p:nvSpPr>
        <p:spPr>
          <a:xfrm>
            <a:off x="104707" y="869728"/>
            <a:ext cx="12192000" cy="433965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38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Wie </a:t>
            </a:r>
            <a:r>
              <a:rPr kumimoji="0" lang="en-GB" sz="13800" b="1" i="0" u="none" strike="noStrike" kern="1200" cap="none" spc="0" normalizeH="0" baseline="0" noProof="0" dirty="0" err="1">
                <a:ln>
                  <a:noFill/>
                </a:ln>
                <a:solidFill>
                  <a:srgbClr val="5B9BD5">
                    <a:lumMod val="50000"/>
                  </a:srgbClr>
                </a:solidFill>
                <a:effectLst/>
                <a:uLnTx/>
                <a:uFillTx/>
                <a:latin typeface="Century Gothic" panose="020B0502020202020204" pitchFamily="34" charset="0"/>
                <a:ea typeface="+mn-ea"/>
                <a:cs typeface="+mn-cs"/>
              </a:rPr>
              <a:t>sagt</a:t>
            </a:r>
            <a:r>
              <a:rPr kumimoji="0" lang="en-GB" sz="138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 man…</a:t>
            </a:r>
          </a:p>
        </p:txBody>
      </p:sp>
    </p:spTree>
    <p:extLst>
      <p:ext uri="{BB962C8B-B14F-4D97-AF65-F5344CB8AC3E}">
        <p14:creationId xmlns:p14="http://schemas.microsoft.com/office/powerpoint/2010/main" val="21945594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5886" y="304424"/>
            <a:ext cx="5795962" cy="707849"/>
          </a:xfrm>
        </p:spPr>
        <p:txBody>
          <a:bodyPr>
            <a:normAutofit/>
          </a:bodyPr>
          <a:lstStyle/>
          <a:p>
            <a:r>
              <a:rPr lang="en-GB" sz="3600" b="1" dirty="0">
                <a:solidFill>
                  <a:schemeClr val="bg1"/>
                </a:solidFill>
              </a:rPr>
              <a:t>Vocabulary flashcards</a:t>
            </a:r>
          </a:p>
        </p:txBody>
      </p:sp>
      <p:sp>
        <p:nvSpPr>
          <p:cNvPr id="10" name="Title 3"/>
          <p:cNvSpPr txBox="1">
            <a:spLocks/>
          </p:cNvSpPr>
          <p:nvPr/>
        </p:nvSpPr>
        <p:spPr>
          <a:xfrm>
            <a:off x="300038" y="338225"/>
            <a:ext cx="6353010" cy="7078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36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sp>
        <p:nvSpPr>
          <p:cNvPr id="3" name="TextBox 2">
            <a:extLst>
              <a:ext uri="{FF2B5EF4-FFF2-40B4-BE49-F238E27FC236}">
                <a16:creationId xmlns:a16="http://schemas.microsoft.com/office/drawing/2014/main" id="{6ACA71FC-D9BB-44BE-9FE7-818BD5ED425A}"/>
              </a:ext>
            </a:extLst>
          </p:cNvPr>
          <p:cNvSpPr txBox="1"/>
          <p:nvPr/>
        </p:nvSpPr>
        <p:spPr>
          <a:xfrm>
            <a:off x="1341867" y="2515713"/>
            <a:ext cx="9199962"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54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[unfortunately]</a:t>
            </a:r>
          </a:p>
        </p:txBody>
      </p:sp>
      <p:sp>
        <p:nvSpPr>
          <p:cNvPr id="53" name="TextBox 52">
            <a:extLst>
              <a:ext uri="{FF2B5EF4-FFF2-40B4-BE49-F238E27FC236}">
                <a16:creationId xmlns:a16="http://schemas.microsoft.com/office/drawing/2014/main" id="{F204D7E1-CAF7-4C39-9F98-74EFF26FA7DF}"/>
              </a:ext>
            </a:extLst>
          </p:cNvPr>
          <p:cNvSpPr txBox="1"/>
          <p:nvPr/>
        </p:nvSpPr>
        <p:spPr>
          <a:xfrm>
            <a:off x="4074648" y="4217880"/>
            <a:ext cx="3734400" cy="1107996"/>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600" b="0" i="0" u="none" strike="noStrike" kern="1200" cap="none" spc="0" normalizeH="0" baseline="0" noProof="0" dirty="0" err="1">
                <a:ln>
                  <a:noFill/>
                </a:ln>
                <a:solidFill>
                  <a:srgbClr val="1F4E79"/>
                </a:solidFill>
                <a:effectLst/>
                <a:uLnTx/>
                <a:uFillTx/>
                <a:latin typeface="Century Gothic" panose="020B0502020202020204" pitchFamily="34" charset="0"/>
                <a:ea typeface="+mn-ea"/>
                <a:cs typeface="+mn-cs"/>
              </a:rPr>
              <a:t>leider</a:t>
            </a:r>
            <a:endParaRPr kumimoji="0" lang="en-GB" sz="66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endParaRPr>
          </a:p>
        </p:txBody>
      </p:sp>
      <p:sp>
        <p:nvSpPr>
          <p:cNvPr id="7" name="TextBox 6">
            <a:extLst>
              <a:ext uri="{FF2B5EF4-FFF2-40B4-BE49-F238E27FC236}">
                <a16:creationId xmlns:a16="http://schemas.microsoft.com/office/drawing/2014/main" id="{F204D7E1-CAF7-4C39-9F98-74EFF26FA7DF}"/>
              </a:ext>
            </a:extLst>
          </p:cNvPr>
          <p:cNvSpPr txBox="1"/>
          <p:nvPr/>
        </p:nvSpPr>
        <p:spPr>
          <a:xfrm>
            <a:off x="3166119" y="5334164"/>
            <a:ext cx="5551457" cy="830997"/>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800" b="0" i="0" u="none" strike="noStrike" kern="1200" cap="none" spc="0" normalizeH="0" baseline="0" noProof="0" dirty="0" smtClean="0">
                <a:ln>
                  <a:noFill/>
                </a:ln>
                <a:solidFill>
                  <a:srgbClr val="1F4E79"/>
                </a:solidFill>
                <a:effectLst/>
                <a:uLnTx/>
                <a:uFillTx/>
                <a:latin typeface="Century Gothic" panose="020B0502020202020204" pitchFamily="34" charset="0"/>
                <a:ea typeface="+mn-ea"/>
                <a:cs typeface="+mn-cs"/>
              </a:rPr>
              <a:t>L – </a:t>
            </a:r>
            <a:r>
              <a:rPr kumimoji="0" lang="en-GB" sz="4800" b="1" i="0" u="none" strike="noStrike" kern="1200" cap="none" spc="0" normalizeH="0" baseline="0" noProof="0" dirty="0" smtClean="0">
                <a:ln>
                  <a:noFill/>
                </a:ln>
                <a:solidFill>
                  <a:srgbClr val="1F4E79"/>
                </a:solidFill>
                <a:effectLst/>
                <a:uLnTx/>
                <a:uFillTx/>
                <a:latin typeface="Century Gothic" panose="020B0502020202020204" pitchFamily="34" charset="0"/>
                <a:ea typeface="+mn-ea"/>
                <a:cs typeface="+mn-cs"/>
              </a:rPr>
              <a:t>E – I </a:t>
            </a:r>
            <a:r>
              <a:rPr kumimoji="0" lang="en-GB" sz="4800" b="0" i="0" u="none" strike="noStrike" kern="1200" cap="none" spc="0" normalizeH="0" baseline="0" noProof="0" dirty="0" smtClean="0">
                <a:ln>
                  <a:noFill/>
                </a:ln>
                <a:solidFill>
                  <a:srgbClr val="1F4E79"/>
                </a:solidFill>
                <a:effectLst/>
                <a:uLnTx/>
                <a:uFillTx/>
                <a:latin typeface="Century Gothic" panose="020B0502020202020204" pitchFamily="34" charset="0"/>
                <a:ea typeface="+mn-ea"/>
                <a:cs typeface="+mn-cs"/>
              </a:rPr>
              <a:t>– D – E - R</a:t>
            </a:r>
            <a:endParaRPr kumimoji="0" lang="en-GB" sz="48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284930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5886" y="304424"/>
            <a:ext cx="5795962" cy="707849"/>
          </a:xfrm>
        </p:spPr>
        <p:txBody>
          <a:bodyPr>
            <a:normAutofit/>
          </a:bodyPr>
          <a:lstStyle/>
          <a:p>
            <a:r>
              <a:rPr lang="en-GB" sz="3600" b="1" dirty="0">
                <a:solidFill>
                  <a:schemeClr val="bg1"/>
                </a:solidFill>
              </a:rPr>
              <a:t>Vocabulary flashcards</a:t>
            </a:r>
          </a:p>
        </p:txBody>
      </p:sp>
      <p:sp>
        <p:nvSpPr>
          <p:cNvPr id="10" name="Title 3"/>
          <p:cNvSpPr txBox="1">
            <a:spLocks/>
          </p:cNvSpPr>
          <p:nvPr/>
        </p:nvSpPr>
        <p:spPr>
          <a:xfrm>
            <a:off x="300038" y="338225"/>
            <a:ext cx="6353010" cy="7078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36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sp>
        <p:nvSpPr>
          <p:cNvPr id="3" name="TextBox 2">
            <a:extLst>
              <a:ext uri="{FF2B5EF4-FFF2-40B4-BE49-F238E27FC236}">
                <a16:creationId xmlns:a16="http://schemas.microsoft.com/office/drawing/2014/main" id="{6ACA71FC-D9BB-44BE-9FE7-818BD5ED425A}"/>
              </a:ext>
            </a:extLst>
          </p:cNvPr>
          <p:cNvSpPr txBox="1"/>
          <p:nvPr/>
        </p:nvSpPr>
        <p:spPr>
          <a:xfrm>
            <a:off x="4074648" y="5013706"/>
            <a:ext cx="373440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[favourite]</a:t>
            </a:r>
          </a:p>
        </p:txBody>
      </p:sp>
      <p:sp>
        <p:nvSpPr>
          <p:cNvPr id="53" name="TextBox 52">
            <a:extLst>
              <a:ext uri="{FF2B5EF4-FFF2-40B4-BE49-F238E27FC236}">
                <a16:creationId xmlns:a16="http://schemas.microsoft.com/office/drawing/2014/main" id="{F204D7E1-CAF7-4C39-9F98-74EFF26FA7DF}"/>
              </a:ext>
            </a:extLst>
          </p:cNvPr>
          <p:cNvSpPr txBox="1"/>
          <p:nvPr/>
        </p:nvSpPr>
        <p:spPr>
          <a:xfrm>
            <a:off x="4074648" y="5013706"/>
            <a:ext cx="3734400" cy="584775"/>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err="1">
                <a:ln>
                  <a:noFill/>
                </a:ln>
                <a:solidFill>
                  <a:srgbClr val="1F4E79"/>
                </a:solidFill>
                <a:effectLst/>
                <a:uLnTx/>
                <a:uFillTx/>
                <a:latin typeface="Century Gothic" panose="020B0502020202020204" pitchFamily="34" charset="0"/>
                <a:ea typeface="+mn-ea"/>
                <a:cs typeface="+mn-cs"/>
              </a:rPr>
              <a:t>L</a:t>
            </a:r>
            <a:r>
              <a:rPr kumimoji="0" lang="en-GB" sz="3200" b="1" i="0" u="none" strike="noStrike" kern="1200" cap="none" spc="0" normalizeH="0" baseline="0" noProof="0" dirty="0" err="1">
                <a:ln>
                  <a:noFill/>
                </a:ln>
                <a:solidFill>
                  <a:srgbClr val="1F4E79"/>
                </a:solidFill>
                <a:effectLst/>
                <a:uLnTx/>
                <a:uFillTx/>
                <a:latin typeface="Century Gothic" panose="020B0502020202020204" pitchFamily="34" charset="0"/>
                <a:ea typeface="+mn-ea"/>
                <a:cs typeface="+mn-cs"/>
              </a:rPr>
              <a:t>ie</a:t>
            </a:r>
            <a:r>
              <a:rPr kumimoji="0" lang="en-GB" sz="3200" b="0" i="0" u="none" strike="noStrike" kern="1200" cap="none" spc="0" normalizeH="0" baseline="0" noProof="0" dirty="0" err="1">
                <a:ln>
                  <a:noFill/>
                </a:ln>
                <a:solidFill>
                  <a:srgbClr val="1F4E79"/>
                </a:solidFill>
                <a:effectLst/>
                <a:uLnTx/>
                <a:uFillTx/>
                <a:latin typeface="Century Gothic" panose="020B0502020202020204" pitchFamily="34" charset="0"/>
                <a:ea typeface="+mn-ea"/>
                <a:cs typeface="+mn-cs"/>
              </a:rPr>
              <a:t>blings</a:t>
            </a:r>
            <a:r>
              <a:rPr kumimoji="0" lang="en-GB" sz="32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a:t>
            </a:r>
          </a:p>
        </p:txBody>
      </p:sp>
      <p:pic>
        <p:nvPicPr>
          <p:cNvPr id="6146" name="Picture 2" descr="Favourites, Favorites, Folder, Office, Bookmarks">
            <a:extLst>
              <a:ext uri="{FF2B5EF4-FFF2-40B4-BE49-F238E27FC236}">
                <a16:creationId xmlns:a16="http://schemas.microsoft.com/office/drawing/2014/main" id="{530D51BB-30A3-40CF-9372-9891FD7F87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1280" y="1046074"/>
            <a:ext cx="4301135" cy="343708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F204D7E1-CAF7-4C39-9F98-74EFF26FA7DF}"/>
              </a:ext>
            </a:extLst>
          </p:cNvPr>
          <p:cNvSpPr txBox="1"/>
          <p:nvPr/>
        </p:nvSpPr>
        <p:spPr>
          <a:xfrm>
            <a:off x="3043867" y="5598481"/>
            <a:ext cx="6114201" cy="646331"/>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smtClean="0">
                <a:ln>
                  <a:noFill/>
                </a:ln>
                <a:solidFill>
                  <a:srgbClr val="1F4E79"/>
                </a:solidFill>
                <a:effectLst/>
                <a:uLnTx/>
                <a:uFillTx/>
                <a:latin typeface="Century Gothic" panose="020B0502020202020204" pitchFamily="34" charset="0"/>
                <a:ea typeface="+mn-ea"/>
                <a:cs typeface="+mn-cs"/>
              </a:rPr>
              <a:t>L – </a:t>
            </a:r>
            <a:r>
              <a:rPr kumimoji="0" lang="en-GB" sz="3600" b="1" i="0" u="none" strike="noStrike" kern="1200" cap="none" spc="0" normalizeH="0" baseline="0" noProof="0" dirty="0" smtClean="0">
                <a:ln>
                  <a:noFill/>
                </a:ln>
                <a:solidFill>
                  <a:srgbClr val="1F4E79"/>
                </a:solidFill>
                <a:effectLst/>
                <a:uLnTx/>
                <a:uFillTx/>
                <a:latin typeface="Century Gothic" panose="020B0502020202020204" pitchFamily="34" charset="0"/>
                <a:ea typeface="+mn-ea"/>
                <a:cs typeface="+mn-cs"/>
              </a:rPr>
              <a:t>I – E </a:t>
            </a:r>
            <a:r>
              <a:rPr kumimoji="0" lang="en-GB" sz="3600" b="0" i="0" u="none" strike="noStrike" kern="1200" cap="none" spc="0" normalizeH="0" baseline="0" noProof="0" dirty="0" smtClean="0">
                <a:ln>
                  <a:noFill/>
                </a:ln>
                <a:solidFill>
                  <a:srgbClr val="1F4E79"/>
                </a:solidFill>
                <a:effectLst/>
                <a:uLnTx/>
                <a:uFillTx/>
                <a:latin typeface="Century Gothic" panose="020B0502020202020204" pitchFamily="34" charset="0"/>
                <a:ea typeface="+mn-ea"/>
                <a:cs typeface="+mn-cs"/>
              </a:rPr>
              <a:t>– B – L – I – N – G - S</a:t>
            </a:r>
            <a:endParaRPr kumimoji="0" lang="en-GB" sz="36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083552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2779295" y="1018106"/>
          <a:ext cx="6464859" cy="4316530"/>
        </p:xfrm>
        <a:graphic>
          <a:graphicData uri="http://schemas.openxmlformats.org/drawingml/2006/table">
            <a:tbl>
              <a:tblPr firstRow="1" firstCol="1" bandRow="1">
                <a:tableStyleId>{5940675A-B579-460E-94D1-54222C63F5DA}</a:tableStyleId>
              </a:tblPr>
              <a:tblGrid>
                <a:gridCol w="427393">
                  <a:extLst>
                    <a:ext uri="{9D8B030D-6E8A-4147-A177-3AD203B41FA5}">
                      <a16:colId xmlns:a16="http://schemas.microsoft.com/office/drawing/2014/main" val="20000"/>
                    </a:ext>
                  </a:extLst>
                </a:gridCol>
                <a:gridCol w="2793126">
                  <a:extLst>
                    <a:ext uri="{9D8B030D-6E8A-4147-A177-3AD203B41FA5}">
                      <a16:colId xmlns:a16="http://schemas.microsoft.com/office/drawing/2014/main" val="20001"/>
                    </a:ext>
                  </a:extLst>
                </a:gridCol>
                <a:gridCol w="3244340">
                  <a:extLst>
                    <a:ext uri="{9D8B030D-6E8A-4147-A177-3AD203B41FA5}">
                      <a16:colId xmlns:a16="http://schemas.microsoft.com/office/drawing/2014/main" val="20002"/>
                    </a:ext>
                  </a:extLst>
                </a:gridCol>
              </a:tblGrid>
              <a:tr h="431653">
                <a:tc>
                  <a:txBody>
                    <a:bodyPr/>
                    <a:lstStyle/>
                    <a:p>
                      <a:pPr>
                        <a:lnSpc>
                          <a:spcPct val="107000"/>
                        </a:lnSpc>
                        <a:spcAft>
                          <a:spcPts val="0"/>
                        </a:spcAft>
                      </a:pPr>
                      <a:r>
                        <a:rPr lang="en-GB" sz="2000" b="1" dirty="0">
                          <a:solidFill>
                            <a:srgbClr val="02456F"/>
                          </a:solidFill>
                          <a:effectLst/>
                          <a:latin typeface="Century Gothic" panose="020B0502020202020204" pitchFamily="34" charset="0"/>
                        </a:rPr>
                        <a:t> </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Word</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English meaning</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0000"/>
                  </a:ext>
                </a:extLst>
              </a:tr>
              <a:tr h="431653">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1</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2000" dirty="0" smtClean="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der </a:t>
                      </a:r>
                      <a:r>
                        <a:rPr lang="en-GB" sz="2000" dirty="0" err="1" smtClean="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Sänger</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smtClean="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singer (m)</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431653">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2</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2000" dirty="0" smtClean="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der</a:t>
                      </a:r>
                      <a:r>
                        <a:rPr lang="en-GB" sz="2000" baseline="0" dirty="0" smtClean="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 Film</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smtClean="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film</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431653">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3</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2000" dirty="0" smtClean="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die Band</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smtClean="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band</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431653">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4</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2000" dirty="0" smtClean="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die </a:t>
                      </a:r>
                      <a:r>
                        <a:rPr lang="en-GB" sz="2000" dirty="0" err="1" smtClean="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Lehrerin</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smtClean="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teacher (f)</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431653">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5</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2000" dirty="0" smtClean="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die </a:t>
                      </a:r>
                      <a:r>
                        <a:rPr lang="en-GB" sz="2000" dirty="0" err="1" smtClean="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Sängerin</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smtClean="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singer (f)</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431653">
                <a:tc>
                  <a:txBody>
                    <a:bodyPr/>
                    <a:lstStyle/>
                    <a:p>
                      <a:pPr algn="ctr">
                        <a:lnSpc>
                          <a:spcPct val="107000"/>
                        </a:lnSpc>
                        <a:spcAft>
                          <a:spcPts val="0"/>
                        </a:spcAft>
                      </a:pPr>
                      <a:r>
                        <a:rPr lang="en-GB" sz="20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rPr>
                        <a:t>6</a:t>
                      </a:r>
                    </a:p>
                  </a:txBody>
                  <a:tcPr marL="68580" marR="68580" marT="0" marB="0" anchor="ctr">
                    <a:solidFill>
                      <a:schemeClr val="bg1"/>
                    </a:solidFill>
                  </a:tcPr>
                </a:tc>
                <a:tc>
                  <a:txBody>
                    <a:bodyPr/>
                    <a:lstStyle/>
                    <a:p>
                      <a:pPr algn="ctr">
                        <a:lnSpc>
                          <a:spcPct val="107000"/>
                        </a:lnSpc>
                        <a:spcAft>
                          <a:spcPts val="0"/>
                        </a:spcAft>
                      </a:pPr>
                      <a:r>
                        <a:rPr lang="en-GB" sz="2000" dirty="0" smtClean="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das </a:t>
                      </a:r>
                      <a:r>
                        <a:rPr lang="en-GB" sz="2000" dirty="0" err="1" smtClean="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Buch</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smtClean="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book</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431653">
                <a:tc>
                  <a:txBody>
                    <a:bodyPr/>
                    <a:lstStyle/>
                    <a:p>
                      <a:pPr algn="ctr">
                        <a:lnSpc>
                          <a:spcPct val="107000"/>
                        </a:lnSpc>
                        <a:spcAft>
                          <a:spcPts val="0"/>
                        </a:spcAft>
                      </a:pPr>
                      <a:r>
                        <a:rPr lang="en-GB" sz="20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rPr>
                        <a:t>7</a:t>
                      </a:r>
                    </a:p>
                  </a:txBody>
                  <a:tcPr marL="68580" marR="68580" marT="0" marB="0" anchor="ctr">
                    <a:solidFill>
                      <a:schemeClr val="bg1"/>
                    </a:solidFill>
                  </a:tcPr>
                </a:tc>
                <a:tc>
                  <a:txBody>
                    <a:bodyPr/>
                    <a:lstStyle/>
                    <a:p>
                      <a:pPr algn="ctr">
                        <a:lnSpc>
                          <a:spcPct val="107000"/>
                        </a:lnSpc>
                        <a:spcAft>
                          <a:spcPts val="0"/>
                        </a:spcAft>
                      </a:pPr>
                      <a:r>
                        <a:rPr lang="en-GB" sz="2000" dirty="0" smtClean="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das Lied</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smtClean="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song</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431653">
                <a:tc>
                  <a:txBody>
                    <a:bodyPr/>
                    <a:lstStyle/>
                    <a:p>
                      <a:pPr algn="ctr">
                        <a:lnSpc>
                          <a:spcPct val="107000"/>
                        </a:lnSpc>
                        <a:spcAft>
                          <a:spcPts val="0"/>
                        </a:spcAft>
                      </a:pPr>
                      <a:r>
                        <a:rPr lang="en-GB" sz="20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rPr>
                        <a:t>8</a:t>
                      </a:r>
                    </a:p>
                  </a:txBody>
                  <a:tcPr marL="68580" marR="68580" marT="0" marB="0" anchor="ctr">
                    <a:solidFill>
                      <a:schemeClr val="bg1"/>
                    </a:solidFill>
                  </a:tcPr>
                </a:tc>
                <a:tc>
                  <a:txBody>
                    <a:bodyPr/>
                    <a:lstStyle/>
                    <a:p>
                      <a:pPr algn="ctr">
                        <a:lnSpc>
                          <a:spcPct val="107000"/>
                        </a:lnSpc>
                        <a:spcAft>
                          <a:spcPts val="0"/>
                        </a:spcAft>
                      </a:pPr>
                      <a:r>
                        <a:rPr lang="en-GB" sz="2000" dirty="0" err="1" smtClean="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Lieblings</a:t>
                      </a:r>
                      <a:r>
                        <a:rPr lang="en-GB" sz="2000" dirty="0" smtClean="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smtClean="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favourite</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431653">
                <a:tc>
                  <a:txBody>
                    <a:bodyPr/>
                    <a:lstStyle/>
                    <a:p>
                      <a:pPr algn="ctr">
                        <a:lnSpc>
                          <a:spcPct val="107000"/>
                        </a:lnSpc>
                        <a:spcAft>
                          <a:spcPts val="0"/>
                        </a:spcAft>
                      </a:pPr>
                      <a:r>
                        <a:rPr lang="en-GB" sz="20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rPr>
                        <a:t>9</a:t>
                      </a:r>
                    </a:p>
                  </a:txBody>
                  <a:tcPr marL="68580" marR="68580" marT="0" marB="0" anchor="ctr">
                    <a:solidFill>
                      <a:schemeClr val="bg1"/>
                    </a:solidFill>
                  </a:tcPr>
                </a:tc>
                <a:tc>
                  <a:txBody>
                    <a:bodyPr/>
                    <a:lstStyle/>
                    <a:p>
                      <a:pPr algn="ctr">
                        <a:lnSpc>
                          <a:spcPct val="107000"/>
                        </a:lnSpc>
                        <a:spcAft>
                          <a:spcPts val="0"/>
                        </a:spcAft>
                      </a:pPr>
                      <a:r>
                        <a:rPr lang="en-GB" sz="2000" dirty="0" err="1" smtClean="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leider</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smtClean="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unfortunately</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bl>
          </a:graphicData>
        </a:graphic>
      </p:graphicFrame>
      <p:grpSp>
        <p:nvGrpSpPr>
          <p:cNvPr id="32" name="Group 31"/>
          <p:cNvGrpSpPr/>
          <p:nvPr/>
        </p:nvGrpSpPr>
        <p:grpSpPr>
          <a:xfrm>
            <a:off x="6011724" y="1505464"/>
            <a:ext cx="2798610" cy="3802791"/>
            <a:chOff x="13569081" y="820564"/>
            <a:chExt cx="2798610" cy="3802791"/>
          </a:xfrm>
        </p:grpSpPr>
        <p:sp>
          <p:nvSpPr>
            <p:cNvPr id="6" name="Rectangle 5"/>
            <p:cNvSpPr/>
            <p:nvPr/>
          </p:nvSpPr>
          <p:spPr>
            <a:xfrm>
              <a:off x="13569081" y="820564"/>
              <a:ext cx="2798609" cy="3373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7" name="Rectangle 6"/>
            <p:cNvSpPr/>
            <p:nvPr/>
          </p:nvSpPr>
          <p:spPr>
            <a:xfrm>
              <a:off x="13569082" y="1257102"/>
              <a:ext cx="2798609" cy="3491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8" name="Rectangle 7"/>
            <p:cNvSpPr/>
            <p:nvPr/>
          </p:nvSpPr>
          <p:spPr>
            <a:xfrm>
              <a:off x="13569082" y="1675381"/>
              <a:ext cx="2798609" cy="341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9" name="Rectangle 8"/>
            <p:cNvSpPr/>
            <p:nvPr/>
          </p:nvSpPr>
          <p:spPr>
            <a:xfrm>
              <a:off x="13569082" y="2136649"/>
              <a:ext cx="2798609" cy="3077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10" name="Rectangle 9"/>
            <p:cNvSpPr/>
            <p:nvPr/>
          </p:nvSpPr>
          <p:spPr>
            <a:xfrm>
              <a:off x="13569082" y="2553125"/>
              <a:ext cx="2798609" cy="3390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11" name="Rectangle 10"/>
            <p:cNvSpPr/>
            <p:nvPr/>
          </p:nvSpPr>
          <p:spPr>
            <a:xfrm>
              <a:off x="13569082" y="2961339"/>
              <a:ext cx="2798609" cy="3556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12" name="Rectangle 11"/>
            <p:cNvSpPr/>
            <p:nvPr/>
          </p:nvSpPr>
          <p:spPr>
            <a:xfrm>
              <a:off x="13569082" y="3401069"/>
              <a:ext cx="2798609" cy="3572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13" name="Rectangle 12"/>
            <p:cNvSpPr/>
            <p:nvPr/>
          </p:nvSpPr>
          <p:spPr>
            <a:xfrm>
              <a:off x="13569081" y="3835627"/>
              <a:ext cx="2798609" cy="362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14" name="Rectangle 13"/>
            <p:cNvSpPr/>
            <p:nvPr/>
          </p:nvSpPr>
          <p:spPr>
            <a:xfrm>
              <a:off x="13569082" y="4267206"/>
              <a:ext cx="2798609" cy="3561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grpSp>
      <p:grpSp>
        <p:nvGrpSpPr>
          <p:cNvPr id="31" name="Group 30"/>
          <p:cNvGrpSpPr/>
          <p:nvPr/>
        </p:nvGrpSpPr>
        <p:grpSpPr>
          <a:xfrm>
            <a:off x="3292990" y="1472322"/>
            <a:ext cx="2698414" cy="3835933"/>
            <a:chOff x="-3920019" y="370628"/>
            <a:chExt cx="2698414" cy="3835933"/>
          </a:xfrm>
        </p:grpSpPr>
        <p:sp>
          <p:nvSpPr>
            <p:cNvPr id="19" name="Rectangle 18"/>
            <p:cNvSpPr/>
            <p:nvPr/>
          </p:nvSpPr>
          <p:spPr>
            <a:xfrm>
              <a:off x="-3920019" y="370628"/>
              <a:ext cx="2698413" cy="34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20" name="Rectangle 19"/>
            <p:cNvSpPr/>
            <p:nvPr/>
          </p:nvSpPr>
          <p:spPr>
            <a:xfrm>
              <a:off x="-3920018" y="810970"/>
              <a:ext cx="2698413" cy="3522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21" name="Rectangle 20"/>
            <p:cNvSpPr/>
            <p:nvPr/>
          </p:nvSpPr>
          <p:spPr>
            <a:xfrm>
              <a:off x="-3920018" y="1232895"/>
              <a:ext cx="2698413" cy="3440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22" name="Rectangle 21"/>
            <p:cNvSpPr/>
            <p:nvPr/>
          </p:nvSpPr>
          <p:spPr>
            <a:xfrm>
              <a:off x="-3920018" y="1698183"/>
              <a:ext cx="2698413" cy="3104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23" name="Rectangle 22"/>
            <p:cNvSpPr/>
            <p:nvPr/>
          </p:nvSpPr>
          <p:spPr>
            <a:xfrm>
              <a:off x="-3920018" y="2118288"/>
              <a:ext cx="2698413" cy="342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24" name="Rectangle 23"/>
            <p:cNvSpPr/>
            <p:nvPr/>
          </p:nvSpPr>
          <p:spPr>
            <a:xfrm>
              <a:off x="-3920018" y="2530060"/>
              <a:ext cx="2698413" cy="3587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25" name="Rectangle 24"/>
            <p:cNvSpPr/>
            <p:nvPr/>
          </p:nvSpPr>
          <p:spPr>
            <a:xfrm>
              <a:off x="-3920018" y="2973622"/>
              <a:ext cx="2698413" cy="3604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26" name="Rectangle 25"/>
            <p:cNvSpPr/>
            <p:nvPr/>
          </p:nvSpPr>
          <p:spPr>
            <a:xfrm>
              <a:off x="-3920019" y="3411968"/>
              <a:ext cx="2698413" cy="3655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27" name="Rectangle 26"/>
            <p:cNvSpPr/>
            <p:nvPr/>
          </p:nvSpPr>
          <p:spPr>
            <a:xfrm>
              <a:off x="-3920018" y="3847308"/>
              <a:ext cx="2698413" cy="3592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grpSp>
    </p:spTree>
    <p:extLst>
      <p:ext uri="{BB962C8B-B14F-4D97-AF65-F5344CB8AC3E}">
        <p14:creationId xmlns:p14="http://schemas.microsoft.com/office/powerpoint/2010/main" val="4026862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2"/>
                                        </p:tgtEl>
                                      </p:cBhvr>
                                    </p:animEffect>
                                    <p:set>
                                      <p:cBhvr>
                                        <p:cTn id="7" dur="1" fill="hold">
                                          <p:stCondLst>
                                            <p:cond delay="499"/>
                                          </p:stCondLst>
                                        </p:cTn>
                                        <p:tgtEl>
                                          <p:spTgt spid="3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31"/>
                                        </p:tgtEl>
                                      </p:cBhvr>
                                    </p:animEffect>
                                    <p:set>
                                      <p:cBhvr>
                                        <p:cTn id="17" dur="1" fill="hold">
                                          <p:stCondLst>
                                            <p:cond delay="499"/>
                                          </p:stCondLst>
                                        </p:cTn>
                                        <p:tgtEl>
                                          <p:spTgt spid="31"/>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94041"/>
            <a:ext cx="6807200" cy="869950"/>
          </a:xfrm>
          <a:prstGeom prst="rect">
            <a:avLst/>
          </a:prstGeom>
        </p:spPr>
      </p:pic>
      <p:sp>
        <p:nvSpPr>
          <p:cNvPr id="4" name="Title 3"/>
          <p:cNvSpPr>
            <a:spLocks noGrp="1"/>
          </p:cNvSpPr>
          <p:nvPr>
            <p:ph type="title"/>
          </p:nvPr>
        </p:nvSpPr>
        <p:spPr>
          <a:xfrm>
            <a:off x="145886" y="304424"/>
            <a:ext cx="5795962" cy="707849"/>
          </a:xfrm>
        </p:spPr>
        <p:txBody>
          <a:bodyPr>
            <a:normAutofit/>
          </a:bodyPr>
          <a:lstStyle/>
          <a:p>
            <a:r>
              <a:rPr lang="en-GB" sz="3600" b="1" dirty="0">
                <a:solidFill>
                  <a:schemeClr val="bg1"/>
                </a:solidFill>
              </a:rPr>
              <a:t>Vocabulary flashcards</a:t>
            </a:r>
          </a:p>
        </p:txBody>
      </p:sp>
      <p:sp>
        <p:nvSpPr>
          <p:cNvPr id="10" name="Title 3"/>
          <p:cNvSpPr txBox="1">
            <a:spLocks/>
          </p:cNvSpPr>
          <p:nvPr/>
        </p:nvSpPr>
        <p:spPr>
          <a:xfrm>
            <a:off x="300038" y="338225"/>
            <a:ext cx="6353010" cy="7078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36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grpSp>
        <p:nvGrpSpPr>
          <p:cNvPr id="5" name="Group 4">
            <a:extLst>
              <a:ext uri="{FF2B5EF4-FFF2-40B4-BE49-F238E27FC236}">
                <a16:creationId xmlns:a16="http://schemas.microsoft.com/office/drawing/2014/main" id="{A3B4C1D9-F928-45D7-AAA2-4785C137F51E}"/>
              </a:ext>
            </a:extLst>
          </p:cNvPr>
          <p:cNvGrpSpPr/>
          <p:nvPr/>
        </p:nvGrpSpPr>
        <p:grpSpPr>
          <a:xfrm>
            <a:off x="3741417" y="1469527"/>
            <a:ext cx="4544700" cy="4539372"/>
            <a:chOff x="8185463" y="737481"/>
            <a:chExt cx="4544700" cy="4539372"/>
          </a:xfrm>
        </p:grpSpPr>
        <p:grpSp>
          <p:nvGrpSpPr>
            <p:cNvPr id="2" name="Group 1">
              <a:extLst>
                <a:ext uri="{FF2B5EF4-FFF2-40B4-BE49-F238E27FC236}">
                  <a16:creationId xmlns:a16="http://schemas.microsoft.com/office/drawing/2014/main" id="{53EF8A6E-6A9F-412B-99CE-242CAE469339}"/>
                </a:ext>
              </a:extLst>
            </p:cNvPr>
            <p:cNvGrpSpPr/>
            <p:nvPr/>
          </p:nvGrpSpPr>
          <p:grpSpPr>
            <a:xfrm>
              <a:off x="8197589" y="737481"/>
              <a:ext cx="4519434" cy="4539372"/>
              <a:chOff x="6833484" y="215311"/>
              <a:chExt cx="4519434" cy="4539372"/>
            </a:xfrm>
          </p:grpSpPr>
          <p:grpSp>
            <p:nvGrpSpPr>
              <p:cNvPr id="34" name="Group 33">
                <a:extLst>
                  <a:ext uri="{FF2B5EF4-FFF2-40B4-BE49-F238E27FC236}">
                    <a16:creationId xmlns:a16="http://schemas.microsoft.com/office/drawing/2014/main" id="{720FED06-A096-4A7B-B227-CE51298D4F9D}"/>
                  </a:ext>
                </a:extLst>
              </p:cNvPr>
              <p:cNvGrpSpPr/>
              <p:nvPr/>
            </p:nvGrpSpPr>
            <p:grpSpPr>
              <a:xfrm>
                <a:off x="6833484" y="215311"/>
                <a:ext cx="4519434" cy="4539372"/>
                <a:chOff x="1963600" y="1447259"/>
                <a:chExt cx="4519434" cy="4539372"/>
              </a:xfrm>
            </p:grpSpPr>
            <p:grpSp>
              <p:nvGrpSpPr>
                <p:cNvPr id="35" name="Group 34">
                  <a:extLst>
                    <a:ext uri="{FF2B5EF4-FFF2-40B4-BE49-F238E27FC236}">
                      <a16:creationId xmlns:a16="http://schemas.microsoft.com/office/drawing/2014/main" id="{8A3F774B-674E-4191-B009-DB6E66C330C7}"/>
                    </a:ext>
                  </a:extLst>
                </p:cNvPr>
                <p:cNvGrpSpPr/>
                <p:nvPr/>
              </p:nvGrpSpPr>
              <p:grpSpPr>
                <a:xfrm>
                  <a:off x="1963600" y="1447259"/>
                  <a:ext cx="1466284" cy="1440000"/>
                  <a:chOff x="4385389" y="1642187"/>
                  <a:chExt cx="1653160" cy="1623600"/>
                </a:xfrm>
              </p:grpSpPr>
              <p:sp>
                <p:nvSpPr>
                  <p:cNvPr id="88" name="Rounded Rectangle 80">
                    <a:extLst>
                      <a:ext uri="{FF2B5EF4-FFF2-40B4-BE49-F238E27FC236}">
                        <a16:creationId xmlns:a16="http://schemas.microsoft.com/office/drawing/2014/main" id="{E28D2EE8-D7C7-4E60-83AF-23A0EB2FB6FC}"/>
                      </a:ext>
                    </a:extLst>
                  </p:cNvPr>
                  <p:cNvSpPr/>
                  <p:nvPr/>
                </p:nvSpPr>
                <p:spPr>
                  <a:xfrm>
                    <a:off x="4385389" y="1642187"/>
                    <a:ext cx="1623526" cy="1623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89" name="TextBox 88">
                    <a:extLst>
                      <a:ext uri="{FF2B5EF4-FFF2-40B4-BE49-F238E27FC236}">
                        <a16:creationId xmlns:a16="http://schemas.microsoft.com/office/drawing/2014/main" id="{6E67DD6F-EFAB-47E4-9B45-2F7E23E21B5A}"/>
                      </a:ext>
                    </a:extLst>
                  </p:cNvPr>
                  <p:cNvSpPr txBox="1"/>
                  <p:nvPr/>
                </p:nvSpPr>
                <p:spPr>
                  <a:xfrm>
                    <a:off x="4385389" y="2226062"/>
                    <a:ext cx="1653160" cy="34701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book</a:t>
                    </a:r>
                  </a:p>
                </p:txBody>
              </p:sp>
            </p:grpSp>
            <p:sp>
              <p:nvSpPr>
                <p:cNvPr id="86" name="Rounded Rectangle 78">
                  <a:extLst>
                    <a:ext uri="{FF2B5EF4-FFF2-40B4-BE49-F238E27FC236}">
                      <a16:creationId xmlns:a16="http://schemas.microsoft.com/office/drawing/2014/main" id="{DC07BE91-2B99-46C5-85B3-EE84F3AD714F}"/>
                    </a:ext>
                  </a:extLst>
                </p:cNvPr>
                <p:cNvSpPr/>
                <p:nvPr/>
              </p:nvSpPr>
              <p:spPr>
                <a:xfrm>
                  <a:off x="1963600" y="2996945"/>
                  <a:ext cx="1440000" cy="144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84" name="Rounded Rectangle 76">
                  <a:extLst>
                    <a:ext uri="{FF2B5EF4-FFF2-40B4-BE49-F238E27FC236}">
                      <a16:creationId xmlns:a16="http://schemas.microsoft.com/office/drawing/2014/main" id="{63AB0AFF-5BC1-4157-A0F2-ACC763C761B4}"/>
                    </a:ext>
                  </a:extLst>
                </p:cNvPr>
                <p:cNvSpPr/>
                <p:nvPr/>
              </p:nvSpPr>
              <p:spPr>
                <a:xfrm>
                  <a:off x="1963600" y="4546631"/>
                  <a:ext cx="1440000" cy="144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54" name="Rounded Rectangle 74">
                  <a:extLst>
                    <a:ext uri="{FF2B5EF4-FFF2-40B4-BE49-F238E27FC236}">
                      <a16:creationId xmlns:a16="http://schemas.microsoft.com/office/drawing/2014/main" id="{7DCBDE31-9996-4E33-8AE8-C9534ECAFB55}"/>
                    </a:ext>
                  </a:extLst>
                </p:cNvPr>
                <p:cNvSpPr/>
                <p:nvPr/>
              </p:nvSpPr>
              <p:spPr>
                <a:xfrm>
                  <a:off x="3503317" y="1447259"/>
                  <a:ext cx="1440000" cy="144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52" name="Rounded Rectangle 72">
                  <a:extLst>
                    <a:ext uri="{FF2B5EF4-FFF2-40B4-BE49-F238E27FC236}">
                      <a16:creationId xmlns:a16="http://schemas.microsoft.com/office/drawing/2014/main" id="{0B0E1D72-83C5-407B-AA24-542005461972}"/>
                    </a:ext>
                  </a:extLst>
                </p:cNvPr>
                <p:cNvSpPr/>
                <p:nvPr/>
              </p:nvSpPr>
              <p:spPr>
                <a:xfrm>
                  <a:off x="3510396" y="2986892"/>
                  <a:ext cx="1440000" cy="144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50" name="Rounded Rectangle 70">
                  <a:extLst>
                    <a:ext uri="{FF2B5EF4-FFF2-40B4-BE49-F238E27FC236}">
                      <a16:creationId xmlns:a16="http://schemas.microsoft.com/office/drawing/2014/main" id="{CB5BE85D-EED4-4F57-87BF-C169951D69F7}"/>
                    </a:ext>
                  </a:extLst>
                </p:cNvPr>
                <p:cNvSpPr/>
                <p:nvPr/>
              </p:nvSpPr>
              <p:spPr>
                <a:xfrm>
                  <a:off x="3497752" y="4543608"/>
                  <a:ext cx="1440000" cy="144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48" name="Rounded Rectangle 68">
                  <a:extLst>
                    <a:ext uri="{FF2B5EF4-FFF2-40B4-BE49-F238E27FC236}">
                      <a16:creationId xmlns:a16="http://schemas.microsoft.com/office/drawing/2014/main" id="{BA11CAA5-3133-4900-A382-04B5CED52455}"/>
                    </a:ext>
                  </a:extLst>
                </p:cNvPr>
                <p:cNvSpPr/>
                <p:nvPr/>
              </p:nvSpPr>
              <p:spPr>
                <a:xfrm>
                  <a:off x="5043034" y="1447259"/>
                  <a:ext cx="1440000" cy="144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46" name="Rounded Rectangle 66">
                  <a:extLst>
                    <a:ext uri="{FF2B5EF4-FFF2-40B4-BE49-F238E27FC236}">
                      <a16:creationId xmlns:a16="http://schemas.microsoft.com/office/drawing/2014/main" id="{46F5EF1E-BA1F-4038-B631-D45F82367639}"/>
                    </a:ext>
                  </a:extLst>
                </p:cNvPr>
                <p:cNvSpPr/>
                <p:nvPr/>
              </p:nvSpPr>
              <p:spPr>
                <a:xfrm>
                  <a:off x="5043034" y="2976839"/>
                  <a:ext cx="1440000" cy="144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44" name="Rounded Rectangle 64">
                  <a:extLst>
                    <a:ext uri="{FF2B5EF4-FFF2-40B4-BE49-F238E27FC236}">
                      <a16:creationId xmlns:a16="http://schemas.microsoft.com/office/drawing/2014/main" id="{35935867-7B14-44BB-BEED-ABA859C8176B}"/>
                    </a:ext>
                  </a:extLst>
                </p:cNvPr>
                <p:cNvSpPr/>
                <p:nvPr/>
              </p:nvSpPr>
              <p:spPr>
                <a:xfrm>
                  <a:off x="5043034" y="4546631"/>
                  <a:ext cx="1440000" cy="144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
            <p:nvSpPr>
              <p:cNvPr id="118" name="TextBox 117">
                <a:extLst>
                  <a:ext uri="{FF2B5EF4-FFF2-40B4-BE49-F238E27FC236}">
                    <a16:creationId xmlns:a16="http://schemas.microsoft.com/office/drawing/2014/main" id="{FF26CBA2-1B5B-4419-9FD1-350BE27D403C}"/>
                  </a:ext>
                </a:extLst>
              </p:cNvPr>
              <p:cNvSpPr txBox="1"/>
              <p:nvPr/>
            </p:nvSpPr>
            <p:spPr>
              <a:xfrm>
                <a:off x="8420350" y="733160"/>
                <a:ext cx="1392851"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singer (m.)</a:t>
                </a:r>
              </a:p>
            </p:txBody>
          </p:sp>
          <p:sp>
            <p:nvSpPr>
              <p:cNvPr id="119" name="TextBox 118">
                <a:extLst>
                  <a:ext uri="{FF2B5EF4-FFF2-40B4-BE49-F238E27FC236}">
                    <a16:creationId xmlns:a16="http://schemas.microsoft.com/office/drawing/2014/main" id="{4E6DD0EA-9F37-4395-8548-28AE1E690B01}"/>
                  </a:ext>
                </a:extLst>
              </p:cNvPr>
              <p:cNvSpPr txBox="1"/>
              <p:nvPr/>
            </p:nvSpPr>
            <p:spPr>
              <a:xfrm>
                <a:off x="9936491" y="750645"/>
                <a:ext cx="1392851"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unfortunately</a:t>
                </a:r>
              </a:p>
            </p:txBody>
          </p:sp>
        </p:grpSp>
        <p:sp>
          <p:nvSpPr>
            <p:cNvPr id="120" name="TextBox 119">
              <a:extLst>
                <a:ext uri="{FF2B5EF4-FFF2-40B4-BE49-F238E27FC236}">
                  <a16:creationId xmlns:a16="http://schemas.microsoft.com/office/drawing/2014/main" id="{BAADE930-4DF3-47CC-9B32-1952DD616A6A}"/>
                </a:ext>
              </a:extLst>
            </p:cNvPr>
            <p:cNvSpPr txBox="1"/>
            <p:nvPr/>
          </p:nvSpPr>
          <p:spPr>
            <a:xfrm>
              <a:off x="8185463" y="2833172"/>
              <a:ext cx="1466284"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film</a:t>
              </a:r>
            </a:p>
          </p:txBody>
        </p:sp>
        <p:sp>
          <p:nvSpPr>
            <p:cNvPr id="121" name="TextBox 120">
              <a:extLst>
                <a:ext uri="{FF2B5EF4-FFF2-40B4-BE49-F238E27FC236}">
                  <a16:creationId xmlns:a16="http://schemas.microsoft.com/office/drawing/2014/main" id="{E7F8310C-01E9-4AA9-A175-77C356AAB6C4}"/>
                </a:ext>
              </a:extLst>
            </p:cNvPr>
            <p:cNvSpPr txBox="1"/>
            <p:nvPr/>
          </p:nvSpPr>
          <p:spPr>
            <a:xfrm>
              <a:off x="9725180" y="2833171"/>
              <a:ext cx="1466284"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favourite</a:t>
              </a:r>
            </a:p>
          </p:txBody>
        </p:sp>
        <p:sp>
          <p:nvSpPr>
            <p:cNvPr id="122" name="TextBox 121">
              <a:extLst>
                <a:ext uri="{FF2B5EF4-FFF2-40B4-BE49-F238E27FC236}">
                  <a16:creationId xmlns:a16="http://schemas.microsoft.com/office/drawing/2014/main" id="{E003A2D0-906C-428B-97FC-84863E347F71}"/>
                </a:ext>
              </a:extLst>
            </p:cNvPr>
            <p:cNvSpPr txBox="1"/>
            <p:nvPr/>
          </p:nvSpPr>
          <p:spPr>
            <a:xfrm>
              <a:off x="11263879" y="2843225"/>
              <a:ext cx="1466284"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band</a:t>
              </a:r>
            </a:p>
          </p:txBody>
        </p:sp>
        <p:sp>
          <p:nvSpPr>
            <p:cNvPr id="123" name="TextBox 122">
              <a:extLst>
                <a:ext uri="{FF2B5EF4-FFF2-40B4-BE49-F238E27FC236}">
                  <a16:creationId xmlns:a16="http://schemas.microsoft.com/office/drawing/2014/main" id="{A669AB04-20F0-4D28-8EA2-7F62906337B6}"/>
                </a:ext>
              </a:extLst>
            </p:cNvPr>
            <p:cNvSpPr txBox="1"/>
            <p:nvPr/>
          </p:nvSpPr>
          <p:spPr>
            <a:xfrm>
              <a:off x="8239176" y="4411014"/>
              <a:ext cx="1368101"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song</a:t>
              </a:r>
            </a:p>
          </p:txBody>
        </p:sp>
        <p:sp>
          <p:nvSpPr>
            <p:cNvPr id="124" name="TextBox 123">
              <a:extLst>
                <a:ext uri="{FF2B5EF4-FFF2-40B4-BE49-F238E27FC236}">
                  <a16:creationId xmlns:a16="http://schemas.microsoft.com/office/drawing/2014/main" id="{24CE18AE-51A9-4C7B-8A25-AAF368E9FB99}"/>
                </a:ext>
              </a:extLst>
            </p:cNvPr>
            <p:cNvSpPr txBox="1"/>
            <p:nvPr/>
          </p:nvSpPr>
          <p:spPr>
            <a:xfrm>
              <a:off x="9784455" y="4402964"/>
              <a:ext cx="1368101"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teacher (f.)</a:t>
              </a:r>
            </a:p>
          </p:txBody>
        </p:sp>
        <p:sp>
          <p:nvSpPr>
            <p:cNvPr id="125" name="TextBox 124">
              <a:extLst>
                <a:ext uri="{FF2B5EF4-FFF2-40B4-BE49-F238E27FC236}">
                  <a16:creationId xmlns:a16="http://schemas.microsoft.com/office/drawing/2014/main" id="{25C96602-ECD8-427D-A70B-0E0FC3EC7859}"/>
                </a:ext>
              </a:extLst>
            </p:cNvPr>
            <p:cNvSpPr txBox="1"/>
            <p:nvPr/>
          </p:nvSpPr>
          <p:spPr>
            <a:xfrm>
              <a:off x="11312970" y="4388926"/>
              <a:ext cx="1368101"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singer (f.)</a:t>
              </a:r>
            </a:p>
          </p:txBody>
        </p:sp>
      </p:grpSp>
      <p:grpSp>
        <p:nvGrpSpPr>
          <p:cNvPr id="56" name="Group 55"/>
          <p:cNvGrpSpPr/>
          <p:nvPr/>
        </p:nvGrpSpPr>
        <p:grpSpPr>
          <a:xfrm>
            <a:off x="3753543" y="1469527"/>
            <a:ext cx="1440000" cy="1440000"/>
            <a:chOff x="4385389" y="1642187"/>
            <a:chExt cx="1623526" cy="1623600"/>
          </a:xfrm>
        </p:grpSpPr>
        <p:sp>
          <p:nvSpPr>
            <p:cNvPr id="81" name="Rounded Rectangle 80"/>
            <p:cNvSpPr/>
            <p:nvPr/>
          </p:nvSpPr>
          <p:spPr>
            <a:xfrm>
              <a:off x="4385389" y="1642187"/>
              <a:ext cx="1623526" cy="1623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sp>
          <p:nvSpPr>
            <p:cNvPr id="82" name="TextBox 81"/>
            <p:cNvSpPr txBox="1"/>
            <p:nvPr/>
          </p:nvSpPr>
          <p:spPr>
            <a:xfrm>
              <a:off x="4893926" y="2005820"/>
              <a:ext cx="605960" cy="8328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2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A</a:t>
              </a:r>
            </a:p>
          </p:txBody>
        </p:sp>
      </p:grpSp>
      <p:grpSp>
        <p:nvGrpSpPr>
          <p:cNvPr id="8" name="Group 7">
            <a:extLst>
              <a:ext uri="{FF2B5EF4-FFF2-40B4-BE49-F238E27FC236}">
                <a16:creationId xmlns:a16="http://schemas.microsoft.com/office/drawing/2014/main" id="{6A987AA9-CE6C-4773-8EC2-F865B72C55A2}"/>
              </a:ext>
            </a:extLst>
          </p:cNvPr>
          <p:cNvGrpSpPr/>
          <p:nvPr/>
        </p:nvGrpSpPr>
        <p:grpSpPr>
          <a:xfrm>
            <a:off x="5293260" y="1469527"/>
            <a:ext cx="1440000" cy="1440000"/>
            <a:chOff x="5293260" y="1469527"/>
            <a:chExt cx="1440000" cy="1440000"/>
          </a:xfrm>
        </p:grpSpPr>
        <p:sp>
          <p:nvSpPr>
            <p:cNvPr id="75" name="Rounded Rectangle 74"/>
            <p:cNvSpPr/>
            <p:nvPr/>
          </p:nvSpPr>
          <p:spPr>
            <a:xfrm>
              <a:off x="5293260" y="1469527"/>
              <a:ext cx="1440000" cy="14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26" name="TextBox 125">
              <a:extLst>
                <a:ext uri="{FF2B5EF4-FFF2-40B4-BE49-F238E27FC236}">
                  <a16:creationId xmlns:a16="http://schemas.microsoft.com/office/drawing/2014/main" id="{49BFBF02-78D4-49B6-AC87-3D274603E8A7}"/>
                </a:ext>
              </a:extLst>
            </p:cNvPr>
            <p:cNvSpPr txBox="1"/>
            <p:nvPr/>
          </p:nvSpPr>
          <p:spPr>
            <a:xfrm>
              <a:off x="5744529" y="1812895"/>
              <a:ext cx="537461"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2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B</a:t>
              </a:r>
            </a:p>
          </p:txBody>
        </p:sp>
      </p:grpSp>
      <p:grpSp>
        <p:nvGrpSpPr>
          <p:cNvPr id="9" name="Group 8">
            <a:extLst>
              <a:ext uri="{FF2B5EF4-FFF2-40B4-BE49-F238E27FC236}">
                <a16:creationId xmlns:a16="http://schemas.microsoft.com/office/drawing/2014/main" id="{DF490909-AE5B-4B91-A84A-E895A8A0D918}"/>
              </a:ext>
            </a:extLst>
          </p:cNvPr>
          <p:cNvGrpSpPr/>
          <p:nvPr/>
        </p:nvGrpSpPr>
        <p:grpSpPr>
          <a:xfrm>
            <a:off x="6832977" y="1469527"/>
            <a:ext cx="1440000" cy="1440000"/>
            <a:chOff x="6832977" y="1469527"/>
            <a:chExt cx="1440000" cy="1440000"/>
          </a:xfrm>
        </p:grpSpPr>
        <p:sp>
          <p:nvSpPr>
            <p:cNvPr id="69" name="Rounded Rectangle 68"/>
            <p:cNvSpPr/>
            <p:nvPr/>
          </p:nvSpPr>
          <p:spPr>
            <a:xfrm>
              <a:off x="6832977" y="1469527"/>
              <a:ext cx="1440000" cy="14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27" name="TextBox 126">
              <a:extLst>
                <a:ext uri="{FF2B5EF4-FFF2-40B4-BE49-F238E27FC236}">
                  <a16:creationId xmlns:a16="http://schemas.microsoft.com/office/drawing/2014/main" id="{10ACD655-779A-42D6-A7A5-B50B4E282E28}"/>
                </a:ext>
              </a:extLst>
            </p:cNvPr>
            <p:cNvSpPr txBox="1"/>
            <p:nvPr/>
          </p:nvSpPr>
          <p:spPr>
            <a:xfrm>
              <a:off x="7298209" y="1792040"/>
              <a:ext cx="537461"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2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C</a:t>
              </a:r>
            </a:p>
          </p:txBody>
        </p:sp>
      </p:grpSp>
      <p:grpSp>
        <p:nvGrpSpPr>
          <p:cNvPr id="11" name="Group 10">
            <a:extLst>
              <a:ext uri="{FF2B5EF4-FFF2-40B4-BE49-F238E27FC236}">
                <a16:creationId xmlns:a16="http://schemas.microsoft.com/office/drawing/2014/main" id="{EF41723D-7217-4DDF-8AD2-06535C60AB20}"/>
              </a:ext>
            </a:extLst>
          </p:cNvPr>
          <p:cNvGrpSpPr/>
          <p:nvPr/>
        </p:nvGrpSpPr>
        <p:grpSpPr>
          <a:xfrm>
            <a:off x="3753543" y="3019213"/>
            <a:ext cx="1440000" cy="1440000"/>
            <a:chOff x="3753543" y="3019213"/>
            <a:chExt cx="1440000" cy="1440000"/>
          </a:xfrm>
        </p:grpSpPr>
        <p:sp>
          <p:nvSpPr>
            <p:cNvPr id="79" name="Rounded Rectangle 78"/>
            <p:cNvSpPr/>
            <p:nvPr/>
          </p:nvSpPr>
          <p:spPr>
            <a:xfrm>
              <a:off x="3753543" y="3019213"/>
              <a:ext cx="1440000" cy="14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28" name="TextBox 127">
              <a:extLst>
                <a:ext uri="{FF2B5EF4-FFF2-40B4-BE49-F238E27FC236}">
                  <a16:creationId xmlns:a16="http://schemas.microsoft.com/office/drawing/2014/main" id="{C2BE7500-C1D6-431E-BA46-01A48EBA02AE}"/>
                </a:ext>
              </a:extLst>
            </p:cNvPr>
            <p:cNvSpPr txBox="1"/>
            <p:nvPr/>
          </p:nvSpPr>
          <p:spPr>
            <a:xfrm>
              <a:off x="4196675" y="3375243"/>
              <a:ext cx="537461"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2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D</a:t>
              </a:r>
            </a:p>
          </p:txBody>
        </p:sp>
      </p:grpSp>
      <p:grpSp>
        <p:nvGrpSpPr>
          <p:cNvPr id="12" name="Group 11">
            <a:extLst>
              <a:ext uri="{FF2B5EF4-FFF2-40B4-BE49-F238E27FC236}">
                <a16:creationId xmlns:a16="http://schemas.microsoft.com/office/drawing/2014/main" id="{CC80A98F-7749-48D2-8407-26A595C8EE25}"/>
              </a:ext>
            </a:extLst>
          </p:cNvPr>
          <p:cNvGrpSpPr/>
          <p:nvPr/>
        </p:nvGrpSpPr>
        <p:grpSpPr>
          <a:xfrm>
            <a:off x="5300339" y="3009160"/>
            <a:ext cx="1440000" cy="1440000"/>
            <a:chOff x="5300339" y="3009160"/>
            <a:chExt cx="1440000" cy="1440000"/>
          </a:xfrm>
        </p:grpSpPr>
        <p:sp>
          <p:nvSpPr>
            <p:cNvPr id="73" name="Rounded Rectangle 72"/>
            <p:cNvSpPr/>
            <p:nvPr/>
          </p:nvSpPr>
          <p:spPr>
            <a:xfrm>
              <a:off x="5300339" y="3009160"/>
              <a:ext cx="1440000" cy="14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29" name="TextBox 128">
              <a:extLst>
                <a:ext uri="{FF2B5EF4-FFF2-40B4-BE49-F238E27FC236}">
                  <a16:creationId xmlns:a16="http://schemas.microsoft.com/office/drawing/2014/main" id="{6BCEE9E7-FA8E-45CD-9FFA-1A589DFE5059}"/>
                </a:ext>
              </a:extLst>
            </p:cNvPr>
            <p:cNvSpPr txBox="1"/>
            <p:nvPr/>
          </p:nvSpPr>
          <p:spPr>
            <a:xfrm>
              <a:off x="5751608" y="3375243"/>
              <a:ext cx="537461"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2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E</a:t>
              </a:r>
            </a:p>
          </p:txBody>
        </p:sp>
      </p:grpSp>
      <p:grpSp>
        <p:nvGrpSpPr>
          <p:cNvPr id="13" name="Group 12">
            <a:extLst>
              <a:ext uri="{FF2B5EF4-FFF2-40B4-BE49-F238E27FC236}">
                <a16:creationId xmlns:a16="http://schemas.microsoft.com/office/drawing/2014/main" id="{A832D4D8-1E7A-4CA7-8B1E-466A4E3A9F44}"/>
              </a:ext>
            </a:extLst>
          </p:cNvPr>
          <p:cNvGrpSpPr/>
          <p:nvPr/>
        </p:nvGrpSpPr>
        <p:grpSpPr>
          <a:xfrm>
            <a:off x="6832977" y="2999107"/>
            <a:ext cx="1440000" cy="1440000"/>
            <a:chOff x="6832977" y="2999107"/>
            <a:chExt cx="1440000" cy="1440000"/>
          </a:xfrm>
        </p:grpSpPr>
        <p:sp>
          <p:nvSpPr>
            <p:cNvPr id="67" name="Rounded Rectangle 66"/>
            <p:cNvSpPr/>
            <p:nvPr/>
          </p:nvSpPr>
          <p:spPr>
            <a:xfrm>
              <a:off x="6832977" y="2999107"/>
              <a:ext cx="1440000" cy="14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30" name="TextBox 129">
              <a:extLst>
                <a:ext uri="{FF2B5EF4-FFF2-40B4-BE49-F238E27FC236}">
                  <a16:creationId xmlns:a16="http://schemas.microsoft.com/office/drawing/2014/main" id="{493BF04A-2944-43F4-926B-03AED49765E5}"/>
                </a:ext>
              </a:extLst>
            </p:cNvPr>
            <p:cNvSpPr txBox="1"/>
            <p:nvPr/>
          </p:nvSpPr>
          <p:spPr>
            <a:xfrm>
              <a:off x="7294261" y="3342036"/>
              <a:ext cx="537461"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2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F</a:t>
              </a:r>
            </a:p>
          </p:txBody>
        </p:sp>
      </p:grpSp>
      <p:grpSp>
        <p:nvGrpSpPr>
          <p:cNvPr id="14" name="Group 13">
            <a:extLst>
              <a:ext uri="{FF2B5EF4-FFF2-40B4-BE49-F238E27FC236}">
                <a16:creationId xmlns:a16="http://schemas.microsoft.com/office/drawing/2014/main" id="{A060647B-9812-46D0-B534-2B96CF317976}"/>
              </a:ext>
            </a:extLst>
          </p:cNvPr>
          <p:cNvGrpSpPr/>
          <p:nvPr/>
        </p:nvGrpSpPr>
        <p:grpSpPr>
          <a:xfrm>
            <a:off x="3753543" y="4568899"/>
            <a:ext cx="1440000" cy="1440000"/>
            <a:chOff x="3753543" y="4568899"/>
            <a:chExt cx="1440000" cy="1440000"/>
          </a:xfrm>
        </p:grpSpPr>
        <p:sp>
          <p:nvSpPr>
            <p:cNvPr id="77" name="Rounded Rectangle 76"/>
            <p:cNvSpPr/>
            <p:nvPr/>
          </p:nvSpPr>
          <p:spPr>
            <a:xfrm>
              <a:off x="3753543" y="4568899"/>
              <a:ext cx="1440000" cy="14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31" name="TextBox 130">
              <a:extLst>
                <a:ext uri="{FF2B5EF4-FFF2-40B4-BE49-F238E27FC236}">
                  <a16:creationId xmlns:a16="http://schemas.microsoft.com/office/drawing/2014/main" id="{2795096D-6F89-4A0A-8019-36837A89B55C}"/>
                </a:ext>
              </a:extLst>
            </p:cNvPr>
            <p:cNvSpPr txBox="1"/>
            <p:nvPr/>
          </p:nvSpPr>
          <p:spPr>
            <a:xfrm>
              <a:off x="4188089" y="4899461"/>
              <a:ext cx="537461"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2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G</a:t>
              </a:r>
            </a:p>
          </p:txBody>
        </p:sp>
      </p:grpSp>
      <p:grpSp>
        <p:nvGrpSpPr>
          <p:cNvPr id="15" name="Group 14">
            <a:extLst>
              <a:ext uri="{FF2B5EF4-FFF2-40B4-BE49-F238E27FC236}">
                <a16:creationId xmlns:a16="http://schemas.microsoft.com/office/drawing/2014/main" id="{E193859B-EE12-4ADB-868C-AAA4824F5980}"/>
              </a:ext>
            </a:extLst>
          </p:cNvPr>
          <p:cNvGrpSpPr/>
          <p:nvPr/>
        </p:nvGrpSpPr>
        <p:grpSpPr>
          <a:xfrm>
            <a:off x="5287695" y="4565876"/>
            <a:ext cx="1440000" cy="1440000"/>
            <a:chOff x="5293260" y="4548793"/>
            <a:chExt cx="1440000" cy="1440000"/>
          </a:xfrm>
        </p:grpSpPr>
        <p:sp>
          <p:nvSpPr>
            <p:cNvPr id="71" name="Rounded Rectangle 70"/>
            <p:cNvSpPr/>
            <p:nvPr/>
          </p:nvSpPr>
          <p:spPr>
            <a:xfrm>
              <a:off x="5293260" y="4548793"/>
              <a:ext cx="1440000" cy="14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32" name="TextBox 131">
              <a:extLst>
                <a:ext uri="{FF2B5EF4-FFF2-40B4-BE49-F238E27FC236}">
                  <a16:creationId xmlns:a16="http://schemas.microsoft.com/office/drawing/2014/main" id="{6EFD4A5A-AE09-4A0A-B32F-FC464C5F0AF4}"/>
                </a:ext>
              </a:extLst>
            </p:cNvPr>
            <p:cNvSpPr txBox="1"/>
            <p:nvPr/>
          </p:nvSpPr>
          <p:spPr>
            <a:xfrm>
              <a:off x="5751608" y="4869261"/>
              <a:ext cx="537461"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2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H</a:t>
              </a:r>
            </a:p>
          </p:txBody>
        </p:sp>
      </p:grpSp>
      <p:grpSp>
        <p:nvGrpSpPr>
          <p:cNvPr id="16" name="Group 15">
            <a:extLst>
              <a:ext uri="{FF2B5EF4-FFF2-40B4-BE49-F238E27FC236}">
                <a16:creationId xmlns:a16="http://schemas.microsoft.com/office/drawing/2014/main" id="{16508996-50D1-4944-B572-CDAB1AD8003A}"/>
              </a:ext>
            </a:extLst>
          </p:cNvPr>
          <p:cNvGrpSpPr/>
          <p:nvPr/>
        </p:nvGrpSpPr>
        <p:grpSpPr>
          <a:xfrm>
            <a:off x="6832974" y="4565876"/>
            <a:ext cx="1440000" cy="1440000"/>
            <a:chOff x="6832974" y="4565876"/>
            <a:chExt cx="1440000" cy="1440000"/>
          </a:xfrm>
        </p:grpSpPr>
        <p:sp>
          <p:nvSpPr>
            <p:cNvPr id="65" name="Rounded Rectangle 64"/>
            <p:cNvSpPr/>
            <p:nvPr/>
          </p:nvSpPr>
          <p:spPr>
            <a:xfrm>
              <a:off x="6832974" y="4565876"/>
              <a:ext cx="1440000" cy="14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33" name="TextBox 132">
              <a:extLst>
                <a:ext uri="{FF2B5EF4-FFF2-40B4-BE49-F238E27FC236}">
                  <a16:creationId xmlns:a16="http://schemas.microsoft.com/office/drawing/2014/main" id="{A49CAFEE-1A15-4FFD-8106-6116E42DDDCE}"/>
                </a:ext>
              </a:extLst>
            </p:cNvPr>
            <p:cNvSpPr txBox="1"/>
            <p:nvPr/>
          </p:nvSpPr>
          <p:spPr>
            <a:xfrm>
              <a:off x="7309484" y="4919567"/>
              <a:ext cx="537461"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2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I</a:t>
              </a:r>
            </a:p>
          </p:txBody>
        </p:sp>
      </p:grpSp>
      <p:sp>
        <p:nvSpPr>
          <p:cNvPr id="55" name="Rounded Rectangle 11">
            <a:extLst>
              <a:ext uri="{FF2B5EF4-FFF2-40B4-BE49-F238E27FC236}">
                <a16:creationId xmlns:a16="http://schemas.microsoft.com/office/drawing/2014/main" id="{B6E59DA7-D7A0-4882-92E9-B53770BB933B}"/>
              </a:ext>
            </a:extLst>
          </p:cNvPr>
          <p:cNvSpPr/>
          <p:nvPr/>
        </p:nvSpPr>
        <p:spPr>
          <a:xfrm>
            <a:off x="10273137" y="291230"/>
            <a:ext cx="1169814" cy="400919"/>
          </a:xfrm>
          <a:prstGeom prst="roundRect">
            <a:avLst/>
          </a:prstGeom>
          <a:solidFill>
            <a:srgbClr val="DAA52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hören</a:t>
            </a: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6" name="Rectangle 5"/>
          <p:cNvSpPr/>
          <p:nvPr/>
        </p:nvSpPr>
        <p:spPr>
          <a:xfrm>
            <a:off x="11558492" y="-95723"/>
            <a:ext cx="633508" cy="1107996"/>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smtClean="0">
                <a:ln w="12700">
                  <a:solidFill>
                    <a:srgbClr val="44546A">
                      <a:lumMod val="75000"/>
                    </a:srgbClr>
                  </a:solidFill>
                  <a:prstDash val="solid"/>
                </a:ln>
                <a:pattFill prst="dkUpDiag">
                  <a:fgClr>
                    <a:srgbClr val="44546A"/>
                  </a:fgClr>
                  <a:bgClr>
                    <a:srgbClr val="44546A">
                      <a:lumMod val="20000"/>
                      <a:lumOff val="80000"/>
                    </a:srgbClr>
                  </a:bgClr>
                </a:pattFill>
                <a:effectLst>
                  <a:outerShdw dist="38100" dir="2640000" algn="bl" rotWithShape="0">
                    <a:srgbClr val="44546A">
                      <a:lumMod val="75000"/>
                    </a:srgbClr>
                  </a:outerShdw>
                </a:effectLst>
                <a:uLnTx/>
                <a:uFillTx/>
                <a:latin typeface="Tw Cen MT" panose="020B0602020104020603"/>
                <a:ea typeface="+mn-ea"/>
                <a:cs typeface="+mn-cs"/>
              </a:rPr>
              <a:t>1</a:t>
            </a:r>
            <a:endParaRPr kumimoji="0" lang="en-US" sz="6600" b="1" i="0" u="none" strike="noStrike" kern="1200" cap="none" spc="0" normalizeH="0" baseline="0" noProof="0" dirty="0">
              <a:ln w="12700">
                <a:solidFill>
                  <a:srgbClr val="44546A">
                    <a:lumMod val="75000"/>
                  </a:srgbClr>
                </a:solidFill>
                <a:prstDash val="solid"/>
              </a:ln>
              <a:pattFill prst="dkUpDiag">
                <a:fgClr>
                  <a:srgbClr val="44546A"/>
                </a:fgClr>
                <a:bgClr>
                  <a:srgbClr val="44546A">
                    <a:lumMod val="20000"/>
                    <a:lumOff val="80000"/>
                  </a:srgbClr>
                </a:bgClr>
              </a:pattFill>
              <a:effectLst>
                <a:outerShdw dist="38100" dir="2640000" algn="bl" rotWithShape="0">
                  <a:srgbClr val="44546A">
                    <a:lumMod val="75000"/>
                  </a:srgbClr>
                </a:outerShdw>
              </a:effectLst>
              <a:uLnTx/>
              <a:uFillTx/>
              <a:latin typeface="Tw Cen MT" panose="020B0602020104020603"/>
              <a:ea typeface="+mn-ea"/>
              <a:cs typeface="+mn-cs"/>
            </a:endParaRPr>
          </a:p>
        </p:txBody>
      </p:sp>
    </p:spTree>
    <p:extLst>
      <p:ext uri="{BB962C8B-B14F-4D97-AF65-F5344CB8AC3E}">
        <p14:creationId xmlns:p14="http://schemas.microsoft.com/office/powerpoint/2010/main" val="658721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5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1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13"/>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14"/>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15"/>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nodeType="clickEffect">
                                  <p:stCondLst>
                                    <p:cond delay="0"/>
                                  </p:stCondLst>
                                  <p:childTnLst>
                                    <p:set>
                                      <p:cBhvr>
                                        <p:cTn id="38" dur="1" fill="hold">
                                          <p:stCondLst>
                                            <p:cond delay="0"/>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94041"/>
            <a:ext cx="6807200" cy="869950"/>
          </a:xfrm>
          <a:prstGeom prst="rect">
            <a:avLst/>
          </a:prstGeom>
        </p:spPr>
      </p:pic>
      <p:sp>
        <p:nvSpPr>
          <p:cNvPr id="4" name="Title 3"/>
          <p:cNvSpPr>
            <a:spLocks noGrp="1"/>
          </p:cNvSpPr>
          <p:nvPr>
            <p:ph type="title"/>
          </p:nvPr>
        </p:nvSpPr>
        <p:spPr>
          <a:xfrm>
            <a:off x="145886" y="304424"/>
            <a:ext cx="5795962" cy="707849"/>
          </a:xfrm>
        </p:spPr>
        <p:txBody>
          <a:bodyPr>
            <a:normAutofit/>
          </a:bodyPr>
          <a:lstStyle/>
          <a:p>
            <a:r>
              <a:rPr lang="en-GB" sz="3600" b="1" dirty="0">
                <a:solidFill>
                  <a:schemeClr val="bg1"/>
                </a:solidFill>
              </a:rPr>
              <a:t>Vocabulary flashcards</a:t>
            </a:r>
          </a:p>
        </p:txBody>
      </p:sp>
      <p:sp>
        <p:nvSpPr>
          <p:cNvPr id="10" name="Title 3"/>
          <p:cNvSpPr txBox="1">
            <a:spLocks/>
          </p:cNvSpPr>
          <p:nvPr/>
        </p:nvSpPr>
        <p:spPr>
          <a:xfrm>
            <a:off x="300038" y="338225"/>
            <a:ext cx="6353010" cy="7078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36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grpSp>
        <p:nvGrpSpPr>
          <p:cNvPr id="90" name="Group 89">
            <a:extLst>
              <a:ext uri="{FF2B5EF4-FFF2-40B4-BE49-F238E27FC236}">
                <a16:creationId xmlns:a16="http://schemas.microsoft.com/office/drawing/2014/main" id="{2482C2FE-FB96-4F96-AF18-49C98634E9C3}"/>
              </a:ext>
            </a:extLst>
          </p:cNvPr>
          <p:cNvGrpSpPr/>
          <p:nvPr/>
        </p:nvGrpSpPr>
        <p:grpSpPr>
          <a:xfrm>
            <a:off x="3741417" y="1469527"/>
            <a:ext cx="4544700" cy="4539372"/>
            <a:chOff x="8185463" y="737481"/>
            <a:chExt cx="4544700" cy="4539372"/>
          </a:xfrm>
        </p:grpSpPr>
        <p:grpSp>
          <p:nvGrpSpPr>
            <p:cNvPr id="91" name="Group 90">
              <a:extLst>
                <a:ext uri="{FF2B5EF4-FFF2-40B4-BE49-F238E27FC236}">
                  <a16:creationId xmlns:a16="http://schemas.microsoft.com/office/drawing/2014/main" id="{6360A669-1612-4EB5-8D0E-D4B604A1FA2E}"/>
                </a:ext>
              </a:extLst>
            </p:cNvPr>
            <p:cNvGrpSpPr/>
            <p:nvPr/>
          </p:nvGrpSpPr>
          <p:grpSpPr>
            <a:xfrm>
              <a:off x="8197589" y="737481"/>
              <a:ext cx="4519434" cy="4539372"/>
              <a:chOff x="6833484" y="215311"/>
              <a:chExt cx="4519434" cy="4539372"/>
            </a:xfrm>
          </p:grpSpPr>
          <p:grpSp>
            <p:nvGrpSpPr>
              <p:cNvPr id="98" name="Group 97">
                <a:extLst>
                  <a:ext uri="{FF2B5EF4-FFF2-40B4-BE49-F238E27FC236}">
                    <a16:creationId xmlns:a16="http://schemas.microsoft.com/office/drawing/2014/main" id="{3A8871E0-E41A-4194-8E4D-42F19A4990DD}"/>
                  </a:ext>
                </a:extLst>
              </p:cNvPr>
              <p:cNvGrpSpPr/>
              <p:nvPr/>
            </p:nvGrpSpPr>
            <p:grpSpPr>
              <a:xfrm>
                <a:off x="6833484" y="215311"/>
                <a:ext cx="4519434" cy="4539372"/>
                <a:chOff x="1963600" y="1447259"/>
                <a:chExt cx="4519434" cy="4539372"/>
              </a:xfrm>
            </p:grpSpPr>
            <p:grpSp>
              <p:nvGrpSpPr>
                <p:cNvPr id="101" name="Group 100">
                  <a:extLst>
                    <a:ext uri="{FF2B5EF4-FFF2-40B4-BE49-F238E27FC236}">
                      <a16:creationId xmlns:a16="http://schemas.microsoft.com/office/drawing/2014/main" id="{514777B9-4DA7-4CC5-975C-03F78F1C7F57}"/>
                    </a:ext>
                  </a:extLst>
                </p:cNvPr>
                <p:cNvGrpSpPr/>
                <p:nvPr/>
              </p:nvGrpSpPr>
              <p:grpSpPr>
                <a:xfrm>
                  <a:off x="1963600" y="1447259"/>
                  <a:ext cx="1466284" cy="1440000"/>
                  <a:chOff x="4385389" y="1642187"/>
                  <a:chExt cx="1653160" cy="1623600"/>
                </a:xfrm>
              </p:grpSpPr>
              <p:sp>
                <p:nvSpPr>
                  <p:cNvPr id="110" name="Rounded Rectangle 80">
                    <a:extLst>
                      <a:ext uri="{FF2B5EF4-FFF2-40B4-BE49-F238E27FC236}">
                        <a16:creationId xmlns:a16="http://schemas.microsoft.com/office/drawing/2014/main" id="{2BB05863-8AFD-405A-84A4-4400F01B1397}"/>
                      </a:ext>
                    </a:extLst>
                  </p:cNvPr>
                  <p:cNvSpPr/>
                  <p:nvPr/>
                </p:nvSpPr>
                <p:spPr>
                  <a:xfrm>
                    <a:off x="4385389" y="1642187"/>
                    <a:ext cx="1623526" cy="1623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11" name="TextBox 110">
                    <a:extLst>
                      <a:ext uri="{FF2B5EF4-FFF2-40B4-BE49-F238E27FC236}">
                        <a16:creationId xmlns:a16="http://schemas.microsoft.com/office/drawing/2014/main" id="{6FF9849D-5A3D-41D1-9202-BACDEB0C3329}"/>
                      </a:ext>
                    </a:extLst>
                  </p:cNvPr>
                  <p:cNvSpPr txBox="1"/>
                  <p:nvPr/>
                </p:nvSpPr>
                <p:spPr>
                  <a:xfrm>
                    <a:off x="4385389" y="2226062"/>
                    <a:ext cx="1653160" cy="34701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band</a:t>
                    </a:r>
                  </a:p>
                </p:txBody>
              </p:sp>
            </p:grpSp>
            <p:sp>
              <p:nvSpPr>
                <p:cNvPr id="102" name="Rounded Rectangle 78">
                  <a:extLst>
                    <a:ext uri="{FF2B5EF4-FFF2-40B4-BE49-F238E27FC236}">
                      <a16:creationId xmlns:a16="http://schemas.microsoft.com/office/drawing/2014/main" id="{A2C309EA-C9E4-4A08-88BD-5403C36CD9DD}"/>
                    </a:ext>
                  </a:extLst>
                </p:cNvPr>
                <p:cNvSpPr/>
                <p:nvPr/>
              </p:nvSpPr>
              <p:spPr>
                <a:xfrm>
                  <a:off x="1963600" y="2996945"/>
                  <a:ext cx="1440000" cy="144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3" name="Rounded Rectangle 76">
                  <a:extLst>
                    <a:ext uri="{FF2B5EF4-FFF2-40B4-BE49-F238E27FC236}">
                      <a16:creationId xmlns:a16="http://schemas.microsoft.com/office/drawing/2014/main" id="{F05C4B2B-48A1-4CA9-ADD8-204CBD9092BE}"/>
                    </a:ext>
                  </a:extLst>
                </p:cNvPr>
                <p:cNvSpPr/>
                <p:nvPr/>
              </p:nvSpPr>
              <p:spPr>
                <a:xfrm>
                  <a:off x="1963600" y="4546631"/>
                  <a:ext cx="1440000" cy="144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4" name="Rounded Rectangle 74">
                  <a:extLst>
                    <a:ext uri="{FF2B5EF4-FFF2-40B4-BE49-F238E27FC236}">
                      <a16:creationId xmlns:a16="http://schemas.microsoft.com/office/drawing/2014/main" id="{790B6A7B-2140-4502-AC47-3648FD944599}"/>
                    </a:ext>
                  </a:extLst>
                </p:cNvPr>
                <p:cNvSpPr/>
                <p:nvPr/>
              </p:nvSpPr>
              <p:spPr>
                <a:xfrm>
                  <a:off x="3503317" y="1447259"/>
                  <a:ext cx="1440000" cy="144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5" name="Rounded Rectangle 72">
                  <a:extLst>
                    <a:ext uri="{FF2B5EF4-FFF2-40B4-BE49-F238E27FC236}">
                      <a16:creationId xmlns:a16="http://schemas.microsoft.com/office/drawing/2014/main" id="{D2FA8C03-7B5E-4C7B-BD13-E00088C2AA5C}"/>
                    </a:ext>
                  </a:extLst>
                </p:cNvPr>
                <p:cNvSpPr/>
                <p:nvPr/>
              </p:nvSpPr>
              <p:spPr>
                <a:xfrm>
                  <a:off x="3510396" y="2986892"/>
                  <a:ext cx="1440000" cy="144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6" name="Rounded Rectangle 70">
                  <a:extLst>
                    <a:ext uri="{FF2B5EF4-FFF2-40B4-BE49-F238E27FC236}">
                      <a16:creationId xmlns:a16="http://schemas.microsoft.com/office/drawing/2014/main" id="{BE596A30-DA6E-414D-82B0-ABCABCCA7A7A}"/>
                    </a:ext>
                  </a:extLst>
                </p:cNvPr>
                <p:cNvSpPr/>
                <p:nvPr/>
              </p:nvSpPr>
              <p:spPr>
                <a:xfrm>
                  <a:off x="3510396" y="4543608"/>
                  <a:ext cx="1440000" cy="144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7" name="Rounded Rectangle 68">
                  <a:extLst>
                    <a:ext uri="{FF2B5EF4-FFF2-40B4-BE49-F238E27FC236}">
                      <a16:creationId xmlns:a16="http://schemas.microsoft.com/office/drawing/2014/main" id="{436EE16D-7AA1-4687-8323-C3B48F70414E}"/>
                    </a:ext>
                  </a:extLst>
                </p:cNvPr>
                <p:cNvSpPr/>
                <p:nvPr/>
              </p:nvSpPr>
              <p:spPr>
                <a:xfrm>
                  <a:off x="5043034" y="1447259"/>
                  <a:ext cx="1440000" cy="144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8" name="Rounded Rectangle 66">
                  <a:extLst>
                    <a:ext uri="{FF2B5EF4-FFF2-40B4-BE49-F238E27FC236}">
                      <a16:creationId xmlns:a16="http://schemas.microsoft.com/office/drawing/2014/main" id="{B8DF4E46-6CA4-4A89-9355-B41C97E96C78}"/>
                    </a:ext>
                  </a:extLst>
                </p:cNvPr>
                <p:cNvSpPr/>
                <p:nvPr/>
              </p:nvSpPr>
              <p:spPr>
                <a:xfrm>
                  <a:off x="5043034" y="2976839"/>
                  <a:ext cx="1440000" cy="144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9" name="Rounded Rectangle 64">
                  <a:extLst>
                    <a:ext uri="{FF2B5EF4-FFF2-40B4-BE49-F238E27FC236}">
                      <a16:creationId xmlns:a16="http://schemas.microsoft.com/office/drawing/2014/main" id="{4ECC7686-6ABE-48ED-983F-60221E616EE8}"/>
                    </a:ext>
                  </a:extLst>
                </p:cNvPr>
                <p:cNvSpPr/>
                <p:nvPr/>
              </p:nvSpPr>
              <p:spPr>
                <a:xfrm>
                  <a:off x="5043034" y="4546631"/>
                  <a:ext cx="1440000" cy="144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
            <p:nvSpPr>
              <p:cNvPr id="99" name="TextBox 98">
                <a:extLst>
                  <a:ext uri="{FF2B5EF4-FFF2-40B4-BE49-F238E27FC236}">
                    <a16:creationId xmlns:a16="http://schemas.microsoft.com/office/drawing/2014/main" id="{00FD47DF-3CBB-4847-BBE9-8137744374E7}"/>
                  </a:ext>
                </a:extLst>
              </p:cNvPr>
              <p:cNvSpPr txBox="1"/>
              <p:nvPr/>
            </p:nvSpPr>
            <p:spPr>
              <a:xfrm>
                <a:off x="8420350" y="733160"/>
                <a:ext cx="1392851"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song</a:t>
                </a:r>
              </a:p>
            </p:txBody>
          </p:sp>
          <p:sp>
            <p:nvSpPr>
              <p:cNvPr id="100" name="TextBox 99">
                <a:extLst>
                  <a:ext uri="{FF2B5EF4-FFF2-40B4-BE49-F238E27FC236}">
                    <a16:creationId xmlns:a16="http://schemas.microsoft.com/office/drawing/2014/main" id="{18994E1C-90F0-47F4-BC6C-A7415ABF1EFE}"/>
                  </a:ext>
                </a:extLst>
              </p:cNvPr>
              <p:cNvSpPr txBox="1"/>
              <p:nvPr/>
            </p:nvSpPr>
            <p:spPr>
              <a:xfrm>
                <a:off x="9936491" y="750645"/>
                <a:ext cx="1392851"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favourite</a:t>
                </a:r>
              </a:p>
            </p:txBody>
          </p:sp>
        </p:grpSp>
        <p:sp>
          <p:nvSpPr>
            <p:cNvPr id="92" name="TextBox 91">
              <a:extLst>
                <a:ext uri="{FF2B5EF4-FFF2-40B4-BE49-F238E27FC236}">
                  <a16:creationId xmlns:a16="http://schemas.microsoft.com/office/drawing/2014/main" id="{9B795DB4-6B90-4A8F-98F9-EF0F4F2457B4}"/>
                </a:ext>
              </a:extLst>
            </p:cNvPr>
            <p:cNvSpPr txBox="1"/>
            <p:nvPr/>
          </p:nvSpPr>
          <p:spPr>
            <a:xfrm>
              <a:off x="8185463" y="2833172"/>
              <a:ext cx="1466284"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film</a:t>
              </a:r>
            </a:p>
          </p:txBody>
        </p:sp>
        <p:sp>
          <p:nvSpPr>
            <p:cNvPr id="93" name="TextBox 92">
              <a:extLst>
                <a:ext uri="{FF2B5EF4-FFF2-40B4-BE49-F238E27FC236}">
                  <a16:creationId xmlns:a16="http://schemas.microsoft.com/office/drawing/2014/main" id="{4EDAD875-758D-4325-B889-5107339022B1}"/>
                </a:ext>
              </a:extLst>
            </p:cNvPr>
            <p:cNvSpPr txBox="1"/>
            <p:nvPr/>
          </p:nvSpPr>
          <p:spPr>
            <a:xfrm>
              <a:off x="9725180" y="2833171"/>
              <a:ext cx="1466284"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book</a:t>
              </a:r>
            </a:p>
          </p:txBody>
        </p:sp>
        <p:sp>
          <p:nvSpPr>
            <p:cNvPr id="94" name="TextBox 93">
              <a:extLst>
                <a:ext uri="{FF2B5EF4-FFF2-40B4-BE49-F238E27FC236}">
                  <a16:creationId xmlns:a16="http://schemas.microsoft.com/office/drawing/2014/main" id="{740976F7-3361-459B-9793-F038F8210BD1}"/>
                </a:ext>
              </a:extLst>
            </p:cNvPr>
            <p:cNvSpPr txBox="1"/>
            <p:nvPr/>
          </p:nvSpPr>
          <p:spPr>
            <a:xfrm>
              <a:off x="11263879" y="2843225"/>
              <a:ext cx="1466284"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singer (m.)</a:t>
              </a:r>
            </a:p>
          </p:txBody>
        </p:sp>
        <p:sp>
          <p:nvSpPr>
            <p:cNvPr id="95" name="TextBox 94">
              <a:extLst>
                <a:ext uri="{FF2B5EF4-FFF2-40B4-BE49-F238E27FC236}">
                  <a16:creationId xmlns:a16="http://schemas.microsoft.com/office/drawing/2014/main" id="{75668194-46EB-4704-8E9E-7FD0136CE91B}"/>
                </a:ext>
              </a:extLst>
            </p:cNvPr>
            <p:cNvSpPr txBox="1"/>
            <p:nvPr/>
          </p:nvSpPr>
          <p:spPr>
            <a:xfrm>
              <a:off x="8239176" y="4411014"/>
              <a:ext cx="1368101"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singer (f.)</a:t>
              </a:r>
            </a:p>
          </p:txBody>
        </p:sp>
        <p:sp>
          <p:nvSpPr>
            <p:cNvPr id="96" name="TextBox 95">
              <a:extLst>
                <a:ext uri="{FF2B5EF4-FFF2-40B4-BE49-F238E27FC236}">
                  <a16:creationId xmlns:a16="http://schemas.microsoft.com/office/drawing/2014/main" id="{54630CF0-431D-4B4B-B771-B7B16D307AF6}"/>
                </a:ext>
              </a:extLst>
            </p:cNvPr>
            <p:cNvSpPr txBox="1"/>
            <p:nvPr/>
          </p:nvSpPr>
          <p:spPr>
            <a:xfrm>
              <a:off x="9784455" y="4402964"/>
              <a:ext cx="1368101"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unfortunately</a:t>
              </a:r>
            </a:p>
          </p:txBody>
        </p:sp>
        <p:sp>
          <p:nvSpPr>
            <p:cNvPr id="97" name="TextBox 96">
              <a:extLst>
                <a:ext uri="{FF2B5EF4-FFF2-40B4-BE49-F238E27FC236}">
                  <a16:creationId xmlns:a16="http://schemas.microsoft.com/office/drawing/2014/main" id="{51E11DB3-4FD1-4865-B760-B49A768FEFD0}"/>
                </a:ext>
              </a:extLst>
            </p:cNvPr>
            <p:cNvSpPr txBox="1"/>
            <p:nvPr/>
          </p:nvSpPr>
          <p:spPr>
            <a:xfrm>
              <a:off x="11312970" y="4388926"/>
              <a:ext cx="1368101"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teacher (f.)</a:t>
              </a:r>
            </a:p>
          </p:txBody>
        </p:sp>
      </p:grpSp>
      <p:grpSp>
        <p:nvGrpSpPr>
          <p:cNvPr id="35" name="Group 34">
            <a:extLst>
              <a:ext uri="{FF2B5EF4-FFF2-40B4-BE49-F238E27FC236}">
                <a16:creationId xmlns:a16="http://schemas.microsoft.com/office/drawing/2014/main" id="{20F9915F-3B5F-4CD3-AAF6-5463F852D975}"/>
              </a:ext>
            </a:extLst>
          </p:cNvPr>
          <p:cNvGrpSpPr/>
          <p:nvPr/>
        </p:nvGrpSpPr>
        <p:grpSpPr>
          <a:xfrm>
            <a:off x="3753543" y="1469527"/>
            <a:ext cx="1440000" cy="1440000"/>
            <a:chOff x="4385389" y="1642187"/>
            <a:chExt cx="1623526" cy="1623600"/>
          </a:xfrm>
        </p:grpSpPr>
        <p:sp>
          <p:nvSpPr>
            <p:cNvPr id="88" name="Rounded Rectangle 80">
              <a:extLst>
                <a:ext uri="{FF2B5EF4-FFF2-40B4-BE49-F238E27FC236}">
                  <a16:creationId xmlns:a16="http://schemas.microsoft.com/office/drawing/2014/main" id="{26496D8E-EEFB-4FFB-A018-2DEE304ADB6B}"/>
                </a:ext>
              </a:extLst>
            </p:cNvPr>
            <p:cNvSpPr/>
            <p:nvPr/>
          </p:nvSpPr>
          <p:spPr>
            <a:xfrm>
              <a:off x="4385389" y="1642187"/>
              <a:ext cx="1623526" cy="1623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sp>
          <p:nvSpPr>
            <p:cNvPr id="89" name="TextBox 88">
              <a:extLst>
                <a:ext uri="{FF2B5EF4-FFF2-40B4-BE49-F238E27FC236}">
                  <a16:creationId xmlns:a16="http://schemas.microsoft.com/office/drawing/2014/main" id="{FCB346C5-3BB4-4B1C-A749-4CC742AC5307}"/>
                </a:ext>
              </a:extLst>
            </p:cNvPr>
            <p:cNvSpPr txBox="1"/>
            <p:nvPr/>
          </p:nvSpPr>
          <p:spPr>
            <a:xfrm>
              <a:off x="4893926" y="2005820"/>
              <a:ext cx="605960" cy="8328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2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A</a:t>
              </a:r>
            </a:p>
          </p:txBody>
        </p:sp>
      </p:grpSp>
      <p:grpSp>
        <p:nvGrpSpPr>
          <p:cNvPr id="36" name="Group 35">
            <a:extLst>
              <a:ext uri="{FF2B5EF4-FFF2-40B4-BE49-F238E27FC236}">
                <a16:creationId xmlns:a16="http://schemas.microsoft.com/office/drawing/2014/main" id="{4D653EA8-EEA1-4F83-B467-980E673F4825}"/>
              </a:ext>
            </a:extLst>
          </p:cNvPr>
          <p:cNvGrpSpPr/>
          <p:nvPr/>
        </p:nvGrpSpPr>
        <p:grpSpPr>
          <a:xfrm>
            <a:off x="5293260" y="1469527"/>
            <a:ext cx="1440000" cy="1440000"/>
            <a:chOff x="5293260" y="1469527"/>
            <a:chExt cx="1440000" cy="1440000"/>
          </a:xfrm>
        </p:grpSpPr>
        <p:sp>
          <p:nvSpPr>
            <p:cNvPr id="86" name="Rounded Rectangle 74">
              <a:extLst>
                <a:ext uri="{FF2B5EF4-FFF2-40B4-BE49-F238E27FC236}">
                  <a16:creationId xmlns:a16="http://schemas.microsoft.com/office/drawing/2014/main" id="{F2B77B4F-C7DB-47F3-BF3B-C76A3D0747DC}"/>
                </a:ext>
              </a:extLst>
            </p:cNvPr>
            <p:cNvSpPr/>
            <p:nvPr/>
          </p:nvSpPr>
          <p:spPr>
            <a:xfrm>
              <a:off x="5293260" y="1469527"/>
              <a:ext cx="1440000" cy="14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87" name="TextBox 86">
              <a:extLst>
                <a:ext uri="{FF2B5EF4-FFF2-40B4-BE49-F238E27FC236}">
                  <a16:creationId xmlns:a16="http://schemas.microsoft.com/office/drawing/2014/main" id="{0261586A-2FA0-4CF0-8D3F-B4BC0FEC0B34}"/>
                </a:ext>
              </a:extLst>
            </p:cNvPr>
            <p:cNvSpPr txBox="1"/>
            <p:nvPr/>
          </p:nvSpPr>
          <p:spPr>
            <a:xfrm>
              <a:off x="5744529" y="1812895"/>
              <a:ext cx="537461"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2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B</a:t>
              </a:r>
            </a:p>
          </p:txBody>
        </p:sp>
      </p:grpSp>
      <p:grpSp>
        <p:nvGrpSpPr>
          <p:cNvPr id="37" name="Group 36">
            <a:extLst>
              <a:ext uri="{FF2B5EF4-FFF2-40B4-BE49-F238E27FC236}">
                <a16:creationId xmlns:a16="http://schemas.microsoft.com/office/drawing/2014/main" id="{9DB9E5F5-2854-4496-A652-97981B30998A}"/>
              </a:ext>
            </a:extLst>
          </p:cNvPr>
          <p:cNvGrpSpPr/>
          <p:nvPr/>
        </p:nvGrpSpPr>
        <p:grpSpPr>
          <a:xfrm>
            <a:off x="6832977" y="1469527"/>
            <a:ext cx="1440000" cy="1440000"/>
            <a:chOff x="6832977" y="1469527"/>
            <a:chExt cx="1440000" cy="1440000"/>
          </a:xfrm>
        </p:grpSpPr>
        <p:sp>
          <p:nvSpPr>
            <p:cNvPr id="84" name="Rounded Rectangle 68">
              <a:extLst>
                <a:ext uri="{FF2B5EF4-FFF2-40B4-BE49-F238E27FC236}">
                  <a16:creationId xmlns:a16="http://schemas.microsoft.com/office/drawing/2014/main" id="{85CA8451-334C-4DF8-AD20-30DC63E42886}"/>
                </a:ext>
              </a:extLst>
            </p:cNvPr>
            <p:cNvSpPr/>
            <p:nvPr/>
          </p:nvSpPr>
          <p:spPr>
            <a:xfrm>
              <a:off x="6832977" y="1469527"/>
              <a:ext cx="1440000" cy="14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sp>
          <p:nvSpPr>
            <p:cNvPr id="85" name="TextBox 84">
              <a:extLst>
                <a:ext uri="{FF2B5EF4-FFF2-40B4-BE49-F238E27FC236}">
                  <a16:creationId xmlns:a16="http://schemas.microsoft.com/office/drawing/2014/main" id="{6B1A886D-623F-4347-AC22-920E6E02D818}"/>
                </a:ext>
              </a:extLst>
            </p:cNvPr>
            <p:cNvSpPr txBox="1"/>
            <p:nvPr/>
          </p:nvSpPr>
          <p:spPr>
            <a:xfrm>
              <a:off x="7298209" y="1792040"/>
              <a:ext cx="537461"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2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C</a:t>
              </a:r>
            </a:p>
          </p:txBody>
        </p:sp>
      </p:grpSp>
      <p:grpSp>
        <p:nvGrpSpPr>
          <p:cNvPr id="38" name="Group 37">
            <a:extLst>
              <a:ext uri="{FF2B5EF4-FFF2-40B4-BE49-F238E27FC236}">
                <a16:creationId xmlns:a16="http://schemas.microsoft.com/office/drawing/2014/main" id="{A9DDD468-5247-4A01-98E9-B3AD071EE34F}"/>
              </a:ext>
            </a:extLst>
          </p:cNvPr>
          <p:cNvGrpSpPr/>
          <p:nvPr/>
        </p:nvGrpSpPr>
        <p:grpSpPr>
          <a:xfrm>
            <a:off x="3753543" y="3019213"/>
            <a:ext cx="1440000" cy="1440000"/>
            <a:chOff x="3753543" y="3019213"/>
            <a:chExt cx="1440000" cy="1440000"/>
          </a:xfrm>
        </p:grpSpPr>
        <p:sp>
          <p:nvSpPr>
            <p:cNvPr id="54" name="Rounded Rectangle 78">
              <a:extLst>
                <a:ext uri="{FF2B5EF4-FFF2-40B4-BE49-F238E27FC236}">
                  <a16:creationId xmlns:a16="http://schemas.microsoft.com/office/drawing/2014/main" id="{A2A510BC-D33C-474B-B134-DB0CB1209DCB}"/>
                </a:ext>
              </a:extLst>
            </p:cNvPr>
            <p:cNvSpPr/>
            <p:nvPr/>
          </p:nvSpPr>
          <p:spPr>
            <a:xfrm>
              <a:off x="3753543" y="3019213"/>
              <a:ext cx="1440000" cy="14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83" name="TextBox 82">
              <a:extLst>
                <a:ext uri="{FF2B5EF4-FFF2-40B4-BE49-F238E27FC236}">
                  <a16:creationId xmlns:a16="http://schemas.microsoft.com/office/drawing/2014/main" id="{9659090F-11CA-43D2-8D5A-720D286B2C37}"/>
                </a:ext>
              </a:extLst>
            </p:cNvPr>
            <p:cNvSpPr txBox="1"/>
            <p:nvPr/>
          </p:nvSpPr>
          <p:spPr>
            <a:xfrm>
              <a:off x="4196675" y="3375243"/>
              <a:ext cx="537461"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2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D</a:t>
              </a:r>
            </a:p>
          </p:txBody>
        </p:sp>
      </p:grpSp>
      <p:grpSp>
        <p:nvGrpSpPr>
          <p:cNvPr id="39" name="Group 38">
            <a:extLst>
              <a:ext uri="{FF2B5EF4-FFF2-40B4-BE49-F238E27FC236}">
                <a16:creationId xmlns:a16="http://schemas.microsoft.com/office/drawing/2014/main" id="{83409886-A27E-44AC-B1EF-CA1B383EC092}"/>
              </a:ext>
            </a:extLst>
          </p:cNvPr>
          <p:cNvGrpSpPr/>
          <p:nvPr/>
        </p:nvGrpSpPr>
        <p:grpSpPr>
          <a:xfrm>
            <a:off x="5300339" y="3009160"/>
            <a:ext cx="1440000" cy="1440000"/>
            <a:chOff x="5300339" y="3009160"/>
            <a:chExt cx="1440000" cy="1440000"/>
          </a:xfrm>
        </p:grpSpPr>
        <p:sp>
          <p:nvSpPr>
            <p:cNvPr id="52" name="Rounded Rectangle 72">
              <a:extLst>
                <a:ext uri="{FF2B5EF4-FFF2-40B4-BE49-F238E27FC236}">
                  <a16:creationId xmlns:a16="http://schemas.microsoft.com/office/drawing/2014/main" id="{CCDAA275-F3BF-4FEE-96B7-5EC81E285B42}"/>
                </a:ext>
              </a:extLst>
            </p:cNvPr>
            <p:cNvSpPr/>
            <p:nvPr/>
          </p:nvSpPr>
          <p:spPr>
            <a:xfrm>
              <a:off x="5300339" y="3009160"/>
              <a:ext cx="1440000" cy="14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53" name="TextBox 52">
              <a:extLst>
                <a:ext uri="{FF2B5EF4-FFF2-40B4-BE49-F238E27FC236}">
                  <a16:creationId xmlns:a16="http://schemas.microsoft.com/office/drawing/2014/main" id="{A303B27F-F234-4A67-AE6A-6E38A353CAB6}"/>
                </a:ext>
              </a:extLst>
            </p:cNvPr>
            <p:cNvSpPr txBox="1"/>
            <p:nvPr/>
          </p:nvSpPr>
          <p:spPr>
            <a:xfrm>
              <a:off x="5751608" y="3375243"/>
              <a:ext cx="537461"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2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E</a:t>
              </a:r>
            </a:p>
          </p:txBody>
        </p:sp>
      </p:grpSp>
      <p:grpSp>
        <p:nvGrpSpPr>
          <p:cNvPr id="40" name="Group 39">
            <a:extLst>
              <a:ext uri="{FF2B5EF4-FFF2-40B4-BE49-F238E27FC236}">
                <a16:creationId xmlns:a16="http://schemas.microsoft.com/office/drawing/2014/main" id="{0DF0EA28-22A3-4204-A5A9-F40554E30211}"/>
              </a:ext>
            </a:extLst>
          </p:cNvPr>
          <p:cNvGrpSpPr/>
          <p:nvPr/>
        </p:nvGrpSpPr>
        <p:grpSpPr>
          <a:xfrm>
            <a:off x="6832977" y="2999107"/>
            <a:ext cx="1440000" cy="1440000"/>
            <a:chOff x="6832977" y="2999107"/>
            <a:chExt cx="1440000" cy="1440000"/>
          </a:xfrm>
        </p:grpSpPr>
        <p:sp>
          <p:nvSpPr>
            <p:cNvPr id="50" name="Rounded Rectangle 66">
              <a:extLst>
                <a:ext uri="{FF2B5EF4-FFF2-40B4-BE49-F238E27FC236}">
                  <a16:creationId xmlns:a16="http://schemas.microsoft.com/office/drawing/2014/main" id="{F15FE258-28AF-4804-BF6A-81E6B1ED7D51}"/>
                </a:ext>
              </a:extLst>
            </p:cNvPr>
            <p:cNvSpPr/>
            <p:nvPr/>
          </p:nvSpPr>
          <p:spPr>
            <a:xfrm>
              <a:off x="6832977" y="2999107"/>
              <a:ext cx="1440000" cy="14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51" name="TextBox 50">
              <a:extLst>
                <a:ext uri="{FF2B5EF4-FFF2-40B4-BE49-F238E27FC236}">
                  <a16:creationId xmlns:a16="http://schemas.microsoft.com/office/drawing/2014/main" id="{21F6287A-C1AA-4DAE-A7C8-01EF2CE8A945}"/>
                </a:ext>
              </a:extLst>
            </p:cNvPr>
            <p:cNvSpPr txBox="1"/>
            <p:nvPr/>
          </p:nvSpPr>
          <p:spPr>
            <a:xfrm>
              <a:off x="7294261" y="3342036"/>
              <a:ext cx="537461"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2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F</a:t>
              </a:r>
            </a:p>
          </p:txBody>
        </p:sp>
      </p:grpSp>
      <p:grpSp>
        <p:nvGrpSpPr>
          <p:cNvPr id="41" name="Group 40">
            <a:extLst>
              <a:ext uri="{FF2B5EF4-FFF2-40B4-BE49-F238E27FC236}">
                <a16:creationId xmlns:a16="http://schemas.microsoft.com/office/drawing/2014/main" id="{9BDEF335-C6FF-478E-9C47-13572C928219}"/>
              </a:ext>
            </a:extLst>
          </p:cNvPr>
          <p:cNvGrpSpPr/>
          <p:nvPr/>
        </p:nvGrpSpPr>
        <p:grpSpPr>
          <a:xfrm>
            <a:off x="3753543" y="4568899"/>
            <a:ext cx="1440000" cy="1440000"/>
            <a:chOff x="3753543" y="4568899"/>
            <a:chExt cx="1440000" cy="1440000"/>
          </a:xfrm>
        </p:grpSpPr>
        <p:sp>
          <p:nvSpPr>
            <p:cNvPr id="48" name="Rounded Rectangle 76">
              <a:extLst>
                <a:ext uri="{FF2B5EF4-FFF2-40B4-BE49-F238E27FC236}">
                  <a16:creationId xmlns:a16="http://schemas.microsoft.com/office/drawing/2014/main" id="{6C956E30-C550-458E-B198-D87042F3A314}"/>
                </a:ext>
              </a:extLst>
            </p:cNvPr>
            <p:cNvSpPr/>
            <p:nvPr/>
          </p:nvSpPr>
          <p:spPr>
            <a:xfrm>
              <a:off x="3753543" y="4568899"/>
              <a:ext cx="1440000" cy="14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49" name="TextBox 48">
              <a:extLst>
                <a:ext uri="{FF2B5EF4-FFF2-40B4-BE49-F238E27FC236}">
                  <a16:creationId xmlns:a16="http://schemas.microsoft.com/office/drawing/2014/main" id="{DB68E569-EB1C-4572-9A64-16021EDE5655}"/>
                </a:ext>
              </a:extLst>
            </p:cNvPr>
            <p:cNvSpPr txBox="1"/>
            <p:nvPr/>
          </p:nvSpPr>
          <p:spPr>
            <a:xfrm>
              <a:off x="4188089" y="4899461"/>
              <a:ext cx="537461"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2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G</a:t>
              </a:r>
            </a:p>
          </p:txBody>
        </p:sp>
      </p:grpSp>
      <p:grpSp>
        <p:nvGrpSpPr>
          <p:cNvPr id="42" name="Group 41">
            <a:extLst>
              <a:ext uri="{FF2B5EF4-FFF2-40B4-BE49-F238E27FC236}">
                <a16:creationId xmlns:a16="http://schemas.microsoft.com/office/drawing/2014/main" id="{97CB3DB5-6FF7-44D1-801C-214033FD17AC}"/>
              </a:ext>
            </a:extLst>
          </p:cNvPr>
          <p:cNvGrpSpPr/>
          <p:nvPr/>
        </p:nvGrpSpPr>
        <p:grpSpPr>
          <a:xfrm>
            <a:off x="5293257" y="4563374"/>
            <a:ext cx="1440000" cy="1440000"/>
            <a:chOff x="5293257" y="4563374"/>
            <a:chExt cx="1440000" cy="1440000"/>
          </a:xfrm>
        </p:grpSpPr>
        <p:sp>
          <p:nvSpPr>
            <p:cNvPr id="46" name="Rounded Rectangle 70">
              <a:extLst>
                <a:ext uri="{FF2B5EF4-FFF2-40B4-BE49-F238E27FC236}">
                  <a16:creationId xmlns:a16="http://schemas.microsoft.com/office/drawing/2014/main" id="{1F820BE8-34DD-4F1F-9F13-4B3C73F54D68}"/>
                </a:ext>
              </a:extLst>
            </p:cNvPr>
            <p:cNvSpPr/>
            <p:nvPr/>
          </p:nvSpPr>
          <p:spPr>
            <a:xfrm>
              <a:off x="5293257" y="4563374"/>
              <a:ext cx="1440000" cy="14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47" name="TextBox 46">
              <a:extLst>
                <a:ext uri="{FF2B5EF4-FFF2-40B4-BE49-F238E27FC236}">
                  <a16:creationId xmlns:a16="http://schemas.microsoft.com/office/drawing/2014/main" id="{5DFAC21F-F3FD-4CDC-944D-FB03E74C0A0E}"/>
                </a:ext>
              </a:extLst>
            </p:cNvPr>
            <p:cNvSpPr txBox="1"/>
            <p:nvPr/>
          </p:nvSpPr>
          <p:spPr>
            <a:xfrm>
              <a:off x="5751605" y="4883842"/>
              <a:ext cx="537461"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2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H</a:t>
              </a:r>
            </a:p>
          </p:txBody>
        </p:sp>
      </p:grpSp>
      <p:grpSp>
        <p:nvGrpSpPr>
          <p:cNvPr id="43" name="Group 42">
            <a:extLst>
              <a:ext uri="{FF2B5EF4-FFF2-40B4-BE49-F238E27FC236}">
                <a16:creationId xmlns:a16="http://schemas.microsoft.com/office/drawing/2014/main" id="{E3BAD4DE-C33D-4A2A-9744-53E31EDA0E5D}"/>
              </a:ext>
            </a:extLst>
          </p:cNvPr>
          <p:cNvGrpSpPr/>
          <p:nvPr/>
        </p:nvGrpSpPr>
        <p:grpSpPr>
          <a:xfrm>
            <a:off x="6832974" y="4565876"/>
            <a:ext cx="1440000" cy="1440000"/>
            <a:chOff x="6832974" y="4565876"/>
            <a:chExt cx="1440000" cy="1440000"/>
          </a:xfrm>
        </p:grpSpPr>
        <p:sp>
          <p:nvSpPr>
            <p:cNvPr id="44" name="Rounded Rectangle 64">
              <a:extLst>
                <a:ext uri="{FF2B5EF4-FFF2-40B4-BE49-F238E27FC236}">
                  <a16:creationId xmlns:a16="http://schemas.microsoft.com/office/drawing/2014/main" id="{55FA26F5-F322-4B23-AD05-A69E38D25D0F}"/>
                </a:ext>
              </a:extLst>
            </p:cNvPr>
            <p:cNvSpPr/>
            <p:nvPr/>
          </p:nvSpPr>
          <p:spPr>
            <a:xfrm>
              <a:off x="6832974" y="4565876"/>
              <a:ext cx="1440000" cy="14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45" name="TextBox 44">
              <a:extLst>
                <a:ext uri="{FF2B5EF4-FFF2-40B4-BE49-F238E27FC236}">
                  <a16:creationId xmlns:a16="http://schemas.microsoft.com/office/drawing/2014/main" id="{9645D163-5127-41CE-85AC-3EEA5F105F9E}"/>
                </a:ext>
              </a:extLst>
            </p:cNvPr>
            <p:cNvSpPr txBox="1"/>
            <p:nvPr/>
          </p:nvSpPr>
          <p:spPr>
            <a:xfrm>
              <a:off x="7309484" y="4919567"/>
              <a:ext cx="537461"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2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I</a:t>
              </a:r>
            </a:p>
          </p:txBody>
        </p:sp>
      </p:grpSp>
      <p:sp>
        <p:nvSpPr>
          <p:cNvPr id="55" name="Rounded Rectangle 11">
            <a:extLst>
              <a:ext uri="{FF2B5EF4-FFF2-40B4-BE49-F238E27FC236}">
                <a16:creationId xmlns:a16="http://schemas.microsoft.com/office/drawing/2014/main" id="{9268BA27-9508-448E-9915-ACE234D74542}"/>
              </a:ext>
            </a:extLst>
          </p:cNvPr>
          <p:cNvSpPr/>
          <p:nvPr/>
        </p:nvSpPr>
        <p:spPr>
          <a:xfrm>
            <a:off x="10388678" y="285857"/>
            <a:ext cx="1169814" cy="400919"/>
          </a:xfrm>
          <a:prstGeom prst="roundRect">
            <a:avLst/>
          </a:prstGeom>
          <a:solidFill>
            <a:srgbClr val="DAA52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hören</a:t>
            </a: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6" name="Rectangle 55"/>
          <p:cNvSpPr/>
          <p:nvPr/>
        </p:nvSpPr>
        <p:spPr>
          <a:xfrm>
            <a:off x="11517852" y="-166026"/>
            <a:ext cx="633508" cy="1107996"/>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smtClean="0">
                <a:ln w="12700">
                  <a:solidFill>
                    <a:srgbClr val="44546A">
                      <a:lumMod val="75000"/>
                    </a:srgbClr>
                  </a:solidFill>
                  <a:prstDash val="solid"/>
                </a:ln>
                <a:pattFill prst="dkUpDiag">
                  <a:fgClr>
                    <a:srgbClr val="44546A"/>
                  </a:fgClr>
                  <a:bgClr>
                    <a:srgbClr val="44546A">
                      <a:lumMod val="20000"/>
                      <a:lumOff val="80000"/>
                    </a:srgbClr>
                  </a:bgClr>
                </a:pattFill>
                <a:effectLst>
                  <a:outerShdw dist="38100" dir="2640000" algn="bl" rotWithShape="0">
                    <a:srgbClr val="44546A">
                      <a:lumMod val="75000"/>
                    </a:srgbClr>
                  </a:outerShdw>
                </a:effectLst>
                <a:uLnTx/>
                <a:uFillTx/>
                <a:latin typeface="Tw Cen MT" panose="020B0602020104020603"/>
                <a:ea typeface="+mn-ea"/>
                <a:cs typeface="+mn-cs"/>
              </a:rPr>
              <a:t>2</a:t>
            </a:r>
            <a:endParaRPr kumimoji="0" lang="en-US" sz="6600" b="1" i="0" u="none" strike="noStrike" kern="1200" cap="none" spc="0" normalizeH="0" baseline="0" noProof="0" dirty="0">
              <a:ln w="12700">
                <a:solidFill>
                  <a:srgbClr val="44546A">
                    <a:lumMod val="75000"/>
                  </a:srgbClr>
                </a:solidFill>
                <a:prstDash val="solid"/>
              </a:ln>
              <a:pattFill prst="dkUpDiag">
                <a:fgClr>
                  <a:srgbClr val="44546A"/>
                </a:fgClr>
                <a:bgClr>
                  <a:srgbClr val="44546A">
                    <a:lumMod val="20000"/>
                    <a:lumOff val="80000"/>
                  </a:srgbClr>
                </a:bgClr>
              </a:pattFill>
              <a:effectLst>
                <a:outerShdw dist="38100" dir="2640000" algn="bl" rotWithShape="0">
                  <a:srgbClr val="44546A">
                    <a:lumMod val="75000"/>
                  </a:srgbClr>
                </a:outerShdw>
              </a:effectLst>
              <a:uLnTx/>
              <a:uFillTx/>
              <a:latin typeface="Tw Cen MT" panose="020B0602020104020603"/>
              <a:ea typeface="+mn-ea"/>
              <a:cs typeface="+mn-cs"/>
            </a:endParaRPr>
          </a:p>
        </p:txBody>
      </p:sp>
    </p:spTree>
    <p:extLst>
      <p:ext uri="{BB962C8B-B14F-4D97-AF65-F5344CB8AC3E}">
        <p14:creationId xmlns:p14="http://schemas.microsoft.com/office/powerpoint/2010/main" val="213891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3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3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3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3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4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4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42"/>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nodeType="clickEffect">
                                  <p:stCondLst>
                                    <p:cond delay="0"/>
                                  </p:stCondLst>
                                  <p:childTnLst>
                                    <p:set>
                                      <p:cBhvr>
                                        <p:cTn id="38" dur="1" fill="hold">
                                          <p:stCondLst>
                                            <p:cond delay="0"/>
                                          </p:stCondLst>
                                        </p:cTn>
                                        <p:tgtEl>
                                          <p:spTgt spid="4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94041"/>
            <a:ext cx="6807200" cy="869950"/>
          </a:xfrm>
          <a:prstGeom prst="rect">
            <a:avLst/>
          </a:prstGeom>
        </p:spPr>
      </p:pic>
      <p:sp>
        <p:nvSpPr>
          <p:cNvPr id="4" name="Title 3"/>
          <p:cNvSpPr>
            <a:spLocks noGrp="1"/>
          </p:cNvSpPr>
          <p:nvPr>
            <p:ph type="title"/>
          </p:nvPr>
        </p:nvSpPr>
        <p:spPr>
          <a:xfrm>
            <a:off x="145886" y="304424"/>
            <a:ext cx="5795962" cy="707849"/>
          </a:xfrm>
        </p:spPr>
        <p:txBody>
          <a:bodyPr>
            <a:normAutofit/>
          </a:bodyPr>
          <a:lstStyle/>
          <a:p>
            <a:r>
              <a:rPr lang="en-GB" sz="3600" b="1" dirty="0">
                <a:solidFill>
                  <a:schemeClr val="bg1"/>
                </a:solidFill>
              </a:rPr>
              <a:t>Vocabulary flashcards</a:t>
            </a:r>
          </a:p>
        </p:txBody>
      </p:sp>
      <p:sp>
        <p:nvSpPr>
          <p:cNvPr id="10" name="Title 3"/>
          <p:cNvSpPr txBox="1">
            <a:spLocks/>
          </p:cNvSpPr>
          <p:nvPr/>
        </p:nvSpPr>
        <p:spPr>
          <a:xfrm>
            <a:off x="300038" y="338225"/>
            <a:ext cx="6353010" cy="7078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36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grpSp>
        <p:nvGrpSpPr>
          <p:cNvPr id="90" name="Group 89">
            <a:extLst>
              <a:ext uri="{FF2B5EF4-FFF2-40B4-BE49-F238E27FC236}">
                <a16:creationId xmlns:a16="http://schemas.microsoft.com/office/drawing/2014/main" id="{2482C2FE-FB96-4F96-AF18-49C98634E9C3}"/>
              </a:ext>
            </a:extLst>
          </p:cNvPr>
          <p:cNvGrpSpPr/>
          <p:nvPr/>
        </p:nvGrpSpPr>
        <p:grpSpPr>
          <a:xfrm>
            <a:off x="3741417" y="1469527"/>
            <a:ext cx="4544700" cy="4539372"/>
            <a:chOff x="8185463" y="737481"/>
            <a:chExt cx="4544700" cy="4539372"/>
          </a:xfrm>
        </p:grpSpPr>
        <p:grpSp>
          <p:nvGrpSpPr>
            <p:cNvPr id="91" name="Group 90">
              <a:extLst>
                <a:ext uri="{FF2B5EF4-FFF2-40B4-BE49-F238E27FC236}">
                  <a16:creationId xmlns:a16="http://schemas.microsoft.com/office/drawing/2014/main" id="{6360A669-1612-4EB5-8D0E-D4B604A1FA2E}"/>
                </a:ext>
              </a:extLst>
            </p:cNvPr>
            <p:cNvGrpSpPr/>
            <p:nvPr/>
          </p:nvGrpSpPr>
          <p:grpSpPr>
            <a:xfrm>
              <a:off x="8197589" y="737481"/>
              <a:ext cx="4519434" cy="4539372"/>
              <a:chOff x="6833484" y="215311"/>
              <a:chExt cx="4519434" cy="4539372"/>
            </a:xfrm>
          </p:grpSpPr>
          <p:grpSp>
            <p:nvGrpSpPr>
              <p:cNvPr id="98" name="Group 97">
                <a:extLst>
                  <a:ext uri="{FF2B5EF4-FFF2-40B4-BE49-F238E27FC236}">
                    <a16:creationId xmlns:a16="http://schemas.microsoft.com/office/drawing/2014/main" id="{3A8871E0-E41A-4194-8E4D-42F19A4990DD}"/>
                  </a:ext>
                </a:extLst>
              </p:cNvPr>
              <p:cNvGrpSpPr/>
              <p:nvPr/>
            </p:nvGrpSpPr>
            <p:grpSpPr>
              <a:xfrm>
                <a:off x="6833484" y="215311"/>
                <a:ext cx="4519434" cy="4539372"/>
                <a:chOff x="1963600" y="1447259"/>
                <a:chExt cx="4519434" cy="4539372"/>
              </a:xfrm>
            </p:grpSpPr>
            <p:grpSp>
              <p:nvGrpSpPr>
                <p:cNvPr id="101" name="Group 100">
                  <a:extLst>
                    <a:ext uri="{FF2B5EF4-FFF2-40B4-BE49-F238E27FC236}">
                      <a16:creationId xmlns:a16="http://schemas.microsoft.com/office/drawing/2014/main" id="{514777B9-4DA7-4CC5-975C-03F78F1C7F57}"/>
                    </a:ext>
                  </a:extLst>
                </p:cNvPr>
                <p:cNvGrpSpPr/>
                <p:nvPr/>
              </p:nvGrpSpPr>
              <p:grpSpPr>
                <a:xfrm>
                  <a:off x="1963600" y="1447259"/>
                  <a:ext cx="1466284" cy="1440000"/>
                  <a:chOff x="4385389" y="1642187"/>
                  <a:chExt cx="1653160" cy="1623600"/>
                </a:xfrm>
              </p:grpSpPr>
              <p:sp>
                <p:nvSpPr>
                  <p:cNvPr id="110" name="Rounded Rectangle 80">
                    <a:extLst>
                      <a:ext uri="{FF2B5EF4-FFF2-40B4-BE49-F238E27FC236}">
                        <a16:creationId xmlns:a16="http://schemas.microsoft.com/office/drawing/2014/main" id="{2BB05863-8AFD-405A-84A4-4400F01B1397}"/>
                      </a:ext>
                    </a:extLst>
                  </p:cNvPr>
                  <p:cNvSpPr/>
                  <p:nvPr/>
                </p:nvSpPr>
                <p:spPr>
                  <a:xfrm>
                    <a:off x="4385389" y="1642187"/>
                    <a:ext cx="1623526" cy="1623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11" name="TextBox 110">
                    <a:extLst>
                      <a:ext uri="{FF2B5EF4-FFF2-40B4-BE49-F238E27FC236}">
                        <a16:creationId xmlns:a16="http://schemas.microsoft.com/office/drawing/2014/main" id="{6FF9849D-5A3D-41D1-9202-BACDEB0C3329}"/>
                      </a:ext>
                    </a:extLst>
                  </p:cNvPr>
                  <p:cNvSpPr txBox="1"/>
                  <p:nvPr/>
                </p:nvSpPr>
                <p:spPr>
                  <a:xfrm>
                    <a:off x="4385389" y="2226062"/>
                    <a:ext cx="1653160" cy="34701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singer (m.)</a:t>
                    </a:r>
                  </a:p>
                </p:txBody>
              </p:sp>
            </p:grpSp>
            <p:sp>
              <p:nvSpPr>
                <p:cNvPr id="102" name="Rounded Rectangle 78">
                  <a:extLst>
                    <a:ext uri="{FF2B5EF4-FFF2-40B4-BE49-F238E27FC236}">
                      <a16:creationId xmlns:a16="http://schemas.microsoft.com/office/drawing/2014/main" id="{A2C309EA-C9E4-4A08-88BD-5403C36CD9DD}"/>
                    </a:ext>
                  </a:extLst>
                </p:cNvPr>
                <p:cNvSpPr/>
                <p:nvPr/>
              </p:nvSpPr>
              <p:spPr>
                <a:xfrm>
                  <a:off x="1963600" y="2996945"/>
                  <a:ext cx="1440000" cy="144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3" name="Rounded Rectangle 76">
                  <a:extLst>
                    <a:ext uri="{FF2B5EF4-FFF2-40B4-BE49-F238E27FC236}">
                      <a16:creationId xmlns:a16="http://schemas.microsoft.com/office/drawing/2014/main" id="{F05C4B2B-48A1-4CA9-ADD8-204CBD9092BE}"/>
                    </a:ext>
                  </a:extLst>
                </p:cNvPr>
                <p:cNvSpPr/>
                <p:nvPr/>
              </p:nvSpPr>
              <p:spPr>
                <a:xfrm>
                  <a:off x="1963600" y="4546631"/>
                  <a:ext cx="1440000" cy="144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4" name="Rounded Rectangle 74">
                  <a:extLst>
                    <a:ext uri="{FF2B5EF4-FFF2-40B4-BE49-F238E27FC236}">
                      <a16:creationId xmlns:a16="http://schemas.microsoft.com/office/drawing/2014/main" id="{790B6A7B-2140-4502-AC47-3648FD944599}"/>
                    </a:ext>
                  </a:extLst>
                </p:cNvPr>
                <p:cNvSpPr/>
                <p:nvPr/>
              </p:nvSpPr>
              <p:spPr>
                <a:xfrm>
                  <a:off x="3503317" y="1447259"/>
                  <a:ext cx="1440000" cy="144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5" name="Rounded Rectangle 72">
                  <a:extLst>
                    <a:ext uri="{FF2B5EF4-FFF2-40B4-BE49-F238E27FC236}">
                      <a16:creationId xmlns:a16="http://schemas.microsoft.com/office/drawing/2014/main" id="{D2FA8C03-7B5E-4C7B-BD13-E00088C2AA5C}"/>
                    </a:ext>
                  </a:extLst>
                </p:cNvPr>
                <p:cNvSpPr/>
                <p:nvPr/>
              </p:nvSpPr>
              <p:spPr>
                <a:xfrm>
                  <a:off x="3510396" y="2986892"/>
                  <a:ext cx="1440000" cy="144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6" name="Rounded Rectangle 70">
                  <a:extLst>
                    <a:ext uri="{FF2B5EF4-FFF2-40B4-BE49-F238E27FC236}">
                      <a16:creationId xmlns:a16="http://schemas.microsoft.com/office/drawing/2014/main" id="{BE596A30-DA6E-414D-82B0-ABCABCCA7A7A}"/>
                    </a:ext>
                  </a:extLst>
                </p:cNvPr>
                <p:cNvSpPr/>
                <p:nvPr/>
              </p:nvSpPr>
              <p:spPr>
                <a:xfrm>
                  <a:off x="3510396" y="4543608"/>
                  <a:ext cx="1440000" cy="144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7" name="Rounded Rectangle 68">
                  <a:extLst>
                    <a:ext uri="{FF2B5EF4-FFF2-40B4-BE49-F238E27FC236}">
                      <a16:creationId xmlns:a16="http://schemas.microsoft.com/office/drawing/2014/main" id="{436EE16D-7AA1-4687-8323-C3B48F70414E}"/>
                    </a:ext>
                  </a:extLst>
                </p:cNvPr>
                <p:cNvSpPr/>
                <p:nvPr/>
              </p:nvSpPr>
              <p:spPr>
                <a:xfrm>
                  <a:off x="5043034" y="1447259"/>
                  <a:ext cx="1440000" cy="144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8" name="Rounded Rectangle 66">
                  <a:extLst>
                    <a:ext uri="{FF2B5EF4-FFF2-40B4-BE49-F238E27FC236}">
                      <a16:creationId xmlns:a16="http://schemas.microsoft.com/office/drawing/2014/main" id="{B8DF4E46-6CA4-4A89-9355-B41C97E96C78}"/>
                    </a:ext>
                  </a:extLst>
                </p:cNvPr>
                <p:cNvSpPr/>
                <p:nvPr/>
              </p:nvSpPr>
              <p:spPr>
                <a:xfrm>
                  <a:off x="5043034" y="2976839"/>
                  <a:ext cx="1440000" cy="144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9" name="Rounded Rectangle 64">
                  <a:extLst>
                    <a:ext uri="{FF2B5EF4-FFF2-40B4-BE49-F238E27FC236}">
                      <a16:creationId xmlns:a16="http://schemas.microsoft.com/office/drawing/2014/main" id="{4ECC7686-6ABE-48ED-983F-60221E616EE8}"/>
                    </a:ext>
                  </a:extLst>
                </p:cNvPr>
                <p:cNvSpPr/>
                <p:nvPr/>
              </p:nvSpPr>
              <p:spPr>
                <a:xfrm>
                  <a:off x="5043034" y="4546631"/>
                  <a:ext cx="1440000" cy="144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
            <p:nvSpPr>
              <p:cNvPr id="99" name="TextBox 98">
                <a:extLst>
                  <a:ext uri="{FF2B5EF4-FFF2-40B4-BE49-F238E27FC236}">
                    <a16:creationId xmlns:a16="http://schemas.microsoft.com/office/drawing/2014/main" id="{00FD47DF-3CBB-4847-BBE9-8137744374E7}"/>
                  </a:ext>
                </a:extLst>
              </p:cNvPr>
              <p:cNvSpPr txBox="1"/>
              <p:nvPr/>
            </p:nvSpPr>
            <p:spPr>
              <a:xfrm>
                <a:off x="8420350" y="733160"/>
                <a:ext cx="1392851"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teacher (f.)</a:t>
                </a:r>
              </a:p>
            </p:txBody>
          </p:sp>
          <p:sp>
            <p:nvSpPr>
              <p:cNvPr id="100" name="TextBox 99">
                <a:extLst>
                  <a:ext uri="{FF2B5EF4-FFF2-40B4-BE49-F238E27FC236}">
                    <a16:creationId xmlns:a16="http://schemas.microsoft.com/office/drawing/2014/main" id="{18994E1C-90F0-47F4-BC6C-A7415ABF1EFE}"/>
                  </a:ext>
                </a:extLst>
              </p:cNvPr>
              <p:cNvSpPr txBox="1"/>
              <p:nvPr/>
            </p:nvSpPr>
            <p:spPr>
              <a:xfrm>
                <a:off x="9936491" y="750645"/>
                <a:ext cx="1392851"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band</a:t>
                </a:r>
              </a:p>
            </p:txBody>
          </p:sp>
        </p:grpSp>
        <p:sp>
          <p:nvSpPr>
            <p:cNvPr id="92" name="TextBox 91">
              <a:extLst>
                <a:ext uri="{FF2B5EF4-FFF2-40B4-BE49-F238E27FC236}">
                  <a16:creationId xmlns:a16="http://schemas.microsoft.com/office/drawing/2014/main" id="{9B795DB4-6B90-4A8F-98F9-EF0F4F2457B4}"/>
                </a:ext>
              </a:extLst>
            </p:cNvPr>
            <p:cNvSpPr txBox="1"/>
            <p:nvPr/>
          </p:nvSpPr>
          <p:spPr>
            <a:xfrm>
              <a:off x="8185463" y="2833172"/>
              <a:ext cx="1466284"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film</a:t>
              </a:r>
            </a:p>
          </p:txBody>
        </p:sp>
        <p:sp>
          <p:nvSpPr>
            <p:cNvPr id="93" name="TextBox 92">
              <a:extLst>
                <a:ext uri="{FF2B5EF4-FFF2-40B4-BE49-F238E27FC236}">
                  <a16:creationId xmlns:a16="http://schemas.microsoft.com/office/drawing/2014/main" id="{4EDAD875-758D-4325-B889-5107339022B1}"/>
                </a:ext>
              </a:extLst>
            </p:cNvPr>
            <p:cNvSpPr txBox="1"/>
            <p:nvPr/>
          </p:nvSpPr>
          <p:spPr>
            <a:xfrm>
              <a:off x="9725180" y="2833171"/>
              <a:ext cx="1466284"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book</a:t>
              </a:r>
            </a:p>
          </p:txBody>
        </p:sp>
        <p:sp>
          <p:nvSpPr>
            <p:cNvPr id="94" name="TextBox 93">
              <a:extLst>
                <a:ext uri="{FF2B5EF4-FFF2-40B4-BE49-F238E27FC236}">
                  <a16:creationId xmlns:a16="http://schemas.microsoft.com/office/drawing/2014/main" id="{740976F7-3361-459B-9793-F038F8210BD1}"/>
                </a:ext>
              </a:extLst>
            </p:cNvPr>
            <p:cNvSpPr txBox="1"/>
            <p:nvPr/>
          </p:nvSpPr>
          <p:spPr>
            <a:xfrm>
              <a:off x="11263879" y="2843225"/>
              <a:ext cx="1466284"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singer (f.)</a:t>
              </a:r>
            </a:p>
          </p:txBody>
        </p:sp>
        <p:sp>
          <p:nvSpPr>
            <p:cNvPr id="95" name="TextBox 94">
              <a:extLst>
                <a:ext uri="{FF2B5EF4-FFF2-40B4-BE49-F238E27FC236}">
                  <a16:creationId xmlns:a16="http://schemas.microsoft.com/office/drawing/2014/main" id="{75668194-46EB-4704-8E9E-7FD0136CE91B}"/>
                </a:ext>
              </a:extLst>
            </p:cNvPr>
            <p:cNvSpPr txBox="1"/>
            <p:nvPr/>
          </p:nvSpPr>
          <p:spPr>
            <a:xfrm>
              <a:off x="8239176" y="4411014"/>
              <a:ext cx="1368101"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song</a:t>
              </a:r>
            </a:p>
          </p:txBody>
        </p:sp>
        <p:sp>
          <p:nvSpPr>
            <p:cNvPr id="96" name="TextBox 95">
              <a:extLst>
                <a:ext uri="{FF2B5EF4-FFF2-40B4-BE49-F238E27FC236}">
                  <a16:creationId xmlns:a16="http://schemas.microsoft.com/office/drawing/2014/main" id="{54630CF0-431D-4B4B-B771-B7B16D307AF6}"/>
                </a:ext>
              </a:extLst>
            </p:cNvPr>
            <p:cNvSpPr txBox="1"/>
            <p:nvPr/>
          </p:nvSpPr>
          <p:spPr>
            <a:xfrm>
              <a:off x="9784455" y="4402964"/>
              <a:ext cx="1368101"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unfortunately</a:t>
              </a:r>
            </a:p>
          </p:txBody>
        </p:sp>
        <p:sp>
          <p:nvSpPr>
            <p:cNvPr id="97" name="TextBox 96">
              <a:extLst>
                <a:ext uri="{FF2B5EF4-FFF2-40B4-BE49-F238E27FC236}">
                  <a16:creationId xmlns:a16="http://schemas.microsoft.com/office/drawing/2014/main" id="{51E11DB3-4FD1-4865-B760-B49A768FEFD0}"/>
                </a:ext>
              </a:extLst>
            </p:cNvPr>
            <p:cNvSpPr txBox="1"/>
            <p:nvPr/>
          </p:nvSpPr>
          <p:spPr>
            <a:xfrm>
              <a:off x="11312970" y="4388926"/>
              <a:ext cx="1368101"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favourite</a:t>
              </a:r>
            </a:p>
          </p:txBody>
        </p:sp>
      </p:grpSp>
      <p:grpSp>
        <p:nvGrpSpPr>
          <p:cNvPr id="35" name="Group 34">
            <a:extLst>
              <a:ext uri="{FF2B5EF4-FFF2-40B4-BE49-F238E27FC236}">
                <a16:creationId xmlns:a16="http://schemas.microsoft.com/office/drawing/2014/main" id="{20F9915F-3B5F-4CD3-AAF6-5463F852D975}"/>
              </a:ext>
            </a:extLst>
          </p:cNvPr>
          <p:cNvGrpSpPr/>
          <p:nvPr/>
        </p:nvGrpSpPr>
        <p:grpSpPr>
          <a:xfrm>
            <a:off x="3753324" y="1469527"/>
            <a:ext cx="1440000" cy="1440000"/>
            <a:chOff x="4385388" y="1642187"/>
            <a:chExt cx="1623526" cy="1623600"/>
          </a:xfrm>
        </p:grpSpPr>
        <p:sp>
          <p:nvSpPr>
            <p:cNvPr id="88" name="Rounded Rectangle 80">
              <a:extLst>
                <a:ext uri="{FF2B5EF4-FFF2-40B4-BE49-F238E27FC236}">
                  <a16:creationId xmlns:a16="http://schemas.microsoft.com/office/drawing/2014/main" id="{26496D8E-EEFB-4FFB-A018-2DEE304ADB6B}"/>
                </a:ext>
              </a:extLst>
            </p:cNvPr>
            <p:cNvSpPr/>
            <p:nvPr/>
          </p:nvSpPr>
          <p:spPr>
            <a:xfrm>
              <a:off x="4385388" y="1642187"/>
              <a:ext cx="1623526" cy="1623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sp>
          <p:nvSpPr>
            <p:cNvPr id="89" name="TextBox 88">
              <a:extLst>
                <a:ext uri="{FF2B5EF4-FFF2-40B4-BE49-F238E27FC236}">
                  <a16:creationId xmlns:a16="http://schemas.microsoft.com/office/drawing/2014/main" id="{FCB346C5-3BB4-4B1C-A749-4CC742AC5307}"/>
                </a:ext>
              </a:extLst>
            </p:cNvPr>
            <p:cNvSpPr txBox="1"/>
            <p:nvPr/>
          </p:nvSpPr>
          <p:spPr>
            <a:xfrm>
              <a:off x="4893926" y="2005820"/>
              <a:ext cx="605960" cy="8328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2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A</a:t>
              </a:r>
            </a:p>
          </p:txBody>
        </p:sp>
      </p:grpSp>
      <p:grpSp>
        <p:nvGrpSpPr>
          <p:cNvPr id="36" name="Group 35">
            <a:extLst>
              <a:ext uri="{FF2B5EF4-FFF2-40B4-BE49-F238E27FC236}">
                <a16:creationId xmlns:a16="http://schemas.microsoft.com/office/drawing/2014/main" id="{4D653EA8-EEA1-4F83-B467-980E673F4825}"/>
              </a:ext>
            </a:extLst>
          </p:cNvPr>
          <p:cNvGrpSpPr/>
          <p:nvPr/>
        </p:nvGrpSpPr>
        <p:grpSpPr>
          <a:xfrm>
            <a:off x="5293255" y="1469527"/>
            <a:ext cx="1440000" cy="1440000"/>
            <a:chOff x="5293260" y="1469527"/>
            <a:chExt cx="1440000" cy="1440000"/>
          </a:xfrm>
        </p:grpSpPr>
        <p:sp>
          <p:nvSpPr>
            <p:cNvPr id="86" name="Rounded Rectangle 74">
              <a:extLst>
                <a:ext uri="{FF2B5EF4-FFF2-40B4-BE49-F238E27FC236}">
                  <a16:creationId xmlns:a16="http://schemas.microsoft.com/office/drawing/2014/main" id="{F2B77B4F-C7DB-47F3-BF3B-C76A3D0747DC}"/>
                </a:ext>
              </a:extLst>
            </p:cNvPr>
            <p:cNvSpPr/>
            <p:nvPr/>
          </p:nvSpPr>
          <p:spPr>
            <a:xfrm>
              <a:off x="5293260" y="1469527"/>
              <a:ext cx="1440000" cy="14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87" name="TextBox 86">
              <a:extLst>
                <a:ext uri="{FF2B5EF4-FFF2-40B4-BE49-F238E27FC236}">
                  <a16:creationId xmlns:a16="http://schemas.microsoft.com/office/drawing/2014/main" id="{0261586A-2FA0-4CF0-8D3F-B4BC0FEC0B34}"/>
                </a:ext>
              </a:extLst>
            </p:cNvPr>
            <p:cNvSpPr txBox="1"/>
            <p:nvPr/>
          </p:nvSpPr>
          <p:spPr>
            <a:xfrm>
              <a:off x="5744529" y="1812895"/>
              <a:ext cx="537461"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2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B</a:t>
              </a:r>
            </a:p>
          </p:txBody>
        </p:sp>
      </p:grpSp>
      <p:grpSp>
        <p:nvGrpSpPr>
          <p:cNvPr id="37" name="Group 36">
            <a:extLst>
              <a:ext uri="{FF2B5EF4-FFF2-40B4-BE49-F238E27FC236}">
                <a16:creationId xmlns:a16="http://schemas.microsoft.com/office/drawing/2014/main" id="{9DB9E5F5-2854-4496-A652-97981B30998A}"/>
              </a:ext>
            </a:extLst>
          </p:cNvPr>
          <p:cNvGrpSpPr/>
          <p:nvPr/>
        </p:nvGrpSpPr>
        <p:grpSpPr>
          <a:xfrm>
            <a:off x="6832974" y="1469527"/>
            <a:ext cx="1440000" cy="1440000"/>
            <a:chOff x="6832977" y="1469527"/>
            <a:chExt cx="1440000" cy="1440000"/>
          </a:xfrm>
        </p:grpSpPr>
        <p:sp>
          <p:nvSpPr>
            <p:cNvPr id="84" name="Rounded Rectangle 68">
              <a:extLst>
                <a:ext uri="{FF2B5EF4-FFF2-40B4-BE49-F238E27FC236}">
                  <a16:creationId xmlns:a16="http://schemas.microsoft.com/office/drawing/2014/main" id="{85CA8451-334C-4DF8-AD20-30DC63E42886}"/>
                </a:ext>
              </a:extLst>
            </p:cNvPr>
            <p:cNvSpPr/>
            <p:nvPr/>
          </p:nvSpPr>
          <p:spPr>
            <a:xfrm>
              <a:off x="6832977" y="1469527"/>
              <a:ext cx="1440000" cy="14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sp>
          <p:nvSpPr>
            <p:cNvPr id="85" name="TextBox 84">
              <a:extLst>
                <a:ext uri="{FF2B5EF4-FFF2-40B4-BE49-F238E27FC236}">
                  <a16:creationId xmlns:a16="http://schemas.microsoft.com/office/drawing/2014/main" id="{6B1A886D-623F-4347-AC22-920E6E02D818}"/>
                </a:ext>
              </a:extLst>
            </p:cNvPr>
            <p:cNvSpPr txBox="1"/>
            <p:nvPr/>
          </p:nvSpPr>
          <p:spPr>
            <a:xfrm>
              <a:off x="7298209" y="1792040"/>
              <a:ext cx="537461"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2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C</a:t>
              </a:r>
            </a:p>
          </p:txBody>
        </p:sp>
      </p:grpSp>
      <p:grpSp>
        <p:nvGrpSpPr>
          <p:cNvPr id="38" name="Group 37">
            <a:extLst>
              <a:ext uri="{FF2B5EF4-FFF2-40B4-BE49-F238E27FC236}">
                <a16:creationId xmlns:a16="http://schemas.microsoft.com/office/drawing/2014/main" id="{A9DDD468-5247-4A01-98E9-B3AD071EE34F}"/>
              </a:ext>
            </a:extLst>
          </p:cNvPr>
          <p:cNvGrpSpPr/>
          <p:nvPr/>
        </p:nvGrpSpPr>
        <p:grpSpPr>
          <a:xfrm>
            <a:off x="3753543" y="3019213"/>
            <a:ext cx="1440000" cy="1440000"/>
            <a:chOff x="3753543" y="3019213"/>
            <a:chExt cx="1440000" cy="1440000"/>
          </a:xfrm>
        </p:grpSpPr>
        <p:sp>
          <p:nvSpPr>
            <p:cNvPr id="54" name="Rounded Rectangle 78">
              <a:extLst>
                <a:ext uri="{FF2B5EF4-FFF2-40B4-BE49-F238E27FC236}">
                  <a16:creationId xmlns:a16="http://schemas.microsoft.com/office/drawing/2014/main" id="{A2A510BC-D33C-474B-B134-DB0CB1209DCB}"/>
                </a:ext>
              </a:extLst>
            </p:cNvPr>
            <p:cNvSpPr/>
            <p:nvPr/>
          </p:nvSpPr>
          <p:spPr>
            <a:xfrm>
              <a:off x="3753543" y="3019213"/>
              <a:ext cx="1440000" cy="14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83" name="TextBox 82">
              <a:extLst>
                <a:ext uri="{FF2B5EF4-FFF2-40B4-BE49-F238E27FC236}">
                  <a16:creationId xmlns:a16="http://schemas.microsoft.com/office/drawing/2014/main" id="{9659090F-11CA-43D2-8D5A-720D286B2C37}"/>
                </a:ext>
              </a:extLst>
            </p:cNvPr>
            <p:cNvSpPr txBox="1"/>
            <p:nvPr/>
          </p:nvSpPr>
          <p:spPr>
            <a:xfrm>
              <a:off x="4196675" y="3375243"/>
              <a:ext cx="537461"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2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D</a:t>
              </a:r>
            </a:p>
          </p:txBody>
        </p:sp>
      </p:grpSp>
      <p:grpSp>
        <p:nvGrpSpPr>
          <p:cNvPr id="39" name="Group 38">
            <a:extLst>
              <a:ext uri="{FF2B5EF4-FFF2-40B4-BE49-F238E27FC236}">
                <a16:creationId xmlns:a16="http://schemas.microsoft.com/office/drawing/2014/main" id="{83409886-A27E-44AC-B1EF-CA1B383EC092}"/>
              </a:ext>
            </a:extLst>
          </p:cNvPr>
          <p:cNvGrpSpPr/>
          <p:nvPr/>
        </p:nvGrpSpPr>
        <p:grpSpPr>
          <a:xfrm>
            <a:off x="5300339" y="3009160"/>
            <a:ext cx="1440000" cy="1440000"/>
            <a:chOff x="5300339" y="3009160"/>
            <a:chExt cx="1440000" cy="1440000"/>
          </a:xfrm>
        </p:grpSpPr>
        <p:sp>
          <p:nvSpPr>
            <p:cNvPr id="52" name="Rounded Rectangle 72">
              <a:extLst>
                <a:ext uri="{FF2B5EF4-FFF2-40B4-BE49-F238E27FC236}">
                  <a16:creationId xmlns:a16="http://schemas.microsoft.com/office/drawing/2014/main" id="{CCDAA275-F3BF-4FEE-96B7-5EC81E285B42}"/>
                </a:ext>
              </a:extLst>
            </p:cNvPr>
            <p:cNvSpPr/>
            <p:nvPr/>
          </p:nvSpPr>
          <p:spPr>
            <a:xfrm>
              <a:off x="5300339" y="3009160"/>
              <a:ext cx="1440000" cy="14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53" name="TextBox 52">
              <a:extLst>
                <a:ext uri="{FF2B5EF4-FFF2-40B4-BE49-F238E27FC236}">
                  <a16:creationId xmlns:a16="http://schemas.microsoft.com/office/drawing/2014/main" id="{A303B27F-F234-4A67-AE6A-6E38A353CAB6}"/>
                </a:ext>
              </a:extLst>
            </p:cNvPr>
            <p:cNvSpPr txBox="1"/>
            <p:nvPr/>
          </p:nvSpPr>
          <p:spPr>
            <a:xfrm>
              <a:off x="5751608" y="3375243"/>
              <a:ext cx="537461"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2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E</a:t>
              </a:r>
            </a:p>
          </p:txBody>
        </p:sp>
      </p:grpSp>
      <p:grpSp>
        <p:nvGrpSpPr>
          <p:cNvPr id="40" name="Group 39">
            <a:extLst>
              <a:ext uri="{FF2B5EF4-FFF2-40B4-BE49-F238E27FC236}">
                <a16:creationId xmlns:a16="http://schemas.microsoft.com/office/drawing/2014/main" id="{0DF0EA28-22A3-4204-A5A9-F40554E30211}"/>
              </a:ext>
            </a:extLst>
          </p:cNvPr>
          <p:cNvGrpSpPr/>
          <p:nvPr/>
        </p:nvGrpSpPr>
        <p:grpSpPr>
          <a:xfrm>
            <a:off x="6835009" y="2999107"/>
            <a:ext cx="1440000" cy="1440000"/>
            <a:chOff x="6832977" y="2999107"/>
            <a:chExt cx="1440000" cy="1440000"/>
          </a:xfrm>
        </p:grpSpPr>
        <p:sp>
          <p:nvSpPr>
            <p:cNvPr id="50" name="Rounded Rectangle 66">
              <a:extLst>
                <a:ext uri="{FF2B5EF4-FFF2-40B4-BE49-F238E27FC236}">
                  <a16:creationId xmlns:a16="http://schemas.microsoft.com/office/drawing/2014/main" id="{F15FE258-28AF-4804-BF6A-81E6B1ED7D51}"/>
                </a:ext>
              </a:extLst>
            </p:cNvPr>
            <p:cNvSpPr/>
            <p:nvPr/>
          </p:nvSpPr>
          <p:spPr>
            <a:xfrm>
              <a:off x="6832977" y="2999107"/>
              <a:ext cx="1440000" cy="14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51" name="TextBox 50">
              <a:extLst>
                <a:ext uri="{FF2B5EF4-FFF2-40B4-BE49-F238E27FC236}">
                  <a16:creationId xmlns:a16="http://schemas.microsoft.com/office/drawing/2014/main" id="{21F6287A-C1AA-4DAE-A7C8-01EF2CE8A945}"/>
                </a:ext>
              </a:extLst>
            </p:cNvPr>
            <p:cNvSpPr txBox="1"/>
            <p:nvPr/>
          </p:nvSpPr>
          <p:spPr>
            <a:xfrm>
              <a:off x="7294261" y="3342036"/>
              <a:ext cx="537461"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2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F</a:t>
              </a:r>
            </a:p>
          </p:txBody>
        </p:sp>
      </p:grpSp>
      <p:grpSp>
        <p:nvGrpSpPr>
          <p:cNvPr id="41" name="Group 40">
            <a:extLst>
              <a:ext uri="{FF2B5EF4-FFF2-40B4-BE49-F238E27FC236}">
                <a16:creationId xmlns:a16="http://schemas.microsoft.com/office/drawing/2014/main" id="{9BDEF335-C6FF-478E-9C47-13572C928219}"/>
              </a:ext>
            </a:extLst>
          </p:cNvPr>
          <p:cNvGrpSpPr/>
          <p:nvPr/>
        </p:nvGrpSpPr>
        <p:grpSpPr>
          <a:xfrm>
            <a:off x="3753324" y="4568899"/>
            <a:ext cx="1440000" cy="1440000"/>
            <a:chOff x="3753543" y="4582938"/>
            <a:chExt cx="1440000" cy="1440000"/>
          </a:xfrm>
        </p:grpSpPr>
        <p:sp>
          <p:nvSpPr>
            <p:cNvPr id="48" name="Rounded Rectangle 76">
              <a:extLst>
                <a:ext uri="{FF2B5EF4-FFF2-40B4-BE49-F238E27FC236}">
                  <a16:creationId xmlns:a16="http://schemas.microsoft.com/office/drawing/2014/main" id="{6C956E30-C550-458E-B198-D87042F3A314}"/>
                </a:ext>
              </a:extLst>
            </p:cNvPr>
            <p:cNvSpPr/>
            <p:nvPr/>
          </p:nvSpPr>
          <p:spPr>
            <a:xfrm>
              <a:off x="3753543" y="4582938"/>
              <a:ext cx="1440000" cy="14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49" name="TextBox 48">
              <a:extLst>
                <a:ext uri="{FF2B5EF4-FFF2-40B4-BE49-F238E27FC236}">
                  <a16:creationId xmlns:a16="http://schemas.microsoft.com/office/drawing/2014/main" id="{DB68E569-EB1C-4572-9A64-16021EDE5655}"/>
                </a:ext>
              </a:extLst>
            </p:cNvPr>
            <p:cNvSpPr txBox="1"/>
            <p:nvPr/>
          </p:nvSpPr>
          <p:spPr>
            <a:xfrm>
              <a:off x="4188089" y="4899461"/>
              <a:ext cx="537461"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2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G</a:t>
              </a:r>
            </a:p>
          </p:txBody>
        </p:sp>
      </p:grpSp>
      <p:grpSp>
        <p:nvGrpSpPr>
          <p:cNvPr id="42" name="Group 41">
            <a:extLst>
              <a:ext uri="{FF2B5EF4-FFF2-40B4-BE49-F238E27FC236}">
                <a16:creationId xmlns:a16="http://schemas.microsoft.com/office/drawing/2014/main" id="{97CB3DB5-6FF7-44D1-801C-214033FD17AC}"/>
              </a:ext>
            </a:extLst>
          </p:cNvPr>
          <p:cNvGrpSpPr/>
          <p:nvPr/>
        </p:nvGrpSpPr>
        <p:grpSpPr>
          <a:xfrm>
            <a:off x="5300339" y="4565876"/>
            <a:ext cx="1440000" cy="1440000"/>
            <a:chOff x="5293257" y="4563374"/>
            <a:chExt cx="1440000" cy="1440000"/>
          </a:xfrm>
        </p:grpSpPr>
        <p:sp>
          <p:nvSpPr>
            <p:cNvPr id="46" name="Rounded Rectangle 70">
              <a:extLst>
                <a:ext uri="{FF2B5EF4-FFF2-40B4-BE49-F238E27FC236}">
                  <a16:creationId xmlns:a16="http://schemas.microsoft.com/office/drawing/2014/main" id="{1F820BE8-34DD-4F1F-9F13-4B3C73F54D68}"/>
                </a:ext>
              </a:extLst>
            </p:cNvPr>
            <p:cNvSpPr/>
            <p:nvPr/>
          </p:nvSpPr>
          <p:spPr>
            <a:xfrm>
              <a:off x="5293257" y="4563374"/>
              <a:ext cx="1440000" cy="14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47" name="TextBox 46">
              <a:extLst>
                <a:ext uri="{FF2B5EF4-FFF2-40B4-BE49-F238E27FC236}">
                  <a16:creationId xmlns:a16="http://schemas.microsoft.com/office/drawing/2014/main" id="{5DFAC21F-F3FD-4CDC-944D-FB03E74C0A0E}"/>
                </a:ext>
              </a:extLst>
            </p:cNvPr>
            <p:cNvSpPr txBox="1"/>
            <p:nvPr/>
          </p:nvSpPr>
          <p:spPr>
            <a:xfrm>
              <a:off x="5751605" y="4883842"/>
              <a:ext cx="537461"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2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H</a:t>
              </a:r>
            </a:p>
          </p:txBody>
        </p:sp>
      </p:grpSp>
      <p:grpSp>
        <p:nvGrpSpPr>
          <p:cNvPr id="43" name="Group 42">
            <a:extLst>
              <a:ext uri="{FF2B5EF4-FFF2-40B4-BE49-F238E27FC236}">
                <a16:creationId xmlns:a16="http://schemas.microsoft.com/office/drawing/2014/main" id="{E3BAD4DE-C33D-4A2A-9744-53E31EDA0E5D}"/>
              </a:ext>
            </a:extLst>
          </p:cNvPr>
          <p:cNvGrpSpPr/>
          <p:nvPr/>
        </p:nvGrpSpPr>
        <p:grpSpPr>
          <a:xfrm>
            <a:off x="6832758" y="4565566"/>
            <a:ext cx="1440000" cy="1440000"/>
            <a:chOff x="6832974" y="4565876"/>
            <a:chExt cx="1440000" cy="1440000"/>
          </a:xfrm>
        </p:grpSpPr>
        <p:sp>
          <p:nvSpPr>
            <p:cNvPr id="44" name="Rounded Rectangle 64">
              <a:extLst>
                <a:ext uri="{FF2B5EF4-FFF2-40B4-BE49-F238E27FC236}">
                  <a16:creationId xmlns:a16="http://schemas.microsoft.com/office/drawing/2014/main" id="{55FA26F5-F322-4B23-AD05-A69E38D25D0F}"/>
                </a:ext>
              </a:extLst>
            </p:cNvPr>
            <p:cNvSpPr/>
            <p:nvPr/>
          </p:nvSpPr>
          <p:spPr>
            <a:xfrm>
              <a:off x="6832974" y="4565876"/>
              <a:ext cx="1440000" cy="14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45" name="TextBox 44">
              <a:extLst>
                <a:ext uri="{FF2B5EF4-FFF2-40B4-BE49-F238E27FC236}">
                  <a16:creationId xmlns:a16="http://schemas.microsoft.com/office/drawing/2014/main" id="{9645D163-5127-41CE-85AC-3EEA5F105F9E}"/>
                </a:ext>
              </a:extLst>
            </p:cNvPr>
            <p:cNvSpPr txBox="1"/>
            <p:nvPr/>
          </p:nvSpPr>
          <p:spPr>
            <a:xfrm>
              <a:off x="7309484" y="4919567"/>
              <a:ext cx="537461"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200" b="0" i="0" u="none" strike="noStrike" kern="1200" cap="none" spc="0" normalizeH="0" baseline="0" noProof="0" dirty="0">
                  <a:ln>
                    <a:noFill/>
                  </a:ln>
                  <a:solidFill>
                    <a:srgbClr val="1F4E79"/>
                  </a:solidFill>
                  <a:effectLst/>
                  <a:uLnTx/>
                  <a:uFillTx/>
                  <a:latin typeface="Century Gothic" panose="020B0502020202020204" pitchFamily="34" charset="0"/>
                  <a:ea typeface="+mn-ea"/>
                  <a:cs typeface="+mn-cs"/>
                </a:rPr>
                <a:t>I</a:t>
              </a:r>
            </a:p>
          </p:txBody>
        </p:sp>
      </p:grpSp>
      <p:sp>
        <p:nvSpPr>
          <p:cNvPr id="55" name="Rounded Rectangle 11">
            <a:extLst>
              <a:ext uri="{FF2B5EF4-FFF2-40B4-BE49-F238E27FC236}">
                <a16:creationId xmlns:a16="http://schemas.microsoft.com/office/drawing/2014/main" id="{DB95DBDA-9148-4FE0-946E-5CA1C7788B06}"/>
              </a:ext>
            </a:extLst>
          </p:cNvPr>
          <p:cNvSpPr/>
          <p:nvPr/>
        </p:nvSpPr>
        <p:spPr>
          <a:xfrm>
            <a:off x="10397028" y="257429"/>
            <a:ext cx="1169814" cy="400919"/>
          </a:xfrm>
          <a:prstGeom prst="roundRect">
            <a:avLst/>
          </a:prstGeom>
          <a:solidFill>
            <a:srgbClr val="DAA52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hören</a:t>
            </a: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6" name="Rectangle 55"/>
          <p:cNvSpPr/>
          <p:nvPr/>
        </p:nvSpPr>
        <p:spPr>
          <a:xfrm>
            <a:off x="11517852" y="-166026"/>
            <a:ext cx="633508" cy="1107996"/>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smtClean="0">
                <a:ln w="12700">
                  <a:solidFill>
                    <a:srgbClr val="44546A">
                      <a:lumMod val="75000"/>
                    </a:srgbClr>
                  </a:solidFill>
                  <a:prstDash val="solid"/>
                </a:ln>
                <a:pattFill prst="dkUpDiag">
                  <a:fgClr>
                    <a:srgbClr val="44546A"/>
                  </a:fgClr>
                  <a:bgClr>
                    <a:srgbClr val="44546A">
                      <a:lumMod val="20000"/>
                      <a:lumOff val="80000"/>
                    </a:srgbClr>
                  </a:bgClr>
                </a:pattFill>
                <a:effectLst>
                  <a:outerShdw dist="38100" dir="2640000" algn="bl" rotWithShape="0">
                    <a:srgbClr val="44546A">
                      <a:lumMod val="75000"/>
                    </a:srgbClr>
                  </a:outerShdw>
                </a:effectLst>
                <a:uLnTx/>
                <a:uFillTx/>
                <a:latin typeface="Tw Cen MT" panose="020B0602020104020603"/>
                <a:ea typeface="+mn-ea"/>
                <a:cs typeface="+mn-cs"/>
              </a:rPr>
              <a:t>3</a:t>
            </a:r>
            <a:endParaRPr kumimoji="0" lang="en-US" sz="6600" b="1" i="0" u="none" strike="noStrike" kern="1200" cap="none" spc="0" normalizeH="0" baseline="0" noProof="0" dirty="0">
              <a:ln w="12700">
                <a:solidFill>
                  <a:srgbClr val="44546A">
                    <a:lumMod val="75000"/>
                  </a:srgbClr>
                </a:solidFill>
                <a:prstDash val="solid"/>
              </a:ln>
              <a:pattFill prst="dkUpDiag">
                <a:fgClr>
                  <a:srgbClr val="44546A"/>
                </a:fgClr>
                <a:bgClr>
                  <a:srgbClr val="44546A">
                    <a:lumMod val="20000"/>
                    <a:lumOff val="80000"/>
                  </a:srgbClr>
                </a:bgClr>
              </a:pattFill>
              <a:effectLst>
                <a:outerShdw dist="38100" dir="2640000" algn="bl" rotWithShape="0">
                  <a:srgbClr val="44546A">
                    <a:lumMod val="75000"/>
                  </a:srgbClr>
                </a:outerShdw>
              </a:effectLst>
              <a:uLnTx/>
              <a:uFillTx/>
              <a:latin typeface="Tw Cen MT" panose="020B0602020104020603"/>
              <a:ea typeface="+mn-ea"/>
              <a:cs typeface="+mn-cs"/>
            </a:endParaRPr>
          </a:p>
        </p:txBody>
      </p:sp>
    </p:spTree>
    <p:extLst>
      <p:ext uri="{BB962C8B-B14F-4D97-AF65-F5344CB8AC3E}">
        <p14:creationId xmlns:p14="http://schemas.microsoft.com/office/powerpoint/2010/main" val="2549983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3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3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3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3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4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4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42"/>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nodeType="clickEffect">
                                  <p:stCondLst>
                                    <p:cond delay="0"/>
                                  </p:stCondLst>
                                  <p:childTnLst>
                                    <p:set>
                                      <p:cBhvr>
                                        <p:cTn id="38" dur="1" fill="hold">
                                          <p:stCondLst>
                                            <p:cond delay="0"/>
                                          </p:stCondLst>
                                        </p:cTn>
                                        <p:tgtEl>
                                          <p:spTgt spid="4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5886" y="304424"/>
            <a:ext cx="5795962" cy="707849"/>
          </a:xfrm>
        </p:spPr>
        <p:txBody>
          <a:bodyPr>
            <a:normAutofit/>
          </a:bodyPr>
          <a:lstStyle/>
          <a:p>
            <a:r>
              <a:rPr lang="en-GB" sz="3600" b="1" dirty="0">
                <a:solidFill>
                  <a:schemeClr val="bg1"/>
                </a:solidFill>
              </a:rPr>
              <a:t>Vocabulary flashcards</a:t>
            </a:r>
          </a:p>
        </p:txBody>
      </p:sp>
      <p:sp>
        <p:nvSpPr>
          <p:cNvPr id="10" name="Title 3"/>
          <p:cNvSpPr txBox="1">
            <a:spLocks/>
          </p:cNvSpPr>
          <p:nvPr/>
        </p:nvSpPr>
        <p:spPr>
          <a:xfrm>
            <a:off x="300038" y="338225"/>
            <a:ext cx="6353010" cy="7078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endParaRPr lang="en-GB" sz="3600" b="1" dirty="0">
              <a:solidFill>
                <a:schemeClr val="bg1"/>
              </a:solidFill>
            </a:endParaRPr>
          </a:p>
        </p:txBody>
      </p:sp>
      <p:pic>
        <p:nvPicPr>
          <p:cNvPr id="1026" name="Picture 2" descr="Teacher, Blackboard, Teach, The Classroom, Clipart">
            <a:extLst>
              <a:ext uri="{FF2B5EF4-FFF2-40B4-BE49-F238E27FC236}">
                <a16:creationId xmlns:a16="http://schemas.microsoft.com/office/drawing/2014/main" id="{FF4472AE-E673-4AC5-AC49-F5841E9126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3710" y="1012273"/>
            <a:ext cx="3456276" cy="345627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ACA71FC-D9BB-44BE-9FE7-818BD5ED425A}"/>
              </a:ext>
            </a:extLst>
          </p:cNvPr>
          <p:cNvSpPr txBox="1"/>
          <p:nvPr/>
        </p:nvSpPr>
        <p:spPr>
          <a:xfrm>
            <a:off x="4074648" y="5013706"/>
            <a:ext cx="3734400" cy="584775"/>
          </a:xfrm>
          <a:prstGeom prst="rect">
            <a:avLst/>
          </a:prstGeom>
          <a:noFill/>
        </p:spPr>
        <p:txBody>
          <a:bodyPr wrap="square" rtlCol="0">
            <a:spAutoFit/>
          </a:bodyPr>
          <a:lstStyle/>
          <a:p>
            <a:pPr algn="ctr"/>
            <a:r>
              <a:rPr lang="en-GB" sz="3200" dirty="0">
                <a:solidFill>
                  <a:srgbClr val="1F4E79"/>
                </a:solidFill>
                <a:latin typeface="Century Gothic" panose="020B0502020202020204" pitchFamily="34" charset="0"/>
              </a:rPr>
              <a:t>[female teacher]</a:t>
            </a:r>
          </a:p>
        </p:txBody>
      </p:sp>
      <p:sp>
        <p:nvSpPr>
          <p:cNvPr id="53" name="TextBox 52">
            <a:extLst>
              <a:ext uri="{FF2B5EF4-FFF2-40B4-BE49-F238E27FC236}">
                <a16:creationId xmlns:a16="http://schemas.microsoft.com/office/drawing/2014/main" id="{F204D7E1-CAF7-4C39-9F98-74EFF26FA7DF}"/>
              </a:ext>
            </a:extLst>
          </p:cNvPr>
          <p:cNvSpPr txBox="1"/>
          <p:nvPr/>
        </p:nvSpPr>
        <p:spPr>
          <a:xfrm>
            <a:off x="4074648" y="5013706"/>
            <a:ext cx="3734400" cy="584775"/>
          </a:xfrm>
          <a:prstGeom prst="rect">
            <a:avLst/>
          </a:prstGeom>
          <a:solidFill>
            <a:schemeClr val="bg1"/>
          </a:solidFill>
        </p:spPr>
        <p:txBody>
          <a:bodyPr wrap="square" rtlCol="0">
            <a:spAutoFit/>
          </a:bodyPr>
          <a:lstStyle/>
          <a:p>
            <a:pPr algn="ctr"/>
            <a:r>
              <a:rPr lang="en-GB" sz="3200" dirty="0">
                <a:solidFill>
                  <a:srgbClr val="1F4E79"/>
                </a:solidFill>
                <a:latin typeface="Century Gothic" panose="020B0502020202020204" pitchFamily="34" charset="0"/>
              </a:rPr>
              <a:t>die </a:t>
            </a:r>
            <a:r>
              <a:rPr lang="en-GB" sz="3200" dirty="0" err="1">
                <a:solidFill>
                  <a:srgbClr val="1F4E79"/>
                </a:solidFill>
                <a:latin typeface="Century Gothic" panose="020B0502020202020204" pitchFamily="34" charset="0"/>
              </a:rPr>
              <a:t>Lehrerin</a:t>
            </a:r>
            <a:endParaRPr lang="en-GB" sz="3200" dirty="0">
              <a:solidFill>
                <a:srgbClr val="1F4E79"/>
              </a:solidFill>
              <a:latin typeface="Century Gothic" panose="020B0502020202020204" pitchFamily="34" charset="0"/>
            </a:endParaRPr>
          </a:p>
        </p:txBody>
      </p:sp>
    </p:spTree>
    <p:extLst>
      <p:ext uri="{BB962C8B-B14F-4D97-AF65-F5344CB8AC3E}">
        <p14:creationId xmlns:p14="http://schemas.microsoft.com/office/powerpoint/2010/main" val="1246878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5886" y="304424"/>
            <a:ext cx="5795962" cy="707849"/>
          </a:xfrm>
        </p:spPr>
        <p:txBody>
          <a:bodyPr>
            <a:normAutofit/>
          </a:bodyPr>
          <a:lstStyle/>
          <a:p>
            <a:r>
              <a:rPr lang="en-GB" sz="3600" b="1" dirty="0">
                <a:solidFill>
                  <a:schemeClr val="bg1"/>
                </a:solidFill>
              </a:rPr>
              <a:t>Vocabulary flashcards</a:t>
            </a:r>
          </a:p>
        </p:txBody>
      </p:sp>
      <p:sp>
        <p:nvSpPr>
          <p:cNvPr id="10" name="Title 3"/>
          <p:cNvSpPr txBox="1">
            <a:spLocks/>
          </p:cNvSpPr>
          <p:nvPr/>
        </p:nvSpPr>
        <p:spPr>
          <a:xfrm>
            <a:off x="300038" y="338225"/>
            <a:ext cx="6353010" cy="7078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endParaRPr lang="en-GB" sz="3600" b="1" dirty="0">
              <a:solidFill>
                <a:schemeClr val="bg1"/>
              </a:solidFill>
            </a:endParaRPr>
          </a:p>
        </p:txBody>
      </p:sp>
      <p:sp>
        <p:nvSpPr>
          <p:cNvPr id="3" name="TextBox 2">
            <a:extLst>
              <a:ext uri="{FF2B5EF4-FFF2-40B4-BE49-F238E27FC236}">
                <a16:creationId xmlns:a16="http://schemas.microsoft.com/office/drawing/2014/main" id="{6ACA71FC-D9BB-44BE-9FE7-818BD5ED425A}"/>
              </a:ext>
            </a:extLst>
          </p:cNvPr>
          <p:cNvSpPr txBox="1"/>
          <p:nvPr/>
        </p:nvSpPr>
        <p:spPr>
          <a:xfrm>
            <a:off x="4074648" y="5013706"/>
            <a:ext cx="3734400" cy="584775"/>
          </a:xfrm>
          <a:prstGeom prst="rect">
            <a:avLst/>
          </a:prstGeom>
          <a:noFill/>
        </p:spPr>
        <p:txBody>
          <a:bodyPr wrap="square" rtlCol="0">
            <a:spAutoFit/>
          </a:bodyPr>
          <a:lstStyle/>
          <a:p>
            <a:pPr algn="ctr"/>
            <a:r>
              <a:rPr lang="en-GB" sz="3200" dirty="0">
                <a:solidFill>
                  <a:srgbClr val="1F4E79"/>
                </a:solidFill>
                <a:latin typeface="Century Gothic" panose="020B0502020202020204" pitchFamily="34" charset="0"/>
              </a:rPr>
              <a:t>[male singer]</a:t>
            </a:r>
          </a:p>
        </p:txBody>
      </p:sp>
      <p:sp>
        <p:nvSpPr>
          <p:cNvPr id="53" name="TextBox 52">
            <a:extLst>
              <a:ext uri="{FF2B5EF4-FFF2-40B4-BE49-F238E27FC236}">
                <a16:creationId xmlns:a16="http://schemas.microsoft.com/office/drawing/2014/main" id="{F204D7E1-CAF7-4C39-9F98-74EFF26FA7DF}"/>
              </a:ext>
            </a:extLst>
          </p:cNvPr>
          <p:cNvSpPr txBox="1"/>
          <p:nvPr/>
        </p:nvSpPr>
        <p:spPr>
          <a:xfrm>
            <a:off x="4074648" y="5013705"/>
            <a:ext cx="3734400" cy="584775"/>
          </a:xfrm>
          <a:prstGeom prst="rect">
            <a:avLst/>
          </a:prstGeom>
          <a:solidFill>
            <a:schemeClr val="bg1"/>
          </a:solidFill>
        </p:spPr>
        <p:txBody>
          <a:bodyPr wrap="square" rtlCol="0">
            <a:spAutoFit/>
          </a:bodyPr>
          <a:lstStyle/>
          <a:p>
            <a:pPr algn="ctr"/>
            <a:r>
              <a:rPr lang="en-GB" sz="3200" dirty="0">
                <a:solidFill>
                  <a:srgbClr val="1F4E79"/>
                </a:solidFill>
                <a:latin typeface="Century Gothic" panose="020B0502020202020204" pitchFamily="34" charset="0"/>
              </a:rPr>
              <a:t>der </a:t>
            </a:r>
            <a:r>
              <a:rPr lang="en-GB" sz="3200" dirty="0" err="1">
                <a:solidFill>
                  <a:srgbClr val="1F4E79"/>
                </a:solidFill>
                <a:latin typeface="Century Gothic" panose="020B0502020202020204" pitchFamily="34" charset="0"/>
              </a:rPr>
              <a:t>Sänger</a:t>
            </a:r>
            <a:endParaRPr lang="en-GB" sz="3200" dirty="0">
              <a:solidFill>
                <a:srgbClr val="1F4E79"/>
              </a:solidFill>
              <a:latin typeface="Century Gothic" panose="020B0502020202020204" pitchFamily="34" charset="0"/>
            </a:endParaRPr>
          </a:p>
        </p:txBody>
      </p:sp>
      <p:pic>
        <p:nvPicPr>
          <p:cNvPr id="2052" name="Picture 4" descr="Karaoke, Logo, Microphone, Singer, Man, Person, Music">
            <a:extLst>
              <a:ext uri="{FF2B5EF4-FFF2-40B4-BE49-F238E27FC236}">
                <a16:creationId xmlns:a16="http://schemas.microsoft.com/office/drawing/2014/main" id="{BE5CC53E-3FFA-4D64-89D2-17F23D65D7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81800" y="679546"/>
            <a:ext cx="4028400" cy="402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684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5886" y="304424"/>
            <a:ext cx="5795962" cy="707849"/>
          </a:xfrm>
        </p:spPr>
        <p:txBody>
          <a:bodyPr>
            <a:normAutofit/>
          </a:bodyPr>
          <a:lstStyle/>
          <a:p>
            <a:r>
              <a:rPr lang="en-GB" sz="3600" b="1" dirty="0">
                <a:solidFill>
                  <a:schemeClr val="bg1"/>
                </a:solidFill>
              </a:rPr>
              <a:t>Vocabulary flashcards</a:t>
            </a:r>
          </a:p>
        </p:txBody>
      </p:sp>
      <p:sp>
        <p:nvSpPr>
          <p:cNvPr id="10" name="Title 3"/>
          <p:cNvSpPr txBox="1">
            <a:spLocks/>
          </p:cNvSpPr>
          <p:nvPr/>
        </p:nvSpPr>
        <p:spPr>
          <a:xfrm>
            <a:off x="300038" y="338225"/>
            <a:ext cx="6353010" cy="7078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endParaRPr lang="en-GB" sz="3600" b="1" dirty="0">
              <a:solidFill>
                <a:schemeClr val="bg1"/>
              </a:solidFill>
            </a:endParaRPr>
          </a:p>
        </p:txBody>
      </p:sp>
      <p:sp>
        <p:nvSpPr>
          <p:cNvPr id="3" name="TextBox 2">
            <a:extLst>
              <a:ext uri="{FF2B5EF4-FFF2-40B4-BE49-F238E27FC236}">
                <a16:creationId xmlns:a16="http://schemas.microsoft.com/office/drawing/2014/main" id="{6ACA71FC-D9BB-44BE-9FE7-818BD5ED425A}"/>
              </a:ext>
            </a:extLst>
          </p:cNvPr>
          <p:cNvSpPr txBox="1"/>
          <p:nvPr/>
        </p:nvSpPr>
        <p:spPr>
          <a:xfrm>
            <a:off x="4074648" y="5013706"/>
            <a:ext cx="3734400" cy="584775"/>
          </a:xfrm>
          <a:prstGeom prst="rect">
            <a:avLst/>
          </a:prstGeom>
          <a:noFill/>
        </p:spPr>
        <p:txBody>
          <a:bodyPr wrap="square" rtlCol="0">
            <a:spAutoFit/>
          </a:bodyPr>
          <a:lstStyle/>
          <a:p>
            <a:pPr algn="ctr"/>
            <a:r>
              <a:rPr lang="en-GB" sz="3200" dirty="0">
                <a:solidFill>
                  <a:srgbClr val="1F4E79"/>
                </a:solidFill>
                <a:latin typeface="Century Gothic" panose="020B0502020202020204" pitchFamily="34" charset="0"/>
              </a:rPr>
              <a:t>[female singer]</a:t>
            </a:r>
          </a:p>
        </p:txBody>
      </p:sp>
      <p:sp>
        <p:nvSpPr>
          <p:cNvPr id="53" name="TextBox 52">
            <a:extLst>
              <a:ext uri="{FF2B5EF4-FFF2-40B4-BE49-F238E27FC236}">
                <a16:creationId xmlns:a16="http://schemas.microsoft.com/office/drawing/2014/main" id="{F204D7E1-CAF7-4C39-9F98-74EFF26FA7DF}"/>
              </a:ext>
            </a:extLst>
          </p:cNvPr>
          <p:cNvSpPr txBox="1"/>
          <p:nvPr/>
        </p:nvSpPr>
        <p:spPr>
          <a:xfrm>
            <a:off x="4074648" y="5013705"/>
            <a:ext cx="3734400" cy="584775"/>
          </a:xfrm>
          <a:prstGeom prst="rect">
            <a:avLst/>
          </a:prstGeom>
          <a:solidFill>
            <a:schemeClr val="bg1"/>
          </a:solidFill>
        </p:spPr>
        <p:txBody>
          <a:bodyPr wrap="square" rtlCol="0">
            <a:spAutoFit/>
          </a:bodyPr>
          <a:lstStyle/>
          <a:p>
            <a:pPr algn="ctr"/>
            <a:r>
              <a:rPr lang="en-GB" sz="3200" dirty="0">
                <a:solidFill>
                  <a:srgbClr val="1F4E79"/>
                </a:solidFill>
                <a:latin typeface="Century Gothic" panose="020B0502020202020204" pitchFamily="34" charset="0"/>
              </a:rPr>
              <a:t>die </a:t>
            </a:r>
            <a:r>
              <a:rPr lang="en-GB" sz="3200" dirty="0" err="1">
                <a:solidFill>
                  <a:srgbClr val="1F4E79"/>
                </a:solidFill>
                <a:latin typeface="Century Gothic" panose="020B0502020202020204" pitchFamily="34" charset="0"/>
              </a:rPr>
              <a:t>Sängerin</a:t>
            </a:r>
            <a:endParaRPr lang="en-GB" sz="3200" dirty="0">
              <a:solidFill>
                <a:srgbClr val="1F4E79"/>
              </a:solidFill>
              <a:latin typeface="Century Gothic" panose="020B0502020202020204" pitchFamily="34" charset="0"/>
            </a:endParaRPr>
          </a:p>
        </p:txBody>
      </p:sp>
      <p:pic>
        <p:nvPicPr>
          <p:cNvPr id="2050" name="Picture 2" descr="Silhouette, Singing, Woman, Entertainment, Emotion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2815" y="801278"/>
            <a:ext cx="1758066" cy="35161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0679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5886" y="304424"/>
            <a:ext cx="5795962" cy="707849"/>
          </a:xfrm>
        </p:spPr>
        <p:txBody>
          <a:bodyPr>
            <a:normAutofit/>
          </a:bodyPr>
          <a:lstStyle/>
          <a:p>
            <a:r>
              <a:rPr lang="en-GB" sz="3600" b="1" dirty="0">
                <a:solidFill>
                  <a:schemeClr val="bg1"/>
                </a:solidFill>
              </a:rPr>
              <a:t>Vocabulary flashcards</a:t>
            </a:r>
          </a:p>
        </p:txBody>
      </p:sp>
      <p:sp>
        <p:nvSpPr>
          <p:cNvPr id="10" name="Title 3"/>
          <p:cNvSpPr txBox="1">
            <a:spLocks/>
          </p:cNvSpPr>
          <p:nvPr/>
        </p:nvSpPr>
        <p:spPr>
          <a:xfrm>
            <a:off x="300038" y="338225"/>
            <a:ext cx="6353010" cy="7078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endParaRPr lang="en-GB" sz="3600" b="1" dirty="0">
              <a:solidFill>
                <a:schemeClr val="bg1"/>
              </a:solidFill>
            </a:endParaRPr>
          </a:p>
        </p:txBody>
      </p:sp>
      <p:sp>
        <p:nvSpPr>
          <p:cNvPr id="3" name="TextBox 2">
            <a:extLst>
              <a:ext uri="{FF2B5EF4-FFF2-40B4-BE49-F238E27FC236}">
                <a16:creationId xmlns:a16="http://schemas.microsoft.com/office/drawing/2014/main" id="{6ACA71FC-D9BB-44BE-9FE7-818BD5ED425A}"/>
              </a:ext>
            </a:extLst>
          </p:cNvPr>
          <p:cNvSpPr txBox="1"/>
          <p:nvPr/>
        </p:nvSpPr>
        <p:spPr>
          <a:xfrm>
            <a:off x="4074648" y="5013706"/>
            <a:ext cx="3734400" cy="584775"/>
          </a:xfrm>
          <a:prstGeom prst="rect">
            <a:avLst/>
          </a:prstGeom>
          <a:noFill/>
        </p:spPr>
        <p:txBody>
          <a:bodyPr wrap="square" rtlCol="0">
            <a:spAutoFit/>
          </a:bodyPr>
          <a:lstStyle/>
          <a:p>
            <a:pPr algn="ctr"/>
            <a:r>
              <a:rPr lang="en-GB" sz="3200" dirty="0">
                <a:solidFill>
                  <a:srgbClr val="1F4E79"/>
                </a:solidFill>
                <a:latin typeface="Century Gothic" panose="020B0502020202020204" pitchFamily="34" charset="0"/>
              </a:rPr>
              <a:t>[film]</a:t>
            </a:r>
          </a:p>
        </p:txBody>
      </p:sp>
      <p:sp>
        <p:nvSpPr>
          <p:cNvPr id="53" name="TextBox 52">
            <a:extLst>
              <a:ext uri="{FF2B5EF4-FFF2-40B4-BE49-F238E27FC236}">
                <a16:creationId xmlns:a16="http://schemas.microsoft.com/office/drawing/2014/main" id="{F204D7E1-CAF7-4C39-9F98-74EFF26FA7DF}"/>
              </a:ext>
            </a:extLst>
          </p:cNvPr>
          <p:cNvSpPr txBox="1"/>
          <p:nvPr/>
        </p:nvSpPr>
        <p:spPr>
          <a:xfrm>
            <a:off x="4074648" y="5012352"/>
            <a:ext cx="3734400" cy="584775"/>
          </a:xfrm>
          <a:prstGeom prst="rect">
            <a:avLst/>
          </a:prstGeom>
          <a:solidFill>
            <a:schemeClr val="bg1"/>
          </a:solidFill>
        </p:spPr>
        <p:txBody>
          <a:bodyPr wrap="square" rtlCol="0">
            <a:spAutoFit/>
          </a:bodyPr>
          <a:lstStyle/>
          <a:p>
            <a:pPr algn="ctr"/>
            <a:r>
              <a:rPr lang="en-GB" sz="3200" dirty="0">
                <a:solidFill>
                  <a:srgbClr val="1F4E79"/>
                </a:solidFill>
                <a:latin typeface="Century Gothic" panose="020B0502020202020204" pitchFamily="34" charset="0"/>
              </a:rPr>
              <a:t>der Film</a:t>
            </a:r>
          </a:p>
        </p:txBody>
      </p:sp>
      <p:pic>
        <p:nvPicPr>
          <p:cNvPr id="1030" name="Picture 6" descr="Video Clip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94534" y="1474590"/>
            <a:ext cx="2857500" cy="2695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6176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5886" y="304424"/>
            <a:ext cx="5795962" cy="707849"/>
          </a:xfrm>
        </p:spPr>
        <p:txBody>
          <a:bodyPr>
            <a:normAutofit/>
          </a:bodyPr>
          <a:lstStyle/>
          <a:p>
            <a:r>
              <a:rPr lang="en-GB" sz="3600" b="1" dirty="0">
                <a:solidFill>
                  <a:schemeClr val="bg1"/>
                </a:solidFill>
              </a:rPr>
              <a:t>Vocabulary flashcards</a:t>
            </a:r>
          </a:p>
        </p:txBody>
      </p:sp>
      <p:sp>
        <p:nvSpPr>
          <p:cNvPr id="10" name="Title 3"/>
          <p:cNvSpPr txBox="1">
            <a:spLocks/>
          </p:cNvSpPr>
          <p:nvPr/>
        </p:nvSpPr>
        <p:spPr>
          <a:xfrm>
            <a:off x="300038" y="338225"/>
            <a:ext cx="6353010" cy="7078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endParaRPr lang="en-GB" sz="3600" b="1" dirty="0">
              <a:solidFill>
                <a:schemeClr val="bg1"/>
              </a:solidFill>
            </a:endParaRPr>
          </a:p>
        </p:txBody>
      </p:sp>
      <p:sp>
        <p:nvSpPr>
          <p:cNvPr id="3" name="TextBox 2">
            <a:extLst>
              <a:ext uri="{FF2B5EF4-FFF2-40B4-BE49-F238E27FC236}">
                <a16:creationId xmlns:a16="http://schemas.microsoft.com/office/drawing/2014/main" id="{6ACA71FC-D9BB-44BE-9FE7-818BD5ED425A}"/>
              </a:ext>
            </a:extLst>
          </p:cNvPr>
          <p:cNvSpPr txBox="1"/>
          <p:nvPr/>
        </p:nvSpPr>
        <p:spPr>
          <a:xfrm>
            <a:off x="4074648" y="5013706"/>
            <a:ext cx="3734400" cy="584775"/>
          </a:xfrm>
          <a:prstGeom prst="rect">
            <a:avLst/>
          </a:prstGeom>
          <a:noFill/>
        </p:spPr>
        <p:txBody>
          <a:bodyPr wrap="square" rtlCol="0">
            <a:spAutoFit/>
          </a:bodyPr>
          <a:lstStyle/>
          <a:p>
            <a:pPr algn="ctr"/>
            <a:r>
              <a:rPr lang="en-GB" sz="3200" dirty="0">
                <a:solidFill>
                  <a:srgbClr val="1F4E79"/>
                </a:solidFill>
                <a:latin typeface="Century Gothic" panose="020B0502020202020204" pitchFamily="34" charset="0"/>
              </a:rPr>
              <a:t>[band]</a:t>
            </a:r>
          </a:p>
        </p:txBody>
      </p:sp>
      <p:sp>
        <p:nvSpPr>
          <p:cNvPr id="53" name="TextBox 52">
            <a:extLst>
              <a:ext uri="{FF2B5EF4-FFF2-40B4-BE49-F238E27FC236}">
                <a16:creationId xmlns:a16="http://schemas.microsoft.com/office/drawing/2014/main" id="{F204D7E1-CAF7-4C39-9F98-74EFF26FA7DF}"/>
              </a:ext>
            </a:extLst>
          </p:cNvPr>
          <p:cNvSpPr txBox="1"/>
          <p:nvPr/>
        </p:nvSpPr>
        <p:spPr>
          <a:xfrm>
            <a:off x="4074647" y="5013706"/>
            <a:ext cx="3734400" cy="584775"/>
          </a:xfrm>
          <a:prstGeom prst="rect">
            <a:avLst/>
          </a:prstGeom>
          <a:solidFill>
            <a:schemeClr val="bg1"/>
          </a:solidFill>
        </p:spPr>
        <p:txBody>
          <a:bodyPr wrap="square" rtlCol="0">
            <a:spAutoFit/>
          </a:bodyPr>
          <a:lstStyle/>
          <a:p>
            <a:pPr algn="ctr"/>
            <a:r>
              <a:rPr lang="en-GB" sz="3200" dirty="0">
                <a:solidFill>
                  <a:srgbClr val="1F4E79"/>
                </a:solidFill>
                <a:latin typeface="Century Gothic" panose="020B0502020202020204" pitchFamily="34" charset="0"/>
              </a:rPr>
              <a:t>die Band</a:t>
            </a:r>
          </a:p>
        </p:txBody>
      </p:sp>
      <p:pic>
        <p:nvPicPr>
          <p:cNvPr id="4098" name="Picture 2" descr="Band, Silhouette, Drums, Guitar, Electric, Rock">
            <a:extLst>
              <a:ext uri="{FF2B5EF4-FFF2-40B4-BE49-F238E27FC236}">
                <a16:creationId xmlns:a16="http://schemas.microsoft.com/office/drawing/2014/main" id="{CE2DF68C-0D2D-4399-B20E-FF2D160CF3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9501" y="1012273"/>
            <a:ext cx="6044693" cy="3494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564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5886" y="304424"/>
            <a:ext cx="5795962" cy="707849"/>
          </a:xfrm>
        </p:spPr>
        <p:txBody>
          <a:bodyPr>
            <a:normAutofit/>
          </a:bodyPr>
          <a:lstStyle/>
          <a:p>
            <a:r>
              <a:rPr lang="en-GB" sz="3600" b="1" dirty="0">
                <a:solidFill>
                  <a:schemeClr val="bg1"/>
                </a:solidFill>
              </a:rPr>
              <a:t>Vocabulary flashcards</a:t>
            </a:r>
          </a:p>
        </p:txBody>
      </p:sp>
      <p:sp>
        <p:nvSpPr>
          <p:cNvPr id="10" name="Title 3"/>
          <p:cNvSpPr txBox="1">
            <a:spLocks/>
          </p:cNvSpPr>
          <p:nvPr/>
        </p:nvSpPr>
        <p:spPr>
          <a:xfrm>
            <a:off x="300038" y="338225"/>
            <a:ext cx="6353010" cy="7078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endParaRPr lang="en-GB" sz="3600" b="1" dirty="0">
              <a:solidFill>
                <a:schemeClr val="bg1"/>
              </a:solidFill>
            </a:endParaRPr>
          </a:p>
        </p:txBody>
      </p:sp>
      <p:sp>
        <p:nvSpPr>
          <p:cNvPr id="3" name="TextBox 2">
            <a:extLst>
              <a:ext uri="{FF2B5EF4-FFF2-40B4-BE49-F238E27FC236}">
                <a16:creationId xmlns:a16="http://schemas.microsoft.com/office/drawing/2014/main" id="{6ACA71FC-D9BB-44BE-9FE7-818BD5ED425A}"/>
              </a:ext>
            </a:extLst>
          </p:cNvPr>
          <p:cNvSpPr txBox="1"/>
          <p:nvPr/>
        </p:nvSpPr>
        <p:spPr>
          <a:xfrm>
            <a:off x="4074648" y="5013706"/>
            <a:ext cx="3734400" cy="584775"/>
          </a:xfrm>
          <a:prstGeom prst="rect">
            <a:avLst/>
          </a:prstGeom>
          <a:noFill/>
        </p:spPr>
        <p:txBody>
          <a:bodyPr wrap="square" rtlCol="0">
            <a:spAutoFit/>
          </a:bodyPr>
          <a:lstStyle/>
          <a:p>
            <a:pPr algn="ctr"/>
            <a:r>
              <a:rPr lang="en-GB" sz="3200" dirty="0">
                <a:solidFill>
                  <a:srgbClr val="1F4E79"/>
                </a:solidFill>
                <a:latin typeface="Century Gothic" panose="020B0502020202020204" pitchFamily="34" charset="0"/>
              </a:rPr>
              <a:t>[book]</a:t>
            </a:r>
          </a:p>
        </p:txBody>
      </p:sp>
      <p:sp>
        <p:nvSpPr>
          <p:cNvPr id="53" name="TextBox 52">
            <a:extLst>
              <a:ext uri="{FF2B5EF4-FFF2-40B4-BE49-F238E27FC236}">
                <a16:creationId xmlns:a16="http://schemas.microsoft.com/office/drawing/2014/main" id="{F204D7E1-CAF7-4C39-9F98-74EFF26FA7DF}"/>
              </a:ext>
            </a:extLst>
          </p:cNvPr>
          <p:cNvSpPr txBox="1"/>
          <p:nvPr/>
        </p:nvSpPr>
        <p:spPr>
          <a:xfrm>
            <a:off x="4074648" y="5013706"/>
            <a:ext cx="3734400" cy="584775"/>
          </a:xfrm>
          <a:prstGeom prst="rect">
            <a:avLst/>
          </a:prstGeom>
          <a:solidFill>
            <a:schemeClr val="bg1"/>
          </a:solidFill>
        </p:spPr>
        <p:txBody>
          <a:bodyPr wrap="square" rtlCol="0">
            <a:spAutoFit/>
          </a:bodyPr>
          <a:lstStyle/>
          <a:p>
            <a:pPr algn="ctr"/>
            <a:r>
              <a:rPr lang="en-GB" sz="3200" dirty="0">
                <a:solidFill>
                  <a:srgbClr val="1F4E79"/>
                </a:solidFill>
                <a:latin typeface="Century Gothic" panose="020B0502020202020204" pitchFamily="34" charset="0"/>
              </a:rPr>
              <a:t>das Buch</a:t>
            </a:r>
          </a:p>
        </p:txBody>
      </p:sp>
      <p:pic>
        <p:nvPicPr>
          <p:cNvPr id="11" name="Picture 10">
            <a:extLst>
              <a:ext uri="{FF2B5EF4-FFF2-40B4-BE49-F238E27FC236}">
                <a16:creationId xmlns:a16="http://schemas.microsoft.com/office/drawing/2014/main" id="{C8B213A2-FF49-496B-8E35-C46F561B3F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29079" y="1126368"/>
            <a:ext cx="3533842" cy="3298252"/>
          </a:xfrm>
          <a:prstGeom prst="rect">
            <a:avLst/>
          </a:prstGeom>
        </p:spPr>
      </p:pic>
    </p:spTree>
    <p:extLst>
      <p:ext uri="{BB962C8B-B14F-4D97-AF65-F5344CB8AC3E}">
        <p14:creationId xmlns:p14="http://schemas.microsoft.com/office/powerpoint/2010/main" val="3817703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5B6AB3-7F34-E544-97A3-138315B8599D}"/>
              </a:ext>
            </a:extLst>
          </p:cNvPr>
          <p:cNvSpPr txBox="1"/>
          <p:nvPr/>
        </p:nvSpPr>
        <p:spPr>
          <a:xfrm>
            <a:off x="104707" y="869728"/>
            <a:ext cx="12192000" cy="433965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38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Wie </a:t>
            </a:r>
            <a:r>
              <a:rPr kumimoji="0" lang="en-GB" sz="13800" b="1" i="0" u="none" strike="noStrike" kern="1200" cap="none" spc="0" normalizeH="0" baseline="0" noProof="0" dirty="0" err="1">
                <a:ln>
                  <a:noFill/>
                </a:ln>
                <a:solidFill>
                  <a:srgbClr val="5B9BD5">
                    <a:lumMod val="50000"/>
                  </a:srgbClr>
                </a:solidFill>
                <a:effectLst/>
                <a:uLnTx/>
                <a:uFillTx/>
                <a:latin typeface="Century Gothic" panose="020B0502020202020204" pitchFamily="34" charset="0"/>
                <a:ea typeface="+mn-ea"/>
                <a:cs typeface="+mn-cs"/>
              </a:rPr>
              <a:t>schreibt</a:t>
            </a:r>
            <a:r>
              <a:rPr kumimoji="0" lang="en-GB" sz="138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 man…</a:t>
            </a:r>
          </a:p>
        </p:txBody>
      </p:sp>
    </p:spTree>
    <p:extLst>
      <p:ext uri="{BB962C8B-B14F-4D97-AF65-F5344CB8AC3E}">
        <p14:creationId xmlns:p14="http://schemas.microsoft.com/office/powerpoint/2010/main" val="672682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5886" y="304424"/>
            <a:ext cx="5795962" cy="707849"/>
          </a:xfrm>
        </p:spPr>
        <p:txBody>
          <a:bodyPr>
            <a:normAutofit/>
          </a:bodyPr>
          <a:lstStyle/>
          <a:p>
            <a:r>
              <a:rPr lang="en-GB" sz="3600" b="1" dirty="0">
                <a:solidFill>
                  <a:schemeClr val="bg1"/>
                </a:solidFill>
              </a:rPr>
              <a:t>Vocabulary flashcards</a:t>
            </a:r>
          </a:p>
        </p:txBody>
      </p:sp>
      <p:sp>
        <p:nvSpPr>
          <p:cNvPr id="10" name="Title 3"/>
          <p:cNvSpPr txBox="1">
            <a:spLocks/>
          </p:cNvSpPr>
          <p:nvPr/>
        </p:nvSpPr>
        <p:spPr>
          <a:xfrm>
            <a:off x="300038" y="338225"/>
            <a:ext cx="6353010" cy="7078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endParaRPr lang="en-GB" sz="3600" b="1" dirty="0">
              <a:solidFill>
                <a:schemeClr val="bg1"/>
              </a:solidFill>
            </a:endParaRPr>
          </a:p>
        </p:txBody>
      </p:sp>
      <p:sp>
        <p:nvSpPr>
          <p:cNvPr id="3" name="TextBox 2">
            <a:extLst>
              <a:ext uri="{FF2B5EF4-FFF2-40B4-BE49-F238E27FC236}">
                <a16:creationId xmlns:a16="http://schemas.microsoft.com/office/drawing/2014/main" id="{6ACA71FC-D9BB-44BE-9FE7-818BD5ED425A}"/>
              </a:ext>
            </a:extLst>
          </p:cNvPr>
          <p:cNvSpPr txBox="1"/>
          <p:nvPr/>
        </p:nvSpPr>
        <p:spPr>
          <a:xfrm>
            <a:off x="4074648" y="5013706"/>
            <a:ext cx="3734400" cy="584775"/>
          </a:xfrm>
          <a:prstGeom prst="rect">
            <a:avLst/>
          </a:prstGeom>
          <a:noFill/>
        </p:spPr>
        <p:txBody>
          <a:bodyPr wrap="square" rtlCol="0">
            <a:spAutoFit/>
          </a:bodyPr>
          <a:lstStyle/>
          <a:p>
            <a:pPr algn="ctr"/>
            <a:r>
              <a:rPr lang="en-GB" sz="3200" dirty="0">
                <a:solidFill>
                  <a:srgbClr val="1F4E79"/>
                </a:solidFill>
                <a:latin typeface="Century Gothic" panose="020B0502020202020204" pitchFamily="34" charset="0"/>
              </a:rPr>
              <a:t>[song]</a:t>
            </a:r>
          </a:p>
        </p:txBody>
      </p:sp>
      <p:sp>
        <p:nvSpPr>
          <p:cNvPr id="53" name="TextBox 52">
            <a:extLst>
              <a:ext uri="{FF2B5EF4-FFF2-40B4-BE49-F238E27FC236}">
                <a16:creationId xmlns:a16="http://schemas.microsoft.com/office/drawing/2014/main" id="{F204D7E1-CAF7-4C39-9F98-74EFF26FA7DF}"/>
              </a:ext>
            </a:extLst>
          </p:cNvPr>
          <p:cNvSpPr txBox="1"/>
          <p:nvPr/>
        </p:nvSpPr>
        <p:spPr>
          <a:xfrm>
            <a:off x="4074648" y="4957428"/>
            <a:ext cx="3734400" cy="584775"/>
          </a:xfrm>
          <a:prstGeom prst="rect">
            <a:avLst/>
          </a:prstGeom>
          <a:solidFill>
            <a:schemeClr val="bg1"/>
          </a:solidFill>
        </p:spPr>
        <p:txBody>
          <a:bodyPr wrap="square" rtlCol="0">
            <a:spAutoFit/>
          </a:bodyPr>
          <a:lstStyle/>
          <a:p>
            <a:pPr algn="ctr"/>
            <a:r>
              <a:rPr lang="en-GB" sz="3200" dirty="0">
                <a:solidFill>
                  <a:srgbClr val="1F4E79"/>
                </a:solidFill>
                <a:latin typeface="Century Gothic" panose="020B0502020202020204" pitchFamily="34" charset="0"/>
              </a:rPr>
              <a:t>das </a:t>
            </a:r>
            <a:r>
              <a:rPr lang="en-GB" sz="3200" dirty="0" smtClean="0">
                <a:solidFill>
                  <a:srgbClr val="1F4E79"/>
                </a:solidFill>
                <a:latin typeface="Century Gothic" panose="020B0502020202020204" pitchFamily="34" charset="0"/>
              </a:rPr>
              <a:t>Lied </a:t>
            </a:r>
            <a:endParaRPr lang="en-GB" sz="3200" dirty="0">
              <a:solidFill>
                <a:srgbClr val="1F4E79"/>
              </a:solidFill>
              <a:latin typeface="Century Gothic" panose="020B0502020202020204" pitchFamily="34" charset="0"/>
            </a:endParaRPr>
          </a:p>
        </p:txBody>
      </p:sp>
      <p:sp>
        <p:nvSpPr>
          <p:cNvPr id="9" name="TextBox 8">
            <a:extLst>
              <a:ext uri="{FF2B5EF4-FFF2-40B4-BE49-F238E27FC236}">
                <a16:creationId xmlns:a16="http://schemas.microsoft.com/office/drawing/2014/main" id="{F204D7E1-CAF7-4C39-9F98-74EFF26FA7DF}"/>
              </a:ext>
            </a:extLst>
          </p:cNvPr>
          <p:cNvSpPr txBox="1"/>
          <p:nvPr/>
        </p:nvSpPr>
        <p:spPr>
          <a:xfrm>
            <a:off x="4074648" y="5542203"/>
            <a:ext cx="3734400" cy="769441"/>
          </a:xfrm>
          <a:prstGeom prst="rect">
            <a:avLst/>
          </a:prstGeom>
          <a:solidFill>
            <a:schemeClr val="bg1"/>
          </a:solidFill>
        </p:spPr>
        <p:txBody>
          <a:bodyPr wrap="square" rtlCol="0">
            <a:spAutoFit/>
          </a:bodyPr>
          <a:lstStyle/>
          <a:p>
            <a:pPr algn="ctr"/>
            <a:r>
              <a:rPr lang="en-GB" sz="4400" dirty="0" smtClean="0">
                <a:solidFill>
                  <a:srgbClr val="1F4E79"/>
                </a:solidFill>
                <a:latin typeface="Century Gothic" panose="020B0502020202020204" pitchFamily="34" charset="0"/>
              </a:rPr>
              <a:t>L – </a:t>
            </a:r>
            <a:r>
              <a:rPr lang="en-GB" sz="4400" b="1" dirty="0" smtClean="0">
                <a:solidFill>
                  <a:srgbClr val="1F4E79"/>
                </a:solidFill>
                <a:latin typeface="Century Gothic" panose="020B0502020202020204" pitchFamily="34" charset="0"/>
              </a:rPr>
              <a:t>I – E </a:t>
            </a:r>
            <a:r>
              <a:rPr lang="en-GB" sz="4400" dirty="0" smtClean="0">
                <a:solidFill>
                  <a:srgbClr val="1F4E79"/>
                </a:solidFill>
                <a:latin typeface="Century Gothic" panose="020B0502020202020204" pitchFamily="34" charset="0"/>
              </a:rPr>
              <a:t>- D</a:t>
            </a:r>
            <a:endParaRPr lang="en-GB" sz="4400" dirty="0">
              <a:solidFill>
                <a:srgbClr val="1F4E79"/>
              </a:solidFill>
              <a:latin typeface="Century Gothic" panose="020B0502020202020204" pitchFamily="34" charset="0"/>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97070" y="1183338"/>
            <a:ext cx="3089555" cy="3209925"/>
          </a:xfrm>
          <a:prstGeom prst="rect">
            <a:avLst/>
          </a:prstGeom>
        </p:spPr>
      </p:pic>
    </p:spTree>
    <p:extLst>
      <p:ext uri="{BB962C8B-B14F-4D97-AF65-F5344CB8AC3E}">
        <p14:creationId xmlns:p14="http://schemas.microsoft.com/office/powerpoint/2010/main" val="991799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9" grpId="0" animBg="1"/>
    </p:bld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rman SSCs Presentation" id="{D7EAE5A2-D63E-41EC-90F5-265942C6CAF1}" vid="{1E1D1D12-6C51-42D5-AE20-3CDAAE0CA8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1014</Words>
  <Application>Microsoft Office PowerPoint</Application>
  <PresentationFormat>Widescreen</PresentationFormat>
  <Paragraphs>219</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SimSun</vt:lpstr>
      <vt:lpstr>Arial</vt:lpstr>
      <vt:lpstr>Calibri</vt:lpstr>
      <vt:lpstr>Century Gothic</vt:lpstr>
      <vt:lpstr>Times New Roman</vt:lpstr>
      <vt:lpstr>Tw Cen MT</vt:lpstr>
      <vt:lpstr>1_Office Theme</vt:lpstr>
      <vt:lpstr>PowerPoint Presentation</vt:lpstr>
      <vt:lpstr>Vocabulary flashcards</vt:lpstr>
      <vt:lpstr>Vocabulary flashcards</vt:lpstr>
      <vt:lpstr>Vocabulary flashcards</vt:lpstr>
      <vt:lpstr>Vocabulary flashcards</vt:lpstr>
      <vt:lpstr>Vocabulary flashcards</vt:lpstr>
      <vt:lpstr>Vocabulary flashcards</vt:lpstr>
      <vt:lpstr>PowerPoint Presentation</vt:lpstr>
      <vt:lpstr>Vocabulary flashcards</vt:lpstr>
      <vt:lpstr>Vocabulary flashcards</vt:lpstr>
      <vt:lpstr>Vocabulary flashcards</vt:lpstr>
      <vt:lpstr>PowerPoint Presentation</vt:lpstr>
      <vt:lpstr>Vocabulary flashcards</vt:lpstr>
      <vt:lpstr>Vocabulary flashcards</vt:lpstr>
      <vt:lpstr>Vocabulary flashcards</vt:lpstr>
    </vt:vector>
  </TitlesOfParts>
  <Company>University of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Finlayson</dc:creator>
  <cp:lastModifiedBy>Natalie Finlayson</cp:lastModifiedBy>
  <cp:revision>3</cp:revision>
  <dcterms:created xsi:type="dcterms:W3CDTF">2019-10-14T16:21:24Z</dcterms:created>
  <dcterms:modified xsi:type="dcterms:W3CDTF">2019-10-14T18:42:12Z</dcterms:modified>
</cp:coreProperties>
</file>