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47"/>
  </p:notesMasterIdLst>
  <p:sldIdLst>
    <p:sldId id="257" r:id="rId4"/>
    <p:sldId id="260" r:id="rId5"/>
    <p:sldId id="261" r:id="rId6"/>
    <p:sldId id="262" r:id="rId7"/>
    <p:sldId id="263" r:id="rId8"/>
    <p:sldId id="264" r:id="rId9"/>
    <p:sldId id="265" r:id="rId10"/>
    <p:sldId id="296" r:id="rId11"/>
    <p:sldId id="297" r:id="rId12"/>
    <p:sldId id="298" r:id="rId13"/>
    <p:sldId id="304" r:id="rId14"/>
    <p:sldId id="302" r:id="rId15"/>
    <p:sldId id="300" r:id="rId16"/>
    <p:sldId id="305" r:id="rId17"/>
    <p:sldId id="306" r:id="rId18"/>
    <p:sldId id="301" r:id="rId19"/>
    <p:sldId id="303" r:id="rId20"/>
    <p:sldId id="330" r:id="rId21"/>
    <p:sldId id="331" r:id="rId22"/>
    <p:sldId id="332" r:id="rId23"/>
    <p:sldId id="333" r:id="rId24"/>
    <p:sldId id="334" r:id="rId25"/>
    <p:sldId id="335" r:id="rId26"/>
    <p:sldId id="336" r:id="rId27"/>
    <p:sldId id="337" r:id="rId28"/>
    <p:sldId id="258" r:id="rId29"/>
    <p:sldId id="259" r:id="rId30"/>
    <p:sldId id="288" r:id="rId31"/>
    <p:sldId id="338" r:id="rId32"/>
    <p:sldId id="268" r:id="rId33"/>
    <p:sldId id="319" r:id="rId34"/>
    <p:sldId id="320" r:id="rId35"/>
    <p:sldId id="321" r:id="rId36"/>
    <p:sldId id="339" r:id="rId37"/>
    <p:sldId id="323" r:id="rId38"/>
    <p:sldId id="324" r:id="rId39"/>
    <p:sldId id="325" r:id="rId40"/>
    <p:sldId id="271" r:id="rId41"/>
    <p:sldId id="269" r:id="rId42"/>
    <p:sldId id="326" r:id="rId43"/>
    <p:sldId id="328" r:id="rId44"/>
    <p:sldId id="329" r:id="rId45"/>
    <p:sldId id="27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2" clrIdx="0">
    <p:extLst>
      <p:ext uri="{19B8F6BF-5375-455C-9EA6-DF929625EA0E}">
        <p15:presenceInfo xmlns:p15="http://schemas.microsoft.com/office/powerpoint/2012/main" userId="Rachel Hawk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66400"/>
    <a:srgbClr val="FBF0D5"/>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5110" autoAdjust="0"/>
  </p:normalViewPr>
  <p:slideViewPr>
    <p:cSldViewPr snapToGrid="0">
      <p:cViewPr varScale="1">
        <p:scale>
          <a:sx n="81" d="100"/>
          <a:sy n="81" d="100"/>
        </p:scale>
        <p:origin x="300"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61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Vocabulary for Week 1:</a:t>
            </a:r>
          </a:p>
          <a:p>
            <a:r>
              <a:rPr lang="es-ES" b="1" dirty="0" smtClean="0"/>
              <a:t>dónde</a:t>
            </a:r>
            <a:r>
              <a:rPr lang="es-ES" dirty="0" smtClean="0"/>
              <a:t> [161]; </a:t>
            </a:r>
            <a:r>
              <a:rPr lang="es-ES" b="1" dirty="0" smtClean="0"/>
              <a:t>estar </a:t>
            </a:r>
            <a:r>
              <a:rPr lang="es-ES" dirty="0" smtClean="0"/>
              <a:t>[21]; </a:t>
            </a:r>
            <a:r>
              <a:rPr lang="es-ES" b="1" dirty="0" smtClean="0"/>
              <a:t>estoy; estás; está; </a:t>
            </a:r>
            <a:r>
              <a:rPr lang="es-ES" dirty="0" smtClean="0"/>
              <a:t>en [5]; </a:t>
            </a:r>
            <a:r>
              <a:rPr lang="es-ES" b="1" dirty="0" smtClean="0"/>
              <a:t>Inglaterra</a:t>
            </a:r>
            <a:r>
              <a:rPr lang="es-ES" dirty="0" smtClean="0"/>
              <a:t> [</a:t>
            </a:r>
            <a:r>
              <a:rPr lang="es-ES" dirty="0" err="1" smtClean="0"/>
              <a:t>proper</a:t>
            </a:r>
            <a:r>
              <a:rPr lang="es-ES" dirty="0" smtClean="0"/>
              <a:t> </a:t>
            </a:r>
            <a:r>
              <a:rPr lang="es-ES" dirty="0" err="1" smtClean="0"/>
              <a:t>noun</a:t>
            </a:r>
            <a:r>
              <a:rPr lang="es-ES" dirty="0" smtClean="0"/>
              <a:t> - N/A]; </a:t>
            </a:r>
            <a:r>
              <a:rPr lang="es-ES" b="1" dirty="0" smtClean="0"/>
              <a:t>España</a:t>
            </a:r>
            <a:r>
              <a:rPr lang="es-ES" dirty="0" smtClean="0"/>
              <a:t> [</a:t>
            </a:r>
            <a:r>
              <a:rPr lang="es-ES" dirty="0" err="1" smtClean="0"/>
              <a:t>proper</a:t>
            </a:r>
            <a:r>
              <a:rPr lang="es-ES" dirty="0" smtClean="0"/>
              <a:t> </a:t>
            </a:r>
            <a:r>
              <a:rPr lang="es-ES" dirty="0" err="1" smtClean="0"/>
              <a:t>noun</a:t>
            </a:r>
            <a:r>
              <a:rPr lang="es-ES" dirty="0" smtClean="0"/>
              <a:t> - N/A]; </a:t>
            </a:r>
            <a:r>
              <a:rPr lang="es-ES" b="1" dirty="0" smtClean="0"/>
              <a:t>el</a:t>
            </a:r>
            <a:r>
              <a:rPr lang="es-ES" dirty="0" smtClean="0"/>
              <a:t> [1]; </a:t>
            </a:r>
            <a:r>
              <a:rPr lang="es-ES" b="1" dirty="0" smtClean="0"/>
              <a:t>norte</a:t>
            </a:r>
            <a:r>
              <a:rPr lang="es-ES" dirty="0" smtClean="0"/>
              <a:t> [624]; </a:t>
            </a:r>
            <a:r>
              <a:rPr lang="es-ES" b="1" dirty="0" smtClean="0"/>
              <a:t>sur</a:t>
            </a:r>
            <a:r>
              <a:rPr lang="es-ES" dirty="0" smtClean="0"/>
              <a:t> [661]; </a:t>
            </a:r>
            <a:r>
              <a:rPr lang="es-ES" b="1" dirty="0" smtClean="0"/>
              <a:t>Granada</a:t>
            </a:r>
            <a:r>
              <a:rPr lang="es-ES" dirty="0" smtClean="0"/>
              <a:t> [N/A]; </a:t>
            </a:r>
            <a:r>
              <a:rPr lang="es-ES" b="1" dirty="0" smtClean="0"/>
              <a:t>San Sebastián </a:t>
            </a:r>
            <a:r>
              <a:rPr lang="es-ES" dirty="0" smtClean="0"/>
              <a:t>[N/A]</a:t>
            </a:r>
          </a:p>
          <a:p>
            <a:r>
              <a:rPr lang="de-DE" sz="1200" b="0" i="0" kern="1200" dirty="0" smtClean="0">
                <a:solidFill>
                  <a:schemeClr val="tx1"/>
                </a:solidFill>
                <a:effectLst/>
                <a:ea typeface="+mn-ea"/>
                <a:cs typeface="+mn-cs"/>
              </a:rPr>
              <a:t/>
            </a:r>
            <a:br>
              <a:rPr lang="de-DE" sz="1200" b="0" i="0" kern="1200" dirty="0" smtClean="0">
                <a:solidFill>
                  <a:schemeClr val="tx1"/>
                </a:solidFill>
                <a:effectLst/>
                <a:ea typeface="+mn-ea"/>
                <a:cs typeface="+mn-cs"/>
              </a:rPr>
            </a:br>
            <a:r>
              <a:rPr lang="de-DE" sz="1200" b="0" i="0" kern="1200" dirty="0" smtClean="0">
                <a:solidFill>
                  <a:schemeClr val="tx1"/>
                </a:solidFill>
                <a:effectLst/>
                <a:ea typeface="+mn-ea"/>
                <a:cs typeface="+mn-cs"/>
              </a:rPr>
              <a:t>Source: </a:t>
            </a:r>
            <a:r>
              <a:rPr lang="en-GB" sz="1200" kern="1200" dirty="0" smtClean="0">
                <a:solidFill>
                  <a:schemeClr val="tx1"/>
                </a:solidFill>
                <a:effectLst/>
                <a:ea typeface="+mn-ea"/>
                <a:cs typeface="+mn-cs"/>
              </a:rPr>
              <a:t>Davies, M.</a:t>
            </a:r>
            <a:r>
              <a:rPr lang="en-GB" sz="1200" kern="1200" baseline="0" dirty="0" smtClean="0">
                <a:solidFill>
                  <a:schemeClr val="tx1"/>
                </a:solidFill>
                <a:effectLst/>
                <a:ea typeface="+mn-ea"/>
                <a:cs typeface="+mn-cs"/>
              </a:rPr>
              <a:t> &amp; Davies, K</a:t>
            </a:r>
            <a:r>
              <a:rPr lang="en-GB" sz="1200" kern="1200" dirty="0" smtClean="0">
                <a:solidFill>
                  <a:schemeClr val="tx1"/>
                </a:solidFill>
                <a:effectLst/>
                <a:ea typeface="+mn-ea"/>
                <a:cs typeface="+mn-cs"/>
              </a:rPr>
              <a:t>.  (2018). </a:t>
            </a:r>
            <a:r>
              <a:rPr lang="en-GB" sz="1200" i="1" kern="1200" dirty="0" smtClean="0">
                <a:solidFill>
                  <a:schemeClr val="tx1"/>
                </a:solidFill>
                <a:effectLst/>
                <a:ea typeface="+mn-ea"/>
                <a:cs typeface="+mn-cs"/>
              </a:rPr>
              <a:t>A Frequency Dictionary of Spanish: Core vocabulary for learners </a:t>
            </a:r>
            <a:r>
              <a:rPr lang="en-GB" sz="1200" i="0" kern="1200" dirty="0" smtClean="0">
                <a:solidFill>
                  <a:schemeClr val="tx1"/>
                </a:solidFill>
                <a:effectLst/>
                <a:ea typeface="+mn-ea"/>
                <a:cs typeface="+mn-cs"/>
              </a:rPr>
              <a:t>(2</a:t>
            </a:r>
            <a:r>
              <a:rPr lang="en-GB" sz="1200" i="0" kern="1200" baseline="30000" dirty="0" smtClean="0">
                <a:solidFill>
                  <a:schemeClr val="tx1"/>
                </a:solidFill>
                <a:effectLst/>
                <a:ea typeface="+mn-ea"/>
                <a:cs typeface="+mn-cs"/>
              </a:rPr>
              <a:t>nd</a:t>
            </a:r>
            <a:r>
              <a:rPr lang="en-GB" sz="1200" i="0" kern="1200" baseline="0" dirty="0" smtClean="0">
                <a:solidFill>
                  <a:schemeClr val="tx1"/>
                </a:solidFill>
                <a:effectLst/>
                <a:ea typeface="+mn-ea"/>
                <a:cs typeface="+mn-cs"/>
              </a:rPr>
              <a:t> ed.) </a:t>
            </a:r>
            <a:r>
              <a:rPr lang="en-GB" sz="1200" kern="1200" dirty="0" smtClean="0">
                <a:solidFill>
                  <a:schemeClr val="tx1"/>
                </a:solidFill>
                <a:effectLs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After</a:t>
            </a:r>
            <a:r>
              <a:rPr lang="en-GB" baseline="0" dirty="0" smtClean="0"/>
              <a:t> revealing the answer, a</a:t>
            </a:r>
            <a:r>
              <a:rPr lang="en-GB" dirty="0" smtClean="0"/>
              <a:t>sk students to pronounce Camborne</a:t>
            </a:r>
            <a:r>
              <a:rPr lang="en-GB" baseline="0" dirty="0" smtClean="0"/>
              <a:t> </a:t>
            </a:r>
            <a:r>
              <a:rPr lang="en-GB" dirty="0" smtClean="0"/>
              <a:t>in a Spanish way - see what they come up with (a good way to assess some prior knowledge of phonics/Spanish).</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537226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26493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84196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384818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491362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3821047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1859306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239003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the teacher reads the</a:t>
            </a:r>
            <a:r>
              <a:rPr lang="en-GB" baseline="0" dirty="0" smtClean="0"/>
              <a:t> question which appears on the click, students then have to identify the city and try to pronounce it, focusing on the ‘a’ sound. </a:t>
            </a:r>
            <a:br>
              <a:rPr lang="en-GB" baseline="0" dirty="0" smtClean="0"/>
            </a:br>
            <a:r>
              <a:rPr lang="en-GB" baseline="0" dirty="0" smtClean="0"/>
              <a:t>Elicit choral responses (all students speaking at the same time) to give them more confidence.  Reinforce the phonic awareness by re-stating the answer yourself when it appears.</a:t>
            </a:r>
            <a:br>
              <a:rPr lang="en-GB" baseline="0" dirty="0" smtClean="0"/>
            </a:br>
            <a:r>
              <a:rPr lang="en-GB" baseline="0" dirty="0" smtClean="0"/>
              <a:t>This activity also familiarises students with the landmarks which are referred to in the later listening and reading activities which follow.</a:t>
            </a:r>
          </a:p>
          <a:p>
            <a:r>
              <a:rPr lang="en-GB" baseline="0" dirty="0" smtClean="0"/>
              <a:t>Students may also want to tell you if they have visited these places and this task offers an independent learning opportunity for students to find out more about these (and other) famous places in Spain after the lesson.</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580617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656035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a:t>
            </a:r>
            <a:r>
              <a:rPr lang="en-GB" baseline="0" dirty="0" smtClean="0"/>
              <a:t> has animation and audio.  Use to present the infinitive and 3</a:t>
            </a:r>
            <a:r>
              <a:rPr lang="en-GB" baseline="30000" dirty="0" smtClean="0"/>
              <a:t>rd</a:t>
            </a:r>
            <a:r>
              <a:rPr lang="en-GB" baseline="0" dirty="0" smtClean="0"/>
              <a:t> person singular of ESTAR, with English meanings.</a:t>
            </a:r>
            <a:br>
              <a:rPr lang="en-GB" baseline="0" dirty="0" smtClean="0"/>
            </a:br>
            <a:r>
              <a:rPr lang="en-GB" baseline="0" dirty="0" smtClean="0"/>
              <a:t>Cue students to repeat the words.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574296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764611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862663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3070092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1618026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1974066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549193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make reference to that fact that</a:t>
            </a:r>
            <a:r>
              <a:rPr lang="en-GB" baseline="0" dirty="0" smtClean="0"/>
              <a:t> </a:t>
            </a:r>
            <a:r>
              <a:rPr lang="en-GB" b="1" baseline="0" dirty="0" err="1" smtClean="0"/>
              <a:t>está</a:t>
            </a:r>
            <a:r>
              <a:rPr lang="en-GB" baseline="0" dirty="0" smtClean="0"/>
              <a:t> has just been practised to mean ‘</a:t>
            </a:r>
            <a:r>
              <a:rPr lang="en-GB" b="1" baseline="0" dirty="0" smtClean="0"/>
              <a:t>is</a:t>
            </a:r>
            <a:r>
              <a:rPr lang="en-GB" baseline="0" dirty="0" smtClean="0"/>
              <a:t>’ and ‘</a:t>
            </a:r>
            <a:r>
              <a:rPr lang="en-GB" b="1" baseline="0" dirty="0" smtClean="0"/>
              <a:t>it is</a:t>
            </a:r>
            <a:r>
              <a:rPr lang="en-GB" baseline="0" dirty="0" smtClean="0"/>
              <a:t>’.  </a:t>
            </a:r>
            <a:br>
              <a:rPr lang="en-GB" baseline="0" dirty="0" smtClean="0"/>
            </a:br>
            <a:r>
              <a:rPr lang="en-GB" baseline="0" dirty="0" smtClean="0"/>
              <a:t>Now draw students’ attention to its translation as </a:t>
            </a:r>
            <a:r>
              <a:rPr lang="en-GB" b="1" baseline="0" dirty="0" smtClean="0"/>
              <a:t>he/she is</a:t>
            </a:r>
            <a:r>
              <a:rPr lang="en-GB" baseline="0" dirty="0" smtClean="0"/>
              <a:t>. </a:t>
            </a:r>
          </a:p>
          <a:p>
            <a:endParaRPr lang="en-GB" baseline="0" dirty="0" smtClean="0"/>
          </a:p>
          <a:p>
            <a:r>
              <a:rPr lang="en-GB" b="1" baseline="0" dirty="0" smtClean="0"/>
              <a:t>Note</a:t>
            </a:r>
            <a:r>
              <a:rPr lang="en-GB" baseline="0" dirty="0" smtClean="0"/>
              <a:t>: This is the first time in this lesson that students need to write.  Probably the best time to hand out exercise books. This may mean that one or two activities will move from this lesson into the next.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075431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TRANSCRIPT</a:t>
            </a:r>
          </a:p>
          <a:p>
            <a:pPr marL="228600" indent="-228600">
              <a:buAutoNum type="arabicParenR"/>
            </a:pPr>
            <a:r>
              <a:rPr lang="en-GB" dirty="0" err="1" smtClean="0"/>
              <a:t>Está</a:t>
            </a:r>
            <a:r>
              <a:rPr lang="en-GB" dirty="0" smtClean="0"/>
              <a:t> </a:t>
            </a:r>
            <a:r>
              <a:rPr lang="en-GB" dirty="0" err="1" smtClean="0"/>
              <a:t>en</a:t>
            </a:r>
            <a:r>
              <a:rPr lang="en-GB" dirty="0" smtClean="0"/>
              <a:t> la Alhambra</a:t>
            </a:r>
          </a:p>
          <a:p>
            <a:pPr marL="228600" indent="-228600">
              <a:buAutoNum type="arabicParenR"/>
            </a:pPr>
            <a:r>
              <a:rPr lang="en-GB" dirty="0" err="1" smtClean="0"/>
              <a:t>Estoy</a:t>
            </a:r>
            <a:r>
              <a:rPr lang="en-GB" dirty="0" smtClean="0"/>
              <a:t> </a:t>
            </a:r>
            <a:r>
              <a:rPr lang="en-GB" dirty="0" err="1" smtClean="0"/>
              <a:t>en</a:t>
            </a:r>
            <a:r>
              <a:rPr lang="en-GB" dirty="0" smtClean="0"/>
              <a:t> el </a:t>
            </a:r>
            <a:r>
              <a:rPr lang="en-GB" dirty="0" err="1" smtClean="0"/>
              <a:t>museo</a:t>
            </a:r>
            <a:r>
              <a:rPr lang="en-GB" dirty="0" smtClean="0"/>
              <a:t> del Prado</a:t>
            </a:r>
          </a:p>
          <a:p>
            <a:pPr marL="228600" indent="-228600">
              <a:buAutoNum type="arabicParenR"/>
            </a:pPr>
            <a:r>
              <a:rPr lang="en-GB" dirty="0" err="1" smtClean="0"/>
              <a:t>Estoy</a:t>
            </a:r>
            <a:r>
              <a:rPr lang="en-GB" dirty="0" smtClean="0"/>
              <a:t> </a:t>
            </a:r>
            <a:r>
              <a:rPr lang="en-GB" dirty="0" err="1" smtClean="0"/>
              <a:t>en</a:t>
            </a:r>
            <a:r>
              <a:rPr lang="en-GB" dirty="0" smtClean="0"/>
              <a:t> el campo </a:t>
            </a:r>
            <a:r>
              <a:rPr lang="en-GB" dirty="0" err="1" smtClean="0"/>
              <a:t>Nou</a:t>
            </a:r>
            <a:endParaRPr lang="en-GB" dirty="0" smtClean="0"/>
          </a:p>
          <a:p>
            <a:pPr marL="228600" indent="-228600">
              <a:buAutoNum type="arabicParenR"/>
            </a:pPr>
            <a:r>
              <a:rPr lang="en-GB" dirty="0" err="1" smtClean="0"/>
              <a:t>Está</a:t>
            </a:r>
            <a:r>
              <a:rPr lang="en-GB" baseline="0" dirty="0" smtClean="0"/>
              <a:t> </a:t>
            </a:r>
            <a:r>
              <a:rPr lang="en-GB" baseline="0" dirty="0" err="1" smtClean="0"/>
              <a:t>en</a:t>
            </a:r>
            <a:r>
              <a:rPr lang="en-GB" baseline="0" dirty="0" smtClean="0"/>
              <a:t> el </a:t>
            </a:r>
            <a:r>
              <a:rPr lang="en-GB" baseline="0" dirty="0" err="1" smtClean="0"/>
              <a:t>palacio</a:t>
            </a:r>
            <a:r>
              <a:rPr lang="en-GB" baseline="0" dirty="0" smtClean="0"/>
              <a:t> Miramar</a:t>
            </a:r>
          </a:p>
          <a:p>
            <a:pPr marL="228600" indent="-228600">
              <a:buAutoNum type="arabicParenR"/>
            </a:pPr>
            <a:r>
              <a:rPr lang="en-GB" baseline="0" dirty="0" err="1" smtClean="0"/>
              <a:t>Estoy</a:t>
            </a:r>
            <a:r>
              <a:rPr lang="en-GB" baseline="0" dirty="0" smtClean="0"/>
              <a:t> </a:t>
            </a:r>
            <a:r>
              <a:rPr lang="en-GB" baseline="0" dirty="0" err="1" smtClean="0"/>
              <a:t>en</a:t>
            </a:r>
            <a:r>
              <a:rPr lang="en-GB" baseline="0" dirty="0" smtClean="0"/>
              <a:t> el </a:t>
            </a:r>
            <a:r>
              <a:rPr lang="en-GB" baseline="0" dirty="0" err="1" smtClean="0"/>
              <a:t>museo</a:t>
            </a:r>
            <a:r>
              <a:rPr lang="en-GB" baseline="0" dirty="0" smtClean="0"/>
              <a:t> Guggenheim</a:t>
            </a:r>
          </a:p>
          <a:p>
            <a:pPr marL="228600" indent="-228600">
              <a:buAutoNum type="arabicParenR"/>
            </a:pPr>
            <a:r>
              <a:rPr lang="en-GB" baseline="0" dirty="0" err="1" smtClean="0"/>
              <a:t>Está</a:t>
            </a:r>
            <a:r>
              <a:rPr lang="en-GB" baseline="0" dirty="0" smtClean="0"/>
              <a:t> </a:t>
            </a:r>
            <a:r>
              <a:rPr lang="en-GB" baseline="0" dirty="0" err="1" smtClean="0"/>
              <a:t>en</a:t>
            </a:r>
            <a:r>
              <a:rPr lang="en-GB" baseline="0" dirty="0" smtClean="0"/>
              <a:t> la </a:t>
            </a:r>
            <a:r>
              <a:rPr lang="en-GB" baseline="0" dirty="0" err="1" smtClean="0"/>
              <a:t>Mesquita-Catedral</a:t>
            </a:r>
            <a:endParaRPr lang="en-GB" baseline="0" dirty="0" smtClean="0"/>
          </a:p>
          <a:p>
            <a:pPr marL="228600" indent="-228600">
              <a:buAutoNum type="arabicParenR"/>
            </a:pPr>
            <a:r>
              <a:rPr lang="en-GB" baseline="0" dirty="0" err="1" smtClean="0"/>
              <a:t>Está</a:t>
            </a:r>
            <a:r>
              <a:rPr lang="en-GB" baseline="0" dirty="0" smtClean="0"/>
              <a:t> </a:t>
            </a:r>
            <a:r>
              <a:rPr lang="en-GB" baseline="0" dirty="0" err="1" smtClean="0"/>
              <a:t>en</a:t>
            </a:r>
            <a:r>
              <a:rPr lang="en-GB" baseline="0" dirty="0" smtClean="0"/>
              <a:t> el </a:t>
            </a:r>
            <a:r>
              <a:rPr lang="en-GB" baseline="0" dirty="0" err="1" smtClean="0"/>
              <a:t>Bernabeu</a:t>
            </a:r>
            <a:endParaRPr lang="en-GB" baseline="0" dirty="0" smtClean="0"/>
          </a:p>
          <a:p>
            <a:pPr marL="228600" indent="-228600">
              <a:buAutoNum type="arabicParenR"/>
            </a:pPr>
            <a:r>
              <a:rPr lang="en-GB" baseline="0" dirty="0" err="1" smtClean="0"/>
              <a:t>Estoy</a:t>
            </a:r>
            <a:r>
              <a:rPr lang="en-GB" baseline="0" dirty="0" smtClean="0"/>
              <a:t> </a:t>
            </a:r>
            <a:r>
              <a:rPr lang="en-GB" baseline="0" dirty="0" err="1" smtClean="0"/>
              <a:t>en</a:t>
            </a:r>
            <a:r>
              <a:rPr lang="en-GB" baseline="0" dirty="0" smtClean="0"/>
              <a:t> la </a:t>
            </a:r>
            <a:r>
              <a:rPr lang="en-GB" baseline="0" dirty="0" err="1" smtClean="0"/>
              <a:t>Sagrada</a:t>
            </a:r>
            <a:r>
              <a:rPr lang="en-GB" baseline="0" dirty="0" smtClean="0"/>
              <a:t> </a:t>
            </a:r>
            <a:r>
              <a:rPr lang="en-GB" baseline="0" dirty="0" err="1" smtClean="0"/>
              <a:t>Familia</a:t>
            </a:r>
            <a:endParaRPr lang="en-GB" baseline="0" dirty="0" smtClean="0"/>
          </a:p>
          <a:p>
            <a:pPr marL="0" indent="0">
              <a:buNone/>
            </a:pPr>
            <a:endParaRPr lang="en-GB" baseline="0" dirty="0"/>
          </a:p>
          <a:p>
            <a:pPr marL="0" indent="0">
              <a:buNone/>
            </a:pPr>
            <a:r>
              <a:rPr lang="en-GB" baseline="0" dirty="0" smtClean="0"/>
              <a:t>Teachers can simply ask students to write the answers in their exercise books or on mini-whiteboards.   No need for students to copy out the table.</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1631557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See separate set of cards (word doc)</a:t>
            </a:r>
            <a:br>
              <a:rPr lang="en-GB" baseline="0" dirty="0" smtClean="0"/>
            </a:br>
            <a:r>
              <a:rPr lang="en-GB" baseline="0" dirty="0" smtClean="0"/>
              <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Students make these cards themselves i.e. fold A4 paper so it makes 12 rectangles - write 'I' x 3, he/she x 3, then 6 cities that they remember.  </a:t>
            </a:r>
            <a:br>
              <a:rPr lang="en-GB" baseline="0" dirty="0" smtClean="0"/>
            </a:br>
            <a:r>
              <a:rPr lang="en-GB" baseline="0" dirty="0" smtClean="0"/>
              <a:t>They could all do this so that they have 24 playing cards in total, when put together - good practice for spelling / memory / sounding out city names as they write them.</a:t>
            </a:r>
            <a:br>
              <a:rPr lang="en-GB" baseline="0" dirty="0" smtClean="0"/>
            </a:br>
            <a:r>
              <a:rPr lang="en-GB" baseline="0" dirty="0" smtClean="0"/>
              <a:t/>
            </a:r>
            <a:br>
              <a:rPr lang="en-GB" baseline="0" dirty="0" smtClean="0"/>
            </a:br>
            <a:r>
              <a:rPr lang="en-GB" baseline="0" dirty="0" smtClean="0"/>
              <a:t>Then they play the game as described below:</a:t>
            </a:r>
          </a:p>
          <a:p>
            <a:pPr marL="0" indent="0">
              <a:buNone/>
            </a:pPr>
            <a:r>
              <a:rPr lang="en-GB" baseline="0" dirty="0" smtClean="0"/>
              <a:t>1 Separate the cards into two piles – verbs and cities.</a:t>
            </a:r>
          </a:p>
          <a:p>
            <a:pPr marL="0" indent="0">
              <a:buNone/>
            </a:pPr>
            <a:r>
              <a:rPr lang="en-GB" baseline="0" dirty="0" smtClean="0"/>
              <a:t>2 Partner A picks a verb and then a city, says the Spanish sentence.</a:t>
            </a:r>
            <a:br>
              <a:rPr lang="en-GB" baseline="0" dirty="0" smtClean="0"/>
            </a:br>
            <a:r>
              <a:rPr lang="en-GB" baseline="0" dirty="0" smtClean="0"/>
              <a:t>3 Partner B translates into English.  </a:t>
            </a:r>
            <a:br>
              <a:rPr lang="en-GB" baseline="0" dirty="0" smtClean="0"/>
            </a:br>
            <a:r>
              <a:rPr lang="en-GB" baseline="0" dirty="0" smtClean="0"/>
              <a:t>4 Players then swap roles.  </a:t>
            </a:r>
            <a:br>
              <a:rPr lang="en-GB" baseline="0" dirty="0" smtClean="0"/>
            </a:br>
            <a:r>
              <a:rPr lang="en-GB" baseline="0" dirty="0" smtClean="0"/>
              <a:t>If pairs time themselves, they can then repeat the activity to see how quickly they can complete all the sentences and translations.  With each new game, different sentences will be generated.</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1584363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Elicit the English meanings.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2907093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1466946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animations enable teachers to elicit answers from students that revisit</a:t>
            </a:r>
            <a:r>
              <a:rPr lang="en-GB" baseline="0" dirty="0" smtClean="0"/>
              <a:t> last lesson’s learning of ESTAR. </a:t>
            </a:r>
            <a:br>
              <a:rPr lang="en-GB" baseline="0" dirty="0" smtClean="0"/>
            </a:br>
            <a:r>
              <a:rPr lang="en-GB" baseline="0" dirty="0" smtClean="0"/>
              <a:t>Then present the new form ‘</a:t>
            </a:r>
            <a:r>
              <a:rPr lang="en-GB" baseline="0" dirty="0" err="1" smtClean="0"/>
              <a:t>estás</a:t>
            </a:r>
            <a:r>
              <a:rPr lang="en-GB" baseline="0" dirty="0" smtClean="0"/>
              <a:t>’.</a:t>
            </a:r>
            <a:br>
              <a:rPr lang="en-GB" baseline="0" dirty="0" smtClean="0"/>
            </a:br>
            <a:r>
              <a:rPr lang="en-GB" baseline="0" dirty="0" smtClean="0"/>
              <a:t>Elicit the translations of the examples from students.</a:t>
            </a:r>
            <a:br>
              <a:rPr lang="en-GB" baseline="0" dirty="0" smtClean="0"/>
            </a:br>
            <a:r>
              <a:rPr lang="en-GB" b="1" baseline="0" dirty="0" smtClean="0"/>
              <a:t>Note: </a:t>
            </a:r>
            <a:r>
              <a:rPr lang="en-GB" baseline="0" dirty="0" smtClean="0"/>
              <a:t>students will not yet know ‘</a:t>
            </a:r>
            <a:r>
              <a:rPr lang="en-GB" baseline="0" dirty="0" err="1" smtClean="0"/>
              <a:t>norte</a:t>
            </a:r>
            <a:r>
              <a:rPr lang="en-GB" baseline="0" dirty="0" smtClean="0"/>
              <a:t>’ but it is a near-cognate and part of this week’s learning.</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4150364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i="0" dirty="0" smtClean="0"/>
              <a:t>Note: </a:t>
            </a:r>
            <a:r>
              <a:rPr lang="en-GB" i="1" dirty="0" smtClean="0"/>
              <a:t>casa </a:t>
            </a:r>
            <a:r>
              <a:rPr lang="en-GB" dirty="0" smtClean="0"/>
              <a:t>and </a:t>
            </a:r>
            <a:r>
              <a:rPr lang="en-GB" i="1" dirty="0" err="1" smtClean="0"/>
              <a:t>cama</a:t>
            </a:r>
            <a:r>
              <a:rPr lang="en-GB" i="1" dirty="0" smtClean="0"/>
              <a:t> </a:t>
            </a:r>
            <a:r>
              <a:rPr lang="en-GB" dirty="0" smtClean="0"/>
              <a:t>are cluster</a:t>
            </a:r>
            <a:r>
              <a:rPr lang="en-GB" baseline="0" dirty="0" smtClean="0"/>
              <a:t> words for the first SSC and will be known to students from their phonics learning for Week 1. </a:t>
            </a:r>
            <a:r>
              <a:rPr lang="en-GB" baseline="0" dirty="0" err="1" smtClean="0"/>
              <a:t>Norte</a:t>
            </a:r>
            <a:r>
              <a:rPr lang="en-GB" baseline="0" dirty="0" smtClean="0"/>
              <a:t> has been met on the previous slide. It is likely that students will work out the meaning of ‘sur’ as a result, but as they will need to write the English in this task, it will be apparent if they don’t know it.</a:t>
            </a:r>
            <a:endParaRPr lang="en-GB" dirty="0"/>
          </a:p>
        </p:txBody>
      </p:sp>
      <p:sp>
        <p:nvSpPr>
          <p:cNvPr id="4" name="Slide Number Placeholder 3"/>
          <p:cNvSpPr>
            <a:spLocks noGrp="1"/>
          </p:cNvSpPr>
          <p:nvPr>
            <p:ph type="sldNum" sz="quarter" idx="10"/>
          </p:nvPr>
        </p:nvSpPr>
        <p:spPr/>
        <p:txBody>
          <a:bodyPr/>
          <a:lstStyle/>
          <a:p>
            <a:fld id="{139E25E0-D7FA-4D3F-8691-2B1B017F4449}"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856813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Explain</a:t>
            </a:r>
            <a:r>
              <a:rPr lang="en-GB" baseline="0" dirty="0" smtClean="0"/>
              <a:t> these instructions very carefully to the students.  Suggest that they write a question mark when Clara’s whereabouts are unknown,</a:t>
            </a:r>
          </a:p>
          <a:p>
            <a:pPr marL="0" indent="0">
              <a:buNone/>
            </a:pPr>
            <a:r>
              <a:rPr lang="en-GB" baseline="0" dirty="0" smtClean="0"/>
              <a:t>Although students hear three verbs throughout the activity, they are only being asked to attend to </a:t>
            </a:r>
            <a:r>
              <a:rPr lang="en-GB" i="1" baseline="0" dirty="0" err="1" smtClean="0"/>
              <a:t>estoy</a:t>
            </a:r>
            <a:r>
              <a:rPr lang="en-GB" baseline="0" dirty="0" smtClean="0"/>
              <a:t> and </a:t>
            </a:r>
            <a:r>
              <a:rPr lang="en-GB" i="1" baseline="0" dirty="0" err="1" smtClean="0"/>
              <a:t>estás</a:t>
            </a:r>
            <a:r>
              <a:rPr lang="en-GB" baseline="0" dirty="0" smtClean="0"/>
              <a:t>.  They can disregard </a:t>
            </a:r>
            <a:r>
              <a:rPr lang="en-GB" i="1" baseline="0" dirty="0" err="1" smtClean="0"/>
              <a:t>está</a:t>
            </a:r>
            <a:r>
              <a:rPr lang="en-GB" baseline="0" dirty="0" smtClean="0"/>
              <a:t>. (Although this will be known to them from the previous lesson).  The idea of using a third verb here is to ensure they maintain their focus on the verb to identify the place.  If no third verb was used, students could listen to the first verb to work out the answer and then just listen to the place in the second part of the sentence.</a:t>
            </a:r>
            <a:endParaRPr lang="en-GB" dirty="0" smtClean="0"/>
          </a:p>
          <a:p>
            <a:pPr marL="0" indent="0">
              <a:buNone/>
            </a:pPr>
            <a:r>
              <a:rPr lang="en-GB" dirty="0" smtClean="0"/>
              <a:t>TRANSCRIPT</a:t>
            </a:r>
          </a:p>
          <a:p>
            <a:pPr marL="228600" indent="-228600">
              <a:buAutoNum type="arabicParenR"/>
            </a:pPr>
            <a:endParaRPr lang="en-GB" dirty="0" smtClean="0"/>
          </a:p>
          <a:p>
            <a:pPr marL="228600" indent="-228600">
              <a:buAutoNum type="arabicParenR"/>
            </a:pPr>
            <a:r>
              <a:rPr lang="en-GB" dirty="0" err="1" smtClean="0"/>
              <a:t>estás</a:t>
            </a:r>
            <a:r>
              <a:rPr lang="en-GB" dirty="0" smtClean="0"/>
              <a:t> </a:t>
            </a:r>
            <a:r>
              <a:rPr lang="en-GB" dirty="0" err="1" smtClean="0"/>
              <a:t>en</a:t>
            </a:r>
            <a:r>
              <a:rPr lang="en-GB" dirty="0" smtClean="0"/>
              <a:t> Valencia y </a:t>
            </a:r>
            <a:r>
              <a:rPr lang="en-GB" dirty="0" err="1" smtClean="0"/>
              <a:t>estoy</a:t>
            </a:r>
            <a:r>
              <a:rPr lang="en-GB" dirty="0" smtClean="0"/>
              <a:t> </a:t>
            </a:r>
            <a:r>
              <a:rPr lang="en-GB" dirty="0" err="1" smtClean="0"/>
              <a:t>en</a:t>
            </a:r>
            <a:r>
              <a:rPr lang="en-GB" dirty="0" smtClean="0"/>
              <a:t> Madrid</a:t>
            </a:r>
          </a:p>
          <a:p>
            <a:pPr marL="228600" indent="-228600">
              <a:buAutoNum type="arabicParenR"/>
            </a:pPr>
            <a:r>
              <a:rPr lang="en-GB" baseline="0" dirty="0" err="1" smtClean="0"/>
              <a:t>está</a:t>
            </a:r>
            <a:r>
              <a:rPr lang="en-GB" baseline="0" dirty="0" smtClean="0"/>
              <a:t> </a:t>
            </a:r>
            <a:r>
              <a:rPr lang="en-GB" baseline="0" dirty="0" err="1" smtClean="0"/>
              <a:t>en</a:t>
            </a:r>
            <a:r>
              <a:rPr lang="en-GB" baseline="0" dirty="0" smtClean="0"/>
              <a:t> Bilbao y </a:t>
            </a:r>
            <a:r>
              <a:rPr lang="en-GB" baseline="0" dirty="0" err="1" smtClean="0"/>
              <a:t>estoy</a:t>
            </a:r>
            <a:r>
              <a:rPr lang="en-GB" baseline="0" dirty="0" smtClean="0"/>
              <a:t> </a:t>
            </a:r>
            <a:r>
              <a:rPr lang="en-GB" baseline="0" dirty="0" err="1" smtClean="0"/>
              <a:t>en</a:t>
            </a:r>
            <a:r>
              <a:rPr lang="en-GB" baseline="0" dirty="0" smtClean="0"/>
              <a:t> San </a:t>
            </a:r>
            <a:r>
              <a:rPr lang="en-GB" baseline="0" dirty="0" err="1" smtClean="0"/>
              <a:t>Sebastián</a:t>
            </a:r>
            <a:endParaRPr lang="en-GB" baseline="0" dirty="0" smtClean="0"/>
          </a:p>
          <a:p>
            <a:pPr marL="228600" indent="-228600">
              <a:buAutoNum type="arabicParenR"/>
            </a:pPr>
            <a:r>
              <a:rPr lang="en-GB" baseline="0" dirty="0" err="1" smtClean="0"/>
              <a:t>estoy</a:t>
            </a:r>
            <a:r>
              <a:rPr lang="en-GB" baseline="0" dirty="0" smtClean="0"/>
              <a:t> </a:t>
            </a:r>
            <a:r>
              <a:rPr lang="en-GB" baseline="0" dirty="0" err="1" smtClean="0"/>
              <a:t>en</a:t>
            </a:r>
            <a:r>
              <a:rPr lang="en-GB" baseline="0" dirty="0" smtClean="0"/>
              <a:t> </a:t>
            </a:r>
            <a:r>
              <a:rPr lang="en-GB" baseline="0" dirty="0" err="1" smtClean="0"/>
              <a:t>Inglaterra</a:t>
            </a:r>
            <a:r>
              <a:rPr lang="en-GB" baseline="0" dirty="0" smtClean="0"/>
              <a:t> y </a:t>
            </a:r>
            <a:r>
              <a:rPr lang="en-GB" baseline="0" dirty="0" err="1" smtClean="0"/>
              <a:t>estás</a:t>
            </a:r>
            <a:r>
              <a:rPr lang="en-GB" baseline="0" dirty="0" smtClean="0"/>
              <a:t> </a:t>
            </a:r>
            <a:r>
              <a:rPr lang="en-GB" baseline="0" dirty="0" err="1" smtClean="0"/>
              <a:t>en</a:t>
            </a:r>
            <a:r>
              <a:rPr lang="en-GB" baseline="0" dirty="0" smtClean="0"/>
              <a:t> </a:t>
            </a:r>
            <a:r>
              <a:rPr lang="en-GB" baseline="0" dirty="0" err="1" smtClean="0"/>
              <a:t>España</a:t>
            </a:r>
            <a:endParaRPr lang="en-GB"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err="1" smtClean="0"/>
              <a:t>estoy</a:t>
            </a:r>
            <a:r>
              <a:rPr lang="en-GB" dirty="0" smtClean="0"/>
              <a:t> </a:t>
            </a:r>
            <a:r>
              <a:rPr lang="en-GB" dirty="0" err="1" smtClean="0"/>
              <a:t>en</a:t>
            </a:r>
            <a:r>
              <a:rPr lang="en-GB" dirty="0" smtClean="0"/>
              <a:t> Barcelona</a:t>
            </a:r>
            <a:r>
              <a:rPr lang="en-GB" baseline="0" dirty="0" smtClean="0"/>
              <a:t> y </a:t>
            </a:r>
            <a:r>
              <a:rPr lang="en-GB" baseline="0" dirty="0" err="1" smtClean="0"/>
              <a:t>estás</a:t>
            </a:r>
            <a:r>
              <a:rPr lang="en-GB" baseline="0" dirty="0" smtClean="0"/>
              <a:t> </a:t>
            </a:r>
            <a:r>
              <a:rPr lang="en-GB" baseline="0" dirty="0" err="1" smtClean="0"/>
              <a:t>en</a:t>
            </a:r>
            <a:r>
              <a:rPr lang="en-GB" baseline="0" dirty="0" smtClean="0"/>
              <a:t> Granada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err="1" smtClean="0"/>
              <a:t>está</a:t>
            </a:r>
            <a:r>
              <a:rPr lang="en-GB" baseline="0" dirty="0" smtClean="0"/>
              <a:t> </a:t>
            </a:r>
            <a:r>
              <a:rPr lang="en-GB" baseline="0" dirty="0" err="1" smtClean="0"/>
              <a:t>en</a:t>
            </a:r>
            <a:r>
              <a:rPr lang="en-GB" baseline="0" dirty="0" smtClean="0"/>
              <a:t> el </a:t>
            </a:r>
            <a:r>
              <a:rPr lang="en-GB" baseline="0" dirty="0" err="1" smtClean="0"/>
              <a:t>norte</a:t>
            </a:r>
            <a:r>
              <a:rPr lang="en-GB" baseline="0" dirty="0" smtClean="0"/>
              <a:t> y </a:t>
            </a:r>
            <a:r>
              <a:rPr lang="en-GB" baseline="0" dirty="0" err="1" smtClean="0"/>
              <a:t>estoy</a:t>
            </a:r>
            <a:r>
              <a:rPr lang="en-GB" baseline="0" dirty="0" smtClean="0"/>
              <a:t> </a:t>
            </a:r>
            <a:r>
              <a:rPr lang="en-GB" baseline="0" dirty="0" err="1" smtClean="0"/>
              <a:t>en</a:t>
            </a:r>
            <a:r>
              <a:rPr lang="en-GB" baseline="0" dirty="0" smtClean="0"/>
              <a:t> el sur</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err="1" smtClean="0"/>
              <a:t>estás</a:t>
            </a:r>
            <a:r>
              <a:rPr lang="en-GB" baseline="0" dirty="0" smtClean="0"/>
              <a:t> </a:t>
            </a:r>
            <a:r>
              <a:rPr lang="en-GB" baseline="0" dirty="0" err="1" smtClean="0"/>
              <a:t>en</a:t>
            </a:r>
            <a:r>
              <a:rPr lang="en-GB" baseline="0" dirty="0" smtClean="0"/>
              <a:t> Bilbao y </a:t>
            </a:r>
            <a:r>
              <a:rPr lang="en-GB" baseline="0" dirty="0" err="1" smtClean="0"/>
              <a:t>estoy</a:t>
            </a:r>
            <a:r>
              <a:rPr lang="en-GB" baseline="0" dirty="0" smtClean="0"/>
              <a:t> </a:t>
            </a:r>
            <a:r>
              <a:rPr lang="en-GB" baseline="0" dirty="0" err="1" smtClean="0"/>
              <a:t>en</a:t>
            </a:r>
            <a:r>
              <a:rPr lang="en-GB" baseline="0" dirty="0" smtClean="0"/>
              <a:t> Granada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err="1" smtClean="0"/>
              <a:t>estoy</a:t>
            </a:r>
            <a:r>
              <a:rPr lang="en-GB" baseline="0" dirty="0" smtClean="0"/>
              <a:t> </a:t>
            </a:r>
            <a:r>
              <a:rPr lang="en-GB" baseline="0" dirty="0" err="1" smtClean="0"/>
              <a:t>en</a:t>
            </a:r>
            <a:r>
              <a:rPr lang="en-GB" baseline="0" dirty="0" smtClean="0"/>
              <a:t> el </a:t>
            </a:r>
            <a:r>
              <a:rPr lang="en-GB" baseline="0" dirty="0" err="1" smtClean="0"/>
              <a:t>norte</a:t>
            </a:r>
            <a:r>
              <a:rPr lang="en-GB" baseline="0" dirty="0" smtClean="0"/>
              <a:t> y </a:t>
            </a:r>
            <a:r>
              <a:rPr lang="en-GB" baseline="0" dirty="0" err="1" smtClean="0"/>
              <a:t>estás</a:t>
            </a:r>
            <a:r>
              <a:rPr lang="en-GB" baseline="0" dirty="0" smtClean="0"/>
              <a:t> </a:t>
            </a:r>
            <a:r>
              <a:rPr lang="en-GB" baseline="0" dirty="0" err="1" smtClean="0"/>
              <a:t>en</a:t>
            </a:r>
            <a:r>
              <a:rPr lang="en-GB" baseline="0" dirty="0" smtClean="0"/>
              <a:t> el sur</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err="1" smtClean="0"/>
              <a:t>está</a:t>
            </a:r>
            <a:r>
              <a:rPr lang="en-GB" baseline="0" dirty="0" smtClean="0"/>
              <a:t> </a:t>
            </a:r>
            <a:r>
              <a:rPr lang="en-GB" baseline="0" dirty="0" err="1" smtClean="0"/>
              <a:t>en</a:t>
            </a:r>
            <a:r>
              <a:rPr lang="en-GB" baseline="0" dirty="0" smtClean="0"/>
              <a:t> </a:t>
            </a:r>
            <a:r>
              <a:rPr lang="en-GB" baseline="0" dirty="0" err="1" smtClean="0"/>
              <a:t>Inglaterra</a:t>
            </a:r>
            <a:r>
              <a:rPr lang="en-GB" baseline="0" dirty="0" smtClean="0"/>
              <a:t> y </a:t>
            </a:r>
            <a:r>
              <a:rPr lang="en-GB" baseline="0" dirty="0" err="1" smtClean="0"/>
              <a:t>estoy</a:t>
            </a:r>
            <a:r>
              <a:rPr lang="en-GB" baseline="0" dirty="0" smtClean="0"/>
              <a:t> </a:t>
            </a:r>
            <a:r>
              <a:rPr lang="en-GB" baseline="0" dirty="0" err="1" smtClean="0"/>
              <a:t>en</a:t>
            </a:r>
            <a:r>
              <a:rPr lang="en-GB" baseline="0" dirty="0" smtClean="0"/>
              <a:t> </a:t>
            </a:r>
            <a:r>
              <a:rPr lang="en-GB" baseline="0" dirty="0" err="1" smtClean="0"/>
              <a:t>España</a:t>
            </a:r>
            <a:r>
              <a:rPr lang="en-GB" baseline="0" dirty="0" smtClean="0"/>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Accept answers written in Spanish for north/south/England/Spain.</a:t>
            </a:r>
          </a:p>
          <a:p>
            <a:pPr marL="0" indent="0">
              <a:buNone/>
            </a:pPr>
            <a:endParaRPr lang="en-GB" baseline="0" dirty="0" smtClean="0"/>
          </a:p>
          <a:p>
            <a:pPr marL="228600" indent="-228600">
              <a:buAutoNum type="arabicParenR"/>
            </a:pPr>
            <a:endParaRPr lang="en-GB" dirty="0"/>
          </a:p>
        </p:txBody>
      </p:sp>
      <p:sp>
        <p:nvSpPr>
          <p:cNvPr id="4" name="Slide Number Placeholder 3"/>
          <p:cNvSpPr>
            <a:spLocks noGrp="1"/>
          </p:cNvSpPr>
          <p:nvPr>
            <p:ph type="sldNum" sz="quarter" idx="10"/>
          </p:nvPr>
        </p:nvSpPr>
        <p:spPr/>
        <p:txBody>
          <a:bodyPr/>
          <a:lstStyle/>
          <a:p>
            <a:fld id="{139E25E0-D7FA-4D3F-8691-2B1B017F4449}"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291748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See separate set of cards (word doc)</a:t>
            </a:r>
            <a:br>
              <a:rPr lang="en-GB" baseline="0" dirty="0" smtClean="0"/>
            </a:br>
            <a:r>
              <a:rPr lang="en-GB" baseline="0" dirty="0" smtClean="0"/>
              <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Students make these cards themselves i.e. fold A4 paper so it makes 12 rectangles - write 'I' x 3, he/she x 3, then 6 cities that they remember.  </a:t>
            </a:r>
            <a:br>
              <a:rPr lang="en-GB" baseline="0" dirty="0" smtClean="0"/>
            </a:br>
            <a:r>
              <a:rPr lang="en-GB" baseline="0" dirty="0" smtClean="0"/>
              <a:t>They could all do this so that they have 24 playing cards in total, when put together - good practice for spelling / memory / sounding out city names as they write them.</a:t>
            </a:r>
            <a:br>
              <a:rPr lang="en-GB" baseline="0" dirty="0" smtClean="0"/>
            </a:br>
            <a:r>
              <a:rPr lang="en-GB" baseline="0" dirty="0" smtClean="0"/>
              <a:t/>
            </a:r>
            <a:br>
              <a:rPr lang="en-GB" baseline="0" dirty="0" smtClean="0"/>
            </a:br>
            <a:r>
              <a:rPr lang="en-GB" baseline="0" dirty="0" smtClean="0"/>
              <a:t>Then they play the game as described below:</a:t>
            </a:r>
          </a:p>
          <a:p>
            <a:pPr marL="0" indent="0">
              <a:buNone/>
            </a:pPr>
            <a:r>
              <a:rPr lang="en-GB" baseline="0" dirty="0" smtClean="0"/>
              <a:t>1 Separate the cards into two piles – verbs and cities.</a:t>
            </a:r>
          </a:p>
          <a:p>
            <a:pPr marL="0" indent="0">
              <a:buNone/>
            </a:pPr>
            <a:r>
              <a:rPr lang="en-GB" baseline="0" dirty="0" smtClean="0"/>
              <a:t>2 Partner A picks a verb and then a city, says the Spanish sentence.</a:t>
            </a:r>
            <a:br>
              <a:rPr lang="en-GB" baseline="0" dirty="0" smtClean="0"/>
            </a:br>
            <a:r>
              <a:rPr lang="en-GB" baseline="0" dirty="0" smtClean="0"/>
              <a:t>3 Partner B translates into English.  </a:t>
            </a:r>
            <a:br>
              <a:rPr lang="en-GB" baseline="0" dirty="0" smtClean="0"/>
            </a:br>
            <a:r>
              <a:rPr lang="en-GB" baseline="0" dirty="0" smtClean="0"/>
              <a:t>4 Players then swap roles.  </a:t>
            </a:r>
            <a:br>
              <a:rPr lang="en-GB" baseline="0" dirty="0" smtClean="0"/>
            </a:br>
            <a:r>
              <a:rPr lang="en-GB" baseline="0" dirty="0" smtClean="0"/>
              <a:t>If pairs time themselves, they can then repeat the activity to see how quickly they can complete all the sentences and translations.  With each new game, different sentences will be generated.</a:t>
            </a:r>
          </a:p>
          <a:p>
            <a:endParaRPr lang="en-GB" dirty="0"/>
          </a:p>
        </p:txBody>
      </p:sp>
      <p:sp>
        <p:nvSpPr>
          <p:cNvPr id="4" name="Slide Number Placeholder 3"/>
          <p:cNvSpPr>
            <a:spLocks noGrp="1"/>
          </p:cNvSpPr>
          <p:nvPr>
            <p:ph type="sldNum" sz="quarter" idx="10"/>
          </p:nvPr>
        </p:nvSpPr>
        <p:spPr/>
        <p:txBody>
          <a:bodyPr/>
          <a:lstStyle/>
          <a:p>
            <a:fld id="{139E25E0-D7FA-4D3F-8691-2B1B017F4449}"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311558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Students</a:t>
            </a:r>
            <a:r>
              <a:rPr lang="en-GB" baseline="0" dirty="0" smtClean="0"/>
              <a:t> use mini whiteboards to write the sentences generated by the images.</a:t>
            </a:r>
            <a:br>
              <a:rPr lang="en-GB" baseline="0" dirty="0" smtClean="0"/>
            </a:br>
            <a:r>
              <a:rPr lang="en-GB" b="1" baseline="0" dirty="0" smtClean="0"/>
              <a:t>Note: </a:t>
            </a:r>
            <a:r>
              <a:rPr lang="en-GB" baseline="0" dirty="0" smtClean="0"/>
              <a:t>These slides include all three forms of ESTAR learnt in Week 1.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1008258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Students</a:t>
            </a:r>
            <a:r>
              <a:rPr lang="en-GB" baseline="0" dirty="0" smtClean="0"/>
              <a:t> use mini whiteboards to write the sentences generated by the images.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533908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Students</a:t>
            </a:r>
            <a:r>
              <a:rPr lang="en-GB" baseline="0" dirty="0" smtClean="0"/>
              <a:t> write the sentences generated by the images in exercise books/mini-whiteboards.</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4004392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39</a:t>
            </a:fld>
            <a:endParaRPr lang="en-GB"/>
          </a:p>
        </p:txBody>
      </p:sp>
    </p:spTree>
    <p:extLst>
      <p:ext uri="{BB962C8B-B14F-4D97-AF65-F5344CB8AC3E}">
        <p14:creationId xmlns:p14="http://schemas.microsoft.com/office/powerpoint/2010/main" val="1544069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Students</a:t>
            </a:r>
            <a:r>
              <a:rPr lang="en-GB" baseline="0" dirty="0" smtClean="0"/>
              <a:t> use mini whiteboards to write the sentences generated by the images.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2193491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 the sentence and elicit the English translation.  This is unlikely to cause students any difficulty and is like to be confidence-building for them to translate the meaning so easily. Of course, should learners</a:t>
            </a:r>
            <a:r>
              <a:rPr lang="en-GB" baseline="0" dirty="0" smtClean="0"/>
              <a:t> find it difficult, simply provide the English.  The aim here is to provide concrete examples of ESTAR forms in use.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4206993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Students</a:t>
            </a:r>
            <a:r>
              <a:rPr lang="en-GB" baseline="0" dirty="0" smtClean="0"/>
              <a:t> use mini whiteboards to write the sentences generated by the images.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16127169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Students</a:t>
            </a:r>
            <a:r>
              <a:rPr lang="en-GB" baseline="0" dirty="0" smtClean="0"/>
              <a:t> use mini whiteboards to write the sentences generated by the images.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3709570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Students</a:t>
            </a:r>
            <a:r>
              <a:rPr lang="en-GB" baseline="0" dirty="0" smtClean="0"/>
              <a:t> write the sentences generated by the images in exercise books/mini-whiteboards.</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43</a:t>
            </a:fld>
            <a:endParaRPr lang="en-GB"/>
          </a:p>
        </p:txBody>
      </p:sp>
    </p:spTree>
    <p:extLst>
      <p:ext uri="{BB962C8B-B14F-4D97-AF65-F5344CB8AC3E}">
        <p14:creationId xmlns:p14="http://schemas.microsoft.com/office/powerpoint/2010/main" val="299005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Present the sentence and elicit the English translation.  </a:t>
            </a:r>
            <a:r>
              <a:rPr lang="en-GB" dirty="0" err="1" smtClean="0"/>
              <a:t>Quiere</a:t>
            </a:r>
            <a:r>
              <a:rPr lang="en-GB" dirty="0" smtClean="0"/>
              <a:t> has</a:t>
            </a:r>
            <a:r>
              <a:rPr lang="en-GB" baseline="0" dirty="0" smtClean="0"/>
              <a:t> not been taught.  We don’t expect students necessarily to be able to guess this (though they may well), so continue to provide the English translation, swiftly.</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1480625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elicits the 3</a:t>
            </a:r>
            <a:r>
              <a:rPr lang="en-GB" baseline="30000" dirty="0" smtClean="0"/>
              <a:t>rd</a:t>
            </a:r>
            <a:r>
              <a:rPr lang="en-GB" dirty="0" smtClean="0"/>
              <a:t> person</a:t>
            </a:r>
            <a:r>
              <a:rPr lang="en-GB" baseline="0" dirty="0" smtClean="0"/>
              <a:t> singular </a:t>
            </a:r>
            <a:r>
              <a:rPr lang="en-GB" dirty="0" smtClean="0"/>
              <a:t>from students, first.  Then it presents the</a:t>
            </a:r>
            <a:r>
              <a:rPr lang="en-GB" baseline="0" dirty="0" smtClean="0"/>
              <a:t> English sentence for translation.  Students may well be able to do this straightaway.  However, a staggered version is provided, whereby the sentence minus the verb is given (a sound effect is heard in place of the verb). Finally the full sentence is provided again.</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1831113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 slide elicits Spanish the </a:t>
            </a:r>
            <a:r>
              <a:rPr lang="en-GB" dirty="0" err="1" smtClean="0"/>
              <a:t>infnitive</a:t>
            </a:r>
            <a:r>
              <a:rPr lang="en-GB" dirty="0" smtClean="0"/>
              <a:t> from students, first.  Then it presents the</a:t>
            </a:r>
            <a:r>
              <a:rPr lang="en-GB" baseline="0" dirty="0" smtClean="0"/>
              <a:t> English sentence for translation.  Versions provided as in the previous slide.</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2302567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 the next series of slides we e</a:t>
            </a:r>
            <a:r>
              <a:rPr lang="en-GB" dirty="0" smtClean="0"/>
              <a:t>xtend practice to names of cities (with lots of 'a' and not too many other tricky SSCs) - and ask ¿</a:t>
            </a:r>
            <a:r>
              <a:rPr lang="en-GB" dirty="0" err="1" smtClean="0"/>
              <a:t>Dónde</a:t>
            </a:r>
            <a:r>
              <a:rPr lang="en-GB" dirty="0" smtClean="0"/>
              <a:t> </a:t>
            </a:r>
            <a:r>
              <a:rPr lang="en-GB" dirty="0" err="1" smtClean="0"/>
              <a:t>está</a:t>
            </a:r>
            <a:r>
              <a:rPr lang="en-GB" dirty="0" smtClean="0"/>
              <a:t>? - answers will be </a:t>
            </a:r>
            <a:r>
              <a:rPr lang="en-GB" dirty="0" err="1" smtClean="0"/>
              <a:t>Inglaterra</a:t>
            </a:r>
            <a:r>
              <a:rPr lang="en-GB" dirty="0" smtClean="0"/>
              <a:t> / </a:t>
            </a:r>
            <a:r>
              <a:rPr lang="en-GB" dirty="0" err="1" smtClean="0"/>
              <a:t>España</a:t>
            </a:r>
            <a:r>
              <a:rPr lang="en-GB" dirty="0" smtClean="0"/>
              <a:t>. </a:t>
            </a:r>
          </a:p>
          <a:p>
            <a:r>
              <a:rPr lang="en-GB" dirty="0" smtClean="0"/>
              <a:t>Ask students to pronounce the English towns in a Spanish way - see what they come up with (a good way to assess some prior knowledge of phonics/Spanish).</a:t>
            </a:r>
          </a:p>
          <a:p>
            <a:endParaRPr lang="en-GB" dirty="0" smtClean="0"/>
          </a:p>
          <a:p>
            <a:r>
              <a:rPr lang="en-GB" b="1" dirty="0" smtClean="0"/>
              <a:t>We need to deal explicitly with the fact that '</a:t>
            </a:r>
            <a:r>
              <a:rPr lang="en-GB" b="1" dirty="0" err="1" smtClean="0"/>
              <a:t>está</a:t>
            </a:r>
            <a:r>
              <a:rPr lang="en-GB" b="1" dirty="0" smtClean="0"/>
              <a:t>' stands for two words in English, here - it and is.  </a:t>
            </a:r>
          </a:p>
          <a:p>
            <a:r>
              <a:rPr lang="en-GB" b="1" dirty="0" smtClean="0"/>
              <a:t>In the verb slides, we translate '</a:t>
            </a:r>
            <a:r>
              <a:rPr lang="en-GB" b="1" dirty="0" err="1" smtClean="0"/>
              <a:t>está</a:t>
            </a:r>
            <a:r>
              <a:rPr lang="en-GB" b="1" dirty="0" smtClean="0"/>
              <a:t>' as 'is' and then show it with subjects Madrid and Pablo.  Here we see it for the first time meaning 'it is'</a:t>
            </a:r>
          </a:p>
          <a:p>
            <a:endParaRPr lang="en-GB" dirty="0" smtClean="0"/>
          </a:p>
          <a:p>
            <a:r>
              <a:rPr lang="en-GB" dirty="0" smtClean="0"/>
              <a:t>As </a:t>
            </a:r>
            <a:r>
              <a:rPr lang="en-GB" dirty="0" err="1" smtClean="0"/>
              <a:t>Inglaterra</a:t>
            </a:r>
            <a:r>
              <a:rPr lang="en-GB" dirty="0" smtClean="0"/>
              <a:t> and </a:t>
            </a:r>
            <a:r>
              <a:rPr lang="en-GB" dirty="0" err="1" smtClean="0"/>
              <a:t>España</a:t>
            </a:r>
            <a:r>
              <a:rPr lang="en-GB" dirty="0" smtClean="0"/>
              <a:t> are key vocabulary from week 1, these slides at this point ask about the location of different cities (which are either in England or Spain) - just a few but to practise chorally - teacher-fronted.  This will provide another useful practice opportunity for both </a:t>
            </a:r>
            <a:r>
              <a:rPr lang="en-GB" dirty="0" err="1" smtClean="0"/>
              <a:t>está</a:t>
            </a:r>
            <a:r>
              <a:rPr lang="en-GB" dirty="0" smtClean="0"/>
              <a:t> and the two countries.  A couple of the places aren't obvious, so there is genuinely new/surprising info added in here.  </a:t>
            </a:r>
            <a:br>
              <a:rPr lang="en-GB" dirty="0" smtClean="0"/>
            </a:br>
            <a:r>
              <a:rPr lang="en-GB" dirty="0" smtClean="0"/>
              <a:t/>
            </a:r>
            <a:br>
              <a:rPr lang="en-GB" dirty="0" smtClean="0"/>
            </a:br>
            <a:r>
              <a:rPr lang="en-GB" dirty="0" smtClean="0"/>
              <a:t>Note that ‘</a:t>
            </a:r>
            <a:r>
              <a:rPr lang="en-GB" dirty="0" err="1" smtClean="0"/>
              <a:t>rr</a:t>
            </a:r>
            <a:r>
              <a:rPr lang="en-GB" dirty="0" smtClean="0"/>
              <a:t>’ and ‘ñ’ are new SSC. Some brief attention will need to be given to RR in </a:t>
            </a:r>
            <a:r>
              <a:rPr lang="en-GB" dirty="0" err="1" smtClean="0"/>
              <a:t>Inglaterra</a:t>
            </a:r>
            <a:r>
              <a:rPr lang="en-GB" dirty="0" smtClean="0"/>
              <a:t> and Ñ in </a:t>
            </a:r>
            <a:r>
              <a:rPr lang="en-GB" dirty="0" err="1" smtClean="0"/>
              <a:t>España</a:t>
            </a:r>
            <a:r>
              <a:rPr lang="en-GB" dirty="0" smtClean="0"/>
              <a:t>, before they are more formally introduced and practised. It can be quite fun for students to practise rolling the RR! And if</a:t>
            </a:r>
            <a:r>
              <a:rPr lang="en-GB" baseline="0" dirty="0" smtClean="0"/>
              <a:t> students can say ‘lasagne’ they can say ‘</a:t>
            </a:r>
            <a:r>
              <a:rPr lang="en-GB" baseline="0" dirty="0" err="1" smtClean="0"/>
              <a:t>España</a:t>
            </a:r>
            <a:r>
              <a:rPr lang="en-GB" baseline="0" dirty="0" smtClean="0"/>
              <a:t>’.</a:t>
            </a:r>
          </a:p>
          <a:p>
            <a:endParaRPr lang="en-GB" dirty="0" smtClean="0"/>
          </a:p>
          <a:p>
            <a:endParaRPr lang="en-GB"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585583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1189198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06/07/2020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06/07/2020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81816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7075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76079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5029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9002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22242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9BD792-8143-0A46-9603-E568BAFAFA66}"/>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9542433A-8C07-634C-AD2B-6A8641A83850}" type="datetimeFigureOut">
              <a:rPr lang="en-GB"/>
              <a:pPr>
                <a:defRPr/>
              </a:pPr>
              <a:t>06/07/2020</a:t>
            </a:fld>
            <a:endParaRPr lang="en-GB" dirty="0"/>
          </a:p>
        </p:txBody>
      </p:sp>
      <p:sp>
        <p:nvSpPr>
          <p:cNvPr id="3" name="Footer Placeholder 2">
            <a:extLst>
              <a:ext uri="{FF2B5EF4-FFF2-40B4-BE49-F238E27FC236}">
                <a16:creationId xmlns:a16="http://schemas.microsoft.com/office/drawing/2014/main" id="{5253E1FE-6AD4-7E43-B7F1-43B23443AF44}"/>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dirty="0">
                <a:solidFill>
                  <a:prstClr val="black"/>
                </a:solidFill>
                <a:latin typeface="Century Gothic" panose="020B0502020202020204" pitchFamily="34" charset="0"/>
              </a:defRPr>
            </a:lvl1pPr>
          </a:lstStyle>
          <a:p>
            <a:pPr>
              <a:defRPr/>
            </a:pPr>
            <a:endParaRPr lang="en-GB"/>
          </a:p>
        </p:txBody>
      </p:sp>
      <p:sp>
        <p:nvSpPr>
          <p:cNvPr id="4" name="Slide Number Placeholder 3">
            <a:extLst>
              <a:ext uri="{FF2B5EF4-FFF2-40B4-BE49-F238E27FC236}">
                <a16:creationId xmlns:a16="http://schemas.microsoft.com/office/drawing/2014/main" id="{FAE8D47A-9426-9244-8F54-E87F53EE17FC}"/>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D3D32910-C222-4642-916A-1731E4AACD13}" type="slidenum">
              <a:rPr lang="en-GB"/>
              <a:pPr>
                <a:defRPr/>
              </a:pPr>
              <a:t>‹#›</a:t>
            </a:fld>
            <a:endParaRPr lang="en-GB" dirty="0"/>
          </a:p>
        </p:txBody>
      </p:sp>
    </p:spTree>
    <p:extLst>
      <p:ext uri="{BB962C8B-B14F-4D97-AF65-F5344CB8AC3E}">
        <p14:creationId xmlns:p14="http://schemas.microsoft.com/office/powerpoint/2010/main" val="4215989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99D773-D01C-D445-B107-F0EF89A80DB6}"/>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4B4654EC-66B0-C842-9A80-95DCC08892B7}" type="datetimeFigureOut">
              <a:rPr lang="en-GB"/>
              <a:pPr>
                <a:defRPr/>
              </a:pPr>
              <a:t>06/07/2020</a:t>
            </a:fld>
            <a:endParaRPr lang="en-GB" dirty="0"/>
          </a:p>
        </p:txBody>
      </p:sp>
      <p:sp>
        <p:nvSpPr>
          <p:cNvPr id="6" name="Footer Placeholder 5">
            <a:extLst>
              <a:ext uri="{FF2B5EF4-FFF2-40B4-BE49-F238E27FC236}">
                <a16:creationId xmlns:a16="http://schemas.microsoft.com/office/drawing/2014/main" id="{842A13D1-9EB0-C44A-83B7-9EC7B2C874C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dirty="0">
                <a:solidFill>
                  <a:prstClr val="black"/>
                </a:solidFill>
                <a:latin typeface="Century Gothic" panose="020B0502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890E3234-282B-484E-BCB7-D127AEFF957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F4C001DD-786B-5240-A61B-E5C80C649642}" type="slidenum">
              <a:rPr lang="en-GB"/>
              <a:pPr>
                <a:defRPr/>
              </a:pPr>
              <a:t>‹#›</a:t>
            </a:fld>
            <a:endParaRPr lang="en-GB" dirty="0"/>
          </a:p>
        </p:txBody>
      </p:sp>
    </p:spTree>
    <p:extLst>
      <p:ext uri="{BB962C8B-B14F-4D97-AF65-F5344CB8AC3E}">
        <p14:creationId xmlns:p14="http://schemas.microsoft.com/office/powerpoint/2010/main" val="565905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F1AB11-2A45-C042-8DD5-A7EE038FE0C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7EA08A0A-5D55-A248-B5A3-3327F82FF665}" type="datetimeFigureOut">
              <a:rPr lang="en-GB"/>
              <a:pPr>
                <a:defRPr/>
              </a:pPr>
              <a:t>06/07/2020</a:t>
            </a:fld>
            <a:endParaRPr lang="en-GB" dirty="0"/>
          </a:p>
        </p:txBody>
      </p:sp>
      <p:sp>
        <p:nvSpPr>
          <p:cNvPr id="6" name="Footer Placeholder 5">
            <a:extLst>
              <a:ext uri="{FF2B5EF4-FFF2-40B4-BE49-F238E27FC236}">
                <a16:creationId xmlns:a16="http://schemas.microsoft.com/office/drawing/2014/main" id="{805F526A-E1C1-D74F-931F-A65AD8F26280}"/>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dirty="0">
                <a:solidFill>
                  <a:prstClr val="black"/>
                </a:solidFill>
                <a:latin typeface="Century Gothic" panose="020B0502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5F994778-0527-C24C-B1E7-ABFD50EE3F7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92C8EB3A-2414-CE45-ACFF-4DACCF38827E}" type="slidenum">
              <a:rPr lang="en-GB"/>
              <a:pPr>
                <a:defRPr/>
              </a:pPr>
              <a:t>‹#›</a:t>
            </a:fld>
            <a:endParaRPr lang="en-GB" dirty="0"/>
          </a:p>
        </p:txBody>
      </p:sp>
    </p:spTree>
    <p:extLst>
      <p:ext uri="{BB962C8B-B14F-4D97-AF65-F5344CB8AC3E}">
        <p14:creationId xmlns:p14="http://schemas.microsoft.com/office/powerpoint/2010/main" val="1109601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050C8FD-0D71-C546-B56E-66E77CAC2987}"/>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542859F4-344E-984D-B7C7-7AE4E1CF6E32}" type="datetimeFigureOut">
              <a:rPr lang="en-GB"/>
              <a:pPr>
                <a:defRPr/>
              </a:pPr>
              <a:t>06/07/2020</a:t>
            </a:fld>
            <a:endParaRPr lang="en-GB" dirty="0"/>
          </a:p>
        </p:txBody>
      </p:sp>
      <p:sp>
        <p:nvSpPr>
          <p:cNvPr id="5" name="Footer Placeholder 4">
            <a:extLst>
              <a:ext uri="{FF2B5EF4-FFF2-40B4-BE49-F238E27FC236}">
                <a16:creationId xmlns:a16="http://schemas.microsoft.com/office/drawing/2014/main" id="{F1372CE1-1168-AC40-86FE-E072A1550CE0}"/>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dirty="0">
                <a:solidFill>
                  <a:prstClr val="black"/>
                </a:solidFill>
                <a:latin typeface="Century Gothic" panose="020B0502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A4A5448C-0B03-BD41-9F69-B9409DA4E4E2}"/>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8E207505-A8CF-6246-87D1-8A2B03F770D8}" type="slidenum">
              <a:rPr lang="en-GB"/>
              <a:pPr>
                <a:defRPr/>
              </a:pPr>
              <a:t>‹#›</a:t>
            </a:fld>
            <a:endParaRPr lang="en-GB" dirty="0"/>
          </a:p>
        </p:txBody>
      </p:sp>
    </p:spTree>
    <p:extLst>
      <p:ext uri="{BB962C8B-B14F-4D97-AF65-F5344CB8AC3E}">
        <p14:creationId xmlns:p14="http://schemas.microsoft.com/office/powerpoint/2010/main" val="4036517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20A6B19-732E-E24D-BE64-A704F6F12801}"/>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E6A70143-7769-CC49-AC6B-63C2325764B8}" type="datetimeFigureOut">
              <a:rPr lang="en-GB"/>
              <a:pPr>
                <a:defRPr/>
              </a:pPr>
              <a:t>06/07/2020</a:t>
            </a:fld>
            <a:endParaRPr lang="en-GB" dirty="0"/>
          </a:p>
        </p:txBody>
      </p:sp>
      <p:sp>
        <p:nvSpPr>
          <p:cNvPr id="5" name="Footer Placeholder 4">
            <a:extLst>
              <a:ext uri="{FF2B5EF4-FFF2-40B4-BE49-F238E27FC236}">
                <a16:creationId xmlns:a16="http://schemas.microsoft.com/office/drawing/2014/main" id="{C209AD34-D1AF-B144-968C-D6EFBFC8170B}"/>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dirty="0">
                <a:solidFill>
                  <a:prstClr val="black"/>
                </a:solidFill>
                <a:latin typeface="Century Gothic" panose="020B0502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084BD692-1EC7-0242-BC1F-549323DC20FB}"/>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7EDBE492-02C1-0049-B795-AD104FD3D886}" type="slidenum">
              <a:rPr lang="en-GB"/>
              <a:pPr>
                <a:defRPr/>
              </a:pPr>
              <a:t>‹#›</a:t>
            </a:fld>
            <a:endParaRPr lang="en-GB" dirty="0"/>
          </a:p>
        </p:txBody>
      </p:sp>
    </p:spTree>
    <p:extLst>
      <p:ext uri="{BB962C8B-B14F-4D97-AF65-F5344CB8AC3E}">
        <p14:creationId xmlns:p14="http://schemas.microsoft.com/office/powerpoint/2010/main" val="2960558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F0ED376-7B46-4CF7-BCCE-70702E21FB3B}" type="datetimeFigureOut">
              <a:rPr lang="en-GB" smtClean="0">
                <a:solidFill>
                  <a:prstClr val="black">
                    <a:tint val="75000"/>
                  </a:prstClr>
                </a:solidFill>
              </a:rPr>
              <a:pPr/>
              <a:t>06/07/2020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9806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0ED376-7B46-4CF7-BCCE-70702E21FB3B}" type="datetimeFigureOut">
              <a:rPr lang="en-GB" smtClean="0">
                <a:solidFill>
                  <a:prstClr val="black">
                    <a:tint val="75000"/>
                  </a:prstClr>
                </a:solidFill>
              </a:rPr>
              <a:pPr/>
              <a:t>06/07/2020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6385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0ED376-7B46-4CF7-BCCE-70702E21FB3B}" type="datetimeFigureOut">
              <a:rPr lang="en-GB" smtClean="0">
                <a:solidFill>
                  <a:prstClr val="black">
                    <a:tint val="75000"/>
                  </a:prstClr>
                </a:solidFill>
              </a:rPr>
              <a:pPr/>
              <a:t>06/07/2020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0048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F0ED376-7B46-4CF7-BCCE-70702E21FB3B}" type="datetimeFigureOut">
              <a:rPr lang="en-GB" smtClean="0">
                <a:solidFill>
                  <a:prstClr val="black">
                    <a:tint val="75000"/>
                  </a:prstClr>
                </a:solidFill>
              </a:rPr>
              <a:pPr/>
              <a:t>06/07/2020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6879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F0ED376-7B46-4CF7-BCCE-70702E21FB3B}" type="datetimeFigureOut">
              <a:rPr lang="en-GB" smtClean="0">
                <a:solidFill>
                  <a:prstClr val="black">
                    <a:tint val="75000"/>
                  </a:prstClr>
                </a:solidFill>
              </a:rPr>
              <a:pPr/>
              <a:t>06/07/2020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01958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F0ED376-7B46-4CF7-BCCE-70702E21FB3B}" type="datetimeFigureOut">
              <a:rPr lang="en-GB" smtClean="0">
                <a:solidFill>
                  <a:prstClr val="black">
                    <a:tint val="75000"/>
                  </a:prstClr>
                </a:solidFill>
              </a:rPr>
              <a:pPr/>
              <a:t>06/07/2020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3418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0ED376-7B46-4CF7-BCCE-70702E21FB3B}" type="datetimeFigureOut">
              <a:rPr lang="en-GB" smtClean="0">
                <a:solidFill>
                  <a:prstClr val="black">
                    <a:tint val="75000"/>
                  </a:prstClr>
                </a:solidFill>
              </a:rPr>
              <a:pPr/>
              <a:t>06/07/2020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6810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0ED376-7B46-4CF7-BCCE-70702E21FB3B}" type="datetimeFigureOut">
              <a:rPr lang="en-GB" smtClean="0">
                <a:solidFill>
                  <a:prstClr val="black">
                    <a:tint val="75000"/>
                  </a:prstClr>
                </a:solidFill>
              </a:rPr>
              <a:pPr/>
              <a:t>06/07/2020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1541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0ED376-7B46-4CF7-BCCE-70702E21FB3B}" type="datetimeFigureOut">
              <a:rPr lang="en-GB" smtClean="0">
                <a:solidFill>
                  <a:prstClr val="black">
                    <a:tint val="75000"/>
                  </a:prstClr>
                </a:solidFill>
              </a:rPr>
              <a:pPr/>
              <a:t>06/07/2020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453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0ED376-7B46-4CF7-BCCE-70702E21FB3B}" type="datetimeFigureOut">
              <a:rPr lang="en-GB" smtClean="0">
                <a:solidFill>
                  <a:prstClr val="black">
                    <a:tint val="75000"/>
                  </a:prstClr>
                </a:solidFill>
              </a:rPr>
              <a:pPr/>
              <a:t>06/07/2020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51655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0ED376-7B46-4CF7-BCCE-70702E21FB3B}" type="datetimeFigureOut">
              <a:rPr lang="en-GB" smtClean="0">
                <a:solidFill>
                  <a:prstClr val="black">
                    <a:tint val="75000"/>
                  </a:prstClr>
                </a:solidFill>
              </a:rPr>
              <a:pPr/>
              <a:t>06/07/2020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1287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06/07/2020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06/07/2020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06/07/2020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A2BD1B4-FD22-7A47-97EB-99A06503C467}"/>
              </a:ext>
            </a:extLst>
          </p:cNvPr>
          <p:cNvSpPr>
            <a:spLocks noGrp="1" noChangeArrowheads="1"/>
          </p:cNvSpPr>
          <p:nvPr>
            <p:ph type="title"/>
          </p:nvPr>
        </p:nvSpPr>
        <p:spPr bwMode="auto">
          <a:xfrm>
            <a:off x="838200" y="442913"/>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5D55D8-07FD-2243-B32D-C1B5A15D2C5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5">
            <a:extLst>
              <a:ext uri="{FF2B5EF4-FFF2-40B4-BE49-F238E27FC236}">
                <a16:creationId xmlns:a16="http://schemas.microsoft.com/office/drawing/2014/main" id="{AA87C2AE-692E-0942-B58D-EFC0A8CE0AE5}"/>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485438" y="-61913"/>
            <a:ext cx="1627187"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a:extLst>
              <a:ext uri="{FF2B5EF4-FFF2-40B4-BE49-F238E27FC236}">
                <a16:creationId xmlns:a16="http://schemas.microsoft.com/office/drawing/2014/main" id="{69D67327-AE3E-C248-8A93-FEB76108C23E}"/>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47752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3">
            <a:extLst>
              <a:ext uri="{FF2B5EF4-FFF2-40B4-BE49-F238E27FC236}">
                <a16:creationId xmlns:a16="http://schemas.microsoft.com/office/drawing/2014/main" id="{3A3E9937-5E2E-1444-82C1-4EF3451DCCE6}"/>
              </a:ext>
            </a:extLst>
          </p:cNvPr>
          <p:cNvSpPr>
            <a:spLocks noChangeArrowheads="1"/>
          </p:cNvSpPr>
          <p:nvPr userDrawn="1"/>
        </p:nvSpPr>
        <p:spPr bwMode="auto">
          <a:xfrm>
            <a:off x="9088438" y="6572250"/>
            <a:ext cx="84343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fontAlgn="base">
              <a:spcBef>
                <a:spcPct val="0"/>
              </a:spcBef>
              <a:spcAft>
                <a:spcPct val="0"/>
              </a:spcAft>
              <a:defRPr>
                <a:solidFill>
                  <a:schemeClr val="tx1"/>
                </a:solidFill>
                <a:latin typeface="Tw Cen MT" panose="020B0602020104020603" pitchFamily="34" charset="77"/>
              </a:defRPr>
            </a:lvl6pPr>
            <a:lvl7pPr marL="2971800" indent="-228600" fontAlgn="base">
              <a:spcBef>
                <a:spcPct val="0"/>
              </a:spcBef>
              <a:spcAft>
                <a:spcPct val="0"/>
              </a:spcAft>
              <a:defRPr>
                <a:solidFill>
                  <a:schemeClr val="tx1"/>
                </a:solidFill>
                <a:latin typeface="Tw Cen MT" panose="020B0602020104020603" pitchFamily="34" charset="77"/>
              </a:defRPr>
            </a:lvl7pPr>
            <a:lvl8pPr marL="3429000" indent="-228600" fontAlgn="base">
              <a:spcBef>
                <a:spcPct val="0"/>
              </a:spcBef>
              <a:spcAft>
                <a:spcPct val="0"/>
              </a:spcAft>
              <a:defRPr>
                <a:solidFill>
                  <a:schemeClr val="tx1"/>
                </a:solidFill>
                <a:latin typeface="Tw Cen MT" panose="020B0602020104020603" pitchFamily="34" charset="77"/>
              </a:defRPr>
            </a:lvl8pPr>
            <a:lvl9pPr marL="3886200" indent="-228600" fontAlgn="base">
              <a:spcBef>
                <a:spcPct val="0"/>
              </a:spcBef>
              <a:spcAft>
                <a:spcPct val="0"/>
              </a:spcAft>
              <a:defRPr>
                <a:solidFill>
                  <a:schemeClr val="tx1"/>
                </a:solidFill>
                <a:latin typeface="Tw Cen MT" panose="020B0602020104020603" pitchFamily="34" charset="77"/>
              </a:defRPr>
            </a:lvl9pPr>
          </a:lstStyle>
          <a:p>
            <a:pPr eaLnBrk="1" hangingPunct="1"/>
            <a:r>
              <a:rPr lang="en-GB" altLang="en-US" sz="1100">
                <a:solidFill>
                  <a:srgbClr val="002060"/>
                </a:solidFill>
                <a:latin typeface="Century Gothic" panose="020B0502020202020204" pitchFamily="34" charset="0"/>
              </a:rPr>
              <a:t>Material</a:t>
            </a:r>
            <a:r>
              <a:rPr lang="en-GB" altLang="en-US" sz="1100">
                <a:solidFill>
                  <a:srgbClr val="002060"/>
                </a:solidFill>
                <a:latin typeface="Arial" panose="020B0604020202020204" pitchFamily="34" charset="0"/>
              </a:rPr>
              <a:t> </a:t>
            </a:r>
            <a:r>
              <a:rPr lang="en-GB" altLang="en-US" sz="1100">
                <a:solidFill>
                  <a:srgbClr val="002060"/>
                </a:solidFill>
                <a:latin typeface="Century Gothic" panose="020B0502020202020204" pitchFamily="34" charset="0"/>
              </a:rPr>
              <a:t>licensed as </a:t>
            </a:r>
            <a:r>
              <a:rPr lang="en-GB" altLang="en-US" sz="1100" b="1" u="sng">
                <a:solidFill>
                  <a:srgbClr val="FFFFFF"/>
                </a:solidFill>
                <a:latin typeface="Century Gothic" panose="020B0502020202020204" pitchFamily="34" charset="0"/>
                <a:hlinkClick r:id="rId16"/>
              </a:rPr>
              <a:t>CC BY-NC-SA 4.0</a:t>
            </a:r>
            <a:r>
              <a:rPr lang="en-GB" altLang="en-US" sz="1100">
                <a:solidFill>
                  <a:srgbClr val="000000"/>
                </a:solidFill>
                <a:latin typeface="Century Gothic" panose="020B0502020202020204" pitchFamily="34" charset="0"/>
              </a:rPr>
              <a:t/>
            </a:r>
            <a:br>
              <a:rPr lang="en-GB" altLang="en-US" sz="1100">
                <a:solidFill>
                  <a:srgbClr val="000000"/>
                </a:solidFill>
                <a:latin typeface="Century Gothic" panose="020B0502020202020204" pitchFamily="34" charset="0"/>
              </a:rPr>
            </a:br>
            <a:endParaRPr lang="en-GB" altLang="en-US" sz="1100">
              <a:solidFill>
                <a:srgbClr val="000000"/>
              </a:solidFill>
              <a:latin typeface="Century Gothic" panose="020B0502020202020204" pitchFamily="34" charset="0"/>
            </a:endParaRPr>
          </a:p>
        </p:txBody>
      </p:sp>
      <p:sp>
        <p:nvSpPr>
          <p:cNvPr id="8" name="Rectangle 7">
            <a:extLst>
              <a:ext uri="{FF2B5EF4-FFF2-40B4-BE49-F238E27FC236}">
                <a16:creationId xmlns:a16="http://schemas.microsoft.com/office/drawing/2014/main" id="{56141747-70CA-DA4E-965F-A4F14A1D10B3}"/>
              </a:ext>
            </a:extLst>
          </p:cNvPr>
          <p:cNvSpPr/>
          <p:nvPr userDrawn="1"/>
        </p:nvSpPr>
        <p:spPr>
          <a:xfrm>
            <a:off x="0" y="6572250"/>
            <a:ext cx="8434388" cy="261938"/>
          </a:xfrm>
          <a:prstGeom prst="rect">
            <a:avLst/>
          </a:prstGeom>
        </p:spPr>
        <p:txBody>
          <a:bodyPr>
            <a:spAutoFit/>
          </a:bodyPr>
          <a:lstStyle/>
          <a:p>
            <a:pPr eaLnBrk="1" fontAlgn="auto" hangingPunct="1">
              <a:spcBef>
                <a:spcPts val="0"/>
              </a:spcBef>
              <a:spcAft>
                <a:spcPts val="0"/>
              </a:spcAft>
              <a:defRPr/>
            </a:pPr>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4713582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lnSpc>
          <a:spcPct val="90000"/>
        </a:lnSpc>
        <a:spcBef>
          <a:spcPct val="0"/>
        </a:spcBef>
        <a:spcAft>
          <a:spcPct val="0"/>
        </a:spcAft>
        <a:defRPr sz="4400" kern="1200">
          <a:solidFill>
            <a:srgbClr val="203864"/>
          </a:solidFill>
          <a:latin typeface="Century Gothic" panose="020B0502020202020204" pitchFamily="34" charset="0"/>
          <a:ea typeface="+mj-ea"/>
          <a:cs typeface="+mj-cs"/>
        </a:defRPr>
      </a:lvl1pPr>
      <a:lvl2pPr algn="l" rtl="0" fontAlgn="base">
        <a:lnSpc>
          <a:spcPct val="90000"/>
        </a:lnSpc>
        <a:spcBef>
          <a:spcPct val="0"/>
        </a:spcBef>
        <a:spcAft>
          <a:spcPct val="0"/>
        </a:spcAft>
        <a:defRPr sz="4400">
          <a:solidFill>
            <a:srgbClr val="203864"/>
          </a:solidFill>
          <a:latin typeface="Century Gothic" panose="020B0502020202020204" pitchFamily="34" charset="0"/>
        </a:defRPr>
      </a:lvl2pPr>
      <a:lvl3pPr algn="l" rtl="0" fontAlgn="base">
        <a:lnSpc>
          <a:spcPct val="90000"/>
        </a:lnSpc>
        <a:spcBef>
          <a:spcPct val="0"/>
        </a:spcBef>
        <a:spcAft>
          <a:spcPct val="0"/>
        </a:spcAft>
        <a:defRPr sz="4400">
          <a:solidFill>
            <a:srgbClr val="203864"/>
          </a:solidFill>
          <a:latin typeface="Century Gothic" panose="020B0502020202020204" pitchFamily="34" charset="0"/>
        </a:defRPr>
      </a:lvl3pPr>
      <a:lvl4pPr algn="l" rtl="0" fontAlgn="base">
        <a:lnSpc>
          <a:spcPct val="90000"/>
        </a:lnSpc>
        <a:spcBef>
          <a:spcPct val="0"/>
        </a:spcBef>
        <a:spcAft>
          <a:spcPct val="0"/>
        </a:spcAft>
        <a:defRPr sz="4400">
          <a:solidFill>
            <a:srgbClr val="203864"/>
          </a:solidFill>
          <a:latin typeface="Century Gothic" panose="020B0502020202020204" pitchFamily="34" charset="0"/>
        </a:defRPr>
      </a:lvl4pPr>
      <a:lvl5pPr algn="l" rtl="0" fontAlgn="base">
        <a:lnSpc>
          <a:spcPct val="90000"/>
        </a:lnSpc>
        <a:spcBef>
          <a:spcPct val="0"/>
        </a:spcBef>
        <a:spcAft>
          <a:spcPct val="0"/>
        </a:spcAft>
        <a:defRPr sz="4400">
          <a:solidFill>
            <a:srgbClr val="203864"/>
          </a:solidFill>
          <a:latin typeface="Century Gothic" panose="020B0502020202020204" pitchFamily="34" charset="0"/>
        </a:defRPr>
      </a:lvl5pPr>
      <a:lvl6pPr marL="457200" algn="l" rtl="0" fontAlgn="base">
        <a:lnSpc>
          <a:spcPct val="90000"/>
        </a:lnSpc>
        <a:spcBef>
          <a:spcPct val="0"/>
        </a:spcBef>
        <a:spcAft>
          <a:spcPct val="0"/>
        </a:spcAft>
        <a:defRPr sz="4400">
          <a:solidFill>
            <a:srgbClr val="203864"/>
          </a:solidFill>
          <a:latin typeface="Century Gothic" panose="020B0502020202020204" pitchFamily="34" charset="0"/>
        </a:defRPr>
      </a:lvl6pPr>
      <a:lvl7pPr marL="914400" algn="l" rtl="0" fontAlgn="base">
        <a:lnSpc>
          <a:spcPct val="90000"/>
        </a:lnSpc>
        <a:spcBef>
          <a:spcPct val="0"/>
        </a:spcBef>
        <a:spcAft>
          <a:spcPct val="0"/>
        </a:spcAft>
        <a:defRPr sz="4400">
          <a:solidFill>
            <a:srgbClr val="203864"/>
          </a:solidFill>
          <a:latin typeface="Century Gothic" panose="020B0502020202020204" pitchFamily="34" charset="0"/>
        </a:defRPr>
      </a:lvl7pPr>
      <a:lvl8pPr marL="1371600" algn="l" rtl="0" fontAlgn="base">
        <a:lnSpc>
          <a:spcPct val="90000"/>
        </a:lnSpc>
        <a:spcBef>
          <a:spcPct val="0"/>
        </a:spcBef>
        <a:spcAft>
          <a:spcPct val="0"/>
        </a:spcAft>
        <a:defRPr sz="4400">
          <a:solidFill>
            <a:srgbClr val="203864"/>
          </a:solidFill>
          <a:latin typeface="Century Gothic" panose="020B0502020202020204" pitchFamily="34" charset="0"/>
        </a:defRPr>
      </a:lvl8pPr>
      <a:lvl9pPr marL="1828800" algn="l" rtl="0" fontAlgn="base">
        <a:lnSpc>
          <a:spcPct val="90000"/>
        </a:lnSpc>
        <a:spcBef>
          <a:spcPct val="0"/>
        </a:spcBef>
        <a:spcAft>
          <a:spcPct val="0"/>
        </a:spcAft>
        <a:defRPr sz="4400">
          <a:solidFill>
            <a:srgbClr val="203864"/>
          </a:solidFill>
          <a:latin typeface="Century Gothic" panose="020B0502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rgbClr val="203864"/>
          </a:solidFill>
          <a:latin typeface="Century Gothic" panose="020B0502020202020204" pitchFamily="34"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rgbClr val="203864"/>
          </a:solidFill>
          <a:latin typeface="Century Gothic" panose="020B0502020202020204" pitchFamily="34" charset="0"/>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rgbClr val="203864"/>
          </a:solidFill>
          <a:latin typeface="Century Gothic" panose="020B0502020202020204" pitchFamily="34" charset="0"/>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rgbClr val="203864"/>
          </a:solidFill>
          <a:latin typeface="Century Gothic" panose="020B0502020202020204" pitchFamily="34" charset="0"/>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rgbClr val="20386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ED376-7B46-4CF7-BCCE-70702E21FB3B}" type="datetimeFigureOut">
              <a:rPr lang="en-GB" smtClean="0">
                <a:solidFill>
                  <a:prstClr val="black">
                    <a:tint val="75000"/>
                  </a:prstClr>
                </a:solidFill>
              </a:rPr>
              <a:pPr/>
              <a:t>06/07/2020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790563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audio" Target="../media/audio8.wav"/></Relationships>
</file>

<file path=ppt/slides/_rels/slide19.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audio" Target="../media/audio10.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audio" Target="../media/audio12.wav"/></Relationships>
</file>

<file path=ppt/slides/_rels/slide2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audio" Target="../media/audio14.wav"/></Relationships>
</file>

<file path=ppt/slides/_rels/slide22.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audio" Target="../media/audio16.wav"/></Relationships>
</file>

<file path=ppt/slides/_rels/slide23.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audio" Target="../media/audio18.wav"/></Relationships>
</file>

<file path=ppt/slides/_rels/slide24.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audio" Target="../media/audio20.wav"/></Relationships>
</file>

<file path=ppt/slides/_rels/slide25.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audio" Target="../media/audio18.wav"/></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3" Type="http://schemas.openxmlformats.org/officeDocument/2006/relationships/image" Target="../media/image16.png"/><Relationship Id="rId7" Type="http://schemas.openxmlformats.org/officeDocument/2006/relationships/audio" Target="../media/audio22.wav"/><Relationship Id="rId12" Type="http://schemas.openxmlformats.org/officeDocument/2006/relationships/audio" Target="../media/audio27.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audio" Target="../media/audio26.wav"/><Relationship Id="rId5" Type="http://schemas.openxmlformats.org/officeDocument/2006/relationships/image" Target="../media/image17.png"/><Relationship Id="rId10" Type="http://schemas.openxmlformats.org/officeDocument/2006/relationships/audio" Target="../media/audio25.wav"/><Relationship Id="rId4" Type="http://schemas.openxmlformats.org/officeDocument/2006/relationships/image" Target="../media/image15.png"/><Relationship Id="rId9" Type="http://schemas.openxmlformats.org/officeDocument/2006/relationships/audio" Target="../media/audio24.wav"/><Relationship Id="rId14" Type="http://schemas.openxmlformats.org/officeDocument/2006/relationships/audio" Target="../media/audio29.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audio" Target="../media/audio30.wav"/><Relationship Id="rId7" Type="http://schemas.openxmlformats.org/officeDocument/2006/relationships/audio" Target="../media/audio34.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33.wav"/><Relationship Id="rId5" Type="http://schemas.openxmlformats.org/officeDocument/2006/relationships/audio" Target="../media/audio32.wav"/><Relationship Id="rId10" Type="http://schemas.openxmlformats.org/officeDocument/2006/relationships/audio" Target="../media/audio37.wav"/><Relationship Id="rId4" Type="http://schemas.openxmlformats.org/officeDocument/2006/relationships/audio" Target="../media/audio31.wav"/><Relationship Id="rId9" Type="http://schemas.openxmlformats.org/officeDocument/2006/relationships/audio" Target="../media/audio36.wav"/></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audio" Target="../media/audio3.wav"/></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audio" Target="../media/audio3.wav"/><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audio" Target="../media/audio4.wav"/><Relationship Id="rId4"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395111" y="2105561"/>
            <a:ext cx="6886222" cy="707886"/>
          </a:xfrm>
          <a:prstGeom prst="rect">
            <a:avLst/>
          </a:prstGeom>
          <a:noFill/>
        </p:spPr>
        <p:txBody>
          <a:bodyPr wrap="square" rtlCol="0">
            <a:spAutoFit/>
          </a:bodyPr>
          <a:lstStyle/>
          <a:p>
            <a:r>
              <a:rPr lang="en-GB" sz="4000" b="1" dirty="0" smtClean="0">
                <a:solidFill>
                  <a:prstClr val="white"/>
                </a:solidFill>
                <a:latin typeface="Century Gothic" panose="020B0502020202020204" pitchFamily="34" charset="0"/>
              </a:rPr>
              <a:t>Describing locations</a:t>
            </a:r>
            <a:endParaRPr lang="en-GB" sz="4000" b="1" dirty="0">
              <a:solidFill>
                <a:prstClr val="white"/>
              </a:solidFill>
              <a:latin typeface="Century Gothic" panose="020B0502020202020204" pitchFamily="34" charset="0"/>
            </a:endParaRPr>
          </a:p>
        </p:txBody>
      </p:sp>
      <p:sp>
        <p:nvSpPr>
          <p:cNvPr id="14" name="Title 3"/>
          <p:cNvSpPr txBox="1">
            <a:spLocks/>
          </p:cNvSpPr>
          <p:nvPr/>
        </p:nvSpPr>
        <p:spPr>
          <a:xfrm>
            <a:off x="379588" y="2813447"/>
            <a:ext cx="7961489"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err="1" smtClean="0">
                <a:solidFill>
                  <a:prstClr val="white"/>
                </a:solidFill>
                <a:latin typeface="Century Gothic" panose="020B0502020202020204" pitchFamily="34" charset="0"/>
              </a:rPr>
              <a:t>Estar</a:t>
            </a:r>
            <a:r>
              <a:rPr lang="en-GB" sz="3200" dirty="0" smtClean="0">
                <a:solidFill>
                  <a:prstClr val="white"/>
                </a:solidFill>
                <a:latin typeface="Century Gothic" panose="020B0502020202020204" pitchFamily="34" charset="0"/>
              </a:rPr>
              <a:t>: to be, being [location]</a:t>
            </a:r>
          </a:p>
          <a:p>
            <a:r>
              <a:rPr lang="en-GB" sz="3200" dirty="0" smtClean="0">
                <a:solidFill>
                  <a:prstClr val="white"/>
                </a:solidFill>
                <a:latin typeface="Century Gothic" panose="020B0502020202020204" pitchFamily="34" charset="0"/>
              </a:rPr>
              <a:t>I am &amp; he/she is</a:t>
            </a:r>
            <a:endParaRPr lang="en-GB" sz="32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717943" y="2280431"/>
            <a:ext cx="4078705" cy="1756611"/>
          </a:xfrm>
          <a:prstGeom prst="wedgeRoundRectCallout">
            <a:avLst>
              <a:gd name="adj1" fmla="val -23923"/>
              <a:gd name="adj2" fmla="val 8856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latin typeface="Century Gothic" panose="020B0502020202020204" pitchFamily="34" charset="0"/>
              </a:rPr>
              <a:t>¿</a:t>
            </a:r>
            <a:r>
              <a:rPr lang="en-GB" sz="4400" b="1" dirty="0" err="1" smtClean="0">
                <a:latin typeface="Century Gothic" panose="020B0502020202020204" pitchFamily="34" charset="0"/>
              </a:rPr>
              <a:t>Dónde</a:t>
            </a:r>
            <a:r>
              <a:rPr lang="en-GB" sz="4400" b="1" dirty="0" smtClean="0">
                <a:latin typeface="Century Gothic" panose="020B0502020202020204" pitchFamily="34" charset="0"/>
              </a:rPr>
              <a:t> </a:t>
            </a:r>
            <a:r>
              <a:rPr lang="en-GB" sz="4400" b="1" dirty="0" err="1" smtClean="0">
                <a:latin typeface="Century Gothic" panose="020B0502020202020204" pitchFamily="34" charset="0"/>
              </a:rPr>
              <a:t>está</a:t>
            </a:r>
            <a:r>
              <a:rPr lang="en-GB" sz="4400" b="1" dirty="0" smtClean="0">
                <a:latin typeface="Century Gothic" panose="020B0502020202020204" pitchFamily="34" charset="0"/>
              </a:rPr>
              <a:t> Camborne?</a:t>
            </a:r>
            <a:endParaRPr lang="en-GB" sz="4400" b="1" dirty="0">
              <a:latin typeface="Century Gothic" panose="020B0502020202020204" pitchFamily="34" charset="0"/>
            </a:endParaRPr>
          </a:p>
        </p:txBody>
      </p:sp>
      <p:sp>
        <p:nvSpPr>
          <p:cNvPr id="7" name="TextBox 6"/>
          <p:cNvSpPr txBox="1"/>
          <p:nvPr/>
        </p:nvSpPr>
        <p:spPr>
          <a:xfrm>
            <a:off x="5145562" y="3713874"/>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España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8" name="TextBox 7"/>
          <p:cNvSpPr txBox="1"/>
          <p:nvPr/>
        </p:nvSpPr>
        <p:spPr>
          <a:xfrm>
            <a:off x="5145562" y="1892185"/>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Inglaterra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9" name="Rounded Rectangle 8"/>
          <p:cNvSpPr/>
          <p:nvPr/>
        </p:nvSpPr>
        <p:spPr>
          <a:xfrm>
            <a:off x="9910401" y="5818371"/>
            <a:ext cx="1785731"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endParaRPr lang="en-GB" dirty="0">
              <a:latin typeface="Century Gothic" panose="020B0502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11" name="Group 10"/>
          <p:cNvGrpSpPr/>
          <p:nvPr/>
        </p:nvGrpSpPr>
        <p:grpSpPr>
          <a:xfrm>
            <a:off x="10471577" y="1338426"/>
            <a:ext cx="1171740" cy="1789850"/>
            <a:chOff x="10264329" y="1395151"/>
            <a:chExt cx="1171740" cy="178985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4329" y="1395151"/>
              <a:ext cx="1077873" cy="16764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59259" t="52222"/>
            <a:stretch/>
          </p:blipFill>
          <p:spPr>
            <a:xfrm rot="705979">
              <a:off x="10394549" y="1963582"/>
              <a:ext cx="1041520" cy="1221419"/>
            </a:xfrm>
            <a:prstGeom prst="rect">
              <a:avLst/>
            </a:prstGeom>
          </p:spPr>
        </p:pic>
      </p:grpSp>
    </p:spTree>
    <p:extLst>
      <p:ext uri="{BB962C8B-B14F-4D97-AF65-F5344CB8AC3E}">
        <p14:creationId xmlns:p14="http://schemas.microsoft.com/office/powerpoint/2010/main" val="314495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F4B183"/>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717943" y="2280431"/>
            <a:ext cx="4078705" cy="1756611"/>
          </a:xfrm>
          <a:prstGeom prst="wedgeRoundRectCallout">
            <a:avLst>
              <a:gd name="adj1" fmla="val -23923"/>
              <a:gd name="adj2" fmla="val 8960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latin typeface="Century Gothic" panose="020B0502020202020204" pitchFamily="34" charset="0"/>
              </a:rPr>
              <a:t>¿</a:t>
            </a:r>
            <a:r>
              <a:rPr lang="en-GB" sz="4400" b="1" dirty="0" err="1" smtClean="0">
                <a:latin typeface="Century Gothic" panose="020B0502020202020204" pitchFamily="34" charset="0"/>
              </a:rPr>
              <a:t>Dónde</a:t>
            </a:r>
            <a:r>
              <a:rPr lang="en-GB" sz="4400" b="1" dirty="0" smtClean="0">
                <a:latin typeface="Century Gothic" panose="020B0502020202020204" pitchFamily="34" charset="0"/>
              </a:rPr>
              <a:t> </a:t>
            </a:r>
            <a:r>
              <a:rPr lang="en-GB" sz="4400" b="1" dirty="0" err="1" smtClean="0">
                <a:latin typeface="Century Gothic" panose="020B0502020202020204" pitchFamily="34" charset="0"/>
              </a:rPr>
              <a:t>está</a:t>
            </a:r>
            <a:r>
              <a:rPr lang="en-GB" sz="4400" b="1" dirty="0" smtClean="0">
                <a:latin typeface="Century Gothic" panose="020B0502020202020204" pitchFamily="34" charset="0"/>
              </a:rPr>
              <a:t> Pamplona?</a:t>
            </a:r>
            <a:endParaRPr lang="en-GB" sz="4400" b="1" dirty="0">
              <a:latin typeface="Century Gothic" panose="020B0502020202020204" pitchFamily="34" charset="0"/>
            </a:endParaRPr>
          </a:p>
        </p:txBody>
      </p:sp>
      <p:sp>
        <p:nvSpPr>
          <p:cNvPr id="7" name="TextBox 6"/>
          <p:cNvSpPr txBox="1"/>
          <p:nvPr/>
        </p:nvSpPr>
        <p:spPr>
          <a:xfrm>
            <a:off x="5145559" y="3762049"/>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España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8" name="TextBox 7"/>
          <p:cNvSpPr txBox="1"/>
          <p:nvPr/>
        </p:nvSpPr>
        <p:spPr>
          <a:xfrm>
            <a:off x="5145560" y="1895710"/>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Inglaterra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9" name="Rounded Rectangle 8"/>
          <p:cNvSpPr/>
          <p:nvPr/>
        </p:nvSpPr>
        <p:spPr>
          <a:xfrm>
            <a:off x="9910401" y="5818371"/>
            <a:ext cx="1785731"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endParaRPr lang="en-GB" dirty="0">
              <a:latin typeface="Century Gothic" panose="020B0502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11" name="Group 10"/>
          <p:cNvGrpSpPr/>
          <p:nvPr/>
        </p:nvGrpSpPr>
        <p:grpSpPr>
          <a:xfrm>
            <a:off x="10471577" y="1338426"/>
            <a:ext cx="1171740" cy="1789850"/>
            <a:chOff x="10264329" y="1395151"/>
            <a:chExt cx="1171740" cy="178985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4329" y="1395151"/>
              <a:ext cx="1077873" cy="16764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59259" t="52222"/>
            <a:stretch/>
          </p:blipFill>
          <p:spPr>
            <a:xfrm rot="705979">
              <a:off x="10394549" y="1963582"/>
              <a:ext cx="1041520" cy="1221419"/>
            </a:xfrm>
            <a:prstGeom prst="rect">
              <a:avLst/>
            </a:prstGeom>
          </p:spPr>
        </p:pic>
      </p:grpSp>
    </p:spTree>
    <p:extLst>
      <p:ext uri="{BB962C8B-B14F-4D97-AF65-F5344CB8AC3E}">
        <p14:creationId xmlns:p14="http://schemas.microsoft.com/office/powerpoint/2010/main" val="44391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7"/>
                                        </p:tgtEl>
                                        <p:attrNameLst>
                                          <p:attrName>fillcolor</p:attrName>
                                        </p:attrNameLst>
                                      </p:cBhvr>
                                      <p:to>
                                        <a:srgbClr val="F4B183"/>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717943" y="2280431"/>
            <a:ext cx="4078705" cy="1756611"/>
          </a:xfrm>
          <a:prstGeom prst="wedgeRoundRectCallout">
            <a:avLst>
              <a:gd name="adj1" fmla="val -23923"/>
              <a:gd name="adj2" fmla="val 86479"/>
              <a:gd name="adj3" fmla="val 16667"/>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latin typeface="Century Gothic" panose="020B0502020202020204" pitchFamily="34" charset="0"/>
              </a:rPr>
              <a:t>¿</a:t>
            </a:r>
            <a:r>
              <a:rPr lang="en-GB" sz="4400" b="1" dirty="0" err="1" smtClean="0">
                <a:latin typeface="Century Gothic" panose="020B0502020202020204" pitchFamily="34" charset="0"/>
              </a:rPr>
              <a:t>Dónde</a:t>
            </a:r>
            <a:r>
              <a:rPr lang="en-GB" sz="4400" b="1" dirty="0" smtClean="0">
                <a:latin typeface="Century Gothic" panose="020B0502020202020204" pitchFamily="34" charset="0"/>
              </a:rPr>
              <a:t> </a:t>
            </a:r>
            <a:r>
              <a:rPr lang="en-GB" sz="4400" b="1" dirty="0" err="1" smtClean="0">
                <a:latin typeface="Century Gothic" panose="020B0502020202020204" pitchFamily="34" charset="0"/>
              </a:rPr>
              <a:t>está</a:t>
            </a:r>
            <a:r>
              <a:rPr lang="en-GB" sz="4400" b="1" dirty="0" smtClean="0">
                <a:latin typeface="Century Gothic" panose="020B0502020202020204" pitchFamily="34" charset="0"/>
              </a:rPr>
              <a:t> Kendal?</a:t>
            </a:r>
            <a:endParaRPr lang="en-GB" sz="4400" b="1" dirty="0">
              <a:latin typeface="Century Gothic" panose="020B0502020202020204" pitchFamily="34" charset="0"/>
            </a:endParaRPr>
          </a:p>
        </p:txBody>
      </p:sp>
      <p:sp>
        <p:nvSpPr>
          <p:cNvPr id="7" name="TextBox 6"/>
          <p:cNvSpPr txBox="1"/>
          <p:nvPr/>
        </p:nvSpPr>
        <p:spPr>
          <a:xfrm>
            <a:off x="5145563" y="3790063"/>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España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8" name="TextBox 7"/>
          <p:cNvSpPr txBox="1"/>
          <p:nvPr/>
        </p:nvSpPr>
        <p:spPr>
          <a:xfrm>
            <a:off x="5145563" y="1761755"/>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Inglaterra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9" name="Rounded Rectangle 8"/>
          <p:cNvSpPr/>
          <p:nvPr/>
        </p:nvSpPr>
        <p:spPr>
          <a:xfrm>
            <a:off x="9910401" y="5818371"/>
            <a:ext cx="1785731"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endParaRPr lang="en-GB" dirty="0">
              <a:latin typeface="Century Gothic" panose="020B0502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11" name="Group 10"/>
          <p:cNvGrpSpPr/>
          <p:nvPr/>
        </p:nvGrpSpPr>
        <p:grpSpPr>
          <a:xfrm>
            <a:off x="10471577" y="1338426"/>
            <a:ext cx="1171740" cy="1789850"/>
            <a:chOff x="10264329" y="1395151"/>
            <a:chExt cx="1171740" cy="178985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4329" y="1395151"/>
              <a:ext cx="1077873" cy="16764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59259" t="52222"/>
            <a:stretch/>
          </p:blipFill>
          <p:spPr>
            <a:xfrm rot="705979">
              <a:off x="10394549" y="1963582"/>
              <a:ext cx="1041520" cy="1221419"/>
            </a:xfrm>
            <a:prstGeom prst="rect">
              <a:avLst/>
            </a:prstGeom>
          </p:spPr>
        </p:pic>
      </p:grpSp>
    </p:spTree>
    <p:extLst>
      <p:ext uri="{BB962C8B-B14F-4D97-AF65-F5344CB8AC3E}">
        <p14:creationId xmlns:p14="http://schemas.microsoft.com/office/powerpoint/2010/main" val="273653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F4B183"/>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717943" y="2280431"/>
            <a:ext cx="4078705" cy="1756611"/>
          </a:xfrm>
          <a:prstGeom prst="wedgeRoundRectCallout">
            <a:avLst>
              <a:gd name="adj1" fmla="val -20336"/>
              <a:gd name="adj2" fmla="val 8856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latin typeface="Century Gothic" panose="020B0502020202020204" pitchFamily="34" charset="0"/>
              </a:rPr>
              <a:t>¿</a:t>
            </a:r>
            <a:r>
              <a:rPr lang="en-GB" sz="4400" b="1" dirty="0" err="1" smtClean="0">
                <a:latin typeface="Century Gothic" panose="020B0502020202020204" pitchFamily="34" charset="0"/>
              </a:rPr>
              <a:t>Dónde</a:t>
            </a:r>
            <a:r>
              <a:rPr lang="en-GB" sz="4400" b="1" dirty="0" smtClean="0">
                <a:latin typeface="Century Gothic" panose="020B0502020202020204" pitchFamily="34" charset="0"/>
              </a:rPr>
              <a:t> </a:t>
            </a:r>
            <a:r>
              <a:rPr lang="en-GB" sz="4400" b="1" dirty="0" err="1" smtClean="0">
                <a:latin typeface="Century Gothic" panose="020B0502020202020204" pitchFamily="34" charset="0"/>
              </a:rPr>
              <a:t>está</a:t>
            </a:r>
            <a:r>
              <a:rPr lang="en-GB" sz="4400" b="1" dirty="0" smtClean="0">
                <a:latin typeface="Century Gothic" panose="020B0502020202020204" pitchFamily="34" charset="0"/>
              </a:rPr>
              <a:t> Salamanca?</a:t>
            </a:r>
            <a:endParaRPr lang="en-GB" sz="4400" b="1" dirty="0">
              <a:latin typeface="Century Gothic" panose="020B0502020202020204" pitchFamily="34" charset="0"/>
            </a:endParaRPr>
          </a:p>
        </p:txBody>
      </p:sp>
      <p:sp>
        <p:nvSpPr>
          <p:cNvPr id="7" name="TextBox 6"/>
          <p:cNvSpPr txBox="1"/>
          <p:nvPr/>
        </p:nvSpPr>
        <p:spPr>
          <a:xfrm>
            <a:off x="5145558" y="3707185"/>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España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8" name="TextBox 7"/>
          <p:cNvSpPr txBox="1"/>
          <p:nvPr/>
        </p:nvSpPr>
        <p:spPr>
          <a:xfrm>
            <a:off x="5145559" y="1895710"/>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Inglaterra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9" name="Rounded Rectangle 8"/>
          <p:cNvSpPr/>
          <p:nvPr/>
        </p:nvSpPr>
        <p:spPr>
          <a:xfrm>
            <a:off x="9910401" y="5818371"/>
            <a:ext cx="1785731"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endParaRPr lang="en-GB" dirty="0">
              <a:latin typeface="Century Gothic" panose="020B0502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11" name="Group 10"/>
          <p:cNvGrpSpPr/>
          <p:nvPr/>
        </p:nvGrpSpPr>
        <p:grpSpPr>
          <a:xfrm>
            <a:off x="10471577" y="1338426"/>
            <a:ext cx="1171740" cy="1789850"/>
            <a:chOff x="10264329" y="1395151"/>
            <a:chExt cx="1171740" cy="178985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4329" y="1395151"/>
              <a:ext cx="1077873" cy="16764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59259" t="52222"/>
            <a:stretch/>
          </p:blipFill>
          <p:spPr>
            <a:xfrm rot="705979">
              <a:off x="10394549" y="1963582"/>
              <a:ext cx="1041520" cy="1221419"/>
            </a:xfrm>
            <a:prstGeom prst="rect">
              <a:avLst/>
            </a:prstGeom>
          </p:spPr>
        </p:pic>
      </p:grpSp>
    </p:spTree>
    <p:extLst>
      <p:ext uri="{BB962C8B-B14F-4D97-AF65-F5344CB8AC3E}">
        <p14:creationId xmlns:p14="http://schemas.microsoft.com/office/powerpoint/2010/main" val="35635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7"/>
                                        </p:tgtEl>
                                        <p:attrNameLst>
                                          <p:attrName>fillcolor</p:attrName>
                                        </p:attrNameLst>
                                      </p:cBhvr>
                                      <p:to>
                                        <a:srgbClr val="F4B183"/>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717943" y="2280431"/>
            <a:ext cx="4078705" cy="1756611"/>
          </a:xfrm>
          <a:prstGeom prst="wedgeRoundRectCallout">
            <a:avLst>
              <a:gd name="adj1" fmla="val -21233"/>
              <a:gd name="adj2" fmla="val 979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latin typeface="Century Gothic" panose="020B0502020202020204" pitchFamily="34" charset="0"/>
              </a:rPr>
              <a:t>¿</a:t>
            </a:r>
            <a:r>
              <a:rPr lang="en-GB" sz="4400" b="1" dirty="0" err="1" smtClean="0">
                <a:latin typeface="Century Gothic" panose="020B0502020202020204" pitchFamily="34" charset="0"/>
              </a:rPr>
              <a:t>Dónde</a:t>
            </a:r>
            <a:r>
              <a:rPr lang="en-GB" sz="4400" b="1" dirty="0" smtClean="0">
                <a:latin typeface="Century Gothic" panose="020B0502020202020204" pitchFamily="34" charset="0"/>
              </a:rPr>
              <a:t> </a:t>
            </a:r>
            <a:r>
              <a:rPr lang="en-GB" sz="4400" b="1" dirty="0" err="1" smtClean="0">
                <a:latin typeface="Century Gothic" panose="020B0502020202020204" pitchFamily="34" charset="0"/>
              </a:rPr>
              <a:t>está</a:t>
            </a:r>
            <a:r>
              <a:rPr lang="en-GB" sz="4400" b="1" dirty="0" smtClean="0">
                <a:latin typeface="Century Gothic" panose="020B0502020202020204" pitchFamily="34" charset="0"/>
              </a:rPr>
              <a:t> </a:t>
            </a:r>
            <a:r>
              <a:rPr lang="en-GB" sz="4400" b="1" dirty="0" err="1" smtClean="0">
                <a:latin typeface="Century Gothic" panose="020B0502020202020204" pitchFamily="34" charset="0"/>
              </a:rPr>
              <a:t>Aspatria</a:t>
            </a:r>
            <a:r>
              <a:rPr lang="en-GB" sz="4400" b="1" dirty="0" smtClean="0">
                <a:latin typeface="Century Gothic" panose="020B0502020202020204" pitchFamily="34" charset="0"/>
              </a:rPr>
              <a:t>?</a:t>
            </a:r>
            <a:endParaRPr lang="en-GB" sz="4400" b="1" dirty="0">
              <a:latin typeface="Century Gothic" panose="020B0502020202020204" pitchFamily="34" charset="0"/>
            </a:endParaRPr>
          </a:p>
        </p:txBody>
      </p:sp>
      <p:sp>
        <p:nvSpPr>
          <p:cNvPr id="7" name="TextBox 6"/>
          <p:cNvSpPr txBox="1"/>
          <p:nvPr/>
        </p:nvSpPr>
        <p:spPr>
          <a:xfrm>
            <a:off x="5116627" y="3780919"/>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España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8" name="TextBox 7"/>
          <p:cNvSpPr txBox="1"/>
          <p:nvPr/>
        </p:nvSpPr>
        <p:spPr>
          <a:xfrm>
            <a:off x="5116628" y="1743467"/>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Inglaterra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9" name="Rounded Rectangle 8"/>
          <p:cNvSpPr/>
          <p:nvPr/>
        </p:nvSpPr>
        <p:spPr>
          <a:xfrm>
            <a:off x="9910401" y="5818371"/>
            <a:ext cx="1785731"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endParaRPr lang="en-GB" dirty="0">
              <a:latin typeface="Century Gothic" panose="020B0502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11" name="Group 10"/>
          <p:cNvGrpSpPr/>
          <p:nvPr/>
        </p:nvGrpSpPr>
        <p:grpSpPr>
          <a:xfrm>
            <a:off x="10471577" y="1338426"/>
            <a:ext cx="1171740" cy="1789850"/>
            <a:chOff x="10264329" y="1395151"/>
            <a:chExt cx="1171740" cy="178985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4329" y="1395151"/>
              <a:ext cx="1077873" cy="16764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59259" t="52222"/>
            <a:stretch/>
          </p:blipFill>
          <p:spPr>
            <a:xfrm rot="705979">
              <a:off x="10394549" y="1963582"/>
              <a:ext cx="1041520" cy="1221419"/>
            </a:xfrm>
            <a:prstGeom prst="rect">
              <a:avLst/>
            </a:prstGeom>
          </p:spPr>
        </p:pic>
      </p:grpSp>
    </p:spTree>
    <p:extLst>
      <p:ext uri="{BB962C8B-B14F-4D97-AF65-F5344CB8AC3E}">
        <p14:creationId xmlns:p14="http://schemas.microsoft.com/office/powerpoint/2010/main" val="97383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F4B183"/>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717943" y="2280431"/>
            <a:ext cx="4078705" cy="1756611"/>
          </a:xfrm>
          <a:prstGeom prst="wedgeRoundRectCallout">
            <a:avLst>
              <a:gd name="adj1" fmla="val -24371"/>
              <a:gd name="adj2" fmla="val 8960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latin typeface="Century Gothic" panose="020B0502020202020204" pitchFamily="34" charset="0"/>
              </a:rPr>
              <a:t>¿</a:t>
            </a:r>
            <a:r>
              <a:rPr lang="en-GB" sz="4400" b="1" dirty="0" err="1" smtClean="0">
                <a:latin typeface="Century Gothic" panose="020B0502020202020204" pitchFamily="34" charset="0"/>
              </a:rPr>
              <a:t>Dónde</a:t>
            </a:r>
            <a:r>
              <a:rPr lang="en-GB" sz="4400" b="1" dirty="0" smtClean="0">
                <a:latin typeface="Century Gothic" panose="020B0502020202020204" pitchFamily="34" charset="0"/>
              </a:rPr>
              <a:t> </a:t>
            </a:r>
            <a:r>
              <a:rPr lang="en-GB" sz="4400" b="1" dirty="0" err="1" smtClean="0">
                <a:latin typeface="Century Gothic" panose="020B0502020202020204" pitchFamily="34" charset="0"/>
              </a:rPr>
              <a:t>está</a:t>
            </a:r>
            <a:r>
              <a:rPr lang="en-GB" sz="4400" b="1" dirty="0" smtClean="0">
                <a:latin typeface="Century Gothic" panose="020B0502020202020204" pitchFamily="34" charset="0"/>
              </a:rPr>
              <a:t> Maldon?</a:t>
            </a:r>
            <a:endParaRPr lang="en-GB" sz="4400" b="1" dirty="0">
              <a:latin typeface="Century Gothic" panose="020B0502020202020204" pitchFamily="34" charset="0"/>
            </a:endParaRPr>
          </a:p>
        </p:txBody>
      </p:sp>
      <p:sp>
        <p:nvSpPr>
          <p:cNvPr id="7" name="TextBox 6"/>
          <p:cNvSpPr txBox="1"/>
          <p:nvPr/>
        </p:nvSpPr>
        <p:spPr>
          <a:xfrm>
            <a:off x="5145561" y="3857040"/>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España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8" name="TextBox 7"/>
          <p:cNvSpPr txBox="1"/>
          <p:nvPr/>
        </p:nvSpPr>
        <p:spPr>
          <a:xfrm>
            <a:off x="5145562" y="1895710"/>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Inglaterra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9" name="Rounded Rectangle 8"/>
          <p:cNvSpPr/>
          <p:nvPr/>
        </p:nvSpPr>
        <p:spPr>
          <a:xfrm>
            <a:off x="9910401" y="5818371"/>
            <a:ext cx="1785731"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endParaRPr lang="en-GB" dirty="0">
              <a:latin typeface="Century Gothic" panose="020B0502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11" name="Group 10"/>
          <p:cNvGrpSpPr/>
          <p:nvPr/>
        </p:nvGrpSpPr>
        <p:grpSpPr>
          <a:xfrm>
            <a:off x="10471577" y="1338426"/>
            <a:ext cx="1171740" cy="1789850"/>
            <a:chOff x="10264329" y="1395151"/>
            <a:chExt cx="1171740" cy="178985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4329" y="1395151"/>
              <a:ext cx="1077873" cy="16764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59259" t="52222"/>
            <a:stretch/>
          </p:blipFill>
          <p:spPr>
            <a:xfrm rot="705979">
              <a:off x="10394549" y="1963582"/>
              <a:ext cx="1041520" cy="1221419"/>
            </a:xfrm>
            <a:prstGeom prst="rect">
              <a:avLst/>
            </a:prstGeom>
          </p:spPr>
        </p:pic>
      </p:grpSp>
    </p:spTree>
    <p:extLst>
      <p:ext uri="{BB962C8B-B14F-4D97-AF65-F5344CB8AC3E}">
        <p14:creationId xmlns:p14="http://schemas.microsoft.com/office/powerpoint/2010/main" val="192047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F4B183"/>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717943" y="2280431"/>
            <a:ext cx="4078705" cy="1756611"/>
          </a:xfrm>
          <a:prstGeom prst="wedgeRoundRectCallout">
            <a:avLst>
              <a:gd name="adj1" fmla="val -20784"/>
              <a:gd name="adj2" fmla="val 87520"/>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latin typeface="Century Gothic" panose="020B0502020202020204" pitchFamily="34" charset="0"/>
              </a:rPr>
              <a:t>¿</a:t>
            </a:r>
            <a:r>
              <a:rPr lang="en-GB" sz="4400" b="1" dirty="0" err="1" smtClean="0">
                <a:latin typeface="Century Gothic" panose="020B0502020202020204" pitchFamily="34" charset="0"/>
              </a:rPr>
              <a:t>Dónde</a:t>
            </a:r>
            <a:r>
              <a:rPr lang="en-GB" sz="4400" b="1" dirty="0" smtClean="0">
                <a:latin typeface="Century Gothic" panose="020B0502020202020204" pitchFamily="34" charset="0"/>
              </a:rPr>
              <a:t> </a:t>
            </a:r>
            <a:r>
              <a:rPr lang="en-GB" sz="4400" b="1" dirty="0" err="1" smtClean="0">
                <a:latin typeface="Century Gothic" panose="020B0502020202020204" pitchFamily="34" charset="0"/>
              </a:rPr>
              <a:t>está</a:t>
            </a:r>
            <a:r>
              <a:rPr lang="en-GB" sz="4400" b="1" dirty="0" smtClean="0">
                <a:latin typeface="Century Gothic" panose="020B0502020202020204" pitchFamily="34" charset="0"/>
              </a:rPr>
              <a:t> Soria?</a:t>
            </a:r>
            <a:endParaRPr lang="en-GB" sz="4400" b="1" dirty="0">
              <a:latin typeface="Century Gothic" panose="020B0502020202020204" pitchFamily="34" charset="0"/>
            </a:endParaRPr>
          </a:p>
        </p:txBody>
      </p:sp>
      <p:sp>
        <p:nvSpPr>
          <p:cNvPr id="7" name="TextBox 6"/>
          <p:cNvSpPr txBox="1"/>
          <p:nvPr/>
        </p:nvSpPr>
        <p:spPr>
          <a:xfrm>
            <a:off x="5145559" y="3780157"/>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España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8" name="TextBox 7"/>
          <p:cNvSpPr txBox="1"/>
          <p:nvPr/>
        </p:nvSpPr>
        <p:spPr>
          <a:xfrm>
            <a:off x="5145560" y="1741944"/>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Inglaterra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9" name="Rounded Rectangle 8"/>
          <p:cNvSpPr/>
          <p:nvPr/>
        </p:nvSpPr>
        <p:spPr>
          <a:xfrm>
            <a:off x="9910401" y="5818371"/>
            <a:ext cx="1785731"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endParaRPr lang="en-GB" dirty="0">
              <a:latin typeface="Century Gothic" panose="020B0502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11" name="Group 10"/>
          <p:cNvGrpSpPr/>
          <p:nvPr/>
        </p:nvGrpSpPr>
        <p:grpSpPr>
          <a:xfrm>
            <a:off x="10471577" y="1338426"/>
            <a:ext cx="1171740" cy="1789850"/>
            <a:chOff x="10264329" y="1395151"/>
            <a:chExt cx="1171740" cy="178985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4329" y="1395151"/>
              <a:ext cx="1077873" cy="16764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59259" t="52222"/>
            <a:stretch/>
          </p:blipFill>
          <p:spPr>
            <a:xfrm rot="705979">
              <a:off x="10394549" y="1963582"/>
              <a:ext cx="1041520" cy="1221419"/>
            </a:xfrm>
            <a:prstGeom prst="rect">
              <a:avLst/>
            </a:prstGeom>
          </p:spPr>
        </p:pic>
      </p:grpSp>
    </p:spTree>
    <p:extLst>
      <p:ext uri="{BB962C8B-B14F-4D97-AF65-F5344CB8AC3E}">
        <p14:creationId xmlns:p14="http://schemas.microsoft.com/office/powerpoint/2010/main" val="150124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7"/>
                                        </p:tgtEl>
                                        <p:attrNameLst>
                                          <p:attrName>fillcolor</p:attrName>
                                        </p:attrNameLst>
                                      </p:cBhvr>
                                      <p:to>
                                        <a:srgbClr val="F4B183"/>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717943" y="2280431"/>
            <a:ext cx="4078705" cy="1756611"/>
          </a:xfrm>
          <a:prstGeom prst="wedgeRoundRectCallout">
            <a:avLst>
              <a:gd name="adj1" fmla="val -23026"/>
              <a:gd name="adj2" fmla="val 84397"/>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latin typeface="Century Gothic" panose="020B0502020202020204" pitchFamily="34" charset="0"/>
              </a:rPr>
              <a:t>¿</a:t>
            </a:r>
            <a:r>
              <a:rPr lang="en-GB" sz="4400" b="1" dirty="0" err="1" smtClean="0">
                <a:latin typeface="Century Gothic" panose="020B0502020202020204" pitchFamily="34" charset="0"/>
              </a:rPr>
              <a:t>Dónde</a:t>
            </a:r>
            <a:r>
              <a:rPr lang="en-GB" sz="4400" b="1" dirty="0" smtClean="0">
                <a:latin typeface="Century Gothic" panose="020B0502020202020204" pitchFamily="34" charset="0"/>
              </a:rPr>
              <a:t> </a:t>
            </a:r>
            <a:r>
              <a:rPr lang="en-GB" sz="4400" b="1" dirty="0" err="1" smtClean="0">
                <a:latin typeface="Century Gothic" panose="020B0502020202020204" pitchFamily="34" charset="0"/>
              </a:rPr>
              <a:t>está</a:t>
            </a:r>
            <a:r>
              <a:rPr lang="en-GB" sz="4400" b="1" dirty="0" smtClean="0">
                <a:latin typeface="Century Gothic" panose="020B0502020202020204" pitchFamily="34" charset="0"/>
              </a:rPr>
              <a:t> Cantabria?</a:t>
            </a:r>
            <a:endParaRPr lang="en-GB" sz="4400" b="1" dirty="0">
              <a:latin typeface="Century Gothic" panose="020B0502020202020204" pitchFamily="34" charset="0"/>
            </a:endParaRPr>
          </a:p>
        </p:txBody>
      </p:sp>
      <p:sp>
        <p:nvSpPr>
          <p:cNvPr id="7" name="TextBox 6"/>
          <p:cNvSpPr txBox="1"/>
          <p:nvPr/>
        </p:nvSpPr>
        <p:spPr>
          <a:xfrm>
            <a:off x="5145560" y="3818191"/>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España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8" name="TextBox 7"/>
          <p:cNvSpPr txBox="1"/>
          <p:nvPr/>
        </p:nvSpPr>
        <p:spPr>
          <a:xfrm>
            <a:off x="5145560" y="1818012"/>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Inglaterra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9" name="Rounded Rectangle 8"/>
          <p:cNvSpPr/>
          <p:nvPr/>
        </p:nvSpPr>
        <p:spPr>
          <a:xfrm>
            <a:off x="9910401" y="5818371"/>
            <a:ext cx="1785731"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endParaRPr lang="en-GB" dirty="0">
              <a:latin typeface="Century Gothic" panose="020B0502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11" name="Group 10"/>
          <p:cNvGrpSpPr/>
          <p:nvPr/>
        </p:nvGrpSpPr>
        <p:grpSpPr>
          <a:xfrm>
            <a:off x="10471577" y="1338426"/>
            <a:ext cx="1171740" cy="1789850"/>
            <a:chOff x="10264329" y="1395151"/>
            <a:chExt cx="1171740" cy="178985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4329" y="1395151"/>
              <a:ext cx="1077873" cy="16764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59259" t="52222"/>
            <a:stretch/>
          </p:blipFill>
          <p:spPr>
            <a:xfrm rot="705979">
              <a:off x="10394549" y="1963582"/>
              <a:ext cx="1041520" cy="1221419"/>
            </a:xfrm>
            <a:prstGeom prst="rect">
              <a:avLst/>
            </a:prstGeom>
          </p:spPr>
        </p:pic>
      </p:grpSp>
    </p:spTree>
    <p:extLst>
      <p:ext uri="{BB962C8B-B14F-4D97-AF65-F5344CB8AC3E}">
        <p14:creationId xmlns:p14="http://schemas.microsoft.com/office/powerpoint/2010/main" val="52412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7"/>
                                        </p:tgtEl>
                                        <p:attrNameLst>
                                          <p:attrName>fillcolor</p:attrName>
                                        </p:attrNameLst>
                                      </p:cBhvr>
                                      <p:to>
                                        <a:srgbClr val="F4B183"/>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6" name="Rectangle 5"/>
          <p:cNvSpPr/>
          <p:nvPr/>
        </p:nvSpPr>
        <p:spPr>
          <a:xfrm>
            <a:off x="2299677" y="2104510"/>
            <a:ext cx="1947969"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Madrid</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7" name="Rectangle 6"/>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San </a:t>
            </a:r>
            <a:r>
              <a:rPr lang="en-US" sz="4000" b="1" dirty="0" err="1"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Sebastián</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8" name="Rectangle 7"/>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G</a:t>
            </a: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ranada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9" name="Rectangle 8"/>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Barcelona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0" name="Rectangle 9"/>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Bilbao</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2" name="TextBox 11"/>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museo</a:t>
            </a:r>
            <a:r>
              <a:rPr lang="en-GB" sz="2400" dirty="0" smtClean="0">
                <a:solidFill>
                  <a:srgbClr val="4472C4">
                    <a:lumMod val="50000"/>
                  </a:srgbClr>
                </a:solidFill>
                <a:latin typeface="Century Gothic" panose="020B0502020202020204" pitchFamily="34" charset="0"/>
              </a:rPr>
              <a:t> Guggenheim</a:t>
            </a:r>
            <a:endParaRPr lang="en-GB" sz="2400" dirty="0">
              <a:solidFill>
                <a:srgbClr val="4472C4">
                  <a:lumMod val="50000"/>
                </a:srgbClr>
              </a:solidFill>
              <a:latin typeface="Century Gothic" panose="020B0502020202020204" pitchFamily="34" charset="0"/>
            </a:endParaRPr>
          </a:p>
        </p:txBody>
      </p:sp>
      <p:sp>
        <p:nvSpPr>
          <p:cNvPr id="13" name="TextBox 12"/>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palacio</a:t>
            </a:r>
            <a:r>
              <a:rPr lang="en-GB" sz="2400" dirty="0" smtClean="0">
                <a:solidFill>
                  <a:srgbClr val="4472C4">
                    <a:lumMod val="50000"/>
                  </a:srgbClr>
                </a:solidFill>
                <a:latin typeface="Century Gothic" panose="020B0502020202020204" pitchFamily="34" charset="0"/>
              </a:rPr>
              <a:t> Miramar</a:t>
            </a:r>
            <a:endParaRPr lang="en-GB" sz="2400" dirty="0">
              <a:solidFill>
                <a:srgbClr val="4472C4">
                  <a:lumMod val="50000"/>
                </a:srgbClr>
              </a:solidFill>
              <a:latin typeface="Century Gothic" panose="020B0502020202020204" pitchFamily="34" charset="0"/>
            </a:endParaRPr>
          </a:p>
        </p:txBody>
      </p:sp>
      <p:sp>
        <p:nvSpPr>
          <p:cNvPr id="14" name="TextBox 13"/>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115076"/>
                </a:solidFill>
                <a:latin typeface="Century Gothic" panose="020B0502020202020204" pitchFamily="34" charset="0"/>
              </a:rPr>
              <a:t>el camp </a:t>
            </a:r>
            <a:r>
              <a:rPr lang="en-GB" sz="2400" dirty="0" err="1" smtClean="0">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5" name="TextBox 14"/>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museo</a:t>
            </a:r>
            <a:r>
              <a:rPr lang="en-GB" sz="2400" dirty="0" smtClean="0">
                <a:solidFill>
                  <a:srgbClr val="4472C4">
                    <a:lumMod val="50000"/>
                  </a:srgbClr>
                </a:solidFill>
                <a:latin typeface="Century Gothic" panose="020B0502020202020204" pitchFamily="34" charset="0"/>
              </a:rPr>
              <a:t> del Prado</a:t>
            </a:r>
            <a:endParaRPr lang="en-GB" sz="2400" dirty="0">
              <a:solidFill>
                <a:srgbClr val="4472C4">
                  <a:lumMod val="50000"/>
                </a:srgbClr>
              </a:solidFill>
              <a:latin typeface="Century Gothic" panose="020B0502020202020204" pitchFamily="34" charset="0"/>
            </a:endParaRPr>
          </a:p>
        </p:txBody>
      </p:sp>
      <p:sp>
        <p:nvSpPr>
          <p:cNvPr id="16" name="TextBox 15"/>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rgbClr val="4472C4">
                    <a:lumMod val="50000"/>
                  </a:srgbClr>
                </a:solidFill>
                <a:latin typeface="Century Gothic" panose="020B0502020202020204" pitchFamily="34" charset="0"/>
              </a:rPr>
              <a:t>l</a:t>
            </a:r>
            <a:r>
              <a:rPr lang="en-GB" sz="2400" dirty="0" smtClean="0">
                <a:solidFill>
                  <a:srgbClr val="4472C4">
                    <a:lumMod val="50000"/>
                  </a:srgbClr>
                </a:solidFill>
                <a:latin typeface="Century Gothic" panose="020B0502020202020204" pitchFamily="34" charset="0"/>
              </a:rPr>
              <a:t>a Alhambra</a:t>
            </a:r>
            <a:endParaRPr lang="en-GB" sz="2400" dirty="0">
              <a:solidFill>
                <a:srgbClr val="4472C4">
                  <a:lumMod val="50000"/>
                </a:srgbClr>
              </a:solidFill>
              <a:latin typeface="Century Gothic" panose="020B0502020202020204" pitchFamily="34" charset="0"/>
            </a:endParaRPr>
          </a:p>
        </p:txBody>
      </p:sp>
      <p:sp>
        <p:nvSpPr>
          <p:cNvPr id="17" name="TextBox 16"/>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4472C4">
                    <a:lumMod val="50000"/>
                  </a:srgbClr>
                </a:solidFill>
                <a:latin typeface="Century Gothic" panose="020B0502020202020204" pitchFamily="34" charset="0"/>
              </a:rPr>
              <a:t>l</a:t>
            </a:r>
            <a:r>
              <a:rPr lang="en-GB" sz="2400" dirty="0" smtClean="0">
                <a:solidFill>
                  <a:srgbClr val="4472C4">
                    <a:lumMod val="50000"/>
                  </a:srgbClr>
                </a:solidFill>
                <a:latin typeface="Century Gothic" panose="020B0502020202020204" pitchFamily="34" charset="0"/>
              </a:rPr>
              <a:t>a </a:t>
            </a:r>
            <a:r>
              <a:rPr lang="en-GB" sz="2400" dirty="0" err="1" smtClean="0">
                <a:solidFill>
                  <a:srgbClr val="4472C4">
                    <a:lumMod val="50000"/>
                  </a:srgbClr>
                </a:solidFill>
                <a:latin typeface="Century Gothic" panose="020B0502020202020204" pitchFamily="34" charset="0"/>
              </a:rPr>
              <a:t>Sagrada</a:t>
            </a:r>
            <a:r>
              <a:rPr lang="en-GB" sz="2400" dirty="0" smtClean="0">
                <a:solidFill>
                  <a:srgbClr val="4472C4">
                    <a:lumMod val="50000"/>
                  </a:srgbClr>
                </a:solidFill>
                <a:latin typeface="Century Gothic" panose="020B0502020202020204" pitchFamily="34" charset="0"/>
              </a:rPr>
              <a:t> </a:t>
            </a:r>
            <a:r>
              <a:rPr lang="en-GB" sz="2400" dirty="0" err="1" smtClean="0">
                <a:solidFill>
                  <a:srgbClr val="4472C4">
                    <a:lumMod val="50000"/>
                  </a:srgbClr>
                </a:solidFill>
                <a:latin typeface="Century Gothic" panose="020B0502020202020204" pitchFamily="34" charset="0"/>
              </a:rPr>
              <a:t>Familia</a:t>
            </a:r>
            <a:endParaRPr lang="en-GB" sz="2400" dirty="0">
              <a:solidFill>
                <a:srgbClr val="4472C4">
                  <a:lumMod val="50000"/>
                </a:srgbClr>
              </a:solidFill>
              <a:latin typeface="Century Gothic" panose="020B0502020202020204" pitchFamily="34" charset="0"/>
            </a:endParaRPr>
          </a:p>
        </p:txBody>
      </p:sp>
      <p:sp>
        <p:nvSpPr>
          <p:cNvPr id="18" name="TextBox 17"/>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Bernabeu</a:t>
            </a:r>
            <a:endParaRPr lang="en-GB" sz="2400" dirty="0">
              <a:solidFill>
                <a:srgbClr val="4472C4">
                  <a:lumMod val="50000"/>
                </a:srgbClr>
              </a:solidFill>
              <a:latin typeface="Century Gothic" panose="020B0502020202020204" pitchFamily="34" charset="0"/>
            </a:endParaRPr>
          </a:p>
        </p:txBody>
      </p:sp>
      <p:sp>
        <p:nvSpPr>
          <p:cNvPr id="39" name="TextBox 38"/>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20" name="Rectangle 19"/>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Córdoba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21" name="TextBox 20"/>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smtClean="0">
                <a:solidFill>
                  <a:srgbClr val="4472C4">
                    <a:lumMod val="50000"/>
                  </a:srgbClr>
                </a:solidFill>
                <a:latin typeface="Century Gothic" panose="020B0502020202020204" pitchFamily="34" charset="0"/>
              </a:rPr>
              <a:t>la </a:t>
            </a:r>
            <a:r>
              <a:rPr lang="en-GB" sz="2400" dirty="0" err="1" smtClean="0">
                <a:solidFill>
                  <a:srgbClr val="4472C4">
                    <a:lumMod val="50000"/>
                  </a:srgbClr>
                </a:solidFill>
                <a:latin typeface="Century Gothic" panose="020B0502020202020204" pitchFamily="34" charset="0"/>
              </a:rPr>
              <a:t>Mezquita-Catedral</a:t>
            </a:r>
            <a:endParaRPr lang="en-GB" sz="2400" dirty="0">
              <a:solidFill>
                <a:srgbClr val="4472C4">
                  <a:lumMod val="50000"/>
                </a:srgbClr>
              </a:solidFill>
              <a:latin typeface="Century Gothic" panose="020B0502020202020204" pitchFamily="34" charset="0"/>
            </a:endParaRPr>
          </a:p>
        </p:txBody>
      </p:sp>
      <p:sp>
        <p:nvSpPr>
          <p:cNvPr id="22" name="Rounded Rectangular Callout 21"/>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prstClr val="white"/>
                </a:solidFill>
                <a:latin typeface="Century Gothic" panose="020B0502020202020204" pitchFamily="34" charset="0"/>
              </a:rPr>
              <a:t>¿</a:t>
            </a:r>
            <a:r>
              <a:rPr lang="en-GB" sz="3200" b="1" dirty="0" err="1" smtClean="0">
                <a:solidFill>
                  <a:prstClr val="white"/>
                </a:solidFill>
                <a:latin typeface="Century Gothic" panose="020B0502020202020204" pitchFamily="34" charset="0"/>
              </a:rPr>
              <a:t>Dónde</a:t>
            </a:r>
            <a:r>
              <a:rPr lang="en-GB" sz="3200" b="1" dirty="0" smtClean="0">
                <a:solidFill>
                  <a:prstClr val="white"/>
                </a:solidFill>
                <a:latin typeface="Century Gothic" panose="020B0502020202020204" pitchFamily="34" charset="0"/>
              </a:rPr>
              <a:t> </a:t>
            </a:r>
            <a:r>
              <a:rPr lang="en-GB" sz="3200" b="1" dirty="0" err="1" smtClean="0">
                <a:solidFill>
                  <a:prstClr val="white"/>
                </a:solidFill>
                <a:latin typeface="Century Gothic" panose="020B0502020202020204" pitchFamily="34" charset="0"/>
              </a:rPr>
              <a:t>está</a:t>
            </a:r>
            <a:r>
              <a:rPr lang="en-GB" sz="3200" b="1" dirty="0" smtClean="0">
                <a:solidFill>
                  <a:prstClr val="white"/>
                </a:solidFill>
                <a:latin typeface="Century Gothic" panose="020B0502020202020204" pitchFamily="34" charset="0"/>
              </a:rPr>
              <a:t> el </a:t>
            </a:r>
            <a:r>
              <a:rPr lang="en-GB" sz="3200" b="1" dirty="0" err="1" smtClean="0">
                <a:solidFill>
                  <a:prstClr val="white"/>
                </a:solidFill>
                <a:latin typeface="Century Gothic" panose="020B0502020202020204" pitchFamily="34" charset="0"/>
              </a:rPr>
              <a:t>palacio</a:t>
            </a:r>
            <a:r>
              <a:rPr lang="en-GB" sz="3200" b="1" dirty="0" smtClean="0">
                <a:solidFill>
                  <a:prstClr val="white"/>
                </a:solidFill>
                <a:latin typeface="Century Gothic" panose="020B0502020202020204" pitchFamily="34" charset="0"/>
              </a:rPr>
              <a:t> Miramar?</a:t>
            </a:r>
            <a:endParaRPr lang="en-GB" sz="3200" b="1" dirty="0">
              <a:solidFill>
                <a:prstClr val="white"/>
              </a:solidFill>
              <a:latin typeface="Century Gothic" panose="020B0502020202020204" pitchFamily="34" charset="0"/>
            </a:endParaRPr>
          </a:p>
        </p:txBody>
      </p:sp>
      <p:sp>
        <p:nvSpPr>
          <p:cNvPr id="23" name="TextBox 22"/>
          <p:cNvSpPr txBox="1"/>
          <p:nvPr/>
        </p:nvSpPr>
        <p:spPr>
          <a:xfrm>
            <a:off x="5650992" y="4217197"/>
            <a:ext cx="6328006"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err="1" smtClean="0">
                <a:solidFill>
                  <a:srgbClr val="4472C4">
                    <a:lumMod val="50000"/>
                  </a:srgbClr>
                </a:solidFill>
                <a:latin typeface="Century Gothic" panose="020B0502020202020204" pitchFamily="34" charset="0"/>
              </a:rPr>
              <a:t>Está</a:t>
            </a:r>
            <a:r>
              <a:rPr lang="en-GB" sz="4400" dirty="0" smtClean="0">
                <a:solidFill>
                  <a:srgbClr val="4472C4">
                    <a:lumMod val="50000"/>
                  </a:srgbClr>
                </a:solidFill>
                <a:latin typeface="Century Gothic" panose="020B0502020202020204" pitchFamily="34" charset="0"/>
              </a:rPr>
              <a:t> </a:t>
            </a:r>
            <a:r>
              <a:rPr lang="en-GB" sz="4400" dirty="0" err="1" smtClean="0">
                <a:solidFill>
                  <a:srgbClr val="4472C4">
                    <a:lumMod val="50000"/>
                  </a:srgbClr>
                </a:solidFill>
                <a:latin typeface="Century Gothic" panose="020B0502020202020204" pitchFamily="34" charset="0"/>
              </a:rPr>
              <a:t>en</a:t>
            </a:r>
            <a:r>
              <a:rPr lang="en-GB" sz="4400" dirty="0" smtClean="0">
                <a:solidFill>
                  <a:srgbClr val="4472C4">
                    <a:lumMod val="50000"/>
                  </a:srgbClr>
                </a:solidFill>
                <a:latin typeface="Century Gothic" panose="020B0502020202020204" pitchFamily="34" charset="0"/>
              </a:rPr>
              <a:t> San </a:t>
            </a:r>
            <a:r>
              <a:rPr lang="en-GB" sz="4400" dirty="0" err="1" smtClean="0">
                <a:solidFill>
                  <a:srgbClr val="4472C4">
                    <a:lumMod val="50000"/>
                  </a:srgbClr>
                </a:solidFill>
                <a:latin typeface="Century Gothic" panose="020B0502020202020204" pitchFamily="34" charset="0"/>
              </a:rPr>
              <a:t>Sebastián</a:t>
            </a:r>
            <a:r>
              <a:rPr lang="en-GB" sz="4400" dirty="0" smtClean="0">
                <a:solidFill>
                  <a:srgbClr val="4472C4">
                    <a:lumMod val="50000"/>
                  </a:srgbClr>
                </a:solidFill>
                <a:latin typeface="Century Gothic" panose="020B0502020202020204" pitchFamily="34" charset="0"/>
              </a:rPr>
              <a:t>.</a:t>
            </a:r>
            <a:endParaRPr lang="en-GB" sz="4400" dirty="0">
              <a:solidFill>
                <a:srgbClr val="4472C4">
                  <a:lumMod val="50000"/>
                </a:srgbClr>
              </a:solidFill>
              <a:latin typeface="Century Gothic" panose="020B0502020202020204" pitchFamily="34" charset="0"/>
            </a:endParaRPr>
          </a:p>
        </p:txBody>
      </p:sp>
      <p:sp>
        <p:nvSpPr>
          <p:cNvPr id="24" name="Rounded Rectangle 23"/>
          <p:cNvSpPr/>
          <p:nvPr/>
        </p:nvSpPr>
        <p:spPr>
          <a:xfrm>
            <a:off x="9089136" y="5823471"/>
            <a:ext cx="2978554" cy="376162"/>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solidFill>
                  <a:prstClr val="white"/>
                </a:solidFill>
                <a:latin typeface="Century Gothic" panose="020B0502020202020204" pitchFamily="34" charset="0"/>
              </a:rPr>
              <a:t>escuchar</a:t>
            </a:r>
            <a:r>
              <a:rPr lang="en-GB" dirty="0" smtClean="0">
                <a:solidFill>
                  <a:prstClr val="white"/>
                </a:solidFill>
                <a:latin typeface="Century Gothic" panose="020B0502020202020204" pitchFamily="34" charset="0"/>
              </a:rPr>
              <a:t>, leer y </a:t>
            </a:r>
            <a:r>
              <a:rPr lang="en-GB" dirty="0" err="1" smtClean="0">
                <a:solidFill>
                  <a:prstClr val="white"/>
                </a:solidFill>
                <a:latin typeface="Century Gothic" panose="020B0502020202020204" pitchFamily="34" charset="0"/>
              </a:rPr>
              <a:t>hablar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5224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2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6" name="Rectangle 5"/>
          <p:cNvSpPr/>
          <p:nvPr/>
        </p:nvSpPr>
        <p:spPr>
          <a:xfrm>
            <a:off x="2299677" y="2104510"/>
            <a:ext cx="1947969"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Madrid</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7" name="Rectangle 6"/>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San </a:t>
            </a:r>
            <a:r>
              <a:rPr lang="en-US" sz="4000" b="1" dirty="0" err="1"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Sebastián</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8" name="Rectangle 7"/>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G</a:t>
            </a: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ranada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9" name="Rectangle 8"/>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Barcelona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0" name="Rectangle 9"/>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Bilbao</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2" name="TextBox 11"/>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museo</a:t>
            </a:r>
            <a:r>
              <a:rPr lang="en-GB" sz="2400" dirty="0" smtClean="0">
                <a:solidFill>
                  <a:srgbClr val="4472C4">
                    <a:lumMod val="50000"/>
                  </a:srgbClr>
                </a:solidFill>
                <a:latin typeface="Century Gothic" panose="020B0502020202020204" pitchFamily="34" charset="0"/>
              </a:rPr>
              <a:t> Guggenheim</a:t>
            </a:r>
            <a:endParaRPr lang="en-GB" sz="2400" dirty="0">
              <a:solidFill>
                <a:srgbClr val="4472C4">
                  <a:lumMod val="50000"/>
                </a:srgbClr>
              </a:solidFill>
              <a:latin typeface="Century Gothic" panose="020B0502020202020204" pitchFamily="34" charset="0"/>
            </a:endParaRPr>
          </a:p>
        </p:txBody>
      </p:sp>
      <p:sp>
        <p:nvSpPr>
          <p:cNvPr id="13" name="TextBox 12"/>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palacio</a:t>
            </a:r>
            <a:r>
              <a:rPr lang="en-GB" sz="2400" dirty="0" smtClean="0">
                <a:solidFill>
                  <a:srgbClr val="4472C4">
                    <a:lumMod val="50000"/>
                  </a:srgbClr>
                </a:solidFill>
                <a:latin typeface="Century Gothic" panose="020B0502020202020204" pitchFamily="34" charset="0"/>
              </a:rPr>
              <a:t> Miramar</a:t>
            </a:r>
            <a:endParaRPr lang="en-GB" sz="2400" dirty="0">
              <a:solidFill>
                <a:srgbClr val="4472C4">
                  <a:lumMod val="50000"/>
                </a:srgbClr>
              </a:solidFill>
              <a:latin typeface="Century Gothic" panose="020B0502020202020204" pitchFamily="34" charset="0"/>
            </a:endParaRPr>
          </a:p>
        </p:txBody>
      </p:sp>
      <p:sp>
        <p:nvSpPr>
          <p:cNvPr id="14" name="TextBox 13"/>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115076"/>
                </a:solidFill>
                <a:latin typeface="Century Gothic" panose="020B0502020202020204" pitchFamily="34" charset="0"/>
              </a:rPr>
              <a:t>el camp </a:t>
            </a:r>
            <a:r>
              <a:rPr lang="en-GB" sz="2400" dirty="0" err="1" smtClean="0">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5" name="TextBox 14"/>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museo</a:t>
            </a:r>
            <a:r>
              <a:rPr lang="en-GB" sz="2400" dirty="0" smtClean="0">
                <a:solidFill>
                  <a:srgbClr val="4472C4">
                    <a:lumMod val="50000"/>
                  </a:srgbClr>
                </a:solidFill>
                <a:latin typeface="Century Gothic" panose="020B0502020202020204" pitchFamily="34" charset="0"/>
              </a:rPr>
              <a:t> del Prado</a:t>
            </a:r>
            <a:endParaRPr lang="en-GB" sz="2400" dirty="0">
              <a:solidFill>
                <a:srgbClr val="4472C4">
                  <a:lumMod val="50000"/>
                </a:srgbClr>
              </a:solidFill>
              <a:latin typeface="Century Gothic" panose="020B0502020202020204" pitchFamily="34" charset="0"/>
            </a:endParaRPr>
          </a:p>
        </p:txBody>
      </p:sp>
      <p:sp>
        <p:nvSpPr>
          <p:cNvPr id="16" name="TextBox 15"/>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rgbClr val="4472C4">
                    <a:lumMod val="50000"/>
                  </a:srgbClr>
                </a:solidFill>
                <a:latin typeface="Century Gothic" panose="020B0502020202020204" pitchFamily="34" charset="0"/>
              </a:rPr>
              <a:t>l</a:t>
            </a:r>
            <a:r>
              <a:rPr lang="en-GB" sz="2400" dirty="0" smtClean="0">
                <a:solidFill>
                  <a:srgbClr val="4472C4">
                    <a:lumMod val="50000"/>
                  </a:srgbClr>
                </a:solidFill>
                <a:latin typeface="Century Gothic" panose="020B0502020202020204" pitchFamily="34" charset="0"/>
              </a:rPr>
              <a:t>a Alhambra</a:t>
            </a:r>
            <a:endParaRPr lang="en-GB" sz="2400" dirty="0">
              <a:solidFill>
                <a:srgbClr val="4472C4">
                  <a:lumMod val="50000"/>
                </a:srgbClr>
              </a:solidFill>
              <a:latin typeface="Century Gothic" panose="020B0502020202020204" pitchFamily="34" charset="0"/>
            </a:endParaRPr>
          </a:p>
        </p:txBody>
      </p:sp>
      <p:sp>
        <p:nvSpPr>
          <p:cNvPr id="17" name="TextBox 16"/>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4472C4">
                    <a:lumMod val="50000"/>
                  </a:srgbClr>
                </a:solidFill>
                <a:latin typeface="Century Gothic" panose="020B0502020202020204" pitchFamily="34" charset="0"/>
              </a:rPr>
              <a:t>l</a:t>
            </a:r>
            <a:r>
              <a:rPr lang="en-GB" sz="2400" dirty="0" smtClean="0">
                <a:solidFill>
                  <a:srgbClr val="4472C4">
                    <a:lumMod val="50000"/>
                  </a:srgbClr>
                </a:solidFill>
                <a:latin typeface="Century Gothic" panose="020B0502020202020204" pitchFamily="34" charset="0"/>
              </a:rPr>
              <a:t>a </a:t>
            </a:r>
            <a:r>
              <a:rPr lang="en-GB" sz="2400" dirty="0" err="1" smtClean="0">
                <a:solidFill>
                  <a:srgbClr val="4472C4">
                    <a:lumMod val="50000"/>
                  </a:srgbClr>
                </a:solidFill>
                <a:latin typeface="Century Gothic" panose="020B0502020202020204" pitchFamily="34" charset="0"/>
              </a:rPr>
              <a:t>Sagrada</a:t>
            </a:r>
            <a:r>
              <a:rPr lang="en-GB" sz="2400" dirty="0" smtClean="0">
                <a:solidFill>
                  <a:srgbClr val="4472C4">
                    <a:lumMod val="50000"/>
                  </a:srgbClr>
                </a:solidFill>
                <a:latin typeface="Century Gothic" panose="020B0502020202020204" pitchFamily="34" charset="0"/>
              </a:rPr>
              <a:t> </a:t>
            </a:r>
            <a:r>
              <a:rPr lang="en-GB" sz="2400" dirty="0" err="1" smtClean="0">
                <a:solidFill>
                  <a:srgbClr val="4472C4">
                    <a:lumMod val="50000"/>
                  </a:srgbClr>
                </a:solidFill>
                <a:latin typeface="Century Gothic" panose="020B0502020202020204" pitchFamily="34" charset="0"/>
              </a:rPr>
              <a:t>Familia</a:t>
            </a:r>
            <a:endParaRPr lang="en-GB" sz="2400" dirty="0">
              <a:solidFill>
                <a:srgbClr val="4472C4">
                  <a:lumMod val="50000"/>
                </a:srgbClr>
              </a:solidFill>
              <a:latin typeface="Century Gothic" panose="020B0502020202020204" pitchFamily="34" charset="0"/>
            </a:endParaRPr>
          </a:p>
        </p:txBody>
      </p:sp>
      <p:sp>
        <p:nvSpPr>
          <p:cNvPr id="18" name="TextBox 17"/>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Bernabeu</a:t>
            </a:r>
            <a:endParaRPr lang="en-GB" sz="2400" dirty="0">
              <a:solidFill>
                <a:srgbClr val="4472C4">
                  <a:lumMod val="50000"/>
                </a:srgbClr>
              </a:solidFill>
              <a:latin typeface="Century Gothic" panose="020B0502020202020204" pitchFamily="34" charset="0"/>
            </a:endParaRPr>
          </a:p>
        </p:txBody>
      </p:sp>
      <p:sp>
        <p:nvSpPr>
          <p:cNvPr id="39" name="TextBox 38"/>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20" name="Rectangle 19"/>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Córdoba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21" name="TextBox 20"/>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smtClean="0">
                <a:solidFill>
                  <a:srgbClr val="4472C4">
                    <a:lumMod val="50000"/>
                  </a:srgbClr>
                </a:solidFill>
                <a:latin typeface="Century Gothic" panose="020B0502020202020204" pitchFamily="34" charset="0"/>
              </a:rPr>
              <a:t>la </a:t>
            </a:r>
            <a:r>
              <a:rPr lang="en-GB" sz="2400" dirty="0" err="1" smtClean="0">
                <a:solidFill>
                  <a:srgbClr val="4472C4">
                    <a:lumMod val="50000"/>
                  </a:srgbClr>
                </a:solidFill>
                <a:latin typeface="Century Gothic" panose="020B0502020202020204" pitchFamily="34" charset="0"/>
              </a:rPr>
              <a:t>Mezquita-Catedral</a:t>
            </a:r>
            <a:endParaRPr lang="en-GB" sz="2400" dirty="0">
              <a:solidFill>
                <a:srgbClr val="4472C4">
                  <a:lumMod val="50000"/>
                </a:srgbClr>
              </a:solidFill>
              <a:latin typeface="Century Gothic" panose="020B0502020202020204" pitchFamily="34" charset="0"/>
            </a:endParaRPr>
          </a:p>
        </p:txBody>
      </p:sp>
      <p:sp>
        <p:nvSpPr>
          <p:cNvPr id="22" name="Rounded Rectangular Callout 21"/>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prstClr val="white"/>
                </a:solidFill>
                <a:latin typeface="Century Gothic" panose="020B0502020202020204" pitchFamily="34" charset="0"/>
              </a:rPr>
              <a:t>¿</a:t>
            </a:r>
            <a:r>
              <a:rPr lang="en-GB" sz="3200" b="1" dirty="0" err="1" smtClean="0">
                <a:solidFill>
                  <a:prstClr val="white"/>
                </a:solidFill>
                <a:latin typeface="Century Gothic" panose="020B0502020202020204" pitchFamily="34" charset="0"/>
              </a:rPr>
              <a:t>Dónde</a:t>
            </a:r>
            <a:r>
              <a:rPr lang="en-GB" sz="3200" b="1" dirty="0" smtClean="0">
                <a:solidFill>
                  <a:prstClr val="white"/>
                </a:solidFill>
                <a:latin typeface="Century Gothic" panose="020B0502020202020204" pitchFamily="34" charset="0"/>
              </a:rPr>
              <a:t> </a:t>
            </a:r>
            <a:r>
              <a:rPr lang="en-GB" sz="3200" b="1" dirty="0" err="1" smtClean="0">
                <a:solidFill>
                  <a:prstClr val="white"/>
                </a:solidFill>
                <a:latin typeface="Century Gothic" panose="020B0502020202020204" pitchFamily="34" charset="0"/>
              </a:rPr>
              <a:t>está</a:t>
            </a:r>
            <a:r>
              <a:rPr lang="en-GB" sz="3200" b="1" dirty="0" smtClean="0">
                <a:solidFill>
                  <a:prstClr val="white"/>
                </a:solidFill>
                <a:latin typeface="Century Gothic" panose="020B0502020202020204" pitchFamily="34" charset="0"/>
              </a:rPr>
              <a:t> la Alhambra?</a:t>
            </a:r>
            <a:endParaRPr lang="en-GB" sz="3200" b="1" dirty="0">
              <a:solidFill>
                <a:prstClr val="white"/>
              </a:solidFill>
              <a:latin typeface="Century Gothic" panose="020B0502020202020204" pitchFamily="34" charset="0"/>
            </a:endParaRPr>
          </a:p>
        </p:txBody>
      </p:sp>
      <p:sp>
        <p:nvSpPr>
          <p:cNvPr id="23" name="TextBox 22"/>
          <p:cNvSpPr txBox="1"/>
          <p:nvPr/>
        </p:nvSpPr>
        <p:spPr>
          <a:xfrm>
            <a:off x="6837188" y="4217197"/>
            <a:ext cx="5141810"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err="1" smtClean="0">
                <a:solidFill>
                  <a:srgbClr val="4472C4">
                    <a:lumMod val="50000"/>
                  </a:srgbClr>
                </a:solidFill>
                <a:latin typeface="Century Gothic" panose="020B0502020202020204" pitchFamily="34" charset="0"/>
              </a:rPr>
              <a:t>Está</a:t>
            </a:r>
            <a:r>
              <a:rPr lang="en-GB" sz="4400" dirty="0" smtClean="0">
                <a:solidFill>
                  <a:srgbClr val="4472C4">
                    <a:lumMod val="50000"/>
                  </a:srgbClr>
                </a:solidFill>
                <a:latin typeface="Century Gothic" panose="020B0502020202020204" pitchFamily="34" charset="0"/>
              </a:rPr>
              <a:t> </a:t>
            </a:r>
            <a:r>
              <a:rPr lang="en-GB" sz="4400" dirty="0" err="1" smtClean="0">
                <a:solidFill>
                  <a:srgbClr val="4472C4">
                    <a:lumMod val="50000"/>
                  </a:srgbClr>
                </a:solidFill>
                <a:latin typeface="Century Gothic" panose="020B0502020202020204" pitchFamily="34" charset="0"/>
              </a:rPr>
              <a:t>en</a:t>
            </a:r>
            <a:r>
              <a:rPr lang="en-GB" sz="4400" dirty="0" smtClean="0">
                <a:solidFill>
                  <a:srgbClr val="4472C4">
                    <a:lumMod val="50000"/>
                  </a:srgbClr>
                </a:solidFill>
                <a:latin typeface="Century Gothic" panose="020B0502020202020204" pitchFamily="34" charset="0"/>
              </a:rPr>
              <a:t> Granada.</a:t>
            </a:r>
            <a:endParaRPr lang="en-GB" sz="4400" dirty="0">
              <a:solidFill>
                <a:srgbClr val="4472C4">
                  <a:lumMod val="50000"/>
                </a:srgbClr>
              </a:solidFill>
              <a:latin typeface="Century Gothic" panose="020B0502020202020204" pitchFamily="34" charset="0"/>
            </a:endParaRPr>
          </a:p>
        </p:txBody>
      </p:sp>
      <p:sp>
        <p:nvSpPr>
          <p:cNvPr id="24" name="Rounded Rectangle 23"/>
          <p:cNvSpPr/>
          <p:nvPr/>
        </p:nvSpPr>
        <p:spPr>
          <a:xfrm>
            <a:off x="9089136" y="5823471"/>
            <a:ext cx="2978554" cy="376162"/>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solidFill>
                  <a:prstClr val="white"/>
                </a:solidFill>
                <a:latin typeface="Century Gothic" panose="020B0502020202020204" pitchFamily="34" charset="0"/>
              </a:rPr>
              <a:t>escuchar</a:t>
            </a:r>
            <a:r>
              <a:rPr lang="en-GB" dirty="0" smtClean="0">
                <a:solidFill>
                  <a:prstClr val="white"/>
                </a:solidFill>
                <a:latin typeface="Century Gothic" panose="020B0502020202020204" pitchFamily="34" charset="0"/>
              </a:rPr>
              <a:t>, leer y </a:t>
            </a:r>
            <a:r>
              <a:rPr lang="en-GB" dirty="0" err="1" smtClean="0">
                <a:solidFill>
                  <a:prstClr val="white"/>
                </a:solidFill>
                <a:latin typeface="Century Gothic" panose="020B0502020202020204" pitchFamily="34" charset="0"/>
              </a:rPr>
              <a:t>hablar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81219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3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estar</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4155770" y="2189979"/>
            <a:ext cx="6434076"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be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 being] (location</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state</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3038170" y="3310874"/>
            <a:ext cx="5414904" cy="186204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está</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4528303" y="5028471"/>
            <a:ext cx="5414904"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is]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location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state)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0217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STA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esta.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6" name="Rectangle 5"/>
          <p:cNvSpPr/>
          <p:nvPr/>
        </p:nvSpPr>
        <p:spPr>
          <a:xfrm>
            <a:off x="2299677" y="2104510"/>
            <a:ext cx="1947969"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Madrid</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7" name="Rectangle 6"/>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San </a:t>
            </a:r>
            <a:r>
              <a:rPr lang="en-US" sz="4000" b="1" dirty="0" err="1"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Sebastián</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8" name="Rectangle 7"/>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G</a:t>
            </a: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ranada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9" name="Rectangle 8"/>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Barcelona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0" name="Rectangle 9"/>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Bilbao</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2" name="TextBox 11"/>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museo</a:t>
            </a:r>
            <a:r>
              <a:rPr lang="en-GB" sz="2400" dirty="0" smtClean="0">
                <a:solidFill>
                  <a:srgbClr val="4472C4">
                    <a:lumMod val="50000"/>
                  </a:srgbClr>
                </a:solidFill>
                <a:latin typeface="Century Gothic" panose="020B0502020202020204" pitchFamily="34" charset="0"/>
              </a:rPr>
              <a:t> Guggenheim</a:t>
            </a:r>
            <a:endParaRPr lang="en-GB" sz="2400" dirty="0">
              <a:solidFill>
                <a:srgbClr val="4472C4">
                  <a:lumMod val="50000"/>
                </a:srgbClr>
              </a:solidFill>
              <a:latin typeface="Century Gothic" panose="020B0502020202020204" pitchFamily="34" charset="0"/>
            </a:endParaRPr>
          </a:p>
        </p:txBody>
      </p:sp>
      <p:sp>
        <p:nvSpPr>
          <p:cNvPr id="13" name="TextBox 12"/>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palacio</a:t>
            </a:r>
            <a:r>
              <a:rPr lang="en-GB" sz="2400" dirty="0" smtClean="0">
                <a:solidFill>
                  <a:srgbClr val="4472C4">
                    <a:lumMod val="50000"/>
                  </a:srgbClr>
                </a:solidFill>
                <a:latin typeface="Century Gothic" panose="020B0502020202020204" pitchFamily="34" charset="0"/>
              </a:rPr>
              <a:t> Miramar</a:t>
            </a:r>
            <a:endParaRPr lang="en-GB" sz="2400" dirty="0">
              <a:solidFill>
                <a:srgbClr val="4472C4">
                  <a:lumMod val="50000"/>
                </a:srgbClr>
              </a:solidFill>
              <a:latin typeface="Century Gothic" panose="020B0502020202020204" pitchFamily="34" charset="0"/>
            </a:endParaRPr>
          </a:p>
        </p:txBody>
      </p:sp>
      <p:sp>
        <p:nvSpPr>
          <p:cNvPr id="14" name="TextBox 13"/>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115076"/>
                </a:solidFill>
                <a:latin typeface="Century Gothic" panose="020B0502020202020204" pitchFamily="34" charset="0"/>
              </a:rPr>
              <a:t>el camp </a:t>
            </a:r>
            <a:r>
              <a:rPr lang="en-GB" sz="2400" dirty="0" err="1" smtClean="0">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5" name="TextBox 14"/>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museo</a:t>
            </a:r>
            <a:r>
              <a:rPr lang="en-GB" sz="2400" dirty="0" smtClean="0">
                <a:solidFill>
                  <a:srgbClr val="4472C4">
                    <a:lumMod val="50000"/>
                  </a:srgbClr>
                </a:solidFill>
                <a:latin typeface="Century Gothic" panose="020B0502020202020204" pitchFamily="34" charset="0"/>
              </a:rPr>
              <a:t> del Prado</a:t>
            </a:r>
            <a:endParaRPr lang="en-GB" sz="2400" dirty="0">
              <a:solidFill>
                <a:srgbClr val="4472C4">
                  <a:lumMod val="50000"/>
                </a:srgbClr>
              </a:solidFill>
              <a:latin typeface="Century Gothic" panose="020B0502020202020204" pitchFamily="34" charset="0"/>
            </a:endParaRPr>
          </a:p>
        </p:txBody>
      </p:sp>
      <p:sp>
        <p:nvSpPr>
          <p:cNvPr id="16" name="TextBox 15"/>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rgbClr val="4472C4">
                    <a:lumMod val="50000"/>
                  </a:srgbClr>
                </a:solidFill>
                <a:latin typeface="Century Gothic" panose="020B0502020202020204" pitchFamily="34" charset="0"/>
              </a:rPr>
              <a:t>l</a:t>
            </a:r>
            <a:r>
              <a:rPr lang="en-GB" sz="2400" dirty="0" smtClean="0">
                <a:solidFill>
                  <a:srgbClr val="4472C4">
                    <a:lumMod val="50000"/>
                  </a:srgbClr>
                </a:solidFill>
                <a:latin typeface="Century Gothic" panose="020B0502020202020204" pitchFamily="34" charset="0"/>
              </a:rPr>
              <a:t>a Alhambra</a:t>
            </a:r>
            <a:endParaRPr lang="en-GB" sz="2400" dirty="0">
              <a:solidFill>
                <a:srgbClr val="4472C4">
                  <a:lumMod val="50000"/>
                </a:srgbClr>
              </a:solidFill>
              <a:latin typeface="Century Gothic" panose="020B0502020202020204" pitchFamily="34" charset="0"/>
            </a:endParaRPr>
          </a:p>
        </p:txBody>
      </p:sp>
      <p:sp>
        <p:nvSpPr>
          <p:cNvPr id="17" name="TextBox 16"/>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4472C4">
                    <a:lumMod val="50000"/>
                  </a:srgbClr>
                </a:solidFill>
                <a:latin typeface="Century Gothic" panose="020B0502020202020204" pitchFamily="34" charset="0"/>
              </a:rPr>
              <a:t>l</a:t>
            </a:r>
            <a:r>
              <a:rPr lang="en-GB" sz="2400" dirty="0" smtClean="0">
                <a:solidFill>
                  <a:srgbClr val="4472C4">
                    <a:lumMod val="50000"/>
                  </a:srgbClr>
                </a:solidFill>
                <a:latin typeface="Century Gothic" panose="020B0502020202020204" pitchFamily="34" charset="0"/>
              </a:rPr>
              <a:t>a </a:t>
            </a:r>
            <a:r>
              <a:rPr lang="en-GB" sz="2400" dirty="0" err="1" smtClean="0">
                <a:solidFill>
                  <a:srgbClr val="4472C4">
                    <a:lumMod val="50000"/>
                  </a:srgbClr>
                </a:solidFill>
                <a:latin typeface="Century Gothic" panose="020B0502020202020204" pitchFamily="34" charset="0"/>
              </a:rPr>
              <a:t>Sagrada</a:t>
            </a:r>
            <a:r>
              <a:rPr lang="en-GB" sz="2400" dirty="0" smtClean="0">
                <a:solidFill>
                  <a:srgbClr val="4472C4">
                    <a:lumMod val="50000"/>
                  </a:srgbClr>
                </a:solidFill>
                <a:latin typeface="Century Gothic" panose="020B0502020202020204" pitchFamily="34" charset="0"/>
              </a:rPr>
              <a:t> </a:t>
            </a:r>
            <a:r>
              <a:rPr lang="en-GB" sz="2400" dirty="0" err="1" smtClean="0">
                <a:solidFill>
                  <a:srgbClr val="4472C4">
                    <a:lumMod val="50000"/>
                  </a:srgbClr>
                </a:solidFill>
                <a:latin typeface="Century Gothic" panose="020B0502020202020204" pitchFamily="34" charset="0"/>
              </a:rPr>
              <a:t>Familia</a:t>
            </a:r>
            <a:endParaRPr lang="en-GB" sz="2400" dirty="0">
              <a:solidFill>
                <a:srgbClr val="4472C4">
                  <a:lumMod val="50000"/>
                </a:srgbClr>
              </a:solidFill>
              <a:latin typeface="Century Gothic" panose="020B0502020202020204" pitchFamily="34" charset="0"/>
            </a:endParaRPr>
          </a:p>
        </p:txBody>
      </p:sp>
      <p:sp>
        <p:nvSpPr>
          <p:cNvPr id="18" name="TextBox 17"/>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Bernabeu</a:t>
            </a:r>
            <a:endParaRPr lang="en-GB" sz="2400" dirty="0">
              <a:solidFill>
                <a:srgbClr val="4472C4">
                  <a:lumMod val="50000"/>
                </a:srgbClr>
              </a:solidFill>
              <a:latin typeface="Century Gothic" panose="020B0502020202020204" pitchFamily="34" charset="0"/>
            </a:endParaRPr>
          </a:p>
        </p:txBody>
      </p:sp>
      <p:sp>
        <p:nvSpPr>
          <p:cNvPr id="39" name="TextBox 38"/>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20" name="Rectangle 19"/>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Córdoba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21" name="TextBox 20"/>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smtClean="0">
                <a:solidFill>
                  <a:srgbClr val="4472C4">
                    <a:lumMod val="50000"/>
                  </a:srgbClr>
                </a:solidFill>
                <a:latin typeface="Century Gothic" panose="020B0502020202020204" pitchFamily="34" charset="0"/>
              </a:rPr>
              <a:t>la </a:t>
            </a:r>
            <a:r>
              <a:rPr lang="en-GB" sz="2400" dirty="0" err="1" smtClean="0">
                <a:solidFill>
                  <a:srgbClr val="4472C4">
                    <a:lumMod val="50000"/>
                  </a:srgbClr>
                </a:solidFill>
                <a:latin typeface="Century Gothic" panose="020B0502020202020204" pitchFamily="34" charset="0"/>
              </a:rPr>
              <a:t>Mezquita-Catedral</a:t>
            </a:r>
            <a:endParaRPr lang="en-GB" sz="2400" dirty="0">
              <a:solidFill>
                <a:srgbClr val="4472C4">
                  <a:lumMod val="50000"/>
                </a:srgbClr>
              </a:solidFill>
              <a:latin typeface="Century Gothic" panose="020B0502020202020204" pitchFamily="34" charset="0"/>
            </a:endParaRPr>
          </a:p>
        </p:txBody>
      </p:sp>
      <p:sp>
        <p:nvSpPr>
          <p:cNvPr id="22" name="Rounded Rectangular Callout 21"/>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prstClr val="white"/>
                </a:solidFill>
                <a:latin typeface="Century Gothic" panose="020B0502020202020204" pitchFamily="34" charset="0"/>
              </a:rPr>
              <a:t>¿</a:t>
            </a:r>
            <a:r>
              <a:rPr lang="en-GB" sz="3200" b="1" dirty="0" err="1" smtClean="0">
                <a:solidFill>
                  <a:prstClr val="white"/>
                </a:solidFill>
                <a:latin typeface="Century Gothic" panose="020B0502020202020204" pitchFamily="34" charset="0"/>
              </a:rPr>
              <a:t>Dónde</a:t>
            </a:r>
            <a:r>
              <a:rPr lang="en-GB" sz="3200" b="1" dirty="0" smtClean="0">
                <a:solidFill>
                  <a:prstClr val="white"/>
                </a:solidFill>
                <a:latin typeface="Century Gothic" panose="020B0502020202020204" pitchFamily="34" charset="0"/>
              </a:rPr>
              <a:t> </a:t>
            </a:r>
            <a:r>
              <a:rPr lang="en-GB" sz="3200" b="1" dirty="0" err="1" smtClean="0">
                <a:solidFill>
                  <a:prstClr val="white"/>
                </a:solidFill>
                <a:latin typeface="Century Gothic" panose="020B0502020202020204" pitchFamily="34" charset="0"/>
              </a:rPr>
              <a:t>está</a:t>
            </a:r>
            <a:r>
              <a:rPr lang="en-GB" sz="3200" b="1" dirty="0" smtClean="0">
                <a:solidFill>
                  <a:prstClr val="white"/>
                </a:solidFill>
                <a:latin typeface="Century Gothic" panose="020B0502020202020204" pitchFamily="34" charset="0"/>
              </a:rPr>
              <a:t> el </a:t>
            </a:r>
            <a:r>
              <a:rPr lang="en-GB" sz="3200" b="1" dirty="0" err="1" smtClean="0">
                <a:solidFill>
                  <a:prstClr val="white"/>
                </a:solidFill>
                <a:latin typeface="Century Gothic" panose="020B0502020202020204" pitchFamily="34" charset="0"/>
              </a:rPr>
              <a:t>Bernabeu</a:t>
            </a:r>
            <a:r>
              <a:rPr lang="en-GB" sz="3200" b="1" dirty="0" smtClean="0">
                <a:solidFill>
                  <a:prstClr val="white"/>
                </a:solidFill>
                <a:latin typeface="Century Gothic" panose="020B0502020202020204" pitchFamily="34" charset="0"/>
              </a:rPr>
              <a:t>?</a:t>
            </a:r>
            <a:endParaRPr lang="en-GB" sz="3200" b="1" dirty="0">
              <a:solidFill>
                <a:prstClr val="white"/>
              </a:solidFill>
              <a:latin typeface="Century Gothic" panose="020B0502020202020204" pitchFamily="34" charset="0"/>
            </a:endParaRPr>
          </a:p>
        </p:txBody>
      </p:sp>
      <p:sp>
        <p:nvSpPr>
          <p:cNvPr id="23" name="TextBox 22"/>
          <p:cNvSpPr txBox="1"/>
          <p:nvPr/>
        </p:nvSpPr>
        <p:spPr>
          <a:xfrm>
            <a:off x="6837188" y="4217197"/>
            <a:ext cx="5141810"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err="1" smtClean="0">
                <a:solidFill>
                  <a:srgbClr val="4472C4">
                    <a:lumMod val="50000"/>
                  </a:srgbClr>
                </a:solidFill>
                <a:latin typeface="Century Gothic" panose="020B0502020202020204" pitchFamily="34" charset="0"/>
              </a:rPr>
              <a:t>Está</a:t>
            </a:r>
            <a:r>
              <a:rPr lang="en-GB" sz="4400" dirty="0" smtClean="0">
                <a:solidFill>
                  <a:srgbClr val="4472C4">
                    <a:lumMod val="50000"/>
                  </a:srgbClr>
                </a:solidFill>
                <a:latin typeface="Century Gothic" panose="020B0502020202020204" pitchFamily="34" charset="0"/>
              </a:rPr>
              <a:t> </a:t>
            </a:r>
            <a:r>
              <a:rPr lang="en-GB" sz="4400" dirty="0" err="1" smtClean="0">
                <a:solidFill>
                  <a:srgbClr val="4472C4">
                    <a:lumMod val="50000"/>
                  </a:srgbClr>
                </a:solidFill>
                <a:latin typeface="Century Gothic" panose="020B0502020202020204" pitchFamily="34" charset="0"/>
              </a:rPr>
              <a:t>en</a:t>
            </a:r>
            <a:r>
              <a:rPr lang="en-GB" sz="4400" dirty="0" smtClean="0">
                <a:solidFill>
                  <a:srgbClr val="4472C4">
                    <a:lumMod val="50000"/>
                  </a:srgbClr>
                </a:solidFill>
                <a:latin typeface="Century Gothic" panose="020B0502020202020204" pitchFamily="34" charset="0"/>
              </a:rPr>
              <a:t> Madrid.</a:t>
            </a:r>
            <a:endParaRPr lang="en-GB" sz="4400" dirty="0">
              <a:solidFill>
                <a:srgbClr val="4472C4">
                  <a:lumMod val="50000"/>
                </a:srgbClr>
              </a:solidFill>
              <a:latin typeface="Century Gothic" panose="020B0502020202020204" pitchFamily="34" charset="0"/>
            </a:endParaRPr>
          </a:p>
        </p:txBody>
      </p:sp>
      <p:sp>
        <p:nvSpPr>
          <p:cNvPr id="24" name="Rounded Rectangle 23"/>
          <p:cNvSpPr/>
          <p:nvPr/>
        </p:nvSpPr>
        <p:spPr>
          <a:xfrm>
            <a:off x="9089136" y="5823471"/>
            <a:ext cx="2978554" cy="376162"/>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solidFill>
                  <a:prstClr val="white"/>
                </a:solidFill>
                <a:latin typeface="Century Gothic" panose="020B0502020202020204" pitchFamily="34" charset="0"/>
              </a:rPr>
              <a:t>escuchar</a:t>
            </a:r>
            <a:r>
              <a:rPr lang="en-GB" dirty="0" smtClean="0">
                <a:solidFill>
                  <a:prstClr val="white"/>
                </a:solidFill>
                <a:latin typeface="Century Gothic" panose="020B0502020202020204" pitchFamily="34" charset="0"/>
              </a:rPr>
              <a:t>, leer y </a:t>
            </a:r>
            <a:r>
              <a:rPr lang="en-GB" dirty="0" err="1" smtClean="0">
                <a:solidFill>
                  <a:prstClr val="white"/>
                </a:solidFill>
                <a:latin typeface="Century Gothic" panose="020B0502020202020204" pitchFamily="34" charset="0"/>
              </a:rPr>
              <a:t>hablar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46881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2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4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6" name="Rectangle 5"/>
          <p:cNvSpPr/>
          <p:nvPr/>
        </p:nvSpPr>
        <p:spPr>
          <a:xfrm>
            <a:off x="2299677" y="2104510"/>
            <a:ext cx="1947969"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Madrid</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7" name="Rectangle 6"/>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San </a:t>
            </a:r>
            <a:r>
              <a:rPr lang="en-US" sz="4000" b="1" dirty="0" err="1"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Sebastián</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8" name="Rectangle 7"/>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G</a:t>
            </a: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ranada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9" name="Rectangle 8"/>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Barcelona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0" name="Rectangle 9"/>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Bilbao</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2" name="TextBox 11"/>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museo</a:t>
            </a:r>
            <a:r>
              <a:rPr lang="en-GB" sz="2400" dirty="0" smtClean="0">
                <a:solidFill>
                  <a:srgbClr val="4472C4">
                    <a:lumMod val="50000"/>
                  </a:srgbClr>
                </a:solidFill>
                <a:latin typeface="Century Gothic" panose="020B0502020202020204" pitchFamily="34" charset="0"/>
              </a:rPr>
              <a:t> Guggenheim</a:t>
            </a:r>
            <a:endParaRPr lang="en-GB" sz="2400" dirty="0">
              <a:solidFill>
                <a:srgbClr val="4472C4">
                  <a:lumMod val="50000"/>
                </a:srgbClr>
              </a:solidFill>
              <a:latin typeface="Century Gothic" panose="020B0502020202020204" pitchFamily="34" charset="0"/>
            </a:endParaRPr>
          </a:p>
        </p:txBody>
      </p:sp>
      <p:sp>
        <p:nvSpPr>
          <p:cNvPr id="13" name="TextBox 12"/>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palacio</a:t>
            </a:r>
            <a:r>
              <a:rPr lang="en-GB" sz="2400" dirty="0" smtClean="0">
                <a:solidFill>
                  <a:srgbClr val="4472C4">
                    <a:lumMod val="50000"/>
                  </a:srgbClr>
                </a:solidFill>
                <a:latin typeface="Century Gothic" panose="020B0502020202020204" pitchFamily="34" charset="0"/>
              </a:rPr>
              <a:t> Miramar</a:t>
            </a:r>
            <a:endParaRPr lang="en-GB" sz="2400" dirty="0">
              <a:solidFill>
                <a:srgbClr val="4472C4">
                  <a:lumMod val="50000"/>
                </a:srgbClr>
              </a:solidFill>
              <a:latin typeface="Century Gothic" panose="020B0502020202020204" pitchFamily="34" charset="0"/>
            </a:endParaRPr>
          </a:p>
        </p:txBody>
      </p:sp>
      <p:sp>
        <p:nvSpPr>
          <p:cNvPr id="14" name="TextBox 13"/>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115076"/>
                </a:solidFill>
                <a:latin typeface="Century Gothic" panose="020B0502020202020204" pitchFamily="34" charset="0"/>
              </a:rPr>
              <a:t>el camp </a:t>
            </a:r>
            <a:r>
              <a:rPr lang="en-GB" sz="2400" dirty="0" err="1" smtClean="0">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5" name="TextBox 14"/>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museo</a:t>
            </a:r>
            <a:r>
              <a:rPr lang="en-GB" sz="2400" dirty="0" smtClean="0">
                <a:solidFill>
                  <a:srgbClr val="4472C4">
                    <a:lumMod val="50000"/>
                  </a:srgbClr>
                </a:solidFill>
                <a:latin typeface="Century Gothic" panose="020B0502020202020204" pitchFamily="34" charset="0"/>
              </a:rPr>
              <a:t> del Prado</a:t>
            </a:r>
            <a:endParaRPr lang="en-GB" sz="2400" dirty="0">
              <a:solidFill>
                <a:srgbClr val="4472C4">
                  <a:lumMod val="50000"/>
                </a:srgbClr>
              </a:solidFill>
              <a:latin typeface="Century Gothic" panose="020B0502020202020204" pitchFamily="34" charset="0"/>
            </a:endParaRPr>
          </a:p>
        </p:txBody>
      </p:sp>
      <p:sp>
        <p:nvSpPr>
          <p:cNvPr id="16" name="TextBox 15"/>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rgbClr val="4472C4">
                    <a:lumMod val="50000"/>
                  </a:srgbClr>
                </a:solidFill>
                <a:latin typeface="Century Gothic" panose="020B0502020202020204" pitchFamily="34" charset="0"/>
              </a:rPr>
              <a:t>l</a:t>
            </a:r>
            <a:r>
              <a:rPr lang="en-GB" sz="2400" dirty="0" smtClean="0">
                <a:solidFill>
                  <a:srgbClr val="4472C4">
                    <a:lumMod val="50000"/>
                  </a:srgbClr>
                </a:solidFill>
                <a:latin typeface="Century Gothic" panose="020B0502020202020204" pitchFamily="34" charset="0"/>
              </a:rPr>
              <a:t>a Alhambra</a:t>
            </a:r>
            <a:endParaRPr lang="en-GB" sz="2400" dirty="0">
              <a:solidFill>
                <a:srgbClr val="4472C4">
                  <a:lumMod val="50000"/>
                </a:srgbClr>
              </a:solidFill>
              <a:latin typeface="Century Gothic" panose="020B0502020202020204" pitchFamily="34" charset="0"/>
            </a:endParaRPr>
          </a:p>
        </p:txBody>
      </p:sp>
      <p:sp>
        <p:nvSpPr>
          <p:cNvPr id="17" name="TextBox 16"/>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4472C4">
                    <a:lumMod val="50000"/>
                  </a:srgbClr>
                </a:solidFill>
                <a:latin typeface="Century Gothic" panose="020B0502020202020204" pitchFamily="34" charset="0"/>
              </a:rPr>
              <a:t>l</a:t>
            </a:r>
            <a:r>
              <a:rPr lang="en-GB" sz="2400" dirty="0" smtClean="0">
                <a:solidFill>
                  <a:srgbClr val="4472C4">
                    <a:lumMod val="50000"/>
                  </a:srgbClr>
                </a:solidFill>
                <a:latin typeface="Century Gothic" panose="020B0502020202020204" pitchFamily="34" charset="0"/>
              </a:rPr>
              <a:t>a </a:t>
            </a:r>
            <a:r>
              <a:rPr lang="en-GB" sz="2400" dirty="0" err="1" smtClean="0">
                <a:solidFill>
                  <a:srgbClr val="4472C4">
                    <a:lumMod val="50000"/>
                  </a:srgbClr>
                </a:solidFill>
                <a:latin typeface="Century Gothic" panose="020B0502020202020204" pitchFamily="34" charset="0"/>
              </a:rPr>
              <a:t>Sagrada</a:t>
            </a:r>
            <a:r>
              <a:rPr lang="en-GB" sz="2400" dirty="0" smtClean="0">
                <a:solidFill>
                  <a:srgbClr val="4472C4">
                    <a:lumMod val="50000"/>
                  </a:srgbClr>
                </a:solidFill>
                <a:latin typeface="Century Gothic" panose="020B0502020202020204" pitchFamily="34" charset="0"/>
              </a:rPr>
              <a:t> </a:t>
            </a:r>
            <a:r>
              <a:rPr lang="en-GB" sz="2400" dirty="0" err="1" smtClean="0">
                <a:solidFill>
                  <a:srgbClr val="4472C4">
                    <a:lumMod val="50000"/>
                  </a:srgbClr>
                </a:solidFill>
                <a:latin typeface="Century Gothic" panose="020B0502020202020204" pitchFamily="34" charset="0"/>
              </a:rPr>
              <a:t>Familia</a:t>
            </a:r>
            <a:endParaRPr lang="en-GB" sz="2400" dirty="0">
              <a:solidFill>
                <a:srgbClr val="4472C4">
                  <a:lumMod val="50000"/>
                </a:srgbClr>
              </a:solidFill>
              <a:latin typeface="Century Gothic" panose="020B0502020202020204" pitchFamily="34" charset="0"/>
            </a:endParaRPr>
          </a:p>
        </p:txBody>
      </p:sp>
      <p:sp>
        <p:nvSpPr>
          <p:cNvPr id="18" name="TextBox 17"/>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Bernabeu</a:t>
            </a:r>
            <a:endParaRPr lang="en-GB" sz="2400" dirty="0">
              <a:solidFill>
                <a:srgbClr val="4472C4">
                  <a:lumMod val="50000"/>
                </a:srgbClr>
              </a:solidFill>
              <a:latin typeface="Century Gothic" panose="020B0502020202020204" pitchFamily="34" charset="0"/>
            </a:endParaRPr>
          </a:p>
        </p:txBody>
      </p:sp>
      <p:sp>
        <p:nvSpPr>
          <p:cNvPr id="39" name="TextBox 38"/>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20" name="Rectangle 19"/>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Córdoba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21" name="TextBox 20"/>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smtClean="0">
                <a:solidFill>
                  <a:srgbClr val="4472C4">
                    <a:lumMod val="50000"/>
                  </a:srgbClr>
                </a:solidFill>
                <a:latin typeface="Century Gothic" panose="020B0502020202020204" pitchFamily="34" charset="0"/>
              </a:rPr>
              <a:t>la </a:t>
            </a:r>
            <a:r>
              <a:rPr lang="en-GB" sz="2400" dirty="0" err="1" smtClean="0">
                <a:solidFill>
                  <a:srgbClr val="4472C4">
                    <a:lumMod val="50000"/>
                  </a:srgbClr>
                </a:solidFill>
                <a:latin typeface="Century Gothic" panose="020B0502020202020204" pitchFamily="34" charset="0"/>
              </a:rPr>
              <a:t>Mezquita-Catedral</a:t>
            </a:r>
            <a:endParaRPr lang="en-GB" sz="2400" dirty="0">
              <a:solidFill>
                <a:srgbClr val="4472C4">
                  <a:lumMod val="50000"/>
                </a:srgbClr>
              </a:solidFill>
              <a:latin typeface="Century Gothic" panose="020B0502020202020204" pitchFamily="34" charset="0"/>
            </a:endParaRPr>
          </a:p>
        </p:txBody>
      </p:sp>
      <p:sp>
        <p:nvSpPr>
          <p:cNvPr id="22" name="Rounded Rectangular Callout 21"/>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prstClr val="white"/>
                </a:solidFill>
                <a:latin typeface="Century Gothic" panose="020B0502020202020204" pitchFamily="34" charset="0"/>
              </a:rPr>
              <a:t>¿</a:t>
            </a:r>
            <a:r>
              <a:rPr lang="en-GB" sz="3200" b="1" dirty="0" err="1" smtClean="0">
                <a:solidFill>
                  <a:prstClr val="white"/>
                </a:solidFill>
                <a:latin typeface="Century Gothic" panose="020B0502020202020204" pitchFamily="34" charset="0"/>
              </a:rPr>
              <a:t>Dónde</a:t>
            </a:r>
            <a:r>
              <a:rPr lang="en-GB" sz="3200" b="1" dirty="0" smtClean="0">
                <a:solidFill>
                  <a:prstClr val="white"/>
                </a:solidFill>
                <a:latin typeface="Century Gothic" panose="020B0502020202020204" pitchFamily="34" charset="0"/>
              </a:rPr>
              <a:t> </a:t>
            </a:r>
            <a:r>
              <a:rPr lang="en-GB" sz="3200" b="1" dirty="0" err="1" smtClean="0">
                <a:solidFill>
                  <a:prstClr val="white"/>
                </a:solidFill>
                <a:latin typeface="Century Gothic" panose="020B0502020202020204" pitchFamily="34" charset="0"/>
              </a:rPr>
              <a:t>está</a:t>
            </a:r>
            <a:r>
              <a:rPr lang="en-GB" sz="3200" b="1" dirty="0" smtClean="0">
                <a:solidFill>
                  <a:prstClr val="white"/>
                </a:solidFill>
                <a:latin typeface="Century Gothic" panose="020B0502020202020204" pitchFamily="34" charset="0"/>
              </a:rPr>
              <a:t> el </a:t>
            </a:r>
            <a:r>
              <a:rPr lang="en-GB" sz="3200" b="1" dirty="0" err="1" smtClean="0">
                <a:solidFill>
                  <a:prstClr val="white"/>
                </a:solidFill>
                <a:latin typeface="Century Gothic" panose="020B0502020202020204" pitchFamily="34" charset="0"/>
              </a:rPr>
              <a:t>museo</a:t>
            </a:r>
            <a:r>
              <a:rPr lang="en-GB" sz="3200" b="1" dirty="0" smtClean="0">
                <a:solidFill>
                  <a:prstClr val="white"/>
                </a:solidFill>
                <a:latin typeface="Century Gothic" panose="020B0502020202020204" pitchFamily="34" charset="0"/>
              </a:rPr>
              <a:t> Guggenheim?</a:t>
            </a:r>
            <a:endParaRPr lang="en-GB" sz="3200" b="1" dirty="0">
              <a:solidFill>
                <a:prstClr val="white"/>
              </a:solidFill>
              <a:latin typeface="Century Gothic" panose="020B0502020202020204" pitchFamily="34" charset="0"/>
            </a:endParaRPr>
          </a:p>
        </p:txBody>
      </p:sp>
      <p:sp>
        <p:nvSpPr>
          <p:cNvPr id="23" name="TextBox 22"/>
          <p:cNvSpPr txBox="1"/>
          <p:nvPr/>
        </p:nvSpPr>
        <p:spPr>
          <a:xfrm>
            <a:off x="6837188" y="4217197"/>
            <a:ext cx="5141810"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err="1" smtClean="0">
                <a:solidFill>
                  <a:srgbClr val="4472C4">
                    <a:lumMod val="50000"/>
                  </a:srgbClr>
                </a:solidFill>
                <a:latin typeface="Century Gothic" panose="020B0502020202020204" pitchFamily="34" charset="0"/>
              </a:rPr>
              <a:t>Está</a:t>
            </a:r>
            <a:r>
              <a:rPr lang="en-GB" sz="4400" dirty="0" smtClean="0">
                <a:solidFill>
                  <a:srgbClr val="4472C4">
                    <a:lumMod val="50000"/>
                  </a:srgbClr>
                </a:solidFill>
                <a:latin typeface="Century Gothic" panose="020B0502020202020204" pitchFamily="34" charset="0"/>
              </a:rPr>
              <a:t> </a:t>
            </a:r>
            <a:r>
              <a:rPr lang="en-GB" sz="4400" dirty="0" err="1" smtClean="0">
                <a:solidFill>
                  <a:srgbClr val="4472C4">
                    <a:lumMod val="50000"/>
                  </a:srgbClr>
                </a:solidFill>
                <a:latin typeface="Century Gothic" panose="020B0502020202020204" pitchFamily="34" charset="0"/>
              </a:rPr>
              <a:t>en</a:t>
            </a:r>
            <a:r>
              <a:rPr lang="en-GB" sz="4400" dirty="0" smtClean="0">
                <a:solidFill>
                  <a:srgbClr val="4472C4">
                    <a:lumMod val="50000"/>
                  </a:srgbClr>
                </a:solidFill>
                <a:latin typeface="Century Gothic" panose="020B0502020202020204" pitchFamily="34" charset="0"/>
              </a:rPr>
              <a:t> Bilbao.</a:t>
            </a:r>
            <a:endParaRPr lang="en-GB" sz="4400" dirty="0">
              <a:solidFill>
                <a:srgbClr val="4472C4">
                  <a:lumMod val="50000"/>
                </a:srgbClr>
              </a:solidFill>
              <a:latin typeface="Century Gothic" panose="020B0502020202020204" pitchFamily="34" charset="0"/>
            </a:endParaRPr>
          </a:p>
        </p:txBody>
      </p:sp>
      <p:sp>
        <p:nvSpPr>
          <p:cNvPr id="24" name="Rounded Rectangle 23"/>
          <p:cNvSpPr/>
          <p:nvPr/>
        </p:nvSpPr>
        <p:spPr>
          <a:xfrm>
            <a:off x="9089136" y="5823471"/>
            <a:ext cx="2978554" cy="376162"/>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solidFill>
                  <a:prstClr val="white"/>
                </a:solidFill>
                <a:latin typeface="Century Gothic" panose="020B0502020202020204" pitchFamily="34" charset="0"/>
              </a:rPr>
              <a:t>escuchar</a:t>
            </a:r>
            <a:r>
              <a:rPr lang="en-GB" dirty="0" smtClean="0">
                <a:solidFill>
                  <a:prstClr val="white"/>
                </a:solidFill>
                <a:latin typeface="Century Gothic" panose="020B0502020202020204" pitchFamily="34" charset="0"/>
              </a:rPr>
              <a:t>, leer y </a:t>
            </a:r>
            <a:r>
              <a:rPr lang="en-GB" dirty="0" err="1" smtClean="0">
                <a:solidFill>
                  <a:prstClr val="white"/>
                </a:solidFill>
                <a:latin typeface="Century Gothic" panose="020B0502020202020204" pitchFamily="34" charset="0"/>
              </a:rPr>
              <a:t>hablar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2674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5.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5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6" name="Rectangle 5"/>
          <p:cNvSpPr/>
          <p:nvPr/>
        </p:nvSpPr>
        <p:spPr>
          <a:xfrm>
            <a:off x="2299677" y="2104510"/>
            <a:ext cx="1947969"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Madrid</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7" name="Rectangle 6"/>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San </a:t>
            </a:r>
            <a:r>
              <a:rPr lang="en-US" sz="4000" b="1" dirty="0" err="1"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Sebastián</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8" name="Rectangle 7"/>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G</a:t>
            </a: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ranada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9" name="Rectangle 8"/>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Barcelona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0" name="Rectangle 9"/>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Bilbao</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2" name="TextBox 11"/>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museo</a:t>
            </a:r>
            <a:r>
              <a:rPr lang="en-GB" sz="2400" dirty="0" smtClean="0">
                <a:solidFill>
                  <a:srgbClr val="4472C4">
                    <a:lumMod val="50000"/>
                  </a:srgbClr>
                </a:solidFill>
                <a:latin typeface="Century Gothic" panose="020B0502020202020204" pitchFamily="34" charset="0"/>
              </a:rPr>
              <a:t> Guggenheim</a:t>
            </a:r>
            <a:endParaRPr lang="en-GB" sz="2400" dirty="0">
              <a:solidFill>
                <a:srgbClr val="4472C4">
                  <a:lumMod val="50000"/>
                </a:srgbClr>
              </a:solidFill>
              <a:latin typeface="Century Gothic" panose="020B0502020202020204" pitchFamily="34" charset="0"/>
            </a:endParaRPr>
          </a:p>
        </p:txBody>
      </p:sp>
      <p:sp>
        <p:nvSpPr>
          <p:cNvPr id="13" name="TextBox 12"/>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palacio</a:t>
            </a:r>
            <a:r>
              <a:rPr lang="en-GB" sz="2400" dirty="0" smtClean="0">
                <a:solidFill>
                  <a:srgbClr val="4472C4">
                    <a:lumMod val="50000"/>
                  </a:srgbClr>
                </a:solidFill>
                <a:latin typeface="Century Gothic" panose="020B0502020202020204" pitchFamily="34" charset="0"/>
              </a:rPr>
              <a:t> Miramar</a:t>
            </a:r>
            <a:endParaRPr lang="en-GB" sz="2400" dirty="0">
              <a:solidFill>
                <a:srgbClr val="4472C4">
                  <a:lumMod val="50000"/>
                </a:srgbClr>
              </a:solidFill>
              <a:latin typeface="Century Gothic" panose="020B0502020202020204" pitchFamily="34" charset="0"/>
            </a:endParaRPr>
          </a:p>
        </p:txBody>
      </p:sp>
      <p:sp>
        <p:nvSpPr>
          <p:cNvPr id="14" name="TextBox 13"/>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115076"/>
                </a:solidFill>
                <a:latin typeface="Century Gothic" panose="020B0502020202020204" pitchFamily="34" charset="0"/>
              </a:rPr>
              <a:t>el camp </a:t>
            </a:r>
            <a:r>
              <a:rPr lang="en-GB" sz="2400" dirty="0" err="1" smtClean="0">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5" name="TextBox 14"/>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museo</a:t>
            </a:r>
            <a:r>
              <a:rPr lang="en-GB" sz="2400" dirty="0" smtClean="0">
                <a:solidFill>
                  <a:srgbClr val="4472C4">
                    <a:lumMod val="50000"/>
                  </a:srgbClr>
                </a:solidFill>
                <a:latin typeface="Century Gothic" panose="020B0502020202020204" pitchFamily="34" charset="0"/>
              </a:rPr>
              <a:t> del Prado</a:t>
            </a:r>
            <a:endParaRPr lang="en-GB" sz="2400" dirty="0">
              <a:solidFill>
                <a:srgbClr val="4472C4">
                  <a:lumMod val="50000"/>
                </a:srgbClr>
              </a:solidFill>
              <a:latin typeface="Century Gothic" panose="020B0502020202020204" pitchFamily="34" charset="0"/>
            </a:endParaRPr>
          </a:p>
        </p:txBody>
      </p:sp>
      <p:sp>
        <p:nvSpPr>
          <p:cNvPr id="16" name="TextBox 15"/>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rgbClr val="4472C4">
                    <a:lumMod val="50000"/>
                  </a:srgbClr>
                </a:solidFill>
                <a:latin typeface="Century Gothic" panose="020B0502020202020204" pitchFamily="34" charset="0"/>
              </a:rPr>
              <a:t>l</a:t>
            </a:r>
            <a:r>
              <a:rPr lang="en-GB" sz="2400" dirty="0" smtClean="0">
                <a:solidFill>
                  <a:srgbClr val="4472C4">
                    <a:lumMod val="50000"/>
                  </a:srgbClr>
                </a:solidFill>
                <a:latin typeface="Century Gothic" panose="020B0502020202020204" pitchFamily="34" charset="0"/>
              </a:rPr>
              <a:t>a Alhambra</a:t>
            </a:r>
            <a:endParaRPr lang="en-GB" sz="2400" dirty="0">
              <a:solidFill>
                <a:srgbClr val="4472C4">
                  <a:lumMod val="50000"/>
                </a:srgbClr>
              </a:solidFill>
              <a:latin typeface="Century Gothic" panose="020B0502020202020204" pitchFamily="34" charset="0"/>
            </a:endParaRPr>
          </a:p>
        </p:txBody>
      </p:sp>
      <p:sp>
        <p:nvSpPr>
          <p:cNvPr id="17" name="TextBox 16"/>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4472C4">
                    <a:lumMod val="50000"/>
                  </a:srgbClr>
                </a:solidFill>
                <a:latin typeface="Century Gothic" panose="020B0502020202020204" pitchFamily="34" charset="0"/>
              </a:rPr>
              <a:t>l</a:t>
            </a:r>
            <a:r>
              <a:rPr lang="en-GB" sz="2400" dirty="0" smtClean="0">
                <a:solidFill>
                  <a:srgbClr val="4472C4">
                    <a:lumMod val="50000"/>
                  </a:srgbClr>
                </a:solidFill>
                <a:latin typeface="Century Gothic" panose="020B0502020202020204" pitchFamily="34" charset="0"/>
              </a:rPr>
              <a:t>a </a:t>
            </a:r>
            <a:r>
              <a:rPr lang="en-GB" sz="2400" dirty="0" err="1" smtClean="0">
                <a:solidFill>
                  <a:srgbClr val="4472C4">
                    <a:lumMod val="50000"/>
                  </a:srgbClr>
                </a:solidFill>
                <a:latin typeface="Century Gothic" panose="020B0502020202020204" pitchFamily="34" charset="0"/>
              </a:rPr>
              <a:t>Sagrada</a:t>
            </a:r>
            <a:r>
              <a:rPr lang="en-GB" sz="2400" dirty="0" smtClean="0">
                <a:solidFill>
                  <a:srgbClr val="4472C4">
                    <a:lumMod val="50000"/>
                  </a:srgbClr>
                </a:solidFill>
                <a:latin typeface="Century Gothic" panose="020B0502020202020204" pitchFamily="34" charset="0"/>
              </a:rPr>
              <a:t> </a:t>
            </a:r>
            <a:r>
              <a:rPr lang="en-GB" sz="2400" dirty="0" err="1" smtClean="0">
                <a:solidFill>
                  <a:srgbClr val="4472C4">
                    <a:lumMod val="50000"/>
                  </a:srgbClr>
                </a:solidFill>
                <a:latin typeface="Century Gothic" panose="020B0502020202020204" pitchFamily="34" charset="0"/>
              </a:rPr>
              <a:t>Familia</a:t>
            </a:r>
            <a:endParaRPr lang="en-GB" sz="2400" dirty="0">
              <a:solidFill>
                <a:srgbClr val="4472C4">
                  <a:lumMod val="50000"/>
                </a:srgbClr>
              </a:solidFill>
              <a:latin typeface="Century Gothic" panose="020B0502020202020204" pitchFamily="34" charset="0"/>
            </a:endParaRPr>
          </a:p>
        </p:txBody>
      </p:sp>
      <p:sp>
        <p:nvSpPr>
          <p:cNvPr id="18" name="TextBox 17"/>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Bernabeu</a:t>
            </a:r>
            <a:endParaRPr lang="en-GB" sz="2400" dirty="0">
              <a:solidFill>
                <a:srgbClr val="4472C4">
                  <a:lumMod val="50000"/>
                </a:srgbClr>
              </a:solidFill>
              <a:latin typeface="Century Gothic" panose="020B0502020202020204" pitchFamily="34" charset="0"/>
            </a:endParaRPr>
          </a:p>
        </p:txBody>
      </p:sp>
      <p:sp>
        <p:nvSpPr>
          <p:cNvPr id="39" name="TextBox 38"/>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20" name="Rectangle 19"/>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Córdoba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21" name="TextBox 20"/>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smtClean="0">
                <a:solidFill>
                  <a:srgbClr val="4472C4">
                    <a:lumMod val="50000"/>
                  </a:srgbClr>
                </a:solidFill>
                <a:latin typeface="Century Gothic" panose="020B0502020202020204" pitchFamily="34" charset="0"/>
              </a:rPr>
              <a:t>la </a:t>
            </a:r>
            <a:r>
              <a:rPr lang="en-GB" sz="2400" dirty="0" err="1" smtClean="0">
                <a:solidFill>
                  <a:srgbClr val="4472C4">
                    <a:lumMod val="50000"/>
                  </a:srgbClr>
                </a:solidFill>
                <a:latin typeface="Century Gothic" panose="020B0502020202020204" pitchFamily="34" charset="0"/>
              </a:rPr>
              <a:t>Mezquita-Catedral</a:t>
            </a:r>
            <a:endParaRPr lang="en-GB" sz="2400" dirty="0">
              <a:solidFill>
                <a:srgbClr val="4472C4">
                  <a:lumMod val="50000"/>
                </a:srgbClr>
              </a:solidFill>
              <a:latin typeface="Century Gothic" panose="020B0502020202020204" pitchFamily="34" charset="0"/>
            </a:endParaRPr>
          </a:p>
        </p:txBody>
      </p:sp>
      <p:sp>
        <p:nvSpPr>
          <p:cNvPr id="22" name="Rounded Rectangular Callout 21"/>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prstClr val="white"/>
                </a:solidFill>
                <a:latin typeface="Century Gothic" panose="020B0502020202020204" pitchFamily="34" charset="0"/>
              </a:rPr>
              <a:t>¿</a:t>
            </a:r>
            <a:r>
              <a:rPr lang="en-GB" sz="3200" b="1" dirty="0" err="1" smtClean="0">
                <a:solidFill>
                  <a:prstClr val="white"/>
                </a:solidFill>
                <a:latin typeface="Century Gothic" panose="020B0502020202020204" pitchFamily="34" charset="0"/>
              </a:rPr>
              <a:t>Dónde</a:t>
            </a:r>
            <a:r>
              <a:rPr lang="en-GB" sz="3200" b="1" dirty="0" smtClean="0">
                <a:solidFill>
                  <a:prstClr val="white"/>
                </a:solidFill>
                <a:latin typeface="Century Gothic" panose="020B0502020202020204" pitchFamily="34" charset="0"/>
              </a:rPr>
              <a:t> </a:t>
            </a:r>
            <a:r>
              <a:rPr lang="en-GB" sz="3200" b="1" dirty="0" err="1" smtClean="0">
                <a:solidFill>
                  <a:prstClr val="white"/>
                </a:solidFill>
                <a:latin typeface="Century Gothic" panose="020B0502020202020204" pitchFamily="34" charset="0"/>
              </a:rPr>
              <a:t>está</a:t>
            </a:r>
            <a:r>
              <a:rPr lang="en-GB" sz="3200" b="1" dirty="0" smtClean="0">
                <a:solidFill>
                  <a:prstClr val="white"/>
                </a:solidFill>
                <a:latin typeface="Century Gothic" panose="020B0502020202020204" pitchFamily="34" charset="0"/>
              </a:rPr>
              <a:t> el </a:t>
            </a:r>
            <a:r>
              <a:rPr lang="en-GB" sz="3200" b="1" dirty="0" err="1" smtClean="0">
                <a:solidFill>
                  <a:prstClr val="white"/>
                </a:solidFill>
                <a:latin typeface="Century Gothic" panose="020B0502020202020204" pitchFamily="34" charset="0"/>
              </a:rPr>
              <a:t>museo</a:t>
            </a:r>
            <a:r>
              <a:rPr lang="en-GB" sz="3200" b="1" dirty="0" smtClean="0">
                <a:solidFill>
                  <a:prstClr val="white"/>
                </a:solidFill>
                <a:latin typeface="Century Gothic" panose="020B0502020202020204" pitchFamily="34" charset="0"/>
              </a:rPr>
              <a:t> del Prado?</a:t>
            </a:r>
            <a:endParaRPr lang="en-GB" sz="3200" b="1" dirty="0">
              <a:solidFill>
                <a:prstClr val="white"/>
              </a:solidFill>
              <a:latin typeface="Century Gothic" panose="020B0502020202020204" pitchFamily="34" charset="0"/>
            </a:endParaRPr>
          </a:p>
        </p:txBody>
      </p:sp>
      <p:sp>
        <p:nvSpPr>
          <p:cNvPr id="23" name="TextBox 22"/>
          <p:cNvSpPr txBox="1"/>
          <p:nvPr/>
        </p:nvSpPr>
        <p:spPr>
          <a:xfrm>
            <a:off x="6837188" y="4217197"/>
            <a:ext cx="5141810"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err="1" smtClean="0">
                <a:solidFill>
                  <a:srgbClr val="4472C4">
                    <a:lumMod val="50000"/>
                  </a:srgbClr>
                </a:solidFill>
                <a:latin typeface="Century Gothic" panose="020B0502020202020204" pitchFamily="34" charset="0"/>
              </a:rPr>
              <a:t>Está</a:t>
            </a:r>
            <a:r>
              <a:rPr lang="en-GB" sz="4400" dirty="0" smtClean="0">
                <a:solidFill>
                  <a:srgbClr val="4472C4">
                    <a:lumMod val="50000"/>
                  </a:srgbClr>
                </a:solidFill>
                <a:latin typeface="Century Gothic" panose="020B0502020202020204" pitchFamily="34" charset="0"/>
              </a:rPr>
              <a:t> </a:t>
            </a:r>
            <a:r>
              <a:rPr lang="en-GB" sz="4400" dirty="0" err="1" smtClean="0">
                <a:solidFill>
                  <a:srgbClr val="4472C4">
                    <a:lumMod val="50000"/>
                  </a:srgbClr>
                </a:solidFill>
                <a:latin typeface="Century Gothic" panose="020B0502020202020204" pitchFamily="34" charset="0"/>
              </a:rPr>
              <a:t>en</a:t>
            </a:r>
            <a:r>
              <a:rPr lang="en-GB" sz="4400" dirty="0" smtClean="0">
                <a:solidFill>
                  <a:srgbClr val="4472C4">
                    <a:lumMod val="50000"/>
                  </a:srgbClr>
                </a:solidFill>
                <a:latin typeface="Century Gothic" panose="020B0502020202020204" pitchFamily="34" charset="0"/>
              </a:rPr>
              <a:t> Madrid.</a:t>
            </a:r>
            <a:endParaRPr lang="en-GB" sz="4400" dirty="0">
              <a:solidFill>
                <a:srgbClr val="4472C4">
                  <a:lumMod val="50000"/>
                </a:srgbClr>
              </a:solidFill>
              <a:latin typeface="Century Gothic" panose="020B0502020202020204" pitchFamily="34" charset="0"/>
            </a:endParaRPr>
          </a:p>
        </p:txBody>
      </p:sp>
      <p:sp>
        <p:nvSpPr>
          <p:cNvPr id="24" name="Rounded Rectangle 23"/>
          <p:cNvSpPr/>
          <p:nvPr/>
        </p:nvSpPr>
        <p:spPr>
          <a:xfrm>
            <a:off x="9089136" y="5823471"/>
            <a:ext cx="2978554" cy="376162"/>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solidFill>
                  <a:prstClr val="white"/>
                </a:solidFill>
                <a:latin typeface="Century Gothic" panose="020B0502020202020204" pitchFamily="34" charset="0"/>
              </a:rPr>
              <a:t>escuchar</a:t>
            </a:r>
            <a:r>
              <a:rPr lang="en-GB" dirty="0" smtClean="0">
                <a:solidFill>
                  <a:prstClr val="white"/>
                </a:solidFill>
                <a:latin typeface="Century Gothic" panose="020B0502020202020204" pitchFamily="34" charset="0"/>
              </a:rPr>
              <a:t>, leer y </a:t>
            </a:r>
            <a:r>
              <a:rPr lang="en-GB" dirty="0" err="1" smtClean="0">
                <a:solidFill>
                  <a:prstClr val="white"/>
                </a:solidFill>
                <a:latin typeface="Century Gothic" panose="020B0502020202020204" pitchFamily="34" charset="0"/>
              </a:rPr>
              <a:t>hablar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9094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7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6" name="Rectangle 5"/>
          <p:cNvSpPr/>
          <p:nvPr/>
        </p:nvSpPr>
        <p:spPr>
          <a:xfrm>
            <a:off x="2299677" y="2104510"/>
            <a:ext cx="1947969"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Madrid</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7" name="Rectangle 6"/>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San </a:t>
            </a:r>
            <a:r>
              <a:rPr lang="en-US" sz="4000" b="1" dirty="0" err="1"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Sebastián</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8" name="Rectangle 7"/>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G</a:t>
            </a: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ranada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9" name="Rectangle 8"/>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Barcelona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0" name="Rectangle 9"/>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Bilbao</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2" name="TextBox 11"/>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museo</a:t>
            </a:r>
            <a:r>
              <a:rPr lang="en-GB" sz="2400" dirty="0" smtClean="0">
                <a:solidFill>
                  <a:srgbClr val="4472C4">
                    <a:lumMod val="50000"/>
                  </a:srgbClr>
                </a:solidFill>
                <a:latin typeface="Century Gothic" panose="020B0502020202020204" pitchFamily="34" charset="0"/>
              </a:rPr>
              <a:t> Guggenheim</a:t>
            </a:r>
            <a:endParaRPr lang="en-GB" sz="2400" dirty="0">
              <a:solidFill>
                <a:srgbClr val="4472C4">
                  <a:lumMod val="50000"/>
                </a:srgbClr>
              </a:solidFill>
              <a:latin typeface="Century Gothic" panose="020B0502020202020204" pitchFamily="34" charset="0"/>
            </a:endParaRPr>
          </a:p>
        </p:txBody>
      </p:sp>
      <p:sp>
        <p:nvSpPr>
          <p:cNvPr id="13" name="TextBox 12"/>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palacio</a:t>
            </a:r>
            <a:r>
              <a:rPr lang="en-GB" sz="2400" dirty="0" smtClean="0">
                <a:solidFill>
                  <a:srgbClr val="4472C4">
                    <a:lumMod val="50000"/>
                  </a:srgbClr>
                </a:solidFill>
                <a:latin typeface="Century Gothic" panose="020B0502020202020204" pitchFamily="34" charset="0"/>
              </a:rPr>
              <a:t> Miramar</a:t>
            </a:r>
            <a:endParaRPr lang="en-GB" sz="2400" dirty="0">
              <a:solidFill>
                <a:srgbClr val="4472C4">
                  <a:lumMod val="50000"/>
                </a:srgbClr>
              </a:solidFill>
              <a:latin typeface="Century Gothic" panose="020B0502020202020204" pitchFamily="34" charset="0"/>
            </a:endParaRPr>
          </a:p>
        </p:txBody>
      </p:sp>
      <p:sp>
        <p:nvSpPr>
          <p:cNvPr id="14" name="TextBox 13"/>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115076"/>
                </a:solidFill>
                <a:latin typeface="Century Gothic" panose="020B0502020202020204" pitchFamily="34" charset="0"/>
              </a:rPr>
              <a:t>el camp </a:t>
            </a:r>
            <a:r>
              <a:rPr lang="en-GB" sz="2400" dirty="0" err="1" smtClean="0">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5" name="TextBox 14"/>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museo</a:t>
            </a:r>
            <a:r>
              <a:rPr lang="en-GB" sz="2400" dirty="0" smtClean="0">
                <a:solidFill>
                  <a:srgbClr val="4472C4">
                    <a:lumMod val="50000"/>
                  </a:srgbClr>
                </a:solidFill>
                <a:latin typeface="Century Gothic" panose="020B0502020202020204" pitchFamily="34" charset="0"/>
              </a:rPr>
              <a:t> del Prado</a:t>
            </a:r>
            <a:endParaRPr lang="en-GB" sz="2400" dirty="0">
              <a:solidFill>
                <a:srgbClr val="4472C4">
                  <a:lumMod val="50000"/>
                </a:srgbClr>
              </a:solidFill>
              <a:latin typeface="Century Gothic" panose="020B0502020202020204" pitchFamily="34" charset="0"/>
            </a:endParaRPr>
          </a:p>
        </p:txBody>
      </p:sp>
      <p:sp>
        <p:nvSpPr>
          <p:cNvPr id="16" name="TextBox 15"/>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rgbClr val="4472C4">
                    <a:lumMod val="50000"/>
                  </a:srgbClr>
                </a:solidFill>
                <a:latin typeface="Century Gothic" panose="020B0502020202020204" pitchFamily="34" charset="0"/>
              </a:rPr>
              <a:t>l</a:t>
            </a:r>
            <a:r>
              <a:rPr lang="en-GB" sz="2400" dirty="0" smtClean="0">
                <a:solidFill>
                  <a:srgbClr val="4472C4">
                    <a:lumMod val="50000"/>
                  </a:srgbClr>
                </a:solidFill>
                <a:latin typeface="Century Gothic" panose="020B0502020202020204" pitchFamily="34" charset="0"/>
              </a:rPr>
              <a:t>a Alhambra</a:t>
            </a:r>
            <a:endParaRPr lang="en-GB" sz="2400" dirty="0">
              <a:solidFill>
                <a:srgbClr val="4472C4">
                  <a:lumMod val="50000"/>
                </a:srgbClr>
              </a:solidFill>
              <a:latin typeface="Century Gothic" panose="020B0502020202020204" pitchFamily="34" charset="0"/>
            </a:endParaRPr>
          </a:p>
        </p:txBody>
      </p:sp>
      <p:sp>
        <p:nvSpPr>
          <p:cNvPr id="17" name="TextBox 16"/>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4472C4">
                    <a:lumMod val="50000"/>
                  </a:srgbClr>
                </a:solidFill>
                <a:latin typeface="Century Gothic" panose="020B0502020202020204" pitchFamily="34" charset="0"/>
              </a:rPr>
              <a:t>l</a:t>
            </a:r>
            <a:r>
              <a:rPr lang="en-GB" sz="2400" dirty="0" smtClean="0">
                <a:solidFill>
                  <a:srgbClr val="4472C4">
                    <a:lumMod val="50000"/>
                  </a:srgbClr>
                </a:solidFill>
                <a:latin typeface="Century Gothic" panose="020B0502020202020204" pitchFamily="34" charset="0"/>
              </a:rPr>
              <a:t>a </a:t>
            </a:r>
            <a:r>
              <a:rPr lang="en-GB" sz="2400" dirty="0" err="1" smtClean="0">
                <a:solidFill>
                  <a:srgbClr val="4472C4">
                    <a:lumMod val="50000"/>
                  </a:srgbClr>
                </a:solidFill>
                <a:latin typeface="Century Gothic" panose="020B0502020202020204" pitchFamily="34" charset="0"/>
              </a:rPr>
              <a:t>Sagrada</a:t>
            </a:r>
            <a:r>
              <a:rPr lang="en-GB" sz="2400" dirty="0" smtClean="0">
                <a:solidFill>
                  <a:srgbClr val="4472C4">
                    <a:lumMod val="50000"/>
                  </a:srgbClr>
                </a:solidFill>
                <a:latin typeface="Century Gothic" panose="020B0502020202020204" pitchFamily="34" charset="0"/>
              </a:rPr>
              <a:t> </a:t>
            </a:r>
            <a:r>
              <a:rPr lang="en-GB" sz="2400" dirty="0" err="1" smtClean="0">
                <a:solidFill>
                  <a:srgbClr val="4472C4">
                    <a:lumMod val="50000"/>
                  </a:srgbClr>
                </a:solidFill>
                <a:latin typeface="Century Gothic" panose="020B0502020202020204" pitchFamily="34" charset="0"/>
              </a:rPr>
              <a:t>Familia</a:t>
            </a:r>
            <a:endParaRPr lang="en-GB" sz="2400" dirty="0">
              <a:solidFill>
                <a:srgbClr val="4472C4">
                  <a:lumMod val="50000"/>
                </a:srgbClr>
              </a:solidFill>
              <a:latin typeface="Century Gothic" panose="020B0502020202020204" pitchFamily="34" charset="0"/>
            </a:endParaRPr>
          </a:p>
        </p:txBody>
      </p:sp>
      <p:sp>
        <p:nvSpPr>
          <p:cNvPr id="18" name="TextBox 17"/>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Bernabeu</a:t>
            </a:r>
            <a:endParaRPr lang="en-GB" sz="2400" dirty="0">
              <a:solidFill>
                <a:srgbClr val="4472C4">
                  <a:lumMod val="50000"/>
                </a:srgbClr>
              </a:solidFill>
              <a:latin typeface="Century Gothic" panose="020B0502020202020204" pitchFamily="34" charset="0"/>
            </a:endParaRPr>
          </a:p>
        </p:txBody>
      </p:sp>
      <p:sp>
        <p:nvSpPr>
          <p:cNvPr id="39" name="TextBox 38"/>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20" name="Rectangle 19"/>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Córdoba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21" name="TextBox 20"/>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smtClean="0">
                <a:solidFill>
                  <a:srgbClr val="4472C4">
                    <a:lumMod val="50000"/>
                  </a:srgbClr>
                </a:solidFill>
                <a:latin typeface="Century Gothic" panose="020B0502020202020204" pitchFamily="34" charset="0"/>
              </a:rPr>
              <a:t>la </a:t>
            </a:r>
            <a:r>
              <a:rPr lang="en-GB" sz="2400" dirty="0" err="1" smtClean="0">
                <a:solidFill>
                  <a:srgbClr val="4472C4">
                    <a:lumMod val="50000"/>
                  </a:srgbClr>
                </a:solidFill>
                <a:latin typeface="Century Gothic" panose="020B0502020202020204" pitchFamily="34" charset="0"/>
              </a:rPr>
              <a:t>Mezquita-Catedral</a:t>
            </a:r>
            <a:endParaRPr lang="en-GB" sz="2400" dirty="0">
              <a:solidFill>
                <a:srgbClr val="4472C4">
                  <a:lumMod val="50000"/>
                </a:srgbClr>
              </a:solidFill>
              <a:latin typeface="Century Gothic" panose="020B0502020202020204" pitchFamily="34" charset="0"/>
            </a:endParaRPr>
          </a:p>
        </p:txBody>
      </p:sp>
      <p:sp>
        <p:nvSpPr>
          <p:cNvPr id="22" name="Rounded Rectangular Callout 21"/>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prstClr val="white"/>
                </a:solidFill>
                <a:latin typeface="Century Gothic" panose="020B0502020202020204" pitchFamily="34" charset="0"/>
              </a:rPr>
              <a:t>¿</a:t>
            </a:r>
            <a:r>
              <a:rPr lang="en-GB" sz="3200" b="1" dirty="0" err="1" smtClean="0">
                <a:solidFill>
                  <a:prstClr val="white"/>
                </a:solidFill>
                <a:latin typeface="Century Gothic" panose="020B0502020202020204" pitchFamily="34" charset="0"/>
              </a:rPr>
              <a:t>Dónde</a:t>
            </a:r>
            <a:r>
              <a:rPr lang="en-GB" sz="3200" b="1" dirty="0" smtClean="0">
                <a:solidFill>
                  <a:prstClr val="white"/>
                </a:solidFill>
                <a:latin typeface="Century Gothic" panose="020B0502020202020204" pitchFamily="34" charset="0"/>
              </a:rPr>
              <a:t> </a:t>
            </a:r>
            <a:r>
              <a:rPr lang="en-GB" sz="3200" b="1" dirty="0" err="1" smtClean="0">
                <a:solidFill>
                  <a:prstClr val="white"/>
                </a:solidFill>
                <a:latin typeface="Century Gothic" panose="020B0502020202020204" pitchFamily="34" charset="0"/>
              </a:rPr>
              <a:t>está</a:t>
            </a:r>
            <a:r>
              <a:rPr lang="en-GB" sz="3200" b="1" dirty="0" smtClean="0">
                <a:solidFill>
                  <a:prstClr val="white"/>
                </a:solidFill>
                <a:latin typeface="Century Gothic" panose="020B0502020202020204" pitchFamily="34" charset="0"/>
              </a:rPr>
              <a:t> el camp </a:t>
            </a:r>
            <a:r>
              <a:rPr lang="en-GB" sz="3200" b="1" dirty="0" err="1" smtClean="0">
                <a:solidFill>
                  <a:prstClr val="white"/>
                </a:solidFill>
                <a:latin typeface="Century Gothic" panose="020B0502020202020204" pitchFamily="34" charset="0"/>
              </a:rPr>
              <a:t>Nou</a:t>
            </a:r>
            <a:r>
              <a:rPr lang="en-GB" sz="3200" b="1" dirty="0" smtClean="0">
                <a:solidFill>
                  <a:prstClr val="white"/>
                </a:solidFill>
                <a:latin typeface="Century Gothic" panose="020B0502020202020204" pitchFamily="34" charset="0"/>
              </a:rPr>
              <a:t>?</a:t>
            </a:r>
            <a:endParaRPr lang="en-GB" sz="3200" b="1" dirty="0">
              <a:solidFill>
                <a:prstClr val="white"/>
              </a:solidFill>
              <a:latin typeface="Century Gothic" panose="020B0502020202020204" pitchFamily="34" charset="0"/>
            </a:endParaRPr>
          </a:p>
        </p:txBody>
      </p:sp>
      <p:sp>
        <p:nvSpPr>
          <p:cNvPr id="23" name="TextBox 22"/>
          <p:cNvSpPr txBox="1"/>
          <p:nvPr/>
        </p:nvSpPr>
        <p:spPr>
          <a:xfrm>
            <a:off x="6537273" y="4217197"/>
            <a:ext cx="5441725"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err="1" smtClean="0">
                <a:solidFill>
                  <a:srgbClr val="4472C4">
                    <a:lumMod val="50000"/>
                  </a:srgbClr>
                </a:solidFill>
                <a:latin typeface="Century Gothic" panose="020B0502020202020204" pitchFamily="34" charset="0"/>
              </a:rPr>
              <a:t>Está</a:t>
            </a:r>
            <a:r>
              <a:rPr lang="en-GB" sz="4400" dirty="0" smtClean="0">
                <a:solidFill>
                  <a:srgbClr val="4472C4">
                    <a:lumMod val="50000"/>
                  </a:srgbClr>
                </a:solidFill>
                <a:latin typeface="Century Gothic" panose="020B0502020202020204" pitchFamily="34" charset="0"/>
              </a:rPr>
              <a:t> </a:t>
            </a:r>
            <a:r>
              <a:rPr lang="en-GB" sz="4400" dirty="0" err="1" smtClean="0">
                <a:solidFill>
                  <a:srgbClr val="4472C4">
                    <a:lumMod val="50000"/>
                  </a:srgbClr>
                </a:solidFill>
                <a:latin typeface="Century Gothic" panose="020B0502020202020204" pitchFamily="34" charset="0"/>
              </a:rPr>
              <a:t>en</a:t>
            </a:r>
            <a:r>
              <a:rPr lang="en-GB" sz="4400" dirty="0" smtClean="0">
                <a:solidFill>
                  <a:srgbClr val="4472C4">
                    <a:lumMod val="50000"/>
                  </a:srgbClr>
                </a:solidFill>
                <a:latin typeface="Century Gothic" panose="020B0502020202020204" pitchFamily="34" charset="0"/>
              </a:rPr>
              <a:t> Barcelona.</a:t>
            </a:r>
            <a:endParaRPr lang="en-GB" sz="4400" dirty="0">
              <a:solidFill>
                <a:srgbClr val="4472C4">
                  <a:lumMod val="50000"/>
                </a:srgbClr>
              </a:solidFill>
              <a:latin typeface="Century Gothic" panose="020B0502020202020204" pitchFamily="34" charset="0"/>
            </a:endParaRPr>
          </a:p>
        </p:txBody>
      </p:sp>
      <p:sp>
        <p:nvSpPr>
          <p:cNvPr id="24" name="Rounded Rectangle 23"/>
          <p:cNvSpPr/>
          <p:nvPr/>
        </p:nvSpPr>
        <p:spPr>
          <a:xfrm>
            <a:off x="9089136" y="5823471"/>
            <a:ext cx="2978554" cy="376162"/>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solidFill>
                  <a:prstClr val="white"/>
                </a:solidFill>
                <a:latin typeface="Century Gothic" panose="020B0502020202020204" pitchFamily="34" charset="0"/>
              </a:rPr>
              <a:t>escuchar</a:t>
            </a:r>
            <a:r>
              <a:rPr lang="en-GB" dirty="0" smtClean="0">
                <a:solidFill>
                  <a:prstClr val="white"/>
                </a:solidFill>
                <a:latin typeface="Century Gothic" panose="020B0502020202020204" pitchFamily="34" charset="0"/>
              </a:rPr>
              <a:t>, leer y </a:t>
            </a:r>
            <a:r>
              <a:rPr lang="en-GB" dirty="0" err="1" smtClean="0">
                <a:solidFill>
                  <a:prstClr val="white"/>
                </a:solidFill>
                <a:latin typeface="Century Gothic" panose="020B0502020202020204" pitchFamily="34" charset="0"/>
              </a:rPr>
              <a:t>hablar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2264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6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6" name="Rectangle 5"/>
          <p:cNvSpPr/>
          <p:nvPr/>
        </p:nvSpPr>
        <p:spPr>
          <a:xfrm>
            <a:off x="2299677" y="2104510"/>
            <a:ext cx="1947969"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Madrid</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7" name="Rectangle 6"/>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San </a:t>
            </a:r>
            <a:r>
              <a:rPr lang="en-US" sz="4000" b="1" dirty="0" err="1"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Sebastián</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8" name="Rectangle 7"/>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G</a:t>
            </a: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ranada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9" name="Rectangle 8"/>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Barcelona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0" name="Rectangle 9"/>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Bilbao</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2" name="TextBox 11"/>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museo</a:t>
            </a:r>
            <a:r>
              <a:rPr lang="en-GB" sz="2400" dirty="0" smtClean="0">
                <a:solidFill>
                  <a:srgbClr val="4472C4">
                    <a:lumMod val="50000"/>
                  </a:srgbClr>
                </a:solidFill>
                <a:latin typeface="Century Gothic" panose="020B0502020202020204" pitchFamily="34" charset="0"/>
              </a:rPr>
              <a:t> Guggenheim</a:t>
            </a:r>
            <a:endParaRPr lang="en-GB" sz="2400" dirty="0">
              <a:solidFill>
                <a:srgbClr val="4472C4">
                  <a:lumMod val="50000"/>
                </a:srgbClr>
              </a:solidFill>
              <a:latin typeface="Century Gothic" panose="020B0502020202020204" pitchFamily="34" charset="0"/>
            </a:endParaRPr>
          </a:p>
        </p:txBody>
      </p:sp>
      <p:sp>
        <p:nvSpPr>
          <p:cNvPr id="13" name="TextBox 12"/>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palacio</a:t>
            </a:r>
            <a:r>
              <a:rPr lang="en-GB" sz="2400" dirty="0" smtClean="0">
                <a:solidFill>
                  <a:srgbClr val="4472C4">
                    <a:lumMod val="50000"/>
                  </a:srgbClr>
                </a:solidFill>
                <a:latin typeface="Century Gothic" panose="020B0502020202020204" pitchFamily="34" charset="0"/>
              </a:rPr>
              <a:t> Miramar</a:t>
            </a:r>
            <a:endParaRPr lang="en-GB" sz="2400" dirty="0">
              <a:solidFill>
                <a:srgbClr val="4472C4">
                  <a:lumMod val="50000"/>
                </a:srgbClr>
              </a:solidFill>
              <a:latin typeface="Century Gothic" panose="020B0502020202020204" pitchFamily="34" charset="0"/>
            </a:endParaRPr>
          </a:p>
        </p:txBody>
      </p:sp>
      <p:sp>
        <p:nvSpPr>
          <p:cNvPr id="14" name="TextBox 13"/>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115076"/>
                </a:solidFill>
                <a:latin typeface="Century Gothic" panose="020B0502020202020204" pitchFamily="34" charset="0"/>
              </a:rPr>
              <a:t>el camp </a:t>
            </a:r>
            <a:r>
              <a:rPr lang="en-GB" sz="2400" dirty="0" err="1" smtClean="0">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5" name="TextBox 14"/>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museo</a:t>
            </a:r>
            <a:r>
              <a:rPr lang="en-GB" sz="2400" dirty="0" smtClean="0">
                <a:solidFill>
                  <a:srgbClr val="4472C4">
                    <a:lumMod val="50000"/>
                  </a:srgbClr>
                </a:solidFill>
                <a:latin typeface="Century Gothic" panose="020B0502020202020204" pitchFamily="34" charset="0"/>
              </a:rPr>
              <a:t> del Prado</a:t>
            </a:r>
            <a:endParaRPr lang="en-GB" sz="2400" dirty="0">
              <a:solidFill>
                <a:srgbClr val="4472C4">
                  <a:lumMod val="50000"/>
                </a:srgbClr>
              </a:solidFill>
              <a:latin typeface="Century Gothic" panose="020B0502020202020204" pitchFamily="34" charset="0"/>
            </a:endParaRPr>
          </a:p>
        </p:txBody>
      </p:sp>
      <p:sp>
        <p:nvSpPr>
          <p:cNvPr id="16" name="TextBox 15"/>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rgbClr val="4472C4">
                    <a:lumMod val="50000"/>
                  </a:srgbClr>
                </a:solidFill>
                <a:latin typeface="Century Gothic" panose="020B0502020202020204" pitchFamily="34" charset="0"/>
              </a:rPr>
              <a:t>l</a:t>
            </a:r>
            <a:r>
              <a:rPr lang="en-GB" sz="2400" dirty="0" smtClean="0">
                <a:solidFill>
                  <a:srgbClr val="4472C4">
                    <a:lumMod val="50000"/>
                  </a:srgbClr>
                </a:solidFill>
                <a:latin typeface="Century Gothic" panose="020B0502020202020204" pitchFamily="34" charset="0"/>
              </a:rPr>
              <a:t>a Alhambra</a:t>
            </a:r>
            <a:endParaRPr lang="en-GB" sz="2400" dirty="0">
              <a:solidFill>
                <a:srgbClr val="4472C4">
                  <a:lumMod val="50000"/>
                </a:srgbClr>
              </a:solidFill>
              <a:latin typeface="Century Gothic" panose="020B0502020202020204" pitchFamily="34" charset="0"/>
            </a:endParaRPr>
          </a:p>
        </p:txBody>
      </p:sp>
      <p:sp>
        <p:nvSpPr>
          <p:cNvPr id="17" name="TextBox 16"/>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4472C4">
                    <a:lumMod val="50000"/>
                  </a:srgbClr>
                </a:solidFill>
                <a:latin typeface="Century Gothic" panose="020B0502020202020204" pitchFamily="34" charset="0"/>
              </a:rPr>
              <a:t>l</a:t>
            </a:r>
            <a:r>
              <a:rPr lang="en-GB" sz="2400" dirty="0" smtClean="0">
                <a:solidFill>
                  <a:srgbClr val="4472C4">
                    <a:lumMod val="50000"/>
                  </a:srgbClr>
                </a:solidFill>
                <a:latin typeface="Century Gothic" panose="020B0502020202020204" pitchFamily="34" charset="0"/>
              </a:rPr>
              <a:t>a </a:t>
            </a:r>
            <a:r>
              <a:rPr lang="en-GB" sz="2400" dirty="0" err="1" smtClean="0">
                <a:solidFill>
                  <a:srgbClr val="4472C4">
                    <a:lumMod val="50000"/>
                  </a:srgbClr>
                </a:solidFill>
                <a:latin typeface="Century Gothic" panose="020B0502020202020204" pitchFamily="34" charset="0"/>
              </a:rPr>
              <a:t>Sagrada</a:t>
            </a:r>
            <a:r>
              <a:rPr lang="en-GB" sz="2400" dirty="0" smtClean="0">
                <a:solidFill>
                  <a:srgbClr val="4472C4">
                    <a:lumMod val="50000"/>
                  </a:srgbClr>
                </a:solidFill>
                <a:latin typeface="Century Gothic" panose="020B0502020202020204" pitchFamily="34" charset="0"/>
              </a:rPr>
              <a:t> </a:t>
            </a:r>
            <a:r>
              <a:rPr lang="en-GB" sz="2400" dirty="0" err="1" smtClean="0">
                <a:solidFill>
                  <a:srgbClr val="4472C4">
                    <a:lumMod val="50000"/>
                  </a:srgbClr>
                </a:solidFill>
                <a:latin typeface="Century Gothic" panose="020B0502020202020204" pitchFamily="34" charset="0"/>
              </a:rPr>
              <a:t>Familia</a:t>
            </a:r>
            <a:endParaRPr lang="en-GB" sz="2400" dirty="0">
              <a:solidFill>
                <a:srgbClr val="4472C4">
                  <a:lumMod val="50000"/>
                </a:srgbClr>
              </a:solidFill>
              <a:latin typeface="Century Gothic" panose="020B0502020202020204" pitchFamily="34" charset="0"/>
            </a:endParaRPr>
          </a:p>
        </p:txBody>
      </p:sp>
      <p:sp>
        <p:nvSpPr>
          <p:cNvPr id="18" name="TextBox 17"/>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Bernabeu</a:t>
            </a:r>
            <a:endParaRPr lang="en-GB" sz="2400" dirty="0">
              <a:solidFill>
                <a:srgbClr val="4472C4">
                  <a:lumMod val="50000"/>
                </a:srgbClr>
              </a:solidFill>
              <a:latin typeface="Century Gothic" panose="020B0502020202020204" pitchFamily="34" charset="0"/>
            </a:endParaRPr>
          </a:p>
        </p:txBody>
      </p:sp>
      <p:sp>
        <p:nvSpPr>
          <p:cNvPr id="39" name="TextBox 38"/>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20" name="Rectangle 19"/>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Córdoba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21" name="TextBox 20"/>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smtClean="0">
                <a:solidFill>
                  <a:srgbClr val="4472C4">
                    <a:lumMod val="50000"/>
                  </a:srgbClr>
                </a:solidFill>
                <a:latin typeface="Century Gothic" panose="020B0502020202020204" pitchFamily="34" charset="0"/>
              </a:rPr>
              <a:t>la </a:t>
            </a:r>
            <a:r>
              <a:rPr lang="en-GB" sz="2400" dirty="0" err="1" smtClean="0">
                <a:solidFill>
                  <a:srgbClr val="4472C4">
                    <a:lumMod val="50000"/>
                  </a:srgbClr>
                </a:solidFill>
                <a:latin typeface="Century Gothic" panose="020B0502020202020204" pitchFamily="34" charset="0"/>
              </a:rPr>
              <a:t>Mezquita-Catedral</a:t>
            </a:r>
            <a:endParaRPr lang="en-GB" sz="2400" dirty="0">
              <a:solidFill>
                <a:srgbClr val="4472C4">
                  <a:lumMod val="50000"/>
                </a:srgbClr>
              </a:solidFill>
              <a:latin typeface="Century Gothic" panose="020B0502020202020204" pitchFamily="34" charset="0"/>
            </a:endParaRPr>
          </a:p>
        </p:txBody>
      </p:sp>
      <p:sp>
        <p:nvSpPr>
          <p:cNvPr id="22" name="Rounded Rectangular Callout 21"/>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prstClr val="white"/>
                </a:solidFill>
                <a:latin typeface="Century Gothic" panose="020B0502020202020204" pitchFamily="34" charset="0"/>
              </a:rPr>
              <a:t>¿</a:t>
            </a:r>
            <a:r>
              <a:rPr lang="en-GB" sz="3200" b="1" dirty="0" err="1" smtClean="0">
                <a:solidFill>
                  <a:prstClr val="white"/>
                </a:solidFill>
                <a:latin typeface="Century Gothic" panose="020B0502020202020204" pitchFamily="34" charset="0"/>
              </a:rPr>
              <a:t>Dónde</a:t>
            </a:r>
            <a:r>
              <a:rPr lang="en-GB" sz="3200" b="1" dirty="0" smtClean="0">
                <a:solidFill>
                  <a:prstClr val="white"/>
                </a:solidFill>
                <a:latin typeface="Century Gothic" panose="020B0502020202020204" pitchFamily="34" charset="0"/>
              </a:rPr>
              <a:t> </a:t>
            </a:r>
            <a:r>
              <a:rPr lang="en-GB" sz="3200" b="1" dirty="0" err="1" smtClean="0">
                <a:solidFill>
                  <a:prstClr val="white"/>
                </a:solidFill>
                <a:latin typeface="Century Gothic" panose="020B0502020202020204" pitchFamily="34" charset="0"/>
              </a:rPr>
              <a:t>está</a:t>
            </a:r>
            <a:r>
              <a:rPr lang="en-GB" sz="3200" b="1" dirty="0" smtClean="0">
                <a:solidFill>
                  <a:prstClr val="white"/>
                </a:solidFill>
                <a:latin typeface="Century Gothic" panose="020B0502020202020204" pitchFamily="34" charset="0"/>
              </a:rPr>
              <a:t> la </a:t>
            </a:r>
            <a:r>
              <a:rPr lang="en-GB" sz="3200" b="1" smtClean="0">
                <a:solidFill>
                  <a:prstClr val="white"/>
                </a:solidFill>
                <a:latin typeface="Century Gothic" panose="020B0502020202020204" pitchFamily="34" charset="0"/>
              </a:rPr>
              <a:t>Mezquita-Catedral</a:t>
            </a:r>
            <a:r>
              <a:rPr lang="en-GB" sz="3200" b="1" dirty="0" smtClean="0">
                <a:solidFill>
                  <a:prstClr val="white"/>
                </a:solidFill>
                <a:latin typeface="Century Gothic" panose="020B0502020202020204" pitchFamily="34" charset="0"/>
              </a:rPr>
              <a:t>?</a:t>
            </a:r>
            <a:endParaRPr lang="en-GB" sz="3200" b="1" dirty="0">
              <a:solidFill>
                <a:prstClr val="white"/>
              </a:solidFill>
              <a:latin typeface="Century Gothic" panose="020B0502020202020204" pitchFamily="34" charset="0"/>
            </a:endParaRPr>
          </a:p>
        </p:txBody>
      </p:sp>
      <p:sp>
        <p:nvSpPr>
          <p:cNvPr id="23" name="TextBox 22"/>
          <p:cNvSpPr txBox="1"/>
          <p:nvPr/>
        </p:nvSpPr>
        <p:spPr>
          <a:xfrm>
            <a:off x="6537273" y="4217197"/>
            <a:ext cx="5441725"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err="1" smtClean="0">
                <a:solidFill>
                  <a:srgbClr val="4472C4">
                    <a:lumMod val="50000"/>
                  </a:srgbClr>
                </a:solidFill>
                <a:latin typeface="Century Gothic" panose="020B0502020202020204" pitchFamily="34" charset="0"/>
              </a:rPr>
              <a:t>Está</a:t>
            </a:r>
            <a:r>
              <a:rPr lang="en-GB" sz="4400" dirty="0" smtClean="0">
                <a:solidFill>
                  <a:srgbClr val="4472C4">
                    <a:lumMod val="50000"/>
                  </a:srgbClr>
                </a:solidFill>
                <a:latin typeface="Century Gothic" panose="020B0502020202020204" pitchFamily="34" charset="0"/>
              </a:rPr>
              <a:t> </a:t>
            </a:r>
            <a:r>
              <a:rPr lang="en-GB" sz="4400" dirty="0" err="1" smtClean="0">
                <a:solidFill>
                  <a:srgbClr val="4472C4">
                    <a:lumMod val="50000"/>
                  </a:srgbClr>
                </a:solidFill>
                <a:latin typeface="Century Gothic" panose="020B0502020202020204" pitchFamily="34" charset="0"/>
              </a:rPr>
              <a:t>en</a:t>
            </a:r>
            <a:r>
              <a:rPr lang="en-GB" sz="4400" dirty="0" smtClean="0">
                <a:solidFill>
                  <a:srgbClr val="4472C4">
                    <a:lumMod val="50000"/>
                  </a:srgbClr>
                </a:solidFill>
                <a:latin typeface="Century Gothic" panose="020B0502020202020204" pitchFamily="34" charset="0"/>
              </a:rPr>
              <a:t> Córdoba.</a:t>
            </a:r>
            <a:endParaRPr lang="en-GB" sz="4400" dirty="0">
              <a:solidFill>
                <a:srgbClr val="4472C4">
                  <a:lumMod val="50000"/>
                </a:srgbClr>
              </a:solidFill>
              <a:latin typeface="Century Gothic" panose="020B0502020202020204" pitchFamily="34" charset="0"/>
            </a:endParaRPr>
          </a:p>
        </p:txBody>
      </p:sp>
      <p:sp>
        <p:nvSpPr>
          <p:cNvPr id="24" name="Rounded Rectangle 23"/>
          <p:cNvSpPr/>
          <p:nvPr/>
        </p:nvSpPr>
        <p:spPr>
          <a:xfrm>
            <a:off x="9089136" y="5823471"/>
            <a:ext cx="2978554" cy="376162"/>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solidFill>
                  <a:prstClr val="white"/>
                </a:solidFill>
                <a:latin typeface="Century Gothic" panose="020B0502020202020204" pitchFamily="34" charset="0"/>
              </a:rPr>
              <a:t>escuchar</a:t>
            </a:r>
            <a:r>
              <a:rPr lang="en-GB" dirty="0" smtClean="0">
                <a:solidFill>
                  <a:prstClr val="white"/>
                </a:solidFill>
                <a:latin typeface="Century Gothic" panose="020B0502020202020204" pitchFamily="34" charset="0"/>
              </a:rPr>
              <a:t>, leer y </a:t>
            </a:r>
            <a:r>
              <a:rPr lang="en-GB" dirty="0" err="1" smtClean="0">
                <a:solidFill>
                  <a:prstClr val="white"/>
                </a:solidFill>
                <a:latin typeface="Century Gothic" panose="020B0502020202020204" pitchFamily="34" charset="0"/>
              </a:rPr>
              <a:t>hablar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2337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8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6" name="Rectangle 5"/>
          <p:cNvSpPr/>
          <p:nvPr/>
        </p:nvSpPr>
        <p:spPr>
          <a:xfrm>
            <a:off x="2299677" y="2104510"/>
            <a:ext cx="1947969"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Madrid</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7" name="Rectangle 6"/>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San </a:t>
            </a:r>
            <a:r>
              <a:rPr lang="en-US" sz="4000" b="1" dirty="0" err="1"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Sebastián</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8" name="Rectangle 7"/>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G</a:t>
            </a: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ranada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9" name="Rectangle 8"/>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Barcelona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0" name="Rectangle 9"/>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Bilbao</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2" name="TextBox 11"/>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museo</a:t>
            </a:r>
            <a:r>
              <a:rPr lang="en-GB" sz="2400" dirty="0" smtClean="0">
                <a:solidFill>
                  <a:srgbClr val="4472C4">
                    <a:lumMod val="50000"/>
                  </a:srgbClr>
                </a:solidFill>
                <a:latin typeface="Century Gothic" panose="020B0502020202020204" pitchFamily="34" charset="0"/>
              </a:rPr>
              <a:t> Guggenheim</a:t>
            </a:r>
            <a:endParaRPr lang="en-GB" sz="2400" dirty="0">
              <a:solidFill>
                <a:srgbClr val="4472C4">
                  <a:lumMod val="50000"/>
                </a:srgbClr>
              </a:solidFill>
              <a:latin typeface="Century Gothic" panose="020B0502020202020204" pitchFamily="34" charset="0"/>
            </a:endParaRPr>
          </a:p>
        </p:txBody>
      </p:sp>
      <p:sp>
        <p:nvSpPr>
          <p:cNvPr id="13" name="TextBox 12"/>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palacio</a:t>
            </a:r>
            <a:r>
              <a:rPr lang="en-GB" sz="2400" dirty="0" smtClean="0">
                <a:solidFill>
                  <a:srgbClr val="4472C4">
                    <a:lumMod val="50000"/>
                  </a:srgbClr>
                </a:solidFill>
                <a:latin typeface="Century Gothic" panose="020B0502020202020204" pitchFamily="34" charset="0"/>
              </a:rPr>
              <a:t> Miramar</a:t>
            </a:r>
            <a:endParaRPr lang="en-GB" sz="2400" dirty="0">
              <a:solidFill>
                <a:srgbClr val="4472C4">
                  <a:lumMod val="50000"/>
                </a:srgbClr>
              </a:solidFill>
              <a:latin typeface="Century Gothic" panose="020B0502020202020204" pitchFamily="34" charset="0"/>
            </a:endParaRPr>
          </a:p>
        </p:txBody>
      </p:sp>
      <p:sp>
        <p:nvSpPr>
          <p:cNvPr id="14" name="TextBox 13"/>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115076"/>
                </a:solidFill>
                <a:latin typeface="Century Gothic" panose="020B0502020202020204" pitchFamily="34" charset="0"/>
              </a:rPr>
              <a:t>el camp </a:t>
            </a:r>
            <a:r>
              <a:rPr lang="en-GB" sz="2400" dirty="0" err="1" smtClean="0">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5" name="TextBox 14"/>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museo</a:t>
            </a:r>
            <a:r>
              <a:rPr lang="en-GB" sz="2400" dirty="0" smtClean="0">
                <a:solidFill>
                  <a:srgbClr val="4472C4">
                    <a:lumMod val="50000"/>
                  </a:srgbClr>
                </a:solidFill>
                <a:latin typeface="Century Gothic" panose="020B0502020202020204" pitchFamily="34" charset="0"/>
              </a:rPr>
              <a:t> del Prado</a:t>
            </a:r>
            <a:endParaRPr lang="en-GB" sz="2400" dirty="0">
              <a:solidFill>
                <a:srgbClr val="4472C4">
                  <a:lumMod val="50000"/>
                </a:srgbClr>
              </a:solidFill>
              <a:latin typeface="Century Gothic" panose="020B0502020202020204" pitchFamily="34" charset="0"/>
            </a:endParaRPr>
          </a:p>
        </p:txBody>
      </p:sp>
      <p:sp>
        <p:nvSpPr>
          <p:cNvPr id="16" name="TextBox 15"/>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rgbClr val="4472C4">
                    <a:lumMod val="50000"/>
                  </a:srgbClr>
                </a:solidFill>
                <a:latin typeface="Century Gothic" panose="020B0502020202020204" pitchFamily="34" charset="0"/>
              </a:rPr>
              <a:t>l</a:t>
            </a:r>
            <a:r>
              <a:rPr lang="en-GB" sz="2400" dirty="0" smtClean="0">
                <a:solidFill>
                  <a:srgbClr val="4472C4">
                    <a:lumMod val="50000"/>
                  </a:srgbClr>
                </a:solidFill>
                <a:latin typeface="Century Gothic" panose="020B0502020202020204" pitchFamily="34" charset="0"/>
              </a:rPr>
              <a:t>a Alhambra</a:t>
            </a:r>
            <a:endParaRPr lang="en-GB" sz="2400" dirty="0">
              <a:solidFill>
                <a:srgbClr val="4472C4">
                  <a:lumMod val="50000"/>
                </a:srgbClr>
              </a:solidFill>
              <a:latin typeface="Century Gothic" panose="020B0502020202020204" pitchFamily="34" charset="0"/>
            </a:endParaRPr>
          </a:p>
        </p:txBody>
      </p:sp>
      <p:sp>
        <p:nvSpPr>
          <p:cNvPr id="17" name="TextBox 16"/>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4472C4">
                    <a:lumMod val="50000"/>
                  </a:srgbClr>
                </a:solidFill>
                <a:latin typeface="Century Gothic" panose="020B0502020202020204" pitchFamily="34" charset="0"/>
              </a:rPr>
              <a:t>l</a:t>
            </a:r>
            <a:r>
              <a:rPr lang="en-GB" sz="2400" dirty="0" smtClean="0">
                <a:solidFill>
                  <a:srgbClr val="4472C4">
                    <a:lumMod val="50000"/>
                  </a:srgbClr>
                </a:solidFill>
                <a:latin typeface="Century Gothic" panose="020B0502020202020204" pitchFamily="34" charset="0"/>
              </a:rPr>
              <a:t>a </a:t>
            </a:r>
            <a:r>
              <a:rPr lang="en-GB" sz="2400" dirty="0" err="1" smtClean="0">
                <a:solidFill>
                  <a:srgbClr val="4472C4">
                    <a:lumMod val="50000"/>
                  </a:srgbClr>
                </a:solidFill>
                <a:latin typeface="Century Gothic" panose="020B0502020202020204" pitchFamily="34" charset="0"/>
              </a:rPr>
              <a:t>Sagrada</a:t>
            </a:r>
            <a:r>
              <a:rPr lang="en-GB" sz="2400" dirty="0" smtClean="0">
                <a:solidFill>
                  <a:srgbClr val="4472C4">
                    <a:lumMod val="50000"/>
                  </a:srgbClr>
                </a:solidFill>
                <a:latin typeface="Century Gothic" panose="020B0502020202020204" pitchFamily="34" charset="0"/>
              </a:rPr>
              <a:t> </a:t>
            </a:r>
            <a:r>
              <a:rPr lang="en-GB" sz="2400" dirty="0" err="1" smtClean="0">
                <a:solidFill>
                  <a:srgbClr val="4472C4">
                    <a:lumMod val="50000"/>
                  </a:srgbClr>
                </a:solidFill>
                <a:latin typeface="Century Gothic" panose="020B0502020202020204" pitchFamily="34" charset="0"/>
              </a:rPr>
              <a:t>Familia</a:t>
            </a:r>
            <a:endParaRPr lang="en-GB" sz="2400" dirty="0">
              <a:solidFill>
                <a:srgbClr val="4472C4">
                  <a:lumMod val="50000"/>
                </a:srgbClr>
              </a:solidFill>
              <a:latin typeface="Century Gothic" panose="020B0502020202020204" pitchFamily="34" charset="0"/>
            </a:endParaRPr>
          </a:p>
        </p:txBody>
      </p:sp>
      <p:sp>
        <p:nvSpPr>
          <p:cNvPr id="18" name="TextBox 17"/>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el </a:t>
            </a:r>
            <a:r>
              <a:rPr lang="en-GB" sz="2400" dirty="0" err="1" smtClean="0">
                <a:solidFill>
                  <a:srgbClr val="4472C4">
                    <a:lumMod val="50000"/>
                  </a:srgbClr>
                </a:solidFill>
                <a:latin typeface="Century Gothic" panose="020B0502020202020204" pitchFamily="34" charset="0"/>
              </a:rPr>
              <a:t>Bernabeu</a:t>
            </a:r>
            <a:endParaRPr lang="en-GB" sz="2400" dirty="0">
              <a:solidFill>
                <a:srgbClr val="4472C4">
                  <a:lumMod val="50000"/>
                </a:srgbClr>
              </a:solidFill>
              <a:latin typeface="Century Gothic" panose="020B0502020202020204" pitchFamily="34" charset="0"/>
            </a:endParaRPr>
          </a:p>
        </p:txBody>
      </p:sp>
      <p:sp>
        <p:nvSpPr>
          <p:cNvPr id="39" name="TextBox 38"/>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20" name="Rectangle 19"/>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Córdoba</a:t>
            </a:r>
            <a:endPar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21" name="TextBox 20"/>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smtClean="0">
                <a:solidFill>
                  <a:srgbClr val="4472C4">
                    <a:lumMod val="50000"/>
                  </a:srgbClr>
                </a:solidFill>
                <a:latin typeface="Century Gothic" panose="020B0502020202020204" pitchFamily="34" charset="0"/>
              </a:rPr>
              <a:t>la </a:t>
            </a:r>
            <a:r>
              <a:rPr lang="en-GB" sz="2400" dirty="0" err="1" smtClean="0">
                <a:solidFill>
                  <a:srgbClr val="4472C4">
                    <a:lumMod val="50000"/>
                  </a:srgbClr>
                </a:solidFill>
                <a:latin typeface="Century Gothic" panose="020B0502020202020204" pitchFamily="34" charset="0"/>
              </a:rPr>
              <a:t>Mezquita-Catedral</a:t>
            </a:r>
            <a:endParaRPr lang="en-GB" sz="2400" dirty="0">
              <a:solidFill>
                <a:srgbClr val="4472C4">
                  <a:lumMod val="50000"/>
                </a:srgbClr>
              </a:solidFill>
              <a:latin typeface="Century Gothic" panose="020B0502020202020204" pitchFamily="34" charset="0"/>
            </a:endParaRPr>
          </a:p>
        </p:txBody>
      </p:sp>
      <p:sp>
        <p:nvSpPr>
          <p:cNvPr id="22" name="Rounded Rectangular Callout 21"/>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prstClr val="white"/>
                </a:solidFill>
                <a:latin typeface="Century Gothic" panose="020B0502020202020204" pitchFamily="34" charset="0"/>
              </a:rPr>
              <a:t>¿</a:t>
            </a:r>
            <a:r>
              <a:rPr lang="en-GB" sz="3200" b="1" dirty="0" err="1" smtClean="0">
                <a:solidFill>
                  <a:prstClr val="white"/>
                </a:solidFill>
                <a:latin typeface="Century Gothic" panose="020B0502020202020204" pitchFamily="34" charset="0"/>
              </a:rPr>
              <a:t>Dónde</a:t>
            </a:r>
            <a:r>
              <a:rPr lang="en-GB" sz="3200" b="1" dirty="0" smtClean="0">
                <a:solidFill>
                  <a:prstClr val="white"/>
                </a:solidFill>
                <a:latin typeface="Century Gothic" panose="020B0502020202020204" pitchFamily="34" charset="0"/>
              </a:rPr>
              <a:t> </a:t>
            </a:r>
            <a:r>
              <a:rPr lang="en-GB" sz="3200" b="1" dirty="0" err="1" smtClean="0">
                <a:solidFill>
                  <a:prstClr val="white"/>
                </a:solidFill>
                <a:latin typeface="Century Gothic" panose="020B0502020202020204" pitchFamily="34" charset="0"/>
              </a:rPr>
              <a:t>está</a:t>
            </a:r>
            <a:r>
              <a:rPr lang="en-GB" sz="3200" b="1" dirty="0" smtClean="0">
                <a:solidFill>
                  <a:prstClr val="white"/>
                </a:solidFill>
                <a:latin typeface="Century Gothic" panose="020B0502020202020204" pitchFamily="34" charset="0"/>
              </a:rPr>
              <a:t> la </a:t>
            </a:r>
            <a:r>
              <a:rPr lang="en-GB" sz="3200" b="1" dirty="0" err="1" smtClean="0">
                <a:solidFill>
                  <a:prstClr val="white"/>
                </a:solidFill>
                <a:latin typeface="Century Gothic" panose="020B0502020202020204" pitchFamily="34" charset="0"/>
              </a:rPr>
              <a:t>Sagrada</a:t>
            </a:r>
            <a:r>
              <a:rPr lang="en-GB" sz="3200" b="1" dirty="0" smtClean="0">
                <a:solidFill>
                  <a:prstClr val="white"/>
                </a:solidFill>
                <a:latin typeface="Century Gothic" panose="020B0502020202020204" pitchFamily="34" charset="0"/>
              </a:rPr>
              <a:t> </a:t>
            </a:r>
            <a:r>
              <a:rPr lang="en-GB" sz="3200" b="1" dirty="0" err="1" smtClean="0">
                <a:solidFill>
                  <a:prstClr val="white"/>
                </a:solidFill>
                <a:latin typeface="Century Gothic" panose="020B0502020202020204" pitchFamily="34" charset="0"/>
              </a:rPr>
              <a:t>Familia</a:t>
            </a:r>
            <a:r>
              <a:rPr lang="en-GB" sz="3200" b="1" dirty="0" smtClean="0">
                <a:solidFill>
                  <a:prstClr val="white"/>
                </a:solidFill>
                <a:latin typeface="Century Gothic" panose="020B0502020202020204" pitchFamily="34" charset="0"/>
              </a:rPr>
              <a:t>?</a:t>
            </a:r>
            <a:endParaRPr lang="en-GB" sz="3200" b="1" dirty="0">
              <a:solidFill>
                <a:prstClr val="white"/>
              </a:solidFill>
              <a:latin typeface="Century Gothic" panose="020B0502020202020204" pitchFamily="34" charset="0"/>
            </a:endParaRPr>
          </a:p>
        </p:txBody>
      </p:sp>
      <p:sp>
        <p:nvSpPr>
          <p:cNvPr id="23" name="TextBox 22"/>
          <p:cNvSpPr txBox="1"/>
          <p:nvPr/>
        </p:nvSpPr>
        <p:spPr>
          <a:xfrm>
            <a:off x="6537273" y="4217197"/>
            <a:ext cx="5441725"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err="1" smtClean="0">
                <a:solidFill>
                  <a:srgbClr val="4472C4">
                    <a:lumMod val="50000"/>
                  </a:srgbClr>
                </a:solidFill>
                <a:latin typeface="Century Gothic" panose="020B0502020202020204" pitchFamily="34" charset="0"/>
              </a:rPr>
              <a:t>Está</a:t>
            </a:r>
            <a:r>
              <a:rPr lang="en-GB" sz="4400" dirty="0" smtClean="0">
                <a:solidFill>
                  <a:srgbClr val="4472C4">
                    <a:lumMod val="50000"/>
                  </a:srgbClr>
                </a:solidFill>
                <a:latin typeface="Century Gothic" panose="020B0502020202020204" pitchFamily="34" charset="0"/>
              </a:rPr>
              <a:t> </a:t>
            </a:r>
            <a:r>
              <a:rPr lang="en-GB" sz="4400" dirty="0" err="1" smtClean="0">
                <a:solidFill>
                  <a:srgbClr val="4472C4">
                    <a:lumMod val="50000"/>
                  </a:srgbClr>
                </a:solidFill>
                <a:latin typeface="Century Gothic" panose="020B0502020202020204" pitchFamily="34" charset="0"/>
              </a:rPr>
              <a:t>en</a:t>
            </a:r>
            <a:r>
              <a:rPr lang="en-GB" sz="4400" dirty="0" smtClean="0">
                <a:solidFill>
                  <a:srgbClr val="4472C4">
                    <a:lumMod val="50000"/>
                  </a:srgbClr>
                </a:solidFill>
                <a:latin typeface="Century Gothic" panose="020B0502020202020204" pitchFamily="34" charset="0"/>
              </a:rPr>
              <a:t> Barcelona.</a:t>
            </a:r>
            <a:endParaRPr lang="en-GB" sz="4400" dirty="0">
              <a:solidFill>
                <a:srgbClr val="4472C4">
                  <a:lumMod val="50000"/>
                </a:srgbClr>
              </a:solidFill>
              <a:latin typeface="Century Gothic" panose="020B0502020202020204" pitchFamily="34" charset="0"/>
            </a:endParaRPr>
          </a:p>
        </p:txBody>
      </p:sp>
      <p:sp>
        <p:nvSpPr>
          <p:cNvPr id="24" name="Rounded Rectangle 23"/>
          <p:cNvSpPr/>
          <p:nvPr/>
        </p:nvSpPr>
        <p:spPr>
          <a:xfrm>
            <a:off x="9089136" y="5823471"/>
            <a:ext cx="2978554" cy="376162"/>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solidFill>
                  <a:prstClr val="white"/>
                </a:solidFill>
                <a:latin typeface="Century Gothic" panose="020B0502020202020204" pitchFamily="34" charset="0"/>
              </a:rPr>
              <a:t>escuchar</a:t>
            </a:r>
            <a:r>
              <a:rPr lang="en-GB" dirty="0" smtClean="0">
                <a:solidFill>
                  <a:prstClr val="white"/>
                </a:solidFill>
                <a:latin typeface="Century Gothic" panose="020B0502020202020204" pitchFamily="34" charset="0"/>
              </a:rPr>
              <a:t>, leer y </a:t>
            </a:r>
            <a:r>
              <a:rPr lang="en-GB" dirty="0" err="1" smtClean="0">
                <a:solidFill>
                  <a:prstClr val="white"/>
                </a:solidFill>
                <a:latin typeface="Century Gothic" panose="020B0502020202020204" pitchFamily="34" charset="0"/>
              </a:rPr>
              <a:t>hablar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082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6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err="1" smtClean="0">
                <a:solidFill>
                  <a:schemeClr val="bg1"/>
                </a:solidFill>
              </a:rPr>
              <a:t>Estar</a:t>
            </a:r>
            <a:r>
              <a:rPr lang="en-GB" sz="3600" b="1" dirty="0" smtClean="0">
                <a:solidFill>
                  <a:schemeClr val="bg1"/>
                </a:solidFill>
              </a:rPr>
              <a:t>: I am &amp; he/she is</a:t>
            </a:r>
            <a:endParaRPr lang="en-GB" sz="3600" b="1" dirty="0">
              <a:solidFill>
                <a:schemeClr val="bg1"/>
              </a:solidFill>
            </a:endParaRPr>
          </a:p>
        </p:txBody>
      </p:sp>
      <p:sp>
        <p:nvSpPr>
          <p:cNvPr id="6" name="TextBox 5"/>
          <p:cNvSpPr txBox="1"/>
          <p:nvPr/>
        </p:nvSpPr>
        <p:spPr>
          <a:xfrm>
            <a:off x="-52943" y="1467605"/>
            <a:ext cx="11806106" cy="1077218"/>
          </a:xfrm>
          <a:prstGeom prst="rect">
            <a:avLst/>
          </a:prstGeom>
          <a:noFill/>
        </p:spPr>
        <p:txBody>
          <a:bodyPr wrap="square" rtlCol="0">
            <a:spAutoFit/>
          </a:bodyPr>
          <a:lstStyle/>
          <a:p>
            <a:pPr algn="ctr"/>
            <a:r>
              <a:rPr lang="en-GB" sz="3200" dirty="0" smtClean="0">
                <a:solidFill>
                  <a:schemeClr val="accent5">
                    <a:lumMod val="50000"/>
                  </a:schemeClr>
                </a:solidFill>
                <a:latin typeface="Century Gothic" panose="020B0502020202020204" pitchFamily="34" charset="0"/>
              </a:rPr>
              <a:t>In Spanish, the verb </a:t>
            </a:r>
            <a:r>
              <a:rPr lang="en-GB" sz="3200" b="1" dirty="0" err="1" smtClean="0">
                <a:solidFill>
                  <a:schemeClr val="accent5">
                    <a:lumMod val="50000"/>
                  </a:schemeClr>
                </a:solidFill>
                <a:latin typeface="Century Gothic" panose="020B0502020202020204" pitchFamily="34" charset="0"/>
              </a:rPr>
              <a:t>estar</a:t>
            </a:r>
            <a:r>
              <a:rPr lang="en-GB" sz="3200" dirty="0" smtClean="0">
                <a:solidFill>
                  <a:schemeClr val="accent5">
                    <a:lumMod val="50000"/>
                  </a:schemeClr>
                </a:solidFill>
                <a:latin typeface="Century Gothic" panose="020B0502020202020204" pitchFamily="34" charset="0"/>
              </a:rPr>
              <a:t> means </a:t>
            </a:r>
            <a:r>
              <a:rPr lang="en-GB" sz="3200" b="1" i="1" dirty="0" smtClean="0">
                <a:solidFill>
                  <a:schemeClr val="accent5">
                    <a:lumMod val="50000"/>
                  </a:schemeClr>
                </a:solidFill>
                <a:latin typeface="Century Gothic" panose="020B0502020202020204" pitchFamily="34" charset="0"/>
              </a:rPr>
              <a:t>to be </a:t>
            </a:r>
            <a:r>
              <a:rPr lang="en-GB" sz="3200" i="1" dirty="0" smtClean="0">
                <a:solidFill>
                  <a:schemeClr val="accent5">
                    <a:lumMod val="50000"/>
                  </a:schemeClr>
                </a:solidFill>
                <a:latin typeface="Century Gothic" panose="020B0502020202020204" pitchFamily="34" charset="0"/>
              </a:rPr>
              <a:t/>
            </a:r>
            <a:br>
              <a:rPr lang="en-GB" sz="3200" i="1" dirty="0" smtClean="0">
                <a:solidFill>
                  <a:schemeClr val="accent5">
                    <a:lumMod val="50000"/>
                  </a:schemeClr>
                </a:solidFill>
                <a:latin typeface="Century Gothic" panose="020B0502020202020204" pitchFamily="34" charset="0"/>
              </a:rPr>
            </a:br>
            <a:r>
              <a:rPr lang="en-GB" sz="3200" dirty="0" smtClean="0">
                <a:solidFill>
                  <a:schemeClr val="accent5">
                    <a:lumMod val="50000"/>
                  </a:schemeClr>
                </a:solidFill>
                <a:latin typeface="Century Gothic" panose="020B0502020202020204" pitchFamily="34" charset="0"/>
              </a:rPr>
              <a:t>when describing </a:t>
            </a:r>
            <a:r>
              <a:rPr lang="en-GB" sz="3200" u="sng" dirty="0" smtClean="0">
                <a:solidFill>
                  <a:schemeClr val="accent5">
                    <a:lumMod val="50000"/>
                  </a:schemeClr>
                </a:solidFill>
                <a:latin typeface="Century Gothic" panose="020B0502020202020204" pitchFamily="34" charset="0"/>
              </a:rPr>
              <a:t>location</a:t>
            </a:r>
            <a:r>
              <a:rPr lang="en-GB" sz="3200" dirty="0" smtClean="0">
                <a:solidFill>
                  <a:schemeClr val="accent5">
                    <a:lumMod val="50000"/>
                  </a:schemeClr>
                </a:solidFill>
                <a:latin typeface="Century Gothic" panose="020B0502020202020204" pitchFamily="34" charset="0"/>
              </a:rPr>
              <a:t>.</a:t>
            </a:r>
            <a:endParaRPr lang="en-GB" sz="3200" dirty="0">
              <a:solidFill>
                <a:schemeClr val="accent5">
                  <a:lumMod val="50000"/>
                </a:schemeClr>
              </a:solidFill>
              <a:latin typeface="Century Gothic" panose="020B0502020202020204" pitchFamily="34" charset="0"/>
            </a:endParaRPr>
          </a:p>
        </p:txBody>
      </p:sp>
      <p:sp>
        <p:nvSpPr>
          <p:cNvPr id="7" name="TextBox 6"/>
          <p:cNvSpPr txBox="1"/>
          <p:nvPr/>
        </p:nvSpPr>
        <p:spPr>
          <a:xfrm>
            <a:off x="1045029" y="2817223"/>
            <a:ext cx="2220685" cy="584775"/>
          </a:xfrm>
          <a:prstGeom prst="rect">
            <a:avLst/>
          </a:prstGeom>
          <a:noFill/>
        </p:spPr>
        <p:txBody>
          <a:bodyPr wrap="square" rtlCol="0">
            <a:spAutoFit/>
          </a:bodyPr>
          <a:lstStyle/>
          <a:p>
            <a:r>
              <a:rPr lang="en-GB" sz="3200" b="1" dirty="0" err="1" smtClean="0">
                <a:solidFill>
                  <a:schemeClr val="accent5">
                    <a:lumMod val="50000"/>
                  </a:schemeClr>
                </a:solidFill>
                <a:latin typeface="Century Gothic" panose="020B0502020202020204" pitchFamily="34" charset="0"/>
              </a:rPr>
              <a:t>Estoy</a:t>
            </a:r>
            <a:endParaRPr lang="en-GB" sz="3200" b="1" dirty="0">
              <a:solidFill>
                <a:schemeClr val="accent5">
                  <a:lumMod val="50000"/>
                </a:schemeClr>
              </a:solidFill>
              <a:latin typeface="Century Gothic" panose="020B0502020202020204" pitchFamily="34" charset="0"/>
            </a:endParaRPr>
          </a:p>
        </p:txBody>
      </p:sp>
      <p:sp>
        <p:nvSpPr>
          <p:cNvPr id="8" name="TextBox 7"/>
          <p:cNvSpPr txBox="1"/>
          <p:nvPr/>
        </p:nvSpPr>
        <p:spPr>
          <a:xfrm>
            <a:off x="2817223" y="2817223"/>
            <a:ext cx="2220685" cy="584775"/>
          </a:xfrm>
          <a:prstGeom prst="rect">
            <a:avLst/>
          </a:prstGeom>
          <a:noFill/>
        </p:spPr>
        <p:txBody>
          <a:bodyPr wrap="square" rtlCol="0">
            <a:spAutoFit/>
          </a:bodyPr>
          <a:lstStyle/>
          <a:p>
            <a:r>
              <a:rPr lang="en-GB" sz="3200" b="1" dirty="0" smtClean="0">
                <a:solidFill>
                  <a:schemeClr val="accent5">
                    <a:lumMod val="50000"/>
                  </a:schemeClr>
                </a:solidFill>
                <a:latin typeface="Century Gothic" panose="020B0502020202020204" pitchFamily="34" charset="0"/>
              </a:rPr>
              <a:t>I am</a:t>
            </a:r>
            <a:endParaRPr lang="en-GB" sz="3200" b="1" dirty="0">
              <a:solidFill>
                <a:schemeClr val="accent5">
                  <a:lumMod val="50000"/>
                </a:schemeClr>
              </a:solidFill>
              <a:latin typeface="Century Gothic" panose="020B0502020202020204" pitchFamily="34" charset="0"/>
            </a:endParaRPr>
          </a:p>
        </p:txBody>
      </p:sp>
      <p:sp>
        <p:nvSpPr>
          <p:cNvPr id="9" name="TextBox 8"/>
          <p:cNvSpPr txBox="1"/>
          <p:nvPr/>
        </p:nvSpPr>
        <p:spPr>
          <a:xfrm>
            <a:off x="1052791" y="3701195"/>
            <a:ext cx="2220685" cy="584775"/>
          </a:xfrm>
          <a:prstGeom prst="rect">
            <a:avLst/>
          </a:prstGeom>
          <a:noFill/>
        </p:spPr>
        <p:txBody>
          <a:bodyPr wrap="square" rtlCol="0">
            <a:spAutoFit/>
          </a:bodyPr>
          <a:lstStyle/>
          <a:p>
            <a:r>
              <a:rPr lang="en-GB" sz="3200" b="1" dirty="0" err="1" smtClean="0">
                <a:solidFill>
                  <a:schemeClr val="accent5">
                    <a:lumMod val="50000"/>
                  </a:schemeClr>
                </a:solidFill>
                <a:latin typeface="Century Gothic" panose="020B0502020202020204" pitchFamily="34" charset="0"/>
              </a:rPr>
              <a:t>Está</a:t>
            </a:r>
            <a:endParaRPr lang="en-GB" sz="3200" b="1" dirty="0" smtClean="0">
              <a:solidFill>
                <a:schemeClr val="accent5">
                  <a:lumMod val="50000"/>
                </a:schemeClr>
              </a:solidFill>
              <a:latin typeface="Century Gothic" panose="020B0502020202020204" pitchFamily="34" charset="0"/>
            </a:endParaRPr>
          </a:p>
        </p:txBody>
      </p:sp>
      <p:sp>
        <p:nvSpPr>
          <p:cNvPr id="10" name="TextBox 9"/>
          <p:cNvSpPr txBox="1"/>
          <p:nvPr/>
        </p:nvSpPr>
        <p:spPr>
          <a:xfrm>
            <a:off x="2817223" y="3701195"/>
            <a:ext cx="2220685" cy="584775"/>
          </a:xfrm>
          <a:prstGeom prst="rect">
            <a:avLst/>
          </a:prstGeom>
          <a:noFill/>
        </p:spPr>
        <p:txBody>
          <a:bodyPr wrap="square" rtlCol="0">
            <a:spAutoFit/>
          </a:bodyPr>
          <a:lstStyle/>
          <a:p>
            <a:r>
              <a:rPr lang="en-GB" sz="3200" b="1" dirty="0" smtClean="0">
                <a:solidFill>
                  <a:schemeClr val="accent5">
                    <a:lumMod val="50000"/>
                  </a:schemeClr>
                </a:solidFill>
                <a:latin typeface="Century Gothic" panose="020B0502020202020204" pitchFamily="34" charset="0"/>
              </a:rPr>
              <a:t>he / she is</a:t>
            </a:r>
            <a:endParaRPr lang="en-GB" sz="3200" b="1" dirty="0">
              <a:solidFill>
                <a:schemeClr val="accent5">
                  <a:lumMod val="50000"/>
                </a:schemeClr>
              </a:solidFill>
              <a:latin typeface="Century Gothic" panose="020B0502020202020204" pitchFamily="34" charset="0"/>
            </a:endParaRPr>
          </a:p>
        </p:txBody>
      </p:sp>
      <p:sp>
        <p:nvSpPr>
          <p:cNvPr id="11" name="TextBox 10"/>
          <p:cNvSpPr txBox="1"/>
          <p:nvPr/>
        </p:nvSpPr>
        <p:spPr>
          <a:xfrm>
            <a:off x="1045028" y="4585167"/>
            <a:ext cx="3992880" cy="584775"/>
          </a:xfrm>
          <a:prstGeom prst="rect">
            <a:avLst/>
          </a:prstGeom>
          <a:noFill/>
        </p:spPr>
        <p:txBody>
          <a:bodyPr wrap="square" rtlCol="0">
            <a:spAutoFit/>
          </a:bodyPr>
          <a:lstStyle/>
          <a:p>
            <a:r>
              <a:rPr lang="en-GB" sz="3200" dirty="0" err="1" smtClean="0">
                <a:solidFill>
                  <a:schemeClr val="accent5">
                    <a:lumMod val="50000"/>
                  </a:schemeClr>
                </a:solidFill>
                <a:latin typeface="Century Gothic" panose="020B0502020202020204" pitchFamily="34" charset="0"/>
              </a:rPr>
              <a:t>Estoy</a:t>
            </a:r>
            <a:r>
              <a:rPr lang="en-GB" sz="3200" dirty="0" smtClean="0">
                <a:solidFill>
                  <a:schemeClr val="accent5">
                    <a:lumMod val="50000"/>
                  </a:schemeClr>
                </a:solidFill>
                <a:latin typeface="Century Gothic" panose="020B0502020202020204" pitchFamily="34" charset="0"/>
              </a:rPr>
              <a:t> </a:t>
            </a:r>
            <a:r>
              <a:rPr lang="en-GB" sz="3200" dirty="0" err="1" smtClean="0">
                <a:solidFill>
                  <a:schemeClr val="accent5">
                    <a:lumMod val="50000"/>
                  </a:schemeClr>
                </a:solidFill>
                <a:latin typeface="Century Gothic" panose="020B0502020202020204" pitchFamily="34" charset="0"/>
              </a:rPr>
              <a:t>en</a:t>
            </a:r>
            <a:r>
              <a:rPr lang="en-GB" sz="3200" dirty="0" smtClean="0">
                <a:solidFill>
                  <a:schemeClr val="accent5">
                    <a:lumMod val="50000"/>
                  </a:schemeClr>
                </a:solidFill>
                <a:latin typeface="Century Gothic" panose="020B0502020202020204" pitchFamily="34" charset="0"/>
              </a:rPr>
              <a:t> </a:t>
            </a:r>
            <a:r>
              <a:rPr lang="en-GB" sz="3200" dirty="0" err="1" smtClean="0">
                <a:solidFill>
                  <a:schemeClr val="accent5">
                    <a:lumMod val="50000"/>
                  </a:schemeClr>
                </a:solidFill>
                <a:latin typeface="Century Gothic" panose="020B0502020202020204" pitchFamily="34" charset="0"/>
              </a:rPr>
              <a:t>España</a:t>
            </a:r>
            <a:r>
              <a:rPr lang="en-GB" sz="3200" dirty="0" smtClean="0">
                <a:solidFill>
                  <a:schemeClr val="accent5">
                    <a:lumMod val="50000"/>
                  </a:schemeClr>
                </a:solidFill>
                <a:latin typeface="Century Gothic" panose="020B0502020202020204" pitchFamily="34" charset="0"/>
              </a:rPr>
              <a:t>.</a:t>
            </a:r>
            <a:endParaRPr lang="en-GB" sz="3200" dirty="0">
              <a:solidFill>
                <a:schemeClr val="accent5">
                  <a:lumMod val="50000"/>
                </a:schemeClr>
              </a:solidFill>
              <a:latin typeface="Century Gothic" panose="020B0502020202020204" pitchFamily="34" charset="0"/>
            </a:endParaRPr>
          </a:p>
        </p:txBody>
      </p:sp>
      <p:sp>
        <p:nvSpPr>
          <p:cNvPr id="12" name="Action Button: Help 11">
            <a:hlinkClick r:id="" action="ppaction://noaction" highlightClick="1"/>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p:cNvSpPr txBox="1"/>
          <p:nvPr/>
        </p:nvSpPr>
        <p:spPr>
          <a:xfrm>
            <a:off x="4575866" y="4616877"/>
            <a:ext cx="3992880" cy="584775"/>
          </a:xfrm>
          <a:prstGeom prst="rect">
            <a:avLst/>
          </a:prstGeom>
          <a:noFill/>
        </p:spPr>
        <p:txBody>
          <a:bodyPr wrap="square" rtlCol="0">
            <a:spAutoFit/>
          </a:bodyPr>
          <a:lstStyle/>
          <a:p>
            <a:r>
              <a:rPr lang="en-GB" sz="3200" dirty="0" smtClean="0">
                <a:solidFill>
                  <a:schemeClr val="accent5">
                    <a:lumMod val="50000"/>
                  </a:schemeClr>
                </a:solidFill>
                <a:latin typeface="Century Gothic" panose="020B0502020202020204" pitchFamily="34" charset="0"/>
              </a:rPr>
              <a:t>I am in Spain.</a:t>
            </a:r>
            <a:endParaRPr lang="en-GB" sz="3200" dirty="0">
              <a:solidFill>
                <a:schemeClr val="accent5">
                  <a:lumMod val="50000"/>
                </a:schemeClr>
              </a:solidFill>
              <a:latin typeface="Century Gothic" panose="020B0502020202020204" pitchFamily="34" charset="0"/>
            </a:endParaRPr>
          </a:p>
        </p:txBody>
      </p:sp>
      <p:sp>
        <p:nvSpPr>
          <p:cNvPr id="14" name="TextBox 13"/>
          <p:cNvSpPr txBox="1"/>
          <p:nvPr/>
        </p:nvSpPr>
        <p:spPr>
          <a:xfrm>
            <a:off x="1045028" y="5471252"/>
            <a:ext cx="3992880" cy="584775"/>
          </a:xfrm>
          <a:prstGeom prst="rect">
            <a:avLst/>
          </a:prstGeom>
          <a:noFill/>
        </p:spPr>
        <p:txBody>
          <a:bodyPr wrap="square" rtlCol="0">
            <a:spAutoFit/>
          </a:bodyPr>
          <a:lstStyle/>
          <a:p>
            <a:r>
              <a:rPr lang="en-GB" sz="3200" dirty="0" err="1" smtClean="0">
                <a:solidFill>
                  <a:schemeClr val="accent5">
                    <a:lumMod val="50000"/>
                  </a:schemeClr>
                </a:solidFill>
                <a:latin typeface="Century Gothic" panose="020B0502020202020204" pitchFamily="34" charset="0"/>
              </a:rPr>
              <a:t>Está</a:t>
            </a:r>
            <a:r>
              <a:rPr lang="en-GB" sz="3200" dirty="0" smtClean="0">
                <a:solidFill>
                  <a:schemeClr val="accent5">
                    <a:lumMod val="50000"/>
                  </a:schemeClr>
                </a:solidFill>
                <a:latin typeface="Century Gothic" panose="020B0502020202020204" pitchFamily="34" charset="0"/>
              </a:rPr>
              <a:t> </a:t>
            </a:r>
            <a:r>
              <a:rPr lang="en-GB" sz="3200" dirty="0" err="1" smtClean="0">
                <a:solidFill>
                  <a:schemeClr val="accent5">
                    <a:lumMod val="50000"/>
                  </a:schemeClr>
                </a:solidFill>
                <a:latin typeface="Century Gothic" panose="020B0502020202020204" pitchFamily="34" charset="0"/>
              </a:rPr>
              <a:t>en</a:t>
            </a:r>
            <a:r>
              <a:rPr lang="en-GB" sz="3200" dirty="0" smtClean="0">
                <a:solidFill>
                  <a:schemeClr val="accent5">
                    <a:lumMod val="50000"/>
                  </a:schemeClr>
                </a:solidFill>
                <a:latin typeface="Century Gothic" panose="020B0502020202020204" pitchFamily="34" charset="0"/>
              </a:rPr>
              <a:t> </a:t>
            </a:r>
            <a:r>
              <a:rPr lang="en-GB" sz="3200" dirty="0" err="1" smtClean="0">
                <a:solidFill>
                  <a:schemeClr val="accent5">
                    <a:lumMod val="50000"/>
                  </a:schemeClr>
                </a:solidFill>
                <a:latin typeface="Century Gothic" panose="020B0502020202020204" pitchFamily="34" charset="0"/>
              </a:rPr>
              <a:t>España</a:t>
            </a:r>
            <a:r>
              <a:rPr lang="en-GB" sz="3200" dirty="0" smtClean="0">
                <a:solidFill>
                  <a:schemeClr val="accent5">
                    <a:lumMod val="50000"/>
                  </a:schemeClr>
                </a:solidFill>
                <a:latin typeface="Century Gothic" panose="020B0502020202020204" pitchFamily="34" charset="0"/>
              </a:rPr>
              <a:t>.</a:t>
            </a:r>
            <a:endParaRPr lang="en-GB" sz="3200" dirty="0">
              <a:solidFill>
                <a:schemeClr val="accent5">
                  <a:lumMod val="50000"/>
                </a:schemeClr>
              </a:solidFill>
              <a:latin typeface="Century Gothic" panose="020B0502020202020204" pitchFamily="34" charset="0"/>
            </a:endParaRPr>
          </a:p>
        </p:txBody>
      </p:sp>
      <p:sp>
        <p:nvSpPr>
          <p:cNvPr id="15" name="Action Button: Help 14">
            <a:hlinkClick r:id="" action="ppaction://noaction" highlightClick="1"/>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p:cNvSpPr txBox="1"/>
          <p:nvPr/>
        </p:nvSpPr>
        <p:spPr>
          <a:xfrm>
            <a:off x="4575866" y="5469139"/>
            <a:ext cx="3992880" cy="584775"/>
          </a:xfrm>
          <a:prstGeom prst="rect">
            <a:avLst/>
          </a:prstGeom>
          <a:noFill/>
        </p:spPr>
        <p:txBody>
          <a:bodyPr wrap="square" rtlCol="0">
            <a:spAutoFit/>
          </a:bodyPr>
          <a:lstStyle/>
          <a:p>
            <a:r>
              <a:rPr lang="en-GB" sz="3200" dirty="0" smtClean="0">
                <a:solidFill>
                  <a:schemeClr val="accent5">
                    <a:lumMod val="50000"/>
                  </a:schemeClr>
                </a:solidFill>
                <a:latin typeface="Century Gothic" panose="020B0502020202020204" pitchFamily="34" charset="0"/>
              </a:rPr>
              <a:t>He / she is in Spain.</a:t>
            </a:r>
            <a:endParaRPr lang="en-GB" sz="3200" dirty="0">
              <a:solidFill>
                <a:schemeClr val="accent5">
                  <a:lumMod val="50000"/>
                </a:schemeClr>
              </a:solidFill>
              <a:latin typeface="Century Gothic" panose="020B0502020202020204" pitchFamily="34" charset="0"/>
            </a:endParaRPr>
          </a:p>
        </p:txBody>
      </p:sp>
      <p:pic>
        <p:nvPicPr>
          <p:cNvPr id="18" name="Picture 2" descr="C:\Users\wdj\Google Drive\Primary\Y5 SoW\From Tracy\Pronouns\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1395" y="2628047"/>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wdj\Google Drive\Primary\Y5 SoW\From Tracy\Pronouns\h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234" y="3499051"/>
            <a:ext cx="1467789" cy="10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wdj\Google Drive\Primary\Y5 SoW\From Tracy\Pronouns\sh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9949" y="3485184"/>
            <a:ext cx="1441114" cy="10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8240891" y="6494075"/>
            <a:ext cx="1986844" cy="276999"/>
          </a:xfrm>
          <a:prstGeom prst="rect">
            <a:avLst/>
          </a:prstGeom>
          <a:noFill/>
        </p:spPr>
        <p:txBody>
          <a:bodyPr wrap="square" rtlCol="0">
            <a:spAutoFit/>
          </a:bodyPr>
          <a:lstStyle/>
          <a:p>
            <a:r>
              <a:rPr lang="en-GB" sz="1200" dirty="0" smtClean="0">
                <a:solidFill>
                  <a:schemeClr val="bg1"/>
                </a:solidFill>
                <a:latin typeface="Century Gothic" panose="020B0502020202020204" pitchFamily="34" charset="0"/>
              </a:rPr>
              <a:t>Victoria Hobson</a:t>
            </a:r>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8571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animBg="1"/>
      <p:bldP spid="13" grpId="0"/>
      <p:bldP spid="14" grpId="0"/>
      <p:bldP spid="15"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smtClean="0">
                <a:solidFill>
                  <a:schemeClr val="bg1"/>
                </a:solidFill>
              </a:rPr>
              <a:t>Cartas </a:t>
            </a:r>
            <a:r>
              <a:rPr lang="en-GB" sz="3600" b="1" dirty="0" err="1" smtClean="0">
                <a:solidFill>
                  <a:schemeClr val="bg1"/>
                </a:solidFill>
              </a:rPr>
              <a:t>postales</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schemeClr val="bg1"/>
                </a:solidFill>
                <a:latin typeface="Century Gothic" panose="020B0502020202020204" pitchFamily="34" charset="0"/>
              </a:rPr>
              <a:t>Victoria Hobson</a:t>
            </a:r>
            <a:endParaRPr lang="en-GB" sz="1200" dirty="0">
              <a:solidFill>
                <a:schemeClr val="bg1"/>
              </a:solidFill>
              <a:latin typeface="Century Gothic" panose="020B0502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5506" y="331193"/>
            <a:ext cx="7765382" cy="5532835"/>
          </a:xfrm>
          <a:prstGeom prst="rect">
            <a:avLst/>
          </a:prstGeom>
        </p:spPr>
      </p:pic>
      <p:sp>
        <p:nvSpPr>
          <p:cNvPr id="8" name="TextBox 7"/>
          <p:cNvSpPr txBox="1"/>
          <p:nvPr/>
        </p:nvSpPr>
        <p:spPr>
          <a:xfrm>
            <a:off x="300038" y="1706375"/>
            <a:ext cx="4109684" cy="4401205"/>
          </a:xfrm>
          <a:prstGeom prst="rect">
            <a:avLst/>
          </a:prstGeom>
          <a:no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Read the postcards. </a:t>
            </a:r>
            <a:br>
              <a:rPr lang="en-GB" sz="2800" b="1" dirty="0" smtClean="0">
                <a:solidFill>
                  <a:schemeClr val="accent5">
                    <a:lumMod val="50000"/>
                  </a:schemeClr>
                </a:solidFill>
                <a:latin typeface="Century Gothic" panose="020B0502020202020204" pitchFamily="34" charset="0"/>
              </a:rPr>
            </a:br>
            <a:r>
              <a:rPr lang="en-GB" sz="2800" b="1" dirty="0" smtClean="0">
                <a:solidFill>
                  <a:schemeClr val="accent5">
                    <a:lumMod val="50000"/>
                  </a:schemeClr>
                </a:solidFill>
                <a:latin typeface="Century Gothic" panose="020B0502020202020204" pitchFamily="34" charset="0"/>
              </a:rPr>
              <a:t/>
            </a:r>
            <a:br>
              <a:rPr lang="en-GB" sz="2800" b="1" dirty="0" smtClean="0">
                <a:solidFill>
                  <a:schemeClr val="accent5">
                    <a:lumMod val="50000"/>
                  </a:schemeClr>
                </a:solidFill>
                <a:latin typeface="Century Gothic" panose="020B0502020202020204" pitchFamily="34" charset="0"/>
              </a:rPr>
            </a:br>
            <a:r>
              <a:rPr lang="en-GB" sz="2800" b="1" dirty="0" smtClean="0">
                <a:solidFill>
                  <a:schemeClr val="accent5">
                    <a:lumMod val="50000"/>
                  </a:schemeClr>
                </a:solidFill>
                <a:latin typeface="Century Gothic" panose="020B0502020202020204" pitchFamily="34" charset="0"/>
              </a:rPr>
              <a:t>Who is where? </a:t>
            </a:r>
            <a:br>
              <a:rPr lang="en-GB" sz="2800" b="1" dirty="0" smtClean="0">
                <a:solidFill>
                  <a:schemeClr val="accent5">
                    <a:lumMod val="50000"/>
                  </a:schemeClr>
                </a:solidFill>
                <a:latin typeface="Century Gothic" panose="020B0502020202020204" pitchFamily="34" charset="0"/>
              </a:rPr>
            </a:br>
            <a:r>
              <a:rPr lang="en-GB" sz="2800" b="1" dirty="0" smtClean="0">
                <a:solidFill>
                  <a:schemeClr val="accent5">
                    <a:lumMod val="50000"/>
                  </a:schemeClr>
                </a:solidFill>
                <a:latin typeface="Century Gothic" panose="020B0502020202020204" pitchFamily="34" charset="0"/>
              </a:rPr>
              <a:t/>
            </a:r>
            <a:br>
              <a:rPr lang="en-GB" sz="2800" b="1" dirty="0" smtClean="0">
                <a:solidFill>
                  <a:schemeClr val="accent5">
                    <a:lumMod val="50000"/>
                  </a:schemeClr>
                </a:solidFill>
                <a:latin typeface="Century Gothic" panose="020B0502020202020204" pitchFamily="34" charset="0"/>
              </a:rPr>
            </a:br>
            <a:r>
              <a:rPr lang="en-GB" sz="2800" b="1" i="1" dirty="0" err="1" smtClean="0">
                <a:solidFill>
                  <a:schemeClr val="accent5">
                    <a:lumMod val="50000"/>
                  </a:schemeClr>
                </a:solidFill>
                <a:latin typeface="Century Gothic" panose="020B0502020202020204" pitchFamily="34" charset="0"/>
              </a:rPr>
              <a:t>estoy</a:t>
            </a:r>
            <a:r>
              <a:rPr lang="en-GB" sz="2800" b="1" dirty="0" smtClean="0">
                <a:solidFill>
                  <a:schemeClr val="accent5">
                    <a:lumMod val="50000"/>
                  </a:schemeClr>
                </a:solidFill>
                <a:latin typeface="Century Gothic" panose="020B0502020202020204" pitchFamily="34" charset="0"/>
              </a:rPr>
              <a:t>  (I am) </a:t>
            </a:r>
            <a:br>
              <a:rPr lang="en-GB" sz="2800" b="1" dirty="0" smtClean="0">
                <a:solidFill>
                  <a:schemeClr val="accent5">
                    <a:lumMod val="50000"/>
                  </a:schemeClr>
                </a:solidFill>
                <a:latin typeface="Century Gothic" panose="020B0502020202020204" pitchFamily="34" charset="0"/>
              </a:rPr>
            </a:br>
            <a:r>
              <a:rPr lang="en-GB" sz="2800" b="1" dirty="0" smtClean="0">
                <a:solidFill>
                  <a:schemeClr val="accent5">
                    <a:lumMod val="50000"/>
                  </a:schemeClr>
                </a:solidFill>
                <a:latin typeface="Century Gothic" panose="020B0502020202020204" pitchFamily="34" charset="0"/>
              </a:rPr>
              <a:t>or </a:t>
            </a:r>
            <a:br>
              <a:rPr lang="en-GB" sz="2800" b="1" dirty="0" smtClean="0">
                <a:solidFill>
                  <a:schemeClr val="accent5">
                    <a:lumMod val="50000"/>
                  </a:schemeClr>
                </a:solidFill>
                <a:latin typeface="Century Gothic" panose="020B0502020202020204" pitchFamily="34" charset="0"/>
              </a:rPr>
            </a:br>
            <a:r>
              <a:rPr lang="en-GB" sz="2800" b="1" i="1" dirty="0" err="1" smtClean="0">
                <a:solidFill>
                  <a:schemeClr val="accent5">
                    <a:lumMod val="50000"/>
                  </a:schemeClr>
                </a:solidFill>
                <a:latin typeface="Century Gothic" panose="020B0502020202020204" pitchFamily="34" charset="0"/>
              </a:rPr>
              <a:t>está</a:t>
            </a:r>
            <a:r>
              <a:rPr lang="en-GB" sz="2800" b="1" i="1" dirty="0" smtClean="0">
                <a:solidFill>
                  <a:schemeClr val="accent5">
                    <a:lumMod val="50000"/>
                  </a:schemeClr>
                </a:solidFill>
                <a:latin typeface="Century Gothic" panose="020B0502020202020204" pitchFamily="34" charset="0"/>
              </a:rPr>
              <a:t> </a:t>
            </a:r>
            <a:r>
              <a:rPr lang="en-GB" sz="2800" b="1" dirty="0" smtClean="0">
                <a:solidFill>
                  <a:schemeClr val="accent5">
                    <a:lumMod val="50000"/>
                  </a:schemeClr>
                </a:solidFill>
                <a:latin typeface="Century Gothic" panose="020B0502020202020204" pitchFamily="34" charset="0"/>
              </a:rPr>
              <a:t>(he/she is). </a:t>
            </a:r>
          </a:p>
          <a:p>
            <a:endParaRPr lang="en-GB" sz="2800" b="1" dirty="0">
              <a:solidFill>
                <a:schemeClr val="accent5">
                  <a:lumMod val="50000"/>
                </a:schemeClr>
              </a:solidFill>
              <a:latin typeface="Century Gothic" panose="020B0502020202020204" pitchFamily="34" charset="0"/>
            </a:endParaRPr>
          </a:p>
          <a:p>
            <a:r>
              <a:rPr lang="en-GB" sz="2800" b="1" dirty="0" smtClean="0">
                <a:solidFill>
                  <a:schemeClr val="accent5">
                    <a:lumMod val="50000"/>
                  </a:schemeClr>
                </a:solidFill>
                <a:latin typeface="Century Gothic" panose="020B0502020202020204" pitchFamily="34" charset="0"/>
              </a:rPr>
              <a:t>Write</a:t>
            </a:r>
            <a:r>
              <a:rPr lang="en-GB" sz="2800" b="1" dirty="0">
                <a:solidFill>
                  <a:schemeClr val="accent5">
                    <a:lumMod val="50000"/>
                  </a:schemeClr>
                </a:solidFill>
                <a:latin typeface="Century Gothic" panose="020B0502020202020204" pitchFamily="34" charset="0"/>
              </a:rPr>
              <a:t>: </a:t>
            </a:r>
            <a:r>
              <a:rPr lang="en-GB" sz="2800" b="1" dirty="0" smtClean="0">
                <a:solidFill>
                  <a:schemeClr val="accent5">
                    <a:lumMod val="50000"/>
                  </a:schemeClr>
                </a:solidFill>
                <a:latin typeface="Century Gothic" panose="020B0502020202020204" pitchFamily="34" charset="0"/>
              </a:rPr>
              <a:t/>
            </a:r>
            <a:br>
              <a:rPr lang="en-GB" sz="2800" b="1" dirty="0" smtClean="0">
                <a:solidFill>
                  <a:schemeClr val="accent5">
                    <a:lumMod val="50000"/>
                  </a:schemeClr>
                </a:solidFill>
                <a:latin typeface="Century Gothic" panose="020B0502020202020204" pitchFamily="34" charset="0"/>
              </a:rPr>
            </a:br>
            <a:r>
              <a:rPr lang="en-GB" sz="2800" b="1" dirty="0" smtClean="0">
                <a:solidFill>
                  <a:schemeClr val="accent5">
                    <a:lumMod val="50000"/>
                  </a:schemeClr>
                </a:solidFill>
                <a:latin typeface="Century Gothic" panose="020B0502020202020204" pitchFamily="34" charset="0"/>
              </a:rPr>
              <a:t>1. </a:t>
            </a:r>
            <a:r>
              <a:rPr lang="en-GB" sz="2800" b="1" dirty="0">
                <a:solidFill>
                  <a:schemeClr val="accent5">
                    <a:lumMod val="50000"/>
                  </a:schemeClr>
                </a:solidFill>
                <a:latin typeface="Century Gothic" panose="020B0502020202020204" pitchFamily="34" charset="0"/>
              </a:rPr>
              <a:t>I </a:t>
            </a:r>
            <a:r>
              <a:rPr lang="en-GB" sz="2800" b="1" dirty="0" smtClean="0">
                <a:solidFill>
                  <a:schemeClr val="accent5">
                    <a:lumMod val="50000"/>
                  </a:schemeClr>
                </a:solidFill>
                <a:latin typeface="Century Gothic" panose="020B0502020202020204" pitchFamily="34" charset="0"/>
              </a:rPr>
              <a:t>am OR he/she is.</a:t>
            </a:r>
            <a:endParaRPr lang="en-GB" sz="28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rotWithShape="1">
          <a:blip r:embed="rId2" cstate="print">
            <a:extLst>
              <a:ext uri="{28A0092B-C50C-407E-A947-70E740481C1C}">
                <a14:useLocalDpi xmlns:a14="http://schemas.microsoft.com/office/drawing/2010/main" val="0"/>
              </a:ext>
            </a:extLst>
          </a:blip>
          <a:srcRect b="29509"/>
          <a:stretch/>
        </p:blipFill>
        <p:spPr>
          <a:xfrm rot="335473">
            <a:off x="-6790" y="4369080"/>
            <a:ext cx="3521721" cy="1768790"/>
          </a:xfrm>
          <a:prstGeom prst="rect">
            <a:avLst/>
          </a:prstGeom>
        </p:spPr>
      </p:pic>
      <p:pic>
        <p:nvPicPr>
          <p:cNvPr id="58" name="Picture 57"/>
          <p:cNvPicPr>
            <a:picLocks noChangeAspect="1"/>
          </p:cNvPicPr>
          <p:nvPr/>
        </p:nvPicPr>
        <p:blipFill rotWithShape="1">
          <a:blip r:embed="rId2" cstate="print">
            <a:extLst>
              <a:ext uri="{28A0092B-C50C-407E-A947-70E740481C1C}">
                <a14:useLocalDpi xmlns:a14="http://schemas.microsoft.com/office/drawing/2010/main" val="0"/>
              </a:ext>
            </a:extLst>
          </a:blip>
          <a:srcRect b="29509"/>
          <a:stretch/>
        </p:blipFill>
        <p:spPr>
          <a:xfrm rot="335473">
            <a:off x="-7661" y="2305787"/>
            <a:ext cx="3521721" cy="1768790"/>
          </a:xfrm>
          <a:prstGeom prst="rect">
            <a:avLst/>
          </a:prstGeom>
        </p:spPr>
      </p:pic>
      <p:pic>
        <p:nvPicPr>
          <p:cNvPr id="57" name="Picture 56"/>
          <p:cNvPicPr>
            <a:picLocks noChangeAspect="1"/>
          </p:cNvPicPr>
          <p:nvPr/>
        </p:nvPicPr>
        <p:blipFill rotWithShape="1">
          <a:blip r:embed="rId2" cstate="print">
            <a:extLst>
              <a:ext uri="{28A0092B-C50C-407E-A947-70E740481C1C}">
                <a14:useLocalDpi xmlns:a14="http://schemas.microsoft.com/office/drawing/2010/main" val="0"/>
              </a:ext>
            </a:extLst>
          </a:blip>
          <a:srcRect b="29509"/>
          <a:stretch/>
        </p:blipFill>
        <p:spPr>
          <a:xfrm rot="335473">
            <a:off x="-8888" y="167353"/>
            <a:ext cx="3521721" cy="1768790"/>
          </a:xfrm>
          <a:prstGeom prst="rect">
            <a:avLst/>
          </a:prstGeom>
        </p:spPr>
      </p:pic>
      <p:pic>
        <p:nvPicPr>
          <p:cNvPr id="55" name="Picture 54"/>
          <p:cNvPicPr>
            <a:picLocks noChangeAspect="1"/>
          </p:cNvPicPr>
          <p:nvPr/>
        </p:nvPicPr>
        <p:blipFill rotWithShape="1">
          <a:blip r:embed="rId2" cstate="print">
            <a:extLst>
              <a:ext uri="{28A0092B-C50C-407E-A947-70E740481C1C}">
                <a14:useLocalDpi xmlns:a14="http://schemas.microsoft.com/office/drawing/2010/main" val="0"/>
              </a:ext>
            </a:extLst>
          </a:blip>
          <a:srcRect b="29509"/>
          <a:stretch/>
        </p:blipFill>
        <p:spPr>
          <a:xfrm rot="335473">
            <a:off x="6213129" y="2265582"/>
            <a:ext cx="3521721" cy="1768790"/>
          </a:xfrm>
          <a:prstGeom prst="rect">
            <a:avLst/>
          </a:prstGeom>
        </p:spPr>
      </p:pic>
      <p:pic>
        <p:nvPicPr>
          <p:cNvPr id="56" name="Picture 55"/>
          <p:cNvPicPr>
            <a:picLocks noChangeAspect="1"/>
          </p:cNvPicPr>
          <p:nvPr/>
        </p:nvPicPr>
        <p:blipFill rotWithShape="1">
          <a:blip r:embed="rId2" cstate="print">
            <a:extLst>
              <a:ext uri="{28A0092B-C50C-407E-A947-70E740481C1C}">
                <a14:useLocalDpi xmlns:a14="http://schemas.microsoft.com/office/drawing/2010/main" val="0"/>
              </a:ext>
            </a:extLst>
          </a:blip>
          <a:srcRect b="29509"/>
          <a:stretch/>
        </p:blipFill>
        <p:spPr>
          <a:xfrm rot="335473">
            <a:off x="6201014" y="4333045"/>
            <a:ext cx="3521721" cy="1768790"/>
          </a:xfrm>
          <a:prstGeom prst="rect">
            <a:avLst/>
          </a:prstGeom>
        </p:spPr>
      </p:pic>
      <p:pic>
        <p:nvPicPr>
          <p:cNvPr id="54" name="Picture 53"/>
          <p:cNvPicPr>
            <a:picLocks noChangeAspect="1"/>
          </p:cNvPicPr>
          <p:nvPr/>
        </p:nvPicPr>
        <p:blipFill rotWithShape="1">
          <a:blip r:embed="rId2" cstate="print">
            <a:extLst>
              <a:ext uri="{28A0092B-C50C-407E-A947-70E740481C1C}">
                <a14:useLocalDpi xmlns:a14="http://schemas.microsoft.com/office/drawing/2010/main" val="0"/>
              </a:ext>
            </a:extLst>
          </a:blip>
          <a:srcRect b="29509"/>
          <a:stretch/>
        </p:blipFill>
        <p:spPr>
          <a:xfrm rot="335473">
            <a:off x="6167711" y="-23123"/>
            <a:ext cx="3521721" cy="1768790"/>
          </a:xfrm>
          <a:prstGeom prst="rect">
            <a:avLst/>
          </a:prstGeom>
        </p:spPr>
      </p:pic>
      <p:sp>
        <p:nvSpPr>
          <p:cNvPr id="5" name="TextBox 4"/>
          <p:cNvSpPr txBox="1"/>
          <p:nvPr/>
        </p:nvSpPr>
        <p:spPr>
          <a:xfrm>
            <a:off x="3557438" y="440060"/>
            <a:ext cx="731959" cy="673968"/>
          </a:xfrm>
          <a:prstGeom prst="rect">
            <a:avLst/>
          </a:prstGeom>
          <a:noFill/>
          <a:ln w="76200">
            <a:solidFill>
              <a:schemeClr val="accent5">
                <a:lumMod val="50000"/>
              </a:schemeClr>
            </a:solidFill>
          </a:ln>
        </p:spPr>
        <p:txBody>
          <a:bodyPr wrap="square" rtlCol="0">
            <a:spAutoFit/>
          </a:bodyPr>
          <a:lstStyle/>
          <a:p>
            <a:endParaRPr lang="en-GB" dirty="0"/>
          </a:p>
        </p:txBody>
      </p:sp>
      <p:sp>
        <p:nvSpPr>
          <p:cNvPr id="6" name="TextBox 5"/>
          <p:cNvSpPr txBox="1"/>
          <p:nvPr/>
        </p:nvSpPr>
        <p:spPr>
          <a:xfrm>
            <a:off x="3574030" y="1346633"/>
            <a:ext cx="731959" cy="673968"/>
          </a:xfrm>
          <a:prstGeom prst="rect">
            <a:avLst/>
          </a:prstGeom>
          <a:noFill/>
          <a:ln w="76200">
            <a:solidFill>
              <a:schemeClr val="accent5">
                <a:lumMod val="50000"/>
              </a:schemeClr>
            </a:solidFill>
          </a:ln>
        </p:spPr>
        <p:txBody>
          <a:bodyPr wrap="square" rtlCol="0">
            <a:spAutoFit/>
          </a:bodyPr>
          <a:lstStyle/>
          <a:p>
            <a:endParaRPr lang="en-GB" dirty="0"/>
          </a:p>
        </p:txBody>
      </p:sp>
      <p:sp>
        <p:nvSpPr>
          <p:cNvPr id="8" name="TextBox 7"/>
          <p:cNvSpPr txBox="1"/>
          <p:nvPr/>
        </p:nvSpPr>
        <p:spPr>
          <a:xfrm>
            <a:off x="3540846" y="2474519"/>
            <a:ext cx="731959" cy="673968"/>
          </a:xfrm>
          <a:prstGeom prst="rect">
            <a:avLst/>
          </a:prstGeom>
          <a:noFill/>
          <a:ln w="76200">
            <a:solidFill>
              <a:schemeClr val="accent5">
                <a:lumMod val="50000"/>
              </a:schemeClr>
            </a:solidFill>
          </a:ln>
        </p:spPr>
        <p:txBody>
          <a:bodyPr wrap="square" rtlCol="0">
            <a:spAutoFit/>
          </a:bodyPr>
          <a:lstStyle/>
          <a:p>
            <a:endParaRPr lang="en-GB" dirty="0"/>
          </a:p>
        </p:txBody>
      </p:sp>
      <p:sp>
        <p:nvSpPr>
          <p:cNvPr id="9" name="TextBox 8"/>
          <p:cNvSpPr txBox="1"/>
          <p:nvPr/>
        </p:nvSpPr>
        <p:spPr>
          <a:xfrm>
            <a:off x="3557438" y="3381092"/>
            <a:ext cx="731959" cy="673968"/>
          </a:xfrm>
          <a:prstGeom prst="rect">
            <a:avLst/>
          </a:prstGeom>
          <a:noFill/>
          <a:ln w="76200">
            <a:solidFill>
              <a:schemeClr val="accent5">
                <a:lumMod val="50000"/>
              </a:schemeClr>
            </a:solidFill>
          </a:ln>
        </p:spPr>
        <p:txBody>
          <a:bodyPr wrap="square" rtlCol="0">
            <a:spAutoFit/>
          </a:bodyPr>
          <a:lstStyle/>
          <a:p>
            <a:endParaRPr lang="en-GB" dirty="0"/>
          </a:p>
        </p:txBody>
      </p:sp>
      <p:sp>
        <p:nvSpPr>
          <p:cNvPr id="11" name="TextBox 10"/>
          <p:cNvSpPr txBox="1"/>
          <p:nvPr/>
        </p:nvSpPr>
        <p:spPr>
          <a:xfrm>
            <a:off x="3574031" y="4508979"/>
            <a:ext cx="731959" cy="673968"/>
          </a:xfrm>
          <a:prstGeom prst="rect">
            <a:avLst/>
          </a:prstGeom>
          <a:noFill/>
          <a:ln w="76200">
            <a:solidFill>
              <a:schemeClr val="accent5">
                <a:lumMod val="50000"/>
              </a:schemeClr>
            </a:solidFill>
          </a:ln>
        </p:spPr>
        <p:txBody>
          <a:bodyPr wrap="square" rtlCol="0">
            <a:spAutoFit/>
          </a:bodyPr>
          <a:lstStyle/>
          <a:p>
            <a:endParaRPr lang="en-GB" dirty="0"/>
          </a:p>
        </p:txBody>
      </p:sp>
      <p:sp>
        <p:nvSpPr>
          <p:cNvPr id="12" name="TextBox 11"/>
          <p:cNvSpPr txBox="1"/>
          <p:nvPr/>
        </p:nvSpPr>
        <p:spPr>
          <a:xfrm>
            <a:off x="3590623" y="5415552"/>
            <a:ext cx="731959" cy="673968"/>
          </a:xfrm>
          <a:prstGeom prst="rect">
            <a:avLst/>
          </a:prstGeom>
          <a:noFill/>
          <a:ln w="76200">
            <a:solidFill>
              <a:schemeClr val="accent5">
                <a:lumMod val="50000"/>
              </a:schemeClr>
            </a:solidFill>
          </a:ln>
        </p:spPr>
        <p:txBody>
          <a:bodyPr wrap="square" rtlCol="0">
            <a:spAutoFit/>
          </a:bodyPr>
          <a:lstStyle/>
          <a:p>
            <a:endParaRPr lang="en-GB" dirty="0"/>
          </a:p>
        </p:txBody>
      </p:sp>
      <p:sp>
        <p:nvSpPr>
          <p:cNvPr id="14" name="TextBox 13"/>
          <p:cNvSpPr txBox="1"/>
          <p:nvPr/>
        </p:nvSpPr>
        <p:spPr>
          <a:xfrm>
            <a:off x="9776746" y="440060"/>
            <a:ext cx="731959" cy="673968"/>
          </a:xfrm>
          <a:prstGeom prst="rect">
            <a:avLst/>
          </a:prstGeom>
          <a:noFill/>
          <a:ln w="76200">
            <a:solidFill>
              <a:schemeClr val="accent5">
                <a:lumMod val="50000"/>
              </a:schemeClr>
            </a:solidFill>
          </a:ln>
        </p:spPr>
        <p:txBody>
          <a:bodyPr wrap="square" rtlCol="0">
            <a:spAutoFit/>
          </a:bodyPr>
          <a:lstStyle/>
          <a:p>
            <a:endParaRPr lang="en-GB" dirty="0"/>
          </a:p>
        </p:txBody>
      </p:sp>
      <p:sp>
        <p:nvSpPr>
          <p:cNvPr id="15" name="TextBox 14"/>
          <p:cNvSpPr txBox="1"/>
          <p:nvPr/>
        </p:nvSpPr>
        <p:spPr>
          <a:xfrm>
            <a:off x="9789912" y="1346633"/>
            <a:ext cx="731959" cy="673968"/>
          </a:xfrm>
          <a:prstGeom prst="rect">
            <a:avLst/>
          </a:prstGeom>
          <a:noFill/>
          <a:ln w="76200">
            <a:solidFill>
              <a:schemeClr val="accent5">
                <a:lumMod val="50000"/>
              </a:schemeClr>
            </a:solidFill>
          </a:ln>
        </p:spPr>
        <p:txBody>
          <a:bodyPr wrap="square" rtlCol="0">
            <a:spAutoFit/>
          </a:bodyPr>
          <a:lstStyle/>
          <a:p>
            <a:endParaRPr lang="en-GB" dirty="0"/>
          </a:p>
        </p:txBody>
      </p:sp>
      <p:sp>
        <p:nvSpPr>
          <p:cNvPr id="17" name="TextBox 16"/>
          <p:cNvSpPr txBox="1"/>
          <p:nvPr/>
        </p:nvSpPr>
        <p:spPr>
          <a:xfrm>
            <a:off x="9789911" y="2491814"/>
            <a:ext cx="731959" cy="673968"/>
          </a:xfrm>
          <a:prstGeom prst="rect">
            <a:avLst/>
          </a:prstGeom>
          <a:noFill/>
          <a:ln w="76200">
            <a:solidFill>
              <a:schemeClr val="accent5">
                <a:lumMod val="50000"/>
              </a:schemeClr>
            </a:solidFill>
          </a:ln>
        </p:spPr>
        <p:txBody>
          <a:bodyPr wrap="square" rtlCol="0">
            <a:spAutoFit/>
          </a:bodyPr>
          <a:lstStyle/>
          <a:p>
            <a:endParaRPr lang="en-GB" dirty="0"/>
          </a:p>
        </p:txBody>
      </p:sp>
      <p:sp>
        <p:nvSpPr>
          <p:cNvPr id="18" name="TextBox 17"/>
          <p:cNvSpPr txBox="1"/>
          <p:nvPr/>
        </p:nvSpPr>
        <p:spPr>
          <a:xfrm>
            <a:off x="9803078" y="3398387"/>
            <a:ext cx="731959" cy="673968"/>
          </a:xfrm>
          <a:prstGeom prst="rect">
            <a:avLst/>
          </a:prstGeom>
          <a:noFill/>
          <a:ln w="76200">
            <a:solidFill>
              <a:schemeClr val="accent5">
                <a:lumMod val="50000"/>
              </a:schemeClr>
            </a:solidFill>
          </a:ln>
        </p:spPr>
        <p:txBody>
          <a:bodyPr wrap="square" rtlCol="0">
            <a:spAutoFit/>
          </a:bodyPr>
          <a:lstStyle/>
          <a:p>
            <a:endParaRPr lang="en-GB" dirty="0"/>
          </a:p>
        </p:txBody>
      </p:sp>
      <p:sp>
        <p:nvSpPr>
          <p:cNvPr id="20" name="TextBox 19"/>
          <p:cNvSpPr txBox="1"/>
          <p:nvPr/>
        </p:nvSpPr>
        <p:spPr>
          <a:xfrm>
            <a:off x="9803078" y="4508979"/>
            <a:ext cx="731959" cy="673968"/>
          </a:xfrm>
          <a:prstGeom prst="rect">
            <a:avLst/>
          </a:prstGeom>
          <a:noFill/>
          <a:ln w="76200">
            <a:solidFill>
              <a:schemeClr val="accent5">
                <a:lumMod val="50000"/>
              </a:schemeClr>
            </a:solidFill>
          </a:ln>
        </p:spPr>
        <p:txBody>
          <a:bodyPr wrap="square" rtlCol="0">
            <a:spAutoFit/>
          </a:bodyPr>
          <a:lstStyle/>
          <a:p>
            <a:endParaRPr lang="en-GB" dirty="0"/>
          </a:p>
        </p:txBody>
      </p:sp>
      <p:sp>
        <p:nvSpPr>
          <p:cNvPr id="21" name="TextBox 20"/>
          <p:cNvSpPr txBox="1"/>
          <p:nvPr/>
        </p:nvSpPr>
        <p:spPr>
          <a:xfrm>
            <a:off x="9821116" y="5397242"/>
            <a:ext cx="731959" cy="673968"/>
          </a:xfrm>
          <a:prstGeom prst="rect">
            <a:avLst/>
          </a:prstGeom>
          <a:noFill/>
          <a:ln w="76200">
            <a:solidFill>
              <a:schemeClr val="accent5">
                <a:lumMod val="50000"/>
              </a:schemeClr>
            </a:solidFill>
          </a:ln>
        </p:spPr>
        <p:txBody>
          <a:bodyPr wrap="square" rtlCol="0">
            <a:spAutoFit/>
          </a:bodyPr>
          <a:lstStyle/>
          <a:p>
            <a:endParaRPr lang="en-GB" dirty="0"/>
          </a:p>
        </p:txBody>
      </p:sp>
      <p:sp>
        <p:nvSpPr>
          <p:cNvPr id="22" name="TextBox 21"/>
          <p:cNvSpPr txBox="1"/>
          <p:nvPr/>
        </p:nvSpPr>
        <p:spPr>
          <a:xfrm>
            <a:off x="266686" y="1015513"/>
            <a:ext cx="4214192" cy="707886"/>
          </a:xfrm>
          <a:prstGeom prst="rect">
            <a:avLst/>
          </a:prstGeom>
          <a:noFill/>
        </p:spPr>
        <p:txBody>
          <a:bodyPr wrap="square" rtlCol="0">
            <a:spAutoFit/>
          </a:bodyPr>
          <a:lstStyle/>
          <a:p>
            <a:r>
              <a:rPr lang="en-GB" sz="2000" b="1" dirty="0" err="1" smtClean="0">
                <a:solidFill>
                  <a:schemeClr val="accent5">
                    <a:lumMod val="50000"/>
                  </a:schemeClr>
                </a:solidFill>
                <a:latin typeface="Century Gothic" panose="020B0502020202020204" pitchFamily="34" charset="0"/>
              </a:rPr>
              <a:t>Estoy</a:t>
            </a:r>
            <a:r>
              <a:rPr lang="en-GB" sz="2000" b="1" dirty="0" smtClean="0">
                <a:solidFill>
                  <a:schemeClr val="accent5">
                    <a:lumMod val="50000"/>
                  </a:schemeClr>
                </a:solidFill>
                <a:latin typeface="Century Gothic" panose="020B0502020202020204" pitchFamily="34" charset="0"/>
              </a:rPr>
              <a:t> </a:t>
            </a:r>
            <a:r>
              <a:rPr lang="en-GB" sz="2000" b="1" dirty="0" err="1" smtClean="0">
                <a:solidFill>
                  <a:schemeClr val="accent5">
                    <a:lumMod val="50000"/>
                  </a:schemeClr>
                </a:solidFill>
                <a:latin typeface="Century Gothic" panose="020B0502020202020204" pitchFamily="34" charset="0"/>
              </a:rPr>
              <a:t>en</a:t>
            </a:r>
            <a:r>
              <a:rPr lang="en-GB" sz="2000" b="1" dirty="0" smtClean="0">
                <a:solidFill>
                  <a:schemeClr val="accent5">
                    <a:lumMod val="50000"/>
                  </a:schemeClr>
                </a:solidFill>
                <a:latin typeface="Century Gothic" panose="020B0502020202020204" pitchFamily="34" charset="0"/>
              </a:rPr>
              <a:t> el </a:t>
            </a:r>
            <a:r>
              <a:rPr lang="en-GB" sz="2000" b="1" dirty="0" err="1" smtClean="0">
                <a:solidFill>
                  <a:schemeClr val="accent5">
                    <a:lumMod val="50000"/>
                  </a:schemeClr>
                </a:solidFill>
                <a:latin typeface="Century Gothic" panose="020B0502020202020204" pitchFamily="34" charset="0"/>
              </a:rPr>
              <a:t>museo</a:t>
            </a:r>
            <a:r>
              <a:rPr lang="en-GB" sz="2000" b="1" dirty="0" smtClean="0">
                <a:solidFill>
                  <a:schemeClr val="accent5">
                    <a:lumMod val="50000"/>
                  </a:schemeClr>
                </a:solidFill>
                <a:latin typeface="Century Gothic" panose="020B0502020202020204" pitchFamily="34" charset="0"/>
              </a:rPr>
              <a:t> del </a:t>
            </a:r>
          </a:p>
          <a:p>
            <a:r>
              <a:rPr lang="en-GB" sz="2000" b="1" dirty="0" smtClean="0">
                <a:solidFill>
                  <a:schemeClr val="accent5">
                    <a:lumMod val="50000"/>
                  </a:schemeClr>
                </a:solidFill>
                <a:latin typeface="Century Gothic" panose="020B0502020202020204" pitchFamily="34" charset="0"/>
              </a:rPr>
              <a:t>Prado</a:t>
            </a:r>
            <a:r>
              <a:rPr lang="en-GB" b="1" dirty="0" smtClean="0">
                <a:solidFill>
                  <a:schemeClr val="accent5">
                    <a:lumMod val="50000"/>
                  </a:schemeClr>
                </a:solidFill>
                <a:latin typeface="Century Gothic" panose="020B0502020202020204" pitchFamily="34" charset="0"/>
              </a:rPr>
              <a:t>.</a:t>
            </a:r>
            <a:endParaRPr lang="en-GB" b="1" dirty="0">
              <a:solidFill>
                <a:schemeClr val="accent5">
                  <a:lumMod val="50000"/>
                </a:schemeClr>
              </a:solidFill>
              <a:latin typeface="Century Gothic" panose="020B0502020202020204" pitchFamily="34" charset="0"/>
            </a:endParaRPr>
          </a:p>
        </p:txBody>
      </p:sp>
      <p:sp>
        <p:nvSpPr>
          <p:cNvPr id="23" name="TextBox 22"/>
          <p:cNvSpPr txBox="1"/>
          <p:nvPr/>
        </p:nvSpPr>
        <p:spPr>
          <a:xfrm>
            <a:off x="273986" y="3200006"/>
            <a:ext cx="4214192" cy="400110"/>
          </a:xfrm>
          <a:prstGeom prst="rect">
            <a:avLst/>
          </a:prstGeom>
          <a:noFill/>
        </p:spPr>
        <p:txBody>
          <a:bodyPr wrap="square" rtlCol="0">
            <a:spAutoFit/>
          </a:bodyPr>
          <a:lstStyle/>
          <a:p>
            <a:r>
              <a:rPr lang="en-GB" sz="2000" b="1" dirty="0" err="1" smtClean="0">
                <a:solidFill>
                  <a:schemeClr val="accent5">
                    <a:lumMod val="50000"/>
                  </a:schemeClr>
                </a:solidFill>
                <a:latin typeface="Century Gothic" panose="020B0502020202020204" pitchFamily="34" charset="0"/>
              </a:rPr>
              <a:t>Estoy</a:t>
            </a:r>
            <a:r>
              <a:rPr lang="en-GB" sz="2000" b="1" dirty="0" smtClean="0">
                <a:solidFill>
                  <a:schemeClr val="accent5">
                    <a:lumMod val="50000"/>
                  </a:schemeClr>
                </a:solidFill>
                <a:latin typeface="Century Gothic" panose="020B0502020202020204" pitchFamily="34" charset="0"/>
              </a:rPr>
              <a:t> </a:t>
            </a:r>
            <a:r>
              <a:rPr lang="en-GB" sz="2000" b="1" dirty="0" err="1" smtClean="0">
                <a:solidFill>
                  <a:schemeClr val="accent5">
                    <a:lumMod val="50000"/>
                  </a:schemeClr>
                </a:solidFill>
                <a:latin typeface="Century Gothic" panose="020B0502020202020204" pitchFamily="34" charset="0"/>
              </a:rPr>
              <a:t>en</a:t>
            </a:r>
            <a:r>
              <a:rPr lang="en-GB" sz="2000" b="1" dirty="0" smtClean="0">
                <a:solidFill>
                  <a:schemeClr val="accent5">
                    <a:lumMod val="50000"/>
                  </a:schemeClr>
                </a:solidFill>
                <a:latin typeface="Century Gothic" panose="020B0502020202020204" pitchFamily="34" charset="0"/>
              </a:rPr>
              <a:t> el </a:t>
            </a:r>
            <a:r>
              <a:rPr lang="en-GB" sz="2000" b="1" dirty="0" err="1" smtClean="0">
                <a:solidFill>
                  <a:schemeClr val="accent5">
                    <a:lumMod val="50000"/>
                  </a:schemeClr>
                </a:solidFill>
                <a:latin typeface="Century Gothic" panose="020B0502020202020204" pitchFamily="34" charset="0"/>
              </a:rPr>
              <a:t>Bernabeu</a:t>
            </a:r>
            <a:r>
              <a:rPr lang="en-GB" sz="2000" b="1" dirty="0" smtClean="0">
                <a:solidFill>
                  <a:schemeClr val="accent5">
                    <a:lumMod val="50000"/>
                  </a:schemeClr>
                </a:solidFill>
                <a:latin typeface="Century Gothic" panose="020B0502020202020204" pitchFamily="34" charset="0"/>
              </a:rPr>
              <a:t>.</a:t>
            </a:r>
            <a:endParaRPr lang="en-GB" sz="2000" b="1" dirty="0">
              <a:solidFill>
                <a:schemeClr val="accent5">
                  <a:lumMod val="50000"/>
                </a:schemeClr>
              </a:solidFill>
              <a:latin typeface="Century Gothic" panose="020B0502020202020204" pitchFamily="34" charset="0"/>
            </a:endParaRPr>
          </a:p>
        </p:txBody>
      </p:sp>
      <p:sp>
        <p:nvSpPr>
          <p:cNvPr id="24" name="TextBox 23"/>
          <p:cNvSpPr txBox="1"/>
          <p:nvPr/>
        </p:nvSpPr>
        <p:spPr>
          <a:xfrm>
            <a:off x="291617" y="5263299"/>
            <a:ext cx="4214192" cy="400110"/>
          </a:xfrm>
          <a:prstGeom prst="rect">
            <a:avLst/>
          </a:prstGeom>
          <a:noFill/>
        </p:spPr>
        <p:txBody>
          <a:bodyPr wrap="square" rtlCol="0">
            <a:spAutoFit/>
          </a:bodyPr>
          <a:lstStyle/>
          <a:p>
            <a:r>
              <a:rPr lang="en-GB" sz="2000" b="1" dirty="0" err="1" smtClean="0">
                <a:solidFill>
                  <a:schemeClr val="accent5">
                    <a:lumMod val="50000"/>
                  </a:schemeClr>
                </a:solidFill>
                <a:latin typeface="Century Gothic" panose="020B0502020202020204" pitchFamily="34" charset="0"/>
              </a:rPr>
              <a:t>Está</a:t>
            </a:r>
            <a:r>
              <a:rPr lang="en-GB" sz="2000" b="1" dirty="0" smtClean="0">
                <a:solidFill>
                  <a:schemeClr val="accent5">
                    <a:lumMod val="50000"/>
                  </a:schemeClr>
                </a:solidFill>
                <a:latin typeface="Century Gothic" panose="020B0502020202020204" pitchFamily="34" charset="0"/>
              </a:rPr>
              <a:t> </a:t>
            </a:r>
            <a:r>
              <a:rPr lang="en-GB" sz="2000" b="1" dirty="0" err="1" smtClean="0">
                <a:solidFill>
                  <a:schemeClr val="accent5">
                    <a:lumMod val="50000"/>
                  </a:schemeClr>
                </a:solidFill>
                <a:latin typeface="Century Gothic" panose="020B0502020202020204" pitchFamily="34" charset="0"/>
              </a:rPr>
              <a:t>en</a:t>
            </a:r>
            <a:r>
              <a:rPr lang="en-GB" sz="2000" b="1" dirty="0" smtClean="0">
                <a:solidFill>
                  <a:schemeClr val="accent5">
                    <a:lumMod val="50000"/>
                  </a:schemeClr>
                </a:solidFill>
                <a:latin typeface="Century Gothic" panose="020B0502020202020204" pitchFamily="34" charset="0"/>
              </a:rPr>
              <a:t> La Alhambra.</a:t>
            </a:r>
            <a:endParaRPr lang="en-GB" sz="2000" b="1" dirty="0">
              <a:solidFill>
                <a:schemeClr val="accent5">
                  <a:lumMod val="50000"/>
                </a:schemeClr>
              </a:solidFill>
              <a:latin typeface="Century Gothic" panose="020B0502020202020204" pitchFamily="34" charset="0"/>
            </a:endParaRPr>
          </a:p>
        </p:txBody>
      </p:sp>
      <p:sp>
        <p:nvSpPr>
          <p:cNvPr id="25" name="Rectangle 24"/>
          <p:cNvSpPr/>
          <p:nvPr/>
        </p:nvSpPr>
        <p:spPr>
          <a:xfrm>
            <a:off x="6546892" y="795897"/>
            <a:ext cx="3331291" cy="707886"/>
          </a:xfrm>
          <a:prstGeom prst="rect">
            <a:avLst/>
          </a:prstGeom>
        </p:spPr>
        <p:txBody>
          <a:bodyPr wrap="square">
            <a:spAutoFit/>
          </a:bodyPr>
          <a:lstStyle/>
          <a:p>
            <a:r>
              <a:rPr lang="en-GB" sz="2000" b="1" dirty="0" err="1">
                <a:solidFill>
                  <a:schemeClr val="accent5">
                    <a:lumMod val="50000"/>
                  </a:schemeClr>
                </a:solidFill>
                <a:latin typeface="Century Gothic" panose="020B0502020202020204" pitchFamily="34" charset="0"/>
              </a:rPr>
              <a:t>Está</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en</a:t>
            </a:r>
            <a:r>
              <a:rPr lang="en-GB" sz="2000" b="1" dirty="0">
                <a:solidFill>
                  <a:schemeClr val="accent5">
                    <a:lumMod val="50000"/>
                  </a:schemeClr>
                </a:solidFill>
                <a:latin typeface="Century Gothic" panose="020B0502020202020204" pitchFamily="34" charset="0"/>
              </a:rPr>
              <a:t> el </a:t>
            </a:r>
            <a:r>
              <a:rPr lang="en-GB" sz="2000" b="1" dirty="0" err="1">
                <a:solidFill>
                  <a:schemeClr val="accent5">
                    <a:lumMod val="50000"/>
                  </a:schemeClr>
                </a:solidFill>
                <a:latin typeface="Century Gothic" panose="020B0502020202020204" pitchFamily="34" charset="0"/>
              </a:rPr>
              <a:t>palacio</a:t>
            </a:r>
            <a:endParaRPr lang="en-GB" sz="2000" b="1" dirty="0">
              <a:solidFill>
                <a:schemeClr val="accent5">
                  <a:lumMod val="50000"/>
                </a:schemeClr>
              </a:solidFill>
              <a:latin typeface="Century Gothic" panose="020B0502020202020204" pitchFamily="34" charset="0"/>
            </a:endParaRPr>
          </a:p>
          <a:p>
            <a:r>
              <a:rPr lang="en-GB" sz="2000" b="1" dirty="0">
                <a:solidFill>
                  <a:schemeClr val="accent5">
                    <a:lumMod val="50000"/>
                  </a:schemeClr>
                </a:solidFill>
                <a:latin typeface="Century Gothic" panose="020B0502020202020204" pitchFamily="34" charset="0"/>
              </a:rPr>
              <a:t>Miramar</a:t>
            </a:r>
            <a:r>
              <a:rPr lang="en-GB" b="1" dirty="0">
                <a:solidFill>
                  <a:schemeClr val="accent5">
                    <a:lumMod val="50000"/>
                  </a:schemeClr>
                </a:solidFill>
                <a:latin typeface="Century Gothic" panose="020B0502020202020204" pitchFamily="34" charset="0"/>
              </a:rPr>
              <a:t>.</a:t>
            </a:r>
          </a:p>
        </p:txBody>
      </p:sp>
      <p:sp>
        <p:nvSpPr>
          <p:cNvPr id="26" name="Rectangle 25"/>
          <p:cNvSpPr/>
          <p:nvPr/>
        </p:nvSpPr>
        <p:spPr>
          <a:xfrm>
            <a:off x="6574917" y="3000742"/>
            <a:ext cx="2762250" cy="707886"/>
          </a:xfrm>
          <a:prstGeom prst="rect">
            <a:avLst/>
          </a:prstGeom>
        </p:spPr>
        <p:txBody>
          <a:bodyPr wrap="square">
            <a:spAutoFit/>
          </a:bodyPr>
          <a:lstStyle/>
          <a:p>
            <a:r>
              <a:rPr lang="en-GB" sz="2000" b="1" dirty="0" err="1">
                <a:solidFill>
                  <a:schemeClr val="accent5">
                    <a:lumMod val="50000"/>
                  </a:schemeClr>
                </a:solidFill>
                <a:latin typeface="Century Gothic" panose="020B0502020202020204" pitchFamily="34" charset="0"/>
              </a:rPr>
              <a:t>Estoy</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en</a:t>
            </a:r>
            <a:r>
              <a:rPr lang="en-GB" sz="2000" b="1" dirty="0">
                <a:solidFill>
                  <a:schemeClr val="accent5">
                    <a:lumMod val="50000"/>
                  </a:schemeClr>
                </a:solidFill>
                <a:latin typeface="Century Gothic" panose="020B0502020202020204" pitchFamily="34" charset="0"/>
              </a:rPr>
              <a:t> el </a:t>
            </a:r>
            <a:r>
              <a:rPr lang="en-GB" sz="2000" b="1" dirty="0" err="1">
                <a:solidFill>
                  <a:schemeClr val="accent5">
                    <a:lumMod val="50000"/>
                  </a:schemeClr>
                </a:solidFill>
                <a:latin typeface="Century Gothic" panose="020B0502020202020204" pitchFamily="34" charset="0"/>
              </a:rPr>
              <a:t>museo</a:t>
            </a:r>
            <a:r>
              <a:rPr lang="en-GB" sz="2000" b="1" dirty="0">
                <a:solidFill>
                  <a:schemeClr val="accent5">
                    <a:lumMod val="50000"/>
                  </a:schemeClr>
                </a:solidFill>
                <a:latin typeface="Century Gothic" panose="020B0502020202020204" pitchFamily="34" charset="0"/>
              </a:rPr>
              <a:t> </a:t>
            </a:r>
          </a:p>
          <a:p>
            <a:r>
              <a:rPr lang="en-GB" sz="2000" b="1" dirty="0">
                <a:solidFill>
                  <a:schemeClr val="accent5">
                    <a:lumMod val="50000"/>
                  </a:schemeClr>
                </a:solidFill>
                <a:latin typeface="Century Gothic" panose="020B0502020202020204" pitchFamily="34" charset="0"/>
              </a:rPr>
              <a:t>Guggenheim.</a:t>
            </a:r>
          </a:p>
        </p:txBody>
      </p:sp>
      <p:sp>
        <p:nvSpPr>
          <p:cNvPr id="27" name="Rectangle 26"/>
          <p:cNvSpPr/>
          <p:nvPr/>
        </p:nvSpPr>
        <p:spPr>
          <a:xfrm>
            <a:off x="6574917" y="5201635"/>
            <a:ext cx="2451312" cy="707886"/>
          </a:xfrm>
          <a:prstGeom prst="rect">
            <a:avLst/>
          </a:prstGeom>
        </p:spPr>
        <p:txBody>
          <a:bodyPr wrap="none">
            <a:spAutoFit/>
          </a:bodyPr>
          <a:lstStyle/>
          <a:p>
            <a:r>
              <a:rPr lang="en-GB" sz="2000" b="1" dirty="0" err="1">
                <a:solidFill>
                  <a:schemeClr val="accent5">
                    <a:lumMod val="50000"/>
                  </a:schemeClr>
                </a:solidFill>
                <a:latin typeface="Century Gothic" panose="020B0502020202020204" pitchFamily="34" charset="0"/>
              </a:rPr>
              <a:t>Está</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en</a:t>
            </a:r>
            <a:r>
              <a:rPr lang="en-GB" sz="2000" b="1" dirty="0">
                <a:solidFill>
                  <a:schemeClr val="accent5">
                    <a:lumMod val="50000"/>
                  </a:schemeClr>
                </a:solidFill>
                <a:latin typeface="Century Gothic" panose="020B0502020202020204" pitchFamily="34" charset="0"/>
              </a:rPr>
              <a:t> el Campo </a:t>
            </a:r>
            <a:endParaRPr lang="en-GB" sz="2000" b="1" dirty="0" smtClean="0">
              <a:solidFill>
                <a:schemeClr val="accent5">
                  <a:lumMod val="50000"/>
                </a:schemeClr>
              </a:solidFill>
              <a:latin typeface="Century Gothic" panose="020B0502020202020204" pitchFamily="34" charset="0"/>
            </a:endParaRPr>
          </a:p>
          <a:p>
            <a:r>
              <a:rPr lang="en-GB" sz="2000" b="1" dirty="0" err="1" smtClean="0">
                <a:solidFill>
                  <a:schemeClr val="accent5">
                    <a:lumMod val="50000"/>
                  </a:schemeClr>
                </a:solidFill>
                <a:latin typeface="Century Gothic" panose="020B0502020202020204" pitchFamily="34" charset="0"/>
              </a:rPr>
              <a:t>Nou</a:t>
            </a:r>
            <a:r>
              <a:rPr lang="en-GB" sz="2000" b="1" dirty="0">
                <a:solidFill>
                  <a:schemeClr val="accent5">
                    <a:lumMod val="50000"/>
                  </a:schemeClr>
                </a:solidFill>
                <a:latin typeface="Century Gothic" panose="020B0502020202020204" pitchFamily="34" charset="0"/>
              </a:rPr>
              <a:t>.</a:t>
            </a:r>
          </a:p>
        </p:txBody>
      </p:sp>
      <p:sp>
        <p:nvSpPr>
          <p:cNvPr id="28" name="Rectangle 27"/>
          <p:cNvSpPr/>
          <p:nvPr/>
        </p:nvSpPr>
        <p:spPr>
          <a:xfrm>
            <a:off x="291617" y="2490551"/>
            <a:ext cx="569387" cy="584775"/>
          </a:xfrm>
          <a:prstGeom prst="rect">
            <a:avLst/>
          </a:prstGeom>
          <a:noFill/>
        </p:spPr>
        <p:txBody>
          <a:bodyPr wrap="non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2</a:t>
            </a:r>
            <a:r>
              <a:rPr lang="en-US" sz="3200" b="1" cap="none" spc="0" dirty="0" smtClean="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29" name="Rectangle 28"/>
          <p:cNvSpPr/>
          <p:nvPr/>
        </p:nvSpPr>
        <p:spPr>
          <a:xfrm>
            <a:off x="327322" y="4540997"/>
            <a:ext cx="569387" cy="584775"/>
          </a:xfrm>
          <a:prstGeom prst="rect">
            <a:avLst/>
          </a:prstGeom>
          <a:noFill/>
        </p:spPr>
        <p:txBody>
          <a:bodyPr wrap="non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3</a:t>
            </a:r>
            <a:r>
              <a:rPr lang="en-US" sz="3200" b="1" cap="none" spc="0" dirty="0" smtClean="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30" name="Rectangle 29"/>
          <p:cNvSpPr/>
          <p:nvPr/>
        </p:nvSpPr>
        <p:spPr>
          <a:xfrm>
            <a:off x="6485380" y="180435"/>
            <a:ext cx="569387" cy="584775"/>
          </a:xfrm>
          <a:prstGeom prst="rect">
            <a:avLst/>
          </a:prstGeom>
          <a:noFill/>
        </p:spPr>
        <p:txBody>
          <a:bodyPr wrap="non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4</a:t>
            </a:r>
            <a:r>
              <a:rPr lang="en-US" sz="3200" b="1" cap="none" spc="0" dirty="0" smtClean="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31" name="Rectangle 30"/>
          <p:cNvSpPr/>
          <p:nvPr/>
        </p:nvSpPr>
        <p:spPr>
          <a:xfrm>
            <a:off x="6504327" y="2444065"/>
            <a:ext cx="569387" cy="584775"/>
          </a:xfrm>
          <a:prstGeom prst="rect">
            <a:avLst/>
          </a:prstGeom>
          <a:noFill/>
        </p:spPr>
        <p:txBody>
          <a:bodyPr wrap="non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5</a:t>
            </a:r>
            <a:r>
              <a:rPr lang="en-US" sz="3200" b="1" cap="none" spc="0" dirty="0" smtClean="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32" name="Rectangle 31"/>
          <p:cNvSpPr/>
          <p:nvPr/>
        </p:nvSpPr>
        <p:spPr>
          <a:xfrm>
            <a:off x="6501222" y="4529143"/>
            <a:ext cx="569387" cy="584775"/>
          </a:xfrm>
          <a:prstGeom prst="rect">
            <a:avLst/>
          </a:prstGeom>
          <a:noFill/>
        </p:spPr>
        <p:txBody>
          <a:bodyPr wrap="non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6</a:t>
            </a:r>
            <a:r>
              <a:rPr lang="en-US" sz="3200" b="1" cap="none" spc="0" dirty="0" smtClean="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33" name="Rectangle 32"/>
          <p:cNvSpPr/>
          <p:nvPr/>
        </p:nvSpPr>
        <p:spPr>
          <a:xfrm>
            <a:off x="327322" y="352103"/>
            <a:ext cx="569387" cy="584775"/>
          </a:xfrm>
          <a:prstGeom prst="rect">
            <a:avLst/>
          </a:prstGeom>
          <a:noFill/>
        </p:spPr>
        <p:txBody>
          <a:bodyPr wrap="non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1</a:t>
            </a:r>
            <a:r>
              <a:rPr lang="en-US" sz="3200" b="1" cap="none" spc="0" dirty="0" smtClean="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34" name="TextBox 33"/>
          <p:cNvSpPr txBox="1"/>
          <p:nvPr/>
        </p:nvSpPr>
        <p:spPr>
          <a:xfrm>
            <a:off x="4394242" y="576355"/>
            <a:ext cx="1428750"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r>
              <a:rPr lang="en-GB" sz="2400" dirty="0" smtClean="0">
                <a:solidFill>
                  <a:schemeClr val="accent5">
                    <a:lumMod val="50000"/>
                  </a:schemeClr>
                </a:solidFill>
                <a:latin typeface="Century Gothic" panose="020B0502020202020204" pitchFamily="34" charset="0"/>
              </a:rPr>
              <a:t>I am</a:t>
            </a:r>
            <a:endParaRPr lang="en-GB" sz="2400" dirty="0">
              <a:solidFill>
                <a:schemeClr val="accent5">
                  <a:lumMod val="50000"/>
                </a:schemeClr>
              </a:solidFill>
              <a:latin typeface="Century Gothic" panose="020B0502020202020204" pitchFamily="34" charset="0"/>
            </a:endParaRPr>
          </a:p>
        </p:txBody>
      </p:sp>
      <p:sp>
        <p:nvSpPr>
          <p:cNvPr id="35" name="TextBox 34"/>
          <p:cNvSpPr txBox="1"/>
          <p:nvPr/>
        </p:nvSpPr>
        <p:spPr>
          <a:xfrm>
            <a:off x="4392598" y="1451356"/>
            <a:ext cx="1510606"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r>
              <a:rPr lang="en-GB" sz="2400" dirty="0" smtClean="0">
                <a:solidFill>
                  <a:schemeClr val="accent5">
                    <a:lumMod val="50000"/>
                  </a:schemeClr>
                </a:solidFill>
                <a:latin typeface="Century Gothic" panose="020B0502020202020204" pitchFamily="34" charset="0"/>
              </a:rPr>
              <a:t>he/she is</a:t>
            </a:r>
            <a:endParaRPr lang="en-GB" sz="2400" dirty="0">
              <a:solidFill>
                <a:schemeClr val="accent5">
                  <a:lumMod val="50000"/>
                </a:schemeClr>
              </a:solidFill>
              <a:latin typeface="Century Gothic" panose="020B0502020202020204" pitchFamily="34" charset="0"/>
            </a:endParaRPr>
          </a:p>
        </p:txBody>
      </p:sp>
      <p:sp>
        <p:nvSpPr>
          <p:cNvPr id="36" name="TextBox 35"/>
          <p:cNvSpPr txBox="1"/>
          <p:nvPr/>
        </p:nvSpPr>
        <p:spPr>
          <a:xfrm>
            <a:off x="4376311" y="2598396"/>
            <a:ext cx="1428750"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r>
              <a:rPr lang="en-GB" sz="2400" dirty="0" smtClean="0">
                <a:solidFill>
                  <a:schemeClr val="accent5">
                    <a:lumMod val="50000"/>
                  </a:schemeClr>
                </a:solidFill>
                <a:latin typeface="Century Gothic" panose="020B0502020202020204" pitchFamily="34" charset="0"/>
              </a:rPr>
              <a:t>I am</a:t>
            </a:r>
            <a:endParaRPr lang="en-GB" sz="2400" dirty="0">
              <a:solidFill>
                <a:schemeClr val="accent5">
                  <a:lumMod val="50000"/>
                </a:schemeClr>
              </a:solidFill>
              <a:latin typeface="Century Gothic" panose="020B0502020202020204" pitchFamily="34" charset="0"/>
            </a:endParaRPr>
          </a:p>
        </p:txBody>
      </p:sp>
      <p:sp>
        <p:nvSpPr>
          <p:cNvPr id="37" name="TextBox 36"/>
          <p:cNvSpPr txBox="1"/>
          <p:nvPr/>
        </p:nvSpPr>
        <p:spPr>
          <a:xfrm>
            <a:off x="4408710" y="3504538"/>
            <a:ext cx="1510606"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r>
              <a:rPr lang="en-GB" sz="2400" dirty="0" smtClean="0">
                <a:solidFill>
                  <a:schemeClr val="accent5">
                    <a:lumMod val="50000"/>
                  </a:schemeClr>
                </a:solidFill>
                <a:latin typeface="Century Gothic" panose="020B0502020202020204" pitchFamily="34" charset="0"/>
              </a:rPr>
              <a:t>he/she is</a:t>
            </a:r>
            <a:endParaRPr lang="en-GB" sz="2400" dirty="0">
              <a:solidFill>
                <a:schemeClr val="accent5">
                  <a:lumMod val="50000"/>
                </a:schemeClr>
              </a:solidFill>
              <a:latin typeface="Century Gothic" panose="020B0502020202020204" pitchFamily="34" charset="0"/>
            </a:endParaRPr>
          </a:p>
        </p:txBody>
      </p:sp>
      <p:sp>
        <p:nvSpPr>
          <p:cNvPr id="38" name="TextBox 37"/>
          <p:cNvSpPr txBox="1"/>
          <p:nvPr/>
        </p:nvSpPr>
        <p:spPr>
          <a:xfrm>
            <a:off x="4397830" y="4628258"/>
            <a:ext cx="1428750"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r>
              <a:rPr lang="en-GB" sz="2400" dirty="0" smtClean="0">
                <a:solidFill>
                  <a:schemeClr val="accent5">
                    <a:lumMod val="50000"/>
                  </a:schemeClr>
                </a:solidFill>
                <a:latin typeface="Century Gothic" panose="020B0502020202020204" pitchFamily="34" charset="0"/>
              </a:rPr>
              <a:t>I am</a:t>
            </a:r>
            <a:endParaRPr lang="en-GB" sz="2400" dirty="0">
              <a:solidFill>
                <a:schemeClr val="accent5">
                  <a:lumMod val="50000"/>
                </a:schemeClr>
              </a:solidFill>
              <a:latin typeface="Century Gothic" panose="020B0502020202020204" pitchFamily="34" charset="0"/>
            </a:endParaRPr>
          </a:p>
        </p:txBody>
      </p:sp>
      <p:sp>
        <p:nvSpPr>
          <p:cNvPr id="39" name="TextBox 38"/>
          <p:cNvSpPr txBox="1"/>
          <p:nvPr/>
        </p:nvSpPr>
        <p:spPr>
          <a:xfrm>
            <a:off x="4398444" y="5521145"/>
            <a:ext cx="1510606"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r>
              <a:rPr lang="en-GB" sz="2400" dirty="0" smtClean="0">
                <a:solidFill>
                  <a:schemeClr val="accent5">
                    <a:lumMod val="50000"/>
                  </a:schemeClr>
                </a:solidFill>
                <a:latin typeface="Century Gothic" panose="020B0502020202020204" pitchFamily="34" charset="0"/>
              </a:rPr>
              <a:t>he/she is</a:t>
            </a:r>
            <a:endParaRPr lang="en-GB" sz="2400" dirty="0">
              <a:solidFill>
                <a:schemeClr val="accent5">
                  <a:lumMod val="50000"/>
                </a:schemeClr>
              </a:solidFill>
              <a:latin typeface="Century Gothic" panose="020B0502020202020204" pitchFamily="34" charset="0"/>
            </a:endParaRPr>
          </a:p>
        </p:txBody>
      </p:sp>
      <p:sp>
        <p:nvSpPr>
          <p:cNvPr id="40" name="TextBox 39"/>
          <p:cNvSpPr txBox="1"/>
          <p:nvPr/>
        </p:nvSpPr>
        <p:spPr>
          <a:xfrm>
            <a:off x="10632832" y="598087"/>
            <a:ext cx="1428750"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r>
              <a:rPr lang="en-GB" sz="2400" dirty="0" smtClean="0">
                <a:solidFill>
                  <a:schemeClr val="accent5">
                    <a:lumMod val="50000"/>
                  </a:schemeClr>
                </a:solidFill>
                <a:latin typeface="Century Gothic" panose="020B0502020202020204" pitchFamily="34" charset="0"/>
              </a:rPr>
              <a:t>I am</a:t>
            </a:r>
            <a:endParaRPr lang="en-GB" sz="2400" dirty="0">
              <a:solidFill>
                <a:schemeClr val="accent5">
                  <a:lumMod val="50000"/>
                </a:schemeClr>
              </a:solidFill>
              <a:latin typeface="Century Gothic" panose="020B0502020202020204" pitchFamily="34" charset="0"/>
            </a:endParaRPr>
          </a:p>
        </p:txBody>
      </p:sp>
      <p:sp>
        <p:nvSpPr>
          <p:cNvPr id="41" name="TextBox 40"/>
          <p:cNvSpPr txBox="1"/>
          <p:nvPr/>
        </p:nvSpPr>
        <p:spPr>
          <a:xfrm>
            <a:off x="10632832" y="1451355"/>
            <a:ext cx="1510606"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r>
              <a:rPr lang="en-GB" sz="2400" dirty="0" smtClean="0">
                <a:solidFill>
                  <a:schemeClr val="accent5">
                    <a:lumMod val="50000"/>
                  </a:schemeClr>
                </a:solidFill>
                <a:latin typeface="Century Gothic" panose="020B0502020202020204" pitchFamily="34" charset="0"/>
              </a:rPr>
              <a:t>he/she is</a:t>
            </a:r>
            <a:endParaRPr lang="en-GB" sz="2400" dirty="0">
              <a:solidFill>
                <a:schemeClr val="accent5">
                  <a:lumMod val="50000"/>
                </a:schemeClr>
              </a:solidFill>
              <a:latin typeface="Century Gothic" panose="020B0502020202020204" pitchFamily="34" charset="0"/>
            </a:endParaRPr>
          </a:p>
        </p:txBody>
      </p:sp>
      <p:sp>
        <p:nvSpPr>
          <p:cNvPr id="44" name="TextBox 43"/>
          <p:cNvSpPr txBox="1"/>
          <p:nvPr/>
        </p:nvSpPr>
        <p:spPr>
          <a:xfrm>
            <a:off x="10617729" y="2567175"/>
            <a:ext cx="1428750"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r>
              <a:rPr lang="en-GB" sz="2400" dirty="0" smtClean="0">
                <a:solidFill>
                  <a:schemeClr val="accent5">
                    <a:lumMod val="50000"/>
                  </a:schemeClr>
                </a:solidFill>
                <a:latin typeface="Century Gothic" panose="020B0502020202020204" pitchFamily="34" charset="0"/>
              </a:rPr>
              <a:t>I am</a:t>
            </a:r>
            <a:endParaRPr lang="en-GB" sz="2400" dirty="0">
              <a:solidFill>
                <a:schemeClr val="accent5">
                  <a:lumMod val="50000"/>
                </a:schemeClr>
              </a:solidFill>
              <a:latin typeface="Century Gothic" panose="020B0502020202020204" pitchFamily="34" charset="0"/>
            </a:endParaRPr>
          </a:p>
        </p:txBody>
      </p:sp>
      <p:sp>
        <p:nvSpPr>
          <p:cNvPr id="45" name="TextBox 44"/>
          <p:cNvSpPr txBox="1"/>
          <p:nvPr/>
        </p:nvSpPr>
        <p:spPr>
          <a:xfrm>
            <a:off x="10617729" y="3449670"/>
            <a:ext cx="1510606"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r>
              <a:rPr lang="en-GB" sz="2400" dirty="0" smtClean="0">
                <a:solidFill>
                  <a:schemeClr val="accent5">
                    <a:lumMod val="50000"/>
                  </a:schemeClr>
                </a:solidFill>
                <a:latin typeface="Century Gothic" panose="020B0502020202020204" pitchFamily="34" charset="0"/>
              </a:rPr>
              <a:t>he/she is</a:t>
            </a:r>
            <a:endParaRPr lang="en-GB" sz="2400" dirty="0">
              <a:solidFill>
                <a:schemeClr val="accent5">
                  <a:lumMod val="50000"/>
                </a:schemeClr>
              </a:solidFill>
              <a:latin typeface="Century Gothic" panose="020B0502020202020204" pitchFamily="34" charset="0"/>
            </a:endParaRPr>
          </a:p>
        </p:txBody>
      </p:sp>
      <p:sp>
        <p:nvSpPr>
          <p:cNvPr id="46" name="TextBox 45"/>
          <p:cNvSpPr txBox="1"/>
          <p:nvPr/>
        </p:nvSpPr>
        <p:spPr>
          <a:xfrm>
            <a:off x="10651882" y="4590697"/>
            <a:ext cx="1428750"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r>
              <a:rPr lang="en-GB" sz="2400" dirty="0" smtClean="0">
                <a:solidFill>
                  <a:schemeClr val="accent5">
                    <a:lumMod val="50000"/>
                  </a:schemeClr>
                </a:solidFill>
                <a:latin typeface="Century Gothic" panose="020B0502020202020204" pitchFamily="34" charset="0"/>
              </a:rPr>
              <a:t>I am</a:t>
            </a:r>
            <a:endParaRPr lang="en-GB" sz="2400" dirty="0">
              <a:solidFill>
                <a:schemeClr val="accent5">
                  <a:lumMod val="50000"/>
                </a:schemeClr>
              </a:solidFill>
              <a:latin typeface="Century Gothic" panose="020B0502020202020204" pitchFamily="34" charset="0"/>
            </a:endParaRPr>
          </a:p>
        </p:txBody>
      </p:sp>
      <p:sp>
        <p:nvSpPr>
          <p:cNvPr id="47" name="TextBox 46"/>
          <p:cNvSpPr txBox="1"/>
          <p:nvPr/>
        </p:nvSpPr>
        <p:spPr>
          <a:xfrm>
            <a:off x="10632832" y="5457938"/>
            <a:ext cx="1510606"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r>
              <a:rPr lang="en-GB" sz="2400" dirty="0" smtClean="0">
                <a:solidFill>
                  <a:schemeClr val="accent5">
                    <a:lumMod val="50000"/>
                  </a:schemeClr>
                </a:solidFill>
                <a:latin typeface="Century Gothic" panose="020B0502020202020204" pitchFamily="34" charset="0"/>
              </a:rPr>
              <a:t>he/she is</a:t>
            </a:r>
            <a:endParaRPr lang="en-GB" sz="2400" dirty="0">
              <a:solidFill>
                <a:schemeClr val="accent5">
                  <a:lumMod val="50000"/>
                </a:schemeClr>
              </a:solidFill>
              <a:latin typeface="Century Gothic" panose="020B0502020202020204" pitchFamily="34" charset="0"/>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1565" y="496927"/>
            <a:ext cx="498794" cy="519576"/>
          </a:xfrm>
          <a:prstGeom prst="rect">
            <a:avLst/>
          </a:prstGeom>
        </p:spPr>
      </p:pic>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8063" y="2551715"/>
            <a:ext cx="498794" cy="519576"/>
          </a:xfrm>
          <a:prstGeom prst="rect">
            <a:avLst/>
          </a:prstGeom>
        </p:spPr>
      </p:pic>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303" y="5492748"/>
            <a:ext cx="498794" cy="519576"/>
          </a:xfrm>
          <a:prstGeom prst="rect">
            <a:avLst/>
          </a:prstGeom>
        </p:spPr>
      </p:pic>
      <p:pic>
        <p:nvPicPr>
          <p:cNvPr id="51" name="Pictur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1083" y="1423829"/>
            <a:ext cx="498794" cy="519576"/>
          </a:xfrm>
          <a:prstGeom prst="rect">
            <a:avLst/>
          </a:prstGeom>
        </p:spPr>
      </p:pic>
      <p:pic>
        <p:nvPicPr>
          <p:cNvPr id="52" name="Picture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3128" y="2552809"/>
            <a:ext cx="498794" cy="519576"/>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8156" y="5496292"/>
            <a:ext cx="498794" cy="519576"/>
          </a:xfrm>
          <a:prstGeom prst="rect">
            <a:avLst/>
          </a:prstGeom>
        </p:spPr>
      </p:pic>
    </p:spTree>
    <p:extLst>
      <p:ext uri="{BB962C8B-B14F-4D97-AF65-F5344CB8AC3E}">
        <p14:creationId xmlns:p14="http://schemas.microsoft.com/office/powerpoint/2010/main" val="5134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p:nvPr/>
        </p:nvPicPr>
        <p:blipFill rotWithShape="1">
          <a:blip r:embed="rId3">
            <a:extLst>
              <a:ext uri="{28A0092B-C50C-407E-A947-70E740481C1C}">
                <a14:useLocalDpi xmlns:a14="http://schemas.microsoft.com/office/drawing/2010/main" val="0"/>
              </a:ext>
            </a:extLst>
          </a:blip>
          <a:srcRect l="20164" t="13929" r="26789" b="20765"/>
          <a:stretch/>
        </p:blipFill>
        <p:spPr bwMode="auto">
          <a:xfrm>
            <a:off x="76820" y="575499"/>
            <a:ext cx="6437775" cy="4688085"/>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10731829" y="-42"/>
            <a:ext cx="1928856" cy="400110"/>
          </a:xfrm>
          <a:prstGeom prst="rect">
            <a:avLst/>
          </a:prstGeom>
          <a:noFill/>
        </p:spPr>
        <p:txBody>
          <a:bodyPr wrap="square" rtlCol="0">
            <a:spAutoFit/>
          </a:bodyPr>
          <a:lstStyle/>
          <a:p>
            <a:pPr>
              <a:defRPr/>
            </a:pPr>
            <a:r>
              <a:rPr lang="en-GB" sz="2000" b="1" dirty="0" err="1" smtClean="0">
                <a:solidFill>
                  <a:srgbClr val="4472C4">
                    <a:lumMod val="50000"/>
                  </a:srgbClr>
                </a:solidFill>
                <a:latin typeface="Century Gothic" panose="020B0502020202020204" pitchFamily="34" charset="0"/>
              </a:rPr>
              <a:t>Escuchar</a:t>
            </a:r>
            <a:endParaRPr lang="en-GB" sz="2000" b="1" dirty="0">
              <a:solidFill>
                <a:srgbClr val="4472C4">
                  <a:lumMod val="50000"/>
                </a:srgbClr>
              </a:solidFill>
              <a:latin typeface="Century Gothic" panose="020B0502020202020204" pitchFamily="34" charset="0"/>
            </a:endParaRPr>
          </a:p>
        </p:txBody>
      </p:sp>
      <p:graphicFrame>
        <p:nvGraphicFramePr>
          <p:cNvPr id="21" name="Table 20"/>
          <p:cNvGraphicFramePr>
            <a:graphicFrameLocks noGrp="1"/>
          </p:cNvGraphicFramePr>
          <p:nvPr>
            <p:extLst/>
          </p:nvPr>
        </p:nvGraphicFramePr>
        <p:xfrm>
          <a:off x="7397585" y="477373"/>
          <a:ext cx="4752554" cy="4585072"/>
        </p:xfrm>
        <a:graphic>
          <a:graphicData uri="http://schemas.openxmlformats.org/drawingml/2006/table">
            <a:tbl>
              <a:tblPr firstRow="1" bandRow="1">
                <a:tableStyleId>{5940675A-B579-460E-94D1-54222C63F5DA}</a:tableStyleId>
              </a:tblPr>
              <a:tblGrid>
                <a:gridCol w="1074829">
                  <a:extLst>
                    <a:ext uri="{9D8B030D-6E8A-4147-A177-3AD203B41FA5}">
                      <a16:colId xmlns:a16="http://schemas.microsoft.com/office/drawing/2014/main" val="4133073199"/>
                    </a:ext>
                  </a:extLst>
                </a:gridCol>
                <a:gridCol w="1028759">
                  <a:extLst>
                    <a:ext uri="{9D8B030D-6E8A-4147-A177-3AD203B41FA5}">
                      <a16:colId xmlns:a16="http://schemas.microsoft.com/office/drawing/2014/main" val="2454398400"/>
                    </a:ext>
                  </a:extLst>
                </a:gridCol>
                <a:gridCol w="2648966">
                  <a:extLst>
                    <a:ext uri="{9D8B030D-6E8A-4147-A177-3AD203B41FA5}">
                      <a16:colId xmlns:a16="http://schemas.microsoft.com/office/drawing/2014/main" val="4288240880"/>
                    </a:ext>
                  </a:extLst>
                </a:gridCol>
              </a:tblGrid>
              <a:tr h="480216">
                <a:tc>
                  <a:txBody>
                    <a:bodyPr/>
                    <a:lstStyle/>
                    <a:p>
                      <a:pPr algn="ctr"/>
                      <a:r>
                        <a:rPr lang="en-GB" sz="2400" b="1" dirty="0" smtClean="0">
                          <a:solidFill>
                            <a:srgbClr val="115076"/>
                          </a:solidFill>
                          <a:latin typeface="Century Gothic" panose="020B0502020202020204" pitchFamily="34" charset="0"/>
                        </a:rPr>
                        <a:t>I am</a:t>
                      </a:r>
                      <a:endParaRPr lang="en-GB" sz="2400" b="1" dirty="0">
                        <a:solidFill>
                          <a:srgbClr val="115076"/>
                        </a:solidFill>
                        <a:latin typeface="Century Gothic" panose="020B0502020202020204" pitchFamily="34" charset="0"/>
                      </a:endParaRPr>
                    </a:p>
                  </a:txBody>
                  <a:tcPr anchor="ctr"/>
                </a:tc>
                <a:tc>
                  <a:txBody>
                    <a:bodyPr/>
                    <a:lstStyle/>
                    <a:p>
                      <a:pPr algn="ctr"/>
                      <a:r>
                        <a:rPr lang="en-GB" sz="2400" b="1" dirty="0" smtClean="0">
                          <a:solidFill>
                            <a:srgbClr val="115076"/>
                          </a:solidFill>
                          <a:latin typeface="Century Gothic" panose="020B0502020202020204" pitchFamily="34" charset="0"/>
                        </a:rPr>
                        <a:t>he is</a:t>
                      </a:r>
                      <a:endParaRPr lang="en-GB" sz="2400" b="1" dirty="0">
                        <a:solidFill>
                          <a:srgbClr val="115076"/>
                        </a:solidFill>
                        <a:latin typeface="Century Gothic" panose="020B0502020202020204" pitchFamily="34" charset="0"/>
                      </a:endParaRPr>
                    </a:p>
                  </a:txBody>
                  <a:tcPr anchor="ctr"/>
                </a:tc>
                <a:tc>
                  <a:txBody>
                    <a:bodyPr/>
                    <a:lstStyle/>
                    <a:p>
                      <a:pPr algn="ctr"/>
                      <a:r>
                        <a:rPr lang="en-GB" sz="2400" b="1" dirty="0" smtClean="0">
                          <a:solidFill>
                            <a:srgbClr val="115076"/>
                          </a:solidFill>
                          <a:latin typeface="Century Gothic" panose="020B0502020202020204" pitchFamily="34" charset="0"/>
                        </a:rPr>
                        <a:t>City</a:t>
                      </a:r>
                      <a:endParaRPr lang="en-GB" sz="2400" b="1"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3599983017"/>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124892771"/>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2994117280"/>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842325763"/>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2955243204"/>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3930033395"/>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697495991"/>
                  </a:ext>
                </a:extLst>
              </a:tr>
              <a:tr h="513107">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565162271"/>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764403110"/>
                  </a:ext>
                </a:extLst>
              </a:tr>
            </a:tbl>
          </a:graphicData>
        </a:graphic>
      </p:graphicFrame>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5105" y="949868"/>
            <a:ext cx="412997" cy="43020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0940" y="1480537"/>
            <a:ext cx="412997" cy="430204"/>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0940" y="1997878"/>
            <a:ext cx="412997" cy="430204"/>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364" y="2489338"/>
            <a:ext cx="412997" cy="430204"/>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4148" y="3012500"/>
            <a:ext cx="412997" cy="430204"/>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9452" y="3484256"/>
            <a:ext cx="412997" cy="430204"/>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943" y="4026916"/>
            <a:ext cx="412997" cy="430204"/>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0550" y="4563302"/>
            <a:ext cx="412997" cy="430204"/>
          </a:xfrm>
          <a:prstGeom prst="rect">
            <a:avLst/>
          </a:prstGeom>
        </p:spPr>
      </p:pic>
      <p:sp>
        <p:nvSpPr>
          <p:cNvPr id="30" name="TextBox 29"/>
          <p:cNvSpPr txBox="1"/>
          <p:nvPr/>
        </p:nvSpPr>
        <p:spPr>
          <a:xfrm>
            <a:off x="10095830" y="979095"/>
            <a:ext cx="2096170" cy="461665"/>
          </a:xfrm>
          <a:prstGeom prst="rect">
            <a:avLst/>
          </a:prstGeom>
          <a:noFill/>
        </p:spPr>
        <p:txBody>
          <a:bodyPr wrap="square" rtlCol="0">
            <a:spAutoFit/>
          </a:bodyPr>
          <a:lstStyle/>
          <a:p>
            <a:r>
              <a:rPr lang="en-GB" sz="2400" dirty="0" smtClean="0">
                <a:solidFill>
                  <a:srgbClr val="4472C4">
                    <a:lumMod val="50000"/>
                  </a:srgbClr>
                </a:solidFill>
                <a:latin typeface="Century Gothic" panose="020B0502020202020204" pitchFamily="34" charset="0"/>
              </a:rPr>
              <a:t>Granada</a:t>
            </a:r>
            <a:endParaRPr lang="en-GB" sz="2400" dirty="0">
              <a:solidFill>
                <a:srgbClr val="4472C4">
                  <a:lumMod val="50000"/>
                </a:srgbClr>
              </a:solidFill>
              <a:latin typeface="Century Gothic" panose="020B0502020202020204" pitchFamily="34" charset="0"/>
            </a:endParaRPr>
          </a:p>
        </p:txBody>
      </p:sp>
      <p:sp>
        <p:nvSpPr>
          <p:cNvPr id="32" name="TextBox 31"/>
          <p:cNvSpPr txBox="1"/>
          <p:nvPr/>
        </p:nvSpPr>
        <p:spPr>
          <a:xfrm>
            <a:off x="10246225" y="1493050"/>
            <a:ext cx="1736964" cy="474484"/>
          </a:xfrm>
          <a:prstGeom prst="rect">
            <a:avLst/>
          </a:prstGeom>
          <a:noFill/>
        </p:spPr>
        <p:txBody>
          <a:bodyPr wrap="square" rtlCol="0">
            <a:spAutoFit/>
          </a:bodyPr>
          <a:lstStyle/>
          <a:p>
            <a:r>
              <a:rPr lang="en-GB" sz="2400" dirty="0" smtClean="0">
                <a:solidFill>
                  <a:srgbClr val="4472C4">
                    <a:lumMod val="50000"/>
                  </a:srgbClr>
                </a:solidFill>
                <a:latin typeface="Century Gothic" panose="020B0502020202020204" pitchFamily="34" charset="0"/>
              </a:rPr>
              <a:t>Madrid</a:t>
            </a:r>
            <a:endParaRPr lang="en-GB" sz="2400" dirty="0">
              <a:solidFill>
                <a:srgbClr val="4472C4">
                  <a:lumMod val="50000"/>
                </a:srgbClr>
              </a:solidFill>
              <a:latin typeface="Century Gothic" panose="020B0502020202020204" pitchFamily="34" charset="0"/>
            </a:endParaRPr>
          </a:p>
        </p:txBody>
      </p:sp>
      <p:sp>
        <p:nvSpPr>
          <p:cNvPr id="33" name="TextBox 32"/>
          <p:cNvSpPr txBox="1"/>
          <p:nvPr/>
        </p:nvSpPr>
        <p:spPr>
          <a:xfrm>
            <a:off x="9947203" y="2021558"/>
            <a:ext cx="2244797" cy="461665"/>
          </a:xfrm>
          <a:prstGeom prst="rect">
            <a:avLst/>
          </a:prstGeom>
          <a:noFill/>
        </p:spPr>
        <p:txBody>
          <a:bodyPr wrap="square" rtlCol="0">
            <a:spAutoFit/>
          </a:bodyPr>
          <a:lstStyle/>
          <a:p>
            <a:r>
              <a:rPr lang="en-GB" sz="2400" dirty="0" smtClean="0">
                <a:solidFill>
                  <a:srgbClr val="4472C4">
                    <a:lumMod val="50000"/>
                  </a:srgbClr>
                </a:solidFill>
                <a:latin typeface="Century Gothic" panose="020B0502020202020204" pitchFamily="34" charset="0"/>
              </a:rPr>
              <a:t>Barcelona</a:t>
            </a:r>
            <a:endParaRPr lang="en-GB" sz="2400" dirty="0">
              <a:solidFill>
                <a:srgbClr val="4472C4">
                  <a:lumMod val="50000"/>
                </a:srgbClr>
              </a:solidFill>
              <a:latin typeface="Century Gothic" panose="020B0502020202020204" pitchFamily="34" charset="0"/>
            </a:endParaRPr>
          </a:p>
        </p:txBody>
      </p:sp>
      <p:sp>
        <p:nvSpPr>
          <p:cNvPr id="34" name="TextBox 33"/>
          <p:cNvSpPr txBox="1"/>
          <p:nvPr/>
        </p:nvSpPr>
        <p:spPr>
          <a:xfrm>
            <a:off x="9771394" y="2487054"/>
            <a:ext cx="2745042" cy="461665"/>
          </a:xfrm>
          <a:prstGeom prst="rect">
            <a:avLst/>
          </a:prstGeom>
          <a:noFill/>
        </p:spPr>
        <p:txBody>
          <a:bodyPr wrap="square" rtlCol="0">
            <a:spAutoFit/>
          </a:bodyPr>
          <a:lstStyle/>
          <a:p>
            <a:r>
              <a:rPr lang="en-GB" sz="2400" dirty="0" smtClean="0">
                <a:solidFill>
                  <a:srgbClr val="4472C4">
                    <a:lumMod val="50000"/>
                  </a:srgbClr>
                </a:solidFill>
                <a:latin typeface="Century Gothic" panose="020B0502020202020204" pitchFamily="34" charset="0"/>
              </a:rPr>
              <a:t>San </a:t>
            </a:r>
            <a:r>
              <a:rPr lang="en-GB" sz="2400" dirty="0" err="1" smtClean="0">
                <a:solidFill>
                  <a:srgbClr val="4472C4">
                    <a:lumMod val="50000"/>
                  </a:srgbClr>
                </a:solidFill>
                <a:latin typeface="Century Gothic" panose="020B0502020202020204" pitchFamily="34" charset="0"/>
              </a:rPr>
              <a:t>Sebastián</a:t>
            </a:r>
            <a:endParaRPr lang="en-GB" sz="2400" dirty="0">
              <a:solidFill>
                <a:srgbClr val="4472C4">
                  <a:lumMod val="50000"/>
                </a:srgbClr>
              </a:solidFill>
              <a:latin typeface="Century Gothic" panose="020B0502020202020204" pitchFamily="34" charset="0"/>
            </a:endParaRPr>
          </a:p>
        </p:txBody>
      </p:sp>
      <p:sp>
        <p:nvSpPr>
          <p:cNvPr id="35" name="TextBox 34"/>
          <p:cNvSpPr txBox="1"/>
          <p:nvPr/>
        </p:nvSpPr>
        <p:spPr>
          <a:xfrm>
            <a:off x="10223760" y="3034535"/>
            <a:ext cx="2745042" cy="474484"/>
          </a:xfrm>
          <a:prstGeom prst="rect">
            <a:avLst/>
          </a:prstGeom>
          <a:noFill/>
        </p:spPr>
        <p:txBody>
          <a:bodyPr wrap="square" rtlCol="0">
            <a:spAutoFit/>
          </a:bodyPr>
          <a:lstStyle/>
          <a:p>
            <a:r>
              <a:rPr lang="en-GB" sz="2400" dirty="0" smtClean="0">
                <a:solidFill>
                  <a:srgbClr val="4472C4">
                    <a:lumMod val="50000"/>
                  </a:srgbClr>
                </a:solidFill>
                <a:latin typeface="Century Gothic" panose="020B0502020202020204" pitchFamily="34" charset="0"/>
              </a:rPr>
              <a:t>Bilbao</a:t>
            </a:r>
            <a:endParaRPr lang="en-GB" sz="2400" dirty="0">
              <a:solidFill>
                <a:srgbClr val="4472C4">
                  <a:lumMod val="50000"/>
                </a:srgbClr>
              </a:solidFill>
              <a:latin typeface="Century Gothic" panose="020B0502020202020204" pitchFamily="34" charset="0"/>
            </a:endParaRPr>
          </a:p>
        </p:txBody>
      </p:sp>
      <p:sp>
        <p:nvSpPr>
          <p:cNvPr id="36" name="TextBox 35"/>
          <p:cNvSpPr txBox="1"/>
          <p:nvPr/>
        </p:nvSpPr>
        <p:spPr>
          <a:xfrm>
            <a:off x="9915643" y="3540034"/>
            <a:ext cx="2745042" cy="474484"/>
          </a:xfrm>
          <a:prstGeom prst="rect">
            <a:avLst/>
          </a:prstGeom>
          <a:noFill/>
        </p:spPr>
        <p:txBody>
          <a:bodyPr wrap="square" rtlCol="0">
            <a:spAutoFit/>
          </a:bodyPr>
          <a:lstStyle/>
          <a:p>
            <a:r>
              <a:rPr lang="en-GB" sz="2400" dirty="0" smtClean="0">
                <a:solidFill>
                  <a:srgbClr val="4472C4">
                    <a:lumMod val="50000"/>
                  </a:srgbClr>
                </a:solidFill>
                <a:latin typeface="Century Gothic" panose="020B0502020202020204" pitchFamily="34" charset="0"/>
              </a:rPr>
              <a:t>Córdoba</a:t>
            </a:r>
            <a:endParaRPr lang="en-GB" sz="2400" dirty="0">
              <a:solidFill>
                <a:srgbClr val="4472C4">
                  <a:lumMod val="50000"/>
                </a:srgbClr>
              </a:solidFill>
              <a:latin typeface="Century Gothic" panose="020B0502020202020204" pitchFamily="34" charset="0"/>
            </a:endParaRPr>
          </a:p>
        </p:txBody>
      </p:sp>
      <p:sp>
        <p:nvSpPr>
          <p:cNvPr id="37" name="TextBox 36"/>
          <p:cNvSpPr txBox="1"/>
          <p:nvPr/>
        </p:nvSpPr>
        <p:spPr>
          <a:xfrm>
            <a:off x="10053302" y="4111406"/>
            <a:ext cx="2745042" cy="474484"/>
          </a:xfrm>
          <a:prstGeom prst="rect">
            <a:avLst/>
          </a:prstGeom>
          <a:noFill/>
        </p:spPr>
        <p:txBody>
          <a:bodyPr wrap="square" rtlCol="0">
            <a:spAutoFit/>
          </a:bodyPr>
          <a:lstStyle/>
          <a:p>
            <a:r>
              <a:rPr lang="en-GB" sz="2400" dirty="0" smtClean="0">
                <a:solidFill>
                  <a:srgbClr val="4472C4">
                    <a:lumMod val="50000"/>
                  </a:srgbClr>
                </a:solidFill>
                <a:latin typeface="Century Gothic" panose="020B0502020202020204" pitchFamily="34" charset="0"/>
              </a:rPr>
              <a:t>Madrid</a:t>
            </a:r>
            <a:endParaRPr lang="en-GB" sz="2400" dirty="0">
              <a:solidFill>
                <a:srgbClr val="4472C4">
                  <a:lumMod val="50000"/>
                </a:srgbClr>
              </a:solidFill>
              <a:latin typeface="Century Gothic" panose="020B0502020202020204" pitchFamily="34" charset="0"/>
            </a:endParaRPr>
          </a:p>
        </p:txBody>
      </p:sp>
      <p:sp>
        <p:nvSpPr>
          <p:cNvPr id="38" name="TextBox 37"/>
          <p:cNvSpPr txBox="1"/>
          <p:nvPr/>
        </p:nvSpPr>
        <p:spPr>
          <a:xfrm>
            <a:off x="9771394" y="4574818"/>
            <a:ext cx="2745042" cy="474484"/>
          </a:xfrm>
          <a:prstGeom prst="rect">
            <a:avLst/>
          </a:prstGeom>
          <a:noFill/>
        </p:spPr>
        <p:txBody>
          <a:bodyPr wrap="square" rtlCol="0">
            <a:spAutoFit/>
          </a:bodyPr>
          <a:lstStyle/>
          <a:p>
            <a:r>
              <a:rPr lang="en-GB" sz="2400" dirty="0" smtClean="0">
                <a:solidFill>
                  <a:srgbClr val="4472C4">
                    <a:lumMod val="50000"/>
                  </a:srgbClr>
                </a:solidFill>
                <a:latin typeface="Century Gothic" panose="020B0502020202020204" pitchFamily="34" charset="0"/>
              </a:rPr>
              <a:t>Barcelona</a:t>
            </a:r>
            <a:endParaRPr lang="en-GB" sz="2400" dirty="0">
              <a:solidFill>
                <a:srgbClr val="4472C4">
                  <a:lumMod val="50000"/>
                </a:srgbClr>
              </a:solidFill>
              <a:latin typeface="Century Gothic" panose="020B0502020202020204" pitchFamily="34" charset="0"/>
            </a:endParaRPr>
          </a:p>
        </p:txBody>
      </p:sp>
      <p:sp>
        <p:nvSpPr>
          <p:cNvPr id="39" name="TextBox 38"/>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2" name="TextBox 1"/>
          <p:cNvSpPr txBox="1"/>
          <p:nvPr/>
        </p:nvSpPr>
        <p:spPr>
          <a:xfrm>
            <a:off x="3929492" y="5052903"/>
            <a:ext cx="9063046" cy="1200329"/>
          </a:xfrm>
          <a:prstGeom prst="rect">
            <a:avLst/>
          </a:prstGeom>
          <a:noFill/>
        </p:spPr>
        <p:txBody>
          <a:bodyPr wrap="square" rtlCol="0">
            <a:spAutoFit/>
          </a:bodyPr>
          <a:lstStyle/>
          <a:p>
            <a:r>
              <a:rPr lang="en-GB" sz="2400" b="1" dirty="0" smtClean="0">
                <a:solidFill>
                  <a:srgbClr val="115076"/>
                </a:solidFill>
                <a:latin typeface="Century Gothic" panose="020B0502020202020204" pitchFamily="34" charset="0"/>
              </a:rPr>
              <a:t>Sofia misses her boyfriend! </a:t>
            </a:r>
            <a:br>
              <a:rPr lang="en-GB" sz="2400" b="1" dirty="0" smtClean="0">
                <a:solidFill>
                  <a:srgbClr val="115076"/>
                </a:solidFill>
                <a:latin typeface="Century Gothic" panose="020B0502020202020204" pitchFamily="34" charset="0"/>
              </a:rPr>
            </a:br>
            <a:r>
              <a:rPr lang="en-GB" sz="2400" b="1" dirty="0" smtClean="0">
                <a:solidFill>
                  <a:srgbClr val="115076"/>
                </a:solidFill>
                <a:latin typeface="Century Gothic" panose="020B0502020202020204" pitchFamily="34" charset="0"/>
              </a:rPr>
              <a:t>She explains why - (</a:t>
            </a:r>
            <a:r>
              <a:rPr lang="en-GB" sz="2400" b="1" i="1" dirty="0" err="1" smtClean="0">
                <a:solidFill>
                  <a:srgbClr val="115076"/>
                </a:solidFill>
                <a:latin typeface="Century Gothic" panose="020B0502020202020204" pitchFamily="34" charset="0"/>
              </a:rPr>
              <a:t>estoy</a:t>
            </a:r>
            <a:r>
              <a:rPr lang="en-GB" sz="2400" b="1" dirty="0" smtClean="0">
                <a:solidFill>
                  <a:srgbClr val="115076"/>
                </a:solidFill>
                <a:latin typeface="Century Gothic" panose="020B0502020202020204" pitchFamily="34" charset="0"/>
              </a:rPr>
              <a:t> – I am), and (</a:t>
            </a:r>
            <a:r>
              <a:rPr lang="en-GB" sz="2400" b="1" i="1" dirty="0" err="1" smtClean="0">
                <a:solidFill>
                  <a:srgbClr val="115076"/>
                </a:solidFill>
                <a:latin typeface="Century Gothic" panose="020B0502020202020204" pitchFamily="34" charset="0"/>
              </a:rPr>
              <a:t>está</a:t>
            </a:r>
            <a:r>
              <a:rPr lang="en-GB" sz="2400" b="1" i="1" dirty="0" smtClean="0">
                <a:solidFill>
                  <a:srgbClr val="115076"/>
                </a:solidFill>
                <a:latin typeface="Century Gothic" panose="020B0502020202020204" pitchFamily="34" charset="0"/>
              </a:rPr>
              <a:t> </a:t>
            </a:r>
            <a:r>
              <a:rPr lang="en-GB" sz="2400" b="1" dirty="0" smtClean="0">
                <a:solidFill>
                  <a:srgbClr val="115076"/>
                </a:solidFill>
                <a:latin typeface="Century Gothic" panose="020B0502020202020204" pitchFamily="34" charset="0"/>
              </a:rPr>
              <a:t>- he is).</a:t>
            </a:r>
            <a:br>
              <a:rPr lang="en-GB" sz="2400" b="1" dirty="0" smtClean="0">
                <a:solidFill>
                  <a:srgbClr val="115076"/>
                </a:solidFill>
                <a:latin typeface="Century Gothic" panose="020B0502020202020204" pitchFamily="34" charset="0"/>
              </a:rPr>
            </a:br>
            <a:r>
              <a:rPr lang="en-GB" sz="2400" b="1" dirty="0" smtClean="0">
                <a:solidFill>
                  <a:srgbClr val="115076"/>
                </a:solidFill>
                <a:latin typeface="Century Gothic" panose="020B0502020202020204" pitchFamily="34" charset="0"/>
              </a:rPr>
              <a:t>Listen. Write ‘I’ or ‘he’ (and second time, the city.)</a:t>
            </a:r>
            <a:endParaRPr lang="en-GB" sz="2400" b="1" dirty="0">
              <a:solidFill>
                <a:srgbClr val="115076"/>
              </a:solidFill>
              <a:latin typeface="Century Gothic" panose="020B0502020202020204" pitchFamily="34" charset="0"/>
            </a:endParaRPr>
          </a:p>
        </p:txBody>
      </p:sp>
      <p:pic>
        <p:nvPicPr>
          <p:cNvPr id="40"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4413" y="3196806"/>
            <a:ext cx="1313229" cy="19179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8476" y="3513433"/>
            <a:ext cx="443606" cy="593472"/>
          </a:xfrm>
          <a:prstGeom prst="rect">
            <a:avLst/>
          </a:prstGeom>
        </p:spPr>
      </p:pic>
      <p:sp>
        <p:nvSpPr>
          <p:cNvPr id="57" name="Action Button: Custom 56">
            <a:hlinkClick r:id="" action="ppaction://noaction" highlightClick="1">
              <a:snd r:embed="rId7" name="W1_S34_1.wav"/>
            </a:hlinkClick>
          </p:cNvPr>
          <p:cNvSpPr/>
          <p:nvPr/>
        </p:nvSpPr>
        <p:spPr>
          <a:xfrm>
            <a:off x="6592712" y="949868"/>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white"/>
                </a:solidFill>
                <a:latin typeface="Century Gothic" panose="020B0502020202020204" pitchFamily="34" charset="0"/>
              </a:rPr>
              <a:t>1</a:t>
            </a:r>
            <a:endParaRPr lang="en-GB" sz="3600" b="1" dirty="0">
              <a:solidFill>
                <a:prstClr val="white"/>
              </a:solidFill>
              <a:latin typeface="Century Gothic" panose="020B0502020202020204" pitchFamily="34" charset="0"/>
            </a:endParaRPr>
          </a:p>
        </p:txBody>
      </p:sp>
      <p:sp>
        <p:nvSpPr>
          <p:cNvPr id="58" name="Action Button: Custom 57">
            <a:hlinkClick r:id="" action="ppaction://noaction" highlightClick="1">
              <a:snd r:embed="rId8" name="W1_S34_2.wav"/>
            </a:hlinkClick>
          </p:cNvPr>
          <p:cNvSpPr/>
          <p:nvPr/>
        </p:nvSpPr>
        <p:spPr>
          <a:xfrm>
            <a:off x="6585297" y="1450193"/>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white"/>
                </a:solidFill>
                <a:latin typeface="Century Gothic" panose="020B0502020202020204" pitchFamily="34" charset="0"/>
              </a:rPr>
              <a:t>2</a:t>
            </a:r>
            <a:endParaRPr lang="en-GB" sz="3600" b="1" dirty="0">
              <a:solidFill>
                <a:prstClr val="white"/>
              </a:solidFill>
              <a:latin typeface="Century Gothic" panose="020B0502020202020204" pitchFamily="34" charset="0"/>
            </a:endParaRPr>
          </a:p>
        </p:txBody>
      </p:sp>
      <p:sp>
        <p:nvSpPr>
          <p:cNvPr id="59" name="Action Button: Custom 58">
            <a:hlinkClick r:id="" action="ppaction://noaction" highlightClick="1">
              <a:snd r:embed="rId9" name="W1_S34_3.wav"/>
            </a:hlinkClick>
          </p:cNvPr>
          <p:cNvSpPr/>
          <p:nvPr/>
        </p:nvSpPr>
        <p:spPr>
          <a:xfrm>
            <a:off x="6595113" y="1967534"/>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white"/>
                </a:solidFill>
                <a:latin typeface="Century Gothic" panose="020B0502020202020204" pitchFamily="34" charset="0"/>
              </a:rPr>
              <a:t>3</a:t>
            </a:r>
            <a:endParaRPr lang="en-GB" sz="3600" b="1" dirty="0">
              <a:solidFill>
                <a:prstClr val="white"/>
              </a:solidFill>
              <a:latin typeface="Century Gothic" panose="020B0502020202020204" pitchFamily="34" charset="0"/>
            </a:endParaRPr>
          </a:p>
        </p:txBody>
      </p:sp>
      <p:sp>
        <p:nvSpPr>
          <p:cNvPr id="60" name="Action Button: Custom 59">
            <a:hlinkClick r:id="" action="ppaction://noaction" highlightClick="1">
              <a:snd r:embed="rId10" name="W1_34_4.wav"/>
            </a:hlinkClick>
          </p:cNvPr>
          <p:cNvSpPr/>
          <p:nvPr/>
        </p:nvSpPr>
        <p:spPr>
          <a:xfrm>
            <a:off x="6597117" y="2492552"/>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white"/>
                </a:solidFill>
                <a:latin typeface="Century Gothic" panose="020B0502020202020204" pitchFamily="34" charset="0"/>
              </a:rPr>
              <a:t>4</a:t>
            </a:r>
            <a:endParaRPr lang="en-GB" sz="3600" b="1" dirty="0">
              <a:solidFill>
                <a:prstClr val="white"/>
              </a:solidFill>
              <a:latin typeface="Century Gothic" panose="020B0502020202020204" pitchFamily="34" charset="0"/>
            </a:endParaRPr>
          </a:p>
        </p:txBody>
      </p:sp>
      <p:sp>
        <p:nvSpPr>
          <p:cNvPr id="61" name="Action Button: Custom 60">
            <a:hlinkClick r:id="" action="ppaction://noaction" highlightClick="1">
              <a:snd r:embed="rId11" name="W1_34_5.wav"/>
            </a:hlinkClick>
          </p:cNvPr>
          <p:cNvSpPr/>
          <p:nvPr/>
        </p:nvSpPr>
        <p:spPr>
          <a:xfrm>
            <a:off x="6599585" y="3006113"/>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white"/>
                </a:solidFill>
                <a:latin typeface="Century Gothic" panose="020B0502020202020204" pitchFamily="34" charset="0"/>
              </a:rPr>
              <a:t>5</a:t>
            </a:r>
            <a:endParaRPr lang="en-GB" sz="3600" b="1" dirty="0">
              <a:solidFill>
                <a:prstClr val="white"/>
              </a:solidFill>
              <a:latin typeface="Century Gothic" panose="020B0502020202020204" pitchFamily="34" charset="0"/>
            </a:endParaRPr>
          </a:p>
        </p:txBody>
      </p:sp>
      <p:sp>
        <p:nvSpPr>
          <p:cNvPr id="62" name="Action Button: Custom 61">
            <a:hlinkClick r:id="" action="ppaction://noaction" highlightClick="1">
              <a:snd r:embed="rId12" name="W1_S34_6.wav"/>
            </a:hlinkClick>
          </p:cNvPr>
          <p:cNvSpPr/>
          <p:nvPr/>
        </p:nvSpPr>
        <p:spPr>
          <a:xfrm>
            <a:off x="6599585" y="3534303"/>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white"/>
                </a:solidFill>
                <a:latin typeface="Century Gothic" panose="020B0502020202020204" pitchFamily="34" charset="0"/>
              </a:rPr>
              <a:t>6</a:t>
            </a:r>
            <a:endParaRPr lang="en-GB" sz="3600" b="1" dirty="0">
              <a:solidFill>
                <a:prstClr val="white"/>
              </a:solidFill>
              <a:latin typeface="Century Gothic" panose="020B0502020202020204" pitchFamily="34" charset="0"/>
            </a:endParaRPr>
          </a:p>
        </p:txBody>
      </p:sp>
      <p:sp>
        <p:nvSpPr>
          <p:cNvPr id="63" name="Action Button: Custom 62">
            <a:hlinkClick r:id="" action="ppaction://noaction" highlightClick="1">
              <a:snd r:embed="rId13" name="W1_S34_7.wav"/>
            </a:hlinkClick>
          </p:cNvPr>
          <p:cNvSpPr/>
          <p:nvPr/>
        </p:nvSpPr>
        <p:spPr>
          <a:xfrm>
            <a:off x="6599585" y="4048157"/>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white"/>
                </a:solidFill>
                <a:latin typeface="Century Gothic" panose="020B0502020202020204" pitchFamily="34" charset="0"/>
              </a:rPr>
              <a:t>7</a:t>
            </a:r>
            <a:endParaRPr lang="en-GB" sz="3600" b="1" dirty="0">
              <a:solidFill>
                <a:prstClr val="white"/>
              </a:solidFill>
              <a:latin typeface="Century Gothic" panose="020B0502020202020204" pitchFamily="34" charset="0"/>
            </a:endParaRPr>
          </a:p>
        </p:txBody>
      </p:sp>
      <p:sp>
        <p:nvSpPr>
          <p:cNvPr id="64" name="Action Button: Custom 63">
            <a:hlinkClick r:id="" action="ppaction://noaction" highlightClick="1">
              <a:snd r:embed="rId14" name="W1_S34_8.wav"/>
            </a:hlinkClick>
          </p:cNvPr>
          <p:cNvSpPr/>
          <p:nvPr/>
        </p:nvSpPr>
        <p:spPr>
          <a:xfrm>
            <a:off x="6603990" y="4559568"/>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white"/>
                </a:solidFill>
                <a:latin typeface="Century Gothic" panose="020B0502020202020204" pitchFamily="34" charset="0"/>
              </a:rPr>
              <a:t>8</a:t>
            </a:r>
            <a:endParaRPr lang="en-GB" sz="36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52147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P spid="35" grpId="0"/>
      <p:bldP spid="36" grpId="0"/>
      <p:bldP spid="37"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estar</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3038170" y="3375258"/>
            <a:ext cx="5414904" cy="186204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está</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Action Button: Help 10">
            <a:hlinkClick r:id="" action="ppaction://noaction" highlightClick="1"/>
          </p:cNvPr>
          <p:cNvSpPr/>
          <p:nvPr/>
        </p:nvSpPr>
        <p:spPr>
          <a:xfrm>
            <a:off x="2495652" y="5103374"/>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TextBox 11">
            <a:extLst>
              <a:ext uri="{FF2B5EF4-FFF2-40B4-BE49-F238E27FC236}">
                <a16:creationId xmlns:a16="http://schemas.microsoft.com/office/drawing/2014/main" id="{7B06D315-C027-F44A-A7E0-73382BD0DDBC}"/>
              </a:ext>
            </a:extLst>
          </p:cNvPr>
          <p:cNvSpPr txBox="1"/>
          <p:nvPr/>
        </p:nvSpPr>
        <p:spPr>
          <a:xfrm>
            <a:off x="4291237" y="2168684"/>
            <a:ext cx="6434076"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be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 being] (location</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state)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4B0A9559-0975-4240-B1C1-F00A3BDAD28E}"/>
              </a:ext>
            </a:extLst>
          </p:cNvPr>
          <p:cNvSpPr txBox="1"/>
          <p:nvPr/>
        </p:nvSpPr>
        <p:spPr>
          <a:xfrm>
            <a:off x="4663770" y="5049997"/>
            <a:ext cx="5414904"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is]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location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state)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6528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STA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4" name="est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872"/>
            <a:ext cx="6484584" cy="1325563"/>
          </a:xfrm>
        </p:spPr>
        <p:txBody>
          <a:bodyPr>
            <a:normAutofit/>
          </a:bodyPr>
          <a:lstStyle/>
          <a:p>
            <a:r>
              <a:rPr lang="en-GB" sz="3600" b="1" dirty="0" smtClean="0">
                <a:solidFill>
                  <a:schemeClr val="bg1"/>
                </a:solidFill>
              </a:rPr>
              <a:t>¡A </a:t>
            </a:r>
            <a:r>
              <a:rPr lang="en-GB" sz="3600" b="1" dirty="0" err="1" smtClean="0">
                <a:solidFill>
                  <a:schemeClr val="bg1"/>
                </a:solidFill>
              </a:rPr>
              <a:t>hablar</a:t>
            </a:r>
            <a:r>
              <a:rPr lang="en-GB" sz="3600" b="1" dirty="0" smtClean="0">
                <a:solidFill>
                  <a:schemeClr val="bg1"/>
                </a:solidFill>
              </a:rPr>
              <a:t>!</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schemeClr val="bg1"/>
                </a:solidFill>
                <a:latin typeface="Century Gothic" panose="020B0502020202020204" pitchFamily="34" charset="0"/>
              </a:rPr>
              <a:t>Victoria Hobson</a:t>
            </a:r>
            <a:endParaRPr lang="en-GB" sz="1200" dirty="0">
              <a:solidFill>
                <a:schemeClr val="bg1"/>
              </a:solidFill>
              <a:latin typeface="Century Gothic" panose="020B0502020202020204" pitchFamily="34" charset="0"/>
            </a:endParaRPr>
          </a:p>
        </p:txBody>
      </p:sp>
      <p:sp>
        <p:nvSpPr>
          <p:cNvPr id="7" name="Rectangle 6"/>
          <p:cNvSpPr/>
          <p:nvPr/>
        </p:nvSpPr>
        <p:spPr>
          <a:xfrm>
            <a:off x="689889" y="4485476"/>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Partner B</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8" name="Oval Callout 7">
            <a:extLst>
              <a:ext uri="{FF2B5EF4-FFF2-40B4-BE49-F238E27FC236}">
                <a16:creationId xmlns:a16="http://schemas.microsoft.com/office/drawing/2014/main" id="{CA1DAED4-E058-054F-963D-F66C7EAD5CDA}"/>
              </a:ext>
            </a:extLst>
          </p:cNvPr>
          <p:cNvSpPr/>
          <p:nvPr/>
        </p:nvSpPr>
        <p:spPr>
          <a:xfrm>
            <a:off x="7503115" y="4553189"/>
            <a:ext cx="3869708" cy="1439279"/>
          </a:xfrm>
          <a:prstGeom prst="wedgeEllipseCallout">
            <a:avLst>
              <a:gd name="adj1" fmla="val -55828"/>
              <a:gd name="adj2" fmla="val 11165"/>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smtClean="0">
                <a:solidFill>
                  <a:prstClr val="white"/>
                </a:solidFill>
                <a:latin typeface="Century Gothic" panose="020B0502020202020204" pitchFamily="34" charset="0"/>
              </a:rPr>
              <a:t>translation</a:t>
            </a:r>
            <a:endParaRPr kumimoji="0" lang="en-US" sz="36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9" name="Picture 8" descr="C:\Users\wdj\Google Drive\Primary\Y5 SoW\From Tracy\Pronouns\h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2528" y="2159824"/>
            <a:ext cx="1840230" cy="1362075"/>
          </a:xfrm>
          <a:prstGeom prst="rect">
            <a:avLst/>
          </a:prstGeom>
          <a:noFill/>
          <a:ln>
            <a:noFill/>
          </a:ln>
          <a:extLst/>
        </p:spPr>
      </p:pic>
      <p:sp>
        <p:nvSpPr>
          <p:cNvPr id="11" name="Rectangle 10"/>
          <p:cNvSpPr/>
          <p:nvPr/>
        </p:nvSpPr>
        <p:spPr>
          <a:xfrm>
            <a:off x="1064851" y="3503669"/>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22225">
                  <a:solidFill>
                    <a:srgbClr val="ED7D31"/>
                  </a:solidFill>
                  <a:prstDash val="solid"/>
                </a:ln>
                <a:solidFill>
                  <a:srgbClr val="ED7D31">
                    <a:lumMod val="40000"/>
                    <a:lumOff val="60000"/>
                  </a:srgbClr>
                </a:solidFill>
                <a:latin typeface="Century Gothic" panose="020B0502020202020204" pitchFamily="34" charset="0"/>
              </a:rPr>
              <a:t>E</a:t>
            </a:r>
            <a:r>
              <a:rPr lang="en-US" sz="5400" b="1" noProof="0" dirty="0" err="1" smtClean="0">
                <a:ln w="22225">
                  <a:solidFill>
                    <a:srgbClr val="ED7D31"/>
                  </a:solidFill>
                  <a:prstDash val="solid"/>
                </a:ln>
                <a:solidFill>
                  <a:srgbClr val="ED7D31">
                    <a:lumMod val="40000"/>
                    <a:lumOff val="60000"/>
                  </a:srgbClr>
                </a:solidFill>
                <a:latin typeface="Century Gothic" panose="020B0502020202020204" pitchFamily="34" charset="0"/>
              </a:rPr>
              <a:t>stá</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12" name="Rectangle 11"/>
          <p:cNvSpPr/>
          <p:nvPr/>
        </p:nvSpPr>
        <p:spPr>
          <a:xfrm>
            <a:off x="3757834" y="3499021"/>
            <a:ext cx="456801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err="1" smtClean="0">
                <a:ln w="22225">
                  <a:solidFill>
                    <a:srgbClr val="ED7D31"/>
                  </a:solidFill>
                  <a:prstDash val="solid"/>
                </a:ln>
                <a:solidFill>
                  <a:srgbClr val="ED7D31">
                    <a:lumMod val="40000"/>
                    <a:lumOff val="60000"/>
                  </a:srgbClr>
                </a:solidFill>
                <a:latin typeface="Century Gothic" panose="020B0502020202020204" pitchFamily="34" charset="0"/>
              </a:rPr>
              <a:t>en</a:t>
            </a:r>
            <a:r>
              <a:rPr lang="en-US" sz="5400" b="1" noProof="0" dirty="0" smtClean="0">
                <a:ln w="22225">
                  <a:solidFill>
                    <a:srgbClr val="ED7D31"/>
                  </a:solidFill>
                  <a:prstDash val="solid"/>
                </a:ln>
                <a:solidFill>
                  <a:srgbClr val="ED7D31">
                    <a:lumMod val="40000"/>
                    <a:lumOff val="60000"/>
                  </a:srgbClr>
                </a:solidFill>
                <a:latin typeface="Century Gothic" panose="020B0502020202020204" pitchFamily="34" charset="0"/>
              </a:rPr>
              <a:t> Granada.</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13" name="Rectangle 12"/>
          <p:cNvSpPr/>
          <p:nvPr/>
        </p:nvSpPr>
        <p:spPr>
          <a:xfrm>
            <a:off x="1064851" y="5436028"/>
            <a:ext cx="647894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H</a:t>
            </a:r>
            <a:r>
              <a:rPr lang="en-US" sz="5400" b="1" dirty="0" smtClean="0">
                <a:ln w="22225">
                  <a:solidFill>
                    <a:srgbClr val="ED7D31"/>
                  </a:solidFill>
                  <a:prstDash val="solid"/>
                </a:ln>
                <a:solidFill>
                  <a:srgbClr val="ED7D31">
                    <a:lumMod val="40000"/>
                    <a:lumOff val="60000"/>
                  </a:srgbClr>
                </a:solidFill>
                <a:latin typeface="Century Gothic" panose="020B0502020202020204" pitchFamily="34" charset="0"/>
              </a:rPr>
              <a:t>e is in Granada.</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14" name="Oval Callout 13">
            <a:extLst>
              <a:ext uri="{FF2B5EF4-FFF2-40B4-BE49-F238E27FC236}">
                <a16:creationId xmlns:a16="http://schemas.microsoft.com/office/drawing/2014/main" id="{CA1DAED4-E058-054F-963D-F66C7EAD5CDA}"/>
              </a:ext>
            </a:extLst>
          </p:cNvPr>
          <p:cNvSpPr/>
          <p:nvPr/>
        </p:nvSpPr>
        <p:spPr>
          <a:xfrm>
            <a:off x="6649156" y="1042186"/>
            <a:ext cx="4723667" cy="1439279"/>
          </a:xfrm>
          <a:prstGeom prst="wedgeEllipseCallout">
            <a:avLst>
              <a:gd name="adj1" fmla="val -50861"/>
              <a:gd name="adj2" fmla="val 31441"/>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entury Gothic" panose="020B0502020202020204" pitchFamily="34" charset="0"/>
              </a:rPr>
              <a:t>(</a:t>
            </a:r>
            <a:r>
              <a:rPr lang="en-US" sz="3600" dirty="0" smtClean="0">
                <a:solidFill>
                  <a:prstClr val="white"/>
                </a:solidFill>
                <a:latin typeface="Century Gothic" panose="020B0502020202020204" pitchFamily="34" charset="0"/>
              </a:rPr>
              <a:t>verb)</a:t>
            </a:r>
            <a:r>
              <a:rPr kumimoji="0" lang="en-US" sz="3600" b="0" i="0" u="none" strike="noStrike" kern="1200" cap="none" spc="0" normalizeH="0" baseline="0" noProof="0" dirty="0" smtClean="0">
                <a:ln>
                  <a:noFill/>
                </a:ln>
                <a:solidFill>
                  <a:prstClr val="white"/>
                </a:solidFill>
                <a:effectLst/>
                <a:uLnTx/>
                <a:uFillTx/>
                <a:latin typeface="Century Gothic" panose="020B0502020202020204" pitchFamily="34" charset="0"/>
              </a:rPr>
              <a:t> +(</a:t>
            </a:r>
            <a:r>
              <a:rPr lang="en-US" sz="3600" dirty="0" smtClean="0">
                <a:solidFill>
                  <a:prstClr val="white"/>
                </a:solidFill>
                <a:latin typeface="Century Gothic" panose="020B0502020202020204" pitchFamily="34" charset="0"/>
              </a:rPr>
              <a:t>city</a:t>
            </a:r>
            <a:r>
              <a:rPr kumimoji="0" lang="en-US" sz="3600" b="0" i="0" u="none" strike="noStrike" kern="1200" cap="none" spc="0" normalizeH="0" baseline="0" noProof="0" dirty="0" smtClean="0">
                <a:ln>
                  <a:noFill/>
                </a:ln>
                <a:solidFill>
                  <a:prstClr val="white"/>
                </a:solidFill>
                <a:effectLst/>
                <a:uLnTx/>
                <a:uFillTx/>
                <a:latin typeface="Century Gothic" panose="020B0502020202020204" pitchFamily="34" charset="0"/>
              </a:rPr>
              <a:t>)</a:t>
            </a:r>
            <a:endParaRPr kumimoji="0" lang="en-US" sz="36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5" name="Rectangle 14"/>
          <p:cNvSpPr/>
          <p:nvPr/>
        </p:nvSpPr>
        <p:spPr>
          <a:xfrm>
            <a:off x="689889" y="1086785"/>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Partner A</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16" name="Rectangle 15"/>
          <p:cNvSpPr/>
          <p:nvPr/>
        </p:nvSpPr>
        <p:spPr>
          <a:xfrm>
            <a:off x="4209064" y="2533616"/>
            <a:ext cx="2440092" cy="707886"/>
          </a:xfrm>
          <a:prstGeom prst="rect">
            <a:avLst/>
          </a:prstGeom>
          <a:noFill/>
          <a:ln>
            <a:solidFill>
              <a:schemeClr val="tx1"/>
            </a:solidFill>
          </a:ln>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a:t>
            </a:r>
            <a:r>
              <a:rPr lang="en-US" sz="4000" b="1" dirty="0" smtClean="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Tree>
    <p:extLst>
      <p:ext uri="{BB962C8B-B14F-4D97-AF65-F5344CB8AC3E}">
        <p14:creationId xmlns:p14="http://schemas.microsoft.com/office/powerpoint/2010/main" val="174957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2" grpId="0"/>
      <p:bldP spid="13" grpId="0"/>
      <p:bldP spid="14" grpId="0" animBg="1"/>
      <p:bldP spid="15"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TextBox 10"/>
          <p:cNvSpPr txBox="1"/>
          <p:nvPr/>
        </p:nvSpPr>
        <p:spPr>
          <a:xfrm>
            <a:off x="407573" y="2578469"/>
            <a:ext cx="6886222" cy="707886"/>
          </a:xfrm>
          <a:prstGeom prst="rect">
            <a:avLst/>
          </a:prstGeom>
          <a:noFill/>
        </p:spPr>
        <p:txBody>
          <a:bodyPr wrap="square" rtlCol="0">
            <a:spAutoFit/>
          </a:bodyPr>
          <a:lstStyle/>
          <a:p>
            <a:r>
              <a:rPr lang="en-GB" sz="4000" b="1" dirty="0" smtClean="0">
                <a:solidFill>
                  <a:prstClr val="white"/>
                </a:solidFill>
                <a:latin typeface="Century Gothic" panose="020B0502020202020204" pitchFamily="34" charset="0"/>
              </a:rPr>
              <a:t>Describing locations</a:t>
            </a:r>
            <a:endParaRPr lang="en-GB" sz="4000" b="1" dirty="0">
              <a:solidFill>
                <a:prstClr val="white"/>
              </a:solidFill>
              <a:latin typeface="Century Gothic" panose="020B0502020202020204" pitchFamily="34" charset="0"/>
            </a:endParaRPr>
          </a:p>
        </p:txBody>
      </p:sp>
      <p:sp>
        <p:nvSpPr>
          <p:cNvPr id="12" name="Title 3"/>
          <p:cNvSpPr txBox="1">
            <a:spLocks/>
          </p:cNvSpPr>
          <p:nvPr/>
        </p:nvSpPr>
        <p:spPr>
          <a:xfrm>
            <a:off x="392050" y="3286355"/>
            <a:ext cx="7961489"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err="1" smtClean="0">
                <a:solidFill>
                  <a:prstClr val="white"/>
                </a:solidFill>
                <a:latin typeface="Century Gothic" panose="020B0502020202020204" pitchFamily="34" charset="0"/>
              </a:rPr>
              <a:t>Estar</a:t>
            </a:r>
            <a:r>
              <a:rPr lang="en-GB" sz="3200" dirty="0" smtClean="0">
                <a:solidFill>
                  <a:prstClr val="white"/>
                </a:solidFill>
                <a:latin typeface="Century Gothic" panose="020B0502020202020204" pitchFamily="34" charset="0"/>
              </a:rPr>
              <a:t>: to be, being [location]</a:t>
            </a:r>
          </a:p>
          <a:p>
            <a:r>
              <a:rPr lang="en-GB" sz="3200" dirty="0" smtClean="0">
                <a:solidFill>
                  <a:prstClr val="white"/>
                </a:solidFill>
                <a:latin typeface="Century Gothic" panose="020B0502020202020204" pitchFamily="34" charset="0"/>
              </a:rPr>
              <a:t>I am &amp; you are</a:t>
            </a:r>
            <a:endParaRPr lang="en-GB" sz="3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694704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82286" y="-50756"/>
            <a:ext cx="6484584" cy="1325563"/>
          </a:xfrm>
        </p:spPr>
        <p:txBody>
          <a:bodyPr>
            <a:normAutofit/>
          </a:bodyPr>
          <a:lstStyle/>
          <a:p>
            <a:r>
              <a:rPr lang="en-GB" sz="3600" b="1" dirty="0" err="1" smtClean="0">
                <a:solidFill>
                  <a:schemeClr val="bg1"/>
                </a:solidFill>
              </a:rPr>
              <a:t>Estar</a:t>
            </a:r>
            <a:r>
              <a:rPr lang="en-GB" sz="3600" b="1" dirty="0" smtClean="0">
                <a:solidFill>
                  <a:schemeClr val="bg1"/>
                </a:solidFill>
              </a:rPr>
              <a:t>: I am &amp; you are</a:t>
            </a:r>
            <a:endParaRPr lang="en-GB" sz="3600" b="1" dirty="0">
              <a:solidFill>
                <a:schemeClr val="bg1"/>
              </a:solidFill>
            </a:endParaRPr>
          </a:p>
        </p:txBody>
      </p:sp>
      <p:sp>
        <p:nvSpPr>
          <p:cNvPr id="6" name="TextBox 5"/>
          <p:cNvSpPr txBox="1"/>
          <p:nvPr/>
        </p:nvSpPr>
        <p:spPr>
          <a:xfrm>
            <a:off x="246111" y="1239104"/>
            <a:ext cx="11469596" cy="523220"/>
          </a:xfrm>
          <a:prstGeom prst="rect">
            <a:avLst/>
          </a:prstGeom>
          <a:noFill/>
        </p:spPr>
        <p:txBody>
          <a:bodyPr wrap="square" rtlCol="0">
            <a:spAutoFit/>
          </a:bodyPr>
          <a:lstStyle/>
          <a:p>
            <a:pPr>
              <a:defRPr/>
            </a:pPr>
            <a:r>
              <a:rPr lang="en-GB" sz="2800" b="1" dirty="0" err="1" smtClean="0">
                <a:solidFill>
                  <a:srgbClr val="4472C4">
                    <a:lumMod val="50000"/>
                  </a:srgbClr>
                </a:solidFill>
                <a:latin typeface="Century Gothic" panose="020B0502020202020204" pitchFamily="34" charset="0"/>
              </a:rPr>
              <a:t>Estar</a:t>
            </a:r>
            <a:r>
              <a:rPr lang="en-GB" sz="2800" dirty="0" smtClean="0">
                <a:solidFill>
                  <a:srgbClr val="4472C4">
                    <a:lumMod val="50000"/>
                  </a:srgbClr>
                </a:solidFill>
                <a:latin typeface="Century Gothic" panose="020B0502020202020204" pitchFamily="34" charset="0"/>
              </a:rPr>
              <a:t> means…</a:t>
            </a:r>
            <a:endParaRPr lang="en-GB" sz="2800" dirty="0">
              <a:solidFill>
                <a:srgbClr val="4472C4">
                  <a:lumMod val="50000"/>
                </a:srgbClr>
              </a:solidFill>
              <a:latin typeface="Century Gothic" panose="020B0502020202020204" pitchFamily="34" charset="0"/>
            </a:endParaRPr>
          </a:p>
        </p:txBody>
      </p:sp>
      <p:sp>
        <p:nvSpPr>
          <p:cNvPr id="7" name="TextBox 6"/>
          <p:cNvSpPr txBox="1"/>
          <p:nvPr/>
        </p:nvSpPr>
        <p:spPr>
          <a:xfrm>
            <a:off x="407869" y="2072406"/>
            <a:ext cx="2220685" cy="584775"/>
          </a:xfrm>
          <a:prstGeom prst="rect">
            <a:avLst/>
          </a:prstGeom>
          <a:noFill/>
        </p:spPr>
        <p:txBody>
          <a:bodyPr wrap="square" rtlCol="0">
            <a:spAutoFit/>
          </a:bodyPr>
          <a:lstStyle/>
          <a:p>
            <a:pPr>
              <a:defRPr/>
            </a:pPr>
            <a:r>
              <a:rPr lang="en-GB" sz="3200" b="1" dirty="0" err="1" smtClean="0">
                <a:solidFill>
                  <a:srgbClr val="4472C4">
                    <a:lumMod val="50000"/>
                  </a:srgbClr>
                </a:solidFill>
                <a:latin typeface="Century Gothic" panose="020B0502020202020204" pitchFamily="34" charset="0"/>
              </a:rPr>
              <a:t>Estoy</a:t>
            </a:r>
            <a:endParaRPr lang="en-GB" sz="3200" b="1" dirty="0">
              <a:solidFill>
                <a:srgbClr val="4472C4">
                  <a:lumMod val="50000"/>
                </a:srgbClr>
              </a:solidFill>
              <a:latin typeface="Century Gothic" panose="020B0502020202020204" pitchFamily="34" charset="0"/>
            </a:endParaRPr>
          </a:p>
        </p:txBody>
      </p:sp>
      <p:sp>
        <p:nvSpPr>
          <p:cNvPr id="8" name="TextBox 7"/>
          <p:cNvSpPr txBox="1"/>
          <p:nvPr/>
        </p:nvSpPr>
        <p:spPr>
          <a:xfrm>
            <a:off x="1931125" y="2075984"/>
            <a:ext cx="2220685" cy="584775"/>
          </a:xfrm>
          <a:prstGeom prst="rect">
            <a:avLst/>
          </a:prstGeom>
          <a:noFill/>
        </p:spPr>
        <p:txBody>
          <a:bodyPr wrap="square" rtlCol="0">
            <a:spAutoFit/>
          </a:bodyPr>
          <a:lstStyle/>
          <a:p>
            <a:pPr>
              <a:defRPr/>
            </a:pPr>
            <a:r>
              <a:rPr lang="en-GB" sz="3200" b="1" dirty="0" smtClean="0">
                <a:solidFill>
                  <a:srgbClr val="4472C4">
                    <a:lumMod val="50000"/>
                  </a:srgbClr>
                </a:solidFill>
                <a:latin typeface="Century Gothic" panose="020B0502020202020204" pitchFamily="34" charset="0"/>
              </a:rPr>
              <a:t>I am</a:t>
            </a:r>
            <a:endParaRPr lang="en-GB" sz="3200" b="1" dirty="0">
              <a:solidFill>
                <a:srgbClr val="4472C4">
                  <a:lumMod val="50000"/>
                </a:srgbClr>
              </a:solidFill>
              <a:latin typeface="Century Gothic" panose="020B0502020202020204" pitchFamily="34" charset="0"/>
            </a:endParaRPr>
          </a:p>
        </p:txBody>
      </p:sp>
      <p:sp>
        <p:nvSpPr>
          <p:cNvPr id="9" name="TextBox 8"/>
          <p:cNvSpPr txBox="1"/>
          <p:nvPr/>
        </p:nvSpPr>
        <p:spPr>
          <a:xfrm>
            <a:off x="5550064" y="1924928"/>
            <a:ext cx="2220685" cy="584775"/>
          </a:xfrm>
          <a:prstGeom prst="rect">
            <a:avLst/>
          </a:prstGeom>
          <a:noFill/>
        </p:spPr>
        <p:txBody>
          <a:bodyPr wrap="square" rtlCol="0">
            <a:spAutoFit/>
          </a:bodyPr>
          <a:lstStyle/>
          <a:p>
            <a:pPr>
              <a:defRPr/>
            </a:pPr>
            <a:r>
              <a:rPr lang="en-GB" sz="3200" b="1" dirty="0" err="1" smtClean="0">
                <a:solidFill>
                  <a:srgbClr val="4472C4">
                    <a:lumMod val="50000"/>
                  </a:srgbClr>
                </a:solidFill>
                <a:latin typeface="Century Gothic" panose="020B0502020202020204" pitchFamily="34" charset="0"/>
              </a:rPr>
              <a:t>Está</a:t>
            </a:r>
            <a:endParaRPr lang="en-GB" sz="3200" b="1" dirty="0" smtClean="0">
              <a:solidFill>
                <a:srgbClr val="4472C4">
                  <a:lumMod val="50000"/>
                </a:srgbClr>
              </a:solidFill>
              <a:latin typeface="Century Gothic" panose="020B0502020202020204" pitchFamily="34" charset="0"/>
            </a:endParaRPr>
          </a:p>
        </p:txBody>
      </p:sp>
      <p:sp>
        <p:nvSpPr>
          <p:cNvPr id="10" name="TextBox 9"/>
          <p:cNvSpPr txBox="1"/>
          <p:nvPr/>
        </p:nvSpPr>
        <p:spPr>
          <a:xfrm>
            <a:off x="7162254" y="1945061"/>
            <a:ext cx="3259217" cy="584775"/>
          </a:xfrm>
          <a:prstGeom prst="rect">
            <a:avLst/>
          </a:prstGeom>
          <a:noFill/>
        </p:spPr>
        <p:txBody>
          <a:bodyPr wrap="square" rtlCol="0">
            <a:spAutoFit/>
          </a:bodyPr>
          <a:lstStyle/>
          <a:p>
            <a:pPr>
              <a:defRPr/>
            </a:pPr>
            <a:r>
              <a:rPr lang="en-GB" sz="3200" b="1" dirty="0" smtClean="0">
                <a:solidFill>
                  <a:srgbClr val="4472C4">
                    <a:lumMod val="50000"/>
                  </a:srgbClr>
                </a:solidFill>
                <a:latin typeface="Century Gothic" panose="020B0502020202020204" pitchFamily="34" charset="0"/>
              </a:rPr>
              <a:t>it / he / she is</a:t>
            </a:r>
            <a:endParaRPr lang="en-GB" sz="3200" b="1" dirty="0">
              <a:solidFill>
                <a:srgbClr val="4472C4">
                  <a:lumMod val="50000"/>
                </a:srgbClr>
              </a:solidFill>
              <a:latin typeface="Century Gothic" panose="020B0502020202020204" pitchFamily="34" charset="0"/>
            </a:endParaRPr>
          </a:p>
        </p:txBody>
      </p:sp>
      <p:sp>
        <p:nvSpPr>
          <p:cNvPr id="11" name="TextBox 10"/>
          <p:cNvSpPr txBox="1"/>
          <p:nvPr/>
        </p:nvSpPr>
        <p:spPr>
          <a:xfrm>
            <a:off x="1045028" y="4585167"/>
            <a:ext cx="3992880" cy="584775"/>
          </a:xfrm>
          <a:prstGeom prst="rect">
            <a:avLst/>
          </a:prstGeom>
          <a:noFill/>
        </p:spPr>
        <p:txBody>
          <a:bodyPr wrap="square" rtlCol="0">
            <a:spAutoFit/>
          </a:bodyPr>
          <a:lstStyle/>
          <a:p>
            <a:pPr>
              <a:defRPr/>
            </a:pPr>
            <a:r>
              <a:rPr lang="en-GB" sz="3200" dirty="0" err="1" smtClean="0">
                <a:solidFill>
                  <a:srgbClr val="4472C4">
                    <a:lumMod val="50000"/>
                  </a:srgbClr>
                </a:solidFill>
                <a:latin typeface="Century Gothic" panose="020B0502020202020204" pitchFamily="34" charset="0"/>
              </a:rPr>
              <a:t>Estás</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en</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España</a:t>
            </a:r>
            <a:r>
              <a:rPr lang="en-GB" sz="3200" dirty="0" smtClean="0">
                <a:solidFill>
                  <a:srgbClr val="4472C4">
                    <a:lumMod val="50000"/>
                  </a:srgbClr>
                </a:solidFill>
                <a:latin typeface="Century Gothic" panose="020B0502020202020204" pitchFamily="34" charset="0"/>
              </a:rPr>
              <a:t>.</a:t>
            </a:r>
            <a:endParaRPr lang="en-GB" sz="3200" dirty="0">
              <a:solidFill>
                <a:srgbClr val="4472C4">
                  <a:lumMod val="50000"/>
                </a:srgbClr>
              </a:solidFill>
              <a:latin typeface="Century Gothic" panose="020B0502020202020204" pitchFamily="34" charset="0"/>
            </a:endParaRPr>
          </a:p>
        </p:txBody>
      </p:sp>
      <p:sp>
        <p:nvSpPr>
          <p:cNvPr id="12" name="Action Button: Help 11">
            <a:hlinkClick r:id="" action="ppaction://noaction" highlightClick="1"/>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GB">
              <a:solidFill>
                <a:prstClr val="white"/>
              </a:solidFill>
            </a:endParaRPr>
          </a:p>
        </p:txBody>
      </p:sp>
      <p:sp>
        <p:nvSpPr>
          <p:cNvPr id="13" name="TextBox 12"/>
          <p:cNvSpPr txBox="1"/>
          <p:nvPr/>
        </p:nvSpPr>
        <p:spPr>
          <a:xfrm>
            <a:off x="5850110" y="4625892"/>
            <a:ext cx="3992880" cy="584775"/>
          </a:xfrm>
          <a:prstGeom prst="rect">
            <a:avLst/>
          </a:prstGeom>
          <a:noFill/>
        </p:spPr>
        <p:txBody>
          <a:bodyPr wrap="square" rtlCol="0">
            <a:spAutoFit/>
          </a:bodyPr>
          <a:lstStyle/>
          <a:p>
            <a:pPr>
              <a:defRPr/>
            </a:pPr>
            <a:r>
              <a:rPr lang="en-GB" sz="3200" dirty="0" smtClean="0">
                <a:solidFill>
                  <a:srgbClr val="4472C4">
                    <a:lumMod val="50000"/>
                  </a:srgbClr>
                </a:solidFill>
                <a:latin typeface="Century Gothic" panose="020B0502020202020204" pitchFamily="34" charset="0"/>
              </a:rPr>
              <a:t>You are in Spain.</a:t>
            </a:r>
            <a:endParaRPr lang="en-GB" sz="3200" dirty="0">
              <a:solidFill>
                <a:srgbClr val="4472C4">
                  <a:lumMod val="50000"/>
                </a:srgbClr>
              </a:solidFill>
              <a:latin typeface="Century Gothic" panose="020B0502020202020204" pitchFamily="34" charset="0"/>
            </a:endParaRPr>
          </a:p>
        </p:txBody>
      </p:sp>
      <p:sp>
        <p:nvSpPr>
          <p:cNvPr id="14" name="TextBox 13"/>
          <p:cNvSpPr txBox="1"/>
          <p:nvPr/>
        </p:nvSpPr>
        <p:spPr>
          <a:xfrm>
            <a:off x="1045028" y="5471252"/>
            <a:ext cx="3992880" cy="584775"/>
          </a:xfrm>
          <a:prstGeom prst="rect">
            <a:avLst/>
          </a:prstGeom>
          <a:noFill/>
        </p:spPr>
        <p:txBody>
          <a:bodyPr wrap="square" rtlCol="0">
            <a:spAutoFit/>
          </a:bodyPr>
          <a:lstStyle/>
          <a:p>
            <a:pPr>
              <a:defRPr/>
            </a:pPr>
            <a:r>
              <a:rPr lang="en-GB" sz="3200" dirty="0" err="1" smtClean="0">
                <a:solidFill>
                  <a:srgbClr val="4472C4">
                    <a:lumMod val="50000"/>
                  </a:srgbClr>
                </a:solidFill>
                <a:latin typeface="Century Gothic" panose="020B0502020202020204" pitchFamily="34" charset="0"/>
              </a:rPr>
              <a:t>Estás</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en</a:t>
            </a:r>
            <a:r>
              <a:rPr lang="en-GB" sz="3200" dirty="0" smtClean="0">
                <a:solidFill>
                  <a:srgbClr val="4472C4">
                    <a:lumMod val="50000"/>
                  </a:srgbClr>
                </a:solidFill>
                <a:latin typeface="Century Gothic" panose="020B0502020202020204" pitchFamily="34" charset="0"/>
              </a:rPr>
              <a:t> el </a:t>
            </a:r>
            <a:r>
              <a:rPr lang="en-GB" sz="3200" dirty="0" err="1" smtClean="0">
                <a:solidFill>
                  <a:srgbClr val="4472C4">
                    <a:lumMod val="50000"/>
                  </a:srgbClr>
                </a:solidFill>
                <a:latin typeface="Century Gothic" panose="020B0502020202020204" pitchFamily="34" charset="0"/>
              </a:rPr>
              <a:t>norte</a:t>
            </a:r>
            <a:r>
              <a:rPr lang="en-GB" sz="3200" dirty="0" smtClean="0">
                <a:solidFill>
                  <a:srgbClr val="4472C4">
                    <a:lumMod val="50000"/>
                  </a:srgbClr>
                </a:solidFill>
                <a:latin typeface="Century Gothic" panose="020B0502020202020204" pitchFamily="34" charset="0"/>
              </a:rPr>
              <a:t>.</a:t>
            </a:r>
            <a:endParaRPr lang="en-GB" sz="3200" dirty="0">
              <a:solidFill>
                <a:srgbClr val="4472C4">
                  <a:lumMod val="50000"/>
                </a:srgbClr>
              </a:solidFill>
              <a:latin typeface="Century Gothic" panose="020B0502020202020204" pitchFamily="34" charset="0"/>
            </a:endParaRPr>
          </a:p>
        </p:txBody>
      </p:sp>
      <p:sp>
        <p:nvSpPr>
          <p:cNvPr id="15" name="Action Button: Help 14">
            <a:hlinkClick r:id="" action="ppaction://noaction" highlightClick="1"/>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GB">
              <a:solidFill>
                <a:prstClr val="white"/>
              </a:solidFill>
            </a:endParaRPr>
          </a:p>
        </p:txBody>
      </p:sp>
      <p:sp>
        <p:nvSpPr>
          <p:cNvPr id="17" name="TextBox 16"/>
          <p:cNvSpPr txBox="1"/>
          <p:nvPr/>
        </p:nvSpPr>
        <p:spPr>
          <a:xfrm>
            <a:off x="5850110" y="5417875"/>
            <a:ext cx="4795948" cy="584775"/>
          </a:xfrm>
          <a:prstGeom prst="rect">
            <a:avLst/>
          </a:prstGeom>
          <a:noFill/>
        </p:spPr>
        <p:txBody>
          <a:bodyPr wrap="square" rtlCol="0">
            <a:spAutoFit/>
          </a:bodyPr>
          <a:lstStyle/>
          <a:p>
            <a:pPr>
              <a:defRPr/>
            </a:pPr>
            <a:r>
              <a:rPr lang="en-GB" sz="3200" dirty="0" smtClean="0">
                <a:solidFill>
                  <a:srgbClr val="4472C4">
                    <a:lumMod val="50000"/>
                  </a:srgbClr>
                </a:solidFill>
                <a:latin typeface="Century Gothic" panose="020B0502020202020204" pitchFamily="34" charset="0"/>
              </a:rPr>
              <a:t>You are in the north.</a:t>
            </a:r>
            <a:endParaRPr lang="en-GB" sz="3200" dirty="0">
              <a:solidFill>
                <a:srgbClr val="4472C4">
                  <a:lumMod val="50000"/>
                </a:srgbClr>
              </a:solidFill>
              <a:latin typeface="Century Gothic" panose="020B0502020202020204" pitchFamily="34" charset="0"/>
            </a:endParaRPr>
          </a:p>
        </p:txBody>
      </p:sp>
      <p:pic>
        <p:nvPicPr>
          <p:cNvPr id="18" name="Picture 2" descr="C:\Users\wdj\Google Drive\Primary\Y5 SoW\From Tracy\Pronouns\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3472" y="1921998"/>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wdj\Google Drive\Primary\Y5 SoW\From Tracy\Pronouns\h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012" y="2582360"/>
            <a:ext cx="1467789" cy="10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wdj\Google Drive\Primary\Y5 SoW\From Tracy\Pronouns\sh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3741" y="2546934"/>
            <a:ext cx="1441114" cy="10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246111" y="3116198"/>
            <a:ext cx="11469596" cy="461665"/>
          </a:xfrm>
          <a:prstGeom prst="rect">
            <a:avLst/>
          </a:prstGeom>
          <a:noFill/>
        </p:spPr>
        <p:txBody>
          <a:bodyPr wrap="square" rtlCol="0">
            <a:spAutoFit/>
          </a:bodyPr>
          <a:lstStyle/>
          <a:p>
            <a:pPr>
              <a:defRPr/>
            </a:pPr>
            <a:r>
              <a:rPr lang="en-GB" sz="2400" dirty="0" smtClean="0">
                <a:solidFill>
                  <a:srgbClr val="4472C4">
                    <a:lumMod val="50000"/>
                  </a:srgbClr>
                </a:solidFill>
                <a:latin typeface="Century Gothic" panose="020B0502020202020204" pitchFamily="34" charset="0"/>
              </a:rPr>
              <a:t>To say </a:t>
            </a:r>
            <a:r>
              <a:rPr lang="en-GB" sz="2400" i="1" dirty="0" smtClean="0">
                <a:solidFill>
                  <a:srgbClr val="4472C4">
                    <a:lumMod val="50000"/>
                  </a:srgbClr>
                </a:solidFill>
                <a:latin typeface="Century Gothic" panose="020B0502020202020204" pitchFamily="34" charset="0"/>
              </a:rPr>
              <a:t>you are</a:t>
            </a:r>
            <a:r>
              <a:rPr lang="en-GB" sz="2400" dirty="0" smtClean="0">
                <a:solidFill>
                  <a:srgbClr val="4472C4">
                    <a:lumMod val="50000"/>
                  </a:srgbClr>
                </a:solidFill>
                <a:latin typeface="Century Gothic" panose="020B0502020202020204" pitchFamily="34" charset="0"/>
              </a:rPr>
              <a:t>, use </a:t>
            </a:r>
            <a:r>
              <a:rPr lang="en-GB" sz="2400" b="1" dirty="0" err="1" smtClean="0">
                <a:solidFill>
                  <a:srgbClr val="4472C4">
                    <a:lumMod val="50000"/>
                  </a:srgbClr>
                </a:solidFill>
                <a:latin typeface="Century Gothic" panose="020B0502020202020204" pitchFamily="34" charset="0"/>
              </a:rPr>
              <a:t>estás</a:t>
            </a:r>
            <a:r>
              <a:rPr lang="en-GB" sz="2400" b="1" dirty="0" smtClean="0">
                <a:solidFill>
                  <a:srgbClr val="4472C4">
                    <a:lumMod val="50000"/>
                  </a:srgbClr>
                </a:solidFill>
                <a:latin typeface="Century Gothic" panose="020B0502020202020204" pitchFamily="34" charset="0"/>
              </a:rPr>
              <a:t>.</a:t>
            </a:r>
            <a:endParaRPr lang="en-GB" sz="2400" b="1" dirty="0">
              <a:solidFill>
                <a:srgbClr val="4472C4">
                  <a:lumMod val="50000"/>
                </a:srgbClr>
              </a:solidFill>
              <a:latin typeface="Century Gothic" panose="020B0502020202020204" pitchFamily="34" charset="0"/>
            </a:endParaRPr>
          </a:p>
        </p:txBody>
      </p:sp>
      <p:sp>
        <p:nvSpPr>
          <p:cNvPr id="23" name="TextBox 22"/>
          <p:cNvSpPr txBox="1"/>
          <p:nvPr/>
        </p:nvSpPr>
        <p:spPr>
          <a:xfrm>
            <a:off x="408620" y="3688879"/>
            <a:ext cx="2220685" cy="584775"/>
          </a:xfrm>
          <a:prstGeom prst="rect">
            <a:avLst/>
          </a:prstGeom>
          <a:noFill/>
        </p:spPr>
        <p:txBody>
          <a:bodyPr wrap="square" rtlCol="0">
            <a:spAutoFit/>
          </a:bodyPr>
          <a:lstStyle/>
          <a:p>
            <a:pPr>
              <a:defRPr/>
            </a:pPr>
            <a:r>
              <a:rPr lang="en-GB" sz="3200" b="1" dirty="0" err="1" smtClean="0">
                <a:solidFill>
                  <a:srgbClr val="4472C4">
                    <a:lumMod val="50000"/>
                  </a:srgbClr>
                </a:solidFill>
                <a:latin typeface="Century Gothic" panose="020B0502020202020204" pitchFamily="34" charset="0"/>
              </a:rPr>
              <a:t>Estás</a:t>
            </a:r>
            <a:endParaRPr lang="en-GB" sz="3200" b="1" dirty="0" smtClean="0">
              <a:solidFill>
                <a:srgbClr val="4472C4">
                  <a:lumMod val="50000"/>
                </a:srgbClr>
              </a:solidFill>
              <a:latin typeface="Century Gothic" panose="020B0502020202020204" pitchFamily="34" charset="0"/>
            </a:endParaRPr>
          </a:p>
        </p:txBody>
      </p:sp>
      <p:sp>
        <p:nvSpPr>
          <p:cNvPr id="24" name="TextBox 23"/>
          <p:cNvSpPr txBox="1"/>
          <p:nvPr/>
        </p:nvSpPr>
        <p:spPr>
          <a:xfrm>
            <a:off x="1931124" y="3688879"/>
            <a:ext cx="2220685" cy="584775"/>
          </a:xfrm>
          <a:prstGeom prst="rect">
            <a:avLst/>
          </a:prstGeom>
          <a:noFill/>
        </p:spPr>
        <p:txBody>
          <a:bodyPr wrap="square" rtlCol="0">
            <a:spAutoFit/>
          </a:bodyPr>
          <a:lstStyle/>
          <a:p>
            <a:pPr>
              <a:defRPr/>
            </a:pPr>
            <a:r>
              <a:rPr lang="en-GB" sz="3200" b="1" dirty="0" smtClean="0">
                <a:solidFill>
                  <a:srgbClr val="4472C4">
                    <a:lumMod val="50000"/>
                  </a:srgbClr>
                </a:solidFill>
                <a:latin typeface="Century Gothic" panose="020B0502020202020204" pitchFamily="34" charset="0"/>
              </a:rPr>
              <a:t>you are</a:t>
            </a:r>
            <a:endParaRPr lang="en-GB" sz="3200" b="1" dirty="0">
              <a:solidFill>
                <a:srgbClr val="4472C4">
                  <a:lumMod val="50000"/>
                </a:srgbClr>
              </a:solidFill>
              <a:latin typeface="Century Gothic" panose="020B0502020202020204" pitchFamily="34" charset="0"/>
            </a:endParaRPr>
          </a:p>
        </p:txBody>
      </p:sp>
      <p:pic>
        <p:nvPicPr>
          <p:cNvPr id="25" name="Picture 3" descr="C:\Users\wdj\Google Drive\Primary\Y5 SoW\From Tracy\Pronouns\you.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4835" y="3347030"/>
            <a:ext cx="1389172" cy="12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3" name="Rectangle 2"/>
          <p:cNvSpPr/>
          <p:nvPr/>
        </p:nvSpPr>
        <p:spPr>
          <a:xfrm>
            <a:off x="2752232" y="1270026"/>
            <a:ext cx="5104282" cy="461665"/>
          </a:xfrm>
          <a:prstGeom prst="rect">
            <a:avLst/>
          </a:prstGeom>
        </p:spPr>
        <p:txBody>
          <a:bodyPr wrap="none">
            <a:spAutoFit/>
          </a:bodyPr>
          <a:lstStyle/>
          <a:p>
            <a:pPr>
              <a:defRPr/>
            </a:pPr>
            <a:r>
              <a:rPr lang="en-GB" sz="2400" i="1" dirty="0">
                <a:solidFill>
                  <a:srgbClr val="4472C4">
                    <a:lumMod val="50000"/>
                  </a:srgbClr>
                </a:solidFill>
                <a:latin typeface="Century Gothic" panose="020B0502020202020204" pitchFamily="34" charset="0"/>
              </a:rPr>
              <a:t>to be </a:t>
            </a:r>
            <a:r>
              <a:rPr lang="en-GB" sz="2400" dirty="0">
                <a:solidFill>
                  <a:srgbClr val="4472C4">
                    <a:lumMod val="50000"/>
                  </a:srgbClr>
                </a:solidFill>
                <a:latin typeface="Century Gothic" panose="020B0502020202020204" pitchFamily="34" charset="0"/>
              </a:rPr>
              <a:t>when describing </a:t>
            </a:r>
            <a:r>
              <a:rPr lang="en-GB" sz="2400" u="sng" dirty="0" smtClean="0">
                <a:solidFill>
                  <a:srgbClr val="4472C4">
                    <a:lumMod val="50000"/>
                  </a:srgbClr>
                </a:solidFill>
                <a:latin typeface="Century Gothic" panose="020B0502020202020204" pitchFamily="34" charset="0"/>
              </a:rPr>
              <a:t>location</a:t>
            </a:r>
            <a:r>
              <a:rPr lang="en-GB" sz="2400" dirty="0">
                <a:solidFill>
                  <a:srgbClr val="4472C4">
                    <a:lumMod val="50000"/>
                  </a:srgbClr>
                </a:solidFill>
                <a:latin typeface="Century Gothic" panose="020B0502020202020204" pitchFamily="34" charset="0"/>
              </a:rPr>
              <a:t>.  </a:t>
            </a:r>
          </a:p>
        </p:txBody>
      </p:sp>
    </p:spTree>
    <p:extLst>
      <p:ext uri="{BB962C8B-B14F-4D97-AF65-F5344CB8AC3E}">
        <p14:creationId xmlns:p14="http://schemas.microsoft.com/office/powerpoint/2010/main" val="52032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0"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animBg="1"/>
      <p:bldP spid="13" grpId="0"/>
      <p:bldP spid="14" grpId="0"/>
      <p:bldP spid="15" grpId="0" animBg="1"/>
      <p:bldP spid="17" grpId="0"/>
      <p:bldP spid="21" grpId="0"/>
      <p:bldP spid="23" grpId="0"/>
      <p:bldP spid="24"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43" name="TextBox 42"/>
          <p:cNvSpPr txBox="1"/>
          <p:nvPr/>
        </p:nvSpPr>
        <p:spPr>
          <a:xfrm>
            <a:off x="11350422" y="18288"/>
            <a:ext cx="1928856" cy="400110"/>
          </a:xfrm>
          <a:prstGeom prst="rect">
            <a:avLst/>
          </a:prstGeom>
          <a:noFill/>
        </p:spPr>
        <p:txBody>
          <a:bodyPr wrap="square" rtlCol="0">
            <a:spAutoFit/>
          </a:bodyPr>
          <a:lstStyle/>
          <a:p>
            <a:pPr>
              <a:defRPr/>
            </a:pPr>
            <a:r>
              <a:rPr lang="en-GB" sz="2000" dirty="0" smtClean="0">
                <a:solidFill>
                  <a:srgbClr val="4472C4">
                    <a:lumMod val="50000"/>
                  </a:srgbClr>
                </a:solidFill>
                <a:latin typeface="Century Gothic" panose="020B0502020202020204" pitchFamily="34" charset="0"/>
              </a:rPr>
              <a:t>Leer</a:t>
            </a:r>
            <a:endParaRPr lang="en-GB" sz="2000" dirty="0">
              <a:solidFill>
                <a:srgbClr val="4472C4">
                  <a:lumMod val="50000"/>
                </a:srgbClr>
              </a:solidFill>
              <a:latin typeface="Century Gothic" panose="020B0502020202020204" pitchFamily="34" charset="0"/>
            </a:endParaRPr>
          </a:p>
        </p:txBody>
      </p:sp>
      <p:sp>
        <p:nvSpPr>
          <p:cNvPr id="2" name="TextBox 1"/>
          <p:cNvSpPr txBox="1"/>
          <p:nvPr/>
        </p:nvSpPr>
        <p:spPr>
          <a:xfrm>
            <a:off x="112891" y="92526"/>
            <a:ext cx="10271350" cy="707886"/>
          </a:xfrm>
          <a:prstGeom prst="rect">
            <a:avLst/>
          </a:prstGeom>
          <a:noFill/>
        </p:spPr>
        <p:txBody>
          <a:bodyPr wrap="square" rtlCol="0">
            <a:spAutoFit/>
          </a:bodyPr>
          <a:lstStyle/>
          <a:p>
            <a:r>
              <a:rPr lang="en-GB" sz="2000" dirty="0" smtClean="0">
                <a:solidFill>
                  <a:srgbClr val="4472C4">
                    <a:lumMod val="50000"/>
                  </a:srgbClr>
                </a:solidFill>
                <a:latin typeface="Century Gothic" panose="020B0502020202020204" pitchFamily="34" charset="0"/>
              </a:rPr>
              <a:t>You and your friend have a busy week ahead. </a:t>
            </a:r>
            <a:br>
              <a:rPr lang="en-GB" sz="2000" dirty="0" smtClean="0">
                <a:solidFill>
                  <a:srgbClr val="4472C4">
                    <a:lumMod val="50000"/>
                  </a:srgbClr>
                </a:solidFill>
                <a:latin typeface="Century Gothic" panose="020B0502020202020204" pitchFamily="34" charset="0"/>
              </a:rPr>
            </a:br>
            <a:r>
              <a:rPr lang="en-GB" sz="2000" dirty="0" smtClean="0">
                <a:solidFill>
                  <a:srgbClr val="4472C4">
                    <a:lumMod val="50000"/>
                  </a:srgbClr>
                </a:solidFill>
                <a:latin typeface="Century Gothic" panose="020B0502020202020204" pitchFamily="34" charset="0"/>
              </a:rPr>
              <a:t>Write where each one of you is each day, in English. Use a </a:t>
            </a:r>
            <a:r>
              <a:rPr lang="en-GB" sz="2000" b="1" dirty="0" smtClean="0">
                <a:solidFill>
                  <a:srgbClr val="4472C4">
                    <a:lumMod val="50000"/>
                  </a:srgbClr>
                </a:solidFill>
                <a:latin typeface="Century Gothic" panose="020B0502020202020204" pitchFamily="34" charset="0"/>
              </a:rPr>
              <a:t>? </a:t>
            </a:r>
            <a:r>
              <a:rPr lang="en-GB" sz="2000" dirty="0" smtClean="0">
                <a:solidFill>
                  <a:srgbClr val="4472C4">
                    <a:lumMod val="50000"/>
                  </a:srgbClr>
                </a:solidFill>
                <a:latin typeface="Century Gothic" panose="020B0502020202020204" pitchFamily="34" charset="0"/>
              </a:rPr>
              <a:t>when no info is given. </a:t>
            </a:r>
            <a:endParaRPr lang="en-GB" sz="2000" dirty="0">
              <a:solidFill>
                <a:srgbClr val="4472C4">
                  <a:lumMod val="50000"/>
                </a:srgbClr>
              </a:solidFill>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227229905"/>
              </p:ext>
            </p:extLst>
          </p:nvPr>
        </p:nvGraphicFramePr>
        <p:xfrm>
          <a:off x="112891" y="1060703"/>
          <a:ext cx="8128000" cy="5092876"/>
        </p:xfrm>
        <a:graphic>
          <a:graphicData uri="http://schemas.openxmlformats.org/drawingml/2006/table">
            <a:tbl>
              <a:tblPr firstRow="1" bandRow="1">
                <a:tableStyleId>{5C22544A-7EE6-4342-B048-85BDC9FD1C3A}</a:tableStyleId>
              </a:tblPr>
              <a:tblGrid>
                <a:gridCol w="1332559">
                  <a:extLst>
                    <a:ext uri="{9D8B030D-6E8A-4147-A177-3AD203B41FA5}">
                      <a16:colId xmlns:a16="http://schemas.microsoft.com/office/drawing/2014/main" val="1599710737"/>
                    </a:ext>
                  </a:extLst>
                </a:gridCol>
                <a:gridCol w="2731441">
                  <a:extLst>
                    <a:ext uri="{9D8B030D-6E8A-4147-A177-3AD203B41FA5}">
                      <a16:colId xmlns:a16="http://schemas.microsoft.com/office/drawing/2014/main" val="618191844"/>
                    </a:ext>
                  </a:extLst>
                </a:gridCol>
                <a:gridCol w="1309509">
                  <a:extLst>
                    <a:ext uri="{9D8B030D-6E8A-4147-A177-3AD203B41FA5}">
                      <a16:colId xmlns:a16="http://schemas.microsoft.com/office/drawing/2014/main" val="1373505759"/>
                    </a:ext>
                  </a:extLst>
                </a:gridCol>
                <a:gridCol w="2754491">
                  <a:extLst>
                    <a:ext uri="{9D8B030D-6E8A-4147-A177-3AD203B41FA5}">
                      <a16:colId xmlns:a16="http://schemas.microsoft.com/office/drawing/2014/main" val="3185978194"/>
                    </a:ext>
                  </a:extLst>
                </a:gridCol>
              </a:tblGrid>
              <a:tr h="479692">
                <a:tc>
                  <a:txBody>
                    <a:bodyPr/>
                    <a:lstStyle/>
                    <a:p>
                      <a:pPr algn="ctr"/>
                      <a:r>
                        <a:rPr lang="en-GB" sz="2000" dirty="0" smtClean="0">
                          <a:solidFill>
                            <a:schemeClr val="accent5">
                              <a:lumMod val="50000"/>
                            </a:schemeClr>
                          </a:solidFill>
                          <a:latin typeface="Century Gothic" panose="020B0502020202020204" pitchFamily="34" charset="0"/>
                        </a:rPr>
                        <a:t>2019</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err="1" smtClean="0">
                          <a:solidFill>
                            <a:schemeClr val="accent5">
                              <a:lumMod val="50000"/>
                            </a:schemeClr>
                          </a:solidFill>
                          <a:latin typeface="Century Gothic" panose="020B0502020202020204" pitchFamily="34" charset="0"/>
                        </a:rPr>
                        <a:t>septiembre</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err="1" smtClean="0">
                          <a:solidFill>
                            <a:schemeClr val="accent5">
                              <a:lumMod val="50000"/>
                            </a:schemeClr>
                          </a:solidFill>
                          <a:latin typeface="Century Gothic" panose="020B0502020202020204" pitchFamily="34" charset="0"/>
                        </a:rPr>
                        <a:t>septiembre</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304110"/>
                  </a:ext>
                </a:extLst>
              </a:tr>
              <a:tr h="1153296">
                <a:tc>
                  <a:txBody>
                    <a:bodyPr/>
                    <a:lstStyle/>
                    <a:p>
                      <a:r>
                        <a:rPr lang="en-GB" sz="2000" dirty="0" smtClean="0">
                          <a:solidFill>
                            <a:schemeClr val="accent5">
                              <a:lumMod val="50000"/>
                            </a:schemeClr>
                          </a:solidFill>
                          <a:latin typeface="Century Gothic" panose="020B0502020202020204" pitchFamily="34" charset="0"/>
                        </a:rPr>
                        <a:t>lunes</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smtClean="0">
                          <a:solidFill>
                            <a:schemeClr val="accent5">
                              <a:lumMod val="50000"/>
                            </a:schemeClr>
                          </a:solidFill>
                          <a:latin typeface="Century Gothic" panose="020B0502020202020204" pitchFamily="34" charset="0"/>
                        </a:rPr>
                        <a:t>……</a:t>
                      </a:r>
                      <a:r>
                        <a:rPr lang="en-GB" sz="2000" dirty="0" err="1" smtClean="0">
                          <a:solidFill>
                            <a:schemeClr val="accent5">
                              <a:lumMod val="50000"/>
                            </a:schemeClr>
                          </a:solidFill>
                          <a:latin typeface="Century Gothic" panose="020B0502020202020204" pitchFamily="34" charset="0"/>
                        </a:rPr>
                        <a:t>estoy</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en</a:t>
                      </a:r>
                      <a:r>
                        <a:rPr lang="en-GB" sz="2000" dirty="0" smtClean="0">
                          <a:solidFill>
                            <a:schemeClr val="accent5">
                              <a:lumMod val="50000"/>
                            </a:schemeClr>
                          </a:solidFill>
                          <a:latin typeface="Century Gothic" panose="020B0502020202020204" pitchFamily="34" charset="0"/>
                        </a:rPr>
                        <a:t> casa …</a:t>
                      </a:r>
                      <a:r>
                        <a:rPr lang="en-GB" sz="2000" dirty="0" err="1" smtClean="0">
                          <a:solidFill>
                            <a:schemeClr val="accent5">
                              <a:lumMod val="50000"/>
                            </a:schemeClr>
                          </a:solidFill>
                          <a:latin typeface="Century Gothic" panose="020B0502020202020204" pitchFamily="34" charset="0"/>
                        </a:rPr>
                        <a:t>estás</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en</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España</a:t>
                      </a:r>
                      <a:r>
                        <a:rPr lang="en-GB" sz="2000" dirty="0" smtClean="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err="1" smtClean="0">
                          <a:solidFill>
                            <a:schemeClr val="accent5">
                              <a:lumMod val="50000"/>
                            </a:schemeClr>
                          </a:solidFill>
                          <a:latin typeface="Century Gothic" panose="020B0502020202020204" pitchFamily="34" charset="0"/>
                        </a:rPr>
                        <a:t>viernes</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smtClean="0">
                          <a:solidFill>
                            <a:schemeClr val="accent5">
                              <a:lumMod val="50000"/>
                            </a:schemeClr>
                          </a:solidFill>
                          <a:latin typeface="Century Gothic" panose="020B0502020202020204" pitchFamily="34" charset="0"/>
                        </a:rPr>
                        <a:t>…</a:t>
                      </a:r>
                      <a:r>
                        <a:rPr lang="en-GB" sz="2000" dirty="0" err="1" smtClean="0">
                          <a:solidFill>
                            <a:schemeClr val="accent5">
                              <a:lumMod val="50000"/>
                            </a:schemeClr>
                          </a:solidFill>
                          <a:latin typeface="Century Gothic" panose="020B0502020202020204" pitchFamily="34" charset="0"/>
                        </a:rPr>
                        <a:t>estás</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en</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Inglaterra</a:t>
                      </a:r>
                      <a:endParaRPr lang="en-GB" sz="2000" dirty="0" smtClean="0">
                        <a:solidFill>
                          <a:schemeClr val="accent5">
                            <a:lumMod val="50000"/>
                          </a:schemeClr>
                        </a:solidFill>
                        <a:latin typeface="Century Gothic" panose="020B0502020202020204" pitchFamily="34" charset="0"/>
                      </a:endParaRPr>
                    </a:p>
                    <a:p>
                      <a:r>
                        <a:rPr lang="en-GB" sz="2000" dirty="0" smtClean="0">
                          <a:solidFill>
                            <a:schemeClr val="accent5">
                              <a:lumMod val="50000"/>
                            </a:schemeClr>
                          </a:solidFill>
                          <a:latin typeface="Century Gothic" panose="020B0502020202020204" pitchFamily="34" charset="0"/>
                        </a:rPr>
                        <a:t>…………………………</a:t>
                      </a:r>
                    </a:p>
                    <a:p>
                      <a:r>
                        <a:rPr lang="en-GB" sz="2000" dirty="0" smtClean="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8035060"/>
                  </a:ext>
                </a:extLst>
              </a:tr>
              <a:tr h="1153296">
                <a:tc>
                  <a:txBody>
                    <a:bodyPr/>
                    <a:lstStyle/>
                    <a:p>
                      <a:r>
                        <a:rPr lang="en-GB" sz="2000" dirty="0" err="1" smtClean="0">
                          <a:solidFill>
                            <a:schemeClr val="accent5">
                              <a:lumMod val="50000"/>
                            </a:schemeClr>
                          </a:solidFill>
                          <a:latin typeface="Century Gothic" panose="020B0502020202020204" pitchFamily="34" charset="0"/>
                        </a:rPr>
                        <a:t>martes</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smtClean="0">
                          <a:solidFill>
                            <a:schemeClr val="accent5">
                              <a:lumMod val="50000"/>
                            </a:schemeClr>
                          </a:solidFill>
                          <a:latin typeface="Century Gothic" panose="020B0502020202020204" pitchFamily="34" charset="0"/>
                        </a:rPr>
                        <a:t>..</a:t>
                      </a:r>
                      <a:r>
                        <a:rPr lang="en-GB" sz="2000" dirty="0" err="1" smtClean="0">
                          <a:solidFill>
                            <a:schemeClr val="accent5">
                              <a:lumMod val="50000"/>
                            </a:schemeClr>
                          </a:solidFill>
                          <a:latin typeface="Century Gothic" panose="020B0502020202020204" pitchFamily="34" charset="0"/>
                        </a:rPr>
                        <a:t>estás</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en</a:t>
                      </a:r>
                      <a:r>
                        <a:rPr lang="en-GB" sz="2000" dirty="0" smtClean="0">
                          <a:solidFill>
                            <a:schemeClr val="accent5">
                              <a:lumMod val="50000"/>
                            </a:schemeClr>
                          </a:solidFill>
                          <a:latin typeface="Century Gothic" panose="020B0502020202020204" pitchFamily="34" charset="0"/>
                        </a:rPr>
                        <a:t> Granada..</a:t>
                      </a:r>
                    </a:p>
                    <a:p>
                      <a:r>
                        <a:rPr lang="en-GB" sz="2000" dirty="0" smtClean="0">
                          <a:solidFill>
                            <a:schemeClr val="accent5">
                              <a:lumMod val="50000"/>
                            </a:schemeClr>
                          </a:solidFill>
                          <a:latin typeface="Century Gothic" panose="020B0502020202020204" pitchFamily="34" charset="0"/>
                        </a:rPr>
                        <a:t>.</a:t>
                      </a:r>
                      <a:r>
                        <a:rPr lang="en-GB" sz="2000" dirty="0" err="1" smtClean="0">
                          <a:solidFill>
                            <a:schemeClr val="accent5">
                              <a:lumMod val="50000"/>
                            </a:schemeClr>
                          </a:solidFill>
                          <a:latin typeface="Century Gothic" panose="020B0502020202020204" pitchFamily="34" charset="0"/>
                        </a:rPr>
                        <a:t>estoy</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en</a:t>
                      </a:r>
                      <a:r>
                        <a:rPr lang="en-GB" sz="2000" dirty="0" smtClean="0">
                          <a:solidFill>
                            <a:schemeClr val="accent5">
                              <a:lumMod val="50000"/>
                            </a:schemeClr>
                          </a:solidFill>
                          <a:latin typeface="Century Gothic" panose="020B0502020202020204" pitchFamily="34" charset="0"/>
                        </a:rPr>
                        <a:t> el </a:t>
                      </a:r>
                      <a:r>
                        <a:rPr lang="en-GB" sz="2000" dirty="0" err="1" smtClean="0">
                          <a:solidFill>
                            <a:schemeClr val="accent5">
                              <a:lumMod val="50000"/>
                            </a:schemeClr>
                          </a:solidFill>
                          <a:latin typeface="Century Gothic" panose="020B0502020202020204" pitchFamily="34" charset="0"/>
                        </a:rPr>
                        <a:t>norte</a:t>
                      </a:r>
                      <a:r>
                        <a:rPr lang="en-GB" sz="2000" dirty="0" smtClean="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err="1" smtClean="0">
                          <a:solidFill>
                            <a:schemeClr val="accent5">
                              <a:lumMod val="50000"/>
                            </a:schemeClr>
                          </a:solidFill>
                          <a:latin typeface="Century Gothic" panose="020B0502020202020204" pitchFamily="34" charset="0"/>
                        </a:rPr>
                        <a:t>sábado</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smtClean="0">
                          <a:solidFill>
                            <a:schemeClr val="accent5">
                              <a:lumMod val="50000"/>
                            </a:schemeClr>
                          </a:solidFill>
                          <a:latin typeface="Century Gothic" panose="020B0502020202020204" pitchFamily="34" charset="0"/>
                        </a:rPr>
                        <a:t>………………….……..</a:t>
                      </a:r>
                    </a:p>
                    <a:p>
                      <a:r>
                        <a:rPr lang="en-GB" sz="2000" dirty="0" smtClean="0">
                          <a:solidFill>
                            <a:schemeClr val="accent5">
                              <a:lumMod val="50000"/>
                            </a:schemeClr>
                          </a:solidFill>
                          <a:latin typeface="Century Gothic" panose="020B0502020202020204" pitchFamily="34" charset="0"/>
                        </a:rPr>
                        <a:t>……</a:t>
                      </a:r>
                      <a:r>
                        <a:rPr lang="en-GB" sz="2000" dirty="0" err="1" smtClean="0">
                          <a:solidFill>
                            <a:schemeClr val="accent5">
                              <a:lumMod val="50000"/>
                            </a:schemeClr>
                          </a:solidFill>
                          <a:latin typeface="Century Gothic" panose="020B0502020202020204" pitchFamily="34" charset="0"/>
                        </a:rPr>
                        <a:t>estoy</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en</a:t>
                      </a:r>
                      <a:r>
                        <a:rPr lang="en-GB" sz="2000" dirty="0" smtClean="0">
                          <a:solidFill>
                            <a:schemeClr val="accent5">
                              <a:lumMod val="50000"/>
                            </a:schemeClr>
                          </a:solidFill>
                          <a:latin typeface="Century Gothic" panose="020B0502020202020204" pitchFamily="34" charset="0"/>
                        </a:rPr>
                        <a:t> Madrid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4283310"/>
                  </a:ext>
                </a:extLst>
              </a:tr>
              <a:tr h="1153296">
                <a:tc>
                  <a:txBody>
                    <a:bodyPr/>
                    <a:lstStyle/>
                    <a:p>
                      <a:r>
                        <a:rPr lang="en-GB" sz="2000" dirty="0" err="1" smtClean="0">
                          <a:solidFill>
                            <a:schemeClr val="accent5">
                              <a:lumMod val="50000"/>
                            </a:schemeClr>
                          </a:solidFill>
                          <a:latin typeface="Century Gothic" panose="020B0502020202020204" pitchFamily="34" charset="0"/>
                        </a:rPr>
                        <a:t>miércoles</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smtClean="0">
                          <a:solidFill>
                            <a:schemeClr val="accent5">
                              <a:lumMod val="50000"/>
                            </a:schemeClr>
                          </a:solidFill>
                          <a:latin typeface="Century Gothic" panose="020B0502020202020204" pitchFamily="34" charset="0"/>
                        </a:rPr>
                        <a:t>….</a:t>
                      </a:r>
                      <a:r>
                        <a:rPr lang="en-GB" sz="2000" dirty="0" err="1" smtClean="0">
                          <a:solidFill>
                            <a:schemeClr val="accent5">
                              <a:lumMod val="50000"/>
                            </a:schemeClr>
                          </a:solidFill>
                          <a:latin typeface="Century Gothic" panose="020B0502020202020204" pitchFamily="34" charset="0"/>
                        </a:rPr>
                        <a:t>estoy</a:t>
                      </a:r>
                      <a:r>
                        <a:rPr lang="en-GB" sz="2000" baseline="0" dirty="0" smtClean="0">
                          <a:solidFill>
                            <a:schemeClr val="accent5">
                              <a:lumMod val="50000"/>
                            </a:schemeClr>
                          </a:solidFill>
                          <a:latin typeface="Century Gothic" panose="020B0502020202020204" pitchFamily="34" charset="0"/>
                        </a:rPr>
                        <a:t> </a:t>
                      </a:r>
                      <a:r>
                        <a:rPr lang="en-GB" sz="2000" baseline="0" dirty="0" err="1" smtClean="0">
                          <a:solidFill>
                            <a:schemeClr val="accent5">
                              <a:lumMod val="50000"/>
                            </a:schemeClr>
                          </a:solidFill>
                          <a:latin typeface="Century Gothic" panose="020B0502020202020204" pitchFamily="34" charset="0"/>
                        </a:rPr>
                        <a:t>en</a:t>
                      </a:r>
                      <a:r>
                        <a:rPr lang="en-GB" sz="2000" baseline="0" dirty="0" smtClean="0">
                          <a:solidFill>
                            <a:schemeClr val="accent5">
                              <a:lumMod val="50000"/>
                            </a:schemeClr>
                          </a:solidFill>
                          <a:latin typeface="Century Gothic" panose="020B0502020202020204" pitchFamily="34" charset="0"/>
                        </a:rPr>
                        <a:t> Valencia</a:t>
                      </a:r>
                    </a:p>
                    <a:p>
                      <a:r>
                        <a:rPr lang="en-GB" sz="2000" baseline="0" dirty="0" smtClean="0">
                          <a:solidFill>
                            <a:schemeClr val="accent5">
                              <a:lumMod val="50000"/>
                            </a:schemeClr>
                          </a:solidFill>
                          <a:latin typeface="Century Gothic" panose="020B0502020202020204" pitchFamily="34" charset="0"/>
                        </a:rPr>
                        <a:t>…</a:t>
                      </a:r>
                      <a:r>
                        <a:rPr lang="en-GB" sz="2000" baseline="0" dirty="0" err="1" smtClean="0">
                          <a:solidFill>
                            <a:schemeClr val="accent5">
                              <a:lumMod val="50000"/>
                            </a:schemeClr>
                          </a:solidFill>
                          <a:latin typeface="Century Gothic" panose="020B0502020202020204" pitchFamily="34" charset="0"/>
                        </a:rPr>
                        <a:t>estás</a:t>
                      </a:r>
                      <a:r>
                        <a:rPr lang="en-GB" sz="2000" baseline="0" dirty="0" smtClean="0">
                          <a:solidFill>
                            <a:schemeClr val="accent5">
                              <a:lumMod val="50000"/>
                            </a:schemeClr>
                          </a:solidFill>
                          <a:latin typeface="Century Gothic" panose="020B0502020202020204" pitchFamily="34" charset="0"/>
                        </a:rPr>
                        <a:t> </a:t>
                      </a:r>
                      <a:r>
                        <a:rPr lang="en-GB" sz="2000" baseline="0" dirty="0" err="1" smtClean="0">
                          <a:solidFill>
                            <a:schemeClr val="accent5">
                              <a:lumMod val="50000"/>
                            </a:schemeClr>
                          </a:solidFill>
                          <a:latin typeface="Century Gothic" panose="020B0502020202020204" pitchFamily="34" charset="0"/>
                        </a:rPr>
                        <a:t>en</a:t>
                      </a:r>
                      <a:r>
                        <a:rPr lang="en-GB" sz="2000" baseline="0" dirty="0" smtClean="0">
                          <a:solidFill>
                            <a:schemeClr val="accent5">
                              <a:lumMod val="50000"/>
                            </a:schemeClr>
                          </a:solidFill>
                          <a:latin typeface="Century Gothic" panose="020B0502020202020204" pitchFamily="34" charset="0"/>
                        </a:rPr>
                        <a:t> el sur…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err="1" smtClean="0">
                          <a:solidFill>
                            <a:schemeClr val="accent5">
                              <a:lumMod val="50000"/>
                            </a:schemeClr>
                          </a:solidFill>
                          <a:latin typeface="Century Gothic" panose="020B0502020202020204" pitchFamily="34" charset="0"/>
                        </a:rPr>
                        <a:t>domingo</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smtClean="0">
                          <a:solidFill>
                            <a:schemeClr val="accent5">
                              <a:lumMod val="50000"/>
                            </a:schemeClr>
                          </a:solidFill>
                          <a:latin typeface="Century Gothic" panose="020B0502020202020204" pitchFamily="34" charset="0"/>
                        </a:rPr>
                        <a:t>.</a:t>
                      </a:r>
                      <a:r>
                        <a:rPr lang="en-GB" sz="2000" dirty="0" err="1" smtClean="0">
                          <a:solidFill>
                            <a:schemeClr val="accent5">
                              <a:lumMod val="50000"/>
                            </a:schemeClr>
                          </a:solidFill>
                          <a:latin typeface="Century Gothic" panose="020B0502020202020204" pitchFamily="34" charset="0"/>
                        </a:rPr>
                        <a:t>estoy</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en</a:t>
                      </a:r>
                      <a:r>
                        <a:rPr lang="en-GB" sz="2000" dirty="0" smtClean="0">
                          <a:solidFill>
                            <a:schemeClr val="accent5">
                              <a:lumMod val="50000"/>
                            </a:schemeClr>
                          </a:solidFill>
                          <a:latin typeface="Century Gothic" panose="020B0502020202020204" pitchFamily="34" charset="0"/>
                        </a:rPr>
                        <a:t> la </a:t>
                      </a:r>
                      <a:r>
                        <a:rPr lang="en-GB" sz="2000" dirty="0" err="1" smtClean="0">
                          <a:solidFill>
                            <a:schemeClr val="accent5">
                              <a:lumMod val="50000"/>
                            </a:schemeClr>
                          </a:solidFill>
                          <a:latin typeface="Century Gothic" panose="020B0502020202020204" pitchFamily="34" charset="0"/>
                        </a:rPr>
                        <a:t>cama</a:t>
                      </a:r>
                      <a:r>
                        <a:rPr lang="en-GB" sz="2000" dirty="0" smtClean="0">
                          <a:solidFill>
                            <a:schemeClr val="accent5">
                              <a:lumMod val="50000"/>
                            </a:schemeClr>
                          </a:solidFill>
                          <a:latin typeface="Century Gothic" panose="020B0502020202020204" pitchFamily="34" charset="0"/>
                        </a:rPr>
                        <a:t>…</a:t>
                      </a:r>
                    </a:p>
                    <a:p>
                      <a:r>
                        <a:rPr lang="en-GB" sz="2000" dirty="0" smtClean="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8220113"/>
                  </a:ext>
                </a:extLst>
              </a:tr>
              <a:tr h="1153296">
                <a:tc>
                  <a:txBody>
                    <a:bodyPr/>
                    <a:lstStyle/>
                    <a:p>
                      <a:r>
                        <a:rPr lang="en-GB" sz="2000" dirty="0" err="1" smtClean="0">
                          <a:solidFill>
                            <a:schemeClr val="accent5">
                              <a:lumMod val="50000"/>
                            </a:schemeClr>
                          </a:solidFill>
                          <a:latin typeface="Century Gothic" panose="020B0502020202020204" pitchFamily="34" charset="0"/>
                        </a:rPr>
                        <a:t>jueves</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smtClean="0">
                          <a:solidFill>
                            <a:schemeClr val="accent5">
                              <a:lumMod val="50000"/>
                            </a:schemeClr>
                          </a:solidFill>
                          <a:latin typeface="Century Gothic" panose="020B0502020202020204" pitchFamily="34" charset="0"/>
                        </a:rPr>
                        <a:t>….</a:t>
                      </a:r>
                      <a:r>
                        <a:rPr lang="en-GB" sz="2000" dirty="0" err="1" smtClean="0">
                          <a:solidFill>
                            <a:schemeClr val="accent5">
                              <a:lumMod val="50000"/>
                            </a:schemeClr>
                          </a:solidFill>
                          <a:latin typeface="Century Gothic" panose="020B0502020202020204" pitchFamily="34" charset="0"/>
                        </a:rPr>
                        <a:t>estás</a:t>
                      </a:r>
                      <a:r>
                        <a:rPr lang="en-GB" sz="2000" baseline="0" dirty="0" smtClean="0">
                          <a:solidFill>
                            <a:schemeClr val="accent5">
                              <a:lumMod val="50000"/>
                            </a:schemeClr>
                          </a:solidFill>
                          <a:latin typeface="Century Gothic" panose="020B0502020202020204" pitchFamily="34" charset="0"/>
                        </a:rPr>
                        <a:t> </a:t>
                      </a:r>
                      <a:r>
                        <a:rPr lang="en-GB" sz="2000" baseline="0" dirty="0" err="1" smtClean="0">
                          <a:solidFill>
                            <a:schemeClr val="accent5">
                              <a:lumMod val="50000"/>
                            </a:schemeClr>
                          </a:solidFill>
                          <a:latin typeface="Century Gothic" panose="020B0502020202020204" pitchFamily="34" charset="0"/>
                        </a:rPr>
                        <a:t>en</a:t>
                      </a:r>
                      <a:r>
                        <a:rPr lang="en-GB" sz="2000" baseline="0" dirty="0" smtClean="0">
                          <a:solidFill>
                            <a:schemeClr val="accent5">
                              <a:lumMod val="50000"/>
                            </a:schemeClr>
                          </a:solidFill>
                          <a:latin typeface="Century Gothic" panose="020B0502020202020204" pitchFamily="34" charset="0"/>
                        </a:rPr>
                        <a:t> casa………</a:t>
                      </a:r>
                      <a:r>
                        <a:rPr lang="en-GB" sz="2000" dirty="0" smtClean="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GB" sz="2000" b="1" dirty="0" err="1" smtClean="0">
                          <a:solidFill>
                            <a:schemeClr val="accent5">
                              <a:lumMod val="50000"/>
                            </a:schemeClr>
                          </a:solidFill>
                          <a:latin typeface="Century Gothic" panose="020B0502020202020204" pitchFamily="34" charset="0"/>
                        </a:rPr>
                        <a:t>Notas</a:t>
                      </a:r>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smtClean="0">
                        <a:solidFill>
                          <a:schemeClr val="accent5">
                            <a:lumMod val="50000"/>
                          </a:schemeClr>
                        </a:solidFill>
                        <a:latin typeface="Century Gothic" panose="020B0502020202020204" pitchFamily="34" charset="0"/>
                      </a:endParaRPr>
                    </a:p>
                    <a:p>
                      <a:endParaRPr lang="en-GB" sz="2000" dirty="0" smtClean="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621211"/>
                  </a:ext>
                </a:extLst>
              </a:tr>
            </a:tbl>
          </a:graphicData>
        </a:graphic>
      </p:graphicFrame>
      <p:sp>
        <p:nvSpPr>
          <p:cNvPr id="6" name="Rectangle 5"/>
          <p:cNvSpPr/>
          <p:nvPr/>
        </p:nvSpPr>
        <p:spPr>
          <a:xfrm>
            <a:off x="862321" y="1703163"/>
            <a:ext cx="572594" cy="923330"/>
          </a:xfrm>
          <a:prstGeom prst="rect">
            <a:avLst/>
          </a:prstGeom>
          <a:noFill/>
        </p:spPr>
        <p:txBody>
          <a:bodyPr wrap="none" lIns="91440" tIns="45720" rIns="91440" bIns="45720">
            <a:spAutoFit/>
          </a:bodyPr>
          <a:lstStyle/>
          <a:p>
            <a:pPr algn="ct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entury Gothic" panose="020B0502020202020204" pitchFamily="34" charset="0"/>
              </a:rPr>
              <a:t>6</a:t>
            </a:r>
          </a:p>
        </p:txBody>
      </p:sp>
      <p:sp>
        <p:nvSpPr>
          <p:cNvPr id="17" name="Rectangle 16"/>
          <p:cNvSpPr/>
          <p:nvPr/>
        </p:nvSpPr>
        <p:spPr>
          <a:xfrm>
            <a:off x="862321" y="2936075"/>
            <a:ext cx="572593" cy="923330"/>
          </a:xfrm>
          <a:prstGeom prst="rect">
            <a:avLst/>
          </a:prstGeom>
          <a:noFill/>
        </p:spPr>
        <p:txBody>
          <a:bodyPr wrap="none" lIns="91440" tIns="45720" rIns="91440" bIns="45720">
            <a:spAutoFit/>
          </a:bodyPr>
          <a:lstStyle/>
          <a:p>
            <a:pPr algn="ctr"/>
            <a:r>
              <a:rPr lang="en-US" sz="54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entury Gothic" panose="020B0502020202020204" pitchFamily="34" charset="0"/>
              </a:rPr>
              <a:t>7</a:t>
            </a:r>
            <a:endPar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entury Gothic" panose="020B0502020202020204" pitchFamily="34" charset="0"/>
            </a:endParaRPr>
          </a:p>
        </p:txBody>
      </p:sp>
      <p:sp>
        <p:nvSpPr>
          <p:cNvPr id="18" name="Rectangle 17"/>
          <p:cNvSpPr/>
          <p:nvPr/>
        </p:nvSpPr>
        <p:spPr>
          <a:xfrm>
            <a:off x="862321" y="4119696"/>
            <a:ext cx="572593" cy="923330"/>
          </a:xfrm>
          <a:prstGeom prst="rect">
            <a:avLst/>
          </a:prstGeom>
          <a:noFill/>
        </p:spPr>
        <p:txBody>
          <a:bodyPr wrap="none" lIns="91440" tIns="45720" rIns="91440" bIns="45720">
            <a:spAutoFit/>
          </a:bodyPr>
          <a:lstStyle/>
          <a:p>
            <a:pPr algn="ctr"/>
            <a:r>
              <a:rPr lang="en-US" sz="54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entury Gothic" panose="020B0502020202020204" pitchFamily="34" charset="0"/>
              </a:rPr>
              <a:t>8</a:t>
            </a:r>
            <a:endPar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entury Gothic" panose="020B0502020202020204" pitchFamily="34" charset="0"/>
            </a:endParaRPr>
          </a:p>
        </p:txBody>
      </p:sp>
      <p:sp>
        <p:nvSpPr>
          <p:cNvPr id="19" name="Rectangle 18"/>
          <p:cNvSpPr/>
          <p:nvPr/>
        </p:nvSpPr>
        <p:spPr>
          <a:xfrm>
            <a:off x="862322" y="5139089"/>
            <a:ext cx="572593" cy="923330"/>
          </a:xfrm>
          <a:prstGeom prst="rect">
            <a:avLst/>
          </a:prstGeom>
          <a:noFill/>
        </p:spPr>
        <p:txBody>
          <a:bodyPr wrap="none" lIns="91440" tIns="45720" rIns="91440" bIns="45720">
            <a:spAutoFit/>
          </a:bodyPr>
          <a:lstStyle/>
          <a:p>
            <a:pPr algn="ctr"/>
            <a:r>
              <a:rPr lang="en-US" sz="54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entury Gothic" panose="020B0502020202020204" pitchFamily="34" charset="0"/>
              </a:rPr>
              <a:t>9</a:t>
            </a:r>
            <a:endPar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entury Gothic" panose="020B0502020202020204" pitchFamily="34" charset="0"/>
            </a:endParaRPr>
          </a:p>
        </p:txBody>
      </p:sp>
      <p:sp>
        <p:nvSpPr>
          <p:cNvPr id="20" name="Rectangle 19"/>
          <p:cNvSpPr/>
          <p:nvPr/>
        </p:nvSpPr>
        <p:spPr>
          <a:xfrm>
            <a:off x="4430705" y="1758824"/>
            <a:ext cx="960520" cy="923330"/>
          </a:xfrm>
          <a:prstGeom prst="rect">
            <a:avLst/>
          </a:prstGeom>
          <a:noFill/>
        </p:spPr>
        <p:txBody>
          <a:bodyPr wrap="none" lIns="91440" tIns="45720" rIns="91440" bIns="45720">
            <a:spAutoFit/>
          </a:bodyPr>
          <a:lstStyle/>
          <a:p>
            <a:pPr algn="ctr"/>
            <a:r>
              <a:rPr lang="en-US" sz="54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entury Gothic" panose="020B0502020202020204" pitchFamily="34" charset="0"/>
              </a:rPr>
              <a:t>10</a:t>
            </a:r>
            <a:endPar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entury Gothic" panose="020B0502020202020204" pitchFamily="34" charset="0"/>
            </a:endParaRPr>
          </a:p>
        </p:txBody>
      </p:sp>
      <p:sp>
        <p:nvSpPr>
          <p:cNvPr id="21" name="Rectangle 20"/>
          <p:cNvSpPr/>
          <p:nvPr/>
        </p:nvSpPr>
        <p:spPr>
          <a:xfrm>
            <a:off x="4504589" y="2953487"/>
            <a:ext cx="960520" cy="923330"/>
          </a:xfrm>
          <a:prstGeom prst="rect">
            <a:avLst/>
          </a:prstGeom>
          <a:noFill/>
        </p:spPr>
        <p:txBody>
          <a:bodyPr wrap="none" lIns="91440" tIns="45720" rIns="91440" bIns="45720">
            <a:spAutoFit/>
          </a:bodyPr>
          <a:lstStyle/>
          <a:p>
            <a:pPr algn="ctr"/>
            <a:r>
              <a:rPr lang="en-US" sz="54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entury Gothic" panose="020B0502020202020204" pitchFamily="34" charset="0"/>
              </a:rPr>
              <a:t>11</a:t>
            </a:r>
            <a:endPar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entury Gothic" panose="020B0502020202020204" pitchFamily="34" charset="0"/>
            </a:endParaRPr>
          </a:p>
        </p:txBody>
      </p:sp>
      <p:sp>
        <p:nvSpPr>
          <p:cNvPr id="22" name="Rectangle 21"/>
          <p:cNvSpPr/>
          <p:nvPr/>
        </p:nvSpPr>
        <p:spPr>
          <a:xfrm>
            <a:off x="4430705" y="4097909"/>
            <a:ext cx="960520" cy="923330"/>
          </a:xfrm>
          <a:prstGeom prst="rect">
            <a:avLst/>
          </a:prstGeom>
          <a:noFill/>
        </p:spPr>
        <p:txBody>
          <a:bodyPr wrap="none" lIns="91440" tIns="45720" rIns="91440" bIns="45720">
            <a:spAutoFit/>
          </a:bodyPr>
          <a:lstStyle/>
          <a:p>
            <a:pPr algn="ctr"/>
            <a:r>
              <a:rPr lang="en-US" sz="54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entury Gothic" panose="020B0502020202020204" pitchFamily="34" charset="0"/>
              </a:rPr>
              <a:t>12</a:t>
            </a:r>
            <a:endPar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entury Gothic" panose="020B0502020202020204" pitchFamily="34" charset="0"/>
            </a:endParaRPr>
          </a:p>
        </p:txBody>
      </p:sp>
      <p:graphicFrame>
        <p:nvGraphicFramePr>
          <p:cNvPr id="10" name="Table 9"/>
          <p:cNvGraphicFramePr>
            <a:graphicFrameLocks noGrp="1"/>
          </p:cNvGraphicFramePr>
          <p:nvPr>
            <p:extLst/>
          </p:nvPr>
        </p:nvGraphicFramePr>
        <p:xfrm>
          <a:off x="8432038" y="1952112"/>
          <a:ext cx="3659878" cy="2926080"/>
        </p:xfrm>
        <a:graphic>
          <a:graphicData uri="http://schemas.openxmlformats.org/drawingml/2006/table">
            <a:tbl>
              <a:tblPr firstRow="1" bandRow="1">
                <a:tableStyleId>{5C22544A-7EE6-4342-B048-85BDC9FD1C3A}</a:tableStyleId>
              </a:tblPr>
              <a:tblGrid>
                <a:gridCol w="862087">
                  <a:extLst>
                    <a:ext uri="{9D8B030D-6E8A-4147-A177-3AD203B41FA5}">
                      <a16:colId xmlns:a16="http://schemas.microsoft.com/office/drawing/2014/main" val="1872695981"/>
                    </a:ext>
                  </a:extLst>
                </a:gridCol>
                <a:gridCol w="1364776">
                  <a:extLst>
                    <a:ext uri="{9D8B030D-6E8A-4147-A177-3AD203B41FA5}">
                      <a16:colId xmlns:a16="http://schemas.microsoft.com/office/drawing/2014/main" val="3278785202"/>
                    </a:ext>
                  </a:extLst>
                </a:gridCol>
                <a:gridCol w="1433015">
                  <a:extLst>
                    <a:ext uri="{9D8B030D-6E8A-4147-A177-3AD203B41FA5}">
                      <a16:colId xmlns:a16="http://schemas.microsoft.com/office/drawing/2014/main" val="1754538620"/>
                    </a:ext>
                  </a:extLst>
                </a:gridCol>
              </a:tblGrid>
              <a:tr h="35478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2965812"/>
                  </a:ext>
                </a:extLst>
              </a:tr>
              <a:tr h="354782">
                <a:tc>
                  <a:txBody>
                    <a:bodyPr/>
                    <a:lstStyle/>
                    <a:p>
                      <a:r>
                        <a:rPr lang="en-GB" dirty="0" smtClean="0">
                          <a:solidFill>
                            <a:schemeClr val="accent5">
                              <a:lumMod val="50000"/>
                            </a:schemeClr>
                          </a:solidFill>
                          <a:latin typeface="Century Gothic" panose="020B0502020202020204" pitchFamily="34" charset="0"/>
                        </a:rPr>
                        <a:t>Mon</a:t>
                      </a:r>
                      <a:endParaRPr lang="en-GB"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9681404"/>
                  </a:ext>
                </a:extLst>
              </a:tr>
              <a:tr h="354782">
                <a:tc>
                  <a:txBody>
                    <a:bodyPr/>
                    <a:lstStyle/>
                    <a:p>
                      <a:r>
                        <a:rPr lang="en-GB" dirty="0" smtClean="0">
                          <a:solidFill>
                            <a:schemeClr val="accent5">
                              <a:lumMod val="50000"/>
                            </a:schemeClr>
                          </a:solidFill>
                          <a:latin typeface="Century Gothic" panose="020B0502020202020204" pitchFamily="34" charset="0"/>
                        </a:rPr>
                        <a:t>Tues</a:t>
                      </a:r>
                      <a:endParaRPr lang="en-GB"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5620548"/>
                  </a:ext>
                </a:extLst>
              </a:tr>
              <a:tr h="354782">
                <a:tc>
                  <a:txBody>
                    <a:bodyPr/>
                    <a:lstStyle/>
                    <a:p>
                      <a:r>
                        <a:rPr lang="en-GB" dirty="0" smtClean="0">
                          <a:solidFill>
                            <a:schemeClr val="accent5">
                              <a:lumMod val="50000"/>
                            </a:schemeClr>
                          </a:solidFill>
                          <a:latin typeface="Century Gothic" panose="020B0502020202020204" pitchFamily="34" charset="0"/>
                        </a:rPr>
                        <a:t>Weds</a:t>
                      </a:r>
                      <a:endParaRPr lang="en-GB"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6880000"/>
                  </a:ext>
                </a:extLst>
              </a:tr>
              <a:tr h="354782">
                <a:tc>
                  <a:txBody>
                    <a:bodyPr/>
                    <a:lstStyle/>
                    <a:p>
                      <a:r>
                        <a:rPr lang="en-GB" dirty="0" smtClean="0">
                          <a:solidFill>
                            <a:schemeClr val="accent5">
                              <a:lumMod val="50000"/>
                            </a:schemeClr>
                          </a:solidFill>
                          <a:latin typeface="Century Gothic" panose="020B0502020202020204" pitchFamily="34" charset="0"/>
                        </a:rPr>
                        <a:t>Thurs</a:t>
                      </a:r>
                      <a:endParaRPr lang="en-GB"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7733584"/>
                  </a:ext>
                </a:extLst>
              </a:tr>
              <a:tr h="354782">
                <a:tc>
                  <a:txBody>
                    <a:bodyPr/>
                    <a:lstStyle/>
                    <a:p>
                      <a:r>
                        <a:rPr lang="en-GB" dirty="0" smtClean="0">
                          <a:solidFill>
                            <a:schemeClr val="accent5">
                              <a:lumMod val="50000"/>
                            </a:schemeClr>
                          </a:solidFill>
                          <a:latin typeface="Century Gothic" panose="020B0502020202020204" pitchFamily="34" charset="0"/>
                        </a:rPr>
                        <a:t>Fri</a:t>
                      </a:r>
                      <a:endParaRPr lang="en-GB"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1108507"/>
                  </a:ext>
                </a:extLst>
              </a:tr>
              <a:tr h="354782">
                <a:tc>
                  <a:txBody>
                    <a:bodyPr/>
                    <a:lstStyle/>
                    <a:p>
                      <a:r>
                        <a:rPr lang="en-GB" dirty="0" smtClean="0">
                          <a:solidFill>
                            <a:schemeClr val="accent5">
                              <a:lumMod val="50000"/>
                            </a:schemeClr>
                          </a:solidFill>
                          <a:latin typeface="Century Gothic" panose="020B0502020202020204" pitchFamily="34" charset="0"/>
                        </a:rPr>
                        <a:t>Sat</a:t>
                      </a:r>
                      <a:endParaRPr lang="en-GB"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4062212"/>
                  </a:ext>
                </a:extLst>
              </a:tr>
              <a:tr h="354782">
                <a:tc>
                  <a:txBody>
                    <a:bodyPr/>
                    <a:lstStyle/>
                    <a:p>
                      <a:r>
                        <a:rPr lang="en-GB" dirty="0" smtClean="0">
                          <a:solidFill>
                            <a:schemeClr val="accent5">
                              <a:lumMod val="50000"/>
                            </a:schemeClr>
                          </a:solidFill>
                          <a:latin typeface="Century Gothic" panose="020B0502020202020204" pitchFamily="34" charset="0"/>
                        </a:rPr>
                        <a:t>Sun</a:t>
                      </a:r>
                      <a:endParaRPr lang="en-GB"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6044830"/>
                  </a:ext>
                </a:extLst>
              </a:tr>
            </a:tbl>
          </a:graphicData>
        </a:graphic>
      </p:graphicFrame>
      <p:sp>
        <p:nvSpPr>
          <p:cNvPr id="24" name="Oval Callout 23"/>
          <p:cNvSpPr/>
          <p:nvPr/>
        </p:nvSpPr>
        <p:spPr>
          <a:xfrm>
            <a:off x="8990843" y="1695287"/>
            <a:ext cx="1203180" cy="525202"/>
          </a:xfrm>
          <a:prstGeom prst="wedgeEllipseCallout">
            <a:avLst>
              <a:gd name="adj1" fmla="val 58314"/>
              <a:gd name="adj2" fmla="val 43471"/>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rgbClr val="115076"/>
                </a:solidFill>
                <a:latin typeface="Century Gothic" panose="020B0502020202020204" pitchFamily="34" charset="0"/>
              </a:rPr>
              <a:t>I am</a:t>
            </a:r>
            <a:endParaRPr lang="en-GB" b="1" dirty="0">
              <a:solidFill>
                <a:srgbClr val="115076"/>
              </a:solidFill>
              <a:latin typeface="Century Gothic" panose="020B0502020202020204" pitchFamily="34" charset="0"/>
            </a:endParaRPr>
          </a:p>
        </p:txBody>
      </p:sp>
      <p:sp>
        <p:nvSpPr>
          <p:cNvPr id="25" name="Oval Callout 24"/>
          <p:cNvSpPr/>
          <p:nvPr/>
        </p:nvSpPr>
        <p:spPr>
          <a:xfrm>
            <a:off x="10608594" y="1191744"/>
            <a:ext cx="1432876" cy="619514"/>
          </a:xfrm>
          <a:prstGeom prst="wedgeEllipseCallout">
            <a:avLst>
              <a:gd name="adj1" fmla="val -10757"/>
              <a:gd name="adj2" fmla="val 109695"/>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rgbClr val="115076"/>
                </a:solidFill>
                <a:latin typeface="Century Gothic" panose="020B0502020202020204" pitchFamily="34" charset="0"/>
              </a:rPr>
              <a:t>You are</a:t>
            </a:r>
            <a:endParaRPr lang="en-GB" b="1" dirty="0">
              <a:solidFill>
                <a:srgbClr val="115076"/>
              </a:solidFill>
              <a:latin typeface="Century Gothic" panose="020B0502020202020204" pitchFamily="34" charset="0"/>
            </a:endParaRPr>
          </a:p>
        </p:txBody>
      </p:sp>
      <p:sp>
        <p:nvSpPr>
          <p:cNvPr id="11" name="Rectangle 10"/>
          <p:cNvSpPr/>
          <p:nvPr/>
        </p:nvSpPr>
        <p:spPr>
          <a:xfrm rot="21183795">
            <a:off x="5608640" y="5036837"/>
            <a:ext cx="2355132" cy="1077218"/>
          </a:xfrm>
          <a:prstGeom prst="rect">
            <a:avLst/>
          </a:prstGeom>
          <a:noFill/>
        </p:spPr>
        <p:txBody>
          <a:bodyPr wrap="none" lIns="91440" tIns="45720" rIns="91440" bIns="45720">
            <a:spAutoFit/>
          </a:bodyPr>
          <a:lstStyle/>
          <a:p>
            <a:pPr algn="ctr"/>
            <a:r>
              <a:rPr lang="en-US" sz="3200" b="1" dirty="0" err="1" smtClean="0">
                <a:ln w="12700">
                  <a:solidFill>
                    <a:srgbClr val="4472C4"/>
                  </a:solidFill>
                  <a:prstDash val="solid"/>
                </a:ln>
                <a:pattFill prst="ltDnDiag">
                  <a:fgClr>
                    <a:srgbClr val="4472C4">
                      <a:lumMod val="60000"/>
                      <a:lumOff val="40000"/>
                    </a:srgbClr>
                  </a:fgClr>
                  <a:bgClr>
                    <a:prstClr val="white"/>
                  </a:bgClr>
                </a:pattFill>
                <a:latin typeface="Century Gothic" panose="020B0502020202020204" pitchFamily="34" charset="0"/>
              </a:rPr>
              <a:t>İFiestas</a:t>
            </a:r>
            <a:r>
              <a:rPr lang="en-US" sz="3200" b="1" dirty="0" smtClean="0">
                <a:ln w="12700">
                  <a:solidFill>
                    <a:srgbClr val="4472C4"/>
                  </a:solidFill>
                  <a:prstDash val="solid"/>
                </a:ln>
                <a:pattFill prst="ltDnDiag">
                  <a:fgClr>
                    <a:srgbClr val="4472C4">
                      <a:lumMod val="60000"/>
                      <a:lumOff val="40000"/>
                    </a:srgbClr>
                  </a:fgClr>
                  <a:bgClr>
                    <a:prstClr val="white"/>
                  </a:bgClr>
                </a:pattFill>
                <a:latin typeface="Century Gothic" panose="020B0502020202020204" pitchFamily="34" charset="0"/>
              </a:rPr>
              <a:t> </a:t>
            </a:r>
            <a:r>
              <a:rPr lang="en-US" sz="3200" b="1" dirty="0" err="1" smtClean="0">
                <a:ln w="12700">
                  <a:solidFill>
                    <a:srgbClr val="4472C4"/>
                  </a:solidFill>
                  <a:prstDash val="solid"/>
                </a:ln>
                <a:pattFill prst="ltDnDiag">
                  <a:fgClr>
                    <a:srgbClr val="4472C4">
                      <a:lumMod val="60000"/>
                      <a:lumOff val="40000"/>
                    </a:srgbClr>
                  </a:fgClr>
                  <a:bgClr>
                    <a:prstClr val="white"/>
                  </a:bgClr>
                </a:pattFill>
                <a:latin typeface="Century Gothic" panose="020B0502020202020204" pitchFamily="34" charset="0"/>
              </a:rPr>
              <a:t>en</a:t>
            </a:r>
            <a:r>
              <a:rPr lang="en-US" sz="3200" b="1" dirty="0" smtClean="0">
                <a:ln w="12700">
                  <a:solidFill>
                    <a:srgbClr val="4472C4"/>
                  </a:solidFill>
                  <a:prstDash val="solid"/>
                </a:ln>
                <a:pattFill prst="ltDnDiag">
                  <a:fgClr>
                    <a:srgbClr val="4472C4">
                      <a:lumMod val="60000"/>
                      <a:lumOff val="40000"/>
                    </a:srgbClr>
                  </a:fgClr>
                  <a:bgClr>
                    <a:prstClr val="white"/>
                  </a:bgClr>
                </a:pattFill>
                <a:latin typeface="Century Gothic" panose="020B0502020202020204" pitchFamily="34" charset="0"/>
              </a:rPr>
              <a:t> </a:t>
            </a:r>
          </a:p>
          <a:p>
            <a:pPr algn="ctr"/>
            <a:r>
              <a:rPr lang="en-US" sz="3200" b="1" dirty="0" err="1" smtClean="0">
                <a:ln w="12700">
                  <a:solidFill>
                    <a:srgbClr val="4472C4"/>
                  </a:solidFill>
                  <a:prstDash val="solid"/>
                </a:ln>
                <a:pattFill prst="ltDnDiag">
                  <a:fgClr>
                    <a:srgbClr val="4472C4">
                      <a:lumMod val="60000"/>
                      <a:lumOff val="40000"/>
                    </a:srgbClr>
                  </a:fgClr>
                  <a:bgClr>
                    <a:prstClr val="white"/>
                  </a:bgClr>
                </a:pattFill>
                <a:latin typeface="Century Gothic" panose="020B0502020202020204" pitchFamily="34" charset="0"/>
              </a:rPr>
              <a:t>octubre</a:t>
            </a:r>
            <a:r>
              <a:rPr lang="en-US" sz="3200" b="1" dirty="0" smtClean="0">
                <a:ln w="12700">
                  <a:solidFill>
                    <a:srgbClr val="4472C4"/>
                  </a:solidFill>
                  <a:prstDash val="solid"/>
                </a:ln>
                <a:pattFill prst="ltDnDiag">
                  <a:fgClr>
                    <a:srgbClr val="4472C4">
                      <a:lumMod val="60000"/>
                      <a:lumOff val="40000"/>
                    </a:srgbClr>
                  </a:fgClr>
                  <a:bgClr>
                    <a:prstClr val="white"/>
                  </a:bgClr>
                </a:pattFill>
                <a:latin typeface="Century Gothic" panose="020B0502020202020204" pitchFamily="34" charset="0"/>
              </a:rPr>
              <a:t>!</a:t>
            </a:r>
            <a:endParaRPr lang="en-US" sz="3200" b="1" dirty="0">
              <a:ln w="12700">
                <a:solidFill>
                  <a:srgbClr val="4472C4"/>
                </a:solidFill>
                <a:prstDash val="solid"/>
              </a:ln>
              <a:pattFill prst="ltDnDiag">
                <a:fgClr>
                  <a:srgbClr val="4472C4">
                    <a:lumMod val="60000"/>
                    <a:lumOff val="40000"/>
                  </a:srgbClr>
                </a:fgClr>
                <a:bgClr>
                  <a:prstClr val="white"/>
                </a:bgClr>
              </a:pattFill>
              <a:latin typeface="Century Gothic" panose="020B0502020202020204" pitchFamily="34" charset="0"/>
            </a:endParaRPr>
          </a:p>
        </p:txBody>
      </p:sp>
      <p:sp>
        <p:nvSpPr>
          <p:cNvPr id="13" name="TextBox 12"/>
          <p:cNvSpPr txBox="1"/>
          <p:nvPr/>
        </p:nvSpPr>
        <p:spPr>
          <a:xfrm>
            <a:off x="9449133" y="2359413"/>
            <a:ext cx="1270604" cy="375413"/>
          </a:xfrm>
          <a:prstGeom prst="rect">
            <a:avLst/>
          </a:prstGeom>
          <a:noFill/>
        </p:spPr>
        <p:txBody>
          <a:bodyPr wrap="square" rtlCol="0">
            <a:spAutoFit/>
          </a:bodyPr>
          <a:lstStyle/>
          <a:p>
            <a:r>
              <a:rPr lang="en-GB" dirty="0" smtClean="0">
                <a:solidFill>
                  <a:srgbClr val="4472C4">
                    <a:lumMod val="50000"/>
                  </a:srgbClr>
                </a:solidFill>
                <a:latin typeface="Century Gothic" panose="020B0502020202020204" pitchFamily="34" charset="0"/>
              </a:rPr>
              <a:t>at home</a:t>
            </a:r>
            <a:endParaRPr lang="en-GB" dirty="0">
              <a:solidFill>
                <a:srgbClr val="4472C4">
                  <a:lumMod val="50000"/>
                </a:srgbClr>
              </a:solidFill>
              <a:latin typeface="Century Gothic" panose="020B0502020202020204" pitchFamily="34" charset="0"/>
            </a:endParaRPr>
          </a:p>
        </p:txBody>
      </p:sp>
      <p:sp>
        <p:nvSpPr>
          <p:cNvPr id="29" name="TextBox 28"/>
          <p:cNvSpPr txBox="1"/>
          <p:nvPr/>
        </p:nvSpPr>
        <p:spPr>
          <a:xfrm>
            <a:off x="10815310" y="2330452"/>
            <a:ext cx="1270604" cy="375413"/>
          </a:xfrm>
          <a:prstGeom prst="rect">
            <a:avLst/>
          </a:prstGeom>
          <a:noFill/>
        </p:spPr>
        <p:txBody>
          <a:bodyPr wrap="square" rtlCol="0">
            <a:spAutoFit/>
          </a:bodyPr>
          <a:lstStyle/>
          <a:p>
            <a:r>
              <a:rPr lang="en-GB" dirty="0" smtClean="0">
                <a:solidFill>
                  <a:srgbClr val="4472C4">
                    <a:lumMod val="50000"/>
                  </a:srgbClr>
                </a:solidFill>
                <a:latin typeface="Century Gothic" panose="020B0502020202020204" pitchFamily="34" charset="0"/>
              </a:rPr>
              <a:t>in Spain</a:t>
            </a:r>
            <a:endParaRPr lang="en-GB" dirty="0">
              <a:solidFill>
                <a:srgbClr val="4472C4">
                  <a:lumMod val="50000"/>
                </a:srgbClr>
              </a:solidFill>
              <a:latin typeface="Century Gothic" panose="020B0502020202020204" pitchFamily="34" charset="0"/>
            </a:endParaRPr>
          </a:p>
        </p:txBody>
      </p:sp>
      <p:sp>
        <p:nvSpPr>
          <p:cNvPr id="30" name="TextBox 29"/>
          <p:cNvSpPr txBox="1"/>
          <p:nvPr/>
        </p:nvSpPr>
        <p:spPr>
          <a:xfrm>
            <a:off x="9257985" y="2705893"/>
            <a:ext cx="1461751" cy="369332"/>
          </a:xfrm>
          <a:prstGeom prst="rect">
            <a:avLst/>
          </a:prstGeom>
          <a:noFill/>
        </p:spPr>
        <p:txBody>
          <a:bodyPr wrap="square" rtlCol="0">
            <a:spAutoFit/>
          </a:bodyPr>
          <a:lstStyle/>
          <a:p>
            <a:r>
              <a:rPr lang="en-GB" dirty="0" smtClean="0">
                <a:solidFill>
                  <a:srgbClr val="4472C4">
                    <a:lumMod val="50000"/>
                  </a:srgbClr>
                </a:solidFill>
                <a:latin typeface="Century Gothic" panose="020B0502020202020204" pitchFamily="34" charset="0"/>
              </a:rPr>
              <a:t>in the north</a:t>
            </a:r>
            <a:endParaRPr lang="en-GB" dirty="0">
              <a:solidFill>
                <a:srgbClr val="4472C4">
                  <a:lumMod val="50000"/>
                </a:srgbClr>
              </a:solidFill>
              <a:latin typeface="Century Gothic" panose="020B0502020202020204" pitchFamily="34" charset="0"/>
            </a:endParaRPr>
          </a:p>
        </p:txBody>
      </p:sp>
      <p:sp>
        <p:nvSpPr>
          <p:cNvPr id="31" name="TextBox 30"/>
          <p:cNvSpPr txBox="1"/>
          <p:nvPr/>
        </p:nvSpPr>
        <p:spPr>
          <a:xfrm>
            <a:off x="10660083" y="2715932"/>
            <a:ext cx="1491488" cy="369332"/>
          </a:xfrm>
          <a:prstGeom prst="rect">
            <a:avLst/>
          </a:prstGeom>
          <a:noFill/>
        </p:spPr>
        <p:txBody>
          <a:bodyPr wrap="square" rtlCol="0">
            <a:spAutoFit/>
          </a:bodyPr>
          <a:lstStyle/>
          <a:p>
            <a:r>
              <a:rPr lang="en-GB" dirty="0" smtClean="0">
                <a:solidFill>
                  <a:srgbClr val="4472C4">
                    <a:lumMod val="50000"/>
                  </a:srgbClr>
                </a:solidFill>
                <a:latin typeface="Century Gothic" panose="020B0502020202020204" pitchFamily="34" charset="0"/>
              </a:rPr>
              <a:t>in Granada</a:t>
            </a:r>
            <a:endParaRPr lang="en-GB" dirty="0">
              <a:solidFill>
                <a:srgbClr val="4472C4">
                  <a:lumMod val="50000"/>
                </a:srgbClr>
              </a:solidFill>
              <a:latin typeface="Century Gothic" panose="020B0502020202020204" pitchFamily="34" charset="0"/>
            </a:endParaRPr>
          </a:p>
        </p:txBody>
      </p:sp>
      <p:sp>
        <p:nvSpPr>
          <p:cNvPr id="32" name="TextBox 31"/>
          <p:cNvSpPr txBox="1"/>
          <p:nvPr/>
        </p:nvSpPr>
        <p:spPr>
          <a:xfrm>
            <a:off x="9257985" y="3099355"/>
            <a:ext cx="1574328" cy="369332"/>
          </a:xfrm>
          <a:prstGeom prst="rect">
            <a:avLst/>
          </a:prstGeom>
          <a:noFill/>
        </p:spPr>
        <p:txBody>
          <a:bodyPr wrap="square" rtlCol="0">
            <a:spAutoFit/>
          </a:bodyPr>
          <a:lstStyle/>
          <a:p>
            <a:r>
              <a:rPr lang="en-GB" dirty="0" smtClean="0">
                <a:solidFill>
                  <a:srgbClr val="4472C4">
                    <a:lumMod val="50000"/>
                  </a:srgbClr>
                </a:solidFill>
                <a:latin typeface="Century Gothic" panose="020B0502020202020204" pitchFamily="34" charset="0"/>
              </a:rPr>
              <a:t>in Valencia</a:t>
            </a:r>
            <a:endParaRPr lang="en-GB" dirty="0">
              <a:solidFill>
                <a:srgbClr val="4472C4">
                  <a:lumMod val="50000"/>
                </a:srgbClr>
              </a:solidFill>
              <a:latin typeface="Century Gothic" panose="020B0502020202020204" pitchFamily="34" charset="0"/>
            </a:endParaRPr>
          </a:p>
        </p:txBody>
      </p:sp>
      <p:sp>
        <p:nvSpPr>
          <p:cNvPr id="33" name="TextBox 32"/>
          <p:cNvSpPr txBox="1"/>
          <p:nvPr/>
        </p:nvSpPr>
        <p:spPr>
          <a:xfrm>
            <a:off x="10655919" y="3091345"/>
            <a:ext cx="1483322" cy="369332"/>
          </a:xfrm>
          <a:prstGeom prst="rect">
            <a:avLst/>
          </a:prstGeom>
          <a:noFill/>
        </p:spPr>
        <p:txBody>
          <a:bodyPr wrap="square" rtlCol="0">
            <a:spAutoFit/>
          </a:bodyPr>
          <a:lstStyle/>
          <a:p>
            <a:r>
              <a:rPr lang="en-GB" dirty="0" smtClean="0">
                <a:solidFill>
                  <a:srgbClr val="4472C4">
                    <a:lumMod val="50000"/>
                  </a:srgbClr>
                </a:solidFill>
                <a:latin typeface="Century Gothic" panose="020B0502020202020204" pitchFamily="34" charset="0"/>
              </a:rPr>
              <a:t>in the south</a:t>
            </a:r>
            <a:endParaRPr lang="en-GB" dirty="0">
              <a:solidFill>
                <a:srgbClr val="4472C4">
                  <a:lumMod val="50000"/>
                </a:srgbClr>
              </a:solidFill>
              <a:latin typeface="Century Gothic" panose="020B0502020202020204" pitchFamily="34" charset="0"/>
            </a:endParaRPr>
          </a:p>
        </p:txBody>
      </p:sp>
      <p:sp>
        <p:nvSpPr>
          <p:cNvPr id="34" name="TextBox 33"/>
          <p:cNvSpPr txBox="1"/>
          <p:nvPr/>
        </p:nvSpPr>
        <p:spPr>
          <a:xfrm>
            <a:off x="10667363" y="3431744"/>
            <a:ext cx="1270604" cy="375413"/>
          </a:xfrm>
          <a:prstGeom prst="rect">
            <a:avLst/>
          </a:prstGeom>
          <a:noFill/>
        </p:spPr>
        <p:txBody>
          <a:bodyPr wrap="square" rtlCol="0">
            <a:spAutoFit/>
          </a:bodyPr>
          <a:lstStyle/>
          <a:p>
            <a:r>
              <a:rPr lang="en-GB" dirty="0" smtClean="0">
                <a:solidFill>
                  <a:srgbClr val="4472C4">
                    <a:lumMod val="50000"/>
                  </a:srgbClr>
                </a:solidFill>
                <a:latin typeface="Century Gothic" panose="020B0502020202020204" pitchFamily="34" charset="0"/>
              </a:rPr>
              <a:t>at home</a:t>
            </a:r>
            <a:endParaRPr lang="en-GB" dirty="0">
              <a:solidFill>
                <a:srgbClr val="4472C4">
                  <a:lumMod val="50000"/>
                </a:srgbClr>
              </a:solidFill>
              <a:latin typeface="Century Gothic" panose="020B0502020202020204" pitchFamily="34" charset="0"/>
            </a:endParaRPr>
          </a:p>
        </p:txBody>
      </p:sp>
      <p:sp>
        <p:nvSpPr>
          <p:cNvPr id="35" name="TextBox 34"/>
          <p:cNvSpPr txBox="1"/>
          <p:nvPr/>
        </p:nvSpPr>
        <p:spPr>
          <a:xfrm>
            <a:off x="9730854" y="3415152"/>
            <a:ext cx="1314899" cy="375413"/>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a:t>
            </a:r>
          </a:p>
        </p:txBody>
      </p:sp>
      <p:sp>
        <p:nvSpPr>
          <p:cNvPr id="36" name="TextBox 35"/>
          <p:cNvSpPr txBox="1"/>
          <p:nvPr/>
        </p:nvSpPr>
        <p:spPr>
          <a:xfrm>
            <a:off x="9337990" y="4153816"/>
            <a:ext cx="1270604" cy="375413"/>
          </a:xfrm>
          <a:prstGeom prst="rect">
            <a:avLst/>
          </a:prstGeom>
          <a:noFill/>
        </p:spPr>
        <p:txBody>
          <a:bodyPr wrap="square" rtlCol="0">
            <a:spAutoFit/>
          </a:bodyPr>
          <a:lstStyle/>
          <a:p>
            <a:r>
              <a:rPr lang="en-GB" dirty="0" smtClean="0">
                <a:solidFill>
                  <a:srgbClr val="4472C4">
                    <a:lumMod val="50000"/>
                  </a:srgbClr>
                </a:solidFill>
                <a:latin typeface="Century Gothic" panose="020B0502020202020204" pitchFamily="34" charset="0"/>
              </a:rPr>
              <a:t>in Madrid</a:t>
            </a:r>
            <a:endParaRPr lang="en-GB" dirty="0">
              <a:solidFill>
                <a:srgbClr val="4472C4">
                  <a:lumMod val="50000"/>
                </a:srgbClr>
              </a:solidFill>
              <a:latin typeface="Century Gothic" panose="020B0502020202020204" pitchFamily="34" charset="0"/>
            </a:endParaRPr>
          </a:p>
        </p:txBody>
      </p:sp>
      <p:sp>
        <p:nvSpPr>
          <p:cNvPr id="37" name="TextBox 36"/>
          <p:cNvSpPr txBox="1"/>
          <p:nvPr/>
        </p:nvSpPr>
        <p:spPr>
          <a:xfrm>
            <a:off x="10655919" y="3784484"/>
            <a:ext cx="1348227" cy="369332"/>
          </a:xfrm>
          <a:prstGeom prst="rect">
            <a:avLst/>
          </a:prstGeom>
          <a:noFill/>
        </p:spPr>
        <p:txBody>
          <a:bodyPr wrap="square" rtlCol="0">
            <a:spAutoFit/>
          </a:bodyPr>
          <a:lstStyle/>
          <a:p>
            <a:r>
              <a:rPr lang="en-GB" dirty="0" smtClean="0">
                <a:solidFill>
                  <a:srgbClr val="4472C4">
                    <a:lumMod val="50000"/>
                  </a:srgbClr>
                </a:solidFill>
                <a:latin typeface="Century Gothic" panose="020B0502020202020204" pitchFamily="34" charset="0"/>
              </a:rPr>
              <a:t>in England</a:t>
            </a:r>
            <a:endParaRPr lang="en-GB" dirty="0">
              <a:solidFill>
                <a:srgbClr val="4472C4">
                  <a:lumMod val="50000"/>
                </a:srgbClr>
              </a:solidFill>
              <a:latin typeface="Century Gothic" panose="020B0502020202020204" pitchFamily="34" charset="0"/>
            </a:endParaRPr>
          </a:p>
        </p:txBody>
      </p:sp>
      <p:sp>
        <p:nvSpPr>
          <p:cNvPr id="38" name="TextBox 37"/>
          <p:cNvSpPr txBox="1"/>
          <p:nvPr/>
        </p:nvSpPr>
        <p:spPr>
          <a:xfrm>
            <a:off x="11237894" y="4153816"/>
            <a:ext cx="1270604" cy="375413"/>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a:t>
            </a:r>
          </a:p>
        </p:txBody>
      </p:sp>
      <p:sp>
        <p:nvSpPr>
          <p:cNvPr id="39" name="TextBox 38"/>
          <p:cNvSpPr txBox="1"/>
          <p:nvPr/>
        </p:nvSpPr>
        <p:spPr>
          <a:xfrm>
            <a:off x="11285086" y="4523148"/>
            <a:ext cx="1270604" cy="375413"/>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a:t>
            </a:r>
          </a:p>
        </p:txBody>
      </p:sp>
      <p:sp>
        <p:nvSpPr>
          <p:cNvPr id="40" name="TextBox 39"/>
          <p:cNvSpPr txBox="1"/>
          <p:nvPr/>
        </p:nvSpPr>
        <p:spPr>
          <a:xfrm>
            <a:off x="9592433" y="4523148"/>
            <a:ext cx="1270604" cy="375413"/>
          </a:xfrm>
          <a:prstGeom prst="rect">
            <a:avLst/>
          </a:prstGeom>
          <a:noFill/>
        </p:spPr>
        <p:txBody>
          <a:bodyPr wrap="square" rtlCol="0">
            <a:spAutoFit/>
          </a:bodyPr>
          <a:lstStyle/>
          <a:p>
            <a:r>
              <a:rPr lang="en-GB" dirty="0" smtClean="0">
                <a:solidFill>
                  <a:srgbClr val="4472C4">
                    <a:lumMod val="50000"/>
                  </a:srgbClr>
                </a:solidFill>
                <a:latin typeface="Century Gothic" panose="020B0502020202020204" pitchFamily="34" charset="0"/>
              </a:rPr>
              <a:t>in bed</a:t>
            </a:r>
            <a:endParaRPr lang="en-GB" dirty="0">
              <a:solidFill>
                <a:srgbClr val="4472C4">
                  <a:lumMod val="50000"/>
                </a:srgbClr>
              </a:solidFill>
              <a:latin typeface="Century Gothic" panose="020B0502020202020204" pitchFamily="34" charset="0"/>
            </a:endParaRPr>
          </a:p>
        </p:txBody>
      </p:sp>
      <p:sp>
        <p:nvSpPr>
          <p:cNvPr id="41" name="TextBox 40"/>
          <p:cNvSpPr txBox="1"/>
          <p:nvPr/>
        </p:nvSpPr>
        <p:spPr>
          <a:xfrm>
            <a:off x="9754138" y="3798543"/>
            <a:ext cx="1314899" cy="375413"/>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a:t>
            </a:r>
          </a:p>
        </p:txBody>
      </p:sp>
    </p:spTree>
    <p:extLst>
      <p:ext uri="{BB962C8B-B14F-4D97-AF65-F5344CB8AC3E}">
        <p14:creationId xmlns:p14="http://schemas.microsoft.com/office/powerpoint/2010/main" val="118208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124" y="242911"/>
            <a:ext cx="12140687" cy="1200329"/>
          </a:xfrm>
          <a:prstGeom prst="rect">
            <a:avLst/>
          </a:prstGeom>
          <a:noFill/>
        </p:spPr>
        <p:txBody>
          <a:bodyPr wrap="square" rtlCol="0">
            <a:spAutoFit/>
          </a:bodyPr>
          <a:lstStyle/>
          <a:p>
            <a:pPr>
              <a:defRPr/>
            </a:pPr>
            <a:r>
              <a:rPr lang="en-GB" sz="2400" b="1" dirty="0" smtClean="0">
                <a:solidFill>
                  <a:srgbClr val="4472C4">
                    <a:lumMod val="50000"/>
                  </a:srgbClr>
                </a:solidFill>
                <a:latin typeface="Century Gothic" panose="020B0502020202020204" pitchFamily="34" charset="0"/>
              </a:rPr>
              <a:t>Sofia</a:t>
            </a:r>
            <a:r>
              <a:rPr lang="en-GB" sz="2400" dirty="0" smtClean="0">
                <a:solidFill>
                  <a:srgbClr val="4472C4">
                    <a:lumMod val="50000"/>
                  </a:srgbClr>
                </a:solidFill>
                <a:latin typeface="Century Gothic" panose="020B0502020202020204" pitchFamily="34" charset="0"/>
              </a:rPr>
              <a:t> chats to her friend Clara about where they both are on holiday.  </a:t>
            </a:r>
            <a:br>
              <a:rPr lang="en-GB" sz="2400" dirty="0" smtClean="0">
                <a:solidFill>
                  <a:srgbClr val="4472C4">
                    <a:lumMod val="50000"/>
                  </a:srgbClr>
                </a:solidFill>
                <a:latin typeface="Century Gothic" panose="020B0502020202020204" pitchFamily="34" charset="0"/>
              </a:rPr>
            </a:br>
            <a:r>
              <a:rPr lang="en-GB" sz="2400" dirty="0" smtClean="0">
                <a:solidFill>
                  <a:srgbClr val="4472C4">
                    <a:lumMod val="50000"/>
                  </a:srgbClr>
                </a:solidFill>
                <a:latin typeface="Century Gothic" panose="020B0502020202020204" pitchFamily="34" charset="0"/>
              </a:rPr>
              <a:t>She uses ‘</a:t>
            </a:r>
            <a:r>
              <a:rPr lang="en-GB" sz="2400" dirty="0" err="1" smtClean="0">
                <a:solidFill>
                  <a:srgbClr val="4472C4">
                    <a:lumMod val="50000"/>
                  </a:srgbClr>
                </a:solidFill>
                <a:latin typeface="Century Gothic" panose="020B0502020202020204" pitchFamily="34" charset="0"/>
              </a:rPr>
              <a:t>estoy</a:t>
            </a:r>
            <a:r>
              <a:rPr lang="en-GB" sz="2400" dirty="0" smtClean="0">
                <a:solidFill>
                  <a:srgbClr val="4472C4">
                    <a:lumMod val="50000"/>
                  </a:srgbClr>
                </a:solidFill>
                <a:latin typeface="Century Gothic" panose="020B0502020202020204" pitchFamily="34" charset="0"/>
              </a:rPr>
              <a:t>’ (I am) for herself and ‘</a:t>
            </a:r>
            <a:r>
              <a:rPr lang="en-GB" sz="2400" dirty="0" err="1" smtClean="0">
                <a:solidFill>
                  <a:srgbClr val="4472C4">
                    <a:lumMod val="50000"/>
                  </a:srgbClr>
                </a:solidFill>
                <a:latin typeface="Century Gothic" panose="020B0502020202020204" pitchFamily="34" charset="0"/>
              </a:rPr>
              <a:t>estás</a:t>
            </a:r>
            <a:r>
              <a:rPr lang="en-GB" sz="2400" dirty="0" smtClean="0">
                <a:solidFill>
                  <a:srgbClr val="4472C4">
                    <a:lumMod val="50000"/>
                  </a:srgbClr>
                </a:solidFill>
                <a:latin typeface="Century Gothic" panose="020B0502020202020204" pitchFamily="34" charset="0"/>
              </a:rPr>
              <a:t>’ (you are) for Clara.  </a:t>
            </a:r>
            <a:br>
              <a:rPr lang="en-GB" sz="2400" dirty="0" smtClean="0">
                <a:solidFill>
                  <a:srgbClr val="4472C4">
                    <a:lumMod val="50000"/>
                  </a:srgbClr>
                </a:solidFill>
                <a:latin typeface="Century Gothic" panose="020B0502020202020204" pitchFamily="34" charset="0"/>
              </a:rPr>
            </a:br>
            <a:r>
              <a:rPr lang="en-GB" sz="2400" dirty="0" smtClean="0">
                <a:solidFill>
                  <a:srgbClr val="4472C4">
                    <a:lumMod val="50000"/>
                  </a:srgbClr>
                </a:solidFill>
                <a:latin typeface="Century Gothic" panose="020B0502020202020204" pitchFamily="34" charset="0"/>
              </a:rPr>
              <a:t>Sometimes she mentions her brother instead so put a </a:t>
            </a:r>
            <a:r>
              <a:rPr lang="en-GB" sz="2400" b="1" dirty="0" smtClean="0">
                <a:solidFill>
                  <a:srgbClr val="4472C4">
                    <a:lumMod val="50000"/>
                  </a:srgbClr>
                </a:solidFill>
                <a:latin typeface="Century Gothic" panose="020B0502020202020204" pitchFamily="34" charset="0"/>
              </a:rPr>
              <a:t>?</a:t>
            </a:r>
            <a:r>
              <a:rPr lang="en-GB" sz="2400" dirty="0">
                <a:solidFill>
                  <a:srgbClr val="4472C4">
                    <a:lumMod val="50000"/>
                  </a:srgbClr>
                </a:solidFill>
                <a:latin typeface="Century Gothic" panose="020B0502020202020204" pitchFamily="34" charset="0"/>
              </a:rPr>
              <a:t> </a:t>
            </a:r>
            <a:r>
              <a:rPr lang="en-GB" sz="2400" dirty="0" smtClean="0">
                <a:solidFill>
                  <a:srgbClr val="4472C4">
                    <a:lumMod val="50000"/>
                  </a:srgbClr>
                </a:solidFill>
                <a:latin typeface="Century Gothic" panose="020B0502020202020204" pitchFamily="34" charset="0"/>
              </a:rPr>
              <a:t>for Clara. </a:t>
            </a:r>
          </a:p>
        </p:txBody>
      </p:sp>
      <p:sp>
        <p:nvSpPr>
          <p:cNvPr id="26" name="TextBox 2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42" name="TextBox 41"/>
          <p:cNvSpPr txBox="1"/>
          <p:nvPr/>
        </p:nvSpPr>
        <p:spPr>
          <a:xfrm>
            <a:off x="407557" y="6558060"/>
            <a:ext cx="2576568" cy="369332"/>
          </a:xfrm>
          <a:prstGeom prst="rect">
            <a:avLst/>
          </a:prstGeom>
          <a:noFill/>
        </p:spPr>
        <p:txBody>
          <a:bodyPr wrap="square" rtlCol="0">
            <a:spAutoFit/>
          </a:bodyPr>
          <a:lstStyle/>
          <a:p>
            <a:r>
              <a:rPr lang="en-GB" dirty="0">
                <a:solidFill>
                  <a:prstClr val="black"/>
                </a:solidFill>
                <a:latin typeface="Century Gothic" panose="020B0502020202020204" pitchFamily="34" charset="0"/>
              </a:rPr>
              <a:t>?</a:t>
            </a:r>
          </a:p>
        </p:txBody>
      </p:sp>
      <p:sp>
        <p:nvSpPr>
          <p:cNvPr id="43" name="TextBox 42"/>
          <p:cNvSpPr txBox="1"/>
          <p:nvPr/>
        </p:nvSpPr>
        <p:spPr>
          <a:xfrm>
            <a:off x="10273466" y="44859"/>
            <a:ext cx="1928856" cy="400110"/>
          </a:xfrm>
          <a:prstGeom prst="rect">
            <a:avLst/>
          </a:prstGeom>
          <a:noFill/>
        </p:spPr>
        <p:txBody>
          <a:bodyPr wrap="square" rtlCol="0">
            <a:spAutoFit/>
          </a:bodyPr>
          <a:lstStyle/>
          <a:p>
            <a:pPr algn="r">
              <a:defRPr/>
            </a:pPr>
            <a:r>
              <a:rPr lang="en-GB" sz="2000" dirty="0" err="1" smtClean="0">
                <a:solidFill>
                  <a:srgbClr val="4472C4">
                    <a:lumMod val="50000"/>
                  </a:srgbClr>
                </a:solidFill>
                <a:latin typeface="Century Gothic" panose="020B0502020202020204" pitchFamily="34" charset="0"/>
              </a:rPr>
              <a:t>Escuchar</a:t>
            </a:r>
            <a:endParaRPr lang="en-GB" sz="2000" dirty="0">
              <a:solidFill>
                <a:srgbClr val="4472C4">
                  <a:lumMod val="50000"/>
                </a:srgbClr>
              </a:solidFill>
              <a:latin typeface="Century Gothic" panose="020B0502020202020204" pitchFamily="34" charset="0"/>
            </a:endParaRPr>
          </a:p>
        </p:txBody>
      </p:sp>
      <p:graphicFrame>
        <p:nvGraphicFramePr>
          <p:cNvPr id="44" name="Table 43"/>
          <p:cNvGraphicFramePr>
            <a:graphicFrameLocks noGrp="1"/>
          </p:cNvGraphicFramePr>
          <p:nvPr>
            <p:extLst/>
          </p:nvPr>
        </p:nvGraphicFramePr>
        <p:xfrm>
          <a:off x="3893315" y="1593443"/>
          <a:ext cx="6334420" cy="4585072"/>
        </p:xfrm>
        <a:graphic>
          <a:graphicData uri="http://schemas.openxmlformats.org/drawingml/2006/table">
            <a:tbl>
              <a:tblPr firstRow="1" bandRow="1">
                <a:tableStyleId>{5940675A-B579-460E-94D1-54222C63F5DA}</a:tableStyleId>
              </a:tblPr>
              <a:tblGrid>
                <a:gridCol w="2946397">
                  <a:extLst>
                    <a:ext uri="{9D8B030D-6E8A-4147-A177-3AD203B41FA5}">
                      <a16:colId xmlns:a16="http://schemas.microsoft.com/office/drawing/2014/main" val="2454398400"/>
                    </a:ext>
                  </a:extLst>
                </a:gridCol>
                <a:gridCol w="3388023">
                  <a:extLst>
                    <a:ext uri="{9D8B030D-6E8A-4147-A177-3AD203B41FA5}">
                      <a16:colId xmlns:a16="http://schemas.microsoft.com/office/drawing/2014/main" val="4288240880"/>
                    </a:ext>
                  </a:extLst>
                </a:gridCol>
              </a:tblGrid>
              <a:tr h="480216">
                <a:tc>
                  <a:txBody>
                    <a:bodyPr/>
                    <a:lstStyle/>
                    <a:p>
                      <a:pPr algn="ctr"/>
                      <a:r>
                        <a:rPr lang="en-GB" sz="2400" b="1" dirty="0" err="1" smtClean="0">
                          <a:solidFill>
                            <a:srgbClr val="115076"/>
                          </a:solidFill>
                          <a:latin typeface="Century Gothic" panose="020B0502020202020204" pitchFamily="34" charset="0"/>
                        </a:rPr>
                        <a:t>Sofía</a:t>
                      </a:r>
                      <a:endParaRPr lang="en-GB" sz="2400" b="1" dirty="0">
                        <a:solidFill>
                          <a:srgbClr val="115076"/>
                        </a:solidFill>
                        <a:latin typeface="Century Gothic" panose="020B0502020202020204" pitchFamily="34" charset="0"/>
                      </a:endParaRPr>
                    </a:p>
                  </a:txBody>
                  <a:tcPr anchor="ctr"/>
                </a:tc>
                <a:tc>
                  <a:txBody>
                    <a:bodyPr/>
                    <a:lstStyle/>
                    <a:p>
                      <a:pPr algn="ctr"/>
                      <a:r>
                        <a:rPr lang="en-GB" sz="2400" b="1" dirty="0" smtClean="0">
                          <a:solidFill>
                            <a:srgbClr val="115076"/>
                          </a:solidFill>
                          <a:latin typeface="Century Gothic" panose="020B0502020202020204" pitchFamily="34" charset="0"/>
                        </a:rPr>
                        <a:t>Clara</a:t>
                      </a:r>
                      <a:endParaRPr lang="en-GB" sz="2400" b="1"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3599983017"/>
                  </a:ext>
                </a:extLst>
              </a:tr>
              <a:tr h="513107">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124892771"/>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2994117280"/>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842325763"/>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2955243204"/>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3930033395"/>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697495991"/>
                  </a:ext>
                </a:extLst>
              </a:tr>
              <a:tr h="513107">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565162271"/>
                  </a:ext>
                </a:extLst>
              </a:tr>
              <a:tr h="513107">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764403110"/>
                  </a:ext>
                </a:extLst>
              </a:tr>
            </a:tbl>
          </a:graphicData>
        </a:graphic>
      </p:graphicFrame>
      <p:sp>
        <p:nvSpPr>
          <p:cNvPr id="53" name="TextBox 52"/>
          <p:cNvSpPr txBox="1"/>
          <p:nvPr/>
        </p:nvSpPr>
        <p:spPr>
          <a:xfrm>
            <a:off x="4315203" y="2104598"/>
            <a:ext cx="2096170" cy="461665"/>
          </a:xfrm>
          <a:prstGeom prst="rect">
            <a:avLst/>
          </a:prstGeom>
          <a:noFill/>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Madrid</a:t>
            </a:r>
            <a:endParaRPr lang="en-GB" sz="2400" dirty="0">
              <a:solidFill>
                <a:srgbClr val="4472C4">
                  <a:lumMod val="50000"/>
                </a:srgbClr>
              </a:solidFill>
              <a:latin typeface="Century Gothic" panose="020B0502020202020204" pitchFamily="34" charset="0"/>
            </a:endParaRPr>
          </a:p>
        </p:txBody>
      </p:sp>
      <p:sp>
        <p:nvSpPr>
          <p:cNvPr id="54" name="TextBox 53"/>
          <p:cNvSpPr txBox="1"/>
          <p:nvPr/>
        </p:nvSpPr>
        <p:spPr>
          <a:xfrm>
            <a:off x="7639645" y="2107067"/>
            <a:ext cx="1736964" cy="474484"/>
          </a:xfrm>
          <a:prstGeom prst="rect">
            <a:avLst/>
          </a:prstGeom>
          <a:noFill/>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Valencia</a:t>
            </a:r>
            <a:endParaRPr lang="en-GB" sz="2400" dirty="0">
              <a:solidFill>
                <a:srgbClr val="4472C4">
                  <a:lumMod val="50000"/>
                </a:srgbClr>
              </a:solidFill>
              <a:latin typeface="Century Gothic" panose="020B0502020202020204" pitchFamily="34" charset="0"/>
            </a:endParaRPr>
          </a:p>
        </p:txBody>
      </p:sp>
      <p:sp>
        <p:nvSpPr>
          <p:cNvPr id="55" name="TextBox 54"/>
          <p:cNvSpPr txBox="1"/>
          <p:nvPr/>
        </p:nvSpPr>
        <p:spPr>
          <a:xfrm>
            <a:off x="4037414" y="2630477"/>
            <a:ext cx="2682076" cy="461665"/>
          </a:xfrm>
          <a:prstGeom prst="rect">
            <a:avLst/>
          </a:prstGeom>
          <a:noFill/>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San </a:t>
            </a:r>
            <a:r>
              <a:rPr lang="en-GB" sz="2400" dirty="0" err="1" smtClean="0">
                <a:solidFill>
                  <a:srgbClr val="4472C4">
                    <a:lumMod val="50000"/>
                  </a:srgbClr>
                </a:solidFill>
                <a:latin typeface="Century Gothic" panose="020B0502020202020204" pitchFamily="34" charset="0"/>
              </a:rPr>
              <a:t>Sebastián</a:t>
            </a:r>
            <a:endParaRPr lang="en-GB" sz="2400" dirty="0">
              <a:solidFill>
                <a:srgbClr val="4472C4">
                  <a:lumMod val="50000"/>
                </a:srgbClr>
              </a:solidFill>
              <a:latin typeface="Century Gothic" panose="020B0502020202020204" pitchFamily="34" charset="0"/>
            </a:endParaRPr>
          </a:p>
        </p:txBody>
      </p:sp>
      <p:sp>
        <p:nvSpPr>
          <p:cNvPr id="56" name="TextBox 55"/>
          <p:cNvSpPr txBox="1"/>
          <p:nvPr/>
        </p:nvSpPr>
        <p:spPr>
          <a:xfrm>
            <a:off x="7149161" y="2597179"/>
            <a:ext cx="2745042" cy="461665"/>
          </a:xfrm>
          <a:prstGeom prst="rect">
            <a:avLst/>
          </a:prstGeom>
          <a:noFill/>
        </p:spPr>
        <p:txBody>
          <a:bodyPr wrap="square" rtlCol="0">
            <a:spAutoFit/>
          </a:bodyPr>
          <a:lstStyle/>
          <a:p>
            <a:pPr algn="ctr"/>
            <a:r>
              <a:rPr lang="en-GB" sz="2400" b="1" dirty="0" smtClean="0">
                <a:solidFill>
                  <a:srgbClr val="4472C4">
                    <a:lumMod val="50000"/>
                  </a:srgbClr>
                </a:solidFill>
                <a:latin typeface="Century Gothic" panose="020B0502020202020204" pitchFamily="34" charset="0"/>
              </a:rPr>
              <a:t>?</a:t>
            </a:r>
            <a:endParaRPr lang="en-GB" sz="2400" b="1" dirty="0">
              <a:solidFill>
                <a:srgbClr val="4472C4">
                  <a:lumMod val="50000"/>
                </a:srgbClr>
              </a:solidFill>
              <a:latin typeface="Century Gothic" panose="020B0502020202020204" pitchFamily="34" charset="0"/>
            </a:endParaRPr>
          </a:p>
        </p:txBody>
      </p:sp>
      <p:sp>
        <p:nvSpPr>
          <p:cNvPr id="57" name="TextBox 56"/>
          <p:cNvSpPr txBox="1"/>
          <p:nvPr/>
        </p:nvSpPr>
        <p:spPr>
          <a:xfrm>
            <a:off x="4037414" y="3177958"/>
            <a:ext cx="2745042" cy="474484"/>
          </a:xfrm>
          <a:prstGeom prst="rect">
            <a:avLst/>
          </a:prstGeom>
          <a:noFill/>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England</a:t>
            </a:r>
            <a:endParaRPr lang="en-GB" sz="2400" dirty="0">
              <a:solidFill>
                <a:srgbClr val="4472C4">
                  <a:lumMod val="50000"/>
                </a:srgbClr>
              </a:solidFill>
              <a:latin typeface="Century Gothic" panose="020B0502020202020204" pitchFamily="34" charset="0"/>
            </a:endParaRPr>
          </a:p>
        </p:txBody>
      </p:sp>
      <p:sp>
        <p:nvSpPr>
          <p:cNvPr id="61" name="Action Button: Custom 60">
            <a:hlinkClick r:id="" action="ppaction://noaction" highlightClick="1">
              <a:snd r:embed="rId3" name="W1_S45_1.wav"/>
            </a:hlinkClick>
          </p:cNvPr>
          <p:cNvSpPr/>
          <p:nvPr/>
        </p:nvSpPr>
        <p:spPr>
          <a:xfrm>
            <a:off x="3088442" y="2065938"/>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white"/>
                </a:solidFill>
                <a:latin typeface="Century Gothic" panose="020B0502020202020204" pitchFamily="34" charset="0"/>
              </a:rPr>
              <a:t>1</a:t>
            </a:r>
            <a:endParaRPr lang="en-GB" sz="3600" b="1" dirty="0">
              <a:solidFill>
                <a:prstClr val="white"/>
              </a:solidFill>
              <a:latin typeface="Century Gothic" panose="020B0502020202020204" pitchFamily="34" charset="0"/>
            </a:endParaRPr>
          </a:p>
        </p:txBody>
      </p:sp>
      <p:sp>
        <p:nvSpPr>
          <p:cNvPr id="62" name="Action Button: Custom 61">
            <a:hlinkClick r:id="" action="ppaction://noaction" highlightClick="1">
              <a:snd r:embed="rId4" name="W1_S45_2.wav"/>
            </a:hlinkClick>
          </p:cNvPr>
          <p:cNvSpPr/>
          <p:nvPr/>
        </p:nvSpPr>
        <p:spPr>
          <a:xfrm>
            <a:off x="3081027" y="2566263"/>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white"/>
                </a:solidFill>
                <a:latin typeface="Century Gothic" panose="020B0502020202020204" pitchFamily="34" charset="0"/>
              </a:rPr>
              <a:t>2</a:t>
            </a:r>
            <a:endParaRPr lang="en-GB" sz="3600" b="1" dirty="0">
              <a:solidFill>
                <a:prstClr val="white"/>
              </a:solidFill>
              <a:latin typeface="Century Gothic" panose="020B0502020202020204" pitchFamily="34" charset="0"/>
            </a:endParaRPr>
          </a:p>
        </p:txBody>
      </p:sp>
      <p:sp>
        <p:nvSpPr>
          <p:cNvPr id="63" name="Action Button: Custom 62">
            <a:hlinkClick r:id="" action="ppaction://noaction" highlightClick="1">
              <a:snd r:embed="rId5" name="W1_S45_3.wav"/>
            </a:hlinkClick>
          </p:cNvPr>
          <p:cNvSpPr/>
          <p:nvPr/>
        </p:nvSpPr>
        <p:spPr>
          <a:xfrm>
            <a:off x="3090843" y="3083604"/>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white"/>
                </a:solidFill>
                <a:latin typeface="Century Gothic" panose="020B0502020202020204" pitchFamily="34" charset="0"/>
              </a:rPr>
              <a:t>3</a:t>
            </a:r>
            <a:endParaRPr lang="en-GB" sz="3600" b="1" dirty="0">
              <a:solidFill>
                <a:prstClr val="white"/>
              </a:solidFill>
              <a:latin typeface="Century Gothic" panose="020B0502020202020204" pitchFamily="34" charset="0"/>
            </a:endParaRPr>
          </a:p>
        </p:txBody>
      </p:sp>
      <p:sp>
        <p:nvSpPr>
          <p:cNvPr id="64" name="Action Button: Custom 63">
            <a:hlinkClick r:id="" action="ppaction://noaction" highlightClick="1">
              <a:snd r:embed="rId6" name="W1_S45_4.wav"/>
            </a:hlinkClick>
          </p:cNvPr>
          <p:cNvSpPr/>
          <p:nvPr/>
        </p:nvSpPr>
        <p:spPr>
          <a:xfrm>
            <a:off x="3092847" y="3608622"/>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white"/>
                </a:solidFill>
                <a:latin typeface="Century Gothic" panose="020B0502020202020204" pitchFamily="34" charset="0"/>
              </a:rPr>
              <a:t>4</a:t>
            </a:r>
            <a:endParaRPr lang="en-GB" sz="3600" b="1" dirty="0">
              <a:solidFill>
                <a:prstClr val="white"/>
              </a:solidFill>
              <a:latin typeface="Century Gothic" panose="020B0502020202020204" pitchFamily="34" charset="0"/>
            </a:endParaRPr>
          </a:p>
        </p:txBody>
      </p:sp>
      <p:sp>
        <p:nvSpPr>
          <p:cNvPr id="65" name="Action Button: Custom 64">
            <a:hlinkClick r:id="" action="ppaction://noaction" highlightClick="1">
              <a:snd r:embed="rId7" name="W1_S45_5.wav"/>
            </a:hlinkClick>
          </p:cNvPr>
          <p:cNvSpPr/>
          <p:nvPr/>
        </p:nvSpPr>
        <p:spPr>
          <a:xfrm>
            <a:off x="3095315" y="4122183"/>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white"/>
                </a:solidFill>
                <a:latin typeface="Century Gothic" panose="020B0502020202020204" pitchFamily="34" charset="0"/>
              </a:rPr>
              <a:t>5</a:t>
            </a:r>
            <a:endParaRPr lang="en-GB" sz="3600" b="1" dirty="0">
              <a:solidFill>
                <a:prstClr val="white"/>
              </a:solidFill>
              <a:latin typeface="Century Gothic" panose="020B0502020202020204" pitchFamily="34" charset="0"/>
            </a:endParaRPr>
          </a:p>
        </p:txBody>
      </p:sp>
      <p:sp>
        <p:nvSpPr>
          <p:cNvPr id="66" name="Action Button: Custom 65">
            <a:hlinkClick r:id="" action="ppaction://noaction" highlightClick="1">
              <a:snd r:embed="rId8" name="W1_S45_6.wav"/>
            </a:hlinkClick>
          </p:cNvPr>
          <p:cNvSpPr/>
          <p:nvPr/>
        </p:nvSpPr>
        <p:spPr>
          <a:xfrm>
            <a:off x="3095315" y="4650373"/>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white"/>
                </a:solidFill>
                <a:latin typeface="Century Gothic" panose="020B0502020202020204" pitchFamily="34" charset="0"/>
              </a:rPr>
              <a:t>6</a:t>
            </a:r>
            <a:endParaRPr lang="en-GB" sz="3600" b="1" dirty="0">
              <a:solidFill>
                <a:prstClr val="white"/>
              </a:solidFill>
              <a:latin typeface="Century Gothic" panose="020B0502020202020204" pitchFamily="34" charset="0"/>
            </a:endParaRPr>
          </a:p>
        </p:txBody>
      </p:sp>
      <p:sp>
        <p:nvSpPr>
          <p:cNvPr id="67" name="Action Button: Custom 66">
            <a:hlinkClick r:id="" action="ppaction://noaction" highlightClick="1">
              <a:snd r:embed="rId9" name="W1_S45_7.wav"/>
            </a:hlinkClick>
          </p:cNvPr>
          <p:cNvSpPr/>
          <p:nvPr/>
        </p:nvSpPr>
        <p:spPr>
          <a:xfrm>
            <a:off x="3095315" y="5164227"/>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white"/>
                </a:solidFill>
                <a:latin typeface="Century Gothic" panose="020B0502020202020204" pitchFamily="34" charset="0"/>
              </a:rPr>
              <a:t>7</a:t>
            </a:r>
            <a:endParaRPr lang="en-GB" sz="3600" b="1" dirty="0">
              <a:solidFill>
                <a:prstClr val="white"/>
              </a:solidFill>
              <a:latin typeface="Century Gothic" panose="020B0502020202020204" pitchFamily="34" charset="0"/>
            </a:endParaRPr>
          </a:p>
        </p:txBody>
      </p:sp>
      <p:sp>
        <p:nvSpPr>
          <p:cNvPr id="68" name="Action Button: Custom 67">
            <a:hlinkClick r:id="" action="ppaction://noaction" highlightClick="1">
              <a:snd r:embed="rId10" name="W1_S45_8.wav"/>
            </a:hlinkClick>
          </p:cNvPr>
          <p:cNvSpPr/>
          <p:nvPr/>
        </p:nvSpPr>
        <p:spPr>
          <a:xfrm>
            <a:off x="3099720" y="5675638"/>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white"/>
                </a:solidFill>
                <a:latin typeface="Century Gothic" panose="020B0502020202020204" pitchFamily="34" charset="0"/>
              </a:rPr>
              <a:t>8</a:t>
            </a:r>
            <a:endParaRPr lang="en-GB" sz="3600" b="1" dirty="0">
              <a:solidFill>
                <a:prstClr val="white"/>
              </a:solidFill>
              <a:latin typeface="Century Gothic" panose="020B0502020202020204" pitchFamily="34" charset="0"/>
            </a:endParaRPr>
          </a:p>
        </p:txBody>
      </p:sp>
      <p:sp>
        <p:nvSpPr>
          <p:cNvPr id="69" name="TextBox 68"/>
          <p:cNvSpPr txBox="1"/>
          <p:nvPr/>
        </p:nvSpPr>
        <p:spPr>
          <a:xfrm>
            <a:off x="7200148" y="3110729"/>
            <a:ext cx="2745042" cy="474484"/>
          </a:xfrm>
          <a:prstGeom prst="rect">
            <a:avLst/>
          </a:prstGeom>
          <a:noFill/>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Spain</a:t>
            </a:r>
            <a:endParaRPr lang="en-GB" sz="2400" dirty="0">
              <a:solidFill>
                <a:srgbClr val="4472C4">
                  <a:lumMod val="50000"/>
                </a:srgbClr>
              </a:solidFill>
              <a:latin typeface="Century Gothic" panose="020B0502020202020204" pitchFamily="34" charset="0"/>
            </a:endParaRPr>
          </a:p>
        </p:txBody>
      </p:sp>
      <p:sp>
        <p:nvSpPr>
          <p:cNvPr id="70" name="TextBox 69"/>
          <p:cNvSpPr txBox="1"/>
          <p:nvPr/>
        </p:nvSpPr>
        <p:spPr>
          <a:xfrm>
            <a:off x="4026211" y="3641370"/>
            <a:ext cx="2745042" cy="474484"/>
          </a:xfrm>
          <a:prstGeom prst="rect">
            <a:avLst/>
          </a:prstGeom>
          <a:noFill/>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Barcelona</a:t>
            </a:r>
            <a:endParaRPr lang="en-GB" sz="2400" dirty="0">
              <a:solidFill>
                <a:srgbClr val="4472C4">
                  <a:lumMod val="50000"/>
                </a:srgbClr>
              </a:solidFill>
              <a:latin typeface="Century Gothic" panose="020B0502020202020204" pitchFamily="34" charset="0"/>
            </a:endParaRPr>
          </a:p>
        </p:txBody>
      </p:sp>
      <p:sp>
        <p:nvSpPr>
          <p:cNvPr id="71" name="TextBox 70"/>
          <p:cNvSpPr txBox="1"/>
          <p:nvPr/>
        </p:nvSpPr>
        <p:spPr>
          <a:xfrm>
            <a:off x="7247297" y="3655862"/>
            <a:ext cx="2745042" cy="474484"/>
          </a:xfrm>
          <a:prstGeom prst="rect">
            <a:avLst/>
          </a:prstGeom>
          <a:noFill/>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Granada</a:t>
            </a:r>
            <a:endParaRPr lang="en-GB" sz="2400" dirty="0">
              <a:solidFill>
                <a:srgbClr val="4472C4">
                  <a:lumMod val="50000"/>
                </a:srgbClr>
              </a:solidFill>
              <a:latin typeface="Century Gothic" panose="020B0502020202020204" pitchFamily="34" charset="0"/>
            </a:endParaRPr>
          </a:p>
        </p:txBody>
      </p:sp>
      <p:sp>
        <p:nvSpPr>
          <p:cNvPr id="72" name="TextBox 71"/>
          <p:cNvSpPr txBox="1"/>
          <p:nvPr/>
        </p:nvSpPr>
        <p:spPr>
          <a:xfrm>
            <a:off x="4058949" y="4150781"/>
            <a:ext cx="2745042" cy="474484"/>
          </a:xfrm>
          <a:prstGeom prst="rect">
            <a:avLst/>
          </a:prstGeom>
          <a:noFill/>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the south</a:t>
            </a:r>
            <a:endParaRPr lang="en-GB" sz="2400" dirty="0">
              <a:solidFill>
                <a:srgbClr val="4472C4">
                  <a:lumMod val="50000"/>
                </a:srgbClr>
              </a:solidFill>
              <a:latin typeface="Century Gothic" panose="020B0502020202020204" pitchFamily="34" charset="0"/>
            </a:endParaRPr>
          </a:p>
        </p:txBody>
      </p:sp>
      <p:sp>
        <p:nvSpPr>
          <p:cNvPr id="73" name="TextBox 72"/>
          <p:cNvSpPr txBox="1"/>
          <p:nvPr/>
        </p:nvSpPr>
        <p:spPr>
          <a:xfrm>
            <a:off x="7241637" y="4187156"/>
            <a:ext cx="2745042" cy="474484"/>
          </a:xfrm>
          <a:prstGeom prst="rect">
            <a:avLst/>
          </a:prstGeom>
          <a:noFill/>
        </p:spPr>
        <p:txBody>
          <a:bodyPr wrap="square" rtlCol="0">
            <a:spAutoFit/>
          </a:bodyPr>
          <a:lstStyle/>
          <a:p>
            <a:pPr algn="ctr"/>
            <a:r>
              <a:rPr lang="en-GB" sz="2400" b="1" dirty="0" smtClean="0">
                <a:solidFill>
                  <a:srgbClr val="4472C4">
                    <a:lumMod val="50000"/>
                  </a:srgbClr>
                </a:solidFill>
                <a:latin typeface="Century Gothic" panose="020B0502020202020204" pitchFamily="34" charset="0"/>
              </a:rPr>
              <a:t>?</a:t>
            </a:r>
            <a:endParaRPr lang="en-GB" sz="2400" b="1" dirty="0">
              <a:solidFill>
                <a:srgbClr val="4472C4">
                  <a:lumMod val="50000"/>
                </a:srgbClr>
              </a:solidFill>
              <a:latin typeface="Century Gothic" panose="020B0502020202020204" pitchFamily="34" charset="0"/>
            </a:endParaRPr>
          </a:p>
        </p:txBody>
      </p:sp>
      <p:sp>
        <p:nvSpPr>
          <p:cNvPr id="74" name="TextBox 73"/>
          <p:cNvSpPr txBox="1"/>
          <p:nvPr/>
        </p:nvSpPr>
        <p:spPr>
          <a:xfrm>
            <a:off x="4037414" y="4701645"/>
            <a:ext cx="2745042" cy="474484"/>
          </a:xfrm>
          <a:prstGeom prst="rect">
            <a:avLst/>
          </a:prstGeom>
          <a:noFill/>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Granada</a:t>
            </a:r>
            <a:endParaRPr lang="en-GB" sz="2400" dirty="0">
              <a:solidFill>
                <a:srgbClr val="4472C4">
                  <a:lumMod val="50000"/>
                </a:srgbClr>
              </a:solidFill>
              <a:latin typeface="Century Gothic" panose="020B0502020202020204" pitchFamily="34" charset="0"/>
            </a:endParaRPr>
          </a:p>
        </p:txBody>
      </p:sp>
      <p:sp>
        <p:nvSpPr>
          <p:cNvPr id="75" name="TextBox 74"/>
          <p:cNvSpPr txBox="1"/>
          <p:nvPr/>
        </p:nvSpPr>
        <p:spPr>
          <a:xfrm>
            <a:off x="7249877" y="4689743"/>
            <a:ext cx="2745042" cy="474484"/>
          </a:xfrm>
          <a:prstGeom prst="rect">
            <a:avLst/>
          </a:prstGeom>
          <a:noFill/>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Bilbao</a:t>
            </a:r>
            <a:endParaRPr lang="en-GB" sz="2400" dirty="0">
              <a:solidFill>
                <a:srgbClr val="4472C4">
                  <a:lumMod val="50000"/>
                </a:srgbClr>
              </a:solidFill>
              <a:latin typeface="Century Gothic" panose="020B0502020202020204" pitchFamily="34" charset="0"/>
            </a:endParaRPr>
          </a:p>
        </p:txBody>
      </p:sp>
      <p:sp>
        <p:nvSpPr>
          <p:cNvPr id="76" name="TextBox 75"/>
          <p:cNvSpPr txBox="1"/>
          <p:nvPr/>
        </p:nvSpPr>
        <p:spPr>
          <a:xfrm>
            <a:off x="4082614" y="5236521"/>
            <a:ext cx="2745042" cy="474484"/>
          </a:xfrm>
          <a:prstGeom prst="rect">
            <a:avLst/>
          </a:prstGeom>
          <a:noFill/>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the north</a:t>
            </a:r>
            <a:endParaRPr lang="en-GB" sz="2400" dirty="0">
              <a:solidFill>
                <a:srgbClr val="4472C4">
                  <a:lumMod val="50000"/>
                </a:srgbClr>
              </a:solidFill>
              <a:latin typeface="Century Gothic" panose="020B0502020202020204" pitchFamily="34" charset="0"/>
            </a:endParaRPr>
          </a:p>
        </p:txBody>
      </p:sp>
      <p:sp>
        <p:nvSpPr>
          <p:cNvPr id="77" name="TextBox 76"/>
          <p:cNvSpPr txBox="1"/>
          <p:nvPr/>
        </p:nvSpPr>
        <p:spPr>
          <a:xfrm>
            <a:off x="7247297" y="5221037"/>
            <a:ext cx="2745042" cy="474484"/>
          </a:xfrm>
          <a:prstGeom prst="rect">
            <a:avLst/>
          </a:prstGeom>
          <a:noFill/>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the south</a:t>
            </a:r>
            <a:endParaRPr lang="en-GB" sz="2400" dirty="0">
              <a:solidFill>
                <a:srgbClr val="4472C4">
                  <a:lumMod val="50000"/>
                </a:srgbClr>
              </a:solidFill>
              <a:latin typeface="Century Gothic" panose="020B0502020202020204" pitchFamily="34" charset="0"/>
            </a:endParaRPr>
          </a:p>
        </p:txBody>
      </p:sp>
      <p:sp>
        <p:nvSpPr>
          <p:cNvPr id="78" name="TextBox 77"/>
          <p:cNvSpPr txBox="1"/>
          <p:nvPr/>
        </p:nvSpPr>
        <p:spPr>
          <a:xfrm>
            <a:off x="4026211" y="5708143"/>
            <a:ext cx="2745042" cy="474484"/>
          </a:xfrm>
          <a:prstGeom prst="rect">
            <a:avLst/>
          </a:prstGeom>
          <a:noFill/>
        </p:spPr>
        <p:txBody>
          <a:bodyPr wrap="square" rtlCol="0">
            <a:spAutoFit/>
          </a:bodyPr>
          <a:lstStyle/>
          <a:p>
            <a:pPr algn="ctr"/>
            <a:r>
              <a:rPr lang="en-GB" sz="2400" dirty="0" smtClean="0">
                <a:solidFill>
                  <a:srgbClr val="4472C4">
                    <a:lumMod val="50000"/>
                  </a:srgbClr>
                </a:solidFill>
                <a:latin typeface="Century Gothic" panose="020B0502020202020204" pitchFamily="34" charset="0"/>
              </a:rPr>
              <a:t>Spain</a:t>
            </a:r>
            <a:endParaRPr lang="en-GB" sz="2400" dirty="0">
              <a:solidFill>
                <a:srgbClr val="4472C4">
                  <a:lumMod val="50000"/>
                </a:srgbClr>
              </a:solidFill>
              <a:latin typeface="Century Gothic" panose="020B0502020202020204" pitchFamily="34" charset="0"/>
            </a:endParaRPr>
          </a:p>
        </p:txBody>
      </p:sp>
      <p:sp>
        <p:nvSpPr>
          <p:cNvPr id="79" name="TextBox 78"/>
          <p:cNvSpPr txBox="1"/>
          <p:nvPr/>
        </p:nvSpPr>
        <p:spPr>
          <a:xfrm>
            <a:off x="7296896" y="5729974"/>
            <a:ext cx="2745042" cy="474484"/>
          </a:xfrm>
          <a:prstGeom prst="rect">
            <a:avLst/>
          </a:prstGeom>
          <a:noFill/>
        </p:spPr>
        <p:txBody>
          <a:bodyPr wrap="square" rtlCol="0">
            <a:spAutoFit/>
          </a:bodyPr>
          <a:lstStyle/>
          <a:p>
            <a:pPr algn="ctr"/>
            <a:r>
              <a:rPr lang="en-GB" sz="2400" b="1" dirty="0" smtClean="0">
                <a:solidFill>
                  <a:srgbClr val="4472C4">
                    <a:lumMod val="50000"/>
                  </a:srgbClr>
                </a:solidFill>
                <a:latin typeface="Century Gothic" panose="020B0502020202020204" pitchFamily="34" charset="0"/>
              </a:rPr>
              <a:t>?</a:t>
            </a:r>
            <a:endParaRPr lang="en-GB" sz="2400" b="1" dirty="0">
              <a:solidFill>
                <a:srgbClr val="4472C4">
                  <a:lumMod val="50000"/>
                </a:srgbClr>
              </a:solidFill>
              <a:latin typeface="Century Gothic" panose="020B0502020202020204" pitchFamily="34" charset="0"/>
            </a:endParaRPr>
          </a:p>
        </p:txBody>
      </p:sp>
      <p:sp>
        <p:nvSpPr>
          <p:cNvPr id="80" name="Oval Callout 79"/>
          <p:cNvSpPr/>
          <p:nvPr/>
        </p:nvSpPr>
        <p:spPr>
          <a:xfrm>
            <a:off x="3553089" y="1366192"/>
            <a:ext cx="1203180" cy="525202"/>
          </a:xfrm>
          <a:prstGeom prst="wedgeEllipseCallout">
            <a:avLst>
              <a:gd name="adj1" fmla="val 58314"/>
              <a:gd name="adj2" fmla="val 43471"/>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rgbClr val="115076"/>
                </a:solidFill>
                <a:latin typeface="Century Gothic" panose="020B0502020202020204" pitchFamily="34" charset="0"/>
              </a:rPr>
              <a:t>I am</a:t>
            </a:r>
            <a:endParaRPr lang="en-GB" b="1" dirty="0">
              <a:solidFill>
                <a:srgbClr val="115076"/>
              </a:solidFill>
              <a:latin typeface="Century Gothic" panose="020B0502020202020204" pitchFamily="34" charset="0"/>
            </a:endParaRPr>
          </a:p>
        </p:txBody>
      </p:sp>
      <p:sp>
        <p:nvSpPr>
          <p:cNvPr id="81" name="Oval Callout 80"/>
          <p:cNvSpPr/>
          <p:nvPr/>
        </p:nvSpPr>
        <p:spPr>
          <a:xfrm>
            <a:off x="9600692" y="1192684"/>
            <a:ext cx="1432876" cy="619514"/>
          </a:xfrm>
          <a:prstGeom prst="wedgeEllipseCallout">
            <a:avLst>
              <a:gd name="adj1" fmla="val -46494"/>
              <a:gd name="adj2" fmla="val 62463"/>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rgbClr val="115076"/>
                </a:solidFill>
                <a:latin typeface="Century Gothic" panose="020B0502020202020204" pitchFamily="34" charset="0"/>
              </a:rPr>
              <a:t>You are</a:t>
            </a:r>
            <a:endParaRPr lang="en-GB"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207175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69" grpId="0"/>
      <p:bldP spid="70" grpId="0"/>
      <p:bldP spid="71" grpId="0"/>
      <p:bldP spid="72" grpId="0"/>
      <p:bldP spid="73" grpId="0"/>
      <p:bldP spid="74" grpId="0"/>
      <p:bldP spid="75" grpId="0"/>
      <p:bldP spid="76" grpId="0"/>
      <p:bldP spid="77" grpId="0"/>
      <p:bldP spid="78" grpId="0"/>
      <p:bldP spid="7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9889" y="4485476"/>
            <a:ext cx="3670613" cy="923330"/>
          </a:xfrm>
          <a:prstGeom prst="rect">
            <a:avLst/>
          </a:prstGeom>
          <a:noFill/>
        </p:spPr>
        <p:txBody>
          <a:bodyPr wrap="square" lIns="91440" tIns="45720" rIns="91440" bIns="45720">
            <a:spAutoFit/>
          </a:bodyPr>
          <a:lstStyle/>
          <a:p>
            <a:pPr algn="ctr">
              <a:defRPr/>
            </a:pPr>
            <a:r>
              <a:rPr lang="en-US" sz="5400" b="1" dirty="0" smtClean="0">
                <a:ln w="22225">
                  <a:solidFill>
                    <a:srgbClr val="ED7D31"/>
                  </a:solidFill>
                  <a:prstDash val="solid"/>
                </a:ln>
                <a:solidFill>
                  <a:srgbClr val="ED7D31">
                    <a:lumMod val="40000"/>
                    <a:lumOff val="60000"/>
                  </a:srgbClr>
                </a:solidFill>
                <a:latin typeface="Century Gothic" panose="020B0502020202020204" pitchFamily="34" charset="0"/>
              </a:rPr>
              <a:t>Partner B</a:t>
            </a:r>
            <a:endParaRPr lang="en-US" sz="54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6" name="Rectangle 5"/>
          <p:cNvSpPr/>
          <p:nvPr/>
        </p:nvSpPr>
        <p:spPr>
          <a:xfrm>
            <a:off x="1098204" y="3540863"/>
            <a:ext cx="3670613" cy="923330"/>
          </a:xfrm>
          <a:prstGeom prst="rect">
            <a:avLst/>
          </a:prstGeom>
          <a:noFill/>
        </p:spPr>
        <p:txBody>
          <a:bodyPr wrap="square" lIns="91440" tIns="45720" rIns="91440" bIns="45720">
            <a:spAutoFit/>
          </a:bodyPr>
          <a:lstStyle/>
          <a:p>
            <a:pPr algn="ctr">
              <a:defRPr/>
            </a:pPr>
            <a:r>
              <a:rPr lang="en-US" sz="5400" b="1" dirty="0" err="1">
                <a:ln w="22225">
                  <a:solidFill>
                    <a:srgbClr val="ED7D31"/>
                  </a:solidFill>
                  <a:prstDash val="solid"/>
                </a:ln>
                <a:solidFill>
                  <a:srgbClr val="ED7D31">
                    <a:lumMod val="40000"/>
                    <a:lumOff val="60000"/>
                  </a:srgbClr>
                </a:solidFill>
                <a:latin typeface="Century Gothic" panose="020B0502020202020204" pitchFamily="34" charset="0"/>
              </a:rPr>
              <a:t>E</a:t>
            </a:r>
            <a:r>
              <a:rPr lang="en-US" sz="5400" b="1" dirty="0" err="1" smtClean="0">
                <a:ln w="22225">
                  <a:solidFill>
                    <a:srgbClr val="ED7D31"/>
                  </a:solidFill>
                  <a:prstDash val="solid"/>
                </a:ln>
                <a:solidFill>
                  <a:srgbClr val="ED7D31">
                    <a:lumMod val="40000"/>
                    <a:lumOff val="60000"/>
                  </a:srgbClr>
                </a:solidFill>
                <a:latin typeface="Century Gothic" panose="020B0502020202020204" pitchFamily="34" charset="0"/>
              </a:rPr>
              <a:t>stás</a:t>
            </a:r>
            <a:endParaRPr lang="en-US" sz="54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7" name="Rectangle 6"/>
          <p:cNvSpPr/>
          <p:nvPr/>
        </p:nvSpPr>
        <p:spPr>
          <a:xfrm>
            <a:off x="3324578" y="3544544"/>
            <a:ext cx="4761797" cy="923330"/>
          </a:xfrm>
          <a:prstGeom prst="rect">
            <a:avLst/>
          </a:prstGeom>
          <a:noFill/>
        </p:spPr>
        <p:txBody>
          <a:bodyPr wrap="square" lIns="91440" tIns="45720" rIns="91440" bIns="45720">
            <a:spAutoFit/>
          </a:bodyPr>
          <a:lstStyle/>
          <a:p>
            <a:pPr algn="ctr">
              <a:defRPr/>
            </a:pPr>
            <a:r>
              <a:rPr lang="en-US" sz="5400" b="1" dirty="0" err="1" smtClean="0">
                <a:ln w="22225">
                  <a:solidFill>
                    <a:srgbClr val="ED7D31"/>
                  </a:solidFill>
                  <a:prstDash val="solid"/>
                </a:ln>
                <a:solidFill>
                  <a:srgbClr val="ED7D31">
                    <a:lumMod val="40000"/>
                    <a:lumOff val="60000"/>
                  </a:srgbClr>
                </a:solidFill>
                <a:latin typeface="Century Gothic" panose="020B0502020202020204" pitchFamily="34" charset="0"/>
              </a:rPr>
              <a:t>en</a:t>
            </a:r>
            <a:r>
              <a:rPr lang="en-US" sz="5400" b="1" dirty="0" smtClean="0">
                <a:ln w="22225">
                  <a:solidFill>
                    <a:srgbClr val="ED7D31"/>
                  </a:solidFill>
                  <a:prstDash val="solid"/>
                </a:ln>
                <a:solidFill>
                  <a:srgbClr val="ED7D31">
                    <a:lumMod val="40000"/>
                    <a:lumOff val="60000"/>
                  </a:srgbClr>
                </a:solidFill>
                <a:latin typeface="Century Gothic" panose="020B0502020202020204" pitchFamily="34" charset="0"/>
              </a:rPr>
              <a:t> el </a:t>
            </a:r>
            <a:r>
              <a:rPr lang="en-US" sz="5400" b="1" dirty="0" err="1" smtClean="0">
                <a:ln w="22225">
                  <a:solidFill>
                    <a:srgbClr val="ED7D31"/>
                  </a:solidFill>
                  <a:prstDash val="solid"/>
                </a:ln>
                <a:solidFill>
                  <a:srgbClr val="ED7D31">
                    <a:lumMod val="40000"/>
                    <a:lumOff val="60000"/>
                  </a:srgbClr>
                </a:solidFill>
                <a:latin typeface="Century Gothic" panose="020B0502020202020204" pitchFamily="34" charset="0"/>
              </a:rPr>
              <a:t>norte</a:t>
            </a:r>
            <a:r>
              <a:rPr lang="en-US" sz="5400" b="1" dirty="0" smtClean="0">
                <a:ln w="22225">
                  <a:solidFill>
                    <a:srgbClr val="ED7D31"/>
                  </a:solidFill>
                  <a:prstDash val="solid"/>
                </a:ln>
                <a:solidFill>
                  <a:srgbClr val="ED7D31">
                    <a:lumMod val="40000"/>
                    <a:lumOff val="60000"/>
                  </a:srgbClr>
                </a:solidFill>
                <a:latin typeface="Century Gothic" panose="020B0502020202020204" pitchFamily="34" charset="0"/>
              </a:rPr>
              <a:t>.</a:t>
            </a:r>
            <a:endParaRPr lang="en-US" sz="54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8" name="Rectangle 7"/>
          <p:cNvSpPr/>
          <p:nvPr/>
        </p:nvSpPr>
        <p:spPr>
          <a:xfrm>
            <a:off x="1652216" y="5436028"/>
            <a:ext cx="7089448" cy="923330"/>
          </a:xfrm>
          <a:prstGeom prst="rect">
            <a:avLst/>
          </a:prstGeom>
          <a:noFill/>
        </p:spPr>
        <p:txBody>
          <a:bodyPr wrap="square" lIns="91440" tIns="45720" rIns="91440" bIns="45720">
            <a:spAutoFit/>
          </a:bodyPr>
          <a:lstStyle/>
          <a:p>
            <a:pPr algn="ctr">
              <a:defRPr/>
            </a:pP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Y</a:t>
            </a:r>
            <a:r>
              <a:rPr lang="en-US" sz="5400" b="1" dirty="0" smtClean="0">
                <a:ln w="22225">
                  <a:solidFill>
                    <a:srgbClr val="ED7D31"/>
                  </a:solidFill>
                  <a:prstDash val="solid"/>
                </a:ln>
                <a:solidFill>
                  <a:srgbClr val="ED7D31">
                    <a:lumMod val="40000"/>
                    <a:lumOff val="60000"/>
                  </a:srgbClr>
                </a:solidFill>
                <a:latin typeface="Century Gothic" panose="020B0502020202020204" pitchFamily="34" charset="0"/>
              </a:rPr>
              <a:t>ou are in the north.</a:t>
            </a:r>
            <a:endParaRPr lang="en-US" sz="54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2" name="Rectangle 11"/>
          <p:cNvSpPr/>
          <p:nvPr/>
        </p:nvSpPr>
        <p:spPr>
          <a:xfrm>
            <a:off x="689889" y="997209"/>
            <a:ext cx="3670613" cy="923330"/>
          </a:xfrm>
          <a:prstGeom prst="rect">
            <a:avLst/>
          </a:prstGeom>
          <a:noFill/>
        </p:spPr>
        <p:txBody>
          <a:bodyPr wrap="square" lIns="91440" tIns="45720" rIns="91440" bIns="45720">
            <a:spAutoFit/>
          </a:bodyPr>
          <a:lstStyle/>
          <a:p>
            <a:pPr algn="ctr">
              <a:defRPr/>
            </a:pPr>
            <a:r>
              <a:rPr lang="en-US" sz="5400" b="1" dirty="0" smtClean="0">
                <a:ln w="22225">
                  <a:solidFill>
                    <a:srgbClr val="ED7D31"/>
                  </a:solidFill>
                  <a:prstDash val="solid"/>
                </a:ln>
                <a:solidFill>
                  <a:srgbClr val="ED7D31">
                    <a:lumMod val="40000"/>
                    <a:lumOff val="60000"/>
                  </a:srgbClr>
                </a:solidFill>
                <a:latin typeface="Century Gothic" panose="020B0502020202020204" pitchFamily="34" charset="0"/>
              </a:rPr>
              <a:t>Partner A</a:t>
            </a:r>
            <a:endParaRPr lang="en-US" sz="54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14" name="Title 1"/>
          <p:cNvSpPr>
            <a:spLocks noGrp="1"/>
          </p:cNvSpPr>
          <p:nvPr>
            <p:ph type="title"/>
          </p:nvPr>
        </p:nvSpPr>
        <p:spPr>
          <a:xfrm>
            <a:off x="82286" y="24623"/>
            <a:ext cx="6484584" cy="1325563"/>
          </a:xfrm>
        </p:spPr>
        <p:txBody>
          <a:bodyPr>
            <a:normAutofit/>
          </a:bodyPr>
          <a:lstStyle/>
          <a:p>
            <a:r>
              <a:rPr lang="en-GB" sz="3600" b="1" dirty="0" smtClean="0">
                <a:solidFill>
                  <a:schemeClr val="bg1"/>
                </a:solidFill>
              </a:rPr>
              <a:t>İA </a:t>
            </a:r>
            <a:r>
              <a:rPr lang="en-GB" sz="3600" b="1" dirty="0" err="1" smtClean="0">
                <a:solidFill>
                  <a:schemeClr val="bg1"/>
                </a:solidFill>
              </a:rPr>
              <a:t>hablar</a:t>
            </a:r>
            <a:r>
              <a:rPr lang="en-GB" sz="3600" b="1" dirty="0" smtClean="0">
                <a:solidFill>
                  <a:schemeClr val="bg1"/>
                </a:solidFill>
              </a:rPr>
              <a:t>!</a:t>
            </a:r>
            <a:endParaRPr lang="en-GB" sz="3600" b="1" dirty="0">
              <a:solidFill>
                <a:schemeClr val="bg1"/>
              </a:solidFill>
            </a:endParaRPr>
          </a:p>
        </p:txBody>
      </p:sp>
      <p:pic>
        <p:nvPicPr>
          <p:cNvPr id="15" name="Picture 3"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7423" y="1924338"/>
            <a:ext cx="1874310" cy="165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0502" y="2193868"/>
            <a:ext cx="1153198" cy="1368278"/>
          </a:xfrm>
          <a:prstGeom prst="rect">
            <a:avLst/>
          </a:prstGeom>
        </p:spPr>
      </p:pic>
      <p:sp>
        <p:nvSpPr>
          <p:cNvPr id="16" name="Oval Callout 15">
            <a:extLst>
              <a:ext uri="{FF2B5EF4-FFF2-40B4-BE49-F238E27FC236}">
                <a16:creationId xmlns:a16="http://schemas.microsoft.com/office/drawing/2014/main" id="{CA1DAED4-E058-054F-963D-F66C7EAD5CDA}"/>
              </a:ext>
            </a:extLst>
          </p:cNvPr>
          <p:cNvSpPr/>
          <p:nvPr/>
        </p:nvSpPr>
        <p:spPr>
          <a:xfrm>
            <a:off x="5904550" y="865135"/>
            <a:ext cx="6024428" cy="1439279"/>
          </a:xfrm>
          <a:prstGeom prst="wedgeEllipseCallout">
            <a:avLst>
              <a:gd name="adj1" fmla="val -50861"/>
              <a:gd name="adj2" fmla="val 31441"/>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entury Gothic" panose="020B0502020202020204" pitchFamily="34" charset="0"/>
              </a:rPr>
              <a:t>(</a:t>
            </a:r>
            <a:r>
              <a:rPr lang="en-US" sz="3600" dirty="0" smtClean="0">
                <a:solidFill>
                  <a:prstClr val="white"/>
                </a:solidFill>
                <a:latin typeface="Century Gothic" panose="020B0502020202020204" pitchFamily="34" charset="0"/>
              </a:rPr>
              <a:t>verb)</a:t>
            </a:r>
            <a:r>
              <a:rPr kumimoji="0" lang="en-US" sz="3600" b="0" i="0" u="none" strike="noStrike" kern="1200" cap="none" spc="0" normalizeH="0" baseline="0" noProof="0" dirty="0" smtClean="0">
                <a:ln>
                  <a:noFill/>
                </a:ln>
                <a:solidFill>
                  <a:prstClr val="white"/>
                </a:solidFill>
                <a:effectLst/>
                <a:uLnTx/>
                <a:uFillTx/>
                <a:latin typeface="Century Gothic" panose="020B0502020202020204" pitchFamily="34" charset="0"/>
              </a:rPr>
              <a:t> +(</a:t>
            </a:r>
            <a:r>
              <a:rPr lang="en-US" sz="3600" dirty="0" smtClean="0">
                <a:solidFill>
                  <a:prstClr val="white"/>
                </a:solidFill>
                <a:latin typeface="Century Gothic" panose="020B0502020202020204" pitchFamily="34" charset="0"/>
              </a:rPr>
              <a:t>location</a:t>
            </a:r>
            <a:r>
              <a:rPr kumimoji="0" lang="en-US" sz="3600" b="0" i="0" u="none" strike="noStrike" kern="1200" cap="none" spc="0" normalizeH="0" baseline="0" noProof="0" dirty="0" smtClean="0">
                <a:ln>
                  <a:noFill/>
                </a:ln>
                <a:solidFill>
                  <a:prstClr val="white"/>
                </a:solidFill>
                <a:effectLst/>
                <a:uLnTx/>
                <a:uFillTx/>
                <a:latin typeface="Century Gothic" panose="020B0502020202020204" pitchFamily="34" charset="0"/>
              </a:rPr>
              <a:t>)</a:t>
            </a:r>
            <a:endParaRPr kumimoji="0" lang="en-US" sz="36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7" name="Oval Callout 16">
            <a:extLst>
              <a:ext uri="{FF2B5EF4-FFF2-40B4-BE49-F238E27FC236}">
                <a16:creationId xmlns:a16="http://schemas.microsoft.com/office/drawing/2014/main" id="{CA1DAED4-E058-054F-963D-F66C7EAD5CDA}"/>
              </a:ext>
            </a:extLst>
          </p:cNvPr>
          <p:cNvSpPr/>
          <p:nvPr/>
        </p:nvSpPr>
        <p:spPr>
          <a:xfrm>
            <a:off x="7631131" y="4322175"/>
            <a:ext cx="3869708" cy="1439279"/>
          </a:xfrm>
          <a:prstGeom prst="wedgeEllipseCallout">
            <a:avLst>
              <a:gd name="adj1" fmla="val -55828"/>
              <a:gd name="adj2" fmla="val 11165"/>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smtClean="0">
                <a:solidFill>
                  <a:prstClr val="white"/>
                </a:solidFill>
                <a:latin typeface="Century Gothic" panose="020B0502020202020204" pitchFamily="34" charset="0"/>
              </a:rPr>
              <a:t>translation</a:t>
            </a:r>
            <a:endParaRPr kumimoji="0" lang="en-US" sz="36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132866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2" grpId="0"/>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9" name="TextBox 8"/>
          <p:cNvSpPr txBox="1"/>
          <p:nvPr/>
        </p:nvSpPr>
        <p:spPr>
          <a:xfrm>
            <a:off x="1768641" y="4572178"/>
            <a:ext cx="8975558" cy="1323439"/>
          </a:xfrm>
          <a:prstGeom prst="rect">
            <a:avLst/>
          </a:prstGeom>
          <a:noFill/>
        </p:spPr>
        <p:txBody>
          <a:bodyPr wrap="square" rtlCol="0">
            <a:spAutoFit/>
          </a:bodyPr>
          <a:lstStyle/>
          <a:p>
            <a:r>
              <a:rPr lang="en-GB" sz="8000" dirty="0" err="1" smtClean="0">
                <a:solidFill>
                  <a:srgbClr val="4472C4">
                    <a:lumMod val="50000"/>
                  </a:srgbClr>
                </a:solidFill>
                <a:latin typeface="Century Gothic" panose="020B0502020202020204" pitchFamily="34" charset="0"/>
              </a:rPr>
              <a:t>Estás</a:t>
            </a:r>
            <a:r>
              <a:rPr lang="en-GB" sz="8000" dirty="0" smtClean="0">
                <a:solidFill>
                  <a:srgbClr val="4472C4">
                    <a:lumMod val="50000"/>
                  </a:srgbClr>
                </a:solidFill>
                <a:latin typeface="Century Gothic" panose="020B0502020202020204" pitchFamily="34" charset="0"/>
              </a:rPr>
              <a:t> </a:t>
            </a:r>
            <a:r>
              <a:rPr lang="en-GB" sz="8000" dirty="0" err="1" smtClean="0">
                <a:solidFill>
                  <a:srgbClr val="4472C4">
                    <a:lumMod val="50000"/>
                  </a:srgbClr>
                </a:solidFill>
                <a:latin typeface="Century Gothic" panose="020B0502020202020204" pitchFamily="34" charset="0"/>
              </a:rPr>
              <a:t>en</a:t>
            </a:r>
            <a:r>
              <a:rPr lang="en-GB" sz="8000" dirty="0">
                <a:solidFill>
                  <a:srgbClr val="4472C4">
                    <a:lumMod val="50000"/>
                  </a:srgbClr>
                </a:solidFill>
                <a:latin typeface="Century Gothic" panose="020B0502020202020204" pitchFamily="34" charset="0"/>
              </a:rPr>
              <a:t> </a:t>
            </a:r>
            <a:r>
              <a:rPr lang="en-GB" sz="8000" dirty="0" err="1" smtClean="0">
                <a:solidFill>
                  <a:srgbClr val="4472C4">
                    <a:lumMod val="50000"/>
                  </a:srgbClr>
                </a:solidFill>
                <a:latin typeface="Century Gothic" panose="020B0502020202020204" pitchFamily="34" charset="0"/>
              </a:rPr>
              <a:t>España</a:t>
            </a:r>
            <a:r>
              <a:rPr lang="en-GB" sz="8000" dirty="0" smtClean="0">
                <a:solidFill>
                  <a:srgbClr val="4472C4">
                    <a:lumMod val="50000"/>
                  </a:srgbClr>
                </a:solidFill>
                <a:latin typeface="Century Gothic" panose="020B0502020202020204" pitchFamily="34" charset="0"/>
              </a:rPr>
              <a:t>.</a:t>
            </a:r>
            <a:endParaRPr lang="en-GB" sz="8000" dirty="0">
              <a:solidFill>
                <a:srgbClr val="4472C4">
                  <a:lumMod val="50000"/>
                </a:srgbClr>
              </a:solidFill>
              <a:latin typeface="Century Gothic" panose="020B0502020202020204" pitchFamily="34" charset="0"/>
            </a:endParaRPr>
          </a:p>
        </p:txBody>
      </p:sp>
      <p:pic>
        <p:nvPicPr>
          <p:cNvPr id="10" name="Picture 3"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9417" y="1438929"/>
            <a:ext cx="3025825" cy="26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367" y="296863"/>
            <a:ext cx="4039832" cy="4391122"/>
          </a:xfrm>
          <a:prstGeom prst="rect">
            <a:avLst/>
          </a:prstGeom>
        </p:spPr>
      </p:pic>
      <p:sp>
        <p:nvSpPr>
          <p:cNvPr id="8" name="Rectangle 7"/>
          <p:cNvSpPr/>
          <p:nvPr/>
        </p:nvSpPr>
        <p:spPr>
          <a:xfrm>
            <a:off x="230031" y="2008645"/>
            <a:ext cx="1124026" cy="2215991"/>
          </a:xfrm>
          <a:prstGeom prst="rect">
            <a:avLst/>
          </a:prstGeom>
          <a:noFill/>
        </p:spPr>
        <p:txBody>
          <a:bodyPr wrap="none" lIns="91440" tIns="45720" rIns="91440" bIns="45720">
            <a:spAutoFit/>
          </a:bodyPr>
          <a:lstStyle/>
          <a:p>
            <a:pPr algn="ctr"/>
            <a:r>
              <a:rPr lang="en-US" sz="13800" b="1" cap="none" spc="0" dirty="0" smtClean="0">
                <a:ln w="6600">
                  <a:solidFill>
                    <a:schemeClr val="accent2"/>
                  </a:solidFill>
                  <a:prstDash val="solid"/>
                </a:ln>
                <a:solidFill>
                  <a:srgbClr val="FFFFFF"/>
                </a:solidFill>
                <a:effectLst>
                  <a:outerShdw dist="38100" dir="2700000" algn="tl" rotWithShape="0">
                    <a:schemeClr val="accent2"/>
                  </a:outerShdw>
                </a:effectLst>
              </a:rPr>
              <a:t>1</a:t>
            </a:r>
            <a:endParaRPr lang="en-US" sz="13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31708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smtClean="0">
                <a:solidFill>
                  <a:schemeClr val="bg1"/>
                </a:solidFill>
              </a:rPr>
              <a:t>!</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9" name="TextBox 8"/>
          <p:cNvSpPr txBox="1"/>
          <p:nvPr/>
        </p:nvSpPr>
        <p:spPr>
          <a:xfrm>
            <a:off x="1768641" y="4572178"/>
            <a:ext cx="8975558" cy="1323439"/>
          </a:xfrm>
          <a:prstGeom prst="rect">
            <a:avLst/>
          </a:prstGeom>
          <a:noFill/>
        </p:spPr>
        <p:txBody>
          <a:bodyPr wrap="square" rtlCol="0">
            <a:spAutoFit/>
          </a:bodyPr>
          <a:lstStyle/>
          <a:p>
            <a:r>
              <a:rPr lang="en-GB" sz="8000" dirty="0" err="1" smtClean="0">
                <a:solidFill>
                  <a:srgbClr val="4472C4">
                    <a:lumMod val="50000"/>
                  </a:srgbClr>
                </a:solidFill>
                <a:latin typeface="Century Gothic" panose="020B0502020202020204" pitchFamily="34" charset="0"/>
              </a:rPr>
              <a:t>Estás</a:t>
            </a:r>
            <a:r>
              <a:rPr lang="en-GB" sz="8000" dirty="0" smtClean="0">
                <a:solidFill>
                  <a:srgbClr val="4472C4">
                    <a:lumMod val="50000"/>
                  </a:srgbClr>
                </a:solidFill>
                <a:latin typeface="Century Gothic" panose="020B0502020202020204" pitchFamily="34" charset="0"/>
              </a:rPr>
              <a:t> </a:t>
            </a:r>
            <a:r>
              <a:rPr lang="en-GB" sz="8000" dirty="0" err="1" smtClean="0">
                <a:solidFill>
                  <a:srgbClr val="4472C4">
                    <a:lumMod val="50000"/>
                  </a:srgbClr>
                </a:solidFill>
                <a:latin typeface="Century Gothic" panose="020B0502020202020204" pitchFamily="34" charset="0"/>
              </a:rPr>
              <a:t>en</a:t>
            </a:r>
            <a:r>
              <a:rPr lang="en-GB" sz="8000" dirty="0" smtClean="0">
                <a:solidFill>
                  <a:srgbClr val="4472C4">
                    <a:lumMod val="50000"/>
                  </a:srgbClr>
                </a:solidFill>
                <a:latin typeface="Century Gothic" panose="020B0502020202020204" pitchFamily="34" charset="0"/>
              </a:rPr>
              <a:t> el </a:t>
            </a:r>
            <a:r>
              <a:rPr lang="en-GB" sz="8000" dirty="0" err="1" smtClean="0">
                <a:solidFill>
                  <a:srgbClr val="4472C4">
                    <a:lumMod val="50000"/>
                  </a:srgbClr>
                </a:solidFill>
                <a:latin typeface="Century Gothic" panose="020B0502020202020204" pitchFamily="34" charset="0"/>
              </a:rPr>
              <a:t>norte</a:t>
            </a:r>
            <a:r>
              <a:rPr lang="en-GB" sz="8000" dirty="0" smtClean="0">
                <a:solidFill>
                  <a:srgbClr val="4472C4">
                    <a:lumMod val="50000"/>
                  </a:srgbClr>
                </a:solidFill>
                <a:latin typeface="Century Gothic" panose="020B0502020202020204" pitchFamily="34" charset="0"/>
              </a:rPr>
              <a:t>.</a:t>
            </a:r>
            <a:endParaRPr lang="en-GB" sz="8000" dirty="0">
              <a:solidFill>
                <a:srgbClr val="4472C4">
                  <a:lumMod val="50000"/>
                </a:srgbClr>
              </a:solidFill>
              <a:latin typeface="Century Gothic" panose="020B0502020202020204" pitchFamily="34" charset="0"/>
            </a:endParaRPr>
          </a:p>
        </p:txBody>
      </p:sp>
      <p:pic>
        <p:nvPicPr>
          <p:cNvPr id="10" name="Picture 3"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9417" y="1438929"/>
            <a:ext cx="3025825" cy="26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420" y="1163991"/>
            <a:ext cx="2922269" cy="3467295"/>
          </a:xfrm>
          <a:prstGeom prst="rect">
            <a:avLst/>
          </a:prstGeom>
        </p:spPr>
      </p:pic>
      <p:sp>
        <p:nvSpPr>
          <p:cNvPr id="8" name="Rectangle 7"/>
          <p:cNvSpPr/>
          <p:nvPr/>
        </p:nvSpPr>
        <p:spPr>
          <a:xfrm>
            <a:off x="230031" y="2008645"/>
            <a:ext cx="1124026" cy="2215991"/>
          </a:xfrm>
          <a:prstGeom prst="rect">
            <a:avLst/>
          </a:prstGeom>
          <a:noFill/>
        </p:spPr>
        <p:txBody>
          <a:bodyPr wrap="none" lIns="91440" tIns="45720" rIns="91440" bIns="45720">
            <a:spAutoFit/>
          </a:bodyPr>
          <a:lstStyle/>
          <a:p>
            <a:pPr algn="ctr"/>
            <a:r>
              <a:rPr lang="en-US" sz="13800" b="1" cap="none" spc="0" dirty="0" smtClean="0">
                <a:ln w="6600">
                  <a:solidFill>
                    <a:schemeClr val="accent2"/>
                  </a:solidFill>
                  <a:prstDash val="solid"/>
                </a:ln>
                <a:solidFill>
                  <a:srgbClr val="FFFFFF"/>
                </a:solidFill>
                <a:effectLst>
                  <a:outerShdw dist="38100" dir="2700000" algn="tl" rotWithShape="0">
                    <a:schemeClr val="accent2"/>
                  </a:outerShdw>
                </a:effectLst>
              </a:rPr>
              <a:t>2</a:t>
            </a:r>
            <a:endParaRPr lang="en-US" sz="13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33837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smtClean="0">
                <a:solidFill>
                  <a:schemeClr val="bg1"/>
                </a:solidFill>
              </a:rPr>
              <a:t>İA </a:t>
            </a:r>
            <a:r>
              <a:rPr lang="en-GB" sz="3600" b="1" dirty="0" err="1" smtClean="0">
                <a:solidFill>
                  <a:schemeClr val="bg1"/>
                </a:solidFill>
              </a:rPr>
              <a:t>escribir</a:t>
            </a:r>
            <a:r>
              <a:rPr lang="en-GB" sz="3600" b="1" dirty="0" smtClean="0">
                <a:solidFill>
                  <a:schemeClr val="bg1"/>
                </a:solidFill>
              </a:rPr>
              <a:t>!</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schemeClr val="bg1"/>
                </a:solidFill>
                <a:latin typeface="Century Gothic" panose="020B0502020202020204" pitchFamily="34" charset="0"/>
              </a:rPr>
              <a:t>Victoria Hobson</a:t>
            </a:r>
            <a:endParaRPr lang="en-GB" sz="1200" dirty="0">
              <a:solidFill>
                <a:schemeClr val="bg1"/>
              </a:solidFill>
              <a:latin typeface="Century Gothic" panose="020B0502020202020204" pitchFamily="34" charset="0"/>
            </a:endParaRPr>
          </a:p>
        </p:txBody>
      </p:sp>
      <p:sp>
        <p:nvSpPr>
          <p:cNvPr id="9" name="TextBox 8"/>
          <p:cNvSpPr txBox="1"/>
          <p:nvPr/>
        </p:nvSpPr>
        <p:spPr>
          <a:xfrm>
            <a:off x="1660357" y="4747292"/>
            <a:ext cx="9685422" cy="1323439"/>
          </a:xfrm>
          <a:prstGeom prst="rect">
            <a:avLst/>
          </a:prstGeom>
          <a:noFill/>
        </p:spPr>
        <p:txBody>
          <a:bodyPr wrap="square" rtlCol="0">
            <a:spAutoFit/>
          </a:bodyPr>
          <a:lstStyle/>
          <a:p>
            <a:r>
              <a:rPr lang="en-GB" sz="8000" dirty="0" err="1" smtClean="0">
                <a:solidFill>
                  <a:schemeClr val="accent5">
                    <a:lumMod val="50000"/>
                  </a:schemeClr>
                </a:solidFill>
                <a:latin typeface="Century Gothic" panose="020B0502020202020204" pitchFamily="34" charset="0"/>
              </a:rPr>
              <a:t>Estoy</a:t>
            </a:r>
            <a:r>
              <a:rPr lang="en-GB" sz="8000" dirty="0" smtClean="0">
                <a:solidFill>
                  <a:schemeClr val="accent5">
                    <a:lumMod val="50000"/>
                  </a:schemeClr>
                </a:solidFill>
                <a:latin typeface="Century Gothic" panose="020B0502020202020204" pitchFamily="34" charset="0"/>
              </a:rPr>
              <a:t> </a:t>
            </a:r>
            <a:r>
              <a:rPr lang="en-GB" sz="8000" dirty="0" err="1" smtClean="0">
                <a:solidFill>
                  <a:schemeClr val="accent5">
                    <a:lumMod val="50000"/>
                  </a:schemeClr>
                </a:solidFill>
                <a:latin typeface="Century Gothic" panose="020B0502020202020204" pitchFamily="34" charset="0"/>
              </a:rPr>
              <a:t>en</a:t>
            </a:r>
            <a:r>
              <a:rPr lang="en-GB" sz="8000" dirty="0" smtClean="0">
                <a:solidFill>
                  <a:schemeClr val="accent5">
                    <a:lumMod val="50000"/>
                  </a:schemeClr>
                </a:solidFill>
                <a:latin typeface="Century Gothic" panose="020B0502020202020204" pitchFamily="34" charset="0"/>
              </a:rPr>
              <a:t> </a:t>
            </a:r>
            <a:r>
              <a:rPr lang="en-GB" sz="8000" dirty="0" err="1" smtClean="0">
                <a:solidFill>
                  <a:schemeClr val="accent5">
                    <a:lumMod val="50000"/>
                  </a:schemeClr>
                </a:solidFill>
                <a:latin typeface="Century Gothic" panose="020B0502020202020204" pitchFamily="34" charset="0"/>
              </a:rPr>
              <a:t>Inglaterra</a:t>
            </a:r>
            <a:r>
              <a:rPr lang="en-GB" sz="8000" dirty="0" smtClean="0">
                <a:solidFill>
                  <a:schemeClr val="accent5">
                    <a:lumMod val="50000"/>
                  </a:schemeClr>
                </a:solidFill>
                <a:latin typeface="Century Gothic" panose="020B0502020202020204" pitchFamily="34" charset="0"/>
              </a:rPr>
              <a:t>.</a:t>
            </a:r>
            <a:endParaRPr lang="en-GB" sz="8000" dirty="0">
              <a:solidFill>
                <a:schemeClr val="accent5">
                  <a:lumMod val="50000"/>
                </a:schemeClr>
              </a:solidFill>
              <a:latin typeface="Century Gothic" panose="020B0502020202020204" pitchFamily="34" charset="0"/>
            </a:endParaRPr>
          </a:p>
        </p:txBody>
      </p:sp>
      <p:pic>
        <p:nvPicPr>
          <p:cNvPr id="11" name="Picture 2" descr="C:\Users\wdj\Google Drive\Primary\Y5 SoW\From Tracy\Pronouns\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7895" y="1172375"/>
            <a:ext cx="1528440" cy="357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30031" y="2008645"/>
            <a:ext cx="1124026" cy="2215991"/>
          </a:xfrm>
          <a:prstGeom prst="rect">
            <a:avLst/>
          </a:prstGeom>
          <a:noFill/>
        </p:spPr>
        <p:txBody>
          <a:bodyPr wrap="none" lIns="91440" tIns="45720" rIns="91440" bIns="45720">
            <a:spAutoFit/>
          </a:bodyPr>
          <a:lstStyle/>
          <a:p>
            <a:pPr algn="ctr"/>
            <a:r>
              <a:rPr lang="en-US" sz="13800" b="1" cap="none" spc="0" dirty="0" smtClean="0">
                <a:ln w="6600">
                  <a:solidFill>
                    <a:schemeClr val="accent2"/>
                  </a:solidFill>
                  <a:prstDash val="solid"/>
                </a:ln>
                <a:solidFill>
                  <a:srgbClr val="FFFFFF"/>
                </a:solidFill>
                <a:effectLst>
                  <a:outerShdw dist="38100" dir="2700000" algn="tl" rotWithShape="0">
                    <a:schemeClr val="accent2"/>
                  </a:outerShdw>
                </a:effectLst>
              </a:rPr>
              <a:t>3</a:t>
            </a:r>
            <a:endParaRPr lang="en-US" sz="13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nvGrpSpPr>
          <p:cNvPr id="12" name="Group 11"/>
          <p:cNvGrpSpPr/>
          <p:nvPr/>
        </p:nvGrpSpPr>
        <p:grpSpPr>
          <a:xfrm>
            <a:off x="5427649" y="1438929"/>
            <a:ext cx="2150838" cy="3285437"/>
            <a:chOff x="10264329" y="1395151"/>
            <a:chExt cx="1171740" cy="1789850"/>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4329" y="1395151"/>
              <a:ext cx="1077873" cy="167640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59259" t="52222"/>
            <a:stretch/>
          </p:blipFill>
          <p:spPr>
            <a:xfrm rot="705979">
              <a:off x="10394549" y="1963582"/>
              <a:ext cx="1041520" cy="1221419"/>
            </a:xfrm>
            <a:prstGeom prst="rect">
              <a:avLst/>
            </a:prstGeom>
          </p:spPr>
        </p:pic>
      </p:grpSp>
    </p:spTree>
    <p:extLst>
      <p:ext uri="{BB962C8B-B14F-4D97-AF65-F5344CB8AC3E}">
        <p14:creationId xmlns:p14="http://schemas.microsoft.com/office/powerpoint/2010/main" val="45722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2129"/>
            <a:ext cx="6484584" cy="1325563"/>
          </a:xfrm>
        </p:spPr>
        <p:txBody>
          <a:bodyPr>
            <a:normAutofit/>
          </a:bodyPr>
          <a:lstStyle/>
          <a:p>
            <a:r>
              <a:rPr lang="en-GB" sz="3600" b="1" dirty="0" smtClean="0">
                <a:solidFill>
                  <a:schemeClr val="bg1"/>
                </a:solidFill>
              </a:rPr>
              <a:t>¡A </a:t>
            </a:r>
            <a:r>
              <a:rPr lang="en-GB" sz="3600" b="1" dirty="0" err="1" smtClean="0">
                <a:solidFill>
                  <a:schemeClr val="bg1"/>
                </a:solidFill>
              </a:rPr>
              <a:t>escribir</a:t>
            </a:r>
            <a:r>
              <a:rPr lang="en-GB" sz="3600" b="1" dirty="0" smtClean="0">
                <a:solidFill>
                  <a:schemeClr val="bg1"/>
                </a:solidFill>
              </a:rPr>
              <a:t>!</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schemeClr val="bg1"/>
                </a:solidFill>
                <a:latin typeface="Century Gothic" panose="020B0502020202020204" pitchFamily="34" charset="0"/>
              </a:rPr>
              <a:t>Victoria Hobson</a:t>
            </a:r>
            <a:endParaRPr lang="en-GB" sz="1200" dirty="0">
              <a:solidFill>
                <a:schemeClr val="bg1"/>
              </a:solidFill>
              <a:latin typeface="Century Gothic" panose="020B0502020202020204" pitchFamily="34" charset="0"/>
            </a:endParaRPr>
          </a:p>
        </p:txBody>
      </p:sp>
      <p:pic>
        <p:nvPicPr>
          <p:cNvPr id="7" name="Picture 2" descr="C:\Users\wdj\Google Drive\Primary\Y5 SoW\From Tracy\Pronouns\sh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5164" y="1694851"/>
            <a:ext cx="3314331" cy="252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199495" y="2404060"/>
            <a:ext cx="4419801" cy="1569660"/>
          </a:xfrm>
          <a:prstGeom prst="rect">
            <a:avLst/>
          </a:prstGeom>
          <a:noFill/>
        </p:spPr>
        <p:txBody>
          <a:bodyPr wrap="none" lIns="91440" tIns="45720" rIns="91440" bIns="45720">
            <a:spAutoFit/>
          </a:bodyPr>
          <a:lstStyle/>
          <a:p>
            <a:pPr algn="ctr"/>
            <a:r>
              <a:rPr lang="en-US" sz="9600" b="1" cap="none" spc="0" dirty="0" smtClean="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endPar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9" name="TextBox 8"/>
          <p:cNvSpPr txBox="1"/>
          <p:nvPr/>
        </p:nvSpPr>
        <p:spPr>
          <a:xfrm>
            <a:off x="1768641" y="4572178"/>
            <a:ext cx="8975558" cy="1323439"/>
          </a:xfrm>
          <a:prstGeom prst="rect">
            <a:avLst/>
          </a:prstGeom>
          <a:noFill/>
        </p:spPr>
        <p:txBody>
          <a:bodyPr wrap="square" rtlCol="0">
            <a:spAutoFit/>
          </a:bodyPr>
          <a:lstStyle/>
          <a:p>
            <a:r>
              <a:rPr lang="en-GB" sz="8000" dirty="0" err="1">
                <a:solidFill>
                  <a:schemeClr val="accent5">
                    <a:lumMod val="50000"/>
                  </a:schemeClr>
                </a:solidFill>
                <a:latin typeface="Century Gothic" panose="020B0502020202020204" pitchFamily="34" charset="0"/>
              </a:rPr>
              <a:t>E</a:t>
            </a:r>
            <a:r>
              <a:rPr lang="en-GB" sz="8000" dirty="0" err="1" smtClean="0">
                <a:solidFill>
                  <a:schemeClr val="accent5">
                    <a:lumMod val="50000"/>
                  </a:schemeClr>
                </a:solidFill>
                <a:latin typeface="Century Gothic" panose="020B0502020202020204" pitchFamily="34" charset="0"/>
              </a:rPr>
              <a:t>stá</a:t>
            </a:r>
            <a:r>
              <a:rPr lang="en-GB" sz="8000" dirty="0" smtClean="0">
                <a:solidFill>
                  <a:schemeClr val="accent5">
                    <a:lumMod val="50000"/>
                  </a:schemeClr>
                </a:solidFill>
                <a:latin typeface="Century Gothic" panose="020B0502020202020204" pitchFamily="34" charset="0"/>
              </a:rPr>
              <a:t> </a:t>
            </a:r>
            <a:r>
              <a:rPr lang="en-GB" sz="8000" dirty="0" err="1" smtClean="0">
                <a:solidFill>
                  <a:schemeClr val="accent5">
                    <a:lumMod val="50000"/>
                  </a:schemeClr>
                </a:solidFill>
                <a:latin typeface="Century Gothic" panose="020B0502020202020204" pitchFamily="34" charset="0"/>
              </a:rPr>
              <a:t>en</a:t>
            </a:r>
            <a:r>
              <a:rPr lang="en-GB" sz="8000" dirty="0" smtClean="0">
                <a:solidFill>
                  <a:schemeClr val="accent5">
                    <a:lumMod val="50000"/>
                  </a:schemeClr>
                </a:solidFill>
                <a:latin typeface="Century Gothic" panose="020B0502020202020204" pitchFamily="34" charset="0"/>
              </a:rPr>
              <a:t> Madrid.</a:t>
            </a:r>
            <a:endParaRPr lang="en-GB" sz="8000" dirty="0">
              <a:solidFill>
                <a:schemeClr val="accent5">
                  <a:lumMod val="50000"/>
                </a:schemeClr>
              </a:solidFill>
              <a:latin typeface="Century Gothic" panose="020B0502020202020204" pitchFamily="34" charset="0"/>
            </a:endParaRPr>
          </a:p>
        </p:txBody>
      </p:sp>
      <p:sp>
        <p:nvSpPr>
          <p:cNvPr id="3" name="Rectangle 2"/>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chemeClr val="accent2"/>
                  </a:solidFill>
                  <a:prstDash val="solid"/>
                </a:ln>
                <a:solidFill>
                  <a:srgbClr val="FFFFFF"/>
                </a:solidFill>
                <a:effectLst>
                  <a:outerShdw dist="38100" dir="2700000" algn="tl" rotWithShape="0">
                    <a:schemeClr val="accent2"/>
                  </a:outerShdw>
                </a:effectLst>
              </a:rPr>
              <a:t>4</a:t>
            </a:r>
            <a:endParaRPr lang="en-US" sz="13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92206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está</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4587570" y="2207019"/>
            <a:ext cx="5414904"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is]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location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state)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1" y="3356040"/>
            <a:ext cx="12192000" cy="1015663"/>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Madrid</a:t>
            </a:r>
            <a:r>
              <a:rPr kumimoji="0" lang="fr-FR"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fr-FR"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está</a:t>
            </a:r>
            <a:r>
              <a:rPr kumimoji="0" lang="fr-FR"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en España.</a:t>
            </a:r>
          </a:p>
        </p:txBody>
      </p:sp>
      <p:sp>
        <p:nvSpPr>
          <p:cNvPr id="10" name="TextBox 9"/>
          <p:cNvSpPr txBox="1"/>
          <p:nvPr/>
        </p:nvSpPr>
        <p:spPr>
          <a:xfrm>
            <a:off x="-702732" y="4351174"/>
            <a:ext cx="12191998"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[Madrid </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is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Spain.]</a:t>
            </a:r>
          </a:p>
        </p:txBody>
      </p:sp>
    </p:spTree>
    <p:extLst>
      <p:ext uri="{BB962C8B-B14F-4D97-AF65-F5344CB8AC3E}">
        <p14:creationId xmlns:p14="http://schemas.microsoft.com/office/powerpoint/2010/main" val="305424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sta.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Madrid_esta_en_Espan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9" name="TextBox 8"/>
          <p:cNvSpPr txBox="1"/>
          <p:nvPr/>
        </p:nvSpPr>
        <p:spPr>
          <a:xfrm>
            <a:off x="1768641" y="4572178"/>
            <a:ext cx="8975558" cy="1323439"/>
          </a:xfrm>
          <a:prstGeom prst="rect">
            <a:avLst/>
          </a:prstGeom>
          <a:noFill/>
        </p:spPr>
        <p:txBody>
          <a:bodyPr wrap="square" rtlCol="0">
            <a:spAutoFit/>
          </a:bodyPr>
          <a:lstStyle/>
          <a:p>
            <a:r>
              <a:rPr lang="en-GB" sz="8000" dirty="0" err="1" smtClean="0">
                <a:solidFill>
                  <a:srgbClr val="4472C4">
                    <a:lumMod val="50000"/>
                  </a:srgbClr>
                </a:solidFill>
                <a:latin typeface="Century Gothic" panose="020B0502020202020204" pitchFamily="34" charset="0"/>
              </a:rPr>
              <a:t>Estoy</a:t>
            </a:r>
            <a:r>
              <a:rPr lang="en-GB" sz="8000" dirty="0" smtClean="0">
                <a:solidFill>
                  <a:srgbClr val="4472C4">
                    <a:lumMod val="50000"/>
                  </a:srgbClr>
                </a:solidFill>
                <a:latin typeface="Century Gothic" panose="020B0502020202020204" pitchFamily="34" charset="0"/>
              </a:rPr>
              <a:t> </a:t>
            </a:r>
            <a:r>
              <a:rPr lang="en-GB" sz="8000" dirty="0" err="1" smtClean="0">
                <a:solidFill>
                  <a:srgbClr val="4472C4">
                    <a:lumMod val="50000"/>
                  </a:srgbClr>
                </a:solidFill>
                <a:latin typeface="Century Gothic" panose="020B0502020202020204" pitchFamily="34" charset="0"/>
              </a:rPr>
              <a:t>en</a:t>
            </a:r>
            <a:r>
              <a:rPr lang="en-GB" sz="8000" dirty="0">
                <a:solidFill>
                  <a:srgbClr val="4472C4">
                    <a:lumMod val="50000"/>
                  </a:srgbClr>
                </a:solidFill>
                <a:latin typeface="Century Gothic" panose="020B0502020202020204" pitchFamily="34" charset="0"/>
              </a:rPr>
              <a:t> </a:t>
            </a:r>
            <a:r>
              <a:rPr lang="en-GB" sz="8000" dirty="0" smtClean="0">
                <a:solidFill>
                  <a:srgbClr val="4472C4">
                    <a:lumMod val="50000"/>
                  </a:srgbClr>
                </a:solidFill>
                <a:latin typeface="Century Gothic" panose="020B0502020202020204" pitchFamily="34" charset="0"/>
              </a:rPr>
              <a:t>el sur.</a:t>
            </a:r>
            <a:endParaRPr lang="en-GB" sz="8000" dirty="0">
              <a:solidFill>
                <a:srgbClr val="4472C4">
                  <a:lumMod val="50000"/>
                </a:srgbClr>
              </a:solidFill>
              <a:latin typeface="Century Gothic" panose="020B0502020202020204" pitchFamily="34" charset="0"/>
            </a:endParaRPr>
          </a:p>
        </p:txBody>
      </p:sp>
      <p:pic>
        <p:nvPicPr>
          <p:cNvPr id="8" name="Picture 2" descr="C:\Users\wdj\Google Drive\Primary\Y5 SoW\From Tracy\Pronouns\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2950" y="1347488"/>
            <a:ext cx="1218760" cy="28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rot="10800000">
            <a:off x="6396544" y="1347488"/>
            <a:ext cx="2594154" cy="3066288"/>
          </a:xfrm>
          <a:prstGeom prst="rect">
            <a:avLst/>
          </a:prstGeom>
        </p:spPr>
      </p:pic>
      <p:sp>
        <p:nvSpPr>
          <p:cNvPr id="12" name="Text Box 5"/>
          <p:cNvSpPr txBox="1"/>
          <p:nvPr/>
        </p:nvSpPr>
        <p:spPr>
          <a:xfrm>
            <a:off x="7238993" y="3710132"/>
            <a:ext cx="909256" cy="1077738"/>
          </a:xfrm>
          <a:prstGeom prst="rect">
            <a:avLst/>
          </a:prstGeom>
          <a:solidFill>
            <a:schemeClr val="bg1"/>
          </a:solidFill>
          <a:ln>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pPr>
            <a:r>
              <a:rPr lang="en-GB" sz="6000" b="1" dirty="0">
                <a:ln w="11113" cap="flat" cmpd="sng" algn="ctr">
                  <a:solidFill>
                    <a:srgbClr val="ED7D31"/>
                  </a:solidFill>
                  <a:prstDash val="solid"/>
                  <a:round/>
                </a:ln>
                <a:solidFill>
                  <a:srgbClr val="FFFFFF"/>
                </a:solidFill>
                <a:latin typeface="Century Gothic" panose="020B0502020202020204" pitchFamily="34" charset="0"/>
                <a:ea typeface="SimSun" panose="02010600030101010101" pitchFamily="2" charset="-122"/>
                <a:cs typeface="Times New Roman" panose="02020603050405020304" pitchFamily="18" charset="0"/>
              </a:rPr>
              <a:t>S</a:t>
            </a:r>
            <a:endParaRPr lang="en-GB" sz="6000" dirty="0">
              <a:solidFill>
                <a:prstClr val="black"/>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0" name="Rectangle 9"/>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smtClean="0">
                <a:ln w="6600">
                  <a:solidFill>
                    <a:schemeClr val="accent2"/>
                  </a:solidFill>
                  <a:prstDash val="solid"/>
                </a:ln>
                <a:solidFill>
                  <a:srgbClr val="FFFFFF"/>
                </a:solidFill>
                <a:effectLst>
                  <a:outerShdw dist="38100" dir="2700000" algn="tl" rotWithShape="0">
                    <a:schemeClr val="accent2"/>
                  </a:outerShdw>
                </a:effectLst>
              </a:rPr>
              <a:t>5</a:t>
            </a:r>
            <a:endParaRPr lang="en-US" sz="13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47370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9" name="TextBox 8"/>
          <p:cNvSpPr txBox="1"/>
          <p:nvPr/>
        </p:nvSpPr>
        <p:spPr>
          <a:xfrm>
            <a:off x="1763078" y="4705769"/>
            <a:ext cx="12391834" cy="1323439"/>
          </a:xfrm>
          <a:prstGeom prst="rect">
            <a:avLst/>
          </a:prstGeom>
          <a:noFill/>
        </p:spPr>
        <p:txBody>
          <a:bodyPr wrap="square" rtlCol="0">
            <a:spAutoFit/>
          </a:bodyPr>
          <a:lstStyle/>
          <a:p>
            <a:r>
              <a:rPr lang="en-GB" sz="8000" dirty="0" err="1" smtClean="0">
                <a:solidFill>
                  <a:srgbClr val="4472C4">
                    <a:lumMod val="50000"/>
                  </a:srgbClr>
                </a:solidFill>
                <a:latin typeface="Century Gothic" panose="020B0502020202020204" pitchFamily="34" charset="0"/>
              </a:rPr>
              <a:t>Estoy</a:t>
            </a:r>
            <a:r>
              <a:rPr lang="en-GB" sz="8000" dirty="0" smtClean="0">
                <a:solidFill>
                  <a:srgbClr val="4472C4">
                    <a:lumMod val="50000"/>
                  </a:srgbClr>
                </a:solidFill>
                <a:latin typeface="Century Gothic" panose="020B0502020202020204" pitchFamily="34" charset="0"/>
              </a:rPr>
              <a:t> </a:t>
            </a:r>
            <a:r>
              <a:rPr lang="en-GB" sz="8000" dirty="0" err="1" smtClean="0">
                <a:solidFill>
                  <a:srgbClr val="4472C4">
                    <a:lumMod val="50000"/>
                  </a:srgbClr>
                </a:solidFill>
                <a:latin typeface="Century Gothic" panose="020B0502020202020204" pitchFamily="34" charset="0"/>
              </a:rPr>
              <a:t>en</a:t>
            </a:r>
            <a:r>
              <a:rPr lang="en-GB" sz="8000" dirty="0" smtClean="0">
                <a:solidFill>
                  <a:srgbClr val="4472C4">
                    <a:lumMod val="50000"/>
                  </a:srgbClr>
                </a:solidFill>
                <a:latin typeface="Century Gothic" panose="020B0502020202020204" pitchFamily="34" charset="0"/>
              </a:rPr>
              <a:t> Granada.</a:t>
            </a:r>
            <a:endParaRPr lang="en-GB" sz="8000" dirty="0">
              <a:solidFill>
                <a:srgbClr val="4472C4">
                  <a:lumMod val="50000"/>
                </a:srgbClr>
              </a:solidFill>
              <a:latin typeface="Century Gothic" panose="020B0502020202020204" pitchFamily="34" charset="0"/>
            </a:endParaRPr>
          </a:p>
        </p:txBody>
      </p:sp>
      <p:pic>
        <p:nvPicPr>
          <p:cNvPr id="8" name="Picture 2" descr="C:\Users\wdj\Google Drive\Primary\Y5 SoW\From Tracy\Pronouns\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2950" y="1347488"/>
            <a:ext cx="1218760" cy="28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002780" y="2259685"/>
            <a:ext cx="5602817" cy="1569660"/>
          </a:xfrm>
          <a:prstGeom prst="rect">
            <a:avLst/>
          </a:prstGeom>
          <a:noFill/>
        </p:spPr>
        <p:txBody>
          <a:bodyPr wrap="none" lIns="91440" tIns="45720" rIns="91440" bIns="45720">
            <a:spAutoFit/>
          </a:bodyPr>
          <a:lstStyle/>
          <a:p>
            <a:pPr algn="ctr"/>
            <a:r>
              <a:rPr lang="en-US" sz="9600" b="1" dirty="0" smtClean="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Granada</a:t>
            </a:r>
            <a:endParaRPr lang="en-US" sz="96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11" name="Rectangle 10"/>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smtClean="0">
                <a:ln w="6600">
                  <a:solidFill>
                    <a:schemeClr val="accent2"/>
                  </a:solidFill>
                  <a:prstDash val="solid"/>
                </a:ln>
                <a:solidFill>
                  <a:srgbClr val="FFFFFF"/>
                </a:solidFill>
                <a:effectLst>
                  <a:outerShdw dist="38100" dir="2700000" algn="tl" rotWithShape="0">
                    <a:schemeClr val="accent2"/>
                  </a:outerShdw>
                </a:effectLst>
              </a:rPr>
              <a:t>6</a:t>
            </a:r>
            <a:endParaRPr lang="en-US" sz="13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5591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9" name="TextBox 8"/>
          <p:cNvSpPr txBox="1"/>
          <p:nvPr/>
        </p:nvSpPr>
        <p:spPr>
          <a:xfrm>
            <a:off x="1768640" y="4572178"/>
            <a:ext cx="9807663" cy="1323439"/>
          </a:xfrm>
          <a:prstGeom prst="rect">
            <a:avLst/>
          </a:prstGeom>
          <a:noFill/>
        </p:spPr>
        <p:txBody>
          <a:bodyPr wrap="square" rtlCol="0">
            <a:spAutoFit/>
          </a:bodyPr>
          <a:lstStyle/>
          <a:p>
            <a:r>
              <a:rPr lang="en-GB" sz="8000" dirty="0" err="1" smtClean="0">
                <a:solidFill>
                  <a:srgbClr val="4472C4">
                    <a:lumMod val="50000"/>
                  </a:srgbClr>
                </a:solidFill>
                <a:latin typeface="Century Gothic" panose="020B0502020202020204" pitchFamily="34" charset="0"/>
              </a:rPr>
              <a:t>Estás</a:t>
            </a:r>
            <a:r>
              <a:rPr lang="en-GB" sz="8000" dirty="0" smtClean="0">
                <a:solidFill>
                  <a:srgbClr val="4472C4">
                    <a:lumMod val="50000"/>
                  </a:srgbClr>
                </a:solidFill>
                <a:latin typeface="Century Gothic" panose="020B0502020202020204" pitchFamily="34" charset="0"/>
              </a:rPr>
              <a:t> </a:t>
            </a:r>
            <a:r>
              <a:rPr lang="en-GB" sz="8000" dirty="0" err="1" smtClean="0">
                <a:solidFill>
                  <a:srgbClr val="4472C4">
                    <a:lumMod val="50000"/>
                  </a:srgbClr>
                </a:solidFill>
                <a:latin typeface="Century Gothic" panose="020B0502020202020204" pitchFamily="34" charset="0"/>
              </a:rPr>
              <a:t>en</a:t>
            </a:r>
            <a:r>
              <a:rPr lang="en-GB" sz="8000" dirty="0" smtClean="0">
                <a:solidFill>
                  <a:srgbClr val="4472C4">
                    <a:lumMod val="50000"/>
                  </a:srgbClr>
                </a:solidFill>
                <a:latin typeface="Century Gothic" panose="020B0502020202020204" pitchFamily="34" charset="0"/>
              </a:rPr>
              <a:t> </a:t>
            </a:r>
            <a:r>
              <a:rPr lang="en-GB" sz="8000" dirty="0" err="1" smtClean="0">
                <a:solidFill>
                  <a:srgbClr val="4472C4">
                    <a:lumMod val="50000"/>
                  </a:srgbClr>
                </a:solidFill>
                <a:latin typeface="Century Gothic" panose="020B0502020202020204" pitchFamily="34" charset="0"/>
              </a:rPr>
              <a:t>Inglaterra</a:t>
            </a:r>
            <a:r>
              <a:rPr lang="en-GB" sz="8000" dirty="0" smtClean="0">
                <a:solidFill>
                  <a:srgbClr val="4472C4">
                    <a:lumMod val="50000"/>
                  </a:srgbClr>
                </a:solidFill>
                <a:latin typeface="Century Gothic" panose="020B0502020202020204" pitchFamily="34" charset="0"/>
              </a:rPr>
              <a:t>.</a:t>
            </a:r>
            <a:endParaRPr lang="en-GB" sz="8000" dirty="0">
              <a:solidFill>
                <a:srgbClr val="4472C4">
                  <a:lumMod val="50000"/>
                </a:srgbClr>
              </a:solidFill>
              <a:latin typeface="Century Gothic" panose="020B0502020202020204" pitchFamily="34" charset="0"/>
            </a:endParaRPr>
          </a:p>
        </p:txBody>
      </p:sp>
      <p:pic>
        <p:nvPicPr>
          <p:cNvPr id="10" name="Picture 3"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1662" y="1613629"/>
            <a:ext cx="3025825" cy="26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5427649" y="1438929"/>
            <a:ext cx="2150838" cy="3285437"/>
            <a:chOff x="10264329" y="1395151"/>
            <a:chExt cx="1171740" cy="178985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4329" y="1395151"/>
              <a:ext cx="1077873" cy="1676400"/>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59259" t="52222"/>
            <a:stretch/>
          </p:blipFill>
          <p:spPr>
            <a:xfrm rot="705979">
              <a:off x="10394549" y="1963582"/>
              <a:ext cx="1041520" cy="1221419"/>
            </a:xfrm>
            <a:prstGeom prst="rect">
              <a:avLst/>
            </a:prstGeom>
          </p:spPr>
        </p:pic>
      </p:grpSp>
      <p:sp>
        <p:nvSpPr>
          <p:cNvPr id="13" name="Rectangle 12"/>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smtClean="0">
                <a:ln w="6600">
                  <a:solidFill>
                    <a:schemeClr val="accent2"/>
                  </a:solidFill>
                  <a:prstDash val="solid"/>
                </a:ln>
                <a:solidFill>
                  <a:srgbClr val="FFFFFF"/>
                </a:solidFill>
                <a:effectLst>
                  <a:outerShdw dist="38100" dir="2700000" algn="tl" rotWithShape="0">
                    <a:schemeClr val="accent2"/>
                  </a:outerShdw>
                </a:effectLst>
              </a:rPr>
              <a:t>7</a:t>
            </a:r>
            <a:endParaRPr lang="en-US" sz="13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17848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smtClean="0">
                <a:solidFill>
                  <a:schemeClr val="bg1"/>
                </a:solidFill>
              </a:rPr>
              <a:t>¡A </a:t>
            </a:r>
            <a:r>
              <a:rPr lang="en-GB" sz="3600" b="1" dirty="0" err="1" smtClean="0">
                <a:solidFill>
                  <a:schemeClr val="bg1"/>
                </a:solidFill>
              </a:rPr>
              <a:t>escribir</a:t>
            </a:r>
            <a:r>
              <a:rPr lang="en-GB" sz="3600" b="1" dirty="0" smtClean="0">
                <a:solidFill>
                  <a:schemeClr val="bg1"/>
                </a:solidFill>
              </a:rPr>
              <a:t>!</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schemeClr val="bg1"/>
                </a:solidFill>
                <a:latin typeface="Century Gothic" panose="020B0502020202020204" pitchFamily="34" charset="0"/>
              </a:rPr>
              <a:t>Victoria Hobson</a:t>
            </a:r>
            <a:endParaRPr lang="en-GB" sz="1200" dirty="0">
              <a:solidFill>
                <a:schemeClr val="bg1"/>
              </a:solidFill>
              <a:latin typeface="Century Gothic" panose="020B0502020202020204" pitchFamily="34" charset="0"/>
            </a:endParaRPr>
          </a:p>
        </p:txBody>
      </p:sp>
      <p:sp>
        <p:nvSpPr>
          <p:cNvPr id="9" name="TextBox 8"/>
          <p:cNvSpPr txBox="1"/>
          <p:nvPr/>
        </p:nvSpPr>
        <p:spPr>
          <a:xfrm>
            <a:off x="1768641" y="4572178"/>
            <a:ext cx="8975558" cy="1323439"/>
          </a:xfrm>
          <a:prstGeom prst="rect">
            <a:avLst/>
          </a:prstGeom>
          <a:noFill/>
        </p:spPr>
        <p:txBody>
          <a:bodyPr wrap="square" rtlCol="0">
            <a:spAutoFit/>
          </a:bodyPr>
          <a:lstStyle/>
          <a:p>
            <a:r>
              <a:rPr lang="en-GB" sz="8000" dirty="0" err="1">
                <a:solidFill>
                  <a:schemeClr val="accent5">
                    <a:lumMod val="50000"/>
                  </a:schemeClr>
                </a:solidFill>
                <a:latin typeface="Century Gothic" panose="020B0502020202020204" pitchFamily="34" charset="0"/>
              </a:rPr>
              <a:t>E</a:t>
            </a:r>
            <a:r>
              <a:rPr lang="en-GB" sz="8000" dirty="0" err="1" smtClean="0">
                <a:solidFill>
                  <a:schemeClr val="accent5">
                    <a:lumMod val="50000"/>
                  </a:schemeClr>
                </a:solidFill>
                <a:latin typeface="Century Gothic" panose="020B0502020202020204" pitchFamily="34" charset="0"/>
              </a:rPr>
              <a:t>stá</a:t>
            </a:r>
            <a:r>
              <a:rPr lang="en-GB" sz="8000" dirty="0" smtClean="0">
                <a:solidFill>
                  <a:schemeClr val="accent5">
                    <a:lumMod val="50000"/>
                  </a:schemeClr>
                </a:solidFill>
                <a:latin typeface="Century Gothic" panose="020B0502020202020204" pitchFamily="34" charset="0"/>
              </a:rPr>
              <a:t> </a:t>
            </a:r>
            <a:r>
              <a:rPr lang="en-GB" sz="8000" dirty="0" err="1" smtClean="0">
                <a:solidFill>
                  <a:schemeClr val="accent5">
                    <a:lumMod val="50000"/>
                  </a:schemeClr>
                </a:solidFill>
                <a:latin typeface="Century Gothic" panose="020B0502020202020204" pitchFamily="34" charset="0"/>
              </a:rPr>
              <a:t>en</a:t>
            </a:r>
            <a:r>
              <a:rPr lang="en-GB" sz="8000" dirty="0" smtClean="0">
                <a:solidFill>
                  <a:schemeClr val="accent5">
                    <a:lumMod val="50000"/>
                  </a:schemeClr>
                </a:solidFill>
                <a:latin typeface="Century Gothic" panose="020B0502020202020204" pitchFamily="34" charset="0"/>
              </a:rPr>
              <a:t> </a:t>
            </a:r>
            <a:r>
              <a:rPr lang="en-GB" sz="8000" dirty="0" err="1" smtClean="0">
                <a:solidFill>
                  <a:schemeClr val="accent5">
                    <a:lumMod val="50000"/>
                  </a:schemeClr>
                </a:solidFill>
                <a:latin typeface="Century Gothic" panose="020B0502020202020204" pitchFamily="34" charset="0"/>
              </a:rPr>
              <a:t>España</a:t>
            </a:r>
            <a:r>
              <a:rPr lang="en-GB" sz="8000" dirty="0" smtClean="0">
                <a:solidFill>
                  <a:schemeClr val="accent5">
                    <a:lumMod val="50000"/>
                  </a:schemeClr>
                </a:solidFill>
                <a:latin typeface="Century Gothic" panose="020B0502020202020204" pitchFamily="34" charset="0"/>
              </a:rPr>
              <a:t>.</a:t>
            </a:r>
            <a:endParaRPr lang="en-GB" sz="8000" dirty="0">
              <a:solidFill>
                <a:schemeClr val="accent5">
                  <a:lumMod val="50000"/>
                </a:schemeClr>
              </a:solidFill>
              <a:latin typeface="Century Gothic" panose="020B0502020202020204" pitchFamily="34" charset="0"/>
            </a:endParaRPr>
          </a:p>
        </p:txBody>
      </p:sp>
      <p:pic>
        <p:nvPicPr>
          <p:cNvPr id="10" name="Picture 2" descr="C:\Users\wdj\Google Drive\Primary\Y5 SoW\From Tracy\Pronouns\h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9432" y="1691267"/>
            <a:ext cx="3428707" cy="253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30031" y="2008645"/>
            <a:ext cx="1124026" cy="2215991"/>
          </a:xfrm>
          <a:prstGeom prst="rect">
            <a:avLst/>
          </a:prstGeom>
          <a:noFill/>
        </p:spPr>
        <p:txBody>
          <a:bodyPr wrap="none" lIns="91440" tIns="45720" rIns="91440" bIns="45720">
            <a:spAutoFit/>
          </a:bodyPr>
          <a:lstStyle/>
          <a:p>
            <a:pPr algn="ctr"/>
            <a:r>
              <a:rPr lang="en-US" sz="13800" b="1" cap="none" spc="0" dirty="0" smtClean="0">
                <a:ln w="6600">
                  <a:solidFill>
                    <a:schemeClr val="accent2"/>
                  </a:solidFill>
                  <a:prstDash val="solid"/>
                </a:ln>
                <a:solidFill>
                  <a:srgbClr val="FFFFFF"/>
                </a:solidFill>
                <a:effectLst>
                  <a:outerShdw dist="38100" dir="2700000" algn="tl" rotWithShape="0">
                    <a:schemeClr val="accent2"/>
                  </a:outerShdw>
                </a:effectLst>
              </a:rPr>
              <a:t>8</a:t>
            </a:r>
            <a:endParaRPr lang="en-US" sz="13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367" y="296863"/>
            <a:ext cx="4039832" cy="4391122"/>
          </a:xfrm>
          <a:prstGeom prst="rect">
            <a:avLst/>
          </a:prstGeom>
        </p:spPr>
      </p:pic>
    </p:spTree>
    <p:extLst>
      <p:ext uri="{BB962C8B-B14F-4D97-AF65-F5344CB8AC3E}">
        <p14:creationId xmlns:p14="http://schemas.microsoft.com/office/powerpoint/2010/main" val="104930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estar</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1456266" y="2168196"/>
            <a:ext cx="1206304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be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 being] (location</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state)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0" y="4037385"/>
            <a:ext cx="12192000" cy="1015663"/>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Pablo quiere </a:t>
            </a:r>
            <a:r>
              <a:rPr kumimoji="0" lang="es-ES" sz="60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estar</a:t>
            </a:r>
            <a:r>
              <a:rPr kumimoji="0" lang="es-ES"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en España.</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152400" y="5051496"/>
            <a:ext cx="12192000"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Pablo wants </a:t>
            </a:r>
            <a:r>
              <a:rPr kumimoji="0" lang="en-HK" sz="32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to be</a:t>
            </a:r>
            <a:r>
              <a:rPr kumimoji="0" lang="en-HK"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Spain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11552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STA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Pablo_quiere_estar_en_Espan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está</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4710215" y="2168684"/>
            <a:ext cx="5414904"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is]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location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state)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TextBox 11"/>
          <p:cNvSpPr txBox="1"/>
          <p:nvPr/>
        </p:nvSpPr>
        <p:spPr>
          <a:xfrm>
            <a:off x="117231" y="3356040"/>
            <a:ext cx="12074769" cy="1015663"/>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Madrid </a:t>
            </a:r>
            <a:r>
              <a:rPr kumimoji="0" lang="fr-FR"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a:t>
            </a:r>
            <a:r>
              <a:rPr kumimoji="0" lang="fr-FR"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en España</a:t>
            </a:r>
            <a:r>
              <a:rPr kumimoji="0" lang="fr-FR" sz="60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a:t>
            </a:r>
            <a:endParaRPr kumimoji="0" lang="fr-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2766911" y="4343854"/>
            <a:ext cx="5414904"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[Madrid </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is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Spain.]</a:t>
            </a:r>
          </a:p>
        </p:txBody>
      </p:sp>
      <p:sp>
        <p:nvSpPr>
          <p:cNvPr id="4" name="Rectangle 3"/>
          <p:cNvSpPr/>
          <p:nvPr/>
        </p:nvSpPr>
        <p:spPr>
          <a:xfrm>
            <a:off x="4506232" y="3371301"/>
            <a:ext cx="1754006" cy="1015663"/>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está</a:t>
            </a:r>
            <a:endParaRPr kumimoji="0" lang="en-GB" sz="6000" b="0" i="0" u="none" strike="noStrike" kern="1200" cap="none" spc="0" normalizeH="0" baseline="0" noProof="0" dirty="0">
              <a:ln>
                <a:noFill/>
              </a:ln>
              <a:solidFill>
                <a:prstClr val="black"/>
              </a:solidFill>
              <a:effectLst/>
              <a:uLnTx/>
              <a:uFillTx/>
              <a:latin typeface="Tw Cen MT" panose="020B0602020104020603" pitchFamily="34" charset="77"/>
              <a:ea typeface="+mn-ea"/>
              <a:cs typeface="+mn-cs"/>
            </a:endParaRPr>
          </a:p>
        </p:txBody>
      </p:sp>
      <p:sp>
        <p:nvSpPr>
          <p:cNvPr id="11" name="Action Button: Help 10">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71545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est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Madrid_GAP_en_Espan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5" name="Madrid_esta_en_Espa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3" grpId="0" animBg="1"/>
      <p:bldP spid="12" grpId="0" animBg="1"/>
      <p:bldP spid="13" grpId="0" animBg="1"/>
      <p:bldP spid="4"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estar</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3935153" y="2156780"/>
            <a:ext cx="6938168"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be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 being]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location</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3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state)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3038170" y="4037385"/>
            <a:ext cx="9153830" cy="83099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Pablo quiere  </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____</a:t>
            </a:r>
            <a:r>
              <a:rPr kumimoji="0" lang="es-ES"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en España.</a:t>
            </a:r>
            <a:endPar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4457667" y="5070466"/>
            <a:ext cx="6058938"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Pablo wants </a:t>
            </a:r>
            <a:r>
              <a:rPr kumimoji="0" lang="en-HK" sz="32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to be</a:t>
            </a:r>
            <a:r>
              <a:rPr kumimoji="0" lang="en-HK"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Spain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7" name="Action Button: Help 6">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Action Button: Help 10">
            <a:hlinkClick r:id="" action="ppaction://noaction" highlightClick="1"/>
          </p:cNvPr>
          <p:cNvSpPr/>
          <p:nvPr/>
        </p:nvSpPr>
        <p:spPr>
          <a:xfrm>
            <a:off x="2495652" y="4306204"/>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3095B070-9F18-1047-AD42-62F8B79E04A2}"/>
              </a:ext>
            </a:extLst>
          </p:cNvPr>
          <p:cNvSpPr/>
          <p:nvPr/>
        </p:nvSpPr>
        <p:spPr>
          <a:xfrm>
            <a:off x="7111126" y="4013048"/>
            <a:ext cx="1638590" cy="83099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8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estar</a:t>
            </a:r>
            <a:endParaRPr kumimoji="0" lang="en-GB" sz="4800" b="0" i="0" u="none" strike="noStrike" kern="1200" cap="none" spc="0" normalizeH="0" baseline="0" noProof="0" dirty="0">
              <a:ln>
                <a:noFill/>
              </a:ln>
              <a:solidFill>
                <a:prstClr val="black"/>
              </a:solidFill>
              <a:effectLst/>
              <a:uLnTx/>
              <a:uFillTx/>
              <a:latin typeface="Tw Cen MT" panose="020B0602020104020603" pitchFamily="34" charset="77"/>
              <a:ea typeface="+mn-ea"/>
              <a:cs typeface="+mn-cs"/>
            </a:endParaRPr>
          </a:p>
        </p:txBody>
      </p:sp>
    </p:spTree>
    <p:extLst>
      <p:ext uri="{BB962C8B-B14F-4D97-AF65-F5344CB8AC3E}">
        <p14:creationId xmlns:p14="http://schemas.microsoft.com/office/powerpoint/2010/main" val="139367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EST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Pablo_quiere_GAP_en_Espan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5" name="Pablo_quiere_estar_en_Espa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7" grpId="0" animBg="1"/>
      <p:bldP spid="11"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400443" y="2411142"/>
            <a:ext cx="4078705" cy="1756611"/>
          </a:xfrm>
          <a:prstGeom prst="wedgeRoundRectCallout">
            <a:avLst>
              <a:gd name="adj1" fmla="val -25181"/>
              <a:gd name="adj2" fmla="val 90643"/>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latin typeface="Century Gothic" panose="020B0502020202020204" pitchFamily="34" charset="0"/>
              </a:rPr>
              <a:t>¿</a:t>
            </a:r>
            <a:r>
              <a:rPr lang="en-GB" sz="4400" b="1" dirty="0" err="1" smtClean="0">
                <a:latin typeface="Century Gothic" panose="020B0502020202020204" pitchFamily="34" charset="0"/>
              </a:rPr>
              <a:t>Dónde</a:t>
            </a:r>
            <a:r>
              <a:rPr lang="en-GB" sz="4400" b="1" dirty="0" smtClean="0">
                <a:latin typeface="Century Gothic" panose="020B0502020202020204" pitchFamily="34" charset="0"/>
              </a:rPr>
              <a:t> </a:t>
            </a:r>
            <a:r>
              <a:rPr lang="en-GB" sz="4400" b="1" dirty="0" err="1" smtClean="0">
                <a:latin typeface="Century Gothic" panose="020B0502020202020204" pitchFamily="34" charset="0"/>
              </a:rPr>
              <a:t>está</a:t>
            </a:r>
            <a:r>
              <a:rPr lang="en-GB" sz="4400" b="1" dirty="0" smtClean="0">
                <a:latin typeface="Century Gothic" panose="020B0502020202020204" pitchFamily="34" charset="0"/>
              </a:rPr>
              <a:t> Granada?</a:t>
            </a:r>
            <a:endParaRPr lang="en-GB" sz="4400" b="1" dirty="0">
              <a:latin typeface="Century Gothic" panose="020B0502020202020204" pitchFamily="34" charset="0"/>
            </a:endParaRPr>
          </a:p>
        </p:txBody>
      </p:sp>
      <p:sp>
        <p:nvSpPr>
          <p:cNvPr id="7" name="TextBox 6"/>
          <p:cNvSpPr txBox="1"/>
          <p:nvPr/>
        </p:nvSpPr>
        <p:spPr>
          <a:xfrm>
            <a:off x="4995436" y="3783033"/>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España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8" name="TextBox 7"/>
          <p:cNvSpPr txBox="1"/>
          <p:nvPr/>
        </p:nvSpPr>
        <p:spPr>
          <a:xfrm>
            <a:off x="4995436" y="1848631"/>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Inglaterra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9" name="Rounded Rectangle 8"/>
          <p:cNvSpPr/>
          <p:nvPr/>
        </p:nvSpPr>
        <p:spPr>
          <a:xfrm>
            <a:off x="9910401" y="5818371"/>
            <a:ext cx="1785731"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endParaRPr lang="en-GB" dirty="0">
              <a:latin typeface="Century Gothic" panose="020B0502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8763" y="3474159"/>
            <a:ext cx="1277369" cy="1387188"/>
          </a:xfrm>
          <a:prstGeom prst="rect">
            <a:avLst/>
          </a:prstGeom>
        </p:spPr>
      </p:pic>
      <p:grpSp>
        <p:nvGrpSpPr>
          <p:cNvPr id="17" name="Group 16"/>
          <p:cNvGrpSpPr/>
          <p:nvPr/>
        </p:nvGrpSpPr>
        <p:grpSpPr>
          <a:xfrm>
            <a:off x="10471577" y="1338426"/>
            <a:ext cx="1171740" cy="1789850"/>
            <a:chOff x="10264329" y="1395151"/>
            <a:chExt cx="1171740" cy="178985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4329" y="1395151"/>
              <a:ext cx="1077873" cy="1676400"/>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59259" t="52222"/>
            <a:stretch/>
          </p:blipFill>
          <p:spPr>
            <a:xfrm rot="705979">
              <a:off x="10394549" y="1963582"/>
              <a:ext cx="1041520" cy="1221419"/>
            </a:xfrm>
            <a:prstGeom prst="rect">
              <a:avLst/>
            </a:prstGeom>
          </p:spPr>
        </p:pic>
      </p:grpSp>
    </p:spTree>
    <p:extLst>
      <p:ext uri="{BB962C8B-B14F-4D97-AF65-F5344CB8AC3E}">
        <p14:creationId xmlns:p14="http://schemas.microsoft.com/office/powerpoint/2010/main" val="241076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7"/>
                                        </p:tgtEl>
                                        <p:attrNameLst>
                                          <p:attrName>fillcolor</p:attrName>
                                        </p:attrNameLst>
                                      </p:cBhvr>
                                      <p:to>
                                        <a:srgbClr val="F4B183"/>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461911" y="1926335"/>
            <a:ext cx="4078705" cy="1756611"/>
          </a:xfrm>
          <a:prstGeom prst="wedgeRoundRectCallout">
            <a:avLst>
              <a:gd name="adj1" fmla="val -23923"/>
              <a:gd name="adj2" fmla="val 8960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latin typeface="Century Gothic" panose="020B0502020202020204" pitchFamily="34" charset="0"/>
              </a:rPr>
              <a:t>¿</a:t>
            </a:r>
            <a:r>
              <a:rPr lang="en-GB" sz="4400" b="1" dirty="0" err="1" smtClean="0">
                <a:latin typeface="Century Gothic" panose="020B0502020202020204" pitchFamily="34" charset="0"/>
              </a:rPr>
              <a:t>Dónde</a:t>
            </a:r>
            <a:r>
              <a:rPr lang="en-GB" sz="4400" b="1" dirty="0" smtClean="0">
                <a:latin typeface="Century Gothic" panose="020B0502020202020204" pitchFamily="34" charset="0"/>
              </a:rPr>
              <a:t> </a:t>
            </a:r>
            <a:r>
              <a:rPr lang="en-GB" sz="4400" b="1" dirty="0" err="1" smtClean="0">
                <a:latin typeface="Century Gothic" panose="020B0502020202020204" pitchFamily="34" charset="0"/>
              </a:rPr>
              <a:t>está</a:t>
            </a:r>
            <a:r>
              <a:rPr lang="en-GB" sz="4400" b="1" dirty="0" smtClean="0">
                <a:latin typeface="Century Gothic" panose="020B0502020202020204" pitchFamily="34" charset="0"/>
              </a:rPr>
              <a:t> Córdoba?</a:t>
            </a:r>
            <a:endParaRPr lang="en-GB" sz="4400" b="1" dirty="0">
              <a:latin typeface="Century Gothic" panose="020B0502020202020204" pitchFamily="34" charset="0"/>
            </a:endParaRPr>
          </a:p>
        </p:txBody>
      </p:sp>
      <p:sp>
        <p:nvSpPr>
          <p:cNvPr id="7" name="TextBox 6"/>
          <p:cNvSpPr txBox="1"/>
          <p:nvPr/>
        </p:nvSpPr>
        <p:spPr>
          <a:xfrm>
            <a:off x="5145559" y="3805138"/>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España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8" name="TextBox 7"/>
          <p:cNvSpPr txBox="1"/>
          <p:nvPr/>
        </p:nvSpPr>
        <p:spPr>
          <a:xfrm>
            <a:off x="5145560" y="1791905"/>
            <a:ext cx="5213087" cy="769441"/>
          </a:xfrm>
          <a:prstGeom prst="rect">
            <a:avLst/>
          </a:prstGeom>
          <a:noFill/>
          <a:ln>
            <a:solidFill>
              <a:schemeClr val="accent5">
                <a:lumMod val="50000"/>
              </a:schemeClr>
            </a:solidFill>
          </a:ln>
        </p:spPr>
        <p:txBody>
          <a:bodyPr wrap="square" rtlCol="0">
            <a:spAutoFit/>
          </a:bodyPr>
          <a:lstStyle/>
          <a:p>
            <a:r>
              <a:rPr lang="en-GB" sz="4400" dirty="0" err="1" smtClean="0">
                <a:solidFill>
                  <a:schemeClr val="accent5">
                    <a:lumMod val="50000"/>
                  </a:schemeClr>
                </a:solidFill>
                <a:latin typeface="Century Gothic" panose="020B0502020202020204" pitchFamily="34" charset="0"/>
              </a:rPr>
              <a:t>Está</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en</a:t>
            </a:r>
            <a:r>
              <a:rPr lang="en-GB" sz="4400" dirty="0" smtClean="0">
                <a:solidFill>
                  <a:schemeClr val="accent5">
                    <a:lumMod val="50000"/>
                  </a:schemeClr>
                </a:solidFill>
                <a:latin typeface="Century Gothic" panose="020B0502020202020204" pitchFamily="34" charset="0"/>
              </a:rPr>
              <a:t> </a:t>
            </a:r>
            <a:r>
              <a:rPr lang="en-GB" sz="4400" dirty="0" err="1" smtClean="0">
                <a:solidFill>
                  <a:schemeClr val="accent5">
                    <a:lumMod val="50000"/>
                  </a:schemeClr>
                </a:solidFill>
                <a:latin typeface="Century Gothic" panose="020B0502020202020204" pitchFamily="34" charset="0"/>
              </a:rPr>
              <a:t>Inglaterra</a:t>
            </a:r>
            <a:r>
              <a:rPr lang="en-GB" sz="4400" dirty="0" smtClean="0">
                <a:solidFill>
                  <a:schemeClr val="accent5">
                    <a:lumMod val="50000"/>
                  </a:schemeClr>
                </a:solidFill>
                <a:latin typeface="Century Gothic" panose="020B0502020202020204" pitchFamily="34" charset="0"/>
              </a:rPr>
              <a:t>.</a:t>
            </a:r>
            <a:endParaRPr lang="en-GB" sz="4400" dirty="0">
              <a:solidFill>
                <a:schemeClr val="accent5">
                  <a:lumMod val="50000"/>
                </a:schemeClr>
              </a:solidFill>
              <a:latin typeface="Century Gothic" panose="020B0502020202020204" pitchFamily="34" charset="0"/>
            </a:endParaRPr>
          </a:p>
        </p:txBody>
      </p:sp>
      <p:sp>
        <p:nvSpPr>
          <p:cNvPr id="9" name="Rounded Rectangle 8"/>
          <p:cNvSpPr/>
          <p:nvPr/>
        </p:nvSpPr>
        <p:spPr>
          <a:xfrm>
            <a:off x="9910401" y="5818371"/>
            <a:ext cx="1785731"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endParaRPr lang="en-GB" dirty="0">
              <a:latin typeface="Century Gothic" panose="020B0502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11" name="Group 10"/>
          <p:cNvGrpSpPr/>
          <p:nvPr/>
        </p:nvGrpSpPr>
        <p:grpSpPr>
          <a:xfrm>
            <a:off x="10471577" y="1338426"/>
            <a:ext cx="1171740" cy="1789850"/>
            <a:chOff x="10264329" y="1395151"/>
            <a:chExt cx="1171740" cy="178985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4329" y="1395151"/>
              <a:ext cx="1077873" cy="16764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59259" t="52222"/>
            <a:stretch/>
          </p:blipFill>
          <p:spPr>
            <a:xfrm rot="705979">
              <a:off x="10394549" y="1963582"/>
              <a:ext cx="1041520" cy="1221419"/>
            </a:xfrm>
            <a:prstGeom prst="rect">
              <a:avLst/>
            </a:prstGeom>
          </p:spPr>
        </p:pic>
      </p:grpSp>
    </p:spTree>
    <p:extLst>
      <p:ext uri="{BB962C8B-B14F-4D97-AF65-F5344CB8AC3E}">
        <p14:creationId xmlns:p14="http://schemas.microsoft.com/office/powerpoint/2010/main" val="40806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7"/>
                                        </p:tgtEl>
                                        <p:attrNameLst>
                                          <p:attrName>fillcolor</p:attrName>
                                        </p:attrNameLst>
                                      </p:cBhvr>
                                      <p:to>
                                        <a:srgbClr val="F4B183"/>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25_verbs_1_VOLVER" id="{3DC8691D-FD3F-9D4F-9E31-DD1BEB5A350A}" vid="{F8156E9F-2B0C-BF42-A094-85358CBA3F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2728</TotalTime>
  <Words>3068</Words>
  <Application>Microsoft Office PowerPoint</Application>
  <PresentationFormat>Widescreen</PresentationFormat>
  <Paragraphs>551</Paragraphs>
  <Slides>43</Slides>
  <Notes>42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SimSun</vt:lpstr>
      <vt:lpstr>Arial</vt:lpstr>
      <vt:lpstr>Calibri</vt:lpstr>
      <vt:lpstr>Calibri Light</vt:lpstr>
      <vt:lpstr>Century Gothic</vt:lpstr>
      <vt:lpstr>Times New Roman</vt:lpstr>
      <vt:lpstr>Tw Cen MT</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Estar: I am &amp; he/she is</vt:lpstr>
      <vt:lpstr>Cartas postales</vt:lpstr>
      <vt:lpstr>PowerPoint Presentation</vt:lpstr>
      <vt:lpstr>PowerPoint Presentation</vt:lpstr>
      <vt:lpstr>¡A hablar!</vt:lpstr>
      <vt:lpstr>PowerPoint Presentation</vt:lpstr>
      <vt:lpstr>Estar: I am &amp; you are</vt:lpstr>
      <vt:lpstr>PowerPoint Presentation</vt:lpstr>
      <vt:lpstr>PowerPoint Presentation</vt:lpstr>
      <vt:lpstr>İA hablar!</vt:lpstr>
      <vt:lpstr>¡A escribir!!</vt:lpstr>
      <vt:lpstr>¡A escribir!</vt:lpstr>
      <vt:lpstr>İA escribir!</vt:lpstr>
      <vt:lpstr>¡A escribir!</vt:lpstr>
      <vt:lpstr>¡A escribir!</vt:lpstr>
      <vt:lpstr>¡A escribir!</vt:lpstr>
      <vt:lpstr>¡A escribir!</vt:lpstr>
      <vt:lpstr>¡A escribir!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Victoria Hobson</cp:lastModifiedBy>
  <cp:revision>99</cp:revision>
  <dcterms:created xsi:type="dcterms:W3CDTF">2019-03-27T07:30:03Z</dcterms:created>
  <dcterms:modified xsi:type="dcterms:W3CDTF">2020-07-06T16:46:47Z</dcterms:modified>
</cp:coreProperties>
</file>