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1" r:id="rId6"/>
    <p:sldMasterId id="2147483734" r:id="rId7"/>
    <p:sldMasterId id="2147483746" r:id="rId8"/>
  </p:sldMasterIdLst>
  <p:notesMasterIdLst>
    <p:notesMasterId r:id="rId60"/>
  </p:notesMasterIdLst>
  <p:sldIdLst>
    <p:sldId id="257" r:id="rId9"/>
    <p:sldId id="279" r:id="rId10"/>
    <p:sldId id="694" r:id="rId11"/>
    <p:sldId id="695" r:id="rId12"/>
    <p:sldId id="698" r:id="rId13"/>
    <p:sldId id="699" r:id="rId14"/>
    <p:sldId id="700" r:id="rId15"/>
    <p:sldId id="701" r:id="rId16"/>
    <p:sldId id="702" r:id="rId17"/>
    <p:sldId id="697" r:id="rId18"/>
    <p:sldId id="703" r:id="rId19"/>
    <p:sldId id="705" r:id="rId20"/>
    <p:sldId id="696" r:id="rId21"/>
    <p:sldId id="709" r:id="rId22"/>
    <p:sldId id="711" r:id="rId23"/>
    <p:sldId id="712" r:id="rId24"/>
    <p:sldId id="757" r:id="rId25"/>
    <p:sldId id="758" r:id="rId26"/>
    <p:sldId id="364" r:id="rId27"/>
    <p:sldId id="291" r:id="rId28"/>
    <p:sldId id="759" r:id="rId29"/>
    <p:sldId id="760" r:id="rId30"/>
    <p:sldId id="296" r:id="rId31"/>
    <p:sldId id="622" r:id="rId32"/>
    <p:sldId id="610" r:id="rId33"/>
    <p:sldId id="761" r:id="rId34"/>
    <p:sldId id="307" r:id="rId35"/>
    <p:sldId id="751" r:id="rId36"/>
    <p:sldId id="367" r:id="rId37"/>
    <p:sldId id="375" r:id="rId38"/>
    <p:sldId id="298" r:id="rId39"/>
    <p:sldId id="365" r:id="rId40"/>
    <p:sldId id="394" r:id="rId41"/>
    <p:sldId id="452" r:id="rId42"/>
    <p:sldId id="453" r:id="rId43"/>
    <p:sldId id="454" r:id="rId44"/>
    <p:sldId id="455" r:id="rId45"/>
    <p:sldId id="721" r:id="rId46"/>
    <p:sldId id="322" r:id="rId47"/>
    <p:sldId id="753" r:id="rId48"/>
    <p:sldId id="363" r:id="rId49"/>
    <p:sldId id="762" r:id="rId50"/>
    <p:sldId id="623" r:id="rId51"/>
    <p:sldId id="624" r:id="rId52"/>
    <p:sldId id="495" r:id="rId53"/>
    <p:sldId id="752" r:id="rId54"/>
    <p:sldId id="370" r:id="rId55"/>
    <p:sldId id="754" r:id="rId56"/>
    <p:sldId id="357" r:id="rId57"/>
    <p:sldId id="755" r:id="rId58"/>
    <p:sldId id="75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6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5" autoAdjust="0"/>
    <p:restoredTop sz="71093" autoAdjust="0"/>
  </p:normalViewPr>
  <p:slideViewPr>
    <p:cSldViewPr snapToGrid="0">
      <p:cViewPr>
        <p:scale>
          <a:sx n="82" d="100"/>
          <a:sy n="82" d="100"/>
        </p:scale>
        <p:origin x="708" y="-12"/>
      </p:cViewPr>
      <p:guideLst/>
    </p:cSldViewPr>
  </p:slideViewPr>
  <p:notesTextViewPr>
    <p:cViewPr>
      <p:scale>
        <a:sx n="3" d="2"/>
        <a:sy n="3" d="2"/>
      </p:scale>
      <p:origin x="0" y="0"/>
    </p:cViewPr>
  </p:notesTextViewPr>
  <p:sorterViewPr>
    <p:cViewPr varScale="1">
      <p:scale>
        <a:sx n="100" d="100"/>
        <a:sy n="100" d="100"/>
      </p:scale>
      <p:origin x="0" y="-81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CBF14-00F7-4478-9013-EB0D9F39ED6E}" type="datetimeFigureOut">
              <a:rPr lang="en-GB" smtClean="0"/>
              <a:t>14/11/2021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59996-A18B-49D6-AB53-FD3F9B454626}" type="slidenum">
              <a:rPr lang="en-GB" smtClean="0"/>
              <a:t>‹#›</a:t>
            </a:fld>
            <a:endParaRPr lang="en-GB"/>
          </a:p>
        </p:txBody>
      </p:sp>
    </p:spTree>
    <p:extLst>
      <p:ext uri="{BB962C8B-B14F-4D97-AF65-F5344CB8AC3E}">
        <p14:creationId xmlns:p14="http://schemas.microsoft.com/office/powerpoint/2010/main" val="332877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My name is Rachel Hawkes. I’m currently seconded from my school for four days a week to work as co-director at NCELP, and in this presentation I'm going to talk about teaching students how to ask (and answer) questions.</a:t>
            </a:r>
          </a:p>
          <a:p>
            <a:r>
              <a:rPr lang="en-GB" sz="1200" kern="1200" dirty="0">
                <a:solidFill>
                  <a:schemeClr val="tx1"/>
                </a:solidFill>
                <a:effectLst/>
                <a:latin typeface="+mn-lt"/>
                <a:ea typeface="+mn-ea"/>
                <a:cs typeface="+mn-cs"/>
              </a:rPr>
              <a:t>I am going to draw on NCELP resources, but I’m also going to share resources from my trust’s new primary schemes of work, as these also include quite a lot of teaching about questions.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we get underway, I want to thank all of the NCELP team for the hard work and dedication that have gone into the NCELP project to date. In particular, with reference to the resource creation side of things I want to give a shout out to all the NCELP resources developers and Professor Emma Marsden, director of NCELP.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very importantly, I also want to thank all of our lead and hub school teachers who started trialling the resources around 18 months ago and who have now adopted the SOW in Y7, and some in Y8.</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When? How? Why? Teaching students to ask questions.</a:t>
            </a:r>
          </a:p>
          <a:p>
            <a:r>
              <a:rPr lang="en-GB" sz="1200" kern="1200" dirty="0">
                <a:solidFill>
                  <a:schemeClr val="tx1"/>
                </a:solidFill>
                <a:effectLst/>
                <a:latin typeface="+mn-lt"/>
                <a:ea typeface="+mn-ea"/>
                <a:cs typeface="+mn-cs"/>
              </a:rPr>
              <a:t>The ability to understand and ask questions is fundamental to meaningful interaction.  In a time-limited classroom language learning context, what is the most effective way to teach questions to our students, so that they can initiate and respond without a written script, and so that they are making clear progress towards asking what they want to ask?  How does the ability to ask questions ‘off the top of your head’ relate to learner motivation? This session shares resources for developing the core knowledge needed for independent spoken interaction over the three years of KS3.</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might the issues be with this.</a:t>
            </a:r>
            <a:br>
              <a:rPr lang="en-GB" dirty="0"/>
            </a:br>
            <a:r>
              <a:rPr lang="en-GB" dirty="0"/>
              <a:t>Let’s start by looking at some questions.</a:t>
            </a:r>
            <a:br>
              <a:rPr lang="en-GB" dirty="0"/>
            </a:br>
            <a:r>
              <a:rPr lang="en-GB" dirty="0"/>
              <a:t>How many different types of question can we see here?</a:t>
            </a:r>
          </a:p>
          <a:p>
            <a:endParaRPr lang="en-GB" dirty="0"/>
          </a:p>
          <a:p>
            <a:r>
              <a:rPr lang="en-GB" dirty="0"/>
              <a:t>And there are two types that aren’t represented here, too: Est-</a:t>
            </a:r>
            <a:r>
              <a:rPr lang="en-GB" dirty="0" err="1"/>
              <a:t>ce</a:t>
            </a:r>
            <a:r>
              <a:rPr lang="en-GB" dirty="0"/>
              <a:t> que and </a:t>
            </a:r>
            <a:r>
              <a:rPr lang="en-GB" dirty="0" err="1"/>
              <a:t>est-ce</a:t>
            </a:r>
            <a:r>
              <a:rPr lang="en-GB" dirty="0"/>
              <a:t> que + question word.</a:t>
            </a:r>
            <a:br>
              <a:rPr lang="en-GB" dirty="0"/>
            </a:br>
            <a:endParaRPr lang="en-GB" dirty="0"/>
          </a:p>
          <a:p>
            <a:r>
              <a:rPr lang="en-GB" dirty="0"/>
              <a:t>The only way that students can learn these is by memorising them as set phrases.</a:t>
            </a:r>
            <a:br>
              <a:rPr lang="en-GB" dirty="0"/>
            </a:br>
            <a:r>
              <a:rPr lang="en-GB" dirty="0"/>
              <a:t>There is no system for pupils to lock onto, here.</a:t>
            </a:r>
            <a:br>
              <a:rPr lang="en-GB" dirty="0"/>
            </a:br>
            <a:r>
              <a:rPr lang="en-GB" dirty="0"/>
              <a:t>There is too much variety in the question formation for pupils to spot a pattern that they could then apply to other words to make more questions like this.</a:t>
            </a:r>
          </a:p>
          <a:p>
            <a:br>
              <a:rPr lang="en-GB" dirty="0"/>
            </a:br>
            <a:r>
              <a:rPr lang="en-GB" dirty="0"/>
              <a:t>These are all taken from one page in a Y7 textbook in term 1.</a:t>
            </a:r>
          </a:p>
          <a:p>
            <a:r>
              <a:rPr lang="en-GB" dirty="0"/>
              <a:t>And this is part of what is meant in the PR when it says: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512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7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8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mn-lt"/>
              </a:rPr>
              <a:t>All this to suggest that pupils may benefit if we sequence the teaching of questions, in the same way as we would sequence the teaching of any other linguistic content, thinking carefully about how which and how many patterns to present, and in which order, then giving pupils ample practice time to develop confidence with understanding and producing each pattern, and apply it to different lexis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mn-lt"/>
              </a:rPr>
              <a:t>Let’s look at how this might look at primary.</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091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Lower key stage 2 might start with raised intonation questions.</a:t>
            </a:r>
            <a:br>
              <a:rPr lang="en-GB" dirty="0"/>
            </a:br>
            <a:r>
              <a:rPr lang="en-GB" dirty="0"/>
              <a:t>The essential pattern here is that the question pattern is the same as the basic sentence pattern of subject, then verb.</a:t>
            </a:r>
            <a:br>
              <a:rPr lang="en-GB" dirty="0"/>
            </a:br>
            <a:r>
              <a:rPr lang="en-GB" dirty="0"/>
              <a:t>The difference is that the intonation goes up at the end to denote a question.</a:t>
            </a:r>
          </a:p>
          <a:p>
            <a:r>
              <a:rPr lang="en-GB" dirty="0"/>
              <a:t>Notice that we are working with </a:t>
            </a:r>
            <a:r>
              <a:rPr lang="en-GB" dirty="0" err="1"/>
              <a:t>etre</a:t>
            </a:r>
            <a:r>
              <a:rPr lang="en-GB" dirty="0"/>
              <a:t> to start off with so instead of the ‘do you’…cross-linguistic difficulty it is a matter of syntax.</a:t>
            </a:r>
            <a:br>
              <a:rPr lang="en-GB" dirty="0"/>
            </a:br>
            <a:r>
              <a:rPr lang="en-GB" dirty="0"/>
              <a:t>English tends to invert.</a:t>
            </a:r>
            <a:br>
              <a:rPr lang="en-GB" dirty="0"/>
            </a:br>
            <a:r>
              <a:rPr lang="en-GB" dirty="0"/>
              <a:t>Am I …</a:t>
            </a:r>
            <a:br>
              <a:rPr lang="en-GB" dirty="0"/>
            </a:br>
            <a:r>
              <a:rPr lang="en-GB" dirty="0"/>
              <a:t>Are you ..?</a:t>
            </a:r>
            <a:br>
              <a:rPr lang="en-GB" dirty="0"/>
            </a:br>
            <a:r>
              <a:rPr lang="en-GB" dirty="0"/>
              <a:t>And French keeps the words in the same order but uses intonation instead.</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6B77E-8564-4F55-9F83-3C701B9318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84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when we introduce nouns and indefinite articles and start using </a:t>
            </a:r>
            <a:r>
              <a:rPr lang="en-GB" dirty="0" err="1"/>
              <a:t>avoir</a:t>
            </a:r>
            <a:r>
              <a:rPr lang="en-GB" dirty="0"/>
              <a:t>, the English that we translate the same French pattern with changes:</a:t>
            </a:r>
            <a:br>
              <a:rPr lang="en-GB" dirty="0"/>
            </a:br>
            <a:br>
              <a:rPr lang="en-GB" i="1" dirty="0"/>
            </a:br>
            <a:r>
              <a:rPr lang="en-GB" i="1" dirty="0"/>
              <a:t>Tu as </a:t>
            </a:r>
            <a:r>
              <a:rPr lang="en-GB" dirty="0"/>
              <a:t>un </a:t>
            </a:r>
            <a:r>
              <a:rPr lang="en-GB" dirty="0" err="1"/>
              <a:t>chien</a:t>
            </a:r>
            <a:r>
              <a:rPr lang="en-GB" dirty="0"/>
              <a:t>?</a:t>
            </a:r>
            <a:br>
              <a:rPr lang="en-GB" dirty="0"/>
            </a:br>
            <a:r>
              <a:rPr lang="en-GB" i="1" dirty="0"/>
              <a:t>Do you have </a:t>
            </a:r>
            <a:r>
              <a:rPr lang="en-GB" dirty="0"/>
              <a:t>a dog?</a:t>
            </a:r>
          </a:p>
          <a:p>
            <a:endParaRPr lang="en-GB" dirty="0"/>
          </a:p>
          <a:p>
            <a:r>
              <a:rPr lang="en-GB" dirty="0"/>
              <a:t>This is quite different from:</a:t>
            </a:r>
            <a:br>
              <a:rPr lang="en-GB" dirty="0"/>
            </a:br>
            <a:r>
              <a:rPr lang="en-GB" i="1" dirty="0"/>
              <a:t>Tu es </a:t>
            </a:r>
            <a:r>
              <a:rPr lang="en-GB" dirty="0" err="1"/>
              <a:t>drole</a:t>
            </a:r>
            <a:r>
              <a:rPr lang="en-GB" dirty="0"/>
              <a:t>?</a:t>
            </a:r>
            <a:br>
              <a:rPr lang="en-GB" dirty="0"/>
            </a:br>
            <a:r>
              <a:rPr lang="en-GB" i="1" dirty="0"/>
              <a:t>Are you </a:t>
            </a:r>
            <a:r>
              <a:rPr lang="en-GB" dirty="0"/>
              <a:t>funny?</a:t>
            </a:r>
            <a:br>
              <a:rPr lang="en-GB" dirty="0"/>
            </a:br>
            <a:br>
              <a:rPr lang="en-GB" dirty="0"/>
            </a:br>
            <a:r>
              <a:rPr lang="en-GB" dirty="0"/>
              <a:t>It’s really worth considering the cross-linguistic differences with each new feature and being prepared to put in lots of practice activities.</a:t>
            </a:r>
          </a:p>
          <a:p>
            <a:endParaRPr lang="en-GB" dirty="0"/>
          </a:p>
          <a:p>
            <a:r>
              <a:rPr lang="en-GB" dirty="0"/>
              <a:t>So we can see that by the end of Term 1, pupils have practised raised intonation question with the singular persons of </a:t>
            </a:r>
            <a:r>
              <a:rPr lang="en-GB" dirty="0" err="1"/>
              <a:t>etre</a:t>
            </a:r>
            <a:r>
              <a:rPr lang="en-GB" dirty="0"/>
              <a:t> – je, </a:t>
            </a:r>
            <a:r>
              <a:rPr lang="en-GB" dirty="0" err="1"/>
              <a:t>tu</a:t>
            </a:r>
            <a:r>
              <a:rPr lang="en-GB" dirty="0"/>
              <a:t>, </a:t>
            </a:r>
            <a:r>
              <a:rPr lang="en-GB" dirty="0" err="1"/>
              <a:t>il</a:t>
            </a:r>
            <a:r>
              <a:rPr lang="en-GB" dirty="0"/>
              <a:t>, </a:t>
            </a:r>
            <a:r>
              <a:rPr lang="en-GB" dirty="0" err="1"/>
              <a:t>elle</a:t>
            </a:r>
            <a:r>
              <a:rPr lang="en-GB" dirty="0"/>
              <a:t> and </a:t>
            </a:r>
            <a:r>
              <a:rPr lang="en-GB" dirty="0" err="1"/>
              <a:t>c’est</a:t>
            </a:r>
            <a:r>
              <a:rPr lang="en-GB" dirty="0"/>
              <a:t>.</a:t>
            </a:r>
            <a:br>
              <a:rPr lang="en-GB" dirty="0"/>
            </a:br>
            <a:r>
              <a:rPr lang="en-GB" dirty="0"/>
              <a:t>They have also practised them with </a:t>
            </a:r>
            <a:r>
              <a:rPr lang="en-GB" dirty="0" err="1"/>
              <a:t>avoir</a:t>
            </a:r>
            <a:r>
              <a:rPr lang="en-GB" dirty="0"/>
              <a:t> – j’, </a:t>
            </a:r>
            <a:r>
              <a:rPr lang="en-GB" dirty="0" err="1"/>
              <a:t>tu</a:t>
            </a:r>
            <a:r>
              <a:rPr lang="en-GB" dirty="0"/>
              <a:t>, </a:t>
            </a:r>
            <a:r>
              <a:rPr lang="en-GB" dirty="0" err="1"/>
              <a:t>il</a:t>
            </a:r>
            <a:r>
              <a:rPr lang="en-GB" dirty="0"/>
              <a:t>, </a:t>
            </a:r>
            <a:r>
              <a:rPr lang="en-GB" dirty="0" err="1"/>
              <a:t>elle</a:t>
            </a:r>
            <a:r>
              <a:rPr lang="en-GB" dirty="0"/>
              <a:t>.</a:t>
            </a:r>
            <a:br>
              <a:rPr lang="en-GB" dirty="0"/>
            </a:br>
            <a:r>
              <a:rPr lang="en-GB" dirty="0"/>
              <a:t>In addition we have just started to add question words to the end of raised intonation questions: </a:t>
            </a:r>
            <a:r>
              <a:rPr lang="en-GB" dirty="0" err="1"/>
              <a:t>c’est</a:t>
            </a:r>
            <a:r>
              <a:rPr lang="en-GB" dirty="0"/>
              <a:t> quoi ? and then extended this to Tu as quoi ? Il a quoi ?</a:t>
            </a:r>
          </a:p>
          <a:p>
            <a:endParaRPr lang="en-GB" dirty="0"/>
          </a:p>
          <a:p>
            <a:r>
              <a:rPr lang="en-GB" dirty="0"/>
              <a:t>At least half of the weeks in the first term focus on practising question formation.</a:t>
            </a:r>
            <a:br>
              <a:rPr lang="en-GB" dirty="0"/>
            </a:br>
            <a:br>
              <a:rPr lang="en-GB" dirty="0"/>
            </a:br>
            <a:r>
              <a:rPr lang="en-GB" dirty="0"/>
              <a:t>And we start with activities in listening and reading.</a:t>
            </a: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6B77E-8564-4F55-9F83-3C701B9318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14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671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Use this recap ahead of FOLLOW UP 3.</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1 minute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how to form intonation questions from statements.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information.</a:t>
            </a:r>
          </a:p>
          <a:p>
            <a:pPr marL="0" marR="0" lvl="0" indent="0" algn="l" rtl="0">
              <a:lnSpc>
                <a:spcPct val="100000"/>
              </a:lnSpc>
              <a:spcBef>
                <a:spcPts val="0"/>
              </a:spcBef>
              <a:spcAft>
                <a:spcPts val="0"/>
              </a:spcAft>
              <a:buClr>
                <a:schemeClr val="dk1"/>
              </a:buClr>
              <a:buSzPts val="1200"/>
              <a:buFont typeface="Calibri"/>
              <a:buNone/>
            </a:pPr>
            <a:r>
              <a:rPr lang="en-GB" dirty="0"/>
              <a:t>2.   Elicit English translations for the French examples provided.</a:t>
            </a:r>
            <a:br>
              <a:rPr lang="en-GB" dirty="0"/>
            </a:br>
            <a:r>
              <a:rPr lang="en-GB" dirty="0"/>
              <a:t>3.   The video versions can be replayed as many times as required, to practise the different intonation.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a:t>
            </a:r>
            <a:r>
              <a:rPr lang="en-GB" b="0" i="0" dirty="0">
                <a:solidFill>
                  <a:srgbClr val="002060"/>
                </a:solidFill>
                <a:effectLst/>
                <a:latin typeface="docs-Century Gothic"/>
              </a:rPr>
              <a:t>Raised intonation questions will be practised formally again in Week 5.</a:t>
            </a:r>
            <a:endParaRPr dirty="0"/>
          </a:p>
          <a:p>
            <a:pPr marL="228600" marR="0" lvl="0" indent="-152400" algn="l" rtl="0">
              <a:lnSpc>
                <a:spcPct val="100000"/>
              </a:lnSpc>
              <a:spcBef>
                <a:spcPts val="0"/>
              </a:spcBef>
              <a:spcAft>
                <a:spcPts val="0"/>
              </a:spcAft>
              <a:buClr>
                <a:schemeClr val="dk1"/>
              </a:buClr>
              <a:buSzPts val="1200"/>
              <a:buFont typeface="Calibri"/>
              <a:buNone/>
            </a:pPr>
            <a:endParaRPr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2383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endParaRPr dirty="0"/>
          </a:p>
          <a:p>
            <a:pPr marL="228600" marR="0" lvl="0" indent="-152400" algn="l" rtl="0">
              <a:lnSpc>
                <a:spcPct val="100000"/>
              </a:lnSpc>
              <a:spcBef>
                <a:spcPts val="0"/>
              </a:spcBef>
              <a:spcAft>
                <a:spcPts val="0"/>
              </a:spcAft>
              <a:buClr>
                <a:schemeClr val="dk1"/>
              </a:buClr>
              <a:buSzPts val="1200"/>
              <a:buFont typeface="Calibri"/>
              <a:buNone/>
            </a:pPr>
            <a:endParaRPr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6166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Week 3</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matching word final sounds heard in unfamiliar words with familiar written words that have the same sound.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name.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decide which of the three questions rhymes with the name heard and write the correct letter.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on each speech bubble to hear the full question.</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br>
              <a:rPr lang="en-GB" sz="1200" b="0" dirty="0"/>
            </a:br>
            <a:r>
              <a:rPr lang="en-GB" sz="1200" b="0" dirty="0"/>
              <a:t>1. Lucas, [</a:t>
            </a:r>
            <a:r>
              <a:rPr lang="en-GB" sz="1200" b="0" dirty="0" err="1"/>
              <a:t>ça</a:t>
            </a:r>
            <a:r>
              <a:rPr lang="en-GB" sz="1200" b="0" dirty="0"/>
              <a:t> </a:t>
            </a:r>
            <a:r>
              <a:rPr lang="en-GB" sz="1200" b="0" dirty="0" err="1"/>
              <a:t>va</a:t>
            </a:r>
            <a:r>
              <a:rPr lang="en-GB" sz="1200" b="0" dirty="0"/>
              <a:t>] ?</a:t>
            </a:r>
            <a:br>
              <a:rPr lang="en-GB" sz="1200" b="0" dirty="0"/>
            </a:br>
            <a:r>
              <a:rPr lang="en-GB" sz="1200" b="0" dirty="0"/>
              <a:t>2. Pascal, [</a:t>
            </a:r>
            <a:r>
              <a:rPr lang="en-GB" sz="1200" b="0" dirty="0" err="1"/>
              <a:t>ça</a:t>
            </a:r>
            <a:r>
              <a:rPr lang="en-GB" sz="1200" b="0" dirty="0"/>
              <a:t> </a:t>
            </a:r>
            <a:r>
              <a:rPr lang="en-GB" sz="1200" b="0" dirty="0" err="1"/>
              <a:t>va</a:t>
            </a:r>
            <a:r>
              <a:rPr lang="en-GB" sz="1200" b="0" dirty="0"/>
              <a:t> mal] ?</a:t>
            </a:r>
            <a:br>
              <a:rPr lang="en-GB" sz="1200" b="0" dirty="0"/>
            </a:br>
            <a:r>
              <a:rPr lang="en-GB" sz="1200" b="0" dirty="0"/>
              <a:t>3. Fabien, [</a:t>
            </a:r>
            <a:r>
              <a:rPr lang="en-GB" sz="1200" b="0" dirty="0" err="1"/>
              <a:t>ça</a:t>
            </a:r>
            <a:r>
              <a:rPr lang="en-GB" sz="1200" b="0" dirty="0"/>
              <a:t> </a:t>
            </a:r>
            <a:r>
              <a:rPr lang="en-GB" sz="1200" b="0" dirty="0" err="1"/>
              <a:t>va</a:t>
            </a:r>
            <a:r>
              <a:rPr lang="en-GB" sz="1200" b="0" dirty="0"/>
              <a:t> bien] ?</a:t>
            </a:r>
            <a:br>
              <a:rPr lang="en-GB" sz="1200" b="0" dirty="0"/>
            </a:br>
            <a:r>
              <a:rPr lang="en-GB" sz="1200" b="0" dirty="0"/>
              <a:t>4. Jocelyn, [</a:t>
            </a:r>
            <a:r>
              <a:rPr lang="en-GB" sz="1200" b="0" dirty="0" err="1"/>
              <a:t>ça</a:t>
            </a:r>
            <a:r>
              <a:rPr lang="en-GB" sz="1200" b="0" dirty="0"/>
              <a:t> </a:t>
            </a:r>
            <a:r>
              <a:rPr lang="en-GB" sz="1200" b="0" dirty="0" err="1"/>
              <a:t>va</a:t>
            </a:r>
            <a:r>
              <a:rPr lang="en-GB" sz="1200" b="0" dirty="0"/>
              <a:t> bien] ?</a:t>
            </a:r>
            <a:br>
              <a:rPr lang="en-GB" sz="1200" b="0" dirty="0"/>
            </a:br>
            <a:r>
              <a:rPr lang="en-GB" sz="1200" b="0" dirty="0"/>
              <a:t>5. Noah, [</a:t>
            </a:r>
            <a:r>
              <a:rPr lang="en-GB" sz="1200" b="0" dirty="0" err="1"/>
              <a:t>ça</a:t>
            </a:r>
            <a:r>
              <a:rPr lang="en-GB" sz="1200" b="0" dirty="0"/>
              <a:t> </a:t>
            </a:r>
            <a:r>
              <a:rPr lang="en-GB" sz="1200" b="0" dirty="0" err="1"/>
              <a:t>va</a:t>
            </a:r>
            <a:r>
              <a:rPr lang="en-GB" sz="1200" b="0" dirty="0"/>
              <a:t>] ?</a:t>
            </a:r>
            <a:br>
              <a:rPr lang="en-GB" sz="1200" b="0" dirty="0"/>
            </a:br>
            <a:r>
              <a:rPr lang="en-GB" sz="1200" b="0" dirty="0"/>
              <a:t>6. Chantal, [</a:t>
            </a:r>
            <a:r>
              <a:rPr lang="en-GB" sz="1200" b="0" dirty="0" err="1"/>
              <a:t>ça</a:t>
            </a:r>
            <a:r>
              <a:rPr lang="en-GB" sz="1200" b="0" dirty="0"/>
              <a:t> </a:t>
            </a:r>
            <a:r>
              <a:rPr lang="en-GB" sz="1200" b="0" dirty="0" err="1"/>
              <a:t>va</a:t>
            </a:r>
            <a:r>
              <a:rPr lang="en-GB" sz="1200" b="0" dirty="0"/>
              <a:t> mal]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5705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23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This is a listening activity from week 5.   By this stage pupils have learnt the 4 pronouns I, you, he, she and the corresponding forms of </a:t>
            </a:r>
            <a:r>
              <a:rPr lang="en-GB" sz="1200" b="1" strike="noStrike" spc="-1" dirty="0" err="1">
                <a:solidFill>
                  <a:srgbClr val="000000"/>
                </a:solidFill>
                <a:latin typeface="Calibri"/>
                <a:ea typeface="Calibri"/>
              </a:rPr>
              <a:t>etre</a:t>
            </a:r>
            <a:r>
              <a:rPr lang="en-GB" sz="1200" b="1" strike="noStrike" spc="-1" dirty="0">
                <a:solidFill>
                  <a:srgbClr val="000000"/>
                </a:solidFill>
                <a:latin typeface="Calibri"/>
                <a:ea typeface="Calibri"/>
              </a:rPr>
              <a:t>, as well as several adjectives.</a:t>
            </a:r>
          </a:p>
          <a:p>
            <a:pPr marL="216000" indent="-216000">
              <a:lnSpc>
                <a:spcPct val="100000"/>
              </a:lnSpc>
            </a:pPr>
            <a:r>
              <a:rPr lang="en-GB" sz="1200" b="1" strike="noStrike" spc="-1" dirty="0">
                <a:solidFill>
                  <a:srgbClr val="000000"/>
                </a:solidFill>
                <a:latin typeface="Calibri"/>
                <a:ea typeface="Calibri"/>
              </a:rPr>
              <a:t>In previous weeks we have practised pairs of forms.  In this revisiting activity, pupils have to identify the right person and whether it is a statement or question (and then the adjective, too).</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understanding of pronouns je, </a:t>
            </a:r>
            <a:r>
              <a:rPr lang="en-GB" sz="1200" b="0" strike="noStrike" spc="-1" dirty="0" err="1">
                <a:solidFill>
                  <a:srgbClr val="000000"/>
                </a:solidFill>
                <a:latin typeface="Calibri"/>
                <a:ea typeface="Calibri"/>
              </a:rPr>
              <a:t>tu</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il</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elle</a:t>
            </a:r>
            <a:r>
              <a:rPr lang="en-GB" sz="1200" b="0" strike="noStrike" spc="-1" dirty="0">
                <a:solidFill>
                  <a:srgbClr val="000000"/>
                </a:solidFill>
                <a:latin typeface="Calibri"/>
                <a:ea typeface="Calibri"/>
              </a:rPr>
              <a:t>, question and statement intonation and a range of adjectives.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Pupils either draw a table (Ex., 1-6 vertically, I, you, she, he and ./? horizontally) or are given a handout.</a:t>
            </a:r>
          </a:p>
          <a:p>
            <a:pPr marL="216000" indent="-216000">
              <a:lnSpc>
                <a:spcPct val="100000"/>
              </a:lnSpc>
            </a:pPr>
            <a:r>
              <a:rPr lang="en-GB" sz="1200" b="0" strike="noStrike" spc="-1" dirty="0">
                <a:solidFill>
                  <a:srgbClr val="000000"/>
                </a:solidFill>
                <a:latin typeface="Calibri"/>
              </a:rPr>
              <a:t>2. Click to listen to the example, then bring up the answer (he, full stop).</a:t>
            </a:r>
          </a:p>
          <a:p>
            <a:pPr marL="216000" indent="-216000">
              <a:lnSpc>
                <a:spcPct val="100000"/>
              </a:lnSpc>
            </a:pPr>
            <a:r>
              <a:rPr lang="en-GB" sz="1200" b="0" strike="noStrike" spc="-1" dirty="0">
                <a:solidFill>
                  <a:srgbClr val="000000"/>
                </a:solidFill>
                <a:latin typeface="Calibri"/>
              </a:rPr>
              <a:t>3. Click to listen to items 1-6.</a:t>
            </a:r>
          </a:p>
          <a:p>
            <a:pPr marL="216000" indent="-216000">
              <a:lnSpc>
                <a:spcPct val="100000"/>
              </a:lnSpc>
            </a:pPr>
            <a:r>
              <a:rPr lang="en-GB" sz="1200" b="0" strike="noStrike" spc="-1" dirty="0">
                <a:solidFill>
                  <a:srgbClr val="000000"/>
                </a:solidFill>
                <a:latin typeface="Calibri"/>
              </a:rPr>
              <a:t>4. Pupils record the person and the type of utterance.</a:t>
            </a:r>
          </a:p>
          <a:p>
            <a:pPr marL="216000" indent="-216000">
              <a:lnSpc>
                <a:spcPct val="100000"/>
              </a:lnSpc>
            </a:pPr>
            <a:r>
              <a:rPr lang="en-GB" sz="1200" b="0" strike="noStrike" spc="-1" dirty="0">
                <a:solidFill>
                  <a:srgbClr val="000000"/>
                </a:solidFill>
                <a:latin typeface="Calibri"/>
              </a:rPr>
              <a:t>5. Click to provide answers.</a:t>
            </a:r>
          </a:p>
          <a:p>
            <a:pPr marL="216000" indent="-216000">
              <a:lnSpc>
                <a:spcPct val="100000"/>
              </a:lnSpc>
            </a:pPr>
            <a:r>
              <a:rPr lang="en-GB" sz="1200" b="0" strike="noStrike" spc="-1" dirty="0">
                <a:solidFill>
                  <a:srgbClr val="000000"/>
                </a:solidFill>
                <a:latin typeface="Calibri"/>
              </a:rPr>
              <a:t>6. Click to bring up Part B.  Listen and identify when the adjectives are mentioned.</a:t>
            </a:r>
          </a:p>
          <a:p>
            <a:pPr marL="216000" indent="-216000">
              <a:lnSpc>
                <a:spcPct val="100000"/>
              </a:lnSpc>
            </a:pPr>
            <a:r>
              <a:rPr lang="en-GB" sz="1200" b="0" strike="noStrike" spc="-1" dirty="0">
                <a:solidFill>
                  <a:srgbClr val="000000"/>
                </a:solidFill>
                <a:latin typeface="Calibri"/>
              </a:rPr>
              <a:t>7. Click to correct.</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endParaRPr lang="en-GB" sz="1200" b="0" strike="noStrike" spc="-1" dirty="0">
              <a:solidFill>
                <a:srgbClr val="000000"/>
              </a:solidFill>
              <a:latin typeface="Calibri"/>
            </a:endParaRPr>
          </a:p>
          <a:p>
            <a:pPr marL="216000" indent="-216000">
              <a:lnSpc>
                <a:spcPct val="100000"/>
              </a:lnSpc>
            </a:pPr>
            <a:r>
              <a:rPr lang="en-GB" sz="1200" b="0" strike="noStrike" kern="1200" spc="-1" dirty="0">
                <a:solidFill>
                  <a:srgbClr val="000000"/>
                </a:solidFill>
                <a:effectLst/>
                <a:latin typeface="Calibri"/>
                <a:ea typeface="+mn-ea"/>
                <a:cs typeface="+mn-cs"/>
              </a:rPr>
              <a:t>Ex. </a:t>
            </a:r>
            <a:r>
              <a:rPr lang="es-ES_tradnl" sz="1200" b="0" strike="noStrike" kern="1200" spc="-1" dirty="0" err="1">
                <a:solidFill>
                  <a:schemeClr val="tx1"/>
                </a:solidFill>
                <a:effectLst/>
                <a:latin typeface="+mn-lt"/>
                <a:ea typeface="+mn-ea"/>
                <a:cs typeface="+mn-cs"/>
              </a:rPr>
              <a:t>I</a:t>
            </a:r>
            <a:r>
              <a:rPr lang="es-ES_tradnl" sz="1200" kern="1200" dirty="0" err="1">
                <a:solidFill>
                  <a:schemeClr val="tx1"/>
                </a:solidFill>
                <a:effectLst/>
                <a:latin typeface="+mn-lt"/>
                <a:ea typeface="+mn-ea"/>
                <a:cs typeface="+mn-cs"/>
              </a:rPr>
              <a:t>l</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est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amusant</a:t>
            </a:r>
            <a:r>
              <a:rPr lang="es-ES_tradnl" sz="1200" kern="1200" dirty="0">
                <a:solidFill>
                  <a:schemeClr val="tx1"/>
                </a:solidFill>
                <a:effectLst/>
                <a:latin typeface="+mn-lt"/>
                <a:ea typeface="+mn-ea"/>
                <a:cs typeface="+mn-cs"/>
              </a:rPr>
              <a:t>.</a:t>
            </a:r>
          </a:p>
          <a:p>
            <a:pPr marL="228600" indent="-228600">
              <a:lnSpc>
                <a:spcPct val="100000"/>
              </a:lnSpc>
              <a:buAutoNum type="arabicPeriod"/>
            </a:pPr>
            <a:r>
              <a:rPr lang="es-ES_tradnl" sz="1200" kern="1200" dirty="0">
                <a:solidFill>
                  <a:schemeClr val="tx1"/>
                </a:solidFill>
                <a:effectLst/>
                <a:latin typeface="+mn-lt"/>
                <a:ea typeface="+mn-ea"/>
                <a:cs typeface="+mn-cs"/>
              </a:rPr>
              <a:t>Tu es </a:t>
            </a:r>
            <a:r>
              <a:rPr lang="es-ES_tradnl" sz="1200" kern="1200" dirty="0" err="1">
                <a:solidFill>
                  <a:schemeClr val="tx1"/>
                </a:solidFill>
                <a:effectLst/>
                <a:latin typeface="+mn-lt"/>
                <a:ea typeface="+mn-ea"/>
                <a:cs typeface="+mn-cs"/>
              </a:rPr>
              <a:t>grand</a:t>
            </a:r>
            <a:r>
              <a:rPr lang="es-ES_tradnl" sz="1200" kern="1200" dirty="0">
                <a:solidFill>
                  <a:schemeClr val="tx1"/>
                </a:solidFill>
                <a:effectLst/>
                <a:latin typeface="+mn-lt"/>
                <a:ea typeface="+mn-ea"/>
                <a:cs typeface="+mn-cs"/>
              </a:rPr>
              <a:t>?</a:t>
            </a:r>
          </a:p>
          <a:p>
            <a:pPr marL="228600" indent="-228600">
              <a:lnSpc>
                <a:spcPct val="100000"/>
              </a:lnSpc>
              <a:buAutoNum type="arabicPeriod"/>
            </a:pPr>
            <a:r>
              <a:rPr lang="es-ES_tradnl" sz="1200" kern="1200" dirty="0">
                <a:solidFill>
                  <a:schemeClr val="tx1"/>
                </a:solidFill>
                <a:effectLst/>
                <a:latin typeface="+mn-lt"/>
                <a:ea typeface="+mn-ea"/>
                <a:cs typeface="+mn-cs"/>
              </a:rPr>
              <a:t>Je </a:t>
            </a:r>
            <a:r>
              <a:rPr lang="es-ES_tradnl" sz="1200" kern="1200" dirty="0" err="1">
                <a:solidFill>
                  <a:schemeClr val="tx1"/>
                </a:solidFill>
                <a:effectLst/>
                <a:latin typeface="+mn-lt"/>
                <a:ea typeface="+mn-ea"/>
                <a:cs typeface="+mn-cs"/>
              </a:rPr>
              <a:t>suis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anglaise</a:t>
            </a:r>
            <a:r>
              <a:rPr lang="es-ES_tradnl" sz="1200" kern="1200" dirty="0">
                <a:solidFill>
                  <a:schemeClr val="tx1"/>
                </a:solidFill>
                <a:effectLst/>
                <a:latin typeface="+mn-lt"/>
                <a:ea typeface="+mn-ea"/>
                <a:cs typeface="+mn-cs"/>
              </a:rPr>
              <a:t>.</a:t>
            </a:r>
          </a:p>
          <a:p>
            <a:pPr marL="228600" indent="-228600">
              <a:lnSpc>
                <a:spcPct val="100000"/>
              </a:lnSpc>
              <a:buAutoNum type="arabicPeriod"/>
            </a:pPr>
            <a:r>
              <a:rPr lang="es-ES_tradnl" sz="1200" kern="1200" dirty="0">
                <a:solidFill>
                  <a:schemeClr val="tx1"/>
                </a:solidFill>
                <a:effectLst/>
                <a:latin typeface="+mn-lt"/>
                <a:ea typeface="+mn-ea"/>
                <a:cs typeface="+mn-cs"/>
              </a:rPr>
              <a:t>Elle </a:t>
            </a:r>
            <a:r>
              <a:rPr lang="es-ES_tradnl" sz="1200" kern="1200" dirty="0" err="1">
                <a:solidFill>
                  <a:schemeClr val="tx1"/>
                </a:solidFill>
                <a:effectLst/>
                <a:latin typeface="+mn-lt"/>
                <a:ea typeface="+mn-ea"/>
                <a:cs typeface="+mn-cs"/>
              </a:rPr>
              <a:t>est</a:t>
            </a:r>
            <a:r>
              <a:rPr lang="es-ES_tradnl" sz="1200" kern="1200" dirty="0">
                <a:solidFill>
                  <a:schemeClr val="tx1"/>
                </a:solidFill>
                <a:effectLst/>
                <a:latin typeface="+mn-lt"/>
                <a:ea typeface="+mn-ea"/>
                <a:cs typeface="+mn-cs"/>
              </a:rPr>
              <a:t> grande.</a:t>
            </a:r>
          </a:p>
          <a:p>
            <a:pPr marL="228600" indent="-228600">
              <a:lnSpc>
                <a:spcPct val="100000"/>
              </a:lnSpc>
              <a:buAutoNum type="arabicPeriod"/>
            </a:pPr>
            <a:r>
              <a:rPr lang="es-ES_tradnl" sz="1200" kern="1200" dirty="0">
                <a:solidFill>
                  <a:schemeClr val="tx1"/>
                </a:solidFill>
                <a:effectLst/>
                <a:latin typeface="+mn-lt"/>
                <a:ea typeface="+mn-ea"/>
                <a:cs typeface="+mn-cs"/>
              </a:rPr>
              <a:t>Tu es </a:t>
            </a:r>
            <a:r>
              <a:rPr lang="es-ES_tradnl" sz="1200" kern="1200" dirty="0" err="1">
                <a:solidFill>
                  <a:schemeClr val="tx1"/>
                </a:solidFill>
                <a:effectLst/>
                <a:latin typeface="+mn-lt"/>
                <a:ea typeface="+mn-ea"/>
                <a:cs typeface="+mn-cs"/>
              </a:rPr>
              <a:t>petite</a:t>
            </a:r>
            <a:r>
              <a:rPr lang="es-ES_tradnl" sz="1200" kern="1200" dirty="0">
                <a:solidFill>
                  <a:schemeClr val="tx1"/>
                </a:solidFill>
                <a:effectLst/>
                <a:latin typeface="+mn-lt"/>
                <a:ea typeface="+mn-ea"/>
                <a:cs typeface="+mn-cs"/>
              </a:rPr>
              <a:t>.</a:t>
            </a:r>
          </a:p>
          <a:p>
            <a:pPr marL="228600" indent="-228600">
              <a:lnSpc>
                <a:spcPct val="100000"/>
              </a:lnSpc>
              <a:buAutoNum type="arabicPeriod"/>
            </a:pPr>
            <a:r>
              <a:rPr lang="es-ES_tradnl" sz="1200" kern="1200" dirty="0">
                <a:solidFill>
                  <a:schemeClr val="tx1"/>
                </a:solidFill>
                <a:effectLst/>
                <a:latin typeface="+mn-lt"/>
                <a:ea typeface="+mn-ea"/>
                <a:cs typeface="+mn-cs"/>
              </a:rPr>
              <a:t>Je </a:t>
            </a:r>
            <a:r>
              <a:rPr lang="es-ES_tradnl" sz="1200" kern="1200" dirty="0" err="1">
                <a:solidFill>
                  <a:schemeClr val="tx1"/>
                </a:solidFill>
                <a:effectLst/>
                <a:latin typeface="+mn-lt"/>
                <a:ea typeface="+mn-ea"/>
                <a:cs typeface="+mn-cs"/>
              </a:rPr>
              <a:t>suis</a:t>
            </a:r>
            <a:r>
              <a:rPr lang="es-ES_tradnl" sz="1200" kern="1200" dirty="0">
                <a:solidFill>
                  <a:schemeClr val="tx1"/>
                </a:solidFill>
                <a:effectLst/>
                <a:latin typeface="+mn-lt"/>
                <a:ea typeface="+mn-ea"/>
                <a:cs typeface="+mn-cs"/>
              </a:rPr>
              <a:t> triste?</a:t>
            </a:r>
          </a:p>
          <a:p>
            <a:pPr marL="228600" indent="-228600">
              <a:lnSpc>
                <a:spcPct val="100000"/>
              </a:lnSpc>
              <a:buAutoNum type="arabicPeriod"/>
            </a:pPr>
            <a:r>
              <a:rPr lang="es-ES_tradnl" sz="1200" kern="1200" dirty="0" err="1">
                <a:solidFill>
                  <a:schemeClr val="tx1"/>
                </a:solidFill>
                <a:effectLst/>
                <a:latin typeface="+mn-lt"/>
                <a:ea typeface="+mn-ea"/>
                <a:cs typeface="+mn-cs"/>
              </a:rPr>
              <a:t>Il</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est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anglais</a:t>
            </a:r>
            <a:r>
              <a:rPr lang="es-ES_tradnl" sz="120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Week 10</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form intonation questions and intonation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Week 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a:t>
            </a:r>
            <a:r>
              <a:rPr lang="en-GB" b="0" dirty="0" err="1"/>
              <a:t>j’ai</a:t>
            </a:r>
            <a:r>
              <a:rPr lang="en-GB" b="0" dirty="0"/>
              <a:t>’ and ‘</a:t>
            </a:r>
            <a:r>
              <a:rPr lang="en-GB" b="0" dirty="0" err="1"/>
              <a:t>tu</a:t>
            </a:r>
            <a:r>
              <a:rPr lang="en-GB" b="0" dirty="0"/>
              <a:t> as’ in questions and aural comprehension of 8 previously taught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a:t>
            </a:r>
            <a:endParaRPr lang="en-GB" sz="1200" b="0" i="0" u="none" strike="noStrike"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Clarify the task.  Pupils write Do I have or Do you have and the noun in English.</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 to part 1 first.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Listen again for the nouns.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write the correct noun.</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correct.</a:t>
            </a:r>
          </a:p>
          <a:p>
            <a:pPr marL="0" lvl="0" indent="0" algn="l" rtl="0">
              <a:spcBef>
                <a:spcPts val="0"/>
              </a:spcBef>
              <a:spcAft>
                <a:spcPts val="0"/>
              </a:spcAft>
              <a:buNone/>
            </a:pPr>
            <a:endParaRPr lang="en-GB" b="0" dirty="0"/>
          </a:p>
          <a:p>
            <a:r>
              <a:rPr lang="en-GB" b="1" dirty="0"/>
              <a:t>Transcript</a:t>
            </a:r>
            <a:r>
              <a:rPr lang="en-GB" dirty="0"/>
              <a:t>:</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 as une </a:t>
            </a:r>
            <a:r>
              <a:rPr lang="es-ES_tradnl" sz="1200" b="0" kern="1200" dirty="0" err="1">
                <a:solidFill>
                  <a:schemeClr val="tx1"/>
                </a:solidFill>
                <a:effectLst/>
                <a:latin typeface="+mn-lt"/>
                <a:ea typeface="+mn-ea"/>
                <a:cs typeface="+mn-cs"/>
              </a:rPr>
              <a:t>orange</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ai</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jeu</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[beep] ai un </a:t>
            </a:r>
            <a:r>
              <a:rPr lang="en-GB" sz="1200" b="0" kern="1200" dirty="0" err="1">
                <a:solidFill>
                  <a:schemeClr val="tx1"/>
                </a:solidFill>
                <a:effectLst/>
                <a:latin typeface="+mn-lt"/>
                <a:ea typeface="+mn-ea"/>
                <a:cs typeface="+mn-cs"/>
              </a:rPr>
              <a:t>stylo</a:t>
            </a:r>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[beep] as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bouteille</a:t>
            </a:r>
            <a:r>
              <a:rPr lang="en-GB" sz="1200" b="0" kern="1200" dirty="0">
                <a:solidFill>
                  <a:schemeClr val="tx1"/>
                </a:solidFill>
                <a:effectLst/>
                <a:latin typeface="+mn-lt"/>
                <a:ea typeface="+mn-ea"/>
                <a:cs typeface="+mn-cs"/>
              </a:rPr>
              <a:t>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[beep] as un crayon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[beep] ai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règle</a:t>
            </a:r>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[beep] as un livre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[beep] as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gomme</a:t>
            </a:r>
            <a:r>
              <a:rPr lang="en-GB" sz="1200" b="0" kern="1200" dirty="0">
                <a:solidFill>
                  <a:schemeClr val="tx1"/>
                </a:solidFill>
                <a:effectLst/>
                <a:latin typeface="+mn-lt"/>
                <a:ea typeface="+mn-ea"/>
                <a:cs typeface="+mn-cs"/>
              </a:rPr>
              <a:t> ?</a:t>
            </a:r>
          </a:p>
          <a:p>
            <a:pPr marL="0" indent="0">
              <a:buNone/>
            </a:pPr>
            <a:endParaRPr lang="en-GB" sz="1200" b="0" kern="1200" dirty="0">
              <a:solidFill>
                <a:schemeClr val="tx1"/>
              </a:solidFill>
              <a:effectLst/>
              <a:latin typeface="+mn-lt"/>
              <a:ea typeface="+mn-ea"/>
              <a:cs typeface="+mn-cs"/>
            </a:endParaRPr>
          </a:p>
          <a:p>
            <a:r>
              <a:rPr lang="en-GB" b="1" dirty="0"/>
              <a:t>Transcript 2</a:t>
            </a:r>
            <a:r>
              <a:rPr lang="en-GB" dirty="0"/>
              <a:t>:</a:t>
            </a:r>
          </a:p>
          <a:p>
            <a:r>
              <a:rPr lang="es-ES_tradnl" sz="1200" b="0" kern="1200" dirty="0">
                <a:solidFill>
                  <a:schemeClr val="tx1"/>
                </a:solidFill>
                <a:effectLst/>
                <a:latin typeface="+mn-lt"/>
                <a:ea typeface="+mn-ea"/>
                <a:cs typeface="+mn-cs"/>
              </a:rPr>
              <a:t>tu as une </a:t>
            </a:r>
            <a:r>
              <a:rPr lang="es-ES_tradnl" sz="1200" b="0" kern="1200" dirty="0" err="1">
                <a:solidFill>
                  <a:schemeClr val="tx1"/>
                </a:solidFill>
                <a:effectLst/>
                <a:latin typeface="+mn-lt"/>
                <a:ea typeface="+mn-ea"/>
                <a:cs typeface="+mn-cs"/>
              </a:rPr>
              <a:t>orange</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j’ai</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jeu</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j’ </a:t>
            </a:r>
            <a:r>
              <a:rPr lang="es-ES_tradnl" sz="1200" b="0" kern="1200" dirty="0" err="1">
                <a:solidFill>
                  <a:schemeClr val="tx1"/>
                </a:solidFill>
                <a:effectLst/>
                <a:latin typeface="+mn-lt"/>
                <a:ea typeface="+mn-ea"/>
                <a:cs typeface="+mn-cs"/>
              </a:rPr>
              <a:t>ai</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stylo</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as une </a:t>
            </a:r>
            <a:r>
              <a:rPr lang="es-ES_tradnl" sz="1200" b="0" kern="1200" dirty="0" err="1">
                <a:solidFill>
                  <a:schemeClr val="tx1"/>
                </a:solidFill>
                <a:effectLst/>
                <a:latin typeface="+mn-lt"/>
                <a:ea typeface="+mn-ea"/>
                <a:cs typeface="+mn-cs"/>
              </a:rPr>
              <a:t>bouteille</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as un </a:t>
            </a:r>
            <a:r>
              <a:rPr lang="es-ES_tradnl" sz="1200" b="0" kern="1200" dirty="0" err="1">
                <a:solidFill>
                  <a:schemeClr val="tx1"/>
                </a:solidFill>
                <a:effectLst/>
                <a:latin typeface="+mn-lt"/>
                <a:ea typeface="+mn-ea"/>
                <a:cs typeface="+mn-cs"/>
              </a:rPr>
              <a:t>crayon</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j’ai</a:t>
            </a:r>
            <a:r>
              <a:rPr lang="es-ES_tradnl" sz="1200" b="0" kern="1200" dirty="0">
                <a:solidFill>
                  <a:schemeClr val="tx1"/>
                </a:solidFill>
                <a:effectLst/>
                <a:latin typeface="+mn-lt"/>
                <a:ea typeface="+mn-ea"/>
                <a:cs typeface="+mn-cs"/>
              </a:rPr>
              <a:t> une </a:t>
            </a:r>
            <a:r>
              <a:rPr lang="es-ES_tradnl" sz="1200" b="0" kern="1200" dirty="0" err="1">
                <a:solidFill>
                  <a:schemeClr val="tx1"/>
                </a:solidFill>
                <a:effectLst/>
                <a:latin typeface="+mn-lt"/>
                <a:ea typeface="+mn-ea"/>
                <a:cs typeface="+mn-cs"/>
              </a:rPr>
              <a:t>règle</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as un </a:t>
            </a:r>
            <a:r>
              <a:rPr lang="es-ES_tradnl" sz="1200" b="0" kern="1200" dirty="0" err="1">
                <a:solidFill>
                  <a:schemeClr val="tx1"/>
                </a:solidFill>
                <a:effectLst/>
                <a:latin typeface="+mn-lt"/>
                <a:ea typeface="+mn-ea"/>
                <a:cs typeface="+mn-cs"/>
              </a:rPr>
              <a:t>livre</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as une </a:t>
            </a:r>
            <a:r>
              <a:rPr lang="es-ES_tradnl" sz="1200" b="0" kern="1200" dirty="0" err="1">
                <a:solidFill>
                  <a:schemeClr val="tx1"/>
                </a:solidFill>
                <a:effectLst/>
                <a:latin typeface="+mn-lt"/>
                <a:ea typeface="+mn-ea"/>
                <a:cs typeface="+mn-cs"/>
              </a:rPr>
              <a:t>gomme</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indent="0">
              <a:buNone/>
            </a:pPr>
            <a:endParaRPr lang="en-GB" b="0" dirty="0"/>
          </a:p>
          <a:p>
            <a:pPr marL="228600" indent="-228600">
              <a:buAutoNum type="arabicPeriod"/>
            </a:pPr>
            <a:endParaRPr lang="en-GB"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52731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a:t>
            </a:r>
            <a:r>
              <a:rPr lang="en-GB" b="0" i="1" dirty="0" err="1"/>
              <a:t>tu</a:t>
            </a:r>
            <a:r>
              <a:rPr lang="en-GB" b="0" i="1" dirty="0"/>
              <a:t> as </a:t>
            </a:r>
            <a:r>
              <a:rPr lang="en-GB" b="0" dirty="0"/>
              <a:t>and </a:t>
            </a:r>
            <a:r>
              <a:rPr lang="en-GB" b="0" i="1" dirty="0" err="1"/>
              <a:t>elle</a:t>
            </a:r>
            <a:r>
              <a:rPr lang="en-GB" b="0" i="1" dirty="0"/>
              <a:t> a </a:t>
            </a:r>
            <a:r>
              <a:rPr lang="en-GB" b="0" dirty="0"/>
              <a:t>plus 8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Explain the scenario.</a:t>
            </a:r>
            <a:br>
              <a:rPr lang="en-GB" b="0" dirty="0"/>
            </a:br>
            <a:r>
              <a:rPr lang="en-GB" b="0" dirty="0"/>
              <a:t>2. Pupils decide who is referred to in each message and what is talked about.</a:t>
            </a:r>
          </a:p>
          <a:p>
            <a:pPr marL="0" marR="0" lvl="0" indent="0" algn="l" rtl="0">
              <a:lnSpc>
                <a:spcPct val="100000"/>
              </a:lnSpc>
              <a:spcBef>
                <a:spcPts val="0"/>
              </a:spcBef>
              <a:spcAft>
                <a:spcPts val="0"/>
              </a:spcAft>
              <a:buClr>
                <a:schemeClr val="dk1"/>
              </a:buClr>
              <a:buSzPts val="1200"/>
              <a:buFont typeface="Calibri"/>
              <a:buNone/>
            </a:pPr>
            <a:r>
              <a:rPr lang="en-GB" b="0" dirty="0"/>
              <a:t>3. They write this in two lists.</a:t>
            </a:r>
          </a:p>
          <a:p>
            <a:pPr marL="0" marR="0" lvl="0" indent="0" algn="l" rtl="0">
              <a:lnSpc>
                <a:spcPct val="100000"/>
              </a:lnSpc>
              <a:spcBef>
                <a:spcPts val="0"/>
              </a:spcBef>
              <a:spcAft>
                <a:spcPts val="0"/>
              </a:spcAft>
              <a:buClr>
                <a:schemeClr val="dk1"/>
              </a:buClr>
              <a:buSzPts val="1200"/>
              <a:buFont typeface="Calibri"/>
              <a:buNone/>
            </a:pPr>
            <a:r>
              <a:rPr lang="en-GB" b="0" dirty="0"/>
              <a:t>4. Click to check answers.</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7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5minutes</a:t>
            </a:r>
            <a:br>
              <a:rPr lang="en-GB" dirty="0"/>
            </a:br>
            <a:br>
              <a:rPr lang="en-GB" b="1" dirty="0"/>
            </a:br>
            <a:r>
              <a:rPr lang="en-GB" b="1" dirty="0"/>
              <a:t>Aim: </a:t>
            </a:r>
            <a:r>
              <a:rPr lang="en-GB" b="0" dirty="0"/>
              <a:t>To revisit word order in yes/no questions in the oral modality.  Question intonation is absent from the audio to compel learners to attend to the word order in questions.  </a:t>
            </a:r>
            <a:br>
              <a:rPr lang="en-GB" dirty="0"/>
            </a:br>
            <a:br>
              <a:rPr lang="en-GB" dirty="0"/>
            </a:br>
            <a:r>
              <a:rPr lang="en-GB" b="1" dirty="0"/>
              <a:t>Procedure:</a:t>
            </a:r>
            <a:br>
              <a:rPr lang="en-GB" dirty="0"/>
            </a:br>
            <a:r>
              <a:rPr lang="en-GB" dirty="0"/>
              <a:t>1. Write 1-8.</a:t>
            </a:r>
          </a:p>
          <a:p>
            <a:r>
              <a:rPr lang="en-GB" dirty="0"/>
              <a:t>2. Listen and write </a:t>
            </a:r>
            <a:r>
              <a:rPr lang="en-GB" dirty="0" err="1"/>
              <a:t>Frage</a:t>
            </a:r>
            <a:r>
              <a:rPr lang="en-GB" dirty="0"/>
              <a:t> or </a:t>
            </a:r>
            <a:r>
              <a:rPr lang="en-GB" dirty="0" err="1"/>
              <a:t>Satz</a:t>
            </a:r>
            <a:r>
              <a:rPr lang="en-GB" dirty="0"/>
              <a:t> for each utterance. Note: remind students that </a:t>
            </a:r>
            <a:r>
              <a:rPr lang="en-GB" dirty="0" err="1"/>
              <a:t>Zorg</a:t>
            </a:r>
            <a:r>
              <a:rPr lang="en-GB" dirty="0"/>
              <a:t> does not have human intonation when he speaks so all of his utterances are flat.  To identify the questions, students will need to pay attention to the word order.</a:t>
            </a:r>
          </a:p>
          <a:p>
            <a:r>
              <a:rPr lang="en-GB" dirty="0"/>
              <a:t>3. Check each answer.  The full text (with correct punctuation) is revealed, too.</a:t>
            </a:r>
          </a:p>
          <a:p>
            <a:r>
              <a:rPr lang="en-GB" dirty="0"/>
              <a:t>4. Ask students to pronounce each question with correct intonation.</a:t>
            </a:r>
          </a:p>
          <a:p>
            <a:r>
              <a:rPr lang="en-GB" dirty="0"/>
              <a:t>5. Elicit English meanings.</a:t>
            </a:r>
          </a:p>
          <a:p>
            <a:endParaRPr lang="en-GB" dirty="0"/>
          </a:p>
          <a:p>
            <a:endParaRPr lang="en-GB" dirty="0"/>
          </a:p>
          <a:p>
            <a:r>
              <a:rPr lang="en-GB" b="1" dirty="0"/>
              <a:t>Transcript:</a:t>
            </a:r>
            <a:br>
              <a:rPr lang="en-GB" b="1" dirty="0"/>
            </a:b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1. Macht es dort viel Spaß.</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Wir bekommen viele Hausaufgaben.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Hörst du mich.</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Ist es dort sehr kalt.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Bist du schon im Hotel.</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Du gehst später mit Mia ins Kino.</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Du nimmst jetzt die U-Bahn.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Dauert es lange.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machen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[49] </a:t>
            </a:r>
            <a:r>
              <a:rPr lang="en-US" sz="1200" b="1" kern="1200" dirty="0" err="1">
                <a:solidFill>
                  <a:schemeClr val="tx1"/>
                </a:solidFill>
                <a:effectLst/>
                <a:latin typeface="+mn-lt"/>
                <a:ea typeface="+mn-ea"/>
                <a:cs typeface="+mn-cs"/>
              </a:rPr>
              <a:t>bekommen</a:t>
            </a:r>
            <a:r>
              <a:rPr lang="en-US" sz="1200" kern="1200" dirty="0">
                <a:solidFill>
                  <a:schemeClr val="tx1"/>
                </a:solidFill>
                <a:effectLst/>
                <a:latin typeface="+mn-lt"/>
                <a:ea typeface="+mn-ea"/>
                <a:cs typeface="+mn-cs"/>
              </a:rPr>
              <a:t> [234] </a:t>
            </a:r>
            <a:r>
              <a:rPr lang="en-US" sz="1200" b="1" kern="1200" dirty="0" err="1">
                <a:solidFill>
                  <a:schemeClr val="tx1"/>
                </a:solidFill>
                <a:effectLst/>
                <a:latin typeface="+mn-lt"/>
                <a:ea typeface="+mn-ea"/>
                <a:cs typeface="+mn-cs"/>
              </a:rPr>
              <a:t>nehmen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[139] </a:t>
            </a:r>
            <a:r>
              <a:rPr lang="en-US" sz="1200" b="1" kern="1200" dirty="0" err="1">
                <a:solidFill>
                  <a:schemeClr val="tx1"/>
                </a:solidFill>
                <a:effectLst/>
                <a:latin typeface="+mn-lt"/>
                <a:ea typeface="+mn-ea"/>
                <a:cs typeface="+mn-cs"/>
              </a:rPr>
              <a:t>dauern</a:t>
            </a:r>
            <a:r>
              <a:rPr lang="en-US" sz="1200" kern="1200" dirty="0">
                <a:solidFill>
                  <a:schemeClr val="tx1"/>
                </a:solidFill>
                <a:effectLst/>
                <a:latin typeface="+mn-lt"/>
                <a:ea typeface="+mn-ea"/>
                <a:cs typeface="+mn-cs"/>
              </a:rPr>
              <a:t> [696]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explain open (</a:t>
            </a:r>
            <a:r>
              <a:rPr lang="en-GB" b="0" baseline="0" dirty="0" err="1"/>
              <a:t>wh</a:t>
            </a:r>
            <a:r>
              <a:rPr lang="en-GB" b="0" baseline="0" dirty="0"/>
              <a:t>-)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Teacher to draw attention to word order: VSO for closed questions, Question word + VSO or VO for open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Several examples using previously taught question words are given in German.  Teacher elicits the meaning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primes for the question generation task later this lesson.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739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This </a:t>
            </a:r>
            <a:r>
              <a:rPr lang="en-GB" baseline="0" dirty="0" err="1"/>
              <a:t>acustomise</a:t>
            </a:r>
            <a:r>
              <a:rPr lang="en-GB" baseline="0" dirty="0"/>
              <a:t> students to seeing WO2 in both written statements and written questions.</a:t>
            </a:r>
            <a:br>
              <a:rPr lang="en-GB"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To complete the task, students write 1-9 and either ? for a question, or ./! for a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Using the vocabulary in the text messages, they must decide whether the sentence they are reading is a question or a statement. The word order will not help them here – remind students that these are </a:t>
            </a:r>
            <a:r>
              <a:rPr lang="en-GB" b="1" baseline="0" dirty="0"/>
              <a:t>not</a:t>
            </a:r>
            <a:r>
              <a:rPr lang="en-GB" b="0" baseline="0" dirty="0"/>
              <a:t> all questions. </a:t>
            </a:r>
            <a:r>
              <a:rPr lang="en-GB" sz="1200" kern="1200" dirty="0">
                <a:solidFill>
                  <a:schemeClr val="tx1"/>
                </a:solidFill>
                <a:effectLst/>
                <a:latin typeface="+mn-lt"/>
                <a:ea typeface="+mn-ea"/>
                <a:cs typeface="+mn-cs"/>
              </a:rPr>
              <a:t>They will need to understand the meaning of the sentences to work out if they are questions or statements, as there aren’t easy word order cues to tell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a:t>
            </a:r>
            <a:r>
              <a:rPr lang="en-GB" b="0" i="0" baseline="0" dirty="0"/>
              <a:t>Students have not yet met cognates </a:t>
            </a:r>
            <a:r>
              <a:rPr lang="en-GB" b="0" i="1" baseline="0" dirty="0" err="1"/>
              <a:t>nervös</a:t>
            </a:r>
            <a:r>
              <a:rPr lang="en-GB" b="0" i="0" baseline="0" dirty="0"/>
              <a:t> [2930] and </a:t>
            </a:r>
            <a:r>
              <a:rPr lang="en-GB" b="0" i="1" baseline="0" dirty="0" err="1"/>
              <a:t>unorganisiert</a:t>
            </a:r>
            <a:r>
              <a:rPr lang="en-GB" b="0" i="1" baseline="0" dirty="0"/>
              <a:t> </a:t>
            </a:r>
            <a:r>
              <a:rPr lang="en-GB" b="0" i="0" baseline="0" dirty="0"/>
              <a:t>[&gt;4034] (they have previously encountered the cognate verb </a:t>
            </a:r>
            <a:r>
              <a:rPr lang="en-GB" b="0" i="0" baseline="0" dirty="0" err="1"/>
              <a:t>organisieren</a:t>
            </a:r>
            <a:r>
              <a:rPr lang="en-GB" b="0" i="0" baseline="0" dirty="0"/>
              <a:t> [1163] and may recognise the meaning, here, particularly as they are following the Wolfgang and Heidi storyline). Students have not yet been taught the personal object pronoun </a:t>
            </a:r>
            <a:r>
              <a:rPr lang="en-GB" b="0" i="1" baseline="0" dirty="0"/>
              <a:t>dich</a:t>
            </a:r>
            <a:r>
              <a:rPr lang="en-GB" b="0" i="0" baseline="0" dirty="0"/>
              <a:t> [212]. It will likely be understood in context, here.  Teachers may want to draw attention to it, though it is not crucial for task completion. Teacher might also like to point out, and clarify the meaning of, conversation fillers </a:t>
            </a:r>
            <a:r>
              <a:rPr lang="en-GB" b="0" i="1" baseline="0" dirty="0" err="1"/>
              <a:t>na</a:t>
            </a:r>
            <a:r>
              <a:rPr lang="en-GB" b="0" i="1" baseline="0" dirty="0"/>
              <a:t> </a:t>
            </a:r>
            <a:r>
              <a:rPr lang="en-GB" b="0" i="0" baseline="0" dirty="0"/>
              <a:t>[267]</a:t>
            </a:r>
            <a:r>
              <a:rPr lang="en-GB" b="0" i="1" baseline="0" dirty="0"/>
              <a:t>, also </a:t>
            </a:r>
            <a:r>
              <a:rPr lang="en-GB" b="0" i="0" baseline="0" dirty="0"/>
              <a:t>[40]</a:t>
            </a:r>
            <a:r>
              <a:rPr lang="en-GB" b="0" i="1" baseline="0" dirty="0"/>
              <a:t>, </a:t>
            </a:r>
            <a:r>
              <a:rPr lang="en-GB" b="0" i="1" baseline="0" dirty="0" err="1"/>
              <a:t>japp</a:t>
            </a:r>
            <a:r>
              <a:rPr lang="en-GB" b="0" i="1" baseline="0" dirty="0"/>
              <a:t> </a:t>
            </a:r>
            <a:r>
              <a:rPr lang="en-GB" b="0" i="0" baseline="0" dirty="0"/>
              <a:t>[n/a]</a:t>
            </a:r>
            <a:r>
              <a:rPr lang="en-GB" b="0" i="1" baseline="0" dirty="0"/>
              <a:t>, </a:t>
            </a:r>
            <a:r>
              <a:rPr lang="en-GB" b="0" i="1" baseline="0" dirty="0" err="1"/>
              <a:t>tja</a:t>
            </a:r>
            <a:r>
              <a:rPr lang="en-GB" b="0" i="1" baseline="0" dirty="0"/>
              <a:t> </a:t>
            </a:r>
            <a:r>
              <a:rPr lang="en-GB" b="0" i="0" baseline="0" dirty="0"/>
              <a:t>[2211] and </a:t>
            </a:r>
            <a:r>
              <a:rPr lang="en-GB" b="0" i="1" baseline="0" dirty="0"/>
              <a:t>ach </a:t>
            </a:r>
            <a:r>
              <a:rPr lang="en-GB" b="0" i="0" baseline="0" dirty="0"/>
              <a:t>[404].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Teachers could extend the task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by eliciting oral translations so that students can get used to moving between the two languages, and hearing/noting the difference in word order.</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Answers appear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0" i="0" baseline="0" dirty="0"/>
              <a:t>In this sequence there are several instances of ‘in’ plus Row 3 (dative) e.g., </a:t>
            </a:r>
            <a:r>
              <a:rPr lang="en-GB" b="0" i="1" baseline="0" dirty="0" err="1"/>
              <a:t>im</a:t>
            </a:r>
            <a:r>
              <a:rPr lang="en-GB" b="0" i="1" baseline="0" dirty="0"/>
              <a:t> </a:t>
            </a:r>
            <a:r>
              <a:rPr lang="en-GB" b="0" i="1" baseline="0" dirty="0" err="1"/>
              <a:t>Eiscafé</a:t>
            </a:r>
            <a:r>
              <a:rPr lang="en-GB" b="0" i="1" baseline="0" dirty="0"/>
              <a:t>, </a:t>
            </a:r>
            <a:r>
              <a:rPr lang="en-GB" b="0" i="1" baseline="0" dirty="0" err="1"/>
              <a:t>im</a:t>
            </a:r>
            <a:r>
              <a:rPr lang="en-GB" b="0" i="1" baseline="0" dirty="0"/>
              <a:t> </a:t>
            </a:r>
            <a:r>
              <a:rPr lang="en-GB" b="0" i="1" baseline="0" dirty="0" err="1"/>
              <a:t>Supermarkt</a:t>
            </a:r>
            <a:r>
              <a:rPr lang="en-GB" b="0" i="1" baseline="0" dirty="0"/>
              <a:t>. </a:t>
            </a:r>
            <a:r>
              <a:rPr lang="en-GB" b="0" i="0" baseline="0" dirty="0"/>
              <a:t>This will obviously not be a barrier to understanding, as the meaning of ‘in’ is transparent.  This week students are likely to ignore the changes in article that they encounter, but they can be considered useful ‘priming’ for next week’s teaching which focuses explicitly on the two prepositions ‘in’ and ‘auf’ with Row 2 (accusative) and Row 3 (dative).</a:t>
            </a:r>
            <a:br>
              <a:rPr lang="en-GB" b="0" i="0" baseline="0" dirty="0"/>
            </a:b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nervös</a:t>
            </a:r>
            <a:r>
              <a:rPr lang="en-GB" b="0" i="0" baseline="0" dirty="0"/>
              <a:t> [2930] </a:t>
            </a:r>
            <a:r>
              <a:rPr lang="en-GB" b="0" i="0" baseline="0" dirty="0" err="1"/>
              <a:t>unorganisiert</a:t>
            </a:r>
            <a:r>
              <a:rPr lang="en-GB" b="0" i="0" baseline="0" dirty="0"/>
              <a:t> [&gt;4034] dich [212] </a:t>
            </a:r>
            <a:r>
              <a:rPr lang="en-GB" b="0" i="0" baseline="0" dirty="0" err="1"/>
              <a:t>na</a:t>
            </a:r>
            <a:r>
              <a:rPr lang="en-GB" b="0" i="0" baseline="0" dirty="0"/>
              <a:t> [267] also [40] </a:t>
            </a:r>
            <a:r>
              <a:rPr lang="en-GB" b="0" i="0" baseline="0" dirty="0" err="1"/>
              <a:t>japp</a:t>
            </a:r>
            <a:r>
              <a:rPr lang="en-GB" b="0" i="0" baseline="0" dirty="0"/>
              <a:t> [n/a] </a:t>
            </a:r>
            <a:r>
              <a:rPr lang="en-GB" b="0" i="0" baseline="0" dirty="0" err="1"/>
              <a:t>tja</a:t>
            </a:r>
            <a:r>
              <a:rPr lang="en-GB" b="0" i="0" baseline="0" dirty="0"/>
              <a:t> [2211] and ach [404]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6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171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Week 3</a:t>
            </a:r>
          </a:p>
          <a:p>
            <a:endParaRPr lang="en-GB" b="1" baseline="0" dirty="0"/>
          </a:p>
          <a:p>
            <a:endParaRPr lang="en-GB" b="1" baseline="0" dirty="0"/>
          </a:p>
          <a:p>
            <a:endParaRPr lang="en-GB" b="1" baseline="0" dirty="0"/>
          </a:p>
          <a:p>
            <a:endParaRPr lang="en-GB" b="1" baseline="0" dirty="0"/>
          </a:p>
          <a:p>
            <a:endParaRPr lang="en-GB" b="1" baseline="0" dirty="0"/>
          </a:p>
          <a:p>
            <a:r>
              <a:rPr lang="en-GB" b="1" baseline="0" dirty="0"/>
              <a:t>Time: 5 minutes</a:t>
            </a:r>
          </a:p>
          <a:p>
            <a:r>
              <a:rPr lang="en-GB" b="1" baseline="0" dirty="0"/>
              <a:t>Aim: </a:t>
            </a:r>
            <a:r>
              <a:rPr lang="en-GB" b="0" baseline="0" dirty="0"/>
              <a:t>to practise aural production of the questions and statements from this week’s lesson.</a:t>
            </a:r>
          </a:p>
          <a:p>
            <a:endParaRPr lang="en-GB" b="0" baseline="0" dirty="0"/>
          </a:p>
          <a:p>
            <a:pPr>
              <a:buAutoNum type="arabicPeriod"/>
            </a:pPr>
            <a:r>
              <a:rPr lang="en-GB" baseline="0" dirty="0"/>
              <a:t> Pupil B turns away from the board. S/he needs something to write on. S/he numbers 1 – 6 and puts a ? or a full stop by each number to prompt him/herself as to which type of utterance to use when s/he hears the name.</a:t>
            </a:r>
          </a:p>
          <a:p>
            <a:pPr>
              <a:buAutoNum type="arabicPeriod"/>
            </a:pPr>
            <a:r>
              <a:rPr lang="en-GB" baseline="0" dirty="0"/>
              <a:t> Click for Pupil A’s six names to appear.  Pupil A reads name to his/her partner.</a:t>
            </a:r>
          </a:p>
          <a:p>
            <a:r>
              <a:rPr lang="en-GB" dirty="0"/>
              <a:t>3. Pupil B listens and responds with an rhyming question (</a:t>
            </a:r>
            <a:r>
              <a:rPr lang="en-GB" dirty="0" err="1"/>
              <a:t>ça</a:t>
            </a:r>
            <a:r>
              <a:rPr lang="en-GB" dirty="0"/>
              <a:t> </a:t>
            </a:r>
            <a:r>
              <a:rPr lang="en-GB" dirty="0" err="1"/>
              <a:t>va</a:t>
            </a:r>
            <a:r>
              <a:rPr lang="en-GB" dirty="0"/>
              <a:t>, </a:t>
            </a:r>
            <a:r>
              <a:rPr lang="en-GB" dirty="0" err="1"/>
              <a:t>ça</a:t>
            </a:r>
            <a:r>
              <a:rPr lang="en-GB" dirty="0"/>
              <a:t> </a:t>
            </a:r>
            <a:r>
              <a:rPr lang="en-GB" dirty="0" err="1"/>
              <a:t>va</a:t>
            </a:r>
            <a:r>
              <a:rPr lang="en-GB" dirty="0"/>
              <a:t> bien, </a:t>
            </a:r>
            <a:r>
              <a:rPr lang="en-GB" dirty="0" err="1"/>
              <a:t>ça</a:t>
            </a:r>
            <a:r>
              <a:rPr lang="en-GB" dirty="0"/>
              <a:t> </a:t>
            </a:r>
            <a:r>
              <a:rPr lang="en-GB" dirty="0" err="1"/>
              <a:t>va</a:t>
            </a:r>
            <a:r>
              <a:rPr lang="en-GB" dirty="0"/>
              <a:t> mal).</a:t>
            </a:r>
          </a:p>
          <a:p>
            <a:r>
              <a:rPr lang="en-GB" dirty="0"/>
              <a:t>4. Pupil A listens and writes in English what is said to him/her – paying attention to whether it is a question or statement.</a:t>
            </a:r>
          </a:p>
          <a:p>
            <a:r>
              <a:rPr lang="en-GB" dirty="0"/>
              <a:t>5. Partner B turns back and pupils compare notes to check that they have the same punctuation written down.</a:t>
            </a:r>
          </a:p>
          <a:p>
            <a:r>
              <a:rPr lang="en-GB" dirty="0"/>
              <a:t>6. Pupils then swap roles and repeat the task with the 2</a:t>
            </a:r>
            <a:r>
              <a:rPr lang="en-GB" baseline="30000" dirty="0"/>
              <a:t>nd</a:t>
            </a:r>
            <a:r>
              <a:rPr lang="en-GB" dirty="0"/>
              <a:t> set of prompts.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here we have the KS2 Programme of Study - condensed in note form, but nothing is omitted. </a:t>
            </a:r>
            <a:br>
              <a:rPr lang="en-GB" dirty="0"/>
            </a:br>
            <a:r>
              <a:rPr lang="en-GB" dirty="0"/>
              <a:t>We can easily identify the requirement that pupils are taught to ask and answer questions.</a:t>
            </a:r>
            <a:br>
              <a:rPr lang="en-GB" dirty="0"/>
            </a:b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6B77E-8564-4F55-9F83-3C701B9318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283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Week 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Use this recap ahead of FOLLOW UP 4.</a:t>
            </a:r>
          </a:p>
          <a:p>
            <a:pPr marL="0" marR="0" lvl="0" indent="0" algn="l" rtl="0">
              <a:lnSpc>
                <a:spcPct val="100000"/>
              </a:lnSpc>
              <a:spcBef>
                <a:spcPts val="0"/>
              </a:spcBef>
              <a:spcAft>
                <a:spcPts val="0"/>
              </a:spcAft>
              <a:buClr>
                <a:schemeClr val="dk1"/>
              </a:buClr>
              <a:buSzPts val="1200"/>
              <a:buFont typeface="Calibri"/>
              <a:buNone/>
            </a:pPr>
            <a:br>
              <a:rPr lang="en-GB" b="1" dirty="0"/>
            </a:br>
            <a:r>
              <a:rPr lang="en-GB" b="1" dirty="0"/>
              <a:t>Timing: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how to form intonation questions from statements.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information.</a:t>
            </a:r>
          </a:p>
          <a:p>
            <a:pPr marL="0" marR="0" lvl="0" indent="0" algn="l" rtl="0">
              <a:lnSpc>
                <a:spcPct val="100000"/>
              </a:lnSpc>
              <a:spcBef>
                <a:spcPts val="0"/>
              </a:spcBef>
              <a:spcAft>
                <a:spcPts val="0"/>
              </a:spcAft>
              <a:buClr>
                <a:schemeClr val="dk1"/>
              </a:buClr>
              <a:buSzPts val="1200"/>
              <a:buFont typeface="Calibri"/>
              <a:buNone/>
            </a:pPr>
            <a:r>
              <a:rPr lang="en-GB" dirty="0"/>
              <a:t>2.   Elicit English translations for the French examples provided.</a:t>
            </a:r>
          </a:p>
          <a:p>
            <a:pPr marL="228600" marR="0" lvl="0" indent="-152400" algn="l" rtl="0">
              <a:lnSpc>
                <a:spcPct val="100000"/>
              </a:lnSpc>
              <a:spcBef>
                <a:spcPts val="0"/>
              </a:spcBef>
              <a:spcAft>
                <a:spcPts val="0"/>
              </a:spcAft>
              <a:buClr>
                <a:schemeClr val="dk1"/>
              </a:buClr>
              <a:buSzPts val="1200"/>
              <a:buFont typeface="Calibri"/>
              <a:buNone/>
            </a:pPr>
            <a:endParaRPr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0436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Week 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statements and intonation questions (and again with a time limit).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Explain to the class that half will speak and half will listen, then they will swap.</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Half of the class turns away from the board.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punctuation for number 1.  Pupils say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 listening half responds, saying ‘question’.  Alternatively, they could put up the right hand for questions, left hand for statements.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with items 2-4.</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Swap roles and complete items 5-8.</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With the whole class facing the board, complete all items again, this time clicking Début to start a 3-second timer each time, to speed up production.</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Week 8</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(or 5 minutes for 3 sentences)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1. Tell pupils they need to answer the yes/no questions in full sentences in French, and according to the pictures.</a:t>
            </a:r>
            <a:br>
              <a:rPr lang="en-GB" sz="1200" b="0" dirty="0"/>
            </a:br>
            <a:r>
              <a:rPr lang="en-GB" sz="1200" b="0" dirty="0"/>
              <a:t>2. Elicit the meaning of the first question: Is it a banana? </a:t>
            </a:r>
            <a:br>
              <a:rPr lang="en-GB" sz="1200" b="0" dirty="0"/>
            </a:br>
            <a:r>
              <a:rPr lang="en-GB" sz="1200" b="0" dirty="0"/>
              <a:t>3. Ensure pupils are clear how to answer: No, it’s an orange.  </a:t>
            </a:r>
            <a:br>
              <a:rPr lang="en-GB" sz="1200" b="0" dirty="0"/>
            </a:br>
            <a:r>
              <a:rPr lang="en-GB" sz="1200" b="0" dirty="0"/>
              <a:t>4. Elicit the French for ‘no’, ‘it is’, ‘an orange’.</a:t>
            </a:r>
            <a:br>
              <a:rPr lang="en-GB" sz="1200" b="0" dirty="0"/>
            </a:br>
            <a:r>
              <a:rPr lang="en-GB" sz="1200" b="0" dirty="0"/>
              <a:t>5. Given pupils a minute to write their sentence.</a:t>
            </a:r>
            <a:br>
              <a:rPr lang="en-GB" sz="1200" b="0" dirty="0"/>
            </a:br>
            <a:r>
              <a:rPr lang="en-GB" sz="1200" b="0" dirty="0"/>
              <a:t>6. Reveal the answer.</a:t>
            </a:r>
            <a:br>
              <a:rPr lang="en-GB" sz="1200" b="0" dirty="0"/>
            </a:br>
            <a:r>
              <a:rPr lang="en-GB" sz="1200" b="0" dirty="0"/>
              <a:t>7. Continue for items 2 – 6.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826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aseline="0" dirty="0"/>
              <a:t>To give extended practice in understanding a range of previously taught strong and weak verbs in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 forms.</a:t>
            </a:r>
            <a:br>
              <a:rPr lang="en-GB" baseline="0" dirty="0"/>
            </a:br>
            <a:endParaRPr lang="en-GB" baseline="0" dirty="0"/>
          </a:p>
          <a:p>
            <a:r>
              <a:rPr lang="en-GB" b="1" baseline="0" dirty="0"/>
              <a:t>Procedure:</a:t>
            </a:r>
            <a:endParaRPr lang="en-GB" b="0" baseline="0" dirty="0"/>
          </a:p>
          <a:p>
            <a:r>
              <a:rPr lang="en-GB" baseline="0" dirty="0"/>
              <a:t>1. Students read the interview answers.</a:t>
            </a:r>
          </a:p>
          <a:p>
            <a:r>
              <a:rPr lang="en-GB" baseline="0" dirty="0"/>
              <a:t>2. They then try to write questions that would give these answers.</a:t>
            </a:r>
            <a:br>
              <a:rPr lang="en-GB" baseline="0" dirty="0"/>
            </a:br>
            <a:r>
              <a:rPr lang="en-GB" baseline="0" dirty="0"/>
              <a:t>3. They then listen to the questions (to check their work) - either listen to the full interview (Q&amp;A) which is activated </a:t>
            </a:r>
            <a:r>
              <a:rPr lang="en-GB" b="1" i="1" baseline="0" dirty="0"/>
              <a:t>by clicking on the name </a:t>
            </a:r>
            <a:r>
              <a:rPr lang="en-GB" b="1" baseline="0" dirty="0"/>
              <a:t>Sebastian Vettel</a:t>
            </a:r>
            <a:r>
              <a:rPr lang="en-GB" baseline="0" dirty="0"/>
              <a:t>, or click the numbered buttons to hear each question separately</a:t>
            </a:r>
            <a:br>
              <a:rPr lang="en-GB" baseline="0" dirty="0"/>
            </a:br>
            <a:r>
              <a:rPr lang="en-GB" baseline="0" dirty="0"/>
              <a:t>4. They then listen to the questions again - teacher clicks each numbered question and students can answer chorally</a:t>
            </a:r>
            <a:br>
              <a:rPr lang="en-GB" baseline="0" dirty="0"/>
            </a:br>
            <a:br>
              <a:rPr lang="en-GB" baseline="0" dirty="0"/>
            </a:br>
            <a:r>
              <a:rPr lang="en-GB" baseline="0" dirty="0"/>
              <a:t>There are several possibilities for answering the questions:</a:t>
            </a:r>
            <a:br>
              <a:rPr lang="en-GB" baseline="0" dirty="0"/>
            </a:br>
            <a:r>
              <a:rPr lang="en-GB" baseline="0" dirty="0" err="1"/>
              <a:t>i</a:t>
            </a:r>
            <a:r>
              <a:rPr lang="en-GB" baseline="0" dirty="0"/>
              <a:t>. They turn away from the board and try to answer as Sebastian Vettel</a:t>
            </a:r>
            <a:br>
              <a:rPr lang="en-GB" baseline="0" dirty="0"/>
            </a:br>
            <a:r>
              <a:rPr lang="en-GB" baseline="0" dirty="0"/>
              <a:t>ii. They continue facing the board, but instead answer for themselves</a:t>
            </a:r>
            <a:br>
              <a:rPr lang="en-GB" baseline="0" dirty="0"/>
            </a:br>
            <a:r>
              <a:rPr lang="en-GB" baseline="0" dirty="0"/>
              <a:t>iii. They turn away from the board, and answer for themselves.</a:t>
            </a:r>
            <a:br>
              <a:rPr lang="en-GB" baseline="0" dirty="0"/>
            </a:br>
            <a:br>
              <a:rPr lang="en-GB" baseline="0" dirty="0"/>
            </a:br>
            <a:r>
              <a:rPr lang="en-GB" b="1" baseline="0" dirty="0"/>
              <a:t>Suggested questions / Transcript</a:t>
            </a:r>
            <a:br>
              <a:rPr lang="en-GB" baseline="0" dirty="0"/>
            </a:br>
            <a:r>
              <a:rPr lang="en-GB" baseline="0" dirty="0"/>
              <a:t>1. Wo </a:t>
            </a:r>
            <a:r>
              <a:rPr lang="en-GB" baseline="0" dirty="0" err="1"/>
              <a:t>wohnst</a:t>
            </a:r>
            <a:r>
              <a:rPr lang="en-GB" baseline="0" dirty="0"/>
              <a:t> du?</a:t>
            </a:r>
            <a:br>
              <a:rPr lang="en-GB" baseline="0" dirty="0"/>
            </a:br>
            <a:r>
              <a:rPr lang="en-GB" baseline="0" dirty="0"/>
              <a:t>2. Was </a:t>
            </a:r>
            <a:r>
              <a:rPr lang="en-GB" baseline="0" dirty="0" err="1"/>
              <a:t>ist</a:t>
            </a:r>
            <a:r>
              <a:rPr lang="en-GB" baseline="0" dirty="0"/>
              <a:t> </a:t>
            </a:r>
            <a:r>
              <a:rPr lang="en-GB" baseline="0" dirty="0" err="1"/>
              <a:t>dein</a:t>
            </a:r>
            <a:r>
              <a:rPr lang="en-GB" baseline="0" dirty="0"/>
              <a:t> Job?</a:t>
            </a:r>
            <a:br>
              <a:rPr lang="en-GB" baseline="0" dirty="0"/>
            </a:br>
            <a:r>
              <a:rPr lang="en-GB" baseline="0" dirty="0"/>
              <a:t>3. </a:t>
            </a:r>
            <a:r>
              <a:rPr lang="en-GB" baseline="0" dirty="0" err="1"/>
              <a:t>Wieviele</a:t>
            </a:r>
            <a:r>
              <a:rPr lang="en-GB" baseline="0" dirty="0"/>
              <a:t> </a:t>
            </a:r>
            <a:r>
              <a:rPr lang="en-GB" baseline="0" dirty="0" err="1"/>
              <a:t>Sprachen</a:t>
            </a:r>
            <a:r>
              <a:rPr lang="en-GB" baseline="0" dirty="0"/>
              <a:t> </a:t>
            </a:r>
            <a:r>
              <a:rPr lang="en-GB" baseline="0" dirty="0" err="1"/>
              <a:t>sprichst</a:t>
            </a:r>
            <a:r>
              <a:rPr lang="en-GB" baseline="0" dirty="0"/>
              <a:t> du?</a:t>
            </a:r>
            <a:br>
              <a:rPr lang="en-GB" baseline="0" dirty="0"/>
            </a:br>
            <a:r>
              <a:rPr lang="en-GB" baseline="0" dirty="0"/>
              <a:t>4. </a:t>
            </a:r>
            <a:r>
              <a:rPr lang="en-GB" baseline="0" dirty="0" err="1"/>
              <a:t>Wie</a:t>
            </a:r>
            <a:r>
              <a:rPr lang="en-GB" baseline="0" dirty="0"/>
              <a:t> oft </a:t>
            </a:r>
            <a:r>
              <a:rPr lang="en-GB" baseline="0" dirty="0" err="1"/>
              <a:t>fährst</a:t>
            </a:r>
            <a:r>
              <a:rPr lang="en-GB" baseline="0" dirty="0"/>
              <a:t> du in </a:t>
            </a:r>
            <a:r>
              <a:rPr lang="en-GB" baseline="0" dirty="0" err="1"/>
              <a:t>Urlaub</a:t>
            </a:r>
            <a:r>
              <a:rPr lang="en-GB" baseline="0" dirty="0"/>
              <a:t>?</a:t>
            </a:r>
            <a:br>
              <a:rPr lang="en-GB" baseline="0" dirty="0"/>
            </a:br>
            <a:r>
              <a:rPr lang="en-GB" baseline="0" dirty="0"/>
              <a:t>5. </a:t>
            </a:r>
            <a:r>
              <a:rPr lang="en-GB" baseline="0" dirty="0" err="1"/>
              <a:t>Mit</a:t>
            </a:r>
            <a:r>
              <a:rPr lang="en-GB" baseline="0" dirty="0"/>
              <a:t> </a:t>
            </a:r>
            <a:r>
              <a:rPr lang="en-GB" baseline="0" dirty="0" err="1"/>
              <a:t>wem</a:t>
            </a:r>
            <a:r>
              <a:rPr lang="en-GB" baseline="0" dirty="0"/>
              <a:t> </a:t>
            </a:r>
            <a:r>
              <a:rPr lang="en-GB" baseline="0" dirty="0" err="1"/>
              <a:t>fährst</a:t>
            </a:r>
            <a:r>
              <a:rPr lang="en-GB" baseline="0" dirty="0"/>
              <a:t> du?</a:t>
            </a:r>
            <a:br>
              <a:rPr lang="en-GB" baseline="0" dirty="0"/>
            </a:br>
            <a:r>
              <a:rPr lang="en-GB" baseline="0" dirty="0"/>
              <a:t>6. </a:t>
            </a:r>
            <a:r>
              <a:rPr lang="en-GB" baseline="0" dirty="0" err="1"/>
              <a:t>Wie</a:t>
            </a:r>
            <a:r>
              <a:rPr lang="en-GB" baseline="0" dirty="0"/>
              <a:t> oft hast du Angst?</a:t>
            </a:r>
          </a:p>
          <a:p>
            <a:endParaRPr lang="en-GB" baseline="0" dirty="0"/>
          </a:p>
          <a:p>
            <a:r>
              <a:rPr lang="en-GB" baseline="0" dirty="0"/>
              <a:t>Note: Students have previously learnt </a:t>
            </a:r>
            <a:r>
              <a:rPr lang="en-GB" b="1" baseline="0" dirty="0"/>
              <a:t>Angst </a:t>
            </a:r>
            <a:r>
              <a:rPr lang="en-GB" b="1" baseline="0" dirty="0" err="1"/>
              <a:t>vor</a:t>
            </a:r>
            <a:r>
              <a:rPr lang="en-GB" b="1" baseline="0" dirty="0"/>
              <a:t> </a:t>
            </a:r>
            <a:r>
              <a:rPr lang="en-GB" baseline="0" dirty="0"/>
              <a:t>and have revised that for this week.</a:t>
            </a:r>
            <a:br>
              <a:rPr lang="en-GB" baseline="0" dirty="0"/>
            </a:br>
            <a:endParaRPr lang="en-GB" dirty="0"/>
          </a:p>
          <a:p>
            <a:r>
              <a:rPr lang="en-GB" dirty="0"/>
              <a:t>All of the details are authentic and come</a:t>
            </a:r>
            <a:r>
              <a:rPr lang="en-GB" baseline="0" dirty="0"/>
              <a:t> from several online sources.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Formel-</a:t>
            </a:r>
            <a:r>
              <a:rPr lang="en-GB" i="0" dirty="0" err="1"/>
              <a:t>Eins</a:t>
            </a:r>
            <a:r>
              <a:rPr lang="en-GB" i="0" baseline="0" dirty="0"/>
              <a:t> [&gt;5009] pro [412]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a:t>
            </a:r>
            <a:r>
              <a:rPr lang="en-GB" sz="1200" i="1" dirty="0" err="1">
                <a:solidFill>
                  <a:sysClr val="windowText" lastClr="000000"/>
                </a:solidFill>
                <a:effectLst/>
                <a:latin typeface="+mn-lt"/>
                <a:ea typeface="+mn-ea"/>
                <a:cs typeface="+mn-cs"/>
              </a:rPr>
              <a:t>Routle</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263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639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128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325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941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question formation.</a:t>
            </a:r>
            <a:br>
              <a:rPr lang="en-GB" b="0" dirty="0"/>
            </a:br>
            <a:br>
              <a:rPr lang="en-GB" b="0" dirty="0"/>
            </a:br>
            <a:r>
              <a:rPr lang="en-GB" b="1" dirty="0"/>
              <a:t>Procedure:</a:t>
            </a:r>
          </a:p>
          <a:p>
            <a:r>
              <a:rPr lang="en-GB" b="0" dirty="0"/>
              <a:t>1. Students read each answer and attempt to provide the question that would have elicited it.</a:t>
            </a:r>
          </a:p>
          <a:p>
            <a:r>
              <a:rPr lang="en-GB" b="0" dirty="0"/>
              <a:t>2.</a:t>
            </a:r>
            <a:r>
              <a:rPr lang="en-GB" b="0" baseline="0" dirty="0"/>
              <a:t> Click to make the correct questions appear one by one.</a:t>
            </a:r>
            <a:br>
              <a:rPr lang="en-GB" b="0" baseline="0" dirty="0"/>
            </a:br>
            <a:r>
              <a:rPr lang="en-GB" b="0" baseline="0" dirty="0"/>
              <a:t>3. For reinforcement, click the numbered buttons to hear the questions. Alternatively, take part in the full interview, using the player (bottom right of the slide). The questions are heard one by one, with a space for answering.  Students can do this, chorally, to practise reading aloud for fluency.</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Band [&gt;5000]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993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To </a:t>
            </a:r>
            <a:r>
              <a:rPr lang="en-US" b="0" dirty="0" err="1"/>
              <a:t>practise</a:t>
            </a:r>
            <a:r>
              <a:rPr lang="en-US" b="0" dirty="0"/>
              <a:t> writing questions in the </a:t>
            </a:r>
            <a:r>
              <a:rPr lang="en-US" b="0" i="1" dirty="0"/>
              <a:t>du-</a:t>
            </a:r>
            <a:r>
              <a:rPr lang="en-US" b="0" dirty="0"/>
              <a:t>form in four tenses (present, imperfect, perfect, future).</a:t>
            </a:r>
          </a:p>
          <a:p>
            <a:endParaRPr lang="en-US" b="1" dirty="0"/>
          </a:p>
          <a:p>
            <a:r>
              <a:rPr lang="en-US" b="1" dirty="0"/>
              <a:t>Procedure:</a:t>
            </a:r>
          </a:p>
          <a:p>
            <a:pPr marL="0" indent="0">
              <a:buNone/>
            </a:pPr>
            <a:r>
              <a:rPr lang="en-US" b="0" dirty="0"/>
              <a:t>1. Ensure students understand the context. </a:t>
            </a:r>
          </a:p>
          <a:p>
            <a:pPr marL="0" indent="0">
              <a:buNone/>
            </a:pPr>
            <a:r>
              <a:rPr lang="en-US" b="0" dirty="0"/>
              <a:t>2. Ask which form of address they think they should use.  Say that the singer is young, still a teenager (</a:t>
            </a:r>
            <a:r>
              <a:rPr lang="en-US" b="0" dirty="0">
                <a:sym typeface="Wingdings" panose="05000000000000000000" pitchFamily="2" charset="2"/>
              </a:rPr>
              <a:t> du form more likely in this context).</a:t>
            </a:r>
            <a:endParaRPr lang="en-US" b="0" i="0" dirty="0"/>
          </a:p>
          <a:p>
            <a:r>
              <a:rPr lang="en-US" b="0" dirty="0"/>
              <a:t>3. Check students know which pieces of information require yes/no questions, and which require information questions. </a:t>
            </a:r>
            <a:br>
              <a:rPr lang="en-US" b="0" dirty="0"/>
            </a:br>
            <a:r>
              <a:rPr lang="en-US" b="0" dirty="0"/>
              <a:t>Differentiation: Recap the structure of each question type and the question words if necessary.</a:t>
            </a:r>
          </a:p>
          <a:p>
            <a:r>
              <a:rPr lang="en-US" b="0" dirty="0"/>
              <a:t>4. Students write questions in German. </a:t>
            </a:r>
            <a:br>
              <a:rPr lang="en-US" b="0" dirty="0"/>
            </a:br>
            <a:r>
              <a:rPr lang="en-US" b="0" dirty="0"/>
              <a:t>5. Suggested answers appear on the following slide.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here we have the aims for speaking as set out in the KS3 Programme of Study.</a:t>
            </a:r>
            <a:br>
              <a:rPr lang="en-GB" dirty="0"/>
            </a:br>
            <a:r>
              <a:rPr lang="en-GB" dirty="0"/>
              <a:t>It also mentions asking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proposed new subject content talks about using spoken language productively for a range of purposes, including informal contexts that are relevant to their current needs and interests.</a:t>
            </a:r>
            <a:br>
              <a:rPr lang="en-GB" dirty="0"/>
            </a:br>
            <a:r>
              <a:rPr lang="en-GB" dirty="0"/>
              <a:t>That sounds like it could be a spoken conversational interaction with questions and answers to me. Later it refers to undertaking role play simulating a context such as a social conversation and answering questions about a visual stimulus such as a photograph.</a:t>
            </a:r>
            <a:br>
              <a:rPr lang="en-GB" dirty="0"/>
            </a:br>
            <a:endParaRPr lang="en-GB" sz="1200" kern="1200" dirty="0">
              <a:solidFill>
                <a:schemeClr val="tx1"/>
              </a:solidFill>
              <a:effectLst/>
              <a:latin typeface="+mn-lt"/>
              <a:ea typeface="+mn-ea"/>
              <a:cs typeface="+mn-cs"/>
            </a:endParaRPr>
          </a:p>
          <a:p>
            <a:r>
              <a:rPr lang="en-GB" dirty="0"/>
              <a:t>Perhaps it could be clearer and perhaps the final version will be, but whatever the case, it’s clear just from the grammar appendices that we are expected to teach, and students are expected to learn how to use questions: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6B77E-8564-4F55-9F83-3C701B9318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135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883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a:t>
            </a:r>
            <a:r>
              <a:rPr lang="en-GB" b="0" i="1" dirty="0" err="1"/>
              <a:t>tu</a:t>
            </a:r>
            <a:r>
              <a:rPr lang="en-GB" b="0" i="1" dirty="0"/>
              <a:t> as </a:t>
            </a:r>
            <a:r>
              <a:rPr lang="en-GB" b="0" dirty="0"/>
              <a:t>in raised intonation questions, and this week’s vocabulary items.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 A chooses (in secret) a bag, A, B, C or D..</a:t>
            </a:r>
            <a:br>
              <a:rPr lang="en-GB" dirty="0"/>
            </a:br>
            <a:r>
              <a:rPr lang="en-GB" dirty="0"/>
              <a:t>2. Pupil B asks questions to guess which bag A has chosen.</a:t>
            </a:r>
            <a:br>
              <a:rPr lang="en-GB" dirty="0"/>
            </a:br>
            <a:r>
              <a:rPr lang="en-GB" dirty="0"/>
              <a:t>3. When B correctly guesses, pupils swap and repeat the task.</a:t>
            </a:r>
            <a:br>
              <a:rPr lang="en-GB" dirty="0"/>
            </a:br>
            <a:br>
              <a:rPr lang="en-GB" dirty="0"/>
            </a:br>
            <a:r>
              <a:rPr lang="en-GB" b="1" dirty="0"/>
              <a:t>Note</a:t>
            </a:r>
            <a:r>
              <a:rPr lang="en-GB" dirty="0"/>
              <a:t>: for lower proficiency pupils, teachers could add vocabulary support to the right hand side, though the aim should be to remove or partially obscure it on subsequent rounds of activity. </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5639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using the grammar and vocabulary introduced in this sequence in a semi-scaffolded task.</a:t>
            </a:r>
            <a:br>
              <a:rPr lang="en-GB" dirty="0"/>
            </a:br>
            <a:br>
              <a:rPr lang="en-GB" dirty="0"/>
            </a:br>
            <a:r>
              <a:rPr lang="en-GB" b="1" dirty="0"/>
              <a:t>Procedure:</a:t>
            </a:r>
            <a:br>
              <a:rPr lang="en-GB" dirty="0"/>
            </a:br>
            <a:r>
              <a:rPr lang="en-GB" dirty="0"/>
              <a:t>1. Read the questions and write answers using the words in brackets.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fehlen</a:t>
            </a:r>
            <a:r>
              <a:rPr lang="de-DE" sz="1200" b="0" i="0" u="none" strike="noStrike" kern="1200" cap="none" dirty="0">
                <a:solidFill>
                  <a:schemeClr val="tx1"/>
                </a:solidFill>
                <a:effectLst/>
                <a:latin typeface="+mn-lt"/>
                <a:ea typeface="Calibri"/>
                <a:cs typeface="Calibri"/>
                <a:sym typeface="Calibri"/>
              </a:rPr>
              <a:t> [420]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a:t>
            </a:r>
            <a:r>
              <a:rPr lang="de-DE" sz="1200" b="1" i="0" u="none" strike="noStrike" kern="1200" cap="none" dirty="0">
                <a:solidFill>
                  <a:schemeClr val="tx1"/>
                </a:solidFill>
                <a:effectLst/>
                <a:latin typeface="+mn-lt"/>
                <a:ea typeface="Calibri"/>
                <a:cs typeface="Calibri"/>
                <a:sym typeface="Calibri"/>
              </a:rPr>
              <a:t>dass</a:t>
            </a:r>
            <a:r>
              <a:rPr lang="de-DE" sz="1200" b="0" i="0" u="none" strike="noStrike" kern="1200" cap="none" dirty="0">
                <a:solidFill>
                  <a:schemeClr val="tx1"/>
                </a:solidFill>
                <a:effectLst/>
                <a:latin typeface="+mn-lt"/>
                <a:ea typeface="Calibri"/>
                <a:cs typeface="Calibri"/>
                <a:sym typeface="Calibri"/>
              </a:rPr>
              <a:t> [22] </a:t>
            </a:r>
            <a:r>
              <a:rPr lang="de-DE" sz="1200" b="1" i="0" u="none" strike="noStrike" kern="1200" cap="none" dirty="0">
                <a:solidFill>
                  <a:schemeClr val="tx1"/>
                </a:solidFill>
                <a:effectLst/>
                <a:latin typeface="+mn-lt"/>
                <a:ea typeface="Calibri"/>
                <a:cs typeface="Calibri"/>
                <a:sym typeface="Calibri"/>
              </a:rPr>
              <a:t>schwer</a:t>
            </a:r>
            <a:r>
              <a:rPr lang="de-DE" sz="1200" b="0" i="0" u="none" strike="noStrike" kern="1200" cap="none" dirty="0">
                <a:solidFill>
                  <a:schemeClr val="tx1"/>
                </a:solidFill>
                <a:effectLst/>
                <a:latin typeface="+mn-lt"/>
                <a:ea typeface="Calibri"/>
                <a:cs typeface="Calibri"/>
                <a:sym typeface="Calibri"/>
              </a:rPr>
              <a:t>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Aktivität</a:t>
            </a:r>
            <a:r>
              <a:rPr lang="de-DE" sz="1200" b="0" i="0" u="none" strike="noStrike" kern="1200" cap="none" dirty="0">
                <a:solidFill>
                  <a:schemeClr val="tx1"/>
                </a:solidFill>
                <a:effectLst/>
                <a:latin typeface="+mn-lt"/>
                <a:ea typeface="Calibri"/>
                <a:cs typeface="Calibri"/>
                <a:sym typeface="Calibri"/>
              </a:rPr>
              <a:t> [1422]</a:t>
            </a:r>
            <a:r>
              <a:rPr lang="de-DE" sz="1200" b="1" i="0" u="none" strike="noStrike" kern="1200" cap="none" dirty="0">
                <a:solidFill>
                  <a:schemeClr val="tx1"/>
                </a:solidFill>
                <a:effectLst/>
                <a:latin typeface="+mn-lt"/>
                <a:ea typeface="Calibri"/>
                <a:cs typeface="Calibri"/>
                <a:sym typeface="Calibri"/>
              </a:rPr>
              <a:t> gern </a:t>
            </a:r>
            <a:r>
              <a:rPr lang="de-DE" sz="1200" b="0" i="0" u="none" strike="noStrike" kern="1200" cap="none" dirty="0">
                <a:solidFill>
                  <a:schemeClr val="tx1"/>
                </a:solidFill>
                <a:effectLst/>
                <a:latin typeface="+mn-lt"/>
                <a:ea typeface="Calibri"/>
                <a:cs typeface="Calibri"/>
                <a:sym typeface="Calibri"/>
              </a:rPr>
              <a:t>[278]</a:t>
            </a:r>
            <a:br>
              <a:rPr lang="de-DE" sz="1200" b="0" i="0" u="none" strike="noStrike" kern="1200" cap="none" dirty="0">
                <a:solidFill>
                  <a:schemeClr val="tx1"/>
                </a:solidFill>
                <a:effectLst/>
                <a:latin typeface="+mn-lt"/>
                <a:ea typeface="Calibri"/>
                <a:cs typeface="Calibri"/>
                <a:sym typeface="Calibri"/>
              </a:rPr>
            </a:b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[1/2]</a:t>
            </a:r>
            <a:br>
              <a:rPr lang="en-GB" b="1" dirty="0"/>
            </a:br>
            <a:r>
              <a:rPr lang="en-GB" b="1" dirty="0"/>
              <a:t>Timing: 2 minutes</a:t>
            </a:r>
            <a:br>
              <a:rPr lang="en-GB" dirty="0"/>
            </a:br>
            <a:br>
              <a:rPr lang="en-GB" b="1" dirty="0"/>
            </a:br>
            <a:r>
              <a:rPr lang="en-GB" b="1" dirty="0"/>
              <a:t>Procedure:</a:t>
            </a:r>
            <a:br>
              <a:rPr lang="en-GB" dirty="0"/>
            </a:br>
            <a:r>
              <a:rPr lang="en-GB" dirty="0"/>
              <a:t>1. Display the answers.</a:t>
            </a:r>
            <a:br>
              <a:rPr lang="en-GB" dirty="0"/>
            </a:br>
            <a:r>
              <a:rPr lang="en-GB" dirty="0"/>
              <a:t>2. Tell students that these suggestions are to model the overall sentence structure of possible answers and that there are different ways to finish the answers, of course.</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843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[2/2]</a:t>
            </a:r>
            <a:br>
              <a:rPr lang="en-GB" b="1" dirty="0"/>
            </a:br>
            <a:br>
              <a:rPr lang="en-GB" dirty="0"/>
            </a:br>
            <a:br>
              <a:rPr lang="en-GB" b="1" dirty="0"/>
            </a:br>
            <a:r>
              <a:rPr lang="en-GB" b="1" dirty="0"/>
              <a:t>Procedure:</a:t>
            </a:r>
            <a:br>
              <a:rPr lang="en-GB" dirty="0"/>
            </a:br>
            <a:r>
              <a:rPr lang="en-GB" dirty="0"/>
              <a:t>1. Display the answers.</a:t>
            </a:r>
            <a:br>
              <a:rPr lang="en-GB" dirty="0"/>
            </a:br>
            <a:r>
              <a:rPr lang="en-GB" dirty="0"/>
              <a:t>2. Tell students that these suggestions are to model the overall sentence structure of possible answers and that there are different ways to finish the answers, of course.</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68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13 minutes</a:t>
            </a:r>
            <a:br>
              <a:rPr lang="en-GB" dirty="0"/>
            </a:br>
            <a:br>
              <a:rPr lang="en-GB" b="1" dirty="0"/>
            </a:br>
            <a:r>
              <a:rPr lang="en-GB" b="1" dirty="0"/>
              <a:t>Aim</a:t>
            </a:r>
            <a:r>
              <a:rPr lang="en-GB" b="0" dirty="0"/>
              <a:t>: to practise written, then spoken production, in a more open-ended, personal response task that brings together this week’s content and prior learning. </a:t>
            </a:r>
          </a:p>
          <a:p>
            <a:endParaRPr lang="en-GB" b="0" dirty="0"/>
          </a:p>
          <a:p>
            <a:r>
              <a:rPr lang="en-GB" b="1" dirty="0"/>
              <a:t>Procedure:</a:t>
            </a:r>
            <a:br>
              <a:rPr lang="en-GB" dirty="0"/>
            </a:br>
            <a:r>
              <a:rPr lang="en-GB" dirty="0"/>
              <a:t>1. Students </a:t>
            </a:r>
            <a:r>
              <a:rPr lang="en-US" dirty="0"/>
              <a:t>take some time to think and write their ideas down for when they and others are happy. Some ideas are provided on the slide. </a:t>
            </a:r>
            <a:br>
              <a:rPr lang="en-US" dirty="0"/>
            </a:br>
            <a:r>
              <a:rPr lang="en-GB" dirty="0"/>
              <a:t>2. Then they can work with a partner or go round the classroom asking others and answering other’s questions. </a:t>
            </a:r>
          </a:p>
          <a:p>
            <a:endParaRPr lang="de-DE"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111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677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9CA88-FFDF-4E33-B034-C6FDD2ACD2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9597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531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Interaction</a:t>
            </a:r>
            <a:r>
              <a:rPr lang="en-GB" sz="1200" kern="1200" dirty="0">
                <a:solidFill>
                  <a:schemeClr val="tx1"/>
                </a:solidFill>
                <a:effectLst/>
                <a:latin typeface="+mn-lt"/>
                <a:ea typeface="+mn-ea"/>
                <a:cs typeface="+mn-cs"/>
              </a:rPr>
              <a:t> (e.g., between learners, between learner and teacher, or between a learner and native speaker) is thought to lead to better learning than conditions where there is no interaction (see Loewen &amp; Sato, 2018 for a review). This is thought to be because breakdowns and repairs in communication then lead to better understanding, and if you understand something you are more likely to learn it (Long, 1985, 1996). Where learners are able to interact they understand more and learn better (Pica, Young &amp; Doughty, 1987; </a:t>
            </a:r>
            <a:r>
              <a:rPr lang="en-GB" sz="1200" kern="1200" dirty="0" err="1">
                <a:solidFill>
                  <a:schemeClr val="tx1"/>
                </a:solidFill>
                <a:effectLst/>
                <a:latin typeface="+mn-lt"/>
                <a:ea typeface="+mn-ea"/>
                <a:cs typeface="+mn-cs"/>
              </a:rPr>
              <a:t>Vos</a:t>
            </a:r>
            <a:r>
              <a:rPr lang="en-GB" sz="1200" kern="1200" dirty="0">
                <a:solidFill>
                  <a:schemeClr val="tx1"/>
                </a:solidFill>
                <a:effectLst/>
                <a:latin typeface="+mn-lt"/>
                <a:ea typeface="+mn-ea"/>
                <a:cs typeface="+mn-cs"/>
              </a:rPr>
              <a:t> et al., 2018). It is important to encourage learners to ask questions (e.g., Can you repeat X? What does X mean?). Teachers can make good use of contexts that arise spontaneously for this kind of practice, both for known language and/or occasionally the introduction of new language.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04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the relevant parts of the grammar appendices from the proposed new GCSE subject content.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6B77E-8564-4F55-9F83-3C701B9318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160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17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47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636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haven’t done any research exploring a potential connection between motivation and the ability to ask questions in the L2.</a:t>
            </a:r>
            <a:br>
              <a:rPr lang="en-GB" dirty="0"/>
            </a:br>
            <a:r>
              <a:rPr lang="en-GB" dirty="0"/>
              <a:t>Going back a while, however, I did gather some student responses to a short questionnaire about unplanned speaking.</a:t>
            </a:r>
            <a:br>
              <a:rPr lang="en-GB" dirty="0"/>
            </a:br>
            <a:r>
              <a:rPr lang="en-GB" dirty="0"/>
              <a:t>They suggest that students associate unprepared, unwritten questions with spontaneity.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6B77E-8564-4F55-9F83-3C701B9318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44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in a follow question asking why unplanned speaking might be an important focus in language learning, students said things like:</a:t>
            </a:r>
            <a:br>
              <a:rPr lang="en-GB" dirty="0"/>
            </a:br>
            <a:br>
              <a:rPr lang="en-GB" dirty="0"/>
            </a:br>
            <a:r>
              <a:rPr lang="en-GB"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there is the suggestion here at least that a degree of confidence in asking and answering questions (at least in speaking) may be motivational.</a:t>
            </a:r>
            <a:br>
              <a:rPr lang="en-GB" dirty="0"/>
            </a:br>
            <a:r>
              <a:rPr lang="en-GB" dirty="0"/>
              <a:t>Plus, I don’t know any teachers who would say that they didn’t want to promote confident communication in their classrooms.</a:t>
            </a:r>
            <a:br>
              <a:rPr lang="en-GB" dirty="0"/>
            </a:br>
            <a:r>
              <a:rPr lang="en-GB" dirty="0"/>
              <a:t>And we can see that the ability to initiate with a question, as well as the ability to respond readily to a question is part of that confident communication.</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6B77E-8564-4F55-9F83-3C701B9318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46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742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6290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4322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84303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F4AC7C-A0BC-4362-8FDC-EABAF255E05B}"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1433056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4AC7C-A0BC-4362-8FDC-EABAF255E05B}"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2181566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F4AC7C-A0BC-4362-8FDC-EABAF255E05B}"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290841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F4AC7C-A0BC-4362-8FDC-EABAF255E05B}"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3782248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F4AC7C-A0BC-4362-8FDC-EABAF255E05B}"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3272714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F4AC7C-A0BC-4362-8FDC-EABAF255E05B}"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3917094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4AC7C-A0BC-4362-8FDC-EABAF255E05B}"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2481078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F4AC7C-A0BC-4362-8FDC-EABAF255E05B}"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311196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1213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F4AC7C-A0BC-4362-8FDC-EABAF255E05B}"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3320878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4AC7C-A0BC-4362-8FDC-EABAF255E05B}"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550185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4AC7C-A0BC-4362-8FDC-EABAF255E05B}"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F94C0-A1D9-4EE2-9EA4-DD26B5A50D47}" type="slidenum">
              <a:rPr lang="en-US" smtClean="0"/>
              <a:t>‹#›</a:t>
            </a:fld>
            <a:endParaRPr lang="en-US"/>
          </a:p>
        </p:txBody>
      </p:sp>
    </p:spTree>
    <p:extLst>
      <p:ext uri="{BB962C8B-B14F-4D97-AF65-F5344CB8AC3E}">
        <p14:creationId xmlns:p14="http://schemas.microsoft.com/office/powerpoint/2010/main" val="3076113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62329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64794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7901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77058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64026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9777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4820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68670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53311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44876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1814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2610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35454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0672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66208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558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62966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2707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637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5374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00685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264936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0705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7075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220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3521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4617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66907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576328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88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22885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09644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709841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31324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91977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50206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206430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72249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42899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40963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410726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4497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7776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509347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600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4594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89779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5023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4369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147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51539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14/11/2021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3284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27027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9712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05166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707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52559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5507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3467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260820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0570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561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66025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02220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20892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1780721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31789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26255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7876980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791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4886742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1443545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0871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768090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116508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788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4.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35835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4AC7C-A0BC-4362-8FDC-EABAF255E05B}" type="datetimeFigureOut">
              <a:rPr lang="en-US" smtClean="0"/>
              <a:t>11/14/2021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F94C0-A1D9-4EE2-9EA4-DD26B5A50D47}" type="slidenum">
              <a:rPr lang="en-US" smtClean="0"/>
              <a:t>‹#›</a:t>
            </a:fld>
            <a:endParaRPr lang="en-US"/>
          </a:p>
        </p:txBody>
      </p:sp>
    </p:spTree>
    <p:extLst>
      <p:ext uri="{BB962C8B-B14F-4D97-AF65-F5344CB8AC3E}">
        <p14:creationId xmlns:p14="http://schemas.microsoft.com/office/powerpoint/2010/main" val="1470039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2415649"/>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93203776"/>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8986887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33693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26364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1062905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5.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24.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17.xml"/><Relationship Id="rId11" Type="http://schemas.openxmlformats.org/officeDocument/2006/relationships/image" Target="../media/image23.png"/><Relationship Id="rId5" Type="http://schemas.openxmlformats.org/officeDocument/2006/relationships/slideLayout" Target="../slideLayouts/slideLayout39.xml"/><Relationship Id="rId10" Type="http://schemas.openxmlformats.org/officeDocument/2006/relationships/image" Target="../media/image22.png"/><Relationship Id="rId4" Type="http://schemas.openxmlformats.org/officeDocument/2006/relationships/video" Target="../media/media2.mkv"/><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video" Target="../media/media6.mkv"/><Relationship Id="rId13" Type="http://schemas.openxmlformats.org/officeDocument/2006/relationships/audio" Target="../media/audio5.wav"/><Relationship Id="rId18" Type="http://schemas.openxmlformats.org/officeDocument/2006/relationships/image" Target="../media/image28.png"/><Relationship Id="rId3" Type="http://schemas.microsoft.com/office/2007/relationships/media" Target="../media/media4.mkv"/><Relationship Id="rId21" Type="http://schemas.openxmlformats.org/officeDocument/2006/relationships/image" Target="../media/image31.png"/><Relationship Id="rId7" Type="http://schemas.microsoft.com/office/2007/relationships/media" Target="../media/media6.mkv"/><Relationship Id="rId12" Type="http://schemas.openxmlformats.org/officeDocument/2006/relationships/audio" Target="../media/audio4.wav"/><Relationship Id="rId17" Type="http://schemas.openxmlformats.org/officeDocument/2006/relationships/image" Target="../media/image27.png"/><Relationship Id="rId2" Type="http://schemas.openxmlformats.org/officeDocument/2006/relationships/video" Target="../media/media3.mkv"/><Relationship Id="rId16" Type="http://schemas.openxmlformats.org/officeDocument/2006/relationships/image" Target="../media/image22.png"/><Relationship Id="rId20" Type="http://schemas.openxmlformats.org/officeDocument/2006/relationships/image" Target="../media/image30.png"/><Relationship Id="rId1" Type="http://schemas.microsoft.com/office/2007/relationships/media" Target="../media/media3.mkv"/><Relationship Id="rId6" Type="http://schemas.openxmlformats.org/officeDocument/2006/relationships/video" Target="../media/media5.mkv"/><Relationship Id="rId11" Type="http://schemas.openxmlformats.org/officeDocument/2006/relationships/audio" Target="../media/audio3.wav"/><Relationship Id="rId24" Type="http://schemas.openxmlformats.org/officeDocument/2006/relationships/image" Target="../media/image34.png"/><Relationship Id="rId5" Type="http://schemas.microsoft.com/office/2007/relationships/media" Target="../media/media5.mkv"/><Relationship Id="rId15" Type="http://schemas.openxmlformats.org/officeDocument/2006/relationships/image" Target="../media/image21.png"/><Relationship Id="rId23" Type="http://schemas.openxmlformats.org/officeDocument/2006/relationships/image" Target="../media/image33.png"/><Relationship Id="rId10" Type="http://schemas.openxmlformats.org/officeDocument/2006/relationships/notesSlide" Target="../notesSlides/notesSlide18.xml"/><Relationship Id="rId19" Type="http://schemas.openxmlformats.org/officeDocument/2006/relationships/image" Target="../media/image29.png"/><Relationship Id="rId4" Type="http://schemas.openxmlformats.org/officeDocument/2006/relationships/video" Target="../media/media4.mkv"/><Relationship Id="rId9" Type="http://schemas.openxmlformats.org/officeDocument/2006/relationships/slideLayout" Target="../slideLayouts/slideLayout39.xml"/><Relationship Id="rId14" Type="http://schemas.openxmlformats.org/officeDocument/2006/relationships/audio" Target="../media/audio6.wav"/><Relationship Id="rId22"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4.wav"/><Relationship Id="rId3" Type="http://schemas.openxmlformats.org/officeDocument/2006/relationships/image" Target="../media/image35.png"/><Relationship Id="rId7" Type="http://schemas.openxmlformats.org/officeDocument/2006/relationships/audio" Target="../media/audio9.wav"/><Relationship Id="rId12" Type="http://schemas.openxmlformats.org/officeDocument/2006/relationships/audio" Target="../media/audio13.wav"/><Relationship Id="rId17" Type="http://schemas.openxmlformats.org/officeDocument/2006/relationships/audio" Target="../media/audio18.wav"/><Relationship Id="rId2" Type="http://schemas.openxmlformats.org/officeDocument/2006/relationships/notesSlide" Target="../notesSlides/notesSlide19.xml"/><Relationship Id="rId16" Type="http://schemas.openxmlformats.org/officeDocument/2006/relationships/audio" Target="../media/audio17.wav"/><Relationship Id="rId1" Type="http://schemas.openxmlformats.org/officeDocument/2006/relationships/slideLayout" Target="../slideLayouts/slideLayout39.xml"/><Relationship Id="rId6" Type="http://schemas.openxmlformats.org/officeDocument/2006/relationships/audio" Target="../media/audio8.wav"/><Relationship Id="rId11" Type="http://schemas.openxmlformats.org/officeDocument/2006/relationships/image" Target="../media/image37.png"/><Relationship Id="rId5" Type="http://schemas.openxmlformats.org/officeDocument/2006/relationships/image" Target="../media/image36.png"/><Relationship Id="rId15" Type="http://schemas.openxmlformats.org/officeDocument/2006/relationships/audio" Target="../media/audio16.wav"/><Relationship Id="rId10" Type="http://schemas.openxmlformats.org/officeDocument/2006/relationships/audio" Target="../media/audio12.wav"/><Relationship Id="rId4" Type="http://schemas.openxmlformats.org/officeDocument/2006/relationships/audio" Target="../media/audio7.wav"/><Relationship Id="rId9" Type="http://schemas.openxmlformats.org/officeDocument/2006/relationships/audio" Target="../media/audio11.wav"/><Relationship Id="rId14" Type="http://schemas.openxmlformats.org/officeDocument/2006/relationships/audio" Target="../media/audio15.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9.gif"/><Relationship Id="rId3" Type="http://schemas.openxmlformats.org/officeDocument/2006/relationships/image" Target="../media/image35.png"/><Relationship Id="rId7" Type="http://schemas.openxmlformats.org/officeDocument/2006/relationships/audio" Target="../media/audio21.wav"/><Relationship Id="rId12"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38.png"/><Relationship Id="rId9" Type="http://schemas.openxmlformats.org/officeDocument/2006/relationships/audio" Target="../media/audio23.wav"/></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2.png"/><Relationship Id="rId3" Type="http://schemas.openxmlformats.org/officeDocument/2006/relationships/audio" Target="../media/audio26.wav"/><Relationship Id="rId7" Type="http://schemas.openxmlformats.org/officeDocument/2006/relationships/image" Target="../media/image21.png"/><Relationship Id="rId12"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audio" Target="../media/audio29.wav"/><Relationship Id="rId11" Type="http://schemas.openxmlformats.org/officeDocument/2006/relationships/image" Target="../media/image43.svg"/><Relationship Id="rId5" Type="http://schemas.openxmlformats.org/officeDocument/2006/relationships/audio" Target="../media/audio28.wav"/><Relationship Id="rId10" Type="http://schemas.openxmlformats.org/officeDocument/2006/relationships/image" Target="../media/image42.png"/><Relationship Id="rId4" Type="http://schemas.openxmlformats.org/officeDocument/2006/relationships/audio" Target="../media/audio27.wav"/><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8.wav"/><Relationship Id="rId18" Type="http://schemas.openxmlformats.org/officeDocument/2006/relationships/image" Target="../media/image47.png"/><Relationship Id="rId3" Type="http://schemas.openxmlformats.org/officeDocument/2006/relationships/image" Target="../media/image35.png"/><Relationship Id="rId21" Type="http://schemas.openxmlformats.org/officeDocument/2006/relationships/audio" Target="../media/audio43.wav"/><Relationship Id="rId7" Type="http://schemas.openxmlformats.org/officeDocument/2006/relationships/audio" Target="../media/audio33.wav"/><Relationship Id="rId12" Type="http://schemas.openxmlformats.org/officeDocument/2006/relationships/audio" Target="../media/audio37.wav"/><Relationship Id="rId17" Type="http://schemas.openxmlformats.org/officeDocument/2006/relationships/image" Target="../media/image46.gif"/><Relationship Id="rId25" Type="http://schemas.openxmlformats.org/officeDocument/2006/relationships/image" Target="../media/image48.png"/><Relationship Id="rId2" Type="http://schemas.openxmlformats.org/officeDocument/2006/relationships/notesSlide" Target="../notesSlides/notesSlide22.xml"/><Relationship Id="rId16" Type="http://schemas.openxmlformats.org/officeDocument/2006/relationships/image" Target="../media/image39.gif"/><Relationship Id="rId20" Type="http://schemas.openxmlformats.org/officeDocument/2006/relationships/audio" Target="../media/audio42.wav"/><Relationship Id="rId1" Type="http://schemas.openxmlformats.org/officeDocument/2006/relationships/slideLayout" Target="../slideLayouts/slideLayout49.xml"/><Relationship Id="rId6" Type="http://schemas.openxmlformats.org/officeDocument/2006/relationships/audio" Target="../media/audio32.wav"/><Relationship Id="rId11" Type="http://schemas.openxmlformats.org/officeDocument/2006/relationships/audio" Target="../media/audio36.wav"/><Relationship Id="rId24" Type="http://schemas.openxmlformats.org/officeDocument/2006/relationships/audio" Target="../media/audio46.wav"/><Relationship Id="rId5" Type="http://schemas.openxmlformats.org/officeDocument/2006/relationships/audio" Target="../media/audio31.wav"/><Relationship Id="rId15" Type="http://schemas.openxmlformats.org/officeDocument/2006/relationships/audio" Target="../media/audio40.wav"/><Relationship Id="rId23" Type="http://schemas.openxmlformats.org/officeDocument/2006/relationships/audio" Target="../media/audio45.wav"/><Relationship Id="rId10" Type="http://schemas.openxmlformats.org/officeDocument/2006/relationships/image" Target="../media/image45.png"/><Relationship Id="rId19" Type="http://schemas.openxmlformats.org/officeDocument/2006/relationships/audio" Target="../media/audio41.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39.wav"/><Relationship Id="rId22" Type="http://schemas.openxmlformats.org/officeDocument/2006/relationships/audio" Target="../media/audio44.wav"/></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39.xml"/><Relationship Id="rId5" Type="http://schemas.openxmlformats.org/officeDocument/2006/relationships/image" Target="../media/image51.png"/><Relationship Id="rId4" Type="http://schemas.openxmlformats.org/officeDocument/2006/relationships/image" Target="../media/image50.gif"/></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58.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audio" Target="../media/audio49.wav"/><Relationship Id="rId12" Type="http://schemas.openxmlformats.org/officeDocument/2006/relationships/audio" Target="../media/audio54.wav"/><Relationship Id="rId2" Type="http://schemas.openxmlformats.org/officeDocument/2006/relationships/notesSlide" Target="../notesSlides/notesSlide25.xml"/><Relationship Id="rId1" Type="http://schemas.openxmlformats.org/officeDocument/2006/relationships/slideLayout" Target="../slideLayouts/slideLayout58.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image" Target="../media/image12.png"/><Relationship Id="rId10" Type="http://schemas.openxmlformats.org/officeDocument/2006/relationships/audio" Target="../media/audio52.wav"/><Relationship Id="rId4" Type="http://schemas.openxmlformats.org/officeDocument/2006/relationships/audio" Target="../media/audio47.wav"/><Relationship Id="rId9" Type="http://schemas.openxmlformats.org/officeDocument/2006/relationships/audio" Target="../media/audio51.wav"/></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audio" Target="../media/audio55.wav"/><Relationship Id="rId7" Type="http://schemas.openxmlformats.org/officeDocument/2006/relationships/audio" Target="../media/audio59.wav"/><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audio" Target="../media/audio58.wav"/><Relationship Id="rId5" Type="http://schemas.openxmlformats.org/officeDocument/2006/relationships/audio" Target="../media/audio57.wav"/><Relationship Id="rId10" Type="http://schemas.openxmlformats.org/officeDocument/2006/relationships/image" Target="../media/image22.png"/><Relationship Id="rId4" Type="http://schemas.openxmlformats.org/officeDocument/2006/relationships/audio" Target="../media/audio56.wav"/><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5.png"/><Relationship Id="rId7" Type="http://schemas.openxmlformats.org/officeDocument/2006/relationships/image" Target="../media/image58.gif"/><Relationship Id="rId12" Type="http://schemas.openxmlformats.org/officeDocument/2006/relationships/image" Target="../media/image63.gif"/><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image" Target="../media/image57.gif"/><Relationship Id="rId11" Type="http://schemas.openxmlformats.org/officeDocument/2006/relationships/image" Target="../media/image62.gif"/><Relationship Id="rId5" Type="http://schemas.openxmlformats.org/officeDocument/2006/relationships/image" Target="../media/image56.gif"/><Relationship Id="rId10" Type="http://schemas.openxmlformats.org/officeDocument/2006/relationships/image" Target="../media/image61.gif"/><Relationship Id="rId4" Type="http://schemas.openxmlformats.org/officeDocument/2006/relationships/image" Target="../media/image22.png"/><Relationship Id="rId9" Type="http://schemas.openxmlformats.org/officeDocument/2006/relationships/image" Target="../media/image60.gif"/></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9.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47.png"/><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image" Target="../media/image71.jpg"/><Relationship Id="rId7" Type="http://schemas.openxmlformats.org/officeDocument/2006/relationships/audio" Target="../media/audio64.wav"/><Relationship Id="rId2" Type="http://schemas.openxmlformats.org/officeDocument/2006/relationships/notesSlide" Target="../notesSlides/notesSlide33.xml"/><Relationship Id="rId1" Type="http://schemas.openxmlformats.org/officeDocument/2006/relationships/slideLayout" Target="../slideLayouts/slideLayout85.xml"/><Relationship Id="rId6" Type="http://schemas.openxmlformats.org/officeDocument/2006/relationships/audio" Target="../media/audio63.wav"/><Relationship Id="rId5" Type="http://schemas.openxmlformats.org/officeDocument/2006/relationships/audio" Target="../media/audio62.wav"/><Relationship Id="rId10" Type="http://schemas.openxmlformats.org/officeDocument/2006/relationships/audio" Target="../media/audio67.wav"/><Relationship Id="rId4" Type="http://schemas.openxmlformats.org/officeDocument/2006/relationships/audio" Target="../media/audio61.wav"/><Relationship Id="rId9" Type="http://schemas.openxmlformats.org/officeDocument/2006/relationships/audio" Target="../media/audio66.wav"/></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audio" Target="../media/audio71.wav"/><Relationship Id="rId18" Type="http://schemas.openxmlformats.org/officeDocument/2006/relationships/audio" Target="../media/audio76.wav"/><Relationship Id="rId3" Type="http://schemas.openxmlformats.org/officeDocument/2006/relationships/slideLayout" Target="../slideLayouts/slideLayout58.xml"/><Relationship Id="rId7" Type="http://schemas.openxmlformats.org/officeDocument/2006/relationships/image" Target="../media/image72.png"/><Relationship Id="rId12" Type="http://schemas.openxmlformats.org/officeDocument/2006/relationships/audio" Target="../media/audio70.wav"/><Relationship Id="rId17" Type="http://schemas.openxmlformats.org/officeDocument/2006/relationships/audio" Target="../media/audio75.wav"/><Relationship Id="rId2" Type="http://schemas.openxmlformats.org/officeDocument/2006/relationships/audio" Target="../media/media7.wav"/><Relationship Id="rId16" Type="http://schemas.openxmlformats.org/officeDocument/2006/relationships/audio" Target="../media/audio74.wav"/><Relationship Id="rId1" Type="http://schemas.microsoft.com/office/2007/relationships/media" Target="../media/media7.wav"/><Relationship Id="rId6" Type="http://schemas.openxmlformats.org/officeDocument/2006/relationships/image" Target="../media/image52.png"/><Relationship Id="rId11" Type="http://schemas.openxmlformats.org/officeDocument/2006/relationships/audio" Target="../media/audio69.wav"/><Relationship Id="rId5" Type="http://schemas.openxmlformats.org/officeDocument/2006/relationships/image" Target="../media/image4.jpg"/><Relationship Id="rId15" Type="http://schemas.openxmlformats.org/officeDocument/2006/relationships/audio" Target="../media/audio73.wav"/><Relationship Id="rId10" Type="http://schemas.openxmlformats.org/officeDocument/2006/relationships/audio" Target="../media/audio68.wav"/><Relationship Id="rId19" Type="http://schemas.openxmlformats.org/officeDocument/2006/relationships/image" Target="../media/image75.png"/><Relationship Id="rId4" Type="http://schemas.openxmlformats.org/officeDocument/2006/relationships/notesSlide" Target="../notesSlides/notesSlide38.xml"/><Relationship Id="rId9" Type="http://schemas.openxmlformats.org/officeDocument/2006/relationships/image" Target="../media/image74.gif"/><Relationship Id="rId14" Type="http://schemas.openxmlformats.org/officeDocument/2006/relationships/audio" Target="../media/audio72.wav"/></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4.gif"/><Relationship Id="rId2" Type="http://schemas.openxmlformats.org/officeDocument/2006/relationships/notesSlide" Target="../notesSlides/notesSlide39.xml"/><Relationship Id="rId1" Type="http://schemas.openxmlformats.org/officeDocument/2006/relationships/slideLayout" Target="../slideLayouts/slideLayout5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18" Type="http://schemas.openxmlformats.org/officeDocument/2006/relationships/image" Target="../media/image90.jpg"/><Relationship Id="rId3" Type="http://schemas.openxmlformats.org/officeDocument/2006/relationships/image" Target="../media/image55.png"/><Relationship Id="rId7" Type="http://schemas.openxmlformats.org/officeDocument/2006/relationships/image" Target="../media/image80.png"/><Relationship Id="rId12" Type="http://schemas.openxmlformats.org/officeDocument/2006/relationships/image" Target="../media/image84.gif"/><Relationship Id="rId17" Type="http://schemas.openxmlformats.org/officeDocument/2006/relationships/image" Target="../media/image89.png"/><Relationship Id="rId2" Type="http://schemas.openxmlformats.org/officeDocument/2006/relationships/notesSlide" Target="../notesSlides/notesSlide41.xml"/><Relationship Id="rId16" Type="http://schemas.openxmlformats.org/officeDocument/2006/relationships/image" Target="../media/image88.gif"/><Relationship Id="rId1" Type="http://schemas.openxmlformats.org/officeDocument/2006/relationships/slideLayout" Target="../slideLayouts/slideLayout39.xml"/><Relationship Id="rId6" Type="http://schemas.openxmlformats.org/officeDocument/2006/relationships/image" Target="../media/image67.png"/><Relationship Id="rId11" Type="http://schemas.openxmlformats.org/officeDocument/2006/relationships/image" Target="../media/image41.png"/><Relationship Id="rId5" Type="http://schemas.openxmlformats.org/officeDocument/2006/relationships/image" Target="../media/image79.png"/><Relationship Id="rId15" Type="http://schemas.openxmlformats.org/officeDocument/2006/relationships/image" Target="../media/image87.gif"/><Relationship Id="rId10" Type="http://schemas.openxmlformats.org/officeDocument/2006/relationships/image" Target="../media/image83.png"/><Relationship Id="rId4" Type="http://schemas.openxmlformats.org/officeDocument/2006/relationships/image" Target="../media/image66.png"/><Relationship Id="rId9" Type="http://schemas.openxmlformats.org/officeDocument/2006/relationships/image" Target="../media/image82.png"/><Relationship Id="rId1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58.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58.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58.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58.xml"/><Relationship Id="rId5" Type="http://schemas.openxmlformats.org/officeDocument/2006/relationships/image" Target="../media/image91.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hyperlink" Target="https://ncelp.org/professional-development/" TargetMode="External"/><Relationship Id="rId3" Type="http://schemas.openxmlformats.org/officeDocument/2006/relationships/image" Target="../media/image5.png"/><Relationship Id="rId7" Type="http://schemas.openxmlformats.org/officeDocument/2006/relationships/hyperlink" Target="https://rachelhawkes.com/"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ncelp.org/news-events/" TargetMode="External"/><Relationship Id="rId5" Type="http://schemas.openxmlformats.org/officeDocument/2006/relationships/image" Target="../media/image7.png"/><Relationship Id="rId4" Type="http://schemas.openxmlformats.org/officeDocument/2006/relationships/image" Target="../media/image6.gif"/><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56445" y="-15658"/>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194512" y="1384341"/>
            <a:ext cx="9445434" cy="2387600"/>
          </a:xfrm>
        </p:spPr>
        <p:txBody>
          <a:bodyPr>
            <a:normAutofit/>
          </a:bodyPr>
          <a:lstStyle/>
          <a:p>
            <a:pPr lvl="0" algn="l">
              <a:lnSpc>
                <a:spcPct val="100000"/>
              </a:lnSpc>
              <a:spcBef>
                <a:spcPts val="0"/>
              </a:spcBef>
            </a:pPr>
            <a:r>
              <a:rPr lang="en-GB" sz="4000" b="1" dirty="0">
                <a:solidFill>
                  <a:prstClr val="white"/>
                </a:solidFill>
                <a:ea typeface="+mn-ea"/>
                <a:cs typeface="+mn-cs"/>
              </a:rPr>
              <a:t>What? When? How? Why? </a:t>
            </a:r>
            <a:br>
              <a:rPr lang="en-GB" sz="4000" b="1" dirty="0">
                <a:solidFill>
                  <a:prstClr val="white"/>
                </a:solidFill>
                <a:ea typeface="+mn-ea"/>
                <a:cs typeface="+mn-cs"/>
              </a:rPr>
            </a:br>
            <a:r>
              <a:rPr lang="en-GB" sz="4000" b="1" dirty="0">
                <a:solidFill>
                  <a:prstClr val="white"/>
                </a:solidFill>
                <a:ea typeface="+mn-ea"/>
                <a:cs typeface="+mn-cs"/>
              </a:rPr>
              <a:t>Teaching students to ask questions</a:t>
            </a:r>
            <a:br>
              <a:rPr lang="en-GB" sz="4000" b="1" dirty="0">
                <a:solidFill>
                  <a:prstClr val="white"/>
                </a:solidFill>
                <a:ea typeface="+mn-ea"/>
                <a:cs typeface="+mn-cs"/>
              </a:rPr>
            </a:br>
            <a:endParaRPr lang="en-GB" dirty="0"/>
          </a:p>
        </p:txBody>
      </p:sp>
      <p:sp>
        <p:nvSpPr>
          <p:cNvPr id="3" name="Subtitle 2"/>
          <p:cNvSpPr>
            <a:spLocks noGrp="1"/>
          </p:cNvSpPr>
          <p:nvPr>
            <p:ph type="subTitle" idx="1"/>
          </p:nvPr>
        </p:nvSpPr>
        <p:spPr>
          <a:xfrm>
            <a:off x="123982" y="3230498"/>
            <a:ext cx="7652772" cy="1655762"/>
          </a:xfrm>
        </p:spPr>
        <p:txBody>
          <a:bodyPr/>
          <a:lstStyle/>
          <a:p>
            <a:pPr lvl="0" algn="l">
              <a:lnSpc>
                <a:spcPct val="100000"/>
              </a:lnSpc>
              <a:spcBef>
                <a:spcPts val="0"/>
              </a:spcBef>
            </a:pPr>
            <a:r>
              <a:rPr lang="en-GB" dirty="0">
                <a:solidFill>
                  <a:prstClr val="white"/>
                </a:solidFill>
              </a:rPr>
              <a:t>The Language Show 2021</a:t>
            </a:r>
          </a:p>
          <a:p>
            <a:endParaRPr lang="en-GB" dirty="0"/>
          </a:p>
        </p:txBody>
      </p:sp>
      <p:sp>
        <p:nvSpPr>
          <p:cNvPr id="6" name="TextBox 5"/>
          <p:cNvSpPr txBox="1"/>
          <p:nvPr/>
        </p:nvSpPr>
        <p:spPr>
          <a:xfrm>
            <a:off x="0" y="6190975"/>
            <a:ext cx="4294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Presenter: Rachel Hawkes</a:t>
            </a: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Date updated: 06/11/21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Picture 10" descr="Logo&#10;&#10;Description automatically generated">
            <a:extLst>
              <a:ext uri="{FF2B5EF4-FFF2-40B4-BE49-F238E27FC236}">
                <a16:creationId xmlns:a16="http://schemas.microsoft.com/office/drawing/2014/main" id="{01F9281F-A96B-4A18-B374-7C76781CF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12" y="4848339"/>
            <a:ext cx="1062239" cy="1357745"/>
          </a:xfrm>
          <a:prstGeom prst="rect">
            <a:avLst/>
          </a:prstGeom>
        </p:spPr>
      </p:pic>
      <p:pic>
        <p:nvPicPr>
          <p:cNvPr id="13" name="Picture 12">
            <a:extLst>
              <a:ext uri="{FF2B5EF4-FFF2-40B4-BE49-F238E27FC236}">
                <a16:creationId xmlns:a16="http://schemas.microsoft.com/office/drawing/2014/main" id="{971EEEA6-C2D1-4344-AAC4-9362B0D07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662" y="-828054"/>
            <a:ext cx="7693819" cy="3505504"/>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386137" y="0"/>
            <a:ext cx="10515600" cy="1325563"/>
          </a:xfrm>
        </p:spPr>
        <p:txBody>
          <a:bodyPr anchor="ctr">
            <a:normAutofit/>
          </a:bodyPr>
          <a:lstStyle/>
          <a:p>
            <a:r>
              <a:rPr lang="en-GB" dirty="0"/>
              <a:t>Current issues</a:t>
            </a:r>
          </a:p>
        </p:txBody>
      </p:sp>
      <p:sp>
        <p:nvSpPr>
          <p:cNvPr id="5" name="Rectangle 4">
            <a:extLst>
              <a:ext uri="{FF2B5EF4-FFF2-40B4-BE49-F238E27FC236}">
                <a16:creationId xmlns:a16="http://schemas.microsoft.com/office/drawing/2014/main" id="{6AEB7E9F-EA8C-4C46-B251-4986A5846AAF}"/>
              </a:ext>
            </a:extLst>
          </p:cNvPr>
          <p:cNvSpPr/>
          <p:nvPr/>
        </p:nvSpPr>
        <p:spPr>
          <a:xfrm rot="20904177">
            <a:off x="2660690" y="5464179"/>
            <a:ext cx="3850734" cy="461665"/>
          </a:xfrm>
          <a:prstGeom prst="rect">
            <a:avLst/>
          </a:prstGeom>
        </p:spPr>
        <p:txBody>
          <a:bodyPr wrap="none">
            <a:spAutoFit/>
          </a:bodyPr>
          <a:lstStyle/>
          <a:p>
            <a:r>
              <a:rPr lang="es-ES_tradnl" sz="2400" dirty="0" err="1">
                <a:solidFill>
                  <a:srgbClr val="002060"/>
                </a:solidFill>
                <a:latin typeface="Century Gothic" panose="020B0502020202020204" pitchFamily="34" charset="0"/>
              </a:rPr>
              <a:t>Comment</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t’appelles</a:t>
            </a:r>
            <a:r>
              <a:rPr lang="es-ES_tradnl" sz="2400" dirty="0">
                <a:solidFill>
                  <a:srgbClr val="002060"/>
                </a:solidFill>
                <a:latin typeface="Century Gothic" panose="020B0502020202020204" pitchFamily="34" charset="0"/>
              </a:rPr>
              <a:t>-tu?</a:t>
            </a:r>
            <a:endParaRPr lang="en-GB" sz="2400" dirty="0">
              <a:solidFill>
                <a:srgbClr val="002060"/>
              </a:solidFill>
              <a:latin typeface="Century Gothic" panose="020B0502020202020204" pitchFamily="34" charset="0"/>
            </a:endParaRPr>
          </a:p>
        </p:txBody>
      </p:sp>
      <p:sp>
        <p:nvSpPr>
          <p:cNvPr id="6" name="Rectangle 5">
            <a:extLst>
              <a:ext uri="{FF2B5EF4-FFF2-40B4-BE49-F238E27FC236}">
                <a16:creationId xmlns:a16="http://schemas.microsoft.com/office/drawing/2014/main" id="{966AAB1D-7265-466F-B4A1-A6D4FB9B4604}"/>
              </a:ext>
            </a:extLst>
          </p:cNvPr>
          <p:cNvSpPr/>
          <p:nvPr/>
        </p:nvSpPr>
        <p:spPr>
          <a:xfrm rot="487005">
            <a:off x="9151598" y="5464180"/>
            <a:ext cx="2845651" cy="461665"/>
          </a:xfrm>
          <a:prstGeom prst="rect">
            <a:avLst/>
          </a:prstGeom>
        </p:spPr>
        <p:txBody>
          <a:bodyPr wrap="none">
            <a:spAutoFit/>
          </a:bodyPr>
          <a:lstStyle/>
          <a:p>
            <a:r>
              <a:rPr lang="es-ES_tradnl" sz="2400" dirty="0" err="1">
                <a:solidFill>
                  <a:srgbClr val="002060"/>
                </a:solidFill>
                <a:latin typeface="Century Gothic" panose="020B0502020202020204" pitchFamily="34" charset="0"/>
              </a:rPr>
              <a:t>Comment</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ça</a:t>
            </a:r>
            <a:r>
              <a:rPr lang="es-ES_tradnl" sz="2400" dirty="0">
                <a:solidFill>
                  <a:srgbClr val="002060"/>
                </a:solidFill>
                <a:latin typeface="Century Gothic" panose="020B0502020202020204" pitchFamily="34" charset="0"/>
              </a:rPr>
              <a:t> va?</a:t>
            </a:r>
            <a:endParaRPr lang="en-GB" sz="2400"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6E308CCE-C50E-4988-B1F2-0A26D6B96835}"/>
              </a:ext>
            </a:extLst>
          </p:cNvPr>
          <p:cNvSpPr/>
          <p:nvPr/>
        </p:nvSpPr>
        <p:spPr>
          <a:xfrm>
            <a:off x="3985223" y="4234286"/>
            <a:ext cx="2674286" cy="461665"/>
          </a:xfrm>
          <a:prstGeom prst="rect">
            <a:avLst/>
          </a:prstGeom>
        </p:spPr>
        <p:txBody>
          <a:bodyPr wrap="square">
            <a:spAutoFit/>
          </a:bodyPr>
          <a:lstStyle/>
          <a:p>
            <a:pPr algn="ctr"/>
            <a:r>
              <a:rPr lang="es-ES_tradnl" sz="2400" dirty="0">
                <a:solidFill>
                  <a:srgbClr val="002060"/>
                </a:solidFill>
                <a:latin typeface="Century Gothic" panose="020B0502020202020204" pitchFamily="34" charset="0"/>
              </a:rPr>
              <a:t>Tu es </a:t>
            </a:r>
            <a:r>
              <a:rPr lang="es-ES_tradnl" sz="2400" dirty="0" err="1">
                <a:solidFill>
                  <a:srgbClr val="002060"/>
                </a:solidFill>
                <a:latin typeface="Century Gothic" panose="020B0502020202020204" pitchFamily="34" charset="0"/>
              </a:rPr>
              <a:t>comment</a:t>
            </a:r>
            <a:r>
              <a:rPr lang="es-ES_tradnl" sz="2400"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80F514DC-488E-4F74-8DCF-B202BA4594B4}"/>
              </a:ext>
            </a:extLst>
          </p:cNvPr>
          <p:cNvSpPr/>
          <p:nvPr/>
        </p:nvSpPr>
        <p:spPr>
          <a:xfrm rot="534095">
            <a:off x="6282874" y="5513036"/>
            <a:ext cx="2593980" cy="461665"/>
          </a:xfrm>
          <a:prstGeom prst="rect">
            <a:avLst/>
          </a:prstGeom>
        </p:spPr>
        <p:txBody>
          <a:bodyPr wrap="none">
            <a:spAutoFit/>
          </a:bodyPr>
          <a:lstStyle/>
          <a:p>
            <a:pPr lvl="0"/>
            <a:r>
              <a:rPr lang="en-GB" sz="2400" dirty="0" err="1">
                <a:solidFill>
                  <a:srgbClr val="002060"/>
                </a:solidFill>
                <a:latin typeface="Century Gothic" panose="020B0502020202020204" pitchFamily="34" charset="0"/>
              </a:rPr>
              <a:t>Quel</a:t>
            </a:r>
            <a:r>
              <a:rPr lang="en-GB" sz="2400" dirty="0">
                <a:solidFill>
                  <a:srgbClr val="002060"/>
                </a:solidFill>
                <a:latin typeface="Century Gothic" panose="020B0502020202020204" pitchFamily="34" charset="0"/>
              </a:rPr>
              <a:t> age as-</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a:t>
            </a:r>
          </a:p>
        </p:txBody>
      </p:sp>
      <p:sp>
        <p:nvSpPr>
          <p:cNvPr id="9" name="Rectangle 8">
            <a:extLst>
              <a:ext uri="{FF2B5EF4-FFF2-40B4-BE49-F238E27FC236}">
                <a16:creationId xmlns:a16="http://schemas.microsoft.com/office/drawing/2014/main" id="{3F743DF3-0AF7-409B-B3EB-7823642AFD78}"/>
              </a:ext>
            </a:extLst>
          </p:cNvPr>
          <p:cNvSpPr/>
          <p:nvPr/>
        </p:nvSpPr>
        <p:spPr>
          <a:xfrm rot="21037660">
            <a:off x="391810" y="5125867"/>
            <a:ext cx="4782078" cy="461665"/>
          </a:xfrm>
          <a:prstGeom prst="rect">
            <a:avLst/>
          </a:prstGeom>
        </p:spPr>
        <p:txBody>
          <a:bodyPr wrap="none">
            <a:spAutoFit/>
          </a:bodyPr>
          <a:lstStyle/>
          <a:p>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quand</a:t>
            </a:r>
            <a:r>
              <a:rPr lang="en-GB" sz="2400" dirty="0">
                <a:solidFill>
                  <a:srgbClr val="002060"/>
                </a:solidFill>
                <a:latin typeface="Century Gothic" panose="020B0502020202020204" pitchFamily="34" charset="0"/>
              </a:rPr>
              <a:t>, ton </a:t>
            </a:r>
            <a:r>
              <a:rPr lang="en-GB" sz="2400" dirty="0" err="1">
                <a:solidFill>
                  <a:srgbClr val="002060"/>
                </a:solidFill>
                <a:latin typeface="Century Gothic" panose="020B0502020202020204" pitchFamily="34" charset="0"/>
              </a:rPr>
              <a:t>anniversaire</a:t>
            </a:r>
            <a:r>
              <a:rPr lang="en-GB" sz="2400" dirty="0">
                <a:solidFill>
                  <a:srgbClr val="002060"/>
                </a:solidFill>
                <a:latin typeface="Century Gothic" panose="020B0502020202020204" pitchFamily="34" charset="0"/>
              </a:rPr>
              <a:t>?</a:t>
            </a:r>
          </a:p>
        </p:txBody>
      </p:sp>
      <p:sp>
        <p:nvSpPr>
          <p:cNvPr id="10" name="Rectangle 9">
            <a:extLst>
              <a:ext uri="{FF2B5EF4-FFF2-40B4-BE49-F238E27FC236}">
                <a16:creationId xmlns:a16="http://schemas.microsoft.com/office/drawing/2014/main" id="{DD22FC31-081D-4452-8FE8-CF38B16F06B4}"/>
              </a:ext>
            </a:extLst>
          </p:cNvPr>
          <p:cNvSpPr/>
          <p:nvPr/>
        </p:nvSpPr>
        <p:spPr>
          <a:xfrm>
            <a:off x="471968" y="4133525"/>
            <a:ext cx="2810385" cy="461665"/>
          </a:xfrm>
          <a:prstGeom prst="rect">
            <a:avLst/>
          </a:prstGeom>
        </p:spPr>
        <p:txBody>
          <a:bodyPr wrap="none">
            <a:spAutoFit/>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aimes</a:t>
            </a:r>
            <a:r>
              <a:rPr lang="en-GB" sz="2400" dirty="0">
                <a:solidFill>
                  <a:srgbClr val="002060"/>
                </a:solidFill>
                <a:latin typeface="Century Gothic" panose="020B0502020202020204" pitchFamily="34" charset="0"/>
              </a:rPr>
              <a:t> le sport?</a:t>
            </a:r>
          </a:p>
        </p:txBody>
      </p:sp>
      <p:sp>
        <p:nvSpPr>
          <p:cNvPr id="11" name="Rectangle 10">
            <a:extLst>
              <a:ext uri="{FF2B5EF4-FFF2-40B4-BE49-F238E27FC236}">
                <a16:creationId xmlns:a16="http://schemas.microsoft.com/office/drawing/2014/main" id="{990E2091-CCF3-478A-8719-A3889EEE895C}"/>
              </a:ext>
            </a:extLst>
          </p:cNvPr>
          <p:cNvSpPr/>
          <p:nvPr/>
        </p:nvSpPr>
        <p:spPr>
          <a:xfrm rot="365744">
            <a:off x="7864603" y="4617742"/>
            <a:ext cx="4011034" cy="461665"/>
          </a:xfrm>
          <a:prstGeom prst="rect">
            <a:avLst/>
          </a:prstGeom>
        </p:spPr>
        <p:txBody>
          <a:bodyPr wrap="none">
            <a:spAutoFit/>
          </a:bodyPr>
          <a:lstStyle/>
          <a:p>
            <a:r>
              <a:rPr lang="de-DE" sz="2400" dirty="0">
                <a:solidFill>
                  <a:srgbClr val="002060"/>
                </a:solidFill>
                <a:latin typeface="Century Gothic" panose="020B0502020202020204" pitchFamily="34" charset="0"/>
              </a:rPr>
              <a:t>As-tu des freres et soeurs?</a:t>
            </a:r>
            <a:endParaRPr lang="en-GB" sz="2400" dirty="0">
              <a:solidFill>
                <a:srgbClr val="002060"/>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D6C23686-50D0-443E-A305-2995B2035781}"/>
              </a:ext>
            </a:extLst>
          </p:cNvPr>
          <p:cNvSpPr/>
          <p:nvPr/>
        </p:nvSpPr>
        <p:spPr>
          <a:xfrm>
            <a:off x="1164475" y="1142906"/>
            <a:ext cx="2623693" cy="702603"/>
          </a:xfrm>
          <a:prstGeom prst="round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Intonation (SV)</a:t>
            </a:r>
          </a:p>
        </p:txBody>
      </p:sp>
      <p:sp>
        <p:nvSpPr>
          <p:cNvPr id="13" name="Rectangle: Rounded Corners 12">
            <a:extLst>
              <a:ext uri="{FF2B5EF4-FFF2-40B4-BE49-F238E27FC236}">
                <a16:creationId xmlns:a16="http://schemas.microsoft.com/office/drawing/2014/main" id="{EDEA7C9B-7859-44F9-BE6C-2030ACF42993}"/>
              </a:ext>
            </a:extLst>
          </p:cNvPr>
          <p:cNvSpPr/>
          <p:nvPr/>
        </p:nvSpPr>
        <p:spPr>
          <a:xfrm>
            <a:off x="4586057" y="1161693"/>
            <a:ext cx="2623693" cy="693844"/>
          </a:xfrm>
          <a:prstGeom prst="round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Intonation + </a:t>
            </a:r>
            <a:r>
              <a:rPr lang="en-GB" sz="2400" b="1" dirty="0" err="1">
                <a:solidFill>
                  <a:srgbClr val="002060"/>
                </a:solidFill>
                <a:latin typeface="Century Gothic" panose="020B0502020202020204" pitchFamily="34" charset="0"/>
              </a:rPr>
              <a:t>wh</a:t>
            </a:r>
            <a:r>
              <a:rPr lang="en-GB" sz="2400" b="1" dirty="0">
                <a:solidFill>
                  <a:srgbClr val="002060"/>
                </a:solidFill>
                <a:latin typeface="Century Gothic" panose="020B0502020202020204" pitchFamily="34" charset="0"/>
              </a:rPr>
              <a:t>- word final</a:t>
            </a:r>
          </a:p>
        </p:txBody>
      </p:sp>
      <p:sp>
        <p:nvSpPr>
          <p:cNvPr id="14" name="Rectangle: Rounded Corners 13">
            <a:extLst>
              <a:ext uri="{FF2B5EF4-FFF2-40B4-BE49-F238E27FC236}">
                <a16:creationId xmlns:a16="http://schemas.microsoft.com/office/drawing/2014/main" id="{BA0C2F9F-C5DA-4A1F-89E6-A851C7F07474}"/>
              </a:ext>
            </a:extLst>
          </p:cNvPr>
          <p:cNvSpPr/>
          <p:nvPr/>
        </p:nvSpPr>
        <p:spPr>
          <a:xfrm>
            <a:off x="8278044" y="1149074"/>
            <a:ext cx="3295793" cy="702603"/>
          </a:xfrm>
          <a:prstGeom prst="round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Intonation + fronted wh-word (SV)</a:t>
            </a:r>
          </a:p>
        </p:txBody>
      </p:sp>
      <p:sp>
        <p:nvSpPr>
          <p:cNvPr id="15" name="Rectangle: Rounded Corners 14">
            <a:extLst>
              <a:ext uri="{FF2B5EF4-FFF2-40B4-BE49-F238E27FC236}">
                <a16:creationId xmlns:a16="http://schemas.microsoft.com/office/drawing/2014/main" id="{CD4F7A3D-9414-4F09-8DE8-2F88777FDE80}"/>
              </a:ext>
            </a:extLst>
          </p:cNvPr>
          <p:cNvSpPr/>
          <p:nvPr/>
        </p:nvSpPr>
        <p:spPr>
          <a:xfrm>
            <a:off x="2577702" y="2983284"/>
            <a:ext cx="2623693" cy="702603"/>
          </a:xfrm>
          <a:prstGeom prst="round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Inversion (VS)</a:t>
            </a:r>
          </a:p>
        </p:txBody>
      </p:sp>
      <p:sp>
        <p:nvSpPr>
          <p:cNvPr id="16" name="Rectangle: Rounded Corners 15">
            <a:extLst>
              <a:ext uri="{FF2B5EF4-FFF2-40B4-BE49-F238E27FC236}">
                <a16:creationId xmlns:a16="http://schemas.microsoft.com/office/drawing/2014/main" id="{E02D5608-C2CD-4563-8319-EFB69077E93A}"/>
              </a:ext>
            </a:extLst>
          </p:cNvPr>
          <p:cNvSpPr/>
          <p:nvPr/>
        </p:nvSpPr>
        <p:spPr>
          <a:xfrm>
            <a:off x="6666359" y="2974483"/>
            <a:ext cx="2623693" cy="702603"/>
          </a:xfrm>
          <a:prstGeom prst="round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Inversion + wh-word (VS)</a:t>
            </a:r>
          </a:p>
        </p:txBody>
      </p:sp>
      <p:sp>
        <p:nvSpPr>
          <p:cNvPr id="17" name="Rectangle: Rounded Corners 16">
            <a:extLst>
              <a:ext uri="{FF2B5EF4-FFF2-40B4-BE49-F238E27FC236}">
                <a16:creationId xmlns:a16="http://schemas.microsoft.com/office/drawing/2014/main" id="{1AAFED0F-8EE4-4A78-9271-51621BA069CD}"/>
              </a:ext>
            </a:extLst>
          </p:cNvPr>
          <p:cNvSpPr/>
          <p:nvPr/>
        </p:nvSpPr>
        <p:spPr>
          <a:xfrm>
            <a:off x="2572500" y="4430137"/>
            <a:ext cx="2623693" cy="702603"/>
          </a:xfrm>
          <a:prstGeom prst="round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Est-</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que… (SV)</a:t>
            </a:r>
          </a:p>
        </p:txBody>
      </p:sp>
      <p:sp>
        <p:nvSpPr>
          <p:cNvPr id="18" name="Rectangle: Rounded Corners 17">
            <a:extLst>
              <a:ext uri="{FF2B5EF4-FFF2-40B4-BE49-F238E27FC236}">
                <a16:creationId xmlns:a16="http://schemas.microsoft.com/office/drawing/2014/main" id="{61AD69D1-74B7-4275-9358-E3EB8A8498CB}"/>
              </a:ext>
            </a:extLst>
          </p:cNvPr>
          <p:cNvSpPr/>
          <p:nvPr/>
        </p:nvSpPr>
        <p:spPr>
          <a:xfrm>
            <a:off x="6666358" y="4430136"/>
            <a:ext cx="2623693" cy="702603"/>
          </a:xfrm>
          <a:prstGeom prst="round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Est-</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que + wh-word (SV)</a:t>
            </a:r>
          </a:p>
        </p:txBody>
      </p:sp>
      <p:sp>
        <p:nvSpPr>
          <p:cNvPr id="19" name="Rectangle 18">
            <a:extLst>
              <a:ext uri="{FF2B5EF4-FFF2-40B4-BE49-F238E27FC236}">
                <a16:creationId xmlns:a16="http://schemas.microsoft.com/office/drawing/2014/main" id="{B022AA98-3F15-4962-81B4-4D7145ED7614}"/>
              </a:ext>
            </a:extLst>
          </p:cNvPr>
          <p:cNvSpPr/>
          <p:nvPr/>
        </p:nvSpPr>
        <p:spPr>
          <a:xfrm>
            <a:off x="1103572" y="1860786"/>
            <a:ext cx="2810385" cy="461665"/>
          </a:xfrm>
          <a:prstGeom prst="rect">
            <a:avLst/>
          </a:prstGeom>
        </p:spPr>
        <p:txBody>
          <a:bodyPr wrap="none">
            <a:spAutoFit/>
          </a:bodyPr>
          <a:lstStyle/>
          <a:p>
            <a:r>
              <a:rPr lang="en-GB" sz="2400" dirty="0">
                <a:solidFill>
                  <a:srgbClr val="EE6000"/>
                </a:solidFill>
                <a:latin typeface="Century Gothic" panose="020B0502020202020204" pitchFamily="34" charset="0"/>
              </a:rPr>
              <a:t>Tu </a:t>
            </a:r>
            <a:r>
              <a:rPr lang="en-GB" sz="2400" dirty="0" err="1">
                <a:solidFill>
                  <a:srgbClr val="EE6000"/>
                </a:solidFill>
                <a:latin typeface="Century Gothic" panose="020B0502020202020204" pitchFamily="34" charset="0"/>
              </a:rPr>
              <a:t>aimes</a:t>
            </a:r>
            <a:r>
              <a:rPr lang="en-GB" sz="2400" dirty="0">
                <a:solidFill>
                  <a:srgbClr val="EE6000"/>
                </a:solidFill>
                <a:latin typeface="Century Gothic" panose="020B0502020202020204" pitchFamily="34" charset="0"/>
              </a:rPr>
              <a:t> le sport?</a:t>
            </a:r>
          </a:p>
        </p:txBody>
      </p:sp>
      <p:sp>
        <p:nvSpPr>
          <p:cNvPr id="20" name="Rectangle 19">
            <a:extLst>
              <a:ext uri="{FF2B5EF4-FFF2-40B4-BE49-F238E27FC236}">
                <a16:creationId xmlns:a16="http://schemas.microsoft.com/office/drawing/2014/main" id="{C77495F3-6723-499A-A82B-90D3693B5A33}"/>
              </a:ext>
            </a:extLst>
          </p:cNvPr>
          <p:cNvSpPr/>
          <p:nvPr/>
        </p:nvSpPr>
        <p:spPr>
          <a:xfrm>
            <a:off x="4593868" y="1884102"/>
            <a:ext cx="2674286" cy="461665"/>
          </a:xfrm>
          <a:prstGeom prst="rect">
            <a:avLst/>
          </a:prstGeom>
        </p:spPr>
        <p:txBody>
          <a:bodyPr wrap="square">
            <a:spAutoFit/>
          </a:bodyPr>
          <a:lstStyle/>
          <a:p>
            <a:pPr algn="ctr"/>
            <a:r>
              <a:rPr lang="es-ES_tradnl" sz="2400" dirty="0">
                <a:solidFill>
                  <a:srgbClr val="EE6000"/>
                </a:solidFill>
                <a:latin typeface="Century Gothic" panose="020B0502020202020204" pitchFamily="34" charset="0"/>
              </a:rPr>
              <a:t>Tu es </a:t>
            </a:r>
            <a:r>
              <a:rPr lang="es-ES_tradnl" sz="2400" dirty="0" err="1">
                <a:solidFill>
                  <a:srgbClr val="EE6000"/>
                </a:solidFill>
                <a:latin typeface="Century Gothic" panose="020B0502020202020204" pitchFamily="34" charset="0"/>
              </a:rPr>
              <a:t>comment</a:t>
            </a:r>
            <a:r>
              <a:rPr lang="es-ES_tradnl" sz="2400" dirty="0">
                <a:solidFill>
                  <a:srgbClr val="EE6000"/>
                </a:solidFill>
                <a:latin typeface="Century Gothic" panose="020B0502020202020204" pitchFamily="34" charset="0"/>
              </a:rPr>
              <a:t>?</a:t>
            </a:r>
            <a:endParaRPr lang="en-GB" sz="2400" dirty="0">
              <a:solidFill>
                <a:srgbClr val="EE6000"/>
              </a:solidFill>
              <a:latin typeface="Century Gothic" panose="020B0502020202020204" pitchFamily="34" charset="0"/>
            </a:endParaRPr>
          </a:p>
        </p:txBody>
      </p:sp>
      <p:sp>
        <p:nvSpPr>
          <p:cNvPr id="21" name="Rectangle 20">
            <a:extLst>
              <a:ext uri="{FF2B5EF4-FFF2-40B4-BE49-F238E27FC236}">
                <a16:creationId xmlns:a16="http://schemas.microsoft.com/office/drawing/2014/main" id="{73FBED14-F534-4139-990A-87C7FCA2BADC}"/>
              </a:ext>
            </a:extLst>
          </p:cNvPr>
          <p:cNvSpPr/>
          <p:nvPr/>
        </p:nvSpPr>
        <p:spPr>
          <a:xfrm>
            <a:off x="8574070" y="1898258"/>
            <a:ext cx="2845651" cy="461665"/>
          </a:xfrm>
          <a:prstGeom prst="rect">
            <a:avLst/>
          </a:prstGeom>
        </p:spPr>
        <p:txBody>
          <a:bodyPr wrap="none">
            <a:spAutoFit/>
          </a:bodyPr>
          <a:lstStyle/>
          <a:p>
            <a:r>
              <a:rPr lang="es-ES_tradnl" sz="2400" dirty="0" err="1">
                <a:solidFill>
                  <a:srgbClr val="EE6000"/>
                </a:solidFill>
                <a:latin typeface="Century Gothic" panose="020B0502020202020204" pitchFamily="34" charset="0"/>
              </a:rPr>
              <a:t>Comment</a:t>
            </a:r>
            <a:r>
              <a:rPr lang="es-ES_tradnl" sz="2400" dirty="0">
                <a:solidFill>
                  <a:srgbClr val="EE6000"/>
                </a:solidFill>
                <a:latin typeface="Century Gothic" panose="020B0502020202020204" pitchFamily="34" charset="0"/>
              </a:rPr>
              <a:t> </a:t>
            </a:r>
            <a:r>
              <a:rPr lang="es-ES_tradnl" sz="2400" dirty="0" err="1">
                <a:solidFill>
                  <a:srgbClr val="EE6000"/>
                </a:solidFill>
                <a:latin typeface="Century Gothic" panose="020B0502020202020204" pitchFamily="34" charset="0"/>
              </a:rPr>
              <a:t>ça</a:t>
            </a:r>
            <a:r>
              <a:rPr lang="es-ES_tradnl" sz="2400" dirty="0">
                <a:solidFill>
                  <a:srgbClr val="EE6000"/>
                </a:solidFill>
                <a:latin typeface="Century Gothic" panose="020B0502020202020204" pitchFamily="34" charset="0"/>
              </a:rPr>
              <a:t> va?</a:t>
            </a:r>
            <a:endParaRPr lang="en-GB" sz="2400" dirty="0">
              <a:solidFill>
                <a:srgbClr val="EE6000"/>
              </a:solidFill>
              <a:latin typeface="Century Gothic" panose="020B0502020202020204" pitchFamily="34" charset="0"/>
            </a:endParaRPr>
          </a:p>
        </p:txBody>
      </p:sp>
      <p:sp>
        <p:nvSpPr>
          <p:cNvPr id="22" name="Rectangle 21">
            <a:extLst>
              <a:ext uri="{FF2B5EF4-FFF2-40B4-BE49-F238E27FC236}">
                <a16:creationId xmlns:a16="http://schemas.microsoft.com/office/drawing/2014/main" id="{4B6190D1-8E84-4107-A56D-82670EB45F09}"/>
              </a:ext>
            </a:extLst>
          </p:cNvPr>
          <p:cNvSpPr/>
          <p:nvPr/>
        </p:nvSpPr>
        <p:spPr>
          <a:xfrm>
            <a:off x="2137258" y="3744512"/>
            <a:ext cx="4011034" cy="461665"/>
          </a:xfrm>
          <a:prstGeom prst="rect">
            <a:avLst/>
          </a:prstGeom>
        </p:spPr>
        <p:txBody>
          <a:bodyPr wrap="none">
            <a:spAutoFit/>
          </a:bodyPr>
          <a:lstStyle/>
          <a:p>
            <a:r>
              <a:rPr lang="de-DE" sz="2400" dirty="0">
                <a:solidFill>
                  <a:srgbClr val="EE6000"/>
                </a:solidFill>
                <a:latin typeface="Century Gothic" panose="020B0502020202020204" pitchFamily="34" charset="0"/>
              </a:rPr>
              <a:t>As-tu des freres et soeurs?</a:t>
            </a:r>
            <a:endParaRPr lang="en-GB" sz="2400" dirty="0">
              <a:solidFill>
                <a:srgbClr val="EE6000"/>
              </a:solidFill>
              <a:latin typeface="Century Gothic" panose="020B0502020202020204" pitchFamily="34" charset="0"/>
            </a:endParaRPr>
          </a:p>
        </p:txBody>
      </p:sp>
      <p:sp>
        <p:nvSpPr>
          <p:cNvPr id="23" name="Rectangle 22">
            <a:extLst>
              <a:ext uri="{FF2B5EF4-FFF2-40B4-BE49-F238E27FC236}">
                <a16:creationId xmlns:a16="http://schemas.microsoft.com/office/drawing/2014/main" id="{30FB3C90-FA00-4166-8FC4-AE12CC54CD1F}"/>
              </a:ext>
            </a:extLst>
          </p:cNvPr>
          <p:cNvSpPr/>
          <p:nvPr/>
        </p:nvSpPr>
        <p:spPr>
          <a:xfrm>
            <a:off x="6681215" y="3691057"/>
            <a:ext cx="2593980" cy="461665"/>
          </a:xfrm>
          <a:prstGeom prst="rect">
            <a:avLst/>
          </a:prstGeom>
        </p:spPr>
        <p:txBody>
          <a:bodyPr wrap="none">
            <a:spAutoFit/>
          </a:bodyPr>
          <a:lstStyle/>
          <a:p>
            <a:pPr lvl="0"/>
            <a:r>
              <a:rPr lang="en-GB" sz="2400" dirty="0" err="1">
                <a:solidFill>
                  <a:srgbClr val="EE6000"/>
                </a:solidFill>
                <a:latin typeface="Century Gothic" panose="020B0502020202020204" pitchFamily="34" charset="0"/>
              </a:rPr>
              <a:t>Quel</a:t>
            </a:r>
            <a:r>
              <a:rPr lang="en-GB" sz="2400" dirty="0">
                <a:solidFill>
                  <a:srgbClr val="EE6000"/>
                </a:solidFill>
                <a:latin typeface="Century Gothic" panose="020B0502020202020204" pitchFamily="34" charset="0"/>
              </a:rPr>
              <a:t> age as-</a:t>
            </a:r>
            <a:r>
              <a:rPr lang="en-GB" sz="2400" dirty="0" err="1">
                <a:solidFill>
                  <a:srgbClr val="EE6000"/>
                </a:solidFill>
                <a:latin typeface="Century Gothic" panose="020B0502020202020204" pitchFamily="34" charset="0"/>
              </a:rPr>
              <a:t>tu</a:t>
            </a:r>
            <a:r>
              <a:rPr lang="en-GB" sz="2400" dirty="0">
                <a:solidFill>
                  <a:srgbClr val="EE6000"/>
                </a:solidFill>
                <a:latin typeface="Century Gothic" panose="020B0502020202020204" pitchFamily="34" charset="0"/>
              </a:rPr>
              <a:t>?</a:t>
            </a:r>
          </a:p>
        </p:txBody>
      </p:sp>
      <p:sp>
        <p:nvSpPr>
          <p:cNvPr id="24" name="Rectangle 23">
            <a:extLst>
              <a:ext uri="{FF2B5EF4-FFF2-40B4-BE49-F238E27FC236}">
                <a16:creationId xmlns:a16="http://schemas.microsoft.com/office/drawing/2014/main" id="{6CBB14F9-C56F-4FD4-8F36-D11346610227}"/>
              </a:ext>
            </a:extLst>
          </p:cNvPr>
          <p:cNvSpPr/>
          <p:nvPr/>
        </p:nvSpPr>
        <p:spPr>
          <a:xfrm>
            <a:off x="3565268" y="2287977"/>
            <a:ext cx="4782078" cy="461665"/>
          </a:xfrm>
          <a:prstGeom prst="rect">
            <a:avLst/>
          </a:prstGeom>
        </p:spPr>
        <p:txBody>
          <a:bodyPr wrap="none">
            <a:spAutoFit/>
          </a:bodyPr>
          <a:lstStyle/>
          <a:p>
            <a:r>
              <a:rPr lang="en-GB" sz="2400" dirty="0" err="1">
                <a:solidFill>
                  <a:srgbClr val="EE6000"/>
                </a:solidFill>
                <a:latin typeface="Century Gothic" panose="020B0502020202020204" pitchFamily="34" charset="0"/>
              </a:rPr>
              <a:t>C’est</a:t>
            </a:r>
            <a:r>
              <a:rPr lang="en-GB" sz="2400" dirty="0">
                <a:solidFill>
                  <a:srgbClr val="EE6000"/>
                </a:solidFill>
                <a:latin typeface="Century Gothic" panose="020B0502020202020204" pitchFamily="34" charset="0"/>
              </a:rPr>
              <a:t> </a:t>
            </a:r>
            <a:r>
              <a:rPr lang="en-GB" sz="2400" dirty="0" err="1">
                <a:solidFill>
                  <a:srgbClr val="EE6000"/>
                </a:solidFill>
                <a:latin typeface="Century Gothic" panose="020B0502020202020204" pitchFamily="34" charset="0"/>
              </a:rPr>
              <a:t>quand</a:t>
            </a:r>
            <a:r>
              <a:rPr lang="en-GB" sz="2400" dirty="0">
                <a:solidFill>
                  <a:srgbClr val="EE6000"/>
                </a:solidFill>
                <a:latin typeface="Century Gothic" panose="020B0502020202020204" pitchFamily="34" charset="0"/>
              </a:rPr>
              <a:t>, ton </a:t>
            </a:r>
            <a:r>
              <a:rPr lang="en-GB" sz="2400" dirty="0" err="1">
                <a:solidFill>
                  <a:srgbClr val="EE6000"/>
                </a:solidFill>
                <a:latin typeface="Century Gothic" panose="020B0502020202020204" pitchFamily="34" charset="0"/>
              </a:rPr>
              <a:t>anniversaire</a:t>
            </a:r>
            <a:r>
              <a:rPr lang="en-GB" sz="2400" dirty="0">
                <a:solidFill>
                  <a:srgbClr val="EE6000"/>
                </a:solidFill>
                <a:latin typeface="Century Gothic" panose="020B0502020202020204" pitchFamily="34" charset="0"/>
              </a:rPr>
              <a:t>?</a:t>
            </a:r>
          </a:p>
        </p:txBody>
      </p:sp>
      <p:sp>
        <p:nvSpPr>
          <p:cNvPr id="25" name="Rectangle 24">
            <a:extLst>
              <a:ext uri="{FF2B5EF4-FFF2-40B4-BE49-F238E27FC236}">
                <a16:creationId xmlns:a16="http://schemas.microsoft.com/office/drawing/2014/main" id="{066F4A39-B81C-4E2A-93DA-BDCF2B068C1E}"/>
              </a:ext>
            </a:extLst>
          </p:cNvPr>
          <p:cNvSpPr/>
          <p:nvPr/>
        </p:nvSpPr>
        <p:spPr>
          <a:xfrm>
            <a:off x="6146162" y="4067342"/>
            <a:ext cx="3850734" cy="461665"/>
          </a:xfrm>
          <a:prstGeom prst="rect">
            <a:avLst/>
          </a:prstGeom>
        </p:spPr>
        <p:txBody>
          <a:bodyPr wrap="none">
            <a:spAutoFit/>
          </a:bodyPr>
          <a:lstStyle/>
          <a:p>
            <a:r>
              <a:rPr lang="es-ES_tradnl" sz="2400" dirty="0" err="1">
                <a:solidFill>
                  <a:srgbClr val="EE6000"/>
                </a:solidFill>
                <a:latin typeface="Century Gothic" panose="020B0502020202020204" pitchFamily="34" charset="0"/>
              </a:rPr>
              <a:t>Comment</a:t>
            </a:r>
            <a:r>
              <a:rPr lang="es-ES_tradnl" sz="2400" dirty="0">
                <a:solidFill>
                  <a:srgbClr val="EE6000"/>
                </a:solidFill>
                <a:latin typeface="Century Gothic" panose="020B0502020202020204" pitchFamily="34" charset="0"/>
              </a:rPr>
              <a:t> </a:t>
            </a:r>
            <a:r>
              <a:rPr lang="es-ES_tradnl" sz="2400" dirty="0" err="1">
                <a:solidFill>
                  <a:srgbClr val="EE6000"/>
                </a:solidFill>
                <a:latin typeface="Century Gothic" panose="020B0502020202020204" pitchFamily="34" charset="0"/>
              </a:rPr>
              <a:t>t’appelles</a:t>
            </a:r>
            <a:r>
              <a:rPr lang="es-ES_tradnl" sz="2400" dirty="0">
                <a:solidFill>
                  <a:srgbClr val="EE6000"/>
                </a:solidFill>
                <a:latin typeface="Century Gothic" panose="020B0502020202020204" pitchFamily="34" charset="0"/>
              </a:rPr>
              <a:t>-tu?</a:t>
            </a:r>
            <a:endParaRPr lang="en-GB" sz="2400" dirty="0">
              <a:solidFill>
                <a:srgbClr val="EE6000"/>
              </a:solidFill>
              <a:latin typeface="Century Gothic" panose="020B0502020202020204" pitchFamily="34" charset="0"/>
            </a:endParaRPr>
          </a:p>
        </p:txBody>
      </p:sp>
    </p:spTree>
    <p:extLst>
      <p:ext uri="{BB962C8B-B14F-4D97-AF65-F5344CB8AC3E}">
        <p14:creationId xmlns:p14="http://schemas.microsoft.com/office/powerpoint/2010/main" val="117375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0"/>
                                        </p:tgtEl>
                                        <p:attrNameLst>
                                          <p:attrName>ppt_w</p:attrName>
                                        </p:attrNameLst>
                                      </p:cBhvr>
                                      <p:tavLst>
                                        <p:tav tm="0">
                                          <p:val>
                                            <p:strVal val="ppt_w"/>
                                          </p:val>
                                        </p:tav>
                                        <p:tav tm="100000">
                                          <p:val>
                                            <p:fltVal val="0"/>
                                          </p:val>
                                        </p:tav>
                                      </p:tavLst>
                                    </p:anim>
                                    <p:anim calcmode="lin" valueType="num">
                                      <p:cBhvr>
                                        <p:cTn id="19" dur="500"/>
                                        <p:tgtEl>
                                          <p:spTgt spid="10"/>
                                        </p:tgtEl>
                                        <p:attrNameLst>
                                          <p:attrName>ppt_h</p:attrName>
                                        </p:attrNameLst>
                                      </p:cBhvr>
                                      <p:tavLst>
                                        <p:tav tm="0">
                                          <p:val>
                                            <p:strVal val="ppt_h"/>
                                          </p:val>
                                        </p:tav>
                                        <p:tav tm="100000">
                                          <p:val>
                                            <p:fltVal val="0"/>
                                          </p:val>
                                        </p:tav>
                                      </p:tavLst>
                                    </p:anim>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7"/>
                                        </p:tgtEl>
                                        <p:attrNameLst>
                                          <p:attrName>ppt_w</p:attrName>
                                        </p:attrNameLst>
                                      </p:cBhvr>
                                      <p:tavLst>
                                        <p:tav tm="0">
                                          <p:val>
                                            <p:strVal val="ppt_w"/>
                                          </p:val>
                                        </p:tav>
                                        <p:tav tm="100000">
                                          <p:val>
                                            <p:fltVal val="0"/>
                                          </p:val>
                                        </p:tav>
                                      </p:tavLst>
                                    </p:anim>
                                    <p:anim calcmode="lin" valueType="num">
                                      <p:cBhvr>
                                        <p:cTn id="31" dur="500"/>
                                        <p:tgtEl>
                                          <p:spTgt spid="7"/>
                                        </p:tgtEl>
                                        <p:attrNameLst>
                                          <p:attrName>ppt_h</p:attrName>
                                        </p:attrNameLst>
                                      </p:cBhvr>
                                      <p:tavLst>
                                        <p:tav tm="0">
                                          <p:val>
                                            <p:strVal val="ppt_h"/>
                                          </p:val>
                                        </p:tav>
                                        <p:tav tm="100000">
                                          <p:val>
                                            <p:fltVal val="0"/>
                                          </p:val>
                                        </p:tav>
                                      </p:tavLst>
                                    </p:anim>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53" presetClass="entr" presetSubtype="16"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6"/>
                                        </p:tgtEl>
                                        <p:attrNameLst>
                                          <p:attrName>ppt_w</p:attrName>
                                        </p:attrNameLst>
                                      </p:cBhvr>
                                      <p:tavLst>
                                        <p:tav tm="0">
                                          <p:val>
                                            <p:strVal val="ppt_w"/>
                                          </p:val>
                                        </p:tav>
                                        <p:tav tm="100000">
                                          <p:val>
                                            <p:fltVal val="0"/>
                                          </p:val>
                                        </p:tav>
                                      </p:tavLst>
                                    </p:anim>
                                    <p:anim calcmode="lin" valueType="num">
                                      <p:cBhvr>
                                        <p:cTn id="43" dur="500"/>
                                        <p:tgtEl>
                                          <p:spTgt spid="6"/>
                                        </p:tgtEl>
                                        <p:attrNameLst>
                                          <p:attrName>ppt_h</p:attrName>
                                        </p:attrNameLst>
                                      </p:cBhvr>
                                      <p:tavLst>
                                        <p:tav tm="0">
                                          <p:val>
                                            <p:strVal val="ppt_h"/>
                                          </p:val>
                                        </p:tav>
                                        <p:tav tm="100000">
                                          <p:val>
                                            <p:fltVal val="0"/>
                                          </p:val>
                                        </p:tav>
                                      </p:tavLst>
                                    </p:anim>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53" presetClass="entr" presetSubtype="16"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1"/>
                                        </p:tgtEl>
                                        <p:attrNameLst>
                                          <p:attrName>ppt_w</p:attrName>
                                        </p:attrNameLst>
                                      </p:cBhvr>
                                      <p:tavLst>
                                        <p:tav tm="0">
                                          <p:val>
                                            <p:strVal val="ppt_w"/>
                                          </p:val>
                                        </p:tav>
                                        <p:tav tm="100000">
                                          <p:val>
                                            <p:fltVal val="0"/>
                                          </p:val>
                                        </p:tav>
                                      </p:tavLst>
                                    </p:anim>
                                    <p:anim calcmode="lin" valueType="num">
                                      <p:cBhvr>
                                        <p:cTn id="55" dur="500"/>
                                        <p:tgtEl>
                                          <p:spTgt spid="11"/>
                                        </p:tgtEl>
                                        <p:attrNameLst>
                                          <p:attrName>ppt_h</p:attrName>
                                        </p:attrNameLst>
                                      </p:cBhvr>
                                      <p:tavLst>
                                        <p:tav tm="0">
                                          <p:val>
                                            <p:strVal val="ppt_h"/>
                                          </p:val>
                                        </p:tav>
                                        <p:tav tm="100000">
                                          <p:val>
                                            <p:fltVal val="0"/>
                                          </p:val>
                                        </p:tav>
                                      </p:tavLst>
                                    </p:anim>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53" presetClass="entr" presetSubtype="16"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grpId="0" nodeType="clickEffect">
                                  <p:stCondLst>
                                    <p:cond delay="0"/>
                                  </p:stCondLst>
                                  <p:childTnLst>
                                    <p:anim calcmode="lin" valueType="num">
                                      <p:cBhvr>
                                        <p:cTn id="66" dur="500"/>
                                        <p:tgtEl>
                                          <p:spTgt spid="8"/>
                                        </p:tgtEl>
                                        <p:attrNameLst>
                                          <p:attrName>ppt_w</p:attrName>
                                        </p:attrNameLst>
                                      </p:cBhvr>
                                      <p:tavLst>
                                        <p:tav tm="0">
                                          <p:val>
                                            <p:strVal val="ppt_w"/>
                                          </p:val>
                                        </p:tav>
                                        <p:tav tm="100000">
                                          <p:val>
                                            <p:fltVal val="0"/>
                                          </p:val>
                                        </p:tav>
                                      </p:tavLst>
                                    </p:anim>
                                    <p:anim calcmode="lin" valueType="num">
                                      <p:cBhvr>
                                        <p:cTn id="67" dur="500"/>
                                        <p:tgtEl>
                                          <p:spTgt spid="8"/>
                                        </p:tgtEl>
                                        <p:attrNameLst>
                                          <p:attrName>ppt_h</p:attrName>
                                        </p:attrNameLst>
                                      </p:cBhvr>
                                      <p:tavLst>
                                        <p:tav tm="0">
                                          <p:val>
                                            <p:strVal val="ppt_h"/>
                                          </p:val>
                                        </p:tav>
                                        <p:tav tm="100000">
                                          <p:val>
                                            <p:fltVal val="0"/>
                                          </p:val>
                                        </p:tav>
                                      </p:tavLst>
                                    </p:anim>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53" presetClass="entr" presetSubtype="16"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0" nodeType="clickEffect">
                                  <p:stCondLst>
                                    <p:cond delay="0"/>
                                  </p:stCondLst>
                                  <p:childTnLst>
                                    <p:anim calcmode="lin" valueType="num">
                                      <p:cBhvr>
                                        <p:cTn id="78" dur="500"/>
                                        <p:tgtEl>
                                          <p:spTgt spid="9"/>
                                        </p:tgtEl>
                                        <p:attrNameLst>
                                          <p:attrName>ppt_w</p:attrName>
                                        </p:attrNameLst>
                                      </p:cBhvr>
                                      <p:tavLst>
                                        <p:tav tm="0">
                                          <p:val>
                                            <p:strVal val="ppt_w"/>
                                          </p:val>
                                        </p:tav>
                                        <p:tav tm="100000">
                                          <p:val>
                                            <p:fltVal val="0"/>
                                          </p:val>
                                        </p:tav>
                                      </p:tavLst>
                                    </p:anim>
                                    <p:anim calcmode="lin" valueType="num">
                                      <p:cBhvr>
                                        <p:cTn id="79" dur="500"/>
                                        <p:tgtEl>
                                          <p:spTgt spid="9"/>
                                        </p:tgtEl>
                                        <p:attrNameLst>
                                          <p:attrName>ppt_h</p:attrName>
                                        </p:attrNameLst>
                                      </p:cBhvr>
                                      <p:tavLst>
                                        <p:tav tm="0">
                                          <p:val>
                                            <p:strVal val="ppt_h"/>
                                          </p:val>
                                        </p:tav>
                                        <p:tav tm="100000">
                                          <p:val>
                                            <p:fltVal val="0"/>
                                          </p:val>
                                        </p:tav>
                                      </p:tavLst>
                                    </p:anim>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53" presetClass="entr" presetSubtype="16"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0" nodeType="clickEffect">
                                  <p:stCondLst>
                                    <p:cond delay="0"/>
                                  </p:stCondLst>
                                  <p:childTnLst>
                                    <p:anim calcmode="lin" valueType="num">
                                      <p:cBhvr>
                                        <p:cTn id="90" dur="500"/>
                                        <p:tgtEl>
                                          <p:spTgt spid="5"/>
                                        </p:tgtEl>
                                        <p:attrNameLst>
                                          <p:attrName>ppt_w</p:attrName>
                                        </p:attrNameLst>
                                      </p:cBhvr>
                                      <p:tavLst>
                                        <p:tav tm="0">
                                          <p:val>
                                            <p:strVal val="ppt_w"/>
                                          </p:val>
                                        </p:tav>
                                        <p:tav tm="100000">
                                          <p:val>
                                            <p:fltVal val="0"/>
                                          </p:val>
                                        </p:tav>
                                      </p:tavLst>
                                    </p:anim>
                                    <p:anim calcmode="lin" valueType="num">
                                      <p:cBhvr>
                                        <p:cTn id="91" dur="500"/>
                                        <p:tgtEl>
                                          <p:spTgt spid="5"/>
                                        </p:tgtEl>
                                        <p:attrNameLst>
                                          <p:attrName>ppt_h</p:attrName>
                                        </p:attrNameLst>
                                      </p:cBhvr>
                                      <p:tavLst>
                                        <p:tav tm="0">
                                          <p:val>
                                            <p:strVal val="ppt_h"/>
                                          </p:val>
                                        </p:tav>
                                        <p:tav tm="100000">
                                          <p:val>
                                            <p:fltVal val="0"/>
                                          </p:val>
                                        </p:tav>
                                      </p:tavLst>
                                    </p:anim>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par>
                                <p:cTn id="94" presetID="53" presetClass="entr" presetSubtype="16" fill="hold" grpId="0" nodeType="with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fltVal val="0"/>
                                          </p:val>
                                        </p:tav>
                                        <p:tav tm="100000">
                                          <p:val>
                                            <p:strVal val="#ppt_h"/>
                                          </p:val>
                                        </p:tav>
                                      </p:tavLst>
                                    </p:anim>
                                    <p:animEffect transition="in" filter="fade">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263768" y="126550"/>
            <a:ext cx="10421815" cy="1325563"/>
          </a:xfrm>
        </p:spPr>
        <p:txBody>
          <a:bodyPr anchor="ctr">
            <a:normAutofit/>
          </a:bodyPr>
          <a:lstStyle/>
          <a:p>
            <a:r>
              <a:rPr lang="en-GB" dirty="0"/>
              <a:t>Current issues</a:t>
            </a:r>
          </a:p>
        </p:txBody>
      </p:sp>
      <p:sp>
        <p:nvSpPr>
          <p:cNvPr id="5" name="Rectangle 4">
            <a:extLst>
              <a:ext uri="{FF2B5EF4-FFF2-40B4-BE49-F238E27FC236}">
                <a16:creationId xmlns:a16="http://schemas.microsoft.com/office/drawing/2014/main" id="{5B34159C-50DF-40A4-8D1B-E660CA2428C8}"/>
              </a:ext>
            </a:extLst>
          </p:cNvPr>
          <p:cNvSpPr/>
          <p:nvPr/>
        </p:nvSpPr>
        <p:spPr>
          <a:xfrm>
            <a:off x="943939" y="1627960"/>
            <a:ext cx="9741644" cy="2677656"/>
          </a:xfrm>
          <a:prstGeom prst="rect">
            <a:avLst/>
          </a:prstGeom>
          <a:solidFill>
            <a:srgbClr val="002060"/>
          </a:solidFill>
        </p:spPr>
        <p:txBody>
          <a:bodyPr wrap="square">
            <a:spAutoFit/>
          </a:bodyPr>
          <a:lstStyle/>
          <a:p>
            <a:r>
              <a:rPr lang="en-GB" sz="2400" dirty="0">
                <a:solidFill>
                  <a:schemeClr val="bg1"/>
                </a:solidFill>
                <a:latin typeface="Century Gothic" panose="020B0502020202020204" pitchFamily="34" charset="0"/>
              </a:rPr>
              <a:t>Grammatical knowledge of a language is cumulative. Sometimes, course books overlook this and do not build knowledge consistently or cumulatively. </a:t>
            </a:r>
          </a:p>
          <a:p>
            <a:r>
              <a:rPr lang="en-GB" sz="2400" dirty="0">
                <a:solidFill>
                  <a:schemeClr val="bg1"/>
                </a:solidFill>
                <a:latin typeface="Century Gothic" panose="020B0502020202020204" pitchFamily="34" charset="0"/>
              </a:rPr>
              <a:t>In these cases pupils are simply confused because they are taught disjointed segments of grammar at different points and are not given the chance to build and consolidate a larger grammatical system.</a:t>
            </a:r>
          </a:p>
        </p:txBody>
      </p:sp>
      <p:sp>
        <p:nvSpPr>
          <p:cNvPr id="7" name="Rectangle 6">
            <a:extLst>
              <a:ext uri="{FF2B5EF4-FFF2-40B4-BE49-F238E27FC236}">
                <a16:creationId xmlns:a16="http://schemas.microsoft.com/office/drawing/2014/main" id="{FC6BD3DC-F388-4AF3-A859-EA5D3F0D9ED3}"/>
              </a:ext>
            </a:extLst>
          </p:cNvPr>
          <p:cNvSpPr/>
          <p:nvPr/>
        </p:nvSpPr>
        <p:spPr>
          <a:xfrm>
            <a:off x="943939" y="4305616"/>
            <a:ext cx="10183367" cy="338554"/>
          </a:xfrm>
          <a:prstGeom prst="rect">
            <a:avLst/>
          </a:prstGeom>
        </p:spPr>
        <p:txBody>
          <a:bodyPr wrap="square">
            <a:spAutoFit/>
          </a:bodyPr>
          <a:lstStyle/>
          <a:p>
            <a:pPr lvl="0">
              <a:defRPr/>
            </a:pPr>
            <a:r>
              <a:rPr lang="en-GB" sz="1600" b="1" dirty="0">
                <a:solidFill>
                  <a:srgbClr val="115076"/>
                </a:solidFill>
                <a:latin typeface="Century Gothic" panose="020B0502020202020204" pitchFamily="34" charset="0"/>
              </a:rPr>
              <a:t>TSC (Teaching Schools Council). (2016). </a:t>
            </a:r>
            <a:r>
              <a:rPr lang="en-GB" sz="1600" dirty="0">
                <a:solidFill>
                  <a:srgbClr val="115076"/>
                </a:solidFill>
                <a:latin typeface="Century Gothic" panose="020B0502020202020204" pitchFamily="34" charset="0"/>
              </a:rPr>
              <a:t>Modern Foreign Languages Pedagogy Review. </a:t>
            </a:r>
            <a:endParaRPr lang="en-GB" sz="2400" dirty="0">
              <a:solidFill>
                <a:srgbClr val="115076"/>
              </a:solidFill>
            </a:endParaRPr>
          </a:p>
        </p:txBody>
      </p:sp>
    </p:spTree>
    <p:extLst>
      <p:ext uri="{BB962C8B-B14F-4D97-AF65-F5344CB8AC3E}">
        <p14:creationId xmlns:p14="http://schemas.microsoft.com/office/powerpoint/2010/main" val="1591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pic>
        <p:nvPicPr>
          <p:cNvPr id="5" name="Picture 4" descr="green checkmark">
            <a:extLst>
              <a:ext uri="{FF2B5EF4-FFF2-40B4-BE49-F238E27FC236}">
                <a16:creationId xmlns:a16="http://schemas.microsoft.com/office/drawing/2014/main" id="{BA4B06DB-D97A-451F-8B52-207666D0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31" y="1236919"/>
            <a:ext cx="422500" cy="440105"/>
          </a:xfrm>
          <a:prstGeom prst="rect">
            <a:avLst/>
          </a:prstGeom>
        </p:spPr>
      </p:pic>
      <p:pic>
        <p:nvPicPr>
          <p:cNvPr id="6" name="Picture 5" descr="green checkmark">
            <a:extLst>
              <a:ext uri="{FF2B5EF4-FFF2-40B4-BE49-F238E27FC236}">
                <a16:creationId xmlns:a16="http://schemas.microsoft.com/office/drawing/2014/main" id="{C765016F-E7E5-497D-92E4-DDEE330C7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181" y="1677024"/>
            <a:ext cx="422500" cy="440105"/>
          </a:xfrm>
          <a:prstGeom prst="rect">
            <a:avLst/>
          </a:prstGeom>
        </p:spPr>
      </p:pic>
      <p:pic>
        <p:nvPicPr>
          <p:cNvPr id="9" name="Picture 8" descr="green checkmark">
            <a:extLst>
              <a:ext uri="{FF2B5EF4-FFF2-40B4-BE49-F238E27FC236}">
                <a16:creationId xmlns:a16="http://schemas.microsoft.com/office/drawing/2014/main" id="{20787564-C6D8-49FC-AE3F-D0E936F87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258" y="2254145"/>
            <a:ext cx="422500" cy="440105"/>
          </a:xfrm>
          <a:prstGeom prst="rect">
            <a:avLst/>
          </a:prstGeom>
        </p:spPr>
      </p:pic>
    </p:spTree>
    <p:extLst>
      <p:ext uri="{BB962C8B-B14F-4D97-AF65-F5344CB8AC3E}">
        <p14:creationId xmlns:p14="http://schemas.microsoft.com/office/powerpoint/2010/main" val="3443229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328247" y="214473"/>
            <a:ext cx="10515600" cy="928527"/>
          </a:xfrm>
        </p:spPr>
        <p:txBody>
          <a:bodyPr anchor="ctr">
            <a:normAutofit/>
          </a:bodyPr>
          <a:lstStyle/>
          <a:p>
            <a:r>
              <a:rPr lang="en-GB" dirty="0"/>
              <a:t>Sequencing the teaching</a:t>
            </a:r>
          </a:p>
        </p:txBody>
      </p:sp>
      <p:sp>
        <p:nvSpPr>
          <p:cNvPr id="5" name="Rectangle 4">
            <a:extLst>
              <a:ext uri="{FF2B5EF4-FFF2-40B4-BE49-F238E27FC236}">
                <a16:creationId xmlns:a16="http://schemas.microsoft.com/office/drawing/2014/main" id="{0057AFC9-6A46-41EB-94E0-1B9A46B0B16E}"/>
              </a:ext>
            </a:extLst>
          </p:cNvPr>
          <p:cNvSpPr/>
          <p:nvPr/>
        </p:nvSpPr>
        <p:spPr>
          <a:xfrm>
            <a:off x="668562" y="1627960"/>
            <a:ext cx="10515600" cy="3233449"/>
          </a:xfrm>
          <a:prstGeom prst="rect">
            <a:avLst/>
          </a:prstGeom>
          <a:solidFill>
            <a:srgbClr val="002060"/>
          </a:solidFill>
        </p:spPr>
        <p:txBody>
          <a:bodyPr wrap="square">
            <a:spAutoFit/>
          </a:bodyPr>
          <a:lstStyle/>
          <a:p>
            <a:pPr>
              <a:lnSpc>
                <a:spcPct val="107000"/>
              </a:lnSpc>
              <a:spcAft>
                <a:spcPts val="800"/>
              </a:spcAft>
            </a:pPr>
            <a:r>
              <a:rPr lang="en-GB" sz="2400"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1. An explicit but succinct description of the grammatical feature to be taught</a:t>
            </a:r>
            <a:br>
              <a:rPr lang="en-GB" sz="2400"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br>
            <a:r>
              <a:rPr lang="en-GB" sz="2400"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2. Practice in understanding the new feature in listening and reading</a:t>
            </a:r>
            <a:br>
              <a:rPr lang="en-GB" sz="2400"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br>
            <a:r>
              <a:rPr lang="en-GB" sz="2400"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3. Structured practice in speaking and writing that enables learners to focus all their attention on the new feature</a:t>
            </a:r>
            <a:br>
              <a:rPr lang="en-GB" sz="2400"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br>
            <a:r>
              <a:rPr lang="en-GB" sz="2400"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4. Freer practice – noting that in unplanned speaking tasks, there is still likely to be a level of error, as the lack of thinking time places the most pressure on working memory.</a:t>
            </a:r>
            <a:endParaRPr lang="en-GB" sz="2400"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833DFBEF-2E7D-4F83-81F8-F5537AAC5ED3}"/>
              </a:ext>
            </a:extLst>
          </p:cNvPr>
          <p:cNvSpPr/>
          <p:nvPr/>
        </p:nvSpPr>
        <p:spPr>
          <a:xfrm>
            <a:off x="660480" y="4937652"/>
            <a:ext cx="10183367" cy="338554"/>
          </a:xfrm>
          <a:prstGeom prst="rect">
            <a:avLst/>
          </a:prstGeom>
        </p:spPr>
        <p:txBody>
          <a:bodyPr wrap="square">
            <a:spAutoFit/>
          </a:bodyPr>
          <a:lstStyle/>
          <a:p>
            <a:pPr lvl="0">
              <a:defRPr/>
            </a:pPr>
            <a:r>
              <a:rPr lang="en-GB" sz="1600" b="1" dirty="0">
                <a:solidFill>
                  <a:srgbClr val="115076"/>
                </a:solidFill>
                <a:latin typeface="Century Gothic" panose="020B0502020202020204" pitchFamily="34" charset="0"/>
              </a:rPr>
              <a:t>TSC (Teaching Schools Council). (2016). </a:t>
            </a:r>
            <a:r>
              <a:rPr lang="en-GB" sz="1600" dirty="0">
                <a:solidFill>
                  <a:srgbClr val="115076"/>
                </a:solidFill>
                <a:latin typeface="Century Gothic" panose="020B0502020202020204" pitchFamily="34" charset="0"/>
              </a:rPr>
              <a:t>Modern Foreign Languages Pedagogy Review. </a:t>
            </a:r>
            <a:endParaRPr lang="en-GB" sz="2400" dirty="0">
              <a:solidFill>
                <a:srgbClr val="115076"/>
              </a:solidFill>
            </a:endParaRPr>
          </a:p>
        </p:txBody>
      </p:sp>
      <p:sp>
        <p:nvSpPr>
          <p:cNvPr id="7" name="Rectangle 6">
            <a:extLst>
              <a:ext uri="{FF2B5EF4-FFF2-40B4-BE49-F238E27FC236}">
                <a16:creationId xmlns:a16="http://schemas.microsoft.com/office/drawing/2014/main" id="{646EF160-E8EB-456F-BC59-3D74E3A03534}"/>
              </a:ext>
            </a:extLst>
          </p:cNvPr>
          <p:cNvSpPr/>
          <p:nvPr/>
        </p:nvSpPr>
        <p:spPr>
          <a:xfrm>
            <a:off x="393185" y="1166295"/>
            <a:ext cx="1106635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Pedagogy Review suggests the following steps for each new feature: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426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C45ECF11-490D-4A16-B6A1-7C7B63AECAA3}"/>
              </a:ext>
            </a:extLst>
          </p:cNvPr>
          <p:cNvSpPr txBox="1">
            <a:spLocks/>
          </p:cNvSpPr>
          <p:nvPr/>
        </p:nvSpPr>
        <p:spPr>
          <a:xfrm>
            <a:off x="222162" y="128200"/>
            <a:ext cx="10586274" cy="71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Sequencing</a:t>
            </a:r>
            <a:r>
              <a:rPr kumimoji="0" lang="fr-FR" sz="400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the </a:t>
            </a:r>
            <a:r>
              <a:rPr kumimoji="0" lang="fr-FR" sz="400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teaching</a:t>
            </a:r>
            <a:endParaRPr kumimoji="0" lang="fr-FR" sz="400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6" name="Title 1">
            <a:extLst>
              <a:ext uri="{FF2B5EF4-FFF2-40B4-BE49-F238E27FC236}">
                <a16:creationId xmlns:a16="http://schemas.microsoft.com/office/drawing/2014/main" id="{F414F884-886C-4A65-80E5-9B92D4FCF1AA}"/>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0" name="Picture 19">
            <a:extLst>
              <a:ext uri="{FF2B5EF4-FFF2-40B4-BE49-F238E27FC236}">
                <a16:creationId xmlns:a16="http://schemas.microsoft.com/office/drawing/2014/main" id="{E0C7C0E9-CE61-4902-B095-C83AE97DBA64}"/>
              </a:ext>
            </a:extLst>
          </p:cNvPr>
          <p:cNvPicPr>
            <a:picLocks noChangeAspect="1"/>
          </p:cNvPicPr>
          <p:nvPr/>
        </p:nvPicPr>
        <p:blipFill>
          <a:blip r:embed="rId3"/>
          <a:stretch>
            <a:fillRect/>
          </a:stretch>
        </p:blipFill>
        <p:spPr>
          <a:xfrm>
            <a:off x="332543" y="1205828"/>
            <a:ext cx="11638503" cy="1172399"/>
          </a:xfrm>
          <a:prstGeom prst="rect">
            <a:avLst/>
          </a:prstGeom>
          <a:ln>
            <a:noFill/>
          </a:ln>
        </p:spPr>
      </p:pic>
      <p:sp>
        <p:nvSpPr>
          <p:cNvPr id="21" name="Rectangle 20">
            <a:extLst>
              <a:ext uri="{FF2B5EF4-FFF2-40B4-BE49-F238E27FC236}">
                <a16:creationId xmlns:a16="http://schemas.microsoft.com/office/drawing/2014/main" id="{A29883B0-1547-4090-8042-87AFF2DF088B}"/>
              </a:ext>
            </a:extLst>
          </p:cNvPr>
          <p:cNvSpPr/>
          <p:nvPr/>
        </p:nvSpPr>
        <p:spPr>
          <a:xfrm>
            <a:off x="97859" y="2065062"/>
            <a:ext cx="910737" cy="62633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 WK3</a:t>
            </a:r>
          </a:p>
        </p:txBody>
      </p:sp>
      <p:pic>
        <p:nvPicPr>
          <p:cNvPr id="22" name="Picture 21" descr="Diagram&#10;&#10;Description automatically generated">
            <a:extLst>
              <a:ext uri="{FF2B5EF4-FFF2-40B4-BE49-F238E27FC236}">
                <a16:creationId xmlns:a16="http://schemas.microsoft.com/office/drawing/2014/main" id="{01015C36-3F30-48A1-91CB-58E6E0AEDC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204263" y="155401"/>
            <a:ext cx="1143139" cy="832336"/>
          </a:xfrm>
          <a:prstGeom prst="rect">
            <a:avLst/>
          </a:prstGeom>
        </p:spPr>
      </p:pic>
      <p:sp>
        <p:nvSpPr>
          <p:cNvPr id="2" name="Rectangle: Rounded Corners 1">
            <a:extLst>
              <a:ext uri="{FF2B5EF4-FFF2-40B4-BE49-F238E27FC236}">
                <a16:creationId xmlns:a16="http://schemas.microsoft.com/office/drawing/2014/main" id="{C6DEDC23-D80B-4451-8B73-E1B295C4C1D4}"/>
              </a:ext>
            </a:extLst>
          </p:cNvPr>
          <p:cNvSpPr/>
          <p:nvPr/>
        </p:nvSpPr>
        <p:spPr>
          <a:xfrm>
            <a:off x="7104184" y="1205828"/>
            <a:ext cx="3499339" cy="1172399"/>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3C4DC42-E60B-43EC-83F0-17B05E30517F}"/>
              </a:ext>
            </a:extLst>
          </p:cNvPr>
          <p:cNvPicPr>
            <a:picLocks noChangeAspect="1"/>
          </p:cNvPicPr>
          <p:nvPr/>
        </p:nvPicPr>
        <p:blipFill>
          <a:blip r:embed="rId5"/>
          <a:stretch>
            <a:fillRect/>
          </a:stretch>
        </p:blipFill>
        <p:spPr>
          <a:xfrm>
            <a:off x="332543" y="2742693"/>
            <a:ext cx="11637296" cy="1405766"/>
          </a:xfrm>
          <a:prstGeom prst="rect">
            <a:avLst/>
          </a:prstGeom>
        </p:spPr>
      </p:pic>
      <p:sp>
        <p:nvSpPr>
          <p:cNvPr id="9" name="Rectangle 8">
            <a:extLst>
              <a:ext uri="{FF2B5EF4-FFF2-40B4-BE49-F238E27FC236}">
                <a16:creationId xmlns:a16="http://schemas.microsoft.com/office/drawing/2014/main" id="{A8D2DDA4-C44F-4A8C-8FF0-3D5C1FC69E25}"/>
              </a:ext>
            </a:extLst>
          </p:cNvPr>
          <p:cNvSpPr/>
          <p:nvPr/>
        </p:nvSpPr>
        <p:spPr>
          <a:xfrm>
            <a:off x="97859" y="3835294"/>
            <a:ext cx="910737" cy="62633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 WK5</a:t>
            </a:r>
          </a:p>
        </p:txBody>
      </p:sp>
      <p:sp>
        <p:nvSpPr>
          <p:cNvPr id="10" name="Rectangle: Rounded Corners 9">
            <a:extLst>
              <a:ext uri="{FF2B5EF4-FFF2-40B4-BE49-F238E27FC236}">
                <a16:creationId xmlns:a16="http://schemas.microsoft.com/office/drawing/2014/main" id="{C2272979-D7C1-4D20-91D4-BBB9C2C019D6}"/>
              </a:ext>
            </a:extLst>
          </p:cNvPr>
          <p:cNvSpPr/>
          <p:nvPr/>
        </p:nvSpPr>
        <p:spPr>
          <a:xfrm>
            <a:off x="7104183" y="2742693"/>
            <a:ext cx="3499339" cy="686308"/>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521A4410-B4FE-44C4-8CF1-807749C200CF}"/>
              </a:ext>
            </a:extLst>
          </p:cNvPr>
          <p:cNvPicPr>
            <a:picLocks noChangeAspect="1"/>
          </p:cNvPicPr>
          <p:nvPr/>
        </p:nvPicPr>
        <p:blipFill>
          <a:blip r:embed="rId6"/>
          <a:stretch>
            <a:fillRect/>
          </a:stretch>
        </p:blipFill>
        <p:spPr>
          <a:xfrm>
            <a:off x="332542" y="4636222"/>
            <a:ext cx="11609327" cy="1555258"/>
          </a:xfrm>
          <a:prstGeom prst="rect">
            <a:avLst/>
          </a:prstGeom>
        </p:spPr>
      </p:pic>
      <p:sp>
        <p:nvSpPr>
          <p:cNvPr id="12" name="Rectangle 11">
            <a:extLst>
              <a:ext uri="{FF2B5EF4-FFF2-40B4-BE49-F238E27FC236}">
                <a16:creationId xmlns:a16="http://schemas.microsoft.com/office/drawing/2014/main" id="{9C07AA2D-DCDA-419D-9625-735D8EB97F0D}"/>
              </a:ext>
            </a:extLst>
          </p:cNvPr>
          <p:cNvSpPr/>
          <p:nvPr/>
        </p:nvSpPr>
        <p:spPr>
          <a:xfrm>
            <a:off x="97858" y="5878315"/>
            <a:ext cx="910737" cy="62633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 WK6</a:t>
            </a:r>
          </a:p>
        </p:txBody>
      </p:sp>
      <p:sp>
        <p:nvSpPr>
          <p:cNvPr id="13" name="Rectangle: Rounded Corners 12">
            <a:extLst>
              <a:ext uri="{FF2B5EF4-FFF2-40B4-BE49-F238E27FC236}">
                <a16:creationId xmlns:a16="http://schemas.microsoft.com/office/drawing/2014/main" id="{566B7510-1E0D-4B72-B6FC-0057693DA067}"/>
              </a:ext>
            </a:extLst>
          </p:cNvPr>
          <p:cNvSpPr/>
          <p:nvPr/>
        </p:nvSpPr>
        <p:spPr>
          <a:xfrm>
            <a:off x="7082149" y="5070697"/>
            <a:ext cx="3499339" cy="686308"/>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07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6036A8-AE8E-465C-BD55-7B52DAA44BDC}"/>
              </a:ext>
            </a:extLst>
          </p:cNvPr>
          <p:cNvPicPr>
            <a:picLocks noChangeAspect="1"/>
          </p:cNvPicPr>
          <p:nvPr/>
        </p:nvPicPr>
        <p:blipFill>
          <a:blip r:embed="rId3"/>
          <a:stretch>
            <a:fillRect/>
          </a:stretch>
        </p:blipFill>
        <p:spPr>
          <a:xfrm>
            <a:off x="291335" y="775926"/>
            <a:ext cx="11609327" cy="1442077"/>
          </a:xfrm>
          <a:prstGeom prst="rect">
            <a:avLst/>
          </a:prstGeom>
        </p:spPr>
      </p:pic>
      <p:sp>
        <p:nvSpPr>
          <p:cNvPr id="15" name="Title 3">
            <a:extLst>
              <a:ext uri="{FF2B5EF4-FFF2-40B4-BE49-F238E27FC236}">
                <a16:creationId xmlns:a16="http://schemas.microsoft.com/office/drawing/2014/main" id="{C45ECF11-490D-4A16-B6A1-7C7B63AECAA3}"/>
              </a:ext>
            </a:extLst>
          </p:cNvPr>
          <p:cNvSpPr txBox="1">
            <a:spLocks/>
          </p:cNvSpPr>
          <p:nvPr/>
        </p:nvSpPr>
        <p:spPr>
          <a:xfrm>
            <a:off x="222162" y="128200"/>
            <a:ext cx="10586274" cy="71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Sequencing</a:t>
            </a:r>
            <a:r>
              <a:rPr kumimoji="0" lang="fr-FR" sz="400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the </a:t>
            </a:r>
            <a:r>
              <a:rPr kumimoji="0" lang="fr-FR" sz="400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teaching</a:t>
            </a:r>
            <a:endParaRPr kumimoji="0" lang="fr-FR" sz="400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6" name="Title 1">
            <a:extLst>
              <a:ext uri="{FF2B5EF4-FFF2-40B4-BE49-F238E27FC236}">
                <a16:creationId xmlns:a16="http://schemas.microsoft.com/office/drawing/2014/main" id="{F414F884-886C-4A65-80E5-9B92D4FCF1AA}"/>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2" name="Picture 21" descr="Diagram&#10;&#10;Description automatically generated">
            <a:extLst>
              <a:ext uri="{FF2B5EF4-FFF2-40B4-BE49-F238E27FC236}">
                <a16:creationId xmlns:a16="http://schemas.microsoft.com/office/drawing/2014/main" id="{01015C36-3F30-48A1-91CB-58E6E0AEDC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1204263" y="155401"/>
            <a:ext cx="1143139" cy="832336"/>
          </a:xfrm>
          <a:prstGeom prst="rect">
            <a:avLst/>
          </a:prstGeom>
        </p:spPr>
      </p:pic>
      <p:sp>
        <p:nvSpPr>
          <p:cNvPr id="2" name="Rectangle: Rounded Corners 1">
            <a:extLst>
              <a:ext uri="{FF2B5EF4-FFF2-40B4-BE49-F238E27FC236}">
                <a16:creationId xmlns:a16="http://schemas.microsoft.com/office/drawing/2014/main" id="{C6DEDC23-D80B-4451-8B73-E1B295C4C1D4}"/>
              </a:ext>
            </a:extLst>
          </p:cNvPr>
          <p:cNvSpPr/>
          <p:nvPr/>
        </p:nvSpPr>
        <p:spPr>
          <a:xfrm>
            <a:off x="6982997" y="1469603"/>
            <a:ext cx="3499339" cy="46936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E8D3F04-B597-4B08-BD6A-F25BA9A6277D}"/>
              </a:ext>
            </a:extLst>
          </p:cNvPr>
          <p:cNvPicPr>
            <a:picLocks noChangeAspect="1"/>
          </p:cNvPicPr>
          <p:nvPr/>
        </p:nvPicPr>
        <p:blipFill>
          <a:blip r:embed="rId5"/>
          <a:stretch>
            <a:fillRect/>
          </a:stretch>
        </p:blipFill>
        <p:spPr>
          <a:xfrm>
            <a:off x="338834" y="2296635"/>
            <a:ext cx="11561828" cy="1259089"/>
          </a:xfrm>
          <a:prstGeom prst="rect">
            <a:avLst/>
          </a:prstGeom>
        </p:spPr>
      </p:pic>
      <p:pic>
        <p:nvPicPr>
          <p:cNvPr id="7" name="Picture 6">
            <a:extLst>
              <a:ext uri="{FF2B5EF4-FFF2-40B4-BE49-F238E27FC236}">
                <a16:creationId xmlns:a16="http://schemas.microsoft.com/office/drawing/2014/main" id="{673AE298-3EFA-4E4A-8606-7436FF55EDE4}"/>
              </a:ext>
            </a:extLst>
          </p:cNvPr>
          <p:cNvPicPr>
            <a:picLocks noChangeAspect="1"/>
          </p:cNvPicPr>
          <p:nvPr/>
        </p:nvPicPr>
        <p:blipFill>
          <a:blip r:embed="rId6"/>
          <a:stretch>
            <a:fillRect/>
          </a:stretch>
        </p:blipFill>
        <p:spPr>
          <a:xfrm>
            <a:off x="338833" y="3599493"/>
            <a:ext cx="11561827" cy="1758361"/>
          </a:xfrm>
          <a:prstGeom prst="rect">
            <a:avLst/>
          </a:prstGeom>
        </p:spPr>
      </p:pic>
      <p:pic>
        <p:nvPicPr>
          <p:cNvPr id="8" name="Picture 7">
            <a:extLst>
              <a:ext uri="{FF2B5EF4-FFF2-40B4-BE49-F238E27FC236}">
                <a16:creationId xmlns:a16="http://schemas.microsoft.com/office/drawing/2014/main" id="{E454EDEB-0806-40C1-9696-A037078EB734}"/>
              </a:ext>
            </a:extLst>
          </p:cNvPr>
          <p:cNvPicPr>
            <a:picLocks noChangeAspect="1"/>
          </p:cNvPicPr>
          <p:nvPr/>
        </p:nvPicPr>
        <p:blipFill>
          <a:blip r:embed="rId7"/>
          <a:stretch>
            <a:fillRect/>
          </a:stretch>
        </p:blipFill>
        <p:spPr>
          <a:xfrm>
            <a:off x="355426" y="5401623"/>
            <a:ext cx="11529645" cy="1315949"/>
          </a:xfrm>
          <a:prstGeom prst="rect">
            <a:avLst/>
          </a:prstGeom>
        </p:spPr>
      </p:pic>
      <p:sp>
        <p:nvSpPr>
          <p:cNvPr id="10" name="Rectangle: Rounded Corners 9">
            <a:extLst>
              <a:ext uri="{FF2B5EF4-FFF2-40B4-BE49-F238E27FC236}">
                <a16:creationId xmlns:a16="http://schemas.microsoft.com/office/drawing/2014/main" id="{C2272979-D7C1-4D20-91D4-BBB9C2C019D6}"/>
              </a:ext>
            </a:extLst>
          </p:cNvPr>
          <p:cNvSpPr/>
          <p:nvPr/>
        </p:nvSpPr>
        <p:spPr>
          <a:xfrm>
            <a:off x="7016046" y="3034696"/>
            <a:ext cx="3499339" cy="262423"/>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8D2DDA4-C44F-4A8C-8FF0-3D5C1FC69E25}"/>
              </a:ext>
            </a:extLst>
          </p:cNvPr>
          <p:cNvSpPr/>
          <p:nvPr/>
        </p:nvSpPr>
        <p:spPr>
          <a:xfrm>
            <a:off x="97857" y="3502790"/>
            <a:ext cx="910737" cy="62633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 WK9</a:t>
            </a:r>
          </a:p>
        </p:txBody>
      </p:sp>
      <p:sp>
        <p:nvSpPr>
          <p:cNvPr id="21" name="Rectangle 20">
            <a:extLst>
              <a:ext uri="{FF2B5EF4-FFF2-40B4-BE49-F238E27FC236}">
                <a16:creationId xmlns:a16="http://schemas.microsoft.com/office/drawing/2014/main" id="{A29883B0-1547-4090-8042-87AFF2DF088B}"/>
              </a:ext>
            </a:extLst>
          </p:cNvPr>
          <p:cNvSpPr/>
          <p:nvPr/>
        </p:nvSpPr>
        <p:spPr>
          <a:xfrm>
            <a:off x="97857" y="1685904"/>
            <a:ext cx="910737" cy="62633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 WK8</a:t>
            </a:r>
          </a:p>
        </p:txBody>
      </p:sp>
      <p:sp>
        <p:nvSpPr>
          <p:cNvPr id="13" name="Rectangle: Rounded Corners 12">
            <a:extLst>
              <a:ext uri="{FF2B5EF4-FFF2-40B4-BE49-F238E27FC236}">
                <a16:creationId xmlns:a16="http://schemas.microsoft.com/office/drawing/2014/main" id="{566B7510-1E0D-4B72-B6FC-0057693DA067}"/>
              </a:ext>
            </a:extLst>
          </p:cNvPr>
          <p:cNvSpPr/>
          <p:nvPr/>
        </p:nvSpPr>
        <p:spPr>
          <a:xfrm>
            <a:off x="7016046" y="4201422"/>
            <a:ext cx="3499339" cy="686308"/>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BFC27ED9-E275-4EC7-BB9C-A89BD0C57D2B}"/>
              </a:ext>
            </a:extLst>
          </p:cNvPr>
          <p:cNvSpPr/>
          <p:nvPr/>
        </p:nvSpPr>
        <p:spPr>
          <a:xfrm>
            <a:off x="7016045" y="5794006"/>
            <a:ext cx="3499339" cy="49662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C07AA2D-DCDA-419D-9625-735D8EB97F0D}"/>
              </a:ext>
            </a:extLst>
          </p:cNvPr>
          <p:cNvSpPr/>
          <p:nvPr/>
        </p:nvSpPr>
        <p:spPr>
          <a:xfrm>
            <a:off x="97856" y="6165643"/>
            <a:ext cx="910737" cy="62633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 WK11</a:t>
            </a:r>
          </a:p>
        </p:txBody>
      </p:sp>
      <p:sp>
        <p:nvSpPr>
          <p:cNvPr id="19" name="Rectangle 18">
            <a:extLst>
              <a:ext uri="{FF2B5EF4-FFF2-40B4-BE49-F238E27FC236}">
                <a16:creationId xmlns:a16="http://schemas.microsoft.com/office/drawing/2014/main" id="{2B33F176-80C0-49D9-882B-63D5491C4F03}"/>
              </a:ext>
            </a:extLst>
          </p:cNvPr>
          <p:cNvSpPr/>
          <p:nvPr/>
        </p:nvSpPr>
        <p:spPr>
          <a:xfrm>
            <a:off x="97855" y="4858931"/>
            <a:ext cx="910737" cy="626330"/>
          </a:xfrm>
          <a:prstGeom prst="rect">
            <a:avLst/>
          </a:prstGeom>
          <a:solidFill>
            <a:srgbClr val="1150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 WK10</a:t>
            </a:r>
          </a:p>
        </p:txBody>
      </p:sp>
    </p:spTree>
    <p:extLst>
      <p:ext uri="{BB962C8B-B14F-4D97-AF65-F5344CB8AC3E}">
        <p14:creationId xmlns:p14="http://schemas.microsoft.com/office/powerpoint/2010/main" val="36852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3"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pic>
        <p:nvPicPr>
          <p:cNvPr id="5" name="Picture 4" descr="green checkmark">
            <a:extLst>
              <a:ext uri="{FF2B5EF4-FFF2-40B4-BE49-F238E27FC236}">
                <a16:creationId xmlns:a16="http://schemas.microsoft.com/office/drawing/2014/main" id="{BA4B06DB-D97A-451F-8B52-207666D0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31" y="1236919"/>
            <a:ext cx="422500" cy="440105"/>
          </a:xfrm>
          <a:prstGeom prst="rect">
            <a:avLst/>
          </a:prstGeom>
        </p:spPr>
      </p:pic>
      <p:pic>
        <p:nvPicPr>
          <p:cNvPr id="6" name="Picture 5" descr="green checkmark">
            <a:extLst>
              <a:ext uri="{FF2B5EF4-FFF2-40B4-BE49-F238E27FC236}">
                <a16:creationId xmlns:a16="http://schemas.microsoft.com/office/drawing/2014/main" id="{C765016F-E7E5-497D-92E4-DDEE330C7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181" y="1677024"/>
            <a:ext cx="422500" cy="440105"/>
          </a:xfrm>
          <a:prstGeom prst="rect">
            <a:avLst/>
          </a:prstGeom>
        </p:spPr>
      </p:pic>
      <p:pic>
        <p:nvPicPr>
          <p:cNvPr id="9" name="Picture 8" descr="green checkmark">
            <a:extLst>
              <a:ext uri="{FF2B5EF4-FFF2-40B4-BE49-F238E27FC236}">
                <a16:creationId xmlns:a16="http://schemas.microsoft.com/office/drawing/2014/main" id="{20787564-C6D8-49FC-AE3F-D0E936F87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258" y="2254145"/>
            <a:ext cx="422500" cy="440105"/>
          </a:xfrm>
          <a:prstGeom prst="rect">
            <a:avLst/>
          </a:prstGeom>
        </p:spPr>
      </p:pic>
      <p:pic>
        <p:nvPicPr>
          <p:cNvPr id="10" name="Picture 9" descr="green checkmark">
            <a:extLst>
              <a:ext uri="{FF2B5EF4-FFF2-40B4-BE49-F238E27FC236}">
                <a16:creationId xmlns:a16="http://schemas.microsoft.com/office/drawing/2014/main" id="{D6447C8E-225C-433B-9277-F5159DDA6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0858" y="2694250"/>
            <a:ext cx="422500" cy="440105"/>
          </a:xfrm>
          <a:prstGeom prst="rect">
            <a:avLst/>
          </a:prstGeom>
        </p:spPr>
      </p:pic>
    </p:spTree>
    <p:extLst>
      <p:ext uri="{BB962C8B-B14F-4D97-AF65-F5344CB8AC3E}">
        <p14:creationId xmlns:p14="http://schemas.microsoft.com/office/powerpoint/2010/main" val="2161098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24" name="TextBox 23">
            <a:extLst>
              <a:ext uri="{FF2B5EF4-FFF2-40B4-BE49-F238E27FC236}">
                <a16:creationId xmlns:a16="http://schemas.microsoft.com/office/drawing/2014/main" id="{464A8DCB-FE32-4FE4-9E64-2078C83B121B}"/>
              </a:ext>
            </a:extLst>
          </p:cNvPr>
          <p:cNvSpPr txBox="1"/>
          <p:nvPr/>
        </p:nvSpPr>
        <p:spPr>
          <a:xfrm>
            <a:off x="6096000" y="5774590"/>
            <a:ext cx="3992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Is it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going ok?</a:t>
            </a:r>
          </a:p>
        </p:txBody>
      </p:sp>
      <p:sp>
        <p:nvSpPr>
          <p:cNvPr id="35" name="TextBox 34">
            <a:extLst>
              <a:ext uri="{FF2B5EF4-FFF2-40B4-BE49-F238E27FC236}">
                <a16:creationId xmlns:a16="http://schemas.microsoft.com/office/drawing/2014/main" id="{24AE9FD1-3A18-4DD6-ABCE-11B014E90D0F}"/>
              </a:ext>
            </a:extLst>
          </p:cNvPr>
          <p:cNvSpPr txBox="1"/>
          <p:nvPr/>
        </p:nvSpPr>
        <p:spPr>
          <a:xfrm>
            <a:off x="261761" y="769972"/>
            <a:ext cx="103956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To turn a statement into a question, just raise your voice at the end.</a:t>
            </a:r>
            <a:endPar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253A54D7-C3AC-4CED-ACE8-CAFA26B9833B}"/>
              </a:ext>
            </a:extLst>
          </p:cNvPr>
          <p:cNvSpPr txBox="1"/>
          <p:nvPr/>
        </p:nvSpPr>
        <p:spPr>
          <a:xfrm>
            <a:off x="1368225" y="5699211"/>
            <a:ext cx="44960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It’s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going ok. </a:t>
            </a:r>
          </a:p>
        </p:txBody>
      </p:sp>
      <p:pic>
        <p:nvPicPr>
          <p:cNvPr id="38" name="Google Shape;183;p8">
            <a:extLst>
              <a:ext uri="{FF2B5EF4-FFF2-40B4-BE49-F238E27FC236}">
                <a16:creationId xmlns:a16="http://schemas.microsoft.com/office/drawing/2014/main" id="{91135B95-F978-4023-A732-34F31AF9DC35}"/>
              </a:ext>
            </a:extLst>
          </p:cNvPr>
          <p:cNvPicPr preferRelativeResize="0"/>
          <p:nvPr/>
        </p:nvPicPr>
        <p:blipFill rotWithShape="1">
          <a:blip r:embed="rId10">
            <a:alphaModFix/>
          </a:blip>
          <a:srcRect/>
          <a:stretch/>
        </p:blipFill>
        <p:spPr>
          <a:xfrm>
            <a:off x="853092" y="5693018"/>
            <a:ext cx="634523" cy="671647"/>
          </a:xfrm>
          <a:prstGeom prst="rect">
            <a:avLst/>
          </a:prstGeom>
          <a:noFill/>
          <a:ln>
            <a:noFill/>
          </a:ln>
        </p:spPr>
      </p:pic>
      <p:pic>
        <p:nvPicPr>
          <p:cNvPr id="39" name="Google Shape;183;p8">
            <a:extLst>
              <a:ext uri="{FF2B5EF4-FFF2-40B4-BE49-F238E27FC236}">
                <a16:creationId xmlns:a16="http://schemas.microsoft.com/office/drawing/2014/main" id="{12D8A26E-04B6-4ACD-9CB0-BFE470E77D03}"/>
              </a:ext>
            </a:extLst>
          </p:cNvPr>
          <p:cNvPicPr preferRelativeResize="0"/>
          <p:nvPr/>
        </p:nvPicPr>
        <p:blipFill rotWithShape="1">
          <a:blip r:embed="rId10">
            <a:alphaModFix/>
          </a:blip>
          <a:srcRect/>
          <a:stretch/>
        </p:blipFill>
        <p:spPr>
          <a:xfrm>
            <a:off x="5386045" y="5693018"/>
            <a:ext cx="634523" cy="671647"/>
          </a:xfrm>
          <a:prstGeom prst="rect">
            <a:avLst/>
          </a:prstGeom>
          <a:noFill/>
          <a:ln>
            <a:noFill/>
          </a:ln>
        </p:spPr>
      </p:pic>
      <p:sp>
        <p:nvSpPr>
          <p:cNvPr id="2" name="Title 1">
            <a:extLst>
              <a:ext uri="{FF2B5EF4-FFF2-40B4-BE49-F238E27FC236}">
                <a16:creationId xmlns:a16="http://schemas.microsoft.com/office/drawing/2014/main" id="{2C5B7F87-A709-4771-AA40-E3AEA7806479}"/>
              </a:ext>
            </a:extLst>
          </p:cNvPr>
          <p:cNvSpPr>
            <a:spLocks noGrp="1"/>
          </p:cNvSpPr>
          <p:nvPr>
            <p:ph type="title"/>
          </p:nvPr>
        </p:nvSpPr>
        <p:spPr>
          <a:xfrm>
            <a:off x="347769" y="84194"/>
            <a:ext cx="5672799" cy="756239"/>
          </a:xfrm>
        </p:spPr>
        <p:txBody>
          <a:bodyPr>
            <a:normAutofit/>
          </a:bodyPr>
          <a:lstStyle/>
          <a:p>
            <a:r>
              <a:rPr lang="en-GB" sz="3600" b="1" dirty="0">
                <a:solidFill>
                  <a:srgbClr val="1E4E79"/>
                </a:solidFill>
                <a:latin typeface="Century Gothic"/>
                <a:ea typeface="Century Gothic"/>
                <a:cs typeface="Century Gothic"/>
                <a:sym typeface="Century Gothic"/>
              </a:rPr>
              <a:t>Creating questions [1/2]</a:t>
            </a:r>
            <a:endParaRPr lang="en-GB" sz="3600" dirty="0"/>
          </a:p>
        </p:txBody>
      </p:sp>
      <p:pic>
        <p:nvPicPr>
          <p:cNvPr id="26" name="Picture 25" descr="Logo&#10;&#10;Description automatically generated">
            <a:extLst>
              <a:ext uri="{FF2B5EF4-FFF2-40B4-BE49-F238E27FC236}">
                <a16:creationId xmlns:a16="http://schemas.microsoft.com/office/drawing/2014/main" id="{89DC68E2-37F9-4CF0-A94D-09DC074FD4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8698" y="1822961"/>
            <a:ext cx="4183501" cy="3571281"/>
          </a:xfrm>
          <a:prstGeom prst="rect">
            <a:avLst/>
          </a:prstGeom>
        </p:spPr>
      </p:pic>
      <p:pic>
        <p:nvPicPr>
          <p:cNvPr id="34" name="Picture 33" descr="Logo&#10;&#10;Description automatically generated">
            <a:extLst>
              <a:ext uri="{FF2B5EF4-FFF2-40B4-BE49-F238E27FC236}">
                <a16:creationId xmlns:a16="http://schemas.microsoft.com/office/drawing/2014/main" id="{51050DF1-01B5-443C-9352-AE6A92996B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63040" y="1600638"/>
            <a:ext cx="4228750" cy="3837857"/>
          </a:xfrm>
          <a:prstGeom prst="rect">
            <a:avLst/>
          </a:prstGeom>
        </p:spPr>
      </p:pic>
      <p:sp>
        <p:nvSpPr>
          <p:cNvPr id="15" name="Speech Bubble: Rectangle with Corners Rounded 14">
            <a:extLst>
              <a:ext uri="{FF2B5EF4-FFF2-40B4-BE49-F238E27FC236}">
                <a16:creationId xmlns:a16="http://schemas.microsoft.com/office/drawing/2014/main" id="{6B6BAE00-9154-4056-9731-C366F2AD7D56}"/>
              </a:ext>
            </a:extLst>
          </p:cNvPr>
          <p:cNvSpPr/>
          <p:nvPr/>
        </p:nvSpPr>
        <p:spPr>
          <a:xfrm>
            <a:off x="8800629" y="4457485"/>
            <a:ext cx="3187135" cy="1762253"/>
          </a:xfrm>
          <a:prstGeom prst="wedgeRoundRectCallout">
            <a:avLst>
              <a:gd name="adj1" fmla="val -66156"/>
              <a:gd name="adj2" fmla="val -28885"/>
              <a:gd name="adj3" fmla="val 16667"/>
            </a:avLst>
          </a:prstGeom>
          <a:solidFill>
            <a:schemeClr val="accent3">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This is a common way to ask </a:t>
            </a:r>
            <a:b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b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‘How are you?’ </a:t>
            </a:r>
            <a:b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b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in French.</a:t>
            </a:r>
          </a:p>
        </p:txBody>
      </p:sp>
      <p:sp>
        <p:nvSpPr>
          <p:cNvPr id="40" name="Speech Bubble: Rectangle with Corners Rounded 39">
            <a:extLst>
              <a:ext uri="{FF2B5EF4-FFF2-40B4-BE49-F238E27FC236}">
                <a16:creationId xmlns:a16="http://schemas.microsoft.com/office/drawing/2014/main" id="{209B325C-309B-40BA-A1B4-9D130BA7BE04}"/>
              </a:ext>
            </a:extLst>
          </p:cNvPr>
          <p:cNvSpPr/>
          <p:nvPr/>
        </p:nvSpPr>
        <p:spPr>
          <a:xfrm>
            <a:off x="2810448" y="1500755"/>
            <a:ext cx="3976688" cy="1762253"/>
          </a:xfrm>
          <a:prstGeom prst="wedgeRoundRectCallout">
            <a:avLst>
              <a:gd name="adj1" fmla="val -58611"/>
              <a:gd name="adj2" fmla="val 108132"/>
              <a:gd name="adj3" fmla="val 16667"/>
            </a:avLst>
          </a:prstGeom>
          <a:solidFill>
            <a:schemeClr val="accent3">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‘hook’ under the </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 </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changes a hard </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 </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into a soft </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 </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pronounced</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s. </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It is called a </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cedilla.</a:t>
            </a:r>
          </a:p>
        </p:txBody>
      </p:sp>
      <p:pic>
        <p:nvPicPr>
          <p:cNvPr id="13" name="Ca va (down)">
            <a:hlinkClick r:id="" action="ppaction://media"/>
            <a:extLst>
              <a:ext uri="{FF2B5EF4-FFF2-40B4-BE49-F238E27FC236}">
                <a16:creationId xmlns:a16="http://schemas.microsoft.com/office/drawing/2014/main" id="{872CE8FD-D51F-4994-9E95-DDED60464F3F}"/>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116777" y="1680726"/>
            <a:ext cx="3557953" cy="2668465"/>
          </a:xfrm>
          <a:prstGeom prst="rect">
            <a:avLst/>
          </a:prstGeom>
        </p:spPr>
      </p:pic>
      <p:pic>
        <p:nvPicPr>
          <p:cNvPr id="3" name="Ca va (up)">
            <a:hlinkClick r:id="" action="ppaction://media"/>
            <a:extLst>
              <a:ext uri="{FF2B5EF4-FFF2-40B4-BE49-F238E27FC236}">
                <a16:creationId xmlns:a16="http://schemas.microsoft.com/office/drawing/2014/main" id="{75156FB2-DD9E-4D03-A758-48FF0399CE6D}"/>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5257724" y="1698132"/>
            <a:ext cx="3582004" cy="2686503"/>
          </a:xfrm>
          <a:prstGeom prst="rect">
            <a:avLst/>
          </a:prstGeom>
        </p:spPr>
      </p:pic>
    </p:spTree>
    <p:extLst>
      <p:ext uri="{BB962C8B-B14F-4D97-AF65-F5344CB8AC3E}">
        <p14:creationId xmlns:p14="http://schemas.microsoft.com/office/powerpoint/2010/main" val="208886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7" name="Ca va (dow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1" fill="hold"/>
                                        <p:tgtEl>
                                          <p:spTgt spid="13"/>
                                        </p:tgtEl>
                                      </p:cBhvr>
                                    </p:cmd>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md type="call" cmd="stop">
                                      <p:cBhvr>
                                        <p:cTn id="37" dur="1">
                                          <p:stCondLst>
                                            <p:cond delay="0"/>
                                          </p:stCondLst>
                                        </p:cTn>
                                        <p:tgtEl>
                                          <p:spTgt spid="13"/>
                                        </p:tgtEl>
                                      </p:cBhvr>
                                    </p:cmd>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8" name="Ca va (up).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3796"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
                                        </p:tgtEl>
                                        <p:attrNameLst>
                                          <p:attrName>style.visibility</p:attrName>
                                        </p:attrNameLst>
                                      </p:cBhvr>
                                      <p:to>
                                        <p:strVal val="hidden"/>
                                      </p:to>
                                    </p:set>
                                    <p:cmd type="call" cmd="stop">
                                      <p:cBhvr>
                                        <p:cTn id="64" dur="1">
                                          <p:stCondLst>
                                            <p:cond delay="0"/>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5" fill="hold" display="0">
                  <p:stCondLst>
                    <p:cond delay="indefinite"/>
                  </p:stCondLst>
                </p:cTn>
                <p:tgtEl>
                  <p:spTgt spid="13"/>
                </p:tgtEl>
              </p:cMediaNode>
            </p:video>
            <p:video>
              <p:cMediaNode vol="100000">
                <p:cTn id="66" fill="hold" display="0">
                  <p:stCondLst>
                    <p:cond delay="indefinite"/>
                  </p:stCondLst>
                </p:cTn>
                <p:tgtEl>
                  <p:spTgt spid="3"/>
                </p:tgtEl>
              </p:cMediaNode>
            </p:video>
          </p:childTnLst>
        </p:cTn>
      </p:par>
    </p:tnLst>
    <p:bldLst>
      <p:bldP spid="24" grpId="0"/>
      <p:bldP spid="35" grpId="0"/>
      <p:bldP spid="37" grpId="0"/>
      <p:bldP spid="15" grpId="0" animBg="1"/>
      <p:bldP spid="40" grpId="0" animBg="1"/>
      <p:bldP spid="4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15">
            <a:alphaModFix/>
          </a:blip>
          <a:srcRect/>
          <a:stretch/>
        </p:blipFill>
        <p:spPr>
          <a:xfrm>
            <a:off x="10657369" y="76217"/>
            <a:ext cx="1330395" cy="1332245"/>
          </a:xfrm>
          <a:prstGeom prst="rect">
            <a:avLst/>
          </a:prstGeom>
          <a:noFill/>
          <a:ln>
            <a:noFill/>
          </a:ln>
        </p:spPr>
      </p:pic>
      <p:sp>
        <p:nvSpPr>
          <p:cNvPr id="24" name="TextBox 23">
            <a:extLst>
              <a:ext uri="{FF2B5EF4-FFF2-40B4-BE49-F238E27FC236}">
                <a16:creationId xmlns:a16="http://schemas.microsoft.com/office/drawing/2014/main" id="{464A8DCB-FE32-4FE4-9E64-2078C83B121B}"/>
              </a:ext>
            </a:extLst>
          </p:cNvPr>
          <p:cNvSpPr txBox="1"/>
          <p:nvPr/>
        </p:nvSpPr>
        <p:spPr>
          <a:xfrm>
            <a:off x="6096000" y="5774590"/>
            <a:ext cx="3992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Is it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going badly?</a:t>
            </a:r>
          </a:p>
        </p:txBody>
      </p:sp>
      <p:sp>
        <p:nvSpPr>
          <p:cNvPr id="37" name="TextBox 36">
            <a:extLst>
              <a:ext uri="{FF2B5EF4-FFF2-40B4-BE49-F238E27FC236}">
                <a16:creationId xmlns:a16="http://schemas.microsoft.com/office/drawing/2014/main" id="{253A54D7-C3AC-4CED-ACE8-CAFA26B9833B}"/>
              </a:ext>
            </a:extLst>
          </p:cNvPr>
          <p:cNvSpPr txBox="1"/>
          <p:nvPr/>
        </p:nvSpPr>
        <p:spPr>
          <a:xfrm>
            <a:off x="1368225" y="5699211"/>
            <a:ext cx="44960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It’s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going badly. </a:t>
            </a:r>
          </a:p>
        </p:txBody>
      </p:sp>
      <p:pic>
        <p:nvPicPr>
          <p:cNvPr id="38" name="Google Shape;183;p8">
            <a:extLst>
              <a:ext uri="{FF2B5EF4-FFF2-40B4-BE49-F238E27FC236}">
                <a16:creationId xmlns:a16="http://schemas.microsoft.com/office/drawing/2014/main" id="{91135B95-F978-4023-A732-34F31AF9DC35}"/>
              </a:ext>
            </a:extLst>
          </p:cNvPr>
          <p:cNvPicPr preferRelativeResize="0"/>
          <p:nvPr/>
        </p:nvPicPr>
        <p:blipFill rotWithShape="1">
          <a:blip r:embed="rId16">
            <a:alphaModFix/>
          </a:blip>
          <a:srcRect/>
          <a:stretch/>
        </p:blipFill>
        <p:spPr>
          <a:xfrm>
            <a:off x="853092" y="5693018"/>
            <a:ext cx="634523" cy="671647"/>
          </a:xfrm>
          <a:prstGeom prst="rect">
            <a:avLst/>
          </a:prstGeom>
          <a:noFill/>
          <a:ln>
            <a:noFill/>
          </a:ln>
        </p:spPr>
      </p:pic>
      <p:pic>
        <p:nvPicPr>
          <p:cNvPr id="39" name="Google Shape;183;p8">
            <a:extLst>
              <a:ext uri="{FF2B5EF4-FFF2-40B4-BE49-F238E27FC236}">
                <a16:creationId xmlns:a16="http://schemas.microsoft.com/office/drawing/2014/main" id="{12D8A26E-04B6-4ACD-9CB0-BFE470E77D03}"/>
              </a:ext>
            </a:extLst>
          </p:cNvPr>
          <p:cNvPicPr preferRelativeResize="0"/>
          <p:nvPr/>
        </p:nvPicPr>
        <p:blipFill rotWithShape="1">
          <a:blip r:embed="rId16">
            <a:alphaModFix/>
          </a:blip>
          <a:srcRect/>
          <a:stretch/>
        </p:blipFill>
        <p:spPr>
          <a:xfrm>
            <a:off x="5386045" y="5693018"/>
            <a:ext cx="634523" cy="671647"/>
          </a:xfrm>
          <a:prstGeom prst="rect">
            <a:avLst/>
          </a:prstGeom>
          <a:noFill/>
          <a:ln>
            <a:noFill/>
          </a:ln>
        </p:spPr>
      </p:pic>
      <p:sp>
        <p:nvSpPr>
          <p:cNvPr id="2" name="Title 1">
            <a:extLst>
              <a:ext uri="{FF2B5EF4-FFF2-40B4-BE49-F238E27FC236}">
                <a16:creationId xmlns:a16="http://schemas.microsoft.com/office/drawing/2014/main" id="{2C5B7F87-A709-4771-AA40-E3AEA7806479}"/>
              </a:ext>
            </a:extLst>
          </p:cNvPr>
          <p:cNvSpPr>
            <a:spLocks noGrp="1"/>
          </p:cNvSpPr>
          <p:nvPr>
            <p:ph type="title"/>
          </p:nvPr>
        </p:nvSpPr>
        <p:spPr>
          <a:xfrm>
            <a:off x="-66573" y="-87262"/>
            <a:ext cx="6069964" cy="756239"/>
          </a:xfrm>
        </p:spPr>
        <p:txBody>
          <a:bodyPr>
            <a:normAutofit/>
          </a:bodyPr>
          <a:lstStyle/>
          <a:p>
            <a:r>
              <a:rPr lang="en-GB" sz="3600" b="1" dirty="0">
                <a:solidFill>
                  <a:srgbClr val="1E4E79"/>
                </a:solidFill>
                <a:latin typeface="Century Gothic"/>
                <a:ea typeface="Century Gothic"/>
                <a:cs typeface="Century Gothic"/>
                <a:sym typeface="Century Gothic"/>
              </a:rPr>
              <a:t>Creating questions [2/2]</a:t>
            </a:r>
            <a:endParaRPr lang="en-GB" sz="3600" dirty="0"/>
          </a:p>
        </p:txBody>
      </p:sp>
      <p:sp>
        <p:nvSpPr>
          <p:cNvPr id="12" name="TextBox 11">
            <a:extLst>
              <a:ext uri="{FF2B5EF4-FFF2-40B4-BE49-F238E27FC236}">
                <a16:creationId xmlns:a16="http://schemas.microsoft.com/office/drawing/2014/main" id="{EAE8DAA0-39D7-444E-8E33-36106EF05509}"/>
              </a:ext>
            </a:extLst>
          </p:cNvPr>
          <p:cNvSpPr txBox="1"/>
          <p:nvPr/>
        </p:nvSpPr>
        <p:spPr>
          <a:xfrm>
            <a:off x="6096000" y="3053260"/>
            <a:ext cx="3992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Is it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going well?</a:t>
            </a:r>
          </a:p>
        </p:txBody>
      </p:sp>
      <p:sp>
        <p:nvSpPr>
          <p:cNvPr id="13" name="TextBox 12">
            <a:extLst>
              <a:ext uri="{FF2B5EF4-FFF2-40B4-BE49-F238E27FC236}">
                <a16:creationId xmlns:a16="http://schemas.microsoft.com/office/drawing/2014/main" id="{D168D3D0-5CD8-4CC8-A6A4-09F3FCE66ED8}"/>
              </a:ext>
            </a:extLst>
          </p:cNvPr>
          <p:cNvSpPr txBox="1"/>
          <p:nvPr/>
        </p:nvSpPr>
        <p:spPr>
          <a:xfrm>
            <a:off x="1368225" y="2977881"/>
            <a:ext cx="44960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It’s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going well. </a:t>
            </a:r>
          </a:p>
        </p:txBody>
      </p:sp>
      <p:pic>
        <p:nvPicPr>
          <p:cNvPr id="14" name="Google Shape;183;p8">
            <a:extLst>
              <a:ext uri="{FF2B5EF4-FFF2-40B4-BE49-F238E27FC236}">
                <a16:creationId xmlns:a16="http://schemas.microsoft.com/office/drawing/2014/main" id="{7B57DB42-C1C6-4777-A55F-16B461E3D5A9}"/>
              </a:ext>
            </a:extLst>
          </p:cNvPr>
          <p:cNvPicPr preferRelativeResize="0"/>
          <p:nvPr/>
        </p:nvPicPr>
        <p:blipFill rotWithShape="1">
          <a:blip r:embed="rId16">
            <a:alphaModFix/>
          </a:blip>
          <a:srcRect/>
          <a:stretch/>
        </p:blipFill>
        <p:spPr>
          <a:xfrm>
            <a:off x="853092" y="2943112"/>
            <a:ext cx="634523" cy="671647"/>
          </a:xfrm>
          <a:prstGeom prst="rect">
            <a:avLst/>
          </a:prstGeom>
          <a:noFill/>
          <a:ln>
            <a:noFill/>
          </a:ln>
        </p:spPr>
      </p:pic>
      <p:pic>
        <p:nvPicPr>
          <p:cNvPr id="16" name="Google Shape;183;p8">
            <a:extLst>
              <a:ext uri="{FF2B5EF4-FFF2-40B4-BE49-F238E27FC236}">
                <a16:creationId xmlns:a16="http://schemas.microsoft.com/office/drawing/2014/main" id="{3B0D2201-414F-4E44-913B-E96FF5E537B4}"/>
              </a:ext>
            </a:extLst>
          </p:cNvPr>
          <p:cNvPicPr preferRelativeResize="0"/>
          <p:nvPr/>
        </p:nvPicPr>
        <p:blipFill rotWithShape="1">
          <a:blip r:embed="rId16">
            <a:alphaModFix/>
          </a:blip>
          <a:srcRect/>
          <a:stretch/>
        </p:blipFill>
        <p:spPr>
          <a:xfrm>
            <a:off x="5386045" y="2971688"/>
            <a:ext cx="634523" cy="671647"/>
          </a:xfrm>
          <a:prstGeom prst="rect">
            <a:avLst/>
          </a:prstGeom>
          <a:noFill/>
          <a:ln>
            <a:noFill/>
          </a:ln>
        </p:spPr>
      </p:pic>
      <p:pic>
        <p:nvPicPr>
          <p:cNvPr id="17" name="Picture 16" descr="Logo, company name&#10;&#10;Description automatically generated">
            <a:extLst>
              <a:ext uri="{FF2B5EF4-FFF2-40B4-BE49-F238E27FC236}">
                <a16:creationId xmlns:a16="http://schemas.microsoft.com/office/drawing/2014/main" id="{1194E966-0EBA-4147-AA64-F946E96FF0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3092" y="840433"/>
            <a:ext cx="3480299" cy="2184277"/>
          </a:xfrm>
          <a:prstGeom prst="rect">
            <a:avLst/>
          </a:prstGeom>
        </p:spPr>
      </p:pic>
      <p:pic>
        <p:nvPicPr>
          <p:cNvPr id="18" name="Picture 17" descr="Logo&#10;&#10;Description automatically generated">
            <a:extLst>
              <a:ext uri="{FF2B5EF4-FFF2-40B4-BE49-F238E27FC236}">
                <a16:creationId xmlns:a16="http://schemas.microsoft.com/office/drawing/2014/main" id="{10EF44D8-4E8B-4C0B-8A75-23F2EE3F168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03306" y="811754"/>
            <a:ext cx="3357131" cy="2188614"/>
          </a:xfrm>
          <a:prstGeom prst="rect">
            <a:avLst/>
          </a:prstGeom>
        </p:spPr>
      </p:pic>
      <p:pic>
        <p:nvPicPr>
          <p:cNvPr id="19" name="Picture 18" descr="Logo&#10;&#10;Description automatically generated">
            <a:extLst>
              <a:ext uri="{FF2B5EF4-FFF2-40B4-BE49-F238E27FC236}">
                <a16:creationId xmlns:a16="http://schemas.microsoft.com/office/drawing/2014/main" id="{562BA3A5-66E9-4C77-BA2B-9E3C0A57BA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0780" y="3541342"/>
            <a:ext cx="3194020" cy="2154772"/>
          </a:xfrm>
          <a:prstGeom prst="rect">
            <a:avLst/>
          </a:prstGeom>
        </p:spPr>
      </p:pic>
      <p:pic>
        <p:nvPicPr>
          <p:cNvPr id="20" name="Picture 19">
            <a:extLst>
              <a:ext uri="{FF2B5EF4-FFF2-40B4-BE49-F238E27FC236}">
                <a16:creationId xmlns:a16="http://schemas.microsoft.com/office/drawing/2014/main" id="{36A38A47-70FA-4FC5-9D6A-30695EE2EE8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66416" y="3627345"/>
            <a:ext cx="3194021" cy="2213747"/>
          </a:xfrm>
          <a:prstGeom prst="rect">
            <a:avLst/>
          </a:prstGeom>
        </p:spPr>
      </p:pic>
      <p:pic>
        <p:nvPicPr>
          <p:cNvPr id="3" name="Ca va bien">
            <a:hlinkClick r:id="" action="ppaction://media"/>
            <a:extLst>
              <a:ext uri="{FF2B5EF4-FFF2-40B4-BE49-F238E27FC236}">
                <a16:creationId xmlns:a16="http://schemas.microsoft.com/office/drawing/2014/main" id="{888B8B38-B631-4F50-884A-443A66C392F9}"/>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757543" y="3660056"/>
            <a:ext cx="3992880" cy="2994660"/>
          </a:xfrm>
          <a:prstGeom prst="rect">
            <a:avLst/>
          </a:prstGeom>
        </p:spPr>
      </p:pic>
      <p:pic>
        <p:nvPicPr>
          <p:cNvPr id="4" name="Rouge T1 W3 Ca va bien ">
            <a:hlinkClick r:id="" action="ppaction://media"/>
            <a:extLst>
              <a:ext uri="{FF2B5EF4-FFF2-40B4-BE49-F238E27FC236}">
                <a16:creationId xmlns:a16="http://schemas.microsoft.com/office/drawing/2014/main" id="{A73AFC1A-C7E2-492D-A653-4C12E8575668}"/>
              </a:ext>
            </a:extLst>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5445139" y="3643335"/>
            <a:ext cx="3992880" cy="2994660"/>
          </a:xfrm>
          <a:prstGeom prst="rect">
            <a:avLst/>
          </a:prstGeom>
        </p:spPr>
      </p:pic>
      <p:pic>
        <p:nvPicPr>
          <p:cNvPr id="5" name="Ca va mal">
            <a:hlinkClick r:id="" action="ppaction://media"/>
            <a:extLst>
              <a:ext uri="{FF2B5EF4-FFF2-40B4-BE49-F238E27FC236}">
                <a16:creationId xmlns:a16="http://schemas.microsoft.com/office/drawing/2014/main" id="{C2E9E33F-F981-49C7-9AA1-FE4070828FED}"/>
              </a:ext>
            </a:extLst>
          </p:cNvPr>
          <p:cNvPicPr>
            <a:picLocks noChangeAspect="1"/>
          </p:cNvPicPr>
          <p:nvPr>
            <a:videoFile r:link="rId6"/>
            <p:extLst>
              <p:ext uri="{DAA4B4D4-6D71-4841-9C94-3DE7FCFB9230}">
                <p14:media xmlns:p14="http://schemas.microsoft.com/office/powerpoint/2010/main" r:embed="rId5"/>
              </p:ext>
            </p:extLst>
          </p:nvPr>
        </p:nvPicPr>
        <p:blipFill>
          <a:blip r:embed="rId23"/>
          <a:stretch>
            <a:fillRect/>
          </a:stretch>
        </p:blipFill>
        <p:spPr>
          <a:xfrm>
            <a:off x="781060" y="561936"/>
            <a:ext cx="3969364" cy="2977024"/>
          </a:xfrm>
          <a:prstGeom prst="rect">
            <a:avLst/>
          </a:prstGeom>
        </p:spPr>
      </p:pic>
      <p:pic>
        <p:nvPicPr>
          <p:cNvPr id="6" name="Rouge T1 W3 Ca va mal ">
            <a:hlinkClick r:id="" action="ppaction://media"/>
            <a:extLst>
              <a:ext uri="{FF2B5EF4-FFF2-40B4-BE49-F238E27FC236}">
                <a16:creationId xmlns:a16="http://schemas.microsoft.com/office/drawing/2014/main" id="{6DB2BE42-9E8D-45BC-816F-62B77A58F6ED}"/>
              </a:ext>
            </a:extLst>
          </p:cNvPr>
          <p:cNvPicPr>
            <a:picLocks noChangeAspect="1"/>
          </p:cNvPicPr>
          <p:nvPr>
            <a:videoFile r:link="rId8"/>
            <p:extLst>
              <p:ext uri="{DAA4B4D4-6D71-4841-9C94-3DE7FCFB9230}">
                <p14:media xmlns:p14="http://schemas.microsoft.com/office/powerpoint/2010/main" r:embed="rId7"/>
              </p:ext>
            </p:extLst>
          </p:nvPr>
        </p:nvPicPr>
        <p:blipFill>
          <a:blip r:embed="rId24"/>
          <a:stretch>
            <a:fillRect/>
          </a:stretch>
        </p:blipFill>
        <p:spPr>
          <a:xfrm>
            <a:off x="5451443" y="574291"/>
            <a:ext cx="3986576" cy="2989932"/>
          </a:xfrm>
          <a:prstGeom prst="rect">
            <a:avLst/>
          </a:prstGeom>
        </p:spPr>
      </p:pic>
    </p:spTree>
    <p:extLst>
      <p:ext uri="{BB962C8B-B14F-4D97-AF65-F5344CB8AC3E}">
        <p14:creationId xmlns:p14="http://schemas.microsoft.com/office/powerpoint/2010/main" val="266717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Ca va b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3212" fill="hold"/>
                                        <p:tgtEl>
                                          <p:spTgt spid="3"/>
                                        </p:tgtEl>
                                      </p:cBhvr>
                                    </p:cmd>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md type="call" cmd="stop">
                                      <p:cBhvr>
                                        <p:cTn id="25" dur="1">
                                          <p:stCondLst>
                                            <p:cond delay="0"/>
                                          </p:stCondLst>
                                        </p:cTn>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12" name="Ca va bien q.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3526" fill="hold"/>
                                        <p:tgtEl>
                                          <p:spTgt spid="4"/>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
                                        </p:tgtEl>
                                        <p:attrNameLst>
                                          <p:attrName>style.visibility</p:attrName>
                                        </p:attrNameLst>
                                      </p:cBhvr>
                                      <p:to>
                                        <p:strVal val="hidden"/>
                                      </p:to>
                                    </p:set>
                                    <p:cmd type="call" cmd="stop">
                                      <p:cBhvr>
                                        <p:cTn id="48" dur="1">
                                          <p:stCondLst>
                                            <p:cond delay="0"/>
                                          </p:stCondLst>
                                        </p:cTn>
                                        <p:tgtEl>
                                          <p:spTgt spid="4"/>
                                        </p:tgtEl>
                                      </p:cBhvr>
                                    </p:cmd>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3" name="Ca va mal.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mediacall" presetSubtype="0" fill="hold" nodeType="withEffect">
                                  <p:stCondLst>
                                    <p:cond delay="0"/>
                                  </p:stCondLst>
                                  <p:childTnLst>
                                    <p:cmd type="call" cmd="playFrom(0.0)">
                                      <p:cBhvr>
                                        <p:cTn id="66" dur="2768" fill="hold"/>
                                        <p:tgtEl>
                                          <p:spTgt spid="5"/>
                                        </p:tgtEl>
                                      </p:cBhvr>
                                    </p:cmd>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5"/>
                                        </p:tgtEl>
                                        <p:attrNameLst>
                                          <p:attrName>style.visibility</p:attrName>
                                        </p:attrNameLst>
                                      </p:cBhvr>
                                      <p:to>
                                        <p:strVal val="hidden"/>
                                      </p:to>
                                    </p:set>
                                    <p:cmd type="call" cmd="stop">
                                      <p:cBhvr>
                                        <p:cTn id="71" dur="1">
                                          <p:stCondLst>
                                            <p:cond delay="0"/>
                                          </p:stCondLst>
                                        </p:cTn>
                                        <p:tgtEl>
                                          <p:spTgt spid="5"/>
                                        </p:tgtEl>
                                      </p:cBhvr>
                                    </p:cmd>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14" name="Ca va mal q.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childTnLst>
                                </p:cTn>
                              </p:par>
                              <p:par>
                                <p:cTn id="88" presetID="1" presetClass="mediacall" presetSubtype="0" fill="hold" nodeType="withEffect">
                                  <p:stCondLst>
                                    <p:cond delay="0"/>
                                  </p:stCondLst>
                                  <p:childTnLst>
                                    <p:cmd type="call" cmd="playFrom(0.0)">
                                      <p:cBhvr>
                                        <p:cTn id="89" dur="3265" fill="hold"/>
                                        <p:tgtEl>
                                          <p:spTgt spid="6"/>
                                        </p:tgtEl>
                                      </p:cBhvr>
                                    </p:cmd>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6"/>
                                        </p:tgtEl>
                                        <p:attrNameLst>
                                          <p:attrName>style.visibility</p:attrName>
                                        </p:attrNameLst>
                                      </p:cBhvr>
                                      <p:to>
                                        <p:strVal val="hidden"/>
                                      </p:to>
                                    </p:set>
                                    <p:cmd type="call" cmd="stop">
                                      <p:cBhvr>
                                        <p:cTn id="94" dur="1">
                                          <p:stCondLst>
                                            <p:cond delay="0"/>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5" fill="hold" display="0">
                  <p:stCondLst>
                    <p:cond delay="indefinite"/>
                  </p:stCondLst>
                </p:cTn>
                <p:tgtEl>
                  <p:spTgt spid="3"/>
                </p:tgtEl>
              </p:cMediaNode>
            </p:video>
            <p:video>
              <p:cMediaNode vol="80000">
                <p:cTn id="96" fill="hold" display="0">
                  <p:stCondLst>
                    <p:cond delay="indefinite"/>
                  </p:stCondLst>
                </p:cTn>
                <p:tgtEl>
                  <p:spTgt spid="4"/>
                </p:tgtEl>
              </p:cMediaNode>
            </p:video>
            <p:video>
              <p:cMediaNode vol="80000">
                <p:cTn id="97" fill="hold" display="0">
                  <p:stCondLst>
                    <p:cond delay="indefinite"/>
                  </p:stCondLst>
                </p:cTn>
                <p:tgtEl>
                  <p:spTgt spid="5"/>
                </p:tgtEl>
              </p:cMediaNode>
            </p:video>
            <p:video>
              <p:cMediaNode vol="80000">
                <p:cTn id="98" fill="hold" display="0">
                  <p:stCondLst>
                    <p:cond delay="indefinite"/>
                  </p:stCondLst>
                </p:cTn>
                <p:tgtEl>
                  <p:spTgt spid="6"/>
                </p:tgtEl>
              </p:cMediaNode>
            </p:video>
          </p:childTnLst>
        </p:cTn>
      </p:par>
    </p:tnLst>
    <p:bldLst>
      <p:bldP spid="24" grpId="0"/>
      <p:bldP spid="37"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301BB914-C78C-40AC-A458-584E6D1E8083}"/>
              </a:ext>
            </a:extLst>
          </p:cNvPr>
          <p:cNvGraphicFramePr>
            <a:graphicFrameLocks noGrp="1"/>
          </p:cNvGraphicFramePr>
          <p:nvPr/>
        </p:nvGraphicFramePr>
        <p:xfrm>
          <a:off x="70286" y="1528324"/>
          <a:ext cx="1855654" cy="5178534"/>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927827">
                  <a:extLst>
                    <a:ext uri="{9D8B030D-6E8A-4147-A177-3AD203B41FA5}">
                      <a16:colId xmlns:a16="http://schemas.microsoft.com/office/drawing/2014/main" val="1627489111"/>
                    </a:ext>
                  </a:extLst>
                </a:gridCol>
                <a:gridCol w="927827">
                  <a:extLst>
                    <a:ext uri="{9D8B030D-6E8A-4147-A177-3AD203B41FA5}">
                      <a16:colId xmlns:a16="http://schemas.microsoft.com/office/drawing/2014/main" val="792815241"/>
                    </a:ext>
                  </a:extLst>
                </a:gridCol>
              </a:tblGrid>
              <a:tr h="863089">
                <a:tc>
                  <a:txBody>
                    <a:bodyPr/>
                    <a:lstStyle/>
                    <a:p>
                      <a:pPr algn="ctr"/>
                      <a:r>
                        <a:rPr lang="en-GB" sz="4800" b="1" dirty="0">
                          <a:solidFill>
                            <a:srgbClr val="002060"/>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339315"/>
                  </a:ext>
                </a:extLst>
              </a:tr>
              <a:tr h="863089">
                <a:tc>
                  <a:txBody>
                    <a:bodyPr/>
                    <a:lstStyle/>
                    <a:p>
                      <a:pPr algn="ctr"/>
                      <a:r>
                        <a:rPr lang="en-GB" sz="4800" b="1" dirty="0">
                          <a:solidFill>
                            <a:srgbClr val="002060"/>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9867938"/>
                  </a:ext>
                </a:extLst>
              </a:tr>
              <a:tr h="863089">
                <a:tc>
                  <a:txBody>
                    <a:bodyPr/>
                    <a:lstStyle/>
                    <a:p>
                      <a:pPr algn="ctr"/>
                      <a:r>
                        <a:rPr lang="en-GB" sz="4800" b="1" dirty="0">
                          <a:solidFill>
                            <a:srgbClr val="002060"/>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3947296"/>
                  </a:ext>
                </a:extLst>
              </a:tr>
              <a:tr h="863089">
                <a:tc>
                  <a:txBody>
                    <a:bodyPr/>
                    <a:lstStyle/>
                    <a:p>
                      <a:pPr algn="ctr"/>
                      <a:r>
                        <a:rPr lang="en-GB" sz="4800" b="1" dirty="0">
                          <a:solidFill>
                            <a:srgbClr val="002060"/>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8463402"/>
                  </a:ext>
                </a:extLst>
              </a:tr>
              <a:tr h="863089">
                <a:tc>
                  <a:txBody>
                    <a:bodyPr/>
                    <a:lstStyle/>
                    <a:p>
                      <a:pPr algn="ctr"/>
                      <a:r>
                        <a:rPr lang="en-GB" sz="4800" b="1" dirty="0">
                          <a:solidFill>
                            <a:srgbClr val="002060"/>
                          </a:solidFill>
                          <a:latin typeface="Century Gothic" panose="020B0502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78049551"/>
                  </a:ext>
                </a:extLst>
              </a:tr>
              <a:tr h="863089">
                <a:tc>
                  <a:txBody>
                    <a:bodyPr/>
                    <a:lstStyle/>
                    <a:p>
                      <a:pPr algn="ctr"/>
                      <a:r>
                        <a:rPr lang="en-GB" sz="4800" b="1" dirty="0">
                          <a:solidFill>
                            <a:srgbClr val="002060"/>
                          </a:solidFill>
                          <a:latin typeface="Century Gothic" panose="020B0502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0650202"/>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2" name="CustomShape 3">
            <a:extLst>
              <a:ext uri="{FF2B5EF4-FFF2-40B4-BE49-F238E27FC236}">
                <a16:creationId xmlns:a16="http://schemas.microsoft.com/office/drawing/2014/main" id="{976A85E5-4281-4E0F-BAB0-72DE6B3B6253}"/>
              </a:ext>
            </a:extLst>
          </p:cNvPr>
          <p:cNvSpPr/>
          <p:nvPr/>
        </p:nvSpPr>
        <p:spPr>
          <a:xfrm>
            <a:off x="3098817" y="108715"/>
            <a:ext cx="59943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Écoute</a:t>
            </a:r>
            <a:r>
              <a:rPr kumimoji="0" lang="en-GB" sz="3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3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la bonne </a:t>
            </a:r>
            <a:r>
              <a:rPr kumimoji="0" lang="en-GB" sz="3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lettre</a:t>
            </a:r>
            <a:r>
              <a:rPr kumimoji="0" lang="en-GB" sz="3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3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B2B245FA-3755-49B3-B038-8879525C612B}"/>
              </a:ext>
            </a:extLst>
          </p:cNvPr>
          <p:cNvGraphicFramePr>
            <a:graphicFrameLocks noGrp="1"/>
          </p:cNvGraphicFramePr>
          <p:nvPr/>
        </p:nvGraphicFramePr>
        <p:xfrm>
          <a:off x="8374379" y="2967920"/>
          <a:ext cx="3268981" cy="2023533"/>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754381">
                  <a:extLst>
                    <a:ext uri="{9D8B030D-6E8A-4147-A177-3AD203B41FA5}">
                      <a16:colId xmlns:a16="http://schemas.microsoft.com/office/drawing/2014/main" val="683910652"/>
                    </a:ext>
                  </a:extLst>
                </a:gridCol>
                <a:gridCol w="2514600">
                  <a:extLst>
                    <a:ext uri="{9D8B030D-6E8A-4147-A177-3AD203B41FA5}">
                      <a16:colId xmlns:a16="http://schemas.microsoft.com/office/drawing/2014/main" val="1995781090"/>
                    </a:ext>
                  </a:extLst>
                </a:gridCol>
              </a:tblGrid>
              <a:tr h="674511">
                <a:tc>
                  <a:txBody>
                    <a:bodyPr/>
                    <a:lstStyle/>
                    <a:p>
                      <a:pPr algn="ctr"/>
                      <a:r>
                        <a:rPr lang="en-GB" sz="2800" b="1" dirty="0">
                          <a:solidFill>
                            <a:srgbClr val="002060"/>
                          </a:solidFill>
                          <a:latin typeface="Century Gothic" panose="020B0502020202020204" pitchFamily="34" charset="0"/>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20000"/>
                        <a:lumOff val="80000"/>
                      </a:schemeClr>
                    </a:solidFill>
                  </a:tcPr>
                </a:tc>
                <a:tc>
                  <a:txBody>
                    <a:bodyPr/>
                    <a:lstStyle/>
                    <a:p>
                      <a:pPr algn="l"/>
                      <a:r>
                        <a:rPr lang="en-GB" sz="2800" b="1" dirty="0" err="1">
                          <a:solidFill>
                            <a:srgbClr val="002060"/>
                          </a:solidFill>
                          <a:latin typeface="Century Gothic" panose="020B0502020202020204" pitchFamily="34" charset="0"/>
                        </a:rPr>
                        <a:t>Ça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va</a:t>
                      </a:r>
                      <a:r>
                        <a:rPr lang="en-GB" sz="2800" b="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09449665"/>
                  </a:ext>
                </a:extLst>
              </a:tr>
              <a:tr h="674511">
                <a:tc>
                  <a:txBody>
                    <a:bodyPr/>
                    <a:lstStyle/>
                    <a:p>
                      <a:pPr algn="ctr"/>
                      <a:r>
                        <a:rPr lang="en-GB" sz="2800" b="1" dirty="0">
                          <a:solidFill>
                            <a:srgbClr val="002060"/>
                          </a:solidFill>
                          <a:latin typeface="Century Gothic" panose="020B0502020202020204" pitchFamily="34" charset="0"/>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002060"/>
                          </a:solidFill>
                          <a:latin typeface="Century Gothic" panose="020B0502020202020204" pitchFamily="34" charset="0"/>
                        </a:rPr>
                        <a:t>Ça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va</a:t>
                      </a:r>
                      <a:r>
                        <a:rPr lang="en-GB" sz="2800" b="1" dirty="0">
                          <a:solidFill>
                            <a:srgbClr val="002060"/>
                          </a:solidFill>
                          <a:latin typeface="Century Gothic" panose="020B0502020202020204" pitchFamily="34" charset="0"/>
                        </a:rPr>
                        <a:t> bien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0874679"/>
                  </a:ext>
                </a:extLst>
              </a:tr>
              <a:tr h="674511">
                <a:tc>
                  <a:txBody>
                    <a:bodyPr/>
                    <a:lstStyle/>
                    <a:p>
                      <a:pPr algn="ctr"/>
                      <a:r>
                        <a:rPr lang="en-GB" sz="2800" b="1" dirty="0">
                          <a:solidFill>
                            <a:srgbClr val="002060"/>
                          </a:solidFill>
                          <a:latin typeface="Century Gothic" panose="020B0502020202020204" pitchFamily="34"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002060"/>
                          </a:solidFill>
                          <a:latin typeface="Century Gothic" panose="020B0502020202020204" pitchFamily="34" charset="0"/>
                        </a:rPr>
                        <a:t>Ça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va</a:t>
                      </a:r>
                      <a:r>
                        <a:rPr lang="en-GB" sz="2800" b="1" dirty="0">
                          <a:solidFill>
                            <a:srgbClr val="002060"/>
                          </a:solidFill>
                          <a:latin typeface="Century Gothic" panose="020B0502020202020204" pitchFamily="34" charset="0"/>
                        </a:rPr>
                        <a:t> mal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38892220"/>
                  </a:ext>
                </a:extLst>
              </a:tr>
            </a:tbl>
          </a:graphicData>
        </a:graphic>
      </p:graphicFrame>
      <p:pic>
        <p:nvPicPr>
          <p:cNvPr id="59" name="Google Shape;127;p2">
            <a:hlinkClick r:id="" action="ppaction://noaction">
              <a:snd r:embed="rId4" name="Lucas.wav"/>
            </a:hlinkClick>
            <a:extLst>
              <a:ext uri="{FF2B5EF4-FFF2-40B4-BE49-F238E27FC236}">
                <a16:creationId xmlns:a16="http://schemas.microsoft.com/office/drawing/2014/main" id="{2EBF12F3-7890-4796-9039-1F0A83EC1433}"/>
              </a:ext>
            </a:extLst>
          </p:cNvPr>
          <p:cNvPicPr preferRelativeResize="0"/>
          <p:nvPr/>
        </p:nvPicPr>
        <p:blipFill rotWithShape="1">
          <a:blip r:embed="rId5">
            <a:alphaModFix/>
          </a:blip>
          <a:srcRect/>
          <a:stretch/>
        </p:blipFill>
        <p:spPr>
          <a:xfrm>
            <a:off x="1084090" y="1658610"/>
            <a:ext cx="671923" cy="607938"/>
          </a:xfrm>
          <a:prstGeom prst="rect">
            <a:avLst/>
          </a:prstGeom>
          <a:noFill/>
          <a:ln>
            <a:noFill/>
          </a:ln>
          <a:effectLst>
            <a:outerShdw blurRad="50800" dist="38100" dir="5400000" algn="t" rotWithShape="0">
              <a:prstClr val="black">
                <a:alpha val="40000"/>
              </a:prstClr>
            </a:outerShdw>
          </a:effectLst>
        </p:spPr>
      </p:pic>
      <p:pic>
        <p:nvPicPr>
          <p:cNvPr id="119" name="Google Shape;127;p2">
            <a:hlinkClick r:id="" action="ppaction://noaction">
              <a:snd r:embed="rId6" name="pascal.wav"/>
            </a:hlinkClick>
            <a:extLst>
              <a:ext uri="{FF2B5EF4-FFF2-40B4-BE49-F238E27FC236}">
                <a16:creationId xmlns:a16="http://schemas.microsoft.com/office/drawing/2014/main" id="{56E3F3FF-9A0A-4719-B644-FBF753CE777A}"/>
              </a:ext>
            </a:extLst>
          </p:cNvPr>
          <p:cNvPicPr preferRelativeResize="0"/>
          <p:nvPr/>
        </p:nvPicPr>
        <p:blipFill rotWithShape="1">
          <a:blip r:embed="rId5">
            <a:alphaModFix/>
          </a:blip>
          <a:srcRect/>
          <a:stretch/>
        </p:blipFill>
        <p:spPr>
          <a:xfrm>
            <a:off x="1084090" y="2504806"/>
            <a:ext cx="671923" cy="607938"/>
          </a:xfrm>
          <a:prstGeom prst="rect">
            <a:avLst/>
          </a:prstGeom>
          <a:noFill/>
          <a:ln>
            <a:noFill/>
          </a:ln>
          <a:effectLst>
            <a:outerShdw blurRad="50800" dist="38100" dir="5400000" algn="t" rotWithShape="0">
              <a:prstClr val="black">
                <a:alpha val="40000"/>
              </a:prstClr>
            </a:outerShdw>
          </a:effectLst>
        </p:spPr>
      </p:pic>
      <p:pic>
        <p:nvPicPr>
          <p:cNvPr id="120" name="Google Shape;127;p2">
            <a:hlinkClick r:id="" action="ppaction://noaction">
              <a:snd r:embed="rId7" name="Fabien.wav"/>
            </a:hlinkClick>
            <a:extLst>
              <a:ext uri="{FF2B5EF4-FFF2-40B4-BE49-F238E27FC236}">
                <a16:creationId xmlns:a16="http://schemas.microsoft.com/office/drawing/2014/main" id="{5717ACAD-9508-4F9C-9BDD-48324346A9E9}"/>
              </a:ext>
            </a:extLst>
          </p:cNvPr>
          <p:cNvPicPr preferRelativeResize="0"/>
          <p:nvPr/>
        </p:nvPicPr>
        <p:blipFill rotWithShape="1">
          <a:blip r:embed="rId5">
            <a:alphaModFix/>
          </a:blip>
          <a:srcRect/>
          <a:stretch/>
        </p:blipFill>
        <p:spPr>
          <a:xfrm>
            <a:off x="1074001" y="3379367"/>
            <a:ext cx="671923" cy="607938"/>
          </a:xfrm>
          <a:prstGeom prst="rect">
            <a:avLst/>
          </a:prstGeom>
          <a:noFill/>
          <a:ln>
            <a:noFill/>
          </a:ln>
          <a:effectLst>
            <a:outerShdw blurRad="50800" dist="38100" dir="5400000" algn="t" rotWithShape="0">
              <a:prstClr val="black">
                <a:alpha val="40000"/>
              </a:prstClr>
            </a:outerShdw>
          </a:effectLst>
        </p:spPr>
      </p:pic>
      <p:pic>
        <p:nvPicPr>
          <p:cNvPr id="121" name="Google Shape;127;p2">
            <a:hlinkClick r:id="" action="ppaction://noaction">
              <a:snd r:embed="rId8" name="jocelyn.wav"/>
            </a:hlinkClick>
            <a:extLst>
              <a:ext uri="{FF2B5EF4-FFF2-40B4-BE49-F238E27FC236}">
                <a16:creationId xmlns:a16="http://schemas.microsoft.com/office/drawing/2014/main" id="{6BACAF60-07A1-4049-9987-0603665EF3C3}"/>
              </a:ext>
            </a:extLst>
          </p:cNvPr>
          <p:cNvPicPr preferRelativeResize="0"/>
          <p:nvPr/>
        </p:nvPicPr>
        <p:blipFill rotWithShape="1">
          <a:blip r:embed="rId5">
            <a:alphaModFix/>
          </a:blip>
          <a:srcRect/>
          <a:stretch/>
        </p:blipFill>
        <p:spPr>
          <a:xfrm>
            <a:off x="1074001" y="4225563"/>
            <a:ext cx="671923" cy="607938"/>
          </a:xfrm>
          <a:prstGeom prst="rect">
            <a:avLst/>
          </a:prstGeom>
          <a:noFill/>
          <a:ln>
            <a:noFill/>
          </a:ln>
          <a:effectLst>
            <a:outerShdw blurRad="50800" dist="38100" dir="5400000" algn="t" rotWithShape="0">
              <a:prstClr val="black">
                <a:alpha val="40000"/>
              </a:prstClr>
            </a:outerShdw>
          </a:effectLst>
        </p:spPr>
      </p:pic>
      <p:pic>
        <p:nvPicPr>
          <p:cNvPr id="122" name="Google Shape;127;p2">
            <a:hlinkClick r:id="" action="ppaction://noaction">
              <a:snd r:embed="rId9" name="noah.wav"/>
            </a:hlinkClick>
            <a:extLst>
              <a:ext uri="{FF2B5EF4-FFF2-40B4-BE49-F238E27FC236}">
                <a16:creationId xmlns:a16="http://schemas.microsoft.com/office/drawing/2014/main" id="{A261D79B-E7CC-4EEF-874E-6855C59F39D5}"/>
              </a:ext>
            </a:extLst>
          </p:cNvPr>
          <p:cNvPicPr preferRelativeResize="0"/>
          <p:nvPr/>
        </p:nvPicPr>
        <p:blipFill rotWithShape="1">
          <a:blip r:embed="rId5">
            <a:alphaModFix/>
          </a:blip>
          <a:srcRect/>
          <a:stretch/>
        </p:blipFill>
        <p:spPr>
          <a:xfrm>
            <a:off x="1099081" y="5100124"/>
            <a:ext cx="671923" cy="607938"/>
          </a:xfrm>
          <a:prstGeom prst="rect">
            <a:avLst/>
          </a:prstGeom>
          <a:noFill/>
          <a:ln>
            <a:noFill/>
          </a:ln>
          <a:effectLst>
            <a:outerShdw blurRad="50800" dist="38100" dir="5400000" algn="t" rotWithShape="0">
              <a:prstClr val="black">
                <a:alpha val="40000"/>
              </a:prstClr>
            </a:outerShdw>
          </a:effectLst>
        </p:spPr>
      </p:pic>
      <p:pic>
        <p:nvPicPr>
          <p:cNvPr id="123" name="Google Shape;127;p2">
            <a:hlinkClick r:id="" action="ppaction://noaction">
              <a:snd r:embed="rId10" name="chantal.wav"/>
            </a:hlinkClick>
            <a:extLst>
              <a:ext uri="{FF2B5EF4-FFF2-40B4-BE49-F238E27FC236}">
                <a16:creationId xmlns:a16="http://schemas.microsoft.com/office/drawing/2014/main" id="{D292E59F-CC31-44CC-ACE3-1B4E99574783}"/>
              </a:ext>
            </a:extLst>
          </p:cNvPr>
          <p:cNvPicPr preferRelativeResize="0"/>
          <p:nvPr/>
        </p:nvPicPr>
        <p:blipFill rotWithShape="1">
          <a:blip r:embed="rId5">
            <a:alphaModFix/>
          </a:blip>
          <a:srcRect/>
          <a:stretch/>
        </p:blipFill>
        <p:spPr>
          <a:xfrm>
            <a:off x="1074001" y="5974685"/>
            <a:ext cx="671923" cy="607938"/>
          </a:xfrm>
          <a:prstGeom prst="rect">
            <a:avLst/>
          </a:prstGeom>
          <a:noFill/>
          <a:ln>
            <a:noFill/>
          </a:ln>
          <a:effectLst>
            <a:outerShdw blurRad="50800" dist="38100" dir="5400000" algn="t" rotWithShape="0">
              <a:prstClr val="black">
                <a:alpha val="40000"/>
              </a:prstClr>
            </a:outerShdw>
          </a:effectLst>
        </p:spPr>
      </p:pic>
      <p:pic>
        <p:nvPicPr>
          <p:cNvPr id="124" name="Picture 123" descr="Logo&#10;&#10;Description automatically generated">
            <a:extLst>
              <a:ext uri="{FF2B5EF4-FFF2-40B4-BE49-F238E27FC236}">
                <a16:creationId xmlns:a16="http://schemas.microsoft.com/office/drawing/2014/main" id="{078FF701-F814-4AF4-82B5-45023FA0EA99}"/>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9068118" y="150675"/>
            <a:ext cx="1303020" cy="1242600"/>
          </a:xfrm>
          <a:prstGeom prst="rect">
            <a:avLst/>
          </a:prstGeom>
        </p:spPr>
      </p:pic>
      <p:sp>
        <p:nvSpPr>
          <p:cNvPr id="125" name="CustomShape 3">
            <a:extLst>
              <a:ext uri="{FF2B5EF4-FFF2-40B4-BE49-F238E27FC236}">
                <a16:creationId xmlns:a16="http://schemas.microsoft.com/office/drawing/2014/main" id="{72A7D921-C882-4595-BFD2-9B7E2FC22181}"/>
              </a:ext>
            </a:extLst>
          </p:cNvPr>
          <p:cNvSpPr/>
          <p:nvPr/>
        </p:nvSpPr>
        <p:spPr>
          <a:xfrm>
            <a:off x="622725" y="684325"/>
            <a:ext cx="85950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Madame Dior likes asking rhyming questions.</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6" name="CustomShape 3">
            <a:extLst>
              <a:ext uri="{FF2B5EF4-FFF2-40B4-BE49-F238E27FC236}">
                <a16:creationId xmlns:a16="http://schemas.microsoft.com/office/drawing/2014/main" id="{D3C636A3-E2E4-4092-9108-140217526190}"/>
              </a:ext>
            </a:extLst>
          </p:cNvPr>
          <p:cNvSpPr/>
          <p:nvPr/>
        </p:nvSpPr>
        <p:spPr>
          <a:xfrm>
            <a:off x="622725" y="1021760"/>
            <a:ext cx="85950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Listen to the name. Which rhyming question (A, B, C) does she ask?</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Oval 6">
            <a:extLst>
              <a:ext uri="{FF2B5EF4-FFF2-40B4-BE49-F238E27FC236}">
                <a16:creationId xmlns:a16="http://schemas.microsoft.com/office/drawing/2014/main" id="{B48B163B-A6FC-4F08-B6AF-41D92B681F7A}"/>
              </a:ext>
            </a:extLst>
          </p:cNvPr>
          <p:cNvSpPr/>
          <p:nvPr/>
        </p:nvSpPr>
        <p:spPr>
          <a:xfrm>
            <a:off x="1925940" y="1658610"/>
            <a:ext cx="646843" cy="607938"/>
          </a:xfrm>
          <a:prstGeom prst="ellipse">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27" name="Oval 126">
            <a:extLst>
              <a:ext uri="{FF2B5EF4-FFF2-40B4-BE49-F238E27FC236}">
                <a16:creationId xmlns:a16="http://schemas.microsoft.com/office/drawing/2014/main" id="{A09F33D6-B4FD-426E-9329-CDFCA392CA32}"/>
              </a:ext>
            </a:extLst>
          </p:cNvPr>
          <p:cNvSpPr/>
          <p:nvPr/>
        </p:nvSpPr>
        <p:spPr>
          <a:xfrm>
            <a:off x="1925939" y="2492914"/>
            <a:ext cx="646843" cy="607938"/>
          </a:xfrm>
          <a:prstGeom prst="ellipse">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128" name="Oval 127">
            <a:extLst>
              <a:ext uri="{FF2B5EF4-FFF2-40B4-BE49-F238E27FC236}">
                <a16:creationId xmlns:a16="http://schemas.microsoft.com/office/drawing/2014/main" id="{91CAC426-ED2F-4151-AD15-497D70E3F112}"/>
              </a:ext>
            </a:extLst>
          </p:cNvPr>
          <p:cNvSpPr/>
          <p:nvPr/>
        </p:nvSpPr>
        <p:spPr>
          <a:xfrm>
            <a:off x="1925937" y="3354752"/>
            <a:ext cx="646843" cy="607938"/>
          </a:xfrm>
          <a:prstGeom prst="ellipse">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29" name="Oval 128">
            <a:extLst>
              <a:ext uri="{FF2B5EF4-FFF2-40B4-BE49-F238E27FC236}">
                <a16:creationId xmlns:a16="http://schemas.microsoft.com/office/drawing/2014/main" id="{4B4A0F7A-0041-4F78-8AFA-4FCE0BB14D63}"/>
              </a:ext>
            </a:extLst>
          </p:cNvPr>
          <p:cNvSpPr/>
          <p:nvPr/>
        </p:nvSpPr>
        <p:spPr>
          <a:xfrm>
            <a:off x="1925937" y="4216590"/>
            <a:ext cx="646843" cy="607938"/>
          </a:xfrm>
          <a:prstGeom prst="ellipse">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30" name="Oval 129">
            <a:extLst>
              <a:ext uri="{FF2B5EF4-FFF2-40B4-BE49-F238E27FC236}">
                <a16:creationId xmlns:a16="http://schemas.microsoft.com/office/drawing/2014/main" id="{7EE5F222-1535-465B-936A-FEA306434475}"/>
              </a:ext>
            </a:extLst>
          </p:cNvPr>
          <p:cNvSpPr/>
          <p:nvPr/>
        </p:nvSpPr>
        <p:spPr>
          <a:xfrm>
            <a:off x="1925936" y="5078428"/>
            <a:ext cx="646843" cy="607938"/>
          </a:xfrm>
          <a:prstGeom prst="ellipse">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31" name="Oval 130">
            <a:extLst>
              <a:ext uri="{FF2B5EF4-FFF2-40B4-BE49-F238E27FC236}">
                <a16:creationId xmlns:a16="http://schemas.microsoft.com/office/drawing/2014/main" id="{B235560B-772B-438D-991F-DB907D9D57C0}"/>
              </a:ext>
            </a:extLst>
          </p:cNvPr>
          <p:cNvSpPr/>
          <p:nvPr/>
        </p:nvSpPr>
        <p:spPr>
          <a:xfrm>
            <a:off x="1925936" y="5940266"/>
            <a:ext cx="646843" cy="607938"/>
          </a:xfrm>
          <a:prstGeom prst="ellipse">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8" name="Speech Bubble: Rectangle with Corners Rounded 7">
            <a:hlinkClick r:id="" action="ppaction://noaction">
              <a:snd r:embed="rId12" name="Lucas_ca_va.wav"/>
            </a:hlinkClick>
            <a:extLst>
              <a:ext uri="{FF2B5EF4-FFF2-40B4-BE49-F238E27FC236}">
                <a16:creationId xmlns:a16="http://schemas.microsoft.com/office/drawing/2014/main" id="{21F0DCC6-3E44-43CE-9080-D800A0797099}"/>
              </a:ext>
            </a:extLst>
          </p:cNvPr>
          <p:cNvSpPr/>
          <p:nvPr/>
        </p:nvSpPr>
        <p:spPr>
          <a:xfrm>
            <a:off x="2889984" y="1703559"/>
            <a:ext cx="5363729" cy="518040"/>
          </a:xfrm>
          <a:prstGeom prst="wedgeRoundRectCallou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Luca</a:t>
            </a:r>
            <a:r>
              <a:rPr kumimoji="0" lang="en-GB" sz="3200" b="0" i="0" u="none" strike="noStrike" kern="120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2" name="Speech Bubble: Rectangle with Corners Rounded 131">
            <a:hlinkClick r:id="" action="ppaction://noaction">
              <a:snd r:embed="rId13" name="pascal_ca_va_mal.wav"/>
            </a:hlinkClick>
            <a:extLst>
              <a:ext uri="{FF2B5EF4-FFF2-40B4-BE49-F238E27FC236}">
                <a16:creationId xmlns:a16="http://schemas.microsoft.com/office/drawing/2014/main" id="{0E9B1DD2-7B39-4701-A762-18B44249DF9C}"/>
              </a:ext>
            </a:extLst>
          </p:cNvPr>
          <p:cNvSpPr/>
          <p:nvPr/>
        </p:nvSpPr>
        <p:spPr>
          <a:xfrm>
            <a:off x="2889984" y="2509504"/>
            <a:ext cx="5363729" cy="518040"/>
          </a:xfrm>
          <a:prstGeom prst="wedgeRoundRectCallou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Pascal,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mal ?</a:t>
            </a:r>
          </a:p>
        </p:txBody>
      </p:sp>
      <p:sp>
        <p:nvSpPr>
          <p:cNvPr id="133" name="Speech Bubble: Rectangle with Corners Rounded 132">
            <a:hlinkClick r:id="" action="ppaction://noaction">
              <a:snd r:embed="rId14" name="Fabien_ca_va_bien.wav"/>
            </a:hlinkClick>
            <a:extLst>
              <a:ext uri="{FF2B5EF4-FFF2-40B4-BE49-F238E27FC236}">
                <a16:creationId xmlns:a16="http://schemas.microsoft.com/office/drawing/2014/main" id="{B757BF86-9B15-41C9-B211-A26BFB2C0329}"/>
              </a:ext>
            </a:extLst>
          </p:cNvPr>
          <p:cNvSpPr/>
          <p:nvPr/>
        </p:nvSpPr>
        <p:spPr>
          <a:xfrm>
            <a:off x="2889984" y="3346269"/>
            <a:ext cx="5363729" cy="518040"/>
          </a:xfrm>
          <a:prstGeom prst="wedgeRoundRectCallou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Fabien,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bien ?</a:t>
            </a:r>
          </a:p>
        </p:txBody>
      </p:sp>
      <p:sp>
        <p:nvSpPr>
          <p:cNvPr id="134" name="Speech Bubble: Rectangle with Corners Rounded 133">
            <a:hlinkClick r:id="" action="ppaction://noaction">
              <a:snd r:embed="rId15" name="jocelyn_ca_va_bien.wav"/>
            </a:hlinkClick>
            <a:extLst>
              <a:ext uri="{FF2B5EF4-FFF2-40B4-BE49-F238E27FC236}">
                <a16:creationId xmlns:a16="http://schemas.microsoft.com/office/drawing/2014/main" id="{2B98FC03-C93B-41A7-A9CB-847EA3590903}"/>
              </a:ext>
            </a:extLst>
          </p:cNvPr>
          <p:cNvSpPr/>
          <p:nvPr/>
        </p:nvSpPr>
        <p:spPr>
          <a:xfrm>
            <a:off x="2889984" y="4225563"/>
            <a:ext cx="5363729" cy="518040"/>
          </a:xfrm>
          <a:prstGeom prst="wedgeRoundRectCallou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Jocelyn,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bien ?</a:t>
            </a:r>
          </a:p>
        </p:txBody>
      </p:sp>
      <p:sp>
        <p:nvSpPr>
          <p:cNvPr id="135" name="Speech Bubble: Rectangle with Corners Rounded 134">
            <a:hlinkClick r:id="" action="ppaction://noaction">
              <a:snd r:embed="rId16" name="noah_ca_va.wav"/>
            </a:hlinkClick>
            <a:extLst>
              <a:ext uri="{FF2B5EF4-FFF2-40B4-BE49-F238E27FC236}">
                <a16:creationId xmlns:a16="http://schemas.microsoft.com/office/drawing/2014/main" id="{8A32D82C-8E06-4053-8131-CD609C8716A3}"/>
              </a:ext>
            </a:extLst>
          </p:cNvPr>
          <p:cNvSpPr/>
          <p:nvPr/>
        </p:nvSpPr>
        <p:spPr>
          <a:xfrm>
            <a:off x="2889983" y="5123377"/>
            <a:ext cx="5363729" cy="518040"/>
          </a:xfrm>
          <a:prstGeom prst="wedgeRoundRectCallou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Noah,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6" name="Speech Bubble: Rectangle with Corners Rounded 135">
            <a:hlinkClick r:id="" action="ppaction://noaction">
              <a:snd r:embed="rId17" name="chantal_ca_va_mal.wav"/>
            </a:hlinkClick>
            <a:extLst>
              <a:ext uri="{FF2B5EF4-FFF2-40B4-BE49-F238E27FC236}">
                <a16:creationId xmlns:a16="http://schemas.microsoft.com/office/drawing/2014/main" id="{704FF71C-CFC0-412E-8B2A-7B08F6A61232}"/>
              </a:ext>
            </a:extLst>
          </p:cNvPr>
          <p:cNvSpPr/>
          <p:nvPr/>
        </p:nvSpPr>
        <p:spPr>
          <a:xfrm>
            <a:off x="2889983" y="5957777"/>
            <a:ext cx="5363729" cy="518040"/>
          </a:xfrm>
          <a:prstGeom prst="wedgeRoundRectCallou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Chantal,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ça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mal ?</a:t>
            </a:r>
          </a:p>
        </p:txBody>
      </p:sp>
    </p:spTree>
    <p:extLst>
      <p:ext uri="{BB962C8B-B14F-4D97-AF65-F5344CB8AC3E}">
        <p14:creationId xmlns:p14="http://schemas.microsoft.com/office/powerpoint/2010/main" val="147096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7" grpId="0" animBg="1"/>
      <p:bldP spid="128" grpId="0" animBg="1"/>
      <p:bldP spid="129" grpId="0" animBg="1"/>
      <p:bldP spid="130" grpId="0" animBg="1"/>
      <p:bldP spid="131" grpId="0" animBg="1"/>
      <p:bldP spid="8" grpId="0" animBg="1"/>
      <p:bldP spid="132" grpId="0" animBg="1"/>
      <p:bldP spid="133" grpId="0" animBg="1"/>
      <p:bldP spid="134" grpId="0" animBg="1"/>
      <p:bldP spid="135" grpId="0" animBg="1"/>
      <p:bldP spid="1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spTree>
    <p:extLst>
      <p:ext uri="{BB962C8B-B14F-4D97-AF65-F5344CB8AC3E}">
        <p14:creationId xmlns:p14="http://schemas.microsoft.com/office/powerpoint/2010/main" val="417563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7">
            <a:extLst>
              <a:ext uri="{FF2B5EF4-FFF2-40B4-BE49-F238E27FC236}">
                <a16:creationId xmlns:a16="http://schemas.microsoft.com/office/drawing/2014/main" id="{F796AE43-80B4-40DB-8513-D99E9530D954}"/>
              </a:ext>
            </a:extLst>
          </p:cNvPr>
          <p:cNvGraphicFramePr>
            <a:graphicFrameLocks noGrp="1"/>
          </p:cNvGraphicFramePr>
          <p:nvPr/>
        </p:nvGraphicFramePr>
        <p:xfrm>
          <a:off x="168442" y="1694466"/>
          <a:ext cx="5166600" cy="4631814"/>
        </p:xfrm>
        <a:graphic>
          <a:graphicData uri="http://schemas.openxmlformats.org/drawingml/2006/table">
            <a:tbl>
              <a:tblPr firstRow="1" bandRow="1">
                <a:tableStyleId>{5940675A-B579-460E-94D1-54222C63F5DA}</a:tableStyleId>
              </a:tblPr>
              <a:tblGrid>
                <a:gridCol w="646294">
                  <a:extLst>
                    <a:ext uri="{9D8B030D-6E8A-4147-A177-3AD203B41FA5}">
                      <a16:colId xmlns:a16="http://schemas.microsoft.com/office/drawing/2014/main" val="3349099371"/>
                    </a:ext>
                  </a:extLst>
                </a:gridCol>
                <a:gridCol w="857210">
                  <a:extLst>
                    <a:ext uri="{9D8B030D-6E8A-4147-A177-3AD203B41FA5}">
                      <a16:colId xmlns:a16="http://schemas.microsoft.com/office/drawing/2014/main" val="732279396"/>
                    </a:ext>
                  </a:extLst>
                </a:gridCol>
                <a:gridCol w="915657">
                  <a:extLst>
                    <a:ext uri="{9D8B030D-6E8A-4147-A177-3AD203B41FA5}">
                      <a16:colId xmlns:a16="http://schemas.microsoft.com/office/drawing/2014/main" val="1354867271"/>
                    </a:ext>
                  </a:extLst>
                </a:gridCol>
                <a:gridCol w="925399">
                  <a:extLst>
                    <a:ext uri="{9D8B030D-6E8A-4147-A177-3AD203B41FA5}">
                      <a16:colId xmlns:a16="http://schemas.microsoft.com/office/drawing/2014/main" val="3252912218"/>
                    </a:ext>
                  </a:extLst>
                </a:gridCol>
                <a:gridCol w="911020">
                  <a:extLst>
                    <a:ext uri="{9D8B030D-6E8A-4147-A177-3AD203B41FA5}">
                      <a16:colId xmlns:a16="http://schemas.microsoft.com/office/drawing/2014/main" val="3460063974"/>
                    </a:ext>
                  </a:extLst>
                </a:gridCol>
                <a:gridCol w="911020">
                  <a:extLst>
                    <a:ext uri="{9D8B030D-6E8A-4147-A177-3AD203B41FA5}">
                      <a16:colId xmlns:a16="http://schemas.microsoft.com/office/drawing/2014/main" val="2101981342"/>
                    </a:ext>
                  </a:extLst>
                </a:gridCol>
              </a:tblGrid>
              <a:tr h="647827">
                <a:tc>
                  <a:txBody>
                    <a:bodyPr/>
                    <a:lstStyle/>
                    <a:p>
                      <a:endParaRPr lang="en-GB" dirty="0">
                        <a:solidFill>
                          <a:srgbClr val="002060"/>
                        </a:solidFill>
                        <a:latin typeface="Century Gothic" panose="020B0502020202020204" pitchFamily="34" charset="0"/>
                      </a:endParaRPr>
                    </a:p>
                  </a:txBody>
                  <a:tcPr/>
                </a:tc>
                <a:tc>
                  <a:txBody>
                    <a:bodyPr/>
                    <a:lstStyle/>
                    <a:p>
                      <a:pPr algn="ctr"/>
                      <a:r>
                        <a:rPr lang="en-GB" sz="2200" b="1" dirty="0">
                          <a:solidFill>
                            <a:srgbClr val="002060"/>
                          </a:solidFill>
                          <a:latin typeface="Century Gothic" panose="020B0502020202020204" pitchFamily="34" charset="0"/>
                        </a:rPr>
                        <a:t>I</a:t>
                      </a:r>
                    </a:p>
                  </a:txBody>
                  <a:tcPr anchor="ctr"/>
                </a:tc>
                <a:tc>
                  <a:txBody>
                    <a:bodyPr/>
                    <a:lstStyle/>
                    <a:p>
                      <a:pPr algn="ctr"/>
                      <a:r>
                        <a:rPr lang="en-GB" sz="2200" b="1" dirty="0">
                          <a:solidFill>
                            <a:srgbClr val="002060"/>
                          </a:solidFill>
                          <a:latin typeface="Century Gothic" panose="020B0502020202020204" pitchFamily="34" charset="0"/>
                        </a:rPr>
                        <a:t>You </a:t>
                      </a:r>
                    </a:p>
                  </a:txBody>
                  <a:tcPr anchor="ctr"/>
                </a:tc>
                <a:tc>
                  <a:txBody>
                    <a:bodyPr/>
                    <a:lstStyle/>
                    <a:p>
                      <a:pPr algn="ctr"/>
                      <a:r>
                        <a:rPr lang="en-GB" sz="2200" b="1" dirty="0">
                          <a:solidFill>
                            <a:srgbClr val="002060"/>
                          </a:solidFill>
                          <a:latin typeface="Century Gothic" panose="020B0502020202020204" pitchFamily="34" charset="0"/>
                        </a:rPr>
                        <a:t>She</a:t>
                      </a:r>
                    </a:p>
                  </a:txBody>
                  <a:tcPr anchor="ctr"/>
                </a:tc>
                <a:tc>
                  <a:txBody>
                    <a:bodyPr/>
                    <a:lstStyle/>
                    <a:p>
                      <a:pPr algn="ctr"/>
                      <a:r>
                        <a:rPr lang="en-GB" sz="2200" b="1" dirty="0">
                          <a:solidFill>
                            <a:srgbClr val="002060"/>
                          </a:solidFill>
                          <a:latin typeface="Century Gothic" panose="020B0502020202020204" pitchFamily="34" charset="0"/>
                        </a:rPr>
                        <a:t>He</a:t>
                      </a:r>
                    </a:p>
                  </a:txBody>
                  <a:tcPr anchor="ctr"/>
                </a:tc>
                <a:tc>
                  <a:txBody>
                    <a:bodyPr/>
                    <a:lstStyle/>
                    <a:p>
                      <a:pPr algn="ctr"/>
                      <a:endParaRPr lang="en-GB"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54194222"/>
                  </a:ext>
                </a:extLst>
              </a:tr>
              <a:tr h="569141">
                <a:tc>
                  <a:txBody>
                    <a:bodyPr/>
                    <a:lstStyle/>
                    <a:p>
                      <a:pPr algn="ctr"/>
                      <a:endParaRPr lang="en-GB" sz="2200" b="1"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577493785"/>
                  </a:ext>
                </a:extLst>
              </a:tr>
              <a:tr h="569141">
                <a:tc>
                  <a:txBody>
                    <a:bodyPr/>
                    <a:lstStyle/>
                    <a:p>
                      <a:pPr algn="ctr"/>
                      <a:endParaRPr lang="en-GB" sz="2200" b="1"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618602963"/>
                  </a:ext>
                </a:extLst>
              </a:tr>
              <a:tr h="569141">
                <a:tc>
                  <a:txBody>
                    <a:bodyPr/>
                    <a:lstStyle/>
                    <a:p>
                      <a:pPr algn="ctr"/>
                      <a:endParaRPr lang="en-GB" sz="2200" b="1"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10043931"/>
                  </a:ext>
                </a:extLst>
              </a:tr>
              <a:tr h="569141">
                <a:tc>
                  <a:txBody>
                    <a:bodyPr/>
                    <a:lstStyle/>
                    <a:p>
                      <a:pPr algn="ctr"/>
                      <a:endParaRPr lang="en-GB" sz="2200" b="1"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42485344"/>
                  </a:ext>
                </a:extLst>
              </a:tr>
              <a:tr h="569141">
                <a:tc>
                  <a:txBody>
                    <a:bodyPr/>
                    <a:lstStyle/>
                    <a:p>
                      <a:pPr algn="ctr"/>
                      <a:endParaRPr lang="en-GB" sz="2200" b="1"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707544622"/>
                  </a:ext>
                </a:extLst>
              </a:tr>
              <a:tr h="569141">
                <a:tc>
                  <a:txBody>
                    <a:bodyPr/>
                    <a:lstStyle/>
                    <a:p>
                      <a:pPr algn="ctr"/>
                      <a:endParaRPr lang="en-GB" sz="2200" b="1"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331975557"/>
                  </a:ext>
                </a:extLst>
              </a:tr>
              <a:tr h="569141">
                <a:tc>
                  <a:txBody>
                    <a:bodyPr/>
                    <a:lstStyle/>
                    <a:p>
                      <a:pPr algn="ctr"/>
                      <a:endParaRPr lang="en-GB" sz="2200" b="1"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704055914"/>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4976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7" name="Google Shape;243;p34">
            <a:extLst>
              <a:ext uri="{FF2B5EF4-FFF2-40B4-BE49-F238E27FC236}">
                <a16:creationId xmlns:a16="http://schemas.microsoft.com/office/drawing/2014/main" id="{06171FAC-BABD-4F20-BC21-5DAB14722C98}"/>
              </a:ext>
            </a:extLst>
          </p:cNvPr>
          <p:cNvPicPr/>
          <p:nvPr/>
        </p:nvPicPr>
        <p:blipFill>
          <a:blip r:embed="rId4"/>
          <a:stretch/>
        </p:blipFill>
        <p:spPr>
          <a:xfrm>
            <a:off x="1871117" y="2971007"/>
            <a:ext cx="539280" cy="539280"/>
          </a:xfrm>
          <a:prstGeom prst="rect">
            <a:avLst/>
          </a:prstGeom>
          <a:ln>
            <a:noFill/>
          </a:ln>
        </p:spPr>
      </p:pic>
      <p:pic>
        <p:nvPicPr>
          <p:cNvPr id="10" name="Google Shape;246;p34">
            <a:extLst>
              <a:ext uri="{FF2B5EF4-FFF2-40B4-BE49-F238E27FC236}">
                <a16:creationId xmlns:a16="http://schemas.microsoft.com/office/drawing/2014/main" id="{233B7CDF-15AB-47CD-8895-4FDE589C9CDE}"/>
              </a:ext>
            </a:extLst>
          </p:cNvPr>
          <p:cNvPicPr/>
          <p:nvPr/>
        </p:nvPicPr>
        <p:blipFill>
          <a:blip r:embed="rId4"/>
          <a:stretch/>
        </p:blipFill>
        <p:spPr>
          <a:xfrm>
            <a:off x="986352" y="3486982"/>
            <a:ext cx="539280" cy="539280"/>
          </a:xfrm>
          <a:prstGeom prst="rect">
            <a:avLst/>
          </a:prstGeom>
          <a:ln>
            <a:noFill/>
          </a:ln>
        </p:spPr>
      </p:pic>
      <p:pic>
        <p:nvPicPr>
          <p:cNvPr id="12" name="Google Shape;248;p34">
            <a:extLst>
              <a:ext uri="{FF2B5EF4-FFF2-40B4-BE49-F238E27FC236}">
                <a16:creationId xmlns:a16="http://schemas.microsoft.com/office/drawing/2014/main" id="{78CF8016-E31A-4B18-8004-40223D21E473}"/>
              </a:ext>
            </a:extLst>
          </p:cNvPr>
          <p:cNvPicPr/>
          <p:nvPr/>
        </p:nvPicPr>
        <p:blipFill>
          <a:blip r:embed="rId4"/>
          <a:stretch/>
        </p:blipFill>
        <p:spPr>
          <a:xfrm>
            <a:off x="3723251" y="2355907"/>
            <a:ext cx="539280" cy="539280"/>
          </a:xfrm>
          <a:prstGeom prst="rect">
            <a:avLst/>
          </a:prstGeom>
          <a:ln>
            <a:noFill/>
          </a:ln>
        </p:spPr>
      </p:pic>
      <p:pic>
        <p:nvPicPr>
          <p:cNvPr id="14" name="Google Shape;249;p34">
            <a:extLst>
              <a:ext uri="{FF2B5EF4-FFF2-40B4-BE49-F238E27FC236}">
                <a16:creationId xmlns:a16="http://schemas.microsoft.com/office/drawing/2014/main" id="{4332FB4F-DF98-4DBD-A60F-89010202DE95}"/>
              </a:ext>
            </a:extLst>
          </p:cNvPr>
          <p:cNvPicPr/>
          <p:nvPr/>
        </p:nvPicPr>
        <p:blipFill>
          <a:blip r:embed="rId4"/>
          <a:stretch/>
        </p:blipFill>
        <p:spPr>
          <a:xfrm>
            <a:off x="2796516" y="4104255"/>
            <a:ext cx="539280" cy="539280"/>
          </a:xfrm>
          <a:prstGeom prst="rect">
            <a:avLst/>
          </a:prstGeom>
          <a:ln>
            <a:noFill/>
          </a:ln>
        </p:spPr>
      </p:pic>
      <p:sp>
        <p:nvSpPr>
          <p:cNvPr id="16" name="CustomShape 23">
            <a:hlinkClick r:id="" action="ppaction://noaction">
              <a:snd r:embed="rId5" name="1. Tu es grand _.wav"/>
            </a:hlinkClick>
            <a:extLst>
              <a:ext uri="{FF2B5EF4-FFF2-40B4-BE49-F238E27FC236}">
                <a16:creationId xmlns:a16="http://schemas.microsoft.com/office/drawing/2014/main" id="{3AD5864B-E328-4811-82EC-A3D77BDC6BF2}"/>
              </a:ext>
            </a:extLst>
          </p:cNvPr>
          <p:cNvSpPr/>
          <p:nvPr/>
        </p:nvSpPr>
        <p:spPr>
          <a:xfrm>
            <a:off x="268656" y="299229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18" name="CustomShape 25">
            <a:hlinkClick r:id="" action="ppaction://noaction">
              <a:snd r:embed="rId6" name="3. Elle est grande.wav"/>
            </a:hlinkClick>
            <a:extLst>
              <a:ext uri="{FF2B5EF4-FFF2-40B4-BE49-F238E27FC236}">
                <a16:creationId xmlns:a16="http://schemas.microsoft.com/office/drawing/2014/main" id="{E47FAB46-1A11-4EF4-B700-EF919D0338F8}"/>
              </a:ext>
            </a:extLst>
          </p:cNvPr>
          <p:cNvSpPr/>
          <p:nvPr/>
        </p:nvSpPr>
        <p:spPr>
          <a:xfrm>
            <a:off x="267317" y="413067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19" name="CustomShape 26">
            <a:hlinkClick r:id="" action="ppaction://noaction">
              <a:snd r:embed="rId7" name="4. Tu es petite.wav"/>
            </a:hlinkClick>
            <a:extLst>
              <a:ext uri="{FF2B5EF4-FFF2-40B4-BE49-F238E27FC236}">
                <a16:creationId xmlns:a16="http://schemas.microsoft.com/office/drawing/2014/main" id="{1ECA2C39-8E1B-46F9-B4CE-5D69DA706F12}"/>
              </a:ext>
            </a:extLst>
          </p:cNvPr>
          <p:cNvSpPr/>
          <p:nvPr/>
        </p:nvSpPr>
        <p:spPr>
          <a:xfrm>
            <a:off x="267317" y="470510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21" name="CustomShape 27">
            <a:hlinkClick r:id="" action="ppaction://noaction">
              <a:snd r:embed="rId8" name="5. Je suis triste _.wav"/>
            </a:hlinkClick>
            <a:extLst>
              <a:ext uri="{FF2B5EF4-FFF2-40B4-BE49-F238E27FC236}">
                <a16:creationId xmlns:a16="http://schemas.microsoft.com/office/drawing/2014/main" id="{B06E6BFD-FB69-40F9-9653-301D379E5A17}"/>
              </a:ext>
            </a:extLst>
          </p:cNvPr>
          <p:cNvSpPr/>
          <p:nvPr/>
        </p:nvSpPr>
        <p:spPr>
          <a:xfrm>
            <a:off x="266842" y="530498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22" name="CustomShape 28">
            <a:hlinkClick r:id="" action="ppaction://noaction">
              <a:snd r:embed="rId9" name="6. Il est anglais.wav"/>
            </a:hlinkClick>
            <a:extLst>
              <a:ext uri="{FF2B5EF4-FFF2-40B4-BE49-F238E27FC236}">
                <a16:creationId xmlns:a16="http://schemas.microsoft.com/office/drawing/2014/main" id="{34261C61-C209-49EF-A2E1-6B62F7BA1FCB}"/>
              </a:ext>
            </a:extLst>
          </p:cNvPr>
          <p:cNvSpPr/>
          <p:nvPr/>
        </p:nvSpPr>
        <p:spPr>
          <a:xfrm>
            <a:off x="266842" y="582555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23" name="CustomShape 3">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Arial"/>
              <a:ea typeface="+mn-ea"/>
              <a:cs typeface="+mn-cs"/>
              <a:sym typeface="Arial"/>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101520" y="531720"/>
            <a:ext cx="91029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a:ea typeface="Century Gothic"/>
                <a:cs typeface="+mn-cs"/>
                <a:sym typeface="Arial"/>
              </a:rPr>
              <a:t> </a:t>
            </a:r>
            <a:endParaRPr kumimoji="0" lang="en-GB" sz="2800" b="0" i="0" u="none" strike="noStrike" kern="1200" cap="none" spc="-1" normalizeH="0" baseline="0" noProof="0" dirty="0">
              <a:ln>
                <a:noFill/>
              </a:ln>
              <a:solidFill>
                <a:prstClr val="black"/>
              </a:solidFill>
              <a:effectLst/>
              <a:uLnTx/>
              <a:uFillTx/>
              <a:latin typeface="Arial"/>
              <a:ea typeface="+mn-ea"/>
              <a:cs typeface="+mn-cs"/>
              <a:sym typeface="Arial"/>
            </a:endParaRPr>
          </a:p>
        </p:txBody>
      </p:sp>
      <p:sp>
        <p:nvSpPr>
          <p:cNvPr id="25" name="TextBox 24">
            <a:extLst>
              <a:ext uri="{FF2B5EF4-FFF2-40B4-BE49-F238E27FC236}">
                <a16:creationId xmlns:a16="http://schemas.microsoft.com/office/drawing/2014/main" id="{E61DF925-7D12-4031-BB0D-52780CB131C2}"/>
              </a:ext>
            </a:extLst>
          </p:cNvPr>
          <p:cNvSpPr txBox="1"/>
          <p:nvPr/>
        </p:nvSpPr>
        <p:spPr>
          <a:xfrm>
            <a:off x="730882" y="42110"/>
            <a:ext cx="65533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 :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Écoute</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qui ?</a:t>
            </a:r>
          </a:p>
        </p:txBody>
      </p:sp>
      <p:sp>
        <p:nvSpPr>
          <p:cNvPr id="26" name="TextBox 25">
            <a:extLst>
              <a:ext uri="{FF2B5EF4-FFF2-40B4-BE49-F238E27FC236}">
                <a16:creationId xmlns:a16="http://schemas.microsoft.com/office/drawing/2014/main" id="{FB82DAF9-CBBF-40FA-B18A-1D2388C09435}"/>
              </a:ext>
            </a:extLst>
          </p:cNvPr>
          <p:cNvSpPr txBox="1"/>
          <p:nvPr/>
        </p:nvSpPr>
        <p:spPr>
          <a:xfrm>
            <a:off x="221285" y="705065"/>
            <a:ext cx="5595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Tick ‘I’, ‘you’, ‘he’ or ‘she’.</a:t>
            </a:r>
          </a:p>
        </p:txBody>
      </p:sp>
      <p:sp>
        <p:nvSpPr>
          <p:cNvPr id="29" name="CustomShape 22">
            <a:hlinkClick r:id="" action="ppaction://noaction">
              <a:snd r:embed="rId10" name="il_est_amusant.wav"/>
            </a:hlinkClick>
            <a:extLst>
              <a:ext uri="{FF2B5EF4-FFF2-40B4-BE49-F238E27FC236}">
                <a16:creationId xmlns:a16="http://schemas.microsoft.com/office/drawing/2014/main" id="{645B63A1-D79C-47FB-96E0-62B6EAD3BA70}"/>
              </a:ext>
            </a:extLst>
          </p:cNvPr>
          <p:cNvSpPr/>
          <p:nvPr/>
        </p:nvSpPr>
        <p:spPr>
          <a:xfrm>
            <a:off x="280660" y="241753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30" name="CustomShape 24">
            <a:hlinkClick r:id="" action="ppaction://noaction">
              <a:snd r:embed="rId11" name="2. Je suis anglaise.wav"/>
            </a:hlinkClick>
            <a:extLst>
              <a:ext uri="{FF2B5EF4-FFF2-40B4-BE49-F238E27FC236}">
                <a16:creationId xmlns:a16="http://schemas.microsoft.com/office/drawing/2014/main" id="{8D7D6D73-A81A-46B4-92B6-FF03C443571F}"/>
              </a:ext>
            </a:extLst>
          </p:cNvPr>
          <p:cNvSpPr/>
          <p:nvPr/>
        </p:nvSpPr>
        <p:spPr>
          <a:xfrm>
            <a:off x="255696" y="355625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31" name="TextBox 30">
            <a:extLst>
              <a:ext uri="{FF2B5EF4-FFF2-40B4-BE49-F238E27FC236}">
                <a16:creationId xmlns:a16="http://schemas.microsoft.com/office/drawing/2014/main" id="{4367FA30-CABA-4013-9CC1-4272C44CB9C9}"/>
              </a:ext>
            </a:extLst>
          </p:cNvPr>
          <p:cNvSpPr txBox="1"/>
          <p:nvPr/>
        </p:nvSpPr>
        <p:spPr>
          <a:xfrm>
            <a:off x="5551506" y="1141908"/>
            <a:ext cx="647812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numéro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Listen again. Which question has the following adjectives?</a:t>
            </a:r>
          </a:p>
        </p:txBody>
      </p:sp>
      <p:sp>
        <p:nvSpPr>
          <p:cNvPr id="32" name="TextBox 31">
            <a:extLst>
              <a:ext uri="{FF2B5EF4-FFF2-40B4-BE49-F238E27FC236}">
                <a16:creationId xmlns:a16="http://schemas.microsoft.com/office/drawing/2014/main" id="{31644888-9A8C-431F-A69D-6B67BF0420D5}"/>
              </a:ext>
            </a:extLst>
          </p:cNvPr>
          <p:cNvSpPr txBox="1"/>
          <p:nvPr/>
        </p:nvSpPr>
        <p:spPr>
          <a:xfrm>
            <a:off x="5959020" y="2475387"/>
            <a:ext cx="1672253" cy="4401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small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amusing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tall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English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4" name="Google Shape;248;p34">
            <a:extLst>
              <a:ext uri="{FF2B5EF4-FFF2-40B4-BE49-F238E27FC236}">
                <a16:creationId xmlns:a16="http://schemas.microsoft.com/office/drawing/2014/main" id="{8798D7E7-DBD0-490C-BA96-76558668A372}"/>
              </a:ext>
            </a:extLst>
          </p:cNvPr>
          <p:cNvPicPr/>
          <p:nvPr/>
        </p:nvPicPr>
        <p:blipFill>
          <a:blip r:embed="rId4"/>
          <a:stretch/>
        </p:blipFill>
        <p:spPr>
          <a:xfrm>
            <a:off x="1038209" y="5233527"/>
            <a:ext cx="539280" cy="539280"/>
          </a:xfrm>
          <a:prstGeom prst="rect">
            <a:avLst/>
          </a:prstGeom>
          <a:ln>
            <a:noFill/>
          </a:ln>
        </p:spPr>
      </p:pic>
      <p:pic>
        <p:nvPicPr>
          <p:cNvPr id="35" name="Google Shape;248;p34">
            <a:extLst>
              <a:ext uri="{FF2B5EF4-FFF2-40B4-BE49-F238E27FC236}">
                <a16:creationId xmlns:a16="http://schemas.microsoft.com/office/drawing/2014/main" id="{F2050E42-E0C1-437F-BE0A-086F25D4EDD2}"/>
              </a:ext>
            </a:extLst>
          </p:cNvPr>
          <p:cNvPicPr/>
          <p:nvPr/>
        </p:nvPicPr>
        <p:blipFill>
          <a:blip r:embed="rId4"/>
          <a:stretch/>
        </p:blipFill>
        <p:spPr>
          <a:xfrm>
            <a:off x="1851417" y="4629543"/>
            <a:ext cx="539280" cy="539280"/>
          </a:xfrm>
          <a:prstGeom prst="rect">
            <a:avLst/>
          </a:prstGeom>
          <a:ln>
            <a:noFill/>
          </a:ln>
        </p:spPr>
      </p:pic>
      <p:pic>
        <p:nvPicPr>
          <p:cNvPr id="36" name="Google Shape;248;p34">
            <a:extLst>
              <a:ext uri="{FF2B5EF4-FFF2-40B4-BE49-F238E27FC236}">
                <a16:creationId xmlns:a16="http://schemas.microsoft.com/office/drawing/2014/main" id="{500D2F87-6E13-4D1A-B99D-912332C7FC9B}"/>
              </a:ext>
            </a:extLst>
          </p:cNvPr>
          <p:cNvPicPr/>
          <p:nvPr/>
        </p:nvPicPr>
        <p:blipFill>
          <a:blip r:embed="rId4"/>
          <a:stretch/>
        </p:blipFill>
        <p:spPr>
          <a:xfrm>
            <a:off x="3724230" y="5771631"/>
            <a:ext cx="539280" cy="539280"/>
          </a:xfrm>
          <a:prstGeom prst="rect">
            <a:avLst/>
          </a:prstGeom>
          <a:ln>
            <a:noFill/>
          </a:ln>
        </p:spPr>
      </p:pic>
      <p:sp>
        <p:nvSpPr>
          <p:cNvPr id="38" name="TextBox 37">
            <a:extLst>
              <a:ext uri="{FF2B5EF4-FFF2-40B4-BE49-F238E27FC236}">
                <a16:creationId xmlns:a16="http://schemas.microsoft.com/office/drawing/2014/main" id="{15DFA12B-CCED-4271-BD65-C28E7DEE3BF7}"/>
              </a:ext>
            </a:extLst>
          </p:cNvPr>
          <p:cNvSpPr txBox="1"/>
          <p:nvPr/>
        </p:nvSpPr>
        <p:spPr>
          <a:xfrm>
            <a:off x="7695858" y="328622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4</a:t>
            </a:r>
          </a:p>
        </p:txBody>
      </p:sp>
      <p:sp>
        <p:nvSpPr>
          <p:cNvPr id="39" name="TextBox 38">
            <a:extLst>
              <a:ext uri="{FF2B5EF4-FFF2-40B4-BE49-F238E27FC236}">
                <a16:creationId xmlns:a16="http://schemas.microsoft.com/office/drawing/2014/main" id="{6A4288B7-E528-44F2-A9DF-B7FE08C3A86F}"/>
              </a:ext>
            </a:extLst>
          </p:cNvPr>
          <p:cNvSpPr txBox="1"/>
          <p:nvPr/>
        </p:nvSpPr>
        <p:spPr>
          <a:xfrm>
            <a:off x="7695858" y="2443790"/>
            <a:ext cx="3487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5</a:t>
            </a:r>
          </a:p>
        </p:txBody>
      </p:sp>
      <p:sp>
        <p:nvSpPr>
          <p:cNvPr id="40" name="TextBox 39">
            <a:extLst>
              <a:ext uri="{FF2B5EF4-FFF2-40B4-BE49-F238E27FC236}">
                <a16:creationId xmlns:a16="http://schemas.microsoft.com/office/drawing/2014/main" id="{40B89760-4A26-4BB4-AB7E-135A797D3A71}"/>
              </a:ext>
            </a:extLst>
          </p:cNvPr>
          <p:cNvSpPr txBox="1"/>
          <p:nvPr/>
        </p:nvSpPr>
        <p:spPr>
          <a:xfrm>
            <a:off x="7653454" y="4165395"/>
            <a:ext cx="6719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Ex.</a:t>
            </a:r>
          </a:p>
        </p:txBody>
      </p:sp>
      <p:sp>
        <p:nvSpPr>
          <p:cNvPr id="41" name="TextBox 40">
            <a:extLst>
              <a:ext uri="{FF2B5EF4-FFF2-40B4-BE49-F238E27FC236}">
                <a16:creationId xmlns:a16="http://schemas.microsoft.com/office/drawing/2014/main" id="{CB3BE426-144C-46F0-8C08-09F594A69EE3}"/>
              </a:ext>
            </a:extLst>
          </p:cNvPr>
          <p:cNvSpPr txBox="1"/>
          <p:nvPr/>
        </p:nvSpPr>
        <p:spPr>
          <a:xfrm>
            <a:off x="7695858" y="5024597"/>
            <a:ext cx="4379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1</a:t>
            </a:r>
          </a:p>
        </p:txBody>
      </p:sp>
      <p:sp>
        <p:nvSpPr>
          <p:cNvPr id="42" name="TextBox 41">
            <a:extLst>
              <a:ext uri="{FF2B5EF4-FFF2-40B4-BE49-F238E27FC236}">
                <a16:creationId xmlns:a16="http://schemas.microsoft.com/office/drawing/2014/main" id="{308F6ACD-4CC5-4938-AA1F-A6DD52F16EEA}"/>
              </a:ext>
            </a:extLst>
          </p:cNvPr>
          <p:cNvSpPr txBox="1"/>
          <p:nvPr/>
        </p:nvSpPr>
        <p:spPr>
          <a:xfrm>
            <a:off x="8169466" y="5038490"/>
            <a:ext cx="4379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3</a:t>
            </a:r>
          </a:p>
        </p:txBody>
      </p:sp>
      <p:sp>
        <p:nvSpPr>
          <p:cNvPr id="43" name="TextBox 42">
            <a:extLst>
              <a:ext uri="{FF2B5EF4-FFF2-40B4-BE49-F238E27FC236}">
                <a16:creationId xmlns:a16="http://schemas.microsoft.com/office/drawing/2014/main" id="{E2B7A85C-15CF-4F53-8669-BCD86938BEEC}"/>
              </a:ext>
            </a:extLst>
          </p:cNvPr>
          <p:cNvSpPr txBox="1"/>
          <p:nvPr/>
        </p:nvSpPr>
        <p:spPr>
          <a:xfrm>
            <a:off x="7652780" y="586544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2</a:t>
            </a:r>
          </a:p>
        </p:txBody>
      </p:sp>
      <p:pic>
        <p:nvPicPr>
          <p:cNvPr id="44" name="Google Shape;183;p8">
            <a:extLst>
              <a:ext uri="{FF2B5EF4-FFF2-40B4-BE49-F238E27FC236}">
                <a16:creationId xmlns:a16="http://schemas.microsoft.com/office/drawing/2014/main" id="{74EA3BB1-1298-49A9-AFAF-2DE7644E6D88}"/>
              </a:ext>
            </a:extLst>
          </p:cNvPr>
          <p:cNvPicPr preferRelativeResize="0"/>
          <p:nvPr/>
        </p:nvPicPr>
        <p:blipFill rotWithShape="1">
          <a:blip r:embed="rId12">
            <a:alphaModFix/>
          </a:blip>
          <a:srcRect/>
          <a:stretch/>
        </p:blipFill>
        <p:spPr>
          <a:xfrm>
            <a:off x="4627013" y="2952955"/>
            <a:ext cx="447242" cy="476045"/>
          </a:xfrm>
          <a:prstGeom prst="rect">
            <a:avLst/>
          </a:prstGeom>
          <a:noFill/>
          <a:ln>
            <a:noFill/>
          </a:ln>
        </p:spPr>
      </p:pic>
      <p:pic>
        <p:nvPicPr>
          <p:cNvPr id="45" name="Google Shape;183;p8">
            <a:extLst>
              <a:ext uri="{FF2B5EF4-FFF2-40B4-BE49-F238E27FC236}">
                <a16:creationId xmlns:a16="http://schemas.microsoft.com/office/drawing/2014/main" id="{964FDB60-9F85-48AE-8EE0-CD07AAE88AB0}"/>
              </a:ext>
            </a:extLst>
          </p:cNvPr>
          <p:cNvPicPr preferRelativeResize="0"/>
          <p:nvPr/>
        </p:nvPicPr>
        <p:blipFill rotWithShape="1">
          <a:blip r:embed="rId12">
            <a:clrChange>
              <a:clrFrom>
                <a:srgbClr val="FFFFFF"/>
              </a:clrFrom>
              <a:clrTo>
                <a:srgbClr val="FFFFFF">
                  <a:alpha val="0"/>
                </a:srgbClr>
              </a:clrTo>
            </a:clrChange>
            <a:alphaModFix/>
          </a:blip>
          <a:srcRect/>
          <a:stretch/>
        </p:blipFill>
        <p:spPr>
          <a:xfrm>
            <a:off x="4672732" y="5222641"/>
            <a:ext cx="434151" cy="476045"/>
          </a:xfrm>
          <a:prstGeom prst="rect">
            <a:avLst/>
          </a:prstGeom>
          <a:noFill/>
          <a:ln>
            <a:noFill/>
          </a:ln>
        </p:spPr>
      </p:pic>
      <p:sp>
        <p:nvSpPr>
          <p:cNvPr id="46" name="TextBox 45">
            <a:extLst>
              <a:ext uri="{FF2B5EF4-FFF2-40B4-BE49-F238E27FC236}">
                <a16:creationId xmlns:a16="http://schemas.microsoft.com/office/drawing/2014/main" id="{4ACCCA40-8B8A-4493-B999-29F0E043F4DD}"/>
              </a:ext>
            </a:extLst>
          </p:cNvPr>
          <p:cNvSpPr txBox="1"/>
          <p:nvPr/>
        </p:nvSpPr>
        <p:spPr>
          <a:xfrm>
            <a:off x="221285" y="1122256"/>
            <a:ext cx="2316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Write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7" name="TextBox 36">
            <a:extLst>
              <a:ext uri="{FF2B5EF4-FFF2-40B4-BE49-F238E27FC236}">
                <a16:creationId xmlns:a16="http://schemas.microsoft.com/office/drawing/2014/main" id="{A2E51FDC-877D-488B-A16B-F926FB1AA3F6}"/>
              </a:ext>
            </a:extLst>
          </p:cNvPr>
          <p:cNvSpPr txBox="1"/>
          <p:nvPr/>
        </p:nvSpPr>
        <p:spPr>
          <a:xfrm>
            <a:off x="8155523" y="588180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6</a:t>
            </a:r>
          </a:p>
        </p:txBody>
      </p:sp>
      <p:pic>
        <p:nvPicPr>
          <p:cNvPr id="6" name="Picture 5" descr="A picture containing vector graphics&#10;&#10;Description automatically generated">
            <a:extLst>
              <a:ext uri="{FF2B5EF4-FFF2-40B4-BE49-F238E27FC236}">
                <a16:creationId xmlns:a16="http://schemas.microsoft.com/office/drawing/2014/main" id="{8A4AF776-99E7-4116-BD42-C3B4946159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4137" y="2390056"/>
            <a:ext cx="1600118" cy="4487138"/>
          </a:xfrm>
          <a:prstGeom prst="rect">
            <a:avLst/>
          </a:prstGeom>
        </p:spPr>
      </p:pic>
      <p:pic>
        <p:nvPicPr>
          <p:cNvPr id="47" name="Google Shape;183;p8">
            <a:extLst>
              <a:ext uri="{FF2B5EF4-FFF2-40B4-BE49-F238E27FC236}">
                <a16:creationId xmlns:a16="http://schemas.microsoft.com/office/drawing/2014/main" id="{7B8DF30F-6BE2-41D5-AE60-90B7A9FE1569}"/>
              </a:ext>
            </a:extLst>
          </p:cNvPr>
          <p:cNvPicPr preferRelativeResize="0"/>
          <p:nvPr/>
        </p:nvPicPr>
        <p:blipFill rotWithShape="1">
          <a:blip r:embed="rId12">
            <a:clrChange>
              <a:clrFrom>
                <a:srgbClr val="FFFFFF"/>
              </a:clrFrom>
              <a:clrTo>
                <a:srgbClr val="FFFFFF">
                  <a:alpha val="0"/>
                </a:srgbClr>
              </a:clrTo>
            </a:clrChange>
            <a:alphaModFix/>
          </a:blip>
          <a:srcRect/>
          <a:stretch/>
        </p:blipFill>
        <p:spPr>
          <a:xfrm>
            <a:off x="4986106" y="1913457"/>
            <a:ext cx="339805" cy="394792"/>
          </a:xfrm>
          <a:prstGeom prst="rect">
            <a:avLst/>
          </a:prstGeom>
          <a:noFill/>
          <a:ln>
            <a:noFill/>
          </a:ln>
        </p:spPr>
      </p:pic>
      <p:cxnSp>
        <p:nvCxnSpPr>
          <p:cNvPr id="28" name="Straight Connector 27">
            <a:extLst>
              <a:ext uri="{FF2B5EF4-FFF2-40B4-BE49-F238E27FC236}">
                <a16:creationId xmlns:a16="http://schemas.microsoft.com/office/drawing/2014/main" id="{E3674E19-2023-48CA-B59E-AAFF3F0A4C5B}"/>
              </a:ext>
            </a:extLst>
          </p:cNvPr>
          <p:cNvCxnSpPr/>
          <p:nvPr/>
        </p:nvCxnSpPr>
        <p:spPr>
          <a:xfrm flipV="1">
            <a:off x="4439653" y="1703591"/>
            <a:ext cx="895389" cy="604658"/>
          </a:xfrm>
          <a:prstGeom prst="line">
            <a:avLst/>
          </a:prstGeom>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9D8613EC-7D60-46A5-81EF-9FA56BEFB1FA}"/>
              </a:ext>
            </a:extLst>
          </p:cNvPr>
          <p:cNvSpPr/>
          <p:nvPr/>
        </p:nvSpPr>
        <p:spPr>
          <a:xfrm>
            <a:off x="4627013" y="1913457"/>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886415A4-A2B8-4B87-8B26-66C5E05E86A6}"/>
              </a:ext>
            </a:extLst>
          </p:cNvPr>
          <p:cNvSpPr/>
          <p:nvPr/>
        </p:nvSpPr>
        <p:spPr>
          <a:xfrm>
            <a:off x="4840790" y="2592853"/>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17A898D5-125D-4EEE-9F63-4DB6BC52F8EA}"/>
              </a:ext>
            </a:extLst>
          </p:cNvPr>
          <p:cNvSpPr/>
          <p:nvPr/>
        </p:nvSpPr>
        <p:spPr>
          <a:xfrm>
            <a:off x="4834319" y="3763726"/>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Oval 50">
            <a:extLst>
              <a:ext uri="{FF2B5EF4-FFF2-40B4-BE49-F238E27FC236}">
                <a16:creationId xmlns:a16="http://schemas.microsoft.com/office/drawing/2014/main" id="{C70004BC-CC3D-403C-A20D-593C8C31EE05}"/>
              </a:ext>
            </a:extLst>
          </p:cNvPr>
          <p:cNvSpPr/>
          <p:nvPr/>
        </p:nvSpPr>
        <p:spPr>
          <a:xfrm>
            <a:off x="4849894" y="4336136"/>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Oval 51">
            <a:extLst>
              <a:ext uri="{FF2B5EF4-FFF2-40B4-BE49-F238E27FC236}">
                <a16:creationId xmlns:a16="http://schemas.microsoft.com/office/drawing/2014/main" id="{161C1170-6514-4A0E-9CFE-866CC4C114F4}"/>
              </a:ext>
            </a:extLst>
          </p:cNvPr>
          <p:cNvSpPr/>
          <p:nvPr/>
        </p:nvSpPr>
        <p:spPr>
          <a:xfrm>
            <a:off x="4837500" y="4887258"/>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Oval 52">
            <a:extLst>
              <a:ext uri="{FF2B5EF4-FFF2-40B4-BE49-F238E27FC236}">
                <a16:creationId xmlns:a16="http://schemas.microsoft.com/office/drawing/2014/main" id="{18188FEF-A3C1-4FBB-A1A3-C85E62BB0CA6}"/>
              </a:ext>
            </a:extLst>
          </p:cNvPr>
          <p:cNvSpPr/>
          <p:nvPr/>
        </p:nvSpPr>
        <p:spPr>
          <a:xfrm>
            <a:off x="4817893" y="6018411"/>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Google Shape;119;p1">
            <a:extLst>
              <a:ext uri="{FF2B5EF4-FFF2-40B4-BE49-F238E27FC236}">
                <a16:creationId xmlns:a16="http://schemas.microsoft.com/office/drawing/2014/main" id="{FA86AA22-B2E8-47E0-B0A5-31606372F4DC}"/>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8849421"/>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8" grpId="0"/>
      <p:bldP spid="39" grpId="0"/>
      <p:bldP spid="40" grpId="0"/>
      <p:bldP spid="41" grpId="0"/>
      <p:bldP spid="42" grpId="0"/>
      <p:bldP spid="43" grpId="0"/>
      <p:bldP spid="37" grpId="0"/>
      <p:bldP spid="49" grpId="0" animBg="1"/>
      <p:bldP spid="50" grpId="0" animBg="1"/>
      <p:bldP spid="51" grpId="0" animBg="1"/>
      <p:bldP spid="52" grpId="0" animBg="1"/>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Asking questions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Remember! To change a statement into a yes/no question, raise your voice at the end:</a:t>
            </a:r>
          </a:p>
        </p:txBody>
      </p:sp>
      <p:sp>
        <p:nvSpPr>
          <p:cNvPr id="74" name="TextBox 73">
            <a:extLst>
              <a:ext uri="{FF2B5EF4-FFF2-40B4-BE49-F238E27FC236}">
                <a16:creationId xmlns:a16="http://schemas.microsoft.com/office/drawing/2014/main" id="{C807F89C-303A-4704-A305-A48C3214BBC3}"/>
              </a:ext>
            </a:extLst>
          </p:cNvPr>
          <p:cNvSpPr txBox="1"/>
          <p:nvPr/>
        </p:nvSpPr>
        <p:spPr>
          <a:xfrm>
            <a:off x="881291" y="2060744"/>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livre.</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490791" y="5375338"/>
            <a:ext cx="3944757" cy="1295254"/>
          </a:xfrm>
          <a:prstGeom prst="wedgeRoundRectCallout">
            <a:avLst>
              <a:gd name="adj1" fmla="val -5192"/>
              <a:gd name="adj2" fmla="val -848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we add ‘do’, in French we just make our voice go up.</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2" name="TextBox 31">
            <a:extLst>
              <a:ext uri="{FF2B5EF4-FFF2-40B4-BE49-F238E27FC236}">
                <a16:creationId xmlns:a16="http://schemas.microsoft.com/office/drawing/2014/main" id="{BFC52D42-117B-4CA4-9C53-89F4549A817E}"/>
              </a:ext>
            </a:extLst>
          </p:cNvPr>
          <p:cNvSpPr txBox="1"/>
          <p:nvPr/>
        </p:nvSpPr>
        <p:spPr>
          <a:xfrm>
            <a:off x="5886652" y="2045359"/>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livre ?</a:t>
            </a:r>
          </a:p>
        </p:txBody>
      </p:sp>
      <p:sp>
        <p:nvSpPr>
          <p:cNvPr id="33" name="TextBox 32">
            <a:extLst>
              <a:ext uri="{FF2B5EF4-FFF2-40B4-BE49-F238E27FC236}">
                <a16:creationId xmlns:a16="http://schemas.microsoft.com/office/drawing/2014/main" id="{9B0EF265-E13F-4C3F-98FE-D7DC9374722D}"/>
              </a:ext>
            </a:extLst>
          </p:cNvPr>
          <p:cNvSpPr txBox="1"/>
          <p:nvPr/>
        </p:nvSpPr>
        <p:spPr>
          <a:xfrm>
            <a:off x="5902170" y="2621738"/>
            <a:ext cx="5594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I have a book ?</a:t>
            </a:r>
          </a:p>
        </p:txBody>
      </p:sp>
      <p:sp>
        <p:nvSpPr>
          <p:cNvPr id="35" name="TextBox 34">
            <a:extLst>
              <a:ext uri="{FF2B5EF4-FFF2-40B4-BE49-F238E27FC236}">
                <a16:creationId xmlns:a16="http://schemas.microsoft.com/office/drawing/2014/main" id="{79F150DC-578E-4CD9-AF50-9C6A92DA86A3}"/>
              </a:ext>
            </a:extLst>
          </p:cNvPr>
          <p:cNvSpPr txBox="1"/>
          <p:nvPr/>
        </p:nvSpPr>
        <p:spPr>
          <a:xfrm>
            <a:off x="961927" y="3957721"/>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livre.</a:t>
            </a:r>
          </a:p>
        </p:txBody>
      </p:sp>
      <p:sp>
        <p:nvSpPr>
          <p:cNvPr id="36" name="TextBox 35">
            <a:extLst>
              <a:ext uri="{FF2B5EF4-FFF2-40B4-BE49-F238E27FC236}">
                <a16:creationId xmlns:a16="http://schemas.microsoft.com/office/drawing/2014/main" id="{F14B3E09-DFAA-40C3-9FA3-DB5B0266C1FF}"/>
              </a:ext>
            </a:extLst>
          </p:cNvPr>
          <p:cNvSpPr txBox="1"/>
          <p:nvPr/>
        </p:nvSpPr>
        <p:spPr>
          <a:xfrm>
            <a:off x="6055854" y="3946324"/>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livre ?</a:t>
            </a:r>
          </a:p>
        </p:txBody>
      </p:sp>
      <p:sp>
        <p:nvSpPr>
          <p:cNvPr id="37" name="TextBox 36">
            <a:extLst>
              <a:ext uri="{FF2B5EF4-FFF2-40B4-BE49-F238E27FC236}">
                <a16:creationId xmlns:a16="http://schemas.microsoft.com/office/drawing/2014/main" id="{0259F900-9D22-4027-A461-20584E63A3DD}"/>
              </a:ext>
            </a:extLst>
          </p:cNvPr>
          <p:cNvSpPr txBox="1"/>
          <p:nvPr/>
        </p:nvSpPr>
        <p:spPr>
          <a:xfrm>
            <a:off x="966402" y="2620387"/>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have a book.</a:t>
            </a:r>
          </a:p>
        </p:txBody>
      </p:sp>
      <p:sp>
        <p:nvSpPr>
          <p:cNvPr id="40" name="TextBox 39">
            <a:extLst>
              <a:ext uri="{FF2B5EF4-FFF2-40B4-BE49-F238E27FC236}">
                <a16:creationId xmlns:a16="http://schemas.microsoft.com/office/drawing/2014/main" id="{AA3AF76E-F678-49FB-A734-D1224B7070DF}"/>
              </a:ext>
            </a:extLst>
          </p:cNvPr>
          <p:cNvSpPr txBox="1"/>
          <p:nvPr/>
        </p:nvSpPr>
        <p:spPr>
          <a:xfrm>
            <a:off x="1019961" y="4383118"/>
            <a:ext cx="34863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 a book.</a:t>
            </a:r>
          </a:p>
        </p:txBody>
      </p:sp>
      <p:sp>
        <p:nvSpPr>
          <p:cNvPr id="41" name="TextBox 40">
            <a:extLst>
              <a:ext uri="{FF2B5EF4-FFF2-40B4-BE49-F238E27FC236}">
                <a16:creationId xmlns:a16="http://schemas.microsoft.com/office/drawing/2014/main" id="{FF35B6C2-6ABD-48F7-8A78-5B313981383B}"/>
              </a:ext>
            </a:extLst>
          </p:cNvPr>
          <p:cNvSpPr txBox="1"/>
          <p:nvPr/>
        </p:nvSpPr>
        <p:spPr>
          <a:xfrm>
            <a:off x="6096000" y="4423224"/>
            <a:ext cx="45273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you have a book?</a:t>
            </a:r>
          </a:p>
        </p:txBody>
      </p:sp>
      <p:grpSp>
        <p:nvGrpSpPr>
          <p:cNvPr id="7" name="Group 6">
            <a:extLst>
              <a:ext uri="{FF2B5EF4-FFF2-40B4-BE49-F238E27FC236}">
                <a16:creationId xmlns:a16="http://schemas.microsoft.com/office/drawing/2014/main" id="{4D89617E-6074-4A18-9E6E-EBBA17647C5A}"/>
              </a:ext>
            </a:extLst>
          </p:cNvPr>
          <p:cNvGrpSpPr/>
          <p:nvPr/>
        </p:nvGrpSpPr>
        <p:grpSpPr>
          <a:xfrm>
            <a:off x="3337268" y="1950052"/>
            <a:ext cx="1820074" cy="1291378"/>
            <a:chOff x="2670717" y="1803514"/>
            <a:chExt cx="1820074" cy="1291378"/>
          </a:xfrm>
        </p:grpSpPr>
        <p:pic>
          <p:nvPicPr>
            <p:cNvPr id="21" name="Picture 20" descr="A picture containing text, clipart&#10;&#10;Description automatically generated">
              <a:extLst>
                <a:ext uri="{FF2B5EF4-FFF2-40B4-BE49-F238E27FC236}">
                  <a16:creationId xmlns:a16="http://schemas.microsoft.com/office/drawing/2014/main" id="{E408DF69-70F1-4B5D-9ED7-ADE37A14C529}"/>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2670717" y="1803514"/>
              <a:ext cx="1820074" cy="1291378"/>
            </a:xfrm>
            <a:prstGeom prst="rect">
              <a:avLst/>
            </a:prstGeom>
          </p:spPr>
        </p:pic>
        <p:pic>
          <p:nvPicPr>
            <p:cNvPr id="20" name="Picture 19">
              <a:extLst>
                <a:ext uri="{FF2B5EF4-FFF2-40B4-BE49-F238E27FC236}">
                  <a16:creationId xmlns:a16="http://schemas.microsoft.com/office/drawing/2014/main" id="{42F48B73-5FAF-45A6-BC5F-17EAB51B19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6454" y="2535042"/>
              <a:ext cx="470364" cy="368575"/>
            </a:xfrm>
            <a:prstGeom prst="rect">
              <a:avLst/>
            </a:prstGeom>
          </p:spPr>
        </p:pic>
      </p:grpSp>
      <p:grpSp>
        <p:nvGrpSpPr>
          <p:cNvPr id="6" name="Group 5">
            <a:extLst>
              <a:ext uri="{FF2B5EF4-FFF2-40B4-BE49-F238E27FC236}">
                <a16:creationId xmlns:a16="http://schemas.microsoft.com/office/drawing/2014/main" id="{FED37218-F721-49D6-99ED-5C36A4BCB56C}"/>
              </a:ext>
            </a:extLst>
          </p:cNvPr>
          <p:cNvGrpSpPr/>
          <p:nvPr/>
        </p:nvGrpSpPr>
        <p:grpSpPr>
          <a:xfrm>
            <a:off x="9135827" y="1718507"/>
            <a:ext cx="2589790" cy="1547569"/>
            <a:chOff x="8200364" y="1503257"/>
            <a:chExt cx="2589790" cy="1547569"/>
          </a:xfrm>
        </p:grpSpPr>
        <p:pic>
          <p:nvPicPr>
            <p:cNvPr id="23" name="Picture 22" descr="A picture containing text, clipart&#10;&#10;Description automatically generated">
              <a:extLst>
                <a:ext uri="{FF2B5EF4-FFF2-40B4-BE49-F238E27FC236}">
                  <a16:creationId xmlns:a16="http://schemas.microsoft.com/office/drawing/2014/main" id="{60B9CDD2-B126-49BF-88CB-2184B1460B8E}"/>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8200364" y="1759448"/>
              <a:ext cx="1820074" cy="1291378"/>
            </a:xfrm>
            <a:prstGeom prst="rect">
              <a:avLst/>
            </a:prstGeom>
          </p:spPr>
        </p:pic>
        <p:pic>
          <p:nvPicPr>
            <p:cNvPr id="24" name="Picture 23">
              <a:extLst>
                <a:ext uri="{FF2B5EF4-FFF2-40B4-BE49-F238E27FC236}">
                  <a16:creationId xmlns:a16="http://schemas.microsoft.com/office/drawing/2014/main" id="{A4DEE9DA-F7C0-42B3-8AD5-6D7729296E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7885" y="1697937"/>
              <a:ext cx="470364" cy="368575"/>
            </a:xfrm>
            <a:prstGeom prst="rect">
              <a:avLst/>
            </a:prstGeom>
          </p:spPr>
        </p:pic>
        <p:sp>
          <p:nvSpPr>
            <p:cNvPr id="3" name="Thought Bubble: Cloud 2">
              <a:extLst>
                <a:ext uri="{FF2B5EF4-FFF2-40B4-BE49-F238E27FC236}">
                  <a16:creationId xmlns:a16="http://schemas.microsoft.com/office/drawing/2014/main" id="{3275106F-EA7A-4B95-9214-F94DF716274A}"/>
                </a:ext>
              </a:extLst>
            </p:cNvPr>
            <p:cNvSpPr/>
            <p:nvPr/>
          </p:nvSpPr>
          <p:spPr>
            <a:xfrm>
              <a:off x="9402022" y="1503257"/>
              <a:ext cx="1388132" cy="770175"/>
            </a:xfrm>
            <a:prstGeom prst="cloudCallout">
              <a:avLst>
                <a:gd name="adj1" fmla="val -61781"/>
                <a:gd name="adj2" fmla="val 4324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Graphic 4" descr="Question mark">
              <a:extLst>
                <a:ext uri="{FF2B5EF4-FFF2-40B4-BE49-F238E27FC236}">
                  <a16:creationId xmlns:a16="http://schemas.microsoft.com/office/drawing/2014/main" id="{FA2D7D98-6312-48DF-B47E-116FCBD5DF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96088" y="1608528"/>
              <a:ext cx="502866" cy="502866"/>
            </a:xfrm>
            <a:prstGeom prst="rect">
              <a:avLst/>
            </a:prstGeom>
          </p:spPr>
        </p:pic>
      </p:grpSp>
      <p:grpSp>
        <p:nvGrpSpPr>
          <p:cNvPr id="9" name="Group 8">
            <a:extLst>
              <a:ext uri="{FF2B5EF4-FFF2-40B4-BE49-F238E27FC236}">
                <a16:creationId xmlns:a16="http://schemas.microsoft.com/office/drawing/2014/main" id="{636F170E-866B-4DBE-A3F0-D57AE432ABFF}"/>
              </a:ext>
            </a:extLst>
          </p:cNvPr>
          <p:cNvGrpSpPr/>
          <p:nvPr/>
        </p:nvGrpSpPr>
        <p:grpSpPr>
          <a:xfrm>
            <a:off x="3431499" y="3148317"/>
            <a:ext cx="1983011" cy="1393773"/>
            <a:chOff x="2532642" y="3280091"/>
            <a:chExt cx="1983011" cy="1393773"/>
          </a:xfrm>
        </p:grpSpPr>
        <p:pic>
          <p:nvPicPr>
            <p:cNvPr id="29" name="Picture 28">
              <a:extLst>
                <a:ext uri="{FF2B5EF4-FFF2-40B4-BE49-F238E27FC236}">
                  <a16:creationId xmlns:a16="http://schemas.microsoft.com/office/drawing/2014/main" id="{69224250-D7AB-40DD-8068-7F383D8451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8132" y="4132390"/>
              <a:ext cx="470364" cy="368575"/>
            </a:xfrm>
            <a:prstGeom prst="rect">
              <a:avLst/>
            </a:prstGeom>
          </p:spPr>
        </p:pic>
        <p:pic>
          <p:nvPicPr>
            <p:cNvPr id="42" name="Picture 41" descr="A picture containing clipart&#10;&#10;Description automatically generated">
              <a:extLst>
                <a:ext uri="{FF2B5EF4-FFF2-40B4-BE49-F238E27FC236}">
                  <a16:creationId xmlns:a16="http://schemas.microsoft.com/office/drawing/2014/main" id="{CC4F238C-9CCA-40E0-BF70-79746B02E6CF}"/>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532642" y="3280091"/>
              <a:ext cx="1983011" cy="1393773"/>
            </a:xfrm>
            <a:prstGeom prst="rect">
              <a:avLst/>
            </a:prstGeom>
          </p:spPr>
        </p:pic>
      </p:grpSp>
      <p:grpSp>
        <p:nvGrpSpPr>
          <p:cNvPr id="12" name="Group 11">
            <a:extLst>
              <a:ext uri="{FF2B5EF4-FFF2-40B4-BE49-F238E27FC236}">
                <a16:creationId xmlns:a16="http://schemas.microsoft.com/office/drawing/2014/main" id="{C028AABC-E43E-4F2E-8115-035EB12FE974}"/>
              </a:ext>
            </a:extLst>
          </p:cNvPr>
          <p:cNvGrpSpPr/>
          <p:nvPr/>
        </p:nvGrpSpPr>
        <p:grpSpPr>
          <a:xfrm>
            <a:off x="9820111" y="3252772"/>
            <a:ext cx="2128070" cy="1827233"/>
            <a:chOff x="8884648" y="3037522"/>
            <a:chExt cx="2128070" cy="1827233"/>
          </a:xfrm>
        </p:grpSpPr>
        <p:pic>
          <p:nvPicPr>
            <p:cNvPr id="22" name="Picture 21" descr="A picture containing clipart&#10;&#10;Description automatically generated">
              <a:extLst>
                <a:ext uri="{FF2B5EF4-FFF2-40B4-BE49-F238E27FC236}">
                  <a16:creationId xmlns:a16="http://schemas.microsoft.com/office/drawing/2014/main" id="{04CE477C-B639-4BEA-BEDB-08ED6956421F}"/>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884648" y="3470982"/>
              <a:ext cx="1983011" cy="1393773"/>
            </a:xfrm>
            <a:prstGeom prst="rect">
              <a:avLst/>
            </a:prstGeom>
          </p:spPr>
        </p:pic>
        <p:pic>
          <p:nvPicPr>
            <p:cNvPr id="30" name="Graphic 29" descr="Question mark">
              <a:extLst>
                <a:ext uri="{FF2B5EF4-FFF2-40B4-BE49-F238E27FC236}">
                  <a16:creationId xmlns:a16="http://schemas.microsoft.com/office/drawing/2014/main" id="{C08C0413-BEC9-4242-B518-7F67E8E63E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03562" y="3037522"/>
              <a:ext cx="502866" cy="502866"/>
            </a:xfrm>
            <a:prstGeom prst="rect">
              <a:avLst/>
            </a:prstGeom>
          </p:spPr>
        </p:pic>
        <p:sp>
          <p:nvSpPr>
            <p:cNvPr id="11" name="Speech Bubble: Rectangle with Corners Rounded 10">
              <a:extLst>
                <a:ext uri="{FF2B5EF4-FFF2-40B4-BE49-F238E27FC236}">
                  <a16:creationId xmlns:a16="http://schemas.microsoft.com/office/drawing/2014/main" id="{77614E08-3B37-4144-9C80-1E117123275A}"/>
                </a:ext>
              </a:extLst>
            </p:cNvPr>
            <p:cNvSpPr/>
            <p:nvPr/>
          </p:nvSpPr>
          <p:spPr>
            <a:xfrm>
              <a:off x="9682323" y="3051537"/>
              <a:ext cx="1330395" cy="500665"/>
            </a:xfrm>
            <a:prstGeom prst="wedgeRoundRectCallout">
              <a:avLst>
                <a:gd name="adj1" fmla="val -44982"/>
                <a:gd name="adj2" fmla="val 82245"/>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43" name="Picture 42">
              <a:extLst>
                <a:ext uri="{FF2B5EF4-FFF2-40B4-BE49-F238E27FC236}">
                  <a16:creationId xmlns:a16="http://schemas.microsoft.com/office/drawing/2014/main" id="{3E6EEB2E-FA90-4E09-BB4E-E9F8931B12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38" y="3128115"/>
              <a:ext cx="470364" cy="368575"/>
            </a:xfrm>
            <a:prstGeom prst="rect">
              <a:avLst/>
            </a:prstGeom>
          </p:spPr>
        </p:pic>
      </p:grpSp>
      <p:pic>
        <p:nvPicPr>
          <p:cNvPr id="44" name="Google Shape;183;p8">
            <a:extLst>
              <a:ext uri="{FF2B5EF4-FFF2-40B4-BE49-F238E27FC236}">
                <a16:creationId xmlns:a16="http://schemas.microsoft.com/office/drawing/2014/main" id="{A6FD626D-4D88-4080-8EDD-A366D1B4B150}"/>
              </a:ext>
            </a:extLst>
          </p:cNvPr>
          <p:cNvPicPr preferRelativeResize="0"/>
          <p:nvPr/>
        </p:nvPicPr>
        <p:blipFill rotWithShape="1">
          <a:blip r:embed="rId13">
            <a:alphaModFix/>
          </a:blip>
          <a:srcRect/>
          <a:stretch/>
        </p:blipFill>
        <p:spPr>
          <a:xfrm>
            <a:off x="5361443" y="2621738"/>
            <a:ext cx="473659" cy="523220"/>
          </a:xfrm>
          <a:prstGeom prst="rect">
            <a:avLst/>
          </a:prstGeom>
          <a:noFill/>
          <a:ln>
            <a:noFill/>
          </a:ln>
        </p:spPr>
      </p:pic>
      <p:pic>
        <p:nvPicPr>
          <p:cNvPr id="45" name="Google Shape;183;p8">
            <a:extLst>
              <a:ext uri="{FF2B5EF4-FFF2-40B4-BE49-F238E27FC236}">
                <a16:creationId xmlns:a16="http://schemas.microsoft.com/office/drawing/2014/main" id="{D2B368D1-7852-41C3-AC65-77E5F5175B88}"/>
              </a:ext>
            </a:extLst>
          </p:cNvPr>
          <p:cNvPicPr preferRelativeResize="0"/>
          <p:nvPr/>
        </p:nvPicPr>
        <p:blipFill rotWithShape="1">
          <a:blip r:embed="rId13">
            <a:alphaModFix/>
          </a:blip>
          <a:srcRect/>
          <a:stretch/>
        </p:blipFill>
        <p:spPr>
          <a:xfrm>
            <a:off x="425675" y="2622662"/>
            <a:ext cx="473659" cy="523220"/>
          </a:xfrm>
          <a:prstGeom prst="rect">
            <a:avLst/>
          </a:prstGeom>
          <a:noFill/>
          <a:ln>
            <a:noFill/>
          </a:ln>
        </p:spPr>
      </p:pic>
      <p:pic>
        <p:nvPicPr>
          <p:cNvPr id="46" name="Google Shape;183;p8">
            <a:extLst>
              <a:ext uri="{FF2B5EF4-FFF2-40B4-BE49-F238E27FC236}">
                <a16:creationId xmlns:a16="http://schemas.microsoft.com/office/drawing/2014/main" id="{ED9D2291-44C1-4525-B388-13A2E6A755E6}"/>
              </a:ext>
            </a:extLst>
          </p:cNvPr>
          <p:cNvPicPr preferRelativeResize="0"/>
          <p:nvPr/>
        </p:nvPicPr>
        <p:blipFill rotWithShape="1">
          <a:blip r:embed="rId13">
            <a:alphaModFix/>
          </a:blip>
          <a:srcRect/>
          <a:stretch/>
        </p:blipFill>
        <p:spPr>
          <a:xfrm>
            <a:off x="5537128" y="4383118"/>
            <a:ext cx="473659" cy="523220"/>
          </a:xfrm>
          <a:prstGeom prst="rect">
            <a:avLst/>
          </a:prstGeom>
          <a:noFill/>
          <a:ln>
            <a:noFill/>
          </a:ln>
        </p:spPr>
      </p:pic>
      <p:pic>
        <p:nvPicPr>
          <p:cNvPr id="47" name="Google Shape;183;p8">
            <a:extLst>
              <a:ext uri="{FF2B5EF4-FFF2-40B4-BE49-F238E27FC236}">
                <a16:creationId xmlns:a16="http://schemas.microsoft.com/office/drawing/2014/main" id="{92925BBA-12AF-4FFB-9E42-21905B3D58D1}"/>
              </a:ext>
            </a:extLst>
          </p:cNvPr>
          <p:cNvPicPr preferRelativeResize="0"/>
          <p:nvPr/>
        </p:nvPicPr>
        <p:blipFill rotWithShape="1">
          <a:blip r:embed="rId13">
            <a:alphaModFix/>
          </a:blip>
          <a:srcRect/>
          <a:stretch/>
        </p:blipFill>
        <p:spPr>
          <a:xfrm>
            <a:off x="449792" y="4383118"/>
            <a:ext cx="473659" cy="523220"/>
          </a:xfrm>
          <a:prstGeom prst="rect">
            <a:avLst/>
          </a:prstGeom>
          <a:noFill/>
          <a:ln>
            <a:noFill/>
          </a:ln>
        </p:spPr>
      </p:pic>
    </p:spTree>
    <p:extLst>
      <p:ext uri="{BB962C8B-B14F-4D97-AF65-F5344CB8AC3E}">
        <p14:creationId xmlns:p14="http://schemas.microsoft.com/office/powerpoint/2010/main" val="14913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8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8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8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8_4.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4" grpId="0"/>
      <p:bldP spid="28" grpId="0" animBg="1"/>
      <p:bldP spid="32" grpId="0"/>
      <p:bldP spid="33" grpId="0"/>
      <p:bldP spid="35" grpId="0"/>
      <p:bldP spid="36" grpId="0"/>
      <p:bldP spid="37"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5">
            <a:hlinkClick r:id="" action="ppaction://noaction">
              <a:snd r:embed="rId4" name="7_titre.wav"/>
            </a:hlinkClick>
            <a:extLst>
              <a:ext uri="{FF2B5EF4-FFF2-40B4-BE49-F238E27FC236}">
                <a16:creationId xmlns:a16="http://schemas.microsoft.com/office/drawing/2014/main" id="{4A25658E-9621-480F-B3A7-1F60A0AE8EFC}"/>
              </a:ext>
            </a:extLst>
          </p:cNvPr>
          <p:cNvSpPr/>
          <p:nvPr/>
        </p:nvSpPr>
        <p:spPr>
          <a:xfrm>
            <a:off x="0" y="42204"/>
            <a:ext cx="105604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Une excursion à la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montagne</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18" name="Table 2">
            <a:extLst>
              <a:ext uri="{FF2B5EF4-FFF2-40B4-BE49-F238E27FC236}">
                <a16:creationId xmlns:a16="http://schemas.microsoft.com/office/drawing/2014/main" id="{7A46DACD-2C93-4745-9577-77E7A9496E92}"/>
              </a:ext>
            </a:extLst>
          </p:cNvPr>
          <p:cNvGraphicFramePr/>
          <p:nvPr/>
        </p:nvGraphicFramePr>
        <p:xfrm>
          <a:off x="366303" y="2090300"/>
          <a:ext cx="9305235" cy="4663440"/>
        </p:xfrm>
        <a:graphic>
          <a:graphicData uri="http://schemas.openxmlformats.org/drawingml/2006/table">
            <a:tbl>
              <a:tblPr/>
              <a:tblGrid>
                <a:gridCol w="668289">
                  <a:extLst>
                    <a:ext uri="{9D8B030D-6E8A-4147-A177-3AD203B41FA5}">
                      <a16:colId xmlns:a16="http://schemas.microsoft.com/office/drawing/2014/main" val="20000"/>
                    </a:ext>
                  </a:extLst>
                </a:gridCol>
                <a:gridCol w="2469216">
                  <a:extLst>
                    <a:ext uri="{9D8B030D-6E8A-4147-A177-3AD203B41FA5}">
                      <a16:colId xmlns:a16="http://schemas.microsoft.com/office/drawing/2014/main" val="20001"/>
                    </a:ext>
                  </a:extLst>
                </a:gridCol>
                <a:gridCol w="3055254">
                  <a:extLst>
                    <a:ext uri="{9D8B030D-6E8A-4147-A177-3AD203B41FA5}">
                      <a16:colId xmlns:a16="http://schemas.microsoft.com/office/drawing/2014/main" val="3865251503"/>
                    </a:ext>
                  </a:extLst>
                </a:gridCol>
                <a:gridCol w="3112476">
                  <a:extLst>
                    <a:ext uri="{9D8B030D-6E8A-4147-A177-3AD203B41FA5}">
                      <a16:colId xmlns:a16="http://schemas.microsoft.com/office/drawing/2014/main" val="1823566213"/>
                    </a:ext>
                  </a:extLst>
                </a:gridCol>
              </a:tblGrid>
              <a:tr h="409112">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Do I have…?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Do you have…?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976531369"/>
                  </a:ext>
                </a:extLst>
              </a:tr>
              <a:tr h="409112">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an orange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09112">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panose="020B0502020202020204" pitchFamily="34" charset="0"/>
                        </a:rPr>
                        <a:t>a game</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09112">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panose="020B0502020202020204" pitchFamily="34" charset="0"/>
                        </a:rPr>
                        <a:t>a pen</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409112">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panose="020B0502020202020204" pitchFamily="34" charset="0"/>
                        </a:rPr>
                        <a:t>a bottle</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409112">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panose="020B0502020202020204" pitchFamily="34" charset="0"/>
                        </a:rPr>
                        <a:t>a pencil</a:t>
                      </a: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409112">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panose="020B0502020202020204" pitchFamily="34" charset="0"/>
                        </a:rPr>
                        <a:t>a rule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476701004"/>
                  </a:ext>
                </a:extLst>
              </a:tr>
              <a:tr h="409112">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panose="020B0502020202020204" pitchFamily="34" charset="0"/>
                        </a:rPr>
                        <a:t>a book</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015648072"/>
                  </a:ext>
                </a:extLst>
              </a:tr>
              <a:tr h="409112">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gn="ctr">
                        <a:lnSpc>
                          <a:spcPct val="100000"/>
                        </a:lnSpc>
                      </a:pPr>
                      <a:r>
                        <a:rPr lang="en-GB" sz="2800" b="1" strike="noStrike" spc="-1" dirty="0">
                          <a:solidFill>
                            <a:srgbClr val="002060"/>
                          </a:solidFill>
                          <a:latin typeface="Century Gothic" panose="020B0502020202020204" pitchFamily="34" charset="0"/>
                        </a:rPr>
                        <a:t>a rubber</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759470399"/>
                  </a:ext>
                </a:extLst>
              </a:tr>
            </a:tbl>
          </a:graphicData>
        </a:graphic>
      </p:graphicFrame>
      <p:sp>
        <p:nvSpPr>
          <p:cNvPr id="21" name="CustomShape 23">
            <a:hlinkClick r:id="" action="ppaction://noaction">
              <a:snd r:embed="rId5" name="9_1beep.wav"/>
            </a:hlinkClick>
            <a:extLst>
              <a:ext uri="{FF2B5EF4-FFF2-40B4-BE49-F238E27FC236}">
                <a16:creationId xmlns:a16="http://schemas.microsoft.com/office/drawing/2014/main" id="{4FCC3D06-B3E8-4C67-88D5-CB44B9AEA2AB}"/>
              </a:ext>
            </a:extLst>
          </p:cNvPr>
          <p:cNvSpPr/>
          <p:nvPr/>
        </p:nvSpPr>
        <p:spPr>
          <a:xfrm>
            <a:off x="459641" y="266846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4">
            <a:hlinkClick r:id="" action="ppaction://noaction">
              <a:snd r:embed="rId6" name="9_2beep.wav"/>
            </a:hlinkClick>
            <a:extLst>
              <a:ext uri="{FF2B5EF4-FFF2-40B4-BE49-F238E27FC236}">
                <a16:creationId xmlns:a16="http://schemas.microsoft.com/office/drawing/2014/main" id="{20B447C2-97BE-4091-A4C1-932EE9C23060}"/>
              </a:ext>
            </a:extLst>
          </p:cNvPr>
          <p:cNvSpPr/>
          <p:nvPr/>
        </p:nvSpPr>
        <p:spPr>
          <a:xfrm>
            <a:off x="459641" y="317987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7" name="CustomShape 25">
            <a:hlinkClick r:id="" action="ppaction://noaction">
              <a:snd r:embed="rId7" name="9_3beep.wav"/>
            </a:hlinkClick>
            <a:extLst>
              <a:ext uri="{FF2B5EF4-FFF2-40B4-BE49-F238E27FC236}">
                <a16:creationId xmlns:a16="http://schemas.microsoft.com/office/drawing/2014/main" id="{EFD23B8D-E7FE-49A2-B9AA-1548BB7BB2E7}"/>
              </a:ext>
            </a:extLst>
          </p:cNvPr>
          <p:cNvSpPr/>
          <p:nvPr/>
        </p:nvSpPr>
        <p:spPr>
          <a:xfrm>
            <a:off x="459641" y="370292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8" name="CustomShape 26">
            <a:hlinkClick r:id="" action="ppaction://noaction">
              <a:snd r:embed="rId8" name="9_4beep.wav"/>
            </a:hlinkClick>
            <a:extLst>
              <a:ext uri="{FF2B5EF4-FFF2-40B4-BE49-F238E27FC236}">
                <a16:creationId xmlns:a16="http://schemas.microsoft.com/office/drawing/2014/main" id="{B84F4A78-44FE-4C4D-A4CC-ECC823DE6DA9}"/>
              </a:ext>
            </a:extLst>
          </p:cNvPr>
          <p:cNvSpPr/>
          <p:nvPr/>
        </p:nvSpPr>
        <p:spPr>
          <a:xfrm>
            <a:off x="459641" y="42120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9" name="CustomShape 27">
            <a:hlinkClick r:id="" action="ppaction://noaction">
              <a:snd r:embed="rId9" name="9_5beep.wav"/>
            </a:hlinkClick>
            <a:extLst>
              <a:ext uri="{FF2B5EF4-FFF2-40B4-BE49-F238E27FC236}">
                <a16:creationId xmlns:a16="http://schemas.microsoft.com/office/drawing/2014/main" id="{54A79E80-34F9-4FF3-9637-126C6B042400}"/>
              </a:ext>
            </a:extLst>
          </p:cNvPr>
          <p:cNvSpPr/>
          <p:nvPr/>
        </p:nvSpPr>
        <p:spPr>
          <a:xfrm>
            <a:off x="459641" y="473587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C78629DD-A561-48EB-9D72-3285CEEE6549}"/>
              </a:ext>
            </a:extLst>
          </p:cNvPr>
          <p:cNvSpPr txBox="1"/>
          <p:nvPr/>
        </p:nvSpPr>
        <p:spPr>
          <a:xfrm>
            <a:off x="51391" y="1050114"/>
            <a:ext cx="72143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he asking himself ‘Do I..?’ or ‘Do you..? </a:t>
            </a:r>
            <a:endPar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4AB15543-B0BB-4EA9-BFE3-042C0E0C5CF9}"/>
              </a:ext>
            </a:extLst>
          </p:cNvPr>
          <p:cNvSpPr txBox="1"/>
          <p:nvPr/>
        </p:nvSpPr>
        <p:spPr>
          <a:xfrm>
            <a:off x="58269" y="1570207"/>
            <a:ext cx="113541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1 – 8 et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 I have?’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 you have?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l’objet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9" name="Picture 4" descr="Montaña, Icono, Firmar, Diseño, Símbolo">
            <a:extLst>
              <a:ext uri="{FF2B5EF4-FFF2-40B4-BE49-F238E27FC236}">
                <a16:creationId xmlns:a16="http://schemas.microsoft.com/office/drawing/2014/main" id="{40617D09-B5D1-4720-BAEF-2A52F3B135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416" t="27510" r="11041" b="23899"/>
          <a:stretch/>
        </p:blipFill>
        <p:spPr bwMode="auto">
          <a:xfrm>
            <a:off x="9916702" y="223706"/>
            <a:ext cx="1261729" cy="83364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87D52E3C-8CC7-4277-A3A4-F1C4EEE85B26}"/>
              </a:ext>
            </a:extLst>
          </p:cNvPr>
          <p:cNvSpPr txBox="1"/>
          <p:nvPr/>
        </p:nvSpPr>
        <p:spPr>
          <a:xfrm>
            <a:off x="33875" y="557776"/>
            <a:ext cx="105265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prépare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 sac. But he has lots of questions.</a:t>
            </a:r>
            <a:endPar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CustomShape 23">
            <a:hlinkClick r:id="" action="ppaction://noaction">
              <a:snd r:embed="rId11" name="9_A1.wav"/>
            </a:hlinkClick>
            <a:extLst>
              <a:ext uri="{FF2B5EF4-FFF2-40B4-BE49-F238E27FC236}">
                <a16:creationId xmlns:a16="http://schemas.microsoft.com/office/drawing/2014/main" id="{0E7EF1A2-4E02-4D65-A347-92874677681B}"/>
              </a:ext>
            </a:extLst>
          </p:cNvPr>
          <p:cNvSpPr/>
          <p:nvPr/>
        </p:nvSpPr>
        <p:spPr>
          <a:xfrm>
            <a:off x="9372258" y="266846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3" name="CustomShape 24">
            <a:hlinkClick r:id="" action="ppaction://noaction">
              <a:snd r:embed="rId12" name="9_A2.wav"/>
            </a:hlinkClick>
            <a:extLst>
              <a:ext uri="{FF2B5EF4-FFF2-40B4-BE49-F238E27FC236}">
                <a16:creationId xmlns:a16="http://schemas.microsoft.com/office/drawing/2014/main" id="{16AF301D-26A9-4B78-A879-F2F4D2BD237F}"/>
              </a:ext>
            </a:extLst>
          </p:cNvPr>
          <p:cNvSpPr/>
          <p:nvPr/>
        </p:nvSpPr>
        <p:spPr>
          <a:xfrm>
            <a:off x="9372258" y="3182567"/>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4" name="CustomShape 25">
            <a:hlinkClick r:id="" action="ppaction://noaction">
              <a:snd r:embed="rId13" name="9_A3.wav"/>
            </a:hlinkClick>
            <a:extLst>
              <a:ext uri="{FF2B5EF4-FFF2-40B4-BE49-F238E27FC236}">
                <a16:creationId xmlns:a16="http://schemas.microsoft.com/office/drawing/2014/main" id="{16E9E838-42C4-435C-9A3F-FC7ED4F0B523}"/>
              </a:ext>
            </a:extLst>
          </p:cNvPr>
          <p:cNvSpPr/>
          <p:nvPr/>
        </p:nvSpPr>
        <p:spPr>
          <a:xfrm>
            <a:off x="9372258" y="3688390"/>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5" name="CustomShape 26">
            <a:hlinkClick r:id="" action="ppaction://noaction">
              <a:snd r:embed="rId14" name="9_A4.wav"/>
            </a:hlinkClick>
            <a:extLst>
              <a:ext uri="{FF2B5EF4-FFF2-40B4-BE49-F238E27FC236}">
                <a16:creationId xmlns:a16="http://schemas.microsoft.com/office/drawing/2014/main" id="{CE587EB9-4E25-4BE6-A1D4-4F8AF2B3481E}"/>
              </a:ext>
            </a:extLst>
          </p:cNvPr>
          <p:cNvSpPr/>
          <p:nvPr/>
        </p:nvSpPr>
        <p:spPr>
          <a:xfrm>
            <a:off x="9372258" y="420113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6" name="CustomShape 27">
            <a:hlinkClick r:id="" action="ppaction://noaction">
              <a:snd r:embed="rId15" name="9_A5.wav"/>
            </a:hlinkClick>
            <a:extLst>
              <a:ext uri="{FF2B5EF4-FFF2-40B4-BE49-F238E27FC236}">
                <a16:creationId xmlns:a16="http://schemas.microsoft.com/office/drawing/2014/main" id="{817907F8-F67C-4585-B5C8-FB5ED45336D8}"/>
              </a:ext>
            </a:extLst>
          </p:cNvPr>
          <p:cNvSpPr/>
          <p:nvPr/>
        </p:nvSpPr>
        <p:spPr>
          <a:xfrm>
            <a:off x="9372258" y="472495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4" name="Picture 3" descr="A picture containing vector graphics&#10;&#10;Description automatically generated">
            <a:extLst>
              <a:ext uri="{FF2B5EF4-FFF2-40B4-BE49-F238E27FC236}">
                <a16:creationId xmlns:a16="http://schemas.microsoft.com/office/drawing/2014/main" id="{0BC8EC1D-884E-46F7-8D9E-89B83F06E2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00498" y="2151027"/>
            <a:ext cx="1078069" cy="3023181"/>
          </a:xfrm>
          <a:prstGeom prst="rect">
            <a:avLst/>
          </a:prstGeom>
        </p:spPr>
      </p:pic>
      <p:pic>
        <p:nvPicPr>
          <p:cNvPr id="8" name="Picture 7">
            <a:extLst>
              <a:ext uri="{FF2B5EF4-FFF2-40B4-BE49-F238E27FC236}">
                <a16:creationId xmlns:a16="http://schemas.microsoft.com/office/drawing/2014/main" id="{83AD2E86-1F3F-4B34-B3E6-4EC0F5C55F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06618" y="3901102"/>
            <a:ext cx="995547" cy="2831630"/>
          </a:xfrm>
          <a:prstGeom prst="rect">
            <a:avLst/>
          </a:prstGeom>
        </p:spPr>
      </p:pic>
      <p:pic>
        <p:nvPicPr>
          <p:cNvPr id="67" name="Picture 2" descr="Bolsa, Escuela, Mochila">
            <a:extLst>
              <a:ext uri="{FF2B5EF4-FFF2-40B4-BE49-F238E27FC236}">
                <a16:creationId xmlns:a16="http://schemas.microsoft.com/office/drawing/2014/main" id="{DA39096C-F653-46FE-B396-1936115B092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02069" y="139617"/>
            <a:ext cx="1097280" cy="1436438"/>
          </a:xfrm>
          <a:prstGeom prst="rect">
            <a:avLst/>
          </a:prstGeom>
          <a:noFill/>
          <a:extLst>
            <a:ext uri="{909E8E84-426E-40DD-AFC4-6F175D3DCCD1}">
              <a14:hiddenFill xmlns:a14="http://schemas.microsoft.com/office/drawing/2010/main">
                <a:solidFill>
                  <a:srgbClr val="FFFFFF"/>
                </a:solidFill>
              </a14:hiddenFill>
            </a:ext>
          </a:extLst>
        </p:spPr>
      </p:pic>
      <p:sp>
        <p:nvSpPr>
          <p:cNvPr id="34" name="CustomShape 25">
            <a:hlinkClick r:id="" action="ppaction://noaction">
              <a:snd r:embed="rId19" name="9_6beep.wav"/>
            </a:hlinkClick>
            <a:extLst>
              <a:ext uri="{FF2B5EF4-FFF2-40B4-BE49-F238E27FC236}">
                <a16:creationId xmlns:a16="http://schemas.microsoft.com/office/drawing/2014/main" id="{720BE2D1-5960-41E3-9BFD-337EA5B5722F}"/>
              </a:ext>
            </a:extLst>
          </p:cNvPr>
          <p:cNvSpPr/>
          <p:nvPr/>
        </p:nvSpPr>
        <p:spPr>
          <a:xfrm>
            <a:off x="459641" y="525972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26">
            <a:hlinkClick r:id="" action="ppaction://noaction">
              <a:snd r:embed="rId20" name="9_7beep.wav"/>
            </a:hlinkClick>
            <a:extLst>
              <a:ext uri="{FF2B5EF4-FFF2-40B4-BE49-F238E27FC236}">
                <a16:creationId xmlns:a16="http://schemas.microsoft.com/office/drawing/2014/main" id="{6FD80092-067A-42CF-B88D-D8511B7E8191}"/>
              </a:ext>
            </a:extLst>
          </p:cNvPr>
          <p:cNvSpPr/>
          <p:nvPr/>
        </p:nvSpPr>
        <p:spPr>
          <a:xfrm>
            <a:off x="459641" y="576882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CustomShape 27">
            <a:hlinkClick r:id="" action="ppaction://noaction">
              <a:snd r:embed="rId21" name="9_8beep.wav"/>
            </a:hlinkClick>
            <a:extLst>
              <a:ext uri="{FF2B5EF4-FFF2-40B4-BE49-F238E27FC236}">
                <a16:creationId xmlns:a16="http://schemas.microsoft.com/office/drawing/2014/main" id="{A394E24A-904A-4E84-AB9E-D51F008705A0}"/>
              </a:ext>
            </a:extLst>
          </p:cNvPr>
          <p:cNvSpPr/>
          <p:nvPr/>
        </p:nvSpPr>
        <p:spPr>
          <a:xfrm>
            <a:off x="459641" y="629267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22" name="9_A6.wav"/>
            </a:hlinkClick>
            <a:extLst>
              <a:ext uri="{FF2B5EF4-FFF2-40B4-BE49-F238E27FC236}">
                <a16:creationId xmlns:a16="http://schemas.microsoft.com/office/drawing/2014/main" id="{7C79D73B-A54E-459C-B343-D788AD66DB89}"/>
              </a:ext>
            </a:extLst>
          </p:cNvPr>
          <p:cNvSpPr/>
          <p:nvPr/>
        </p:nvSpPr>
        <p:spPr>
          <a:xfrm>
            <a:off x="9372258" y="5256103"/>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8" name="CustomShape 26">
            <a:hlinkClick r:id="" action="ppaction://noaction">
              <a:snd r:embed="rId23" name="9_A7.wav"/>
            </a:hlinkClick>
            <a:extLst>
              <a:ext uri="{FF2B5EF4-FFF2-40B4-BE49-F238E27FC236}">
                <a16:creationId xmlns:a16="http://schemas.microsoft.com/office/drawing/2014/main" id="{1F38E74A-725C-43B9-9C22-D862F4A861EB}"/>
              </a:ext>
            </a:extLst>
          </p:cNvPr>
          <p:cNvSpPr/>
          <p:nvPr/>
        </p:nvSpPr>
        <p:spPr>
          <a:xfrm>
            <a:off x="9372258" y="5768852"/>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24" name="9_A8.wav"/>
            </a:hlinkClick>
            <a:extLst>
              <a:ext uri="{FF2B5EF4-FFF2-40B4-BE49-F238E27FC236}">
                <a16:creationId xmlns:a16="http://schemas.microsoft.com/office/drawing/2014/main" id="{3F8DE572-FC3E-4127-B712-935642528D2B}"/>
              </a:ext>
            </a:extLst>
          </p:cNvPr>
          <p:cNvSpPr/>
          <p:nvPr/>
        </p:nvSpPr>
        <p:spPr>
          <a:xfrm>
            <a:off x="9372258" y="6292672"/>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0" name="Picture 39" descr="Shape, arrow&#10;&#10;Description automatically generated">
            <a:extLst>
              <a:ext uri="{FF2B5EF4-FFF2-40B4-BE49-F238E27FC236}">
                <a16:creationId xmlns:a16="http://schemas.microsoft.com/office/drawing/2014/main" id="{2FFC9DD9-4C22-48CB-82E7-C8DA90BEC3D4}"/>
              </a:ext>
            </a:extLst>
          </p:cNvPr>
          <p:cNvPicPr>
            <a:picLocks noChangeAspect="1"/>
          </p:cNvPicPr>
          <p:nvPr/>
        </p:nvPicPr>
        <p:blipFill>
          <a:blip r:embed="rId25"/>
          <a:stretch>
            <a:fillRect/>
          </a:stretch>
        </p:blipFill>
        <p:spPr>
          <a:xfrm>
            <a:off x="4787565" y="2636095"/>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930642B7-3456-46B9-BFC0-7CD69B0476AA}"/>
              </a:ext>
            </a:extLst>
          </p:cNvPr>
          <p:cNvPicPr>
            <a:picLocks noChangeAspect="1"/>
          </p:cNvPicPr>
          <p:nvPr/>
        </p:nvPicPr>
        <p:blipFill>
          <a:blip r:embed="rId25"/>
          <a:stretch>
            <a:fillRect/>
          </a:stretch>
        </p:blipFill>
        <p:spPr>
          <a:xfrm>
            <a:off x="2057753" y="3147509"/>
            <a:ext cx="462709" cy="428729"/>
          </a:xfrm>
          <a:prstGeom prst="rect">
            <a:avLst/>
          </a:prstGeom>
        </p:spPr>
      </p:pic>
      <p:pic>
        <p:nvPicPr>
          <p:cNvPr id="42" name="Picture 41" descr="Shape, arrow&#10;&#10;Description automatically generated">
            <a:extLst>
              <a:ext uri="{FF2B5EF4-FFF2-40B4-BE49-F238E27FC236}">
                <a16:creationId xmlns:a16="http://schemas.microsoft.com/office/drawing/2014/main" id="{92BA4B41-2A13-449B-8CB2-4AAE665BDB8D}"/>
              </a:ext>
            </a:extLst>
          </p:cNvPr>
          <p:cNvPicPr>
            <a:picLocks noChangeAspect="1"/>
          </p:cNvPicPr>
          <p:nvPr/>
        </p:nvPicPr>
        <p:blipFill>
          <a:blip r:embed="rId25"/>
          <a:stretch>
            <a:fillRect/>
          </a:stretch>
        </p:blipFill>
        <p:spPr>
          <a:xfrm>
            <a:off x="2023695" y="3634666"/>
            <a:ext cx="462709" cy="428729"/>
          </a:xfrm>
          <a:prstGeom prst="rect">
            <a:avLst/>
          </a:prstGeom>
        </p:spPr>
      </p:pic>
      <p:pic>
        <p:nvPicPr>
          <p:cNvPr id="43" name="Picture 42" descr="Shape, arrow&#10;&#10;Description automatically generated">
            <a:extLst>
              <a:ext uri="{FF2B5EF4-FFF2-40B4-BE49-F238E27FC236}">
                <a16:creationId xmlns:a16="http://schemas.microsoft.com/office/drawing/2014/main" id="{AD493D18-F4F2-422F-BB74-3912360FC75F}"/>
              </a:ext>
            </a:extLst>
          </p:cNvPr>
          <p:cNvPicPr>
            <a:picLocks noChangeAspect="1"/>
          </p:cNvPicPr>
          <p:nvPr/>
        </p:nvPicPr>
        <p:blipFill>
          <a:blip r:embed="rId25"/>
          <a:stretch>
            <a:fillRect/>
          </a:stretch>
        </p:blipFill>
        <p:spPr>
          <a:xfrm>
            <a:off x="4771462" y="4179659"/>
            <a:ext cx="462709" cy="428729"/>
          </a:xfrm>
          <a:prstGeom prst="rect">
            <a:avLst/>
          </a:prstGeom>
        </p:spPr>
      </p:pic>
      <p:pic>
        <p:nvPicPr>
          <p:cNvPr id="44" name="Picture 43" descr="Shape, arrow&#10;&#10;Description automatically generated">
            <a:extLst>
              <a:ext uri="{FF2B5EF4-FFF2-40B4-BE49-F238E27FC236}">
                <a16:creationId xmlns:a16="http://schemas.microsoft.com/office/drawing/2014/main" id="{D830AED3-3B3A-4521-86A9-CD6AC6FB9903}"/>
              </a:ext>
            </a:extLst>
          </p:cNvPr>
          <p:cNvPicPr>
            <a:picLocks noChangeAspect="1"/>
          </p:cNvPicPr>
          <p:nvPr/>
        </p:nvPicPr>
        <p:blipFill>
          <a:blip r:embed="rId25"/>
          <a:stretch>
            <a:fillRect/>
          </a:stretch>
        </p:blipFill>
        <p:spPr>
          <a:xfrm>
            <a:off x="4763936" y="4689907"/>
            <a:ext cx="462709" cy="428729"/>
          </a:xfrm>
          <a:prstGeom prst="rect">
            <a:avLst/>
          </a:prstGeom>
        </p:spPr>
      </p:pic>
      <p:pic>
        <p:nvPicPr>
          <p:cNvPr id="45" name="Picture 44" descr="Shape, arrow&#10;&#10;Description automatically generated">
            <a:extLst>
              <a:ext uri="{FF2B5EF4-FFF2-40B4-BE49-F238E27FC236}">
                <a16:creationId xmlns:a16="http://schemas.microsoft.com/office/drawing/2014/main" id="{A2E93B08-FF4D-4E95-ACCA-14EDC19BB1F1}"/>
              </a:ext>
            </a:extLst>
          </p:cNvPr>
          <p:cNvPicPr>
            <a:picLocks noChangeAspect="1"/>
          </p:cNvPicPr>
          <p:nvPr/>
        </p:nvPicPr>
        <p:blipFill>
          <a:blip r:embed="rId25"/>
          <a:stretch>
            <a:fillRect/>
          </a:stretch>
        </p:blipFill>
        <p:spPr>
          <a:xfrm>
            <a:off x="2054803" y="5239918"/>
            <a:ext cx="462709" cy="428729"/>
          </a:xfrm>
          <a:prstGeom prst="rect">
            <a:avLst/>
          </a:prstGeom>
        </p:spPr>
      </p:pic>
      <p:pic>
        <p:nvPicPr>
          <p:cNvPr id="46" name="Picture 45" descr="Shape, arrow&#10;&#10;Description automatically generated">
            <a:extLst>
              <a:ext uri="{FF2B5EF4-FFF2-40B4-BE49-F238E27FC236}">
                <a16:creationId xmlns:a16="http://schemas.microsoft.com/office/drawing/2014/main" id="{57CFF22B-C77A-4BC9-BF64-842C83B20C66}"/>
              </a:ext>
            </a:extLst>
          </p:cNvPr>
          <p:cNvPicPr>
            <a:picLocks noChangeAspect="1"/>
          </p:cNvPicPr>
          <p:nvPr/>
        </p:nvPicPr>
        <p:blipFill>
          <a:blip r:embed="rId25"/>
          <a:stretch>
            <a:fillRect/>
          </a:stretch>
        </p:blipFill>
        <p:spPr>
          <a:xfrm>
            <a:off x="4757892" y="5736457"/>
            <a:ext cx="462709" cy="428729"/>
          </a:xfrm>
          <a:prstGeom prst="rect">
            <a:avLst/>
          </a:prstGeom>
        </p:spPr>
      </p:pic>
      <p:pic>
        <p:nvPicPr>
          <p:cNvPr id="68" name="Picture 67" descr="Shape, arrow&#10;&#10;Description automatically generated">
            <a:extLst>
              <a:ext uri="{FF2B5EF4-FFF2-40B4-BE49-F238E27FC236}">
                <a16:creationId xmlns:a16="http://schemas.microsoft.com/office/drawing/2014/main" id="{3EC112B8-AA79-47B3-A6FB-F5ACB6F6DB60}"/>
              </a:ext>
            </a:extLst>
          </p:cNvPr>
          <p:cNvPicPr>
            <a:picLocks noChangeAspect="1"/>
          </p:cNvPicPr>
          <p:nvPr/>
        </p:nvPicPr>
        <p:blipFill>
          <a:blip r:embed="rId25"/>
          <a:stretch>
            <a:fillRect/>
          </a:stretch>
        </p:blipFill>
        <p:spPr>
          <a:xfrm>
            <a:off x="4763936" y="6245098"/>
            <a:ext cx="462709" cy="428729"/>
          </a:xfrm>
          <a:prstGeom prst="rect">
            <a:avLst/>
          </a:prstGeom>
        </p:spPr>
      </p:pic>
      <p:sp>
        <p:nvSpPr>
          <p:cNvPr id="3" name="Rectangle: Rounded Corners 2">
            <a:extLst>
              <a:ext uri="{FF2B5EF4-FFF2-40B4-BE49-F238E27FC236}">
                <a16:creationId xmlns:a16="http://schemas.microsoft.com/office/drawing/2014/main" id="{256DB5CA-7BC2-41E6-A036-7A710B665751}"/>
              </a:ext>
            </a:extLst>
          </p:cNvPr>
          <p:cNvSpPr/>
          <p:nvPr/>
        </p:nvSpPr>
        <p:spPr>
          <a:xfrm>
            <a:off x="7108089" y="2668464"/>
            <a:ext cx="2097896"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Rounded Corners 68">
            <a:extLst>
              <a:ext uri="{FF2B5EF4-FFF2-40B4-BE49-F238E27FC236}">
                <a16:creationId xmlns:a16="http://schemas.microsoft.com/office/drawing/2014/main" id="{C1C73688-19D8-497E-8C36-BEE0D3ED7170}"/>
              </a:ext>
            </a:extLst>
          </p:cNvPr>
          <p:cNvSpPr/>
          <p:nvPr/>
        </p:nvSpPr>
        <p:spPr>
          <a:xfrm>
            <a:off x="7101761" y="3222333"/>
            <a:ext cx="2097896"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Rectangle: Rounded Corners 69">
            <a:extLst>
              <a:ext uri="{FF2B5EF4-FFF2-40B4-BE49-F238E27FC236}">
                <a16:creationId xmlns:a16="http://schemas.microsoft.com/office/drawing/2014/main" id="{144F4243-E4B4-4A53-9EDE-A397A64CD8E8}"/>
              </a:ext>
            </a:extLst>
          </p:cNvPr>
          <p:cNvSpPr/>
          <p:nvPr/>
        </p:nvSpPr>
        <p:spPr>
          <a:xfrm>
            <a:off x="7074701" y="3702182"/>
            <a:ext cx="2097896"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Rectangle: Rounded Corners 70">
            <a:extLst>
              <a:ext uri="{FF2B5EF4-FFF2-40B4-BE49-F238E27FC236}">
                <a16:creationId xmlns:a16="http://schemas.microsoft.com/office/drawing/2014/main" id="{5AD82B72-E588-4D66-A97A-6325CB8391A1}"/>
              </a:ext>
            </a:extLst>
          </p:cNvPr>
          <p:cNvSpPr/>
          <p:nvPr/>
        </p:nvSpPr>
        <p:spPr>
          <a:xfrm>
            <a:off x="6984056" y="4212028"/>
            <a:ext cx="2097896"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2" name="Rectangle: Rounded Corners 71">
            <a:extLst>
              <a:ext uri="{FF2B5EF4-FFF2-40B4-BE49-F238E27FC236}">
                <a16:creationId xmlns:a16="http://schemas.microsoft.com/office/drawing/2014/main" id="{00C8C938-C4CD-41F8-A9A2-4FBA4EFA8B5B}"/>
              </a:ext>
            </a:extLst>
          </p:cNvPr>
          <p:cNvSpPr/>
          <p:nvPr/>
        </p:nvSpPr>
        <p:spPr>
          <a:xfrm>
            <a:off x="6984056" y="4748717"/>
            <a:ext cx="2097896"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Rectangle: Rounded Corners 72">
            <a:extLst>
              <a:ext uri="{FF2B5EF4-FFF2-40B4-BE49-F238E27FC236}">
                <a16:creationId xmlns:a16="http://schemas.microsoft.com/office/drawing/2014/main" id="{615537F7-527E-450A-BC06-FE7B491E764D}"/>
              </a:ext>
            </a:extLst>
          </p:cNvPr>
          <p:cNvSpPr/>
          <p:nvPr/>
        </p:nvSpPr>
        <p:spPr>
          <a:xfrm>
            <a:off x="7016118" y="5268427"/>
            <a:ext cx="2097896"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4" name="Rectangle: Rounded Corners 73">
            <a:extLst>
              <a:ext uri="{FF2B5EF4-FFF2-40B4-BE49-F238E27FC236}">
                <a16:creationId xmlns:a16="http://schemas.microsoft.com/office/drawing/2014/main" id="{7CBC40CA-429E-463F-B4DA-8AD3F9E990D0}"/>
              </a:ext>
            </a:extLst>
          </p:cNvPr>
          <p:cNvSpPr/>
          <p:nvPr/>
        </p:nvSpPr>
        <p:spPr>
          <a:xfrm>
            <a:off x="6945402" y="5737877"/>
            <a:ext cx="2097896"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Rectangle: Rounded Corners 74">
            <a:extLst>
              <a:ext uri="{FF2B5EF4-FFF2-40B4-BE49-F238E27FC236}">
                <a16:creationId xmlns:a16="http://schemas.microsoft.com/office/drawing/2014/main" id="{CD13FDB9-3918-4689-99F4-3DBACDCF12F5}"/>
              </a:ext>
            </a:extLst>
          </p:cNvPr>
          <p:cNvSpPr/>
          <p:nvPr/>
        </p:nvSpPr>
        <p:spPr>
          <a:xfrm>
            <a:off x="6945402" y="6321355"/>
            <a:ext cx="2097896"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73148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0" grpId="0"/>
      <p:bldP spid="62" grpId="0" animBg="1"/>
      <p:bldP spid="63" grpId="0" animBg="1"/>
      <p:bldP spid="64" grpId="0" animBg="1"/>
      <p:bldP spid="65" grpId="0" animBg="1"/>
      <p:bldP spid="66" grpId="0" animBg="1"/>
      <p:bldP spid="37" grpId="0" animBg="1"/>
      <p:bldP spid="38" grpId="0" animBg="1"/>
      <p:bldP spid="39" grpId="0" animBg="1"/>
      <p:bldP spid="3" grpId="0" animBg="1"/>
      <p:bldP spid="69" grpId="0" animBg="1"/>
      <p:bldP spid="70" grpId="0" animBg="1"/>
      <p:bldP spid="71" grpId="0" animBg="1"/>
      <p:bldP spid="72" grpId="0" animBg="1"/>
      <p:bldP spid="73" grpId="0" animBg="1"/>
      <p:bldP spid="74" grpId="0" animBg="1"/>
      <p:bldP spid="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120168" y="115665"/>
            <a:ext cx="7300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Une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excursion</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à la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montagne</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TextBox 27">
            <a:extLst>
              <a:ext uri="{FF2B5EF4-FFF2-40B4-BE49-F238E27FC236}">
                <a16:creationId xmlns:a16="http://schemas.microsoft.com/office/drawing/2014/main" id="{95BF5E2C-60B3-497E-BC09-E0A27713E5AE}"/>
              </a:ext>
            </a:extLst>
          </p:cNvPr>
          <p:cNvSpPr txBox="1"/>
          <p:nvPr/>
        </p:nvSpPr>
        <p:spPr>
          <a:xfrm>
            <a:off x="106049" y="546599"/>
            <a:ext cx="1029717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Pierre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 bit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worried</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He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messages</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Yves.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he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checking</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you</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have</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with</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Yves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or</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saying</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what</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Sophie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another</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friend</a:t>
            </a:r>
            <a:r>
              <a:rPr kumimoji="0" lang="es-AR"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has. </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lire</a:t>
            </a:r>
          </a:p>
        </p:txBody>
      </p:sp>
      <p:pic>
        <p:nvPicPr>
          <p:cNvPr id="3" name="Picture 2" descr="A picture containing vector graphics&#10;&#10;Description automatically generated">
            <a:extLst>
              <a:ext uri="{FF2B5EF4-FFF2-40B4-BE49-F238E27FC236}">
                <a16:creationId xmlns:a16="http://schemas.microsoft.com/office/drawing/2014/main" id="{F307D25A-A08E-489E-B4D5-E5CBF6D36383}"/>
              </a:ext>
            </a:extLst>
          </p:cNvPr>
          <p:cNvPicPr>
            <a:picLocks noChangeAspect="1"/>
          </p:cNvPicPr>
          <p:nvPr/>
        </p:nvPicPr>
        <p:blipFill rotWithShape="1">
          <a:blip r:embed="rId4">
            <a:extLst>
              <a:ext uri="{28A0092B-C50C-407E-A947-70E740481C1C}">
                <a14:useLocalDpi xmlns:a14="http://schemas.microsoft.com/office/drawing/2010/main" val="0"/>
              </a:ext>
            </a:extLst>
          </a:blip>
          <a:srcRect b="71615"/>
          <a:stretch/>
        </p:blipFill>
        <p:spPr>
          <a:xfrm>
            <a:off x="10114533" y="436098"/>
            <a:ext cx="1029086" cy="819150"/>
          </a:xfrm>
          <a:prstGeom prst="rect">
            <a:avLst/>
          </a:prstGeom>
        </p:spPr>
      </p:pic>
      <p:sp>
        <p:nvSpPr>
          <p:cNvPr id="12" name="CustomShape 8">
            <a:extLst>
              <a:ext uri="{FF2B5EF4-FFF2-40B4-BE49-F238E27FC236}">
                <a16:creationId xmlns:a16="http://schemas.microsoft.com/office/drawing/2014/main" id="{E18C6855-F337-4E37-A107-DB8C0DEFDB5C}"/>
              </a:ext>
            </a:extLst>
          </p:cNvPr>
          <p:cNvSpPr/>
          <p:nvPr/>
        </p:nvSpPr>
        <p:spPr>
          <a:xfrm>
            <a:off x="8362517" y="2678433"/>
            <a:ext cx="343164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Complète</a:t>
            </a: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deux </a:t>
            </a:r>
            <a:r>
              <a:rPr kumimoji="0" lang="en-GB" sz="2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listes</a:t>
            </a: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0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Rectangle: Rounded Corners 12">
            <a:extLst>
              <a:ext uri="{FF2B5EF4-FFF2-40B4-BE49-F238E27FC236}">
                <a16:creationId xmlns:a16="http://schemas.microsoft.com/office/drawing/2014/main" id="{2AB0967E-8BB8-47AC-8C88-F5D45F46DD46}"/>
              </a:ext>
            </a:extLst>
          </p:cNvPr>
          <p:cNvSpPr/>
          <p:nvPr/>
        </p:nvSpPr>
        <p:spPr>
          <a:xfrm rot="16200000">
            <a:off x="1420738" y="67557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736F43C-100F-4F12-9A48-82E8203D71BC}"/>
              </a:ext>
            </a:extLst>
          </p:cNvPr>
          <p:cNvSpPr/>
          <p:nvPr/>
        </p:nvSpPr>
        <p:spPr>
          <a:xfrm rot="16200000">
            <a:off x="1394097" y="100753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Oval 14">
            <a:extLst>
              <a:ext uri="{FF2B5EF4-FFF2-40B4-BE49-F238E27FC236}">
                <a16:creationId xmlns:a16="http://schemas.microsoft.com/office/drawing/2014/main" id="{56145581-A392-4941-B47E-6F89DB40876F}"/>
              </a:ext>
            </a:extLst>
          </p:cNvPr>
          <p:cNvSpPr/>
          <p:nvPr/>
        </p:nvSpPr>
        <p:spPr>
          <a:xfrm>
            <a:off x="3477950" y="215331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8B1CB049-8DF7-4DA7-A2C2-9F66F8A64D7F}"/>
              </a:ext>
            </a:extLst>
          </p:cNvPr>
          <p:cNvSpPr/>
          <p:nvPr/>
        </p:nvSpPr>
        <p:spPr>
          <a:xfrm>
            <a:off x="913805" y="180459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9FD0CA9-4A8A-4D1B-BB5F-AAF61F16D305}"/>
              </a:ext>
            </a:extLst>
          </p:cNvPr>
          <p:cNvSpPr txBox="1"/>
          <p:nvPr/>
        </p:nvSpPr>
        <p:spPr>
          <a:xfrm>
            <a:off x="962735" y="1966452"/>
            <a:ext cx="22033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Tu  as un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stylo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8" name="TextBox 17">
            <a:extLst>
              <a:ext uri="{FF2B5EF4-FFF2-40B4-BE49-F238E27FC236}">
                <a16:creationId xmlns:a16="http://schemas.microsoft.com/office/drawing/2014/main" id="{0899A600-3599-4145-993F-6833F2498410}"/>
              </a:ext>
            </a:extLst>
          </p:cNvPr>
          <p:cNvSpPr txBox="1"/>
          <p:nvPr/>
        </p:nvSpPr>
        <p:spPr>
          <a:xfrm>
            <a:off x="118213" y="1499214"/>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19" name="Rectangle: Rounded Corners 18">
            <a:extLst>
              <a:ext uri="{FF2B5EF4-FFF2-40B4-BE49-F238E27FC236}">
                <a16:creationId xmlns:a16="http://schemas.microsoft.com/office/drawing/2014/main" id="{7D7C42E3-BFFE-4DD8-80F9-BA298EBF93EC}"/>
              </a:ext>
            </a:extLst>
          </p:cNvPr>
          <p:cNvSpPr/>
          <p:nvPr/>
        </p:nvSpPr>
        <p:spPr>
          <a:xfrm rot="16200000">
            <a:off x="1388782" y="240190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D87E73FC-4B06-45B9-B278-09476B933DB6}"/>
              </a:ext>
            </a:extLst>
          </p:cNvPr>
          <p:cNvSpPr/>
          <p:nvPr/>
        </p:nvSpPr>
        <p:spPr>
          <a:xfrm rot="16200000">
            <a:off x="1362141" y="273386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Oval 20">
            <a:extLst>
              <a:ext uri="{FF2B5EF4-FFF2-40B4-BE49-F238E27FC236}">
                <a16:creationId xmlns:a16="http://schemas.microsoft.com/office/drawing/2014/main" id="{7419C83C-B0B4-4CAC-9A2C-50CA587CA79A}"/>
              </a:ext>
            </a:extLst>
          </p:cNvPr>
          <p:cNvSpPr/>
          <p:nvPr/>
        </p:nvSpPr>
        <p:spPr>
          <a:xfrm>
            <a:off x="3445994" y="387964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Speech Bubble: Rectangle with Corners Rounded 21">
            <a:extLst>
              <a:ext uri="{FF2B5EF4-FFF2-40B4-BE49-F238E27FC236}">
                <a16:creationId xmlns:a16="http://schemas.microsoft.com/office/drawing/2014/main" id="{7551B62D-7C88-40AB-A543-A0DF73E771B8}"/>
              </a:ext>
            </a:extLst>
          </p:cNvPr>
          <p:cNvSpPr/>
          <p:nvPr/>
        </p:nvSpPr>
        <p:spPr>
          <a:xfrm>
            <a:off x="881849" y="353092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4921B783-5E10-4F00-BC94-567CD31155BE}"/>
              </a:ext>
            </a:extLst>
          </p:cNvPr>
          <p:cNvSpPr txBox="1"/>
          <p:nvPr/>
        </p:nvSpPr>
        <p:spPr>
          <a:xfrm>
            <a:off x="881849" y="3542899"/>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bouteille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4" name="TextBox 23">
            <a:extLst>
              <a:ext uri="{FF2B5EF4-FFF2-40B4-BE49-F238E27FC236}">
                <a16:creationId xmlns:a16="http://schemas.microsoft.com/office/drawing/2014/main" id="{CB4F9918-6494-4DD4-8AAC-FACB8E2BE019}"/>
              </a:ext>
            </a:extLst>
          </p:cNvPr>
          <p:cNvSpPr txBox="1"/>
          <p:nvPr/>
        </p:nvSpPr>
        <p:spPr>
          <a:xfrm>
            <a:off x="86257" y="3225544"/>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25" name="Rectangle: Rounded Corners 24">
            <a:extLst>
              <a:ext uri="{FF2B5EF4-FFF2-40B4-BE49-F238E27FC236}">
                <a16:creationId xmlns:a16="http://schemas.microsoft.com/office/drawing/2014/main" id="{57671A66-08C6-47BF-B787-B4C97A384892}"/>
              </a:ext>
            </a:extLst>
          </p:cNvPr>
          <p:cNvSpPr/>
          <p:nvPr/>
        </p:nvSpPr>
        <p:spPr>
          <a:xfrm rot="16200000">
            <a:off x="5270194" y="2384297"/>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B74245E-D28B-4E8E-BF74-0E86DFD0CF46}"/>
              </a:ext>
            </a:extLst>
          </p:cNvPr>
          <p:cNvSpPr/>
          <p:nvPr/>
        </p:nvSpPr>
        <p:spPr>
          <a:xfrm rot="16200000">
            <a:off x="5243553" y="2716255"/>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4EE826BB-34E9-4D7C-A0A7-B2F9208D9D68}"/>
              </a:ext>
            </a:extLst>
          </p:cNvPr>
          <p:cNvSpPr/>
          <p:nvPr/>
        </p:nvSpPr>
        <p:spPr>
          <a:xfrm>
            <a:off x="7327406" y="386203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Speech Bubble: Rectangle with Corners Rounded 28">
            <a:extLst>
              <a:ext uri="{FF2B5EF4-FFF2-40B4-BE49-F238E27FC236}">
                <a16:creationId xmlns:a16="http://schemas.microsoft.com/office/drawing/2014/main" id="{00E8926A-CF0E-4984-B869-9FBDF3509948}"/>
              </a:ext>
            </a:extLst>
          </p:cNvPr>
          <p:cNvSpPr/>
          <p:nvPr/>
        </p:nvSpPr>
        <p:spPr>
          <a:xfrm>
            <a:off x="4763261" y="3513313"/>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CCAD7A8D-F96D-402F-A91E-85A12A3A5BA3}"/>
              </a:ext>
            </a:extLst>
          </p:cNvPr>
          <p:cNvSpPr txBox="1"/>
          <p:nvPr/>
        </p:nvSpPr>
        <p:spPr>
          <a:xfrm>
            <a:off x="4818684" y="3661983"/>
            <a:ext cx="2392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Tu  as un crayon.</a:t>
            </a:r>
          </a:p>
        </p:txBody>
      </p:sp>
      <p:sp>
        <p:nvSpPr>
          <p:cNvPr id="32" name="TextBox 31">
            <a:extLst>
              <a:ext uri="{FF2B5EF4-FFF2-40B4-BE49-F238E27FC236}">
                <a16:creationId xmlns:a16="http://schemas.microsoft.com/office/drawing/2014/main" id="{15D6FE26-D758-4168-8F67-139D6769E6E2}"/>
              </a:ext>
            </a:extLst>
          </p:cNvPr>
          <p:cNvSpPr txBox="1"/>
          <p:nvPr/>
        </p:nvSpPr>
        <p:spPr>
          <a:xfrm>
            <a:off x="4028629" y="3207936"/>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33" name="Rectangle: Rounded Corners 32">
            <a:extLst>
              <a:ext uri="{FF2B5EF4-FFF2-40B4-BE49-F238E27FC236}">
                <a16:creationId xmlns:a16="http://schemas.microsoft.com/office/drawing/2014/main" id="{2A5CDF75-2E6A-40C4-886E-CBB65D7B5260}"/>
              </a:ext>
            </a:extLst>
          </p:cNvPr>
          <p:cNvSpPr/>
          <p:nvPr/>
        </p:nvSpPr>
        <p:spPr>
          <a:xfrm rot="16200000">
            <a:off x="1420739" y="420080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A9670984-08AC-42F0-9617-210D421EE1D3}"/>
              </a:ext>
            </a:extLst>
          </p:cNvPr>
          <p:cNvSpPr/>
          <p:nvPr/>
        </p:nvSpPr>
        <p:spPr>
          <a:xfrm rot="16200000">
            <a:off x="1394098" y="453275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Oval 34">
            <a:extLst>
              <a:ext uri="{FF2B5EF4-FFF2-40B4-BE49-F238E27FC236}">
                <a16:creationId xmlns:a16="http://schemas.microsoft.com/office/drawing/2014/main" id="{63EB1941-B6EC-496F-A953-F05199FDDDE9}"/>
              </a:ext>
            </a:extLst>
          </p:cNvPr>
          <p:cNvSpPr/>
          <p:nvPr/>
        </p:nvSpPr>
        <p:spPr>
          <a:xfrm>
            <a:off x="3477951" y="567854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C2819C6B-A2A1-4A06-A18A-B2457A75E818}"/>
              </a:ext>
            </a:extLst>
          </p:cNvPr>
          <p:cNvSpPr/>
          <p:nvPr/>
        </p:nvSpPr>
        <p:spPr>
          <a:xfrm>
            <a:off x="913806" y="5329816"/>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0DF3E264-32AF-4E88-BD99-A874047D7151}"/>
              </a:ext>
            </a:extLst>
          </p:cNvPr>
          <p:cNvSpPr txBox="1"/>
          <p:nvPr/>
        </p:nvSpPr>
        <p:spPr>
          <a:xfrm>
            <a:off x="989164" y="536420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gomme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013683E2-4C30-40A3-999E-62D3B5E16330}"/>
              </a:ext>
            </a:extLst>
          </p:cNvPr>
          <p:cNvSpPr txBox="1"/>
          <p:nvPr/>
        </p:nvSpPr>
        <p:spPr>
          <a:xfrm>
            <a:off x="118214" y="5024439"/>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39" name="Rectangle: Rounded Corners 38">
            <a:extLst>
              <a:ext uri="{FF2B5EF4-FFF2-40B4-BE49-F238E27FC236}">
                <a16:creationId xmlns:a16="http://schemas.microsoft.com/office/drawing/2014/main" id="{FAF26C43-CCA0-4A30-BDD7-B3D89ADE3608}"/>
              </a:ext>
            </a:extLst>
          </p:cNvPr>
          <p:cNvSpPr/>
          <p:nvPr/>
        </p:nvSpPr>
        <p:spPr>
          <a:xfrm rot="16200000">
            <a:off x="5318486" y="418327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E63C8AC7-72A6-4FEB-9D95-B1F0841DC664}"/>
              </a:ext>
            </a:extLst>
          </p:cNvPr>
          <p:cNvSpPr/>
          <p:nvPr/>
        </p:nvSpPr>
        <p:spPr>
          <a:xfrm rot="16200000">
            <a:off x="5291845" y="451523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Oval 40">
            <a:extLst>
              <a:ext uri="{FF2B5EF4-FFF2-40B4-BE49-F238E27FC236}">
                <a16:creationId xmlns:a16="http://schemas.microsoft.com/office/drawing/2014/main" id="{807508D2-1AFE-43D5-85EB-55DD39E22624}"/>
              </a:ext>
            </a:extLst>
          </p:cNvPr>
          <p:cNvSpPr/>
          <p:nvPr/>
        </p:nvSpPr>
        <p:spPr>
          <a:xfrm>
            <a:off x="7375698" y="566102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Speech Bubble: Rectangle with Corners Rounded 41">
            <a:extLst>
              <a:ext uri="{FF2B5EF4-FFF2-40B4-BE49-F238E27FC236}">
                <a16:creationId xmlns:a16="http://schemas.microsoft.com/office/drawing/2014/main" id="{D5DC4573-B549-4284-9231-D3A6635716E7}"/>
              </a:ext>
            </a:extLst>
          </p:cNvPr>
          <p:cNvSpPr/>
          <p:nvPr/>
        </p:nvSpPr>
        <p:spPr>
          <a:xfrm>
            <a:off x="4811553" y="5312295"/>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5B764C01-3B09-40EB-AB0C-AA22728DFA7B}"/>
              </a:ext>
            </a:extLst>
          </p:cNvPr>
          <p:cNvSpPr txBox="1"/>
          <p:nvPr/>
        </p:nvSpPr>
        <p:spPr>
          <a:xfrm>
            <a:off x="4904786" y="5440749"/>
            <a:ext cx="2395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Tu  as un cahier.</a:t>
            </a:r>
          </a:p>
        </p:txBody>
      </p:sp>
      <p:sp>
        <p:nvSpPr>
          <p:cNvPr id="44" name="TextBox 43">
            <a:extLst>
              <a:ext uri="{FF2B5EF4-FFF2-40B4-BE49-F238E27FC236}">
                <a16:creationId xmlns:a16="http://schemas.microsoft.com/office/drawing/2014/main" id="{FF462439-957B-4D4B-8C5F-00A2224A9197}"/>
              </a:ext>
            </a:extLst>
          </p:cNvPr>
          <p:cNvSpPr txBox="1"/>
          <p:nvPr/>
        </p:nvSpPr>
        <p:spPr>
          <a:xfrm>
            <a:off x="4076921" y="5006918"/>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45" name="Rectangle: Rounded Corners 44">
            <a:extLst>
              <a:ext uri="{FF2B5EF4-FFF2-40B4-BE49-F238E27FC236}">
                <a16:creationId xmlns:a16="http://schemas.microsoft.com/office/drawing/2014/main" id="{8429F4C9-900E-4370-8E2E-416A90464D07}"/>
              </a:ext>
            </a:extLst>
          </p:cNvPr>
          <p:cNvSpPr/>
          <p:nvPr/>
        </p:nvSpPr>
        <p:spPr>
          <a:xfrm rot="16200000">
            <a:off x="5240344" y="61571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8FE52BF2-B77A-4D2F-96DA-7FDF00F42E62}"/>
              </a:ext>
            </a:extLst>
          </p:cNvPr>
          <p:cNvSpPr/>
          <p:nvPr/>
        </p:nvSpPr>
        <p:spPr>
          <a:xfrm rot="16200000">
            <a:off x="5213703" y="94766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Oval 46">
            <a:extLst>
              <a:ext uri="{FF2B5EF4-FFF2-40B4-BE49-F238E27FC236}">
                <a16:creationId xmlns:a16="http://schemas.microsoft.com/office/drawing/2014/main" id="{2C8BFCDC-DE95-4D5C-B87A-A9FE28958490}"/>
              </a:ext>
            </a:extLst>
          </p:cNvPr>
          <p:cNvSpPr/>
          <p:nvPr/>
        </p:nvSpPr>
        <p:spPr>
          <a:xfrm>
            <a:off x="7297556" y="209345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Speech Bubble: Rectangle with Corners Rounded 47">
            <a:extLst>
              <a:ext uri="{FF2B5EF4-FFF2-40B4-BE49-F238E27FC236}">
                <a16:creationId xmlns:a16="http://schemas.microsoft.com/office/drawing/2014/main" id="{83BABBD0-3B00-46A5-9B55-A9C7B0B56F45}"/>
              </a:ext>
            </a:extLst>
          </p:cNvPr>
          <p:cNvSpPr/>
          <p:nvPr/>
        </p:nvSpPr>
        <p:spPr>
          <a:xfrm>
            <a:off x="4733411" y="1744726"/>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72BA4627-5AD4-4919-8292-C7A290518BA5}"/>
              </a:ext>
            </a:extLst>
          </p:cNvPr>
          <p:cNvSpPr txBox="1"/>
          <p:nvPr/>
        </p:nvSpPr>
        <p:spPr>
          <a:xfrm>
            <a:off x="4782340" y="1906587"/>
            <a:ext cx="23436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a un livre.</a:t>
            </a:r>
          </a:p>
        </p:txBody>
      </p:sp>
      <p:sp>
        <p:nvSpPr>
          <p:cNvPr id="50" name="TextBox 49">
            <a:extLst>
              <a:ext uri="{FF2B5EF4-FFF2-40B4-BE49-F238E27FC236}">
                <a16:creationId xmlns:a16="http://schemas.microsoft.com/office/drawing/2014/main" id="{31494C63-87A5-4E03-A4C6-6B866B12B23A}"/>
              </a:ext>
            </a:extLst>
          </p:cNvPr>
          <p:cNvSpPr txBox="1"/>
          <p:nvPr/>
        </p:nvSpPr>
        <p:spPr>
          <a:xfrm>
            <a:off x="3937819" y="1439349"/>
            <a:ext cx="412058" cy="400110"/>
          </a:xfrm>
          <a:prstGeom prst="rect">
            <a:avLst/>
          </a:prstGeom>
          <a:solidFill>
            <a:schemeClr val="bg1"/>
          </a:solidFill>
          <a:ln w="28575">
            <a:solidFill>
              <a:srgbClr val="786EB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51" name="Rectangle: Rounded Corners 50">
            <a:extLst>
              <a:ext uri="{FF2B5EF4-FFF2-40B4-BE49-F238E27FC236}">
                <a16:creationId xmlns:a16="http://schemas.microsoft.com/office/drawing/2014/main" id="{A5510D45-D1A5-463E-A816-B091DDFA3D75}"/>
              </a:ext>
            </a:extLst>
          </p:cNvPr>
          <p:cNvSpPr/>
          <p:nvPr/>
        </p:nvSpPr>
        <p:spPr>
          <a:xfrm>
            <a:off x="974507" y="2012941"/>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Bookshelf Symbol 7" panose="05010101010101010101" pitchFamily="2" charset="2"/>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13ECEEE5-C62A-4F70-BFB1-A6160F2F1ED6}"/>
              </a:ext>
            </a:extLst>
          </p:cNvPr>
          <p:cNvSpPr/>
          <p:nvPr/>
        </p:nvSpPr>
        <p:spPr>
          <a:xfrm>
            <a:off x="913262" y="3569200"/>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Bookshelf Symbol 7" panose="05010101010101010101" pitchFamily="2" charset="2"/>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613B7DBD-8F9A-455E-B026-ABEFAEB9F283}"/>
              </a:ext>
            </a:extLst>
          </p:cNvPr>
          <p:cNvSpPr/>
          <p:nvPr/>
        </p:nvSpPr>
        <p:spPr>
          <a:xfrm>
            <a:off x="999221" y="5410400"/>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Bookshelf Symbol 7" panose="05010101010101010101" pitchFamily="2" charset="2"/>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B6319DA7-54BC-4FBE-8627-A73DD66BEE04}"/>
              </a:ext>
            </a:extLst>
          </p:cNvPr>
          <p:cNvSpPr/>
          <p:nvPr/>
        </p:nvSpPr>
        <p:spPr>
          <a:xfrm>
            <a:off x="4795452" y="1925236"/>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Bookshelf Symbol 7" panose="05010101010101010101" pitchFamily="2" charset="2"/>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extLst>
              <a:ext uri="{FF2B5EF4-FFF2-40B4-BE49-F238E27FC236}">
                <a16:creationId xmlns:a16="http://schemas.microsoft.com/office/drawing/2014/main" id="{B750E713-93A6-4002-9C6D-BBD9032F817F}"/>
              </a:ext>
            </a:extLst>
          </p:cNvPr>
          <p:cNvSpPr/>
          <p:nvPr/>
        </p:nvSpPr>
        <p:spPr>
          <a:xfrm>
            <a:off x="4786102" y="3714560"/>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Bookshelf Symbol 7" panose="05010101010101010101" pitchFamily="2" charset="2"/>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FB269C59-3C4E-4A05-AADA-E75C408D22D8}"/>
              </a:ext>
            </a:extLst>
          </p:cNvPr>
          <p:cNvSpPr/>
          <p:nvPr/>
        </p:nvSpPr>
        <p:spPr>
          <a:xfrm>
            <a:off x="4829202" y="5498425"/>
            <a:ext cx="462662" cy="31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Bookshelf Symbol 7" panose="05010101010101010101" pitchFamily="2" charset="2"/>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AA267ADF-155E-415F-856C-209022D71696}"/>
              </a:ext>
            </a:extLst>
          </p:cNvPr>
          <p:cNvSpPr txBox="1"/>
          <p:nvPr/>
        </p:nvSpPr>
        <p:spPr>
          <a:xfrm>
            <a:off x="7996610" y="4135560"/>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8" name="Picture 57">
            <a:extLst>
              <a:ext uri="{FF2B5EF4-FFF2-40B4-BE49-F238E27FC236}">
                <a16:creationId xmlns:a16="http://schemas.microsoft.com/office/drawing/2014/main" id="{9755A45B-BCAC-454D-A69B-D18D517E1C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5198" y="4096173"/>
            <a:ext cx="273761" cy="285167"/>
          </a:xfrm>
          <a:prstGeom prst="rect">
            <a:avLst/>
          </a:prstGeom>
        </p:spPr>
      </p:pic>
      <p:graphicFrame>
        <p:nvGraphicFramePr>
          <p:cNvPr id="61" name="Table 73">
            <a:extLst>
              <a:ext uri="{FF2B5EF4-FFF2-40B4-BE49-F238E27FC236}">
                <a16:creationId xmlns:a16="http://schemas.microsoft.com/office/drawing/2014/main" id="{EFD9341C-9CB7-490E-9837-C73FB3B09350}"/>
              </a:ext>
            </a:extLst>
          </p:cNvPr>
          <p:cNvGraphicFramePr>
            <a:graphicFrameLocks noGrp="1"/>
          </p:cNvGraphicFramePr>
          <p:nvPr/>
        </p:nvGraphicFramePr>
        <p:xfrm>
          <a:off x="7932687" y="3296932"/>
          <a:ext cx="1815840" cy="2133600"/>
        </p:xfrm>
        <a:graphic>
          <a:graphicData uri="http://schemas.openxmlformats.org/drawingml/2006/table">
            <a:tbl>
              <a:tblPr firstRow="1" bandRow="1">
                <a:tableStyleId>{5940675A-B579-460E-94D1-54222C63F5DA}</a:tableStyleId>
              </a:tblPr>
              <a:tblGrid>
                <a:gridCol w="436405">
                  <a:extLst>
                    <a:ext uri="{9D8B030D-6E8A-4147-A177-3AD203B41FA5}">
                      <a16:colId xmlns:a16="http://schemas.microsoft.com/office/drawing/2014/main" val="1465430095"/>
                    </a:ext>
                  </a:extLst>
                </a:gridCol>
                <a:gridCol w="1379435">
                  <a:extLst>
                    <a:ext uri="{9D8B030D-6E8A-4147-A177-3AD203B41FA5}">
                      <a16:colId xmlns:a16="http://schemas.microsoft.com/office/drawing/2014/main" val="718154660"/>
                    </a:ext>
                  </a:extLst>
                </a:gridCol>
              </a:tblGrid>
              <a:tr h="370840">
                <a:tc gridSpan="2">
                  <a:txBody>
                    <a:bodyPr/>
                    <a:lstStyle/>
                    <a:p>
                      <a:pPr algn="ctr"/>
                      <a:r>
                        <a:rPr lang="en-GB" sz="2400" b="1" i="0" dirty="0">
                          <a:solidFill>
                            <a:srgbClr val="002060"/>
                          </a:solidFill>
                          <a:latin typeface="Century Gothic" panose="020B0502020202020204" pitchFamily="34" charset="0"/>
                        </a:rPr>
                        <a:t>Yves</a:t>
                      </a:r>
                      <a:r>
                        <a:rPr lang="en-GB" sz="2400" b="1" i="1" dirty="0">
                          <a:solidFill>
                            <a:srgbClr val="002060"/>
                          </a:solidFill>
                          <a:latin typeface="Century Gothic" panose="020B0502020202020204" pitchFamily="34" charset="0"/>
                        </a:rPr>
                        <a:t> </a:t>
                      </a:r>
                      <a:br>
                        <a:rPr lang="en-GB" sz="2400" b="1" i="1" dirty="0">
                          <a:solidFill>
                            <a:srgbClr val="002060"/>
                          </a:solidFill>
                          <a:latin typeface="Century Gothic" panose="020B0502020202020204" pitchFamily="34" charset="0"/>
                        </a:rPr>
                      </a:br>
                      <a:r>
                        <a:rPr lang="en-GB" sz="2000" b="0" i="1" dirty="0">
                          <a:solidFill>
                            <a:srgbClr val="002060"/>
                          </a:solidFill>
                          <a:latin typeface="Century Gothic" panose="020B0502020202020204" pitchFamily="34" charset="0"/>
                        </a:rPr>
                        <a:t>(you have)</a:t>
                      </a:r>
                      <a:endParaRPr lang="en-GB" sz="2400" b="0" i="1" dirty="0">
                        <a:solidFill>
                          <a:srgbClr val="002060"/>
                        </a:solidFill>
                        <a:latin typeface="Century Gothic" panose="020B0502020202020204" pitchFamily="34" charset="0"/>
                      </a:endParaRPr>
                    </a:p>
                  </a:txBody>
                  <a:tcPr/>
                </a:tc>
                <a:tc hMerge="1">
                  <a:txBody>
                    <a:bodyPr/>
                    <a:lstStyle/>
                    <a:p>
                      <a:endParaRPr lang="en-GB" dirty="0"/>
                    </a:p>
                  </a:txBody>
                  <a:tcPr/>
                </a:tc>
                <a:extLst>
                  <a:ext uri="{0D108BD9-81ED-4DB2-BD59-A6C34878D82A}">
                    <a16:rowId xmlns:a16="http://schemas.microsoft.com/office/drawing/2014/main" val="929031884"/>
                  </a:ext>
                </a:extLst>
              </a:tr>
              <a:tr h="370840">
                <a:tc>
                  <a:txBody>
                    <a:bodyPr/>
                    <a:lstStyle/>
                    <a:p>
                      <a:pPr algn="ctr"/>
                      <a:endParaRPr lang="en-GB" sz="2400" dirty="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1213525348"/>
                  </a:ext>
                </a:extLst>
              </a:tr>
              <a:tr h="370840">
                <a:tc>
                  <a:txBody>
                    <a:bodyPr/>
                    <a:lstStyle/>
                    <a:p>
                      <a:pPr algn="ctr"/>
                      <a:endParaRPr lang="en-GB" sz="2400" dirty="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4062026096"/>
                  </a:ext>
                </a:extLst>
              </a:tr>
              <a:tr h="370840">
                <a:tc>
                  <a:txBody>
                    <a:bodyPr/>
                    <a:lstStyle/>
                    <a:p>
                      <a:pPr algn="ctr"/>
                      <a:endParaRPr lang="en-GB" sz="240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1936073122"/>
                  </a:ext>
                </a:extLst>
              </a:tr>
            </a:tbl>
          </a:graphicData>
        </a:graphic>
      </p:graphicFrame>
      <p:graphicFrame>
        <p:nvGraphicFramePr>
          <p:cNvPr id="62" name="Table 73">
            <a:extLst>
              <a:ext uri="{FF2B5EF4-FFF2-40B4-BE49-F238E27FC236}">
                <a16:creationId xmlns:a16="http://schemas.microsoft.com/office/drawing/2014/main" id="{68DAFB49-4A4C-4D66-84CE-663579080D87}"/>
              </a:ext>
            </a:extLst>
          </p:cNvPr>
          <p:cNvGraphicFramePr>
            <a:graphicFrameLocks noGrp="1"/>
          </p:cNvGraphicFramePr>
          <p:nvPr/>
        </p:nvGraphicFramePr>
        <p:xfrm>
          <a:off x="10228784" y="3296932"/>
          <a:ext cx="1815840" cy="2133600"/>
        </p:xfrm>
        <a:graphic>
          <a:graphicData uri="http://schemas.openxmlformats.org/drawingml/2006/table">
            <a:tbl>
              <a:tblPr firstRow="1" bandRow="1">
                <a:tableStyleId>{5940675A-B579-460E-94D1-54222C63F5DA}</a:tableStyleId>
              </a:tblPr>
              <a:tblGrid>
                <a:gridCol w="436405">
                  <a:extLst>
                    <a:ext uri="{9D8B030D-6E8A-4147-A177-3AD203B41FA5}">
                      <a16:colId xmlns:a16="http://schemas.microsoft.com/office/drawing/2014/main" val="1465430095"/>
                    </a:ext>
                  </a:extLst>
                </a:gridCol>
                <a:gridCol w="1379435">
                  <a:extLst>
                    <a:ext uri="{9D8B030D-6E8A-4147-A177-3AD203B41FA5}">
                      <a16:colId xmlns:a16="http://schemas.microsoft.com/office/drawing/2014/main" val="718154660"/>
                    </a:ext>
                  </a:extLst>
                </a:gridCol>
              </a:tblGrid>
              <a:tr h="370840">
                <a:tc gridSpan="2">
                  <a:txBody>
                    <a:bodyPr/>
                    <a:lstStyle/>
                    <a:p>
                      <a:pPr algn="ctr"/>
                      <a:r>
                        <a:rPr lang="en-GB" sz="2400" b="1" i="0" dirty="0">
                          <a:solidFill>
                            <a:srgbClr val="002060"/>
                          </a:solidFill>
                          <a:latin typeface="Century Gothic" panose="020B0502020202020204" pitchFamily="34" charset="0"/>
                        </a:rPr>
                        <a:t>Sophie</a:t>
                      </a:r>
                      <a:br>
                        <a:rPr lang="en-GB" sz="2400" b="1" i="0" dirty="0">
                          <a:solidFill>
                            <a:srgbClr val="002060"/>
                          </a:solidFill>
                          <a:latin typeface="Century Gothic" panose="020B0502020202020204" pitchFamily="34" charset="0"/>
                        </a:rPr>
                      </a:br>
                      <a:r>
                        <a:rPr lang="en-GB" sz="2000" b="0" i="1" dirty="0">
                          <a:solidFill>
                            <a:srgbClr val="002060"/>
                          </a:solidFill>
                          <a:latin typeface="Century Gothic" panose="020B0502020202020204" pitchFamily="34" charset="0"/>
                        </a:rPr>
                        <a:t>(she has)</a:t>
                      </a:r>
                      <a:endParaRPr lang="en-GB" sz="2400" b="0" i="1" dirty="0">
                        <a:solidFill>
                          <a:srgbClr val="002060"/>
                        </a:solidFill>
                        <a:latin typeface="Century Gothic" panose="020B0502020202020204" pitchFamily="34" charset="0"/>
                      </a:endParaRPr>
                    </a:p>
                  </a:txBody>
                  <a:tcPr/>
                </a:tc>
                <a:tc hMerge="1">
                  <a:txBody>
                    <a:bodyPr/>
                    <a:lstStyle/>
                    <a:p>
                      <a:endParaRPr lang="en-GB" dirty="0"/>
                    </a:p>
                  </a:txBody>
                  <a:tcPr/>
                </a:tc>
                <a:extLst>
                  <a:ext uri="{0D108BD9-81ED-4DB2-BD59-A6C34878D82A}">
                    <a16:rowId xmlns:a16="http://schemas.microsoft.com/office/drawing/2014/main" val="929031884"/>
                  </a:ext>
                </a:extLst>
              </a:tr>
              <a:tr h="370840">
                <a:tc>
                  <a:txBody>
                    <a:bodyPr/>
                    <a:lstStyle/>
                    <a:p>
                      <a:pPr algn="ctr"/>
                      <a:endParaRPr lang="en-GB" sz="2400" dirty="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1213525348"/>
                  </a:ext>
                </a:extLst>
              </a:tr>
              <a:tr h="370840">
                <a:tc>
                  <a:txBody>
                    <a:bodyPr/>
                    <a:lstStyle/>
                    <a:p>
                      <a:pPr algn="ctr"/>
                      <a:endParaRPr lang="en-GB" sz="2400" dirty="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4062026096"/>
                  </a:ext>
                </a:extLst>
              </a:tr>
              <a:tr h="370840">
                <a:tc>
                  <a:txBody>
                    <a:bodyPr/>
                    <a:lstStyle/>
                    <a:p>
                      <a:pPr algn="ctr"/>
                      <a:endParaRPr lang="en-GB" sz="2400">
                        <a:solidFill>
                          <a:srgbClr val="002060"/>
                        </a:solidFill>
                        <a:latin typeface="Century Gothic" panose="020B0502020202020204" pitchFamily="34" charset="0"/>
                      </a:endParaRPr>
                    </a:p>
                  </a:txBody>
                  <a:tcPr/>
                </a:tc>
                <a:tc>
                  <a:txBody>
                    <a:bodyPr/>
                    <a:lstStyle/>
                    <a:p>
                      <a:pPr algn="ctr"/>
                      <a:r>
                        <a:rPr lang="en-GB" sz="2400" dirty="0">
                          <a:solidFill>
                            <a:srgbClr val="002060"/>
                          </a:solidFill>
                          <a:latin typeface="Century Gothic" panose="020B0502020202020204" pitchFamily="34" charset="0"/>
                        </a:rPr>
                        <a:t>______</a:t>
                      </a:r>
                    </a:p>
                  </a:txBody>
                  <a:tcPr/>
                </a:tc>
                <a:extLst>
                  <a:ext uri="{0D108BD9-81ED-4DB2-BD59-A6C34878D82A}">
                    <a16:rowId xmlns:a16="http://schemas.microsoft.com/office/drawing/2014/main" val="1936073122"/>
                  </a:ext>
                </a:extLst>
              </a:tr>
            </a:tbl>
          </a:graphicData>
        </a:graphic>
      </p:graphicFrame>
      <p:sp>
        <p:nvSpPr>
          <p:cNvPr id="63" name="TextBox 62">
            <a:extLst>
              <a:ext uri="{FF2B5EF4-FFF2-40B4-BE49-F238E27FC236}">
                <a16:creationId xmlns:a16="http://schemas.microsoft.com/office/drawing/2014/main" id="{974316A9-7C65-4150-8D96-AC7AB22ABFC9}"/>
              </a:ext>
            </a:extLst>
          </p:cNvPr>
          <p:cNvSpPr txBox="1"/>
          <p:nvPr/>
        </p:nvSpPr>
        <p:spPr>
          <a:xfrm>
            <a:off x="7996610" y="4571786"/>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TextBox 63">
            <a:extLst>
              <a:ext uri="{FF2B5EF4-FFF2-40B4-BE49-F238E27FC236}">
                <a16:creationId xmlns:a16="http://schemas.microsoft.com/office/drawing/2014/main" id="{9558D4CD-860A-4366-A7AB-977555221EB3}"/>
              </a:ext>
            </a:extLst>
          </p:cNvPr>
          <p:cNvSpPr txBox="1"/>
          <p:nvPr/>
        </p:nvSpPr>
        <p:spPr>
          <a:xfrm>
            <a:off x="7998290" y="5041582"/>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TextBox 64">
            <a:extLst>
              <a:ext uri="{FF2B5EF4-FFF2-40B4-BE49-F238E27FC236}">
                <a16:creationId xmlns:a16="http://schemas.microsoft.com/office/drawing/2014/main" id="{A64BD5A7-F3A6-4BF6-B6A6-1BA10FD5C4A8}"/>
              </a:ext>
            </a:extLst>
          </p:cNvPr>
          <p:cNvSpPr txBox="1"/>
          <p:nvPr/>
        </p:nvSpPr>
        <p:spPr>
          <a:xfrm>
            <a:off x="10309626" y="4166609"/>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TextBox 65">
            <a:extLst>
              <a:ext uri="{FF2B5EF4-FFF2-40B4-BE49-F238E27FC236}">
                <a16:creationId xmlns:a16="http://schemas.microsoft.com/office/drawing/2014/main" id="{1C583488-07B3-4BA5-BA85-7DEED56A4A41}"/>
              </a:ext>
            </a:extLst>
          </p:cNvPr>
          <p:cNvSpPr txBox="1"/>
          <p:nvPr/>
        </p:nvSpPr>
        <p:spPr>
          <a:xfrm>
            <a:off x="10309626" y="4602835"/>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TextBox 66">
            <a:extLst>
              <a:ext uri="{FF2B5EF4-FFF2-40B4-BE49-F238E27FC236}">
                <a16:creationId xmlns:a16="http://schemas.microsoft.com/office/drawing/2014/main" id="{08E7D84C-BAA3-4D97-BFDB-1E605690D10E}"/>
              </a:ext>
            </a:extLst>
          </p:cNvPr>
          <p:cNvSpPr txBox="1"/>
          <p:nvPr/>
        </p:nvSpPr>
        <p:spPr>
          <a:xfrm>
            <a:off x="10311306" y="5072631"/>
            <a:ext cx="301451" cy="307777"/>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8" name="Picture 67">
            <a:extLst>
              <a:ext uri="{FF2B5EF4-FFF2-40B4-BE49-F238E27FC236}">
                <a16:creationId xmlns:a16="http://schemas.microsoft.com/office/drawing/2014/main" id="{06774B86-8DAF-4751-90D9-C51D08DCC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5198" y="4543359"/>
            <a:ext cx="273761" cy="285167"/>
          </a:xfrm>
          <a:prstGeom prst="rect">
            <a:avLst/>
          </a:prstGeom>
        </p:spPr>
      </p:pic>
      <p:pic>
        <p:nvPicPr>
          <p:cNvPr id="69" name="Picture 68">
            <a:extLst>
              <a:ext uri="{FF2B5EF4-FFF2-40B4-BE49-F238E27FC236}">
                <a16:creationId xmlns:a16="http://schemas.microsoft.com/office/drawing/2014/main" id="{9109DC9F-50D0-430A-8F2A-A8757C797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8756" y="5010726"/>
            <a:ext cx="273761" cy="285167"/>
          </a:xfrm>
          <a:prstGeom prst="rect">
            <a:avLst/>
          </a:prstGeom>
        </p:spPr>
      </p:pic>
      <p:pic>
        <p:nvPicPr>
          <p:cNvPr id="70" name="Picture 69">
            <a:extLst>
              <a:ext uri="{FF2B5EF4-FFF2-40B4-BE49-F238E27FC236}">
                <a16:creationId xmlns:a16="http://schemas.microsoft.com/office/drawing/2014/main" id="{36CDDBB2-B4D8-447F-981D-A3E6032282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3911" y="4119158"/>
            <a:ext cx="273761" cy="285167"/>
          </a:xfrm>
          <a:prstGeom prst="rect">
            <a:avLst/>
          </a:prstGeom>
        </p:spPr>
      </p:pic>
      <p:pic>
        <p:nvPicPr>
          <p:cNvPr id="71" name="Picture 70">
            <a:extLst>
              <a:ext uri="{FF2B5EF4-FFF2-40B4-BE49-F238E27FC236}">
                <a16:creationId xmlns:a16="http://schemas.microsoft.com/office/drawing/2014/main" id="{857D512B-34DE-4ED9-BF3E-585365818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3911" y="4583090"/>
            <a:ext cx="273761" cy="285167"/>
          </a:xfrm>
          <a:prstGeom prst="rect">
            <a:avLst/>
          </a:prstGeom>
        </p:spPr>
      </p:pic>
      <p:pic>
        <p:nvPicPr>
          <p:cNvPr id="72" name="Picture 71">
            <a:extLst>
              <a:ext uri="{FF2B5EF4-FFF2-40B4-BE49-F238E27FC236}">
                <a16:creationId xmlns:a16="http://schemas.microsoft.com/office/drawing/2014/main" id="{02DAC07C-93DC-4BCD-92A0-BD00D15E52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084" y="5043810"/>
            <a:ext cx="273761" cy="285167"/>
          </a:xfrm>
          <a:prstGeom prst="rect">
            <a:avLst/>
          </a:prstGeom>
        </p:spPr>
      </p:pic>
      <p:sp>
        <p:nvSpPr>
          <p:cNvPr id="73" name="TextBox 72">
            <a:extLst>
              <a:ext uri="{FF2B5EF4-FFF2-40B4-BE49-F238E27FC236}">
                <a16:creationId xmlns:a16="http://schemas.microsoft.com/office/drawing/2014/main" id="{54385555-C22D-4523-99DB-0044A457814C}"/>
              </a:ext>
            </a:extLst>
          </p:cNvPr>
          <p:cNvSpPr txBox="1"/>
          <p:nvPr/>
        </p:nvSpPr>
        <p:spPr>
          <a:xfrm>
            <a:off x="10533621" y="4101971"/>
            <a:ext cx="1585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 bottle</a:t>
            </a:r>
          </a:p>
        </p:txBody>
      </p:sp>
      <p:sp>
        <p:nvSpPr>
          <p:cNvPr id="74" name="TextBox 73">
            <a:extLst>
              <a:ext uri="{FF2B5EF4-FFF2-40B4-BE49-F238E27FC236}">
                <a16:creationId xmlns:a16="http://schemas.microsoft.com/office/drawing/2014/main" id="{6C36C0DF-7FFE-4600-B7D1-1F1F0932FB07}"/>
              </a:ext>
            </a:extLst>
          </p:cNvPr>
          <p:cNvSpPr txBox="1"/>
          <p:nvPr/>
        </p:nvSpPr>
        <p:spPr>
          <a:xfrm>
            <a:off x="10586212" y="4566344"/>
            <a:ext cx="1585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 rubber</a:t>
            </a:r>
          </a:p>
        </p:txBody>
      </p:sp>
      <p:sp>
        <p:nvSpPr>
          <p:cNvPr id="75" name="TextBox 74">
            <a:extLst>
              <a:ext uri="{FF2B5EF4-FFF2-40B4-BE49-F238E27FC236}">
                <a16:creationId xmlns:a16="http://schemas.microsoft.com/office/drawing/2014/main" id="{B6AB3F58-EE30-4B30-ABD7-9B0612362B29}"/>
              </a:ext>
            </a:extLst>
          </p:cNvPr>
          <p:cNvSpPr txBox="1"/>
          <p:nvPr/>
        </p:nvSpPr>
        <p:spPr>
          <a:xfrm>
            <a:off x="8228549" y="4042614"/>
            <a:ext cx="1585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 pen</a:t>
            </a:r>
          </a:p>
        </p:txBody>
      </p:sp>
      <p:sp>
        <p:nvSpPr>
          <p:cNvPr id="76" name="TextBox 75">
            <a:extLst>
              <a:ext uri="{FF2B5EF4-FFF2-40B4-BE49-F238E27FC236}">
                <a16:creationId xmlns:a16="http://schemas.microsoft.com/office/drawing/2014/main" id="{8284326F-0301-4374-AD6F-83207E8C4958}"/>
              </a:ext>
            </a:extLst>
          </p:cNvPr>
          <p:cNvSpPr txBox="1"/>
          <p:nvPr/>
        </p:nvSpPr>
        <p:spPr>
          <a:xfrm>
            <a:off x="8195833" y="4566344"/>
            <a:ext cx="15852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 pencil</a:t>
            </a:r>
          </a:p>
        </p:txBody>
      </p:sp>
      <p:sp>
        <p:nvSpPr>
          <p:cNvPr id="77" name="TextBox 76">
            <a:extLst>
              <a:ext uri="{FF2B5EF4-FFF2-40B4-BE49-F238E27FC236}">
                <a16:creationId xmlns:a16="http://schemas.microsoft.com/office/drawing/2014/main" id="{52DF9E46-243E-44BF-85F9-66EF4FE0DE5E}"/>
              </a:ext>
            </a:extLst>
          </p:cNvPr>
          <p:cNvSpPr txBox="1"/>
          <p:nvPr/>
        </p:nvSpPr>
        <p:spPr>
          <a:xfrm>
            <a:off x="10554209" y="5008266"/>
            <a:ext cx="1585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 book</a:t>
            </a:r>
          </a:p>
        </p:txBody>
      </p:sp>
      <p:sp>
        <p:nvSpPr>
          <p:cNvPr id="78" name="TextBox 77">
            <a:extLst>
              <a:ext uri="{FF2B5EF4-FFF2-40B4-BE49-F238E27FC236}">
                <a16:creationId xmlns:a16="http://schemas.microsoft.com/office/drawing/2014/main" id="{EBF2079F-AA6B-4940-8E44-7C16A795E2FB}"/>
              </a:ext>
            </a:extLst>
          </p:cNvPr>
          <p:cNvSpPr txBox="1"/>
          <p:nvPr/>
        </p:nvSpPr>
        <p:spPr>
          <a:xfrm>
            <a:off x="8202084" y="5027799"/>
            <a:ext cx="1719567"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an ex. book</a:t>
            </a: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1" grpId="0" animBg="1"/>
      <p:bldP spid="52" grpId="0" animBg="1"/>
      <p:bldP spid="53" grpId="0" animBg="1"/>
      <p:bldP spid="54" grpId="0" animBg="1"/>
      <p:bldP spid="55" grpId="0" animBg="1"/>
      <p:bldP spid="56" grpId="0" animBg="1"/>
      <p:bldP spid="73" grpId="0"/>
      <p:bldP spid="74" grpId="0"/>
      <p:bldP spid="75" grpId="0"/>
      <p:bldP spid="76" grpId="0"/>
      <p:bldP spid="77" grpId="0"/>
      <p:bldP spid="7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438650" cy="707849"/>
          </a:xfrm>
        </p:spPr>
        <p:txBody>
          <a:bodyPr>
            <a:normAutofit/>
          </a:bodyPr>
          <a:lstStyle/>
          <a:p>
            <a:r>
              <a:rPr lang="en-GB" sz="3600" b="1" dirty="0">
                <a:solidFill>
                  <a:schemeClr val="bg1"/>
                </a:solidFill>
              </a:rPr>
              <a:t>German KS3 SOW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6821" y="247046"/>
            <a:ext cx="250050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DA2B020E-C956-4EDA-AA8A-E7AA27C13406}"/>
              </a:ext>
            </a:extLst>
          </p:cNvPr>
          <p:cNvSpPr txBox="1"/>
          <p:nvPr/>
        </p:nvSpPr>
        <p:spPr>
          <a:xfrm>
            <a:off x="0" y="1468896"/>
            <a:ext cx="12004430" cy="830997"/>
          </a:xfrm>
          <a:prstGeom prst="rect">
            <a:avLst/>
          </a:prstGeom>
          <a:noFill/>
        </p:spPr>
        <p:txBody>
          <a:bodyPr wrap="square" rtlCol="0">
            <a:spAutoFit/>
          </a:bodyPr>
          <a:lstStyle/>
          <a:p>
            <a:pPr algn="l"/>
            <a:r>
              <a:rPr lang="en-GB" sz="2400" dirty="0">
                <a:solidFill>
                  <a:schemeClr val="accent5">
                    <a:lumMod val="50000"/>
                  </a:schemeClr>
                </a:solidFill>
              </a:rPr>
              <a:t>Questions are practised explicitly in 65/114 teaching weeks over KS3, which is in 57% all lessons.</a:t>
            </a:r>
          </a:p>
        </p:txBody>
      </p:sp>
      <p:pic>
        <p:nvPicPr>
          <p:cNvPr id="32" name="Picture 31">
            <a:extLst>
              <a:ext uri="{FF2B5EF4-FFF2-40B4-BE49-F238E27FC236}">
                <a16:creationId xmlns:a16="http://schemas.microsoft.com/office/drawing/2014/main" id="{5BD1B550-ECCF-4197-9BBA-83F2266C532E}"/>
              </a:ext>
            </a:extLst>
          </p:cNvPr>
          <p:cNvPicPr>
            <a:picLocks noChangeAspect="1"/>
          </p:cNvPicPr>
          <p:nvPr/>
        </p:nvPicPr>
        <p:blipFill>
          <a:blip r:embed="rId5"/>
          <a:stretch>
            <a:fillRect/>
          </a:stretch>
        </p:blipFill>
        <p:spPr>
          <a:xfrm>
            <a:off x="0" y="2527646"/>
            <a:ext cx="12192000" cy="1802708"/>
          </a:xfrm>
          <a:prstGeom prst="rect">
            <a:avLst/>
          </a:prstGeom>
        </p:spPr>
      </p:pic>
    </p:spTree>
    <p:extLst>
      <p:ext uri="{BB962C8B-B14F-4D97-AF65-F5344CB8AC3E}">
        <p14:creationId xmlns:p14="http://schemas.microsoft.com/office/powerpoint/2010/main" val="1402813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Zorg</a:t>
            </a:r>
            <a:r>
              <a:rPr lang="en-GB" sz="3600" b="1" dirty="0">
                <a:solidFill>
                  <a:schemeClr val="bg1"/>
                </a:solidFill>
              </a:rPr>
              <a:t> </a:t>
            </a:r>
            <a:r>
              <a:rPr lang="en-GB" sz="3600" b="1" dirty="0" err="1">
                <a:solidFill>
                  <a:schemeClr val="bg1"/>
                </a:solidFill>
              </a:rPr>
              <a:t>redet</a:t>
            </a:r>
            <a:r>
              <a:rPr lang="en-GB" sz="3600" b="1" dirty="0">
                <a:solidFill>
                  <a:schemeClr val="bg1"/>
                </a:solidFill>
              </a:rPr>
              <a:t> </a:t>
            </a:r>
            <a:r>
              <a:rPr lang="en-GB" sz="3600" b="1" dirty="0" err="1">
                <a:solidFill>
                  <a:schemeClr val="bg1"/>
                </a:solidFill>
              </a:rPr>
              <a:t>mit</a:t>
            </a:r>
            <a:r>
              <a:rPr lang="en-GB" sz="3600" b="1" dirty="0">
                <a:solidFill>
                  <a:schemeClr val="bg1"/>
                </a:solidFill>
              </a:rPr>
              <a:t>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412136" y="1602341"/>
          <a:ext cx="10497784" cy="4473603"/>
        </p:xfrm>
        <a:graphic>
          <a:graphicData uri="http://schemas.openxmlformats.org/drawingml/2006/table">
            <a:tbl>
              <a:tblPr firstRow="1" bandRow="1">
                <a:tableStyleId>{00A15C55-8517-42AA-B614-E9B94910E393}</a:tableStyleId>
              </a:tblPr>
              <a:tblGrid>
                <a:gridCol w="912610">
                  <a:extLst>
                    <a:ext uri="{9D8B030D-6E8A-4147-A177-3AD203B41FA5}">
                      <a16:colId xmlns:a16="http://schemas.microsoft.com/office/drawing/2014/main" val="2607353726"/>
                    </a:ext>
                  </a:extLst>
                </a:gridCol>
                <a:gridCol w="6168325">
                  <a:extLst>
                    <a:ext uri="{9D8B030D-6E8A-4147-A177-3AD203B41FA5}">
                      <a16:colId xmlns:a16="http://schemas.microsoft.com/office/drawing/2014/main" val="1600817978"/>
                    </a:ext>
                  </a:extLst>
                </a:gridCol>
                <a:gridCol w="1658319">
                  <a:extLst>
                    <a:ext uri="{9D8B030D-6E8A-4147-A177-3AD203B41FA5}">
                      <a16:colId xmlns:a16="http://schemas.microsoft.com/office/drawing/2014/main" val="4128092149"/>
                    </a:ext>
                  </a:extLst>
                </a:gridCol>
                <a:gridCol w="1758530">
                  <a:extLst>
                    <a:ext uri="{9D8B030D-6E8A-4147-A177-3AD203B41FA5}">
                      <a16:colId xmlns:a16="http://schemas.microsoft.com/office/drawing/2014/main" val="2609792770"/>
                    </a:ext>
                  </a:extLst>
                </a:gridCol>
              </a:tblGrid>
              <a:tr h="497067">
                <a:tc>
                  <a:txBody>
                    <a:bodyPr/>
                    <a:lstStyle/>
                    <a:p>
                      <a:endParaRPr lang="en-GB" dirty="0">
                        <a:solidFill>
                          <a:srgbClr val="002060"/>
                        </a:solidFill>
                      </a:endParaRPr>
                    </a:p>
                  </a:txBody>
                  <a:tcPr>
                    <a:noFill/>
                  </a:tcPr>
                </a:tc>
                <a:tc>
                  <a:txBody>
                    <a:bodyPr/>
                    <a:lstStyle/>
                    <a:p>
                      <a:endParaRPr lang="en-GB" dirty="0">
                        <a:solidFill>
                          <a:srgbClr val="002060"/>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rgbClr val="002060"/>
                          </a:solidFill>
                          <a:effectLst/>
                          <a:uLnTx/>
                          <a:uFillTx/>
                        </a:rPr>
                        <a:t>Frage</a:t>
                      </a:r>
                      <a:endParaRPr lang="en-GB" sz="24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Satz</a:t>
                      </a:r>
                      <a:endParaRPr lang="en-GB" sz="2400" b="0"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Macht</a:t>
                      </a:r>
                      <a:r>
                        <a:rPr lang="en-GB" sz="2000" dirty="0">
                          <a:solidFill>
                            <a:srgbClr val="002060"/>
                          </a:solidFill>
                        </a:rPr>
                        <a:t> es </a:t>
                      </a:r>
                      <a:r>
                        <a:rPr lang="en-GB" sz="2000" dirty="0" err="1">
                          <a:solidFill>
                            <a:srgbClr val="002060"/>
                          </a:solidFill>
                        </a:rPr>
                        <a:t>dort</a:t>
                      </a:r>
                      <a:r>
                        <a:rPr lang="en-GB" sz="2000" dirty="0">
                          <a:solidFill>
                            <a:srgbClr val="002060"/>
                          </a:solidFill>
                        </a:rPr>
                        <a:t> </a:t>
                      </a:r>
                      <a:r>
                        <a:rPr lang="en-GB" sz="2000" dirty="0" err="1">
                          <a:solidFill>
                            <a:srgbClr val="002060"/>
                          </a:solidFill>
                        </a:rPr>
                        <a:t>viel</a:t>
                      </a:r>
                      <a:r>
                        <a:rPr lang="en-GB" sz="2000" dirty="0">
                          <a:solidFill>
                            <a:srgbClr val="002060"/>
                          </a:solidFill>
                        </a:rPr>
                        <a:t> </a:t>
                      </a:r>
                      <a:r>
                        <a:rPr lang="en-GB" sz="2000" dirty="0" err="1">
                          <a:solidFill>
                            <a:srgbClr val="002060"/>
                          </a:solidFill>
                        </a:rPr>
                        <a:t>Spaß</a:t>
                      </a:r>
                      <a:r>
                        <a:rPr lang="en-GB" sz="2000" dirty="0">
                          <a:solidFill>
                            <a:srgbClr val="002060"/>
                          </a:solidFill>
                        </a:rPr>
                        <a:t>?</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Wir</a:t>
                      </a:r>
                      <a:r>
                        <a:rPr lang="en-GB" sz="2000" dirty="0">
                          <a:solidFill>
                            <a:srgbClr val="002060"/>
                          </a:solidFill>
                        </a:rPr>
                        <a:t> </a:t>
                      </a:r>
                      <a:r>
                        <a:rPr lang="en-GB" sz="2000" dirty="0" err="1">
                          <a:solidFill>
                            <a:srgbClr val="002060"/>
                          </a:solidFill>
                        </a:rPr>
                        <a:t>bekommen</a:t>
                      </a:r>
                      <a:r>
                        <a:rPr lang="en-GB" sz="2000" dirty="0">
                          <a:solidFill>
                            <a:srgbClr val="002060"/>
                          </a:solidFill>
                        </a:rPr>
                        <a:t> </a:t>
                      </a:r>
                      <a:r>
                        <a:rPr lang="en-GB" sz="2000" dirty="0" err="1">
                          <a:solidFill>
                            <a:srgbClr val="002060"/>
                          </a:solidFill>
                        </a:rPr>
                        <a:t>viele</a:t>
                      </a:r>
                      <a:r>
                        <a:rPr lang="en-GB" sz="2000" dirty="0">
                          <a:solidFill>
                            <a:srgbClr val="002060"/>
                          </a:solidFill>
                        </a:rPr>
                        <a:t> </a:t>
                      </a:r>
                      <a:r>
                        <a:rPr lang="en-GB" sz="2000" dirty="0" err="1">
                          <a:solidFill>
                            <a:srgbClr val="002060"/>
                          </a:solidFill>
                        </a:rPr>
                        <a:t>Hausaufgaben</a:t>
                      </a:r>
                      <a:r>
                        <a:rPr lang="en-GB" sz="2000" dirty="0">
                          <a:solidFill>
                            <a:srgbClr val="002060"/>
                          </a:solidFill>
                        </a:rPr>
                        <a:t>.</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Hörst</a:t>
                      </a:r>
                      <a:r>
                        <a:rPr lang="en-GB" sz="2000" dirty="0">
                          <a:solidFill>
                            <a:srgbClr val="002060"/>
                          </a:solidFill>
                        </a:rPr>
                        <a:t> du </a:t>
                      </a:r>
                      <a:r>
                        <a:rPr lang="en-GB" sz="2000" dirty="0" err="1">
                          <a:solidFill>
                            <a:srgbClr val="002060"/>
                          </a:solidFill>
                        </a:rPr>
                        <a:t>mich</a:t>
                      </a:r>
                      <a:r>
                        <a:rPr lang="en-GB" sz="2000" dirty="0">
                          <a:solidFill>
                            <a:srgbClr val="002060"/>
                          </a:solidFill>
                        </a:rPr>
                        <a:t>?</a:t>
                      </a:r>
                    </a:p>
                  </a:txBody>
                  <a:tcPr anchor="ctr"/>
                </a:tc>
                <a:tc>
                  <a:txBody>
                    <a:bodyPr/>
                    <a:lstStyle/>
                    <a:p>
                      <a:endParaRPr lang="en-GB" sz="200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Ist</a:t>
                      </a:r>
                      <a:r>
                        <a:rPr lang="en-GB" sz="2000" dirty="0">
                          <a:solidFill>
                            <a:srgbClr val="002060"/>
                          </a:solidFill>
                        </a:rPr>
                        <a:t> </a:t>
                      </a:r>
                      <a:r>
                        <a:rPr lang="en-GB" sz="2000" dirty="0" err="1">
                          <a:solidFill>
                            <a:srgbClr val="002060"/>
                          </a:solidFill>
                        </a:rPr>
                        <a:t>est</a:t>
                      </a:r>
                      <a:r>
                        <a:rPr lang="en-GB" sz="2000" dirty="0">
                          <a:solidFill>
                            <a:srgbClr val="002060"/>
                          </a:solidFill>
                        </a:rPr>
                        <a:t> </a:t>
                      </a:r>
                      <a:r>
                        <a:rPr lang="en-GB" sz="2000" dirty="0" err="1">
                          <a:solidFill>
                            <a:srgbClr val="002060"/>
                          </a:solidFill>
                        </a:rPr>
                        <a:t>dort</a:t>
                      </a:r>
                      <a:r>
                        <a:rPr lang="en-GB" sz="2000" dirty="0">
                          <a:solidFill>
                            <a:srgbClr val="002060"/>
                          </a:solidFill>
                        </a:rPr>
                        <a:t> </a:t>
                      </a:r>
                      <a:r>
                        <a:rPr lang="en-GB" sz="2000" dirty="0" err="1">
                          <a:solidFill>
                            <a:srgbClr val="002060"/>
                          </a:solidFill>
                        </a:rPr>
                        <a:t>sehr</a:t>
                      </a:r>
                      <a:r>
                        <a:rPr lang="en-GB" sz="2000" dirty="0">
                          <a:solidFill>
                            <a:srgbClr val="002060"/>
                          </a:solidFill>
                        </a:rPr>
                        <a:t> </a:t>
                      </a:r>
                      <a:r>
                        <a:rPr lang="en-GB" sz="2000" dirty="0" err="1">
                          <a:solidFill>
                            <a:srgbClr val="002060"/>
                          </a:solidFill>
                        </a:rPr>
                        <a:t>kalt</a:t>
                      </a:r>
                      <a:r>
                        <a:rPr lang="en-GB" sz="2000" dirty="0">
                          <a:solidFill>
                            <a:srgbClr val="002060"/>
                          </a:solidFill>
                        </a:rPr>
                        <a:t>?</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Bist</a:t>
                      </a:r>
                      <a:r>
                        <a:rPr lang="en-GB" sz="2000" dirty="0">
                          <a:solidFill>
                            <a:srgbClr val="002060"/>
                          </a:solidFill>
                        </a:rPr>
                        <a:t> du </a:t>
                      </a:r>
                      <a:r>
                        <a:rPr lang="en-GB" sz="2000" dirty="0" err="1">
                          <a:solidFill>
                            <a:srgbClr val="002060"/>
                          </a:solidFill>
                        </a:rPr>
                        <a:t>schon</a:t>
                      </a:r>
                      <a:r>
                        <a:rPr lang="en-GB" sz="2000" dirty="0">
                          <a:solidFill>
                            <a:srgbClr val="002060"/>
                          </a:solidFill>
                        </a:rPr>
                        <a:t> </a:t>
                      </a:r>
                      <a:r>
                        <a:rPr lang="en-GB" sz="2000" dirty="0" err="1">
                          <a:solidFill>
                            <a:srgbClr val="002060"/>
                          </a:solidFill>
                        </a:rPr>
                        <a:t>im</a:t>
                      </a:r>
                      <a:r>
                        <a:rPr lang="en-GB" sz="2000" dirty="0">
                          <a:solidFill>
                            <a:srgbClr val="002060"/>
                          </a:solidFill>
                        </a:rPr>
                        <a:t> Hotel?</a:t>
                      </a:r>
                    </a:p>
                  </a:txBody>
                  <a:tcPr anchor="ctr"/>
                </a:tc>
                <a:tc>
                  <a:txBody>
                    <a:bodyPr/>
                    <a:lstStyle/>
                    <a:p>
                      <a:endParaRPr lang="en-GB" sz="200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Du </a:t>
                      </a:r>
                      <a:r>
                        <a:rPr lang="en-GB" sz="2000" dirty="0" err="1">
                          <a:solidFill>
                            <a:srgbClr val="002060"/>
                          </a:solidFill>
                        </a:rPr>
                        <a:t>gehst</a:t>
                      </a:r>
                      <a:r>
                        <a:rPr lang="en-GB" sz="2000" dirty="0">
                          <a:solidFill>
                            <a:srgbClr val="002060"/>
                          </a:solidFill>
                        </a:rPr>
                        <a:t> </a:t>
                      </a:r>
                      <a:r>
                        <a:rPr lang="en-GB" sz="2000" dirty="0" err="1">
                          <a:solidFill>
                            <a:srgbClr val="002060"/>
                          </a:solidFill>
                        </a:rPr>
                        <a:t>später</a:t>
                      </a:r>
                      <a:r>
                        <a:rPr lang="en-GB" sz="2000" dirty="0">
                          <a:solidFill>
                            <a:srgbClr val="002060"/>
                          </a:solidFill>
                        </a:rPr>
                        <a:t> </a:t>
                      </a:r>
                      <a:r>
                        <a:rPr lang="en-GB" sz="2000" dirty="0" err="1">
                          <a:solidFill>
                            <a:srgbClr val="002060"/>
                          </a:solidFill>
                        </a:rPr>
                        <a:t>mit</a:t>
                      </a:r>
                      <a:r>
                        <a:rPr lang="en-GB" sz="2000" dirty="0">
                          <a:solidFill>
                            <a:srgbClr val="002060"/>
                          </a:solidFill>
                        </a:rPr>
                        <a:t> Mia ins Kino.</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Du </a:t>
                      </a:r>
                      <a:r>
                        <a:rPr lang="en-GB" sz="2000" dirty="0" err="1">
                          <a:solidFill>
                            <a:srgbClr val="002060"/>
                          </a:solidFill>
                        </a:rPr>
                        <a:t>nimmst</a:t>
                      </a:r>
                      <a:r>
                        <a:rPr lang="en-GB" sz="2000" dirty="0">
                          <a:solidFill>
                            <a:srgbClr val="002060"/>
                          </a:solidFill>
                        </a:rPr>
                        <a:t> </a:t>
                      </a:r>
                      <a:r>
                        <a:rPr lang="en-GB" sz="2000" dirty="0" err="1">
                          <a:solidFill>
                            <a:srgbClr val="002060"/>
                          </a:solidFill>
                        </a:rPr>
                        <a:t>jetzt</a:t>
                      </a:r>
                      <a:r>
                        <a:rPr lang="en-GB" sz="2000" dirty="0">
                          <a:solidFill>
                            <a:srgbClr val="002060"/>
                          </a:solidFill>
                        </a:rPr>
                        <a:t> die U-Bahn.</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Dauert</a:t>
                      </a:r>
                      <a:r>
                        <a:rPr lang="en-GB" sz="2000" dirty="0">
                          <a:solidFill>
                            <a:srgbClr val="002060"/>
                          </a:solidFill>
                        </a:rPr>
                        <a:t> es </a:t>
                      </a:r>
                      <a:r>
                        <a:rPr lang="en-GB" sz="2000" dirty="0" err="1">
                          <a:solidFill>
                            <a:srgbClr val="002060"/>
                          </a:solidFill>
                        </a:rPr>
                        <a:t>lange</a:t>
                      </a:r>
                      <a:r>
                        <a:rPr lang="en-GB" sz="2000" dirty="0">
                          <a:solidFill>
                            <a:srgbClr val="002060"/>
                          </a:solidFill>
                        </a:rPr>
                        <a:t>?</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GRAM.1. macht.wav"/>
            </a:hlinkClick>
            <a:extLst>
              <a:ext uri="{FF2B5EF4-FFF2-40B4-BE49-F238E27FC236}">
                <a16:creationId xmlns:a16="http://schemas.microsoft.com/office/drawing/2014/main" id="{3B418770-1E72-B240-9307-3BBF955557C6}"/>
              </a:ext>
            </a:extLst>
          </p:cNvPr>
          <p:cNvSpPr/>
          <p:nvPr/>
        </p:nvSpPr>
        <p:spPr>
          <a:xfrm>
            <a:off x="1647448" y="21691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2421244" y="2228783"/>
            <a:ext cx="3337330" cy="29429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2167403"/>
            <a:ext cx="282522" cy="294294"/>
          </a:xfrm>
          <a:prstGeom prst="rect">
            <a:avLst/>
          </a:prstGeom>
        </p:spPr>
      </p:pic>
      <p:sp>
        <p:nvSpPr>
          <p:cNvPr id="11" name="Action Button: Custom 16">
            <a:hlinkClick r:id="" action="ppaction://noaction" highlightClick="1">
              <a:snd r:embed="rId6" name="GRAM.2. wir.wav"/>
            </a:hlinkClick>
            <a:extLst>
              <a:ext uri="{FF2B5EF4-FFF2-40B4-BE49-F238E27FC236}">
                <a16:creationId xmlns:a16="http://schemas.microsoft.com/office/drawing/2014/main" id="{F18D09F0-0D24-5B4F-A26E-132DCCD8073A}"/>
              </a:ext>
            </a:extLst>
          </p:cNvPr>
          <p:cNvSpPr/>
          <p:nvPr/>
        </p:nvSpPr>
        <p:spPr>
          <a:xfrm>
            <a:off x="1647448" y="26417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2326409" y="2641774"/>
            <a:ext cx="4818308"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2703003"/>
            <a:ext cx="282522" cy="294294"/>
          </a:xfrm>
          <a:prstGeom prst="rect">
            <a:avLst/>
          </a:prstGeom>
        </p:spPr>
      </p:pic>
      <p:sp>
        <p:nvSpPr>
          <p:cNvPr id="14" name="Action Button: Custom 16">
            <a:hlinkClick r:id="" action="ppaction://noaction" highlightClick="1">
              <a:snd r:embed="rId7" name="GRAM.3. hörst.wav"/>
            </a:hlinkClick>
            <a:extLst>
              <a:ext uri="{FF2B5EF4-FFF2-40B4-BE49-F238E27FC236}">
                <a16:creationId xmlns:a16="http://schemas.microsoft.com/office/drawing/2014/main" id="{747EFDEF-0DCF-DB44-BBF0-27990DDE521B}"/>
              </a:ext>
            </a:extLst>
          </p:cNvPr>
          <p:cNvSpPr/>
          <p:nvPr/>
        </p:nvSpPr>
        <p:spPr>
          <a:xfrm>
            <a:off x="1645370" y="31524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2369630" y="3240692"/>
            <a:ext cx="2055680"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3204521"/>
            <a:ext cx="282522" cy="294294"/>
          </a:xfrm>
          <a:prstGeom prst="rect">
            <a:avLst/>
          </a:prstGeom>
        </p:spPr>
      </p:pic>
      <p:sp>
        <p:nvSpPr>
          <p:cNvPr id="17" name="Action Button: Custom 16">
            <a:hlinkClick r:id="" action="ppaction://noaction" highlightClick="1">
              <a:snd r:embed="rId8" name="GRAM.4. ist.wav"/>
            </a:hlinkClick>
            <a:extLst>
              <a:ext uri="{FF2B5EF4-FFF2-40B4-BE49-F238E27FC236}">
                <a16:creationId xmlns:a16="http://schemas.microsoft.com/office/drawing/2014/main" id="{408DED6B-8D00-7843-820C-3A35CED50594}"/>
              </a:ext>
            </a:extLst>
          </p:cNvPr>
          <p:cNvSpPr/>
          <p:nvPr/>
        </p:nvSpPr>
        <p:spPr>
          <a:xfrm>
            <a:off x="1645370" y="36346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2369630" y="3674592"/>
            <a:ext cx="2620824" cy="31715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3667335"/>
            <a:ext cx="282522" cy="294294"/>
          </a:xfrm>
          <a:prstGeom prst="rect">
            <a:avLst/>
          </a:prstGeom>
        </p:spPr>
      </p:pic>
      <p:sp>
        <p:nvSpPr>
          <p:cNvPr id="20" name="Action Button: Custom 16">
            <a:hlinkClick r:id="" action="ppaction://noaction" highlightClick="1">
              <a:snd r:embed="rId9" name="GRAM.5. bist.wav"/>
            </a:hlinkClick>
            <a:extLst>
              <a:ext uri="{FF2B5EF4-FFF2-40B4-BE49-F238E27FC236}">
                <a16:creationId xmlns:a16="http://schemas.microsoft.com/office/drawing/2014/main" id="{25121CCC-82F7-F14F-B30E-8A5AD31BE634}"/>
              </a:ext>
            </a:extLst>
          </p:cNvPr>
          <p:cNvSpPr/>
          <p:nvPr/>
        </p:nvSpPr>
        <p:spPr>
          <a:xfrm>
            <a:off x="1645370" y="41521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2369630" y="4186752"/>
            <a:ext cx="3008282" cy="37948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4169421"/>
            <a:ext cx="282522" cy="294294"/>
          </a:xfrm>
          <a:prstGeom prst="rect">
            <a:avLst/>
          </a:prstGeom>
        </p:spPr>
      </p:pic>
      <p:sp>
        <p:nvSpPr>
          <p:cNvPr id="23" name="Action Button: Custom 16">
            <a:hlinkClick r:id="" action="ppaction://noaction" highlightClick="1">
              <a:snd r:embed="rId10" name="GRAM.6. du.wav"/>
            </a:hlinkClick>
            <a:extLst>
              <a:ext uri="{FF2B5EF4-FFF2-40B4-BE49-F238E27FC236}">
                <a16:creationId xmlns:a16="http://schemas.microsoft.com/office/drawing/2014/main" id="{DA5FAA28-0FFE-FD44-82BD-8BEA8CA05A2D}"/>
              </a:ext>
            </a:extLst>
          </p:cNvPr>
          <p:cNvSpPr/>
          <p:nvPr/>
        </p:nvSpPr>
        <p:spPr>
          <a:xfrm>
            <a:off x="1650164" y="46380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2390870" y="4658344"/>
            <a:ext cx="4180409" cy="34623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4674249"/>
            <a:ext cx="282522" cy="294294"/>
          </a:xfrm>
          <a:prstGeom prst="rect">
            <a:avLst/>
          </a:prstGeom>
        </p:spPr>
      </p:pic>
      <p:sp>
        <p:nvSpPr>
          <p:cNvPr id="26" name="Action Button: Custom 16">
            <a:hlinkClick r:id="" action="ppaction://noaction" highlightClick="1">
              <a:snd r:embed="rId11" name="GRAM.7. du nimmst.wav"/>
            </a:hlinkClick>
            <a:extLst>
              <a:ext uri="{FF2B5EF4-FFF2-40B4-BE49-F238E27FC236}">
                <a16:creationId xmlns:a16="http://schemas.microsoft.com/office/drawing/2014/main" id="{B941CF18-9FF3-084E-9E12-F82721CE7509}"/>
              </a:ext>
            </a:extLst>
          </p:cNvPr>
          <p:cNvSpPr/>
          <p:nvPr/>
        </p:nvSpPr>
        <p:spPr>
          <a:xfrm>
            <a:off x="1655564" y="51444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2344376" y="5188015"/>
            <a:ext cx="3782620" cy="30141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5200199"/>
            <a:ext cx="282522" cy="294294"/>
          </a:xfrm>
          <a:prstGeom prst="rect">
            <a:avLst/>
          </a:prstGeom>
        </p:spPr>
      </p:pic>
      <p:sp>
        <p:nvSpPr>
          <p:cNvPr id="29" name="Action Button: Custom 16">
            <a:hlinkClick r:id="" action="ppaction://noaction" highlightClick="1">
              <a:snd r:embed="rId12" name="GRAM.8. dauert.wav"/>
            </a:hlinkClick>
            <a:extLst>
              <a:ext uri="{FF2B5EF4-FFF2-40B4-BE49-F238E27FC236}">
                <a16:creationId xmlns:a16="http://schemas.microsoft.com/office/drawing/2014/main" id="{13F9AB66-2DAB-A849-89C4-7AF59987F5A8}"/>
              </a:ext>
            </a:extLst>
          </p:cNvPr>
          <p:cNvSpPr/>
          <p:nvPr/>
        </p:nvSpPr>
        <p:spPr>
          <a:xfrm>
            <a:off x="1645370" y="56316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2390870" y="5656670"/>
            <a:ext cx="2367108" cy="3709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5683796"/>
            <a:ext cx="282522" cy="294294"/>
          </a:xfrm>
          <a:prstGeom prst="rect">
            <a:avLst/>
          </a:prstGeom>
        </p:spPr>
      </p:pic>
      <p:pic>
        <p:nvPicPr>
          <p:cNvPr id="32" name="Picture 31" descr="A picture containing lamp&#10;&#10;Description automatically generated">
            <a:extLst>
              <a:ext uri="{FF2B5EF4-FFF2-40B4-BE49-F238E27FC236}">
                <a16:creationId xmlns:a16="http://schemas.microsoft.com/office/drawing/2014/main" id="{1ECD14A9-15E2-4AF3-B000-219F33548E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819" y="2043381"/>
            <a:ext cx="1258317" cy="1948362"/>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0" y="1125257"/>
            <a:ext cx="115695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Zorg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Berlin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a:t>
            </a:r>
          </a:p>
        </p:txBody>
      </p:sp>
    </p:spTree>
    <p:extLst>
      <p:ext uri="{BB962C8B-B14F-4D97-AF65-F5344CB8AC3E}">
        <p14:creationId xmlns:p14="http://schemas.microsoft.com/office/powerpoint/2010/main" val="13965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236062" y="1413505"/>
            <a:ext cx="11719875" cy="46628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To ask an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open question</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we place a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 word </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directly in front of the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verb:</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The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word order </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in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w-questions </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is similar to that of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statements</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in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word order 2.</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Wann</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err="1">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gehst</a:t>
            </a:r>
            <a:r>
              <a:rPr kumimoji="0" lang="en-US" sz="2200" b="1" i="0" u="none" strike="noStrike" kern="1200" cap="none" spc="0" normalizeH="0" baseline="0" noProof="0" dirty="0">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 du</a:t>
            </a:r>
            <a:r>
              <a:rPr kumimoji="0" lang="en-US" sz="2200" b="0" i="0" u="none" strike="noStrike" kern="1200" cap="none" spc="0" normalizeH="0" baseline="0" noProof="0" dirty="0">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in die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Bibliothek</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Am </a:t>
            </a:r>
            <a:r>
              <a:rPr kumimoji="0" lang="en-US"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Donnerstag</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err="1">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gehe</a:t>
            </a:r>
            <a:r>
              <a:rPr kumimoji="0" lang="en-US" sz="2200" b="1" i="0" u="none" strike="noStrike" kern="1200" cap="none" spc="0" normalizeH="0" baseline="0" noProof="0" dirty="0">
                <a:ln>
                  <a:noFill/>
                </a:ln>
                <a:solidFill>
                  <a:srgbClr val="DAA520"/>
                </a:solidFill>
                <a:effectLst/>
                <a:uLnTx/>
                <a:uFillTx/>
                <a:latin typeface="Century Gothic" panose="020B0502020202020204" pitchFamily="34" charset="0"/>
                <a:ea typeface="SimSun" panose="02010600030101010101" pitchFamily="2" charset="-122"/>
                <a:cs typeface="Times New Roman" panose="02020603050405020304" pitchFamily="18" charset="0"/>
              </a:rPr>
              <a:t> ich </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in die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Bibliothek</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Statement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W-</a:t>
            </a:r>
            <a:r>
              <a:rPr lang="en-GB" sz="3600" b="1" dirty="0" err="1">
                <a:solidFill>
                  <a:schemeClr val="bg1"/>
                </a:solidFill>
              </a:rPr>
              <a:t>Fragen</a:t>
            </a:r>
            <a:r>
              <a:rPr lang="en-GB" sz="3600" b="1" dirty="0">
                <a:solidFill>
                  <a:schemeClr val="bg1"/>
                </a:solidFill>
              </a:rPr>
              <a:t> und WO2</a:t>
            </a:r>
          </a:p>
        </p:txBody>
      </p:sp>
      <p:sp>
        <p:nvSpPr>
          <p:cNvPr id="35" name="TextBox 34">
            <a:extLst>
              <a:ext uri="{FF2B5EF4-FFF2-40B4-BE49-F238E27FC236}">
                <a16:creationId xmlns:a16="http://schemas.microsoft.com/office/drawing/2014/main" id="{5003DA7D-FD3B-45BD-BA5B-EEB8620A0E68}"/>
              </a:ext>
            </a:extLst>
          </p:cNvPr>
          <p:cNvSpPr txBox="1"/>
          <p:nvPr/>
        </p:nvSpPr>
        <p:spPr>
          <a:xfrm>
            <a:off x="321450" y="2422204"/>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Closed</a:t>
            </a:r>
          </a:p>
        </p:txBody>
      </p:sp>
      <p:sp>
        <p:nvSpPr>
          <p:cNvPr id="36" name="TextBox 35">
            <a:extLst>
              <a:ext uri="{FF2B5EF4-FFF2-40B4-BE49-F238E27FC236}">
                <a16:creationId xmlns:a16="http://schemas.microsoft.com/office/drawing/2014/main" id="{1C6FCAF0-414F-491A-B0A2-18AD12530E46}"/>
              </a:ext>
            </a:extLst>
          </p:cNvPr>
          <p:cNvSpPr txBox="1"/>
          <p:nvPr/>
        </p:nvSpPr>
        <p:spPr>
          <a:xfrm>
            <a:off x="333820" y="2987636"/>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Open</a:t>
            </a:r>
          </a:p>
        </p:txBody>
      </p:sp>
      <p:sp>
        <p:nvSpPr>
          <p:cNvPr id="12" name="TextBox 11">
            <a:extLst>
              <a:ext uri="{FF2B5EF4-FFF2-40B4-BE49-F238E27FC236}">
                <a16:creationId xmlns:a16="http://schemas.microsoft.com/office/drawing/2014/main" id="{7B5EF191-E832-4753-9498-D5489CEC63C6}"/>
              </a:ext>
            </a:extLst>
          </p:cNvPr>
          <p:cNvSpPr txBox="1"/>
          <p:nvPr/>
        </p:nvSpPr>
        <p:spPr>
          <a:xfrm>
            <a:off x="2358256" y="2719247"/>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sp>
        <p:nvSpPr>
          <p:cNvPr id="42" name="TextBox 41">
            <a:extLst>
              <a:ext uri="{FF2B5EF4-FFF2-40B4-BE49-F238E27FC236}">
                <a16:creationId xmlns:a16="http://schemas.microsoft.com/office/drawing/2014/main" id="{7528A14B-FABF-4B35-966C-E8B5D97A7B1A}"/>
              </a:ext>
            </a:extLst>
          </p:cNvPr>
          <p:cNvSpPr txBox="1"/>
          <p:nvPr/>
        </p:nvSpPr>
        <p:spPr>
          <a:xfrm>
            <a:off x="2388390" y="2782852"/>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p:cNvSpPr txBox="1"/>
          <p:nvPr/>
        </p:nvSpPr>
        <p:spPr>
          <a:xfrm>
            <a:off x="7507681" y="2351965"/>
            <a:ext cx="4181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Are you </a:t>
            </a:r>
            <a:r>
              <a:rPr kumimoji="0" lang="en-GB" sz="22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going to the library?</a:t>
            </a:r>
          </a:p>
        </p:txBody>
      </p:sp>
      <p:sp>
        <p:nvSpPr>
          <p:cNvPr id="2" name="TextBox 1">
            <a:extLst>
              <a:ext uri="{FF2B5EF4-FFF2-40B4-BE49-F238E27FC236}">
                <a16:creationId xmlns:a16="http://schemas.microsoft.com/office/drawing/2014/main" id="{D32B9685-F851-4C97-85B4-F542452C5B00}"/>
              </a:ext>
            </a:extLst>
          </p:cNvPr>
          <p:cNvSpPr txBox="1"/>
          <p:nvPr/>
        </p:nvSpPr>
        <p:spPr>
          <a:xfrm>
            <a:off x="2862220" y="2422204"/>
            <a:ext cx="3850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Bibliothek</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D428A348-18BF-4C51-A8F9-75123607F124}"/>
              </a:ext>
            </a:extLst>
          </p:cNvPr>
          <p:cNvSpPr txBox="1"/>
          <p:nvPr/>
        </p:nvSpPr>
        <p:spPr>
          <a:xfrm>
            <a:off x="2138255" y="2964097"/>
            <a:ext cx="45746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Wann</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Bibliothek</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6E6AD75E-46CE-4CD6-9F03-4870C10147A7}"/>
              </a:ext>
            </a:extLst>
          </p:cNvPr>
          <p:cNvSpPr txBox="1"/>
          <p:nvPr/>
        </p:nvSpPr>
        <p:spPr>
          <a:xfrm>
            <a:off x="6801196" y="2920406"/>
            <a:ext cx="50596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a:t>
            </a:r>
            <a:r>
              <a:rPr kumimoji="0" lang="en-GB" sz="22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are you </a:t>
            </a:r>
            <a:r>
              <a:rPr kumimoji="0" lang="en-GB" sz="22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going to the library?</a:t>
            </a:r>
          </a:p>
        </p:txBody>
      </p:sp>
      <p:sp>
        <p:nvSpPr>
          <p:cNvPr id="16"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34087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2" grpId="0"/>
      <p:bldP spid="32"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42788"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Wie </a:t>
            </a:r>
            <a:r>
              <a:rPr lang="en-GB" sz="3600" b="1" dirty="0" err="1">
                <a:solidFill>
                  <a:schemeClr val="bg1"/>
                </a:solidFill>
              </a:rPr>
              <a:t>läuft’s</a:t>
            </a:r>
            <a:r>
              <a:rPr lang="en-GB" sz="3600" b="1" dirty="0">
                <a:solidFill>
                  <a:schemeClr val="bg1"/>
                </a:solidFill>
              </a:rPr>
              <a:t>?</a:t>
            </a:r>
          </a:p>
        </p:txBody>
      </p:sp>
      <p:grpSp>
        <p:nvGrpSpPr>
          <p:cNvPr id="14" name="Group 13">
            <a:extLst>
              <a:ext uri="{FF2B5EF4-FFF2-40B4-BE49-F238E27FC236}">
                <a16:creationId xmlns:a16="http://schemas.microsoft.com/office/drawing/2014/main" id="{408A7A9E-2FDC-4FE2-BB1B-1F186F535132}"/>
              </a:ext>
            </a:extLst>
          </p:cNvPr>
          <p:cNvGrpSpPr/>
          <p:nvPr/>
        </p:nvGrpSpPr>
        <p:grpSpPr>
          <a:xfrm>
            <a:off x="605364" y="1266941"/>
            <a:ext cx="3404776" cy="4979624"/>
            <a:chOff x="4719331" y="2191837"/>
            <a:chExt cx="2198943" cy="4003200"/>
          </a:xfrm>
        </p:grpSpPr>
        <p:grpSp>
          <p:nvGrpSpPr>
            <p:cNvPr id="17" name="Group 16">
              <a:extLst>
                <a:ext uri="{FF2B5EF4-FFF2-40B4-BE49-F238E27FC236}">
                  <a16:creationId xmlns:a16="http://schemas.microsoft.com/office/drawing/2014/main" id="{A5030B68-9C7A-4A6A-88C5-836088AF925B}"/>
                </a:ext>
              </a:extLst>
            </p:cNvPr>
            <p:cNvGrpSpPr/>
            <p:nvPr/>
          </p:nvGrpSpPr>
          <p:grpSpPr>
            <a:xfrm>
              <a:off x="4719331" y="2191837"/>
              <a:ext cx="2198943" cy="4003200"/>
              <a:chOff x="-30479" y="22860"/>
              <a:chExt cx="3394710" cy="6004560"/>
            </a:xfrm>
          </p:grpSpPr>
          <p:grpSp>
            <p:nvGrpSpPr>
              <p:cNvPr id="19" name="Group 18">
                <a:extLst>
                  <a:ext uri="{FF2B5EF4-FFF2-40B4-BE49-F238E27FC236}">
                    <a16:creationId xmlns:a16="http://schemas.microsoft.com/office/drawing/2014/main" id="{E142F3C8-3F7F-47E3-A5D6-72AAD0A6D9A4}"/>
                  </a:ext>
                </a:extLst>
              </p:cNvPr>
              <p:cNvGrpSpPr/>
              <p:nvPr/>
            </p:nvGrpSpPr>
            <p:grpSpPr>
              <a:xfrm>
                <a:off x="-30479" y="22860"/>
                <a:ext cx="3394710" cy="6004560"/>
                <a:chOff x="-30479" y="22860"/>
                <a:chExt cx="3394710" cy="6004560"/>
              </a:xfrm>
            </p:grpSpPr>
            <p:grpSp>
              <p:nvGrpSpPr>
                <p:cNvPr id="21" name="Group 20">
                  <a:extLst>
                    <a:ext uri="{FF2B5EF4-FFF2-40B4-BE49-F238E27FC236}">
                      <a16:creationId xmlns:a16="http://schemas.microsoft.com/office/drawing/2014/main" id="{A64FDECD-E00C-4FFA-AA37-CEF621A26145}"/>
                    </a:ext>
                  </a:extLst>
                </p:cNvPr>
                <p:cNvGrpSpPr/>
                <p:nvPr/>
              </p:nvGrpSpPr>
              <p:grpSpPr>
                <a:xfrm>
                  <a:off x="-30479" y="22860"/>
                  <a:ext cx="3394710" cy="6004560"/>
                  <a:chOff x="-30479" y="22860"/>
                  <a:chExt cx="3394710" cy="6004560"/>
                </a:xfrm>
              </p:grpSpPr>
              <p:sp>
                <p:nvSpPr>
                  <p:cNvPr id="24" name="Rectangle: Rounded Corners 23">
                    <a:extLst>
                      <a:ext uri="{FF2B5EF4-FFF2-40B4-BE49-F238E27FC236}">
                        <a16:creationId xmlns:a16="http://schemas.microsoft.com/office/drawing/2014/main" id="{E7736BB7-B3CF-4AFA-8EE3-C08DE1D5C2FD}"/>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FFB6617-0A7E-4F32-8F98-000A72087C6B}"/>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22" name="Oval 21">
                  <a:extLst>
                    <a:ext uri="{FF2B5EF4-FFF2-40B4-BE49-F238E27FC236}">
                      <a16:creationId xmlns:a16="http://schemas.microsoft.com/office/drawing/2014/main" id="{E8751D1C-8EB9-48CD-A969-603F912526FA}"/>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grpSp>
          <p:sp>
            <p:nvSpPr>
              <p:cNvPr id="20" name="Speech Bubble: Rectangle with Corners Rounded 19">
                <a:extLst>
                  <a:ext uri="{FF2B5EF4-FFF2-40B4-BE49-F238E27FC236}">
                    <a16:creationId xmlns:a16="http://schemas.microsoft.com/office/drawing/2014/main" id="{87EF0448-C63D-4B2C-B795-4BD77D23C885}"/>
                  </a:ext>
                </a:extLst>
              </p:cNvPr>
              <p:cNvSpPr/>
              <p:nvPr/>
            </p:nvSpPr>
            <p:spPr>
              <a:xfrm>
                <a:off x="266310" y="525982"/>
                <a:ext cx="2830692" cy="127374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8" name="TextBox 17">
              <a:extLst>
                <a:ext uri="{FF2B5EF4-FFF2-40B4-BE49-F238E27FC236}">
                  <a16:creationId xmlns:a16="http://schemas.microsoft.com/office/drawing/2014/main" id="{C3D52D2A-0D6F-4DC8-8D32-3A8A33070892}"/>
                </a:ext>
              </a:extLst>
            </p:cNvPr>
            <p:cNvSpPr txBox="1"/>
            <p:nvPr/>
          </p:nvSpPr>
          <p:spPr>
            <a:xfrm>
              <a:off x="4945823" y="2548707"/>
              <a:ext cx="1776491" cy="7793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 Mia: </a:t>
              </a:r>
              <a:r>
                <a:rPr kumimoji="0" lang="de-DE" sz="1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 Heidi, wie läuft’s? Wo bist du</a:t>
              </a:r>
              <a:r>
                <a:rPr kumimoji="0" lang="de-DE"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de-DE" sz="1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Im Eiscafé?</a:t>
              </a:r>
              <a:endParaRPr kumimoji="0" lang="en-GB" sz="1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
        <p:nvSpPr>
          <p:cNvPr id="59" name="TextBox 58">
            <a:extLst>
              <a:ext uri="{FF2B5EF4-FFF2-40B4-BE49-F238E27FC236}">
                <a16:creationId xmlns:a16="http://schemas.microsoft.com/office/drawing/2014/main" id="{4D83E5DA-7C28-4FEF-B423-FA789F304E69}"/>
              </a:ext>
            </a:extLst>
          </p:cNvPr>
          <p:cNvSpPr txBox="1"/>
          <p:nvPr/>
        </p:nvSpPr>
        <p:spPr>
          <a:xfrm>
            <a:off x="2915216" y="219541"/>
            <a:ext cx="78839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Heidi.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Siehst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Frage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Satz</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2" name="Group 1">
            <a:extLst>
              <a:ext uri="{FF2B5EF4-FFF2-40B4-BE49-F238E27FC236}">
                <a16:creationId xmlns:a16="http://schemas.microsoft.com/office/drawing/2014/main" id="{6D4F7000-C892-49E7-B2DB-B995B18F1D9A}"/>
              </a:ext>
            </a:extLst>
          </p:cNvPr>
          <p:cNvGrpSpPr/>
          <p:nvPr/>
        </p:nvGrpSpPr>
        <p:grpSpPr>
          <a:xfrm>
            <a:off x="879651" y="3044027"/>
            <a:ext cx="2827069" cy="1056325"/>
            <a:chOff x="879651" y="3044027"/>
            <a:chExt cx="2827069" cy="1056325"/>
          </a:xfrm>
        </p:grpSpPr>
        <p:sp>
          <p:nvSpPr>
            <p:cNvPr id="57" name="Speech Bubble: Rectangle with Corners Rounded 56">
              <a:extLst>
                <a:ext uri="{FF2B5EF4-FFF2-40B4-BE49-F238E27FC236}">
                  <a16:creationId xmlns:a16="http://schemas.microsoft.com/office/drawing/2014/main" id="{2E69CBA8-AC21-409A-ACE9-0F8FFCEFFBA8}"/>
                </a:ext>
              </a:extLst>
            </p:cNvPr>
            <p:cNvSpPr/>
            <p:nvPr/>
          </p:nvSpPr>
          <p:spPr>
            <a:xfrm>
              <a:off x="879651" y="3044027"/>
              <a:ext cx="2827069" cy="105632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5873464D-2C74-4015-898F-2A44D3B3075A}"/>
                </a:ext>
              </a:extLst>
            </p:cNvPr>
            <p:cNvSpPr txBox="1"/>
            <p:nvPr/>
          </p:nvSpPr>
          <p:spPr>
            <a:xfrm>
              <a:off x="938315" y="3087441"/>
              <a:ext cx="2546514"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 Heidi: </a:t>
              </a:r>
              <a:r>
                <a:rPr kumimoji="0" lang="de-DE" sz="1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Also … im Moment stehe ich im Supermarkt</a:t>
              </a:r>
              <a:r>
                <a:rPr kumimoji="0" lang="de-DE"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grpSp>
      <p:sp>
        <p:nvSpPr>
          <p:cNvPr id="64" name="Speech Bubble: Rectangle with Corners Rounded 63">
            <a:extLst>
              <a:ext uri="{FF2B5EF4-FFF2-40B4-BE49-F238E27FC236}">
                <a16:creationId xmlns:a16="http://schemas.microsoft.com/office/drawing/2014/main" id="{BEF6E90A-64B1-4F32-8774-08D513FF754E}"/>
              </a:ext>
            </a:extLst>
          </p:cNvPr>
          <p:cNvSpPr/>
          <p:nvPr/>
        </p:nvSpPr>
        <p:spPr>
          <a:xfrm>
            <a:off x="879652" y="4443775"/>
            <a:ext cx="2827068" cy="110394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5" name="TextBox 64">
            <a:extLst>
              <a:ext uri="{FF2B5EF4-FFF2-40B4-BE49-F238E27FC236}">
                <a16:creationId xmlns:a16="http://schemas.microsoft.com/office/drawing/2014/main" id="{403B3EE2-468E-49FF-8834-2889ADEE0441}"/>
              </a:ext>
            </a:extLst>
          </p:cNvPr>
          <p:cNvSpPr txBox="1"/>
          <p:nvPr/>
        </p:nvSpPr>
        <p:spPr>
          <a:xfrm>
            <a:off x="934732" y="4462199"/>
            <a:ext cx="2546514"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Mia: </a:t>
            </a:r>
            <a:r>
              <a:rPr kumimoji="0" lang="de-DE"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Oh! Wann gehst du Eis essen</a:t>
            </a:r>
            <a:r>
              <a:rPr kumimoji="0" lang="de-DE" sz="19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de-DE"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Es wird spät … </a:t>
            </a:r>
          </a:p>
        </p:txBody>
      </p:sp>
      <p:grpSp>
        <p:nvGrpSpPr>
          <p:cNvPr id="67" name="Group 66">
            <a:extLst>
              <a:ext uri="{FF2B5EF4-FFF2-40B4-BE49-F238E27FC236}">
                <a16:creationId xmlns:a16="http://schemas.microsoft.com/office/drawing/2014/main" id="{AF5D9869-DD90-4BA8-86C4-C7D75C4DBF06}"/>
              </a:ext>
            </a:extLst>
          </p:cNvPr>
          <p:cNvGrpSpPr/>
          <p:nvPr/>
        </p:nvGrpSpPr>
        <p:grpSpPr>
          <a:xfrm>
            <a:off x="4434489" y="1288767"/>
            <a:ext cx="3400957" cy="4957797"/>
            <a:chOff x="4719331" y="2191837"/>
            <a:chExt cx="2198943" cy="4003200"/>
          </a:xfrm>
        </p:grpSpPr>
        <p:grpSp>
          <p:nvGrpSpPr>
            <p:cNvPr id="68" name="Group 67">
              <a:extLst>
                <a:ext uri="{FF2B5EF4-FFF2-40B4-BE49-F238E27FC236}">
                  <a16:creationId xmlns:a16="http://schemas.microsoft.com/office/drawing/2014/main" id="{E0ACAD79-35A2-4FF3-8E9C-5C109921D3BA}"/>
                </a:ext>
              </a:extLst>
            </p:cNvPr>
            <p:cNvGrpSpPr/>
            <p:nvPr/>
          </p:nvGrpSpPr>
          <p:grpSpPr>
            <a:xfrm>
              <a:off x="4719331" y="2191837"/>
              <a:ext cx="2198943" cy="4003200"/>
              <a:chOff x="-30479" y="22860"/>
              <a:chExt cx="3394710" cy="6004560"/>
            </a:xfrm>
          </p:grpSpPr>
          <p:grpSp>
            <p:nvGrpSpPr>
              <p:cNvPr id="70" name="Group 69">
                <a:extLst>
                  <a:ext uri="{FF2B5EF4-FFF2-40B4-BE49-F238E27FC236}">
                    <a16:creationId xmlns:a16="http://schemas.microsoft.com/office/drawing/2014/main" id="{0E219F5D-CC04-48FE-81DF-809E778DBB89}"/>
                  </a:ext>
                </a:extLst>
              </p:cNvPr>
              <p:cNvGrpSpPr/>
              <p:nvPr/>
            </p:nvGrpSpPr>
            <p:grpSpPr>
              <a:xfrm>
                <a:off x="-30479" y="22860"/>
                <a:ext cx="3394710" cy="6004560"/>
                <a:chOff x="-30479" y="22860"/>
                <a:chExt cx="3394710" cy="6004560"/>
              </a:xfrm>
            </p:grpSpPr>
            <p:grpSp>
              <p:nvGrpSpPr>
                <p:cNvPr id="72" name="Group 71">
                  <a:extLst>
                    <a:ext uri="{FF2B5EF4-FFF2-40B4-BE49-F238E27FC236}">
                      <a16:creationId xmlns:a16="http://schemas.microsoft.com/office/drawing/2014/main" id="{16C22F73-B6B9-4960-B5AD-42AAEF52B6F8}"/>
                    </a:ext>
                  </a:extLst>
                </p:cNvPr>
                <p:cNvGrpSpPr/>
                <p:nvPr/>
              </p:nvGrpSpPr>
              <p:grpSpPr>
                <a:xfrm>
                  <a:off x="-30479" y="22860"/>
                  <a:ext cx="3394710" cy="6004560"/>
                  <a:chOff x="-30479" y="22860"/>
                  <a:chExt cx="3394710" cy="6004560"/>
                </a:xfrm>
              </p:grpSpPr>
              <p:sp>
                <p:nvSpPr>
                  <p:cNvPr id="74" name="Rectangle: Rounded Corners 73">
                    <a:extLst>
                      <a:ext uri="{FF2B5EF4-FFF2-40B4-BE49-F238E27FC236}">
                        <a16:creationId xmlns:a16="http://schemas.microsoft.com/office/drawing/2014/main" id="{81623174-B6FE-4186-A2EB-8E6115B41258}"/>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8B4706FF-6CFA-4901-8FA1-8DCE0D9E6B75}"/>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73" name="Oval 72">
                  <a:extLst>
                    <a:ext uri="{FF2B5EF4-FFF2-40B4-BE49-F238E27FC236}">
                      <a16:creationId xmlns:a16="http://schemas.microsoft.com/office/drawing/2014/main" id="{55B2678E-D53F-4F21-82E1-A4CA00AA7079}"/>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grpSp>
          <p:sp>
            <p:nvSpPr>
              <p:cNvPr id="71" name="Speech Bubble: Rectangle with Corners Rounded 70">
                <a:extLst>
                  <a:ext uri="{FF2B5EF4-FFF2-40B4-BE49-F238E27FC236}">
                    <a16:creationId xmlns:a16="http://schemas.microsoft.com/office/drawing/2014/main" id="{26D23935-1C37-4BC9-8115-3B3F121D38A3}"/>
                  </a:ext>
                </a:extLst>
              </p:cNvPr>
              <p:cNvSpPr/>
              <p:nvPr/>
            </p:nvSpPr>
            <p:spPr>
              <a:xfrm>
                <a:off x="266310" y="525983"/>
                <a:ext cx="2830692" cy="131437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69" name="TextBox 68">
              <a:extLst>
                <a:ext uri="{FF2B5EF4-FFF2-40B4-BE49-F238E27FC236}">
                  <a16:creationId xmlns:a16="http://schemas.microsoft.com/office/drawing/2014/main" id="{0E3FB92B-A864-4AAB-AB5B-BA3D05CCC013}"/>
                </a:ext>
              </a:extLst>
            </p:cNvPr>
            <p:cNvSpPr txBox="1"/>
            <p:nvPr/>
          </p:nvSpPr>
          <p:spPr>
            <a:xfrm>
              <a:off x="4945822" y="2548707"/>
              <a:ext cx="1856457" cy="782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 Heidi: </a:t>
              </a:r>
              <a:r>
                <a:rPr kumimoji="0" lang="en-GB" sz="19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Japp</a:t>
              </a:r>
              <a:r>
                <a:rPr kumimoji="0" lang="en-GB" sz="1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Aber jetzt braucht Wolfgang einen Hut</a:t>
              </a:r>
              <a:r>
                <a:rPr kumimoji="0" lang="de-DE"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
        <p:nvSpPr>
          <p:cNvPr id="76" name="Speech Bubble: Rectangle with Corners Rounded 75">
            <a:extLst>
              <a:ext uri="{FF2B5EF4-FFF2-40B4-BE49-F238E27FC236}">
                <a16:creationId xmlns:a16="http://schemas.microsoft.com/office/drawing/2014/main" id="{09063E13-FA50-4B13-9D73-2D521B68CA10}"/>
              </a:ext>
            </a:extLst>
          </p:cNvPr>
          <p:cNvSpPr/>
          <p:nvPr/>
        </p:nvSpPr>
        <p:spPr>
          <a:xfrm>
            <a:off x="4764879" y="3083707"/>
            <a:ext cx="2783541" cy="973652"/>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7" name="TextBox 76">
            <a:extLst>
              <a:ext uri="{FF2B5EF4-FFF2-40B4-BE49-F238E27FC236}">
                <a16:creationId xmlns:a16="http://schemas.microsoft.com/office/drawing/2014/main" id="{0EFBCFC2-C442-44B4-9B1A-751E5303D050}"/>
              </a:ext>
            </a:extLst>
          </p:cNvPr>
          <p:cNvSpPr txBox="1"/>
          <p:nvPr/>
        </p:nvSpPr>
        <p:spPr>
          <a:xfrm>
            <a:off x="4753378" y="3083316"/>
            <a:ext cx="2664564"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Mia: </a:t>
            </a:r>
            <a:r>
              <a:rPr kumimoji="0" lang="de-DE"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Was?? Nein ... nie trägt Wolfgang einen Hut</a:t>
            </a:r>
            <a:r>
              <a:rPr kumimoji="0" lang="de-DE" sz="19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de-DE" sz="19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8" name="Speech Bubble: Rectangle with Corners Rounded 77">
            <a:extLst>
              <a:ext uri="{FF2B5EF4-FFF2-40B4-BE49-F238E27FC236}">
                <a16:creationId xmlns:a16="http://schemas.microsoft.com/office/drawing/2014/main" id="{6CF5953D-8D18-46AD-A377-9ABCDAFA4198}"/>
              </a:ext>
            </a:extLst>
          </p:cNvPr>
          <p:cNvSpPr/>
          <p:nvPr/>
        </p:nvSpPr>
        <p:spPr>
          <a:xfrm>
            <a:off x="4759154" y="4321128"/>
            <a:ext cx="2783540" cy="12366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457AA63E-A00A-41EC-9134-4ED750159E67}"/>
              </a:ext>
            </a:extLst>
          </p:cNvPr>
          <p:cNvSpPr txBox="1"/>
          <p:nvPr/>
        </p:nvSpPr>
        <p:spPr>
          <a:xfrm>
            <a:off x="4753378" y="4308498"/>
            <a:ext cx="2835901"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6. Heidi: </a:t>
            </a:r>
            <a:r>
              <a:rPr kumimoji="0" lang="de-DE" sz="19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Tja … plötzlich </a:t>
            </a:r>
            <a:r>
              <a:rPr kumimoji="0" lang="de-DE"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trägt</a:t>
            </a:r>
            <a:r>
              <a:rPr kumimoji="0" lang="de-DE" sz="19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er einen</a:t>
            </a:r>
            <a:r>
              <a:rPr kumimoji="0" lang="de-DE" sz="19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de-DE" sz="19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 kann er hier einen Hut finden</a:t>
            </a:r>
            <a:r>
              <a:rPr kumimoji="0" lang="de-DE" sz="19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pSp>
        <p:nvGrpSpPr>
          <p:cNvPr id="104" name="Group 103">
            <a:extLst>
              <a:ext uri="{FF2B5EF4-FFF2-40B4-BE49-F238E27FC236}">
                <a16:creationId xmlns:a16="http://schemas.microsoft.com/office/drawing/2014/main" id="{70F96DAB-E00B-4945-9B17-F371FB84F1B5}"/>
              </a:ext>
            </a:extLst>
          </p:cNvPr>
          <p:cNvGrpSpPr/>
          <p:nvPr/>
        </p:nvGrpSpPr>
        <p:grpSpPr>
          <a:xfrm>
            <a:off x="8185679" y="1288767"/>
            <a:ext cx="3400957" cy="4957797"/>
            <a:chOff x="4719331" y="2191837"/>
            <a:chExt cx="2198943" cy="4003200"/>
          </a:xfrm>
        </p:grpSpPr>
        <p:grpSp>
          <p:nvGrpSpPr>
            <p:cNvPr id="105" name="Group 104">
              <a:extLst>
                <a:ext uri="{FF2B5EF4-FFF2-40B4-BE49-F238E27FC236}">
                  <a16:creationId xmlns:a16="http://schemas.microsoft.com/office/drawing/2014/main" id="{00108BF1-3508-44B2-8B70-1C95CAE4419B}"/>
                </a:ext>
              </a:extLst>
            </p:cNvPr>
            <p:cNvGrpSpPr/>
            <p:nvPr/>
          </p:nvGrpSpPr>
          <p:grpSpPr>
            <a:xfrm>
              <a:off x="4719331" y="2191837"/>
              <a:ext cx="2198943" cy="4003200"/>
              <a:chOff x="-30479" y="22860"/>
              <a:chExt cx="3394710" cy="6004560"/>
            </a:xfrm>
          </p:grpSpPr>
          <p:grpSp>
            <p:nvGrpSpPr>
              <p:cNvPr id="107" name="Group 106">
                <a:extLst>
                  <a:ext uri="{FF2B5EF4-FFF2-40B4-BE49-F238E27FC236}">
                    <a16:creationId xmlns:a16="http://schemas.microsoft.com/office/drawing/2014/main" id="{8F0FD4DC-3940-43D9-AF3C-5B5BE4592E12}"/>
                  </a:ext>
                </a:extLst>
              </p:cNvPr>
              <p:cNvGrpSpPr/>
              <p:nvPr/>
            </p:nvGrpSpPr>
            <p:grpSpPr>
              <a:xfrm>
                <a:off x="-30479" y="22860"/>
                <a:ext cx="3394710" cy="6004560"/>
                <a:chOff x="-30479" y="22860"/>
                <a:chExt cx="3394710" cy="6004560"/>
              </a:xfrm>
            </p:grpSpPr>
            <p:grpSp>
              <p:nvGrpSpPr>
                <p:cNvPr id="109" name="Group 108">
                  <a:extLst>
                    <a:ext uri="{FF2B5EF4-FFF2-40B4-BE49-F238E27FC236}">
                      <a16:creationId xmlns:a16="http://schemas.microsoft.com/office/drawing/2014/main" id="{27D1B3FD-9327-459E-B4B8-6E9D9B9FAAEB}"/>
                    </a:ext>
                  </a:extLst>
                </p:cNvPr>
                <p:cNvGrpSpPr/>
                <p:nvPr/>
              </p:nvGrpSpPr>
              <p:grpSpPr>
                <a:xfrm>
                  <a:off x="-30479" y="22860"/>
                  <a:ext cx="3394710" cy="6004560"/>
                  <a:chOff x="-30479" y="22860"/>
                  <a:chExt cx="3394710" cy="6004560"/>
                </a:xfrm>
              </p:grpSpPr>
              <p:sp>
                <p:nvSpPr>
                  <p:cNvPr id="111" name="Rectangle: Rounded Corners 110">
                    <a:extLst>
                      <a:ext uri="{FF2B5EF4-FFF2-40B4-BE49-F238E27FC236}">
                        <a16:creationId xmlns:a16="http://schemas.microsoft.com/office/drawing/2014/main" id="{630EEC5F-FD7B-4FDB-9C71-7E7A1234B219}"/>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D957547C-4EE3-4426-B012-3510D4BAF4E2}"/>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110" name="Oval 109">
                  <a:extLst>
                    <a:ext uri="{FF2B5EF4-FFF2-40B4-BE49-F238E27FC236}">
                      <a16:creationId xmlns:a16="http://schemas.microsoft.com/office/drawing/2014/main" id="{0796AEF7-19C4-42D0-93DD-8608B59E8E6A}"/>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grpSp>
          <p:sp>
            <p:nvSpPr>
              <p:cNvPr id="108" name="Speech Bubble: Rectangle with Corners Rounded 107">
                <a:extLst>
                  <a:ext uri="{FF2B5EF4-FFF2-40B4-BE49-F238E27FC236}">
                    <a16:creationId xmlns:a16="http://schemas.microsoft.com/office/drawing/2014/main" id="{CE3E4A93-E985-46AF-AF36-E99628502344}"/>
                  </a:ext>
                </a:extLst>
              </p:cNvPr>
              <p:cNvSpPr/>
              <p:nvPr/>
            </p:nvSpPr>
            <p:spPr>
              <a:xfrm>
                <a:off x="266310" y="525983"/>
                <a:ext cx="2830692" cy="131437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06" name="TextBox 105">
              <a:extLst>
                <a:ext uri="{FF2B5EF4-FFF2-40B4-BE49-F238E27FC236}">
                  <a16:creationId xmlns:a16="http://schemas.microsoft.com/office/drawing/2014/main" id="{9E46E7DD-CB68-4E18-86D4-D3CB68AA8CCC}"/>
                </a:ext>
              </a:extLst>
            </p:cNvPr>
            <p:cNvSpPr txBox="1"/>
            <p:nvPr/>
          </p:nvSpPr>
          <p:spPr>
            <a:xfrm>
              <a:off x="4945822" y="2548707"/>
              <a:ext cx="1856457" cy="782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7. Mia: </a:t>
              </a:r>
              <a:r>
                <a:rPr kumimoji="0" lang="de-DE" sz="1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Mmmm … ich weiss nicht, sorry!! Wie findest du Wolfgang</a:t>
              </a:r>
              <a:r>
                <a:rPr kumimoji="0" lang="de-DE"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19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
        <p:nvSpPr>
          <p:cNvPr id="113" name="Speech Bubble: Rectangle with Corners Rounded 112">
            <a:extLst>
              <a:ext uri="{FF2B5EF4-FFF2-40B4-BE49-F238E27FC236}">
                <a16:creationId xmlns:a16="http://schemas.microsoft.com/office/drawing/2014/main" id="{2F7A451E-3C9B-4D27-89E4-853BCF816021}"/>
              </a:ext>
            </a:extLst>
          </p:cNvPr>
          <p:cNvSpPr/>
          <p:nvPr/>
        </p:nvSpPr>
        <p:spPr>
          <a:xfrm>
            <a:off x="8483014" y="3090313"/>
            <a:ext cx="2828833" cy="1261493"/>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5" name="Speech Bubble: Rectangle with Corners Rounded 114">
            <a:extLst>
              <a:ext uri="{FF2B5EF4-FFF2-40B4-BE49-F238E27FC236}">
                <a16:creationId xmlns:a16="http://schemas.microsoft.com/office/drawing/2014/main" id="{4F86B6C9-1604-46EC-989A-906EB8D99A07}"/>
              </a:ext>
            </a:extLst>
          </p:cNvPr>
          <p:cNvSpPr/>
          <p:nvPr/>
        </p:nvSpPr>
        <p:spPr>
          <a:xfrm>
            <a:off x="8509194" y="4677871"/>
            <a:ext cx="2802654" cy="99773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7" name="TextBox 116">
            <a:extLst>
              <a:ext uri="{FF2B5EF4-FFF2-40B4-BE49-F238E27FC236}">
                <a16:creationId xmlns:a16="http://schemas.microsoft.com/office/drawing/2014/main" id="{F38026BD-006C-4767-AD02-DC99173E649E}"/>
              </a:ext>
            </a:extLst>
          </p:cNvPr>
          <p:cNvSpPr txBox="1"/>
          <p:nvPr/>
        </p:nvSpPr>
        <p:spPr>
          <a:xfrm>
            <a:off x="8520354" y="3118163"/>
            <a:ext cx="2835901"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8. Heidi: </a:t>
            </a:r>
            <a:r>
              <a:rPr kumimoji="0" lang="de-DE"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Ach, oft finde ich ihn ganz toll.   Aber ... er ist ein bisschen unorganisiert</a:t>
            </a:r>
            <a:r>
              <a:rPr kumimoji="0" lang="de-DE" sz="19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de-DE" sz="19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D9020339-2EB8-4BC2-A146-655EA1267FD0}"/>
              </a:ext>
            </a:extLst>
          </p:cNvPr>
          <p:cNvSpPr txBox="1"/>
          <p:nvPr/>
        </p:nvSpPr>
        <p:spPr>
          <a:xfrm>
            <a:off x="8535977" y="4677871"/>
            <a:ext cx="2699965"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9. Mia: </a:t>
            </a:r>
            <a:r>
              <a:rPr kumimoji="0" lang="de-DE"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Mm. Heute ist er ziemlich nervös. Er mag dich sehr, Heidi</a:t>
            </a:r>
            <a:r>
              <a:rPr kumimoji="0" lang="de-DE" sz="19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de-DE" sz="19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8F66412C-8782-43CA-B233-2C4F2500290D}"/>
              </a:ext>
            </a:extLst>
          </p:cNvPr>
          <p:cNvSpPr txBox="1"/>
          <p:nvPr/>
        </p:nvSpPr>
        <p:spPr>
          <a:xfrm>
            <a:off x="3180413" y="2010936"/>
            <a:ext cx="269018" cy="369332"/>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19" name="TextBox 118">
            <a:extLst>
              <a:ext uri="{FF2B5EF4-FFF2-40B4-BE49-F238E27FC236}">
                <a16:creationId xmlns:a16="http://schemas.microsoft.com/office/drawing/2014/main" id="{80303847-1B23-4681-B5B3-52D1096D3B16}"/>
              </a:ext>
            </a:extLst>
          </p:cNvPr>
          <p:cNvSpPr txBox="1"/>
          <p:nvPr/>
        </p:nvSpPr>
        <p:spPr>
          <a:xfrm>
            <a:off x="2714625" y="3683040"/>
            <a:ext cx="273043" cy="369332"/>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20" name="TextBox 119">
            <a:extLst>
              <a:ext uri="{FF2B5EF4-FFF2-40B4-BE49-F238E27FC236}">
                <a16:creationId xmlns:a16="http://schemas.microsoft.com/office/drawing/2014/main" id="{4C5DE4CA-2D06-470B-99B6-1A98E1E38A19}"/>
              </a:ext>
            </a:extLst>
          </p:cNvPr>
          <p:cNvSpPr txBox="1"/>
          <p:nvPr/>
        </p:nvSpPr>
        <p:spPr>
          <a:xfrm>
            <a:off x="3094974" y="4762281"/>
            <a:ext cx="273043" cy="369332"/>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21" name="TextBox 120">
            <a:extLst>
              <a:ext uri="{FF2B5EF4-FFF2-40B4-BE49-F238E27FC236}">
                <a16:creationId xmlns:a16="http://schemas.microsoft.com/office/drawing/2014/main" id="{A5A9EBFF-2DA9-4656-84CB-EF433C3F644B}"/>
              </a:ext>
            </a:extLst>
          </p:cNvPr>
          <p:cNvSpPr txBox="1"/>
          <p:nvPr/>
        </p:nvSpPr>
        <p:spPr>
          <a:xfrm>
            <a:off x="7202320" y="2315403"/>
            <a:ext cx="273043" cy="369332"/>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22" name="TextBox 121">
            <a:extLst>
              <a:ext uri="{FF2B5EF4-FFF2-40B4-BE49-F238E27FC236}">
                <a16:creationId xmlns:a16="http://schemas.microsoft.com/office/drawing/2014/main" id="{9F459220-2542-42E2-B720-7D0A375471A2}"/>
              </a:ext>
            </a:extLst>
          </p:cNvPr>
          <p:cNvSpPr txBox="1"/>
          <p:nvPr/>
        </p:nvSpPr>
        <p:spPr>
          <a:xfrm>
            <a:off x="5961388" y="3721059"/>
            <a:ext cx="273043"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23" name="TextBox 122">
            <a:extLst>
              <a:ext uri="{FF2B5EF4-FFF2-40B4-BE49-F238E27FC236}">
                <a16:creationId xmlns:a16="http://schemas.microsoft.com/office/drawing/2014/main" id="{253AB154-684C-4420-BC70-E2BF3E9EB93F}"/>
              </a:ext>
            </a:extLst>
          </p:cNvPr>
          <p:cNvSpPr txBox="1"/>
          <p:nvPr/>
        </p:nvSpPr>
        <p:spPr>
          <a:xfrm>
            <a:off x="6044814" y="5240136"/>
            <a:ext cx="273043"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24" name="TextBox 123">
            <a:extLst>
              <a:ext uri="{FF2B5EF4-FFF2-40B4-BE49-F238E27FC236}">
                <a16:creationId xmlns:a16="http://schemas.microsoft.com/office/drawing/2014/main" id="{643E1B95-EFDA-4283-88A2-B55A0C3D7A53}"/>
              </a:ext>
            </a:extLst>
          </p:cNvPr>
          <p:cNvSpPr txBox="1"/>
          <p:nvPr/>
        </p:nvSpPr>
        <p:spPr>
          <a:xfrm>
            <a:off x="6435984" y="4659533"/>
            <a:ext cx="249978"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25" name="TextBox 124">
            <a:extLst>
              <a:ext uri="{FF2B5EF4-FFF2-40B4-BE49-F238E27FC236}">
                <a16:creationId xmlns:a16="http://schemas.microsoft.com/office/drawing/2014/main" id="{AF360DA2-B6A4-4928-84B4-3760DD91D106}"/>
              </a:ext>
            </a:extLst>
          </p:cNvPr>
          <p:cNvSpPr txBox="1"/>
          <p:nvPr/>
        </p:nvSpPr>
        <p:spPr>
          <a:xfrm>
            <a:off x="10997671" y="2361569"/>
            <a:ext cx="273043"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26" name="TextBox 125">
            <a:extLst>
              <a:ext uri="{FF2B5EF4-FFF2-40B4-BE49-F238E27FC236}">
                <a16:creationId xmlns:a16="http://schemas.microsoft.com/office/drawing/2014/main" id="{91D65316-6DCB-47A9-9903-36B578AA013F}"/>
              </a:ext>
            </a:extLst>
          </p:cNvPr>
          <p:cNvSpPr txBox="1"/>
          <p:nvPr/>
        </p:nvSpPr>
        <p:spPr>
          <a:xfrm>
            <a:off x="10415353" y="3444060"/>
            <a:ext cx="235185"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27" name="TextBox 126">
            <a:extLst>
              <a:ext uri="{FF2B5EF4-FFF2-40B4-BE49-F238E27FC236}">
                <a16:creationId xmlns:a16="http://schemas.microsoft.com/office/drawing/2014/main" id="{B7F2A3B1-ADB4-42C0-99AF-1E9937A10D38}"/>
              </a:ext>
            </a:extLst>
          </p:cNvPr>
          <p:cNvSpPr txBox="1"/>
          <p:nvPr/>
        </p:nvSpPr>
        <p:spPr>
          <a:xfrm>
            <a:off x="11010593" y="5303714"/>
            <a:ext cx="273043"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1"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1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pic>
        <p:nvPicPr>
          <p:cNvPr id="5" name="Picture 4" descr="green checkmark">
            <a:extLst>
              <a:ext uri="{FF2B5EF4-FFF2-40B4-BE49-F238E27FC236}">
                <a16:creationId xmlns:a16="http://schemas.microsoft.com/office/drawing/2014/main" id="{BA4B06DB-D97A-451F-8B52-207666D0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31" y="1236919"/>
            <a:ext cx="422500" cy="440105"/>
          </a:xfrm>
          <a:prstGeom prst="rect">
            <a:avLst/>
          </a:prstGeom>
        </p:spPr>
      </p:pic>
      <p:pic>
        <p:nvPicPr>
          <p:cNvPr id="6" name="Picture 5" descr="green checkmark">
            <a:extLst>
              <a:ext uri="{FF2B5EF4-FFF2-40B4-BE49-F238E27FC236}">
                <a16:creationId xmlns:a16="http://schemas.microsoft.com/office/drawing/2014/main" id="{C765016F-E7E5-497D-92E4-DDEE330C7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181" y="1677024"/>
            <a:ext cx="422500" cy="440105"/>
          </a:xfrm>
          <a:prstGeom prst="rect">
            <a:avLst/>
          </a:prstGeom>
        </p:spPr>
      </p:pic>
      <p:pic>
        <p:nvPicPr>
          <p:cNvPr id="9" name="Picture 8" descr="green checkmark">
            <a:extLst>
              <a:ext uri="{FF2B5EF4-FFF2-40B4-BE49-F238E27FC236}">
                <a16:creationId xmlns:a16="http://schemas.microsoft.com/office/drawing/2014/main" id="{20787564-C6D8-49FC-AE3F-D0E936F87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258" y="2254145"/>
            <a:ext cx="422500" cy="440105"/>
          </a:xfrm>
          <a:prstGeom prst="rect">
            <a:avLst/>
          </a:prstGeom>
        </p:spPr>
      </p:pic>
      <p:pic>
        <p:nvPicPr>
          <p:cNvPr id="10" name="Picture 9" descr="green checkmark">
            <a:extLst>
              <a:ext uri="{FF2B5EF4-FFF2-40B4-BE49-F238E27FC236}">
                <a16:creationId xmlns:a16="http://schemas.microsoft.com/office/drawing/2014/main" id="{D6447C8E-225C-433B-9277-F5159DDA6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0858" y="2694250"/>
            <a:ext cx="422500" cy="440105"/>
          </a:xfrm>
          <a:prstGeom prst="rect">
            <a:avLst/>
          </a:prstGeom>
        </p:spPr>
      </p:pic>
      <p:pic>
        <p:nvPicPr>
          <p:cNvPr id="11" name="Picture 10" descr="green checkmark">
            <a:extLst>
              <a:ext uri="{FF2B5EF4-FFF2-40B4-BE49-F238E27FC236}">
                <a16:creationId xmlns:a16="http://schemas.microsoft.com/office/drawing/2014/main" id="{6CA4DBBF-703C-4AA5-984C-2631EDE79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4166" y="3208947"/>
            <a:ext cx="422500" cy="440105"/>
          </a:xfrm>
          <a:prstGeom prst="rect">
            <a:avLst/>
          </a:prstGeom>
        </p:spPr>
      </p:pic>
    </p:spTree>
    <p:extLst>
      <p:ext uri="{BB962C8B-B14F-4D97-AF65-F5344CB8AC3E}">
        <p14:creationId xmlns:p14="http://schemas.microsoft.com/office/powerpoint/2010/main" val="2620538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794504" y="1649721"/>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TextBox 26">
            <a:extLst>
              <a:ext uri="{FF2B5EF4-FFF2-40B4-BE49-F238E27FC236}">
                <a16:creationId xmlns:a16="http://schemas.microsoft.com/office/drawing/2014/main" id="{0B27C1AD-3585-44D6-AAE5-677C774308F8}"/>
              </a:ext>
            </a:extLst>
          </p:cNvPr>
          <p:cNvSpPr txBox="1"/>
          <p:nvPr/>
        </p:nvSpPr>
        <p:spPr>
          <a:xfrm>
            <a:off x="123170" y="658280"/>
            <a:ext cx="1066040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Pupil A says six names.</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Pupil B listens and responds with a question or statement that rhymes.</a:t>
            </a:r>
          </a:p>
        </p:txBody>
      </p:sp>
      <p:graphicFrame>
        <p:nvGraphicFramePr>
          <p:cNvPr id="2" name="Table 5">
            <a:extLst>
              <a:ext uri="{FF2B5EF4-FFF2-40B4-BE49-F238E27FC236}">
                <a16:creationId xmlns:a16="http://schemas.microsoft.com/office/drawing/2014/main" id="{B9593099-97C0-4CA6-88EB-854F4557718F}"/>
              </a:ext>
            </a:extLst>
          </p:cNvPr>
          <p:cNvGraphicFramePr>
            <a:graphicFrameLocks noGrp="1"/>
          </p:cNvGraphicFramePr>
          <p:nvPr/>
        </p:nvGraphicFramePr>
        <p:xfrm>
          <a:off x="260331" y="2604444"/>
          <a:ext cx="4372630" cy="3200400"/>
        </p:xfrm>
        <a:graphic>
          <a:graphicData uri="http://schemas.openxmlformats.org/drawingml/2006/table">
            <a:tbl>
              <a:tblPr firstRow="1" bandRow="1">
                <a:tableStyleId>{5940675A-B579-460E-94D1-54222C63F5DA}</a:tableStyleId>
              </a:tblPr>
              <a:tblGrid>
                <a:gridCol w="379749">
                  <a:extLst>
                    <a:ext uri="{9D8B030D-6E8A-4147-A177-3AD203B41FA5}">
                      <a16:colId xmlns:a16="http://schemas.microsoft.com/office/drawing/2014/main" val="2100631623"/>
                    </a:ext>
                  </a:extLst>
                </a:gridCol>
                <a:gridCol w="3992881">
                  <a:extLst>
                    <a:ext uri="{9D8B030D-6E8A-4147-A177-3AD203B41FA5}">
                      <a16:colId xmlns:a16="http://schemas.microsoft.com/office/drawing/2014/main" val="2029593812"/>
                    </a:ext>
                  </a:extLst>
                </a:gridCol>
              </a:tblGrid>
              <a:tr h="370840">
                <a:tc gridSpan="2">
                  <a:txBody>
                    <a:bodyPr/>
                    <a:lstStyle/>
                    <a:p>
                      <a:r>
                        <a:rPr lang="en-GB" sz="2400" b="1" dirty="0">
                          <a:solidFill>
                            <a:srgbClr val="002060"/>
                          </a:solidFill>
                          <a:latin typeface="Century Gothic" panose="020B0502020202020204" pitchFamily="34" charset="0"/>
                        </a:rPr>
                        <a:t>Pupil A</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8182745"/>
                  </a:ext>
                </a:extLst>
              </a:tr>
              <a:tr h="370840">
                <a:tc>
                  <a:txBody>
                    <a:bodyPr/>
                    <a:lstStyle/>
                    <a:p>
                      <a:r>
                        <a:rPr lang="en-GB" sz="2400" dirty="0">
                          <a:solidFill>
                            <a:srgbClr val="002060"/>
                          </a:solidFill>
                          <a:latin typeface="Century Gothic" panose="020B0502020202020204" pitchFamily="34" charset="0"/>
                        </a:rPr>
                        <a:t>1</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Madame Vidal</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5568548"/>
                  </a:ext>
                </a:extLst>
              </a:tr>
              <a:tr h="370840">
                <a:tc>
                  <a:txBody>
                    <a:bodyPr/>
                    <a:lstStyle/>
                    <a:p>
                      <a:r>
                        <a:rPr lang="en-GB" sz="2400" dirty="0">
                          <a:solidFill>
                            <a:srgbClr val="002060"/>
                          </a:solidFill>
                          <a:latin typeface="Century Gothic" panose="020B0502020202020204" pitchFamily="34" charset="0"/>
                        </a:rPr>
                        <a:t>2</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Adrian</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2395241"/>
                  </a:ext>
                </a:extLst>
              </a:tr>
              <a:tr h="370840">
                <a:tc>
                  <a:txBody>
                    <a:bodyPr/>
                    <a:lstStyle/>
                    <a:p>
                      <a:r>
                        <a:rPr lang="en-GB" sz="2400" dirty="0">
                          <a:solidFill>
                            <a:srgbClr val="002060"/>
                          </a:solidFill>
                          <a:latin typeface="Century Gothic" panose="020B0502020202020204" pitchFamily="34" charset="0"/>
                        </a:rPr>
                        <a:t>3</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Duval</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9986166"/>
                  </a:ext>
                </a:extLst>
              </a:tr>
              <a:tr h="370840">
                <a:tc>
                  <a:txBody>
                    <a:bodyPr/>
                    <a:lstStyle/>
                    <a:p>
                      <a:r>
                        <a:rPr lang="en-GB" sz="2400" dirty="0">
                          <a:solidFill>
                            <a:srgbClr val="002060"/>
                          </a:solidFill>
                          <a:latin typeface="Century Gothic" panose="020B0502020202020204" pitchFamily="34" charset="0"/>
                        </a:rPr>
                        <a:t>4</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Nicolas</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238276"/>
                  </a:ext>
                </a:extLst>
              </a:tr>
              <a:tr h="370840">
                <a:tc>
                  <a:txBody>
                    <a:bodyPr/>
                    <a:lstStyle/>
                    <a:p>
                      <a:r>
                        <a:rPr lang="en-GB" sz="2400" dirty="0">
                          <a:solidFill>
                            <a:srgbClr val="002060"/>
                          </a:solidFill>
                          <a:latin typeface="Century Gothic" panose="020B0502020202020204" pitchFamily="34" charset="0"/>
                        </a:rPr>
                        <a:t>5</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Jacquelin</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817699"/>
                  </a:ext>
                </a:extLst>
              </a:tr>
              <a:tr h="370840">
                <a:tc>
                  <a:txBody>
                    <a:bodyPr/>
                    <a:lstStyle/>
                    <a:p>
                      <a:r>
                        <a:rPr lang="en-GB" sz="2400" dirty="0">
                          <a:solidFill>
                            <a:srgbClr val="002060"/>
                          </a:solidFill>
                          <a:latin typeface="Century Gothic" panose="020B0502020202020204" pitchFamily="34" charset="0"/>
                        </a:rPr>
                        <a:t>6</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Tara</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9543152"/>
                  </a:ext>
                </a:extLst>
              </a:tr>
            </a:tbl>
          </a:graphicData>
        </a:graphic>
      </p:graphicFrame>
      <p:graphicFrame>
        <p:nvGraphicFramePr>
          <p:cNvPr id="36" name="Table 5">
            <a:extLst>
              <a:ext uri="{FF2B5EF4-FFF2-40B4-BE49-F238E27FC236}">
                <a16:creationId xmlns:a16="http://schemas.microsoft.com/office/drawing/2014/main" id="{AC4206C5-96E8-40B3-BDC3-151B871724A6}"/>
              </a:ext>
            </a:extLst>
          </p:cNvPr>
          <p:cNvGraphicFramePr>
            <a:graphicFrameLocks noGrp="1"/>
          </p:cNvGraphicFramePr>
          <p:nvPr/>
        </p:nvGraphicFramePr>
        <p:xfrm>
          <a:off x="6137993" y="2604444"/>
          <a:ext cx="4372630" cy="3200400"/>
        </p:xfrm>
        <a:graphic>
          <a:graphicData uri="http://schemas.openxmlformats.org/drawingml/2006/table">
            <a:tbl>
              <a:tblPr firstRow="1" bandRow="1">
                <a:tableStyleId>{5940675A-B579-460E-94D1-54222C63F5DA}</a:tableStyleId>
              </a:tblPr>
              <a:tblGrid>
                <a:gridCol w="379749">
                  <a:extLst>
                    <a:ext uri="{9D8B030D-6E8A-4147-A177-3AD203B41FA5}">
                      <a16:colId xmlns:a16="http://schemas.microsoft.com/office/drawing/2014/main" val="2100631623"/>
                    </a:ext>
                  </a:extLst>
                </a:gridCol>
                <a:gridCol w="3992881">
                  <a:extLst>
                    <a:ext uri="{9D8B030D-6E8A-4147-A177-3AD203B41FA5}">
                      <a16:colId xmlns:a16="http://schemas.microsoft.com/office/drawing/2014/main" val="2029593812"/>
                    </a:ext>
                  </a:extLst>
                </a:gridCol>
              </a:tblGrid>
              <a:tr h="370840">
                <a:tc gridSpan="2">
                  <a:txBody>
                    <a:bodyPr/>
                    <a:lstStyle/>
                    <a:p>
                      <a:r>
                        <a:rPr lang="en-GB" sz="2400" b="1" dirty="0">
                          <a:solidFill>
                            <a:srgbClr val="002060"/>
                          </a:solidFill>
                          <a:latin typeface="Century Gothic" panose="020B0502020202020204" pitchFamily="34" charset="0"/>
                        </a:rPr>
                        <a:t>Pupil B</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8182745"/>
                  </a:ext>
                </a:extLst>
              </a:tr>
              <a:tr h="370840">
                <a:tc>
                  <a:txBody>
                    <a:bodyPr/>
                    <a:lstStyle/>
                    <a:p>
                      <a:r>
                        <a:rPr lang="en-GB" sz="2400" dirty="0">
                          <a:solidFill>
                            <a:srgbClr val="002060"/>
                          </a:solidFill>
                          <a:latin typeface="Century Gothic" panose="020B0502020202020204" pitchFamily="34" charset="0"/>
                        </a:rPr>
                        <a:t>1</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Jocelyn</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5568548"/>
                  </a:ext>
                </a:extLst>
              </a:tr>
              <a:tr h="370840">
                <a:tc>
                  <a:txBody>
                    <a:bodyPr/>
                    <a:lstStyle/>
                    <a:p>
                      <a:r>
                        <a:rPr lang="en-GB" sz="2400" dirty="0">
                          <a:solidFill>
                            <a:srgbClr val="002060"/>
                          </a:solidFill>
                          <a:latin typeface="Century Gothic" panose="020B0502020202020204" pitchFamily="34" charset="0"/>
                        </a:rPr>
                        <a:t>2</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Chantal</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2395241"/>
                  </a:ext>
                </a:extLst>
              </a:tr>
              <a:tr h="370840">
                <a:tc>
                  <a:txBody>
                    <a:bodyPr/>
                    <a:lstStyle/>
                    <a:p>
                      <a:r>
                        <a:rPr lang="en-GB" sz="2400" dirty="0">
                          <a:solidFill>
                            <a:srgbClr val="002060"/>
                          </a:solidFill>
                          <a:latin typeface="Century Gothic" panose="020B0502020202020204" pitchFamily="34" charset="0"/>
                        </a:rPr>
                        <a:t>3</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Noah</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9986166"/>
                  </a:ext>
                </a:extLst>
              </a:tr>
              <a:tr h="370840">
                <a:tc>
                  <a:txBody>
                    <a:bodyPr/>
                    <a:lstStyle/>
                    <a:p>
                      <a:r>
                        <a:rPr lang="en-GB" sz="2400" dirty="0">
                          <a:solidFill>
                            <a:srgbClr val="002060"/>
                          </a:solidFill>
                          <a:latin typeface="Century Gothic" panose="020B0502020202020204" pitchFamily="34" charset="0"/>
                        </a:rPr>
                        <a:t>4</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Julien</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238276"/>
                  </a:ext>
                </a:extLst>
              </a:tr>
              <a:tr h="370840">
                <a:tc>
                  <a:txBody>
                    <a:bodyPr/>
                    <a:lstStyle/>
                    <a:p>
                      <a:r>
                        <a:rPr lang="en-GB" sz="2400" dirty="0">
                          <a:solidFill>
                            <a:srgbClr val="002060"/>
                          </a:solidFill>
                          <a:latin typeface="Century Gothic" panose="020B0502020202020204" pitchFamily="34" charset="0"/>
                        </a:rPr>
                        <a:t>5</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err="1">
                          <a:solidFill>
                            <a:srgbClr val="002060"/>
                          </a:solidFill>
                          <a:latin typeface="Century Gothic" panose="020B0502020202020204" pitchFamily="34" charset="0"/>
                        </a:rPr>
                        <a:t>Abrial</a:t>
                      </a:r>
                      <a:endParaRPr lang="en-GB" sz="2400" dirty="0">
                        <a:solidFill>
                          <a:srgbClr val="002060"/>
                        </a:solidFill>
                        <a:latin typeface="Century Gothic" panose="020B0502020202020204" pitchFamily="34"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817699"/>
                  </a:ext>
                </a:extLst>
              </a:tr>
              <a:tr h="370840">
                <a:tc>
                  <a:txBody>
                    <a:bodyPr/>
                    <a:lstStyle/>
                    <a:p>
                      <a:r>
                        <a:rPr lang="en-GB" sz="2400" dirty="0">
                          <a:solidFill>
                            <a:srgbClr val="002060"/>
                          </a:solidFill>
                          <a:latin typeface="Century Gothic" panose="020B0502020202020204" pitchFamily="34" charset="0"/>
                        </a:rPr>
                        <a:t>6</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latin typeface="Century Gothic" panose="020B0502020202020204" pitchFamily="34" charset="0"/>
                        </a:rPr>
                        <a:t>Lara</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9543152"/>
                  </a:ext>
                </a:extLst>
              </a:tr>
            </a:tbl>
          </a:graphicData>
        </a:graphic>
      </p:graphicFrame>
      <p:sp>
        <p:nvSpPr>
          <p:cNvPr id="19" name="Title 2">
            <a:extLst>
              <a:ext uri="{FF2B5EF4-FFF2-40B4-BE49-F238E27FC236}">
                <a16:creationId xmlns:a16="http://schemas.microsoft.com/office/drawing/2014/main" id="{347B3FA4-AB2E-4F57-B0CB-8AC6E16A910C}"/>
              </a:ext>
            </a:extLst>
          </p:cNvPr>
          <p:cNvSpPr txBox="1">
            <a:spLocks/>
          </p:cNvSpPr>
          <p:nvPr/>
        </p:nvSpPr>
        <p:spPr>
          <a:xfrm>
            <a:off x="11231596" y="1155671"/>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 name="Picture 19" descr="Icon&#10;&#10;Description automatically generated">
            <a:extLst>
              <a:ext uri="{FF2B5EF4-FFF2-40B4-BE49-F238E27FC236}">
                <a16:creationId xmlns:a16="http://schemas.microsoft.com/office/drawing/2014/main" id="{382F0F45-F9CF-4F16-A17D-ACC17F51D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73147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8"/>
                    </p:tgtEl>
                  </p:cond>
                </p:stCondLst>
                <p:endSync evt="end" delay="0">
                  <p:rtn val="all"/>
                </p:endSync>
                <p:childTnLst>
                  <p:par>
                    <p:cTn id="22" fill="hold">
                      <p:stCondLst>
                        <p:cond delay="0"/>
                      </p:stCondLst>
                      <p:childTnLst>
                        <p:par>
                          <p:cTn id="23" fill="hold">
                            <p:stCondLst>
                              <p:cond delay="0"/>
                            </p:stCondLst>
                            <p:childTnLst>
                              <p:par>
                                <p:cTn id="24" presetID="12" presetClass="exit" presetSubtype="4" fill="hold" grpId="0" nodeType="clickEffect">
                                  <p:stCondLst>
                                    <p:cond delay="0"/>
                                  </p:stCondLst>
                                  <p:childTnLst>
                                    <p:anim calcmode="lin" valueType="num">
                                      <p:cBhvr additive="base">
                                        <p:cTn id="25" dur="59000"/>
                                        <p:tgtEl>
                                          <p:spTgt spid="42"/>
                                        </p:tgtEl>
                                        <p:attrNameLst>
                                          <p:attrName>ppt_y</p:attrName>
                                        </p:attrNameLst>
                                      </p:cBhvr>
                                      <p:tavLst>
                                        <p:tav tm="0">
                                          <p:val>
                                            <p:strVal val="#ppt_y"/>
                                          </p:val>
                                        </p:tav>
                                        <p:tav tm="100000">
                                          <p:val>
                                            <p:strVal val="#ppt_y+#ppt_h*1.125000"/>
                                          </p:val>
                                        </p:tav>
                                      </p:tavLst>
                                    </p:anim>
                                    <p:animEffect transition="out" filter="wipe(down)">
                                      <p:cBhvr>
                                        <p:cTn id="26" dur="59000"/>
                                        <p:tgtEl>
                                          <p:spTgt spid="42"/>
                                        </p:tgtEl>
                                      </p:cBhvr>
                                    </p:animEffect>
                                    <p:set>
                                      <p:cBhvr>
                                        <p:cTn id="27"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C45ECF11-490D-4A16-B6A1-7C7B63AECAA3}"/>
              </a:ext>
            </a:extLst>
          </p:cNvPr>
          <p:cNvSpPr txBox="1">
            <a:spLocks/>
          </p:cNvSpPr>
          <p:nvPr/>
        </p:nvSpPr>
        <p:spPr>
          <a:xfrm>
            <a:off x="222162" y="317770"/>
            <a:ext cx="10586274" cy="71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KS2 Programme of study</a:t>
            </a:r>
            <a:endPar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6" name="Title 1">
            <a:extLst>
              <a:ext uri="{FF2B5EF4-FFF2-40B4-BE49-F238E27FC236}">
                <a16:creationId xmlns:a16="http://schemas.microsoft.com/office/drawing/2014/main" id="{F414F884-886C-4A65-80E5-9B92D4FCF1AA}"/>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7" name="Rounded Rectangle 3">
            <a:extLst>
              <a:ext uri="{FF2B5EF4-FFF2-40B4-BE49-F238E27FC236}">
                <a16:creationId xmlns:a16="http://schemas.microsoft.com/office/drawing/2014/main" id="{A22A8288-4918-492B-847F-2CCAB2513A8B}"/>
              </a:ext>
            </a:extLst>
          </p:cNvPr>
          <p:cNvSpPr/>
          <p:nvPr/>
        </p:nvSpPr>
        <p:spPr>
          <a:xfrm>
            <a:off x="819150" y="977259"/>
            <a:ext cx="5187038" cy="2186924"/>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Listening</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1) Listen and show understanding by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joining in </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and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responding</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2) Link the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sound, spelling </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and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meaning</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 of words</a:t>
            </a:r>
          </a:p>
        </p:txBody>
      </p:sp>
      <p:sp>
        <p:nvSpPr>
          <p:cNvPr id="18" name="Rounded Rectangle 4">
            <a:extLst>
              <a:ext uri="{FF2B5EF4-FFF2-40B4-BE49-F238E27FC236}">
                <a16:creationId xmlns:a16="http://schemas.microsoft.com/office/drawing/2014/main" id="{CD6C3CB0-26E1-406D-9A9B-D95822A61962}"/>
              </a:ext>
            </a:extLst>
          </p:cNvPr>
          <p:cNvSpPr/>
          <p:nvPr/>
        </p:nvSpPr>
        <p:spPr>
          <a:xfrm>
            <a:off x="6096000" y="910674"/>
            <a:ext cx="4972050" cy="2186925"/>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Speaking</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1)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Ask</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 and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answer</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 questions</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2) Express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opinions</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3)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Ask for clarification </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and help</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4) Speak in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sentences</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5)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Describe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 people, places, things</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endPar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5">
            <a:extLst>
              <a:ext uri="{FF2B5EF4-FFF2-40B4-BE49-F238E27FC236}">
                <a16:creationId xmlns:a16="http://schemas.microsoft.com/office/drawing/2014/main" id="{6D988E41-BE7A-4EFC-A4AF-367AF04985A8}"/>
              </a:ext>
            </a:extLst>
          </p:cNvPr>
          <p:cNvSpPr/>
          <p:nvPr/>
        </p:nvSpPr>
        <p:spPr>
          <a:xfrm>
            <a:off x="819150" y="3937972"/>
            <a:ext cx="5070019" cy="2351847"/>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Reading</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1) Read and show understanding of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phrases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 and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simple texts</a:t>
            </a:r>
            <a:b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2)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Read aloud </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with accurate pronunciation </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3) Use a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dictionary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6">
            <a:extLst>
              <a:ext uri="{FF2B5EF4-FFF2-40B4-BE49-F238E27FC236}">
                <a16:creationId xmlns:a16="http://schemas.microsoft.com/office/drawing/2014/main" id="{84142D03-7646-4BA7-808D-9D70808A0E04}"/>
              </a:ext>
            </a:extLst>
          </p:cNvPr>
          <p:cNvSpPr/>
          <p:nvPr/>
        </p:nvSpPr>
        <p:spPr>
          <a:xfrm>
            <a:off x="6175256" y="3937972"/>
            <a:ext cx="4892794" cy="2351847"/>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Writing</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1)  Write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phrases from memory</a:t>
            </a:r>
            <a:b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2)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Adapt</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 phrases to create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new sentences.</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3)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Describe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 people, places, things</a:t>
            </a:r>
          </a:p>
        </p:txBody>
      </p:sp>
      <p:sp>
        <p:nvSpPr>
          <p:cNvPr id="21" name="Rounded Rectangle 7">
            <a:extLst>
              <a:ext uri="{FF2B5EF4-FFF2-40B4-BE49-F238E27FC236}">
                <a16:creationId xmlns:a16="http://schemas.microsoft.com/office/drawing/2014/main" id="{87B68C31-5695-4024-B0AE-128C0D6F83E7}"/>
              </a:ext>
            </a:extLst>
          </p:cNvPr>
          <p:cNvSpPr/>
          <p:nvPr/>
        </p:nvSpPr>
        <p:spPr>
          <a:xfrm>
            <a:off x="3698756" y="2918888"/>
            <a:ext cx="5187038" cy="1676400"/>
          </a:xfrm>
          <a:prstGeom prst="roundRect">
            <a:avLst/>
          </a:prstGeom>
          <a:solidFill>
            <a:sysClr val="window" lastClr="FFFFFF"/>
          </a:solidFill>
          <a:ln w="571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Grammar</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1)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Gender</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 of nouns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2) Singular and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plural forms</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3)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Adjectives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 (place and agreement)</a:t>
            </a:r>
            <a:b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4) Conjugation of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t>key verbs</a:t>
            </a:r>
            <a:b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rPr>
            </a:b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2" name="Picture 21" descr="Diagram&#10;&#10;Description automatically generated">
            <a:extLst>
              <a:ext uri="{FF2B5EF4-FFF2-40B4-BE49-F238E27FC236}">
                <a16:creationId xmlns:a16="http://schemas.microsoft.com/office/drawing/2014/main" id="{01015C36-3F30-48A1-91CB-58E6E0AEDCD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0302373" y="297296"/>
            <a:ext cx="2186924" cy="1592331"/>
          </a:xfrm>
          <a:prstGeom prst="rect">
            <a:avLst/>
          </a:prstGeom>
        </p:spPr>
      </p:pic>
      <p:sp>
        <p:nvSpPr>
          <p:cNvPr id="27" name="Rectangle: Rounded Corners 26">
            <a:extLst>
              <a:ext uri="{FF2B5EF4-FFF2-40B4-BE49-F238E27FC236}">
                <a16:creationId xmlns:a16="http://schemas.microsoft.com/office/drawing/2014/main" id="{C772F0FB-A2B1-44D8-A28A-B724C4055058}"/>
              </a:ext>
            </a:extLst>
          </p:cNvPr>
          <p:cNvSpPr/>
          <p:nvPr/>
        </p:nvSpPr>
        <p:spPr>
          <a:xfrm>
            <a:off x="6175256" y="1348704"/>
            <a:ext cx="3709723" cy="313377"/>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BD6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9119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35" name="TextBox 34">
            <a:extLst>
              <a:ext uri="{FF2B5EF4-FFF2-40B4-BE49-F238E27FC236}">
                <a16:creationId xmlns:a16="http://schemas.microsoft.com/office/drawing/2014/main" id="{24AE9FD1-3A18-4DD6-ABCE-11B014E90D0F}"/>
              </a:ext>
            </a:extLst>
          </p:cNvPr>
          <p:cNvSpPr txBox="1"/>
          <p:nvPr/>
        </p:nvSpPr>
        <p:spPr>
          <a:xfrm>
            <a:off x="285629" y="617095"/>
            <a:ext cx="103956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To turn a statement into a question, just raise your voice at the end.</a:t>
            </a:r>
            <a:endPar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2C5B7F87-A709-4771-AA40-E3AEA7806479}"/>
              </a:ext>
            </a:extLst>
          </p:cNvPr>
          <p:cNvSpPr>
            <a:spLocks noGrp="1"/>
          </p:cNvSpPr>
          <p:nvPr>
            <p:ph type="title"/>
          </p:nvPr>
        </p:nvSpPr>
        <p:spPr>
          <a:xfrm>
            <a:off x="227211" y="51080"/>
            <a:ext cx="4127695" cy="756239"/>
          </a:xfrm>
        </p:spPr>
        <p:txBody>
          <a:bodyPr>
            <a:normAutofit fontScale="90000"/>
          </a:bodyPr>
          <a:lstStyle/>
          <a:p>
            <a:r>
              <a:rPr lang="en-GB" sz="3600" b="1" dirty="0">
                <a:solidFill>
                  <a:srgbClr val="1E4E79"/>
                </a:solidFill>
                <a:latin typeface="Century Gothic"/>
                <a:ea typeface="Century Gothic"/>
                <a:cs typeface="Century Gothic"/>
                <a:sym typeface="Century Gothic"/>
              </a:rPr>
              <a:t>Creating questions</a:t>
            </a:r>
            <a:endParaRPr lang="en-GB" sz="3600" dirty="0"/>
          </a:p>
        </p:txBody>
      </p:sp>
      <p:sp>
        <p:nvSpPr>
          <p:cNvPr id="34" name="Speech Bubble: Rectangle with Corners Rounded 33">
            <a:extLst>
              <a:ext uri="{FF2B5EF4-FFF2-40B4-BE49-F238E27FC236}">
                <a16:creationId xmlns:a16="http://schemas.microsoft.com/office/drawing/2014/main" id="{B1ABC46E-DAC7-4574-B547-003D0BC89321}"/>
              </a:ext>
            </a:extLst>
          </p:cNvPr>
          <p:cNvSpPr/>
          <p:nvPr/>
        </p:nvSpPr>
        <p:spPr>
          <a:xfrm>
            <a:off x="8054893" y="3840876"/>
            <a:ext cx="3992880" cy="1575285"/>
          </a:xfrm>
          <a:prstGeom prst="wedgeRoundRectCallout">
            <a:avLst>
              <a:gd name="adj1" fmla="val -62516"/>
              <a:gd name="adj2" fmla="val 53228"/>
              <a:gd name="adj3" fmla="val 16667"/>
            </a:avLst>
          </a:prstGeom>
          <a:solidFill>
            <a:schemeClr val="accent3">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Notice that there is a space before a </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in French and also before a </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e.g. </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Salut !</a:t>
            </a:r>
          </a:p>
        </p:txBody>
      </p:sp>
      <p:sp>
        <p:nvSpPr>
          <p:cNvPr id="25" name="TextBox 24">
            <a:extLst>
              <a:ext uri="{FF2B5EF4-FFF2-40B4-BE49-F238E27FC236}">
                <a16:creationId xmlns:a16="http://schemas.microsoft.com/office/drawing/2014/main" id="{3259B535-8912-4F52-8907-F43498AB7203}"/>
              </a:ext>
            </a:extLst>
          </p:cNvPr>
          <p:cNvSpPr txBox="1"/>
          <p:nvPr/>
        </p:nvSpPr>
        <p:spPr>
          <a:xfrm>
            <a:off x="5638921" y="1732825"/>
            <a:ext cx="3992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Je </a:t>
            </a:r>
            <a:r>
              <a:rPr kumimoji="0" lang="en-GB" sz="2800" b="1" i="0" u="none" strike="noStrike" kern="0" cap="none" spc="0" normalizeH="0" baseline="0" noProof="0" dirty="0" err="1">
                <a:ln>
                  <a:noFill/>
                </a:ln>
                <a:solidFill>
                  <a:srgbClr val="92D050"/>
                </a:solidFill>
                <a:effectLst/>
                <a:uLnTx/>
                <a:uFillTx/>
                <a:latin typeface="Century Gothic" panose="020B0502020202020204" pitchFamily="34" charset="0"/>
                <a:ea typeface="+mn-ea"/>
                <a:cs typeface="Arial"/>
                <a:sym typeface="Arial"/>
              </a:rPr>
              <a:t>suis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ici</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p>
        </p:txBody>
      </p:sp>
      <p:sp>
        <p:nvSpPr>
          <p:cNvPr id="26" name="TextBox 25">
            <a:extLst>
              <a:ext uri="{FF2B5EF4-FFF2-40B4-BE49-F238E27FC236}">
                <a16:creationId xmlns:a16="http://schemas.microsoft.com/office/drawing/2014/main" id="{46B12CA2-F966-4CA4-AAD6-3F6FDBA35656}"/>
              </a:ext>
            </a:extLst>
          </p:cNvPr>
          <p:cNvSpPr txBox="1"/>
          <p:nvPr/>
        </p:nvSpPr>
        <p:spPr>
          <a:xfrm>
            <a:off x="5666647" y="2185689"/>
            <a:ext cx="3992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Am I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here?</a:t>
            </a:r>
          </a:p>
        </p:txBody>
      </p:sp>
      <p:sp>
        <p:nvSpPr>
          <p:cNvPr id="27" name="TextBox 26">
            <a:extLst>
              <a:ext uri="{FF2B5EF4-FFF2-40B4-BE49-F238E27FC236}">
                <a16:creationId xmlns:a16="http://schemas.microsoft.com/office/drawing/2014/main" id="{671DC1E1-BB68-49E8-A1F0-7F18248245CE}"/>
              </a:ext>
            </a:extLst>
          </p:cNvPr>
          <p:cNvSpPr txBox="1"/>
          <p:nvPr/>
        </p:nvSpPr>
        <p:spPr>
          <a:xfrm>
            <a:off x="926989" y="1696199"/>
            <a:ext cx="39101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Je </a:t>
            </a:r>
            <a:r>
              <a:rPr kumimoji="0" lang="en-GB" sz="2800" b="1" i="0" u="none" strike="noStrike" kern="0" cap="none" spc="0" normalizeH="0" baseline="0" noProof="0" dirty="0" err="1">
                <a:ln>
                  <a:noFill/>
                </a:ln>
                <a:solidFill>
                  <a:srgbClr val="92D050"/>
                </a:solidFill>
                <a:effectLst/>
                <a:uLnTx/>
                <a:uFillTx/>
                <a:latin typeface="Century Gothic" panose="020B0502020202020204" pitchFamily="34" charset="0"/>
                <a:ea typeface="+mn-ea"/>
                <a:cs typeface="Arial"/>
                <a:sym typeface="Arial"/>
              </a:rPr>
              <a:t>suis</a:t>
            </a: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ici</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0" name="TextBox 39">
            <a:extLst>
              <a:ext uri="{FF2B5EF4-FFF2-40B4-BE49-F238E27FC236}">
                <a16:creationId xmlns:a16="http://schemas.microsoft.com/office/drawing/2014/main" id="{21E228DA-910F-4B2D-93BE-D8E71B257C2E}"/>
              </a:ext>
            </a:extLst>
          </p:cNvPr>
          <p:cNvSpPr txBox="1"/>
          <p:nvPr/>
        </p:nvSpPr>
        <p:spPr>
          <a:xfrm>
            <a:off x="934576" y="2205690"/>
            <a:ext cx="44960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 am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here. </a:t>
            </a:r>
          </a:p>
        </p:txBody>
      </p:sp>
      <p:pic>
        <p:nvPicPr>
          <p:cNvPr id="41" name="Google Shape;183;p8">
            <a:extLst>
              <a:ext uri="{FF2B5EF4-FFF2-40B4-BE49-F238E27FC236}">
                <a16:creationId xmlns:a16="http://schemas.microsoft.com/office/drawing/2014/main" id="{3B0BF478-CD22-4BEF-B5F6-0C3F1D680B17}"/>
              </a:ext>
            </a:extLst>
          </p:cNvPr>
          <p:cNvPicPr preferRelativeResize="0"/>
          <p:nvPr/>
        </p:nvPicPr>
        <p:blipFill rotWithShape="1">
          <a:blip r:embed="rId10">
            <a:alphaModFix/>
          </a:blip>
          <a:srcRect/>
          <a:stretch/>
        </p:blipFill>
        <p:spPr>
          <a:xfrm>
            <a:off x="341012" y="2106460"/>
            <a:ext cx="634523" cy="671647"/>
          </a:xfrm>
          <a:prstGeom prst="rect">
            <a:avLst/>
          </a:prstGeom>
          <a:noFill/>
          <a:ln>
            <a:noFill/>
          </a:ln>
        </p:spPr>
      </p:pic>
      <p:pic>
        <p:nvPicPr>
          <p:cNvPr id="42" name="Google Shape;183;p8">
            <a:extLst>
              <a:ext uri="{FF2B5EF4-FFF2-40B4-BE49-F238E27FC236}">
                <a16:creationId xmlns:a16="http://schemas.microsoft.com/office/drawing/2014/main" id="{3599C511-AD3A-4566-9144-D8E3F884AEB6}"/>
              </a:ext>
            </a:extLst>
          </p:cNvPr>
          <p:cNvPicPr preferRelativeResize="0"/>
          <p:nvPr/>
        </p:nvPicPr>
        <p:blipFill rotWithShape="1">
          <a:blip r:embed="rId10">
            <a:alphaModFix/>
          </a:blip>
          <a:srcRect/>
          <a:stretch/>
        </p:blipFill>
        <p:spPr>
          <a:xfrm>
            <a:off x="4934630" y="2111476"/>
            <a:ext cx="634523" cy="671647"/>
          </a:xfrm>
          <a:prstGeom prst="rect">
            <a:avLst/>
          </a:prstGeom>
          <a:noFill/>
          <a:ln>
            <a:noFill/>
          </a:ln>
        </p:spPr>
      </p:pic>
      <p:sp>
        <p:nvSpPr>
          <p:cNvPr id="43" name="TextBox 42">
            <a:extLst>
              <a:ext uri="{FF2B5EF4-FFF2-40B4-BE49-F238E27FC236}">
                <a16:creationId xmlns:a16="http://schemas.microsoft.com/office/drawing/2014/main" id="{89B53BBE-87B4-4800-8314-254AE82ECAFA}"/>
              </a:ext>
            </a:extLst>
          </p:cNvPr>
          <p:cNvSpPr txBox="1"/>
          <p:nvPr/>
        </p:nvSpPr>
        <p:spPr>
          <a:xfrm>
            <a:off x="1000352" y="3731454"/>
            <a:ext cx="257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Il </a:t>
            </a:r>
            <a:r>
              <a:rPr kumimoji="0" lang="en-GB" sz="2800" b="1" i="0" u="none" strike="noStrike" kern="0" cap="none" spc="0" normalizeH="0" baseline="0" noProof="0" dirty="0" err="1">
                <a:ln>
                  <a:noFill/>
                </a:ln>
                <a:solidFill>
                  <a:srgbClr val="92D050"/>
                </a:solidFill>
                <a:effectLst/>
                <a:uLnTx/>
                <a:uFillTx/>
                <a:latin typeface="Century Gothic" panose="020B0502020202020204" pitchFamily="34" charset="0"/>
                <a:ea typeface="+mn-ea"/>
                <a:cs typeface="Arial"/>
                <a:sym typeface="Arial"/>
              </a:rPr>
              <a:t>est</a:t>
            </a: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là</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4" name="TextBox 43">
            <a:extLst>
              <a:ext uri="{FF2B5EF4-FFF2-40B4-BE49-F238E27FC236}">
                <a16:creationId xmlns:a16="http://schemas.microsoft.com/office/drawing/2014/main" id="{0DCB1B17-1AB4-4FBF-B047-CB0A30314570}"/>
              </a:ext>
            </a:extLst>
          </p:cNvPr>
          <p:cNvSpPr txBox="1"/>
          <p:nvPr/>
        </p:nvSpPr>
        <p:spPr>
          <a:xfrm>
            <a:off x="5638921" y="3731454"/>
            <a:ext cx="39101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Il </a:t>
            </a:r>
            <a:r>
              <a:rPr kumimoji="0" lang="en-GB" sz="2800" b="1" i="0" u="none" strike="noStrike" kern="0" cap="none" spc="0" normalizeH="0" baseline="0" noProof="0" dirty="0" err="1">
                <a:ln>
                  <a:noFill/>
                </a:ln>
                <a:solidFill>
                  <a:srgbClr val="92D050"/>
                </a:solidFill>
                <a:effectLst/>
                <a:uLnTx/>
                <a:uFillTx/>
                <a:latin typeface="Century Gothic" panose="020B0502020202020204" pitchFamily="34" charset="0"/>
                <a:ea typeface="+mn-ea"/>
                <a:cs typeface="Arial"/>
                <a:sym typeface="Arial"/>
              </a:rPr>
              <a:t>est</a:t>
            </a: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là</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45" name="TextBox 44">
            <a:extLst>
              <a:ext uri="{FF2B5EF4-FFF2-40B4-BE49-F238E27FC236}">
                <a16:creationId xmlns:a16="http://schemas.microsoft.com/office/drawing/2014/main" id="{A85B433D-2A48-417F-AF83-04DA03E0FD42}"/>
              </a:ext>
            </a:extLst>
          </p:cNvPr>
          <p:cNvSpPr txBox="1"/>
          <p:nvPr/>
        </p:nvSpPr>
        <p:spPr>
          <a:xfrm>
            <a:off x="5638921" y="4184318"/>
            <a:ext cx="3992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Is he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there?</a:t>
            </a:r>
          </a:p>
        </p:txBody>
      </p:sp>
      <p:sp>
        <p:nvSpPr>
          <p:cNvPr id="46" name="TextBox 45">
            <a:extLst>
              <a:ext uri="{FF2B5EF4-FFF2-40B4-BE49-F238E27FC236}">
                <a16:creationId xmlns:a16="http://schemas.microsoft.com/office/drawing/2014/main" id="{172448F2-EE40-4436-90CD-E144C8A6C050}"/>
              </a:ext>
            </a:extLst>
          </p:cNvPr>
          <p:cNvSpPr txBox="1"/>
          <p:nvPr/>
        </p:nvSpPr>
        <p:spPr>
          <a:xfrm>
            <a:off x="1000874" y="4200231"/>
            <a:ext cx="44960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He is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there. </a:t>
            </a:r>
          </a:p>
        </p:txBody>
      </p:sp>
      <p:pic>
        <p:nvPicPr>
          <p:cNvPr id="47" name="Google Shape;183;p8">
            <a:extLst>
              <a:ext uri="{FF2B5EF4-FFF2-40B4-BE49-F238E27FC236}">
                <a16:creationId xmlns:a16="http://schemas.microsoft.com/office/drawing/2014/main" id="{510AEA0D-8160-4FB1-8227-7F8F94D6789A}"/>
              </a:ext>
            </a:extLst>
          </p:cNvPr>
          <p:cNvPicPr preferRelativeResize="0"/>
          <p:nvPr/>
        </p:nvPicPr>
        <p:blipFill rotWithShape="1">
          <a:blip r:embed="rId10">
            <a:alphaModFix/>
          </a:blip>
          <a:srcRect/>
          <a:stretch/>
        </p:blipFill>
        <p:spPr>
          <a:xfrm>
            <a:off x="347769" y="4138056"/>
            <a:ext cx="634523" cy="671647"/>
          </a:xfrm>
          <a:prstGeom prst="rect">
            <a:avLst/>
          </a:prstGeom>
          <a:noFill/>
          <a:ln>
            <a:noFill/>
          </a:ln>
        </p:spPr>
      </p:pic>
      <p:pic>
        <p:nvPicPr>
          <p:cNvPr id="48" name="Google Shape;183;p8">
            <a:extLst>
              <a:ext uri="{FF2B5EF4-FFF2-40B4-BE49-F238E27FC236}">
                <a16:creationId xmlns:a16="http://schemas.microsoft.com/office/drawing/2014/main" id="{59A8D07F-0B23-4353-A34A-A941FB426722}"/>
              </a:ext>
            </a:extLst>
          </p:cNvPr>
          <p:cNvPicPr preferRelativeResize="0"/>
          <p:nvPr/>
        </p:nvPicPr>
        <p:blipFill rotWithShape="1">
          <a:blip r:embed="rId10">
            <a:alphaModFix/>
          </a:blip>
          <a:srcRect/>
          <a:stretch/>
        </p:blipFill>
        <p:spPr>
          <a:xfrm>
            <a:off x="4932348" y="4027629"/>
            <a:ext cx="634523" cy="671647"/>
          </a:xfrm>
          <a:prstGeom prst="rect">
            <a:avLst/>
          </a:prstGeom>
          <a:noFill/>
          <a:ln>
            <a:noFill/>
          </a:ln>
        </p:spPr>
      </p:pic>
      <p:sp>
        <p:nvSpPr>
          <p:cNvPr id="49" name="TextBox 48">
            <a:extLst>
              <a:ext uri="{FF2B5EF4-FFF2-40B4-BE49-F238E27FC236}">
                <a16:creationId xmlns:a16="http://schemas.microsoft.com/office/drawing/2014/main" id="{D5382A2D-0D3E-46A5-B6C7-63FF02A04CD8}"/>
              </a:ext>
            </a:extLst>
          </p:cNvPr>
          <p:cNvSpPr txBox="1"/>
          <p:nvPr/>
        </p:nvSpPr>
        <p:spPr>
          <a:xfrm>
            <a:off x="227211" y="3099377"/>
            <a:ext cx="46917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To say </a:t>
            </a:r>
            <a:r>
              <a:rPr kumimoji="0" lang="en-GB" sz="2800" b="0" i="1"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he is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use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il</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est.</a:t>
            </a:r>
          </a:p>
        </p:txBody>
      </p:sp>
      <p:sp>
        <p:nvSpPr>
          <p:cNvPr id="50" name="TextBox 49">
            <a:extLst>
              <a:ext uri="{FF2B5EF4-FFF2-40B4-BE49-F238E27FC236}">
                <a16:creationId xmlns:a16="http://schemas.microsoft.com/office/drawing/2014/main" id="{BD7B8775-7A90-4D85-900D-71EF048ADD4B}"/>
              </a:ext>
            </a:extLst>
          </p:cNvPr>
          <p:cNvSpPr txBox="1"/>
          <p:nvPr/>
        </p:nvSpPr>
        <p:spPr>
          <a:xfrm>
            <a:off x="266925" y="5074748"/>
            <a:ext cx="46917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To say s</a:t>
            </a:r>
            <a:r>
              <a:rPr kumimoji="0" lang="en-GB" sz="2800" b="0" i="1"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he is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use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elle</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est.</a:t>
            </a:r>
          </a:p>
        </p:txBody>
      </p:sp>
      <p:sp>
        <p:nvSpPr>
          <p:cNvPr id="51" name="TextBox 50">
            <a:extLst>
              <a:ext uri="{FF2B5EF4-FFF2-40B4-BE49-F238E27FC236}">
                <a16:creationId xmlns:a16="http://schemas.microsoft.com/office/drawing/2014/main" id="{D6A6BFA5-D99E-4F2F-8F27-F2CE77DE5B98}"/>
              </a:ext>
            </a:extLst>
          </p:cNvPr>
          <p:cNvSpPr txBox="1"/>
          <p:nvPr/>
        </p:nvSpPr>
        <p:spPr>
          <a:xfrm>
            <a:off x="1043398" y="5771192"/>
            <a:ext cx="39101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Elle </a:t>
            </a:r>
            <a:r>
              <a:rPr kumimoji="0" lang="en-GB" sz="2800" b="1" i="0" u="none" strike="noStrike" kern="0" cap="none" spc="0" normalizeH="0" baseline="0" noProof="0" dirty="0" err="1">
                <a:ln>
                  <a:noFill/>
                </a:ln>
                <a:solidFill>
                  <a:srgbClr val="92D050"/>
                </a:solidFill>
                <a:effectLst/>
                <a:uLnTx/>
                <a:uFillTx/>
                <a:latin typeface="Century Gothic" panose="020B0502020202020204" pitchFamily="34" charset="0"/>
                <a:ea typeface="+mn-ea"/>
                <a:cs typeface="Arial"/>
                <a:sym typeface="Arial"/>
              </a:rPr>
              <a:t>est</a:t>
            </a: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là</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52" name="TextBox 51">
            <a:extLst>
              <a:ext uri="{FF2B5EF4-FFF2-40B4-BE49-F238E27FC236}">
                <a16:creationId xmlns:a16="http://schemas.microsoft.com/office/drawing/2014/main" id="{97795CCF-3F37-43DC-9EB3-38B848873A93}"/>
              </a:ext>
            </a:extLst>
          </p:cNvPr>
          <p:cNvSpPr txBox="1"/>
          <p:nvPr/>
        </p:nvSpPr>
        <p:spPr>
          <a:xfrm>
            <a:off x="987384" y="6269615"/>
            <a:ext cx="44960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She is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there. </a:t>
            </a:r>
          </a:p>
        </p:txBody>
      </p:sp>
      <p:pic>
        <p:nvPicPr>
          <p:cNvPr id="53" name="Google Shape;183;p8">
            <a:extLst>
              <a:ext uri="{FF2B5EF4-FFF2-40B4-BE49-F238E27FC236}">
                <a16:creationId xmlns:a16="http://schemas.microsoft.com/office/drawing/2014/main" id="{256796B5-4A18-4920-875B-807FE5EE3875}"/>
              </a:ext>
            </a:extLst>
          </p:cNvPr>
          <p:cNvPicPr preferRelativeResize="0"/>
          <p:nvPr/>
        </p:nvPicPr>
        <p:blipFill rotWithShape="1">
          <a:blip r:embed="rId10">
            <a:alphaModFix/>
          </a:blip>
          <a:srcRect/>
          <a:stretch/>
        </p:blipFill>
        <p:spPr>
          <a:xfrm>
            <a:off x="393584" y="6121188"/>
            <a:ext cx="634523" cy="671647"/>
          </a:xfrm>
          <a:prstGeom prst="rect">
            <a:avLst/>
          </a:prstGeom>
          <a:noFill/>
          <a:ln>
            <a:noFill/>
          </a:ln>
        </p:spPr>
      </p:pic>
      <p:sp>
        <p:nvSpPr>
          <p:cNvPr id="54" name="TextBox 53">
            <a:extLst>
              <a:ext uri="{FF2B5EF4-FFF2-40B4-BE49-F238E27FC236}">
                <a16:creationId xmlns:a16="http://schemas.microsoft.com/office/drawing/2014/main" id="{6A67982D-B969-4A84-861A-79102EE14786}"/>
              </a:ext>
            </a:extLst>
          </p:cNvPr>
          <p:cNvSpPr txBox="1"/>
          <p:nvPr/>
        </p:nvSpPr>
        <p:spPr>
          <a:xfrm>
            <a:off x="5611230" y="5830454"/>
            <a:ext cx="39101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Elle </a:t>
            </a:r>
            <a:r>
              <a:rPr kumimoji="0" lang="en-GB" sz="2800" b="1" i="0" u="none" strike="noStrike" kern="0" cap="none" spc="0" normalizeH="0" baseline="0" noProof="0" dirty="0" err="1">
                <a:ln>
                  <a:noFill/>
                </a:ln>
                <a:solidFill>
                  <a:srgbClr val="92D050"/>
                </a:solidFill>
                <a:effectLst/>
                <a:uLnTx/>
                <a:uFillTx/>
                <a:latin typeface="Century Gothic" panose="020B0502020202020204" pitchFamily="34" charset="0"/>
                <a:ea typeface="+mn-ea"/>
                <a:cs typeface="Arial"/>
                <a:sym typeface="Arial"/>
              </a:rPr>
              <a:t>est</a:t>
            </a: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là</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55" name="TextBox 54">
            <a:extLst>
              <a:ext uri="{FF2B5EF4-FFF2-40B4-BE49-F238E27FC236}">
                <a16:creationId xmlns:a16="http://schemas.microsoft.com/office/drawing/2014/main" id="{0EEB481B-B827-4BF8-9B10-523CD1F10EF8}"/>
              </a:ext>
            </a:extLst>
          </p:cNvPr>
          <p:cNvSpPr txBox="1"/>
          <p:nvPr/>
        </p:nvSpPr>
        <p:spPr>
          <a:xfrm>
            <a:off x="5611230" y="6283318"/>
            <a:ext cx="3992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Is she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there?</a:t>
            </a:r>
          </a:p>
        </p:txBody>
      </p:sp>
      <p:pic>
        <p:nvPicPr>
          <p:cNvPr id="56" name="Google Shape;183;p8">
            <a:extLst>
              <a:ext uri="{FF2B5EF4-FFF2-40B4-BE49-F238E27FC236}">
                <a16:creationId xmlns:a16="http://schemas.microsoft.com/office/drawing/2014/main" id="{49E4ABC5-4D5E-4B28-8E5E-CE060A5ABCC3}"/>
              </a:ext>
            </a:extLst>
          </p:cNvPr>
          <p:cNvPicPr preferRelativeResize="0"/>
          <p:nvPr/>
        </p:nvPicPr>
        <p:blipFill rotWithShape="1">
          <a:blip r:embed="rId10">
            <a:alphaModFix/>
          </a:blip>
          <a:srcRect/>
          <a:stretch/>
        </p:blipFill>
        <p:spPr>
          <a:xfrm>
            <a:off x="4904657" y="6126629"/>
            <a:ext cx="634523" cy="671647"/>
          </a:xfrm>
          <a:prstGeom prst="rect">
            <a:avLst/>
          </a:prstGeom>
          <a:noFill/>
          <a:ln>
            <a:noFill/>
          </a:ln>
        </p:spPr>
      </p:pic>
    </p:spTree>
    <p:extLst>
      <p:ext uri="{BB962C8B-B14F-4D97-AF65-F5344CB8AC3E}">
        <p14:creationId xmlns:p14="http://schemas.microsoft.com/office/powerpoint/2010/main" val="88486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Je suis ic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Je suis ici _.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Il est là.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Il est là _.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Elle est là.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8" name="Elle est là _.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animBg="1"/>
      <p:bldP spid="25" grpId="0"/>
      <p:bldP spid="26" grpId="0"/>
      <p:bldP spid="27" grpId="0"/>
      <p:bldP spid="40" grpId="0"/>
      <p:bldP spid="43" grpId="0"/>
      <p:bldP spid="44" grpId="0"/>
      <p:bldP spid="45" grpId="0"/>
      <p:bldP spid="46" grpId="0"/>
      <p:bldP spid="49" grpId="0"/>
      <p:bldP spid="50" grpId="0"/>
      <p:bldP spid="51" grpId="0"/>
      <p:bldP spid="52" grpId="0"/>
      <p:bldP spid="54" grpId="0"/>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6FB9950E-25D0-4910-B142-EC7A4588EB49}"/>
              </a:ext>
            </a:extLst>
          </p:cNvPr>
          <p:cNvGraphicFramePr>
            <a:graphicFrameLocks noGrp="1"/>
          </p:cNvGraphicFramePr>
          <p:nvPr/>
        </p:nvGraphicFramePr>
        <p:xfrm>
          <a:off x="606996" y="924815"/>
          <a:ext cx="9857804" cy="5205240"/>
        </p:xfrm>
        <a:graphic>
          <a:graphicData uri="http://schemas.openxmlformats.org/drawingml/2006/table">
            <a:tbl>
              <a:tblPr firstRow="1" bandRow="1">
                <a:tableStyleId>{5940675A-B579-460E-94D1-54222C63F5DA}</a:tableStyleId>
              </a:tblPr>
              <a:tblGrid>
                <a:gridCol w="4928902">
                  <a:extLst>
                    <a:ext uri="{9D8B030D-6E8A-4147-A177-3AD203B41FA5}">
                      <a16:colId xmlns:a16="http://schemas.microsoft.com/office/drawing/2014/main" val="2638492904"/>
                    </a:ext>
                  </a:extLst>
                </a:gridCol>
                <a:gridCol w="4928902">
                  <a:extLst>
                    <a:ext uri="{9D8B030D-6E8A-4147-A177-3AD203B41FA5}">
                      <a16:colId xmlns:a16="http://schemas.microsoft.com/office/drawing/2014/main" val="277972431"/>
                    </a:ext>
                  </a:extLst>
                </a:gridCol>
              </a:tblGrid>
              <a:tr h="1301310">
                <a:tc>
                  <a:txBody>
                    <a:bodyPr/>
                    <a:lstStyle/>
                    <a:p>
                      <a:endParaRPr lang="en-GB" dirty="0"/>
                    </a:p>
                  </a:txBody>
                  <a:tcPr anchor="ctr"/>
                </a:tc>
                <a:tc>
                  <a:txBody>
                    <a:bodyPr/>
                    <a:lstStyle/>
                    <a:p>
                      <a:endParaRPr lang="en-GB"/>
                    </a:p>
                  </a:txBody>
                  <a:tcPr anchor="ctr"/>
                </a:tc>
                <a:extLst>
                  <a:ext uri="{0D108BD9-81ED-4DB2-BD59-A6C34878D82A}">
                    <a16:rowId xmlns:a16="http://schemas.microsoft.com/office/drawing/2014/main" val="1790066607"/>
                  </a:ext>
                </a:extLst>
              </a:tr>
              <a:tr h="1301310">
                <a:tc>
                  <a:txBody>
                    <a:bodyPr/>
                    <a:lstStyle/>
                    <a:p>
                      <a:endParaRPr lang="en-GB"/>
                    </a:p>
                  </a:txBody>
                  <a:tcPr anchor="ctr"/>
                </a:tc>
                <a:tc>
                  <a:txBody>
                    <a:bodyPr/>
                    <a:lstStyle/>
                    <a:p>
                      <a:endParaRPr lang="en-GB"/>
                    </a:p>
                  </a:txBody>
                  <a:tcPr anchor="ctr"/>
                </a:tc>
                <a:extLst>
                  <a:ext uri="{0D108BD9-81ED-4DB2-BD59-A6C34878D82A}">
                    <a16:rowId xmlns:a16="http://schemas.microsoft.com/office/drawing/2014/main" val="715275461"/>
                  </a:ext>
                </a:extLst>
              </a:tr>
              <a:tr h="1301310">
                <a:tc>
                  <a:txBody>
                    <a:bodyPr/>
                    <a:lstStyle/>
                    <a:p>
                      <a:endParaRPr lang="en-GB"/>
                    </a:p>
                  </a:txBody>
                  <a:tcPr anchor="ctr"/>
                </a:tc>
                <a:tc>
                  <a:txBody>
                    <a:bodyPr/>
                    <a:lstStyle/>
                    <a:p>
                      <a:endParaRPr lang="en-GB"/>
                    </a:p>
                  </a:txBody>
                  <a:tcPr anchor="ctr"/>
                </a:tc>
                <a:extLst>
                  <a:ext uri="{0D108BD9-81ED-4DB2-BD59-A6C34878D82A}">
                    <a16:rowId xmlns:a16="http://schemas.microsoft.com/office/drawing/2014/main" val="1587476290"/>
                  </a:ext>
                </a:extLst>
              </a:tr>
              <a:tr h="1301310">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741725685"/>
                  </a:ext>
                </a:extLst>
              </a:tr>
            </a:tbl>
          </a:graphicData>
        </a:graphic>
      </p:graphicFrame>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9857804" cy="508891"/>
          </a:xfrm>
        </p:spPr>
        <p:txBody>
          <a:bodyPr>
            <a:norm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 </a:t>
            </a:r>
            <a:r>
              <a:rPr lang="es-AR" sz="3200" b="1" dirty="0" err="1">
                <a:solidFill>
                  <a:srgbClr val="002060"/>
                </a:solidFill>
                <a:latin typeface="Century Gothic" panose="020B0502020202020204" pitchFamily="34" charset="0"/>
                <a:cs typeface="Arial"/>
                <a:sym typeface="Arial"/>
              </a:rPr>
              <a:t>Question</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ou</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phrase</a:t>
            </a:r>
            <a:r>
              <a:rPr lang="es-AR" sz="3200" b="1" dirty="0">
                <a:solidFill>
                  <a:srgbClr val="002060"/>
                </a:solidFill>
                <a:latin typeface="Century Gothic" panose="020B0502020202020204" pitchFamily="34" charset="0"/>
                <a:cs typeface="Arial"/>
                <a:sym typeface="Arial"/>
              </a:rPr>
              <a:t>?</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oogle Shape;183;p8">
            <a:extLst>
              <a:ext uri="{FF2B5EF4-FFF2-40B4-BE49-F238E27FC236}">
                <a16:creationId xmlns:a16="http://schemas.microsoft.com/office/drawing/2014/main" id="{424BD394-71E3-4BD3-9E4A-01CCDE1DB302}"/>
              </a:ext>
            </a:extLst>
          </p:cNvPr>
          <p:cNvPicPr preferRelativeResize="0"/>
          <p:nvPr/>
        </p:nvPicPr>
        <p:blipFill rotWithShape="1">
          <a:blip r:embed="rId4">
            <a:alphaModFix/>
          </a:blip>
          <a:srcRect/>
          <a:stretch/>
        </p:blipFill>
        <p:spPr>
          <a:xfrm>
            <a:off x="4199473" y="1209968"/>
            <a:ext cx="827028" cy="825860"/>
          </a:xfrm>
          <a:prstGeom prst="rect">
            <a:avLst/>
          </a:prstGeom>
          <a:noFill/>
          <a:ln>
            <a:noFill/>
          </a:ln>
        </p:spPr>
      </p:pic>
      <p:sp>
        <p:nvSpPr>
          <p:cNvPr id="5" name="Oval 4">
            <a:extLst>
              <a:ext uri="{FF2B5EF4-FFF2-40B4-BE49-F238E27FC236}">
                <a16:creationId xmlns:a16="http://schemas.microsoft.com/office/drawing/2014/main" id="{B14E81DF-AA4F-4BA8-A674-FF9AE56AB273}"/>
              </a:ext>
            </a:extLst>
          </p:cNvPr>
          <p:cNvSpPr/>
          <p:nvPr/>
        </p:nvSpPr>
        <p:spPr>
          <a:xfrm>
            <a:off x="339097" y="1374044"/>
            <a:ext cx="521370" cy="508891"/>
          </a:xfrm>
          <a:prstGeom prst="ellipse">
            <a:avLst/>
          </a:prstGeom>
          <a:solidFill>
            <a:schemeClr val="accent4">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6" name="TextBox 5">
            <a:extLst>
              <a:ext uri="{FF2B5EF4-FFF2-40B4-BE49-F238E27FC236}">
                <a16:creationId xmlns:a16="http://schemas.microsoft.com/office/drawing/2014/main" id="{54F81217-2DEA-49A3-802F-19B9F36A7FDB}"/>
              </a:ext>
            </a:extLst>
          </p:cNvPr>
          <p:cNvSpPr txBox="1"/>
          <p:nvPr/>
        </p:nvSpPr>
        <p:spPr>
          <a:xfrm>
            <a:off x="1690832" y="1361288"/>
            <a:ext cx="3541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calme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0A021E24-C0AF-484A-9F0A-FEF00EBE99AE}"/>
              </a:ext>
            </a:extLst>
          </p:cNvPr>
          <p:cNvSpPr txBox="1"/>
          <p:nvPr/>
        </p:nvSpPr>
        <p:spPr>
          <a:xfrm>
            <a:off x="1690832" y="2605230"/>
            <a:ext cx="3541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intelligent</a:t>
            </a:r>
          </a:p>
        </p:txBody>
      </p:sp>
      <p:sp>
        <p:nvSpPr>
          <p:cNvPr id="21" name="TextBox 20">
            <a:extLst>
              <a:ext uri="{FF2B5EF4-FFF2-40B4-BE49-F238E27FC236}">
                <a16:creationId xmlns:a16="http://schemas.microsoft.com/office/drawing/2014/main" id="{62AB24B8-FF10-49AF-9E44-E043401CF725}"/>
              </a:ext>
            </a:extLst>
          </p:cNvPr>
          <p:cNvSpPr txBox="1"/>
          <p:nvPr/>
        </p:nvSpPr>
        <p:spPr>
          <a:xfrm>
            <a:off x="1690833" y="3944878"/>
            <a:ext cx="29142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malade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BB876922-F2F6-48A5-BFDD-F49415BE518F}"/>
              </a:ext>
            </a:extLst>
          </p:cNvPr>
          <p:cNvSpPr txBox="1"/>
          <p:nvPr/>
        </p:nvSpPr>
        <p:spPr>
          <a:xfrm>
            <a:off x="1627360" y="5235102"/>
            <a:ext cx="3541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grande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673AEB0E-28E1-4451-A3E6-D838A354C6B2}"/>
              </a:ext>
            </a:extLst>
          </p:cNvPr>
          <p:cNvSpPr txBox="1"/>
          <p:nvPr/>
        </p:nvSpPr>
        <p:spPr>
          <a:xfrm>
            <a:off x="6736872" y="1304179"/>
            <a:ext cx="3541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méchante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332898B0-6EA1-47C6-9C75-6489F38A2074}"/>
              </a:ext>
            </a:extLst>
          </p:cNvPr>
          <p:cNvSpPr txBox="1"/>
          <p:nvPr/>
        </p:nvSpPr>
        <p:spPr>
          <a:xfrm>
            <a:off x="6795280" y="2513849"/>
            <a:ext cx="3541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triste</a:t>
            </a:r>
          </a:p>
        </p:txBody>
      </p:sp>
      <p:sp>
        <p:nvSpPr>
          <p:cNvPr id="25" name="TextBox 24">
            <a:extLst>
              <a:ext uri="{FF2B5EF4-FFF2-40B4-BE49-F238E27FC236}">
                <a16:creationId xmlns:a16="http://schemas.microsoft.com/office/drawing/2014/main" id="{94268E0F-00D0-4D0A-AD24-36D1997511FF}"/>
              </a:ext>
            </a:extLst>
          </p:cNvPr>
          <p:cNvSpPr txBox="1"/>
          <p:nvPr/>
        </p:nvSpPr>
        <p:spPr>
          <a:xfrm>
            <a:off x="6799541" y="3959897"/>
            <a:ext cx="3541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amusante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BF601F37-D67F-4654-A1E7-F7E34A7C851A}"/>
              </a:ext>
            </a:extLst>
          </p:cNvPr>
          <p:cNvSpPr txBox="1"/>
          <p:nvPr/>
        </p:nvSpPr>
        <p:spPr>
          <a:xfrm>
            <a:off x="6739611" y="5222294"/>
            <a:ext cx="3541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petite</a:t>
            </a:r>
          </a:p>
        </p:txBody>
      </p:sp>
      <p:sp>
        <p:nvSpPr>
          <p:cNvPr id="27" name="Oval 26">
            <a:extLst>
              <a:ext uri="{FF2B5EF4-FFF2-40B4-BE49-F238E27FC236}">
                <a16:creationId xmlns:a16="http://schemas.microsoft.com/office/drawing/2014/main" id="{EB243DF2-55C5-4E57-9DF4-16AD771248CF}"/>
              </a:ext>
            </a:extLst>
          </p:cNvPr>
          <p:cNvSpPr/>
          <p:nvPr/>
        </p:nvSpPr>
        <p:spPr>
          <a:xfrm>
            <a:off x="4550734" y="4244365"/>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8" name="Google Shape;183;p8">
            <a:extLst>
              <a:ext uri="{FF2B5EF4-FFF2-40B4-BE49-F238E27FC236}">
                <a16:creationId xmlns:a16="http://schemas.microsoft.com/office/drawing/2014/main" id="{77EE1925-1C70-4908-823C-ACF47CCD4A82}"/>
              </a:ext>
            </a:extLst>
          </p:cNvPr>
          <p:cNvPicPr preferRelativeResize="0"/>
          <p:nvPr/>
        </p:nvPicPr>
        <p:blipFill rotWithShape="1">
          <a:blip r:embed="rId4">
            <a:alphaModFix/>
          </a:blip>
          <a:srcRect/>
          <a:stretch/>
        </p:blipFill>
        <p:spPr>
          <a:xfrm>
            <a:off x="4269110" y="2500192"/>
            <a:ext cx="827028" cy="825860"/>
          </a:xfrm>
          <a:prstGeom prst="rect">
            <a:avLst/>
          </a:prstGeom>
          <a:noFill/>
          <a:ln>
            <a:noFill/>
          </a:ln>
        </p:spPr>
      </p:pic>
      <p:pic>
        <p:nvPicPr>
          <p:cNvPr id="29" name="Google Shape;183;p8">
            <a:extLst>
              <a:ext uri="{FF2B5EF4-FFF2-40B4-BE49-F238E27FC236}">
                <a16:creationId xmlns:a16="http://schemas.microsoft.com/office/drawing/2014/main" id="{E14CBCE3-1689-446D-BEAA-5865CDC93D72}"/>
              </a:ext>
            </a:extLst>
          </p:cNvPr>
          <p:cNvPicPr preferRelativeResize="0"/>
          <p:nvPr/>
        </p:nvPicPr>
        <p:blipFill rotWithShape="1">
          <a:blip r:embed="rId4">
            <a:alphaModFix/>
          </a:blip>
          <a:srcRect/>
          <a:stretch/>
        </p:blipFill>
        <p:spPr>
          <a:xfrm>
            <a:off x="4232914" y="5107325"/>
            <a:ext cx="827028" cy="825860"/>
          </a:xfrm>
          <a:prstGeom prst="rect">
            <a:avLst/>
          </a:prstGeom>
          <a:noFill/>
          <a:ln>
            <a:noFill/>
          </a:ln>
        </p:spPr>
      </p:pic>
      <p:sp>
        <p:nvSpPr>
          <p:cNvPr id="30" name="Oval 29">
            <a:extLst>
              <a:ext uri="{FF2B5EF4-FFF2-40B4-BE49-F238E27FC236}">
                <a16:creationId xmlns:a16="http://schemas.microsoft.com/office/drawing/2014/main" id="{8C486818-71FD-4618-B2AB-8342C586A902}"/>
              </a:ext>
            </a:extLst>
          </p:cNvPr>
          <p:cNvSpPr/>
          <p:nvPr/>
        </p:nvSpPr>
        <p:spPr>
          <a:xfrm>
            <a:off x="9986428" y="1600038"/>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Oval 30">
            <a:extLst>
              <a:ext uri="{FF2B5EF4-FFF2-40B4-BE49-F238E27FC236}">
                <a16:creationId xmlns:a16="http://schemas.microsoft.com/office/drawing/2014/main" id="{839921B0-1B52-4F34-8E87-193E339A4C10}"/>
              </a:ext>
            </a:extLst>
          </p:cNvPr>
          <p:cNvSpPr/>
          <p:nvPr/>
        </p:nvSpPr>
        <p:spPr>
          <a:xfrm>
            <a:off x="9932239" y="2819717"/>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Oval 31">
            <a:extLst>
              <a:ext uri="{FF2B5EF4-FFF2-40B4-BE49-F238E27FC236}">
                <a16:creationId xmlns:a16="http://schemas.microsoft.com/office/drawing/2014/main" id="{40C3DDDE-39BB-42DC-8776-60E37846232A}"/>
              </a:ext>
            </a:extLst>
          </p:cNvPr>
          <p:cNvSpPr/>
          <p:nvPr/>
        </p:nvSpPr>
        <p:spPr>
          <a:xfrm>
            <a:off x="10010974" y="4244365"/>
            <a:ext cx="45719" cy="4571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3" name="Google Shape;183;p8">
            <a:extLst>
              <a:ext uri="{FF2B5EF4-FFF2-40B4-BE49-F238E27FC236}">
                <a16:creationId xmlns:a16="http://schemas.microsoft.com/office/drawing/2014/main" id="{A02518AF-54AB-4973-981D-299D13DD652B}"/>
              </a:ext>
            </a:extLst>
          </p:cNvPr>
          <p:cNvPicPr preferRelativeResize="0"/>
          <p:nvPr/>
        </p:nvPicPr>
        <p:blipFill rotWithShape="1">
          <a:blip r:embed="rId4">
            <a:alphaModFix/>
          </a:blip>
          <a:srcRect/>
          <a:stretch/>
        </p:blipFill>
        <p:spPr>
          <a:xfrm>
            <a:off x="9518015" y="5107325"/>
            <a:ext cx="827028" cy="825860"/>
          </a:xfrm>
          <a:prstGeom prst="rect">
            <a:avLst/>
          </a:prstGeom>
          <a:noFill/>
          <a:ln>
            <a:noFill/>
          </a:ln>
        </p:spPr>
      </p:pic>
      <p:sp>
        <p:nvSpPr>
          <p:cNvPr id="34" name="Oval 33">
            <a:extLst>
              <a:ext uri="{FF2B5EF4-FFF2-40B4-BE49-F238E27FC236}">
                <a16:creationId xmlns:a16="http://schemas.microsoft.com/office/drawing/2014/main" id="{D081E975-81FC-49B0-8508-FF90BACF178E}"/>
              </a:ext>
            </a:extLst>
          </p:cNvPr>
          <p:cNvSpPr/>
          <p:nvPr/>
        </p:nvSpPr>
        <p:spPr>
          <a:xfrm>
            <a:off x="345341" y="2565271"/>
            <a:ext cx="521370" cy="508891"/>
          </a:xfrm>
          <a:prstGeom prst="ellipse">
            <a:avLst/>
          </a:prstGeom>
          <a:solidFill>
            <a:schemeClr val="accent4">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35" name="Oval 34">
            <a:extLst>
              <a:ext uri="{FF2B5EF4-FFF2-40B4-BE49-F238E27FC236}">
                <a16:creationId xmlns:a16="http://schemas.microsoft.com/office/drawing/2014/main" id="{A4A494F1-F8A3-4712-AF0F-102290326FBF}"/>
              </a:ext>
            </a:extLst>
          </p:cNvPr>
          <p:cNvSpPr/>
          <p:nvPr/>
        </p:nvSpPr>
        <p:spPr>
          <a:xfrm>
            <a:off x="320676" y="3970271"/>
            <a:ext cx="521370" cy="508891"/>
          </a:xfrm>
          <a:prstGeom prst="ellipse">
            <a:avLst/>
          </a:prstGeom>
          <a:solidFill>
            <a:schemeClr val="accent4">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36" name="Oval 35">
            <a:extLst>
              <a:ext uri="{FF2B5EF4-FFF2-40B4-BE49-F238E27FC236}">
                <a16:creationId xmlns:a16="http://schemas.microsoft.com/office/drawing/2014/main" id="{9F6879DC-0FD7-4EF4-BC3E-BBEBB9DFA878}"/>
              </a:ext>
            </a:extLst>
          </p:cNvPr>
          <p:cNvSpPr/>
          <p:nvPr/>
        </p:nvSpPr>
        <p:spPr>
          <a:xfrm>
            <a:off x="326920" y="5161498"/>
            <a:ext cx="521370" cy="508891"/>
          </a:xfrm>
          <a:prstGeom prst="ellipse">
            <a:avLst/>
          </a:prstGeom>
          <a:solidFill>
            <a:schemeClr val="accent4">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37" name="Oval 36">
            <a:extLst>
              <a:ext uri="{FF2B5EF4-FFF2-40B4-BE49-F238E27FC236}">
                <a16:creationId xmlns:a16="http://schemas.microsoft.com/office/drawing/2014/main" id="{8951C589-7B3C-41CC-AF82-924926EDBA62}"/>
              </a:ext>
            </a:extLst>
          </p:cNvPr>
          <p:cNvSpPr/>
          <p:nvPr/>
        </p:nvSpPr>
        <p:spPr>
          <a:xfrm>
            <a:off x="5350261" y="1374044"/>
            <a:ext cx="521370" cy="508891"/>
          </a:xfrm>
          <a:prstGeom prst="ellipse">
            <a:avLst/>
          </a:prstGeom>
          <a:solidFill>
            <a:schemeClr val="accent4">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39" name="Oval 38">
            <a:extLst>
              <a:ext uri="{FF2B5EF4-FFF2-40B4-BE49-F238E27FC236}">
                <a16:creationId xmlns:a16="http://schemas.microsoft.com/office/drawing/2014/main" id="{510ACA7B-6F62-4384-8736-363E8C0B25E0}"/>
              </a:ext>
            </a:extLst>
          </p:cNvPr>
          <p:cNvSpPr/>
          <p:nvPr/>
        </p:nvSpPr>
        <p:spPr>
          <a:xfrm>
            <a:off x="5356505" y="2565271"/>
            <a:ext cx="521370" cy="508891"/>
          </a:xfrm>
          <a:prstGeom prst="ellipse">
            <a:avLst/>
          </a:prstGeom>
          <a:solidFill>
            <a:schemeClr val="accent4">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40" name="Oval 39">
            <a:extLst>
              <a:ext uri="{FF2B5EF4-FFF2-40B4-BE49-F238E27FC236}">
                <a16:creationId xmlns:a16="http://schemas.microsoft.com/office/drawing/2014/main" id="{E334EA8F-756A-4F41-B257-D9E26E13A897}"/>
              </a:ext>
            </a:extLst>
          </p:cNvPr>
          <p:cNvSpPr/>
          <p:nvPr/>
        </p:nvSpPr>
        <p:spPr>
          <a:xfrm>
            <a:off x="5331840" y="3970271"/>
            <a:ext cx="521370" cy="508891"/>
          </a:xfrm>
          <a:prstGeom prst="ellipse">
            <a:avLst/>
          </a:prstGeom>
          <a:solidFill>
            <a:schemeClr val="accent4">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49" name="Oval 48">
            <a:extLst>
              <a:ext uri="{FF2B5EF4-FFF2-40B4-BE49-F238E27FC236}">
                <a16:creationId xmlns:a16="http://schemas.microsoft.com/office/drawing/2014/main" id="{00B72E58-B800-45C9-8299-812EDD8D4D20}"/>
              </a:ext>
            </a:extLst>
          </p:cNvPr>
          <p:cNvSpPr/>
          <p:nvPr/>
        </p:nvSpPr>
        <p:spPr>
          <a:xfrm>
            <a:off x="5338084" y="5161498"/>
            <a:ext cx="521370" cy="508891"/>
          </a:xfrm>
          <a:prstGeom prst="ellipse">
            <a:avLst/>
          </a:prstGeom>
          <a:solidFill>
            <a:schemeClr val="accent4">
              <a:lumMod val="75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8</a:t>
            </a:r>
          </a:p>
        </p:txBody>
      </p:sp>
      <p:pic>
        <p:nvPicPr>
          <p:cNvPr id="51" name="Picture 50">
            <a:extLst>
              <a:ext uri="{FF2B5EF4-FFF2-40B4-BE49-F238E27FC236}">
                <a16:creationId xmlns:a16="http://schemas.microsoft.com/office/drawing/2014/main" id="{90BBE31E-76EC-45BE-ADA0-E7D0D1820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066" y="3893867"/>
            <a:ext cx="734294" cy="598209"/>
          </a:xfrm>
          <a:prstGeom prst="rect">
            <a:avLst/>
          </a:prstGeom>
        </p:spPr>
      </p:pic>
      <p:pic>
        <p:nvPicPr>
          <p:cNvPr id="52" name="Picture 51" descr="A picture containing circle&#10;&#10;Description automatically generated">
            <a:extLst>
              <a:ext uri="{FF2B5EF4-FFF2-40B4-BE49-F238E27FC236}">
                <a16:creationId xmlns:a16="http://schemas.microsoft.com/office/drawing/2014/main" id="{72F11040-F2D7-46E4-81F3-F2AD24D008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290" y="1319956"/>
            <a:ext cx="1030862" cy="662428"/>
          </a:xfrm>
          <a:prstGeom prst="rect">
            <a:avLst/>
          </a:prstGeom>
        </p:spPr>
      </p:pic>
      <p:pic>
        <p:nvPicPr>
          <p:cNvPr id="53" name="Picture 52" descr="Logo&#10;&#10;Description automatically generated">
            <a:extLst>
              <a:ext uri="{FF2B5EF4-FFF2-40B4-BE49-F238E27FC236}">
                <a16:creationId xmlns:a16="http://schemas.microsoft.com/office/drawing/2014/main" id="{06AD0EE1-8C8B-447B-9C94-BC3E01A69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7558" y="3915754"/>
            <a:ext cx="702953" cy="598209"/>
          </a:xfrm>
          <a:prstGeom prst="rect">
            <a:avLst/>
          </a:prstGeom>
        </p:spPr>
      </p:pic>
      <p:pic>
        <p:nvPicPr>
          <p:cNvPr id="54" name="Picture 53" descr="Logo&#10;&#10;Description automatically generated">
            <a:extLst>
              <a:ext uri="{FF2B5EF4-FFF2-40B4-BE49-F238E27FC236}">
                <a16:creationId xmlns:a16="http://schemas.microsoft.com/office/drawing/2014/main" id="{7FC54752-6D04-4A13-A817-B47C204EE961}"/>
              </a:ext>
            </a:extLst>
          </p:cNvPr>
          <p:cNvPicPr>
            <a:picLocks noChangeAspect="1"/>
          </p:cNvPicPr>
          <p:nvPr/>
        </p:nvPicPr>
        <p:blipFill>
          <a:blip r:embed="rId8"/>
          <a:stretch>
            <a:fillRect/>
          </a:stretch>
        </p:blipFill>
        <p:spPr>
          <a:xfrm>
            <a:off x="781181" y="5095894"/>
            <a:ext cx="895646" cy="714582"/>
          </a:xfrm>
          <a:prstGeom prst="rect">
            <a:avLst/>
          </a:prstGeom>
        </p:spPr>
      </p:pic>
      <p:pic>
        <p:nvPicPr>
          <p:cNvPr id="55" name="Picture 54">
            <a:extLst>
              <a:ext uri="{FF2B5EF4-FFF2-40B4-BE49-F238E27FC236}">
                <a16:creationId xmlns:a16="http://schemas.microsoft.com/office/drawing/2014/main" id="{9EC1078B-F531-49F6-AD5E-9B7D61D2247A}"/>
              </a:ext>
            </a:extLst>
          </p:cNvPr>
          <p:cNvPicPr>
            <a:picLocks noChangeAspect="1"/>
          </p:cNvPicPr>
          <p:nvPr/>
        </p:nvPicPr>
        <p:blipFill>
          <a:blip r:embed="rId9"/>
          <a:stretch>
            <a:fillRect/>
          </a:stretch>
        </p:blipFill>
        <p:spPr>
          <a:xfrm>
            <a:off x="5997558" y="5144540"/>
            <a:ext cx="897908" cy="788645"/>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A4266363-0676-40A1-8C3B-D0505E1F93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190" y="2576084"/>
            <a:ext cx="953412" cy="733623"/>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B592CB61-D389-4AF1-97EB-74A99E5599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42071" y="1319956"/>
            <a:ext cx="765174" cy="764867"/>
          </a:xfrm>
          <a:prstGeom prst="rect">
            <a:avLst/>
          </a:prstGeom>
        </p:spPr>
      </p:pic>
      <p:pic>
        <p:nvPicPr>
          <p:cNvPr id="12" name="Picture 11" descr="Shape, circle&#10;&#10;Description automatically generated">
            <a:extLst>
              <a:ext uri="{FF2B5EF4-FFF2-40B4-BE49-F238E27FC236}">
                <a16:creationId xmlns:a16="http://schemas.microsoft.com/office/drawing/2014/main" id="{1B620CEC-4FE1-470F-BB64-74E287C7CE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54008" y="2503070"/>
            <a:ext cx="698112" cy="612976"/>
          </a:xfrm>
          <a:prstGeom prst="rect">
            <a:avLst/>
          </a:prstGeom>
        </p:spPr>
      </p:pic>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3000"/>
                                        <p:tgtEl>
                                          <p:spTgt spid="42"/>
                                        </p:tgtEl>
                                        <p:attrNameLst>
                                          <p:attrName>ppt_y</p:attrName>
                                        </p:attrNameLst>
                                      </p:cBhvr>
                                      <p:tavLst>
                                        <p:tav tm="0">
                                          <p:val>
                                            <p:strVal val="#ppt_y"/>
                                          </p:val>
                                        </p:tav>
                                        <p:tav tm="100000">
                                          <p:val>
                                            <p:strVal val="#ppt_y+#ppt_h*1.125000"/>
                                          </p:val>
                                        </p:tav>
                                      </p:tavLst>
                                    </p:anim>
                                    <p:animEffect transition="out" filter="wipe(down)">
                                      <p:cBhvr>
                                        <p:cTn id="40" dur="3000"/>
                                        <p:tgtEl>
                                          <p:spTgt spid="42"/>
                                        </p:tgtEl>
                                      </p:cBhvr>
                                    </p:animEffect>
                                    <p:set>
                                      <p:cBhvr>
                                        <p:cTn id="41" dur="1" fill="hold">
                                          <p:stCondLst>
                                            <p:cond delay="2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27" grpId="0" animBg="1"/>
      <p:bldP spid="30" grpId="0" animBg="1"/>
      <p:bldP spid="3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596B872-F474-4E79-BC4F-0B483932B36C}"/>
              </a:ext>
            </a:extLst>
          </p:cNvPr>
          <p:cNvSpPr txBox="1"/>
          <p:nvPr/>
        </p:nvSpPr>
        <p:spPr>
          <a:xfrm>
            <a:off x="351550" y="1081399"/>
            <a:ext cx="34371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banane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17" name="TextBox 16">
            <a:extLst>
              <a:ext uri="{FF2B5EF4-FFF2-40B4-BE49-F238E27FC236}">
                <a16:creationId xmlns:a16="http://schemas.microsoft.com/office/drawing/2014/main" id="{310D7C92-0C97-48AB-9EEA-4B3178EDAFBD}"/>
              </a:ext>
            </a:extLst>
          </p:cNvPr>
          <p:cNvSpPr txBox="1"/>
          <p:nvPr/>
        </p:nvSpPr>
        <p:spPr>
          <a:xfrm>
            <a:off x="298248" y="1427263"/>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8" name="TextBox 17">
            <a:extLst>
              <a:ext uri="{FF2B5EF4-FFF2-40B4-BE49-F238E27FC236}">
                <a16:creationId xmlns:a16="http://schemas.microsoft.com/office/drawing/2014/main" id="{68AB5848-EB1B-4670-B0E2-9E79D3DF3EC7}"/>
              </a:ext>
            </a:extLst>
          </p:cNvPr>
          <p:cNvSpPr txBox="1"/>
          <p:nvPr/>
        </p:nvSpPr>
        <p:spPr>
          <a:xfrm>
            <a:off x="207329" y="3349982"/>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9" name="TextBox 18">
            <a:extLst>
              <a:ext uri="{FF2B5EF4-FFF2-40B4-BE49-F238E27FC236}">
                <a16:creationId xmlns:a16="http://schemas.microsoft.com/office/drawing/2014/main" id="{DAFCF14F-26E1-4375-8DC0-F41AAF9BF3DF}"/>
              </a:ext>
            </a:extLst>
          </p:cNvPr>
          <p:cNvSpPr txBox="1"/>
          <p:nvPr/>
        </p:nvSpPr>
        <p:spPr>
          <a:xfrm>
            <a:off x="307021" y="5387791"/>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20" name="TextBox 19">
            <a:extLst>
              <a:ext uri="{FF2B5EF4-FFF2-40B4-BE49-F238E27FC236}">
                <a16:creationId xmlns:a16="http://schemas.microsoft.com/office/drawing/2014/main" id="{207C148F-45EB-4409-B006-B3FFBC980597}"/>
              </a:ext>
            </a:extLst>
          </p:cNvPr>
          <p:cNvSpPr txBox="1"/>
          <p:nvPr/>
        </p:nvSpPr>
        <p:spPr>
          <a:xfrm>
            <a:off x="3356575" y="48570"/>
            <a:ext cx="55239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des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réponses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3" name="TextBox 22">
            <a:extLst>
              <a:ext uri="{FF2B5EF4-FFF2-40B4-BE49-F238E27FC236}">
                <a16:creationId xmlns:a16="http://schemas.microsoft.com/office/drawing/2014/main" id="{F9A3890D-C288-44D2-B7E2-9B9D7FA2F14B}"/>
              </a:ext>
            </a:extLst>
          </p:cNvPr>
          <p:cNvSpPr txBox="1"/>
          <p:nvPr/>
        </p:nvSpPr>
        <p:spPr>
          <a:xfrm>
            <a:off x="748058" y="5426648"/>
            <a:ext cx="473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sac</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25" name="TextBox 24">
            <a:extLst>
              <a:ext uri="{FF2B5EF4-FFF2-40B4-BE49-F238E27FC236}">
                <a16:creationId xmlns:a16="http://schemas.microsoft.com/office/drawing/2014/main" id="{7B117850-D006-4562-A7E8-B068C9CCE3E1}"/>
              </a:ext>
            </a:extLst>
          </p:cNvPr>
          <p:cNvSpPr txBox="1"/>
          <p:nvPr/>
        </p:nvSpPr>
        <p:spPr>
          <a:xfrm>
            <a:off x="654872" y="1481509"/>
            <a:ext cx="42194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une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orange</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6" name="TextBox 25">
            <a:extLst>
              <a:ext uri="{FF2B5EF4-FFF2-40B4-BE49-F238E27FC236}">
                <a16:creationId xmlns:a16="http://schemas.microsoft.com/office/drawing/2014/main" id="{A8D4D3F3-2603-429B-BF87-50261421E514}"/>
              </a:ext>
            </a:extLst>
          </p:cNvPr>
          <p:cNvSpPr txBox="1"/>
          <p:nvPr/>
        </p:nvSpPr>
        <p:spPr>
          <a:xfrm>
            <a:off x="654872" y="3396207"/>
            <a:ext cx="34451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stylo</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TextBox 34">
            <a:extLst>
              <a:ext uri="{FF2B5EF4-FFF2-40B4-BE49-F238E27FC236}">
                <a16:creationId xmlns:a16="http://schemas.microsoft.com/office/drawing/2014/main" id="{9B91DCEB-2C6D-4C91-96A6-4D0D36874F8F}"/>
              </a:ext>
            </a:extLst>
          </p:cNvPr>
          <p:cNvSpPr txBox="1"/>
          <p:nvPr/>
        </p:nvSpPr>
        <p:spPr>
          <a:xfrm>
            <a:off x="444128" y="3108561"/>
            <a:ext cx="34371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jeu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6" name="TextBox 35">
            <a:extLst>
              <a:ext uri="{FF2B5EF4-FFF2-40B4-BE49-F238E27FC236}">
                <a16:creationId xmlns:a16="http://schemas.microsoft.com/office/drawing/2014/main" id="{D1E34FB8-5280-45C9-91DA-91EB56850ABA}"/>
              </a:ext>
            </a:extLst>
          </p:cNvPr>
          <p:cNvSpPr txBox="1"/>
          <p:nvPr/>
        </p:nvSpPr>
        <p:spPr>
          <a:xfrm>
            <a:off x="444127" y="5072646"/>
            <a:ext cx="34371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peluche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9" name="TextBox 38">
            <a:extLst>
              <a:ext uri="{FF2B5EF4-FFF2-40B4-BE49-F238E27FC236}">
                <a16:creationId xmlns:a16="http://schemas.microsoft.com/office/drawing/2014/main" id="{9607BC8A-32B2-4281-BCC5-31A75498BA29}"/>
              </a:ext>
            </a:extLst>
          </p:cNvPr>
          <p:cNvSpPr txBox="1"/>
          <p:nvPr/>
        </p:nvSpPr>
        <p:spPr>
          <a:xfrm>
            <a:off x="6160950" y="1080931"/>
            <a:ext cx="34371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orange ?</a:t>
            </a:r>
          </a:p>
        </p:txBody>
      </p:sp>
      <p:sp>
        <p:nvSpPr>
          <p:cNvPr id="40" name="TextBox 39">
            <a:extLst>
              <a:ext uri="{FF2B5EF4-FFF2-40B4-BE49-F238E27FC236}">
                <a16:creationId xmlns:a16="http://schemas.microsoft.com/office/drawing/2014/main" id="{7FFD8B2A-1B45-4B74-B4C9-A302B7262DF1}"/>
              </a:ext>
            </a:extLst>
          </p:cNvPr>
          <p:cNvSpPr txBox="1"/>
          <p:nvPr/>
        </p:nvSpPr>
        <p:spPr>
          <a:xfrm>
            <a:off x="6107648" y="1426795"/>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41" name="TextBox 40">
            <a:extLst>
              <a:ext uri="{FF2B5EF4-FFF2-40B4-BE49-F238E27FC236}">
                <a16:creationId xmlns:a16="http://schemas.microsoft.com/office/drawing/2014/main" id="{716809AB-E8BA-48B8-BB32-D71A57E41F11}"/>
              </a:ext>
            </a:extLst>
          </p:cNvPr>
          <p:cNvSpPr txBox="1"/>
          <p:nvPr/>
        </p:nvSpPr>
        <p:spPr>
          <a:xfrm>
            <a:off x="6016729" y="3349514"/>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42" name="TextBox 41">
            <a:extLst>
              <a:ext uri="{FF2B5EF4-FFF2-40B4-BE49-F238E27FC236}">
                <a16:creationId xmlns:a16="http://schemas.microsoft.com/office/drawing/2014/main" id="{63D228BB-F181-46D9-AC5C-22DF8689C34A}"/>
              </a:ext>
            </a:extLst>
          </p:cNvPr>
          <p:cNvSpPr txBox="1"/>
          <p:nvPr/>
        </p:nvSpPr>
        <p:spPr>
          <a:xfrm>
            <a:off x="6116421" y="5387323"/>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6</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43" name="TextBox 42">
            <a:extLst>
              <a:ext uri="{FF2B5EF4-FFF2-40B4-BE49-F238E27FC236}">
                <a16:creationId xmlns:a16="http://schemas.microsoft.com/office/drawing/2014/main" id="{1A9907F9-EF3D-4B1D-B9F2-A85C528237EE}"/>
              </a:ext>
            </a:extLst>
          </p:cNvPr>
          <p:cNvSpPr txBox="1"/>
          <p:nvPr/>
        </p:nvSpPr>
        <p:spPr>
          <a:xfrm>
            <a:off x="6557458" y="5426180"/>
            <a:ext cx="36599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Oui</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cahier</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4" name="TextBox 43">
            <a:extLst>
              <a:ext uri="{FF2B5EF4-FFF2-40B4-BE49-F238E27FC236}">
                <a16:creationId xmlns:a16="http://schemas.microsoft.com/office/drawing/2014/main" id="{A23FB230-C9E3-4EE6-8A8E-AFA59B7A875D}"/>
              </a:ext>
            </a:extLst>
          </p:cNvPr>
          <p:cNvSpPr txBox="1"/>
          <p:nvPr/>
        </p:nvSpPr>
        <p:spPr>
          <a:xfrm>
            <a:off x="6464272" y="1481041"/>
            <a:ext cx="38475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ballon</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5" name="TextBox 44">
            <a:extLst>
              <a:ext uri="{FF2B5EF4-FFF2-40B4-BE49-F238E27FC236}">
                <a16:creationId xmlns:a16="http://schemas.microsoft.com/office/drawing/2014/main" id="{48AD63C1-C592-431A-8808-4EE27C736E9B}"/>
              </a:ext>
            </a:extLst>
          </p:cNvPr>
          <p:cNvSpPr txBox="1"/>
          <p:nvPr/>
        </p:nvSpPr>
        <p:spPr>
          <a:xfrm>
            <a:off x="6464272" y="3411069"/>
            <a:ext cx="36744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Non,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vendredi</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6" name="TextBox 45">
            <a:extLst>
              <a:ext uri="{FF2B5EF4-FFF2-40B4-BE49-F238E27FC236}">
                <a16:creationId xmlns:a16="http://schemas.microsoft.com/office/drawing/2014/main" id="{96CEC653-6E4C-4B68-BB71-890DCA8650A6}"/>
              </a:ext>
            </a:extLst>
          </p:cNvPr>
          <p:cNvSpPr txBox="1"/>
          <p:nvPr/>
        </p:nvSpPr>
        <p:spPr>
          <a:xfrm>
            <a:off x="6253528" y="3108093"/>
            <a:ext cx="34371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mardi</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47" name="TextBox 46">
            <a:extLst>
              <a:ext uri="{FF2B5EF4-FFF2-40B4-BE49-F238E27FC236}">
                <a16:creationId xmlns:a16="http://schemas.microsoft.com/office/drawing/2014/main" id="{D4E0C7C1-9E16-43DF-8DFB-DABA20880390}"/>
              </a:ext>
            </a:extLst>
          </p:cNvPr>
          <p:cNvSpPr txBox="1"/>
          <p:nvPr/>
        </p:nvSpPr>
        <p:spPr>
          <a:xfrm>
            <a:off x="6253527" y="5072178"/>
            <a:ext cx="34371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C’est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cahier ?</a:t>
            </a:r>
          </a:p>
        </p:txBody>
      </p:sp>
      <p:pic>
        <p:nvPicPr>
          <p:cNvPr id="58" name="Picture 2" descr="Bolsa, Escuela, Mochila">
            <a:extLst>
              <a:ext uri="{FF2B5EF4-FFF2-40B4-BE49-F238E27FC236}">
                <a16:creationId xmlns:a16="http://schemas.microsoft.com/office/drawing/2014/main" id="{426777EA-2BA2-4BB1-A2CB-BC392EE35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116" y="5004707"/>
            <a:ext cx="714361" cy="93516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scuela, Libro De Ejercicios, Estudiar">
            <a:extLst>
              <a:ext uri="{FF2B5EF4-FFF2-40B4-BE49-F238E27FC236}">
                <a16:creationId xmlns:a16="http://schemas.microsoft.com/office/drawing/2014/main" id="{804B2ACD-35DB-41DF-8DE4-ACCEB5C74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4735" y="5117730"/>
            <a:ext cx="499487" cy="66860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36904D77-EBE7-45EF-9D35-9AD33AE68A91}"/>
              </a:ext>
            </a:extLst>
          </p:cNvPr>
          <p:cNvPicPr>
            <a:picLocks noChangeAspect="1"/>
          </p:cNvPicPr>
          <p:nvPr/>
        </p:nvPicPr>
        <p:blipFill>
          <a:blip r:embed="rId6"/>
          <a:stretch>
            <a:fillRect/>
          </a:stretch>
        </p:blipFill>
        <p:spPr>
          <a:xfrm rot="919003">
            <a:off x="4337189" y="3337563"/>
            <a:ext cx="1004717" cy="640507"/>
          </a:xfrm>
          <a:prstGeom prst="rect">
            <a:avLst/>
          </a:prstGeom>
        </p:spPr>
      </p:pic>
      <p:pic>
        <p:nvPicPr>
          <p:cNvPr id="62" name="Picture 10" descr="Basketball, Ball, Sport, Orange Ball">
            <a:extLst>
              <a:ext uri="{FF2B5EF4-FFF2-40B4-BE49-F238E27FC236}">
                <a16:creationId xmlns:a16="http://schemas.microsoft.com/office/drawing/2014/main" id="{D9B21B70-A441-405C-ABEB-3BE4CFD4CB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5725" y="1323162"/>
            <a:ext cx="606981" cy="60698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E7FB6D43-32A0-4CBC-BAD7-214A72FBD3E8}"/>
              </a:ext>
            </a:extLst>
          </p:cNvPr>
          <p:cNvPicPr>
            <a:picLocks noChangeAspect="1"/>
          </p:cNvPicPr>
          <p:nvPr/>
        </p:nvPicPr>
        <p:blipFill rotWithShape="1">
          <a:blip r:embed="rId8"/>
          <a:srcRect r="49877"/>
          <a:stretch/>
        </p:blipFill>
        <p:spPr>
          <a:xfrm>
            <a:off x="5191607" y="1447728"/>
            <a:ext cx="528413" cy="528761"/>
          </a:xfrm>
          <a:prstGeom prst="rect">
            <a:avLst/>
          </a:prstGeom>
        </p:spPr>
      </p:pic>
      <p:pic>
        <p:nvPicPr>
          <p:cNvPr id="4" name="Graphic 3" descr="Flip calendar">
            <a:extLst>
              <a:ext uri="{FF2B5EF4-FFF2-40B4-BE49-F238E27FC236}">
                <a16:creationId xmlns:a16="http://schemas.microsoft.com/office/drawing/2014/main" id="{B20CB5CC-1593-4B85-83BE-68DA3068B3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57278" y="3019889"/>
            <a:ext cx="914400" cy="914400"/>
          </a:xfrm>
          <a:prstGeom prst="rect">
            <a:avLst/>
          </a:prstGeom>
        </p:spPr>
      </p:pic>
      <p:sp>
        <p:nvSpPr>
          <p:cNvPr id="9" name="TextBox 8">
            <a:extLst>
              <a:ext uri="{FF2B5EF4-FFF2-40B4-BE49-F238E27FC236}">
                <a16:creationId xmlns:a16="http://schemas.microsoft.com/office/drawing/2014/main" id="{92E95F49-0682-4888-885F-5B3ED295A6B3}"/>
              </a:ext>
            </a:extLst>
          </p:cNvPr>
          <p:cNvSpPr txBox="1"/>
          <p:nvPr/>
        </p:nvSpPr>
        <p:spPr>
          <a:xfrm>
            <a:off x="10433739" y="3411069"/>
            <a:ext cx="5873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66"/>
                </a:solidFill>
                <a:effectLst/>
                <a:uLnTx/>
                <a:uFillTx/>
                <a:latin typeface="Arial"/>
                <a:ea typeface="+mn-ea"/>
                <a:cs typeface="+mn-cs"/>
              </a:rPr>
              <a:t>FRI</a:t>
            </a:r>
          </a:p>
        </p:txBody>
      </p:sp>
    </p:spTree>
    <p:extLst>
      <p:ext uri="{BB962C8B-B14F-4D97-AF65-F5344CB8AC3E}">
        <p14:creationId xmlns:p14="http://schemas.microsoft.com/office/powerpoint/2010/main" val="417763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 calcmode="lin" valueType="num">
                                      <p:cBhvr additive="base">
                                        <p:cTn id="1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
                                            <p:txEl>
                                              <p:pRg st="0" end="0"/>
                                            </p:txEl>
                                          </p:spTgt>
                                        </p:tgtEl>
                                        <p:attrNameLst>
                                          <p:attrName>style.visibility</p:attrName>
                                        </p:attrNameLst>
                                      </p:cBhvr>
                                      <p:to>
                                        <p:strVal val="visible"/>
                                      </p:to>
                                    </p:set>
                                    <p:anim calcmode="lin" valueType="num">
                                      <p:cBhvr additive="base">
                                        <p:cTn id="37"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115697" y="717913"/>
            <a:ext cx="6904853" cy="5581650"/>
          </a:xfrm>
          <a:prstGeom prst="roundRect">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sz="2000" b="1" i="0" u="sng"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Sebastian Vettel</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wohne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in Thurgau, in der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Schweiz</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b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finde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sehr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schön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dort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fahre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Formel-</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Eins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spreche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vier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Sprachen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Deutsch,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Englisch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bisschen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Italienisch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und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bisschen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Französisch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fahre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einmal</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pro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Jahr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Urlaub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fahre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immer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meiner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Familie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zusammen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habe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nie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Arial" panose="020B0604020202020204" pitchFamily="34" charset="0"/>
              </a:rPr>
              <a:t> Angst!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92" y="1041225"/>
            <a:ext cx="3200400" cy="4800600"/>
          </a:xfrm>
          <a:prstGeom prst="rect">
            <a:avLst/>
          </a:prstGeom>
          <a:ln w="28575">
            <a:solidFill>
              <a:srgbClr val="DAA520"/>
            </a:solidFill>
          </a:ln>
          <a:effectLst/>
        </p:spPr>
      </p:pic>
      <p:sp>
        <p:nvSpPr>
          <p:cNvPr id="10" name="Rectangle 9">
            <a:hlinkClick r:id="" action="ppaction://noaction">
              <a:snd r:embed="rId4" name="Vettel_whole_interview.wav"/>
            </a:hlinkClick>
          </p:cNvPr>
          <p:cNvSpPr/>
          <p:nvPr/>
        </p:nvSpPr>
        <p:spPr>
          <a:xfrm>
            <a:off x="255888" y="4132064"/>
            <a:ext cx="364875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DAA520"/>
                  </a:solidFill>
                  <a:prstDash val="solid"/>
                </a:ln>
                <a:solidFill>
                  <a:srgbClr val="115076"/>
                </a:solidFill>
                <a:effectLst/>
                <a:uLnTx/>
                <a:uFillTx/>
                <a:latin typeface="Century Gothic" panose="020F0302020204030204"/>
                <a:ea typeface="+mn-ea"/>
                <a:cs typeface="+mn-cs"/>
              </a:rPr>
              <a:t>Sebastian </a:t>
            </a:r>
            <a:br>
              <a:rPr kumimoji="0" lang="en-US" sz="5400" b="1" i="0" u="none" strike="noStrike" kern="1200" cap="none" spc="0" normalizeH="0" baseline="0" noProof="0" dirty="0">
                <a:ln w="12700" cmpd="sng">
                  <a:solidFill>
                    <a:srgbClr val="DAA520"/>
                  </a:solidFill>
                  <a:prstDash val="solid"/>
                </a:ln>
                <a:solidFill>
                  <a:srgbClr val="115076"/>
                </a:solidFill>
                <a:effectLst/>
                <a:uLnTx/>
                <a:uFillTx/>
                <a:latin typeface="Century Gothic" panose="020F0302020204030204"/>
                <a:ea typeface="+mn-ea"/>
                <a:cs typeface="+mn-cs"/>
              </a:rPr>
            </a:br>
            <a:r>
              <a:rPr kumimoji="0" lang="en-US" sz="5400" b="1" i="0" u="none" strike="noStrike" kern="1200" cap="none" spc="0" normalizeH="0" baseline="0" noProof="0" dirty="0">
                <a:ln w="12700" cmpd="sng">
                  <a:solidFill>
                    <a:srgbClr val="DAA520"/>
                  </a:solidFill>
                  <a:prstDash val="solid"/>
                </a:ln>
                <a:solidFill>
                  <a:srgbClr val="115076"/>
                </a:solidFill>
                <a:effectLst/>
                <a:uLnTx/>
                <a:uFillTx/>
                <a:latin typeface="Century Gothic" panose="020F0302020204030204"/>
                <a:ea typeface="+mn-ea"/>
                <a:cs typeface="+mn-cs"/>
              </a:rPr>
              <a:t>Vettel</a:t>
            </a:r>
          </a:p>
        </p:txBody>
      </p:sp>
      <p:sp>
        <p:nvSpPr>
          <p:cNvPr id="2" name="TextBox 1"/>
          <p:cNvSpPr txBox="1"/>
          <p:nvPr/>
        </p:nvSpPr>
        <p:spPr>
          <a:xfrm>
            <a:off x="0" y="5886390"/>
            <a:ext cx="4809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Job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job /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pro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Jahr</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per year </a:t>
            </a:r>
          </a:p>
        </p:txBody>
      </p:sp>
      <p:sp>
        <p:nvSpPr>
          <p:cNvPr id="13" name="TextBox 12"/>
          <p:cNvSpPr txBox="1"/>
          <p:nvPr/>
        </p:nvSpPr>
        <p:spPr>
          <a:xfrm>
            <a:off x="72000" y="36000"/>
            <a:ext cx="7380000" cy="720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Interview.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Hören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Richtig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Bookshelf Symbol 7" panose="05010101010101010101" pitchFamily="2" charset="2"/>
                <a:ea typeface="+mn-ea"/>
                <a:cs typeface="+mn-cs"/>
              </a:rPr>
              <a:t>p</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/X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Antworten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geben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3" descr="number 1">
            <a:hlinkClick r:id="" action="ppaction://noaction" highlightClick="1">
              <a:snd r:embed="rId5" name="wo_wohnst.wav"/>
            </a:hlinkClick>
            <a:extLst>
              <a:ext uri="{FF2B5EF4-FFF2-40B4-BE49-F238E27FC236}">
                <a16:creationId xmlns:a16="http://schemas.microsoft.com/office/drawing/2014/main" id="{1DAC8CF0-F8D9-F64A-AEA4-CC17678B57C7}"/>
              </a:ext>
            </a:extLst>
          </p:cNvPr>
          <p:cNvSpPr/>
          <p:nvPr/>
        </p:nvSpPr>
        <p:spPr>
          <a:xfrm>
            <a:off x="3915487" y="1129243"/>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14" descr="number 2">
            <a:hlinkClick r:id="" action="ppaction://noaction" highlightClick="1">
              <a:snd r:embed="rId6" name="Was_Job.wav"/>
            </a:hlinkClick>
            <a:extLst>
              <a:ext uri="{FF2B5EF4-FFF2-40B4-BE49-F238E27FC236}">
                <a16:creationId xmlns:a16="http://schemas.microsoft.com/office/drawing/2014/main" id="{711A6A5B-400E-9B4E-9F8E-EA4F8F4269F9}"/>
              </a:ext>
            </a:extLst>
          </p:cNvPr>
          <p:cNvSpPr/>
          <p:nvPr/>
        </p:nvSpPr>
        <p:spPr>
          <a:xfrm>
            <a:off x="3911937" y="193049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15" descr="number 3">
            <a:hlinkClick r:id="" action="ppaction://noaction" highlightClick="1">
              <a:snd r:embed="rId7" name="Wie_viele_Sprachen.wav"/>
            </a:hlinkClick>
            <a:extLst>
              <a:ext uri="{FF2B5EF4-FFF2-40B4-BE49-F238E27FC236}">
                <a16:creationId xmlns:a16="http://schemas.microsoft.com/office/drawing/2014/main" id="{91CB65C6-A189-D14A-8BB9-62829089F7BB}"/>
              </a:ext>
            </a:extLst>
          </p:cNvPr>
          <p:cNvSpPr/>
          <p:nvPr/>
        </p:nvSpPr>
        <p:spPr>
          <a:xfrm>
            <a:off x="3914528" y="277356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16" descr="number 4">
            <a:hlinkClick r:id="" action="ppaction://noaction" highlightClick="1">
              <a:snd r:embed="rId8" name="Wie_oft_faehrst.wav"/>
            </a:hlinkClick>
            <a:extLst>
              <a:ext uri="{FF2B5EF4-FFF2-40B4-BE49-F238E27FC236}">
                <a16:creationId xmlns:a16="http://schemas.microsoft.com/office/drawing/2014/main" id="{AFC18C76-8542-4C40-902F-9BFBBC547943}"/>
              </a:ext>
            </a:extLst>
          </p:cNvPr>
          <p:cNvSpPr/>
          <p:nvPr/>
        </p:nvSpPr>
        <p:spPr>
          <a:xfrm>
            <a:off x="3911937" y="3633492"/>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17" descr="number 5">
            <a:hlinkClick r:id="" action="ppaction://noaction" highlightClick="1">
              <a:snd r:embed="rId9" name="Mit_wem.wav"/>
            </a:hlinkClick>
            <a:extLst>
              <a:ext uri="{FF2B5EF4-FFF2-40B4-BE49-F238E27FC236}">
                <a16:creationId xmlns:a16="http://schemas.microsoft.com/office/drawing/2014/main" id="{054B61BB-32C8-4949-8658-77A440942C88}"/>
              </a:ext>
            </a:extLst>
          </p:cNvPr>
          <p:cNvSpPr/>
          <p:nvPr/>
        </p:nvSpPr>
        <p:spPr>
          <a:xfrm>
            <a:off x="3911937" y="4471155"/>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9" name="Action Button: Custom 18" descr="number 6">
            <a:hlinkClick r:id="" action="ppaction://noaction" highlightClick="1">
              <a:snd r:embed="rId10" name="Wie_oft_Angst.wav"/>
            </a:hlinkClick>
            <a:extLst>
              <a:ext uri="{FF2B5EF4-FFF2-40B4-BE49-F238E27FC236}">
                <a16:creationId xmlns:a16="http://schemas.microsoft.com/office/drawing/2014/main" id="{B573CDB8-A5C0-DB49-8054-44C21C1884E0}"/>
              </a:ext>
            </a:extLst>
          </p:cNvPr>
          <p:cNvSpPr/>
          <p:nvPr/>
        </p:nvSpPr>
        <p:spPr>
          <a:xfrm>
            <a:off x="3918169" y="5227786"/>
            <a:ext cx="501695" cy="424236"/>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0" name="Rounded Rectangle 11">
            <a:extLst>
              <a:ext uri="{FF2B5EF4-FFF2-40B4-BE49-F238E27FC236}">
                <a16:creationId xmlns:a16="http://schemas.microsoft.com/office/drawing/2014/main" id="{483D7EB9-C2AA-4190-98DE-925F861600E9}"/>
              </a:ext>
            </a:extLst>
          </p:cNvPr>
          <p:cNvSpPr/>
          <p:nvPr/>
        </p:nvSpPr>
        <p:spPr>
          <a:xfrm>
            <a:off x="7219871" y="144210"/>
            <a:ext cx="473356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610996C1-10FD-EA4C-BCFD-5D3AB2ECF218}"/>
              </a:ext>
            </a:extLst>
          </p:cNvPr>
          <p:cNvSpPr>
            <a:spLocks noGrp="1"/>
          </p:cNvSpPr>
          <p:nvPr>
            <p:ph type="title"/>
          </p:nvPr>
        </p:nvSpPr>
        <p:spPr>
          <a:xfrm>
            <a:off x="7219870" y="69095"/>
            <a:ext cx="4733567" cy="537863"/>
          </a:xfrm>
        </p:spPr>
        <p:txBody>
          <a:bodyPr>
            <a:noAutofit/>
          </a:bodyPr>
          <a:lstStyle/>
          <a:p>
            <a:pPr algn="ctr"/>
            <a:r>
              <a:rPr lang="en-GB" sz="2000" b="1" dirty="0" err="1">
                <a:solidFill>
                  <a:prstClr val="white"/>
                </a:solidFill>
              </a:rPr>
              <a:t>lesen</a:t>
            </a:r>
            <a:r>
              <a:rPr lang="en-GB" sz="2000" b="1" dirty="0">
                <a:solidFill>
                  <a:prstClr val="white"/>
                </a:solidFill>
              </a:rPr>
              <a:t> / </a:t>
            </a:r>
            <a:r>
              <a:rPr lang="en-GB" sz="2000" b="1" dirty="0" err="1">
                <a:solidFill>
                  <a:prstClr val="white"/>
                </a:solidFill>
              </a:rPr>
              <a:t>schreiben</a:t>
            </a:r>
            <a:r>
              <a:rPr lang="en-GB" sz="2000" b="1" dirty="0">
                <a:solidFill>
                  <a:prstClr val="white"/>
                </a:solidFill>
              </a:rPr>
              <a:t> / </a:t>
            </a:r>
            <a:r>
              <a:rPr lang="en-GB" sz="2000" b="1" dirty="0" err="1">
                <a:solidFill>
                  <a:prstClr val="white"/>
                </a:solidFill>
              </a:rPr>
              <a:t>hören</a:t>
            </a:r>
            <a:r>
              <a:rPr lang="en-GB" sz="2000" b="1" dirty="0">
                <a:solidFill>
                  <a:prstClr val="white"/>
                </a:solidFill>
              </a:rPr>
              <a:t> / </a:t>
            </a:r>
            <a:r>
              <a:rPr lang="en-GB" sz="2000" b="1" dirty="0" err="1">
                <a:solidFill>
                  <a:prstClr val="white"/>
                </a:solidFill>
              </a:rPr>
              <a:t>sprechen</a:t>
            </a:r>
            <a:endParaRPr lang="en-US" sz="2000" dirty="0"/>
          </a:p>
        </p:txBody>
      </p:sp>
    </p:spTree>
    <p:extLst>
      <p:ext uri="{BB962C8B-B14F-4D97-AF65-F5344CB8AC3E}">
        <p14:creationId xmlns:p14="http://schemas.microsoft.com/office/powerpoint/2010/main" val="395490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781"/>
            <a:ext cx="6807200" cy="869950"/>
          </a:xfrm>
          <a:prstGeom prst="rect">
            <a:avLst/>
          </a:prstGeom>
        </p:spPr>
      </p:pic>
      <p:sp>
        <p:nvSpPr>
          <p:cNvPr id="4" name="Title 3"/>
          <p:cNvSpPr>
            <a:spLocks noGrp="1"/>
          </p:cNvSpPr>
          <p:nvPr>
            <p:ph type="title"/>
          </p:nvPr>
        </p:nvSpPr>
        <p:spPr>
          <a:xfrm>
            <a:off x="-1" y="168781"/>
            <a:ext cx="5849655" cy="707849"/>
          </a:xfrm>
        </p:spPr>
        <p:txBody>
          <a:bodyPr>
            <a:normAutofit/>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[5/8]</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climb / climbed</a:t>
            </a: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Lieder]</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Bahn]</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[Tee]</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2985239" y="4750607"/>
            <a:ext cx="7135452" cy="779181"/>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Bin ich ins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Kanu</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gestiegen</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6" name="Rounded Rectangle 15">
            <a:extLst>
              <a:ext uri="{FF2B5EF4-FFF2-40B4-BE49-F238E27FC236}">
                <a16:creationId xmlns:a16="http://schemas.microsoft.com/office/drawing/2014/main" id="{C8F83E4E-4A1B-46AE-89CE-FE42F277DDF1}"/>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 I have</a:t>
            </a:r>
          </a:p>
        </p:txBody>
      </p:sp>
      <p:sp>
        <p:nvSpPr>
          <p:cNvPr id="38" name="Rounded Rectangle 33">
            <a:extLst>
              <a:ext uri="{FF2B5EF4-FFF2-40B4-BE49-F238E27FC236}">
                <a16:creationId xmlns:a16="http://schemas.microsoft.com/office/drawing/2014/main" id="{C67C064F-3269-4F4E-830B-37B5967AC69E}"/>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 / you have</a:t>
            </a:r>
          </a:p>
        </p:txBody>
      </p:sp>
      <p:sp>
        <p:nvSpPr>
          <p:cNvPr id="39" name="Rounded Rectangle 33">
            <a:extLst>
              <a:ext uri="{FF2B5EF4-FFF2-40B4-BE49-F238E27FC236}">
                <a16:creationId xmlns:a16="http://schemas.microsoft.com/office/drawing/2014/main" id="{92EE8B88-C384-45A5-BF22-687C41C45DD0}"/>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40" name="Rounded Rectangle 33">
            <a:extLst>
              <a:ext uri="{FF2B5EF4-FFF2-40B4-BE49-F238E27FC236}">
                <a16:creationId xmlns:a16="http://schemas.microsoft.com/office/drawing/2014/main" id="{B15E6673-D4CA-40B4-A046-506F183F4FF4}"/>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 / he has</a:t>
            </a:r>
          </a:p>
        </p:txBody>
      </p:sp>
      <p:sp>
        <p:nvSpPr>
          <p:cNvPr id="41" name="Rounded Rectangle 33">
            <a:extLst>
              <a:ext uri="{FF2B5EF4-FFF2-40B4-BE49-F238E27FC236}">
                <a16:creationId xmlns:a16="http://schemas.microsoft.com/office/drawing/2014/main" id="{7BA04B30-5C09-43CC-91E9-15E7FC6616D2}"/>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she / Has she</a:t>
            </a:r>
          </a:p>
        </p:txBody>
      </p:sp>
      <p:sp>
        <p:nvSpPr>
          <p:cNvPr id="42" name="Rounded Rectangle 33">
            <a:extLst>
              <a:ext uri="{FF2B5EF4-FFF2-40B4-BE49-F238E27FC236}">
                <a16:creationId xmlns:a16="http://schemas.microsoft.com/office/drawing/2014/main" id="{D5E57D59-8FEE-4486-B37D-D46DE79E5398}"/>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he / Has he</a:t>
            </a:r>
          </a:p>
        </p:txBody>
      </p:sp>
      <p:sp>
        <p:nvSpPr>
          <p:cNvPr id="44" name="Rounded Rectangle 33">
            <a:extLst>
              <a:ext uri="{FF2B5EF4-FFF2-40B4-BE49-F238E27FC236}">
                <a16:creationId xmlns:a16="http://schemas.microsoft.com/office/drawing/2014/main" id="{EE45AB6D-E9BE-4484-BF86-F1ED0729001D}"/>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45" name="Rounded Rectangle 33">
            <a:extLst>
              <a:ext uri="{FF2B5EF4-FFF2-40B4-BE49-F238E27FC236}">
                <a16:creationId xmlns:a16="http://schemas.microsoft.com/office/drawing/2014/main" id="{F5D4FB24-86D7-4C4F-9FA7-4A4E6068A30B}"/>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you / Have you</a:t>
            </a:r>
          </a:p>
        </p:txBody>
      </p:sp>
      <p:sp>
        <p:nvSpPr>
          <p:cNvPr id="43" name="Rounded Rectangle 51">
            <a:extLst>
              <a:ext uri="{FF2B5EF4-FFF2-40B4-BE49-F238E27FC236}">
                <a16:creationId xmlns:a16="http://schemas.microsoft.com/office/drawing/2014/main" id="{E5E61E78-7F24-4A57-8560-2ED2F2905038}"/>
              </a:ext>
            </a:extLst>
          </p:cNvPr>
          <p:cNvSpPr/>
          <p:nvPr/>
        </p:nvSpPr>
        <p:spPr>
          <a:xfrm>
            <a:off x="80995" y="3582934"/>
            <a:ext cx="2761974" cy="58557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9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781"/>
            <a:ext cx="6807200" cy="869950"/>
          </a:xfrm>
          <a:prstGeom prst="rect">
            <a:avLst/>
          </a:prstGeom>
        </p:spPr>
      </p:pic>
      <p:sp>
        <p:nvSpPr>
          <p:cNvPr id="4" name="Title 3"/>
          <p:cNvSpPr>
            <a:spLocks noGrp="1"/>
          </p:cNvSpPr>
          <p:nvPr>
            <p:ph type="title"/>
          </p:nvPr>
        </p:nvSpPr>
        <p:spPr>
          <a:xfrm>
            <a:off x="-1" y="168781"/>
            <a:ext cx="5787025" cy="707849"/>
          </a:xfrm>
        </p:spPr>
        <p:txBody>
          <a:bodyPr>
            <a:normAutofit fontScale="90000"/>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[16/8]</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travel / travelled</a:t>
            </a: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Lieder]</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Bahn]</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[Tee]</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104328" y="4626697"/>
            <a:ext cx="8289973" cy="763680"/>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Bist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du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der Bahn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gefahren</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6" name="Rounded Rectangle 15">
            <a:extLst>
              <a:ext uri="{FF2B5EF4-FFF2-40B4-BE49-F238E27FC236}">
                <a16:creationId xmlns:a16="http://schemas.microsoft.com/office/drawing/2014/main" id="{EB766A43-8171-4F6B-A495-796A6F79192A}"/>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 I have</a:t>
            </a:r>
          </a:p>
        </p:txBody>
      </p:sp>
      <p:sp>
        <p:nvSpPr>
          <p:cNvPr id="38" name="Rounded Rectangle 33">
            <a:extLst>
              <a:ext uri="{FF2B5EF4-FFF2-40B4-BE49-F238E27FC236}">
                <a16:creationId xmlns:a16="http://schemas.microsoft.com/office/drawing/2014/main" id="{2A0D21AB-B072-42EF-8FCC-4B5A4315443D}"/>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 / you have</a:t>
            </a:r>
          </a:p>
        </p:txBody>
      </p:sp>
      <p:sp>
        <p:nvSpPr>
          <p:cNvPr id="39" name="Rounded Rectangle 33">
            <a:extLst>
              <a:ext uri="{FF2B5EF4-FFF2-40B4-BE49-F238E27FC236}">
                <a16:creationId xmlns:a16="http://schemas.microsoft.com/office/drawing/2014/main" id="{A148FDE3-708A-48EB-8DD4-AAF537960429}"/>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40" name="Rounded Rectangle 33">
            <a:extLst>
              <a:ext uri="{FF2B5EF4-FFF2-40B4-BE49-F238E27FC236}">
                <a16:creationId xmlns:a16="http://schemas.microsoft.com/office/drawing/2014/main" id="{39B0B169-B8B0-492F-AFFD-652B8209B6D5}"/>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 / he has</a:t>
            </a:r>
          </a:p>
        </p:txBody>
      </p:sp>
      <p:sp>
        <p:nvSpPr>
          <p:cNvPr id="41" name="Rounded Rectangle 33">
            <a:extLst>
              <a:ext uri="{FF2B5EF4-FFF2-40B4-BE49-F238E27FC236}">
                <a16:creationId xmlns:a16="http://schemas.microsoft.com/office/drawing/2014/main" id="{BB287CC4-CB10-4DB4-AD6F-CA499F59E6CC}"/>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she / Has she</a:t>
            </a:r>
          </a:p>
        </p:txBody>
      </p:sp>
      <p:sp>
        <p:nvSpPr>
          <p:cNvPr id="42" name="Rounded Rectangle 33">
            <a:extLst>
              <a:ext uri="{FF2B5EF4-FFF2-40B4-BE49-F238E27FC236}">
                <a16:creationId xmlns:a16="http://schemas.microsoft.com/office/drawing/2014/main" id="{7053B2F1-8E61-4C15-9498-5AD81216BBFD}"/>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he / Has he</a:t>
            </a:r>
          </a:p>
        </p:txBody>
      </p:sp>
      <p:sp>
        <p:nvSpPr>
          <p:cNvPr id="44" name="Rounded Rectangle 33">
            <a:extLst>
              <a:ext uri="{FF2B5EF4-FFF2-40B4-BE49-F238E27FC236}">
                <a16:creationId xmlns:a16="http://schemas.microsoft.com/office/drawing/2014/main" id="{84A50221-036E-4250-9B87-29F2E5EC8010}"/>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45" name="Rounded Rectangle 33">
            <a:extLst>
              <a:ext uri="{FF2B5EF4-FFF2-40B4-BE49-F238E27FC236}">
                <a16:creationId xmlns:a16="http://schemas.microsoft.com/office/drawing/2014/main" id="{89042E35-F5E6-45CC-81BC-3C94E8603F51}"/>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you / Have you</a:t>
            </a:r>
          </a:p>
        </p:txBody>
      </p:sp>
      <p:sp>
        <p:nvSpPr>
          <p:cNvPr id="43" name="Rounded Rectangle 51">
            <a:extLst>
              <a:ext uri="{FF2B5EF4-FFF2-40B4-BE49-F238E27FC236}">
                <a16:creationId xmlns:a16="http://schemas.microsoft.com/office/drawing/2014/main" id="{8E5548C2-465E-42B8-AB25-8A34CBE37BCC}"/>
              </a:ext>
            </a:extLst>
          </p:cNvPr>
          <p:cNvSpPr/>
          <p:nvPr/>
        </p:nvSpPr>
        <p:spPr>
          <a:xfrm>
            <a:off x="93274" y="4119646"/>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8498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781"/>
            <a:ext cx="6807200" cy="869950"/>
          </a:xfrm>
          <a:prstGeom prst="rect">
            <a:avLst/>
          </a:prstGeom>
        </p:spPr>
      </p:pic>
      <p:sp>
        <p:nvSpPr>
          <p:cNvPr id="4" name="Title 3"/>
          <p:cNvSpPr>
            <a:spLocks noGrp="1"/>
          </p:cNvSpPr>
          <p:nvPr>
            <p:ph type="title"/>
          </p:nvPr>
        </p:nvSpPr>
        <p:spPr>
          <a:xfrm>
            <a:off x="0" y="168781"/>
            <a:ext cx="6323553" cy="707849"/>
          </a:xfrm>
        </p:spPr>
        <p:txBody>
          <a:bodyPr>
            <a:normAutofit/>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[7/8]</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hike / hiked</a:t>
            </a: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Lieder]</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Bahn]</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[Tee]</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71137" y="4797765"/>
            <a:ext cx="8162013" cy="678924"/>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durch</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den Park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gewandert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6" name="Rounded Rectangle 15">
            <a:extLst>
              <a:ext uri="{FF2B5EF4-FFF2-40B4-BE49-F238E27FC236}">
                <a16:creationId xmlns:a16="http://schemas.microsoft.com/office/drawing/2014/main" id="{367131D2-9827-45DE-A148-AC35FE85628C}"/>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 I have</a:t>
            </a:r>
          </a:p>
        </p:txBody>
      </p:sp>
      <p:sp>
        <p:nvSpPr>
          <p:cNvPr id="47" name="Rounded Rectangle 33">
            <a:extLst>
              <a:ext uri="{FF2B5EF4-FFF2-40B4-BE49-F238E27FC236}">
                <a16:creationId xmlns:a16="http://schemas.microsoft.com/office/drawing/2014/main" id="{CD4BAFD5-A4B0-436E-9533-848EA56950F1}"/>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 / you have</a:t>
            </a:r>
          </a:p>
        </p:txBody>
      </p:sp>
      <p:sp>
        <p:nvSpPr>
          <p:cNvPr id="48" name="Rounded Rectangle 33">
            <a:extLst>
              <a:ext uri="{FF2B5EF4-FFF2-40B4-BE49-F238E27FC236}">
                <a16:creationId xmlns:a16="http://schemas.microsoft.com/office/drawing/2014/main" id="{19AD3C3C-8142-41D0-9058-DE078B89C17D}"/>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50" name="Rounded Rectangle 33">
            <a:extLst>
              <a:ext uri="{FF2B5EF4-FFF2-40B4-BE49-F238E27FC236}">
                <a16:creationId xmlns:a16="http://schemas.microsoft.com/office/drawing/2014/main" id="{24B5A21A-D41F-4548-91A4-401B798DEC95}"/>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 / he has</a:t>
            </a:r>
          </a:p>
        </p:txBody>
      </p:sp>
      <p:sp>
        <p:nvSpPr>
          <p:cNvPr id="51" name="Rounded Rectangle 33">
            <a:extLst>
              <a:ext uri="{FF2B5EF4-FFF2-40B4-BE49-F238E27FC236}">
                <a16:creationId xmlns:a16="http://schemas.microsoft.com/office/drawing/2014/main" id="{5E969EDC-03C0-45A6-B6F1-792A83FF6D29}"/>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she / Has she</a:t>
            </a:r>
          </a:p>
        </p:txBody>
      </p:sp>
      <p:sp>
        <p:nvSpPr>
          <p:cNvPr id="53" name="Rounded Rectangle 33">
            <a:extLst>
              <a:ext uri="{FF2B5EF4-FFF2-40B4-BE49-F238E27FC236}">
                <a16:creationId xmlns:a16="http://schemas.microsoft.com/office/drawing/2014/main" id="{50E15B12-3191-4208-B806-98DAA16BD766}"/>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he / Has he</a:t>
            </a:r>
          </a:p>
        </p:txBody>
      </p:sp>
      <p:sp>
        <p:nvSpPr>
          <p:cNvPr id="56" name="Rounded Rectangle 33">
            <a:extLst>
              <a:ext uri="{FF2B5EF4-FFF2-40B4-BE49-F238E27FC236}">
                <a16:creationId xmlns:a16="http://schemas.microsoft.com/office/drawing/2014/main" id="{456256EF-C417-4826-844A-5A9C2798C5DC}"/>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57" name="Rounded Rectangle 33">
            <a:extLst>
              <a:ext uri="{FF2B5EF4-FFF2-40B4-BE49-F238E27FC236}">
                <a16:creationId xmlns:a16="http://schemas.microsoft.com/office/drawing/2014/main" id="{939F87B0-24BA-49A6-80F0-8811A068E5BC}"/>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you / Have you</a:t>
            </a:r>
          </a:p>
        </p:txBody>
      </p:sp>
      <p:sp>
        <p:nvSpPr>
          <p:cNvPr id="54" name="Rounded Rectangle 51">
            <a:extLst>
              <a:ext uri="{FF2B5EF4-FFF2-40B4-BE49-F238E27FC236}">
                <a16:creationId xmlns:a16="http://schemas.microsoft.com/office/drawing/2014/main" id="{9B56A3E9-3009-499C-849D-6BC2031D0699}"/>
              </a:ext>
            </a:extLst>
          </p:cNvPr>
          <p:cNvSpPr/>
          <p:nvPr/>
        </p:nvSpPr>
        <p:spPr>
          <a:xfrm>
            <a:off x="83146" y="4730555"/>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767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5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781"/>
            <a:ext cx="6807200" cy="869950"/>
          </a:xfrm>
          <a:prstGeom prst="rect">
            <a:avLst/>
          </a:prstGeom>
        </p:spPr>
      </p:pic>
      <p:sp>
        <p:nvSpPr>
          <p:cNvPr id="4" name="Title 3"/>
          <p:cNvSpPr>
            <a:spLocks noGrp="1"/>
          </p:cNvSpPr>
          <p:nvPr>
            <p:ph type="title"/>
          </p:nvPr>
        </p:nvSpPr>
        <p:spPr>
          <a:xfrm>
            <a:off x="0" y="168781"/>
            <a:ext cx="5944327" cy="707849"/>
          </a:xfrm>
        </p:spPr>
        <p:txBody>
          <a:bodyPr>
            <a:normAutofit/>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[8/8]</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play / played</a:t>
            </a: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Lieder]</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Bahn]</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[Tee]</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104328" y="4689942"/>
            <a:ext cx="8289973" cy="688332"/>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Hat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Tischtennis</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gespielt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6" name="Rounded Rectangle 15">
            <a:extLst>
              <a:ext uri="{FF2B5EF4-FFF2-40B4-BE49-F238E27FC236}">
                <a16:creationId xmlns:a16="http://schemas.microsoft.com/office/drawing/2014/main" id="{94878FD0-9A4B-454B-AD52-A39FBB3DB28A}"/>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 / I have</a:t>
            </a:r>
          </a:p>
        </p:txBody>
      </p:sp>
      <p:sp>
        <p:nvSpPr>
          <p:cNvPr id="38" name="Rounded Rectangle 33">
            <a:extLst>
              <a:ext uri="{FF2B5EF4-FFF2-40B4-BE49-F238E27FC236}">
                <a16:creationId xmlns:a16="http://schemas.microsoft.com/office/drawing/2014/main" id="{D17E679E-9A63-492B-92CC-5AD77618A304}"/>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 / you have</a:t>
            </a:r>
          </a:p>
        </p:txBody>
      </p:sp>
      <p:sp>
        <p:nvSpPr>
          <p:cNvPr id="39" name="Rounded Rectangle 33">
            <a:extLst>
              <a:ext uri="{FF2B5EF4-FFF2-40B4-BE49-F238E27FC236}">
                <a16:creationId xmlns:a16="http://schemas.microsoft.com/office/drawing/2014/main" id="{6B26EBCB-7F52-4AC8-9C34-47771CD2FAC3}"/>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40" name="Rounded Rectangle 33">
            <a:extLst>
              <a:ext uri="{FF2B5EF4-FFF2-40B4-BE49-F238E27FC236}">
                <a16:creationId xmlns:a16="http://schemas.microsoft.com/office/drawing/2014/main" id="{2354FC7E-5D81-49BB-86C8-A70912904D54}"/>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 / he has</a:t>
            </a:r>
          </a:p>
        </p:txBody>
      </p:sp>
      <p:sp>
        <p:nvSpPr>
          <p:cNvPr id="41" name="Rounded Rectangle 33">
            <a:extLst>
              <a:ext uri="{FF2B5EF4-FFF2-40B4-BE49-F238E27FC236}">
                <a16:creationId xmlns:a16="http://schemas.microsoft.com/office/drawing/2014/main" id="{C41553E2-F250-479B-BA44-B6515ADF85D6}"/>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she / Has she</a:t>
            </a:r>
          </a:p>
        </p:txBody>
      </p:sp>
      <p:sp>
        <p:nvSpPr>
          <p:cNvPr id="42" name="Rounded Rectangle 33">
            <a:extLst>
              <a:ext uri="{FF2B5EF4-FFF2-40B4-BE49-F238E27FC236}">
                <a16:creationId xmlns:a16="http://schemas.microsoft.com/office/drawing/2014/main" id="{177D9E23-D6FC-48BF-B0D7-FECEF0BB91FB}"/>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he / Has he</a:t>
            </a:r>
          </a:p>
        </p:txBody>
      </p:sp>
      <p:sp>
        <p:nvSpPr>
          <p:cNvPr id="43" name="Rounded Rectangle 51">
            <a:extLst>
              <a:ext uri="{FF2B5EF4-FFF2-40B4-BE49-F238E27FC236}">
                <a16:creationId xmlns:a16="http://schemas.microsoft.com/office/drawing/2014/main" id="{51B177D1-A15E-47C8-87ED-633829B58CB1}"/>
              </a:ext>
            </a:extLst>
          </p:cNvPr>
          <p:cNvSpPr/>
          <p:nvPr/>
        </p:nvSpPr>
        <p:spPr>
          <a:xfrm>
            <a:off x="83146" y="5295615"/>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33">
            <a:extLst>
              <a:ext uri="{FF2B5EF4-FFF2-40B4-BE49-F238E27FC236}">
                <a16:creationId xmlns:a16="http://schemas.microsoft.com/office/drawing/2014/main" id="{B6F93265-902D-43AF-B090-7F15D3EA7056}"/>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45" name="Rounded Rectangle 33">
            <a:extLst>
              <a:ext uri="{FF2B5EF4-FFF2-40B4-BE49-F238E27FC236}">
                <a16:creationId xmlns:a16="http://schemas.microsoft.com/office/drawing/2014/main" id="{28B92B76-8076-463A-B385-51257046F8A4}"/>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you / Have you</a:t>
            </a:r>
          </a:p>
        </p:txBody>
      </p:sp>
    </p:spTree>
    <p:extLst>
      <p:ext uri="{BB962C8B-B14F-4D97-AF65-F5344CB8AC3E}">
        <p14:creationId xmlns:p14="http://schemas.microsoft.com/office/powerpoint/2010/main" val="301393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3056"/>
            <a:ext cx="5585254" cy="869950"/>
          </a:xfrm>
          <a:prstGeom prst="rect">
            <a:avLst/>
          </a:prstGeom>
        </p:spPr>
      </p:pic>
      <p:sp>
        <p:nvSpPr>
          <p:cNvPr id="4" name="Title 3"/>
          <p:cNvSpPr>
            <a:spLocks noGrp="1"/>
          </p:cNvSpPr>
          <p:nvPr>
            <p:ph type="title"/>
          </p:nvPr>
        </p:nvSpPr>
        <p:spPr>
          <a:xfrm>
            <a:off x="0" y="152337"/>
            <a:ext cx="5016843" cy="707849"/>
          </a:xfrm>
        </p:spPr>
        <p:txBody>
          <a:bodyPr>
            <a:normAutofit/>
          </a:bodyPr>
          <a:lstStyle/>
          <a:p>
            <a:r>
              <a:rPr lang="en-GB" sz="3600" b="1" dirty="0">
                <a:solidFill>
                  <a:schemeClr val="bg1"/>
                </a:solidFill>
              </a:rPr>
              <a:t>Ein Interview </a:t>
            </a:r>
            <a:r>
              <a:rPr lang="en-GB" sz="3600" b="1" dirty="0" err="1">
                <a:solidFill>
                  <a:schemeClr val="bg1"/>
                </a:solidFill>
              </a:rPr>
              <a:t>mit</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35403" y="247046"/>
            <a:ext cx="24219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BC61019-3824-409C-9B96-197E4B0320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6895" y="32084"/>
            <a:ext cx="1490770" cy="1031893"/>
          </a:xfrm>
          <a:prstGeom prst="rect">
            <a:avLst/>
          </a:prstGeom>
        </p:spPr>
      </p:pic>
      <p:pic>
        <p:nvPicPr>
          <p:cNvPr id="9" name="Picture 8">
            <a:extLst>
              <a:ext uri="{FF2B5EF4-FFF2-40B4-BE49-F238E27FC236}">
                <a16:creationId xmlns:a16="http://schemas.microsoft.com/office/drawing/2014/main" id="{4C512BC9-6ECF-4402-8D76-972B9CFFF312}"/>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636063" y="713166"/>
            <a:ext cx="503480" cy="590160"/>
          </a:xfrm>
          <a:prstGeom prst="rect">
            <a:avLst/>
          </a:prstGeom>
        </p:spPr>
      </p:pic>
      <p:pic>
        <p:nvPicPr>
          <p:cNvPr id="11" name="Picture 10">
            <a:extLst>
              <a:ext uri="{FF2B5EF4-FFF2-40B4-BE49-F238E27FC236}">
                <a16:creationId xmlns:a16="http://schemas.microsoft.com/office/drawing/2014/main" id="{E1766D91-6181-49A2-8D5C-8B2FD875E1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6328" y="113056"/>
            <a:ext cx="865205" cy="1158947"/>
          </a:xfrm>
          <a:prstGeom prst="rect">
            <a:avLst/>
          </a:prstGeom>
        </p:spPr>
      </p:pic>
      <p:sp>
        <p:nvSpPr>
          <p:cNvPr id="13" name="Rectangle 12"/>
          <p:cNvSpPr/>
          <p:nvPr/>
        </p:nvSpPr>
        <p:spPr>
          <a:xfrm>
            <a:off x="602390" y="887482"/>
            <a:ext cx="11354937"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1: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Hallo, wie geht’s?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Gut, danke.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2: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Wie heißt 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heiße 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3: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Seit wann bist du hier?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bin seit gestern Abend hier.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4: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Welche Bands hast du schon gehört?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habe schon die Bands Mondlicht und Terraforming gehört.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5: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Wie hast du sie gefunden?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habe sie ganz toll gefunden. Mondlicht ist meine Lieblingsband.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6: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Spielst du ein Instrument?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Ja, ich spiele Klarinette und ich habe früher in einem Chor gesungen.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7: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Wann hast du mit der Klarinette angefangen?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habe vor drei Jahren mit der Klarinette angefangen.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8: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Hörst du lieber klassische Musik oder Popmusik?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Ich höre lieber Popmusik, aber ich spiele lieber klassische Musik.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9: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mn-ea"/>
                <a:cs typeface="+mn-cs"/>
              </a:rPr>
              <a:t>Was wirst du heute noch machen?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Mia: Heute werde ich noch viele Bands hören und vielleicht auch tanzen!</a:t>
            </a:r>
          </a:p>
        </p:txBody>
      </p:sp>
      <p:sp>
        <p:nvSpPr>
          <p:cNvPr id="10" name="TextBox 9">
            <a:extLst>
              <a:ext uri="{FF2B5EF4-FFF2-40B4-BE49-F238E27FC236}">
                <a16:creationId xmlns:a16="http://schemas.microsoft.com/office/drawing/2014/main" id="{B43113A1-E1DB-4A6A-9EA8-3BD0F5FC25CE}"/>
              </a:ext>
            </a:extLst>
          </p:cNvPr>
          <p:cNvSpPr txBox="1"/>
          <p:nvPr/>
        </p:nvSpPr>
        <p:spPr>
          <a:xfrm>
            <a:off x="4430397" y="1299299"/>
            <a:ext cx="44113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hat der Interviewer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gefragt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(1-9) auf.</a:t>
            </a:r>
          </a:p>
        </p:txBody>
      </p:sp>
      <p:sp>
        <p:nvSpPr>
          <p:cNvPr id="12" name="Action Button: Custom 16">
            <a:hlinkClick r:id="" action="ppaction://noaction" highlightClick="1">
              <a:snd r:embed="rId10" name="8.3.2.2 Slide 47 1.wav"/>
            </a:hlinkClick>
            <a:extLst>
              <a:ext uri="{FF2B5EF4-FFF2-40B4-BE49-F238E27FC236}">
                <a16:creationId xmlns:a16="http://schemas.microsoft.com/office/drawing/2014/main" id="{5DAC4C87-68DD-476D-B6B5-EFD38178B857}"/>
              </a:ext>
            </a:extLst>
          </p:cNvPr>
          <p:cNvSpPr/>
          <p:nvPr/>
        </p:nvSpPr>
        <p:spPr>
          <a:xfrm>
            <a:off x="103195" y="90924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11" name="8.3.2.2 Slide 47 2.wav"/>
            </a:hlinkClick>
            <a:extLst>
              <a:ext uri="{FF2B5EF4-FFF2-40B4-BE49-F238E27FC236}">
                <a16:creationId xmlns:a16="http://schemas.microsoft.com/office/drawing/2014/main" id="{21C7BDA3-A2B8-4E0F-ADA0-2ED8819090E2}"/>
              </a:ext>
            </a:extLst>
          </p:cNvPr>
          <p:cNvSpPr/>
          <p:nvPr/>
        </p:nvSpPr>
        <p:spPr>
          <a:xfrm>
            <a:off x="103195" y="14912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12" name="8.3.2.2 Slide 47 3.wav"/>
            </a:hlinkClick>
            <a:extLst>
              <a:ext uri="{FF2B5EF4-FFF2-40B4-BE49-F238E27FC236}">
                <a16:creationId xmlns:a16="http://schemas.microsoft.com/office/drawing/2014/main" id="{6F258A56-7746-48B2-B457-A6F48991170F}"/>
              </a:ext>
            </a:extLst>
          </p:cNvPr>
          <p:cNvSpPr/>
          <p:nvPr/>
        </p:nvSpPr>
        <p:spPr>
          <a:xfrm>
            <a:off x="103195" y="21654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6">
            <a:hlinkClick r:id="" action="ppaction://noaction" highlightClick="1">
              <a:snd r:embed="rId13" name="8.3.2.2 Slide 47 6.wav"/>
            </a:hlinkClick>
            <a:extLst>
              <a:ext uri="{FF2B5EF4-FFF2-40B4-BE49-F238E27FC236}">
                <a16:creationId xmlns:a16="http://schemas.microsoft.com/office/drawing/2014/main" id="{BFFC9574-1FA6-41C7-9961-0E6EBFC50201}"/>
              </a:ext>
            </a:extLst>
          </p:cNvPr>
          <p:cNvSpPr/>
          <p:nvPr/>
        </p:nvSpPr>
        <p:spPr>
          <a:xfrm>
            <a:off x="101117" y="39888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4" name="8.3.2.2 Slide 47 5.wav"/>
            </a:hlinkClick>
            <a:extLst>
              <a:ext uri="{FF2B5EF4-FFF2-40B4-BE49-F238E27FC236}">
                <a16:creationId xmlns:a16="http://schemas.microsoft.com/office/drawing/2014/main" id="{1117B02B-222D-45D4-A73E-D9343DFE0EC6}"/>
              </a:ext>
            </a:extLst>
          </p:cNvPr>
          <p:cNvSpPr/>
          <p:nvPr/>
        </p:nvSpPr>
        <p:spPr>
          <a:xfrm>
            <a:off x="103195" y="33553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15" name="8.3.2.2 Slide 47 4.wav"/>
            </a:hlinkClick>
            <a:extLst>
              <a:ext uri="{FF2B5EF4-FFF2-40B4-BE49-F238E27FC236}">
                <a16:creationId xmlns:a16="http://schemas.microsoft.com/office/drawing/2014/main" id="{49638C4D-E044-41FD-BED0-A4957399A5AC}"/>
              </a:ext>
            </a:extLst>
          </p:cNvPr>
          <p:cNvSpPr/>
          <p:nvPr/>
        </p:nvSpPr>
        <p:spPr>
          <a:xfrm>
            <a:off x="101117" y="277881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6" name="8.3.2.2 Slide 47 7.wav"/>
            </a:hlinkClick>
            <a:extLst>
              <a:ext uri="{FF2B5EF4-FFF2-40B4-BE49-F238E27FC236}">
                <a16:creationId xmlns:a16="http://schemas.microsoft.com/office/drawing/2014/main" id="{C9D675A6-CA53-4389-8E1F-BAD1498B8886}"/>
              </a:ext>
            </a:extLst>
          </p:cNvPr>
          <p:cNvSpPr/>
          <p:nvPr/>
        </p:nvSpPr>
        <p:spPr>
          <a:xfrm>
            <a:off x="101117" y="46661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Action Button: Custom 16">
            <a:hlinkClick r:id="" action="ppaction://noaction" highlightClick="1">
              <a:snd r:embed="rId17" name="8.3.2.2 Slide 47 8.wav"/>
            </a:hlinkClick>
            <a:extLst>
              <a:ext uri="{FF2B5EF4-FFF2-40B4-BE49-F238E27FC236}">
                <a16:creationId xmlns:a16="http://schemas.microsoft.com/office/drawing/2014/main" id="{2B1A29C8-17FF-4A01-B794-BED0770273F2}"/>
              </a:ext>
            </a:extLst>
          </p:cNvPr>
          <p:cNvSpPr/>
          <p:nvPr/>
        </p:nvSpPr>
        <p:spPr>
          <a:xfrm>
            <a:off x="103712" y="53274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Action Button: Custom 16">
            <a:hlinkClick r:id="" action="ppaction://noaction" highlightClick="1">
              <a:snd r:embed="rId18" name="8.3.2.2 Slide 47 9.wav"/>
            </a:hlinkClick>
            <a:extLst>
              <a:ext uri="{FF2B5EF4-FFF2-40B4-BE49-F238E27FC236}">
                <a16:creationId xmlns:a16="http://schemas.microsoft.com/office/drawing/2014/main" id="{735B1961-2560-4B60-B462-4983ADFCBBFA}"/>
              </a:ext>
            </a:extLst>
          </p:cNvPr>
          <p:cNvSpPr/>
          <p:nvPr/>
        </p:nvSpPr>
        <p:spPr>
          <a:xfrm>
            <a:off x="101117" y="59040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2" name="8.3.2.2 Slide 47 full">
            <a:hlinkClick r:id="" action="ppaction://media"/>
            <a:extLst>
              <a:ext uri="{FF2B5EF4-FFF2-40B4-BE49-F238E27FC236}">
                <a16:creationId xmlns:a16="http://schemas.microsoft.com/office/drawing/2014/main" id="{7BC3A4F7-6060-4588-BD41-C37BA273A04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11368" y="5497631"/>
            <a:ext cx="406400" cy="406400"/>
          </a:xfrm>
          <a:prstGeom prst="rect">
            <a:avLst/>
          </a:prstGeom>
        </p:spPr>
      </p:pic>
    </p:spTree>
    <p:extLst>
      <p:ext uri="{BB962C8B-B14F-4D97-AF65-F5344CB8AC3E}">
        <p14:creationId xmlns:p14="http://schemas.microsoft.com/office/powerpoint/2010/main" val="23995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4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lipboard, Empty, Canvas, Paper, Blank, White, Business">
            <a:extLst>
              <a:ext uri="{FF2B5EF4-FFF2-40B4-BE49-F238E27FC236}">
                <a16:creationId xmlns:a16="http://schemas.microsoft.com/office/drawing/2014/main" id="{1BF6A51A-5034-4381-9F1A-DD2FDC593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95787" y="-364851"/>
            <a:ext cx="4430893" cy="86015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88037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Zeitung und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Interview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bereite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Interviewfragen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vor.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willst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8348A3BB-CF81-472E-84F7-505F14C033DD}"/>
              </a:ext>
            </a:extLst>
          </p:cNvPr>
          <p:cNvSpPr txBox="1"/>
          <p:nvPr/>
        </p:nvSpPr>
        <p:spPr>
          <a:xfrm>
            <a:off x="4430846" y="2198746"/>
            <a:ext cx="30806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Find out:</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BD52203-FD1D-4EBE-8114-E9A6B6F5E70B}"/>
              </a:ext>
            </a:extLst>
          </p:cNvPr>
          <p:cNvSpPr txBox="1"/>
          <p:nvPr/>
        </p:nvSpPr>
        <p:spPr>
          <a:xfrm>
            <a:off x="4430846" y="2707837"/>
            <a:ext cx="7357500" cy="2803588"/>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concert was today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whether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thinks she sang well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songs she has written this year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more important, the music or the text?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whether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likes going on tour*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 band will go on tour again</a:t>
            </a:r>
          </a:p>
        </p:txBody>
      </p:sp>
      <p:pic>
        <p:nvPicPr>
          <p:cNvPr id="11" name="Picture 10" descr="background rectangle">
            <a:extLst>
              <a:ext uri="{FF2B5EF4-FFF2-40B4-BE49-F238E27FC236}">
                <a16:creationId xmlns:a16="http://schemas.microsoft.com/office/drawing/2014/main" id="{D8CDC540-2FBB-47FB-A5EE-C44C056CA44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264876" cy="869950"/>
          </a:xfrm>
          <a:prstGeom prst="rect">
            <a:avLst/>
          </a:prstGeom>
        </p:spPr>
      </p:pic>
      <p:sp>
        <p:nvSpPr>
          <p:cNvPr id="4" name="Title 3"/>
          <p:cNvSpPr>
            <a:spLocks noGrp="1"/>
          </p:cNvSpPr>
          <p:nvPr>
            <p:ph type="title"/>
          </p:nvPr>
        </p:nvSpPr>
        <p:spPr>
          <a:xfrm>
            <a:off x="0" y="296864"/>
            <a:ext cx="5769430" cy="707849"/>
          </a:xfrm>
        </p:spPr>
        <p:txBody>
          <a:bodyPr>
            <a:normAutofit/>
          </a:bodyPr>
          <a:lstStyle/>
          <a:p>
            <a:r>
              <a:rPr lang="en-GB" sz="2600" b="1" dirty="0">
                <a:solidFill>
                  <a:schemeClr val="bg1"/>
                </a:solidFill>
              </a:rPr>
              <a:t>Ein Interview </a:t>
            </a:r>
            <a:r>
              <a:rPr lang="en-GB" sz="2600" b="1" dirty="0" err="1">
                <a:solidFill>
                  <a:schemeClr val="bg1"/>
                </a:solidFill>
              </a:rPr>
              <a:t>mit</a:t>
            </a:r>
            <a:r>
              <a:rPr lang="en-GB" sz="2600" b="1" dirty="0">
                <a:solidFill>
                  <a:schemeClr val="bg1"/>
                </a:solidFill>
              </a:rPr>
              <a:t> </a:t>
            </a:r>
            <a:r>
              <a:rPr lang="en-GB" sz="2600" b="1" dirty="0" err="1">
                <a:solidFill>
                  <a:schemeClr val="bg1"/>
                </a:solidFill>
              </a:rPr>
              <a:t>einer</a:t>
            </a:r>
            <a:r>
              <a:rPr lang="en-GB" sz="2600" b="1" dirty="0">
                <a:solidFill>
                  <a:schemeClr val="bg1"/>
                </a:solidFill>
              </a:rPr>
              <a:t> </a:t>
            </a:r>
            <a:r>
              <a:rPr lang="en-GB" sz="2600" b="1" dirty="0" err="1">
                <a:solidFill>
                  <a:schemeClr val="bg1"/>
                </a:solidFill>
              </a:rPr>
              <a:t>Sängerin</a:t>
            </a:r>
            <a:endParaRPr lang="en-GB" sz="2600" b="1" dirty="0">
              <a:solidFill>
                <a:schemeClr val="bg1"/>
              </a:solidFill>
            </a:endParaRPr>
          </a:p>
        </p:txBody>
      </p:sp>
      <p:sp>
        <p:nvSpPr>
          <p:cNvPr id="12" name="Rounded Rectangle 11">
            <a:extLst>
              <a:ext uri="{FF2B5EF4-FFF2-40B4-BE49-F238E27FC236}">
                <a16:creationId xmlns:a16="http://schemas.microsoft.com/office/drawing/2014/main" id="{E11B5D8C-0CC7-44DF-B8F0-5DECDC7D5ACF}"/>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60A92B09-0B65-4A21-8913-B3E944C6B2E0}"/>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10155">
            <a:off x="-75204" y="3251066"/>
            <a:ext cx="936986" cy="1098299"/>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45DE97C-B455-4F7E-A1AB-26937D7816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812" y="3245387"/>
            <a:ext cx="1126524" cy="1126524"/>
          </a:xfrm>
          <a:prstGeom prst="rect">
            <a:avLst/>
          </a:prstGeom>
        </p:spPr>
      </p:pic>
      <p:sp>
        <p:nvSpPr>
          <p:cNvPr id="19" name="Rounded Rectangular Callout 15">
            <a:extLst>
              <a:ext uri="{FF2B5EF4-FFF2-40B4-BE49-F238E27FC236}">
                <a16:creationId xmlns:a16="http://schemas.microsoft.com/office/drawing/2014/main" id="{FD87081E-A94B-4F35-8CC6-16F1777C56FA}"/>
              </a:ext>
            </a:extLst>
          </p:cNvPr>
          <p:cNvSpPr/>
          <p:nvPr/>
        </p:nvSpPr>
        <p:spPr>
          <a:xfrm>
            <a:off x="6264876" y="472710"/>
            <a:ext cx="2642555" cy="467852"/>
          </a:xfrm>
          <a:prstGeom prst="wedgeRoundRectCallout">
            <a:avLst>
              <a:gd name="adj1" fmla="val 58137"/>
              <a:gd name="adj2" fmla="val 29776"/>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 tour – auf Tour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 name="Picture 19">
            <a:extLst>
              <a:ext uri="{FF2B5EF4-FFF2-40B4-BE49-F238E27FC236}">
                <a16:creationId xmlns:a16="http://schemas.microsoft.com/office/drawing/2014/main" id="{E4E2D3EE-B669-4E69-B58C-9B4A647244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1743" y="327421"/>
            <a:ext cx="599616" cy="803189"/>
          </a:xfrm>
          <a:prstGeom prst="rect">
            <a:avLst/>
          </a:prstGeom>
        </p:spPr>
      </p:pic>
    </p:spTree>
    <p:extLst>
      <p:ext uri="{BB962C8B-B14F-4D97-AF65-F5344CB8AC3E}">
        <p14:creationId xmlns:p14="http://schemas.microsoft.com/office/powerpoint/2010/main" val="3073171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C45ECF11-490D-4A16-B6A1-7C7B63AECAA3}"/>
              </a:ext>
            </a:extLst>
          </p:cNvPr>
          <p:cNvSpPr txBox="1">
            <a:spLocks/>
          </p:cNvSpPr>
          <p:nvPr/>
        </p:nvSpPr>
        <p:spPr>
          <a:xfrm>
            <a:off x="222162" y="317770"/>
            <a:ext cx="10586274" cy="71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KS3 Programme of </a:t>
            </a:r>
            <a:r>
              <a:rPr kumimoji="0" lang="fr-FR" sz="4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study</a:t>
            </a:r>
            <a:endPar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6" name="Title 1">
            <a:extLst>
              <a:ext uri="{FF2B5EF4-FFF2-40B4-BE49-F238E27FC236}">
                <a16:creationId xmlns:a16="http://schemas.microsoft.com/office/drawing/2014/main" id="{F414F884-886C-4A65-80E5-9B92D4FCF1AA}"/>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2" name="Picture 21" descr="Diagram&#10;&#10;Description automatically generated">
            <a:extLst>
              <a:ext uri="{FF2B5EF4-FFF2-40B4-BE49-F238E27FC236}">
                <a16:creationId xmlns:a16="http://schemas.microsoft.com/office/drawing/2014/main" id="{01015C36-3F30-48A1-91CB-58E6E0AEDCD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0302373" y="297296"/>
            <a:ext cx="2186924" cy="1592331"/>
          </a:xfrm>
          <a:prstGeom prst="rect">
            <a:avLst/>
          </a:prstGeom>
        </p:spPr>
      </p:pic>
      <p:sp>
        <p:nvSpPr>
          <p:cNvPr id="2" name="Rectangle 1">
            <a:extLst>
              <a:ext uri="{FF2B5EF4-FFF2-40B4-BE49-F238E27FC236}">
                <a16:creationId xmlns:a16="http://schemas.microsoft.com/office/drawing/2014/main" id="{FDDC01D9-6798-464F-8324-BBFB43B021A1}"/>
              </a:ext>
            </a:extLst>
          </p:cNvPr>
          <p:cNvSpPr/>
          <p:nvPr/>
        </p:nvSpPr>
        <p:spPr>
          <a:xfrm>
            <a:off x="371934" y="1578903"/>
            <a:ext cx="9741645" cy="1323439"/>
          </a:xfrm>
          <a:prstGeom prst="rect">
            <a:avLst/>
          </a:prstGeom>
          <a:solidFill>
            <a:srgbClr val="002060"/>
          </a:solidFill>
        </p:spPr>
        <p:txBody>
          <a:bodyPr wrap="square">
            <a:spAutoFit/>
          </a:bodyPr>
          <a:lstStyle/>
          <a:p>
            <a:r>
              <a:rPr lang="en-GB" sz="2000" dirty="0">
                <a:solidFill>
                  <a:schemeClr val="bg1"/>
                </a:solidFill>
                <a:latin typeface="Century Gothic" panose="020B0502020202020204" pitchFamily="34" charset="0"/>
              </a:rPr>
              <a:t>speak with increasing confidence, fluency and spontaneity, finding ways of communicating what they want to say, including through discussion and </a:t>
            </a:r>
            <a:r>
              <a:rPr lang="en-GB" sz="2000" b="1" dirty="0">
                <a:solidFill>
                  <a:schemeClr val="bg1"/>
                </a:solidFill>
                <a:latin typeface="Century Gothic" panose="020B0502020202020204" pitchFamily="34" charset="0"/>
              </a:rPr>
              <a:t>asking questions</a:t>
            </a:r>
            <a:r>
              <a:rPr lang="en-GB" sz="2000" dirty="0">
                <a:solidFill>
                  <a:schemeClr val="bg1"/>
                </a:solidFill>
                <a:latin typeface="Century Gothic" panose="020B0502020202020204" pitchFamily="34" charset="0"/>
              </a:rPr>
              <a:t>, and continually improving the accuracy of their pronunciation and intonation</a:t>
            </a:r>
          </a:p>
        </p:txBody>
      </p:sp>
      <p:sp>
        <p:nvSpPr>
          <p:cNvPr id="3" name="Rectangle 2">
            <a:extLst>
              <a:ext uri="{FF2B5EF4-FFF2-40B4-BE49-F238E27FC236}">
                <a16:creationId xmlns:a16="http://schemas.microsoft.com/office/drawing/2014/main" id="{CB0E4EC5-E8F3-40BA-850D-9E30BF5A28F8}"/>
              </a:ext>
            </a:extLst>
          </p:cNvPr>
          <p:cNvSpPr/>
          <p:nvPr/>
        </p:nvSpPr>
        <p:spPr>
          <a:xfrm>
            <a:off x="222161" y="1104863"/>
            <a:ext cx="10586273" cy="461665"/>
          </a:xfrm>
          <a:prstGeom prst="rect">
            <a:avLst/>
          </a:prstGeom>
        </p:spPr>
        <p:txBody>
          <a:bodyPr wrap="square">
            <a:spAutoFit/>
          </a:bodyPr>
          <a:lstStyle/>
          <a:p>
            <a:r>
              <a:rPr lang="en-GB" sz="2400" dirty="0">
                <a:solidFill>
                  <a:srgbClr val="002060"/>
                </a:solidFill>
                <a:latin typeface="Century Gothic" panose="020B0502020202020204" pitchFamily="34" charset="0"/>
              </a:rPr>
              <a:t>The national curriculum for languages aims to ensure that all pupils:</a:t>
            </a:r>
          </a:p>
        </p:txBody>
      </p:sp>
      <p:sp>
        <p:nvSpPr>
          <p:cNvPr id="4" name="Rectangle 3">
            <a:extLst>
              <a:ext uri="{FF2B5EF4-FFF2-40B4-BE49-F238E27FC236}">
                <a16:creationId xmlns:a16="http://schemas.microsoft.com/office/drawing/2014/main" id="{FFE4A39B-CE7A-413D-ACF6-E52CE1026DB6}"/>
              </a:ext>
            </a:extLst>
          </p:cNvPr>
          <p:cNvSpPr/>
          <p:nvPr/>
        </p:nvSpPr>
        <p:spPr>
          <a:xfrm>
            <a:off x="371935" y="3955659"/>
            <a:ext cx="9741644" cy="2246769"/>
          </a:xfrm>
          <a:prstGeom prst="rect">
            <a:avLst/>
          </a:prstGeom>
          <a:solidFill>
            <a:srgbClr val="002060"/>
          </a:solidFill>
        </p:spPr>
        <p:txBody>
          <a:bodyPr wrap="square">
            <a:spAutoFit/>
          </a:bodyPr>
          <a:lstStyle/>
          <a:p>
            <a:r>
              <a:rPr lang="en-GB" sz="2000" dirty="0">
                <a:solidFill>
                  <a:schemeClr val="bg1"/>
                </a:solidFill>
                <a:latin typeface="Century Gothic" panose="020B0502020202020204" pitchFamily="34" charset="0"/>
              </a:rPr>
              <a:t>Students should be able to use the language they are learning both receptively and </a:t>
            </a:r>
            <a:r>
              <a:rPr lang="en-GB" sz="2000" b="1" dirty="0">
                <a:solidFill>
                  <a:schemeClr val="bg1"/>
                </a:solidFill>
                <a:latin typeface="Century Gothic" panose="020B0502020202020204" pitchFamily="34" charset="0"/>
              </a:rPr>
              <a:t>productively</a:t>
            </a:r>
            <a:r>
              <a:rPr lang="en-GB" sz="2000" dirty="0">
                <a:solidFill>
                  <a:schemeClr val="bg1"/>
                </a:solidFill>
                <a:latin typeface="Century Gothic" panose="020B0502020202020204" pitchFamily="34" charset="0"/>
              </a:rPr>
              <a:t>,</a:t>
            </a:r>
            <a:r>
              <a:rPr lang="en-GB" sz="2000" b="1" dirty="0">
                <a:solidFill>
                  <a:schemeClr val="bg1"/>
                </a:solidFill>
                <a:latin typeface="Century Gothic" panose="020B0502020202020204" pitchFamily="34" charset="0"/>
              </a:rPr>
              <a:t> in spoken </a:t>
            </a:r>
            <a:r>
              <a:rPr lang="en-GB" sz="2000" dirty="0">
                <a:solidFill>
                  <a:schemeClr val="bg1"/>
                </a:solidFill>
                <a:latin typeface="Century Gothic" panose="020B0502020202020204" pitchFamily="34" charset="0"/>
              </a:rPr>
              <a:t>and written </a:t>
            </a:r>
            <a:r>
              <a:rPr lang="en-GB" sz="2000" b="1" dirty="0">
                <a:solidFill>
                  <a:schemeClr val="bg1"/>
                </a:solidFill>
                <a:latin typeface="Century Gothic" panose="020B0502020202020204" pitchFamily="34" charset="0"/>
              </a:rPr>
              <a:t>forms</a:t>
            </a:r>
            <a:r>
              <a:rPr lang="en-GB" sz="2000" dirty="0">
                <a:solidFill>
                  <a:schemeClr val="bg1"/>
                </a:solidFill>
                <a:latin typeface="Century Gothic" panose="020B0502020202020204" pitchFamily="34" charset="0"/>
              </a:rPr>
              <a:t>, for a range of audiences and purposes, in different genres and in formal and informal contexts which are relevant to their current and future needs and interests, having regard to the likely experiences of a wide social range. They should be able </a:t>
            </a:r>
            <a:r>
              <a:rPr lang="en-GB" sz="2000" b="1" dirty="0">
                <a:solidFill>
                  <a:schemeClr val="bg1"/>
                </a:solidFill>
                <a:latin typeface="Century Gothic" panose="020B0502020202020204" pitchFamily="34" charset="0"/>
              </a:rPr>
              <a:t>to recall and use language in familiar and new situations</a:t>
            </a:r>
            <a:r>
              <a:rPr lang="en-GB" sz="2000" dirty="0">
                <a:solidFill>
                  <a:schemeClr val="bg1"/>
                </a:solidFill>
                <a:latin typeface="Century Gothic" panose="020B0502020202020204" pitchFamily="34" charset="0"/>
              </a:rPr>
              <a:t> and be able to move between the language they are learning and English. </a:t>
            </a:r>
          </a:p>
        </p:txBody>
      </p:sp>
      <p:sp>
        <p:nvSpPr>
          <p:cNvPr id="14" name="Rectangle 13">
            <a:extLst>
              <a:ext uri="{FF2B5EF4-FFF2-40B4-BE49-F238E27FC236}">
                <a16:creationId xmlns:a16="http://schemas.microsoft.com/office/drawing/2014/main" id="{88C49E8C-6B73-4B6C-B9FF-E37A3D536CBB}"/>
              </a:ext>
            </a:extLst>
          </p:cNvPr>
          <p:cNvSpPr/>
          <p:nvPr/>
        </p:nvSpPr>
        <p:spPr>
          <a:xfrm>
            <a:off x="314113" y="3454989"/>
            <a:ext cx="10586273" cy="461665"/>
          </a:xfrm>
          <a:prstGeom prst="rect">
            <a:avLst/>
          </a:prstGeom>
        </p:spPr>
        <p:txBody>
          <a:bodyPr wrap="square">
            <a:spAutoFit/>
          </a:bodyPr>
          <a:lstStyle/>
          <a:p>
            <a:r>
              <a:rPr lang="en-GB" sz="2400" dirty="0">
                <a:solidFill>
                  <a:srgbClr val="002060"/>
                </a:solidFill>
                <a:latin typeface="Century Gothic" panose="020B0502020202020204" pitchFamily="34" charset="0"/>
              </a:rPr>
              <a:t>The proposed new subject content for GCSE:</a:t>
            </a:r>
          </a:p>
        </p:txBody>
      </p:sp>
    </p:spTree>
    <p:extLst>
      <p:ext uri="{BB962C8B-B14F-4D97-AF65-F5344CB8AC3E}">
        <p14:creationId xmlns:p14="http://schemas.microsoft.com/office/powerpoint/2010/main" val="150947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pic>
        <p:nvPicPr>
          <p:cNvPr id="5" name="Picture 4" descr="green checkmark">
            <a:extLst>
              <a:ext uri="{FF2B5EF4-FFF2-40B4-BE49-F238E27FC236}">
                <a16:creationId xmlns:a16="http://schemas.microsoft.com/office/drawing/2014/main" id="{BA4B06DB-D97A-451F-8B52-207666D0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31" y="1236919"/>
            <a:ext cx="422500" cy="440105"/>
          </a:xfrm>
          <a:prstGeom prst="rect">
            <a:avLst/>
          </a:prstGeom>
        </p:spPr>
      </p:pic>
      <p:pic>
        <p:nvPicPr>
          <p:cNvPr id="6" name="Picture 5" descr="green checkmark">
            <a:extLst>
              <a:ext uri="{FF2B5EF4-FFF2-40B4-BE49-F238E27FC236}">
                <a16:creationId xmlns:a16="http://schemas.microsoft.com/office/drawing/2014/main" id="{C765016F-E7E5-497D-92E4-DDEE330C7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181" y="1677024"/>
            <a:ext cx="422500" cy="440105"/>
          </a:xfrm>
          <a:prstGeom prst="rect">
            <a:avLst/>
          </a:prstGeom>
        </p:spPr>
      </p:pic>
      <p:pic>
        <p:nvPicPr>
          <p:cNvPr id="9" name="Picture 8" descr="green checkmark">
            <a:extLst>
              <a:ext uri="{FF2B5EF4-FFF2-40B4-BE49-F238E27FC236}">
                <a16:creationId xmlns:a16="http://schemas.microsoft.com/office/drawing/2014/main" id="{20787564-C6D8-49FC-AE3F-D0E936F87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258" y="2254145"/>
            <a:ext cx="422500" cy="440105"/>
          </a:xfrm>
          <a:prstGeom prst="rect">
            <a:avLst/>
          </a:prstGeom>
        </p:spPr>
      </p:pic>
      <p:pic>
        <p:nvPicPr>
          <p:cNvPr id="10" name="Picture 9" descr="green checkmark">
            <a:extLst>
              <a:ext uri="{FF2B5EF4-FFF2-40B4-BE49-F238E27FC236}">
                <a16:creationId xmlns:a16="http://schemas.microsoft.com/office/drawing/2014/main" id="{D6447C8E-225C-433B-9277-F5159DDA6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0858" y="2694250"/>
            <a:ext cx="422500" cy="440105"/>
          </a:xfrm>
          <a:prstGeom prst="rect">
            <a:avLst/>
          </a:prstGeom>
        </p:spPr>
      </p:pic>
      <p:pic>
        <p:nvPicPr>
          <p:cNvPr id="11" name="Picture 10" descr="green checkmark">
            <a:extLst>
              <a:ext uri="{FF2B5EF4-FFF2-40B4-BE49-F238E27FC236}">
                <a16:creationId xmlns:a16="http://schemas.microsoft.com/office/drawing/2014/main" id="{6CA4DBBF-703C-4AA5-984C-2631EDE79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4166" y="3208947"/>
            <a:ext cx="422500" cy="440105"/>
          </a:xfrm>
          <a:prstGeom prst="rect">
            <a:avLst/>
          </a:prstGeom>
        </p:spPr>
      </p:pic>
      <p:pic>
        <p:nvPicPr>
          <p:cNvPr id="12" name="Picture 11" descr="green checkmark">
            <a:extLst>
              <a:ext uri="{FF2B5EF4-FFF2-40B4-BE49-F238E27FC236}">
                <a16:creationId xmlns:a16="http://schemas.microsoft.com/office/drawing/2014/main" id="{9DEAFE8D-7A0A-4762-9807-59B0951DB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1962" y="3724854"/>
            <a:ext cx="422500" cy="440105"/>
          </a:xfrm>
          <a:prstGeom prst="rect">
            <a:avLst/>
          </a:prstGeom>
        </p:spPr>
      </p:pic>
    </p:spTree>
    <p:extLst>
      <p:ext uri="{BB962C8B-B14F-4D97-AF65-F5344CB8AC3E}">
        <p14:creationId xmlns:p14="http://schemas.microsoft.com/office/powerpoint/2010/main" val="3789770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n-GB" sz="3200" b="1" kern="1200" dirty="0" err="1">
                <a:solidFill>
                  <a:srgbClr val="002060"/>
                </a:solidFill>
                <a:latin typeface="Century Gothic" panose="020B0502020202020204" pitchFamily="34" charset="0"/>
              </a:rPr>
              <a:t>Écris</a:t>
            </a:r>
            <a:r>
              <a:rPr lang="en-GB" sz="3200" b="1" kern="1200" dirty="0">
                <a:solidFill>
                  <a:srgbClr val="002060"/>
                </a:solidFill>
                <a:latin typeface="Century Gothic" panose="020B0502020202020204" pitchFamily="34" charset="0"/>
              </a:rPr>
              <a:t> </a:t>
            </a:r>
            <a:r>
              <a:rPr lang="en-GB" sz="3200" b="1" kern="1200" dirty="0" err="1">
                <a:solidFill>
                  <a:srgbClr val="002060"/>
                </a:solidFill>
                <a:latin typeface="Century Gothic" panose="020B0502020202020204" pitchFamily="34" charset="0"/>
              </a:rPr>
              <a:t>une</a:t>
            </a:r>
            <a:r>
              <a:rPr lang="en-GB" sz="3200" b="1" kern="1200" dirty="0">
                <a:solidFill>
                  <a:srgbClr val="002060"/>
                </a:solidFill>
                <a:latin typeface="Century Gothic" panose="020B0502020202020204" pitchFamily="34" charset="0"/>
              </a:rPr>
              <a:t> </a:t>
            </a:r>
            <a:r>
              <a:rPr lang="en-GB" sz="3200" b="1" kern="1200" dirty="0" err="1">
                <a:solidFill>
                  <a:srgbClr val="002060"/>
                </a:solidFill>
                <a:latin typeface="Century Gothic" panose="020B0502020202020204" pitchFamily="34" charset="0"/>
              </a:rPr>
              <a:t>lettre</a:t>
            </a:r>
            <a:r>
              <a:rPr lang="en-GB" sz="3200" b="1" kern="1200" dirty="0">
                <a:solidFill>
                  <a:srgbClr val="002060"/>
                </a:solidFill>
                <a:latin typeface="Century Gothic" panose="020B0502020202020204" pitchFamily="34" charset="0"/>
              </a:rPr>
              <a:t> (A, B, C </a:t>
            </a:r>
            <a:r>
              <a:rPr lang="en-GB" sz="3200" b="1" kern="1200" dirty="0" err="1">
                <a:solidFill>
                  <a:srgbClr val="002060"/>
                </a:solidFill>
                <a:latin typeface="Century Gothic" panose="020B0502020202020204" pitchFamily="34" charset="0"/>
              </a:rPr>
              <a:t>ou</a:t>
            </a:r>
            <a:r>
              <a:rPr lang="en-GB" sz="3200" b="1" kern="1200" dirty="0">
                <a:solidFill>
                  <a:srgbClr val="002060"/>
                </a:solidFill>
                <a:latin typeface="Century Gothic" panose="020B0502020202020204" pitchFamily="34" charset="0"/>
              </a:rPr>
              <a:t> D). </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5" name="Rectangle: Rounded Corners 14">
            <a:extLst>
              <a:ext uri="{FF2B5EF4-FFF2-40B4-BE49-F238E27FC236}">
                <a16:creationId xmlns:a16="http://schemas.microsoft.com/office/drawing/2014/main" id="{123DA048-4656-4B4B-A8D5-079CB4CD01DA}"/>
              </a:ext>
            </a:extLst>
          </p:cNvPr>
          <p:cNvSpPr/>
          <p:nvPr/>
        </p:nvSpPr>
        <p:spPr>
          <a:xfrm>
            <a:off x="383855" y="4210050"/>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383854" y="1477777"/>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DAD61A6E-CCA4-4D1B-9741-EE6E8D039CF8}"/>
              </a:ext>
            </a:extLst>
          </p:cNvPr>
          <p:cNvSpPr/>
          <p:nvPr/>
        </p:nvSpPr>
        <p:spPr>
          <a:xfrm>
            <a:off x="4064345" y="4210050"/>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83D3AFFE-F119-45FE-B5C7-886EC626577E}"/>
              </a:ext>
            </a:extLst>
          </p:cNvPr>
          <p:cNvSpPr/>
          <p:nvPr/>
        </p:nvSpPr>
        <p:spPr>
          <a:xfrm>
            <a:off x="4064344" y="1477777"/>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9B5A9EB2-0EB4-4B23-B491-DDEA0239E8AC}"/>
              </a:ext>
            </a:extLst>
          </p:cNvPr>
          <p:cNvPicPr>
            <a:picLocks noChangeAspect="1"/>
          </p:cNvPicPr>
          <p:nvPr/>
        </p:nvPicPr>
        <p:blipFill>
          <a:blip r:embed="rId4"/>
          <a:stretch>
            <a:fillRect/>
          </a:stretch>
        </p:blipFill>
        <p:spPr>
          <a:xfrm rot="20500805">
            <a:off x="997898" y="2916166"/>
            <a:ext cx="808011" cy="515107"/>
          </a:xfrm>
          <a:prstGeom prst="rect">
            <a:avLst/>
          </a:prstGeom>
        </p:spPr>
      </p:pic>
      <p:pic>
        <p:nvPicPr>
          <p:cNvPr id="34" name="Picture 33">
            <a:extLst>
              <a:ext uri="{FF2B5EF4-FFF2-40B4-BE49-F238E27FC236}">
                <a16:creationId xmlns:a16="http://schemas.microsoft.com/office/drawing/2014/main" id="{00C0E48B-4FED-4D89-8559-C47F1334B2DC}"/>
              </a:ext>
            </a:extLst>
          </p:cNvPr>
          <p:cNvPicPr>
            <a:picLocks noChangeAspect="1"/>
          </p:cNvPicPr>
          <p:nvPr/>
        </p:nvPicPr>
        <p:blipFill>
          <a:blip r:embed="rId4"/>
          <a:stretch>
            <a:fillRect/>
          </a:stretch>
        </p:blipFill>
        <p:spPr>
          <a:xfrm rot="20500805">
            <a:off x="1175416" y="6049193"/>
            <a:ext cx="808011" cy="515107"/>
          </a:xfrm>
          <a:prstGeom prst="rect">
            <a:avLst/>
          </a:prstGeom>
        </p:spPr>
      </p:pic>
      <p:pic>
        <p:nvPicPr>
          <p:cNvPr id="35" name="Picture 34">
            <a:extLst>
              <a:ext uri="{FF2B5EF4-FFF2-40B4-BE49-F238E27FC236}">
                <a16:creationId xmlns:a16="http://schemas.microsoft.com/office/drawing/2014/main" id="{60A1DC42-5643-49C4-A33A-443A27291C95}"/>
              </a:ext>
            </a:extLst>
          </p:cNvPr>
          <p:cNvPicPr>
            <a:picLocks noChangeAspect="1"/>
          </p:cNvPicPr>
          <p:nvPr/>
        </p:nvPicPr>
        <p:blipFill>
          <a:blip r:embed="rId4"/>
          <a:stretch>
            <a:fillRect/>
          </a:stretch>
        </p:blipFill>
        <p:spPr>
          <a:xfrm rot="20500805">
            <a:off x="4124824" y="2248946"/>
            <a:ext cx="808011" cy="515107"/>
          </a:xfrm>
          <a:prstGeom prst="rect">
            <a:avLst/>
          </a:prstGeom>
        </p:spPr>
      </p:pic>
      <p:pic>
        <p:nvPicPr>
          <p:cNvPr id="36" name="Picture 2" descr="Gato, Mascota, Gatito, Felino, Animal, Pelo, Kitty">
            <a:extLst>
              <a:ext uri="{FF2B5EF4-FFF2-40B4-BE49-F238E27FC236}">
                <a16:creationId xmlns:a16="http://schemas.microsoft.com/office/drawing/2014/main" id="{8FFF643C-9221-4413-A838-4358A6128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375" y="6358139"/>
            <a:ext cx="256202" cy="27087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Gato, Mascota, Gatito, Felino, Animal, Pelo, Kitty">
            <a:extLst>
              <a:ext uri="{FF2B5EF4-FFF2-40B4-BE49-F238E27FC236}">
                <a16:creationId xmlns:a16="http://schemas.microsoft.com/office/drawing/2014/main" id="{9CFF930B-BF16-4691-88AB-78DC4A083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3940" y="3450612"/>
            <a:ext cx="414640" cy="4383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Basketball, Ball, Sport, Orange Ball">
            <a:extLst>
              <a:ext uri="{FF2B5EF4-FFF2-40B4-BE49-F238E27FC236}">
                <a16:creationId xmlns:a16="http://schemas.microsoft.com/office/drawing/2014/main" id="{2CFE53B5-AC13-4884-915D-C861092DA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430" y="2550870"/>
            <a:ext cx="266705" cy="2667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2152033-F691-45D0-8276-8796676DF25B}"/>
              </a:ext>
            </a:extLst>
          </p:cNvPr>
          <p:cNvPicPr>
            <a:picLocks noChangeAspect="1"/>
          </p:cNvPicPr>
          <p:nvPr/>
        </p:nvPicPr>
        <p:blipFill>
          <a:blip r:embed="rId7"/>
          <a:stretch>
            <a:fillRect/>
          </a:stretch>
        </p:blipFill>
        <p:spPr>
          <a:xfrm>
            <a:off x="5778608" y="2938174"/>
            <a:ext cx="700245" cy="1030795"/>
          </a:xfrm>
          <a:prstGeom prst="rect">
            <a:avLst/>
          </a:prstGeom>
        </p:spPr>
      </p:pic>
      <p:pic>
        <p:nvPicPr>
          <p:cNvPr id="44" name="Picture 43" descr="A picture containing chart&#10;&#10;Description automatically generated">
            <a:extLst>
              <a:ext uri="{FF2B5EF4-FFF2-40B4-BE49-F238E27FC236}">
                <a16:creationId xmlns:a16="http://schemas.microsoft.com/office/drawing/2014/main" id="{15A8D72B-52CC-44E1-ACBE-FE8A29AB70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199789" y="4594210"/>
            <a:ext cx="504769" cy="1101164"/>
          </a:xfrm>
          <a:prstGeom prst="rect">
            <a:avLst/>
          </a:prstGeom>
        </p:spPr>
      </p:pic>
      <p:pic>
        <p:nvPicPr>
          <p:cNvPr id="45" name="Picture 44" descr="A picture containing chart&#10;&#10;Description automatically generated">
            <a:extLst>
              <a:ext uri="{FF2B5EF4-FFF2-40B4-BE49-F238E27FC236}">
                <a16:creationId xmlns:a16="http://schemas.microsoft.com/office/drawing/2014/main" id="{E41B2F24-0B33-43F2-A7B6-26281E787C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982247" y="2830209"/>
            <a:ext cx="504769" cy="1101164"/>
          </a:xfrm>
          <a:prstGeom prst="rect">
            <a:avLst/>
          </a:prstGeom>
        </p:spPr>
      </p:pic>
      <p:pic>
        <p:nvPicPr>
          <p:cNvPr id="46" name="Picture 4" descr="Fútbol, Pelota, Deporte, Redondo, En Blanco Y Negro">
            <a:extLst>
              <a:ext uri="{FF2B5EF4-FFF2-40B4-BE49-F238E27FC236}">
                <a16:creationId xmlns:a16="http://schemas.microsoft.com/office/drawing/2014/main" id="{25AFEB98-D937-4250-BEC1-629CF44C20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23104" y="5974272"/>
            <a:ext cx="603350" cy="6033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Tenis, Pelota, Amarillo, Deporte, Juego, Competencia">
            <a:extLst>
              <a:ext uri="{FF2B5EF4-FFF2-40B4-BE49-F238E27FC236}">
                <a16:creationId xmlns:a16="http://schemas.microsoft.com/office/drawing/2014/main" id="{CA5947FF-50C7-4130-A236-7F7FD0B0ED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0205" y="5974272"/>
            <a:ext cx="362082" cy="3651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Basketball, Ball, Sport, Orange Ball">
            <a:extLst>
              <a:ext uri="{FF2B5EF4-FFF2-40B4-BE49-F238E27FC236}">
                <a16:creationId xmlns:a16="http://schemas.microsoft.com/office/drawing/2014/main" id="{555B0075-45E0-463D-88C5-3012F2386F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0259" y="3505556"/>
            <a:ext cx="266705" cy="266705"/>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2D721D60-69C9-4F5E-B685-B9D3064E6F0A}"/>
              </a:ext>
            </a:extLst>
          </p:cNvPr>
          <p:cNvSpPr/>
          <p:nvPr/>
        </p:nvSpPr>
        <p:spPr>
          <a:xfrm>
            <a:off x="688442" y="1522787"/>
            <a:ext cx="236922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Sac A</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partner will ask you questions to guess which bag you have chosen.</a:t>
            </a:r>
          </a:p>
        </p:txBody>
      </p:sp>
      <p:sp>
        <p:nvSpPr>
          <p:cNvPr id="60" name="Rectangle 59">
            <a:extLst>
              <a:ext uri="{FF2B5EF4-FFF2-40B4-BE49-F238E27FC236}">
                <a16:creationId xmlns:a16="http://schemas.microsoft.com/office/drawing/2014/main" id="{A22BAD70-2517-4967-8C79-6E6953C3228E}"/>
              </a:ext>
            </a:extLst>
          </p:cNvPr>
          <p:cNvSpPr/>
          <p:nvPr/>
        </p:nvSpPr>
        <p:spPr>
          <a:xfrm>
            <a:off x="8053754" y="1518441"/>
            <a:ext cx="33352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F1699348-DC3B-459E-AC2B-A59582AC72F7}"/>
              </a:ext>
            </a:extLst>
          </p:cNvPr>
          <p:cNvSpPr/>
          <p:nvPr/>
        </p:nvSpPr>
        <p:spPr>
          <a:xfrm>
            <a:off x="4492806" y="1501851"/>
            <a:ext cx="236922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Sac B</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C2BFA53-E71E-4480-8355-45DB85FA21FC}"/>
              </a:ext>
            </a:extLst>
          </p:cNvPr>
          <p:cNvSpPr/>
          <p:nvPr/>
        </p:nvSpPr>
        <p:spPr>
          <a:xfrm>
            <a:off x="674644" y="4209071"/>
            <a:ext cx="236922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Sac C</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015496BC-2EF0-4B26-9547-2AD3E1ED0386}"/>
              </a:ext>
            </a:extLst>
          </p:cNvPr>
          <p:cNvSpPr/>
          <p:nvPr/>
        </p:nvSpPr>
        <p:spPr>
          <a:xfrm>
            <a:off x="4479008" y="4188135"/>
            <a:ext cx="236922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Sac D</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Picture 63">
            <a:extLst>
              <a:ext uri="{FF2B5EF4-FFF2-40B4-BE49-F238E27FC236}">
                <a16:creationId xmlns:a16="http://schemas.microsoft.com/office/drawing/2014/main" id="{40E5E4A3-2F38-4A4B-B081-B991782ABC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7267" y="1672021"/>
            <a:ext cx="415034" cy="417219"/>
          </a:xfrm>
          <a:prstGeom prst="rect">
            <a:avLst/>
          </a:prstGeom>
        </p:spPr>
      </p:pic>
      <p:pic>
        <p:nvPicPr>
          <p:cNvPr id="65" name="Picture 64">
            <a:extLst>
              <a:ext uri="{FF2B5EF4-FFF2-40B4-BE49-F238E27FC236}">
                <a16:creationId xmlns:a16="http://schemas.microsoft.com/office/drawing/2014/main" id="{4743DCCD-0636-40AC-8DA1-D82059478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2060" y="5451333"/>
            <a:ext cx="415034" cy="417219"/>
          </a:xfrm>
          <a:prstGeom prst="rect">
            <a:avLst/>
          </a:prstGeom>
        </p:spPr>
      </p:pic>
      <p:pic>
        <p:nvPicPr>
          <p:cNvPr id="66" name="Picture 65">
            <a:extLst>
              <a:ext uri="{FF2B5EF4-FFF2-40B4-BE49-F238E27FC236}">
                <a16:creationId xmlns:a16="http://schemas.microsoft.com/office/drawing/2014/main" id="{F1283754-3D7C-4F59-8361-00934E136E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59" y="3283232"/>
            <a:ext cx="415034" cy="417219"/>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80E50999-90D9-4D0E-AA27-672CC9709F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4371" y="4641359"/>
            <a:ext cx="481715" cy="438282"/>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308E7E8F-30D0-4C21-91E5-BA43AD6B2A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4212" y="4798575"/>
            <a:ext cx="839388" cy="763706"/>
          </a:xfrm>
          <a:prstGeom prst="rect">
            <a:avLst/>
          </a:prstGeom>
        </p:spPr>
      </p:pic>
      <p:pic>
        <p:nvPicPr>
          <p:cNvPr id="69" name="Picture 68">
            <a:extLst>
              <a:ext uri="{FF2B5EF4-FFF2-40B4-BE49-F238E27FC236}">
                <a16:creationId xmlns:a16="http://schemas.microsoft.com/office/drawing/2014/main" id="{D0AE55C1-BB23-4B66-8C6E-3726B5BC8D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762" y="4676007"/>
            <a:ext cx="805348" cy="476498"/>
          </a:xfrm>
          <a:prstGeom prst="rect">
            <a:avLst/>
          </a:prstGeom>
        </p:spPr>
      </p:pic>
      <p:pic>
        <p:nvPicPr>
          <p:cNvPr id="70" name="Picture 69">
            <a:extLst>
              <a:ext uri="{FF2B5EF4-FFF2-40B4-BE49-F238E27FC236}">
                <a16:creationId xmlns:a16="http://schemas.microsoft.com/office/drawing/2014/main" id="{AED43285-796F-4A15-A2F8-4AA9153EF8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4315" y="1662735"/>
            <a:ext cx="489330" cy="289521"/>
          </a:xfrm>
          <a:prstGeom prst="rect">
            <a:avLst/>
          </a:prstGeom>
        </p:spPr>
      </p:pic>
      <p:pic>
        <p:nvPicPr>
          <p:cNvPr id="71" name="Picture 70">
            <a:extLst>
              <a:ext uri="{FF2B5EF4-FFF2-40B4-BE49-F238E27FC236}">
                <a16:creationId xmlns:a16="http://schemas.microsoft.com/office/drawing/2014/main" id="{B2769947-3EAB-4FE7-BB4C-2D3CAF3539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06161" y="2591198"/>
            <a:ext cx="977246" cy="488623"/>
          </a:xfrm>
          <a:prstGeom prst="rect">
            <a:avLst/>
          </a:prstGeom>
        </p:spPr>
      </p:pic>
      <p:pic>
        <p:nvPicPr>
          <p:cNvPr id="72" name="Picture 71" descr="A picture containing diagram&#10;&#10;Description automatically generated">
            <a:extLst>
              <a:ext uri="{FF2B5EF4-FFF2-40B4-BE49-F238E27FC236}">
                <a16:creationId xmlns:a16="http://schemas.microsoft.com/office/drawing/2014/main" id="{80D77512-1765-420A-A0BB-9F7B1B7BB5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30570" y="2130833"/>
            <a:ext cx="504769" cy="484909"/>
          </a:xfrm>
          <a:prstGeom prst="rect">
            <a:avLst/>
          </a:prstGeom>
        </p:spPr>
      </p:pic>
      <p:pic>
        <p:nvPicPr>
          <p:cNvPr id="73" name="Picture 72">
            <a:extLst>
              <a:ext uri="{FF2B5EF4-FFF2-40B4-BE49-F238E27FC236}">
                <a16:creationId xmlns:a16="http://schemas.microsoft.com/office/drawing/2014/main" id="{505724FC-52A7-4F2D-B750-9E608FAAC0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46812" y="5446635"/>
            <a:ext cx="977246" cy="488623"/>
          </a:xfrm>
          <a:prstGeom prst="rect">
            <a:avLst/>
          </a:prstGeom>
        </p:spPr>
      </p:pic>
      <p:pic>
        <p:nvPicPr>
          <p:cNvPr id="74" name="Picture 73" descr="A picture containing diagram&#10;&#10;Description automatically generated">
            <a:extLst>
              <a:ext uri="{FF2B5EF4-FFF2-40B4-BE49-F238E27FC236}">
                <a16:creationId xmlns:a16="http://schemas.microsoft.com/office/drawing/2014/main" id="{95026270-29D9-4C7D-8856-0AA9529D7D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95346" y="5451333"/>
            <a:ext cx="800187" cy="768704"/>
          </a:xfrm>
          <a:prstGeom prst="rect">
            <a:avLst/>
          </a:prstGeom>
        </p:spPr>
      </p:pic>
      <p:pic>
        <p:nvPicPr>
          <p:cNvPr id="75" name="Picture 74">
            <a:extLst>
              <a:ext uri="{FF2B5EF4-FFF2-40B4-BE49-F238E27FC236}">
                <a16:creationId xmlns:a16="http://schemas.microsoft.com/office/drawing/2014/main" id="{D6A80E24-8EB5-48B4-8BD1-EF828003B0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25226" y="3255372"/>
            <a:ext cx="977246" cy="488623"/>
          </a:xfrm>
          <a:prstGeom prst="rect">
            <a:avLst/>
          </a:prstGeom>
        </p:spPr>
      </p:pic>
      <p:pic>
        <p:nvPicPr>
          <p:cNvPr id="76" name="Picture 75" descr="A picture containing map&#10;&#10;Description automatically generated">
            <a:extLst>
              <a:ext uri="{FF2B5EF4-FFF2-40B4-BE49-F238E27FC236}">
                <a16:creationId xmlns:a16="http://schemas.microsoft.com/office/drawing/2014/main" id="{9D06A787-50B6-4A32-A516-FA77F9C90F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96237" y="6146092"/>
            <a:ext cx="556350" cy="464197"/>
          </a:xfrm>
          <a:prstGeom prst="rect">
            <a:avLst/>
          </a:prstGeom>
        </p:spPr>
      </p:pic>
      <p:pic>
        <p:nvPicPr>
          <p:cNvPr id="77" name="Picture 76" descr="A picture containing map&#10;&#10;Description automatically generated">
            <a:extLst>
              <a:ext uri="{FF2B5EF4-FFF2-40B4-BE49-F238E27FC236}">
                <a16:creationId xmlns:a16="http://schemas.microsoft.com/office/drawing/2014/main" id="{0E457DDB-881C-48B2-8B8B-FA66D49665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4398" y="2128242"/>
            <a:ext cx="847676" cy="707268"/>
          </a:xfrm>
          <a:prstGeom prst="rect">
            <a:avLst/>
          </a:prstGeom>
        </p:spPr>
      </p:pic>
      <p:pic>
        <p:nvPicPr>
          <p:cNvPr id="4" name="Picture 3" descr="A picture containing measuring stick, indoor, black, plant&#10;&#10;Description automatically generated">
            <a:extLst>
              <a:ext uri="{FF2B5EF4-FFF2-40B4-BE49-F238E27FC236}">
                <a16:creationId xmlns:a16="http://schemas.microsoft.com/office/drawing/2014/main" id="{9EFE3727-2F2C-480F-B15B-8F7FE9CC2A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95816" y="6201602"/>
            <a:ext cx="827569" cy="415164"/>
          </a:xfrm>
          <a:prstGeom prst="rect">
            <a:avLst/>
          </a:prstGeom>
        </p:spPr>
      </p:pic>
      <p:pic>
        <p:nvPicPr>
          <p:cNvPr id="10" name="Picture 9" descr="A picture containing toiletry, cosmetic&#10;&#10;Description automatically generated">
            <a:extLst>
              <a:ext uri="{FF2B5EF4-FFF2-40B4-BE49-F238E27FC236}">
                <a16:creationId xmlns:a16="http://schemas.microsoft.com/office/drawing/2014/main" id="{FC66CE88-DD14-493D-A1A9-E2EED5F122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98252" y="4952674"/>
            <a:ext cx="497748" cy="377459"/>
          </a:xfrm>
          <a:prstGeom prst="rect">
            <a:avLst/>
          </a:prstGeom>
        </p:spPr>
      </p:pic>
      <p:pic>
        <p:nvPicPr>
          <p:cNvPr id="78" name="Picture 77" descr="A picture containing toiletry, cosmetic&#10;&#10;Description automatically generated">
            <a:extLst>
              <a:ext uri="{FF2B5EF4-FFF2-40B4-BE49-F238E27FC236}">
                <a16:creationId xmlns:a16="http://schemas.microsoft.com/office/drawing/2014/main" id="{38254482-814D-40B7-851C-D2F8896A686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3681" y="4734016"/>
            <a:ext cx="497748" cy="377459"/>
          </a:xfrm>
          <a:prstGeom prst="rect">
            <a:avLst/>
          </a:prstGeom>
        </p:spPr>
      </p:pic>
      <p:pic>
        <p:nvPicPr>
          <p:cNvPr id="79" name="Picture 78" descr="A picture containing measuring stick, indoor, black, plant&#10;&#10;Description automatically generated">
            <a:extLst>
              <a:ext uri="{FF2B5EF4-FFF2-40B4-BE49-F238E27FC236}">
                <a16:creationId xmlns:a16="http://schemas.microsoft.com/office/drawing/2014/main" id="{5AAF68D3-908D-427E-AFCD-AF3570A2FC4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462" y="5280210"/>
            <a:ext cx="827569" cy="415164"/>
          </a:xfrm>
          <a:prstGeom prst="rect">
            <a:avLst/>
          </a:prstGeom>
        </p:spPr>
      </p:pic>
      <p:pic>
        <p:nvPicPr>
          <p:cNvPr id="80" name="Picture 79" descr="A picture containing measuring stick, indoor, black, plant&#10;&#10;Description automatically generated">
            <a:extLst>
              <a:ext uri="{FF2B5EF4-FFF2-40B4-BE49-F238E27FC236}">
                <a16:creationId xmlns:a16="http://schemas.microsoft.com/office/drawing/2014/main" id="{F4C774F1-00B8-48C6-8B7F-9E9841E1F5C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36487" y="2114652"/>
            <a:ext cx="827569" cy="415164"/>
          </a:xfrm>
          <a:prstGeom prst="rect">
            <a:avLst/>
          </a:prstGeom>
        </p:spPr>
      </p:pic>
      <p:pic>
        <p:nvPicPr>
          <p:cNvPr id="81" name="Picture 80" descr="A picture containing measuring stick, indoor, black, plant&#10;&#10;Description automatically generated">
            <a:extLst>
              <a:ext uri="{FF2B5EF4-FFF2-40B4-BE49-F238E27FC236}">
                <a16:creationId xmlns:a16="http://schemas.microsoft.com/office/drawing/2014/main" id="{D7FEDEE6-D83B-4F6A-A411-909A0E75710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49645" y="1892732"/>
            <a:ext cx="827569" cy="415164"/>
          </a:xfrm>
          <a:prstGeom prst="rect">
            <a:avLst/>
          </a:prstGeom>
        </p:spPr>
      </p:pic>
      <p:sp>
        <p:nvSpPr>
          <p:cNvPr id="82" name="Rectangle 81">
            <a:extLst>
              <a:ext uri="{FF2B5EF4-FFF2-40B4-BE49-F238E27FC236}">
                <a16:creationId xmlns:a16="http://schemas.microsoft.com/office/drawing/2014/main" id="{65C4FC05-6C4C-40E7-9915-10E879F8A76E}"/>
              </a:ext>
            </a:extLst>
          </p:cNvPr>
          <p:cNvSpPr/>
          <p:nvPr/>
        </p:nvSpPr>
        <p:spPr>
          <a:xfrm>
            <a:off x="8145796" y="2029445"/>
            <a:ext cx="333523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Yes.</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155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29459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 </a:t>
            </a:r>
            <a:r>
              <a:rPr lang="en-GB" sz="3600" b="1" dirty="0" err="1">
                <a:solidFill>
                  <a:schemeClr val="bg1"/>
                </a:solidFill>
              </a:rPr>
              <a:t>meinst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EB72A4A-A531-014E-8398-AE78D6301092}"/>
              </a:ext>
            </a:extLst>
          </p:cNvPr>
          <p:cNvSpPr txBox="1"/>
          <p:nvPr/>
        </p:nvSpPr>
        <p:spPr>
          <a:xfrm>
            <a:off x="5325035" y="6333126"/>
            <a:ext cx="34724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Klammern</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 brackets</a:t>
            </a:r>
          </a:p>
        </p:txBody>
      </p:sp>
      <p:sp>
        <p:nvSpPr>
          <p:cNvPr id="6" name="TextBox 5">
            <a:extLst>
              <a:ext uri="{FF2B5EF4-FFF2-40B4-BE49-F238E27FC236}">
                <a16:creationId xmlns:a16="http://schemas.microsoft.com/office/drawing/2014/main" id="{81B6450E-2402-DF43-A52F-507ED76516EF}"/>
              </a:ext>
            </a:extLst>
          </p:cNvPr>
          <p:cNvSpPr txBox="1"/>
          <p:nvPr/>
        </p:nvSpPr>
        <p:spPr>
          <a:xfrm>
            <a:off x="179294" y="1288623"/>
            <a:ext cx="85972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Benutz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Klammern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8" name="TextBox 7">
            <a:extLst>
              <a:ext uri="{FF2B5EF4-FFF2-40B4-BE49-F238E27FC236}">
                <a16:creationId xmlns:a16="http://schemas.microsoft.com/office/drawing/2014/main" id="{911BC4C5-6D9F-9C47-BE43-76B7B11661A2}"/>
              </a:ext>
            </a:extLst>
          </p:cNvPr>
          <p:cNvSpPr txBox="1"/>
          <p:nvPr/>
        </p:nvSpPr>
        <p:spPr>
          <a:xfrm>
            <a:off x="358588" y="1874920"/>
            <a:ext cx="71705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fallen]</a:t>
            </a:r>
          </a:p>
        </p:txBody>
      </p:sp>
      <p:sp>
        <p:nvSpPr>
          <p:cNvPr id="10" name="TextBox 9">
            <a:extLst>
              <a:ext uri="{FF2B5EF4-FFF2-40B4-BE49-F238E27FC236}">
                <a16:creationId xmlns:a16="http://schemas.microsoft.com/office/drawing/2014/main" id="{6EB60AD2-9E3D-4044-81F9-A92CA213D4AF}"/>
              </a:ext>
            </a:extLst>
          </p:cNvPr>
          <p:cNvSpPr txBox="1"/>
          <p:nvPr/>
        </p:nvSpPr>
        <p:spPr>
          <a:xfrm>
            <a:off x="348175" y="2387131"/>
            <a:ext cx="92272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85C55D41-4656-8340-B3CF-4DC83820FAAA}"/>
              </a:ext>
            </a:extLst>
          </p:cNvPr>
          <p:cNvSpPr txBox="1"/>
          <p:nvPr/>
        </p:nvSpPr>
        <p:spPr>
          <a:xfrm>
            <a:off x="348175" y="2894925"/>
            <a:ext cx="101601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kriegst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kriegen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1F4FF7AF-771F-CD41-A250-459794D61484}"/>
              </a:ext>
            </a:extLst>
          </p:cNvPr>
          <p:cNvSpPr txBox="1"/>
          <p:nvPr/>
        </p:nvSpPr>
        <p:spPr>
          <a:xfrm>
            <a:off x="348175" y="3402719"/>
            <a:ext cx="92897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Gefällt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gefallen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10A991EB-0334-6248-B79B-C1DEC2295658}"/>
              </a:ext>
            </a:extLst>
          </p:cNvPr>
          <p:cNvSpPr txBox="1"/>
          <p:nvPr/>
        </p:nvSpPr>
        <p:spPr>
          <a:xfrm>
            <a:off x="348819" y="3910513"/>
            <a:ext cx="64876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Wochenende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3AF225BD-6B6D-064F-A28C-2C911471CD41}"/>
              </a:ext>
            </a:extLst>
          </p:cNvPr>
          <p:cNvSpPr txBox="1"/>
          <p:nvPr/>
        </p:nvSpPr>
        <p:spPr>
          <a:xfrm>
            <a:off x="348175" y="4418307"/>
            <a:ext cx="72763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Sport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8ABAF14D-D416-564F-A0BF-96A43533B29A}"/>
              </a:ext>
            </a:extLst>
          </p:cNvPr>
          <p:cNvSpPr txBox="1"/>
          <p:nvPr/>
        </p:nvSpPr>
        <p:spPr>
          <a:xfrm>
            <a:off x="348175" y="4919874"/>
            <a:ext cx="86244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genug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Freizeit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178A44A8-F72B-9142-AFA2-D46031FF7794}"/>
              </a:ext>
            </a:extLst>
          </p:cNvPr>
          <p:cNvSpPr txBox="1"/>
          <p:nvPr/>
        </p:nvSpPr>
        <p:spPr>
          <a:xfrm>
            <a:off x="348174" y="5433895"/>
            <a:ext cx="63401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gefällt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36608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801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11BC4C5-6D9F-9C47-BE43-76B7B11661A2}"/>
              </a:ext>
            </a:extLst>
          </p:cNvPr>
          <p:cNvSpPr txBox="1"/>
          <p:nvPr/>
        </p:nvSpPr>
        <p:spPr>
          <a:xfrm>
            <a:off x="401073" y="1218840"/>
            <a:ext cx="71705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fallen]</a:t>
            </a:r>
          </a:p>
        </p:txBody>
      </p:sp>
      <p:sp>
        <p:nvSpPr>
          <p:cNvPr id="10" name="TextBox 9">
            <a:extLst>
              <a:ext uri="{FF2B5EF4-FFF2-40B4-BE49-F238E27FC236}">
                <a16:creationId xmlns:a16="http://schemas.microsoft.com/office/drawing/2014/main" id="{6EB60AD2-9E3D-4044-81F9-A92CA213D4AF}"/>
              </a:ext>
            </a:extLst>
          </p:cNvPr>
          <p:cNvSpPr txBox="1"/>
          <p:nvPr/>
        </p:nvSpPr>
        <p:spPr>
          <a:xfrm>
            <a:off x="348175" y="2387131"/>
            <a:ext cx="92272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85C55D41-4656-8340-B3CF-4DC83820FAAA}"/>
              </a:ext>
            </a:extLst>
          </p:cNvPr>
          <p:cNvSpPr txBox="1"/>
          <p:nvPr/>
        </p:nvSpPr>
        <p:spPr>
          <a:xfrm>
            <a:off x="401073" y="3562443"/>
            <a:ext cx="101601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kriegst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kriegen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1F4FF7AF-771F-CD41-A250-459794D61484}"/>
              </a:ext>
            </a:extLst>
          </p:cNvPr>
          <p:cNvSpPr txBox="1"/>
          <p:nvPr/>
        </p:nvSpPr>
        <p:spPr>
          <a:xfrm>
            <a:off x="348175" y="4829023"/>
            <a:ext cx="92897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Gefällt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gefallen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CB0B6634-C398-479C-A408-9E0B383371E7}"/>
              </a:ext>
            </a:extLst>
          </p:cNvPr>
          <p:cNvSpPr txBox="1"/>
          <p:nvPr/>
        </p:nvSpPr>
        <p:spPr>
          <a:xfrm>
            <a:off x="736962" y="1630044"/>
            <a:ext cx="27061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Mathe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fällt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8" name="TextBox 17">
            <a:extLst>
              <a:ext uri="{FF2B5EF4-FFF2-40B4-BE49-F238E27FC236}">
                <a16:creationId xmlns:a16="http://schemas.microsoft.com/office/drawing/2014/main" id="{AAC496E0-6686-40DA-A53E-9C1B6A8E050C}"/>
              </a:ext>
            </a:extLst>
          </p:cNvPr>
          <p:cNvSpPr txBox="1"/>
          <p:nvPr/>
        </p:nvSpPr>
        <p:spPr>
          <a:xfrm>
            <a:off x="653544" y="2848796"/>
            <a:ext cx="65822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125E43A4-47FD-487C-88D9-6D47D34477F2}"/>
              </a:ext>
            </a:extLst>
          </p:cNvPr>
          <p:cNvSpPr txBox="1"/>
          <p:nvPr/>
        </p:nvSpPr>
        <p:spPr>
          <a:xfrm>
            <a:off x="653544" y="4071936"/>
            <a:ext cx="51780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kriege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55799219-A42A-4955-8368-730E3D443B7B}"/>
              </a:ext>
            </a:extLst>
          </p:cNvPr>
          <p:cNvSpPr txBox="1"/>
          <p:nvPr/>
        </p:nvSpPr>
        <p:spPr>
          <a:xfrm>
            <a:off x="653544" y="5290688"/>
            <a:ext cx="72971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gefällt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799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801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EB72A4A-A531-014E-8398-AE78D6301092}"/>
              </a:ext>
            </a:extLst>
          </p:cNvPr>
          <p:cNvSpPr txBox="1"/>
          <p:nvPr/>
        </p:nvSpPr>
        <p:spPr>
          <a:xfrm>
            <a:off x="5325035" y="6333126"/>
            <a:ext cx="34724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Klammern</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 brackets</a:t>
            </a:r>
          </a:p>
        </p:txBody>
      </p:sp>
      <p:sp>
        <p:nvSpPr>
          <p:cNvPr id="13" name="TextBox 12">
            <a:extLst>
              <a:ext uri="{FF2B5EF4-FFF2-40B4-BE49-F238E27FC236}">
                <a16:creationId xmlns:a16="http://schemas.microsoft.com/office/drawing/2014/main" id="{10A991EB-0334-6248-B79B-C1DEC2295658}"/>
              </a:ext>
            </a:extLst>
          </p:cNvPr>
          <p:cNvSpPr txBox="1"/>
          <p:nvPr/>
        </p:nvSpPr>
        <p:spPr>
          <a:xfrm>
            <a:off x="348174" y="1324980"/>
            <a:ext cx="66575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Wochenende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3AF225BD-6B6D-064F-A28C-2C911471CD41}"/>
              </a:ext>
            </a:extLst>
          </p:cNvPr>
          <p:cNvSpPr txBox="1"/>
          <p:nvPr/>
        </p:nvSpPr>
        <p:spPr>
          <a:xfrm>
            <a:off x="348174" y="2580267"/>
            <a:ext cx="72763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Sport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8ABAF14D-D416-564F-A0BF-96A43533B29A}"/>
              </a:ext>
            </a:extLst>
          </p:cNvPr>
          <p:cNvSpPr txBox="1"/>
          <p:nvPr/>
        </p:nvSpPr>
        <p:spPr>
          <a:xfrm>
            <a:off x="348174" y="4079229"/>
            <a:ext cx="86244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genug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Freizeit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178A44A8-F72B-9142-AFA2-D46031FF7794}"/>
              </a:ext>
            </a:extLst>
          </p:cNvPr>
          <p:cNvSpPr txBox="1"/>
          <p:nvPr/>
        </p:nvSpPr>
        <p:spPr>
          <a:xfrm>
            <a:off x="348174" y="5433895"/>
            <a:ext cx="63401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gefällt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CB0B6634-C398-479C-A408-9E0B383371E7}"/>
              </a:ext>
            </a:extLst>
          </p:cNvPr>
          <p:cNvSpPr txBox="1"/>
          <p:nvPr/>
        </p:nvSpPr>
        <p:spPr>
          <a:xfrm>
            <a:off x="736962" y="1771480"/>
            <a:ext cx="58897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DC933B9B-66F4-424B-AD31-C230BBA7D3F2}"/>
              </a:ext>
            </a:extLst>
          </p:cNvPr>
          <p:cNvSpPr txBox="1"/>
          <p:nvPr/>
        </p:nvSpPr>
        <p:spPr>
          <a:xfrm>
            <a:off x="724634" y="3026767"/>
            <a:ext cx="791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B9B9064F-40E4-47B8-B647-AE34F55A180A}"/>
              </a:ext>
            </a:extLst>
          </p:cNvPr>
          <p:cNvSpPr txBox="1"/>
          <p:nvPr/>
        </p:nvSpPr>
        <p:spPr>
          <a:xfrm>
            <a:off x="736962" y="4516795"/>
            <a:ext cx="88969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genug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Freizeit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D9FB1D5E-1759-4C70-AF1B-4B994DB256BE}"/>
              </a:ext>
            </a:extLst>
          </p:cNvPr>
          <p:cNvSpPr txBox="1"/>
          <p:nvPr/>
        </p:nvSpPr>
        <p:spPr>
          <a:xfrm>
            <a:off x="736962" y="5871290"/>
            <a:ext cx="43781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schwimme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02688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2926"/>
            <a:ext cx="6895070" cy="869950"/>
          </a:xfrm>
          <a:prstGeom prst="rect">
            <a:avLst/>
          </a:prstGeom>
        </p:spPr>
      </p:pic>
      <p:sp>
        <p:nvSpPr>
          <p:cNvPr id="4" name="Title 3"/>
          <p:cNvSpPr>
            <a:spLocks noGrp="1"/>
          </p:cNvSpPr>
          <p:nvPr>
            <p:ph type="title"/>
          </p:nvPr>
        </p:nvSpPr>
        <p:spPr>
          <a:xfrm>
            <a:off x="0" y="179547"/>
            <a:ext cx="7747686" cy="707849"/>
          </a:xfrm>
        </p:spPr>
        <p:txBody>
          <a:bodyPr>
            <a:normAutofit/>
          </a:bodyPr>
          <a:lstStyle/>
          <a:p>
            <a:r>
              <a:rPr lang="en-GB" sz="3600" b="1" dirty="0">
                <a:solidFill>
                  <a:schemeClr val="bg1"/>
                </a:solidFill>
              </a:rPr>
              <a:t>Ich bin </a:t>
            </a:r>
            <a:r>
              <a:rPr lang="en-GB" sz="3600" b="1" dirty="0" err="1">
                <a:solidFill>
                  <a:schemeClr val="bg1"/>
                </a:solidFill>
              </a:rPr>
              <a:t>glücklich</a:t>
            </a:r>
            <a:r>
              <a:rPr lang="en-GB" sz="3600" b="1" dirty="0">
                <a:solidFill>
                  <a:schemeClr val="bg1"/>
                </a:solidFill>
              </a:rPr>
              <a:t>, </a:t>
            </a:r>
            <a:r>
              <a:rPr lang="en-GB" sz="3600" b="1" dirty="0" err="1">
                <a:solidFill>
                  <a:schemeClr val="bg1"/>
                </a:solidFill>
              </a:rPr>
              <a:t>wenn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165902" y="172926"/>
            <a:ext cx="28597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8082A489-AA72-433D-A20C-6FBEFA18917E}"/>
              </a:ext>
            </a:extLst>
          </p:cNvPr>
          <p:cNvSpPr txBox="1"/>
          <p:nvPr/>
        </p:nvSpPr>
        <p:spPr>
          <a:xfrm>
            <a:off x="0" y="982012"/>
            <a:ext cx="1184288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Schreib, wenn du glücklich bist, und wenn andere glücklich sind. </a:t>
            </a:r>
            <a:b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Dann sprich mit einem Partner. Zum Beispiel:  </a:t>
            </a:r>
          </a:p>
        </p:txBody>
      </p:sp>
      <p:sp>
        <p:nvSpPr>
          <p:cNvPr id="12" name="Speech Bubble: Rectangle with Corners Rounded 11">
            <a:extLst>
              <a:ext uri="{FF2B5EF4-FFF2-40B4-BE49-F238E27FC236}">
                <a16:creationId xmlns:a16="http://schemas.microsoft.com/office/drawing/2014/main" id="{2B6BD5AE-85BA-4F2C-8F3D-C54418B7907A}"/>
              </a:ext>
            </a:extLst>
          </p:cNvPr>
          <p:cNvSpPr/>
          <p:nvPr/>
        </p:nvSpPr>
        <p:spPr>
          <a:xfrm>
            <a:off x="158756" y="1841641"/>
            <a:ext cx="3447535" cy="551915"/>
          </a:xfrm>
          <a:prstGeom prst="wedgeRoundRectCallout">
            <a:avLst>
              <a:gd name="adj1" fmla="val -22282"/>
              <a:gd name="adj2" fmla="val 66169"/>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Wann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bist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du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glücklich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D6390AA8-4BFE-45F4-99CC-7BFFC4D1279C}"/>
              </a:ext>
            </a:extLst>
          </p:cNvPr>
          <p:cNvSpPr/>
          <p:nvPr/>
        </p:nvSpPr>
        <p:spPr>
          <a:xfrm>
            <a:off x="7296150" y="1673545"/>
            <a:ext cx="4286251" cy="547632"/>
          </a:xfrm>
          <a:prstGeom prst="wedgeRoundRectCallout">
            <a:avLst>
              <a:gd name="adj1" fmla="val -61529"/>
              <a:gd name="adj2" fmla="val 21486"/>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  wenn die Sonne scheint.</a:t>
            </a:r>
          </a:p>
        </p:txBody>
      </p:sp>
      <p:sp>
        <p:nvSpPr>
          <p:cNvPr id="14" name="Speech Bubble: Rectangle with Corners Rounded 13">
            <a:extLst>
              <a:ext uri="{FF2B5EF4-FFF2-40B4-BE49-F238E27FC236}">
                <a16:creationId xmlns:a16="http://schemas.microsoft.com/office/drawing/2014/main" id="{5586E717-A2C6-43AA-9686-BDA89547B094}"/>
              </a:ext>
            </a:extLst>
          </p:cNvPr>
          <p:cNvSpPr/>
          <p:nvPr/>
        </p:nvSpPr>
        <p:spPr>
          <a:xfrm>
            <a:off x="139191" y="2540011"/>
            <a:ext cx="3447535" cy="741027"/>
          </a:xfrm>
          <a:prstGeom prst="wedgeRoundRectCallout">
            <a:avLst>
              <a:gd name="adj1" fmla="val -22979"/>
              <a:gd name="adj2" fmla="val 63979"/>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Wann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dein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Hund /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deine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Katze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glücklich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1BB27E6A-A9DF-4CD0-B62F-C77B94A046E2}"/>
              </a:ext>
            </a:extLst>
          </p:cNvPr>
          <p:cNvSpPr/>
          <p:nvPr/>
        </p:nvSpPr>
        <p:spPr>
          <a:xfrm>
            <a:off x="7053790" y="2490244"/>
            <a:ext cx="4528611" cy="540085"/>
          </a:xfrm>
          <a:prstGeom prst="wedgeRoundRectCallout">
            <a:avLst>
              <a:gd name="adj1" fmla="val -62888"/>
              <a:gd name="adj2" fmla="val 18586"/>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  wenn es leckeres Essen gibt.</a:t>
            </a:r>
          </a:p>
        </p:txBody>
      </p:sp>
      <p:sp>
        <p:nvSpPr>
          <p:cNvPr id="16" name="Speech Bubble: Rectangle with Corners Rounded 15">
            <a:extLst>
              <a:ext uri="{FF2B5EF4-FFF2-40B4-BE49-F238E27FC236}">
                <a16:creationId xmlns:a16="http://schemas.microsoft.com/office/drawing/2014/main" id="{8950A8C0-E49B-416A-9784-4FACEA5C6E7B}"/>
              </a:ext>
            </a:extLst>
          </p:cNvPr>
          <p:cNvSpPr/>
          <p:nvPr/>
        </p:nvSpPr>
        <p:spPr>
          <a:xfrm>
            <a:off x="158756" y="3576962"/>
            <a:ext cx="3447535" cy="809262"/>
          </a:xfrm>
          <a:prstGeom prst="wedgeRoundRectCallout">
            <a:avLst>
              <a:gd name="adj1" fmla="val -26702"/>
              <a:gd name="adj2" fmla="val 63979"/>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Wann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sind</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deine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Eltern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glücklich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id="{731E3D9B-ECA3-4C37-BDC5-E730447C97AC}"/>
              </a:ext>
            </a:extLst>
          </p:cNvPr>
          <p:cNvSpPr/>
          <p:nvPr/>
        </p:nvSpPr>
        <p:spPr>
          <a:xfrm>
            <a:off x="5651506" y="3585827"/>
            <a:ext cx="5930895" cy="561652"/>
          </a:xfrm>
          <a:prstGeom prst="wedgeRoundRectCallout">
            <a:avLst>
              <a:gd name="adj1" fmla="val -62003"/>
              <a:gd name="adj2" fmla="val 22716"/>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 wenn ich meine Hausaufgaben mache.</a:t>
            </a:r>
          </a:p>
        </p:txBody>
      </p:sp>
      <p:sp>
        <p:nvSpPr>
          <p:cNvPr id="18" name="Speech Bubble: Rectangle with Corners Rounded 17">
            <a:extLst>
              <a:ext uri="{FF2B5EF4-FFF2-40B4-BE49-F238E27FC236}">
                <a16:creationId xmlns:a16="http://schemas.microsoft.com/office/drawing/2014/main" id="{E676CFD3-4E3D-4C60-8B8E-B710F8C99444}"/>
              </a:ext>
            </a:extLst>
          </p:cNvPr>
          <p:cNvSpPr/>
          <p:nvPr/>
        </p:nvSpPr>
        <p:spPr>
          <a:xfrm>
            <a:off x="158755" y="4575335"/>
            <a:ext cx="3447535" cy="741027"/>
          </a:xfrm>
          <a:prstGeom prst="wedgeRoundRectCallout">
            <a:avLst>
              <a:gd name="adj1" fmla="val -24657"/>
              <a:gd name="adj2" fmla="val 6510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Wann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sind</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deine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Freunde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glücklich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4436E560-A0F7-4AE6-AF10-D68257A8CA21}"/>
              </a:ext>
            </a:extLst>
          </p:cNvPr>
          <p:cNvSpPr/>
          <p:nvPr/>
        </p:nvSpPr>
        <p:spPr>
          <a:xfrm>
            <a:off x="8134866" y="4644370"/>
            <a:ext cx="3447535" cy="540085"/>
          </a:xfrm>
          <a:prstGeom prst="wedgeRoundRectCallout">
            <a:avLst>
              <a:gd name="adj1" fmla="val -62336"/>
              <a:gd name="adj2" fmla="val 16602"/>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 wenn wir uns treffen.</a:t>
            </a:r>
          </a:p>
        </p:txBody>
      </p:sp>
      <p:sp>
        <p:nvSpPr>
          <p:cNvPr id="20" name="Speech Bubble: Rectangle with Corners Rounded 19">
            <a:extLst>
              <a:ext uri="{FF2B5EF4-FFF2-40B4-BE49-F238E27FC236}">
                <a16:creationId xmlns:a16="http://schemas.microsoft.com/office/drawing/2014/main" id="{824C1756-13DC-412A-955F-550DF4DBB429}"/>
              </a:ext>
            </a:extLst>
          </p:cNvPr>
          <p:cNvSpPr/>
          <p:nvPr/>
        </p:nvSpPr>
        <p:spPr>
          <a:xfrm>
            <a:off x="139190" y="5505474"/>
            <a:ext cx="3447535" cy="741027"/>
          </a:xfrm>
          <a:prstGeom prst="wedgeRoundRectCallout">
            <a:avLst>
              <a:gd name="adj1" fmla="val -22834"/>
              <a:gd name="adj2" fmla="val 70549"/>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Wann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dein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Lehrer /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deine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Lehrerin</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glücklich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Speech Bubble: Rectangle with Corners Rounded 20">
            <a:extLst>
              <a:ext uri="{FF2B5EF4-FFF2-40B4-BE49-F238E27FC236}">
                <a16:creationId xmlns:a16="http://schemas.microsoft.com/office/drawing/2014/main" id="{76754D72-8CED-40E9-A935-BF0739667910}"/>
              </a:ext>
            </a:extLst>
          </p:cNvPr>
          <p:cNvSpPr/>
          <p:nvPr/>
        </p:nvSpPr>
        <p:spPr>
          <a:xfrm>
            <a:off x="6379831" y="5605944"/>
            <a:ext cx="5202570" cy="540085"/>
          </a:xfrm>
          <a:prstGeom prst="wedgeRoundRectCallout">
            <a:avLst>
              <a:gd name="adj1" fmla="val -61275"/>
              <a:gd name="adj2" fmla="val 2018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 wenn ich gerne Deutsch spreche! </a:t>
            </a: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3078" name="Picture 6" descr="Happy, Happiness, Child, Smile, Joy, Love, Tender">
            <a:extLst>
              <a:ext uri="{FF2B5EF4-FFF2-40B4-BE49-F238E27FC236}">
                <a16:creationId xmlns:a16="http://schemas.microsoft.com/office/drawing/2014/main" id="{2BC9F7BB-9D9E-4350-A779-97B78E1545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1573" y="200716"/>
            <a:ext cx="1243293" cy="79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389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pic>
        <p:nvPicPr>
          <p:cNvPr id="5" name="Picture 4" descr="green checkmark">
            <a:extLst>
              <a:ext uri="{FF2B5EF4-FFF2-40B4-BE49-F238E27FC236}">
                <a16:creationId xmlns:a16="http://schemas.microsoft.com/office/drawing/2014/main" id="{BA4B06DB-D97A-451F-8B52-207666D0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31" y="1236919"/>
            <a:ext cx="422500" cy="440105"/>
          </a:xfrm>
          <a:prstGeom prst="rect">
            <a:avLst/>
          </a:prstGeom>
        </p:spPr>
      </p:pic>
      <p:pic>
        <p:nvPicPr>
          <p:cNvPr id="6" name="Picture 5" descr="green checkmark">
            <a:extLst>
              <a:ext uri="{FF2B5EF4-FFF2-40B4-BE49-F238E27FC236}">
                <a16:creationId xmlns:a16="http://schemas.microsoft.com/office/drawing/2014/main" id="{C765016F-E7E5-497D-92E4-DDEE330C7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181" y="1677024"/>
            <a:ext cx="422500" cy="440105"/>
          </a:xfrm>
          <a:prstGeom prst="rect">
            <a:avLst/>
          </a:prstGeom>
        </p:spPr>
      </p:pic>
      <p:pic>
        <p:nvPicPr>
          <p:cNvPr id="9" name="Picture 8" descr="green checkmark">
            <a:extLst>
              <a:ext uri="{FF2B5EF4-FFF2-40B4-BE49-F238E27FC236}">
                <a16:creationId xmlns:a16="http://schemas.microsoft.com/office/drawing/2014/main" id="{20787564-C6D8-49FC-AE3F-D0E936F87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258" y="2254145"/>
            <a:ext cx="422500" cy="440105"/>
          </a:xfrm>
          <a:prstGeom prst="rect">
            <a:avLst/>
          </a:prstGeom>
        </p:spPr>
      </p:pic>
      <p:pic>
        <p:nvPicPr>
          <p:cNvPr id="10" name="Picture 9" descr="green checkmark">
            <a:extLst>
              <a:ext uri="{FF2B5EF4-FFF2-40B4-BE49-F238E27FC236}">
                <a16:creationId xmlns:a16="http://schemas.microsoft.com/office/drawing/2014/main" id="{D6447C8E-225C-433B-9277-F5159DDA6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0858" y="2694250"/>
            <a:ext cx="422500" cy="440105"/>
          </a:xfrm>
          <a:prstGeom prst="rect">
            <a:avLst/>
          </a:prstGeom>
        </p:spPr>
      </p:pic>
      <p:pic>
        <p:nvPicPr>
          <p:cNvPr id="11" name="Picture 10" descr="green checkmark">
            <a:extLst>
              <a:ext uri="{FF2B5EF4-FFF2-40B4-BE49-F238E27FC236}">
                <a16:creationId xmlns:a16="http://schemas.microsoft.com/office/drawing/2014/main" id="{6CA4DBBF-703C-4AA5-984C-2631EDE79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4166" y="3208947"/>
            <a:ext cx="422500" cy="440105"/>
          </a:xfrm>
          <a:prstGeom prst="rect">
            <a:avLst/>
          </a:prstGeom>
        </p:spPr>
      </p:pic>
      <p:pic>
        <p:nvPicPr>
          <p:cNvPr id="12" name="Picture 11" descr="green checkmark">
            <a:extLst>
              <a:ext uri="{FF2B5EF4-FFF2-40B4-BE49-F238E27FC236}">
                <a16:creationId xmlns:a16="http://schemas.microsoft.com/office/drawing/2014/main" id="{9DEAFE8D-7A0A-4762-9807-59B0951DB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1962" y="3724854"/>
            <a:ext cx="422500" cy="440105"/>
          </a:xfrm>
          <a:prstGeom prst="rect">
            <a:avLst/>
          </a:prstGeom>
        </p:spPr>
      </p:pic>
      <p:pic>
        <p:nvPicPr>
          <p:cNvPr id="13" name="Picture 12" descr="green checkmark">
            <a:extLst>
              <a:ext uri="{FF2B5EF4-FFF2-40B4-BE49-F238E27FC236}">
                <a16:creationId xmlns:a16="http://schemas.microsoft.com/office/drawing/2014/main" id="{CE8DBE09-F43D-45F5-86F9-1278C1875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758" y="4252850"/>
            <a:ext cx="422500" cy="440105"/>
          </a:xfrm>
          <a:prstGeom prst="rect">
            <a:avLst/>
          </a:prstGeom>
        </p:spPr>
      </p:pic>
    </p:spTree>
    <p:extLst>
      <p:ext uri="{BB962C8B-B14F-4D97-AF65-F5344CB8AC3E}">
        <p14:creationId xmlns:p14="http://schemas.microsoft.com/office/powerpoint/2010/main" val="1579009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5934" y="6034501"/>
            <a:ext cx="103378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TSC (Teaching Schools Council). (2016). </a:t>
            </a: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Modern Foreign Languages Pedagogy Review. </a:t>
            </a:r>
            <a:endParaRPr kumimoji="0" lang="en-GB"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4" name="Rounded Rectangle 3"/>
          <p:cNvSpPr/>
          <p:nvPr/>
        </p:nvSpPr>
        <p:spPr>
          <a:xfrm>
            <a:off x="5215122" y="1739116"/>
            <a:ext cx="6759286" cy="4210050"/>
          </a:xfrm>
          <a:prstGeom prst="roundRect">
            <a:avLst/>
          </a:pr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Rectangle 1"/>
          <p:cNvSpPr/>
          <p:nvPr/>
        </p:nvSpPr>
        <p:spPr>
          <a:xfrm>
            <a:off x="5517726" y="1858982"/>
            <a:ext cx="645668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Sometimes meaningful contexts arise spontaneously in the classroom, and when this happens the opportunity can be taken to introduce previously unknown language, e.g., where the circumstance facilitates understanding or increases the need to understand. </a:t>
            </a:r>
            <a:r>
              <a:rPr kumimoji="0" lang="en-GB" sz="2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p.14 </a:t>
            </a:r>
          </a:p>
        </p:txBody>
      </p:sp>
      <p:pic>
        <p:nvPicPr>
          <p:cNvPr id="6" name="Picture 5">
            <a:extLst>
              <a:ext uri="{FF2B5EF4-FFF2-40B4-BE49-F238E27FC236}">
                <a16:creationId xmlns:a16="http://schemas.microsoft.com/office/drawing/2014/main" id="{A406BADC-E524-4BB8-990C-F17FB7E803F6}"/>
              </a:ext>
            </a:extLst>
          </p:cNvPr>
          <p:cNvPicPr>
            <a:picLocks noChangeAspect="1"/>
          </p:cNvPicPr>
          <p:nvPr/>
        </p:nvPicPr>
        <p:blipFill>
          <a:blip r:embed="rId3"/>
          <a:stretch>
            <a:fillRect/>
          </a:stretch>
        </p:blipFill>
        <p:spPr>
          <a:xfrm rot="21115407">
            <a:off x="292925" y="712415"/>
            <a:ext cx="6306017" cy="1517570"/>
          </a:xfrm>
          <a:prstGeom prst="rect">
            <a:avLst/>
          </a:prstGeom>
          <a:ln>
            <a:solidFill>
              <a:schemeClr val="accent5">
                <a:lumMod val="50000"/>
              </a:schemeClr>
            </a:solidFill>
          </a:ln>
        </p:spPr>
      </p:pic>
      <p:sp>
        <p:nvSpPr>
          <p:cNvPr id="7" name="Content Placeholder 2">
            <a:extLst>
              <a:ext uri="{FF2B5EF4-FFF2-40B4-BE49-F238E27FC236}">
                <a16:creationId xmlns:a16="http://schemas.microsoft.com/office/drawing/2014/main" id="{604FBF7A-B0EE-49F1-835B-7D1998AB7D3D}"/>
              </a:ext>
            </a:extLst>
          </p:cNvPr>
          <p:cNvSpPr txBox="1">
            <a:spLocks/>
          </p:cNvSpPr>
          <p:nvPr/>
        </p:nvSpPr>
        <p:spPr>
          <a:xfrm>
            <a:off x="213013" y="3129453"/>
            <a:ext cx="5002109" cy="32436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Expect students to initiate with simple language </a:t>
            </a:r>
          </a:p>
          <a:p>
            <a:r>
              <a:rPr lang="en-US" dirty="0"/>
              <a:t>Teach clarification questions, </a:t>
            </a:r>
            <a:r>
              <a:rPr lang="en-US" dirty="0" err="1"/>
              <a:t>practise</a:t>
            </a:r>
            <a:r>
              <a:rPr lang="en-US" dirty="0"/>
              <a:t> and encourage their use (e.g., ¿</a:t>
            </a:r>
            <a:r>
              <a:rPr lang="en-US" dirty="0" err="1"/>
              <a:t>Cómo</a:t>
            </a:r>
            <a:r>
              <a:rPr lang="en-US" dirty="0"/>
              <a:t> se dice…?)</a:t>
            </a:r>
          </a:p>
        </p:txBody>
      </p:sp>
      <p:sp>
        <p:nvSpPr>
          <p:cNvPr id="8" name="Title 7">
            <a:extLst>
              <a:ext uri="{FF2B5EF4-FFF2-40B4-BE49-F238E27FC236}">
                <a16:creationId xmlns:a16="http://schemas.microsoft.com/office/drawing/2014/main" id="{74C65FF3-248D-4C9F-89A6-A8ED3369AE8E}"/>
              </a:ext>
            </a:extLst>
          </p:cNvPr>
          <p:cNvSpPr>
            <a:spLocks noGrp="1"/>
          </p:cNvSpPr>
          <p:nvPr>
            <p:ph type="title"/>
          </p:nvPr>
        </p:nvSpPr>
        <p:spPr>
          <a:xfrm>
            <a:off x="0" y="-228578"/>
            <a:ext cx="10515600" cy="1325563"/>
          </a:xfrm>
        </p:spPr>
        <p:txBody>
          <a:bodyPr/>
          <a:lstStyle/>
          <a:p>
            <a:r>
              <a:rPr lang="en-GB" dirty="0"/>
              <a:t>Spontaneity</a:t>
            </a:r>
          </a:p>
        </p:txBody>
      </p:sp>
    </p:spTree>
    <p:extLst>
      <p:ext uri="{BB962C8B-B14F-4D97-AF65-F5344CB8AC3E}">
        <p14:creationId xmlns:p14="http://schemas.microsoft.com/office/powerpoint/2010/main" val="35723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pic>
        <p:nvPicPr>
          <p:cNvPr id="5" name="Picture 4" descr="green checkmark">
            <a:extLst>
              <a:ext uri="{FF2B5EF4-FFF2-40B4-BE49-F238E27FC236}">
                <a16:creationId xmlns:a16="http://schemas.microsoft.com/office/drawing/2014/main" id="{BA4B06DB-D97A-451F-8B52-207666D0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31" y="1236919"/>
            <a:ext cx="422500" cy="440105"/>
          </a:xfrm>
          <a:prstGeom prst="rect">
            <a:avLst/>
          </a:prstGeom>
        </p:spPr>
      </p:pic>
      <p:pic>
        <p:nvPicPr>
          <p:cNvPr id="6" name="Picture 5" descr="green checkmark">
            <a:extLst>
              <a:ext uri="{FF2B5EF4-FFF2-40B4-BE49-F238E27FC236}">
                <a16:creationId xmlns:a16="http://schemas.microsoft.com/office/drawing/2014/main" id="{C765016F-E7E5-497D-92E4-DDEE330C7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181" y="1677024"/>
            <a:ext cx="422500" cy="440105"/>
          </a:xfrm>
          <a:prstGeom prst="rect">
            <a:avLst/>
          </a:prstGeom>
        </p:spPr>
      </p:pic>
      <p:pic>
        <p:nvPicPr>
          <p:cNvPr id="9" name="Picture 8" descr="green checkmark">
            <a:extLst>
              <a:ext uri="{FF2B5EF4-FFF2-40B4-BE49-F238E27FC236}">
                <a16:creationId xmlns:a16="http://schemas.microsoft.com/office/drawing/2014/main" id="{20787564-C6D8-49FC-AE3F-D0E936F87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258" y="2254145"/>
            <a:ext cx="422500" cy="440105"/>
          </a:xfrm>
          <a:prstGeom prst="rect">
            <a:avLst/>
          </a:prstGeom>
        </p:spPr>
      </p:pic>
      <p:pic>
        <p:nvPicPr>
          <p:cNvPr id="10" name="Picture 9" descr="green checkmark">
            <a:extLst>
              <a:ext uri="{FF2B5EF4-FFF2-40B4-BE49-F238E27FC236}">
                <a16:creationId xmlns:a16="http://schemas.microsoft.com/office/drawing/2014/main" id="{D6447C8E-225C-433B-9277-F5159DDA6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0858" y="2694250"/>
            <a:ext cx="422500" cy="440105"/>
          </a:xfrm>
          <a:prstGeom prst="rect">
            <a:avLst/>
          </a:prstGeom>
        </p:spPr>
      </p:pic>
      <p:pic>
        <p:nvPicPr>
          <p:cNvPr id="11" name="Picture 10" descr="green checkmark">
            <a:extLst>
              <a:ext uri="{FF2B5EF4-FFF2-40B4-BE49-F238E27FC236}">
                <a16:creationId xmlns:a16="http://schemas.microsoft.com/office/drawing/2014/main" id="{6CA4DBBF-703C-4AA5-984C-2631EDE79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4166" y="3208947"/>
            <a:ext cx="422500" cy="440105"/>
          </a:xfrm>
          <a:prstGeom prst="rect">
            <a:avLst/>
          </a:prstGeom>
        </p:spPr>
      </p:pic>
      <p:pic>
        <p:nvPicPr>
          <p:cNvPr id="12" name="Picture 11" descr="green checkmark">
            <a:extLst>
              <a:ext uri="{FF2B5EF4-FFF2-40B4-BE49-F238E27FC236}">
                <a16:creationId xmlns:a16="http://schemas.microsoft.com/office/drawing/2014/main" id="{9DEAFE8D-7A0A-4762-9807-59B0951DB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1962" y="3724854"/>
            <a:ext cx="422500" cy="440105"/>
          </a:xfrm>
          <a:prstGeom prst="rect">
            <a:avLst/>
          </a:prstGeom>
        </p:spPr>
      </p:pic>
      <p:pic>
        <p:nvPicPr>
          <p:cNvPr id="13" name="Picture 12" descr="green checkmark">
            <a:extLst>
              <a:ext uri="{FF2B5EF4-FFF2-40B4-BE49-F238E27FC236}">
                <a16:creationId xmlns:a16="http://schemas.microsoft.com/office/drawing/2014/main" id="{CE8DBE09-F43D-45F5-86F9-1278C1875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758" y="4252850"/>
            <a:ext cx="422500" cy="440105"/>
          </a:xfrm>
          <a:prstGeom prst="rect">
            <a:avLst/>
          </a:prstGeom>
        </p:spPr>
      </p:pic>
      <p:pic>
        <p:nvPicPr>
          <p:cNvPr id="14" name="Picture 13" descr="green checkmark">
            <a:extLst>
              <a:ext uri="{FF2B5EF4-FFF2-40B4-BE49-F238E27FC236}">
                <a16:creationId xmlns:a16="http://schemas.microsoft.com/office/drawing/2014/main" id="{CC995241-27F7-4D44-8F7F-F45FF25BD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008" y="4692955"/>
            <a:ext cx="422500" cy="440105"/>
          </a:xfrm>
          <a:prstGeom prst="rect">
            <a:avLst/>
          </a:prstGeom>
        </p:spPr>
      </p:pic>
    </p:spTree>
    <p:extLst>
      <p:ext uri="{BB962C8B-B14F-4D97-AF65-F5344CB8AC3E}">
        <p14:creationId xmlns:p14="http://schemas.microsoft.com/office/powerpoint/2010/main" val="2673728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58" y="-185669"/>
            <a:ext cx="10515600" cy="1325563"/>
          </a:xfrm>
        </p:spPr>
        <p:txBody>
          <a:bodyPr/>
          <a:lstStyle/>
          <a:p>
            <a:r>
              <a:rPr lang="en-GB" dirty="0"/>
              <a:t>‘Chunks’ as communication strategies</a:t>
            </a:r>
          </a:p>
        </p:txBody>
      </p:sp>
      <p:sp>
        <p:nvSpPr>
          <p:cNvPr id="3" name="Content Placeholder 2"/>
          <p:cNvSpPr>
            <a:spLocks noGrp="1"/>
          </p:cNvSpPr>
          <p:nvPr>
            <p:ph idx="1"/>
          </p:nvPr>
        </p:nvSpPr>
        <p:spPr>
          <a:xfrm>
            <a:off x="548986" y="872836"/>
            <a:ext cx="8460545" cy="5667042"/>
          </a:xfrm>
        </p:spPr>
        <p:txBody>
          <a:bodyPr>
            <a:normAutofit/>
          </a:bodyPr>
          <a:lstStyle/>
          <a:p>
            <a:r>
              <a:rPr lang="en-GB" b="1" dirty="0"/>
              <a:t>Chunks are most beneficial when they: </a:t>
            </a:r>
          </a:p>
          <a:p>
            <a:pPr lvl="1"/>
            <a:r>
              <a:rPr lang="en-GB" sz="2400" dirty="0"/>
              <a:t>lead to more interaction </a:t>
            </a:r>
          </a:p>
          <a:p>
            <a:pPr lvl="1"/>
            <a:r>
              <a:rPr lang="en-GB" sz="2400" dirty="0"/>
              <a:t>increase comprehensibility of the input  </a:t>
            </a:r>
          </a:p>
          <a:p>
            <a:r>
              <a:rPr lang="en-GB" b="1" dirty="0">
                <a:solidFill>
                  <a:srgbClr val="115076"/>
                </a:solidFill>
              </a:rPr>
              <a:t>They will typically:</a:t>
            </a:r>
          </a:p>
          <a:p>
            <a:pPr lvl="1"/>
            <a:r>
              <a:rPr lang="en-GB" sz="2400" dirty="0">
                <a:solidFill>
                  <a:srgbClr val="115076"/>
                </a:solidFill>
              </a:rPr>
              <a:t>be questions that seek clarification [Is it….? </a:t>
            </a:r>
            <a:br>
              <a:rPr lang="en-GB" sz="2400" dirty="0">
                <a:solidFill>
                  <a:srgbClr val="115076"/>
                </a:solidFill>
              </a:rPr>
            </a:br>
            <a:r>
              <a:rPr lang="en-GB" sz="2400" dirty="0">
                <a:solidFill>
                  <a:srgbClr val="115076"/>
                </a:solidFill>
              </a:rPr>
              <a:t>How do you say / spell? Repeat, please]</a:t>
            </a:r>
          </a:p>
          <a:p>
            <a:pPr lvl="1"/>
            <a:r>
              <a:rPr lang="en-GB" sz="2400" dirty="0">
                <a:solidFill>
                  <a:srgbClr val="115076"/>
                </a:solidFill>
              </a:rPr>
              <a:t>indicate comprehension breakdown [I don’t understand, I don’t know, I am not sure]</a:t>
            </a:r>
          </a:p>
          <a:p>
            <a:pPr lvl="1"/>
            <a:r>
              <a:rPr lang="en-GB" sz="2400" dirty="0">
                <a:solidFill>
                  <a:srgbClr val="115076"/>
                </a:solidFill>
              </a:rPr>
              <a:t>extend interactions [I think… And you?  What do you think?]</a:t>
            </a:r>
          </a:p>
          <a:p>
            <a:pPr lvl="1"/>
            <a:r>
              <a:rPr lang="en-GB" sz="2400" dirty="0">
                <a:solidFill>
                  <a:srgbClr val="115076"/>
                </a:solidFill>
              </a:rPr>
              <a:t>Include simple and clear component parts that beginner learners will be able to identify and re-use</a:t>
            </a:r>
          </a:p>
          <a:p>
            <a:pPr lvl="1"/>
            <a:r>
              <a:rPr lang="en-GB" sz="2400" dirty="0">
                <a:solidFill>
                  <a:srgbClr val="115076"/>
                </a:solidFill>
              </a:rPr>
              <a:t>contain high-frequency language</a:t>
            </a:r>
            <a:br>
              <a:rPr lang="en-GB" sz="2400" dirty="0">
                <a:solidFill>
                  <a:srgbClr val="115076"/>
                </a:solidFill>
              </a:rPr>
            </a:br>
            <a:endParaRPr lang="en-GB"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2039" y="3429000"/>
            <a:ext cx="2926080" cy="162763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269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C45ECF11-490D-4A16-B6A1-7C7B63AECAA3}"/>
              </a:ext>
            </a:extLst>
          </p:cNvPr>
          <p:cNvSpPr txBox="1">
            <a:spLocks/>
          </p:cNvSpPr>
          <p:nvPr/>
        </p:nvSpPr>
        <p:spPr>
          <a:xfrm>
            <a:off x="222162" y="128200"/>
            <a:ext cx="10586274" cy="71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4000" b="1" dirty="0" err="1">
                <a:solidFill>
                  <a:srgbClr val="002060"/>
                </a:solidFill>
              </a:rPr>
              <a:t>proposed</a:t>
            </a:r>
            <a:r>
              <a:rPr lang="fr-FR" sz="4000" b="1" dirty="0">
                <a:solidFill>
                  <a:srgbClr val="002060"/>
                </a:solidFill>
              </a:rPr>
              <a:t> new </a:t>
            </a: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GCSE </a:t>
            </a:r>
            <a:r>
              <a:rPr kumimoji="0" lang="fr-FR" sz="4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subject</a:t>
            </a: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content </a:t>
            </a:r>
          </a:p>
        </p:txBody>
      </p:sp>
      <p:sp>
        <p:nvSpPr>
          <p:cNvPr id="16" name="Title 1">
            <a:extLst>
              <a:ext uri="{FF2B5EF4-FFF2-40B4-BE49-F238E27FC236}">
                <a16:creationId xmlns:a16="http://schemas.microsoft.com/office/drawing/2014/main" id="{F414F884-886C-4A65-80E5-9B92D4FCF1AA}"/>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ectangle 8">
            <a:extLst>
              <a:ext uri="{FF2B5EF4-FFF2-40B4-BE49-F238E27FC236}">
                <a16:creationId xmlns:a16="http://schemas.microsoft.com/office/drawing/2014/main" id="{D54C0C90-3CB6-46A2-9F78-985E60D9F2B7}"/>
              </a:ext>
            </a:extLst>
          </p:cNvPr>
          <p:cNvSpPr/>
          <p:nvPr/>
        </p:nvSpPr>
        <p:spPr>
          <a:xfrm>
            <a:off x="222162" y="1044540"/>
            <a:ext cx="10586273" cy="461665"/>
          </a:xfrm>
          <a:prstGeom prst="rect">
            <a:avLst/>
          </a:prstGeom>
        </p:spPr>
        <p:txBody>
          <a:bodyPr wrap="square">
            <a:spAutoFit/>
          </a:bodyPr>
          <a:lstStyle/>
          <a:p>
            <a:r>
              <a:rPr lang="en-GB" sz="2400" dirty="0">
                <a:solidFill>
                  <a:srgbClr val="002060"/>
                </a:solidFill>
                <a:latin typeface="Century Gothic" panose="020B0502020202020204" pitchFamily="34" charset="0"/>
              </a:rPr>
              <a:t>The grammar appendices list:</a:t>
            </a:r>
          </a:p>
        </p:txBody>
      </p:sp>
      <p:sp>
        <p:nvSpPr>
          <p:cNvPr id="5" name="Rectangle: Rounded Corners 4">
            <a:extLst>
              <a:ext uri="{FF2B5EF4-FFF2-40B4-BE49-F238E27FC236}">
                <a16:creationId xmlns:a16="http://schemas.microsoft.com/office/drawing/2014/main" id="{669B2C4B-1D25-4F39-A870-1E62A50FC829}"/>
              </a:ext>
            </a:extLst>
          </p:cNvPr>
          <p:cNvSpPr/>
          <p:nvPr/>
        </p:nvSpPr>
        <p:spPr>
          <a:xfrm>
            <a:off x="222162" y="1519812"/>
            <a:ext cx="11747676" cy="172321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F315816-67BE-4218-9637-6272135957F9}"/>
              </a:ext>
            </a:extLst>
          </p:cNvPr>
          <p:cNvSpPr/>
          <p:nvPr/>
        </p:nvSpPr>
        <p:spPr>
          <a:xfrm>
            <a:off x="374563" y="1569684"/>
            <a:ext cx="3097057" cy="461665"/>
          </a:xfrm>
          <a:prstGeom prst="rect">
            <a:avLst/>
          </a:prstGeom>
        </p:spPr>
        <p:txBody>
          <a:bodyPr wrap="square">
            <a:spAutoFit/>
          </a:bodyPr>
          <a:lstStyle/>
          <a:p>
            <a:r>
              <a:rPr lang="en-GB" sz="2400" b="1" dirty="0">
                <a:solidFill>
                  <a:srgbClr val="002060"/>
                </a:solidFill>
                <a:latin typeface="Century Gothic" panose="020B0502020202020204" pitchFamily="34" charset="0"/>
              </a:rPr>
              <a:t>French</a:t>
            </a:r>
          </a:p>
        </p:txBody>
      </p:sp>
      <p:pic>
        <p:nvPicPr>
          <p:cNvPr id="21" name="Picture 2" descr="France Clip Art">
            <a:extLst>
              <a:ext uri="{FF2B5EF4-FFF2-40B4-BE49-F238E27FC236}">
                <a16:creationId xmlns:a16="http://schemas.microsoft.com/office/drawing/2014/main" id="{08C9DE13-7BB4-4FA2-A846-495B96720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01" y="1638216"/>
            <a:ext cx="423099" cy="2834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63E00DA-B543-419E-A772-3853D2061908}"/>
              </a:ext>
            </a:extLst>
          </p:cNvPr>
          <p:cNvSpPr/>
          <p:nvPr/>
        </p:nvSpPr>
        <p:spPr>
          <a:xfrm>
            <a:off x="338149" y="1921692"/>
            <a:ext cx="11909785" cy="1323439"/>
          </a:xfrm>
          <a:prstGeom prst="rect">
            <a:avLst/>
          </a:prstGeom>
        </p:spPr>
        <p:txBody>
          <a:bodyPr wrap="square">
            <a:spAutoFit/>
          </a:bodyPr>
          <a:lstStyle/>
          <a:p>
            <a:pPr lvl="0"/>
            <a:r>
              <a:rPr lang="en-GB" sz="2000" b="1" dirty="0">
                <a:solidFill>
                  <a:srgbClr val="002060"/>
                </a:solidFill>
                <a:latin typeface="Century Gothic" panose="020B0502020202020204" pitchFamily="34" charset="0"/>
              </a:rPr>
              <a:t>Interrogatives expressed through</a:t>
            </a:r>
            <a:r>
              <a:rPr lang="en-GB" sz="2000" dirty="0">
                <a:solidFill>
                  <a:srgbClr val="002060"/>
                </a:solidFill>
                <a:latin typeface="Century Gothic" panose="020B0502020202020204" pitchFamily="34" charset="0"/>
              </a:rPr>
              <a:t>: </a:t>
            </a:r>
          </a:p>
          <a:p>
            <a:pPr lvl="0"/>
            <a:r>
              <a:rPr lang="en-GB" sz="2000" dirty="0">
                <a:solidFill>
                  <a:srgbClr val="002060"/>
                </a:solidFill>
                <a:latin typeface="Century Gothic" panose="020B0502020202020204" pitchFamily="34" charset="0"/>
              </a:rPr>
              <a:t>intonation with SV word order, </a:t>
            </a:r>
            <a:r>
              <a:rPr lang="en-GB" sz="1600" dirty="0">
                <a:solidFill>
                  <a:srgbClr val="002060"/>
                </a:solidFill>
                <a:latin typeface="Century Gothic" panose="020B0502020202020204" pitchFamily="34" charset="0"/>
              </a:rPr>
              <a:t>including when followed by a wh-word (i.e., question words including ‘how’);</a:t>
            </a:r>
          </a:p>
          <a:p>
            <a:pPr lvl="0"/>
            <a:r>
              <a:rPr lang="en-GB" sz="2000" dirty="0">
                <a:solidFill>
                  <a:srgbClr val="002060"/>
                </a:solidFill>
                <a:latin typeface="Century Gothic" panose="020B0502020202020204" pitchFamily="34" charset="0"/>
              </a:rPr>
              <a:t>(wh-word followed by) </a:t>
            </a:r>
            <a:r>
              <a:rPr lang="en-GB" sz="2000" dirty="0" err="1">
                <a:solidFill>
                  <a:srgbClr val="002060"/>
                </a:solidFill>
                <a:latin typeface="Century Gothic" panose="020B0502020202020204" pitchFamily="34" charset="0"/>
              </a:rPr>
              <a:t>est-ce</a:t>
            </a:r>
            <a:r>
              <a:rPr lang="en-GB" sz="2000" dirty="0">
                <a:solidFill>
                  <a:srgbClr val="002060"/>
                </a:solidFill>
                <a:latin typeface="Century Gothic" panose="020B0502020202020204" pitchFamily="34" charset="0"/>
              </a:rPr>
              <a:t> que followed by SV word order;</a:t>
            </a:r>
          </a:p>
          <a:p>
            <a:pPr lvl="0"/>
            <a:r>
              <a:rPr lang="en-GB" sz="2000" dirty="0">
                <a:solidFill>
                  <a:srgbClr val="002060"/>
                </a:solidFill>
                <a:latin typeface="Century Gothic" panose="020B0502020202020204" pitchFamily="34" charset="0"/>
              </a:rPr>
              <a:t>(wh-word followed by) VS word order</a:t>
            </a:r>
            <a:endParaRPr lang="en-GB" sz="3200" dirty="0">
              <a:solidFill>
                <a:srgbClr val="002060"/>
              </a:solidFill>
              <a:latin typeface="Century Gothic" panose="020B0502020202020204" pitchFamily="34" charset="0"/>
            </a:endParaRPr>
          </a:p>
        </p:txBody>
      </p:sp>
      <p:pic>
        <p:nvPicPr>
          <p:cNvPr id="22" name="Picture 21" descr="Diagram&#10;&#10;Description automatically generated">
            <a:extLst>
              <a:ext uri="{FF2B5EF4-FFF2-40B4-BE49-F238E27FC236}">
                <a16:creationId xmlns:a16="http://schemas.microsoft.com/office/drawing/2014/main" id="{01015C36-3F30-48A1-91CB-58E6E0AEDC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0302373" y="297296"/>
            <a:ext cx="2186924" cy="1592331"/>
          </a:xfrm>
          <a:prstGeom prst="rect">
            <a:avLst/>
          </a:prstGeom>
        </p:spPr>
      </p:pic>
      <p:sp>
        <p:nvSpPr>
          <p:cNvPr id="24" name="Rectangle: Rounded Corners 23">
            <a:extLst>
              <a:ext uri="{FF2B5EF4-FFF2-40B4-BE49-F238E27FC236}">
                <a16:creationId xmlns:a16="http://schemas.microsoft.com/office/drawing/2014/main" id="{53599FEC-5610-4299-89DF-F263C6A496A4}"/>
              </a:ext>
            </a:extLst>
          </p:cNvPr>
          <p:cNvSpPr/>
          <p:nvPr/>
        </p:nvSpPr>
        <p:spPr>
          <a:xfrm>
            <a:off x="222162" y="3307952"/>
            <a:ext cx="11747676" cy="141543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F4F91226-003D-4AE4-AE53-B4E9DDBC3CCD}"/>
              </a:ext>
            </a:extLst>
          </p:cNvPr>
          <p:cNvSpPr/>
          <p:nvPr/>
        </p:nvSpPr>
        <p:spPr>
          <a:xfrm>
            <a:off x="222162" y="4822405"/>
            <a:ext cx="11747676" cy="172321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2">
            <a:extLst>
              <a:ext uri="{FF2B5EF4-FFF2-40B4-BE49-F238E27FC236}">
                <a16:creationId xmlns:a16="http://schemas.microsoft.com/office/drawing/2014/main" id="{F1E29367-6AB5-4D34-B5E2-640E35CB7A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802231" y="3362415"/>
            <a:ext cx="481929" cy="2891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2A3AD20-5BF4-4701-87CA-8882513403AF}"/>
              </a:ext>
            </a:extLst>
          </p:cNvPr>
          <p:cNvSpPr/>
          <p:nvPr/>
        </p:nvSpPr>
        <p:spPr>
          <a:xfrm>
            <a:off x="374564" y="3292896"/>
            <a:ext cx="1516230" cy="461665"/>
          </a:xfrm>
          <a:prstGeom prst="rect">
            <a:avLst/>
          </a:prstGeom>
        </p:spPr>
        <p:txBody>
          <a:bodyPr wrap="square">
            <a:spAutoFit/>
          </a:bodyPr>
          <a:lstStyle/>
          <a:p>
            <a:r>
              <a:rPr lang="en-GB" sz="2400" b="1" dirty="0">
                <a:solidFill>
                  <a:srgbClr val="002060"/>
                </a:solidFill>
                <a:latin typeface="Century Gothic" panose="020B0502020202020204" pitchFamily="34" charset="0"/>
              </a:rPr>
              <a:t>German</a:t>
            </a:r>
          </a:p>
        </p:txBody>
      </p:sp>
      <p:sp>
        <p:nvSpPr>
          <p:cNvPr id="18" name="Rectangle 17">
            <a:extLst>
              <a:ext uri="{FF2B5EF4-FFF2-40B4-BE49-F238E27FC236}">
                <a16:creationId xmlns:a16="http://schemas.microsoft.com/office/drawing/2014/main" id="{86D4F6A8-0D40-4319-B41A-36362818E93D}"/>
              </a:ext>
            </a:extLst>
          </p:cNvPr>
          <p:cNvSpPr/>
          <p:nvPr/>
        </p:nvSpPr>
        <p:spPr>
          <a:xfrm>
            <a:off x="374563" y="4845857"/>
            <a:ext cx="3097057" cy="461665"/>
          </a:xfrm>
          <a:prstGeom prst="rect">
            <a:avLst/>
          </a:prstGeom>
        </p:spPr>
        <p:txBody>
          <a:bodyPr wrap="square">
            <a:spAutoFit/>
          </a:bodyPr>
          <a:lstStyle/>
          <a:p>
            <a:r>
              <a:rPr lang="en-GB" sz="2400" b="1" dirty="0">
                <a:solidFill>
                  <a:srgbClr val="002060"/>
                </a:solidFill>
                <a:latin typeface="Century Gothic" panose="020B0502020202020204" pitchFamily="34" charset="0"/>
              </a:rPr>
              <a:t>Spanish</a:t>
            </a:r>
          </a:p>
        </p:txBody>
      </p:sp>
      <p:pic>
        <p:nvPicPr>
          <p:cNvPr id="19" name="Picture 2">
            <a:extLst>
              <a:ext uri="{FF2B5EF4-FFF2-40B4-BE49-F238E27FC236}">
                <a16:creationId xmlns:a16="http://schemas.microsoft.com/office/drawing/2014/main" id="{018BDC3A-ACD2-404D-AB57-B8C91776AA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673642" y="4886681"/>
            <a:ext cx="434304" cy="28953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637E93A-A8DE-462B-B297-29D889C46690}"/>
              </a:ext>
            </a:extLst>
          </p:cNvPr>
          <p:cNvSpPr/>
          <p:nvPr/>
        </p:nvSpPr>
        <p:spPr>
          <a:xfrm>
            <a:off x="425235" y="3707725"/>
            <a:ext cx="11909785" cy="1015663"/>
          </a:xfrm>
          <a:prstGeom prst="rect">
            <a:avLst/>
          </a:prstGeom>
        </p:spPr>
        <p:txBody>
          <a:bodyPr wrap="square">
            <a:spAutoFit/>
          </a:bodyPr>
          <a:lstStyle/>
          <a:p>
            <a:pPr lvl="0"/>
            <a:r>
              <a:rPr lang="en-GB" sz="2000" b="1" dirty="0">
                <a:solidFill>
                  <a:srgbClr val="002060"/>
                </a:solidFill>
                <a:latin typeface="Century Gothic" panose="020B0502020202020204" pitchFamily="34" charset="0"/>
              </a:rPr>
              <a:t>Interrogatives expressed through</a:t>
            </a:r>
            <a:r>
              <a:rPr lang="en-GB" sz="2000" dirty="0">
                <a:solidFill>
                  <a:srgbClr val="002060"/>
                </a:solidFill>
                <a:latin typeface="Century Gothic" panose="020B0502020202020204" pitchFamily="34" charset="0"/>
              </a:rPr>
              <a:t>: </a:t>
            </a:r>
          </a:p>
          <a:p>
            <a:pPr lvl="0" hangingPunct="0"/>
            <a:r>
              <a:rPr lang="en-GB" sz="2000" dirty="0">
                <a:solidFill>
                  <a:srgbClr val="002060"/>
                </a:solidFill>
                <a:latin typeface="Century Gothic" panose="020B0502020202020204" pitchFamily="34" charset="0"/>
              </a:rPr>
              <a:t>VS word order</a:t>
            </a:r>
          </a:p>
          <a:p>
            <a:pPr lvl="0" hangingPunct="0"/>
            <a:r>
              <a:rPr lang="en-GB" sz="2000" dirty="0">
                <a:solidFill>
                  <a:srgbClr val="002060"/>
                </a:solidFill>
                <a:latin typeface="Century Gothic" panose="020B0502020202020204" pitchFamily="34" charset="0"/>
              </a:rPr>
              <a:t>question words followed by VS word order </a:t>
            </a:r>
          </a:p>
        </p:txBody>
      </p:sp>
      <p:sp>
        <p:nvSpPr>
          <p:cNvPr id="27" name="Rectangle 26">
            <a:extLst>
              <a:ext uri="{FF2B5EF4-FFF2-40B4-BE49-F238E27FC236}">
                <a16:creationId xmlns:a16="http://schemas.microsoft.com/office/drawing/2014/main" id="{337FA707-3E3A-4259-903F-6CA42A7731A9}"/>
              </a:ext>
            </a:extLst>
          </p:cNvPr>
          <p:cNvSpPr/>
          <p:nvPr/>
        </p:nvSpPr>
        <p:spPr>
          <a:xfrm>
            <a:off x="374563" y="5338188"/>
            <a:ext cx="11909785" cy="1323439"/>
          </a:xfrm>
          <a:prstGeom prst="rect">
            <a:avLst/>
          </a:prstGeom>
        </p:spPr>
        <p:txBody>
          <a:bodyPr wrap="square">
            <a:spAutoFit/>
          </a:bodyPr>
          <a:lstStyle/>
          <a:p>
            <a:pPr lvl="0"/>
            <a:r>
              <a:rPr lang="en-GB" sz="2000" b="1" dirty="0">
                <a:solidFill>
                  <a:srgbClr val="002060"/>
                </a:solidFill>
                <a:latin typeface="Century Gothic" panose="020B0502020202020204" pitchFamily="34" charset="0"/>
              </a:rPr>
              <a:t>Interrogatives expressed through</a:t>
            </a:r>
            <a:r>
              <a:rPr lang="en-GB" sz="2000" dirty="0">
                <a:solidFill>
                  <a:srgbClr val="002060"/>
                </a:solidFill>
                <a:latin typeface="Century Gothic" panose="020B0502020202020204" pitchFamily="34" charset="0"/>
              </a:rPr>
              <a:t>: </a:t>
            </a:r>
          </a:p>
          <a:p>
            <a:pPr lvl="0" hangingPunct="0"/>
            <a:r>
              <a:rPr lang="en-GB" sz="2000" dirty="0">
                <a:solidFill>
                  <a:srgbClr val="002060"/>
                </a:solidFill>
                <a:latin typeface="Century Gothic" panose="020B0502020202020204" pitchFamily="34" charset="0"/>
              </a:rPr>
              <a:t>intonation, </a:t>
            </a:r>
            <a:r>
              <a:rPr lang="en-GB" dirty="0">
                <a:solidFill>
                  <a:srgbClr val="002060"/>
                </a:solidFill>
                <a:latin typeface="Century Gothic" panose="020B0502020202020204" pitchFamily="34" charset="0"/>
              </a:rPr>
              <a:t>including when followed by a wh-word (i.e., question words including ‘how’) </a:t>
            </a:r>
            <a:endParaRPr lang="en-GB" sz="2000" dirty="0">
              <a:solidFill>
                <a:srgbClr val="002060"/>
              </a:solidFill>
              <a:latin typeface="Century Gothic" panose="020B0502020202020204" pitchFamily="34" charset="0"/>
            </a:endParaRPr>
          </a:p>
          <a:p>
            <a:pPr lvl="0" hangingPunct="0"/>
            <a:r>
              <a:rPr lang="en-GB" sz="2000" dirty="0">
                <a:solidFill>
                  <a:srgbClr val="002060"/>
                </a:solidFill>
                <a:latin typeface="Century Gothic" panose="020B0502020202020204" pitchFamily="34" charset="0"/>
              </a:rPr>
              <a:t>wh-word (i.e., question words including ‘how’) followed by VS word order</a:t>
            </a:r>
            <a:r>
              <a:rPr lang="en-GB" dirty="0">
                <a:solidFill>
                  <a:srgbClr val="002060"/>
                </a:solidFill>
                <a:latin typeface="Century Gothic" panose="020B0502020202020204" pitchFamily="34" charset="0"/>
              </a:rPr>
              <a:t>, including where the overt subject is only sometimes required (e.g., ¿</a:t>
            </a:r>
            <a:r>
              <a:rPr lang="en-GB" dirty="0" err="1">
                <a:solidFill>
                  <a:srgbClr val="002060"/>
                </a:solidFill>
                <a:latin typeface="Century Gothic" panose="020B0502020202020204" pitchFamily="34" charset="0"/>
              </a:rPr>
              <a:t>Dónde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está</a:t>
            </a:r>
            <a:r>
              <a:rPr lang="en-GB" dirty="0">
                <a:solidFill>
                  <a:srgbClr val="002060"/>
                </a:solidFill>
                <a:latin typeface="Century Gothic" panose="020B0502020202020204" pitchFamily="34" charset="0"/>
              </a:rPr>
              <a:t> (Daniel)? ¿</a:t>
            </a:r>
            <a:r>
              <a:rPr lang="en-GB" dirty="0" err="1">
                <a:solidFill>
                  <a:srgbClr val="002060"/>
                </a:solidFill>
                <a:latin typeface="Century Gothic" panose="020B0502020202020204" pitchFamily="34" charset="0"/>
              </a:rPr>
              <a:t>Qué</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hace</a:t>
            </a:r>
            <a:r>
              <a:rPr lang="en-GB" dirty="0">
                <a:solidFill>
                  <a:srgbClr val="002060"/>
                </a:solidFill>
                <a:latin typeface="Century Gothic" panose="020B0502020202020204" pitchFamily="34" charset="0"/>
              </a:rPr>
              <a:t> (la </a:t>
            </a:r>
            <a:r>
              <a:rPr lang="en-GB" dirty="0" err="1">
                <a:solidFill>
                  <a:srgbClr val="002060"/>
                </a:solidFill>
                <a:latin typeface="Century Gothic" panose="020B0502020202020204" pitchFamily="34" charset="0"/>
              </a:rPr>
              <a:t>chica</a:t>
            </a:r>
            <a:r>
              <a:rPr lang="en-GB"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186821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pic>
        <p:nvPicPr>
          <p:cNvPr id="5" name="Picture 4" descr="green checkmark">
            <a:extLst>
              <a:ext uri="{FF2B5EF4-FFF2-40B4-BE49-F238E27FC236}">
                <a16:creationId xmlns:a16="http://schemas.microsoft.com/office/drawing/2014/main" id="{BA4B06DB-D97A-451F-8B52-207666D0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31" y="1236919"/>
            <a:ext cx="422500" cy="440105"/>
          </a:xfrm>
          <a:prstGeom prst="rect">
            <a:avLst/>
          </a:prstGeom>
        </p:spPr>
      </p:pic>
      <p:pic>
        <p:nvPicPr>
          <p:cNvPr id="6" name="Picture 5" descr="green checkmark">
            <a:extLst>
              <a:ext uri="{FF2B5EF4-FFF2-40B4-BE49-F238E27FC236}">
                <a16:creationId xmlns:a16="http://schemas.microsoft.com/office/drawing/2014/main" id="{C765016F-E7E5-497D-92E4-DDEE330C7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181" y="1677024"/>
            <a:ext cx="422500" cy="440105"/>
          </a:xfrm>
          <a:prstGeom prst="rect">
            <a:avLst/>
          </a:prstGeom>
        </p:spPr>
      </p:pic>
      <p:pic>
        <p:nvPicPr>
          <p:cNvPr id="9" name="Picture 8" descr="green checkmark">
            <a:extLst>
              <a:ext uri="{FF2B5EF4-FFF2-40B4-BE49-F238E27FC236}">
                <a16:creationId xmlns:a16="http://schemas.microsoft.com/office/drawing/2014/main" id="{20787564-C6D8-49FC-AE3F-D0E936F87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258" y="2254145"/>
            <a:ext cx="422500" cy="440105"/>
          </a:xfrm>
          <a:prstGeom prst="rect">
            <a:avLst/>
          </a:prstGeom>
        </p:spPr>
      </p:pic>
      <p:pic>
        <p:nvPicPr>
          <p:cNvPr id="10" name="Picture 9" descr="green checkmark">
            <a:extLst>
              <a:ext uri="{FF2B5EF4-FFF2-40B4-BE49-F238E27FC236}">
                <a16:creationId xmlns:a16="http://schemas.microsoft.com/office/drawing/2014/main" id="{D6447C8E-225C-433B-9277-F5159DDA6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0858" y="2694250"/>
            <a:ext cx="422500" cy="440105"/>
          </a:xfrm>
          <a:prstGeom prst="rect">
            <a:avLst/>
          </a:prstGeom>
        </p:spPr>
      </p:pic>
      <p:pic>
        <p:nvPicPr>
          <p:cNvPr id="11" name="Picture 10" descr="green checkmark">
            <a:extLst>
              <a:ext uri="{FF2B5EF4-FFF2-40B4-BE49-F238E27FC236}">
                <a16:creationId xmlns:a16="http://schemas.microsoft.com/office/drawing/2014/main" id="{6CA4DBBF-703C-4AA5-984C-2631EDE79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4166" y="3208947"/>
            <a:ext cx="422500" cy="440105"/>
          </a:xfrm>
          <a:prstGeom prst="rect">
            <a:avLst/>
          </a:prstGeom>
        </p:spPr>
      </p:pic>
      <p:pic>
        <p:nvPicPr>
          <p:cNvPr id="12" name="Picture 11" descr="green checkmark">
            <a:extLst>
              <a:ext uri="{FF2B5EF4-FFF2-40B4-BE49-F238E27FC236}">
                <a16:creationId xmlns:a16="http://schemas.microsoft.com/office/drawing/2014/main" id="{9DEAFE8D-7A0A-4762-9807-59B0951DB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1962" y="3724854"/>
            <a:ext cx="422500" cy="440105"/>
          </a:xfrm>
          <a:prstGeom prst="rect">
            <a:avLst/>
          </a:prstGeom>
        </p:spPr>
      </p:pic>
      <p:pic>
        <p:nvPicPr>
          <p:cNvPr id="13" name="Picture 12" descr="green checkmark">
            <a:extLst>
              <a:ext uri="{FF2B5EF4-FFF2-40B4-BE49-F238E27FC236}">
                <a16:creationId xmlns:a16="http://schemas.microsoft.com/office/drawing/2014/main" id="{CE8DBE09-F43D-45F5-86F9-1278C1875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758" y="4252850"/>
            <a:ext cx="422500" cy="440105"/>
          </a:xfrm>
          <a:prstGeom prst="rect">
            <a:avLst/>
          </a:prstGeom>
        </p:spPr>
      </p:pic>
      <p:pic>
        <p:nvPicPr>
          <p:cNvPr id="14" name="Picture 13" descr="green checkmark">
            <a:extLst>
              <a:ext uri="{FF2B5EF4-FFF2-40B4-BE49-F238E27FC236}">
                <a16:creationId xmlns:a16="http://schemas.microsoft.com/office/drawing/2014/main" id="{CC995241-27F7-4D44-8F7F-F45FF25BD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008" y="4692955"/>
            <a:ext cx="422500" cy="440105"/>
          </a:xfrm>
          <a:prstGeom prst="rect">
            <a:avLst/>
          </a:prstGeom>
        </p:spPr>
      </p:pic>
      <p:pic>
        <p:nvPicPr>
          <p:cNvPr id="15" name="Picture 14" descr="green checkmark">
            <a:extLst>
              <a:ext uri="{FF2B5EF4-FFF2-40B4-BE49-F238E27FC236}">
                <a16:creationId xmlns:a16="http://schemas.microsoft.com/office/drawing/2014/main" id="{6998DD94-4A24-4C2F-8424-C4FCB19572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181" y="5249009"/>
            <a:ext cx="422500" cy="440105"/>
          </a:xfrm>
          <a:prstGeom prst="rect">
            <a:avLst/>
          </a:prstGeom>
        </p:spPr>
      </p:pic>
    </p:spTree>
    <p:extLst>
      <p:ext uri="{BB962C8B-B14F-4D97-AF65-F5344CB8AC3E}">
        <p14:creationId xmlns:p14="http://schemas.microsoft.com/office/powerpoint/2010/main" val="968937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56445" y="-15658"/>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194512" y="1384341"/>
            <a:ext cx="9445434" cy="2387600"/>
          </a:xfrm>
        </p:spPr>
        <p:txBody>
          <a:bodyPr>
            <a:normAutofit/>
          </a:bodyPr>
          <a:lstStyle/>
          <a:p>
            <a:pPr lvl="0" algn="l">
              <a:lnSpc>
                <a:spcPct val="100000"/>
              </a:lnSpc>
              <a:spcBef>
                <a:spcPts val="0"/>
              </a:spcBef>
            </a:pPr>
            <a:r>
              <a:rPr lang="en-GB" sz="4000" b="1" dirty="0">
                <a:solidFill>
                  <a:prstClr val="white"/>
                </a:solidFill>
                <a:ea typeface="+mn-ea"/>
                <a:cs typeface="+mn-cs"/>
              </a:rPr>
              <a:t>What? When? How? Why? </a:t>
            </a:r>
            <a:br>
              <a:rPr lang="en-GB" sz="4000" b="1" dirty="0">
                <a:solidFill>
                  <a:prstClr val="white"/>
                </a:solidFill>
                <a:ea typeface="+mn-ea"/>
                <a:cs typeface="+mn-cs"/>
              </a:rPr>
            </a:br>
            <a:r>
              <a:rPr lang="en-GB" sz="4000" b="1" dirty="0">
                <a:solidFill>
                  <a:prstClr val="white"/>
                </a:solidFill>
                <a:ea typeface="+mn-ea"/>
                <a:cs typeface="+mn-cs"/>
              </a:rPr>
              <a:t>Teaching students to ask questions</a:t>
            </a:r>
            <a:br>
              <a:rPr lang="en-GB" sz="4000" b="1" dirty="0">
                <a:solidFill>
                  <a:prstClr val="white"/>
                </a:solidFill>
                <a:ea typeface="+mn-ea"/>
                <a:cs typeface="+mn-cs"/>
              </a:rPr>
            </a:br>
            <a:endParaRPr lang="en-GB" dirty="0"/>
          </a:p>
        </p:txBody>
      </p:sp>
      <p:sp>
        <p:nvSpPr>
          <p:cNvPr id="3" name="Subtitle 2"/>
          <p:cNvSpPr>
            <a:spLocks noGrp="1"/>
          </p:cNvSpPr>
          <p:nvPr>
            <p:ph type="subTitle" idx="1"/>
          </p:nvPr>
        </p:nvSpPr>
        <p:spPr>
          <a:xfrm>
            <a:off x="123982" y="3230498"/>
            <a:ext cx="7652772" cy="1655762"/>
          </a:xfrm>
        </p:spPr>
        <p:txBody>
          <a:bodyPr/>
          <a:lstStyle/>
          <a:p>
            <a:pPr lvl="0" algn="l">
              <a:lnSpc>
                <a:spcPct val="100000"/>
              </a:lnSpc>
              <a:spcBef>
                <a:spcPts val="0"/>
              </a:spcBef>
            </a:pPr>
            <a:r>
              <a:rPr lang="en-GB" dirty="0">
                <a:solidFill>
                  <a:prstClr val="white"/>
                </a:solidFill>
              </a:rPr>
              <a:t>The Language Show 2021</a:t>
            </a:r>
          </a:p>
          <a:p>
            <a:endParaRPr lang="en-GB" dirty="0"/>
          </a:p>
        </p:txBody>
      </p:sp>
      <p:sp>
        <p:nvSpPr>
          <p:cNvPr id="6" name="TextBox 5"/>
          <p:cNvSpPr txBox="1"/>
          <p:nvPr/>
        </p:nvSpPr>
        <p:spPr>
          <a:xfrm>
            <a:off x="0" y="6190975"/>
            <a:ext cx="4294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Presenter: Rachel Hawkes</a:t>
            </a: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Date updated: 06/11/21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Picture 10" descr="Logo&#10;&#10;Description automatically generated">
            <a:extLst>
              <a:ext uri="{FF2B5EF4-FFF2-40B4-BE49-F238E27FC236}">
                <a16:creationId xmlns:a16="http://schemas.microsoft.com/office/drawing/2014/main" id="{01F9281F-A96B-4A18-B374-7C76781CF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12" y="4848339"/>
            <a:ext cx="1062239" cy="1357745"/>
          </a:xfrm>
          <a:prstGeom prst="rect">
            <a:avLst/>
          </a:prstGeom>
        </p:spPr>
      </p:pic>
      <p:pic>
        <p:nvPicPr>
          <p:cNvPr id="13" name="Picture 12">
            <a:extLst>
              <a:ext uri="{FF2B5EF4-FFF2-40B4-BE49-F238E27FC236}">
                <a16:creationId xmlns:a16="http://schemas.microsoft.com/office/drawing/2014/main" id="{971EEEA6-C2D1-4344-AAC4-9362B0D07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662" y="-828054"/>
            <a:ext cx="7693819" cy="3505504"/>
          </a:xfrm>
          <a:prstGeom prst="rect">
            <a:avLst/>
          </a:prstGeom>
        </p:spPr>
      </p:pic>
      <p:sp>
        <p:nvSpPr>
          <p:cNvPr id="14" name="Rectangle 13">
            <a:extLst>
              <a:ext uri="{FF2B5EF4-FFF2-40B4-BE49-F238E27FC236}">
                <a16:creationId xmlns:a16="http://schemas.microsoft.com/office/drawing/2014/main" id="{3643BC6C-CEB5-4672-8562-84F3F2549242}"/>
              </a:ext>
            </a:extLst>
          </p:cNvPr>
          <p:cNvSpPr/>
          <p:nvPr/>
        </p:nvSpPr>
        <p:spPr>
          <a:xfrm>
            <a:off x="8589078" y="5904445"/>
            <a:ext cx="3735318" cy="369332"/>
          </a:xfrm>
          <a:prstGeom prst="rect">
            <a:avLst/>
          </a:prstGeom>
        </p:spPr>
        <p:txBody>
          <a:bodyPr wrap="none">
            <a:spAutoFit/>
          </a:bodyPr>
          <a:lstStyle/>
          <a:p>
            <a:r>
              <a:rPr lang="en-GB" dirty="0">
                <a:solidFill>
                  <a:srgbClr val="002060"/>
                </a:solidFill>
                <a:latin typeface="Century Gothic" panose="020B0502020202020204" pitchFamily="34" charset="0"/>
                <a:hlinkClick r:id="rId6">
                  <a:extLst>
                    <a:ext uri="{A12FA001-AC4F-418D-AE19-62706E023703}">
                      <ahyp:hlinkClr xmlns:ahyp="http://schemas.microsoft.com/office/drawing/2018/hyperlinkcolor" val="tx"/>
                    </a:ext>
                  </a:extLst>
                </a:hlinkClick>
              </a:rPr>
              <a:t>https://ncelp.org/news-events/</a:t>
            </a:r>
            <a:r>
              <a:rPr lang="en-GB" dirty="0">
                <a:solidFill>
                  <a:srgbClr val="002060"/>
                </a:solidFill>
                <a:latin typeface="Century Gothic" panose="020B0502020202020204" pitchFamily="34" charset="0"/>
              </a:rPr>
              <a:t> </a:t>
            </a:r>
          </a:p>
        </p:txBody>
      </p:sp>
      <p:sp>
        <p:nvSpPr>
          <p:cNvPr id="16" name="Rectangle 15">
            <a:extLst>
              <a:ext uri="{FF2B5EF4-FFF2-40B4-BE49-F238E27FC236}">
                <a16:creationId xmlns:a16="http://schemas.microsoft.com/office/drawing/2014/main" id="{B9F44857-B8FA-4519-8AE8-A6A8A78E8298}"/>
              </a:ext>
            </a:extLst>
          </p:cNvPr>
          <p:cNvSpPr/>
          <p:nvPr/>
        </p:nvSpPr>
        <p:spPr>
          <a:xfrm>
            <a:off x="8992085" y="4950890"/>
            <a:ext cx="3199915" cy="369332"/>
          </a:xfrm>
          <a:prstGeom prst="rect">
            <a:avLst/>
          </a:prstGeom>
        </p:spPr>
        <p:txBody>
          <a:bodyPr wrap="none">
            <a:spAutoFit/>
          </a:bodyPr>
          <a:lstStyle/>
          <a:p>
            <a:r>
              <a:rPr lang="en-GB" dirty="0">
                <a:solidFill>
                  <a:srgbClr val="002060"/>
                </a:solidFill>
                <a:latin typeface="Century Gothic" panose="020B0502020202020204" pitchFamily="34" charset="0"/>
                <a:hlinkClick r:id="rId7">
                  <a:extLst>
                    <a:ext uri="{A12FA001-AC4F-418D-AE19-62706E023703}">
                      <ahyp:hlinkClr xmlns:ahyp="http://schemas.microsoft.com/office/drawing/2018/hyperlinkcolor" val="tx"/>
                    </a:ext>
                  </a:extLst>
                </a:hlinkClick>
              </a:rPr>
              <a:t>https://rachelhawkes.com</a:t>
            </a:r>
            <a:r>
              <a:rPr lang="en-GB" dirty="0">
                <a:solidFill>
                  <a:srgbClr val="002060"/>
                </a:solidFill>
                <a:latin typeface="Century Gothic" panose="020B0502020202020204" pitchFamily="34" charset="0"/>
              </a:rPr>
              <a:t> </a:t>
            </a:r>
          </a:p>
        </p:txBody>
      </p:sp>
      <p:sp>
        <p:nvSpPr>
          <p:cNvPr id="18" name="TextBox 17">
            <a:extLst>
              <a:ext uri="{FF2B5EF4-FFF2-40B4-BE49-F238E27FC236}">
                <a16:creationId xmlns:a16="http://schemas.microsoft.com/office/drawing/2014/main" id="{EF090DC9-11F8-4387-A1FD-144FDFA399B6}"/>
              </a:ext>
            </a:extLst>
          </p:cNvPr>
          <p:cNvSpPr txBox="1"/>
          <p:nvPr/>
        </p:nvSpPr>
        <p:spPr>
          <a:xfrm>
            <a:off x="7971266" y="4643829"/>
            <a:ext cx="4096752" cy="369332"/>
          </a:xfrm>
          <a:prstGeom prst="rect">
            <a:avLst/>
          </a:prstGeom>
          <a:noFill/>
        </p:spPr>
        <p:txBody>
          <a:bodyPr wrap="square" rtlCol="0">
            <a:spAutoFit/>
          </a:bodyPr>
          <a:lstStyle/>
          <a:p>
            <a:pPr algn="r"/>
            <a:r>
              <a:rPr lang="en-GB" dirty="0">
                <a:solidFill>
                  <a:srgbClr val="EE6000"/>
                </a:solidFill>
                <a:latin typeface="Century Gothic" panose="020B0502020202020204" pitchFamily="34" charset="0"/>
              </a:rPr>
              <a:t>For primary SOW and resources:</a:t>
            </a:r>
          </a:p>
        </p:txBody>
      </p:sp>
      <p:sp>
        <p:nvSpPr>
          <p:cNvPr id="19" name="TextBox 18">
            <a:extLst>
              <a:ext uri="{FF2B5EF4-FFF2-40B4-BE49-F238E27FC236}">
                <a16:creationId xmlns:a16="http://schemas.microsoft.com/office/drawing/2014/main" id="{6A529B09-DDCC-4865-A880-DA886B708F8F}"/>
              </a:ext>
            </a:extLst>
          </p:cNvPr>
          <p:cNvSpPr txBox="1"/>
          <p:nvPr/>
        </p:nvSpPr>
        <p:spPr>
          <a:xfrm>
            <a:off x="6301946" y="5597384"/>
            <a:ext cx="5890054" cy="369332"/>
          </a:xfrm>
          <a:prstGeom prst="rect">
            <a:avLst/>
          </a:prstGeom>
          <a:noFill/>
        </p:spPr>
        <p:txBody>
          <a:bodyPr wrap="square" rtlCol="0">
            <a:spAutoFit/>
          </a:bodyPr>
          <a:lstStyle/>
          <a:p>
            <a:pPr algn="r"/>
            <a:r>
              <a:rPr lang="en-GB" dirty="0">
                <a:solidFill>
                  <a:srgbClr val="EE6000"/>
                </a:solidFill>
                <a:latin typeface="Century Gothic" panose="020B0502020202020204" pitchFamily="34" charset="0"/>
              </a:rPr>
              <a:t>For this presentation and secondary resources:</a:t>
            </a:r>
          </a:p>
        </p:txBody>
      </p:sp>
      <p:sp>
        <p:nvSpPr>
          <p:cNvPr id="20" name="Rectangle 19">
            <a:extLst>
              <a:ext uri="{FF2B5EF4-FFF2-40B4-BE49-F238E27FC236}">
                <a16:creationId xmlns:a16="http://schemas.microsoft.com/office/drawing/2014/main" id="{90F6679C-7D86-4284-98BF-1A15122A92E1}"/>
              </a:ext>
            </a:extLst>
          </p:cNvPr>
          <p:cNvSpPr/>
          <p:nvPr/>
        </p:nvSpPr>
        <p:spPr>
          <a:xfrm>
            <a:off x="1797293" y="3739035"/>
            <a:ext cx="5272597" cy="369332"/>
          </a:xfrm>
          <a:prstGeom prst="rect">
            <a:avLst/>
          </a:prstGeom>
        </p:spPr>
        <p:txBody>
          <a:bodyPr wrap="none">
            <a:spAutoFit/>
          </a:bodyPr>
          <a:lstStyle/>
          <a:p>
            <a:r>
              <a:rPr lang="en-GB" dirty="0">
                <a:latin typeface="Century Gothic" panose="020B0502020202020204" pitchFamily="34" charset="0"/>
                <a:hlinkClick r:id="rId8"/>
              </a:rPr>
              <a:t>https://ncelp.org/professional-development/</a:t>
            </a:r>
            <a:r>
              <a:rPr lang="en-GB" dirty="0">
                <a:latin typeface="Century Gothic" panose="020B0502020202020204" pitchFamily="34" charset="0"/>
              </a:rPr>
              <a:t> </a:t>
            </a:r>
          </a:p>
        </p:txBody>
      </p:sp>
      <p:pic>
        <p:nvPicPr>
          <p:cNvPr id="21" name="Picture 20">
            <a:extLst>
              <a:ext uri="{FF2B5EF4-FFF2-40B4-BE49-F238E27FC236}">
                <a16:creationId xmlns:a16="http://schemas.microsoft.com/office/drawing/2014/main" id="{8E7829EF-DC41-4844-B870-FA237B488205}"/>
              </a:ext>
            </a:extLst>
          </p:cNvPr>
          <p:cNvPicPr>
            <a:picLocks noChangeAspect="1"/>
          </p:cNvPicPr>
          <p:nvPr/>
        </p:nvPicPr>
        <p:blipFill>
          <a:blip r:embed="rId9"/>
          <a:stretch>
            <a:fillRect/>
          </a:stretch>
        </p:blipFill>
        <p:spPr>
          <a:xfrm>
            <a:off x="-74427" y="4133603"/>
            <a:ext cx="7156316" cy="2680111"/>
          </a:xfrm>
          <a:prstGeom prst="rect">
            <a:avLst/>
          </a:prstGeom>
        </p:spPr>
      </p:pic>
    </p:spTree>
    <p:extLst>
      <p:ext uri="{BB962C8B-B14F-4D97-AF65-F5344CB8AC3E}">
        <p14:creationId xmlns:p14="http://schemas.microsoft.com/office/powerpoint/2010/main" val="380088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pic>
        <p:nvPicPr>
          <p:cNvPr id="5" name="Picture 4" descr="green checkmark">
            <a:extLst>
              <a:ext uri="{FF2B5EF4-FFF2-40B4-BE49-F238E27FC236}">
                <a16:creationId xmlns:a16="http://schemas.microsoft.com/office/drawing/2014/main" id="{BA4B06DB-D97A-451F-8B52-207666D0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31" y="1236919"/>
            <a:ext cx="422500" cy="440105"/>
          </a:xfrm>
          <a:prstGeom prst="rect">
            <a:avLst/>
          </a:prstGeom>
        </p:spPr>
      </p:pic>
    </p:spTree>
    <p:extLst>
      <p:ext uri="{BB962C8B-B14F-4D97-AF65-F5344CB8AC3E}">
        <p14:creationId xmlns:p14="http://schemas.microsoft.com/office/powerpoint/2010/main" val="306156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C45ECF11-490D-4A16-B6A1-7C7B63AECAA3}"/>
              </a:ext>
            </a:extLst>
          </p:cNvPr>
          <p:cNvSpPr txBox="1">
            <a:spLocks/>
          </p:cNvSpPr>
          <p:nvPr/>
        </p:nvSpPr>
        <p:spPr>
          <a:xfrm>
            <a:off x="222162" y="128200"/>
            <a:ext cx="10586274" cy="71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Student motivation</a:t>
            </a:r>
          </a:p>
        </p:txBody>
      </p:sp>
      <p:sp>
        <p:nvSpPr>
          <p:cNvPr id="16" name="Title 1">
            <a:extLst>
              <a:ext uri="{FF2B5EF4-FFF2-40B4-BE49-F238E27FC236}">
                <a16:creationId xmlns:a16="http://schemas.microsoft.com/office/drawing/2014/main" id="{F414F884-886C-4A65-80E5-9B92D4FCF1AA}"/>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2" name="Picture 21" descr="Diagram&#10;&#10;Description automatically generated">
            <a:extLst>
              <a:ext uri="{FF2B5EF4-FFF2-40B4-BE49-F238E27FC236}">
                <a16:creationId xmlns:a16="http://schemas.microsoft.com/office/drawing/2014/main" id="{01015C36-3F30-48A1-91CB-58E6E0AEDCD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0302373" y="297296"/>
            <a:ext cx="2186924" cy="1592331"/>
          </a:xfrm>
          <a:prstGeom prst="rect">
            <a:avLst/>
          </a:prstGeom>
        </p:spPr>
      </p:pic>
      <p:sp>
        <p:nvSpPr>
          <p:cNvPr id="23" name="TextBox 32">
            <a:extLst>
              <a:ext uri="{FF2B5EF4-FFF2-40B4-BE49-F238E27FC236}">
                <a16:creationId xmlns:a16="http://schemas.microsoft.com/office/drawing/2014/main" id="{F3EC33C6-65DD-45FB-AFB7-BD63A9D4542D}"/>
              </a:ext>
            </a:extLst>
          </p:cNvPr>
          <p:cNvSpPr txBox="1">
            <a:spLocks noChangeArrowheads="1"/>
          </p:cNvSpPr>
          <p:nvPr/>
        </p:nvSpPr>
        <p:spPr bwMode="auto">
          <a:xfrm>
            <a:off x="10048875" y="6273225"/>
            <a:ext cx="2143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600" dirty="0">
                <a:solidFill>
                  <a:srgbClr val="002060"/>
                </a:solidFill>
                <a:latin typeface="Futura Md" pitchFamily="34" charset="0"/>
              </a:rPr>
              <a:t>Linked Up Project Analysis, May 2010</a:t>
            </a:r>
            <a:endParaRPr lang="en-US" sz="1600" dirty="0">
              <a:solidFill>
                <a:srgbClr val="002060"/>
              </a:solidFill>
              <a:latin typeface="Futura Md" pitchFamily="34" charset="0"/>
            </a:endParaRPr>
          </a:p>
        </p:txBody>
      </p:sp>
      <p:pic>
        <p:nvPicPr>
          <p:cNvPr id="28" name="Picture 1">
            <a:extLst>
              <a:ext uri="{FF2B5EF4-FFF2-40B4-BE49-F238E27FC236}">
                <a16:creationId xmlns:a16="http://schemas.microsoft.com/office/drawing/2014/main" id="{05D96482-6902-4010-9C92-9839B85A9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26"/>
          <a:stretch>
            <a:fillRect/>
          </a:stretch>
        </p:blipFill>
        <p:spPr bwMode="auto">
          <a:xfrm>
            <a:off x="5844559" y="2585165"/>
            <a:ext cx="4300892" cy="328982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Rounded Rectangle 26">
            <a:extLst>
              <a:ext uri="{FF2B5EF4-FFF2-40B4-BE49-F238E27FC236}">
                <a16:creationId xmlns:a16="http://schemas.microsoft.com/office/drawing/2014/main" id="{929F615D-1A2C-4244-A648-F0FE91EE4584}"/>
              </a:ext>
            </a:extLst>
          </p:cNvPr>
          <p:cNvSpPr/>
          <p:nvPr/>
        </p:nvSpPr>
        <p:spPr>
          <a:xfrm>
            <a:off x="319881" y="2867891"/>
            <a:ext cx="4663085" cy="554182"/>
          </a:xfrm>
          <a:prstGeom prst="roundRect">
            <a:avLst/>
          </a:prstGeom>
          <a:solidFill>
            <a:srgbClr val="00B0F0"/>
          </a:solidFill>
          <a:ln w="28575"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i="0" u="none" strike="noStrike" kern="0" cap="none" spc="0" normalizeH="0" baseline="0" noProof="0" dirty="0">
                <a:ln>
                  <a:noFill/>
                </a:ln>
                <a:solidFill>
                  <a:prstClr val="black"/>
                </a:solidFill>
                <a:effectLst/>
                <a:uLnTx/>
                <a:uFillTx/>
                <a:latin typeface="Century Gothic" panose="020B0502020202020204" pitchFamily="34" charset="0"/>
              </a:rPr>
              <a:t>Their answers highlighted:</a:t>
            </a:r>
          </a:p>
        </p:txBody>
      </p:sp>
      <p:sp>
        <p:nvSpPr>
          <p:cNvPr id="30" name="Text Box 7">
            <a:extLst>
              <a:ext uri="{FF2B5EF4-FFF2-40B4-BE49-F238E27FC236}">
                <a16:creationId xmlns:a16="http://schemas.microsoft.com/office/drawing/2014/main" id="{A4677C12-E528-4959-886E-672EC16EA92E}"/>
              </a:ext>
            </a:extLst>
          </p:cNvPr>
          <p:cNvSpPr txBox="1">
            <a:spLocks noChangeArrowheads="1"/>
          </p:cNvSpPr>
          <p:nvPr/>
        </p:nvSpPr>
        <p:spPr bwMode="auto">
          <a:xfrm>
            <a:off x="319881" y="3572652"/>
            <a:ext cx="4663085" cy="2677656"/>
          </a:xfrm>
          <a:prstGeom prst="rect">
            <a:avLst/>
          </a:prstGeom>
          <a:solidFill>
            <a:schemeClr val="accent2">
              <a:lumMod val="20000"/>
              <a:lumOff val="80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dirty="0">
                <a:solidFill>
                  <a:srgbClr val="002060"/>
                </a:solidFill>
                <a:latin typeface="Century Gothic" panose="020B0502020202020204" pitchFamily="34" charset="0"/>
              </a:rPr>
              <a:t>a) Lack of prior preparation</a:t>
            </a:r>
          </a:p>
          <a:p>
            <a:pPr eaLnBrk="1" hangingPunct="1"/>
            <a:r>
              <a:rPr lang="en-GB" sz="2400" dirty="0">
                <a:solidFill>
                  <a:srgbClr val="002060"/>
                </a:solidFill>
                <a:latin typeface="Century Gothic" panose="020B0502020202020204" pitchFamily="34" charset="0"/>
              </a:rPr>
              <a:t>b) Absence of written support</a:t>
            </a:r>
          </a:p>
          <a:p>
            <a:pPr eaLnBrk="1" hangingPunct="1"/>
            <a:r>
              <a:rPr lang="en-GB" sz="2400" dirty="0">
                <a:solidFill>
                  <a:srgbClr val="002060"/>
                </a:solidFill>
                <a:latin typeface="Century Gothic" panose="020B0502020202020204" pitchFamily="34" charset="0"/>
              </a:rPr>
              <a:t>c) The immediacy of the experience</a:t>
            </a:r>
          </a:p>
          <a:p>
            <a:pPr eaLnBrk="1" hangingPunct="1"/>
            <a:r>
              <a:rPr lang="en-GB" sz="2400" dirty="0">
                <a:solidFill>
                  <a:srgbClr val="002060"/>
                </a:solidFill>
                <a:latin typeface="Century Gothic" panose="020B0502020202020204" pitchFamily="34" charset="0"/>
              </a:rPr>
              <a:t>d) Like a conversation</a:t>
            </a:r>
          </a:p>
          <a:p>
            <a:pPr eaLnBrk="1" hangingPunct="1"/>
            <a:r>
              <a:rPr lang="en-GB" sz="2400" dirty="0">
                <a:solidFill>
                  <a:srgbClr val="002060"/>
                </a:solidFill>
                <a:latin typeface="Century Gothic" panose="020B0502020202020204" pitchFamily="34" charset="0"/>
              </a:rPr>
              <a:t>e) Not knowing the questions/answers in advance</a:t>
            </a:r>
          </a:p>
        </p:txBody>
      </p:sp>
      <p:sp>
        <p:nvSpPr>
          <p:cNvPr id="31" name="Text Box 8">
            <a:extLst>
              <a:ext uri="{FF2B5EF4-FFF2-40B4-BE49-F238E27FC236}">
                <a16:creationId xmlns:a16="http://schemas.microsoft.com/office/drawing/2014/main" id="{CAB65B81-ECC6-4FDC-B3E2-550C371D0920}"/>
              </a:ext>
            </a:extLst>
          </p:cNvPr>
          <p:cNvSpPr txBox="1">
            <a:spLocks noChangeArrowheads="1"/>
          </p:cNvSpPr>
          <p:nvPr/>
        </p:nvSpPr>
        <p:spPr bwMode="auto">
          <a:xfrm>
            <a:off x="179769" y="969564"/>
            <a:ext cx="48031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dirty="0">
                <a:solidFill>
                  <a:srgbClr val="002060"/>
                </a:solidFill>
                <a:latin typeface="Century Gothic" panose="020B0502020202020204" pitchFamily="34" charset="0"/>
              </a:rPr>
              <a:t>289 students aged 11 – 15 from 5 different secondary schools were asked:</a:t>
            </a:r>
          </a:p>
        </p:txBody>
      </p:sp>
      <p:sp>
        <p:nvSpPr>
          <p:cNvPr id="32" name="Rounded Rectangular Callout 25">
            <a:extLst>
              <a:ext uri="{FF2B5EF4-FFF2-40B4-BE49-F238E27FC236}">
                <a16:creationId xmlns:a16="http://schemas.microsoft.com/office/drawing/2014/main" id="{124A8BA0-BE95-4BD4-A50B-B48586DD6001}"/>
              </a:ext>
            </a:extLst>
          </p:cNvPr>
          <p:cNvSpPr/>
          <p:nvPr/>
        </p:nvSpPr>
        <p:spPr>
          <a:xfrm>
            <a:off x="6095999" y="484781"/>
            <a:ext cx="3798013" cy="1620677"/>
          </a:xfrm>
          <a:prstGeom prst="wedgeRoundRectCallout">
            <a:avLst/>
          </a:prstGeom>
          <a:solidFill>
            <a:srgbClr val="00B0F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What do you think “unplanned” or “spontaneous” speaking means?</a:t>
            </a:r>
          </a:p>
        </p:txBody>
      </p:sp>
    </p:spTree>
    <p:extLst>
      <p:ext uri="{BB962C8B-B14F-4D97-AF65-F5344CB8AC3E}">
        <p14:creationId xmlns:p14="http://schemas.microsoft.com/office/powerpoint/2010/main" val="223202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C45ECF11-490D-4A16-B6A1-7C7B63AECAA3}"/>
              </a:ext>
            </a:extLst>
          </p:cNvPr>
          <p:cNvSpPr txBox="1">
            <a:spLocks/>
          </p:cNvSpPr>
          <p:nvPr/>
        </p:nvSpPr>
        <p:spPr>
          <a:xfrm>
            <a:off x="222162" y="128200"/>
            <a:ext cx="10586274" cy="71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Student motivation</a:t>
            </a:r>
          </a:p>
        </p:txBody>
      </p:sp>
      <p:sp>
        <p:nvSpPr>
          <p:cNvPr id="16" name="Title 1">
            <a:extLst>
              <a:ext uri="{FF2B5EF4-FFF2-40B4-BE49-F238E27FC236}">
                <a16:creationId xmlns:a16="http://schemas.microsoft.com/office/drawing/2014/main" id="{F414F884-886C-4A65-80E5-9B92D4FCF1AA}"/>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2" name="Picture 21" descr="Diagram&#10;&#10;Description automatically generated">
            <a:extLst>
              <a:ext uri="{FF2B5EF4-FFF2-40B4-BE49-F238E27FC236}">
                <a16:creationId xmlns:a16="http://schemas.microsoft.com/office/drawing/2014/main" id="{01015C36-3F30-48A1-91CB-58E6E0AEDCD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0302373" y="297296"/>
            <a:ext cx="2186924" cy="1592331"/>
          </a:xfrm>
          <a:prstGeom prst="rect">
            <a:avLst/>
          </a:prstGeom>
        </p:spPr>
      </p:pic>
      <p:sp>
        <p:nvSpPr>
          <p:cNvPr id="23" name="TextBox 32">
            <a:extLst>
              <a:ext uri="{FF2B5EF4-FFF2-40B4-BE49-F238E27FC236}">
                <a16:creationId xmlns:a16="http://schemas.microsoft.com/office/drawing/2014/main" id="{F3EC33C6-65DD-45FB-AFB7-BD63A9D4542D}"/>
              </a:ext>
            </a:extLst>
          </p:cNvPr>
          <p:cNvSpPr txBox="1">
            <a:spLocks noChangeArrowheads="1"/>
          </p:cNvSpPr>
          <p:nvPr/>
        </p:nvSpPr>
        <p:spPr bwMode="auto">
          <a:xfrm>
            <a:off x="10048875" y="6273225"/>
            <a:ext cx="2143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600" dirty="0">
                <a:solidFill>
                  <a:srgbClr val="002060"/>
                </a:solidFill>
                <a:latin typeface="Futura Md" pitchFamily="34" charset="0"/>
              </a:rPr>
              <a:t>Linked Up Project Analysis, May 2010</a:t>
            </a:r>
            <a:endParaRPr lang="en-US" sz="1600" dirty="0">
              <a:solidFill>
                <a:srgbClr val="002060"/>
              </a:solidFill>
              <a:latin typeface="Futura Md" pitchFamily="34" charset="0"/>
            </a:endParaRPr>
          </a:p>
        </p:txBody>
      </p:sp>
      <p:sp>
        <p:nvSpPr>
          <p:cNvPr id="11" name="AutoShape 6">
            <a:extLst>
              <a:ext uri="{FF2B5EF4-FFF2-40B4-BE49-F238E27FC236}">
                <a16:creationId xmlns:a16="http://schemas.microsoft.com/office/drawing/2014/main" id="{2BBF4F17-BB1A-469E-8006-DD08BE74D7BD}"/>
              </a:ext>
            </a:extLst>
          </p:cNvPr>
          <p:cNvSpPr>
            <a:spLocks noChangeArrowheads="1"/>
          </p:cNvSpPr>
          <p:nvPr/>
        </p:nvSpPr>
        <p:spPr bwMode="auto">
          <a:xfrm>
            <a:off x="539749" y="2823273"/>
            <a:ext cx="11296079" cy="1037527"/>
          </a:xfrm>
          <a:prstGeom prst="roundRect">
            <a:avLst>
              <a:gd name="adj" fmla="val 16667"/>
            </a:avLst>
          </a:prstGeom>
          <a:solidFill>
            <a:srgbClr val="00B0F0"/>
          </a:solidFill>
          <a:ln w="38100">
            <a:solidFill>
              <a:srgbClr val="002060"/>
            </a:solid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4FEFE"/>
              </a:solidFill>
              <a:effectLst/>
              <a:uLnTx/>
              <a:uFillTx/>
              <a:latin typeface="Tw Cen MT" panose="020B0602020104020603"/>
            </a:endParaRPr>
          </a:p>
        </p:txBody>
      </p:sp>
      <p:sp>
        <p:nvSpPr>
          <p:cNvPr id="12" name="Text Box 4">
            <a:extLst>
              <a:ext uri="{FF2B5EF4-FFF2-40B4-BE49-F238E27FC236}">
                <a16:creationId xmlns:a16="http://schemas.microsoft.com/office/drawing/2014/main" id="{5DC86949-6BA1-46B2-9190-C47AF518A8C5}"/>
              </a:ext>
            </a:extLst>
          </p:cNvPr>
          <p:cNvSpPr txBox="1">
            <a:spLocks noChangeArrowheads="1"/>
          </p:cNvSpPr>
          <p:nvPr/>
        </p:nvSpPr>
        <p:spPr bwMode="auto">
          <a:xfrm>
            <a:off x="663861" y="2783582"/>
            <a:ext cx="10864278" cy="10772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200" b="1" dirty="0">
                <a:solidFill>
                  <a:prstClr val="white"/>
                </a:solidFill>
                <a:latin typeface="Century Gothic" panose="020B0502020202020204" pitchFamily="34" charset="0"/>
              </a:rPr>
              <a:t>Why do you think unplanned or spontaneous speaking is an important focus in language learning?</a:t>
            </a:r>
          </a:p>
        </p:txBody>
      </p:sp>
      <p:sp>
        <p:nvSpPr>
          <p:cNvPr id="13" name="AutoShape 6">
            <a:extLst>
              <a:ext uri="{FF2B5EF4-FFF2-40B4-BE49-F238E27FC236}">
                <a16:creationId xmlns:a16="http://schemas.microsoft.com/office/drawing/2014/main" id="{77E82BCB-3605-4D44-A951-CA5F629B0516}"/>
              </a:ext>
            </a:extLst>
          </p:cNvPr>
          <p:cNvSpPr>
            <a:spLocks noChangeArrowheads="1"/>
          </p:cNvSpPr>
          <p:nvPr/>
        </p:nvSpPr>
        <p:spPr bwMode="auto">
          <a:xfrm>
            <a:off x="250825" y="768493"/>
            <a:ext cx="3860111" cy="1846262"/>
          </a:xfrm>
          <a:prstGeom prst="wedgeRoundRectCallout">
            <a:avLst>
              <a:gd name="adj1" fmla="val -18375"/>
              <a:gd name="adj2" fmla="val 69939"/>
              <a:gd name="adj3" fmla="val 16667"/>
            </a:avLst>
          </a:prstGeom>
          <a:solidFill>
            <a:srgbClr val="FDFDFD"/>
          </a:solidFill>
          <a:ln w="57150">
            <a:solidFill>
              <a:srgbClr val="00B0F0"/>
            </a:solidFill>
            <a:miter lim="800000"/>
            <a:headEnd/>
            <a:tailEnd/>
          </a:ln>
          <a:effectLst>
            <a:outerShdw blurRad="50800" dist="38100" dir="8100000" algn="tr" rotWithShape="0">
              <a:prstClr val="black">
                <a:alpha val="40000"/>
              </a:prstClr>
            </a:outerShdw>
          </a:effectLst>
        </p:spPr>
        <p:txBody>
          <a:bodyPr/>
          <a:lstStyle/>
          <a:p>
            <a:pPr algn="ctr">
              <a:defRPr/>
            </a:pPr>
            <a:r>
              <a:rPr lang="en-GB" sz="2600" b="1" kern="0" dirty="0">
                <a:solidFill>
                  <a:srgbClr val="002060"/>
                </a:solidFill>
                <a:latin typeface="Century Gothic" panose="020B0502020202020204" pitchFamily="34" charset="0"/>
              </a:rPr>
              <a:t>"Because in real life you don't know what the other person is going to say."</a:t>
            </a:r>
          </a:p>
        </p:txBody>
      </p:sp>
      <p:sp>
        <p:nvSpPr>
          <p:cNvPr id="14" name="Text Box 7">
            <a:extLst>
              <a:ext uri="{FF2B5EF4-FFF2-40B4-BE49-F238E27FC236}">
                <a16:creationId xmlns:a16="http://schemas.microsoft.com/office/drawing/2014/main" id="{6AE63660-E87A-4B02-9984-9555EFCDFD3C}"/>
              </a:ext>
            </a:extLst>
          </p:cNvPr>
          <p:cNvSpPr txBox="1">
            <a:spLocks noChangeArrowheads="1"/>
          </p:cNvSpPr>
          <p:nvPr/>
        </p:nvSpPr>
        <p:spPr bwMode="auto">
          <a:xfrm>
            <a:off x="4162144" y="1225607"/>
            <a:ext cx="55485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a:solidFill>
                  <a:srgbClr val="002060"/>
                </a:solidFill>
                <a:latin typeface="Century Gothic" panose="020B0502020202020204" pitchFamily="34" charset="0"/>
              </a:rPr>
              <a:t>2/3 students asked equated unplanned speaking with ‘real life’ activity.</a:t>
            </a:r>
          </a:p>
        </p:txBody>
      </p:sp>
      <p:sp>
        <p:nvSpPr>
          <p:cNvPr id="17" name="AutoShape 8">
            <a:extLst>
              <a:ext uri="{FF2B5EF4-FFF2-40B4-BE49-F238E27FC236}">
                <a16:creationId xmlns:a16="http://schemas.microsoft.com/office/drawing/2014/main" id="{11BE5070-958F-44F0-A993-66B21D0669A4}"/>
              </a:ext>
            </a:extLst>
          </p:cNvPr>
          <p:cNvSpPr>
            <a:spLocks noChangeArrowheads="1"/>
          </p:cNvSpPr>
          <p:nvPr/>
        </p:nvSpPr>
        <p:spPr bwMode="auto">
          <a:xfrm>
            <a:off x="6096000" y="4298341"/>
            <a:ext cx="3711575" cy="2267271"/>
          </a:xfrm>
          <a:prstGeom prst="wedgeRoundRectCallout">
            <a:avLst>
              <a:gd name="adj1" fmla="val 20161"/>
              <a:gd name="adj2" fmla="val -72949"/>
              <a:gd name="adj3" fmla="val 16667"/>
            </a:avLst>
          </a:prstGeom>
          <a:solidFill>
            <a:srgbClr val="FDFDFD"/>
          </a:solidFill>
          <a:ln w="57150">
            <a:solidFill>
              <a:srgbClr val="00B0F0"/>
            </a:solidFill>
            <a:miter lim="800000"/>
            <a:headEnd/>
            <a:tailEnd/>
          </a:ln>
          <a:effectLst>
            <a:outerShdw blurRad="50800" dist="38100" dir="8100000" algn="tr" rotWithShape="0">
              <a:prstClr val="black">
                <a:alpha val="40000"/>
              </a:prstClr>
            </a:outerShdw>
          </a:effectLst>
        </p:spPr>
        <p:txBody>
          <a:bodyPr/>
          <a:lstStyle/>
          <a:p>
            <a:pPr algn="ctr">
              <a:defRPr/>
            </a:pPr>
            <a:r>
              <a:rPr lang="en-GB" sz="2400" b="1" kern="0" dirty="0">
                <a:solidFill>
                  <a:srgbClr val="002060"/>
                </a:solidFill>
                <a:latin typeface="Century Gothic" panose="020B0502020202020204" pitchFamily="34" charset="0"/>
              </a:rPr>
              <a:t>"To make sure you definitely know it and are able to have conversations without reading off a sheet."</a:t>
            </a:r>
          </a:p>
        </p:txBody>
      </p:sp>
      <p:sp>
        <p:nvSpPr>
          <p:cNvPr id="18" name="Text Box 9">
            <a:extLst>
              <a:ext uri="{FF2B5EF4-FFF2-40B4-BE49-F238E27FC236}">
                <a16:creationId xmlns:a16="http://schemas.microsoft.com/office/drawing/2014/main" id="{5A1543D2-1FB5-4464-AE6E-D4563D0C4F64}"/>
              </a:ext>
            </a:extLst>
          </p:cNvPr>
          <p:cNvSpPr txBox="1">
            <a:spLocks noChangeArrowheads="1"/>
          </p:cNvSpPr>
          <p:nvPr/>
        </p:nvSpPr>
        <p:spPr bwMode="auto">
          <a:xfrm>
            <a:off x="222162" y="4416313"/>
            <a:ext cx="5543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a:solidFill>
                  <a:srgbClr val="002060"/>
                </a:solidFill>
                <a:latin typeface="Century Gothic" panose="020B0502020202020204" pitchFamily="34" charset="0"/>
              </a:rPr>
              <a:t>Students reported that what they can do without notes/preparation is what they 'truly' know. </a:t>
            </a:r>
          </a:p>
        </p:txBody>
      </p:sp>
      <p:sp>
        <p:nvSpPr>
          <p:cNvPr id="19" name="Text Box 10">
            <a:extLst>
              <a:ext uri="{FF2B5EF4-FFF2-40B4-BE49-F238E27FC236}">
                <a16:creationId xmlns:a16="http://schemas.microsoft.com/office/drawing/2014/main" id="{D4C02C59-1001-4576-85D0-872B44BD5CA5}"/>
              </a:ext>
            </a:extLst>
          </p:cNvPr>
          <p:cNvSpPr txBox="1">
            <a:spLocks noChangeArrowheads="1"/>
          </p:cNvSpPr>
          <p:nvPr/>
        </p:nvSpPr>
        <p:spPr bwMode="auto">
          <a:xfrm>
            <a:off x="232186" y="5662358"/>
            <a:ext cx="5543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dirty="0">
                <a:solidFill>
                  <a:srgbClr val="002060"/>
                </a:solidFill>
                <a:latin typeface="Century Gothic" panose="020B0502020202020204" pitchFamily="34" charset="0"/>
              </a:rPr>
              <a:t>They also mentioned the link between spontaneous speaking and increased confidence. </a:t>
            </a:r>
          </a:p>
        </p:txBody>
      </p:sp>
    </p:spTree>
    <p:extLst>
      <p:ext uri="{BB962C8B-B14F-4D97-AF65-F5344CB8AC3E}">
        <p14:creationId xmlns:p14="http://schemas.microsoft.com/office/powerpoint/2010/main" val="175962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7" grpId="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0691-4D96-4685-8556-E8A009323E89}"/>
              </a:ext>
            </a:extLst>
          </p:cNvPr>
          <p:cNvSpPr>
            <a:spLocks noGrp="1"/>
          </p:cNvSpPr>
          <p:nvPr>
            <p:ph type="title"/>
          </p:nvPr>
        </p:nvSpPr>
        <p:spPr>
          <a:xfrm>
            <a:off x="591065" y="418360"/>
            <a:ext cx="10515600" cy="706105"/>
          </a:xfrm>
        </p:spPr>
        <p:txBody>
          <a:bodyPr anchor="ctr">
            <a:normAutofit/>
          </a:bodyPr>
          <a:lstStyle/>
          <a:p>
            <a:r>
              <a:rPr lang="en-GB" dirty="0"/>
              <a:t>Session overview</a:t>
            </a:r>
          </a:p>
        </p:txBody>
      </p:sp>
      <p:sp>
        <p:nvSpPr>
          <p:cNvPr id="8" name="Content Placeholder 2">
            <a:extLst>
              <a:ext uri="{FF2B5EF4-FFF2-40B4-BE49-F238E27FC236}">
                <a16:creationId xmlns:a16="http://schemas.microsoft.com/office/drawing/2014/main" id="{B72C5768-359B-4534-8A97-1F0DB853E288}"/>
              </a:ext>
            </a:extLst>
          </p:cNvPr>
          <p:cNvSpPr>
            <a:spLocks noGrp="1"/>
          </p:cNvSpPr>
          <p:nvPr>
            <p:ph idx="1"/>
          </p:nvPr>
        </p:nvSpPr>
        <p:spPr>
          <a:xfrm>
            <a:off x="504568" y="1272746"/>
            <a:ext cx="10515600" cy="4904217"/>
          </a:xfrm>
        </p:spPr>
        <p:txBody>
          <a:bodyPr/>
          <a:lstStyle/>
          <a:p>
            <a:r>
              <a:rPr lang="en-US" dirty="0"/>
              <a:t>Curriculum policy</a:t>
            </a:r>
          </a:p>
          <a:p>
            <a:r>
              <a:rPr lang="en-US" dirty="0"/>
              <a:t>Student motivation</a:t>
            </a:r>
          </a:p>
          <a:p>
            <a:r>
              <a:rPr lang="en-US" dirty="0"/>
              <a:t>Current issues</a:t>
            </a:r>
          </a:p>
          <a:p>
            <a:r>
              <a:rPr lang="en-US" dirty="0"/>
              <a:t>Sequencing the teaching of questions</a:t>
            </a:r>
          </a:p>
          <a:p>
            <a:r>
              <a:rPr lang="en-US" dirty="0"/>
              <a:t>Input practice</a:t>
            </a:r>
          </a:p>
          <a:p>
            <a:r>
              <a:rPr lang="en-US" dirty="0"/>
              <a:t>Structured production</a:t>
            </a:r>
          </a:p>
          <a:p>
            <a:r>
              <a:rPr lang="en-US" dirty="0"/>
              <a:t>Freer production</a:t>
            </a:r>
          </a:p>
          <a:p>
            <a:r>
              <a:rPr lang="en-US" dirty="0"/>
              <a:t>Spontaneity</a:t>
            </a:r>
          </a:p>
          <a:p>
            <a:r>
              <a:rPr lang="en-US" dirty="0"/>
              <a:t>The role of chunks</a:t>
            </a:r>
          </a:p>
        </p:txBody>
      </p:sp>
      <p:pic>
        <p:nvPicPr>
          <p:cNvPr id="7" name="Picture 6">
            <a:extLst>
              <a:ext uri="{FF2B5EF4-FFF2-40B4-BE49-F238E27FC236}">
                <a16:creationId xmlns:a16="http://schemas.microsoft.com/office/drawing/2014/main" id="{5A528A97-13E1-4352-9EB8-381906385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5" y="-686761"/>
            <a:ext cx="6400745" cy="2916346"/>
          </a:xfrm>
          <a:prstGeom prst="rect">
            <a:avLst/>
          </a:prstGeom>
        </p:spPr>
      </p:pic>
      <p:pic>
        <p:nvPicPr>
          <p:cNvPr id="5" name="Picture 4" descr="green checkmark">
            <a:extLst>
              <a:ext uri="{FF2B5EF4-FFF2-40B4-BE49-F238E27FC236}">
                <a16:creationId xmlns:a16="http://schemas.microsoft.com/office/drawing/2014/main" id="{BA4B06DB-D97A-451F-8B52-207666D0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31" y="1236919"/>
            <a:ext cx="422500" cy="440105"/>
          </a:xfrm>
          <a:prstGeom prst="rect">
            <a:avLst/>
          </a:prstGeom>
        </p:spPr>
      </p:pic>
      <p:pic>
        <p:nvPicPr>
          <p:cNvPr id="6" name="Picture 5" descr="green checkmark">
            <a:extLst>
              <a:ext uri="{FF2B5EF4-FFF2-40B4-BE49-F238E27FC236}">
                <a16:creationId xmlns:a16="http://schemas.microsoft.com/office/drawing/2014/main" id="{C765016F-E7E5-497D-92E4-DDEE330C7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181" y="1677024"/>
            <a:ext cx="422500" cy="440105"/>
          </a:xfrm>
          <a:prstGeom prst="rect">
            <a:avLst/>
          </a:prstGeom>
        </p:spPr>
      </p:pic>
    </p:spTree>
    <p:extLst>
      <p:ext uri="{BB962C8B-B14F-4D97-AF65-F5344CB8AC3E}">
        <p14:creationId xmlns:p14="http://schemas.microsoft.com/office/powerpoint/2010/main" val="348365402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8482</Words>
  <Application>Microsoft Office PowerPoint</Application>
  <PresentationFormat>Widescreen</PresentationFormat>
  <Paragraphs>1082</Paragraphs>
  <Slides>51</Slides>
  <Notes>51</Notes>
  <HiddenSlides>0</HiddenSlides>
  <MMClips>7</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51</vt:i4>
      </vt:variant>
    </vt:vector>
  </HeadingPairs>
  <TitlesOfParts>
    <vt:vector size="69" baseType="lpstr">
      <vt:lpstr>docs-Century Gothic</vt:lpstr>
      <vt:lpstr>Futura Md</vt:lpstr>
      <vt:lpstr>Arial</vt:lpstr>
      <vt:lpstr>Bookshelf Symbol 7</vt:lpstr>
      <vt:lpstr>Calibri</vt:lpstr>
      <vt:lpstr>Calibri Light</vt:lpstr>
      <vt:lpstr>Century Gothic</vt:lpstr>
      <vt:lpstr>Symbol</vt:lpstr>
      <vt:lpstr>Tw Cen MT</vt:lpstr>
      <vt:lpstr>Wingdings</vt:lpstr>
      <vt:lpstr>1_Office Theme</vt:lpstr>
      <vt:lpstr>4_Office Theme</vt:lpstr>
      <vt:lpstr>3_Office Theme</vt:lpstr>
      <vt:lpstr>2_Office Theme</vt:lpstr>
      <vt:lpstr>5_Office Theme</vt:lpstr>
      <vt:lpstr>6_Office Theme</vt:lpstr>
      <vt:lpstr>8_Office Theme</vt:lpstr>
      <vt:lpstr>7_Office Theme</vt:lpstr>
      <vt:lpstr>What? When? How? Why?  Teaching students to ask questions </vt:lpstr>
      <vt:lpstr>Session overview</vt:lpstr>
      <vt:lpstr>PowerPoint Presentation</vt:lpstr>
      <vt:lpstr>PowerPoint Presentation</vt:lpstr>
      <vt:lpstr>PowerPoint Presentation</vt:lpstr>
      <vt:lpstr>Session overview</vt:lpstr>
      <vt:lpstr>PowerPoint Presentation</vt:lpstr>
      <vt:lpstr>PowerPoint Presentation</vt:lpstr>
      <vt:lpstr>Session overview</vt:lpstr>
      <vt:lpstr>Current issues</vt:lpstr>
      <vt:lpstr>Current issues</vt:lpstr>
      <vt:lpstr>Session overview</vt:lpstr>
      <vt:lpstr>Sequencing the teaching</vt:lpstr>
      <vt:lpstr>PowerPoint Presentation</vt:lpstr>
      <vt:lpstr>PowerPoint Presentation</vt:lpstr>
      <vt:lpstr>Session overview</vt:lpstr>
      <vt:lpstr>Creating questions [1/2]</vt:lpstr>
      <vt:lpstr>Creating questions [2/2]</vt:lpstr>
      <vt:lpstr>Follow up 3:</vt:lpstr>
      <vt:lpstr>écouter</vt:lpstr>
      <vt:lpstr>Asking questions</vt:lpstr>
      <vt:lpstr>écouter</vt:lpstr>
      <vt:lpstr>Follow up 2:</vt:lpstr>
      <vt:lpstr>German KS3 SOW</vt:lpstr>
      <vt:lpstr>Zorg redet mit Wolfgang</vt:lpstr>
      <vt:lpstr>W-Fragen und WO2</vt:lpstr>
      <vt:lpstr>Wie läuft’s?</vt:lpstr>
      <vt:lpstr>Session overview</vt:lpstr>
      <vt:lpstr>Follow up 4</vt:lpstr>
      <vt:lpstr>Creating questions</vt:lpstr>
      <vt:lpstr>Follow up 4 : Question ou phrase?</vt:lpstr>
      <vt:lpstr>Follow up 4: </vt:lpstr>
      <vt:lpstr>lesen / schreiben / hören / sprechen</vt:lpstr>
      <vt:lpstr>Aktivitäten im Schwarzwald [5/8]</vt:lpstr>
      <vt:lpstr>Aktivitäten im Schwarzwald [16/8]</vt:lpstr>
      <vt:lpstr>Aktivitäten im Schwarzwald [7/8]</vt:lpstr>
      <vt:lpstr>Aktivitäten im Schwarzwald [8/8]</vt:lpstr>
      <vt:lpstr>Ein Interview mit Mia</vt:lpstr>
      <vt:lpstr>Ein Interview mit einer Sängerin</vt:lpstr>
      <vt:lpstr>Session overview</vt:lpstr>
      <vt:lpstr>Follow up 4: Écris une lettre (A, B, C ou D). </vt:lpstr>
      <vt:lpstr>Was meinst du?</vt:lpstr>
      <vt:lpstr>Antworten [1/2]</vt:lpstr>
      <vt:lpstr>Antworten [1/2]</vt:lpstr>
      <vt:lpstr>Ich bin glücklich, wenn…</vt:lpstr>
      <vt:lpstr>Session overview</vt:lpstr>
      <vt:lpstr>Spontaneity</vt:lpstr>
      <vt:lpstr>Session overview</vt:lpstr>
      <vt:lpstr>‘Chunks’ as communication strategies</vt:lpstr>
      <vt:lpstr>Session overview</vt:lpstr>
      <vt:lpstr>What? When? How? Why?  Teaching students to ask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When? How? Why?  Teaching students to ask questions </dc:title>
  <dc:creator>Rachel Hawkes</dc:creator>
  <cp:lastModifiedBy>Rachel Hawkes</cp:lastModifiedBy>
  <cp:revision>42</cp:revision>
  <dcterms:created xsi:type="dcterms:W3CDTF">2021-11-07T09:57:42Z</dcterms:created>
  <dcterms:modified xsi:type="dcterms:W3CDTF">2021-11-14T06:53:29Z</dcterms:modified>
</cp:coreProperties>
</file>