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6"/>
  </p:notesMasterIdLst>
  <p:sldIdLst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50912" autoAdjust="0"/>
  </p:normalViewPr>
  <p:slideViewPr>
    <p:cSldViewPr snapToGrid="0">
      <p:cViewPr varScale="1">
        <p:scale>
          <a:sx n="37" d="100"/>
          <a:sy n="37" d="100"/>
        </p:scale>
        <p:origin x="2016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1EFEA0-5E6C-4BD9-A425-55174CE94B9A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1E5B64-FA8E-41E5-83A1-B5BBA3B722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352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ker.com/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clipart-library.com/" TargetMode="Externa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dirty="0" err="1" smtClean="0"/>
              <a:t>Source</a:t>
            </a:r>
            <a:r>
              <a:rPr lang="es-ES" dirty="0" smtClean="0"/>
              <a:t> of </a:t>
            </a:r>
            <a:r>
              <a:rPr lang="es-ES" dirty="0" err="1" smtClean="0"/>
              <a:t>frequency</a:t>
            </a:r>
            <a:r>
              <a:rPr lang="es-ES" dirty="0" smtClean="0"/>
              <a:t> rankings: </a:t>
            </a:r>
            <a:r>
              <a:rPr lang="es-ES" dirty="0"/>
              <a:t>Davies, M. &amp; Davies, K. (2018).</a:t>
            </a:r>
            <a:r>
              <a:rPr lang="es-ES" baseline="0" dirty="0"/>
              <a:t> </a:t>
            </a:r>
            <a:r>
              <a:rPr lang="es-ES" i="1" baseline="0" dirty="0"/>
              <a:t>A </a:t>
            </a:r>
            <a:r>
              <a:rPr lang="es-ES" i="1" baseline="0" dirty="0" err="1"/>
              <a:t>frequency</a:t>
            </a:r>
            <a:r>
              <a:rPr lang="es-ES" i="1" baseline="0" dirty="0"/>
              <a:t> </a:t>
            </a:r>
            <a:r>
              <a:rPr lang="es-ES" i="1" baseline="0" dirty="0" err="1"/>
              <a:t>dictionary</a:t>
            </a:r>
            <a:r>
              <a:rPr lang="es-ES" i="1" baseline="0" dirty="0"/>
              <a:t> of </a:t>
            </a:r>
            <a:r>
              <a:rPr lang="es-ES" i="1" baseline="0" dirty="0" err="1"/>
              <a:t>Spanish</a:t>
            </a:r>
            <a:r>
              <a:rPr lang="es-ES" i="1" baseline="0" dirty="0"/>
              <a:t>: Core </a:t>
            </a:r>
            <a:r>
              <a:rPr lang="es-ES" i="1" baseline="0" dirty="0" err="1"/>
              <a:t>vocabulary</a:t>
            </a:r>
            <a:r>
              <a:rPr lang="es-ES" i="1" baseline="0" dirty="0"/>
              <a:t> </a:t>
            </a:r>
            <a:r>
              <a:rPr lang="es-ES" i="1" baseline="0" dirty="0" err="1"/>
              <a:t>for</a:t>
            </a:r>
            <a:r>
              <a:rPr lang="es-ES" i="1" baseline="0" dirty="0"/>
              <a:t> </a:t>
            </a:r>
            <a:r>
              <a:rPr lang="es-ES" i="1" baseline="0" dirty="0" err="1"/>
              <a:t>learners</a:t>
            </a:r>
            <a:r>
              <a:rPr lang="es-ES" i="1" baseline="0" dirty="0"/>
              <a:t> (2nd ed.)</a:t>
            </a:r>
            <a:r>
              <a:rPr lang="es-ES" baseline="0" dirty="0"/>
              <a:t>. London: </a:t>
            </a:r>
            <a:r>
              <a:rPr lang="es-ES" baseline="0" dirty="0" err="1"/>
              <a:t>Routledge</a:t>
            </a:r>
            <a:r>
              <a:rPr lang="es-ES" baseline="0" dirty="0"/>
              <a:t> </a:t>
            </a:r>
            <a:endParaRPr lang="en-GB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200" b="0" i="0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200" b="0" i="0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5556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This vocabulary revision slide refreshes students’ knowledge</a:t>
            </a:r>
            <a:r>
              <a:rPr lang="en-GB" baseline="0" dirty="0"/>
              <a:t> of ten previously taught adjectives that will be used in this </a:t>
            </a:r>
            <a:r>
              <a:rPr lang="en-GB" baseline="0" dirty="0" smtClean="0"/>
              <a:t>lesson (see full lesson 3.1.3) </a:t>
            </a:r>
            <a:r>
              <a:rPr lang="en-GB" baseline="0" dirty="0"/>
              <a:t>for practice of ser vs estar.</a:t>
            </a:r>
          </a:p>
          <a:p>
            <a:endParaRPr lang="en-GB" baseline="0" dirty="0"/>
          </a:p>
          <a:p>
            <a:r>
              <a:rPr lang="en-GB" baseline="0" dirty="0"/>
              <a:t>Click on each rounded rectangle to reveal the missing letters.</a:t>
            </a:r>
          </a:p>
          <a:p>
            <a:endParaRPr lang="en-GB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In this lesson students will also need</a:t>
            </a:r>
            <a:r>
              <a:rPr lang="en-GB" baseline="0" dirty="0"/>
              <a:t> to think about gender agreement, so also ask them to produce the correct adjective ending for the male/female characters in the images. Also ask which adjective ending </a:t>
            </a:r>
            <a:r>
              <a:rPr lang="en-GB" i="0" baseline="0" dirty="0"/>
              <a:t>doesn’t</a:t>
            </a:r>
            <a:r>
              <a:rPr lang="en-GB" i="1" baseline="0" dirty="0"/>
              <a:t> </a:t>
            </a:r>
            <a:r>
              <a:rPr lang="en-GB" i="0" baseline="0" dirty="0"/>
              <a:t>change (feliz).</a:t>
            </a:r>
          </a:p>
          <a:p>
            <a:endParaRPr lang="en-GB" baseline="0" dirty="0"/>
          </a:p>
          <a:p>
            <a:r>
              <a:rPr lang="en-GB" baseline="0" dirty="0"/>
              <a:t>Weeks in which vocabulary items were taught: </a:t>
            </a:r>
          </a:p>
          <a:p>
            <a:r>
              <a:rPr lang="en-GB" baseline="0" dirty="0"/>
              <a:t>nervioso, tonto, raro, serio, </a:t>
            </a:r>
            <a:r>
              <a:rPr lang="en-GB" baseline="0" dirty="0" err="1"/>
              <a:t>tranquilo</a:t>
            </a:r>
            <a:r>
              <a:rPr lang="en-GB" baseline="0" dirty="0"/>
              <a:t> – 1.1.2</a:t>
            </a:r>
          </a:p>
          <a:p>
            <a:r>
              <a:rPr lang="en-GB" baseline="0" dirty="0" err="1"/>
              <a:t>guapo</a:t>
            </a:r>
            <a:r>
              <a:rPr lang="en-GB" baseline="0" dirty="0"/>
              <a:t>, simpático – 1.1.3</a:t>
            </a:r>
          </a:p>
          <a:p>
            <a:r>
              <a:rPr lang="en-GB" baseline="0" dirty="0" err="1"/>
              <a:t>activo</a:t>
            </a:r>
            <a:r>
              <a:rPr lang="en-GB" baseline="0" dirty="0"/>
              <a:t> – 2.1.2</a:t>
            </a:r>
          </a:p>
          <a:p>
            <a:r>
              <a:rPr lang="en-GB" baseline="0" dirty="0"/>
              <a:t>feliz, aburrido – 2.2.5</a:t>
            </a:r>
          </a:p>
          <a:p>
            <a:endParaRPr lang="en-GB" i="0" baseline="0" dirty="0"/>
          </a:p>
          <a:p>
            <a:r>
              <a:rPr lang="en-GB" i="0" baseline="0" dirty="0"/>
              <a:t>Clipart from </a:t>
            </a:r>
            <a:r>
              <a:rPr lang="en-GB" dirty="0">
                <a:hlinkClick r:id="rId3"/>
              </a:rPr>
              <a:t>http://www.clker.com/</a:t>
            </a:r>
            <a:r>
              <a:rPr lang="en-GB" i="0" baseline="0" dirty="0"/>
              <a:t>and </a:t>
            </a:r>
            <a:r>
              <a:rPr lang="en-GB" dirty="0">
                <a:hlinkClick r:id="rId4"/>
              </a:rPr>
              <a:t>http://clipart-library.com/</a:t>
            </a:r>
            <a:endParaRPr lang="en-GB" i="0" baseline="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D4AA3A-6297-4A81-B074-FA71CC37532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50284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Vocabulary</a:t>
            </a:r>
            <a:r>
              <a:rPr lang="en-GB" baseline="0" dirty="0"/>
              <a:t> revision activity. This activity revisits a number of previously taught nouns and adjectives. It can be used to also remind students of post-nominal position of adjectives in Spanish and gender agreement (where relevant).</a:t>
            </a:r>
          </a:p>
          <a:p>
            <a:endParaRPr lang="en-GB" baseline="0" dirty="0"/>
          </a:p>
          <a:p>
            <a:r>
              <a:rPr lang="en-GB" baseline="0" dirty="0"/>
              <a:t>Extension: ask students for their own examples of such noun-verb combinations.</a:t>
            </a:r>
            <a:endParaRPr lang="en-GB" dirty="0"/>
          </a:p>
          <a:p>
            <a:endParaRPr lang="en-GB" baseline="0" dirty="0"/>
          </a:p>
          <a:p>
            <a:r>
              <a:rPr lang="en-GB" baseline="0" dirty="0"/>
              <a:t>Word, when previously taught and frequency ranking:</a:t>
            </a:r>
          </a:p>
          <a:p>
            <a:r>
              <a:rPr lang="en-GB" baseline="0" dirty="0" err="1"/>
              <a:t>bolígrafo</a:t>
            </a:r>
            <a:r>
              <a:rPr lang="en-GB" baseline="0" dirty="0"/>
              <a:t> 1.1.4 [&gt;5000]</a:t>
            </a:r>
          </a:p>
          <a:p>
            <a:r>
              <a:rPr lang="en-GB" baseline="0" dirty="0" err="1"/>
              <a:t>amarillo</a:t>
            </a:r>
            <a:r>
              <a:rPr lang="en-GB" baseline="0" dirty="0"/>
              <a:t> 2.1.3 [1381]</a:t>
            </a:r>
          </a:p>
          <a:p>
            <a:r>
              <a:rPr lang="en-GB" baseline="0" dirty="0" err="1"/>
              <a:t>edifico</a:t>
            </a:r>
            <a:r>
              <a:rPr lang="en-GB" baseline="0" dirty="0"/>
              <a:t> 1.2.6 [857]</a:t>
            </a:r>
          </a:p>
          <a:p>
            <a:r>
              <a:rPr lang="en-GB" baseline="0" dirty="0" err="1"/>
              <a:t>feo</a:t>
            </a:r>
            <a:r>
              <a:rPr lang="en-GB" baseline="0" dirty="0"/>
              <a:t> 1.2.4 [2373]</a:t>
            </a:r>
          </a:p>
          <a:p>
            <a:r>
              <a:rPr lang="en-GB" baseline="0" dirty="0" err="1"/>
              <a:t>periódico</a:t>
            </a:r>
            <a:r>
              <a:rPr lang="en-GB" baseline="0" dirty="0"/>
              <a:t> 1.1.5 [1026]</a:t>
            </a:r>
          </a:p>
          <a:p>
            <a:r>
              <a:rPr lang="en-GB" baseline="0" dirty="0" err="1"/>
              <a:t>barato</a:t>
            </a:r>
            <a:r>
              <a:rPr lang="en-GB" baseline="0" dirty="0"/>
              <a:t> 1.2.4 [2164]</a:t>
            </a:r>
          </a:p>
          <a:p>
            <a:r>
              <a:rPr lang="en-GB" baseline="0" dirty="0" err="1"/>
              <a:t>película</a:t>
            </a:r>
            <a:r>
              <a:rPr lang="en-GB" baseline="0" dirty="0"/>
              <a:t> 1.2.6 [543]</a:t>
            </a:r>
          </a:p>
          <a:p>
            <a:r>
              <a:rPr lang="en-GB" baseline="0" dirty="0" err="1"/>
              <a:t>interesante</a:t>
            </a:r>
            <a:r>
              <a:rPr lang="en-GB" baseline="0" dirty="0"/>
              <a:t> 1.2.6 [616]</a:t>
            </a:r>
          </a:p>
          <a:p>
            <a:r>
              <a:rPr lang="en-GB" baseline="0" dirty="0"/>
              <a:t>vista 1.2.6 [408]</a:t>
            </a:r>
          </a:p>
          <a:p>
            <a:r>
              <a:rPr lang="en-GB" baseline="0" dirty="0" err="1"/>
              <a:t>hermoso</a:t>
            </a:r>
            <a:r>
              <a:rPr lang="en-GB" baseline="0" dirty="0"/>
              <a:t> 2.1.2 [980]</a:t>
            </a:r>
          </a:p>
          <a:p>
            <a:r>
              <a:rPr lang="en-GB" baseline="0" dirty="0" err="1"/>
              <a:t>plato</a:t>
            </a:r>
            <a:r>
              <a:rPr lang="en-GB" baseline="0" dirty="0"/>
              <a:t> 1.2.6 [1808]</a:t>
            </a:r>
          </a:p>
          <a:p>
            <a:r>
              <a:rPr lang="en-GB" baseline="0" dirty="0" err="1"/>
              <a:t>azul</a:t>
            </a:r>
            <a:r>
              <a:rPr lang="en-GB" baseline="0" dirty="0"/>
              <a:t> 2.1.3 [811]</a:t>
            </a:r>
          </a:p>
          <a:p>
            <a:r>
              <a:rPr lang="en-GB" baseline="0" dirty="0" err="1"/>
              <a:t>dibujo</a:t>
            </a:r>
            <a:r>
              <a:rPr lang="en-GB" baseline="0" dirty="0"/>
              <a:t> 2.1.4 [1726]</a:t>
            </a:r>
          </a:p>
          <a:p>
            <a:r>
              <a:rPr lang="en-GB" baseline="0" dirty="0" err="1"/>
              <a:t>famoso</a:t>
            </a:r>
            <a:r>
              <a:rPr lang="en-GB" baseline="0" dirty="0"/>
              <a:t> 1.2.4 [997]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D4AA3A-6297-4A81-B074-FA71CC37532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3323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122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985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4940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Tw Cen MT" panose="020B06020201040206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Tw Cen MT" panose="020B06020201040206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3537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905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30146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8899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5493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6375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80FB12E3-6F75-41C0-8FD2-F7ED0FB4E94A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D31E8EB-F65A-4D69-92C9-21AA3BC167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94332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80FB12E3-6F75-41C0-8FD2-F7ED0FB4E94A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D31E8EB-F65A-4D69-92C9-21AA3BC167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9168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4937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80FB12E3-6F75-41C0-8FD2-F7ED0FB4E94A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D31E8EB-F65A-4D69-92C9-21AA3BC167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74774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80FB12E3-6F75-41C0-8FD2-F7ED0FB4E94A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D31E8EB-F65A-4D69-92C9-21AA3BC167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67259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80FB12E3-6F75-41C0-8FD2-F7ED0FB4E94A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D31E8EB-F65A-4D69-92C9-21AA3BC167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5742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509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308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170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838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7506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23674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10394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hyperlink" Target="https://creativecommons.org/licenses/by-nc-sa/4.0/" TargetMode="Externa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449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5120" y="-61459"/>
            <a:ext cx="1627856" cy="56313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4775200" cy="417830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9088583" y="6572243"/>
            <a:ext cx="84346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>
                <a:solidFill>
                  <a:srgbClr val="002060"/>
                </a:solidFill>
                <a:latin typeface="Tw Cen MT" panose="020B0602020104020603" pitchFamily="34" charset="0"/>
              </a:rPr>
              <a:t>Material</a:t>
            </a:r>
            <a:r>
              <a:rPr lang="en-GB" sz="1100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en-GB" sz="1100" dirty="0">
                <a:solidFill>
                  <a:srgbClr val="002060"/>
                </a:solidFill>
                <a:latin typeface="Tw Cen MT" panose="020B0602020104020603" pitchFamily="34" charset="0"/>
              </a:rPr>
              <a:t>licensed as </a:t>
            </a:r>
            <a:r>
              <a:rPr lang="en-GB" sz="1100" b="1" u="sng" dirty="0">
                <a:solidFill>
                  <a:srgbClr val="FFFFFF"/>
                </a:solidFill>
                <a:latin typeface="Tw Cen MT" panose="020B0602020104020603" pitchFamily="34" charset="0"/>
                <a:hlinkClick r:id="rId16"/>
              </a:rPr>
              <a:t>CC BY-NC-SA 4.0</a:t>
            </a:r>
            <a:r>
              <a:rPr lang="en-GB" sz="1100" dirty="0">
                <a:latin typeface="Tw Cen MT" panose="020B0602020104020603" pitchFamily="34" charset="0"/>
              </a:rPr>
              <a:t/>
            </a:r>
            <a:br>
              <a:rPr lang="en-GB" sz="1100" dirty="0">
                <a:latin typeface="Tw Cen MT" panose="020B0602020104020603" pitchFamily="34" charset="0"/>
              </a:rPr>
            </a:br>
            <a:endParaRPr lang="en-GB" sz="1100" dirty="0">
              <a:latin typeface="Tw Cen MT" panose="020B0602020104020603" pitchFamily="34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96577" y="6526075"/>
            <a:ext cx="2291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rgbClr val="002060"/>
                </a:solidFill>
              </a:rPr>
              <a:t>Nick Avery</a:t>
            </a:r>
          </a:p>
        </p:txBody>
      </p:sp>
    </p:spTree>
    <p:extLst>
      <p:ext uri="{BB962C8B-B14F-4D97-AF65-F5344CB8AC3E}">
        <p14:creationId xmlns:p14="http://schemas.microsoft.com/office/powerpoint/2010/main" val="1907009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Tw Cen MT" panose="020B06020201040206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Tw Cen MT" panose="020B06020201040206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Tw Cen MT" panose="020B06020201040206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Tw Cen MT" panose="020B06020201040206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Tw Cen MT" panose="020B06020201040206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Tw Cen MT" panose="020B06020201040206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 descr="background rectangle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56445" y="0"/>
            <a:ext cx="12192000" cy="6858000"/>
            <a:chOff x="-56445" y="0"/>
            <a:chExt cx="12192000" cy="6858000"/>
          </a:xfrm>
        </p:grpSpPr>
        <p:grpSp>
          <p:nvGrpSpPr>
            <p:cNvPr id="8" name="Group 7"/>
            <p:cNvGrpSpPr/>
            <p:nvPr/>
          </p:nvGrpSpPr>
          <p:grpSpPr>
            <a:xfrm>
              <a:off x="-56445" y="0"/>
              <a:ext cx="12192000" cy="6858000"/>
              <a:chOff x="0" y="0"/>
              <a:chExt cx="12192000" cy="6858000"/>
            </a:xfrm>
            <a:solidFill>
              <a:srgbClr val="FDEFE3"/>
            </a:solidFill>
          </p:grpSpPr>
          <p:sp>
            <p:nvSpPr>
              <p:cNvPr id="9" name="Isosceles Triangle 8">
                <a:extLs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 rot="5400000">
                <a:off x="4992512" y="-341488"/>
                <a:ext cx="6857998" cy="7540978"/>
              </a:xfrm>
              <a:prstGeom prst="triangle">
                <a:avLst>
                  <a:gd name="adj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0" name="Rectangle 9">
                <a:extLs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0" y="0"/>
                <a:ext cx="4651022" cy="6858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F03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4" name="Isosceles Triangle 3">
              <a:extLs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/>
          </p:nvSpPr>
          <p:spPr>
            <a:xfrm rot="5400000">
              <a:off x="4636029" y="-341488"/>
              <a:ext cx="6857998" cy="7540978"/>
            </a:xfrm>
            <a:prstGeom prst="triangle">
              <a:avLst>
                <a:gd name="adj" fmla="val 0"/>
              </a:avLst>
            </a:prstGeom>
            <a:solidFill>
              <a:srgbClr val="E567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</p:grpSp>
      <p:sp>
        <p:nvSpPr>
          <p:cNvPr id="5" name="Rectangle 4" descr="background rectangle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-56445" y="0"/>
            <a:ext cx="4350984" cy="6858000"/>
          </a:xfrm>
          <a:prstGeom prst="rect">
            <a:avLst/>
          </a:prstGeom>
          <a:solidFill>
            <a:srgbClr val="E56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D81D6C-D649-1548-983B-DB3A797C76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3130" y="1946651"/>
            <a:ext cx="7360958" cy="1563582"/>
          </a:xfrm>
        </p:spPr>
        <p:txBody>
          <a:bodyPr>
            <a:normAutofit/>
          </a:bodyPr>
          <a:lstStyle/>
          <a:p>
            <a:pPr algn="l"/>
            <a:r>
              <a:rPr lang="en-GB" sz="4000" b="1" dirty="0" smtClean="0">
                <a:solidFill>
                  <a:prstClr val="white"/>
                </a:solidFill>
              </a:rPr>
              <a:t>Vocabulary</a:t>
            </a:r>
            <a:endParaRPr lang="en-US" sz="4000" dirty="0"/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7B424077-B2D5-46AA-BDA8-6FF15DA500E8}"/>
              </a:ext>
            </a:extLst>
          </p:cNvPr>
          <p:cNvSpPr txBox="1">
            <a:spLocks/>
          </p:cNvSpPr>
          <p:nvPr/>
        </p:nvSpPr>
        <p:spPr>
          <a:xfrm>
            <a:off x="223130" y="5226589"/>
            <a:ext cx="5784972" cy="998893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5">
                    <a:lumMod val="50000"/>
                  </a:schemeClr>
                </a:solidFill>
                <a:latin typeface="Tw Cen MT" panose="020B0602020104020603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Y7 Spanish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Term </a:t>
            </a:r>
            <a:r>
              <a:rPr kumimoji="0" lang="en-GB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3.1 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- </a:t>
            </a:r>
            <a:r>
              <a:rPr kumimoji="0" lang="en-GB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Week 3</a:t>
            </a:r>
            <a:endParaRPr kumimoji="0" lang="en-GB" sz="2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+mj-cs"/>
            </a:endParaRPr>
          </a:p>
        </p:txBody>
      </p:sp>
      <p:sp>
        <p:nvSpPr>
          <p:cNvPr id="13" name="Title 3">
            <a:extLst>
              <a:ext uri="{FF2B5EF4-FFF2-40B4-BE49-F238E27FC236}">
                <a16:creationId xmlns:a16="http://schemas.microsoft.com/office/drawing/2014/main" id="{AB3692F8-CE33-C34E-B376-364FE77401E4}"/>
              </a:ext>
            </a:extLst>
          </p:cNvPr>
          <p:cNvSpPr txBox="1">
            <a:spLocks/>
          </p:cNvSpPr>
          <p:nvPr/>
        </p:nvSpPr>
        <p:spPr>
          <a:xfrm>
            <a:off x="266807" y="6147055"/>
            <a:ext cx="5784972" cy="594189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5">
                    <a:lumMod val="50000"/>
                  </a:schemeClr>
                </a:solidFill>
                <a:latin typeface="Tw Cen MT" panose="020B0602020104020603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Author names: </a:t>
            </a: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Nick Avery / Rachel Hawkes  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Date updated: </a:t>
            </a:r>
            <a:r>
              <a:rPr lang="en-GB" sz="1400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16/05/20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+mj-cs"/>
            </a:endParaRPr>
          </a:p>
        </p:txBody>
      </p:sp>
      <p:pic>
        <p:nvPicPr>
          <p:cNvPr id="15" name="Picture 14" descr="NCELP logo">
            <a:extLst>
              <a:ext uri="{C183D7F6-B498-43B3-948B-1728B52AA6E4}">
                <adec:decorative xmlns=""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5561" y="6458444"/>
            <a:ext cx="3077513" cy="288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80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017060" y="4256164"/>
            <a:ext cx="1411940" cy="5557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feliz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2017060" y="4256164"/>
            <a:ext cx="1411940" cy="5557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f_ _ _ _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209" y="130425"/>
            <a:ext cx="6221505" cy="631455"/>
          </a:xfrm>
        </p:spPr>
        <p:txBody>
          <a:bodyPr>
            <a:normAutofit/>
          </a:bodyPr>
          <a:lstStyle/>
          <a:p>
            <a:r>
              <a:rPr lang="en-GB" sz="3200" b="1" dirty="0">
                <a:latin typeface="Century Gothic" panose="020B0502020202020204" pitchFamily="34" charset="0"/>
              </a:rPr>
              <a:t>¿Cómo se dice en </a:t>
            </a:r>
            <a:r>
              <a:rPr lang="en-GB" sz="3200" b="1" dirty="0" err="1">
                <a:latin typeface="Century Gothic" panose="020B0502020202020204" pitchFamily="34" charset="0"/>
              </a:rPr>
              <a:t>español</a:t>
            </a:r>
            <a:r>
              <a:rPr lang="en-GB" sz="3200" b="1" dirty="0">
                <a:latin typeface="Century Gothic" panose="020B0502020202020204" pitchFamily="34" charset="0"/>
              </a:rPr>
              <a:t>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95"/>
          <a:stretch/>
        </p:blipFill>
        <p:spPr>
          <a:xfrm>
            <a:off x="407895" y="743153"/>
            <a:ext cx="976770" cy="105453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7173" y="2136702"/>
            <a:ext cx="20439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[active]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017060" y="1004104"/>
            <a:ext cx="2191870" cy="5557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nerviosa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017060" y="1004103"/>
            <a:ext cx="2191870" cy="5557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n_ _ _ _ _ _ _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7895" y="3155820"/>
            <a:ext cx="20439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[silly]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017060" y="3169338"/>
            <a:ext cx="1411940" cy="5557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tonto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2017060" y="3180306"/>
            <a:ext cx="1411940" cy="5557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t_ _ _ _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2021543" y="2098733"/>
            <a:ext cx="1672299" cy="5557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activo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017060" y="2098733"/>
            <a:ext cx="1676782" cy="5557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a_ _ _ _ _</a:t>
            </a:r>
          </a:p>
        </p:txBody>
      </p:sp>
      <p:pic>
        <p:nvPicPr>
          <p:cNvPr id="1028" name="Picture 4" descr="Can You Learn To Be Happy? | The Amazing World of Psychiatry: A 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173" y="3934411"/>
            <a:ext cx="866542" cy="86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Bored student clipar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031" y="4779103"/>
            <a:ext cx="1346205" cy="1274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ounded Rectangle 17"/>
          <p:cNvSpPr/>
          <p:nvPr/>
        </p:nvSpPr>
        <p:spPr>
          <a:xfrm>
            <a:off x="2017060" y="5321055"/>
            <a:ext cx="2191870" cy="5557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aburrido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2017060" y="5321055"/>
            <a:ext cx="2191870" cy="5557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a_ _ _ _ _ _ _</a:t>
            </a:r>
          </a:p>
        </p:txBody>
      </p:sp>
      <p:pic>
        <p:nvPicPr>
          <p:cNvPr id="20" name="Picture 19" descr="Eyewear Clip art - glasses png download - 1000*1345 - Free Transparent Eyewear png Download.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3405" y="427703"/>
            <a:ext cx="1164969" cy="1542566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Rounded Rectangle 20"/>
          <p:cNvSpPr/>
          <p:nvPr/>
        </p:nvSpPr>
        <p:spPr>
          <a:xfrm>
            <a:off x="8878384" y="1024009"/>
            <a:ext cx="1561881" cy="5557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guapo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8878384" y="1024009"/>
            <a:ext cx="1561881" cy="5557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g_ _ _ _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634583" y="2177327"/>
            <a:ext cx="2190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[strange]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8878384" y="2118639"/>
            <a:ext cx="1561881" cy="5557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raro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8878383" y="2118639"/>
            <a:ext cx="1561881" cy="5557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r_ _ _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191355" y="3075328"/>
            <a:ext cx="1634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[nice]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039697" y="4087045"/>
            <a:ext cx="20439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[calm]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8878383" y="4164411"/>
            <a:ext cx="2191870" cy="5557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tranquila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8878383" y="4164411"/>
            <a:ext cx="2191870" cy="5557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t_ _ _ _ _ _ _ _</a:t>
            </a:r>
          </a:p>
        </p:txBody>
      </p:sp>
      <p:pic>
        <p:nvPicPr>
          <p:cNvPr id="1038" name="Picture 14" descr="PATH TO SUCCESS: How to Meditate for Beginners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6829" y="3725094"/>
            <a:ext cx="1852868" cy="1251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Rounded Rectangle 36"/>
          <p:cNvSpPr/>
          <p:nvPr/>
        </p:nvSpPr>
        <p:spPr>
          <a:xfrm>
            <a:off x="8878383" y="3108915"/>
            <a:ext cx="2345141" cy="5557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simpático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8878384" y="3108915"/>
            <a:ext cx="2345140" cy="5557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s_ _ _ _ _ _ _ _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843405" y="5222809"/>
            <a:ext cx="20439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[serious]</a:t>
            </a:r>
          </a:p>
        </p:txBody>
      </p:sp>
      <p:pic>
        <p:nvPicPr>
          <p:cNvPr id="1040" name="Picture 16" descr="http://www.clker.com/cliparts/a/4/6/5/1195422057159648263FEN_frank.svg.med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8870" y="5118724"/>
            <a:ext cx="915526" cy="1254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Rounded Rectangle 40"/>
          <p:cNvSpPr/>
          <p:nvPr/>
        </p:nvSpPr>
        <p:spPr>
          <a:xfrm>
            <a:off x="8882866" y="5219907"/>
            <a:ext cx="1672299" cy="5557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serio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8887358" y="5219907"/>
            <a:ext cx="1676782" cy="5557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s_ _ _ _ </a:t>
            </a:r>
          </a:p>
        </p:txBody>
      </p:sp>
    </p:spTree>
    <p:extLst>
      <p:ext uri="{BB962C8B-B14F-4D97-AF65-F5344CB8AC3E}">
        <p14:creationId xmlns:p14="http://schemas.microsoft.com/office/powerpoint/2010/main" val="55357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</p:childTnLst>
        </p:cTn>
      </p:par>
    </p:tnLst>
    <p:bldLst>
      <p:bldP spid="16" grpId="0" animBg="1"/>
      <p:bldP spid="4" grpId="0" animBg="1"/>
      <p:bldP spid="9" grpId="0" animBg="1"/>
      <p:bldP spid="11" grpId="0" animBg="1"/>
      <p:bldP spid="19" grpId="0" animBg="1"/>
      <p:bldP spid="22" grpId="0" animBg="1"/>
      <p:bldP spid="30" grpId="0" animBg="1"/>
      <p:bldP spid="35" grpId="0" animBg="1"/>
      <p:bldP spid="38" grpId="0" animBg="1"/>
      <p:bldP spid="4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/>
          <p:cNvSpPr txBox="1"/>
          <p:nvPr/>
        </p:nvSpPr>
        <p:spPr>
          <a:xfrm>
            <a:off x="7800422" y="5389347"/>
            <a:ext cx="45103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Es un d_ _ _ _ _ f_ _ _ _ _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640620" y="4274405"/>
            <a:ext cx="3217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Es un p_ _ _ _ a_ _ _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087" y="1"/>
            <a:ext cx="5573617" cy="859316"/>
          </a:xfrm>
        </p:spPr>
        <p:txBody>
          <a:bodyPr>
            <a:normAutofit/>
          </a:bodyPr>
          <a:lstStyle/>
          <a:p>
            <a:r>
              <a:rPr lang="en-GB" sz="3200" b="1" dirty="0">
                <a:latin typeface="Century Gothic" panose="020B0502020202020204" pitchFamily="34" charset="0"/>
              </a:rPr>
              <a:t>¿</a:t>
            </a:r>
            <a:r>
              <a:rPr lang="en-GB" sz="3200" b="1" dirty="0" err="1">
                <a:latin typeface="Century Gothic" panose="020B0502020202020204" pitchFamily="34" charset="0"/>
              </a:rPr>
              <a:t>Qué</a:t>
            </a:r>
            <a:r>
              <a:rPr lang="en-GB" sz="3200" b="1" dirty="0">
                <a:latin typeface="Century Gothic" panose="020B0502020202020204" pitchFamily="34" charset="0"/>
              </a:rPr>
              <a:t> </a:t>
            </a:r>
            <a:r>
              <a:rPr lang="en-GB" sz="3200" b="1" dirty="0" err="1">
                <a:latin typeface="Century Gothic" panose="020B0502020202020204" pitchFamily="34" charset="0"/>
              </a:rPr>
              <a:t>es</a:t>
            </a:r>
            <a:r>
              <a:rPr lang="en-GB" sz="3200" b="1" dirty="0">
                <a:latin typeface="Century Gothic" panose="020B0502020202020204" pitchFamily="34" charset="0"/>
              </a:rPr>
              <a:t>, y </a:t>
            </a:r>
            <a:r>
              <a:rPr lang="en-GB" sz="3200" b="1" dirty="0" err="1">
                <a:latin typeface="Century Gothic" panose="020B0502020202020204" pitchFamily="34" charset="0"/>
              </a:rPr>
              <a:t>cómo</a:t>
            </a:r>
            <a:r>
              <a:rPr lang="en-GB" sz="3200" b="1" dirty="0">
                <a:latin typeface="Century Gothic" panose="020B0502020202020204" pitchFamily="34" charset="0"/>
              </a:rPr>
              <a:t> </a:t>
            </a:r>
            <a:r>
              <a:rPr lang="en-GB" sz="3200" b="1" dirty="0" err="1">
                <a:latin typeface="Century Gothic" panose="020B0502020202020204" pitchFamily="34" charset="0"/>
              </a:rPr>
              <a:t>es</a:t>
            </a:r>
            <a:r>
              <a:rPr lang="en-GB" sz="3200" b="1" dirty="0">
                <a:latin typeface="Century Gothic" panose="020B0502020202020204" pitchFamily="34" charset="0"/>
              </a:rPr>
              <a:t>?</a:t>
            </a:r>
          </a:p>
        </p:txBody>
      </p:sp>
      <p:pic>
        <p:nvPicPr>
          <p:cNvPr id="1026" name="Picture 2" descr="http://www.clker.com/cliparts/a/f/1/d/1195431476773104917johnny_automatic_ballpoint_pen.svg.m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8284" y="788880"/>
            <a:ext cx="122053" cy="1315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54945" y="1335241"/>
            <a:ext cx="4980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Es un b_ _ _ _ _ _ _ _ a_ _ _ _ _ _ _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8707" y="1335241"/>
            <a:ext cx="49808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Es un </a:t>
            </a: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bolígrafo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amarillo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" y="3230265"/>
            <a:ext cx="14579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[ugly]</a:t>
            </a:r>
          </a:p>
        </p:txBody>
      </p:sp>
      <p:pic>
        <p:nvPicPr>
          <p:cNvPr id="1030" name="Picture 6" descr="http://www.clker.com/cliparts/4/2/4/2/11949837631116556473grain_elevator_ganson.svg.med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298173"/>
            <a:ext cx="853872" cy="945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339120" y="2586478"/>
            <a:ext cx="58169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Es un e_ _ _ _ _ _ _ f_ _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339120" y="2577983"/>
            <a:ext cx="58169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Es un </a:t>
            </a: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edificio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feo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.</a:t>
            </a:r>
          </a:p>
        </p:txBody>
      </p:sp>
      <p:pic>
        <p:nvPicPr>
          <p:cNvPr id="1032" name="Picture 8" descr="http://www.clker.com/cliparts/c/e/1/7/11949844171677658659newspaper_aubanel_monnie_01.svg.med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50" y="3922230"/>
            <a:ext cx="882926" cy="512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-50561" y="4490205"/>
            <a:ext cx="14579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[cheap]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407340" y="3979833"/>
            <a:ext cx="58169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Es un p_ _ _ _ _ _ _ _ b_ _ _ _ _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407340" y="3972662"/>
            <a:ext cx="58169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Es un </a:t>
            </a: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periódico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barato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616" y="5995081"/>
            <a:ext cx="14579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[big]</a:t>
            </a:r>
          </a:p>
        </p:txBody>
      </p:sp>
      <p:pic>
        <p:nvPicPr>
          <p:cNvPr id="1034" name="Picture 10" descr="http://www.clker.com/cliparts/1/5/b/4/1237562172708840408pitr_Window_icon.svg.med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97" y="5294157"/>
            <a:ext cx="910385" cy="637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1627677" y="5311006"/>
            <a:ext cx="58169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Es una </a:t>
            </a: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ventana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grande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627677" y="5311006"/>
            <a:ext cx="58169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Es una v_ _ _ _ _ _ g_ _ _ _ _</a:t>
            </a:r>
          </a:p>
        </p:txBody>
      </p:sp>
      <p:pic>
        <p:nvPicPr>
          <p:cNvPr id="1036" name="Picture 12" descr="http://www.clker.com/cliparts/b/b/0/c/1195431703233884825Stellaris_Clapper-board.svg.med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3442" y="61206"/>
            <a:ext cx="1233891" cy="107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6640621" y="1227169"/>
            <a:ext cx="58169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Es una </a:t>
            </a: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película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interesante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640620" y="1243079"/>
            <a:ext cx="58169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Es una p_ _ _ _ _ _ _  i_ _ _ _ _ _ _ _ _ _</a:t>
            </a:r>
          </a:p>
        </p:txBody>
      </p:sp>
      <p:pic>
        <p:nvPicPr>
          <p:cNvPr id="1038" name="Picture 14" descr="http://www.clker.com/cliparts/e/4/b/5/12456422921954456725johnny_automatic_man_using_binoculars_2.svg.med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0417" y="1729150"/>
            <a:ext cx="1816512" cy="986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6590416" y="2766807"/>
            <a:ext cx="58169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Es una vista </a:t>
            </a: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hermosa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590418" y="2745902"/>
            <a:ext cx="4092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Es una v_ _ _ _  h_ _ _ _ _ _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040968" y="406379"/>
            <a:ext cx="17843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[interesting]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714524" y="2035720"/>
            <a:ext cx="17843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[beautiful]</a:t>
            </a:r>
          </a:p>
        </p:txBody>
      </p:sp>
      <p:pic>
        <p:nvPicPr>
          <p:cNvPr id="1040" name="Picture 16" descr="Dinner plate clip art free clipart images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87" r="-3796"/>
          <a:stretch/>
        </p:blipFill>
        <p:spPr bwMode="auto">
          <a:xfrm>
            <a:off x="6500297" y="3348410"/>
            <a:ext cx="1286933" cy="94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6640620" y="4274405"/>
            <a:ext cx="30768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Es un </a:t>
            </a: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plato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azul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.</a:t>
            </a:r>
          </a:p>
        </p:txBody>
      </p:sp>
      <p:pic>
        <p:nvPicPr>
          <p:cNvPr id="1044" name="Picture 20" descr="Sketch Pad Clipart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620" y="4875029"/>
            <a:ext cx="1115942" cy="1482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TextBox 32"/>
          <p:cNvSpPr txBox="1"/>
          <p:nvPr/>
        </p:nvSpPr>
        <p:spPr>
          <a:xfrm>
            <a:off x="7800422" y="5389347"/>
            <a:ext cx="37765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Es un </a:t>
            </a: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dibujo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famoso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.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357036" y="6026617"/>
            <a:ext cx="17843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[famous]</a:t>
            </a:r>
          </a:p>
        </p:txBody>
      </p:sp>
      <p:sp>
        <p:nvSpPr>
          <p:cNvPr id="6" name="Rectangle 5"/>
          <p:cNvSpPr/>
          <p:nvPr/>
        </p:nvSpPr>
        <p:spPr>
          <a:xfrm>
            <a:off x="327700" y="1411864"/>
            <a:ext cx="345211" cy="30841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1</a:t>
            </a:r>
          </a:p>
        </p:txBody>
      </p:sp>
      <p:sp>
        <p:nvSpPr>
          <p:cNvPr id="37" name="Rectangle 36"/>
          <p:cNvSpPr/>
          <p:nvPr/>
        </p:nvSpPr>
        <p:spPr>
          <a:xfrm>
            <a:off x="1048477" y="2656736"/>
            <a:ext cx="345211" cy="30841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2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048478" y="3990205"/>
            <a:ext cx="345211" cy="30841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3</a:t>
            </a:r>
          </a:p>
        </p:txBody>
      </p:sp>
      <p:sp>
        <p:nvSpPr>
          <p:cNvPr id="39" name="Rectangle 38"/>
          <p:cNvSpPr/>
          <p:nvPr/>
        </p:nvSpPr>
        <p:spPr>
          <a:xfrm>
            <a:off x="1062129" y="5387629"/>
            <a:ext cx="345211" cy="30841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4</a:t>
            </a:r>
          </a:p>
        </p:txBody>
      </p:sp>
      <p:sp>
        <p:nvSpPr>
          <p:cNvPr id="40" name="Rectangle 39"/>
          <p:cNvSpPr/>
          <p:nvPr/>
        </p:nvSpPr>
        <p:spPr>
          <a:xfrm>
            <a:off x="6235551" y="1341798"/>
            <a:ext cx="345211" cy="30841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5</a:t>
            </a:r>
          </a:p>
        </p:txBody>
      </p:sp>
      <p:sp>
        <p:nvSpPr>
          <p:cNvPr id="41" name="Rectangle 40"/>
          <p:cNvSpPr/>
          <p:nvPr/>
        </p:nvSpPr>
        <p:spPr>
          <a:xfrm>
            <a:off x="6230432" y="2847204"/>
            <a:ext cx="345211" cy="30841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6</a:t>
            </a:r>
          </a:p>
        </p:txBody>
      </p:sp>
      <p:sp>
        <p:nvSpPr>
          <p:cNvPr id="42" name="Rectangle 41"/>
          <p:cNvSpPr/>
          <p:nvPr/>
        </p:nvSpPr>
        <p:spPr>
          <a:xfrm>
            <a:off x="6235550" y="4358810"/>
            <a:ext cx="345211" cy="30841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7</a:t>
            </a:r>
          </a:p>
        </p:txBody>
      </p:sp>
      <p:sp>
        <p:nvSpPr>
          <p:cNvPr id="43" name="Rectangle 42"/>
          <p:cNvSpPr/>
          <p:nvPr/>
        </p:nvSpPr>
        <p:spPr>
          <a:xfrm>
            <a:off x="6230431" y="5618462"/>
            <a:ext cx="345211" cy="30841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8</a:t>
            </a:r>
          </a:p>
        </p:txBody>
      </p:sp>
      <p:sp>
        <p:nvSpPr>
          <p:cNvPr id="44" name="Rounded Rectangle 11" descr="background rectangle&#10;">
            <a:extLst>
              <a:ext uri="{FF2B5EF4-FFF2-40B4-BE49-F238E27FC236}">
                <a16:creationId xmlns:a16="http://schemas.microsoft.com/office/drawing/2014/main" id="{A2361DA1-71A7-6A48-969A-178AA65C1661}"/>
              </a:ext>
            </a:extLst>
          </p:cNvPr>
          <p:cNvSpPr/>
          <p:nvPr/>
        </p:nvSpPr>
        <p:spPr>
          <a:xfrm>
            <a:off x="10900229" y="24157"/>
            <a:ext cx="1204685" cy="400919"/>
          </a:xfrm>
          <a:prstGeom prst="roundRect">
            <a:avLst/>
          </a:prstGeom>
          <a:solidFill>
            <a:srgbClr val="F6640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45" name="Title 2">
            <a:extLst>
              <a:ext uri="{FF2B5EF4-FFF2-40B4-BE49-F238E27FC236}">
                <a16:creationId xmlns:a16="http://schemas.microsoft.com/office/drawing/2014/main" id="{14DA0AA9-D2A1-934E-825D-F339EA400C5A}"/>
              </a:ext>
            </a:extLst>
          </p:cNvPr>
          <p:cNvSpPr txBox="1">
            <a:spLocks/>
          </p:cNvSpPr>
          <p:nvPr/>
        </p:nvSpPr>
        <p:spPr>
          <a:xfrm>
            <a:off x="10771755" y="-159904"/>
            <a:ext cx="1415902" cy="7690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5">
                    <a:lumMod val="50000"/>
                  </a:schemeClr>
                </a:solidFill>
                <a:latin typeface="Tw Cen MT" panose="020B0602020104020603" pitchFamily="34" charset="0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escribir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77003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29" grpId="0"/>
      <p:bldP spid="3" grpId="0"/>
      <p:bldP spid="5" grpId="0"/>
      <p:bldP spid="9" grpId="0"/>
      <p:bldP spid="10" grpId="0"/>
      <p:bldP spid="13" grpId="0"/>
      <p:bldP spid="14" grpId="0"/>
      <p:bldP spid="17" grpId="0"/>
      <p:bldP spid="18" grpId="0"/>
      <p:bldP spid="20" grpId="0"/>
      <p:bldP spid="21" grpId="0"/>
      <p:bldP spid="23" grpId="0"/>
      <p:bldP spid="24" grpId="0"/>
      <p:bldP spid="28" grpId="0"/>
      <p:bldP spid="33" grpId="0"/>
    </p:bld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anish_template.pptx [Read-Only]" id="{223A5FE2-D646-431C-A223-FF3E69290268}" vid="{7360DC47-A87F-4B2E-B0FA-554F224BB3C6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w Cen MT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EA5F00"/>
        </a:solidFill>
        <a:ln w="12700" cap="flat" cmpd="sng" algn="ctr">
          <a:solidFill>
            <a:srgbClr val="5B9BD5">
              <a:shade val="50000"/>
            </a:srgbClr>
          </a:solidFill>
          <a:prstDash val="solid"/>
          <a:miter lim="800000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a:spPr>
      <a:bodyPr rtlCol="0" anchor="ctr"/>
      <a:lstStyle>
        <a:defPPr marL="0" marR="0" indent="0" algn="ctr" defTabSz="91440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1" i="0" u="none" strike="noStrike" kern="0" cap="none" spc="0" normalizeH="0" baseline="0" noProof="0" dirty="0">
            <a:ln>
              <a:noFill/>
            </a:ln>
            <a:solidFill>
              <a:prstClr val="white"/>
            </a:solidFill>
            <a:effectLst/>
            <a:uLnTx/>
            <a:uFillTx/>
            <a:ea typeface="+mn-ea"/>
            <a:cs typeface="+mn-cs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Resources (not bold NA).pptx" id="{C04240F7-4567-42F4-A6A9-1F35289C3A03}" vid="{11C110E3-9438-4B77-B542-C85A197C3B2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611</Words>
  <Application>Microsoft Office PowerPoint</Application>
  <PresentationFormat>Widescreen</PresentationFormat>
  <Paragraphs>102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Century Gothic</vt:lpstr>
      <vt:lpstr>Tw Cen MT</vt:lpstr>
      <vt:lpstr>1_Office Theme</vt:lpstr>
      <vt:lpstr>Office Theme</vt:lpstr>
      <vt:lpstr>Vocabulary</vt:lpstr>
      <vt:lpstr>¿Cómo se dice en español?</vt:lpstr>
      <vt:lpstr>¿Qué es, y cómo es?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</dc:title>
  <dc:creator>Victoria Hobson</dc:creator>
  <cp:lastModifiedBy>Victoria Hobson</cp:lastModifiedBy>
  <cp:revision>3</cp:revision>
  <dcterms:created xsi:type="dcterms:W3CDTF">2020-05-16T12:24:31Z</dcterms:created>
  <dcterms:modified xsi:type="dcterms:W3CDTF">2020-05-16T14:19:38Z</dcterms:modified>
</cp:coreProperties>
</file>