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685" r:id="rId2"/>
  </p:sldMasterIdLst>
  <p:notesMasterIdLst>
    <p:notesMasterId r:id="rId16"/>
  </p:notesMasterIdLst>
  <p:sldIdLst>
    <p:sldId id="268" r:id="rId3"/>
    <p:sldId id="374" r:id="rId4"/>
    <p:sldId id="263" r:id="rId5"/>
    <p:sldId id="375" r:id="rId6"/>
    <p:sldId id="380" r:id="rId7"/>
    <p:sldId id="381" r:id="rId8"/>
    <p:sldId id="382" r:id="rId9"/>
    <p:sldId id="262" r:id="rId10"/>
    <p:sldId id="377" r:id="rId11"/>
    <p:sldId id="387" r:id="rId12"/>
    <p:sldId id="383" r:id="rId13"/>
    <p:sldId id="386" r:id="rId14"/>
    <p:sldId id="384"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A520"/>
    <a:srgbClr val="115076"/>
    <a:srgbClr val="FBF0D5"/>
    <a:srgbClr val="E3EA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017" autoAdjust="0"/>
    <p:restoredTop sz="86384" autoAdjust="0"/>
  </p:normalViewPr>
  <p:slideViewPr>
    <p:cSldViewPr snapToGrid="0">
      <p:cViewPr varScale="1">
        <p:scale>
          <a:sx n="98" d="100"/>
          <a:sy n="98" d="100"/>
        </p:scale>
        <p:origin x="576" y="184"/>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14/04/2020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youtube.com/watch?v=3ryohiCVq3M"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youtube.com/watch?v=Cz1rJtlGHVs"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14915483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DO NOT DISPLAY</a:t>
            </a:r>
          </a:p>
          <a:p>
            <a:r>
              <a:rPr lang="en-US" dirty="0"/>
              <a:t>Person A card (Mehmet)</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051212F4-EB5A-464B-92EC-DACFCB1CC2CD}" type="slidenum">
              <a:rPr lang="en-GB" smtClean="0">
                <a:solidFill>
                  <a:prstClr val="black"/>
                </a:solidFill>
              </a:rPr>
              <a:pPr>
                <a:defRPr/>
              </a:pPr>
              <a:t>10</a:t>
            </a:fld>
            <a:endParaRPr lang="en-GB">
              <a:solidFill>
                <a:prstClr val="black"/>
              </a:solidFill>
            </a:endParaRPr>
          </a:p>
        </p:txBody>
      </p:sp>
    </p:spTree>
    <p:extLst>
      <p:ext uri="{BB962C8B-B14F-4D97-AF65-F5344CB8AC3E}">
        <p14:creationId xmlns:p14="http://schemas.microsoft.com/office/powerpoint/2010/main" val="31991500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DO NOT DISPLAY</a:t>
            </a:r>
          </a:p>
          <a:p>
            <a:r>
              <a:rPr lang="en-US" b="1" dirty="0"/>
              <a:t>Person B card (Mia)</a:t>
            </a:r>
          </a:p>
          <a:p>
            <a:endParaRPr lang="en-US" dirty="0"/>
          </a:p>
          <a:p>
            <a:r>
              <a:rPr lang="en-US" dirty="0"/>
              <a:t>Repeat the task with swapped roles.</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051212F4-EB5A-464B-92EC-DACFCB1CC2CD}" type="slidenum">
              <a:rPr lang="en-GB" smtClean="0">
                <a:solidFill>
                  <a:prstClr val="black"/>
                </a:solidFill>
              </a:rPr>
              <a:pPr>
                <a:defRPr/>
              </a:pPr>
              <a:t>11</a:t>
            </a:fld>
            <a:endParaRPr lang="en-GB">
              <a:solidFill>
                <a:prstClr val="black"/>
              </a:solidFill>
            </a:endParaRPr>
          </a:p>
        </p:txBody>
      </p:sp>
    </p:spTree>
    <p:extLst>
      <p:ext uri="{BB962C8B-B14F-4D97-AF65-F5344CB8AC3E}">
        <p14:creationId xmlns:p14="http://schemas.microsoft.com/office/powerpoint/2010/main" val="31132542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DO NOT DISPLAY</a:t>
            </a:r>
          </a:p>
          <a:p>
            <a:r>
              <a:rPr lang="en-US" dirty="0"/>
              <a:t>Person A cards (Mia)</a:t>
            </a:r>
          </a:p>
        </p:txBody>
      </p:sp>
      <p:sp>
        <p:nvSpPr>
          <p:cNvPr id="4" name="Slide Number Placeholder 3"/>
          <p:cNvSpPr>
            <a:spLocks noGrp="1"/>
          </p:cNvSpPr>
          <p:nvPr>
            <p:ph type="sldNum" sz="quarter" idx="5"/>
          </p:nvPr>
        </p:nvSpPr>
        <p:spPr/>
        <p:txBody>
          <a:bodyPr/>
          <a:lstStyle/>
          <a:p>
            <a:pPr>
              <a:defRPr/>
            </a:pPr>
            <a:fld id="{051212F4-EB5A-464B-92EC-DACFCB1CC2CD}" type="slidenum">
              <a:rPr lang="en-GB" smtClean="0">
                <a:solidFill>
                  <a:prstClr val="black"/>
                </a:solidFill>
              </a:rPr>
              <a:pPr>
                <a:defRPr/>
              </a:pPr>
              <a:t>12</a:t>
            </a:fld>
            <a:endParaRPr lang="en-GB">
              <a:solidFill>
                <a:prstClr val="black"/>
              </a:solidFill>
            </a:endParaRPr>
          </a:p>
        </p:txBody>
      </p:sp>
    </p:spTree>
    <p:extLst>
      <p:ext uri="{BB962C8B-B14F-4D97-AF65-F5344CB8AC3E}">
        <p14:creationId xmlns:p14="http://schemas.microsoft.com/office/powerpoint/2010/main" val="3196430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DO NOT DISPLAY</a:t>
            </a:r>
          </a:p>
          <a:p>
            <a:r>
              <a:rPr lang="en-US" dirty="0"/>
              <a:t>Person B cards (Mehmet)</a:t>
            </a:r>
          </a:p>
        </p:txBody>
      </p:sp>
      <p:sp>
        <p:nvSpPr>
          <p:cNvPr id="4" name="Slide Number Placeholder 3"/>
          <p:cNvSpPr>
            <a:spLocks noGrp="1"/>
          </p:cNvSpPr>
          <p:nvPr>
            <p:ph type="sldNum" sz="quarter" idx="5"/>
          </p:nvPr>
        </p:nvSpPr>
        <p:spPr/>
        <p:txBody>
          <a:bodyPr/>
          <a:lstStyle/>
          <a:p>
            <a:pPr>
              <a:defRPr/>
            </a:pPr>
            <a:fld id="{051212F4-EB5A-464B-92EC-DACFCB1CC2CD}" type="slidenum">
              <a:rPr lang="en-GB" smtClean="0">
                <a:solidFill>
                  <a:prstClr val="black"/>
                </a:solidFill>
              </a:rPr>
              <a:pPr>
                <a:defRPr/>
              </a:pPr>
              <a:t>13</a:t>
            </a:fld>
            <a:endParaRPr lang="en-GB">
              <a:solidFill>
                <a:prstClr val="black"/>
              </a:solidFill>
            </a:endParaRPr>
          </a:p>
        </p:txBody>
      </p:sp>
    </p:spTree>
    <p:extLst>
      <p:ext uri="{BB962C8B-B14F-4D97-AF65-F5344CB8AC3E}">
        <p14:creationId xmlns:p14="http://schemas.microsoft.com/office/powerpoint/2010/main" val="22283297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GB" b="1" dirty="0"/>
              <a:t>Grammar explanation</a:t>
            </a:r>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r>
              <a:rPr lang="en-GB" dirty="0"/>
              <a:t>Strong verbs were introduced for the first time last week. This sequence extends the paradigm to the second person singular (du-form). In the activities we will be contrasting the ich-form and the du-form.</a:t>
            </a:r>
            <a:br>
              <a:rPr lang="en-GB" dirty="0"/>
            </a:br>
            <a:br>
              <a:rPr lang="en-GB" dirty="0"/>
            </a:br>
            <a:r>
              <a:rPr lang="en-GB" i="1" dirty="0"/>
              <a:t>Note</a:t>
            </a:r>
            <a:r>
              <a:rPr lang="en-GB" dirty="0"/>
              <a:t>: </a:t>
            </a:r>
            <a:r>
              <a:rPr lang="en-GB" b="1" dirty="0" err="1"/>
              <a:t>essen</a:t>
            </a:r>
            <a:r>
              <a:rPr lang="en-GB" b="1" dirty="0"/>
              <a:t> </a:t>
            </a:r>
            <a:r>
              <a:rPr lang="en-GB" dirty="0"/>
              <a:t>[655] has only been met in the infinitive.  It is worth eliciting its meaning from students here, to draw attention to the form.  In addition, as ‘</a:t>
            </a:r>
            <a:r>
              <a:rPr lang="en-GB" dirty="0" err="1"/>
              <a:t>isst</a:t>
            </a:r>
            <a:r>
              <a:rPr lang="en-GB" dirty="0"/>
              <a:t>’ is often confused with ‘</a:t>
            </a:r>
            <a:r>
              <a:rPr lang="en-GB" dirty="0" err="1"/>
              <a:t>ist</a:t>
            </a:r>
            <a:r>
              <a:rPr lang="en-GB" dirty="0"/>
              <a:t>’ when</a:t>
            </a:r>
            <a:r>
              <a:rPr lang="en-GB" baseline="0" dirty="0"/>
              <a:t> students read quickly, it is worth drawing attention to this, and the difference that one additional ‘s’ makes to the word’s meaning!</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00907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*Add picture</a:t>
            </a:r>
            <a:r>
              <a:rPr lang="en-US" b="1" baseline="0" dirty="0"/>
              <a:t> of Heidi (Steve is designing)</a:t>
            </a:r>
            <a:br>
              <a:rPr lang="en-US" b="1" baseline="0" dirty="0"/>
            </a:br>
            <a:br>
              <a:rPr lang="en-US" b="1" dirty="0"/>
            </a:br>
            <a:r>
              <a:rPr lang="en-US" b="1" dirty="0"/>
              <a:t>Reading activity</a:t>
            </a:r>
          </a:p>
          <a:p>
            <a:r>
              <a:rPr lang="en-US" dirty="0"/>
              <a:t>This activity contrasts strong verbs in the 1</a:t>
            </a:r>
            <a:r>
              <a:rPr lang="en-US" baseline="30000" dirty="0"/>
              <a:t>st</a:t>
            </a:r>
            <a:r>
              <a:rPr lang="en-US" dirty="0"/>
              <a:t> and 2</a:t>
            </a:r>
            <a:r>
              <a:rPr lang="en-US" baseline="30000" dirty="0"/>
              <a:t>nd</a:t>
            </a:r>
            <a:r>
              <a:rPr lang="en-US" dirty="0"/>
              <a:t> person singular.</a:t>
            </a:r>
            <a:br>
              <a:rPr lang="en-US" dirty="0"/>
            </a:br>
            <a:r>
              <a:rPr lang="en-US" dirty="0"/>
              <a:t>Note: </a:t>
            </a:r>
            <a:r>
              <a:rPr lang="en-GB" sz="1200" b="1" kern="1200" dirty="0" err="1">
                <a:solidFill>
                  <a:schemeClr val="tx1"/>
                </a:solidFill>
                <a:effectLst/>
                <a:latin typeface="+mn-lt"/>
                <a:ea typeface="+mn-ea"/>
                <a:cs typeface="+mn-cs"/>
              </a:rPr>
              <a:t>gemeinsam</a:t>
            </a:r>
            <a:r>
              <a:rPr lang="en-GB" sz="1200" kern="1200" dirty="0">
                <a:solidFill>
                  <a:schemeClr val="tx1"/>
                </a:solidFill>
                <a:effectLst/>
                <a:latin typeface="+mn-lt"/>
                <a:ea typeface="+mn-ea"/>
                <a:cs typeface="+mn-cs"/>
              </a:rPr>
              <a:t> [346] is revisited this week.  Ensure that students are clear about the meaning.</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Wolfgang has written a list in his diary comparing himself and a girl he likes,</a:t>
            </a:r>
            <a:r>
              <a:rPr lang="en-US" baseline="0" dirty="0"/>
              <a:t> Heidi.</a:t>
            </a:r>
            <a:br>
              <a:rPr lang="en-US" dirty="0"/>
            </a:br>
            <a:r>
              <a:rPr lang="en-US" dirty="0"/>
              <a:t>They don’t have much in common! For each sentence say whether it refers to Wolfgang (ich) or the girl he likes (du) . </a:t>
            </a:r>
            <a:br>
              <a:rPr lang="en-US" dirty="0"/>
            </a:br>
            <a:r>
              <a:rPr lang="en-US" dirty="0"/>
              <a:t>The pronoun and verb endings have been removed to force students to pay attention to the vowel.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first sentence can be done as an example. Animation supports this.</a:t>
            </a:r>
            <a:br>
              <a:rPr lang="en-US" dirty="0"/>
            </a:br>
            <a:br>
              <a:rPr lang="en-US" dirty="0"/>
            </a:br>
            <a:r>
              <a:rPr lang="en-US" b="1" i="1" dirty="0"/>
              <a:t>Note: </a:t>
            </a:r>
            <a:r>
              <a:rPr lang="en-US" dirty="0"/>
              <a:t>Three of the words in this task are compound nouns.  Students can be asked to segment them and translate the component</a:t>
            </a:r>
            <a:r>
              <a:rPr lang="en-US" baseline="0" dirty="0"/>
              <a:t> parts, and then give the English meanings.  They have learnt two of these words for homework, but may not have noticed their components:</a:t>
            </a:r>
            <a:br>
              <a:rPr lang="en-US" baseline="0" dirty="0"/>
            </a:br>
            <a:r>
              <a:rPr lang="en-US" baseline="0" dirty="0" err="1"/>
              <a:t>Wochen+ende</a:t>
            </a:r>
            <a:r>
              <a:rPr lang="en-US" baseline="0" dirty="0"/>
              <a:t> </a:t>
            </a:r>
            <a:r>
              <a:rPr lang="en-US" baseline="0" dirty="0">
                <a:sym typeface="Wingdings" panose="05000000000000000000" pitchFamily="2" charset="2"/>
              </a:rPr>
              <a:t> </a:t>
            </a:r>
            <a:r>
              <a:rPr lang="en-US" baseline="0" dirty="0" err="1">
                <a:sym typeface="Wingdings" panose="05000000000000000000" pitchFamily="2" charset="2"/>
              </a:rPr>
              <a:t>Wochenende</a:t>
            </a:r>
            <a:br>
              <a:rPr lang="en-US" baseline="0" dirty="0">
                <a:sym typeface="Wingdings" panose="05000000000000000000" pitchFamily="2" charset="2"/>
              </a:rPr>
            </a:br>
            <a:r>
              <a:rPr lang="en-US" baseline="0" dirty="0" err="1">
                <a:sym typeface="Wingdings" panose="05000000000000000000" pitchFamily="2" charset="2"/>
              </a:rPr>
              <a:t>Nach+mittag</a:t>
            </a:r>
            <a:r>
              <a:rPr lang="en-US" baseline="0" dirty="0">
                <a:sym typeface="Wingdings" panose="05000000000000000000" pitchFamily="2" charset="2"/>
              </a:rPr>
              <a:t>  </a:t>
            </a:r>
            <a:r>
              <a:rPr lang="en-US" baseline="0" dirty="0" err="1">
                <a:sym typeface="Wingdings" panose="05000000000000000000" pitchFamily="2" charset="2"/>
              </a:rPr>
              <a:t>Nachmittag</a:t>
            </a:r>
            <a:br>
              <a:rPr lang="en-US" baseline="0" dirty="0">
                <a:sym typeface="Wingdings" panose="05000000000000000000" pitchFamily="2" charset="2"/>
              </a:rPr>
            </a:br>
            <a:br>
              <a:rPr lang="en-US" baseline="0" dirty="0">
                <a:sym typeface="Wingdings" panose="05000000000000000000" pitchFamily="2" charset="2"/>
              </a:rPr>
            </a:br>
            <a:r>
              <a:rPr lang="en-US" baseline="0" dirty="0">
                <a:sym typeface="Wingdings" panose="05000000000000000000" pitchFamily="2" charset="2"/>
              </a:rPr>
              <a:t>They also should be able to work out:  </a:t>
            </a:r>
            <a:br>
              <a:rPr lang="en-US" baseline="0" dirty="0">
                <a:sym typeface="Wingdings" panose="05000000000000000000" pitchFamily="2" charset="2"/>
              </a:rPr>
            </a:br>
            <a:r>
              <a:rPr lang="en-US" baseline="0" dirty="0" err="1">
                <a:sym typeface="Wingdings" panose="05000000000000000000" pitchFamily="2" charset="2"/>
              </a:rPr>
              <a:t>Motor+rad</a:t>
            </a:r>
            <a:r>
              <a:rPr lang="en-US" baseline="0" dirty="0">
                <a:sym typeface="Wingdings" panose="05000000000000000000" pitchFamily="2" charset="2"/>
              </a:rPr>
              <a:t>  </a:t>
            </a:r>
            <a:r>
              <a:rPr lang="en-US" baseline="0" dirty="0" err="1">
                <a:sym typeface="Wingdings" panose="05000000000000000000" pitchFamily="2" charset="2"/>
              </a:rPr>
              <a:t>Motorrad</a:t>
            </a:r>
            <a:endParaRPr lang="en-US" baseline="0"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sym typeface="Wingdings" panose="05000000000000000000" pitchFamily="2" charset="2"/>
              </a:rPr>
              <a:t>Affective response - ask students if they do seem to have anything in common.</a:t>
            </a:r>
            <a:br>
              <a:rPr lang="en-US" baseline="0" dirty="0">
                <a:sym typeface="Wingdings" panose="05000000000000000000" pitchFamily="2" charset="2"/>
              </a:rPr>
            </a:br>
            <a:r>
              <a:rPr lang="en-US" baseline="0" dirty="0">
                <a:sym typeface="Wingdings" panose="05000000000000000000" pitchFamily="2" charset="2"/>
              </a:rPr>
              <a:t>Suggest that they are both ‘</a:t>
            </a:r>
            <a:r>
              <a:rPr lang="en-US" b="1" baseline="0" dirty="0" err="1">
                <a:sym typeface="Wingdings" panose="05000000000000000000" pitchFamily="2" charset="2"/>
              </a:rPr>
              <a:t>aktiv</a:t>
            </a:r>
            <a:r>
              <a:rPr lang="en-US" baseline="0" dirty="0">
                <a:sym typeface="Wingdings" panose="05000000000000000000" pitchFamily="2" charset="2"/>
              </a:rPr>
              <a:t>’ [861] because of the bike/motorbike riding, ‘</a:t>
            </a:r>
            <a:r>
              <a:rPr lang="en-US" b="1" baseline="0" dirty="0" err="1">
                <a:sym typeface="Wingdings" panose="05000000000000000000" pitchFamily="2" charset="2"/>
              </a:rPr>
              <a:t>lieb</a:t>
            </a:r>
            <a:r>
              <a:rPr lang="en-US" baseline="0" dirty="0">
                <a:sym typeface="Wingdings" panose="05000000000000000000" pitchFamily="2" charset="2"/>
              </a:rPr>
              <a:t>’ [807] or ‘</a:t>
            </a:r>
            <a:r>
              <a:rPr lang="en-US" b="1" baseline="0" dirty="0" err="1">
                <a:sym typeface="Wingdings" panose="05000000000000000000" pitchFamily="2" charset="2"/>
              </a:rPr>
              <a:t>nett</a:t>
            </a:r>
            <a:r>
              <a:rPr lang="en-US" baseline="0" dirty="0">
                <a:sym typeface="Wingdings" panose="05000000000000000000" pitchFamily="2" charset="2"/>
              </a:rPr>
              <a:t>’ [1485] as they both give to charity.</a:t>
            </a:r>
            <a:br>
              <a:rPr lang="en-US" baseline="0" dirty="0">
                <a:sym typeface="Wingdings" panose="05000000000000000000" pitchFamily="2" charset="2"/>
              </a:rPr>
            </a:br>
            <a:r>
              <a:rPr lang="en-US" baseline="0" dirty="0">
                <a:sym typeface="Wingdings" panose="05000000000000000000" pitchFamily="2" charset="2"/>
              </a:rPr>
              <a:t>Elicit the meanings of both ‘</a:t>
            </a:r>
            <a:r>
              <a:rPr lang="en-US" b="1" baseline="0" dirty="0" err="1">
                <a:sym typeface="Wingdings" panose="05000000000000000000" pitchFamily="2" charset="2"/>
              </a:rPr>
              <a:t>sind</a:t>
            </a:r>
            <a:r>
              <a:rPr lang="en-US" baseline="0" dirty="0">
                <a:sym typeface="Wingdings" panose="05000000000000000000" pitchFamily="2" charset="2"/>
              </a:rPr>
              <a:t>’ and ‘</a:t>
            </a:r>
            <a:r>
              <a:rPr lang="en-US" b="1" baseline="0" dirty="0" err="1">
                <a:sym typeface="Wingdings" panose="05000000000000000000" pitchFamily="2" charset="2"/>
              </a:rPr>
              <a:t>beide</a:t>
            </a:r>
            <a:r>
              <a:rPr lang="en-US" baseline="0" dirty="0">
                <a:sym typeface="Wingdings" panose="05000000000000000000" pitchFamily="2" charset="2"/>
              </a:rPr>
              <a:t>’ as these are revisited this week.</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Heart Image © </a:t>
            </a:r>
            <a:r>
              <a:rPr lang="en-GB" dirty="0" err="1"/>
              <a:t>Nevit</a:t>
            </a:r>
            <a:r>
              <a:rPr lang="en-GB" dirty="0"/>
              <a:t> </a:t>
            </a:r>
            <a:r>
              <a:rPr lang="en-GB" dirty="0" err="1"/>
              <a:t>Dilmen</a:t>
            </a:r>
            <a:r>
              <a:rPr lang="en-GB" dirty="0"/>
              <a:t> / CC BY-SA (https://creativecommons.org/licenses/by-sa/3.0)</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38284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Listening activity</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activity contrasts strong verbs in the 1</a:t>
            </a:r>
            <a:r>
              <a:rPr lang="en-US" baseline="30000" dirty="0"/>
              <a:t>st</a:t>
            </a:r>
            <a:r>
              <a:rPr lang="en-US" dirty="0"/>
              <a:t> and 2</a:t>
            </a:r>
            <a:r>
              <a:rPr lang="en-US" baseline="30000" dirty="0"/>
              <a:t>nd</a:t>
            </a:r>
            <a:r>
              <a:rPr lang="en-US" dirty="0"/>
              <a:t> person singular.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Wolfgang records a series of Snapchat</a:t>
            </a:r>
            <a:r>
              <a:rPr lang="en-US" baseline="0" dirty="0"/>
              <a:t> messages for Heidi</a:t>
            </a:r>
            <a:r>
              <a:rPr lang="en-US" dirty="0"/>
              <a:t>. </a:t>
            </a:r>
            <a:br>
              <a:rPr lang="en-US" dirty="0"/>
            </a:br>
            <a:r>
              <a:rPr lang="en-US" dirty="0"/>
              <a:t>Nervously he mentions all the ways in which they are different.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each item say whether it refers to  Wolfgang (ich) or the girl he likes (du).</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Pronouns are omitted in the audio to focus full attention on the verb form (vowel and ending).</a:t>
            </a:r>
          </a:p>
          <a:p>
            <a:endParaRPr lang="en-US" b="1" dirty="0"/>
          </a:p>
          <a:p>
            <a:r>
              <a:rPr lang="en-US" b="1" dirty="0"/>
              <a:t>Transcript</a:t>
            </a:r>
          </a:p>
          <a:p>
            <a:r>
              <a:rPr lang="en-US" dirty="0"/>
              <a:t>[Du] </a:t>
            </a:r>
            <a:r>
              <a:rPr lang="en-US" dirty="0" err="1"/>
              <a:t>fährst</a:t>
            </a:r>
            <a:r>
              <a:rPr lang="en-US" dirty="0"/>
              <a:t> </a:t>
            </a:r>
            <a:r>
              <a:rPr lang="en-US" dirty="0" err="1"/>
              <a:t>im</a:t>
            </a:r>
            <a:r>
              <a:rPr lang="en-US" dirty="0"/>
              <a:t> Winter oft Snowboard.</a:t>
            </a:r>
          </a:p>
          <a:p>
            <a:r>
              <a:rPr lang="en-US" dirty="0"/>
              <a:t>[</a:t>
            </a:r>
            <a:r>
              <a:rPr lang="en-US" dirty="0" err="1"/>
              <a:t>Ich</a:t>
            </a:r>
            <a:r>
              <a:rPr lang="en-US" dirty="0"/>
              <a:t>] </a:t>
            </a:r>
            <a:r>
              <a:rPr lang="en-US" dirty="0" err="1"/>
              <a:t>fahre</a:t>
            </a:r>
            <a:r>
              <a:rPr lang="en-US" dirty="0"/>
              <a:t> am Abend Skateboard.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115076"/>
                </a:solidFill>
              </a:rPr>
              <a:t>[</a:t>
            </a:r>
            <a:r>
              <a:rPr lang="en-US" sz="1200" dirty="0" err="1">
                <a:solidFill>
                  <a:srgbClr val="115076"/>
                </a:solidFill>
              </a:rPr>
              <a:t>Ich</a:t>
            </a:r>
            <a:r>
              <a:rPr lang="en-US" sz="1200" dirty="0">
                <a:solidFill>
                  <a:srgbClr val="115076"/>
                </a:solidFill>
              </a:rPr>
              <a:t>] </a:t>
            </a:r>
            <a:r>
              <a:rPr lang="en-US" sz="1200" dirty="0" err="1">
                <a:solidFill>
                  <a:srgbClr val="115076"/>
                </a:solidFill>
              </a:rPr>
              <a:t>spreche</a:t>
            </a:r>
            <a:r>
              <a:rPr lang="en-US" sz="1200" dirty="0">
                <a:solidFill>
                  <a:srgbClr val="115076"/>
                </a:solidFill>
              </a:rPr>
              <a:t> </a:t>
            </a:r>
            <a:r>
              <a:rPr lang="en-US" sz="1200" dirty="0" err="1">
                <a:solidFill>
                  <a:srgbClr val="115076"/>
                </a:solidFill>
              </a:rPr>
              <a:t>kein</a:t>
            </a:r>
            <a:r>
              <a:rPr lang="en-US" sz="1200" dirty="0">
                <a:solidFill>
                  <a:srgbClr val="115076"/>
                </a:solidFill>
              </a:rPr>
              <a:t> </a:t>
            </a:r>
            <a:r>
              <a:rPr lang="en-US" sz="1200" dirty="0" err="1">
                <a:solidFill>
                  <a:srgbClr val="115076"/>
                </a:solidFill>
              </a:rPr>
              <a:t>Englisch</a:t>
            </a:r>
            <a:r>
              <a:rPr lang="en-US" sz="1200" dirty="0">
                <a:solidFill>
                  <a:srgbClr val="115076"/>
                </a:solidFill>
              </a:rPr>
              <a:t>.</a:t>
            </a:r>
            <a:br>
              <a:rPr lang="en-US" sz="1200" dirty="0">
                <a:solidFill>
                  <a:srgbClr val="115076"/>
                </a:solidFill>
              </a:rPr>
            </a:br>
            <a:r>
              <a:rPr lang="en-US" sz="1200" dirty="0">
                <a:solidFill>
                  <a:srgbClr val="115076"/>
                </a:solidFill>
              </a:rPr>
              <a:t>[Du] </a:t>
            </a:r>
            <a:r>
              <a:rPr lang="en-US" sz="1200" dirty="0" err="1">
                <a:solidFill>
                  <a:srgbClr val="115076"/>
                </a:solidFill>
              </a:rPr>
              <a:t>sprichst</a:t>
            </a:r>
            <a:r>
              <a:rPr lang="en-US" sz="1200" dirty="0">
                <a:solidFill>
                  <a:srgbClr val="115076"/>
                </a:solidFill>
              </a:rPr>
              <a:t> </a:t>
            </a:r>
            <a:r>
              <a:rPr lang="en-US" sz="1200" dirty="0" err="1">
                <a:solidFill>
                  <a:srgbClr val="115076"/>
                </a:solidFill>
              </a:rPr>
              <a:t>ein</a:t>
            </a:r>
            <a:r>
              <a:rPr lang="en-US" sz="1200" dirty="0">
                <a:solidFill>
                  <a:srgbClr val="115076"/>
                </a:solidFill>
              </a:rPr>
              <a:t> </a:t>
            </a:r>
            <a:r>
              <a:rPr lang="en-US" sz="1200" dirty="0" err="1">
                <a:solidFill>
                  <a:srgbClr val="115076"/>
                </a:solidFill>
              </a:rPr>
              <a:t>bisschen</a:t>
            </a:r>
            <a:r>
              <a:rPr lang="en-US" sz="1200" dirty="0">
                <a:solidFill>
                  <a:srgbClr val="115076"/>
                </a:solidFill>
              </a:rPr>
              <a:t> </a:t>
            </a:r>
            <a:r>
              <a:rPr lang="en-US" sz="1200" dirty="0" err="1">
                <a:solidFill>
                  <a:srgbClr val="115076"/>
                </a:solidFill>
              </a:rPr>
              <a:t>Englisch</a:t>
            </a:r>
            <a:r>
              <a:rPr lang="en-US" sz="1200" dirty="0">
                <a:solidFill>
                  <a:srgbClr val="115076"/>
                </a:solidFill>
              </a:rPr>
              <a:t>.</a:t>
            </a:r>
          </a:p>
          <a:p>
            <a:r>
              <a:rPr lang="en-US" dirty="0"/>
              <a:t>[Du] </a:t>
            </a:r>
            <a:r>
              <a:rPr lang="en-US" dirty="0" err="1"/>
              <a:t>liest</a:t>
            </a:r>
            <a:r>
              <a:rPr lang="en-US" dirty="0"/>
              <a:t> </a:t>
            </a:r>
            <a:r>
              <a:rPr lang="en-US" dirty="0" err="1"/>
              <a:t>viele</a:t>
            </a:r>
            <a:r>
              <a:rPr lang="en-US" dirty="0"/>
              <a:t> </a:t>
            </a:r>
            <a:r>
              <a:rPr lang="en-US" dirty="0" err="1"/>
              <a:t>Bücher</a:t>
            </a:r>
            <a:r>
              <a:rPr lang="en-US" dirty="0"/>
              <a:t>.</a:t>
            </a:r>
          </a:p>
          <a:p>
            <a:r>
              <a:rPr lang="en-US" dirty="0"/>
              <a:t>[</a:t>
            </a:r>
            <a:r>
              <a:rPr lang="en-US" dirty="0" err="1"/>
              <a:t>Ich</a:t>
            </a:r>
            <a:r>
              <a:rPr lang="en-US" dirty="0"/>
              <a:t>] lese </a:t>
            </a:r>
            <a:r>
              <a:rPr lang="en-US" dirty="0" err="1"/>
              <a:t>nie</a:t>
            </a:r>
            <a:r>
              <a:rPr lang="en-US" dirty="0"/>
              <a:t> </a:t>
            </a:r>
            <a:r>
              <a:rPr lang="en-US" dirty="0" err="1"/>
              <a:t>Bücher</a:t>
            </a:r>
            <a:r>
              <a:rPr lang="en-US" dirty="0"/>
              <a:t>.</a:t>
            </a:r>
          </a:p>
          <a:p>
            <a:r>
              <a:rPr lang="en-US" dirty="0"/>
              <a:t>[</a:t>
            </a:r>
            <a:r>
              <a:rPr lang="en-US" dirty="0" err="1"/>
              <a:t>Ich</a:t>
            </a:r>
            <a:r>
              <a:rPr lang="en-US" dirty="0"/>
              <a:t>] </a:t>
            </a:r>
            <a:r>
              <a:rPr lang="en-US" dirty="0" err="1"/>
              <a:t>trage</a:t>
            </a:r>
            <a:r>
              <a:rPr lang="en-US" dirty="0"/>
              <a:t> </a:t>
            </a:r>
            <a:r>
              <a:rPr lang="en-US" dirty="0" err="1"/>
              <a:t>immer</a:t>
            </a:r>
            <a:r>
              <a:rPr lang="en-US" dirty="0"/>
              <a:t> </a:t>
            </a:r>
            <a:r>
              <a:rPr lang="en-US" dirty="0" err="1"/>
              <a:t>einen</a:t>
            </a:r>
            <a:r>
              <a:rPr lang="en-US" dirty="0"/>
              <a:t> Rucksack.</a:t>
            </a:r>
          </a:p>
          <a:p>
            <a:r>
              <a:rPr lang="en-US" dirty="0"/>
              <a:t>[Du]</a:t>
            </a:r>
            <a:r>
              <a:rPr lang="en-US" baseline="0" dirty="0"/>
              <a:t> </a:t>
            </a:r>
            <a:r>
              <a:rPr lang="en-US" dirty="0" err="1"/>
              <a:t>trägst</a:t>
            </a:r>
            <a:r>
              <a:rPr lang="en-US" dirty="0"/>
              <a:t> oft </a:t>
            </a:r>
            <a:r>
              <a:rPr lang="en-US" dirty="0" err="1"/>
              <a:t>eine</a:t>
            </a:r>
            <a:r>
              <a:rPr lang="en-US" dirty="0"/>
              <a:t> </a:t>
            </a:r>
            <a:r>
              <a:rPr lang="en-US" dirty="0" err="1"/>
              <a:t>Tasche</a:t>
            </a:r>
            <a:r>
              <a:rPr lang="en-US" dirty="0"/>
              <a:t>.</a:t>
            </a:r>
          </a:p>
          <a:p>
            <a:endParaRPr lang="en-US" dirty="0"/>
          </a:p>
          <a:p>
            <a:r>
              <a:rPr lang="en-US" dirty="0"/>
              <a:t>After eliciting</a:t>
            </a:r>
            <a:r>
              <a:rPr lang="en-US" baseline="0" dirty="0"/>
              <a:t> the English translations, prompt students to say whether they think any of these differences is significant!</a:t>
            </a:r>
            <a:br>
              <a:rPr lang="en-US" baseline="0" dirty="0"/>
            </a:br>
            <a:br>
              <a:rPr lang="en-US" baseline="0" dirty="0"/>
            </a:br>
            <a:r>
              <a:rPr lang="en-US" baseline="0" dirty="0"/>
              <a:t>Image from www.pixabay.com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6436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Reading</a:t>
            </a:r>
            <a:br>
              <a:rPr lang="en-US" dirty="0"/>
            </a:br>
            <a:r>
              <a:rPr lang="en-US" dirty="0"/>
              <a:t>Begin by asking students</a:t>
            </a:r>
            <a:r>
              <a:rPr lang="en-US" baseline="0" dirty="0"/>
              <a:t> if they know who these people are.  Some students may </a:t>
            </a:r>
            <a:r>
              <a:rPr lang="en-US" baseline="0" dirty="0" err="1"/>
              <a:t>recognise</a:t>
            </a:r>
            <a:r>
              <a:rPr lang="en-US" baseline="0" dirty="0"/>
              <a:t> Sebastian Vettel, at least. </a:t>
            </a:r>
            <a:br>
              <a:rPr lang="en-US" baseline="0" dirty="0"/>
            </a:br>
            <a:r>
              <a:rPr lang="en-US" baseline="0" dirty="0"/>
              <a:t>Explain that you are going to do a series of activities to find out more about them, bringing together lots of aspects of their learning so far, including the use of question words.</a:t>
            </a:r>
            <a:endParaRPr lang="en-US" dirty="0"/>
          </a:p>
          <a:p>
            <a:endParaRPr lang="en-GB" dirty="0"/>
          </a:p>
          <a:p>
            <a:r>
              <a:rPr lang="en-GB" b="1" dirty="0"/>
              <a:t>Sebastian Vettel</a:t>
            </a:r>
          </a:p>
          <a:p>
            <a:r>
              <a:rPr lang="it-IT" dirty="0"/>
              <a:t>Morio / CC BY-SA (https://creativecommons.org/licenses/by-sa/4.0)</a:t>
            </a:r>
            <a:br>
              <a:rPr lang="it-IT" dirty="0"/>
            </a:br>
            <a:br>
              <a:rPr lang="it-IT" dirty="0"/>
            </a:br>
            <a:r>
              <a:rPr lang="it-IT" b="1" dirty="0"/>
              <a:t>Namika</a:t>
            </a:r>
            <a:br>
              <a:rPr lang="it-IT" dirty="0"/>
            </a:br>
            <a:r>
              <a:rPr lang="it-IT" dirty="0"/>
              <a:t>Harald Krichel / CC BY-SA (https://creativecommons.org/licenses/by-sa/4.0)</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48868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Reading</a:t>
            </a:r>
            <a:r>
              <a:rPr lang="en-GB" b="1" baseline="0" dirty="0"/>
              <a:t> and Listening</a:t>
            </a:r>
            <a:br>
              <a:rPr lang="en-GB" baseline="0" dirty="0"/>
            </a:br>
            <a:r>
              <a:rPr lang="en-GB" baseline="0" dirty="0"/>
              <a:t>This task and the next are designed to give extended practice in understanding a range of previously taught strong and weak verbs in 1</a:t>
            </a:r>
            <a:r>
              <a:rPr lang="en-GB" baseline="30000" dirty="0"/>
              <a:t>st</a:t>
            </a:r>
            <a:r>
              <a:rPr lang="en-GB" baseline="0" dirty="0"/>
              <a:t> 2</a:t>
            </a:r>
            <a:r>
              <a:rPr lang="en-GB" baseline="30000" dirty="0"/>
              <a:t>nd</a:t>
            </a:r>
            <a:r>
              <a:rPr lang="en-GB" baseline="0" dirty="0"/>
              <a:t> and 3</a:t>
            </a:r>
            <a:r>
              <a:rPr lang="en-GB" baseline="30000" dirty="0"/>
              <a:t>rd</a:t>
            </a:r>
            <a:r>
              <a:rPr lang="en-GB" baseline="0" dirty="0"/>
              <a:t> person singular forms.</a:t>
            </a:r>
            <a:br>
              <a:rPr lang="en-GB" baseline="0" dirty="0"/>
            </a:br>
            <a:r>
              <a:rPr lang="en-GB" baseline="0" dirty="0"/>
              <a:t>The focus is not on differentiating between the ‘</a:t>
            </a:r>
            <a:r>
              <a:rPr lang="en-GB" baseline="0" dirty="0" err="1"/>
              <a:t>ich</a:t>
            </a:r>
            <a:r>
              <a:rPr lang="en-GB" baseline="0" dirty="0"/>
              <a:t>’ and the ‘du’ forms as this is a set of spoken questions ‘du’ and written answers ‘</a:t>
            </a:r>
            <a:r>
              <a:rPr lang="en-GB" baseline="0" dirty="0" err="1"/>
              <a:t>ich</a:t>
            </a:r>
            <a:r>
              <a:rPr lang="en-GB" baseline="0" dirty="0"/>
              <a:t>’.</a:t>
            </a:r>
            <a:br>
              <a:rPr lang="en-GB" baseline="0" dirty="0"/>
            </a:br>
            <a:r>
              <a:rPr lang="en-GB" baseline="0" dirty="0"/>
              <a:t>However, students will have to understand the strong verb forms ‘</a:t>
            </a:r>
            <a:r>
              <a:rPr lang="en-GB" baseline="0" dirty="0" err="1"/>
              <a:t>isst</a:t>
            </a:r>
            <a:r>
              <a:rPr lang="en-GB" baseline="0" dirty="0"/>
              <a:t>’ and ‘</a:t>
            </a:r>
            <a:r>
              <a:rPr lang="en-GB" baseline="0" dirty="0" err="1"/>
              <a:t>siehst</a:t>
            </a:r>
            <a:r>
              <a:rPr lang="en-GB" baseline="0" dirty="0"/>
              <a:t>’ together with a range of revisited language, brought together in a new context.</a:t>
            </a:r>
            <a:br>
              <a:rPr lang="en-GB" baseline="0" dirty="0"/>
            </a:br>
            <a:br>
              <a:rPr lang="en-GB" baseline="0" dirty="0"/>
            </a:br>
            <a:r>
              <a:rPr lang="en-GB" baseline="0" dirty="0"/>
              <a:t>1. Students read the text and translate it orally in pairs.  Teacher can elicit translations orally in whole class feedback, as appropriate.</a:t>
            </a:r>
            <a:br>
              <a:rPr lang="en-GB" baseline="0" dirty="0"/>
            </a:br>
            <a:r>
              <a:rPr lang="en-GB" baseline="0" dirty="0"/>
              <a:t>Note: Highlight the four compound nouns in the text, made up of previously taught and/or cognates: </a:t>
            </a:r>
            <a:r>
              <a:rPr lang="en-GB" baseline="0" dirty="0" err="1"/>
              <a:t>Lieblingsmensch</a:t>
            </a:r>
            <a:r>
              <a:rPr lang="en-GB" baseline="0" dirty="0"/>
              <a:t> / </a:t>
            </a:r>
            <a:r>
              <a:rPr lang="en-GB" baseline="0" dirty="0" err="1"/>
              <a:t>Songideen</a:t>
            </a:r>
            <a:r>
              <a:rPr lang="en-GB" baseline="0" dirty="0"/>
              <a:t> / </a:t>
            </a:r>
            <a:r>
              <a:rPr lang="en-GB" baseline="0" dirty="0" err="1"/>
              <a:t>Salamibrot</a:t>
            </a:r>
            <a:r>
              <a:rPr lang="en-GB" baseline="0" dirty="0"/>
              <a:t> / </a:t>
            </a:r>
            <a:r>
              <a:rPr lang="en-GB" baseline="0" dirty="0" err="1"/>
              <a:t>Lieblingstier</a:t>
            </a:r>
            <a:br>
              <a:rPr lang="en-GB" baseline="0" dirty="0"/>
            </a:br>
            <a:r>
              <a:rPr lang="en-GB" baseline="0" dirty="0"/>
              <a:t>2. Students listen to each question and match it to its correct answer.  Answers are animated to allow teachers to conduct feedback after each question, or do all of the questions first.</a:t>
            </a:r>
            <a:endParaRPr lang="en-GB" dirty="0"/>
          </a:p>
          <a:p>
            <a:endParaRPr lang="en-GB" dirty="0"/>
          </a:p>
          <a:p>
            <a:r>
              <a:rPr lang="en-GB" b="1" dirty="0"/>
              <a:t>Transcript</a:t>
            </a:r>
            <a:br>
              <a:rPr lang="en-GB" b="1" dirty="0"/>
            </a:br>
            <a:r>
              <a:rPr lang="en-GB" b="0" dirty="0" err="1">
                <a:latin typeface="Century Gothic" panose="020B0502020202020204" pitchFamily="34" charset="0"/>
              </a:rPr>
              <a:t>Wie</a:t>
            </a:r>
            <a:r>
              <a:rPr lang="en-GB" b="0" baseline="0" dirty="0">
                <a:latin typeface="Century Gothic" panose="020B0502020202020204" pitchFamily="34" charset="0"/>
              </a:rPr>
              <a:t> </a:t>
            </a:r>
            <a:r>
              <a:rPr lang="en-GB" b="0" baseline="0" dirty="0" err="1">
                <a:latin typeface="Century Gothic" panose="020B0502020202020204" pitchFamily="34" charset="0"/>
              </a:rPr>
              <a:t>heißt</a:t>
            </a:r>
            <a:r>
              <a:rPr lang="en-GB" b="0" baseline="0" dirty="0">
                <a:latin typeface="Century Gothic" panose="020B0502020202020204" pitchFamily="34" charset="0"/>
              </a:rPr>
              <a:t> </a:t>
            </a:r>
            <a:r>
              <a:rPr lang="en-GB" b="0" baseline="0" dirty="0" err="1">
                <a:latin typeface="Century Gothic" panose="020B0502020202020204" pitchFamily="34" charset="0"/>
              </a:rPr>
              <a:t>dein</a:t>
            </a:r>
            <a:r>
              <a:rPr lang="en-GB" b="0" baseline="0" dirty="0">
                <a:latin typeface="Century Gothic" panose="020B0502020202020204" pitchFamily="34" charset="0"/>
              </a:rPr>
              <a:t> </a:t>
            </a:r>
            <a:r>
              <a:rPr lang="en-GB" b="0" baseline="0" dirty="0" err="1">
                <a:latin typeface="Century Gothic" panose="020B0502020202020204" pitchFamily="34" charset="0"/>
              </a:rPr>
              <a:t>erster</a:t>
            </a:r>
            <a:r>
              <a:rPr lang="en-GB" b="0" baseline="0" dirty="0">
                <a:latin typeface="Century Gothic" panose="020B0502020202020204" pitchFamily="34" charset="0"/>
              </a:rPr>
              <a:t> Hit?</a:t>
            </a:r>
            <a:br>
              <a:rPr lang="en-GB" b="0" baseline="0" dirty="0">
                <a:latin typeface="Century Gothic" panose="020B0502020202020204" pitchFamily="34" charset="0"/>
              </a:rPr>
            </a:br>
            <a:r>
              <a:rPr lang="en-GB" b="0" baseline="0" dirty="0">
                <a:latin typeface="Century Gothic" panose="020B0502020202020204" pitchFamily="34" charset="0"/>
              </a:rPr>
              <a:t>Was </a:t>
            </a:r>
            <a:r>
              <a:rPr lang="en-GB" b="0" baseline="0" dirty="0" err="1">
                <a:latin typeface="Century Gothic" panose="020B0502020202020204" pitchFamily="34" charset="0"/>
              </a:rPr>
              <a:t>ist</a:t>
            </a:r>
            <a:r>
              <a:rPr lang="en-GB" b="0" baseline="0" dirty="0">
                <a:latin typeface="Century Gothic" panose="020B0502020202020204" pitchFamily="34" charset="0"/>
              </a:rPr>
              <a:t> </a:t>
            </a:r>
            <a:r>
              <a:rPr lang="en-GB" b="0" baseline="0" dirty="0" err="1">
                <a:latin typeface="Century Gothic" panose="020B0502020202020204" pitchFamily="34" charset="0"/>
              </a:rPr>
              <a:t>dein</a:t>
            </a:r>
            <a:r>
              <a:rPr lang="en-GB" b="0" baseline="0" dirty="0">
                <a:latin typeface="Century Gothic" panose="020B0502020202020204" pitchFamily="34" charset="0"/>
              </a:rPr>
              <a:t> </a:t>
            </a:r>
            <a:r>
              <a:rPr lang="en-GB" b="0" baseline="0" dirty="0" err="1">
                <a:latin typeface="Century Gothic" panose="020B0502020202020204" pitchFamily="34" charset="0"/>
              </a:rPr>
              <a:t>Lieblingstier</a:t>
            </a:r>
            <a:r>
              <a:rPr lang="en-GB" b="0" baseline="0" dirty="0">
                <a:latin typeface="Century Gothic" panose="020B0502020202020204" pitchFamily="34" charset="0"/>
              </a:rPr>
              <a:t>?</a:t>
            </a:r>
            <a:br>
              <a:rPr lang="en-GB" b="0" baseline="0" dirty="0">
                <a:latin typeface="Century Gothic" panose="020B0502020202020204" pitchFamily="34" charset="0"/>
              </a:rPr>
            </a:br>
            <a:r>
              <a:rPr lang="en-GB" b="0" baseline="0" dirty="0" err="1">
                <a:latin typeface="Century Gothic" panose="020B0502020202020204" pitchFamily="34" charset="0"/>
              </a:rPr>
              <a:t>Wie</a:t>
            </a:r>
            <a:r>
              <a:rPr lang="en-GB" b="0" baseline="0" dirty="0">
                <a:latin typeface="Century Gothic" panose="020B0502020202020204" pitchFamily="34" charset="0"/>
              </a:rPr>
              <a:t> oft </a:t>
            </a:r>
            <a:r>
              <a:rPr lang="en-GB" b="0" baseline="0" dirty="0" err="1">
                <a:latin typeface="Century Gothic" panose="020B0502020202020204" pitchFamily="34" charset="0"/>
              </a:rPr>
              <a:t>singst</a:t>
            </a:r>
            <a:r>
              <a:rPr lang="en-GB" b="0" baseline="0" dirty="0">
                <a:latin typeface="Century Gothic" panose="020B0502020202020204" pitchFamily="34" charset="0"/>
              </a:rPr>
              <a:t> du?</a:t>
            </a:r>
            <a:br>
              <a:rPr lang="en-GB" b="0" baseline="0" dirty="0">
                <a:latin typeface="Century Gothic" panose="020B0502020202020204" pitchFamily="34" charset="0"/>
              </a:rPr>
            </a:br>
            <a:r>
              <a:rPr lang="en-GB" b="0" baseline="0" dirty="0">
                <a:latin typeface="Century Gothic" panose="020B0502020202020204" pitchFamily="34" charset="0"/>
              </a:rPr>
              <a:t>Wo </a:t>
            </a:r>
            <a:r>
              <a:rPr lang="en-GB" b="0" baseline="0" dirty="0" err="1">
                <a:latin typeface="Century Gothic" panose="020B0502020202020204" pitchFamily="34" charset="0"/>
              </a:rPr>
              <a:t>wohnst</a:t>
            </a:r>
            <a:r>
              <a:rPr lang="en-GB" b="0" baseline="0" dirty="0">
                <a:latin typeface="Century Gothic" panose="020B0502020202020204" pitchFamily="34" charset="0"/>
              </a:rPr>
              <a:t> du?</a:t>
            </a:r>
            <a:br>
              <a:rPr lang="en-GB" b="0" baseline="0" dirty="0">
                <a:latin typeface="Century Gothic" panose="020B0502020202020204" pitchFamily="34" charset="0"/>
              </a:rPr>
            </a:br>
            <a:r>
              <a:rPr lang="en-GB" b="0" baseline="0" dirty="0" err="1">
                <a:latin typeface="Century Gothic" panose="020B0502020202020204" pitchFamily="34" charset="0"/>
              </a:rPr>
              <a:t>Woher</a:t>
            </a:r>
            <a:r>
              <a:rPr lang="en-GB" b="0" baseline="0" dirty="0">
                <a:latin typeface="Century Gothic" panose="020B0502020202020204" pitchFamily="34" charset="0"/>
              </a:rPr>
              <a:t> </a:t>
            </a:r>
            <a:r>
              <a:rPr lang="en-GB" b="0" baseline="0" dirty="0" err="1">
                <a:latin typeface="Century Gothic" panose="020B0502020202020204" pitchFamily="34" charset="0"/>
              </a:rPr>
              <a:t>bekommst</a:t>
            </a:r>
            <a:r>
              <a:rPr lang="en-GB" b="0" baseline="0" dirty="0">
                <a:latin typeface="Century Gothic" panose="020B0502020202020204" pitchFamily="34" charset="0"/>
              </a:rPr>
              <a:t> du </a:t>
            </a:r>
            <a:r>
              <a:rPr lang="en-GB" b="0" baseline="0" dirty="0" err="1">
                <a:latin typeface="Century Gothic" panose="020B0502020202020204" pitchFamily="34" charset="0"/>
              </a:rPr>
              <a:t>deine</a:t>
            </a:r>
            <a:r>
              <a:rPr lang="en-GB" b="0" baseline="0" dirty="0">
                <a:latin typeface="Century Gothic" panose="020B0502020202020204" pitchFamily="34" charset="0"/>
              </a:rPr>
              <a:t> </a:t>
            </a:r>
            <a:r>
              <a:rPr lang="en-GB" b="0" baseline="0" dirty="0" err="1">
                <a:latin typeface="Century Gothic" panose="020B0502020202020204" pitchFamily="34" charset="0"/>
              </a:rPr>
              <a:t>Songideen</a:t>
            </a:r>
            <a:r>
              <a:rPr lang="en-GB" b="0" baseline="0" dirty="0">
                <a:latin typeface="Century Gothic" panose="020B0502020202020204" pitchFamily="34" charset="0"/>
              </a:rPr>
              <a:t>?</a:t>
            </a:r>
            <a:br>
              <a:rPr lang="en-GB" b="0" baseline="0" dirty="0">
                <a:latin typeface="Century Gothic" panose="020B0502020202020204" pitchFamily="34" charset="0"/>
              </a:rPr>
            </a:br>
            <a:r>
              <a:rPr lang="en-GB" b="0" baseline="0" dirty="0" err="1">
                <a:latin typeface="Century Gothic" panose="020B0502020202020204" pitchFamily="34" charset="0"/>
              </a:rPr>
              <a:t>Wie</a:t>
            </a:r>
            <a:r>
              <a:rPr lang="en-GB" b="0" baseline="0" dirty="0">
                <a:latin typeface="Century Gothic" panose="020B0502020202020204" pitchFamily="34" charset="0"/>
              </a:rPr>
              <a:t> oft </a:t>
            </a:r>
            <a:r>
              <a:rPr lang="en-GB" b="0" baseline="0" dirty="0" err="1">
                <a:latin typeface="Century Gothic" panose="020B0502020202020204" pitchFamily="34" charset="0"/>
              </a:rPr>
              <a:t>siehst</a:t>
            </a:r>
            <a:r>
              <a:rPr lang="en-GB" b="0" baseline="0" dirty="0">
                <a:latin typeface="Century Gothic" panose="020B0502020202020204" pitchFamily="34" charset="0"/>
              </a:rPr>
              <a:t> du </a:t>
            </a:r>
            <a:r>
              <a:rPr lang="en-GB" b="0" baseline="0" dirty="0" err="1">
                <a:latin typeface="Century Gothic" panose="020B0502020202020204" pitchFamily="34" charset="0"/>
              </a:rPr>
              <a:t>Filme</a:t>
            </a:r>
            <a:r>
              <a:rPr lang="en-GB" b="0" baseline="0" dirty="0">
                <a:latin typeface="Century Gothic" panose="020B0502020202020204" pitchFamily="34" charset="0"/>
              </a:rPr>
              <a:t>?</a:t>
            </a:r>
            <a:br>
              <a:rPr lang="en-GB" b="0" baseline="0" dirty="0">
                <a:latin typeface="Century Gothic" panose="020B0502020202020204" pitchFamily="34" charset="0"/>
              </a:rPr>
            </a:br>
            <a:r>
              <a:rPr lang="en-GB" b="0" baseline="0" dirty="0">
                <a:latin typeface="Century Gothic" panose="020B0502020202020204" pitchFamily="34" charset="0"/>
              </a:rPr>
              <a:t>Was </a:t>
            </a:r>
            <a:r>
              <a:rPr lang="en-GB" b="0" baseline="0" dirty="0" err="1">
                <a:latin typeface="Century Gothic" panose="020B0502020202020204" pitchFamily="34" charset="0"/>
              </a:rPr>
              <a:t>isst</a:t>
            </a:r>
            <a:r>
              <a:rPr lang="en-GB" b="0" baseline="0" dirty="0">
                <a:latin typeface="Century Gothic" panose="020B0502020202020204" pitchFamily="34" charset="0"/>
              </a:rPr>
              <a:t> du am Abend?</a:t>
            </a:r>
            <a:br>
              <a:rPr lang="en-GB" b="0" baseline="0" dirty="0">
                <a:latin typeface="Century Gothic" panose="020B0502020202020204" pitchFamily="34" charset="0"/>
              </a:rPr>
            </a:br>
            <a:r>
              <a:rPr lang="en-GB" b="0" baseline="0" dirty="0">
                <a:latin typeface="Century Gothic" panose="020B0502020202020204" pitchFamily="34" charset="0"/>
              </a:rPr>
              <a:t>Was </a:t>
            </a:r>
            <a:r>
              <a:rPr lang="en-GB" b="0" baseline="0" dirty="0" err="1">
                <a:latin typeface="Century Gothic" panose="020B0502020202020204" pitchFamily="34" charset="0"/>
              </a:rPr>
              <a:t>ist</a:t>
            </a:r>
            <a:r>
              <a:rPr lang="en-GB" b="0" baseline="0" dirty="0">
                <a:latin typeface="Century Gothic" panose="020B0502020202020204" pitchFamily="34" charset="0"/>
              </a:rPr>
              <a:t> </a:t>
            </a:r>
            <a:r>
              <a:rPr lang="en-GB" b="0" baseline="0" dirty="0" err="1">
                <a:latin typeface="Century Gothic" panose="020B0502020202020204" pitchFamily="34" charset="0"/>
              </a:rPr>
              <a:t>dein</a:t>
            </a:r>
            <a:r>
              <a:rPr lang="en-GB" b="0" baseline="0" dirty="0">
                <a:latin typeface="Century Gothic" panose="020B0502020202020204" pitchFamily="34" charset="0"/>
              </a:rPr>
              <a:t> Job?</a:t>
            </a:r>
            <a:br>
              <a:rPr lang="en-GB" dirty="0"/>
            </a:br>
            <a:endParaRPr lang="en-GB" dirty="0"/>
          </a:p>
          <a:p>
            <a:r>
              <a:rPr lang="en-GB" dirty="0"/>
              <a:t>All of the details are authentic and come</a:t>
            </a:r>
            <a:r>
              <a:rPr lang="en-GB" baseline="0" dirty="0"/>
              <a:t> from several online sources, including YouTube interviews, podcasts and written interviews.</a:t>
            </a:r>
            <a:br>
              <a:rPr lang="en-GB" baseline="0" dirty="0"/>
            </a:br>
            <a:br>
              <a:rPr lang="en-GB" baseline="0" dirty="0"/>
            </a:br>
            <a:r>
              <a:rPr lang="en-GB" baseline="0" dirty="0" err="1"/>
              <a:t>Lieblingsmensch</a:t>
            </a:r>
            <a:r>
              <a:rPr lang="en-GB" baseline="0" dirty="0"/>
              <a:t> - </a:t>
            </a:r>
            <a:r>
              <a:rPr lang="en-GB" dirty="0">
                <a:hlinkClick r:id="rId3"/>
              </a:rPr>
              <a:t>https://www.youtube.com/watch?v=3ryohiCVq3M</a:t>
            </a:r>
            <a:br>
              <a:rPr lang="en-GB" dirty="0"/>
            </a:br>
            <a:r>
              <a:rPr lang="en-GB" dirty="0"/>
              <a:t>Was a big</a:t>
            </a:r>
            <a:r>
              <a:rPr lang="en-GB" baseline="0" dirty="0"/>
              <a:t> hit in Germany (summer 2015) and followed by Je ne </a:t>
            </a:r>
            <a:r>
              <a:rPr lang="en-GB" baseline="0" dirty="0" err="1"/>
              <a:t>parle</a:t>
            </a:r>
            <a:r>
              <a:rPr lang="en-GB" baseline="0" dirty="0"/>
              <a:t> pas </a:t>
            </a:r>
            <a:r>
              <a:rPr lang="en-GB" baseline="0" dirty="0" err="1"/>
              <a:t>français</a:t>
            </a:r>
            <a:r>
              <a:rPr lang="en-GB" baseline="0" dirty="0"/>
              <a:t> (2018) - </a:t>
            </a:r>
            <a:r>
              <a:rPr lang="en-GB" dirty="0">
                <a:hlinkClick r:id="rId4"/>
              </a:rPr>
              <a:t>https://www.youtube.com/watch?v=Cz1rJtlGHVs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96209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Reading</a:t>
            </a:r>
            <a:r>
              <a:rPr lang="en-GB" b="1" baseline="0" dirty="0"/>
              <a:t> / Writing / Listening / Speaking</a:t>
            </a:r>
            <a:br>
              <a:rPr lang="en-GB" baseline="0" dirty="0"/>
            </a:br>
            <a:r>
              <a:rPr lang="en-GB" baseline="0" dirty="0"/>
              <a:t>1. Students read the interview answers.</a:t>
            </a:r>
          </a:p>
          <a:p>
            <a:r>
              <a:rPr lang="en-GB" baseline="0" dirty="0"/>
              <a:t>2. They then try to write questions that would give these answers.</a:t>
            </a:r>
            <a:br>
              <a:rPr lang="en-GB" baseline="0" dirty="0"/>
            </a:br>
            <a:r>
              <a:rPr lang="en-GB" baseline="0" dirty="0"/>
              <a:t>3. They then listen to the questions (to check their work) - either listen to the full interview (Q&amp;A) which is activated </a:t>
            </a:r>
            <a:r>
              <a:rPr lang="en-GB" b="1" i="1" baseline="0" dirty="0"/>
              <a:t>by clicking on the name </a:t>
            </a:r>
            <a:r>
              <a:rPr lang="en-GB" b="1" baseline="0" dirty="0"/>
              <a:t>Sebastian Vettel</a:t>
            </a:r>
            <a:r>
              <a:rPr lang="en-GB" baseline="0" dirty="0"/>
              <a:t>, or click the numbered buttons to hear each question separately</a:t>
            </a:r>
            <a:br>
              <a:rPr lang="en-GB" baseline="0" dirty="0"/>
            </a:br>
            <a:r>
              <a:rPr lang="en-GB" baseline="0" dirty="0"/>
              <a:t>4. They then listen to the questions again - teacher clicks each numbered question and students can answer chorally</a:t>
            </a:r>
            <a:br>
              <a:rPr lang="en-GB" baseline="0" dirty="0"/>
            </a:br>
            <a:br>
              <a:rPr lang="en-GB" baseline="0" dirty="0"/>
            </a:br>
            <a:r>
              <a:rPr lang="en-GB" baseline="0" dirty="0"/>
              <a:t>There are several possibilities for answering the questions:</a:t>
            </a:r>
            <a:br>
              <a:rPr lang="en-GB" baseline="0" dirty="0"/>
            </a:br>
            <a:r>
              <a:rPr lang="en-GB" baseline="0" dirty="0" err="1"/>
              <a:t>i</a:t>
            </a:r>
            <a:r>
              <a:rPr lang="en-GB" baseline="0" dirty="0"/>
              <a:t>. They turn away from the board and try to answer as Sebastian Vettel</a:t>
            </a:r>
            <a:br>
              <a:rPr lang="en-GB" baseline="0" dirty="0"/>
            </a:br>
            <a:r>
              <a:rPr lang="en-GB" baseline="0" dirty="0"/>
              <a:t>ii. They continue facing the board, but instead answer for themselves</a:t>
            </a:r>
            <a:br>
              <a:rPr lang="en-GB" baseline="0" dirty="0"/>
            </a:br>
            <a:r>
              <a:rPr lang="en-GB" baseline="0" dirty="0"/>
              <a:t>iii. They turn away from the board, and answer for themselves.</a:t>
            </a:r>
            <a:br>
              <a:rPr lang="en-GB" baseline="0" dirty="0"/>
            </a:br>
            <a:br>
              <a:rPr lang="en-GB" baseline="0" dirty="0"/>
            </a:br>
            <a:r>
              <a:rPr lang="en-GB" b="1" baseline="0" dirty="0"/>
              <a:t>Suggested questions / Transcript</a:t>
            </a:r>
            <a:br>
              <a:rPr lang="en-GB" baseline="0" dirty="0"/>
            </a:br>
            <a:r>
              <a:rPr lang="en-GB" baseline="0" dirty="0"/>
              <a:t>1. Wo </a:t>
            </a:r>
            <a:r>
              <a:rPr lang="en-GB" baseline="0" dirty="0" err="1"/>
              <a:t>wohnst</a:t>
            </a:r>
            <a:r>
              <a:rPr lang="en-GB" baseline="0" dirty="0"/>
              <a:t> du?</a:t>
            </a:r>
            <a:br>
              <a:rPr lang="en-GB" baseline="0" dirty="0"/>
            </a:br>
            <a:r>
              <a:rPr lang="en-GB" baseline="0" dirty="0"/>
              <a:t>2. Was </a:t>
            </a:r>
            <a:r>
              <a:rPr lang="en-GB" baseline="0" dirty="0" err="1"/>
              <a:t>ist</a:t>
            </a:r>
            <a:r>
              <a:rPr lang="en-GB" baseline="0" dirty="0"/>
              <a:t> </a:t>
            </a:r>
            <a:r>
              <a:rPr lang="en-GB" baseline="0" dirty="0" err="1"/>
              <a:t>dein</a:t>
            </a:r>
            <a:r>
              <a:rPr lang="en-GB" baseline="0" dirty="0"/>
              <a:t> Job?</a:t>
            </a:r>
            <a:br>
              <a:rPr lang="en-GB" baseline="0" dirty="0"/>
            </a:br>
            <a:r>
              <a:rPr lang="en-GB" baseline="0" dirty="0"/>
              <a:t>3. </a:t>
            </a:r>
            <a:r>
              <a:rPr lang="en-GB" baseline="0" dirty="0" err="1"/>
              <a:t>Wieviele</a:t>
            </a:r>
            <a:r>
              <a:rPr lang="en-GB" baseline="0" dirty="0"/>
              <a:t> </a:t>
            </a:r>
            <a:r>
              <a:rPr lang="en-GB" baseline="0" dirty="0" err="1"/>
              <a:t>Sprachen</a:t>
            </a:r>
            <a:r>
              <a:rPr lang="en-GB" baseline="0" dirty="0"/>
              <a:t> </a:t>
            </a:r>
            <a:r>
              <a:rPr lang="en-GB" baseline="0" dirty="0" err="1"/>
              <a:t>sprichst</a:t>
            </a:r>
            <a:r>
              <a:rPr lang="en-GB" baseline="0" dirty="0"/>
              <a:t> du?</a:t>
            </a:r>
            <a:br>
              <a:rPr lang="en-GB" baseline="0" dirty="0"/>
            </a:br>
            <a:r>
              <a:rPr lang="en-GB" baseline="0" dirty="0"/>
              <a:t>4. </a:t>
            </a:r>
            <a:r>
              <a:rPr lang="en-GB" baseline="0" dirty="0" err="1"/>
              <a:t>Wie</a:t>
            </a:r>
            <a:r>
              <a:rPr lang="en-GB" baseline="0" dirty="0"/>
              <a:t> oft </a:t>
            </a:r>
            <a:r>
              <a:rPr lang="en-GB" baseline="0" dirty="0" err="1"/>
              <a:t>fährst</a:t>
            </a:r>
            <a:r>
              <a:rPr lang="en-GB" baseline="0" dirty="0"/>
              <a:t> du in </a:t>
            </a:r>
            <a:r>
              <a:rPr lang="en-GB" baseline="0" dirty="0" err="1"/>
              <a:t>Urlaub</a:t>
            </a:r>
            <a:r>
              <a:rPr lang="en-GB" baseline="0" dirty="0"/>
              <a:t>?</a:t>
            </a:r>
            <a:br>
              <a:rPr lang="en-GB" baseline="0" dirty="0"/>
            </a:br>
            <a:r>
              <a:rPr lang="en-GB" baseline="0" dirty="0"/>
              <a:t>5. </a:t>
            </a:r>
            <a:r>
              <a:rPr lang="en-GB" baseline="0" dirty="0" err="1"/>
              <a:t>Mit</a:t>
            </a:r>
            <a:r>
              <a:rPr lang="en-GB" baseline="0" dirty="0"/>
              <a:t> </a:t>
            </a:r>
            <a:r>
              <a:rPr lang="en-GB" baseline="0" dirty="0" err="1"/>
              <a:t>wem</a:t>
            </a:r>
            <a:r>
              <a:rPr lang="en-GB" baseline="0" dirty="0"/>
              <a:t> </a:t>
            </a:r>
            <a:r>
              <a:rPr lang="en-GB" baseline="0" dirty="0" err="1"/>
              <a:t>fährst</a:t>
            </a:r>
            <a:r>
              <a:rPr lang="en-GB" baseline="0" dirty="0"/>
              <a:t> du?</a:t>
            </a:r>
            <a:br>
              <a:rPr lang="en-GB" baseline="0" dirty="0"/>
            </a:br>
            <a:r>
              <a:rPr lang="en-GB" baseline="0" dirty="0"/>
              <a:t>6. </a:t>
            </a:r>
            <a:r>
              <a:rPr lang="en-GB" baseline="0" dirty="0" err="1"/>
              <a:t>Wie</a:t>
            </a:r>
            <a:r>
              <a:rPr lang="en-GB" baseline="0" dirty="0"/>
              <a:t> oft hast du Angst?</a:t>
            </a:r>
          </a:p>
          <a:p>
            <a:endParaRPr lang="en-GB" baseline="0" dirty="0"/>
          </a:p>
          <a:p>
            <a:r>
              <a:rPr lang="en-GB" baseline="0" dirty="0"/>
              <a:t>Note: Students have previously learnt </a:t>
            </a:r>
            <a:r>
              <a:rPr lang="en-GB" b="1" baseline="0" dirty="0"/>
              <a:t>Angst </a:t>
            </a:r>
            <a:r>
              <a:rPr lang="en-GB" b="1" baseline="0" dirty="0" err="1"/>
              <a:t>vor</a:t>
            </a:r>
            <a:r>
              <a:rPr lang="en-GB" b="1" baseline="0" dirty="0"/>
              <a:t> </a:t>
            </a:r>
            <a:r>
              <a:rPr lang="en-GB" baseline="0" dirty="0"/>
              <a:t>and have revised that for this week.</a:t>
            </a:r>
            <a:br>
              <a:rPr lang="en-GB" baseline="0" dirty="0"/>
            </a:br>
            <a:endParaRPr lang="en-GB" dirty="0"/>
          </a:p>
          <a:p>
            <a:r>
              <a:rPr lang="en-GB" dirty="0"/>
              <a:t>All of the details are authentic and come</a:t>
            </a:r>
            <a:r>
              <a:rPr lang="en-GB" baseline="0" dirty="0"/>
              <a:t> from several online sources.</a:t>
            </a:r>
            <a:br>
              <a:rPr lang="en-GB" baseline="0"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71955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Question Production practice</a:t>
            </a:r>
          </a:p>
          <a:p>
            <a:endParaRPr lang="en-US" b="1" dirty="0"/>
          </a:p>
          <a:p>
            <a:r>
              <a:rPr lang="en-US" b="0" dirty="0"/>
              <a:t>On a click an answer will appear. Up to the students to decide what the question was. Answers are in ich-form, so the questions should be in du-form. </a:t>
            </a:r>
            <a:br>
              <a:rPr lang="en-US" b="0" dirty="0"/>
            </a:br>
            <a:r>
              <a:rPr lang="en-US" b="0" dirty="0"/>
              <a:t>This is an opportunity</a:t>
            </a:r>
            <a:r>
              <a:rPr lang="en-US" b="0" baseline="0" dirty="0"/>
              <a:t> to </a:t>
            </a:r>
            <a:r>
              <a:rPr lang="en-US" b="0" baseline="0" dirty="0" err="1"/>
              <a:t>practise</a:t>
            </a:r>
            <a:r>
              <a:rPr lang="en-US" b="0" baseline="0" dirty="0"/>
              <a:t> questions with a range of strong and weak verbs. The vocabulary is taken from all of this week’s sets and previously taught language.</a:t>
            </a:r>
            <a:endParaRPr lang="en-US" b="0" dirty="0"/>
          </a:p>
          <a:p>
            <a:endParaRPr lang="en-US" dirty="0"/>
          </a:p>
          <a:p>
            <a:r>
              <a:rPr lang="en-US" dirty="0"/>
              <a:t>1. Ich </a:t>
            </a:r>
            <a:r>
              <a:rPr lang="en-US" dirty="0" err="1"/>
              <a:t>sehe</a:t>
            </a:r>
            <a:r>
              <a:rPr lang="en-US" dirty="0"/>
              <a:t> </a:t>
            </a:r>
            <a:r>
              <a:rPr lang="en-US" dirty="0" err="1"/>
              <a:t>neun</a:t>
            </a:r>
            <a:r>
              <a:rPr lang="en-US" dirty="0"/>
              <a:t> </a:t>
            </a:r>
            <a:r>
              <a:rPr lang="en-US" dirty="0" err="1"/>
              <a:t>Kirchen</a:t>
            </a:r>
            <a:r>
              <a:rPr lang="en-US" dirty="0"/>
              <a:t>. (Wie </a:t>
            </a:r>
            <a:r>
              <a:rPr lang="en-US" dirty="0" err="1"/>
              <a:t>viele</a:t>
            </a:r>
            <a:r>
              <a:rPr lang="en-US" dirty="0"/>
              <a:t> </a:t>
            </a:r>
            <a:r>
              <a:rPr lang="en-US" dirty="0" err="1"/>
              <a:t>Kirchen</a:t>
            </a:r>
            <a:r>
              <a:rPr lang="en-US" dirty="0"/>
              <a:t> </a:t>
            </a:r>
            <a:r>
              <a:rPr lang="en-US" dirty="0" err="1"/>
              <a:t>siehst</a:t>
            </a:r>
            <a:r>
              <a:rPr lang="en-US" dirty="0"/>
              <a:t> du?)</a:t>
            </a:r>
          </a:p>
          <a:p>
            <a:r>
              <a:rPr lang="en-US" dirty="0"/>
              <a:t>2. Ich </a:t>
            </a:r>
            <a:r>
              <a:rPr lang="en-US" dirty="0" err="1"/>
              <a:t>schwimme</a:t>
            </a:r>
            <a:r>
              <a:rPr lang="en-US" dirty="0"/>
              <a:t> </a:t>
            </a:r>
            <a:r>
              <a:rPr lang="en-US" dirty="0" err="1"/>
              <a:t>einmal</a:t>
            </a:r>
            <a:r>
              <a:rPr lang="en-US" dirty="0"/>
              <a:t> die </a:t>
            </a:r>
            <a:r>
              <a:rPr lang="en-US" dirty="0" err="1"/>
              <a:t>Woche</a:t>
            </a:r>
            <a:r>
              <a:rPr lang="en-US" dirty="0"/>
              <a:t>. (Wie oft </a:t>
            </a:r>
            <a:r>
              <a:rPr lang="en-US" dirty="0" err="1"/>
              <a:t>schwimmst</a:t>
            </a:r>
            <a:r>
              <a:rPr lang="en-US" dirty="0"/>
              <a:t> du?)</a:t>
            </a:r>
          </a:p>
          <a:p>
            <a:r>
              <a:rPr lang="en-US" dirty="0"/>
              <a:t>3. Ich </a:t>
            </a:r>
            <a:r>
              <a:rPr lang="en-US" dirty="0" err="1"/>
              <a:t>laufe</a:t>
            </a:r>
            <a:r>
              <a:rPr lang="en-US" dirty="0"/>
              <a:t> </a:t>
            </a:r>
            <a:r>
              <a:rPr lang="en-US" dirty="0" err="1"/>
              <a:t>mit</a:t>
            </a:r>
            <a:r>
              <a:rPr lang="en-US" dirty="0"/>
              <a:t> Johann. (</a:t>
            </a:r>
            <a:r>
              <a:rPr lang="en-US" dirty="0" err="1"/>
              <a:t>Mit</a:t>
            </a:r>
            <a:r>
              <a:rPr lang="en-US" dirty="0"/>
              <a:t> </a:t>
            </a:r>
            <a:r>
              <a:rPr lang="en-US" dirty="0" err="1"/>
              <a:t>wem</a:t>
            </a:r>
            <a:r>
              <a:rPr lang="en-US" dirty="0"/>
              <a:t> </a:t>
            </a:r>
            <a:r>
              <a:rPr lang="en-US" dirty="0" err="1"/>
              <a:t>läufst</a:t>
            </a:r>
            <a:r>
              <a:rPr lang="en-US" dirty="0"/>
              <a:t> du?)</a:t>
            </a:r>
          </a:p>
          <a:p>
            <a:r>
              <a:rPr lang="en-US" dirty="0"/>
              <a:t>4. </a:t>
            </a:r>
            <a:r>
              <a:rPr lang="en-US" dirty="0" err="1"/>
              <a:t>Ich</a:t>
            </a:r>
            <a:r>
              <a:rPr lang="en-US" dirty="0"/>
              <a:t> bin Melanie</a:t>
            </a:r>
            <a:r>
              <a:rPr lang="en-US" baseline="0" dirty="0"/>
              <a:t> </a:t>
            </a:r>
            <a:r>
              <a:rPr lang="en-US" baseline="0" dirty="0" err="1"/>
              <a:t>Leupolz</a:t>
            </a:r>
            <a:r>
              <a:rPr lang="en-US" baseline="0" dirty="0"/>
              <a:t>. </a:t>
            </a:r>
            <a:r>
              <a:rPr lang="en-US" dirty="0"/>
              <a:t>(</a:t>
            </a:r>
            <a:r>
              <a:rPr lang="en-US" dirty="0" err="1"/>
              <a:t>Wer</a:t>
            </a:r>
            <a:r>
              <a:rPr lang="en-US" dirty="0"/>
              <a:t> </a:t>
            </a:r>
            <a:r>
              <a:rPr lang="en-US" dirty="0" err="1"/>
              <a:t>bist</a:t>
            </a:r>
            <a:r>
              <a:rPr lang="en-US" dirty="0"/>
              <a:t> du?)</a:t>
            </a:r>
          </a:p>
          <a:p>
            <a:r>
              <a:rPr lang="en-US" dirty="0"/>
              <a:t>5. </a:t>
            </a:r>
            <a:r>
              <a:rPr lang="en-US" dirty="0" err="1"/>
              <a:t>Ich</a:t>
            </a:r>
            <a:r>
              <a:rPr lang="en-US" dirty="0"/>
              <a:t> </a:t>
            </a:r>
            <a:r>
              <a:rPr lang="en-US" dirty="0" err="1"/>
              <a:t>spiele</a:t>
            </a:r>
            <a:r>
              <a:rPr lang="en-US" dirty="0"/>
              <a:t> am </a:t>
            </a:r>
            <a:r>
              <a:rPr lang="en-US" dirty="0" err="1"/>
              <a:t>Wochenende</a:t>
            </a:r>
            <a:r>
              <a:rPr lang="en-US" dirty="0"/>
              <a:t> </a:t>
            </a:r>
            <a:r>
              <a:rPr lang="en-US" dirty="0" err="1"/>
              <a:t>Schlagzeug</a:t>
            </a:r>
            <a:r>
              <a:rPr lang="en-US" dirty="0"/>
              <a:t>. (Was </a:t>
            </a:r>
            <a:r>
              <a:rPr lang="en-US" dirty="0" err="1"/>
              <a:t>spielst</a:t>
            </a:r>
            <a:r>
              <a:rPr lang="en-US" dirty="0"/>
              <a:t> du am </a:t>
            </a:r>
            <a:r>
              <a:rPr lang="en-US" dirty="0" err="1"/>
              <a:t>Wochenende</a:t>
            </a:r>
            <a:r>
              <a:rPr lang="en-US" dirty="0"/>
              <a:t>?)</a:t>
            </a:r>
          </a:p>
          <a:p>
            <a:r>
              <a:rPr lang="en-US" dirty="0"/>
              <a:t>6. </a:t>
            </a:r>
            <a:r>
              <a:rPr lang="en-US" dirty="0" err="1"/>
              <a:t>Ich</a:t>
            </a:r>
            <a:r>
              <a:rPr lang="en-US" dirty="0"/>
              <a:t> lese </a:t>
            </a:r>
            <a:r>
              <a:rPr lang="en-US" dirty="0" err="1"/>
              <a:t>Zeitungen</a:t>
            </a:r>
            <a:r>
              <a:rPr lang="en-US" dirty="0"/>
              <a:t> und </a:t>
            </a:r>
            <a:r>
              <a:rPr lang="en-US" dirty="0" err="1"/>
              <a:t>Bücher</a:t>
            </a:r>
            <a:r>
              <a:rPr lang="en-US" dirty="0"/>
              <a:t>. (Was </a:t>
            </a:r>
            <a:r>
              <a:rPr lang="en-US" dirty="0" err="1"/>
              <a:t>liest</a:t>
            </a:r>
            <a:r>
              <a:rPr lang="en-US" dirty="0"/>
              <a:t> du?)</a:t>
            </a:r>
          </a:p>
          <a:p>
            <a:r>
              <a:rPr lang="en-US" dirty="0"/>
              <a:t>7. Ich </a:t>
            </a:r>
            <a:r>
              <a:rPr lang="en-US" dirty="0" err="1"/>
              <a:t>gehe</a:t>
            </a:r>
            <a:r>
              <a:rPr lang="en-US" dirty="0"/>
              <a:t> </a:t>
            </a:r>
            <a:r>
              <a:rPr lang="en-US" dirty="0" err="1"/>
              <a:t>heute</a:t>
            </a:r>
            <a:r>
              <a:rPr lang="en-US" dirty="0"/>
              <a:t> in die </a:t>
            </a:r>
            <a:r>
              <a:rPr lang="en-US" dirty="0" err="1"/>
              <a:t>Moschee</a:t>
            </a:r>
            <a:r>
              <a:rPr lang="en-US" dirty="0"/>
              <a:t>. (Wo </a:t>
            </a:r>
            <a:r>
              <a:rPr lang="en-US" dirty="0" err="1"/>
              <a:t>gehst</a:t>
            </a:r>
            <a:r>
              <a:rPr lang="en-US" dirty="0"/>
              <a:t> du </a:t>
            </a:r>
            <a:r>
              <a:rPr lang="en-US" dirty="0" err="1"/>
              <a:t>heute</a:t>
            </a:r>
            <a:r>
              <a:rPr lang="en-US" dirty="0"/>
              <a:t>?)</a:t>
            </a:r>
          </a:p>
          <a:p>
            <a:r>
              <a:rPr lang="en-US" dirty="0"/>
              <a:t>8. </a:t>
            </a:r>
            <a:r>
              <a:rPr lang="en-US" dirty="0" err="1"/>
              <a:t>Ich</a:t>
            </a:r>
            <a:r>
              <a:rPr lang="en-US" dirty="0"/>
              <a:t> </a:t>
            </a:r>
            <a:r>
              <a:rPr lang="en-US" dirty="0" err="1"/>
              <a:t>trage</a:t>
            </a:r>
            <a:r>
              <a:rPr lang="en-US" baseline="0" dirty="0"/>
              <a:t> </a:t>
            </a:r>
            <a:r>
              <a:rPr lang="en-US" dirty="0" err="1"/>
              <a:t>eine</a:t>
            </a:r>
            <a:r>
              <a:rPr lang="en-US" dirty="0"/>
              <a:t> </a:t>
            </a:r>
            <a:r>
              <a:rPr lang="en-US" dirty="0" err="1"/>
              <a:t>Tasche</a:t>
            </a:r>
            <a:r>
              <a:rPr lang="en-US" dirty="0"/>
              <a:t>. (Was </a:t>
            </a:r>
            <a:r>
              <a:rPr lang="en-US" dirty="0" err="1"/>
              <a:t>trägst</a:t>
            </a:r>
            <a:r>
              <a:rPr lang="en-US" dirty="0"/>
              <a:t> du?)</a:t>
            </a:r>
            <a:br>
              <a:rPr lang="en-US" dirty="0"/>
            </a:br>
            <a:r>
              <a:rPr lang="en-US" dirty="0"/>
              <a:t>9. </a:t>
            </a:r>
            <a:r>
              <a:rPr lang="en-US" dirty="0" err="1"/>
              <a:t>Ich</a:t>
            </a:r>
            <a:r>
              <a:rPr lang="en-US" dirty="0"/>
              <a:t> </a:t>
            </a:r>
            <a:r>
              <a:rPr lang="en-US" dirty="0" err="1"/>
              <a:t>spreche</a:t>
            </a:r>
            <a:r>
              <a:rPr lang="en-US" baseline="0" dirty="0"/>
              <a:t> </a:t>
            </a:r>
            <a:r>
              <a:rPr lang="en-US" baseline="0" dirty="0" err="1"/>
              <a:t>zwei</a:t>
            </a:r>
            <a:r>
              <a:rPr lang="en-US" baseline="0" dirty="0"/>
              <a:t> </a:t>
            </a:r>
            <a:r>
              <a:rPr lang="en-US" baseline="0" dirty="0" err="1"/>
              <a:t>Sprachen</a:t>
            </a:r>
            <a:r>
              <a:rPr lang="en-US" baseline="0" dirty="0"/>
              <a:t>, Deutsch und </a:t>
            </a:r>
            <a:r>
              <a:rPr lang="en-US" baseline="0" dirty="0" err="1"/>
              <a:t>Türkisch</a:t>
            </a:r>
            <a:r>
              <a:rPr lang="en-US" baseline="0" dirty="0"/>
              <a:t>. (</a:t>
            </a:r>
            <a:r>
              <a:rPr lang="en-US" baseline="0" dirty="0" err="1"/>
              <a:t>Wie</a:t>
            </a:r>
            <a:r>
              <a:rPr lang="en-US" baseline="0" dirty="0"/>
              <a:t> </a:t>
            </a:r>
            <a:r>
              <a:rPr lang="en-US" baseline="0" dirty="0" err="1"/>
              <a:t>viele</a:t>
            </a:r>
            <a:r>
              <a:rPr lang="en-US" baseline="0" dirty="0"/>
              <a:t> </a:t>
            </a:r>
            <a:r>
              <a:rPr lang="en-US" baseline="0" dirty="0" err="1"/>
              <a:t>Sprachen</a:t>
            </a:r>
            <a:r>
              <a:rPr lang="en-US" baseline="0" dirty="0"/>
              <a:t> </a:t>
            </a:r>
            <a:r>
              <a:rPr lang="en-US" baseline="0" dirty="0" err="1"/>
              <a:t>sprichst</a:t>
            </a:r>
            <a:r>
              <a:rPr lang="en-US" baseline="0" dirty="0"/>
              <a:t> du?)</a:t>
            </a:r>
            <a:br>
              <a:rPr lang="en-US" baseline="0" dirty="0"/>
            </a:br>
            <a:r>
              <a:rPr lang="en-US" baseline="0" dirty="0"/>
              <a:t>10. </a:t>
            </a:r>
            <a:r>
              <a:rPr lang="en-US" baseline="0" dirty="0" err="1"/>
              <a:t>Ich</a:t>
            </a:r>
            <a:r>
              <a:rPr lang="en-US" baseline="0" dirty="0"/>
              <a:t> </a:t>
            </a:r>
            <a:r>
              <a:rPr lang="en-US" baseline="0" dirty="0" err="1"/>
              <a:t>esse</a:t>
            </a:r>
            <a:r>
              <a:rPr lang="en-US" baseline="0" dirty="0"/>
              <a:t> </a:t>
            </a:r>
            <a:r>
              <a:rPr lang="en-US" baseline="0" dirty="0" err="1"/>
              <a:t>jeden</a:t>
            </a:r>
            <a:r>
              <a:rPr lang="en-US" baseline="0" dirty="0"/>
              <a:t> Tag </a:t>
            </a:r>
            <a:r>
              <a:rPr lang="en-US" baseline="0" dirty="0" err="1"/>
              <a:t>Eis</a:t>
            </a:r>
            <a:r>
              <a:rPr lang="en-US" baseline="0" dirty="0"/>
              <a:t>.  (Was </a:t>
            </a:r>
            <a:r>
              <a:rPr lang="en-US" baseline="0" dirty="0" err="1"/>
              <a:t>isst</a:t>
            </a:r>
            <a:r>
              <a:rPr lang="en-US" baseline="0" dirty="0"/>
              <a:t> du </a:t>
            </a:r>
            <a:r>
              <a:rPr lang="en-US" baseline="0" dirty="0" err="1"/>
              <a:t>jeden</a:t>
            </a:r>
            <a:r>
              <a:rPr lang="en-US" baseline="0" dirty="0"/>
              <a:t> Tag?)</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81833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OPTIONAL</a:t>
            </a:r>
            <a:br>
              <a:rPr lang="en-GB" b="1" dirty="0"/>
            </a:br>
            <a:r>
              <a:rPr lang="en-GB" b="1" dirty="0"/>
              <a:t>Scenario - </a:t>
            </a:r>
            <a:r>
              <a:rPr lang="en-GB" b="1" dirty="0" err="1"/>
              <a:t>neue</a:t>
            </a:r>
            <a:r>
              <a:rPr lang="en-GB" b="1" dirty="0"/>
              <a:t> </a:t>
            </a:r>
            <a:r>
              <a:rPr lang="en-GB" b="1" dirty="0" err="1"/>
              <a:t>Freunde</a:t>
            </a:r>
            <a:r>
              <a:rPr lang="en-GB" b="1" dirty="0"/>
              <a:t> </a:t>
            </a:r>
            <a:r>
              <a:rPr lang="en-GB" b="1" dirty="0" err="1"/>
              <a:t>finden</a:t>
            </a:r>
            <a:r>
              <a:rPr lang="en-GB" b="1" dirty="0"/>
              <a:t>  (SSC -EU)</a:t>
            </a:r>
            <a:br>
              <a:rPr lang="en-GB" b="1" dirty="0"/>
            </a:br>
            <a:r>
              <a:rPr lang="en-GB" b="0" dirty="0"/>
              <a:t>Speaking, listening</a:t>
            </a:r>
            <a:br>
              <a:rPr lang="en-GB" b="1" dirty="0"/>
            </a:br>
            <a:r>
              <a:rPr lang="en-GB" b="1" dirty="0"/>
              <a:t>TASK</a:t>
            </a:r>
            <a:r>
              <a:rPr lang="en-GB" b="1" baseline="0" dirty="0"/>
              <a:t> MODELLING SLIDE</a:t>
            </a:r>
            <a:br>
              <a:rPr lang="en-GB" b="1" baseline="0" dirty="0"/>
            </a:br>
            <a:r>
              <a:rPr lang="en-GB" b="1" i="1" baseline="0" dirty="0"/>
              <a:t>Note: </a:t>
            </a:r>
            <a:r>
              <a:rPr lang="en-GB" b="0" i="1" baseline="0" dirty="0"/>
              <a:t>Students will need one A4 handout (which has the information needed for both rounds of the task).</a:t>
            </a:r>
            <a:br>
              <a:rPr lang="en-GB" b="0" i="1" dirty="0"/>
            </a:br>
            <a:br>
              <a:rPr lang="en-GB" b="0" i="1" dirty="0"/>
            </a:br>
            <a:r>
              <a:rPr lang="en-GB" sz="1200" b="1" i="1" kern="1200" dirty="0">
                <a:solidFill>
                  <a:schemeClr val="tx1"/>
                </a:solidFill>
                <a:effectLst/>
                <a:latin typeface="+mn-lt"/>
                <a:ea typeface="+mn-ea"/>
                <a:cs typeface="+mn-cs"/>
              </a:rPr>
              <a:t>Note: After Slide 16 in this lesson, teachers need to decide on two possible directions for the lesson:</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1] Do the </a:t>
            </a:r>
            <a:r>
              <a:rPr lang="en-GB" sz="1200" b="1" kern="1200" dirty="0" err="1">
                <a:solidFill>
                  <a:schemeClr val="tx1"/>
                </a:solidFill>
                <a:effectLst/>
                <a:latin typeface="+mn-lt"/>
                <a:ea typeface="+mn-ea"/>
                <a:cs typeface="+mn-cs"/>
              </a:rPr>
              <a:t>neue</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Freunde</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finden</a:t>
            </a:r>
            <a:r>
              <a:rPr lang="en-GB"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(and perhaps </a:t>
            </a:r>
            <a:r>
              <a:rPr lang="en-GB" sz="1200" b="1" kern="1200" dirty="0">
                <a:solidFill>
                  <a:schemeClr val="tx1"/>
                </a:solidFill>
                <a:effectLst/>
                <a:latin typeface="+mn-lt"/>
                <a:ea typeface="+mn-ea"/>
                <a:cs typeface="+mn-cs"/>
              </a:rPr>
              <a:t>Challenge 6 </a:t>
            </a:r>
            <a:r>
              <a:rPr lang="en-GB" sz="1200" kern="1200" dirty="0">
                <a:solidFill>
                  <a:schemeClr val="tx1"/>
                </a:solidFill>
                <a:effectLst/>
                <a:latin typeface="+mn-lt"/>
                <a:ea typeface="+mn-ea"/>
                <a:cs typeface="+mn-cs"/>
              </a:rPr>
              <a:t>from the Using translation resources slides 18-28)</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2] Leave out </a:t>
            </a:r>
            <a:r>
              <a:rPr lang="en-GB" sz="1200" kern="1200" dirty="0" err="1">
                <a:solidFill>
                  <a:schemeClr val="tx1"/>
                </a:solidFill>
                <a:effectLst/>
                <a:latin typeface="+mn-lt"/>
                <a:ea typeface="+mn-ea"/>
                <a:cs typeface="+mn-cs"/>
              </a:rPr>
              <a:t>neue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Freunde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finden</a:t>
            </a:r>
            <a:r>
              <a:rPr lang="en-GB" sz="1200" kern="1200" dirty="0">
                <a:solidFill>
                  <a:schemeClr val="tx1"/>
                </a:solidFill>
                <a:effectLst/>
                <a:latin typeface="+mn-lt"/>
                <a:ea typeface="+mn-ea"/>
                <a:cs typeface="+mn-cs"/>
              </a:rPr>
              <a:t> (as students will have done quite a bit of question-forming, including some speaking elements in the previous lesson and this lesson) and do the whole of the </a:t>
            </a:r>
            <a:r>
              <a:rPr lang="en-GB" sz="1200" b="1" kern="1200" dirty="0">
                <a:solidFill>
                  <a:schemeClr val="tx1"/>
                </a:solidFill>
                <a:effectLst/>
                <a:latin typeface="+mn-lt"/>
                <a:ea typeface="+mn-ea"/>
                <a:cs typeface="+mn-cs"/>
              </a:rPr>
              <a:t>‘translation resources’ </a:t>
            </a:r>
            <a:r>
              <a:rPr lang="en-GB" sz="1200" kern="1200" dirty="0">
                <a:solidFill>
                  <a:schemeClr val="tx1"/>
                </a:solidFill>
                <a:effectLst/>
                <a:latin typeface="+mn-lt"/>
                <a:ea typeface="+mn-ea"/>
                <a:cs typeface="+mn-cs"/>
              </a:rPr>
              <a:t>sequence.</a:t>
            </a:r>
            <a:br>
              <a:rPr lang="en-GB" sz="1200" kern="1200" dirty="0">
                <a:solidFill>
                  <a:schemeClr val="tx1"/>
                </a:solidFill>
                <a:effectLst/>
                <a:latin typeface="+mn-lt"/>
                <a:ea typeface="+mn-ea"/>
                <a:cs typeface="+mn-cs"/>
              </a:rPr>
            </a:br>
            <a:endParaRPr lang="en-US" dirty="0"/>
          </a:p>
          <a:p>
            <a:r>
              <a:rPr lang="en-US" dirty="0"/>
              <a:t>Mehmet and Mia are looking to find some new friends. They have filled out a profile and each have three potential matches.</a:t>
            </a:r>
          </a:p>
          <a:p>
            <a:endParaRPr lang="en-US" dirty="0"/>
          </a:p>
          <a:p>
            <a:pPr marL="228600" indent="-228600">
              <a:buAutoNum type="arabicPeriod"/>
            </a:pPr>
            <a:r>
              <a:rPr lang="en-US" dirty="0"/>
              <a:t>Students make three columns and write each name at the top. The names revise SSC vowel and/or</a:t>
            </a:r>
            <a:r>
              <a:rPr lang="en-US" baseline="0" dirty="0"/>
              <a:t> vowel </a:t>
            </a:r>
            <a:r>
              <a:rPr lang="en-US" dirty="0"/>
              <a:t>combinations IE / AU / U.</a:t>
            </a:r>
          </a:p>
          <a:p>
            <a:pPr marL="228600" indent="-228600">
              <a:buAutoNum type="arabicPeriod"/>
            </a:pPr>
            <a:r>
              <a:rPr lang="en-US" dirty="0"/>
              <a:t>Person A asks for information about each of the categories. They will need to ask each question three times (</a:t>
            </a:r>
            <a:r>
              <a:rPr lang="en-US" dirty="0" err="1"/>
              <a:t>Ich</a:t>
            </a:r>
            <a:r>
              <a:rPr lang="en-US" dirty="0"/>
              <a:t> </a:t>
            </a:r>
            <a:r>
              <a:rPr lang="en-US" dirty="0" err="1"/>
              <a:t>spiele</a:t>
            </a:r>
            <a:r>
              <a:rPr lang="en-US" dirty="0"/>
              <a:t> </a:t>
            </a:r>
            <a:r>
              <a:rPr lang="en-US" dirty="0" err="1"/>
              <a:t>Saxophon</a:t>
            </a:r>
            <a:r>
              <a:rPr lang="en-US" dirty="0"/>
              <a:t>. Was </a:t>
            </a:r>
            <a:r>
              <a:rPr lang="en-US" dirty="0" err="1"/>
              <a:t>spielst</a:t>
            </a:r>
            <a:r>
              <a:rPr lang="en-US" dirty="0"/>
              <a:t> du + name of person</a:t>
            </a:r>
            <a:r>
              <a:rPr lang="en-US" baseline="0" dirty="0"/>
              <a:t> 1, 2, 3</a:t>
            </a:r>
            <a:r>
              <a:rPr lang="en-US" dirty="0"/>
              <a:t> ?)</a:t>
            </a:r>
          </a:p>
          <a:p>
            <a:pPr marL="228600" indent="-228600">
              <a:buAutoNum type="arabicPeriod"/>
            </a:pPr>
            <a:r>
              <a:rPr lang="en-US" dirty="0"/>
              <a:t>Person B answer the questions from the information on their card., as that person (i.e. in the 1</a:t>
            </a:r>
            <a:r>
              <a:rPr lang="en-US" baseline="30000" dirty="0"/>
              <a:t>st</a:t>
            </a:r>
            <a:r>
              <a:rPr lang="en-US" baseline="0" dirty="0"/>
              <a:t> person).</a:t>
            </a:r>
            <a:endParaRPr lang="en-US" dirty="0"/>
          </a:p>
          <a:p>
            <a:pPr marL="228600" indent="-228600">
              <a:buAutoNum type="arabicPeriod"/>
            </a:pPr>
            <a:r>
              <a:rPr lang="en-US" dirty="0"/>
              <a:t>When all the information has been exchanged person A picks the best match for Mehmet.</a:t>
            </a:r>
          </a:p>
          <a:p>
            <a:pPr marL="228600" indent="-228600">
              <a:buAutoNum type="arabicPeriod"/>
            </a:pPr>
            <a:r>
              <a:rPr lang="en-US" dirty="0"/>
              <a:t>The activity is then repeated for Mia with the roles swapped.</a:t>
            </a:r>
          </a:p>
          <a:p>
            <a:pPr marL="228600" indent="-228600">
              <a:buAutoNum type="arabicPeriod"/>
            </a:pPr>
            <a:endParaRPr lang="en-US" dirty="0"/>
          </a:p>
          <a:p>
            <a:pPr marL="0" indent="0">
              <a:buNone/>
            </a:pPr>
            <a:r>
              <a:rPr lang="en-US" dirty="0"/>
              <a:t>Note: there is a mix of strong and weak verbs. There is no card with a 100% match. The task is to find the best match, not a 100% match.</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14748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0FA070A8-75FF-4F63-93B6-8413D3C9B57A}" type="datetimeFigureOut">
              <a:rPr lang="en-GB" smtClean="0"/>
              <a:t>14/04/2020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4759239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FA070A8-75FF-4F63-93B6-8413D3C9B57A}" type="datetimeFigureOut">
              <a:rPr lang="en-GB" smtClean="0"/>
              <a:t>14/04/2020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9284338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FA070A8-75FF-4F63-93B6-8413D3C9B57A}" type="datetimeFigureOut">
              <a:rPr lang="en-GB" smtClean="0"/>
              <a:t>14/04/2020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32564702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4651455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7543289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33574014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5870097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2671383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Tree>
    <p:extLst>
      <p:ext uri="{BB962C8B-B14F-4D97-AF65-F5344CB8AC3E}">
        <p14:creationId xmlns:p14="http://schemas.microsoft.com/office/powerpoint/2010/main" val="11512906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72283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22227111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FA070A8-75FF-4F63-93B6-8413D3C9B57A}" type="datetimeFigureOut">
              <a:rPr lang="en-GB" smtClean="0"/>
              <a:t>14/04/2020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2565989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0771427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9067904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8034387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40879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FA070A8-75FF-4F63-93B6-8413D3C9B57A}" type="datetimeFigureOut">
              <a:rPr lang="en-GB" smtClean="0"/>
              <a:t>14/04/2020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18684040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0FA070A8-75FF-4F63-93B6-8413D3C9B57A}" type="datetimeFigureOut">
              <a:rPr lang="en-GB" smtClean="0"/>
              <a:t>14/04/2020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39882403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0FA070A8-75FF-4F63-93B6-8413D3C9B57A}" type="datetimeFigureOut">
              <a:rPr lang="en-GB" smtClean="0"/>
              <a:t>14/04/2020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41787645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0FA070A8-75FF-4F63-93B6-8413D3C9B57A}" type="datetimeFigureOut">
              <a:rPr lang="en-GB" smtClean="0"/>
              <a:t>14/04/2020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31650634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A070A8-75FF-4F63-93B6-8413D3C9B57A}" type="datetimeFigureOut">
              <a:rPr lang="en-GB" smtClean="0"/>
              <a:t>14/04/2020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3745288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FA070A8-75FF-4F63-93B6-8413D3C9B57A}" type="datetimeFigureOut">
              <a:rPr lang="en-GB" smtClean="0"/>
              <a:t>14/04/2020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29317425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FA070A8-75FF-4F63-93B6-8413D3C9B57A}" type="datetimeFigureOut">
              <a:rPr lang="en-GB" smtClean="0"/>
              <a:t>14/04/2020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39229148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A070A8-75FF-4F63-93B6-8413D3C9B57A}" type="datetimeFigureOut">
              <a:rPr lang="en-GB" smtClean="0"/>
              <a:t>14/04/2020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5E9109-AB8D-4945-A2DA-93F8155F9609}" type="slidenum">
              <a:rPr lang="en-GB" smtClean="0"/>
              <a:t>‹#›</a:t>
            </a:fld>
            <a:endParaRPr lang="en-GB"/>
          </a:p>
        </p:txBody>
      </p:sp>
    </p:spTree>
    <p:extLst>
      <p:ext uri="{BB962C8B-B14F-4D97-AF65-F5344CB8AC3E}">
        <p14:creationId xmlns:p14="http://schemas.microsoft.com/office/powerpoint/2010/main" val="293296565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5125533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23.png"/><Relationship Id="rId18" Type="http://schemas.openxmlformats.org/officeDocument/2006/relationships/image" Target="../media/image10.tiff"/><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svg"/><Relationship Id="rId17" Type="http://schemas.openxmlformats.org/officeDocument/2006/relationships/image" Target="../media/image9.tiff"/><Relationship Id="rId2" Type="http://schemas.openxmlformats.org/officeDocument/2006/relationships/notesSlide" Target="../notesSlides/notesSlide10.xml"/><Relationship Id="rId16" Type="http://schemas.openxmlformats.org/officeDocument/2006/relationships/image" Target="../media/image26.svg"/><Relationship Id="rId20" Type="http://schemas.openxmlformats.org/officeDocument/2006/relationships/image" Target="../media/image12.tiff"/><Relationship Id="rId1" Type="http://schemas.openxmlformats.org/officeDocument/2006/relationships/slideLayout" Target="../slideLayouts/slideLayout13.xml"/><Relationship Id="rId6" Type="http://schemas.openxmlformats.org/officeDocument/2006/relationships/image" Target="../media/image16.sv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20.svg"/><Relationship Id="rId19" Type="http://schemas.openxmlformats.org/officeDocument/2006/relationships/image" Target="../media/image11.tiff"/><Relationship Id="rId4" Type="http://schemas.openxmlformats.org/officeDocument/2006/relationships/image" Target="../media/image14.svg"/><Relationship Id="rId9" Type="http://schemas.openxmlformats.org/officeDocument/2006/relationships/image" Target="../media/image19.png"/><Relationship Id="rId14" Type="http://schemas.openxmlformats.org/officeDocument/2006/relationships/image" Target="../media/image24.svg"/></Relationships>
</file>

<file path=ppt/slides/_rels/slide11.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32.png"/><Relationship Id="rId18" Type="http://schemas.openxmlformats.org/officeDocument/2006/relationships/image" Target="../media/image35.tiff"/><Relationship Id="rId3" Type="http://schemas.openxmlformats.org/officeDocument/2006/relationships/image" Target="../media/image27.png"/><Relationship Id="rId7" Type="http://schemas.openxmlformats.org/officeDocument/2006/relationships/image" Target="../media/image29.png"/><Relationship Id="rId12" Type="http://schemas.openxmlformats.org/officeDocument/2006/relationships/image" Target="../media/image22.svg"/><Relationship Id="rId17" Type="http://schemas.openxmlformats.org/officeDocument/2006/relationships/image" Target="../media/image34.png"/><Relationship Id="rId2" Type="http://schemas.openxmlformats.org/officeDocument/2006/relationships/notesSlide" Target="../notesSlides/notesSlide11.xml"/><Relationship Id="rId16" Type="http://schemas.openxmlformats.org/officeDocument/2006/relationships/image" Target="../media/image26.svg"/><Relationship Id="rId20" Type="http://schemas.openxmlformats.org/officeDocument/2006/relationships/image" Target="../media/image37.tiff"/><Relationship Id="rId1" Type="http://schemas.openxmlformats.org/officeDocument/2006/relationships/slideLayout" Target="../slideLayouts/slideLayout13.xml"/><Relationship Id="rId6" Type="http://schemas.openxmlformats.org/officeDocument/2006/relationships/image" Target="../media/image16.svg"/><Relationship Id="rId11" Type="http://schemas.openxmlformats.org/officeDocument/2006/relationships/image" Target="../media/image31.png"/><Relationship Id="rId5" Type="http://schemas.openxmlformats.org/officeDocument/2006/relationships/image" Target="../media/image28.png"/><Relationship Id="rId15" Type="http://schemas.openxmlformats.org/officeDocument/2006/relationships/image" Target="../media/image33.png"/><Relationship Id="rId10" Type="http://schemas.openxmlformats.org/officeDocument/2006/relationships/image" Target="../media/image20.svg"/><Relationship Id="rId19" Type="http://schemas.openxmlformats.org/officeDocument/2006/relationships/image" Target="../media/image36.tiff"/><Relationship Id="rId4" Type="http://schemas.openxmlformats.org/officeDocument/2006/relationships/image" Target="../media/image14.svg"/><Relationship Id="rId9" Type="http://schemas.openxmlformats.org/officeDocument/2006/relationships/image" Target="../media/image30.png"/><Relationship Id="rId14" Type="http://schemas.openxmlformats.org/officeDocument/2006/relationships/image" Target="../media/image24.svg"/></Relationships>
</file>

<file path=ppt/slides/_rels/slide12.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43.png"/><Relationship Id="rId18" Type="http://schemas.openxmlformats.org/officeDocument/2006/relationships/image" Target="../media/image36.tiff"/><Relationship Id="rId3" Type="http://schemas.openxmlformats.org/officeDocument/2006/relationships/image" Target="../media/image38.png"/><Relationship Id="rId7" Type="http://schemas.openxmlformats.org/officeDocument/2006/relationships/image" Target="../media/image40.png"/><Relationship Id="rId12" Type="http://schemas.openxmlformats.org/officeDocument/2006/relationships/image" Target="../media/image22.svg"/><Relationship Id="rId17" Type="http://schemas.openxmlformats.org/officeDocument/2006/relationships/image" Target="../media/image35.tiff"/><Relationship Id="rId2" Type="http://schemas.openxmlformats.org/officeDocument/2006/relationships/notesSlide" Target="../notesSlides/notesSlide12.xml"/><Relationship Id="rId16" Type="http://schemas.openxmlformats.org/officeDocument/2006/relationships/image" Target="../media/image26.svg"/><Relationship Id="rId1" Type="http://schemas.openxmlformats.org/officeDocument/2006/relationships/slideLayout" Target="../slideLayouts/slideLayout13.xml"/><Relationship Id="rId6" Type="http://schemas.openxmlformats.org/officeDocument/2006/relationships/image" Target="../media/image16.svg"/><Relationship Id="rId11" Type="http://schemas.openxmlformats.org/officeDocument/2006/relationships/image" Target="../media/image42.png"/><Relationship Id="rId5" Type="http://schemas.openxmlformats.org/officeDocument/2006/relationships/image" Target="../media/image39.png"/><Relationship Id="rId15" Type="http://schemas.openxmlformats.org/officeDocument/2006/relationships/image" Target="../media/image44.png"/><Relationship Id="rId10" Type="http://schemas.openxmlformats.org/officeDocument/2006/relationships/image" Target="../media/image20.svg"/><Relationship Id="rId19" Type="http://schemas.openxmlformats.org/officeDocument/2006/relationships/image" Target="../media/image37.tiff"/><Relationship Id="rId4" Type="http://schemas.openxmlformats.org/officeDocument/2006/relationships/image" Target="../media/image14.svg"/><Relationship Id="rId9" Type="http://schemas.openxmlformats.org/officeDocument/2006/relationships/image" Target="../media/image41.png"/><Relationship Id="rId14" Type="http://schemas.openxmlformats.org/officeDocument/2006/relationships/image" Target="../media/image24.svg"/></Relationships>
</file>

<file path=ppt/slides/_rels/slide13.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22.svg"/><Relationship Id="rId18" Type="http://schemas.openxmlformats.org/officeDocument/2006/relationships/image" Target="../media/image11.tiff"/><Relationship Id="rId3" Type="http://schemas.openxmlformats.org/officeDocument/2006/relationships/image" Target="../media/image10.tiff"/><Relationship Id="rId7" Type="http://schemas.openxmlformats.org/officeDocument/2006/relationships/image" Target="../media/image16.svg"/><Relationship Id="rId12" Type="http://schemas.openxmlformats.org/officeDocument/2006/relationships/image" Target="../media/image42.png"/><Relationship Id="rId17" Type="http://schemas.openxmlformats.org/officeDocument/2006/relationships/image" Target="../media/image26.svg"/><Relationship Id="rId2" Type="http://schemas.openxmlformats.org/officeDocument/2006/relationships/notesSlide" Target="../notesSlides/notesSlide13.xml"/><Relationship Id="rId16" Type="http://schemas.openxmlformats.org/officeDocument/2006/relationships/image" Target="../media/image44.png"/><Relationship Id="rId1" Type="http://schemas.openxmlformats.org/officeDocument/2006/relationships/slideLayout" Target="../slideLayouts/slideLayout13.xml"/><Relationship Id="rId6" Type="http://schemas.openxmlformats.org/officeDocument/2006/relationships/image" Target="../media/image39.png"/><Relationship Id="rId11" Type="http://schemas.openxmlformats.org/officeDocument/2006/relationships/image" Target="../media/image20.svg"/><Relationship Id="rId5" Type="http://schemas.openxmlformats.org/officeDocument/2006/relationships/image" Target="../media/image14.svg"/><Relationship Id="rId15" Type="http://schemas.openxmlformats.org/officeDocument/2006/relationships/image" Target="../media/image24.svg"/><Relationship Id="rId10" Type="http://schemas.openxmlformats.org/officeDocument/2006/relationships/image" Target="../media/image41.png"/><Relationship Id="rId19" Type="http://schemas.openxmlformats.org/officeDocument/2006/relationships/image" Target="../media/image12.tiff"/><Relationship Id="rId4" Type="http://schemas.openxmlformats.org/officeDocument/2006/relationships/image" Target="../media/image38.png"/><Relationship Id="rId9" Type="http://schemas.openxmlformats.org/officeDocument/2006/relationships/image" Target="../media/image18.svg"/><Relationship Id="rId1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audio" Target="../media/audio4.wav"/><Relationship Id="rId11" Type="http://schemas.openxmlformats.org/officeDocument/2006/relationships/image" Target="../media/image4.png"/><Relationship Id="rId5" Type="http://schemas.openxmlformats.org/officeDocument/2006/relationships/audio" Target="../media/audio3.wav"/><Relationship Id="rId10" Type="http://schemas.openxmlformats.org/officeDocument/2006/relationships/audio" Target="../media/audio8.wav"/><Relationship Id="rId4" Type="http://schemas.openxmlformats.org/officeDocument/2006/relationships/audio" Target="../media/audio2.wav"/><Relationship Id="rId9" Type="http://schemas.openxmlformats.org/officeDocument/2006/relationships/audio" Target="../media/audio7.wav"/></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3.png"/><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8" Type="http://schemas.openxmlformats.org/officeDocument/2006/relationships/audio" Target="../media/audio13.wav"/><Relationship Id="rId3" Type="http://schemas.openxmlformats.org/officeDocument/2006/relationships/image" Target="../media/image7.jpg"/><Relationship Id="rId7" Type="http://schemas.openxmlformats.org/officeDocument/2006/relationships/audio" Target="../media/audio12.wav"/><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audio" Target="../media/audio11.wav"/><Relationship Id="rId11" Type="http://schemas.openxmlformats.org/officeDocument/2006/relationships/audio" Target="../media/audio16.wav"/><Relationship Id="rId5" Type="http://schemas.openxmlformats.org/officeDocument/2006/relationships/audio" Target="../media/audio10.wav"/><Relationship Id="rId10" Type="http://schemas.openxmlformats.org/officeDocument/2006/relationships/audio" Target="../media/audio15.wav"/><Relationship Id="rId4" Type="http://schemas.openxmlformats.org/officeDocument/2006/relationships/audio" Target="../media/audio9.wav"/><Relationship Id="rId9" Type="http://schemas.openxmlformats.org/officeDocument/2006/relationships/audio" Target="../media/audio14.wav"/></Relationships>
</file>

<file path=ppt/slides/_rels/slide7.xml.rels><?xml version="1.0" encoding="UTF-8" standalone="yes"?>
<Relationships xmlns="http://schemas.openxmlformats.org/package/2006/relationships"><Relationship Id="rId8" Type="http://schemas.openxmlformats.org/officeDocument/2006/relationships/audio" Target="../media/audio19.wav"/><Relationship Id="rId3" Type="http://schemas.openxmlformats.org/officeDocument/2006/relationships/image" Target="../media/image8.jpg"/><Relationship Id="rId7" Type="http://schemas.openxmlformats.org/officeDocument/2006/relationships/audio" Target="../media/audio18.wav"/><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audio" Target="../media/audio16.wav"/><Relationship Id="rId5" Type="http://schemas.openxmlformats.org/officeDocument/2006/relationships/audio" Target="../media/audio12.wav"/><Relationship Id="rId10" Type="http://schemas.openxmlformats.org/officeDocument/2006/relationships/audio" Target="../media/audio21.wav"/><Relationship Id="rId4" Type="http://schemas.openxmlformats.org/officeDocument/2006/relationships/audio" Target="../media/audio17.wav"/><Relationship Id="rId9" Type="http://schemas.openxmlformats.org/officeDocument/2006/relationships/audio" Target="../media/audio20.wav"/></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svg"/><Relationship Id="rId18" Type="http://schemas.openxmlformats.org/officeDocument/2006/relationships/image" Target="../media/image23.png"/><Relationship Id="rId3" Type="http://schemas.openxmlformats.org/officeDocument/2006/relationships/image" Target="../media/image3.png"/><Relationship Id="rId21" Type="http://schemas.openxmlformats.org/officeDocument/2006/relationships/image" Target="../media/image26.svg"/><Relationship Id="rId7" Type="http://schemas.openxmlformats.org/officeDocument/2006/relationships/image" Target="../media/image12.tiff"/><Relationship Id="rId12" Type="http://schemas.openxmlformats.org/officeDocument/2006/relationships/image" Target="../media/image17.png"/><Relationship Id="rId17" Type="http://schemas.openxmlformats.org/officeDocument/2006/relationships/image" Target="../media/image22.svg"/><Relationship Id="rId2" Type="http://schemas.openxmlformats.org/officeDocument/2006/relationships/notesSlide" Target="../notesSlides/notesSlide9.xml"/><Relationship Id="rId16" Type="http://schemas.openxmlformats.org/officeDocument/2006/relationships/image" Target="../media/image21.png"/><Relationship Id="rId20" Type="http://schemas.openxmlformats.org/officeDocument/2006/relationships/image" Target="../media/image25.png"/><Relationship Id="rId1" Type="http://schemas.openxmlformats.org/officeDocument/2006/relationships/slideLayout" Target="../slideLayouts/slideLayout17.xml"/><Relationship Id="rId6" Type="http://schemas.openxmlformats.org/officeDocument/2006/relationships/image" Target="../media/image11.tiff"/><Relationship Id="rId11" Type="http://schemas.openxmlformats.org/officeDocument/2006/relationships/image" Target="../media/image16.svg"/><Relationship Id="rId5" Type="http://schemas.openxmlformats.org/officeDocument/2006/relationships/image" Target="../media/image10.tiff"/><Relationship Id="rId15" Type="http://schemas.openxmlformats.org/officeDocument/2006/relationships/image" Target="../media/image20.svg"/><Relationship Id="rId10" Type="http://schemas.openxmlformats.org/officeDocument/2006/relationships/image" Target="../media/image15.png"/><Relationship Id="rId19" Type="http://schemas.openxmlformats.org/officeDocument/2006/relationships/image" Target="../media/image24.svg"/><Relationship Id="rId4" Type="http://schemas.openxmlformats.org/officeDocument/2006/relationships/image" Target="../media/image9.tiff"/><Relationship Id="rId9" Type="http://schemas.openxmlformats.org/officeDocument/2006/relationships/image" Target="../media/image14.svg"/><Relationship Id="rId1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grpSp>
      <p:sp>
        <p:nvSpPr>
          <p:cNvPr id="2" name="Title 1">
            <a:extLst>
              <a:ext uri="{FF2B5EF4-FFF2-40B4-BE49-F238E27FC236}">
                <a16:creationId xmlns:a16="http://schemas.microsoft.com/office/drawing/2014/main" id="{16523271-2662-084F-9684-6AEBCCC2B9E3}"/>
              </a:ext>
            </a:extLst>
          </p:cNvPr>
          <p:cNvSpPr>
            <a:spLocks noGrp="1"/>
          </p:cNvSpPr>
          <p:nvPr>
            <p:ph type="ctrTitle"/>
          </p:nvPr>
        </p:nvSpPr>
        <p:spPr>
          <a:xfrm>
            <a:off x="172596" y="1953953"/>
            <a:ext cx="9144000" cy="894779"/>
          </a:xfrm>
        </p:spPr>
        <p:txBody>
          <a:bodyPr/>
          <a:lstStyle/>
          <a:p>
            <a:pPr lvl="0" algn="l">
              <a:lnSpc>
                <a:spcPct val="100000"/>
              </a:lnSpc>
              <a:spcBef>
                <a:spcPts val="0"/>
              </a:spcBef>
            </a:pPr>
            <a:r>
              <a:rPr lang="en-GB" sz="4000" b="1" dirty="0">
                <a:solidFill>
                  <a:prstClr val="white"/>
                </a:solidFill>
                <a:latin typeface="Century Gothic" panose="020B0502020202020204" pitchFamily="34" charset="0"/>
                <a:ea typeface="+mn-ea"/>
                <a:cs typeface="+mn-cs"/>
              </a:rPr>
              <a:t>Grammar</a:t>
            </a:r>
            <a:endParaRPr lang="en-US" dirty="0"/>
          </a:p>
        </p:txBody>
      </p:sp>
      <p:sp>
        <p:nvSpPr>
          <p:cNvPr id="6" name="Subtitle 5">
            <a:extLst>
              <a:ext uri="{FF2B5EF4-FFF2-40B4-BE49-F238E27FC236}">
                <a16:creationId xmlns:a16="http://schemas.microsoft.com/office/drawing/2014/main" id="{E9EA1430-5959-D841-A022-9618BF178F2D}"/>
              </a:ext>
            </a:extLst>
          </p:cNvPr>
          <p:cNvSpPr>
            <a:spLocks noGrp="1"/>
          </p:cNvSpPr>
          <p:nvPr>
            <p:ph type="subTitle" idx="1"/>
          </p:nvPr>
        </p:nvSpPr>
        <p:spPr>
          <a:xfrm>
            <a:off x="172596" y="2848732"/>
            <a:ext cx="9144000" cy="1655762"/>
          </a:xfrm>
        </p:spPr>
        <p:txBody>
          <a:bodyPr/>
          <a:lstStyle/>
          <a:p>
            <a:pPr lvl="0" algn="l">
              <a:lnSpc>
                <a:spcPct val="100000"/>
              </a:lnSpc>
              <a:spcBef>
                <a:spcPts val="0"/>
              </a:spcBef>
            </a:pPr>
            <a:r>
              <a:rPr lang="en-GB" sz="3200" dirty="0">
                <a:solidFill>
                  <a:prstClr val="white"/>
                </a:solidFill>
                <a:latin typeface="Century Gothic" panose="020B0502020202020204" pitchFamily="34" charset="0"/>
              </a:rPr>
              <a:t>Strong verbs in the present tense:</a:t>
            </a:r>
          </a:p>
          <a:p>
            <a:pPr lvl="0" algn="l">
              <a:lnSpc>
                <a:spcPct val="100000"/>
              </a:lnSpc>
              <a:spcBef>
                <a:spcPts val="0"/>
              </a:spcBef>
            </a:pPr>
            <a:r>
              <a:rPr lang="en-GB" sz="3200" dirty="0">
                <a:solidFill>
                  <a:prstClr val="white"/>
                </a:solidFill>
                <a:latin typeface="Century Gothic" panose="020B0502020202020204" pitchFamily="34" charset="0"/>
              </a:rPr>
              <a:t>‘I’ or ‘you’</a:t>
            </a:r>
            <a:endParaRPr lang="en-US" dirty="0"/>
          </a:p>
        </p:txBody>
      </p:sp>
      <p:sp>
        <p:nvSpPr>
          <p:cNvPr id="14" name="Title 3">
            <a:extLst>
              <a:ext uri="{FF2B5EF4-FFF2-40B4-BE49-F238E27FC236}">
                <a16:creationId xmlns:a16="http://schemas.microsoft.com/office/drawing/2014/main" id="{7B424077-B2D5-46AA-BDA8-6FF15DA500E8}"/>
              </a:ext>
            </a:extLst>
          </p:cNvPr>
          <p:cNvSpPr txBox="1">
            <a:spLocks/>
          </p:cNvSpPr>
          <p:nvPr/>
        </p:nvSpPr>
        <p:spPr>
          <a:xfrm>
            <a:off x="161930" y="5308430"/>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2.2 - Week 4</a:t>
            </a:r>
          </a:p>
        </p:txBody>
      </p:sp>
      <p:sp>
        <p:nvSpPr>
          <p:cNvPr id="16" name="Title 3">
            <a:extLst>
              <a:ext uri="{FF2B5EF4-FFF2-40B4-BE49-F238E27FC236}">
                <a16:creationId xmlns:a16="http://schemas.microsoft.com/office/drawing/2014/main" id="{638AEC8F-C9FD-A549-80E9-260E66E632C7}"/>
              </a:ext>
            </a:extLst>
          </p:cNvPr>
          <p:cNvSpPr txBox="1">
            <a:spLocks/>
          </p:cNvSpPr>
          <p:nvPr/>
        </p:nvSpPr>
        <p:spPr>
          <a:xfrm>
            <a:off x="161930" y="6161349"/>
            <a:ext cx="5784972" cy="59418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Author name(s):  </a:t>
            </a:r>
            <a:r>
              <a:rPr lang="en-GB" sz="1400" dirty="0">
                <a:solidFill>
                  <a:prstClr val="white"/>
                </a:solidFill>
                <a:latin typeface="Century Gothic" panose="020B0502020202020204" pitchFamily="34" charset="0"/>
              </a:rPr>
              <a:t>Inge Alferink</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Rachel Hawkes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14/04/20</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0485880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C4DDB314-1583-4041-844A-D2206E553E3D}"/>
              </a:ext>
            </a:extLst>
          </p:cNvPr>
          <p:cNvSpPr/>
          <p:nvPr/>
        </p:nvSpPr>
        <p:spPr>
          <a:xfrm>
            <a:off x="274603" y="791084"/>
            <a:ext cx="3328110" cy="5465221"/>
          </a:xfrm>
          <a:prstGeom prst="roundRect">
            <a:avLst/>
          </a:prstGeom>
          <a:gradFill flip="none" rotWithShape="1">
            <a:gsLst>
              <a:gs pos="34000">
                <a:srgbClr val="6F784E"/>
              </a:gs>
              <a:gs pos="6000">
                <a:schemeClr val="bg1">
                  <a:lumMod val="50000"/>
                </a:schemeClr>
              </a:gs>
              <a:gs pos="70000">
                <a:schemeClr val="bg1">
                  <a:lumMod val="75000"/>
                </a:schemeClr>
              </a:gs>
              <a:gs pos="83000">
                <a:schemeClr val="bg1">
                  <a:lumMod val="85000"/>
                </a:schemeClr>
              </a:gs>
              <a:gs pos="100000">
                <a:schemeClr val="bg1">
                  <a:lumMod val="65000"/>
                </a:schemeClr>
              </a:gs>
            </a:gsLst>
            <a:lin ang="2700000" scaled="1"/>
            <a:tileRect/>
          </a:gra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endParaRPr>
          </a:p>
        </p:txBody>
      </p:sp>
      <p:sp>
        <p:nvSpPr>
          <p:cNvPr id="5" name="Oval 4">
            <a:extLst>
              <a:ext uri="{FF2B5EF4-FFF2-40B4-BE49-F238E27FC236}">
                <a16:creationId xmlns:a16="http://schemas.microsoft.com/office/drawing/2014/main" id="{817F19BB-CCDB-EB49-93B8-955E99A4C2CA}"/>
              </a:ext>
            </a:extLst>
          </p:cNvPr>
          <p:cNvSpPr/>
          <p:nvPr/>
        </p:nvSpPr>
        <p:spPr>
          <a:xfrm>
            <a:off x="1521940" y="980517"/>
            <a:ext cx="929899" cy="7722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7" name="TextBox 6">
            <a:extLst>
              <a:ext uri="{FF2B5EF4-FFF2-40B4-BE49-F238E27FC236}">
                <a16:creationId xmlns:a16="http://schemas.microsoft.com/office/drawing/2014/main" id="{0A2881F8-5F64-B047-A7CE-D694AE29ECA5}"/>
              </a:ext>
            </a:extLst>
          </p:cNvPr>
          <p:cNvSpPr txBox="1"/>
          <p:nvPr/>
        </p:nvSpPr>
        <p:spPr>
          <a:xfrm>
            <a:off x="1342982" y="1772738"/>
            <a:ext cx="1213794" cy="376187"/>
          </a:xfrm>
          <a:prstGeom prst="rect">
            <a:avLst/>
          </a:prstGeom>
          <a:noFill/>
        </p:spPr>
        <p:txBody>
          <a:bodyPr wrap="none" rtlCol="0">
            <a:spAutoFit/>
          </a:bodyPr>
          <a:lstStyle/>
          <a:p>
            <a:pPr>
              <a:defRPr/>
            </a:pPr>
            <a:r>
              <a:rPr lang="en-US" sz="2000" b="1" dirty="0">
                <a:solidFill>
                  <a:srgbClr val="4472C4">
                    <a:lumMod val="50000"/>
                  </a:srgbClr>
                </a:solidFill>
              </a:rPr>
              <a:t>Mehmet</a:t>
            </a:r>
          </a:p>
        </p:txBody>
      </p:sp>
      <p:pic>
        <p:nvPicPr>
          <p:cNvPr id="9" name="Graphic 8" descr="Paw prints">
            <a:extLst>
              <a:ext uri="{FF2B5EF4-FFF2-40B4-BE49-F238E27FC236}">
                <a16:creationId xmlns:a16="http://schemas.microsoft.com/office/drawing/2014/main" id="{B9869917-EDF7-CA48-A198-4D022772432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0276" y="5427630"/>
            <a:ext cx="360000" cy="338475"/>
          </a:xfrm>
          <a:prstGeom prst="rect">
            <a:avLst/>
          </a:prstGeom>
        </p:spPr>
      </p:pic>
      <p:pic>
        <p:nvPicPr>
          <p:cNvPr id="11" name="Graphic 10" descr="Music notes">
            <a:extLst>
              <a:ext uri="{FF2B5EF4-FFF2-40B4-BE49-F238E27FC236}">
                <a16:creationId xmlns:a16="http://schemas.microsoft.com/office/drawing/2014/main" id="{E6D71E85-D3E9-3940-BC39-EF714113817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45936" y="2196165"/>
            <a:ext cx="360000" cy="338475"/>
          </a:xfrm>
          <a:prstGeom prst="rect">
            <a:avLst/>
          </a:prstGeom>
        </p:spPr>
      </p:pic>
      <p:pic>
        <p:nvPicPr>
          <p:cNvPr id="13" name="Graphic 12" descr="Suitcase">
            <a:extLst>
              <a:ext uri="{FF2B5EF4-FFF2-40B4-BE49-F238E27FC236}">
                <a16:creationId xmlns:a16="http://schemas.microsoft.com/office/drawing/2014/main" id="{626B907D-0761-284F-BE55-3C32A6D2E1C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81094" y="4762069"/>
            <a:ext cx="360000" cy="338475"/>
          </a:xfrm>
          <a:prstGeom prst="rect">
            <a:avLst/>
          </a:prstGeom>
        </p:spPr>
      </p:pic>
      <p:pic>
        <p:nvPicPr>
          <p:cNvPr id="15" name="Graphic 14" descr="Books">
            <a:extLst>
              <a:ext uri="{FF2B5EF4-FFF2-40B4-BE49-F238E27FC236}">
                <a16:creationId xmlns:a16="http://schemas.microsoft.com/office/drawing/2014/main" id="{DCED3874-86FC-524B-89FB-D8BED4FBF6DD}"/>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96626" y="3758033"/>
            <a:ext cx="360000" cy="338475"/>
          </a:xfrm>
          <a:prstGeom prst="rect">
            <a:avLst/>
          </a:prstGeom>
        </p:spPr>
      </p:pic>
      <p:pic>
        <p:nvPicPr>
          <p:cNvPr id="17" name="Graphic 16" descr="Fork and knife">
            <a:extLst>
              <a:ext uri="{FF2B5EF4-FFF2-40B4-BE49-F238E27FC236}">
                <a16:creationId xmlns:a16="http://schemas.microsoft.com/office/drawing/2014/main" id="{3BBFE952-9D10-3645-A376-CFB128B897EE}"/>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22710" y="2652386"/>
            <a:ext cx="360000" cy="338475"/>
          </a:xfrm>
          <a:prstGeom prst="rect">
            <a:avLst/>
          </a:prstGeom>
        </p:spPr>
      </p:pic>
      <p:pic>
        <p:nvPicPr>
          <p:cNvPr id="19" name="Graphic 18" descr="Sport balls">
            <a:extLst>
              <a:ext uri="{FF2B5EF4-FFF2-40B4-BE49-F238E27FC236}">
                <a16:creationId xmlns:a16="http://schemas.microsoft.com/office/drawing/2014/main" id="{691E7E31-6CD9-524E-B35D-7FAEB8DBD1F2}"/>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26421" y="3127126"/>
            <a:ext cx="360000" cy="338475"/>
          </a:xfrm>
          <a:prstGeom prst="rect">
            <a:avLst/>
          </a:prstGeom>
        </p:spPr>
      </p:pic>
      <p:pic>
        <p:nvPicPr>
          <p:cNvPr id="23" name="Graphic 22" descr="Speech">
            <a:extLst>
              <a:ext uri="{FF2B5EF4-FFF2-40B4-BE49-F238E27FC236}">
                <a16:creationId xmlns:a16="http://schemas.microsoft.com/office/drawing/2014/main" id="{2014F1A2-BA06-614B-8FF3-EF5750007BF9}"/>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76640" y="4158706"/>
            <a:ext cx="360000" cy="338475"/>
          </a:xfrm>
          <a:prstGeom prst="rect">
            <a:avLst/>
          </a:prstGeom>
        </p:spPr>
      </p:pic>
      <p:sp>
        <p:nvSpPr>
          <p:cNvPr id="24" name="Oval 23">
            <a:extLst>
              <a:ext uri="{FF2B5EF4-FFF2-40B4-BE49-F238E27FC236}">
                <a16:creationId xmlns:a16="http://schemas.microsoft.com/office/drawing/2014/main" id="{65E290A3-74DD-494B-A9E6-C3C13C3B7949}"/>
              </a:ext>
            </a:extLst>
          </p:cNvPr>
          <p:cNvSpPr/>
          <p:nvPr/>
        </p:nvSpPr>
        <p:spPr>
          <a:xfrm>
            <a:off x="522468" y="980517"/>
            <a:ext cx="127000" cy="120216"/>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5" name="TextBox 24">
            <a:extLst>
              <a:ext uri="{FF2B5EF4-FFF2-40B4-BE49-F238E27FC236}">
                <a16:creationId xmlns:a16="http://schemas.microsoft.com/office/drawing/2014/main" id="{97FDF0E2-CBC2-FF46-AD53-C87F6B418C38}"/>
              </a:ext>
            </a:extLst>
          </p:cNvPr>
          <p:cNvSpPr txBox="1"/>
          <p:nvPr/>
        </p:nvSpPr>
        <p:spPr>
          <a:xfrm>
            <a:off x="847928" y="2180849"/>
            <a:ext cx="2844048" cy="430887"/>
          </a:xfrm>
          <a:prstGeom prst="rect">
            <a:avLst/>
          </a:prstGeom>
          <a:noFill/>
        </p:spPr>
        <p:txBody>
          <a:bodyPr wrap="none" rtlCol="0">
            <a:spAutoFit/>
          </a:bodyPr>
          <a:lstStyle/>
          <a:p>
            <a:pPr>
              <a:defRPr/>
            </a:pPr>
            <a:r>
              <a:rPr lang="en-US" sz="2200" b="1" dirty="0" err="1">
                <a:solidFill>
                  <a:prstClr val="white"/>
                </a:solidFill>
              </a:rPr>
              <a:t>Schlagzeug</a:t>
            </a:r>
            <a:r>
              <a:rPr lang="en-US" sz="2200" b="1" dirty="0">
                <a:solidFill>
                  <a:prstClr val="white"/>
                </a:solidFill>
              </a:rPr>
              <a:t> </a:t>
            </a:r>
            <a:r>
              <a:rPr lang="en-US" sz="2200" b="1" dirty="0" err="1">
                <a:solidFill>
                  <a:prstClr val="white"/>
                </a:solidFill>
              </a:rPr>
              <a:t>spielen</a:t>
            </a:r>
            <a:endParaRPr lang="en-US" sz="2200" b="1" dirty="0">
              <a:solidFill>
                <a:prstClr val="white"/>
              </a:solidFill>
            </a:endParaRPr>
          </a:p>
        </p:txBody>
      </p:sp>
      <p:sp>
        <p:nvSpPr>
          <p:cNvPr id="26" name="TextBox 25">
            <a:extLst>
              <a:ext uri="{FF2B5EF4-FFF2-40B4-BE49-F238E27FC236}">
                <a16:creationId xmlns:a16="http://schemas.microsoft.com/office/drawing/2014/main" id="{5BD0F2AE-4F5E-4140-84BB-F6C6F993374D}"/>
              </a:ext>
            </a:extLst>
          </p:cNvPr>
          <p:cNvSpPr txBox="1"/>
          <p:nvPr/>
        </p:nvSpPr>
        <p:spPr>
          <a:xfrm>
            <a:off x="869805" y="2665231"/>
            <a:ext cx="2137124" cy="430887"/>
          </a:xfrm>
          <a:prstGeom prst="rect">
            <a:avLst/>
          </a:prstGeom>
          <a:noFill/>
        </p:spPr>
        <p:txBody>
          <a:bodyPr wrap="none" rtlCol="0">
            <a:spAutoFit/>
          </a:bodyPr>
          <a:lstStyle/>
          <a:p>
            <a:pPr>
              <a:defRPr/>
            </a:pPr>
            <a:r>
              <a:rPr lang="en-US" sz="2200" b="1" dirty="0">
                <a:solidFill>
                  <a:prstClr val="white"/>
                </a:solidFill>
              </a:rPr>
              <a:t>oft Pizza </a:t>
            </a:r>
            <a:r>
              <a:rPr lang="en-US" sz="2200" b="1" dirty="0" err="1">
                <a:solidFill>
                  <a:prstClr val="white"/>
                </a:solidFill>
              </a:rPr>
              <a:t>essen</a:t>
            </a:r>
            <a:endParaRPr lang="en-US" sz="2200" b="1" dirty="0">
              <a:solidFill>
                <a:prstClr val="white"/>
              </a:solidFill>
            </a:endParaRPr>
          </a:p>
        </p:txBody>
      </p:sp>
      <p:sp>
        <p:nvSpPr>
          <p:cNvPr id="27" name="TextBox 26">
            <a:extLst>
              <a:ext uri="{FF2B5EF4-FFF2-40B4-BE49-F238E27FC236}">
                <a16:creationId xmlns:a16="http://schemas.microsoft.com/office/drawing/2014/main" id="{FD65DC34-D1DE-AD4A-B355-7BD9F27659B8}"/>
              </a:ext>
            </a:extLst>
          </p:cNvPr>
          <p:cNvSpPr txBox="1"/>
          <p:nvPr/>
        </p:nvSpPr>
        <p:spPr>
          <a:xfrm>
            <a:off x="847928" y="3085841"/>
            <a:ext cx="2779928" cy="769441"/>
          </a:xfrm>
          <a:prstGeom prst="rect">
            <a:avLst/>
          </a:prstGeom>
          <a:noFill/>
        </p:spPr>
        <p:txBody>
          <a:bodyPr wrap="none" rtlCol="0">
            <a:spAutoFit/>
          </a:bodyPr>
          <a:lstStyle/>
          <a:p>
            <a:pPr>
              <a:defRPr/>
            </a:pPr>
            <a:r>
              <a:rPr lang="en-US" sz="2200" b="1" dirty="0">
                <a:solidFill>
                  <a:prstClr val="white"/>
                </a:solidFill>
              </a:rPr>
              <a:t>Ski </a:t>
            </a:r>
            <a:r>
              <a:rPr lang="en-US" sz="2200" b="1" dirty="0" err="1">
                <a:solidFill>
                  <a:prstClr val="white"/>
                </a:solidFill>
              </a:rPr>
              <a:t>fahren</a:t>
            </a:r>
            <a:r>
              <a:rPr lang="en-US" sz="2200" b="1" dirty="0">
                <a:solidFill>
                  <a:prstClr val="white"/>
                </a:solidFill>
              </a:rPr>
              <a:t> + </a:t>
            </a:r>
            <a:r>
              <a:rPr lang="en-US" sz="2200" b="1" dirty="0" err="1">
                <a:solidFill>
                  <a:prstClr val="white"/>
                </a:solidFill>
              </a:rPr>
              <a:t>einmal</a:t>
            </a:r>
            <a:endParaRPr lang="en-US" sz="2200" b="1" dirty="0">
              <a:solidFill>
                <a:prstClr val="white"/>
              </a:solidFill>
            </a:endParaRPr>
          </a:p>
          <a:p>
            <a:pPr>
              <a:defRPr/>
            </a:pPr>
            <a:r>
              <a:rPr lang="en-US" sz="2200" b="1" dirty="0">
                <a:solidFill>
                  <a:prstClr val="white"/>
                </a:solidFill>
              </a:rPr>
              <a:t>die </a:t>
            </a:r>
            <a:r>
              <a:rPr lang="en-US" sz="2200" b="1" dirty="0" err="1">
                <a:solidFill>
                  <a:prstClr val="white"/>
                </a:solidFill>
              </a:rPr>
              <a:t>Woche</a:t>
            </a:r>
            <a:r>
              <a:rPr lang="en-US" sz="2200" b="1" dirty="0">
                <a:solidFill>
                  <a:prstClr val="white"/>
                </a:solidFill>
              </a:rPr>
              <a:t> </a:t>
            </a:r>
            <a:r>
              <a:rPr lang="en-US" sz="2200" b="1" dirty="0" err="1">
                <a:solidFill>
                  <a:prstClr val="white"/>
                </a:solidFill>
              </a:rPr>
              <a:t>laufen</a:t>
            </a:r>
            <a:endParaRPr lang="en-US" sz="2200" b="1" dirty="0">
              <a:solidFill>
                <a:prstClr val="white"/>
              </a:solidFill>
            </a:endParaRPr>
          </a:p>
        </p:txBody>
      </p:sp>
      <p:sp>
        <p:nvSpPr>
          <p:cNvPr id="28" name="TextBox 27">
            <a:extLst>
              <a:ext uri="{FF2B5EF4-FFF2-40B4-BE49-F238E27FC236}">
                <a16:creationId xmlns:a16="http://schemas.microsoft.com/office/drawing/2014/main" id="{7490374A-85BB-734D-8143-7081131811A6}"/>
              </a:ext>
            </a:extLst>
          </p:cNvPr>
          <p:cNvSpPr txBox="1"/>
          <p:nvPr/>
        </p:nvSpPr>
        <p:spPr>
          <a:xfrm>
            <a:off x="838677" y="3707996"/>
            <a:ext cx="1941557" cy="430887"/>
          </a:xfrm>
          <a:prstGeom prst="rect">
            <a:avLst/>
          </a:prstGeom>
          <a:noFill/>
        </p:spPr>
        <p:txBody>
          <a:bodyPr wrap="none" rtlCol="0">
            <a:spAutoFit/>
          </a:bodyPr>
          <a:lstStyle/>
          <a:p>
            <a:pPr>
              <a:defRPr/>
            </a:pPr>
            <a:r>
              <a:rPr lang="en-US" sz="2200" b="1" dirty="0" err="1">
                <a:solidFill>
                  <a:prstClr val="white"/>
                </a:solidFill>
              </a:rPr>
              <a:t>Bücher</a:t>
            </a:r>
            <a:r>
              <a:rPr lang="en-US" sz="2200" b="1" dirty="0">
                <a:solidFill>
                  <a:prstClr val="white"/>
                </a:solidFill>
              </a:rPr>
              <a:t> </a:t>
            </a:r>
            <a:r>
              <a:rPr lang="en-US" sz="2200" b="1" dirty="0" err="1">
                <a:solidFill>
                  <a:prstClr val="white"/>
                </a:solidFill>
              </a:rPr>
              <a:t>lesen</a:t>
            </a:r>
            <a:endParaRPr lang="en-US" sz="2200" b="1" dirty="0">
              <a:solidFill>
                <a:prstClr val="white"/>
              </a:solidFill>
            </a:endParaRPr>
          </a:p>
        </p:txBody>
      </p:sp>
      <p:sp>
        <p:nvSpPr>
          <p:cNvPr id="29" name="TextBox 28">
            <a:extLst>
              <a:ext uri="{FF2B5EF4-FFF2-40B4-BE49-F238E27FC236}">
                <a16:creationId xmlns:a16="http://schemas.microsoft.com/office/drawing/2014/main" id="{D8E98CB3-6820-E54F-8968-A3C00DF95516}"/>
              </a:ext>
            </a:extLst>
          </p:cNvPr>
          <p:cNvSpPr txBox="1"/>
          <p:nvPr/>
        </p:nvSpPr>
        <p:spPr>
          <a:xfrm>
            <a:off x="838677" y="4096508"/>
            <a:ext cx="1975221" cy="769441"/>
          </a:xfrm>
          <a:prstGeom prst="rect">
            <a:avLst/>
          </a:prstGeom>
          <a:noFill/>
        </p:spPr>
        <p:txBody>
          <a:bodyPr wrap="none" rtlCol="0">
            <a:spAutoFit/>
          </a:bodyPr>
          <a:lstStyle/>
          <a:p>
            <a:pPr>
              <a:defRPr/>
            </a:pPr>
            <a:r>
              <a:rPr lang="en-US" sz="2200" b="1" dirty="0">
                <a:solidFill>
                  <a:prstClr val="white"/>
                </a:solidFill>
              </a:rPr>
              <a:t>Deutsch und </a:t>
            </a:r>
          </a:p>
          <a:p>
            <a:pPr>
              <a:defRPr/>
            </a:pPr>
            <a:r>
              <a:rPr lang="en-US" sz="2200" b="1" dirty="0" err="1">
                <a:solidFill>
                  <a:prstClr val="white"/>
                </a:solidFill>
              </a:rPr>
              <a:t>Türkisch</a:t>
            </a:r>
            <a:endParaRPr lang="en-US" sz="2200" b="1" dirty="0">
              <a:solidFill>
                <a:prstClr val="white"/>
              </a:solidFill>
            </a:endParaRPr>
          </a:p>
        </p:txBody>
      </p:sp>
      <p:sp>
        <p:nvSpPr>
          <p:cNvPr id="30" name="TextBox 29">
            <a:extLst>
              <a:ext uri="{FF2B5EF4-FFF2-40B4-BE49-F238E27FC236}">
                <a16:creationId xmlns:a16="http://schemas.microsoft.com/office/drawing/2014/main" id="{B0300164-349F-204C-8F9E-818F99BD7232}"/>
              </a:ext>
            </a:extLst>
          </p:cNvPr>
          <p:cNvSpPr txBox="1"/>
          <p:nvPr/>
        </p:nvSpPr>
        <p:spPr>
          <a:xfrm>
            <a:off x="841883" y="4786720"/>
            <a:ext cx="2492990" cy="769441"/>
          </a:xfrm>
          <a:prstGeom prst="rect">
            <a:avLst/>
          </a:prstGeom>
          <a:noFill/>
        </p:spPr>
        <p:txBody>
          <a:bodyPr wrap="none" rtlCol="0">
            <a:spAutoFit/>
          </a:bodyPr>
          <a:lstStyle/>
          <a:p>
            <a:pPr>
              <a:defRPr/>
            </a:pPr>
            <a:r>
              <a:rPr lang="en-US" sz="2200" b="1" dirty="0" err="1">
                <a:solidFill>
                  <a:prstClr val="white"/>
                </a:solidFill>
              </a:rPr>
              <a:t>jeden</a:t>
            </a:r>
            <a:r>
              <a:rPr lang="en-US" sz="2200" b="1" dirty="0">
                <a:solidFill>
                  <a:prstClr val="white"/>
                </a:solidFill>
              </a:rPr>
              <a:t> Tag </a:t>
            </a:r>
            <a:r>
              <a:rPr lang="en-US" sz="2200" b="1" dirty="0" err="1">
                <a:solidFill>
                  <a:prstClr val="white"/>
                </a:solidFill>
              </a:rPr>
              <a:t>einen</a:t>
            </a:r>
            <a:br>
              <a:rPr lang="en-US" sz="2200" b="1" dirty="0">
                <a:solidFill>
                  <a:prstClr val="white"/>
                </a:solidFill>
              </a:rPr>
            </a:br>
            <a:r>
              <a:rPr lang="en-US" sz="2200" b="1" dirty="0" err="1">
                <a:solidFill>
                  <a:prstClr val="white"/>
                </a:solidFill>
              </a:rPr>
              <a:t>Rücksack</a:t>
            </a:r>
            <a:r>
              <a:rPr lang="en-US" sz="2200" b="1" dirty="0">
                <a:solidFill>
                  <a:prstClr val="white"/>
                </a:solidFill>
              </a:rPr>
              <a:t> </a:t>
            </a:r>
            <a:r>
              <a:rPr lang="en-US" sz="2200" b="1" dirty="0" err="1">
                <a:solidFill>
                  <a:prstClr val="white"/>
                </a:solidFill>
              </a:rPr>
              <a:t>tragen</a:t>
            </a:r>
            <a:endParaRPr lang="en-US" sz="2200" b="1" dirty="0">
              <a:solidFill>
                <a:prstClr val="white"/>
              </a:solidFill>
            </a:endParaRPr>
          </a:p>
        </p:txBody>
      </p:sp>
      <p:sp>
        <p:nvSpPr>
          <p:cNvPr id="31" name="TextBox 30">
            <a:extLst>
              <a:ext uri="{FF2B5EF4-FFF2-40B4-BE49-F238E27FC236}">
                <a16:creationId xmlns:a16="http://schemas.microsoft.com/office/drawing/2014/main" id="{7188B227-8EE5-DB4B-B3D5-93FFA29BF8CA}"/>
              </a:ext>
            </a:extLst>
          </p:cNvPr>
          <p:cNvSpPr txBox="1"/>
          <p:nvPr/>
        </p:nvSpPr>
        <p:spPr>
          <a:xfrm>
            <a:off x="825164" y="5475345"/>
            <a:ext cx="2145139" cy="430887"/>
          </a:xfrm>
          <a:prstGeom prst="rect">
            <a:avLst/>
          </a:prstGeom>
          <a:noFill/>
        </p:spPr>
        <p:txBody>
          <a:bodyPr wrap="none" rtlCol="0">
            <a:spAutoFit/>
          </a:bodyPr>
          <a:lstStyle/>
          <a:p>
            <a:pPr>
              <a:defRPr/>
            </a:pPr>
            <a:r>
              <a:rPr lang="en-US" sz="2200" b="1" dirty="0" err="1">
                <a:solidFill>
                  <a:prstClr val="white"/>
                </a:solidFill>
              </a:rPr>
              <a:t>Hunde</a:t>
            </a:r>
            <a:r>
              <a:rPr lang="en-US" sz="2200" b="1" dirty="0">
                <a:solidFill>
                  <a:prstClr val="white"/>
                </a:solidFill>
              </a:rPr>
              <a:t> </a:t>
            </a:r>
            <a:r>
              <a:rPr lang="en-US" sz="2200" b="1" dirty="0" err="1">
                <a:solidFill>
                  <a:prstClr val="white"/>
                </a:solidFill>
              </a:rPr>
              <a:t>mögen</a:t>
            </a:r>
            <a:endParaRPr lang="en-US" sz="2200" b="1" dirty="0">
              <a:solidFill>
                <a:prstClr val="white"/>
              </a:solidFill>
            </a:endParaRPr>
          </a:p>
        </p:txBody>
      </p:sp>
      <p:pic>
        <p:nvPicPr>
          <p:cNvPr id="33" name="Picture 32">
            <a:extLst>
              <a:ext uri="{FF2B5EF4-FFF2-40B4-BE49-F238E27FC236}">
                <a16:creationId xmlns:a16="http://schemas.microsoft.com/office/drawing/2014/main" id="{5B55618A-9766-654A-B931-884B437965B5}"/>
              </a:ext>
            </a:extLst>
          </p:cNvPr>
          <p:cNvPicPr>
            <a:picLocks noChangeAspect="1"/>
          </p:cNvPicPr>
          <p:nvPr/>
        </p:nvPicPr>
        <p:blipFill rotWithShape="1">
          <a:blip r:embed="rId17"/>
          <a:srcRect r="14185"/>
          <a:stretch/>
        </p:blipFill>
        <p:spPr>
          <a:xfrm>
            <a:off x="1706307" y="1015190"/>
            <a:ext cx="536515" cy="648000"/>
          </a:xfrm>
          <a:prstGeom prst="rect">
            <a:avLst/>
          </a:prstGeom>
        </p:spPr>
      </p:pic>
      <p:sp>
        <p:nvSpPr>
          <p:cNvPr id="37" name="Oval 36">
            <a:extLst>
              <a:ext uri="{FF2B5EF4-FFF2-40B4-BE49-F238E27FC236}">
                <a16:creationId xmlns:a16="http://schemas.microsoft.com/office/drawing/2014/main" id="{2356C282-428E-5C4D-A927-12E7E82BECC3}"/>
              </a:ext>
            </a:extLst>
          </p:cNvPr>
          <p:cNvSpPr/>
          <p:nvPr/>
        </p:nvSpPr>
        <p:spPr>
          <a:xfrm>
            <a:off x="4586060" y="901214"/>
            <a:ext cx="929899" cy="8214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pic>
        <p:nvPicPr>
          <p:cNvPr id="38" name="Picture 37">
            <a:extLst>
              <a:ext uri="{FF2B5EF4-FFF2-40B4-BE49-F238E27FC236}">
                <a16:creationId xmlns:a16="http://schemas.microsoft.com/office/drawing/2014/main" id="{DF2D5076-EF78-7649-AC3F-F1CEBBAA4BD0}"/>
              </a:ext>
            </a:extLst>
          </p:cNvPr>
          <p:cNvPicPr>
            <a:picLocks noChangeAspect="1"/>
          </p:cNvPicPr>
          <p:nvPr/>
        </p:nvPicPr>
        <p:blipFill>
          <a:blip r:embed="rId18"/>
          <a:stretch>
            <a:fillRect/>
          </a:stretch>
        </p:blipFill>
        <p:spPr>
          <a:xfrm>
            <a:off x="4704328" y="960522"/>
            <a:ext cx="596900" cy="716280"/>
          </a:xfrm>
          <a:prstGeom prst="rect">
            <a:avLst/>
          </a:prstGeom>
        </p:spPr>
      </p:pic>
      <p:sp>
        <p:nvSpPr>
          <p:cNvPr id="40" name="Oval 39">
            <a:extLst>
              <a:ext uri="{FF2B5EF4-FFF2-40B4-BE49-F238E27FC236}">
                <a16:creationId xmlns:a16="http://schemas.microsoft.com/office/drawing/2014/main" id="{D6B2F6B4-B246-0D4D-8B68-3706F49D701D}"/>
              </a:ext>
            </a:extLst>
          </p:cNvPr>
          <p:cNvSpPr/>
          <p:nvPr/>
        </p:nvSpPr>
        <p:spPr>
          <a:xfrm>
            <a:off x="7202325" y="896440"/>
            <a:ext cx="929899" cy="8214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41" name="Oval 40">
            <a:extLst>
              <a:ext uri="{FF2B5EF4-FFF2-40B4-BE49-F238E27FC236}">
                <a16:creationId xmlns:a16="http://schemas.microsoft.com/office/drawing/2014/main" id="{D84F5B4B-A493-8840-9F8B-498CF11B3646}"/>
              </a:ext>
            </a:extLst>
          </p:cNvPr>
          <p:cNvSpPr/>
          <p:nvPr/>
        </p:nvSpPr>
        <p:spPr>
          <a:xfrm>
            <a:off x="10008147" y="914588"/>
            <a:ext cx="929899" cy="8214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pic>
        <p:nvPicPr>
          <p:cNvPr id="45" name="Picture 44">
            <a:extLst>
              <a:ext uri="{FF2B5EF4-FFF2-40B4-BE49-F238E27FC236}">
                <a16:creationId xmlns:a16="http://schemas.microsoft.com/office/drawing/2014/main" id="{D10EAC88-A35B-2143-8865-AC3BF385CD32}"/>
              </a:ext>
            </a:extLst>
          </p:cNvPr>
          <p:cNvPicPr>
            <a:picLocks noChangeAspect="1"/>
          </p:cNvPicPr>
          <p:nvPr/>
        </p:nvPicPr>
        <p:blipFill>
          <a:blip r:embed="rId19"/>
          <a:stretch>
            <a:fillRect/>
          </a:stretch>
        </p:blipFill>
        <p:spPr>
          <a:xfrm>
            <a:off x="7362638" y="953202"/>
            <a:ext cx="631876" cy="723600"/>
          </a:xfrm>
          <a:prstGeom prst="rect">
            <a:avLst/>
          </a:prstGeom>
        </p:spPr>
      </p:pic>
      <p:pic>
        <p:nvPicPr>
          <p:cNvPr id="46" name="Picture 45">
            <a:extLst>
              <a:ext uri="{FF2B5EF4-FFF2-40B4-BE49-F238E27FC236}">
                <a16:creationId xmlns:a16="http://schemas.microsoft.com/office/drawing/2014/main" id="{484546C3-35F5-0449-9426-4B7CB84FCBBD}"/>
              </a:ext>
            </a:extLst>
          </p:cNvPr>
          <p:cNvPicPr>
            <a:picLocks noChangeAspect="1"/>
          </p:cNvPicPr>
          <p:nvPr/>
        </p:nvPicPr>
        <p:blipFill>
          <a:blip r:embed="rId20"/>
          <a:stretch>
            <a:fillRect/>
          </a:stretch>
        </p:blipFill>
        <p:spPr>
          <a:xfrm>
            <a:off x="10170103" y="980517"/>
            <a:ext cx="630232" cy="723600"/>
          </a:xfrm>
          <a:prstGeom prst="rect">
            <a:avLst/>
          </a:prstGeom>
        </p:spPr>
      </p:pic>
      <p:sp>
        <p:nvSpPr>
          <p:cNvPr id="2" name="TextBox 1"/>
          <p:cNvSpPr txBox="1"/>
          <p:nvPr/>
        </p:nvSpPr>
        <p:spPr>
          <a:xfrm>
            <a:off x="131669" y="207269"/>
            <a:ext cx="4111905" cy="523220"/>
          </a:xfrm>
          <a:prstGeom prst="rect">
            <a:avLst/>
          </a:prstGeom>
          <a:noFill/>
        </p:spPr>
        <p:txBody>
          <a:bodyPr wrap="square" rtlCol="0">
            <a:spAutoFit/>
          </a:bodyPr>
          <a:lstStyle/>
          <a:p>
            <a:r>
              <a:rPr lang="en-GB" sz="2800" b="1" dirty="0">
                <a:solidFill>
                  <a:schemeClr val="accent5">
                    <a:lumMod val="50000"/>
                  </a:schemeClr>
                </a:solidFill>
              </a:rPr>
              <a:t>Person A</a:t>
            </a:r>
          </a:p>
        </p:txBody>
      </p:sp>
      <p:graphicFrame>
        <p:nvGraphicFramePr>
          <p:cNvPr id="3" name="Table 2"/>
          <p:cNvGraphicFramePr>
            <a:graphicFrameLocks noGrp="1"/>
          </p:cNvGraphicFramePr>
          <p:nvPr/>
        </p:nvGraphicFramePr>
        <p:xfrm>
          <a:off x="3725927" y="1893349"/>
          <a:ext cx="7930363" cy="3725096"/>
        </p:xfrm>
        <a:graphic>
          <a:graphicData uri="http://schemas.openxmlformats.org/drawingml/2006/table">
            <a:tbl>
              <a:tblPr firstRow="1" bandRow="1">
                <a:tableStyleId>{5940675A-B579-460E-94D1-54222C63F5DA}</a:tableStyleId>
              </a:tblPr>
              <a:tblGrid>
                <a:gridCol w="2721295">
                  <a:extLst>
                    <a:ext uri="{9D8B030D-6E8A-4147-A177-3AD203B41FA5}">
                      <a16:colId xmlns:a16="http://schemas.microsoft.com/office/drawing/2014/main" val="20000"/>
                    </a:ext>
                  </a:extLst>
                </a:gridCol>
                <a:gridCol w="2572287">
                  <a:extLst>
                    <a:ext uri="{9D8B030D-6E8A-4147-A177-3AD203B41FA5}">
                      <a16:colId xmlns:a16="http://schemas.microsoft.com/office/drawing/2014/main" val="20001"/>
                    </a:ext>
                  </a:extLst>
                </a:gridCol>
                <a:gridCol w="2636781">
                  <a:extLst>
                    <a:ext uri="{9D8B030D-6E8A-4147-A177-3AD203B41FA5}">
                      <a16:colId xmlns:a16="http://schemas.microsoft.com/office/drawing/2014/main" val="20002"/>
                    </a:ext>
                  </a:extLst>
                </a:gridCol>
              </a:tblGrid>
              <a:tr h="465637">
                <a:tc>
                  <a:txBody>
                    <a:bodyPr/>
                    <a:lstStyle/>
                    <a:p>
                      <a:pPr algn="ctr"/>
                      <a:r>
                        <a:rPr lang="en-GB" sz="2000" dirty="0">
                          <a:solidFill>
                            <a:srgbClr val="115076"/>
                          </a:solidFill>
                        </a:rPr>
                        <a:t>Dieter</a:t>
                      </a: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r>
                        <a:rPr lang="en-GB" sz="2000" dirty="0">
                          <a:solidFill>
                            <a:srgbClr val="115076"/>
                          </a:solidFill>
                        </a:rPr>
                        <a:t>Claudia</a:t>
                      </a: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r>
                        <a:rPr lang="en-GB" sz="2000" dirty="0">
                          <a:solidFill>
                            <a:srgbClr val="115076"/>
                          </a:solidFill>
                        </a:rPr>
                        <a:t>Kurt</a:t>
                      </a: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465637">
                <a:tc>
                  <a:txBody>
                    <a:bodyPr/>
                    <a:lstStyle/>
                    <a:p>
                      <a:pPr algn="ctr"/>
                      <a:endParaRPr lang="en-GB" sz="2000" dirty="0"/>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000" dirty="0"/>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000"/>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465637">
                <a:tc>
                  <a:txBody>
                    <a:bodyPr/>
                    <a:lstStyle/>
                    <a:p>
                      <a:pPr algn="ctr"/>
                      <a:endParaRPr lang="en-GB" sz="2000" dirty="0"/>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000" dirty="0"/>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000" dirty="0"/>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465637">
                <a:tc>
                  <a:txBody>
                    <a:bodyPr/>
                    <a:lstStyle/>
                    <a:p>
                      <a:pPr algn="ctr"/>
                      <a:endParaRPr lang="en-GB" sz="2000"/>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000" dirty="0"/>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000" dirty="0"/>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465637">
                <a:tc>
                  <a:txBody>
                    <a:bodyPr/>
                    <a:lstStyle/>
                    <a:p>
                      <a:pPr algn="ctr"/>
                      <a:endParaRPr lang="en-GB" sz="2000"/>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000"/>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000" dirty="0"/>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465637">
                <a:tc>
                  <a:txBody>
                    <a:bodyPr/>
                    <a:lstStyle/>
                    <a:p>
                      <a:pPr algn="ctr"/>
                      <a:endParaRPr lang="en-GB" sz="2000"/>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000"/>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000" dirty="0"/>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5"/>
                  </a:ext>
                </a:extLst>
              </a:tr>
              <a:tr h="465637">
                <a:tc>
                  <a:txBody>
                    <a:bodyPr/>
                    <a:lstStyle/>
                    <a:p>
                      <a:pPr algn="ctr"/>
                      <a:endParaRPr lang="en-GB" sz="2000"/>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000"/>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000" dirty="0"/>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6"/>
                  </a:ext>
                </a:extLst>
              </a:tr>
              <a:tr h="465637">
                <a:tc>
                  <a:txBody>
                    <a:bodyPr/>
                    <a:lstStyle/>
                    <a:p>
                      <a:pPr algn="ctr"/>
                      <a:endParaRPr lang="en-GB" sz="2000"/>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000"/>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000" dirty="0"/>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9751447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1669" y="207269"/>
            <a:ext cx="4111905" cy="523220"/>
          </a:xfrm>
          <a:prstGeom prst="rect">
            <a:avLst/>
          </a:prstGeom>
          <a:noFill/>
        </p:spPr>
        <p:txBody>
          <a:bodyPr wrap="square" rtlCol="0">
            <a:spAutoFit/>
          </a:bodyPr>
          <a:lstStyle/>
          <a:p>
            <a:r>
              <a:rPr lang="en-GB" sz="2800" b="1" dirty="0">
                <a:solidFill>
                  <a:schemeClr val="accent5">
                    <a:lumMod val="50000"/>
                  </a:schemeClr>
                </a:solidFill>
              </a:rPr>
              <a:t>Person B</a:t>
            </a:r>
          </a:p>
        </p:txBody>
      </p:sp>
      <p:graphicFrame>
        <p:nvGraphicFramePr>
          <p:cNvPr id="3" name="Table 2"/>
          <p:cNvGraphicFramePr>
            <a:graphicFrameLocks noGrp="1"/>
          </p:cNvGraphicFramePr>
          <p:nvPr/>
        </p:nvGraphicFramePr>
        <p:xfrm>
          <a:off x="3725927" y="1893349"/>
          <a:ext cx="7930363" cy="3725096"/>
        </p:xfrm>
        <a:graphic>
          <a:graphicData uri="http://schemas.openxmlformats.org/drawingml/2006/table">
            <a:tbl>
              <a:tblPr firstRow="1" bandRow="1">
                <a:tableStyleId>{5940675A-B579-460E-94D1-54222C63F5DA}</a:tableStyleId>
              </a:tblPr>
              <a:tblGrid>
                <a:gridCol w="2721295">
                  <a:extLst>
                    <a:ext uri="{9D8B030D-6E8A-4147-A177-3AD203B41FA5}">
                      <a16:colId xmlns:a16="http://schemas.microsoft.com/office/drawing/2014/main" val="20000"/>
                    </a:ext>
                  </a:extLst>
                </a:gridCol>
                <a:gridCol w="2572287">
                  <a:extLst>
                    <a:ext uri="{9D8B030D-6E8A-4147-A177-3AD203B41FA5}">
                      <a16:colId xmlns:a16="http://schemas.microsoft.com/office/drawing/2014/main" val="20001"/>
                    </a:ext>
                  </a:extLst>
                </a:gridCol>
                <a:gridCol w="2636781">
                  <a:extLst>
                    <a:ext uri="{9D8B030D-6E8A-4147-A177-3AD203B41FA5}">
                      <a16:colId xmlns:a16="http://schemas.microsoft.com/office/drawing/2014/main" val="20002"/>
                    </a:ext>
                  </a:extLst>
                </a:gridCol>
              </a:tblGrid>
              <a:tr h="465637">
                <a:tc>
                  <a:txBody>
                    <a:bodyPr/>
                    <a:lstStyle/>
                    <a:p>
                      <a:pPr algn="ctr"/>
                      <a:r>
                        <a:rPr lang="en-GB" sz="2000" dirty="0">
                          <a:solidFill>
                            <a:srgbClr val="115076"/>
                          </a:solidFill>
                        </a:rPr>
                        <a:t>Frieda</a:t>
                      </a: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r>
                        <a:rPr lang="en-GB" sz="2000" dirty="0">
                          <a:solidFill>
                            <a:srgbClr val="115076"/>
                          </a:solidFill>
                        </a:rPr>
                        <a:t>Ulrike</a:t>
                      </a: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r>
                        <a:rPr lang="en-GB" sz="2000" dirty="0">
                          <a:solidFill>
                            <a:srgbClr val="115076"/>
                          </a:solidFill>
                        </a:rPr>
                        <a:t>August</a:t>
                      </a: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465637">
                <a:tc>
                  <a:txBody>
                    <a:bodyPr/>
                    <a:lstStyle/>
                    <a:p>
                      <a:pPr algn="ctr"/>
                      <a:endParaRPr lang="en-GB" sz="2000" dirty="0"/>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000" dirty="0"/>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000"/>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465637">
                <a:tc>
                  <a:txBody>
                    <a:bodyPr/>
                    <a:lstStyle/>
                    <a:p>
                      <a:pPr algn="ctr"/>
                      <a:endParaRPr lang="en-GB" sz="2000" dirty="0"/>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000" dirty="0"/>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000" dirty="0"/>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465637">
                <a:tc>
                  <a:txBody>
                    <a:bodyPr/>
                    <a:lstStyle/>
                    <a:p>
                      <a:pPr algn="ctr"/>
                      <a:endParaRPr lang="en-GB" sz="2000"/>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000" dirty="0"/>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000" dirty="0"/>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465637">
                <a:tc>
                  <a:txBody>
                    <a:bodyPr/>
                    <a:lstStyle/>
                    <a:p>
                      <a:pPr algn="ctr"/>
                      <a:endParaRPr lang="en-GB" sz="2000"/>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000"/>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000" dirty="0"/>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465637">
                <a:tc>
                  <a:txBody>
                    <a:bodyPr/>
                    <a:lstStyle/>
                    <a:p>
                      <a:pPr algn="ctr"/>
                      <a:endParaRPr lang="en-GB" sz="2000"/>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000"/>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000" dirty="0"/>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5"/>
                  </a:ext>
                </a:extLst>
              </a:tr>
              <a:tr h="465637">
                <a:tc>
                  <a:txBody>
                    <a:bodyPr/>
                    <a:lstStyle/>
                    <a:p>
                      <a:pPr algn="ctr"/>
                      <a:endParaRPr lang="en-GB" sz="2000"/>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000"/>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000" dirty="0"/>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6"/>
                  </a:ext>
                </a:extLst>
              </a:tr>
              <a:tr h="465637">
                <a:tc>
                  <a:txBody>
                    <a:bodyPr/>
                    <a:lstStyle/>
                    <a:p>
                      <a:pPr algn="ctr"/>
                      <a:endParaRPr lang="en-GB" sz="2000"/>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000"/>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000" dirty="0"/>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grpSp>
        <p:nvGrpSpPr>
          <p:cNvPr id="49" name="Group 48">
            <a:extLst>
              <a:ext uri="{FF2B5EF4-FFF2-40B4-BE49-F238E27FC236}">
                <a16:creationId xmlns:a16="http://schemas.microsoft.com/office/drawing/2014/main" id="{F08778E0-241F-3346-B6C9-F4D09C7DF458}"/>
              </a:ext>
            </a:extLst>
          </p:cNvPr>
          <p:cNvGrpSpPr/>
          <p:nvPr/>
        </p:nvGrpSpPr>
        <p:grpSpPr>
          <a:xfrm>
            <a:off x="262289" y="730489"/>
            <a:ext cx="3382062" cy="5578507"/>
            <a:chOff x="4711485" y="356459"/>
            <a:chExt cx="3382062" cy="5822996"/>
          </a:xfrm>
        </p:grpSpPr>
        <p:sp>
          <p:nvSpPr>
            <p:cNvPr id="50" name="Rounded Rectangle 49">
              <a:extLst>
                <a:ext uri="{FF2B5EF4-FFF2-40B4-BE49-F238E27FC236}">
                  <a16:creationId xmlns:a16="http://schemas.microsoft.com/office/drawing/2014/main" id="{C4DDB314-1583-4041-844A-D2206E553E3D}"/>
                </a:ext>
              </a:extLst>
            </p:cNvPr>
            <p:cNvSpPr/>
            <p:nvPr/>
          </p:nvSpPr>
          <p:spPr>
            <a:xfrm>
              <a:off x="4711485" y="356459"/>
              <a:ext cx="3328110" cy="5812771"/>
            </a:xfrm>
            <a:prstGeom prst="roundRect">
              <a:avLst/>
            </a:prstGeom>
            <a:gradFill flip="none" rotWithShape="1">
              <a:gsLst>
                <a:gs pos="34000">
                  <a:srgbClr val="6F784E"/>
                </a:gs>
                <a:gs pos="6000">
                  <a:schemeClr val="bg1">
                    <a:lumMod val="50000"/>
                  </a:schemeClr>
                </a:gs>
                <a:gs pos="70000">
                  <a:schemeClr val="bg1">
                    <a:lumMod val="75000"/>
                  </a:schemeClr>
                </a:gs>
                <a:gs pos="83000">
                  <a:schemeClr val="bg1">
                    <a:lumMod val="85000"/>
                  </a:schemeClr>
                </a:gs>
                <a:gs pos="100000">
                  <a:schemeClr val="bg1">
                    <a:lumMod val="65000"/>
                  </a:schemeClr>
                </a:gs>
              </a:gsLst>
              <a:lin ang="2700000" scaled="1"/>
              <a:tileRect/>
            </a:gra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endParaRPr>
            </a:p>
          </p:txBody>
        </p:sp>
        <p:sp>
          <p:nvSpPr>
            <p:cNvPr id="51" name="Oval 50">
              <a:extLst>
                <a:ext uri="{FF2B5EF4-FFF2-40B4-BE49-F238E27FC236}">
                  <a16:creationId xmlns:a16="http://schemas.microsoft.com/office/drawing/2014/main" id="{817F19BB-CCDB-EB49-93B8-955E99A4C2CA}"/>
                </a:ext>
              </a:extLst>
            </p:cNvPr>
            <p:cNvSpPr/>
            <p:nvPr/>
          </p:nvSpPr>
          <p:spPr>
            <a:xfrm>
              <a:off x="5958822" y="557939"/>
              <a:ext cx="929899" cy="8214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52" name="TextBox 51">
              <a:extLst>
                <a:ext uri="{FF2B5EF4-FFF2-40B4-BE49-F238E27FC236}">
                  <a16:creationId xmlns:a16="http://schemas.microsoft.com/office/drawing/2014/main" id="{0A2881F8-5F64-B047-A7CE-D694AE29ECA5}"/>
                </a:ext>
              </a:extLst>
            </p:cNvPr>
            <p:cNvSpPr txBox="1"/>
            <p:nvPr/>
          </p:nvSpPr>
          <p:spPr>
            <a:xfrm>
              <a:off x="6077090" y="1414044"/>
              <a:ext cx="646331" cy="400110"/>
            </a:xfrm>
            <a:prstGeom prst="rect">
              <a:avLst/>
            </a:prstGeom>
            <a:noFill/>
          </p:spPr>
          <p:txBody>
            <a:bodyPr wrap="none" rtlCol="0">
              <a:spAutoFit/>
            </a:bodyPr>
            <a:lstStyle/>
            <a:p>
              <a:pPr>
                <a:defRPr/>
              </a:pPr>
              <a:r>
                <a:rPr lang="en-US" sz="2000" b="1" dirty="0">
                  <a:solidFill>
                    <a:srgbClr val="4472C4">
                      <a:lumMod val="50000"/>
                    </a:srgbClr>
                  </a:solidFill>
                </a:rPr>
                <a:t>Mia</a:t>
              </a:r>
            </a:p>
          </p:txBody>
        </p:sp>
        <p:pic>
          <p:nvPicPr>
            <p:cNvPr id="53" name="Graphic 8" descr="Paw prints">
              <a:extLst>
                <a:ext uri="{FF2B5EF4-FFF2-40B4-BE49-F238E27FC236}">
                  <a16:creationId xmlns:a16="http://schemas.microsoft.com/office/drawing/2014/main" id="{B9869917-EDF7-CA48-A198-4D022772432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42850" y="5693074"/>
              <a:ext cx="360000" cy="360000"/>
            </a:xfrm>
            <a:prstGeom prst="rect">
              <a:avLst/>
            </a:prstGeom>
          </p:spPr>
        </p:pic>
        <p:pic>
          <p:nvPicPr>
            <p:cNvPr id="54" name="Graphic 10" descr="Music notes">
              <a:extLst>
                <a:ext uri="{FF2B5EF4-FFF2-40B4-BE49-F238E27FC236}">
                  <a16:creationId xmlns:a16="http://schemas.microsoft.com/office/drawing/2014/main" id="{E6D71E85-D3E9-3940-BC39-EF714113817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882818" y="1850893"/>
              <a:ext cx="360000" cy="360000"/>
            </a:xfrm>
            <a:prstGeom prst="rect">
              <a:avLst/>
            </a:prstGeom>
          </p:spPr>
        </p:pic>
        <p:pic>
          <p:nvPicPr>
            <p:cNvPr id="55" name="Graphic 12" descr="Suitcase">
              <a:extLst>
                <a:ext uri="{FF2B5EF4-FFF2-40B4-BE49-F238E27FC236}">
                  <a16:creationId xmlns:a16="http://schemas.microsoft.com/office/drawing/2014/main" id="{626B907D-0761-284F-BE55-3C32A6D2E1C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813522" y="5115162"/>
              <a:ext cx="360000" cy="360000"/>
            </a:xfrm>
            <a:prstGeom prst="rect">
              <a:avLst/>
            </a:prstGeom>
          </p:spPr>
        </p:pic>
        <p:pic>
          <p:nvPicPr>
            <p:cNvPr id="56" name="Graphic 14" descr="Books">
              <a:extLst>
                <a:ext uri="{FF2B5EF4-FFF2-40B4-BE49-F238E27FC236}">
                  <a16:creationId xmlns:a16="http://schemas.microsoft.com/office/drawing/2014/main" id="{DCED3874-86FC-524B-89FB-D8BED4FBF6DD}"/>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813522" y="3964185"/>
              <a:ext cx="360000" cy="360000"/>
            </a:xfrm>
            <a:prstGeom prst="rect">
              <a:avLst/>
            </a:prstGeom>
          </p:spPr>
        </p:pic>
        <p:pic>
          <p:nvPicPr>
            <p:cNvPr id="57" name="Graphic 16" descr="Fork and knife">
              <a:extLst>
                <a:ext uri="{FF2B5EF4-FFF2-40B4-BE49-F238E27FC236}">
                  <a16:creationId xmlns:a16="http://schemas.microsoft.com/office/drawing/2014/main" id="{3BBFE952-9D10-3645-A376-CFB128B897EE}"/>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859592" y="2336127"/>
              <a:ext cx="360000" cy="360000"/>
            </a:xfrm>
            <a:prstGeom prst="rect">
              <a:avLst/>
            </a:prstGeom>
          </p:spPr>
        </p:pic>
        <p:pic>
          <p:nvPicPr>
            <p:cNvPr id="58" name="Graphic 18" descr="Sport balls">
              <a:extLst>
                <a:ext uri="{FF2B5EF4-FFF2-40B4-BE49-F238E27FC236}">
                  <a16:creationId xmlns:a16="http://schemas.microsoft.com/office/drawing/2014/main" id="{691E7E31-6CD9-524E-B35D-7FAEB8DBD1F2}"/>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855882" y="2933106"/>
              <a:ext cx="360000" cy="360000"/>
            </a:xfrm>
            <a:prstGeom prst="rect">
              <a:avLst/>
            </a:prstGeom>
          </p:spPr>
        </p:pic>
        <p:pic>
          <p:nvPicPr>
            <p:cNvPr id="59" name="Graphic 22" descr="Speech">
              <a:extLst>
                <a:ext uri="{FF2B5EF4-FFF2-40B4-BE49-F238E27FC236}">
                  <a16:creationId xmlns:a16="http://schemas.microsoft.com/office/drawing/2014/main" id="{2014F1A2-BA06-614B-8FF3-EF5750007BF9}"/>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813522" y="4534246"/>
              <a:ext cx="360000" cy="360000"/>
            </a:xfrm>
            <a:prstGeom prst="rect">
              <a:avLst/>
            </a:prstGeom>
          </p:spPr>
        </p:pic>
        <p:sp>
          <p:nvSpPr>
            <p:cNvPr id="60" name="Oval 59">
              <a:extLst>
                <a:ext uri="{FF2B5EF4-FFF2-40B4-BE49-F238E27FC236}">
                  <a16:creationId xmlns:a16="http://schemas.microsoft.com/office/drawing/2014/main" id="{65E290A3-74DD-494B-A9E6-C3C13C3B7949}"/>
                </a:ext>
              </a:extLst>
            </p:cNvPr>
            <p:cNvSpPr/>
            <p:nvPr/>
          </p:nvSpPr>
          <p:spPr>
            <a:xfrm>
              <a:off x="4959350" y="557939"/>
              <a:ext cx="127000" cy="12786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61" name="TextBox 60">
              <a:extLst>
                <a:ext uri="{FF2B5EF4-FFF2-40B4-BE49-F238E27FC236}">
                  <a16:creationId xmlns:a16="http://schemas.microsoft.com/office/drawing/2014/main" id="{97FDF0E2-CBC2-FF46-AD53-C87F6B418C38}"/>
                </a:ext>
              </a:extLst>
            </p:cNvPr>
            <p:cNvSpPr txBox="1"/>
            <p:nvPr/>
          </p:nvSpPr>
          <p:spPr>
            <a:xfrm>
              <a:off x="5284810" y="1834603"/>
              <a:ext cx="2308645" cy="417646"/>
            </a:xfrm>
            <a:prstGeom prst="rect">
              <a:avLst/>
            </a:prstGeom>
            <a:noFill/>
          </p:spPr>
          <p:txBody>
            <a:bodyPr wrap="none" rtlCol="0">
              <a:spAutoFit/>
            </a:bodyPr>
            <a:lstStyle/>
            <a:p>
              <a:pPr>
                <a:defRPr/>
              </a:pPr>
              <a:r>
                <a:rPr lang="en-US" sz="2000" b="1" dirty="0" err="1">
                  <a:solidFill>
                    <a:prstClr val="white"/>
                  </a:solidFill>
                </a:rPr>
                <a:t>Klarinette</a:t>
              </a:r>
              <a:r>
                <a:rPr lang="en-US" sz="2000" b="1" dirty="0">
                  <a:solidFill>
                    <a:prstClr val="white"/>
                  </a:solidFill>
                </a:rPr>
                <a:t> </a:t>
              </a:r>
              <a:r>
                <a:rPr lang="en-US" sz="2000" b="1" dirty="0" err="1">
                  <a:solidFill>
                    <a:prstClr val="white"/>
                  </a:solidFill>
                </a:rPr>
                <a:t>spielen</a:t>
              </a:r>
              <a:endParaRPr lang="en-US" sz="2000" b="1" dirty="0">
                <a:solidFill>
                  <a:prstClr val="white"/>
                </a:solidFill>
              </a:endParaRPr>
            </a:p>
          </p:txBody>
        </p:sp>
        <p:sp>
          <p:nvSpPr>
            <p:cNvPr id="62" name="TextBox 61">
              <a:extLst>
                <a:ext uri="{FF2B5EF4-FFF2-40B4-BE49-F238E27FC236}">
                  <a16:creationId xmlns:a16="http://schemas.microsoft.com/office/drawing/2014/main" id="{5BD0F2AE-4F5E-4140-84BB-F6C6F993374D}"/>
                </a:ext>
              </a:extLst>
            </p:cNvPr>
            <p:cNvSpPr txBox="1"/>
            <p:nvPr/>
          </p:nvSpPr>
          <p:spPr>
            <a:xfrm>
              <a:off x="5306687" y="2349789"/>
              <a:ext cx="2395207" cy="417646"/>
            </a:xfrm>
            <a:prstGeom prst="rect">
              <a:avLst/>
            </a:prstGeom>
            <a:noFill/>
          </p:spPr>
          <p:txBody>
            <a:bodyPr wrap="none" rtlCol="0">
              <a:spAutoFit/>
            </a:bodyPr>
            <a:lstStyle/>
            <a:p>
              <a:pPr>
                <a:defRPr/>
              </a:pPr>
              <a:r>
                <a:rPr lang="en-US" sz="2000" b="1" dirty="0">
                  <a:solidFill>
                    <a:prstClr val="white"/>
                  </a:solidFill>
                </a:rPr>
                <a:t>oft </a:t>
              </a:r>
              <a:r>
                <a:rPr lang="en-US" sz="2000" b="1" dirty="0" err="1">
                  <a:solidFill>
                    <a:prstClr val="white"/>
                  </a:solidFill>
                </a:rPr>
                <a:t>Gemüse</a:t>
              </a:r>
              <a:r>
                <a:rPr lang="en-US" sz="2000" b="1" dirty="0">
                  <a:solidFill>
                    <a:prstClr val="white"/>
                  </a:solidFill>
                </a:rPr>
                <a:t> </a:t>
              </a:r>
              <a:r>
                <a:rPr lang="en-US" sz="2000" b="1" dirty="0" err="1">
                  <a:solidFill>
                    <a:prstClr val="white"/>
                  </a:solidFill>
                </a:rPr>
                <a:t>essen</a:t>
              </a:r>
              <a:endParaRPr lang="en-US" sz="2000" b="1" dirty="0">
                <a:solidFill>
                  <a:prstClr val="white"/>
                </a:solidFill>
              </a:endParaRPr>
            </a:p>
          </p:txBody>
        </p:sp>
        <p:sp>
          <p:nvSpPr>
            <p:cNvPr id="63" name="TextBox 62">
              <a:extLst>
                <a:ext uri="{FF2B5EF4-FFF2-40B4-BE49-F238E27FC236}">
                  <a16:creationId xmlns:a16="http://schemas.microsoft.com/office/drawing/2014/main" id="{FD65DC34-D1DE-AD4A-B355-7BD9F27659B8}"/>
                </a:ext>
              </a:extLst>
            </p:cNvPr>
            <p:cNvSpPr txBox="1"/>
            <p:nvPr/>
          </p:nvSpPr>
          <p:spPr>
            <a:xfrm>
              <a:off x="5295986" y="2808987"/>
              <a:ext cx="2797561" cy="1060176"/>
            </a:xfrm>
            <a:prstGeom prst="rect">
              <a:avLst/>
            </a:prstGeom>
            <a:noFill/>
          </p:spPr>
          <p:txBody>
            <a:bodyPr wrap="none" rtlCol="0">
              <a:spAutoFit/>
            </a:bodyPr>
            <a:lstStyle/>
            <a:p>
              <a:pPr>
                <a:defRPr/>
              </a:pPr>
              <a:r>
                <a:rPr lang="en-US" sz="2000" b="1" dirty="0">
                  <a:solidFill>
                    <a:prstClr val="white"/>
                  </a:solidFill>
                </a:rPr>
                <a:t>Skateboard </a:t>
              </a:r>
              <a:r>
                <a:rPr lang="en-US" sz="2000" b="1" dirty="0" err="1">
                  <a:solidFill>
                    <a:prstClr val="white"/>
                  </a:solidFill>
                </a:rPr>
                <a:t>fahren</a:t>
              </a:r>
              <a:r>
                <a:rPr lang="en-US" sz="2000" b="1" dirty="0">
                  <a:solidFill>
                    <a:prstClr val="white"/>
                  </a:solidFill>
                </a:rPr>
                <a:t> + </a:t>
              </a:r>
            </a:p>
            <a:p>
              <a:pPr>
                <a:defRPr/>
              </a:pPr>
              <a:r>
                <a:rPr lang="en-US" sz="2000" b="1" dirty="0" err="1">
                  <a:solidFill>
                    <a:prstClr val="white"/>
                  </a:solidFill>
                </a:rPr>
                <a:t>einmal</a:t>
              </a:r>
              <a:r>
                <a:rPr lang="en-US" sz="2000" b="1" dirty="0">
                  <a:solidFill>
                    <a:prstClr val="white"/>
                  </a:solidFill>
                </a:rPr>
                <a:t> die </a:t>
              </a:r>
              <a:r>
                <a:rPr lang="en-US" sz="2000" b="1" dirty="0" err="1">
                  <a:solidFill>
                    <a:prstClr val="white"/>
                  </a:solidFill>
                </a:rPr>
                <a:t>Woche</a:t>
              </a:r>
              <a:endParaRPr lang="en-US" sz="2000" b="1" dirty="0">
                <a:solidFill>
                  <a:prstClr val="white"/>
                </a:solidFill>
              </a:endParaRPr>
            </a:p>
            <a:p>
              <a:pPr>
                <a:defRPr/>
              </a:pPr>
              <a:r>
                <a:rPr lang="en-US" sz="2000" b="1" dirty="0" err="1">
                  <a:solidFill>
                    <a:prstClr val="white"/>
                  </a:solidFill>
                </a:rPr>
                <a:t>schwimmen</a:t>
              </a:r>
              <a:endParaRPr lang="en-US" sz="2000" b="1" dirty="0">
                <a:solidFill>
                  <a:prstClr val="white"/>
                </a:solidFill>
              </a:endParaRPr>
            </a:p>
          </p:txBody>
        </p:sp>
        <p:sp>
          <p:nvSpPr>
            <p:cNvPr id="64" name="TextBox 63">
              <a:extLst>
                <a:ext uri="{FF2B5EF4-FFF2-40B4-BE49-F238E27FC236}">
                  <a16:creationId xmlns:a16="http://schemas.microsoft.com/office/drawing/2014/main" id="{7490374A-85BB-734D-8143-7081131811A6}"/>
                </a:ext>
              </a:extLst>
            </p:cNvPr>
            <p:cNvSpPr txBox="1"/>
            <p:nvPr/>
          </p:nvSpPr>
          <p:spPr>
            <a:xfrm>
              <a:off x="5284810" y="3900836"/>
              <a:ext cx="1776448" cy="417646"/>
            </a:xfrm>
            <a:prstGeom prst="rect">
              <a:avLst/>
            </a:prstGeom>
            <a:noFill/>
          </p:spPr>
          <p:txBody>
            <a:bodyPr wrap="none" rtlCol="0">
              <a:spAutoFit/>
            </a:bodyPr>
            <a:lstStyle/>
            <a:p>
              <a:pPr>
                <a:defRPr/>
              </a:pPr>
              <a:r>
                <a:rPr lang="en-US" sz="2000" b="1" dirty="0" err="1">
                  <a:solidFill>
                    <a:prstClr val="white"/>
                  </a:solidFill>
                </a:rPr>
                <a:t>Bücher</a:t>
              </a:r>
              <a:r>
                <a:rPr lang="en-US" sz="2000" b="1" dirty="0">
                  <a:solidFill>
                    <a:prstClr val="white"/>
                  </a:solidFill>
                </a:rPr>
                <a:t> </a:t>
              </a:r>
              <a:r>
                <a:rPr lang="en-US" sz="2000" b="1" dirty="0" err="1">
                  <a:solidFill>
                    <a:prstClr val="white"/>
                  </a:solidFill>
                </a:rPr>
                <a:t>lesen</a:t>
              </a:r>
              <a:endParaRPr lang="en-US" sz="2000" b="1" dirty="0">
                <a:solidFill>
                  <a:prstClr val="white"/>
                </a:solidFill>
              </a:endParaRPr>
            </a:p>
          </p:txBody>
        </p:sp>
        <p:sp>
          <p:nvSpPr>
            <p:cNvPr id="65" name="TextBox 64">
              <a:extLst>
                <a:ext uri="{FF2B5EF4-FFF2-40B4-BE49-F238E27FC236}">
                  <a16:creationId xmlns:a16="http://schemas.microsoft.com/office/drawing/2014/main" id="{D8E98CB3-6820-E54F-8968-A3C00DF95516}"/>
                </a:ext>
              </a:extLst>
            </p:cNvPr>
            <p:cNvSpPr txBox="1"/>
            <p:nvPr/>
          </p:nvSpPr>
          <p:spPr>
            <a:xfrm>
              <a:off x="5303243" y="4296237"/>
              <a:ext cx="1810111" cy="738910"/>
            </a:xfrm>
            <a:prstGeom prst="rect">
              <a:avLst/>
            </a:prstGeom>
            <a:noFill/>
          </p:spPr>
          <p:txBody>
            <a:bodyPr wrap="none" rtlCol="0">
              <a:spAutoFit/>
            </a:bodyPr>
            <a:lstStyle/>
            <a:p>
              <a:pPr>
                <a:defRPr/>
              </a:pPr>
              <a:r>
                <a:rPr lang="en-US" sz="2000" b="1" dirty="0">
                  <a:solidFill>
                    <a:prstClr val="white"/>
                  </a:solidFill>
                </a:rPr>
                <a:t>Deutsch und </a:t>
              </a:r>
            </a:p>
            <a:p>
              <a:pPr>
                <a:defRPr/>
              </a:pPr>
              <a:r>
                <a:rPr lang="en-US" sz="2000" b="1" dirty="0" err="1">
                  <a:solidFill>
                    <a:prstClr val="white"/>
                  </a:solidFill>
                </a:rPr>
                <a:t>Chinesisch</a:t>
              </a:r>
              <a:endParaRPr lang="en-US" sz="2000" b="1" dirty="0">
                <a:solidFill>
                  <a:prstClr val="white"/>
                </a:solidFill>
              </a:endParaRPr>
            </a:p>
          </p:txBody>
        </p:sp>
        <p:sp>
          <p:nvSpPr>
            <p:cNvPr id="66" name="TextBox 65">
              <a:extLst>
                <a:ext uri="{FF2B5EF4-FFF2-40B4-BE49-F238E27FC236}">
                  <a16:creationId xmlns:a16="http://schemas.microsoft.com/office/drawing/2014/main" id="{B0300164-349F-204C-8F9E-818F99BD7232}"/>
                </a:ext>
              </a:extLst>
            </p:cNvPr>
            <p:cNvSpPr txBox="1"/>
            <p:nvPr/>
          </p:nvSpPr>
          <p:spPr>
            <a:xfrm>
              <a:off x="5303243" y="5045144"/>
              <a:ext cx="2036135" cy="738910"/>
            </a:xfrm>
            <a:prstGeom prst="rect">
              <a:avLst/>
            </a:prstGeom>
            <a:noFill/>
          </p:spPr>
          <p:txBody>
            <a:bodyPr wrap="none" rtlCol="0">
              <a:spAutoFit/>
            </a:bodyPr>
            <a:lstStyle/>
            <a:p>
              <a:pPr>
                <a:defRPr/>
              </a:pPr>
              <a:r>
                <a:rPr lang="en-US" sz="2000" b="1" dirty="0" err="1">
                  <a:solidFill>
                    <a:prstClr val="white"/>
                  </a:solidFill>
                </a:rPr>
                <a:t>jeden</a:t>
              </a:r>
              <a:r>
                <a:rPr lang="en-US" sz="2000" b="1" dirty="0">
                  <a:solidFill>
                    <a:prstClr val="white"/>
                  </a:solidFill>
                </a:rPr>
                <a:t> Tag </a:t>
              </a:r>
              <a:r>
                <a:rPr lang="en-US" sz="2000" b="1" dirty="0" err="1">
                  <a:solidFill>
                    <a:prstClr val="white"/>
                  </a:solidFill>
                </a:rPr>
                <a:t>eine</a:t>
              </a:r>
              <a:br>
                <a:rPr lang="en-US" sz="2000" b="1" dirty="0">
                  <a:solidFill>
                    <a:prstClr val="white"/>
                  </a:solidFill>
                </a:rPr>
              </a:br>
              <a:r>
                <a:rPr lang="en-US" sz="2000" b="1" dirty="0" err="1">
                  <a:solidFill>
                    <a:prstClr val="white"/>
                  </a:solidFill>
                </a:rPr>
                <a:t>Tasche</a:t>
              </a:r>
              <a:r>
                <a:rPr lang="en-US" sz="2000" b="1" dirty="0">
                  <a:solidFill>
                    <a:prstClr val="white"/>
                  </a:solidFill>
                </a:rPr>
                <a:t> </a:t>
              </a:r>
              <a:r>
                <a:rPr lang="en-US" sz="2000" b="1" dirty="0" err="1">
                  <a:solidFill>
                    <a:prstClr val="white"/>
                  </a:solidFill>
                </a:rPr>
                <a:t>tragen</a:t>
              </a:r>
              <a:endParaRPr lang="en-US" sz="2000" b="1" dirty="0">
                <a:solidFill>
                  <a:prstClr val="white"/>
                </a:solidFill>
              </a:endParaRPr>
            </a:p>
          </p:txBody>
        </p:sp>
        <p:sp>
          <p:nvSpPr>
            <p:cNvPr id="67" name="TextBox 66">
              <a:extLst>
                <a:ext uri="{FF2B5EF4-FFF2-40B4-BE49-F238E27FC236}">
                  <a16:creationId xmlns:a16="http://schemas.microsoft.com/office/drawing/2014/main" id="{7188B227-8EE5-DB4B-B3D5-93FFA29BF8CA}"/>
                </a:ext>
              </a:extLst>
            </p:cNvPr>
            <p:cNvSpPr txBox="1"/>
            <p:nvPr/>
          </p:nvSpPr>
          <p:spPr>
            <a:xfrm>
              <a:off x="5303243" y="5761809"/>
              <a:ext cx="1989647" cy="417646"/>
            </a:xfrm>
            <a:prstGeom prst="rect">
              <a:avLst/>
            </a:prstGeom>
            <a:noFill/>
          </p:spPr>
          <p:txBody>
            <a:bodyPr wrap="none" rtlCol="0">
              <a:spAutoFit/>
            </a:bodyPr>
            <a:lstStyle/>
            <a:p>
              <a:pPr>
                <a:defRPr/>
              </a:pPr>
              <a:r>
                <a:rPr lang="en-US" sz="2000" b="1" dirty="0" err="1">
                  <a:solidFill>
                    <a:prstClr val="white"/>
                  </a:solidFill>
                </a:rPr>
                <a:t>Katzen</a:t>
              </a:r>
              <a:r>
                <a:rPr lang="en-US" sz="2000" b="1" dirty="0">
                  <a:solidFill>
                    <a:prstClr val="white"/>
                  </a:solidFill>
                </a:rPr>
                <a:t> </a:t>
              </a:r>
              <a:r>
                <a:rPr lang="en-US" sz="2000" b="1" dirty="0" err="1">
                  <a:solidFill>
                    <a:prstClr val="white"/>
                  </a:solidFill>
                </a:rPr>
                <a:t>mögen</a:t>
              </a:r>
              <a:endParaRPr lang="en-US" sz="2000" b="1" dirty="0">
                <a:solidFill>
                  <a:prstClr val="white"/>
                </a:solidFill>
              </a:endParaRPr>
            </a:p>
          </p:txBody>
        </p:sp>
      </p:grpSp>
      <p:pic>
        <p:nvPicPr>
          <p:cNvPr id="68" name="Picture 67" descr="A close up of a logo&#10;&#10;Description automatically generated">
            <a:extLst>
              <a:ext uri="{FF2B5EF4-FFF2-40B4-BE49-F238E27FC236}">
                <a16:creationId xmlns:a16="http://schemas.microsoft.com/office/drawing/2014/main" id="{AFE7C1D8-ED3C-8241-9FD8-F41E1D9E028B}"/>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r="46727"/>
          <a:stretch/>
        </p:blipFill>
        <p:spPr>
          <a:xfrm flipH="1">
            <a:off x="1725056" y="995899"/>
            <a:ext cx="499035" cy="693218"/>
          </a:xfrm>
          <a:prstGeom prst="ellipse">
            <a:avLst/>
          </a:prstGeom>
        </p:spPr>
      </p:pic>
      <p:sp>
        <p:nvSpPr>
          <p:cNvPr id="69" name="Oval 68">
            <a:extLst>
              <a:ext uri="{FF2B5EF4-FFF2-40B4-BE49-F238E27FC236}">
                <a16:creationId xmlns:a16="http://schemas.microsoft.com/office/drawing/2014/main" id="{07EB6ED2-8442-A645-88AE-A2BE4DCAA494}"/>
              </a:ext>
            </a:extLst>
          </p:cNvPr>
          <p:cNvSpPr/>
          <p:nvPr/>
        </p:nvSpPr>
        <p:spPr>
          <a:xfrm>
            <a:off x="4691952" y="897885"/>
            <a:ext cx="929899" cy="8214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71" name="Oval 70">
            <a:extLst>
              <a:ext uri="{FF2B5EF4-FFF2-40B4-BE49-F238E27FC236}">
                <a16:creationId xmlns:a16="http://schemas.microsoft.com/office/drawing/2014/main" id="{9F99A94E-171C-F746-AF32-1B22590AC24E}"/>
              </a:ext>
            </a:extLst>
          </p:cNvPr>
          <p:cNvSpPr/>
          <p:nvPr/>
        </p:nvSpPr>
        <p:spPr>
          <a:xfrm>
            <a:off x="7233769" y="921646"/>
            <a:ext cx="929899" cy="8214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72" name="Oval 71">
            <a:extLst>
              <a:ext uri="{FF2B5EF4-FFF2-40B4-BE49-F238E27FC236}">
                <a16:creationId xmlns:a16="http://schemas.microsoft.com/office/drawing/2014/main" id="{F65A3AFB-FCC4-654D-B52F-3760444B7934}"/>
              </a:ext>
            </a:extLst>
          </p:cNvPr>
          <p:cNvSpPr/>
          <p:nvPr/>
        </p:nvSpPr>
        <p:spPr>
          <a:xfrm>
            <a:off x="9904399" y="939076"/>
            <a:ext cx="929899" cy="8214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pic>
        <p:nvPicPr>
          <p:cNvPr id="75" name="Picture 74">
            <a:extLst>
              <a:ext uri="{FF2B5EF4-FFF2-40B4-BE49-F238E27FC236}">
                <a16:creationId xmlns:a16="http://schemas.microsoft.com/office/drawing/2014/main" id="{F533D634-C7F9-E24E-B427-47CE6FACEBE1}"/>
              </a:ext>
            </a:extLst>
          </p:cNvPr>
          <p:cNvPicPr>
            <a:picLocks noChangeAspect="1"/>
          </p:cNvPicPr>
          <p:nvPr/>
        </p:nvPicPr>
        <p:blipFill>
          <a:blip r:embed="rId18"/>
          <a:stretch>
            <a:fillRect/>
          </a:stretch>
        </p:blipFill>
        <p:spPr>
          <a:xfrm>
            <a:off x="4837736" y="939076"/>
            <a:ext cx="660926" cy="723600"/>
          </a:xfrm>
          <a:prstGeom prst="rect">
            <a:avLst/>
          </a:prstGeom>
        </p:spPr>
      </p:pic>
      <p:pic>
        <p:nvPicPr>
          <p:cNvPr id="76" name="Picture 75">
            <a:extLst>
              <a:ext uri="{FF2B5EF4-FFF2-40B4-BE49-F238E27FC236}">
                <a16:creationId xmlns:a16="http://schemas.microsoft.com/office/drawing/2014/main" id="{0BCA16F2-8D93-3448-A3BB-62CE6E52618F}"/>
              </a:ext>
            </a:extLst>
          </p:cNvPr>
          <p:cNvPicPr>
            <a:picLocks noChangeAspect="1"/>
          </p:cNvPicPr>
          <p:nvPr/>
        </p:nvPicPr>
        <p:blipFill>
          <a:blip r:embed="rId19"/>
          <a:stretch>
            <a:fillRect/>
          </a:stretch>
        </p:blipFill>
        <p:spPr>
          <a:xfrm>
            <a:off x="7298765" y="986831"/>
            <a:ext cx="822509" cy="723600"/>
          </a:xfrm>
          <a:prstGeom prst="rect">
            <a:avLst/>
          </a:prstGeom>
        </p:spPr>
      </p:pic>
      <p:pic>
        <p:nvPicPr>
          <p:cNvPr id="77" name="Picture 76">
            <a:extLst>
              <a:ext uri="{FF2B5EF4-FFF2-40B4-BE49-F238E27FC236}">
                <a16:creationId xmlns:a16="http://schemas.microsoft.com/office/drawing/2014/main" id="{E6BD95C4-545C-FD42-A7C0-4ACEF15E9753}"/>
              </a:ext>
            </a:extLst>
          </p:cNvPr>
          <p:cNvPicPr>
            <a:picLocks noChangeAspect="1"/>
          </p:cNvPicPr>
          <p:nvPr/>
        </p:nvPicPr>
        <p:blipFill>
          <a:blip r:embed="rId20"/>
          <a:stretch>
            <a:fillRect/>
          </a:stretch>
        </p:blipFill>
        <p:spPr>
          <a:xfrm>
            <a:off x="10090870" y="981011"/>
            <a:ext cx="556953" cy="723600"/>
          </a:xfrm>
          <a:prstGeom prst="rect">
            <a:avLst/>
          </a:prstGeom>
        </p:spPr>
      </p:pic>
    </p:spTree>
    <p:extLst>
      <p:ext uri="{BB962C8B-B14F-4D97-AF65-F5344CB8AC3E}">
        <p14:creationId xmlns:p14="http://schemas.microsoft.com/office/powerpoint/2010/main" val="30414071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F08778E0-241F-3346-B6C9-F4D09C7DF458}"/>
              </a:ext>
            </a:extLst>
          </p:cNvPr>
          <p:cNvGrpSpPr/>
          <p:nvPr/>
        </p:nvGrpSpPr>
        <p:grpSpPr>
          <a:xfrm>
            <a:off x="482245" y="343759"/>
            <a:ext cx="3510786" cy="5812771"/>
            <a:chOff x="4711485" y="356459"/>
            <a:chExt cx="3510786" cy="5812771"/>
          </a:xfrm>
        </p:grpSpPr>
        <p:sp>
          <p:nvSpPr>
            <p:cNvPr id="4" name="Rounded Rectangle 3">
              <a:extLst>
                <a:ext uri="{FF2B5EF4-FFF2-40B4-BE49-F238E27FC236}">
                  <a16:creationId xmlns:a16="http://schemas.microsoft.com/office/drawing/2014/main" id="{C4DDB314-1583-4041-844A-D2206E553E3D}"/>
                </a:ext>
              </a:extLst>
            </p:cNvPr>
            <p:cNvSpPr/>
            <p:nvPr/>
          </p:nvSpPr>
          <p:spPr>
            <a:xfrm>
              <a:off x="4711485" y="356459"/>
              <a:ext cx="3510786" cy="5812771"/>
            </a:xfrm>
            <a:prstGeom prst="roundRect">
              <a:avLst/>
            </a:prstGeom>
            <a:gradFill flip="none" rotWithShape="1">
              <a:gsLst>
                <a:gs pos="34000">
                  <a:schemeClr val="bg1">
                    <a:lumMod val="50000"/>
                  </a:schemeClr>
                </a:gs>
                <a:gs pos="6000">
                  <a:schemeClr val="bg1">
                    <a:lumMod val="50000"/>
                  </a:schemeClr>
                </a:gs>
                <a:gs pos="70000">
                  <a:schemeClr val="bg1">
                    <a:lumMod val="75000"/>
                  </a:schemeClr>
                </a:gs>
                <a:gs pos="83000">
                  <a:schemeClr val="bg1">
                    <a:lumMod val="85000"/>
                  </a:schemeClr>
                </a:gs>
                <a:gs pos="100000">
                  <a:schemeClr val="bg1">
                    <a:lumMod val="65000"/>
                  </a:schemeClr>
                </a:gs>
              </a:gsLst>
              <a:lin ang="2700000" scaled="1"/>
              <a:tileRect/>
            </a:gra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endParaRPr>
            </a:p>
          </p:txBody>
        </p:sp>
        <p:sp>
          <p:nvSpPr>
            <p:cNvPr id="5" name="Oval 4">
              <a:extLst>
                <a:ext uri="{FF2B5EF4-FFF2-40B4-BE49-F238E27FC236}">
                  <a16:creationId xmlns:a16="http://schemas.microsoft.com/office/drawing/2014/main" id="{817F19BB-CCDB-EB49-93B8-955E99A4C2CA}"/>
                </a:ext>
              </a:extLst>
            </p:cNvPr>
            <p:cNvSpPr/>
            <p:nvPr/>
          </p:nvSpPr>
          <p:spPr>
            <a:xfrm>
              <a:off x="5958822" y="557939"/>
              <a:ext cx="929899" cy="8214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7" name="TextBox 6">
              <a:extLst>
                <a:ext uri="{FF2B5EF4-FFF2-40B4-BE49-F238E27FC236}">
                  <a16:creationId xmlns:a16="http://schemas.microsoft.com/office/drawing/2014/main" id="{0A2881F8-5F64-B047-A7CE-D694AE29ECA5}"/>
                </a:ext>
              </a:extLst>
            </p:cNvPr>
            <p:cNvSpPr txBox="1"/>
            <p:nvPr/>
          </p:nvSpPr>
          <p:spPr>
            <a:xfrm>
              <a:off x="5941026" y="1401114"/>
              <a:ext cx="954107" cy="400110"/>
            </a:xfrm>
            <a:prstGeom prst="rect">
              <a:avLst/>
            </a:prstGeom>
            <a:noFill/>
          </p:spPr>
          <p:txBody>
            <a:bodyPr wrap="none" rtlCol="0">
              <a:spAutoFit/>
            </a:bodyPr>
            <a:lstStyle/>
            <a:p>
              <a:pPr>
                <a:defRPr/>
              </a:pPr>
              <a:r>
                <a:rPr lang="en-US" sz="2000" b="1" dirty="0">
                  <a:solidFill>
                    <a:srgbClr val="4472C4">
                      <a:lumMod val="50000"/>
                    </a:srgbClr>
                  </a:solidFill>
                </a:rPr>
                <a:t>Frieda</a:t>
              </a:r>
            </a:p>
          </p:txBody>
        </p:sp>
        <p:pic>
          <p:nvPicPr>
            <p:cNvPr id="9" name="Graphic 8" descr="Paw prints">
              <a:extLst>
                <a:ext uri="{FF2B5EF4-FFF2-40B4-BE49-F238E27FC236}">
                  <a16:creationId xmlns:a16="http://schemas.microsoft.com/office/drawing/2014/main" id="{B9869917-EDF7-CA48-A198-4D022772432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06350" y="5456492"/>
              <a:ext cx="360000" cy="360000"/>
            </a:xfrm>
            <a:prstGeom prst="rect">
              <a:avLst/>
            </a:prstGeom>
          </p:spPr>
        </p:pic>
        <p:pic>
          <p:nvPicPr>
            <p:cNvPr id="11" name="Graphic 10" descr="Music notes">
              <a:extLst>
                <a:ext uri="{FF2B5EF4-FFF2-40B4-BE49-F238E27FC236}">
                  <a16:creationId xmlns:a16="http://schemas.microsoft.com/office/drawing/2014/main" id="{E6D71E85-D3E9-3940-BC39-EF714113817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882818" y="1850893"/>
              <a:ext cx="360000" cy="360000"/>
            </a:xfrm>
            <a:prstGeom prst="rect">
              <a:avLst/>
            </a:prstGeom>
          </p:spPr>
        </p:pic>
        <p:pic>
          <p:nvPicPr>
            <p:cNvPr id="13" name="Graphic 12" descr="Suitcase">
              <a:extLst>
                <a:ext uri="{FF2B5EF4-FFF2-40B4-BE49-F238E27FC236}">
                  <a16:creationId xmlns:a16="http://schemas.microsoft.com/office/drawing/2014/main" id="{626B907D-0761-284F-BE55-3C32A6D2E1C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817976" y="4579971"/>
              <a:ext cx="360000" cy="360000"/>
            </a:xfrm>
            <a:prstGeom prst="rect">
              <a:avLst/>
            </a:prstGeom>
          </p:spPr>
        </p:pic>
        <p:pic>
          <p:nvPicPr>
            <p:cNvPr id="15" name="Graphic 14" descr="Books">
              <a:extLst>
                <a:ext uri="{FF2B5EF4-FFF2-40B4-BE49-F238E27FC236}">
                  <a16:creationId xmlns:a16="http://schemas.microsoft.com/office/drawing/2014/main" id="{DCED3874-86FC-524B-89FB-D8BED4FBF6DD}"/>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833508" y="3512085"/>
              <a:ext cx="360000" cy="360000"/>
            </a:xfrm>
            <a:prstGeom prst="rect">
              <a:avLst/>
            </a:prstGeom>
          </p:spPr>
        </p:pic>
        <p:pic>
          <p:nvPicPr>
            <p:cNvPr id="17" name="Graphic 16" descr="Fork and knife">
              <a:extLst>
                <a:ext uri="{FF2B5EF4-FFF2-40B4-BE49-F238E27FC236}">
                  <a16:creationId xmlns:a16="http://schemas.microsoft.com/office/drawing/2014/main" id="{3BBFE952-9D10-3645-A376-CFB128B897EE}"/>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859592" y="2336127"/>
              <a:ext cx="360000" cy="360000"/>
            </a:xfrm>
            <a:prstGeom prst="rect">
              <a:avLst/>
            </a:prstGeom>
          </p:spPr>
        </p:pic>
        <p:pic>
          <p:nvPicPr>
            <p:cNvPr id="19" name="Graphic 18" descr="Sport balls">
              <a:extLst>
                <a:ext uri="{FF2B5EF4-FFF2-40B4-BE49-F238E27FC236}">
                  <a16:creationId xmlns:a16="http://schemas.microsoft.com/office/drawing/2014/main" id="{691E7E31-6CD9-524E-B35D-7FAEB8DBD1F2}"/>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863303" y="2841057"/>
              <a:ext cx="360000" cy="360000"/>
            </a:xfrm>
            <a:prstGeom prst="rect">
              <a:avLst/>
            </a:prstGeom>
          </p:spPr>
        </p:pic>
        <p:pic>
          <p:nvPicPr>
            <p:cNvPr id="23" name="Graphic 22" descr="Speech">
              <a:extLst>
                <a:ext uri="{FF2B5EF4-FFF2-40B4-BE49-F238E27FC236}">
                  <a16:creationId xmlns:a16="http://schemas.microsoft.com/office/drawing/2014/main" id="{2014F1A2-BA06-614B-8FF3-EF5750007BF9}"/>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813522" y="3938238"/>
              <a:ext cx="360000" cy="360000"/>
            </a:xfrm>
            <a:prstGeom prst="rect">
              <a:avLst/>
            </a:prstGeom>
          </p:spPr>
        </p:pic>
        <p:sp>
          <p:nvSpPr>
            <p:cNvPr id="24" name="Oval 23">
              <a:extLst>
                <a:ext uri="{FF2B5EF4-FFF2-40B4-BE49-F238E27FC236}">
                  <a16:creationId xmlns:a16="http://schemas.microsoft.com/office/drawing/2014/main" id="{65E290A3-74DD-494B-A9E6-C3C13C3B7949}"/>
                </a:ext>
              </a:extLst>
            </p:cNvPr>
            <p:cNvSpPr/>
            <p:nvPr/>
          </p:nvSpPr>
          <p:spPr>
            <a:xfrm>
              <a:off x="4959350" y="557939"/>
              <a:ext cx="127000" cy="12786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5" name="TextBox 24">
              <a:extLst>
                <a:ext uri="{FF2B5EF4-FFF2-40B4-BE49-F238E27FC236}">
                  <a16:creationId xmlns:a16="http://schemas.microsoft.com/office/drawing/2014/main" id="{97FDF0E2-CBC2-FF46-AD53-C87F6B418C38}"/>
                </a:ext>
              </a:extLst>
            </p:cNvPr>
            <p:cNvSpPr txBox="1"/>
            <p:nvPr/>
          </p:nvSpPr>
          <p:spPr>
            <a:xfrm>
              <a:off x="5284810" y="1834603"/>
              <a:ext cx="2577950" cy="400110"/>
            </a:xfrm>
            <a:prstGeom prst="rect">
              <a:avLst/>
            </a:prstGeom>
            <a:noFill/>
          </p:spPr>
          <p:txBody>
            <a:bodyPr wrap="none" rtlCol="0">
              <a:spAutoFit/>
            </a:bodyPr>
            <a:lstStyle/>
            <a:p>
              <a:pPr>
                <a:defRPr/>
              </a:pPr>
              <a:r>
                <a:rPr lang="en-US" sz="2000" b="1" dirty="0" err="1">
                  <a:solidFill>
                    <a:prstClr val="white"/>
                  </a:solidFill>
                </a:rPr>
                <a:t>Schlagzeug</a:t>
              </a:r>
              <a:r>
                <a:rPr lang="en-US" sz="2000" b="1" dirty="0">
                  <a:solidFill>
                    <a:prstClr val="white"/>
                  </a:solidFill>
                </a:rPr>
                <a:t> </a:t>
              </a:r>
              <a:r>
                <a:rPr lang="en-US" sz="2000" b="1" dirty="0" err="1">
                  <a:solidFill>
                    <a:prstClr val="white"/>
                  </a:solidFill>
                </a:rPr>
                <a:t>spielen</a:t>
              </a:r>
              <a:endParaRPr lang="en-US" sz="2000" b="1" dirty="0">
                <a:solidFill>
                  <a:prstClr val="white"/>
                </a:solidFill>
              </a:endParaRPr>
            </a:p>
          </p:txBody>
        </p:sp>
        <p:sp>
          <p:nvSpPr>
            <p:cNvPr id="26" name="TextBox 25">
              <a:extLst>
                <a:ext uri="{FF2B5EF4-FFF2-40B4-BE49-F238E27FC236}">
                  <a16:creationId xmlns:a16="http://schemas.microsoft.com/office/drawing/2014/main" id="{5BD0F2AE-4F5E-4140-84BB-F6C6F993374D}"/>
                </a:ext>
              </a:extLst>
            </p:cNvPr>
            <p:cNvSpPr txBox="1"/>
            <p:nvPr/>
          </p:nvSpPr>
          <p:spPr>
            <a:xfrm>
              <a:off x="5306687" y="2349789"/>
              <a:ext cx="2167581" cy="400110"/>
            </a:xfrm>
            <a:prstGeom prst="rect">
              <a:avLst/>
            </a:prstGeom>
            <a:noFill/>
          </p:spPr>
          <p:txBody>
            <a:bodyPr wrap="none" rtlCol="0">
              <a:spAutoFit/>
            </a:bodyPr>
            <a:lstStyle/>
            <a:p>
              <a:pPr>
                <a:defRPr/>
              </a:pPr>
              <a:r>
                <a:rPr lang="en-US" sz="2000" b="1" dirty="0">
                  <a:solidFill>
                    <a:prstClr val="white"/>
                  </a:solidFill>
                </a:rPr>
                <a:t>oft </a:t>
              </a:r>
              <a:r>
                <a:rPr lang="en-US" sz="2000" b="1" dirty="0" err="1">
                  <a:solidFill>
                    <a:prstClr val="white"/>
                  </a:solidFill>
                </a:rPr>
                <a:t>Fleisch</a:t>
              </a:r>
              <a:r>
                <a:rPr lang="en-US" sz="2000" b="1" dirty="0">
                  <a:solidFill>
                    <a:prstClr val="white"/>
                  </a:solidFill>
                </a:rPr>
                <a:t> </a:t>
              </a:r>
              <a:r>
                <a:rPr lang="en-US" sz="2000" b="1" dirty="0" err="1">
                  <a:solidFill>
                    <a:prstClr val="white"/>
                  </a:solidFill>
                </a:rPr>
                <a:t>essen</a:t>
              </a:r>
              <a:endParaRPr lang="en-US" sz="2000" b="1" dirty="0">
                <a:solidFill>
                  <a:prstClr val="white"/>
                </a:solidFill>
              </a:endParaRPr>
            </a:p>
          </p:txBody>
        </p:sp>
        <p:sp>
          <p:nvSpPr>
            <p:cNvPr id="27" name="TextBox 26">
              <a:extLst>
                <a:ext uri="{FF2B5EF4-FFF2-40B4-BE49-F238E27FC236}">
                  <a16:creationId xmlns:a16="http://schemas.microsoft.com/office/drawing/2014/main" id="{FD65DC34-D1DE-AD4A-B355-7BD9F27659B8}"/>
                </a:ext>
              </a:extLst>
            </p:cNvPr>
            <p:cNvSpPr txBox="1"/>
            <p:nvPr/>
          </p:nvSpPr>
          <p:spPr>
            <a:xfrm>
              <a:off x="5284810" y="2797147"/>
              <a:ext cx="1574470" cy="400110"/>
            </a:xfrm>
            <a:prstGeom prst="rect">
              <a:avLst/>
            </a:prstGeom>
            <a:noFill/>
          </p:spPr>
          <p:txBody>
            <a:bodyPr wrap="none" rtlCol="0">
              <a:spAutoFit/>
            </a:bodyPr>
            <a:lstStyle/>
            <a:p>
              <a:pPr>
                <a:defRPr/>
              </a:pPr>
              <a:r>
                <a:rPr lang="en-US" sz="2000" b="1" dirty="0">
                  <a:solidFill>
                    <a:prstClr val="white"/>
                  </a:solidFill>
                </a:rPr>
                <a:t>Rad </a:t>
              </a:r>
              <a:r>
                <a:rPr lang="en-US" sz="2000" b="1" dirty="0" err="1">
                  <a:solidFill>
                    <a:prstClr val="white"/>
                  </a:solidFill>
                </a:rPr>
                <a:t>fahren</a:t>
              </a:r>
              <a:endParaRPr lang="en-US" sz="2000" b="1" dirty="0">
                <a:solidFill>
                  <a:prstClr val="white"/>
                </a:solidFill>
              </a:endParaRPr>
            </a:p>
          </p:txBody>
        </p:sp>
        <p:sp>
          <p:nvSpPr>
            <p:cNvPr id="28" name="TextBox 27">
              <a:extLst>
                <a:ext uri="{FF2B5EF4-FFF2-40B4-BE49-F238E27FC236}">
                  <a16:creationId xmlns:a16="http://schemas.microsoft.com/office/drawing/2014/main" id="{7490374A-85BB-734D-8143-7081131811A6}"/>
                </a:ext>
              </a:extLst>
            </p:cNvPr>
            <p:cNvSpPr txBox="1"/>
            <p:nvPr/>
          </p:nvSpPr>
          <p:spPr>
            <a:xfrm>
              <a:off x="5275559" y="3458866"/>
              <a:ext cx="1766830" cy="400110"/>
            </a:xfrm>
            <a:prstGeom prst="rect">
              <a:avLst/>
            </a:prstGeom>
            <a:noFill/>
          </p:spPr>
          <p:txBody>
            <a:bodyPr wrap="none" rtlCol="0">
              <a:spAutoFit/>
            </a:bodyPr>
            <a:lstStyle/>
            <a:p>
              <a:pPr>
                <a:defRPr/>
              </a:pPr>
              <a:r>
                <a:rPr lang="en-US" sz="2000" b="1" dirty="0" err="1">
                  <a:solidFill>
                    <a:prstClr val="white"/>
                  </a:solidFill>
                </a:rPr>
                <a:t>Bücher</a:t>
              </a:r>
              <a:r>
                <a:rPr lang="en-US" sz="2000" b="1" dirty="0">
                  <a:solidFill>
                    <a:prstClr val="white"/>
                  </a:solidFill>
                </a:rPr>
                <a:t> </a:t>
              </a:r>
              <a:r>
                <a:rPr lang="en-US" sz="2000" b="1" dirty="0" err="1">
                  <a:solidFill>
                    <a:prstClr val="white"/>
                  </a:solidFill>
                </a:rPr>
                <a:t>lesen</a:t>
              </a:r>
              <a:endParaRPr lang="en-US" sz="2000" b="1" dirty="0">
                <a:solidFill>
                  <a:prstClr val="white"/>
                </a:solidFill>
              </a:endParaRPr>
            </a:p>
          </p:txBody>
        </p:sp>
        <p:sp>
          <p:nvSpPr>
            <p:cNvPr id="29" name="TextBox 28">
              <a:extLst>
                <a:ext uri="{FF2B5EF4-FFF2-40B4-BE49-F238E27FC236}">
                  <a16:creationId xmlns:a16="http://schemas.microsoft.com/office/drawing/2014/main" id="{D8E98CB3-6820-E54F-8968-A3C00DF95516}"/>
                </a:ext>
              </a:extLst>
            </p:cNvPr>
            <p:cNvSpPr txBox="1"/>
            <p:nvPr/>
          </p:nvSpPr>
          <p:spPr>
            <a:xfrm>
              <a:off x="5275559" y="3872085"/>
              <a:ext cx="2355132" cy="707886"/>
            </a:xfrm>
            <a:prstGeom prst="rect">
              <a:avLst/>
            </a:prstGeom>
            <a:noFill/>
          </p:spPr>
          <p:txBody>
            <a:bodyPr wrap="none" rtlCol="0">
              <a:spAutoFit/>
            </a:bodyPr>
            <a:lstStyle/>
            <a:p>
              <a:pPr>
                <a:defRPr/>
              </a:pPr>
              <a:r>
                <a:rPr lang="en-US" sz="2000" b="1" dirty="0">
                  <a:solidFill>
                    <a:prstClr val="white"/>
                  </a:solidFill>
                </a:rPr>
                <a:t>Deutsch und </a:t>
              </a:r>
              <a:r>
                <a:rPr lang="en-US" sz="2000" b="1" dirty="0" err="1">
                  <a:solidFill>
                    <a:prstClr val="white"/>
                  </a:solidFill>
                </a:rPr>
                <a:t>ein</a:t>
              </a:r>
              <a:endParaRPr lang="en-US" sz="2000" b="1" dirty="0">
                <a:solidFill>
                  <a:prstClr val="white"/>
                </a:solidFill>
              </a:endParaRPr>
            </a:p>
            <a:p>
              <a:pPr>
                <a:defRPr/>
              </a:pPr>
              <a:r>
                <a:rPr lang="en-US" sz="2000" b="1" dirty="0" err="1">
                  <a:solidFill>
                    <a:prstClr val="white"/>
                  </a:solidFill>
                </a:rPr>
                <a:t>bisschen</a:t>
              </a:r>
              <a:r>
                <a:rPr lang="en-US" sz="2000" b="1" dirty="0">
                  <a:solidFill>
                    <a:prstClr val="white"/>
                  </a:solidFill>
                </a:rPr>
                <a:t> </a:t>
              </a:r>
              <a:r>
                <a:rPr lang="en-US" sz="2000" b="1" dirty="0" err="1">
                  <a:solidFill>
                    <a:prstClr val="white"/>
                  </a:solidFill>
                </a:rPr>
                <a:t>Englisch</a:t>
              </a:r>
              <a:endParaRPr lang="en-US" sz="2000" b="1" dirty="0">
                <a:solidFill>
                  <a:prstClr val="white"/>
                </a:solidFill>
              </a:endParaRPr>
            </a:p>
          </p:txBody>
        </p:sp>
        <p:sp>
          <p:nvSpPr>
            <p:cNvPr id="30" name="TextBox 29">
              <a:extLst>
                <a:ext uri="{FF2B5EF4-FFF2-40B4-BE49-F238E27FC236}">
                  <a16:creationId xmlns:a16="http://schemas.microsoft.com/office/drawing/2014/main" id="{B0300164-349F-204C-8F9E-818F99BD7232}"/>
                </a:ext>
              </a:extLst>
            </p:cNvPr>
            <p:cNvSpPr txBox="1"/>
            <p:nvPr/>
          </p:nvSpPr>
          <p:spPr>
            <a:xfrm>
              <a:off x="5278765" y="4606190"/>
              <a:ext cx="2036135" cy="707886"/>
            </a:xfrm>
            <a:prstGeom prst="rect">
              <a:avLst/>
            </a:prstGeom>
            <a:noFill/>
          </p:spPr>
          <p:txBody>
            <a:bodyPr wrap="none" rtlCol="0">
              <a:spAutoFit/>
            </a:bodyPr>
            <a:lstStyle/>
            <a:p>
              <a:pPr>
                <a:defRPr/>
              </a:pPr>
              <a:r>
                <a:rPr lang="en-US" sz="2000" b="1" dirty="0" err="1">
                  <a:solidFill>
                    <a:prstClr val="white"/>
                  </a:solidFill>
                </a:rPr>
                <a:t>jeden</a:t>
              </a:r>
              <a:r>
                <a:rPr lang="en-US" sz="2000" b="1" dirty="0">
                  <a:solidFill>
                    <a:prstClr val="white"/>
                  </a:solidFill>
                </a:rPr>
                <a:t> Tag </a:t>
              </a:r>
              <a:r>
                <a:rPr lang="en-US" sz="2000" b="1" dirty="0" err="1">
                  <a:solidFill>
                    <a:prstClr val="white"/>
                  </a:solidFill>
                </a:rPr>
                <a:t>eine</a:t>
              </a:r>
              <a:br>
                <a:rPr lang="en-US" sz="2000" b="1" dirty="0">
                  <a:solidFill>
                    <a:prstClr val="white"/>
                  </a:solidFill>
                </a:rPr>
              </a:br>
              <a:r>
                <a:rPr lang="en-US" sz="2000" b="1" dirty="0" err="1">
                  <a:solidFill>
                    <a:prstClr val="white"/>
                  </a:solidFill>
                </a:rPr>
                <a:t>Tasche</a:t>
              </a:r>
              <a:r>
                <a:rPr lang="en-US" sz="2000" b="1" dirty="0">
                  <a:solidFill>
                    <a:prstClr val="white"/>
                  </a:solidFill>
                </a:rPr>
                <a:t> </a:t>
              </a:r>
              <a:r>
                <a:rPr lang="en-US" sz="2000" b="1" dirty="0" err="1">
                  <a:solidFill>
                    <a:prstClr val="white"/>
                  </a:solidFill>
                </a:rPr>
                <a:t>tragen</a:t>
              </a:r>
              <a:endParaRPr lang="en-US" sz="2000" b="1" dirty="0">
                <a:solidFill>
                  <a:prstClr val="white"/>
                </a:solidFill>
              </a:endParaRPr>
            </a:p>
          </p:txBody>
        </p:sp>
        <p:sp>
          <p:nvSpPr>
            <p:cNvPr id="31" name="TextBox 30">
              <a:extLst>
                <a:ext uri="{FF2B5EF4-FFF2-40B4-BE49-F238E27FC236}">
                  <a16:creationId xmlns:a16="http://schemas.microsoft.com/office/drawing/2014/main" id="{7188B227-8EE5-DB4B-B3D5-93FFA29BF8CA}"/>
                </a:ext>
              </a:extLst>
            </p:cNvPr>
            <p:cNvSpPr txBox="1"/>
            <p:nvPr/>
          </p:nvSpPr>
          <p:spPr>
            <a:xfrm>
              <a:off x="5284810" y="5502102"/>
              <a:ext cx="2007281" cy="400110"/>
            </a:xfrm>
            <a:prstGeom prst="rect">
              <a:avLst/>
            </a:prstGeom>
            <a:noFill/>
          </p:spPr>
          <p:txBody>
            <a:bodyPr wrap="none" rtlCol="0">
              <a:spAutoFit/>
            </a:bodyPr>
            <a:lstStyle/>
            <a:p>
              <a:pPr>
                <a:defRPr/>
              </a:pPr>
              <a:r>
                <a:rPr lang="en-US" sz="2000" b="1" dirty="0" err="1">
                  <a:solidFill>
                    <a:prstClr val="white"/>
                  </a:solidFill>
                </a:rPr>
                <a:t>Katzen</a:t>
              </a:r>
              <a:r>
                <a:rPr lang="en-US" sz="2000" b="1" dirty="0">
                  <a:solidFill>
                    <a:prstClr val="white"/>
                  </a:solidFill>
                </a:rPr>
                <a:t> </a:t>
              </a:r>
              <a:r>
                <a:rPr lang="en-US" sz="2000" b="1" dirty="0" err="1">
                  <a:solidFill>
                    <a:prstClr val="white"/>
                  </a:solidFill>
                </a:rPr>
                <a:t>mögen</a:t>
              </a:r>
              <a:endParaRPr lang="en-US" sz="2000" b="1" dirty="0">
                <a:solidFill>
                  <a:prstClr val="white"/>
                </a:solidFill>
              </a:endParaRPr>
            </a:p>
          </p:txBody>
        </p:sp>
      </p:grpSp>
      <p:grpSp>
        <p:nvGrpSpPr>
          <p:cNvPr id="22" name="Group 21">
            <a:extLst>
              <a:ext uri="{FF2B5EF4-FFF2-40B4-BE49-F238E27FC236}">
                <a16:creationId xmlns:a16="http://schemas.microsoft.com/office/drawing/2014/main" id="{CB099F89-E0B2-A94D-9B0D-5111D497EF8D}"/>
              </a:ext>
            </a:extLst>
          </p:cNvPr>
          <p:cNvGrpSpPr/>
          <p:nvPr/>
        </p:nvGrpSpPr>
        <p:grpSpPr>
          <a:xfrm>
            <a:off x="4373146" y="341583"/>
            <a:ext cx="3638575" cy="5812771"/>
            <a:chOff x="4679074" y="356459"/>
            <a:chExt cx="3638575" cy="5812771"/>
          </a:xfrm>
        </p:grpSpPr>
        <p:sp>
          <p:nvSpPr>
            <p:cNvPr id="33" name="Rounded Rectangle 32">
              <a:extLst>
                <a:ext uri="{FF2B5EF4-FFF2-40B4-BE49-F238E27FC236}">
                  <a16:creationId xmlns:a16="http://schemas.microsoft.com/office/drawing/2014/main" id="{19ED1980-7413-0043-B531-DBAE1D74D37A}"/>
                </a:ext>
              </a:extLst>
            </p:cNvPr>
            <p:cNvSpPr/>
            <p:nvPr/>
          </p:nvSpPr>
          <p:spPr>
            <a:xfrm>
              <a:off x="4679074" y="356459"/>
              <a:ext cx="3630777" cy="5812771"/>
            </a:xfrm>
            <a:prstGeom prst="roundRect">
              <a:avLst/>
            </a:prstGeom>
            <a:gradFill flip="none" rotWithShape="1">
              <a:gsLst>
                <a:gs pos="34000">
                  <a:schemeClr val="bg1">
                    <a:lumMod val="50000"/>
                  </a:schemeClr>
                </a:gs>
                <a:gs pos="6000">
                  <a:schemeClr val="bg1">
                    <a:lumMod val="50000"/>
                  </a:schemeClr>
                </a:gs>
                <a:gs pos="70000">
                  <a:schemeClr val="bg1">
                    <a:lumMod val="75000"/>
                  </a:schemeClr>
                </a:gs>
                <a:gs pos="83000">
                  <a:schemeClr val="bg1">
                    <a:lumMod val="85000"/>
                  </a:schemeClr>
                </a:gs>
                <a:gs pos="100000">
                  <a:schemeClr val="bg1">
                    <a:lumMod val="65000"/>
                  </a:schemeClr>
                </a:gs>
              </a:gsLst>
              <a:lin ang="2700000" scaled="1"/>
              <a:tileRect/>
            </a:gra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endParaRPr>
            </a:p>
          </p:txBody>
        </p:sp>
        <p:sp>
          <p:nvSpPr>
            <p:cNvPr id="34" name="Oval 33">
              <a:extLst>
                <a:ext uri="{FF2B5EF4-FFF2-40B4-BE49-F238E27FC236}">
                  <a16:creationId xmlns:a16="http://schemas.microsoft.com/office/drawing/2014/main" id="{087B2F10-24C5-4E45-AC94-414D590BC3B8}"/>
                </a:ext>
              </a:extLst>
            </p:cNvPr>
            <p:cNvSpPr/>
            <p:nvPr/>
          </p:nvSpPr>
          <p:spPr>
            <a:xfrm>
              <a:off x="5958822" y="557939"/>
              <a:ext cx="929899" cy="8214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6" name="TextBox 35">
              <a:extLst>
                <a:ext uri="{FF2B5EF4-FFF2-40B4-BE49-F238E27FC236}">
                  <a16:creationId xmlns:a16="http://schemas.microsoft.com/office/drawing/2014/main" id="{0EE05921-6F1C-BD4F-963A-B4B36890563D}"/>
                </a:ext>
              </a:extLst>
            </p:cNvPr>
            <p:cNvSpPr txBox="1"/>
            <p:nvPr/>
          </p:nvSpPr>
          <p:spPr>
            <a:xfrm>
              <a:off x="5941026" y="1401114"/>
              <a:ext cx="864339" cy="400110"/>
            </a:xfrm>
            <a:prstGeom prst="rect">
              <a:avLst/>
            </a:prstGeom>
            <a:noFill/>
          </p:spPr>
          <p:txBody>
            <a:bodyPr wrap="none" rtlCol="0">
              <a:spAutoFit/>
            </a:bodyPr>
            <a:lstStyle/>
            <a:p>
              <a:pPr>
                <a:defRPr/>
              </a:pPr>
              <a:r>
                <a:rPr lang="en-US" sz="2000" b="1" dirty="0">
                  <a:solidFill>
                    <a:srgbClr val="4472C4">
                      <a:lumMod val="50000"/>
                    </a:srgbClr>
                  </a:solidFill>
                </a:rPr>
                <a:t>Ulrike</a:t>
              </a:r>
            </a:p>
          </p:txBody>
        </p:sp>
        <p:pic>
          <p:nvPicPr>
            <p:cNvPr id="37" name="Graphic 36" descr="Paw prints">
              <a:extLst>
                <a:ext uri="{FF2B5EF4-FFF2-40B4-BE49-F238E27FC236}">
                  <a16:creationId xmlns:a16="http://schemas.microsoft.com/office/drawing/2014/main" id="{8B4AAAF0-C104-A44A-AB83-2B92FA291C3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97317" y="5432629"/>
              <a:ext cx="360000" cy="360000"/>
            </a:xfrm>
            <a:prstGeom prst="rect">
              <a:avLst/>
            </a:prstGeom>
          </p:spPr>
        </p:pic>
        <p:pic>
          <p:nvPicPr>
            <p:cNvPr id="38" name="Graphic 37" descr="Music notes">
              <a:extLst>
                <a:ext uri="{FF2B5EF4-FFF2-40B4-BE49-F238E27FC236}">
                  <a16:creationId xmlns:a16="http://schemas.microsoft.com/office/drawing/2014/main" id="{5F026EB7-1E8D-6E4B-8D57-EBC6E01A31E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882818" y="1850893"/>
              <a:ext cx="360000" cy="360000"/>
            </a:xfrm>
            <a:prstGeom prst="rect">
              <a:avLst/>
            </a:prstGeom>
          </p:spPr>
        </p:pic>
        <p:pic>
          <p:nvPicPr>
            <p:cNvPr id="39" name="Graphic 38" descr="Suitcase">
              <a:extLst>
                <a:ext uri="{FF2B5EF4-FFF2-40B4-BE49-F238E27FC236}">
                  <a16:creationId xmlns:a16="http://schemas.microsoft.com/office/drawing/2014/main" id="{BBAF633D-81E7-8E4C-89A6-4422DC489D0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817976" y="4579971"/>
              <a:ext cx="360000" cy="360000"/>
            </a:xfrm>
            <a:prstGeom prst="rect">
              <a:avLst/>
            </a:prstGeom>
          </p:spPr>
        </p:pic>
        <p:pic>
          <p:nvPicPr>
            <p:cNvPr id="40" name="Graphic 39" descr="Books">
              <a:extLst>
                <a:ext uri="{FF2B5EF4-FFF2-40B4-BE49-F238E27FC236}">
                  <a16:creationId xmlns:a16="http://schemas.microsoft.com/office/drawing/2014/main" id="{E5D7B0DD-979E-CA4A-B329-120204FA2274}"/>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833508" y="3512085"/>
              <a:ext cx="360000" cy="360000"/>
            </a:xfrm>
            <a:prstGeom prst="rect">
              <a:avLst/>
            </a:prstGeom>
          </p:spPr>
        </p:pic>
        <p:pic>
          <p:nvPicPr>
            <p:cNvPr id="41" name="Graphic 40" descr="Fork and knife">
              <a:extLst>
                <a:ext uri="{FF2B5EF4-FFF2-40B4-BE49-F238E27FC236}">
                  <a16:creationId xmlns:a16="http://schemas.microsoft.com/office/drawing/2014/main" id="{A77D871C-67CF-F845-8CF8-BE35361AF9FA}"/>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859592" y="2336127"/>
              <a:ext cx="360000" cy="360000"/>
            </a:xfrm>
            <a:prstGeom prst="rect">
              <a:avLst/>
            </a:prstGeom>
          </p:spPr>
        </p:pic>
        <p:pic>
          <p:nvPicPr>
            <p:cNvPr id="42" name="Graphic 41" descr="Sport balls">
              <a:extLst>
                <a:ext uri="{FF2B5EF4-FFF2-40B4-BE49-F238E27FC236}">
                  <a16:creationId xmlns:a16="http://schemas.microsoft.com/office/drawing/2014/main" id="{6DE96FFB-2847-F44D-873E-E8542D0D6032}"/>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863303" y="2841057"/>
              <a:ext cx="360000" cy="360000"/>
            </a:xfrm>
            <a:prstGeom prst="rect">
              <a:avLst/>
            </a:prstGeom>
          </p:spPr>
        </p:pic>
        <p:pic>
          <p:nvPicPr>
            <p:cNvPr id="43" name="Graphic 42" descr="Speech">
              <a:extLst>
                <a:ext uri="{FF2B5EF4-FFF2-40B4-BE49-F238E27FC236}">
                  <a16:creationId xmlns:a16="http://schemas.microsoft.com/office/drawing/2014/main" id="{F5A058E9-11C0-954E-B238-164031C545A0}"/>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813522" y="3938238"/>
              <a:ext cx="360000" cy="360000"/>
            </a:xfrm>
            <a:prstGeom prst="rect">
              <a:avLst/>
            </a:prstGeom>
          </p:spPr>
        </p:pic>
        <p:sp>
          <p:nvSpPr>
            <p:cNvPr id="44" name="Oval 43">
              <a:extLst>
                <a:ext uri="{FF2B5EF4-FFF2-40B4-BE49-F238E27FC236}">
                  <a16:creationId xmlns:a16="http://schemas.microsoft.com/office/drawing/2014/main" id="{F24308B5-99F3-DA43-9491-CA9964602D95}"/>
                </a:ext>
              </a:extLst>
            </p:cNvPr>
            <p:cNvSpPr/>
            <p:nvPr/>
          </p:nvSpPr>
          <p:spPr>
            <a:xfrm>
              <a:off x="4959350" y="557939"/>
              <a:ext cx="127000" cy="12786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45" name="TextBox 44">
              <a:extLst>
                <a:ext uri="{FF2B5EF4-FFF2-40B4-BE49-F238E27FC236}">
                  <a16:creationId xmlns:a16="http://schemas.microsoft.com/office/drawing/2014/main" id="{0ADC2762-318D-A145-82DB-9C723C15F945}"/>
                </a:ext>
              </a:extLst>
            </p:cNvPr>
            <p:cNvSpPr txBox="1"/>
            <p:nvPr/>
          </p:nvSpPr>
          <p:spPr>
            <a:xfrm>
              <a:off x="5284810" y="1834603"/>
              <a:ext cx="2308645" cy="400110"/>
            </a:xfrm>
            <a:prstGeom prst="rect">
              <a:avLst/>
            </a:prstGeom>
            <a:noFill/>
          </p:spPr>
          <p:txBody>
            <a:bodyPr wrap="none" rtlCol="0">
              <a:spAutoFit/>
            </a:bodyPr>
            <a:lstStyle/>
            <a:p>
              <a:pPr>
                <a:defRPr/>
              </a:pPr>
              <a:r>
                <a:rPr lang="en-US" sz="2000" b="1" dirty="0" err="1">
                  <a:solidFill>
                    <a:prstClr val="white"/>
                  </a:solidFill>
                </a:rPr>
                <a:t>Klarinette</a:t>
              </a:r>
              <a:r>
                <a:rPr lang="en-US" sz="2000" b="1" dirty="0">
                  <a:solidFill>
                    <a:prstClr val="white"/>
                  </a:solidFill>
                </a:rPr>
                <a:t> </a:t>
              </a:r>
              <a:r>
                <a:rPr lang="en-US" sz="2000" b="1" dirty="0" err="1">
                  <a:solidFill>
                    <a:prstClr val="white"/>
                  </a:solidFill>
                </a:rPr>
                <a:t>spielen</a:t>
              </a:r>
              <a:endParaRPr lang="en-US" sz="2000" b="1" dirty="0">
                <a:solidFill>
                  <a:prstClr val="white"/>
                </a:solidFill>
              </a:endParaRPr>
            </a:p>
          </p:txBody>
        </p:sp>
        <p:sp>
          <p:nvSpPr>
            <p:cNvPr id="46" name="TextBox 45">
              <a:extLst>
                <a:ext uri="{FF2B5EF4-FFF2-40B4-BE49-F238E27FC236}">
                  <a16:creationId xmlns:a16="http://schemas.microsoft.com/office/drawing/2014/main" id="{A629ED53-6157-6F48-B340-AB2B2E39FAB3}"/>
                </a:ext>
              </a:extLst>
            </p:cNvPr>
            <p:cNvSpPr txBox="1"/>
            <p:nvPr/>
          </p:nvSpPr>
          <p:spPr>
            <a:xfrm>
              <a:off x="5306687" y="2349789"/>
              <a:ext cx="2403222" cy="400110"/>
            </a:xfrm>
            <a:prstGeom prst="rect">
              <a:avLst/>
            </a:prstGeom>
            <a:noFill/>
          </p:spPr>
          <p:txBody>
            <a:bodyPr wrap="none" rtlCol="0">
              <a:spAutoFit/>
            </a:bodyPr>
            <a:lstStyle/>
            <a:p>
              <a:pPr>
                <a:defRPr/>
              </a:pPr>
              <a:r>
                <a:rPr lang="en-US" sz="2000" b="1" dirty="0">
                  <a:solidFill>
                    <a:prstClr val="white"/>
                  </a:solidFill>
                </a:rPr>
                <a:t>oft </a:t>
              </a:r>
              <a:r>
                <a:rPr lang="en-US" sz="2000" b="1" dirty="0" err="1">
                  <a:solidFill>
                    <a:prstClr val="white"/>
                  </a:solidFill>
                </a:rPr>
                <a:t>Gemüse</a:t>
              </a:r>
              <a:r>
                <a:rPr lang="en-US" sz="2000" b="1" dirty="0">
                  <a:solidFill>
                    <a:prstClr val="white"/>
                  </a:solidFill>
                </a:rPr>
                <a:t> </a:t>
              </a:r>
              <a:r>
                <a:rPr lang="en-US" sz="2000" b="1" dirty="0" err="1">
                  <a:solidFill>
                    <a:prstClr val="white"/>
                  </a:solidFill>
                </a:rPr>
                <a:t>essen</a:t>
              </a:r>
              <a:endParaRPr lang="en-US" sz="2000" b="1" dirty="0">
                <a:solidFill>
                  <a:prstClr val="white"/>
                </a:solidFill>
              </a:endParaRPr>
            </a:p>
          </p:txBody>
        </p:sp>
        <p:sp>
          <p:nvSpPr>
            <p:cNvPr id="47" name="TextBox 46">
              <a:extLst>
                <a:ext uri="{FF2B5EF4-FFF2-40B4-BE49-F238E27FC236}">
                  <a16:creationId xmlns:a16="http://schemas.microsoft.com/office/drawing/2014/main" id="{C10A9669-28CA-FE4E-A1BC-12FAD002B9AD}"/>
                </a:ext>
              </a:extLst>
            </p:cNvPr>
            <p:cNvSpPr txBox="1"/>
            <p:nvPr/>
          </p:nvSpPr>
          <p:spPr>
            <a:xfrm>
              <a:off x="5252386" y="2811291"/>
              <a:ext cx="3065263" cy="707886"/>
            </a:xfrm>
            <a:prstGeom prst="rect">
              <a:avLst/>
            </a:prstGeom>
            <a:noFill/>
          </p:spPr>
          <p:txBody>
            <a:bodyPr wrap="none" rtlCol="0">
              <a:spAutoFit/>
            </a:bodyPr>
            <a:lstStyle/>
            <a:p>
              <a:pPr>
                <a:defRPr/>
              </a:pPr>
              <a:r>
                <a:rPr lang="en-US" sz="2000" b="1" dirty="0">
                  <a:solidFill>
                    <a:prstClr val="white"/>
                  </a:solidFill>
                </a:rPr>
                <a:t>Skateboard </a:t>
              </a:r>
              <a:r>
                <a:rPr lang="en-US" sz="2000" b="1" dirty="0" err="1">
                  <a:solidFill>
                    <a:prstClr val="white"/>
                  </a:solidFill>
                </a:rPr>
                <a:t>fahren</a:t>
              </a:r>
              <a:r>
                <a:rPr lang="en-US" sz="2000" b="1" dirty="0">
                  <a:solidFill>
                    <a:prstClr val="white"/>
                  </a:solidFill>
                </a:rPr>
                <a:t> +</a:t>
              </a:r>
            </a:p>
            <a:p>
              <a:pPr>
                <a:defRPr/>
              </a:pPr>
              <a:r>
                <a:rPr lang="en-US" sz="2000" b="1" dirty="0" err="1">
                  <a:solidFill>
                    <a:prstClr val="white"/>
                  </a:solidFill>
                </a:rPr>
                <a:t>jeden</a:t>
              </a:r>
              <a:r>
                <a:rPr lang="en-US" sz="2000" b="1" dirty="0">
                  <a:solidFill>
                    <a:prstClr val="white"/>
                  </a:solidFill>
                </a:rPr>
                <a:t> Tag </a:t>
              </a:r>
              <a:r>
                <a:rPr lang="en-US" sz="2000" b="1" dirty="0" err="1">
                  <a:solidFill>
                    <a:prstClr val="white"/>
                  </a:solidFill>
                </a:rPr>
                <a:t>schwimmen</a:t>
              </a:r>
              <a:endParaRPr lang="en-US" sz="2000" b="1" dirty="0">
                <a:solidFill>
                  <a:prstClr val="white"/>
                </a:solidFill>
              </a:endParaRPr>
            </a:p>
          </p:txBody>
        </p:sp>
        <p:sp>
          <p:nvSpPr>
            <p:cNvPr id="48" name="TextBox 47">
              <a:extLst>
                <a:ext uri="{FF2B5EF4-FFF2-40B4-BE49-F238E27FC236}">
                  <a16:creationId xmlns:a16="http://schemas.microsoft.com/office/drawing/2014/main" id="{623094BA-0A0A-324D-8928-3707112AF6A0}"/>
                </a:ext>
              </a:extLst>
            </p:cNvPr>
            <p:cNvSpPr txBox="1"/>
            <p:nvPr/>
          </p:nvSpPr>
          <p:spPr>
            <a:xfrm>
              <a:off x="5275559" y="3458866"/>
              <a:ext cx="2133918" cy="400110"/>
            </a:xfrm>
            <a:prstGeom prst="rect">
              <a:avLst/>
            </a:prstGeom>
            <a:noFill/>
          </p:spPr>
          <p:txBody>
            <a:bodyPr wrap="none" rtlCol="0">
              <a:spAutoFit/>
            </a:bodyPr>
            <a:lstStyle/>
            <a:p>
              <a:pPr>
                <a:defRPr/>
              </a:pPr>
              <a:r>
                <a:rPr lang="en-US" sz="2000" b="1" dirty="0" err="1">
                  <a:solidFill>
                    <a:prstClr val="white"/>
                  </a:solidFill>
                </a:rPr>
                <a:t>Zeitungen</a:t>
              </a:r>
              <a:r>
                <a:rPr lang="en-US" sz="2000" b="1" dirty="0">
                  <a:solidFill>
                    <a:prstClr val="white"/>
                  </a:solidFill>
                </a:rPr>
                <a:t> </a:t>
              </a:r>
              <a:r>
                <a:rPr lang="en-US" sz="2000" b="1" dirty="0" err="1">
                  <a:solidFill>
                    <a:prstClr val="white"/>
                  </a:solidFill>
                </a:rPr>
                <a:t>lesen</a:t>
              </a:r>
              <a:endParaRPr lang="en-US" sz="2000" b="1" dirty="0">
                <a:solidFill>
                  <a:prstClr val="white"/>
                </a:solidFill>
              </a:endParaRPr>
            </a:p>
          </p:txBody>
        </p:sp>
        <p:sp>
          <p:nvSpPr>
            <p:cNvPr id="49" name="TextBox 48">
              <a:extLst>
                <a:ext uri="{FF2B5EF4-FFF2-40B4-BE49-F238E27FC236}">
                  <a16:creationId xmlns:a16="http://schemas.microsoft.com/office/drawing/2014/main" id="{5FFD885C-F10B-AF4C-806F-BF3F09C13137}"/>
                </a:ext>
              </a:extLst>
            </p:cNvPr>
            <p:cNvSpPr txBox="1"/>
            <p:nvPr/>
          </p:nvSpPr>
          <p:spPr>
            <a:xfrm>
              <a:off x="5275559" y="3872085"/>
              <a:ext cx="1207382" cy="400110"/>
            </a:xfrm>
            <a:prstGeom prst="rect">
              <a:avLst/>
            </a:prstGeom>
            <a:noFill/>
          </p:spPr>
          <p:txBody>
            <a:bodyPr wrap="none" rtlCol="0">
              <a:spAutoFit/>
            </a:bodyPr>
            <a:lstStyle/>
            <a:p>
              <a:pPr>
                <a:defRPr/>
              </a:pPr>
              <a:r>
                <a:rPr lang="en-US" sz="2000" b="1" dirty="0">
                  <a:solidFill>
                    <a:prstClr val="white"/>
                  </a:solidFill>
                </a:rPr>
                <a:t>Deutsch</a:t>
              </a:r>
            </a:p>
          </p:txBody>
        </p:sp>
        <p:sp>
          <p:nvSpPr>
            <p:cNvPr id="50" name="TextBox 49">
              <a:extLst>
                <a:ext uri="{FF2B5EF4-FFF2-40B4-BE49-F238E27FC236}">
                  <a16:creationId xmlns:a16="http://schemas.microsoft.com/office/drawing/2014/main" id="{BA317A9E-E7BF-534C-95EA-9DE1ACEDFF2C}"/>
                </a:ext>
              </a:extLst>
            </p:cNvPr>
            <p:cNvSpPr txBox="1"/>
            <p:nvPr/>
          </p:nvSpPr>
          <p:spPr>
            <a:xfrm>
              <a:off x="5278765" y="4606190"/>
              <a:ext cx="2036135" cy="707886"/>
            </a:xfrm>
            <a:prstGeom prst="rect">
              <a:avLst/>
            </a:prstGeom>
            <a:noFill/>
          </p:spPr>
          <p:txBody>
            <a:bodyPr wrap="none" rtlCol="0">
              <a:spAutoFit/>
            </a:bodyPr>
            <a:lstStyle/>
            <a:p>
              <a:pPr>
                <a:defRPr/>
              </a:pPr>
              <a:r>
                <a:rPr lang="en-US" sz="2000" b="1" dirty="0" err="1">
                  <a:solidFill>
                    <a:prstClr val="white"/>
                  </a:solidFill>
                </a:rPr>
                <a:t>jeden</a:t>
              </a:r>
              <a:r>
                <a:rPr lang="en-US" sz="2000" b="1" dirty="0">
                  <a:solidFill>
                    <a:prstClr val="white"/>
                  </a:solidFill>
                </a:rPr>
                <a:t> Tag </a:t>
              </a:r>
              <a:r>
                <a:rPr lang="en-US" sz="2000" b="1" dirty="0" err="1">
                  <a:solidFill>
                    <a:prstClr val="white"/>
                  </a:solidFill>
                </a:rPr>
                <a:t>eine</a:t>
              </a:r>
              <a:br>
                <a:rPr lang="en-US" sz="2000" b="1" dirty="0">
                  <a:solidFill>
                    <a:prstClr val="white"/>
                  </a:solidFill>
                </a:rPr>
              </a:br>
              <a:r>
                <a:rPr lang="en-US" sz="2000" b="1" dirty="0" err="1">
                  <a:solidFill>
                    <a:prstClr val="white"/>
                  </a:solidFill>
                </a:rPr>
                <a:t>Tasche</a:t>
              </a:r>
              <a:r>
                <a:rPr lang="en-US" sz="2000" b="1" dirty="0">
                  <a:solidFill>
                    <a:prstClr val="white"/>
                  </a:solidFill>
                </a:rPr>
                <a:t> </a:t>
              </a:r>
              <a:r>
                <a:rPr lang="en-US" sz="2000" b="1" dirty="0" err="1">
                  <a:solidFill>
                    <a:prstClr val="white"/>
                  </a:solidFill>
                </a:rPr>
                <a:t>tragen</a:t>
              </a:r>
              <a:endParaRPr lang="en-US" sz="2000" b="1" dirty="0">
                <a:solidFill>
                  <a:prstClr val="white"/>
                </a:solidFill>
              </a:endParaRPr>
            </a:p>
          </p:txBody>
        </p:sp>
        <p:sp>
          <p:nvSpPr>
            <p:cNvPr id="51" name="TextBox 50">
              <a:extLst>
                <a:ext uri="{FF2B5EF4-FFF2-40B4-BE49-F238E27FC236}">
                  <a16:creationId xmlns:a16="http://schemas.microsoft.com/office/drawing/2014/main" id="{5B0A0B6D-D555-9F4F-AFDB-E45E2959DBD3}"/>
                </a:ext>
              </a:extLst>
            </p:cNvPr>
            <p:cNvSpPr txBox="1"/>
            <p:nvPr/>
          </p:nvSpPr>
          <p:spPr>
            <a:xfrm>
              <a:off x="5306687" y="5422482"/>
              <a:ext cx="1991251" cy="400110"/>
            </a:xfrm>
            <a:prstGeom prst="rect">
              <a:avLst/>
            </a:prstGeom>
            <a:noFill/>
          </p:spPr>
          <p:txBody>
            <a:bodyPr wrap="none" rtlCol="0">
              <a:spAutoFit/>
            </a:bodyPr>
            <a:lstStyle/>
            <a:p>
              <a:pPr>
                <a:defRPr/>
              </a:pPr>
              <a:r>
                <a:rPr lang="en-US" sz="2000" b="1" dirty="0" err="1">
                  <a:solidFill>
                    <a:prstClr val="white"/>
                  </a:solidFill>
                </a:rPr>
                <a:t>Hunde</a:t>
              </a:r>
              <a:r>
                <a:rPr lang="en-US" sz="2000" b="1" dirty="0">
                  <a:solidFill>
                    <a:prstClr val="white"/>
                  </a:solidFill>
                </a:rPr>
                <a:t> </a:t>
              </a:r>
              <a:r>
                <a:rPr lang="en-US" sz="2000" b="1" dirty="0" err="1">
                  <a:solidFill>
                    <a:prstClr val="white"/>
                  </a:solidFill>
                </a:rPr>
                <a:t>mögen</a:t>
              </a:r>
              <a:endParaRPr lang="en-US" sz="2000" b="1" dirty="0">
                <a:solidFill>
                  <a:prstClr val="white"/>
                </a:solidFill>
              </a:endParaRPr>
            </a:p>
          </p:txBody>
        </p:sp>
      </p:grpSp>
      <p:grpSp>
        <p:nvGrpSpPr>
          <p:cNvPr id="52" name="Group 51">
            <a:extLst>
              <a:ext uri="{FF2B5EF4-FFF2-40B4-BE49-F238E27FC236}">
                <a16:creationId xmlns:a16="http://schemas.microsoft.com/office/drawing/2014/main" id="{3172299F-DD3A-8045-B025-6C183CAEAFEE}"/>
              </a:ext>
            </a:extLst>
          </p:cNvPr>
          <p:cNvGrpSpPr/>
          <p:nvPr/>
        </p:nvGrpSpPr>
        <p:grpSpPr>
          <a:xfrm>
            <a:off x="8298383" y="341583"/>
            <a:ext cx="3691487" cy="5812771"/>
            <a:chOff x="4711484" y="356459"/>
            <a:chExt cx="3691487" cy="5812771"/>
          </a:xfrm>
        </p:grpSpPr>
        <p:sp>
          <p:nvSpPr>
            <p:cNvPr id="53" name="Rounded Rectangle 52">
              <a:extLst>
                <a:ext uri="{FF2B5EF4-FFF2-40B4-BE49-F238E27FC236}">
                  <a16:creationId xmlns:a16="http://schemas.microsoft.com/office/drawing/2014/main" id="{3446A084-ADB0-A84A-A741-063BAFC3F960}"/>
                </a:ext>
              </a:extLst>
            </p:cNvPr>
            <p:cNvSpPr/>
            <p:nvPr/>
          </p:nvSpPr>
          <p:spPr>
            <a:xfrm>
              <a:off x="4711484" y="356459"/>
              <a:ext cx="3630777" cy="5812771"/>
            </a:xfrm>
            <a:prstGeom prst="roundRect">
              <a:avLst/>
            </a:prstGeom>
            <a:gradFill flip="none" rotWithShape="1">
              <a:gsLst>
                <a:gs pos="34000">
                  <a:schemeClr val="bg1">
                    <a:lumMod val="50000"/>
                  </a:schemeClr>
                </a:gs>
                <a:gs pos="6000">
                  <a:schemeClr val="bg1">
                    <a:lumMod val="50000"/>
                  </a:schemeClr>
                </a:gs>
                <a:gs pos="70000">
                  <a:schemeClr val="bg1">
                    <a:lumMod val="75000"/>
                  </a:schemeClr>
                </a:gs>
                <a:gs pos="83000">
                  <a:schemeClr val="bg1">
                    <a:lumMod val="85000"/>
                  </a:schemeClr>
                </a:gs>
                <a:gs pos="100000">
                  <a:schemeClr val="bg1">
                    <a:lumMod val="65000"/>
                  </a:schemeClr>
                </a:gs>
              </a:gsLst>
              <a:lin ang="2700000" scaled="1"/>
              <a:tileRect/>
            </a:gra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endParaRPr>
            </a:p>
          </p:txBody>
        </p:sp>
        <p:sp>
          <p:nvSpPr>
            <p:cNvPr id="54" name="Oval 53">
              <a:extLst>
                <a:ext uri="{FF2B5EF4-FFF2-40B4-BE49-F238E27FC236}">
                  <a16:creationId xmlns:a16="http://schemas.microsoft.com/office/drawing/2014/main" id="{D87904BB-DCE0-F74E-8564-4B90DBE7F8AD}"/>
                </a:ext>
              </a:extLst>
            </p:cNvPr>
            <p:cNvSpPr/>
            <p:nvPr/>
          </p:nvSpPr>
          <p:spPr>
            <a:xfrm>
              <a:off x="5958822" y="557939"/>
              <a:ext cx="929899" cy="8214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56" name="TextBox 55">
              <a:extLst>
                <a:ext uri="{FF2B5EF4-FFF2-40B4-BE49-F238E27FC236}">
                  <a16:creationId xmlns:a16="http://schemas.microsoft.com/office/drawing/2014/main" id="{CFEE3156-57DB-3940-96C4-20A31D4DDB97}"/>
                </a:ext>
              </a:extLst>
            </p:cNvPr>
            <p:cNvSpPr txBox="1"/>
            <p:nvPr/>
          </p:nvSpPr>
          <p:spPr>
            <a:xfrm>
              <a:off x="5941026" y="1401114"/>
              <a:ext cx="1040670" cy="400110"/>
            </a:xfrm>
            <a:prstGeom prst="rect">
              <a:avLst/>
            </a:prstGeom>
            <a:noFill/>
          </p:spPr>
          <p:txBody>
            <a:bodyPr wrap="none" rtlCol="0">
              <a:spAutoFit/>
            </a:bodyPr>
            <a:lstStyle/>
            <a:p>
              <a:pPr>
                <a:defRPr/>
              </a:pPr>
              <a:r>
                <a:rPr lang="en-US" sz="2000" b="1" dirty="0">
                  <a:solidFill>
                    <a:srgbClr val="4472C4">
                      <a:lumMod val="50000"/>
                    </a:srgbClr>
                  </a:solidFill>
                </a:rPr>
                <a:t>August</a:t>
              </a:r>
            </a:p>
          </p:txBody>
        </p:sp>
        <p:pic>
          <p:nvPicPr>
            <p:cNvPr id="57" name="Graphic 56" descr="Paw prints">
              <a:extLst>
                <a:ext uri="{FF2B5EF4-FFF2-40B4-BE49-F238E27FC236}">
                  <a16:creationId xmlns:a16="http://schemas.microsoft.com/office/drawing/2014/main" id="{5E4A89ED-4500-924F-8114-A5E5C6AB32B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59592" y="5422482"/>
              <a:ext cx="360000" cy="360000"/>
            </a:xfrm>
            <a:prstGeom prst="rect">
              <a:avLst/>
            </a:prstGeom>
          </p:spPr>
        </p:pic>
        <p:pic>
          <p:nvPicPr>
            <p:cNvPr id="58" name="Graphic 57" descr="Music notes">
              <a:extLst>
                <a:ext uri="{FF2B5EF4-FFF2-40B4-BE49-F238E27FC236}">
                  <a16:creationId xmlns:a16="http://schemas.microsoft.com/office/drawing/2014/main" id="{A8FDCBBB-6C01-7E43-8787-F31EA616D3B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882818" y="1850893"/>
              <a:ext cx="360000" cy="360000"/>
            </a:xfrm>
            <a:prstGeom prst="rect">
              <a:avLst/>
            </a:prstGeom>
          </p:spPr>
        </p:pic>
        <p:pic>
          <p:nvPicPr>
            <p:cNvPr id="59" name="Graphic 58" descr="Suitcase">
              <a:extLst>
                <a:ext uri="{FF2B5EF4-FFF2-40B4-BE49-F238E27FC236}">
                  <a16:creationId xmlns:a16="http://schemas.microsoft.com/office/drawing/2014/main" id="{47148D94-2535-E14A-A828-7C73DA35E89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817976" y="4579971"/>
              <a:ext cx="360000" cy="360000"/>
            </a:xfrm>
            <a:prstGeom prst="rect">
              <a:avLst/>
            </a:prstGeom>
          </p:spPr>
        </p:pic>
        <p:pic>
          <p:nvPicPr>
            <p:cNvPr id="60" name="Graphic 59" descr="Books">
              <a:extLst>
                <a:ext uri="{FF2B5EF4-FFF2-40B4-BE49-F238E27FC236}">
                  <a16:creationId xmlns:a16="http://schemas.microsoft.com/office/drawing/2014/main" id="{D4E716B1-93E6-6C4B-98D4-4CD635EF5F20}"/>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833508" y="3512085"/>
              <a:ext cx="360000" cy="360000"/>
            </a:xfrm>
            <a:prstGeom prst="rect">
              <a:avLst/>
            </a:prstGeom>
          </p:spPr>
        </p:pic>
        <p:pic>
          <p:nvPicPr>
            <p:cNvPr id="61" name="Graphic 60" descr="Fork and knife">
              <a:extLst>
                <a:ext uri="{FF2B5EF4-FFF2-40B4-BE49-F238E27FC236}">
                  <a16:creationId xmlns:a16="http://schemas.microsoft.com/office/drawing/2014/main" id="{88608027-0CAD-2D41-A61D-4D1095339BE8}"/>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859592" y="2336127"/>
              <a:ext cx="360000" cy="360000"/>
            </a:xfrm>
            <a:prstGeom prst="rect">
              <a:avLst/>
            </a:prstGeom>
          </p:spPr>
        </p:pic>
        <p:pic>
          <p:nvPicPr>
            <p:cNvPr id="62" name="Graphic 61" descr="Sport balls">
              <a:extLst>
                <a:ext uri="{FF2B5EF4-FFF2-40B4-BE49-F238E27FC236}">
                  <a16:creationId xmlns:a16="http://schemas.microsoft.com/office/drawing/2014/main" id="{08BCB3A8-3D1D-4F4A-8057-F89ECA33C868}"/>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863303" y="2841057"/>
              <a:ext cx="360000" cy="360000"/>
            </a:xfrm>
            <a:prstGeom prst="rect">
              <a:avLst/>
            </a:prstGeom>
          </p:spPr>
        </p:pic>
        <p:pic>
          <p:nvPicPr>
            <p:cNvPr id="63" name="Graphic 62" descr="Speech">
              <a:extLst>
                <a:ext uri="{FF2B5EF4-FFF2-40B4-BE49-F238E27FC236}">
                  <a16:creationId xmlns:a16="http://schemas.microsoft.com/office/drawing/2014/main" id="{0CBDF6EC-8634-A54A-8263-2924EA115C8B}"/>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813522" y="3938238"/>
              <a:ext cx="360000" cy="360000"/>
            </a:xfrm>
            <a:prstGeom prst="rect">
              <a:avLst/>
            </a:prstGeom>
          </p:spPr>
        </p:pic>
        <p:sp>
          <p:nvSpPr>
            <p:cNvPr id="64" name="Oval 63">
              <a:extLst>
                <a:ext uri="{FF2B5EF4-FFF2-40B4-BE49-F238E27FC236}">
                  <a16:creationId xmlns:a16="http://schemas.microsoft.com/office/drawing/2014/main" id="{14F8C081-A985-1144-BC5C-D4604709DA7F}"/>
                </a:ext>
              </a:extLst>
            </p:cNvPr>
            <p:cNvSpPr/>
            <p:nvPr/>
          </p:nvSpPr>
          <p:spPr>
            <a:xfrm>
              <a:off x="4959350" y="557939"/>
              <a:ext cx="127000" cy="12786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65" name="TextBox 64">
              <a:extLst>
                <a:ext uri="{FF2B5EF4-FFF2-40B4-BE49-F238E27FC236}">
                  <a16:creationId xmlns:a16="http://schemas.microsoft.com/office/drawing/2014/main" id="{63FDD1D6-8034-724D-A727-245DBF489CFE}"/>
                </a:ext>
              </a:extLst>
            </p:cNvPr>
            <p:cNvSpPr txBox="1"/>
            <p:nvPr/>
          </p:nvSpPr>
          <p:spPr>
            <a:xfrm>
              <a:off x="5284810" y="1834603"/>
              <a:ext cx="2677336" cy="400110"/>
            </a:xfrm>
            <a:prstGeom prst="rect">
              <a:avLst/>
            </a:prstGeom>
            <a:noFill/>
          </p:spPr>
          <p:txBody>
            <a:bodyPr wrap="none" rtlCol="0">
              <a:spAutoFit/>
            </a:bodyPr>
            <a:lstStyle/>
            <a:p>
              <a:pPr>
                <a:defRPr/>
              </a:pPr>
              <a:r>
                <a:rPr lang="en-US" sz="2000" b="1" dirty="0" err="1">
                  <a:solidFill>
                    <a:prstClr val="white"/>
                  </a:solidFill>
                </a:rPr>
                <a:t>Schlagzeug</a:t>
              </a:r>
              <a:r>
                <a:rPr lang="en-US" sz="2000" b="1" dirty="0">
                  <a:solidFill>
                    <a:prstClr val="white"/>
                  </a:solidFill>
                </a:rPr>
                <a:t> </a:t>
              </a:r>
              <a:r>
                <a:rPr lang="en-US" sz="2000" b="1" dirty="0" err="1">
                  <a:solidFill>
                    <a:prstClr val="white"/>
                  </a:solidFill>
                </a:rPr>
                <a:t>spielen</a:t>
              </a:r>
              <a:endParaRPr lang="en-US" sz="2000" b="1" dirty="0">
                <a:solidFill>
                  <a:prstClr val="white"/>
                </a:solidFill>
              </a:endParaRPr>
            </a:p>
          </p:txBody>
        </p:sp>
        <p:sp>
          <p:nvSpPr>
            <p:cNvPr id="66" name="TextBox 65">
              <a:extLst>
                <a:ext uri="{FF2B5EF4-FFF2-40B4-BE49-F238E27FC236}">
                  <a16:creationId xmlns:a16="http://schemas.microsoft.com/office/drawing/2014/main" id="{56BD218A-928D-024C-AA7F-7AE61241A763}"/>
                </a:ext>
              </a:extLst>
            </p:cNvPr>
            <p:cNvSpPr txBox="1"/>
            <p:nvPr/>
          </p:nvSpPr>
          <p:spPr>
            <a:xfrm>
              <a:off x="5306687" y="2349789"/>
              <a:ext cx="1638590" cy="400110"/>
            </a:xfrm>
            <a:prstGeom prst="rect">
              <a:avLst/>
            </a:prstGeom>
            <a:noFill/>
          </p:spPr>
          <p:txBody>
            <a:bodyPr wrap="none" rtlCol="0">
              <a:spAutoFit/>
            </a:bodyPr>
            <a:lstStyle/>
            <a:p>
              <a:pPr>
                <a:defRPr/>
              </a:pPr>
              <a:r>
                <a:rPr lang="en-US" sz="2000" b="1" dirty="0">
                  <a:solidFill>
                    <a:prstClr val="white"/>
                  </a:solidFill>
                </a:rPr>
                <a:t>oft </a:t>
              </a:r>
              <a:r>
                <a:rPr lang="en-US" sz="2000" b="1" dirty="0" err="1">
                  <a:solidFill>
                    <a:prstClr val="white"/>
                  </a:solidFill>
                </a:rPr>
                <a:t>Eis</a:t>
              </a:r>
              <a:r>
                <a:rPr lang="en-US" sz="2000" b="1" dirty="0">
                  <a:solidFill>
                    <a:prstClr val="white"/>
                  </a:solidFill>
                </a:rPr>
                <a:t> </a:t>
              </a:r>
              <a:r>
                <a:rPr lang="en-US" sz="2000" b="1" dirty="0" err="1">
                  <a:solidFill>
                    <a:prstClr val="white"/>
                  </a:solidFill>
                </a:rPr>
                <a:t>essen</a:t>
              </a:r>
              <a:endParaRPr lang="en-US" sz="2000" b="1" dirty="0">
                <a:solidFill>
                  <a:prstClr val="white"/>
                </a:solidFill>
              </a:endParaRPr>
            </a:p>
          </p:txBody>
        </p:sp>
        <p:sp>
          <p:nvSpPr>
            <p:cNvPr id="67" name="TextBox 66">
              <a:extLst>
                <a:ext uri="{FF2B5EF4-FFF2-40B4-BE49-F238E27FC236}">
                  <a16:creationId xmlns:a16="http://schemas.microsoft.com/office/drawing/2014/main" id="{6FA5FA46-2AB4-8C4E-AC83-07CB60138F7A}"/>
                </a:ext>
              </a:extLst>
            </p:cNvPr>
            <p:cNvSpPr txBox="1"/>
            <p:nvPr/>
          </p:nvSpPr>
          <p:spPr>
            <a:xfrm>
              <a:off x="5284810" y="2797147"/>
              <a:ext cx="3118161" cy="707886"/>
            </a:xfrm>
            <a:prstGeom prst="rect">
              <a:avLst/>
            </a:prstGeom>
            <a:noFill/>
          </p:spPr>
          <p:txBody>
            <a:bodyPr wrap="none" rtlCol="0">
              <a:spAutoFit/>
            </a:bodyPr>
            <a:lstStyle/>
            <a:p>
              <a:pPr>
                <a:defRPr/>
              </a:pPr>
              <a:r>
                <a:rPr lang="en-US" sz="2000" b="1" dirty="0">
                  <a:solidFill>
                    <a:prstClr val="white"/>
                  </a:solidFill>
                </a:rPr>
                <a:t>Rad </a:t>
              </a:r>
              <a:r>
                <a:rPr lang="en-US" sz="2000" b="1" dirty="0" err="1">
                  <a:solidFill>
                    <a:prstClr val="white"/>
                  </a:solidFill>
                </a:rPr>
                <a:t>fahren</a:t>
              </a:r>
              <a:r>
                <a:rPr lang="en-US" sz="2000" b="1" dirty="0">
                  <a:solidFill>
                    <a:prstClr val="white"/>
                  </a:solidFill>
                </a:rPr>
                <a:t> + </a:t>
              </a:r>
              <a:r>
                <a:rPr lang="en-US" sz="2000" b="1" dirty="0" err="1">
                  <a:solidFill>
                    <a:prstClr val="white"/>
                  </a:solidFill>
                </a:rPr>
                <a:t>jeden</a:t>
              </a:r>
              <a:r>
                <a:rPr lang="en-US" sz="2000" b="1" dirty="0">
                  <a:solidFill>
                    <a:prstClr val="white"/>
                  </a:solidFill>
                </a:rPr>
                <a:t> Tag</a:t>
              </a:r>
            </a:p>
            <a:p>
              <a:pPr>
                <a:defRPr/>
              </a:pPr>
              <a:r>
                <a:rPr lang="en-US" sz="2000" b="1" dirty="0" err="1">
                  <a:solidFill>
                    <a:prstClr val="white"/>
                  </a:solidFill>
                </a:rPr>
                <a:t>laufen</a:t>
              </a:r>
              <a:endParaRPr lang="en-US" sz="2000" b="1" dirty="0">
                <a:solidFill>
                  <a:prstClr val="white"/>
                </a:solidFill>
              </a:endParaRPr>
            </a:p>
          </p:txBody>
        </p:sp>
        <p:sp>
          <p:nvSpPr>
            <p:cNvPr id="68" name="TextBox 67">
              <a:extLst>
                <a:ext uri="{FF2B5EF4-FFF2-40B4-BE49-F238E27FC236}">
                  <a16:creationId xmlns:a16="http://schemas.microsoft.com/office/drawing/2014/main" id="{793A0843-C2CB-AC41-920D-BD3874AE1FF0}"/>
                </a:ext>
              </a:extLst>
            </p:cNvPr>
            <p:cNvSpPr txBox="1"/>
            <p:nvPr/>
          </p:nvSpPr>
          <p:spPr>
            <a:xfrm>
              <a:off x="5275559" y="3458866"/>
              <a:ext cx="2133918" cy="400110"/>
            </a:xfrm>
            <a:prstGeom prst="rect">
              <a:avLst/>
            </a:prstGeom>
            <a:noFill/>
          </p:spPr>
          <p:txBody>
            <a:bodyPr wrap="none" rtlCol="0">
              <a:spAutoFit/>
            </a:bodyPr>
            <a:lstStyle/>
            <a:p>
              <a:pPr>
                <a:defRPr/>
              </a:pPr>
              <a:r>
                <a:rPr lang="en-US" sz="2000" b="1" dirty="0" err="1">
                  <a:solidFill>
                    <a:prstClr val="white"/>
                  </a:solidFill>
                </a:rPr>
                <a:t>Zeitungen</a:t>
              </a:r>
              <a:r>
                <a:rPr lang="en-US" sz="2000" b="1" dirty="0">
                  <a:solidFill>
                    <a:prstClr val="white"/>
                  </a:solidFill>
                </a:rPr>
                <a:t> </a:t>
              </a:r>
              <a:r>
                <a:rPr lang="en-US" sz="2000" b="1" dirty="0" err="1">
                  <a:solidFill>
                    <a:prstClr val="white"/>
                  </a:solidFill>
                </a:rPr>
                <a:t>lesen</a:t>
              </a:r>
              <a:endParaRPr lang="en-US" sz="2000" b="1" dirty="0">
                <a:solidFill>
                  <a:prstClr val="white"/>
                </a:solidFill>
              </a:endParaRPr>
            </a:p>
          </p:txBody>
        </p:sp>
        <p:sp>
          <p:nvSpPr>
            <p:cNvPr id="69" name="TextBox 68">
              <a:extLst>
                <a:ext uri="{FF2B5EF4-FFF2-40B4-BE49-F238E27FC236}">
                  <a16:creationId xmlns:a16="http://schemas.microsoft.com/office/drawing/2014/main" id="{36A5F3C7-7941-8146-BDF1-964611538BF6}"/>
                </a:ext>
              </a:extLst>
            </p:cNvPr>
            <p:cNvSpPr txBox="1"/>
            <p:nvPr/>
          </p:nvSpPr>
          <p:spPr>
            <a:xfrm>
              <a:off x="5275559" y="3872085"/>
              <a:ext cx="2682145" cy="707886"/>
            </a:xfrm>
            <a:prstGeom prst="rect">
              <a:avLst/>
            </a:prstGeom>
            <a:noFill/>
          </p:spPr>
          <p:txBody>
            <a:bodyPr wrap="none" rtlCol="0">
              <a:spAutoFit/>
            </a:bodyPr>
            <a:lstStyle/>
            <a:p>
              <a:pPr>
                <a:defRPr/>
              </a:pPr>
              <a:r>
                <a:rPr lang="en-US" sz="2000" b="1" dirty="0">
                  <a:solidFill>
                    <a:prstClr val="white"/>
                  </a:solidFill>
                </a:rPr>
                <a:t>Deutsch und </a:t>
              </a:r>
              <a:r>
                <a:rPr lang="en-US" sz="2000" b="1" dirty="0" err="1">
                  <a:solidFill>
                    <a:prstClr val="white"/>
                  </a:solidFill>
                </a:rPr>
                <a:t>ein</a:t>
              </a:r>
              <a:endParaRPr lang="en-US" sz="2000" b="1" dirty="0">
                <a:solidFill>
                  <a:prstClr val="white"/>
                </a:solidFill>
              </a:endParaRPr>
            </a:p>
            <a:p>
              <a:pPr>
                <a:defRPr/>
              </a:pPr>
              <a:r>
                <a:rPr lang="en-US" sz="2000" b="1" dirty="0" err="1">
                  <a:solidFill>
                    <a:prstClr val="white"/>
                  </a:solidFill>
                </a:rPr>
                <a:t>bisschen</a:t>
              </a:r>
              <a:r>
                <a:rPr lang="en-US" sz="2000" b="1" dirty="0">
                  <a:solidFill>
                    <a:prstClr val="white"/>
                  </a:solidFill>
                </a:rPr>
                <a:t> </a:t>
              </a:r>
              <a:r>
                <a:rPr lang="en-US" sz="2000" b="1" dirty="0" err="1">
                  <a:solidFill>
                    <a:prstClr val="white"/>
                  </a:solidFill>
                </a:rPr>
                <a:t>Chinesisch</a:t>
              </a:r>
              <a:endParaRPr lang="en-US" sz="2000" b="1" dirty="0">
                <a:solidFill>
                  <a:prstClr val="white"/>
                </a:solidFill>
              </a:endParaRPr>
            </a:p>
          </p:txBody>
        </p:sp>
        <p:sp>
          <p:nvSpPr>
            <p:cNvPr id="70" name="TextBox 69">
              <a:extLst>
                <a:ext uri="{FF2B5EF4-FFF2-40B4-BE49-F238E27FC236}">
                  <a16:creationId xmlns:a16="http://schemas.microsoft.com/office/drawing/2014/main" id="{6EA65D66-B830-3D4F-A376-30CEADCC9FFA}"/>
                </a:ext>
              </a:extLst>
            </p:cNvPr>
            <p:cNvSpPr txBox="1"/>
            <p:nvPr/>
          </p:nvSpPr>
          <p:spPr>
            <a:xfrm>
              <a:off x="5278765" y="4606190"/>
              <a:ext cx="2265364" cy="707886"/>
            </a:xfrm>
            <a:prstGeom prst="rect">
              <a:avLst/>
            </a:prstGeom>
            <a:noFill/>
          </p:spPr>
          <p:txBody>
            <a:bodyPr wrap="none" rtlCol="0">
              <a:spAutoFit/>
            </a:bodyPr>
            <a:lstStyle/>
            <a:p>
              <a:pPr>
                <a:defRPr/>
              </a:pPr>
              <a:r>
                <a:rPr lang="en-US" sz="2000" b="1" dirty="0" err="1">
                  <a:solidFill>
                    <a:prstClr val="white"/>
                  </a:solidFill>
                </a:rPr>
                <a:t>jeden</a:t>
              </a:r>
              <a:r>
                <a:rPr lang="en-US" sz="2000" b="1" dirty="0">
                  <a:solidFill>
                    <a:prstClr val="white"/>
                  </a:solidFill>
                </a:rPr>
                <a:t> Tag </a:t>
              </a:r>
              <a:r>
                <a:rPr lang="en-US" sz="2000" b="1" dirty="0" err="1">
                  <a:solidFill>
                    <a:prstClr val="white"/>
                  </a:solidFill>
                </a:rPr>
                <a:t>einen</a:t>
              </a:r>
              <a:br>
                <a:rPr lang="en-US" sz="2000" b="1" dirty="0">
                  <a:solidFill>
                    <a:prstClr val="white"/>
                  </a:solidFill>
                </a:rPr>
              </a:br>
              <a:r>
                <a:rPr lang="en-US" sz="2000" b="1" dirty="0" err="1">
                  <a:solidFill>
                    <a:prstClr val="white"/>
                  </a:solidFill>
                </a:rPr>
                <a:t>Rücksack</a:t>
              </a:r>
              <a:r>
                <a:rPr lang="en-US" sz="2000" b="1" dirty="0">
                  <a:solidFill>
                    <a:prstClr val="white"/>
                  </a:solidFill>
                </a:rPr>
                <a:t> </a:t>
              </a:r>
              <a:r>
                <a:rPr lang="en-US" sz="2000" b="1" dirty="0" err="1">
                  <a:solidFill>
                    <a:prstClr val="white"/>
                  </a:solidFill>
                </a:rPr>
                <a:t>tragen</a:t>
              </a:r>
              <a:endParaRPr lang="en-US" sz="2000" b="1" dirty="0">
                <a:solidFill>
                  <a:prstClr val="white"/>
                </a:solidFill>
              </a:endParaRPr>
            </a:p>
          </p:txBody>
        </p:sp>
        <p:sp>
          <p:nvSpPr>
            <p:cNvPr id="71" name="TextBox 70">
              <a:extLst>
                <a:ext uri="{FF2B5EF4-FFF2-40B4-BE49-F238E27FC236}">
                  <a16:creationId xmlns:a16="http://schemas.microsoft.com/office/drawing/2014/main" id="{325EAFFB-0026-0B4F-ABAE-6CEE42191C7D}"/>
                </a:ext>
              </a:extLst>
            </p:cNvPr>
            <p:cNvSpPr txBox="1"/>
            <p:nvPr/>
          </p:nvSpPr>
          <p:spPr>
            <a:xfrm>
              <a:off x="5284810" y="5392519"/>
              <a:ext cx="2007281" cy="400110"/>
            </a:xfrm>
            <a:prstGeom prst="rect">
              <a:avLst/>
            </a:prstGeom>
            <a:noFill/>
          </p:spPr>
          <p:txBody>
            <a:bodyPr wrap="none" rtlCol="0">
              <a:spAutoFit/>
            </a:bodyPr>
            <a:lstStyle/>
            <a:p>
              <a:pPr>
                <a:defRPr/>
              </a:pPr>
              <a:r>
                <a:rPr lang="en-US" sz="2000" b="1" dirty="0" err="1">
                  <a:solidFill>
                    <a:prstClr val="white"/>
                  </a:solidFill>
                </a:rPr>
                <a:t>Katzen</a:t>
              </a:r>
              <a:r>
                <a:rPr lang="en-US" sz="2000" b="1" dirty="0">
                  <a:solidFill>
                    <a:prstClr val="white"/>
                  </a:solidFill>
                </a:rPr>
                <a:t> </a:t>
              </a:r>
              <a:r>
                <a:rPr lang="en-US" sz="2000" b="1" dirty="0" err="1">
                  <a:solidFill>
                    <a:prstClr val="white"/>
                  </a:solidFill>
                </a:rPr>
                <a:t>mögen</a:t>
              </a:r>
              <a:endParaRPr lang="en-US" sz="2000" b="1" dirty="0">
                <a:solidFill>
                  <a:prstClr val="white"/>
                </a:solidFill>
              </a:endParaRPr>
            </a:p>
          </p:txBody>
        </p:sp>
      </p:grpSp>
      <p:pic>
        <p:nvPicPr>
          <p:cNvPr id="8" name="Picture 7">
            <a:extLst>
              <a:ext uri="{FF2B5EF4-FFF2-40B4-BE49-F238E27FC236}">
                <a16:creationId xmlns:a16="http://schemas.microsoft.com/office/drawing/2014/main" id="{9B450FF6-1F1D-5740-BE4F-8399CAF7D823}"/>
              </a:ext>
            </a:extLst>
          </p:cNvPr>
          <p:cNvPicPr>
            <a:picLocks noChangeAspect="1"/>
          </p:cNvPicPr>
          <p:nvPr/>
        </p:nvPicPr>
        <p:blipFill>
          <a:blip r:embed="rId17"/>
          <a:stretch>
            <a:fillRect/>
          </a:stretch>
        </p:blipFill>
        <p:spPr>
          <a:xfrm>
            <a:off x="1864068" y="591968"/>
            <a:ext cx="660926" cy="723600"/>
          </a:xfrm>
          <a:prstGeom prst="rect">
            <a:avLst/>
          </a:prstGeom>
        </p:spPr>
      </p:pic>
      <p:pic>
        <p:nvPicPr>
          <p:cNvPr id="10" name="Picture 9">
            <a:extLst>
              <a:ext uri="{FF2B5EF4-FFF2-40B4-BE49-F238E27FC236}">
                <a16:creationId xmlns:a16="http://schemas.microsoft.com/office/drawing/2014/main" id="{5E1A2BE1-A903-8D4C-9E04-1485E2384C91}"/>
              </a:ext>
            </a:extLst>
          </p:cNvPr>
          <p:cNvPicPr>
            <a:picLocks noChangeAspect="1"/>
          </p:cNvPicPr>
          <p:nvPr/>
        </p:nvPicPr>
        <p:blipFill>
          <a:blip r:embed="rId18"/>
          <a:stretch>
            <a:fillRect/>
          </a:stretch>
        </p:blipFill>
        <p:spPr>
          <a:xfrm>
            <a:off x="5740643" y="639014"/>
            <a:ext cx="822509" cy="723600"/>
          </a:xfrm>
          <a:prstGeom prst="rect">
            <a:avLst/>
          </a:prstGeom>
        </p:spPr>
      </p:pic>
      <p:pic>
        <p:nvPicPr>
          <p:cNvPr id="12" name="Picture 11">
            <a:extLst>
              <a:ext uri="{FF2B5EF4-FFF2-40B4-BE49-F238E27FC236}">
                <a16:creationId xmlns:a16="http://schemas.microsoft.com/office/drawing/2014/main" id="{37A5AEC0-6ED3-C847-B2EE-E9C791AEAA8F}"/>
              </a:ext>
            </a:extLst>
          </p:cNvPr>
          <p:cNvPicPr>
            <a:picLocks noChangeAspect="1"/>
          </p:cNvPicPr>
          <p:nvPr/>
        </p:nvPicPr>
        <p:blipFill>
          <a:blip r:embed="rId19"/>
          <a:stretch>
            <a:fillRect/>
          </a:stretch>
        </p:blipFill>
        <p:spPr>
          <a:xfrm>
            <a:off x="9719869" y="615390"/>
            <a:ext cx="556953" cy="723600"/>
          </a:xfrm>
          <a:prstGeom prst="rect">
            <a:avLst/>
          </a:prstGeom>
        </p:spPr>
      </p:pic>
    </p:spTree>
    <p:extLst>
      <p:ext uri="{BB962C8B-B14F-4D97-AF65-F5344CB8AC3E}">
        <p14:creationId xmlns:p14="http://schemas.microsoft.com/office/powerpoint/2010/main" val="6229708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F08778E0-241F-3346-B6C9-F4D09C7DF458}"/>
              </a:ext>
            </a:extLst>
          </p:cNvPr>
          <p:cNvGrpSpPr/>
          <p:nvPr/>
        </p:nvGrpSpPr>
        <p:grpSpPr>
          <a:xfrm>
            <a:off x="482245" y="343759"/>
            <a:ext cx="3328110" cy="5812771"/>
            <a:chOff x="4711485" y="356459"/>
            <a:chExt cx="3328110" cy="5812771"/>
          </a:xfrm>
        </p:grpSpPr>
        <p:sp>
          <p:nvSpPr>
            <p:cNvPr id="4" name="Rounded Rectangle 3">
              <a:extLst>
                <a:ext uri="{FF2B5EF4-FFF2-40B4-BE49-F238E27FC236}">
                  <a16:creationId xmlns:a16="http://schemas.microsoft.com/office/drawing/2014/main" id="{C4DDB314-1583-4041-844A-D2206E553E3D}"/>
                </a:ext>
              </a:extLst>
            </p:cNvPr>
            <p:cNvSpPr/>
            <p:nvPr/>
          </p:nvSpPr>
          <p:spPr>
            <a:xfrm>
              <a:off x="4711485" y="356459"/>
              <a:ext cx="3328110" cy="5812771"/>
            </a:xfrm>
            <a:prstGeom prst="roundRect">
              <a:avLst/>
            </a:prstGeom>
            <a:gradFill flip="none" rotWithShape="1">
              <a:gsLst>
                <a:gs pos="34000">
                  <a:schemeClr val="bg1">
                    <a:lumMod val="50000"/>
                  </a:schemeClr>
                </a:gs>
                <a:gs pos="6000">
                  <a:schemeClr val="bg1">
                    <a:lumMod val="50000"/>
                  </a:schemeClr>
                </a:gs>
                <a:gs pos="70000">
                  <a:schemeClr val="bg1">
                    <a:lumMod val="75000"/>
                  </a:schemeClr>
                </a:gs>
                <a:gs pos="83000">
                  <a:schemeClr val="bg1">
                    <a:lumMod val="85000"/>
                  </a:schemeClr>
                </a:gs>
                <a:gs pos="100000">
                  <a:schemeClr val="bg1">
                    <a:lumMod val="65000"/>
                  </a:schemeClr>
                </a:gs>
              </a:gsLst>
              <a:lin ang="2700000" scaled="1"/>
              <a:tileRect/>
            </a:gra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endParaRPr>
            </a:p>
          </p:txBody>
        </p:sp>
        <p:sp>
          <p:nvSpPr>
            <p:cNvPr id="5" name="Oval 4">
              <a:extLst>
                <a:ext uri="{FF2B5EF4-FFF2-40B4-BE49-F238E27FC236}">
                  <a16:creationId xmlns:a16="http://schemas.microsoft.com/office/drawing/2014/main" id="{817F19BB-CCDB-EB49-93B8-955E99A4C2CA}"/>
                </a:ext>
              </a:extLst>
            </p:cNvPr>
            <p:cNvSpPr/>
            <p:nvPr/>
          </p:nvSpPr>
          <p:spPr>
            <a:xfrm>
              <a:off x="5958822" y="557939"/>
              <a:ext cx="929899" cy="8214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pic>
          <p:nvPicPr>
            <p:cNvPr id="6" name="Picture 5">
              <a:extLst>
                <a:ext uri="{FF2B5EF4-FFF2-40B4-BE49-F238E27FC236}">
                  <a16:creationId xmlns:a16="http://schemas.microsoft.com/office/drawing/2014/main" id="{F1CD377B-05B1-5145-ACEA-5998D7FAD61C}"/>
                </a:ext>
              </a:extLst>
            </p:cNvPr>
            <p:cNvPicPr>
              <a:picLocks noChangeAspect="1"/>
            </p:cNvPicPr>
            <p:nvPr/>
          </p:nvPicPr>
          <p:blipFill>
            <a:blip r:embed="rId3"/>
            <a:stretch>
              <a:fillRect/>
            </a:stretch>
          </p:blipFill>
          <p:spPr>
            <a:xfrm>
              <a:off x="6077090" y="617247"/>
              <a:ext cx="596900" cy="716280"/>
            </a:xfrm>
            <a:prstGeom prst="rect">
              <a:avLst/>
            </a:prstGeom>
          </p:spPr>
        </p:pic>
        <p:sp>
          <p:nvSpPr>
            <p:cNvPr id="7" name="TextBox 6">
              <a:extLst>
                <a:ext uri="{FF2B5EF4-FFF2-40B4-BE49-F238E27FC236}">
                  <a16:creationId xmlns:a16="http://schemas.microsoft.com/office/drawing/2014/main" id="{0A2881F8-5F64-B047-A7CE-D694AE29ECA5}"/>
                </a:ext>
              </a:extLst>
            </p:cNvPr>
            <p:cNvSpPr txBox="1"/>
            <p:nvPr/>
          </p:nvSpPr>
          <p:spPr>
            <a:xfrm>
              <a:off x="5941026" y="1401114"/>
              <a:ext cx="910827" cy="400110"/>
            </a:xfrm>
            <a:prstGeom prst="rect">
              <a:avLst/>
            </a:prstGeom>
            <a:noFill/>
          </p:spPr>
          <p:txBody>
            <a:bodyPr wrap="none" rtlCol="0">
              <a:spAutoFit/>
            </a:bodyPr>
            <a:lstStyle/>
            <a:p>
              <a:pPr>
                <a:defRPr/>
              </a:pPr>
              <a:r>
                <a:rPr lang="en-US" sz="2000" b="1" dirty="0">
                  <a:solidFill>
                    <a:srgbClr val="4472C4">
                      <a:lumMod val="50000"/>
                    </a:srgbClr>
                  </a:solidFill>
                </a:rPr>
                <a:t>Dieter</a:t>
              </a:r>
            </a:p>
          </p:txBody>
        </p:sp>
        <p:pic>
          <p:nvPicPr>
            <p:cNvPr id="9" name="Graphic 8" descr="Paw prints">
              <a:extLst>
                <a:ext uri="{FF2B5EF4-FFF2-40B4-BE49-F238E27FC236}">
                  <a16:creationId xmlns:a16="http://schemas.microsoft.com/office/drawing/2014/main" id="{B9869917-EDF7-CA48-A198-4D022772432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47310" y="5374600"/>
              <a:ext cx="360000" cy="360000"/>
            </a:xfrm>
            <a:prstGeom prst="rect">
              <a:avLst/>
            </a:prstGeom>
          </p:spPr>
        </p:pic>
        <p:pic>
          <p:nvPicPr>
            <p:cNvPr id="11" name="Graphic 10" descr="Music notes">
              <a:extLst>
                <a:ext uri="{FF2B5EF4-FFF2-40B4-BE49-F238E27FC236}">
                  <a16:creationId xmlns:a16="http://schemas.microsoft.com/office/drawing/2014/main" id="{E6D71E85-D3E9-3940-BC39-EF714113817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882818" y="1850893"/>
              <a:ext cx="360000" cy="360000"/>
            </a:xfrm>
            <a:prstGeom prst="rect">
              <a:avLst/>
            </a:prstGeom>
          </p:spPr>
        </p:pic>
        <p:pic>
          <p:nvPicPr>
            <p:cNvPr id="13" name="Graphic 12" descr="Suitcase">
              <a:extLst>
                <a:ext uri="{FF2B5EF4-FFF2-40B4-BE49-F238E27FC236}">
                  <a16:creationId xmlns:a16="http://schemas.microsoft.com/office/drawing/2014/main" id="{626B907D-0761-284F-BE55-3C32A6D2E1C6}"/>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817976" y="4579971"/>
              <a:ext cx="360000" cy="360000"/>
            </a:xfrm>
            <a:prstGeom prst="rect">
              <a:avLst/>
            </a:prstGeom>
          </p:spPr>
        </p:pic>
        <p:pic>
          <p:nvPicPr>
            <p:cNvPr id="15" name="Graphic 14" descr="Books">
              <a:extLst>
                <a:ext uri="{FF2B5EF4-FFF2-40B4-BE49-F238E27FC236}">
                  <a16:creationId xmlns:a16="http://schemas.microsoft.com/office/drawing/2014/main" id="{DCED3874-86FC-524B-89FB-D8BED4FBF6DD}"/>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833508" y="3512085"/>
              <a:ext cx="360000" cy="360000"/>
            </a:xfrm>
            <a:prstGeom prst="rect">
              <a:avLst/>
            </a:prstGeom>
          </p:spPr>
        </p:pic>
        <p:pic>
          <p:nvPicPr>
            <p:cNvPr id="17" name="Graphic 16" descr="Fork and knife">
              <a:extLst>
                <a:ext uri="{FF2B5EF4-FFF2-40B4-BE49-F238E27FC236}">
                  <a16:creationId xmlns:a16="http://schemas.microsoft.com/office/drawing/2014/main" id="{3BBFE952-9D10-3645-A376-CFB128B897EE}"/>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859592" y="2336127"/>
              <a:ext cx="360000" cy="360000"/>
            </a:xfrm>
            <a:prstGeom prst="rect">
              <a:avLst/>
            </a:prstGeom>
          </p:spPr>
        </p:pic>
        <p:pic>
          <p:nvPicPr>
            <p:cNvPr id="19" name="Graphic 18" descr="Sport balls">
              <a:extLst>
                <a:ext uri="{FF2B5EF4-FFF2-40B4-BE49-F238E27FC236}">
                  <a16:creationId xmlns:a16="http://schemas.microsoft.com/office/drawing/2014/main" id="{691E7E31-6CD9-524E-B35D-7FAEB8DBD1F2}"/>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863303" y="2841057"/>
              <a:ext cx="360000" cy="360000"/>
            </a:xfrm>
            <a:prstGeom prst="rect">
              <a:avLst/>
            </a:prstGeom>
          </p:spPr>
        </p:pic>
        <p:pic>
          <p:nvPicPr>
            <p:cNvPr id="23" name="Graphic 22" descr="Speech">
              <a:extLst>
                <a:ext uri="{FF2B5EF4-FFF2-40B4-BE49-F238E27FC236}">
                  <a16:creationId xmlns:a16="http://schemas.microsoft.com/office/drawing/2014/main" id="{2014F1A2-BA06-614B-8FF3-EF5750007BF9}"/>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4813522" y="3938238"/>
              <a:ext cx="360000" cy="360000"/>
            </a:xfrm>
            <a:prstGeom prst="rect">
              <a:avLst/>
            </a:prstGeom>
          </p:spPr>
        </p:pic>
        <p:sp>
          <p:nvSpPr>
            <p:cNvPr id="24" name="Oval 23">
              <a:extLst>
                <a:ext uri="{FF2B5EF4-FFF2-40B4-BE49-F238E27FC236}">
                  <a16:creationId xmlns:a16="http://schemas.microsoft.com/office/drawing/2014/main" id="{65E290A3-74DD-494B-A9E6-C3C13C3B7949}"/>
                </a:ext>
              </a:extLst>
            </p:cNvPr>
            <p:cNvSpPr/>
            <p:nvPr/>
          </p:nvSpPr>
          <p:spPr>
            <a:xfrm>
              <a:off x="4959350" y="557939"/>
              <a:ext cx="127000" cy="12786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5" name="TextBox 24">
              <a:extLst>
                <a:ext uri="{FF2B5EF4-FFF2-40B4-BE49-F238E27FC236}">
                  <a16:creationId xmlns:a16="http://schemas.microsoft.com/office/drawing/2014/main" id="{97FDF0E2-CBC2-FF46-AD53-C87F6B418C38}"/>
                </a:ext>
              </a:extLst>
            </p:cNvPr>
            <p:cNvSpPr txBox="1"/>
            <p:nvPr/>
          </p:nvSpPr>
          <p:spPr>
            <a:xfrm>
              <a:off x="5284810" y="1834603"/>
              <a:ext cx="2598788" cy="400110"/>
            </a:xfrm>
            <a:prstGeom prst="rect">
              <a:avLst/>
            </a:prstGeom>
            <a:noFill/>
          </p:spPr>
          <p:txBody>
            <a:bodyPr wrap="none" rtlCol="0">
              <a:spAutoFit/>
            </a:bodyPr>
            <a:lstStyle/>
            <a:p>
              <a:pPr>
                <a:defRPr/>
              </a:pPr>
              <a:r>
                <a:rPr lang="en-US" sz="2000" b="1" dirty="0" err="1">
                  <a:solidFill>
                    <a:prstClr val="white"/>
                  </a:solidFill>
                </a:rPr>
                <a:t>Schlagzeug</a:t>
              </a:r>
              <a:r>
                <a:rPr lang="en-US" sz="2000" b="1" dirty="0">
                  <a:solidFill>
                    <a:prstClr val="white"/>
                  </a:solidFill>
                </a:rPr>
                <a:t> </a:t>
              </a:r>
              <a:r>
                <a:rPr lang="en-US" sz="2000" b="1" dirty="0" err="1">
                  <a:solidFill>
                    <a:prstClr val="white"/>
                  </a:solidFill>
                </a:rPr>
                <a:t>spielen</a:t>
              </a:r>
              <a:endParaRPr lang="en-US" sz="2000" b="1" dirty="0">
                <a:solidFill>
                  <a:prstClr val="white"/>
                </a:solidFill>
              </a:endParaRPr>
            </a:p>
          </p:txBody>
        </p:sp>
        <p:sp>
          <p:nvSpPr>
            <p:cNvPr id="26" name="TextBox 25">
              <a:extLst>
                <a:ext uri="{FF2B5EF4-FFF2-40B4-BE49-F238E27FC236}">
                  <a16:creationId xmlns:a16="http://schemas.microsoft.com/office/drawing/2014/main" id="{5BD0F2AE-4F5E-4140-84BB-F6C6F993374D}"/>
                </a:ext>
              </a:extLst>
            </p:cNvPr>
            <p:cNvSpPr txBox="1"/>
            <p:nvPr/>
          </p:nvSpPr>
          <p:spPr>
            <a:xfrm>
              <a:off x="5306687" y="2349789"/>
              <a:ext cx="1946367" cy="400110"/>
            </a:xfrm>
            <a:prstGeom prst="rect">
              <a:avLst/>
            </a:prstGeom>
            <a:noFill/>
          </p:spPr>
          <p:txBody>
            <a:bodyPr wrap="none" rtlCol="0">
              <a:spAutoFit/>
            </a:bodyPr>
            <a:lstStyle/>
            <a:p>
              <a:pPr>
                <a:defRPr/>
              </a:pPr>
              <a:r>
                <a:rPr lang="en-US" sz="2000" b="1" dirty="0">
                  <a:solidFill>
                    <a:prstClr val="white"/>
                  </a:solidFill>
                </a:rPr>
                <a:t>oft Pizza </a:t>
              </a:r>
              <a:r>
                <a:rPr lang="en-US" sz="2000" b="1" dirty="0" err="1">
                  <a:solidFill>
                    <a:prstClr val="white"/>
                  </a:solidFill>
                </a:rPr>
                <a:t>essen</a:t>
              </a:r>
              <a:endParaRPr lang="en-US" sz="2000" b="1" dirty="0">
                <a:solidFill>
                  <a:prstClr val="white"/>
                </a:solidFill>
              </a:endParaRPr>
            </a:p>
          </p:txBody>
        </p:sp>
        <p:sp>
          <p:nvSpPr>
            <p:cNvPr id="27" name="TextBox 26">
              <a:extLst>
                <a:ext uri="{FF2B5EF4-FFF2-40B4-BE49-F238E27FC236}">
                  <a16:creationId xmlns:a16="http://schemas.microsoft.com/office/drawing/2014/main" id="{FD65DC34-D1DE-AD4A-B355-7BD9F27659B8}"/>
                </a:ext>
              </a:extLst>
            </p:cNvPr>
            <p:cNvSpPr txBox="1"/>
            <p:nvPr/>
          </p:nvSpPr>
          <p:spPr>
            <a:xfrm>
              <a:off x="5284810" y="2797147"/>
              <a:ext cx="2287806" cy="707886"/>
            </a:xfrm>
            <a:prstGeom prst="rect">
              <a:avLst/>
            </a:prstGeom>
            <a:noFill/>
          </p:spPr>
          <p:txBody>
            <a:bodyPr wrap="none" rtlCol="0">
              <a:spAutoFit/>
            </a:bodyPr>
            <a:lstStyle/>
            <a:p>
              <a:pPr>
                <a:defRPr/>
              </a:pPr>
              <a:r>
                <a:rPr lang="en-US" sz="2000" b="1" dirty="0">
                  <a:solidFill>
                    <a:prstClr val="white"/>
                  </a:solidFill>
                </a:rPr>
                <a:t>Ski </a:t>
              </a:r>
              <a:r>
                <a:rPr lang="en-US" sz="2000" b="1" dirty="0" err="1">
                  <a:solidFill>
                    <a:prstClr val="white"/>
                  </a:solidFill>
                </a:rPr>
                <a:t>fahren</a:t>
              </a:r>
              <a:r>
                <a:rPr lang="en-US" sz="2000" b="1" dirty="0">
                  <a:solidFill>
                    <a:prstClr val="white"/>
                  </a:solidFill>
                </a:rPr>
                <a:t> +</a:t>
              </a:r>
            </a:p>
            <a:p>
              <a:pPr>
                <a:defRPr/>
              </a:pPr>
              <a:r>
                <a:rPr lang="en-US" sz="2000" b="1" dirty="0" err="1">
                  <a:solidFill>
                    <a:prstClr val="white"/>
                  </a:solidFill>
                </a:rPr>
                <a:t>jeden</a:t>
              </a:r>
              <a:r>
                <a:rPr lang="en-US" sz="2000" b="1" dirty="0">
                  <a:solidFill>
                    <a:prstClr val="white"/>
                  </a:solidFill>
                </a:rPr>
                <a:t> Tag </a:t>
              </a:r>
              <a:r>
                <a:rPr lang="en-US" sz="2000" b="1" dirty="0" err="1">
                  <a:solidFill>
                    <a:prstClr val="white"/>
                  </a:solidFill>
                </a:rPr>
                <a:t>laufen</a:t>
              </a:r>
              <a:endParaRPr lang="en-US" sz="2000" b="1" dirty="0">
                <a:solidFill>
                  <a:prstClr val="white"/>
                </a:solidFill>
              </a:endParaRPr>
            </a:p>
          </p:txBody>
        </p:sp>
        <p:sp>
          <p:nvSpPr>
            <p:cNvPr id="28" name="TextBox 27">
              <a:extLst>
                <a:ext uri="{FF2B5EF4-FFF2-40B4-BE49-F238E27FC236}">
                  <a16:creationId xmlns:a16="http://schemas.microsoft.com/office/drawing/2014/main" id="{7490374A-85BB-734D-8143-7081131811A6}"/>
                </a:ext>
              </a:extLst>
            </p:cNvPr>
            <p:cNvSpPr txBox="1"/>
            <p:nvPr/>
          </p:nvSpPr>
          <p:spPr>
            <a:xfrm>
              <a:off x="5275559" y="3458866"/>
              <a:ext cx="1766830" cy="400110"/>
            </a:xfrm>
            <a:prstGeom prst="rect">
              <a:avLst/>
            </a:prstGeom>
            <a:noFill/>
          </p:spPr>
          <p:txBody>
            <a:bodyPr wrap="none" rtlCol="0">
              <a:spAutoFit/>
            </a:bodyPr>
            <a:lstStyle/>
            <a:p>
              <a:pPr>
                <a:defRPr/>
              </a:pPr>
              <a:r>
                <a:rPr lang="en-US" sz="2000" b="1" dirty="0" err="1">
                  <a:solidFill>
                    <a:prstClr val="white"/>
                  </a:solidFill>
                </a:rPr>
                <a:t>Bücher</a:t>
              </a:r>
              <a:r>
                <a:rPr lang="en-US" sz="2000" b="1" dirty="0">
                  <a:solidFill>
                    <a:prstClr val="white"/>
                  </a:solidFill>
                </a:rPr>
                <a:t> </a:t>
              </a:r>
              <a:r>
                <a:rPr lang="en-US" sz="2000" b="1" dirty="0" err="1">
                  <a:solidFill>
                    <a:prstClr val="white"/>
                  </a:solidFill>
                </a:rPr>
                <a:t>lesen</a:t>
              </a:r>
              <a:endParaRPr lang="en-US" sz="2000" b="1" dirty="0">
                <a:solidFill>
                  <a:prstClr val="white"/>
                </a:solidFill>
              </a:endParaRPr>
            </a:p>
          </p:txBody>
        </p:sp>
        <p:sp>
          <p:nvSpPr>
            <p:cNvPr id="29" name="TextBox 28">
              <a:extLst>
                <a:ext uri="{FF2B5EF4-FFF2-40B4-BE49-F238E27FC236}">
                  <a16:creationId xmlns:a16="http://schemas.microsoft.com/office/drawing/2014/main" id="{D8E98CB3-6820-E54F-8968-A3C00DF95516}"/>
                </a:ext>
              </a:extLst>
            </p:cNvPr>
            <p:cNvSpPr txBox="1"/>
            <p:nvPr/>
          </p:nvSpPr>
          <p:spPr>
            <a:xfrm>
              <a:off x="5275559" y="3872085"/>
              <a:ext cx="2329484" cy="707886"/>
            </a:xfrm>
            <a:prstGeom prst="rect">
              <a:avLst/>
            </a:prstGeom>
            <a:noFill/>
          </p:spPr>
          <p:txBody>
            <a:bodyPr wrap="none" rtlCol="0">
              <a:spAutoFit/>
            </a:bodyPr>
            <a:lstStyle/>
            <a:p>
              <a:pPr>
                <a:defRPr/>
              </a:pPr>
              <a:r>
                <a:rPr lang="en-US" sz="2000" b="1" dirty="0">
                  <a:solidFill>
                    <a:prstClr val="white"/>
                  </a:solidFill>
                </a:rPr>
                <a:t>Deutsch und </a:t>
              </a:r>
              <a:r>
                <a:rPr lang="en-US" sz="2000" b="1" dirty="0" err="1">
                  <a:solidFill>
                    <a:prstClr val="white"/>
                  </a:solidFill>
                </a:rPr>
                <a:t>ein</a:t>
              </a:r>
              <a:endParaRPr lang="en-US" sz="2000" b="1" dirty="0">
                <a:solidFill>
                  <a:prstClr val="white"/>
                </a:solidFill>
              </a:endParaRPr>
            </a:p>
            <a:p>
              <a:pPr>
                <a:defRPr/>
              </a:pPr>
              <a:r>
                <a:rPr lang="en-US" sz="2000" b="1" dirty="0" err="1">
                  <a:solidFill>
                    <a:prstClr val="white"/>
                  </a:solidFill>
                </a:rPr>
                <a:t>bisschen</a:t>
              </a:r>
              <a:r>
                <a:rPr lang="en-US" sz="2000" b="1" dirty="0">
                  <a:solidFill>
                    <a:prstClr val="white"/>
                  </a:solidFill>
                </a:rPr>
                <a:t> </a:t>
              </a:r>
              <a:r>
                <a:rPr lang="en-US" sz="2000" b="1" dirty="0" err="1">
                  <a:solidFill>
                    <a:prstClr val="white"/>
                  </a:solidFill>
                </a:rPr>
                <a:t>Türkisch</a:t>
              </a:r>
              <a:endParaRPr lang="en-US" sz="2000" b="1" dirty="0">
                <a:solidFill>
                  <a:prstClr val="white"/>
                </a:solidFill>
              </a:endParaRPr>
            </a:p>
          </p:txBody>
        </p:sp>
        <p:sp>
          <p:nvSpPr>
            <p:cNvPr id="30" name="TextBox 29">
              <a:extLst>
                <a:ext uri="{FF2B5EF4-FFF2-40B4-BE49-F238E27FC236}">
                  <a16:creationId xmlns:a16="http://schemas.microsoft.com/office/drawing/2014/main" id="{B0300164-349F-204C-8F9E-818F99BD7232}"/>
                </a:ext>
              </a:extLst>
            </p:cNvPr>
            <p:cNvSpPr txBox="1"/>
            <p:nvPr/>
          </p:nvSpPr>
          <p:spPr>
            <a:xfrm>
              <a:off x="5278765" y="4606190"/>
              <a:ext cx="2265364" cy="707886"/>
            </a:xfrm>
            <a:prstGeom prst="rect">
              <a:avLst/>
            </a:prstGeom>
            <a:noFill/>
          </p:spPr>
          <p:txBody>
            <a:bodyPr wrap="none" rtlCol="0">
              <a:spAutoFit/>
            </a:bodyPr>
            <a:lstStyle/>
            <a:p>
              <a:pPr>
                <a:defRPr/>
              </a:pPr>
              <a:r>
                <a:rPr lang="en-US" sz="2000" b="1" dirty="0" err="1">
                  <a:solidFill>
                    <a:prstClr val="white"/>
                  </a:solidFill>
                </a:rPr>
                <a:t>jeden</a:t>
              </a:r>
              <a:r>
                <a:rPr lang="en-US" sz="2000" b="1" dirty="0">
                  <a:solidFill>
                    <a:prstClr val="white"/>
                  </a:solidFill>
                </a:rPr>
                <a:t> Tag </a:t>
              </a:r>
              <a:r>
                <a:rPr lang="en-US" sz="2000" b="1" dirty="0" err="1">
                  <a:solidFill>
                    <a:prstClr val="white"/>
                  </a:solidFill>
                </a:rPr>
                <a:t>einen</a:t>
              </a:r>
              <a:br>
                <a:rPr lang="en-US" sz="2000" b="1" dirty="0">
                  <a:solidFill>
                    <a:prstClr val="white"/>
                  </a:solidFill>
                </a:rPr>
              </a:br>
              <a:r>
                <a:rPr lang="en-US" sz="2000" b="1" dirty="0" err="1">
                  <a:solidFill>
                    <a:prstClr val="white"/>
                  </a:solidFill>
                </a:rPr>
                <a:t>Rücksack</a:t>
              </a:r>
              <a:r>
                <a:rPr lang="en-US" sz="2000" b="1" dirty="0">
                  <a:solidFill>
                    <a:prstClr val="white"/>
                  </a:solidFill>
                </a:rPr>
                <a:t> </a:t>
              </a:r>
              <a:r>
                <a:rPr lang="en-US" sz="2000" b="1" dirty="0" err="1">
                  <a:solidFill>
                    <a:prstClr val="white"/>
                  </a:solidFill>
                </a:rPr>
                <a:t>tragen</a:t>
              </a:r>
              <a:endParaRPr lang="en-US" sz="2000" b="1" dirty="0">
                <a:solidFill>
                  <a:prstClr val="white"/>
                </a:solidFill>
              </a:endParaRPr>
            </a:p>
          </p:txBody>
        </p:sp>
        <p:sp>
          <p:nvSpPr>
            <p:cNvPr id="31" name="TextBox 30">
              <a:extLst>
                <a:ext uri="{FF2B5EF4-FFF2-40B4-BE49-F238E27FC236}">
                  <a16:creationId xmlns:a16="http://schemas.microsoft.com/office/drawing/2014/main" id="{7188B227-8EE5-DB4B-B3D5-93FFA29BF8CA}"/>
                </a:ext>
              </a:extLst>
            </p:cNvPr>
            <p:cNvSpPr txBox="1"/>
            <p:nvPr/>
          </p:nvSpPr>
          <p:spPr>
            <a:xfrm>
              <a:off x="5242818" y="5354545"/>
              <a:ext cx="2007281" cy="400110"/>
            </a:xfrm>
            <a:prstGeom prst="rect">
              <a:avLst/>
            </a:prstGeom>
            <a:noFill/>
          </p:spPr>
          <p:txBody>
            <a:bodyPr wrap="none" rtlCol="0">
              <a:spAutoFit/>
            </a:bodyPr>
            <a:lstStyle/>
            <a:p>
              <a:pPr>
                <a:defRPr/>
              </a:pPr>
              <a:r>
                <a:rPr lang="en-US" sz="2000" b="1" dirty="0" err="1">
                  <a:solidFill>
                    <a:prstClr val="white"/>
                  </a:solidFill>
                </a:rPr>
                <a:t>Katzen</a:t>
              </a:r>
              <a:r>
                <a:rPr lang="en-US" sz="2000" b="1" dirty="0">
                  <a:solidFill>
                    <a:prstClr val="white"/>
                  </a:solidFill>
                </a:rPr>
                <a:t> </a:t>
              </a:r>
              <a:r>
                <a:rPr lang="en-US" sz="2000" b="1" dirty="0" err="1">
                  <a:solidFill>
                    <a:prstClr val="white"/>
                  </a:solidFill>
                </a:rPr>
                <a:t>mögen</a:t>
              </a:r>
              <a:endParaRPr lang="en-US" sz="2000" b="1" dirty="0">
                <a:solidFill>
                  <a:prstClr val="white"/>
                </a:solidFill>
              </a:endParaRPr>
            </a:p>
          </p:txBody>
        </p:sp>
      </p:grpSp>
      <p:grpSp>
        <p:nvGrpSpPr>
          <p:cNvPr id="22" name="Group 21">
            <a:extLst>
              <a:ext uri="{FF2B5EF4-FFF2-40B4-BE49-F238E27FC236}">
                <a16:creationId xmlns:a16="http://schemas.microsoft.com/office/drawing/2014/main" id="{CB099F89-E0B2-A94D-9B0D-5111D497EF8D}"/>
              </a:ext>
            </a:extLst>
          </p:cNvPr>
          <p:cNvGrpSpPr/>
          <p:nvPr/>
        </p:nvGrpSpPr>
        <p:grpSpPr>
          <a:xfrm>
            <a:off x="4373147" y="341583"/>
            <a:ext cx="3328110" cy="5812771"/>
            <a:chOff x="4679075" y="356459"/>
            <a:chExt cx="3328110" cy="5812771"/>
          </a:xfrm>
        </p:grpSpPr>
        <p:sp>
          <p:nvSpPr>
            <p:cNvPr id="33" name="Rounded Rectangle 32">
              <a:extLst>
                <a:ext uri="{FF2B5EF4-FFF2-40B4-BE49-F238E27FC236}">
                  <a16:creationId xmlns:a16="http://schemas.microsoft.com/office/drawing/2014/main" id="{19ED1980-7413-0043-B531-DBAE1D74D37A}"/>
                </a:ext>
              </a:extLst>
            </p:cNvPr>
            <p:cNvSpPr/>
            <p:nvPr/>
          </p:nvSpPr>
          <p:spPr>
            <a:xfrm>
              <a:off x="4679075" y="356459"/>
              <a:ext cx="3328110" cy="5812771"/>
            </a:xfrm>
            <a:prstGeom prst="roundRect">
              <a:avLst/>
            </a:prstGeom>
            <a:gradFill flip="none" rotWithShape="1">
              <a:gsLst>
                <a:gs pos="34000">
                  <a:schemeClr val="bg1">
                    <a:lumMod val="50000"/>
                  </a:schemeClr>
                </a:gs>
                <a:gs pos="6000">
                  <a:schemeClr val="bg1">
                    <a:lumMod val="50000"/>
                  </a:schemeClr>
                </a:gs>
                <a:gs pos="70000">
                  <a:schemeClr val="bg1">
                    <a:lumMod val="75000"/>
                  </a:schemeClr>
                </a:gs>
                <a:gs pos="83000">
                  <a:schemeClr val="bg1">
                    <a:lumMod val="85000"/>
                  </a:schemeClr>
                </a:gs>
                <a:gs pos="100000">
                  <a:schemeClr val="bg1">
                    <a:lumMod val="65000"/>
                  </a:schemeClr>
                </a:gs>
              </a:gsLst>
              <a:lin ang="2700000" scaled="1"/>
              <a:tileRect/>
            </a:gra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endParaRPr>
            </a:p>
          </p:txBody>
        </p:sp>
        <p:sp>
          <p:nvSpPr>
            <p:cNvPr id="34" name="Oval 33">
              <a:extLst>
                <a:ext uri="{FF2B5EF4-FFF2-40B4-BE49-F238E27FC236}">
                  <a16:creationId xmlns:a16="http://schemas.microsoft.com/office/drawing/2014/main" id="{087B2F10-24C5-4E45-AC94-414D590BC3B8}"/>
                </a:ext>
              </a:extLst>
            </p:cNvPr>
            <p:cNvSpPr/>
            <p:nvPr/>
          </p:nvSpPr>
          <p:spPr>
            <a:xfrm>
              <a:off x="5958822" y="557939"/>
              <a:ext cx="929899" cy="8214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6" name="TextBox 35">
              <a:extLst>
                <a:ext uri="{FF2B5EF4-FFF2-40B4-BE49-F238E27FC236}">
                  <a16:creationId xmlns:a16="http://schemas.microsoft.com/office/drawing/2014/main" id="{0EE05921-6F1C-BD4F-963A-B4B36890563D}"/>
                </a:ext>
              </a:extLst>
            </p:cNvPr>
            <p:cNvSpPr txBox="1"/>
            <p:nvPr/>
          </p:nvSpPr>
          <p:spPr>
            <a:xfrm>
              <a:off x="5941026" y="1401114"/>
              <a:ext cx="1170513" cy="400110"/>
            </a:xfrm>
            <a:prstGeom prst="rect">
              <a:avLst/>
            </a:prstGeom>
            <a:noFill/>
          </p:spPr>
          <p:txBody>
            <a:bodyPr wrap="none" rtlCol="0">
              <a:spAutoFit/>
            </a:bodyPr>
            <a:lstStyle/>
            <a:p>
              <a:pPr>
                <a:defRPr/>
              </a:pPr>
              <a:r>
                <a:rPr lang="en-US" sz="2000" b="1" dirty="0">
                  <a:solidFill>
                    <a:srgbClr val="4472C4">
                      <a:lumMod val="50000"/>
                    </a:srgbClr>
                  </a:solidFill>
                </a:rPr>
                <a:t>Claudia</a:t>
              </a:r>
            </a:p>
          </p:txBody>
        </p:sp>
        <p:pic>
          <p:nvPicPr>
            <p:cNvPr id="37" name="Graphic 36" descr="Paw prints">
              <a:extLst>
                <a:ext uri="{FF2B5EF4-FFF2-40B4-BE49-F238E27FC236}">
                  <a16:creationId xmlns:a16="http://schemas.microsoft.com/office/drawing/2014/main" id="{8B4AAAF0-C104-A44A-AB83-2B92FA291C3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59192" y="5387235"/>
              <a:ext cx="360000" cy="360000"/>
            </a:xfrm>
            <a:prstGeom prst="rect">
              <a:avLst/>
            </a:prstGeom>
          </p:spPr>
        </p:pic>
        <p:pic>
          <p:nvPicPr>
            <p:cNvPr id="38" name="Graphic 37" descr="Music notes">
              <a:extLst>
                <a:ext uri="{FF2B5EF4-FFF2-40B4-BE49-F238E27FC236}">
                  <a16:creationId xmlns:a16="http://schemas.microsoft.com/office/drawing/2014/main" id="{5F026EB7-1E8D-6E4B-8D57-EBC6E01A31E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882818" y="1850893"/>
              <a:ext cx="360000" cy="360000"/>
            </a:xfrm>
            <a:prstGeom prst="rect">
              <a:avLst/>
            </a:prstGeom>
          </p:spPr>
        </p:pic>
        <p:pic>
          <p:nvPicPr>
            <p:cNvPr id="39" name="Graphic 38" descr="Suitcase">
              <a:extLst>
                <a:ext uri="{FF2B5EF4-FFF2-40B4-BE49-F238E27FC236}">
                  <a16:creationId xmlns:a16="http://schemas.microsoft.com/office/drawing/2014/main" id="{BBAF633D-81E7-8E4C-89A6-4422DC489D0E}"/>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817976" y="4579971"/>
              <a:ext cx="360000" cy="360000"/>
            </a:xfrm>
            <a:prstGeom prst="rect">
              <a:avLst/>
            </a:prstGeom>
          </p:spPr>
        </p:pic>
        <p:pic>
          <p:nvPicPr>
            <p:cNvPr id="40" name="Graphic 39" descr="Books">
              <a:extLst>
                <a:ext uri="{FF2B5EF4-FFF2-40B4-BE49-F238E27FC236}">
                  <a16:creationId xmlns:a16="http://schemas.microsoft.com/office/drawing/2014/main" id="{E5D7B0DD-979E-CA4A-B329-120204FA2274}"/>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833508" y="3512085"/>
              <a:ext cx="360000" cy="360000"/>
            </a:xfrm>
            <a:prstGeom prst="rect">
              <a:avLst/>
            </a:prstGeom>
          </p:spPr>
        </p:pic>
        <p:pic>
          <p:nvPicPr>
            <p:cNvPr id="41" name="Graphic 40" descr="Fork and knife">
              <a:extLst>
                <a:ext uri="{FF2B5EF4-FFF2-40B4-BE49-F238E27FC236}">
                  <a16:creationId xmlns:a16="http://schemas.microsoft.com/office/drawing/2014/main" id="{A77D871C-67CF-F845-8CF8-BE35361AF9FA}"/>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859592" y="2336127"/>
              <a:ext cx="360000" cy="360000"/>
            </a:xfrm>
            <a:prstGeom prst="rect">
              <a:avLst/>
            </a:prstGeom>
          </p:spPr>
        </p:pic>
        <p:pic>
          <p:nvPicPr>
            <p:cNvPr id="42" name="Graphic 41" descr="Sport balls">
              <a:extLst>
                <a:ext uri="{FF2B5EF4-FFF2-40B4-BE49-F238E27FC236}">
                  <a16:creationId xmlns:a16="http://schemas.microsoft.com/office/drawing/2014/main" id="{6DE96FFB-2847-F44D-873E-E8542D0D6032}"/>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863303" y="2841057"/>
              <a:ext cx="360000" cy="360000"/>
            </a:xfrm>
            <a:prstGeom prst="rect">
              <a:avLst/>
            </a:prstGeom>
          </p:spPr>
        </p:pic>
        <p:pic>
          <p:nvPicPr>
            <p:cNvPr id="43" name="Graphic 42" descr="Speech">
              <a:extLst>
                <a:ext uri="{FF2B5EF4-FFF2-40B4-BE49-F238E27FC236}">
                  <a16:creationId xmlns:a16="http://schemas.microsoft.com/office/drawing/2014/main" id="{F5A058E9-11C0-954E-B238-164031C545A0}"/>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4813522" y="3938238"/>
              <a:ext cx="360000" cy="360000"/>
            </a:xfrm>
            <a:prstGeom prst="rect">
              <a:avLst/>
            </a:prstGeom>
          </p:spPr>
        </p:pic>
        <p:sp>
          <p:nvSpPr>
            <p:cNvPr id="44" name="Oval 43">
              <a:extLst>
                <a:ext uri="{FF2B5EF4-FFF2-40B4-BE49-F238E27FC236}">
                  <a16:creationId xmlns:a16="http://schemas.microsoft.com/office/drawing/2014/main" id="{F24308B5-99F3-DA43-9491-CA9964602D95}"/>
                </a:ext>
              </a:extLst>
            </p:cNvPr>
            <p:cNvSpPr/>
            <p:nvPr/>
          </p:nvSpPr>
          <p:spPr>
            <a:xfrm>
              <a:off x="4959350" y="557939"/>
              <a:ext cx="127000" cy="12786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45" name="TextBox 44">
              <a:extLst>
                <a:ext uri="{FF2B5EF4-FFF2-40B4-BE49-F238E27FC236}">
                  <a16:creationId xmlns:a16="http://schemas.microsoft.com/office/drawing/2014/main" id="{0ADC2762-318D-A145-82DB-9C723C15F945}"/>
                </a:ext>
              </a:extLst>
            </p:cNvPr>
            <p:cNvSpPr txBox="1"/>
            <p:nvPr/>
          </p:nvSpPr>
          <p:spPr>
            <a:xfrm>
              <a:off x="5284810" y="1834603"/>
              <a:ext cx="2393604" cy="400110"/>
            </a:xfrm>
            <a:prstGeom prst="rect">
              <a:avLst/>
            </a:prstGeom>
            <a:noFill/>
          </p:spPr>
          <p:txBody>
            <a:bodyPr wrap="none" rtlCol="0">
              <a:spAutoFit/>
            </a:bodyPr>
            <a:lstStyle/>
            <a:p>
              <a:pPr>
                <a:defRPr/>
              </a:pPr>
              <a:r>
                <a:rPr lang="en-US" sz="2000" b="1" dirty="0" err="1">
                  <a:solidFill>
                    <a:prstClr val="white"/>
                  </a:solidFill>
                </a:rPr>
                <a:t>Saxophon</a:t>
              </a:r>
              <a:r>
                <a:rPr lang="en-US" sz="2000" b="1" dirty="0">
                  <a:solidFill>
                    <a:prstClr val="white"/>
                  </a:solidFill>
                </a:rPr>
                <a:t> </a:t>
              </a:r>
              <a:r>
                <a:rPr lang="en-US" sz="2000" b="1" dirty="0" err="1">
                  <a:solidFill>
                    <a:prstClr val="white"/>
                  </a:solidFill>
                </a:rPr>
                <a:t>spielen</a:t>
              </a:r>
              <a:endParaRPr lang="en-US" sz="2000" b="1" dirty="0">
                <a:solidFill>
                  <a:prstClr val="white"/>
                </a:solidFill>
              </a:endParaRPr>
            </a:p>
          </p:txBody>
        </p:sp>
        <p:sp>
          <p:nvSpPr>
            <p:cNvPr id="46" name="TextBox 45">
              <a:extLst>
                <a:ext uri="{FF2B5EF4-FFF2-40B4-BE49-F238E27FC236}">
                  <a16:creationId xmlns:a16="http://schemas.microsoft.com/office/drawing/2014/main" id="{A629ED53-6157-6F48-B340-AB2B2E39FAB3}"/>
                </a:ext>
              </a:extLst>
            </p:cNvPr>
            <p:cNvSpPr txBox="1"/>
            <p:nvPr/>
          </p:nvSpPr>
          <p:spPr>
            <a:xfrm>
              <a:off x="5306687" y="2349789"/>
              <a:ext cx="1946367" cy="400110"/>
            </a:xfrm>
            <a:prstGeom prst="rect">
              <a:avLst/>
            </a:prstGeom>
            <a:noFill/>
          </p:spPr>
          <p:txBody>
            <a:bodyPr wrap="none" rtlCol="0">
              <a:spAutoFit/>
            </a:bodyPr>
            <a:lstStyle/>
            <a:p>
              <a:pPr>
                <a:defRPr/>
              </a:pPr>
              <a:r>
                <a:rPr lang="en-US" sz="2000" b="1" dirty="0">
                  <a:solidFill>
                    <a:prstClr val="white"/>
                  </a:solidFill>
                </a:rPr>
                <a:t>oft Pizza </a:t>
              </a:r>
              <a:r>
                <a:rPr lang="en-US" sz="2000" b="1" dirty="0" err="1">
                  <a:solidFill>
                    <a:prstClr val="white"/>
                  </a:solidFill>
                </a:rPr>
                <a:t>essen</a:t>
              </a:r>
              <a:endParaRPr lang="en-US" sz="2000" b="1" dirty="0">
                <a:solidFill>
                  <a:prstClr val="white"/>
                </a:solidFill>
              </a:endParaRPr>
            </a:p>
          </p:txBody>
        </p:sp>
        <p:sp>
          <p:nvSpPr>
            <p:cNvPr id="47" name="TextBox 46">
              <a:extLst>
                <a:ext uri="{FF2B5EF4-FFF2-40B4-BE49-F238E27FC236}">
                  <a16:creationId xmlns:a16="http://schemas.microsoft.com/office/drawing/2014/main" id="{C10A9669-28CA-FE4E-A1BC-12FAD002B9AD}"/>
                </a:ext>
              </a:extLst>
            </p:cNvPr>
            <p:cNvSpPr txBox="1"/>
            <p:nvPr/>
          </p:nvSpPr>
          <p:spPr>
            <a:xfrm>
              <a:off x="5284810" y="2797147"/>
              <a:ext cx="2590774" cy="707886"/>
            </a:xfrm>
            <a:prstGeom prst="rect">
              <a:avLst/>
            </a:prstGeom>
            <a:noFill/>
          </p:spPr>
          <p:txBody>
            <a:bodyPr wrap="none" rtlCol="0">
              <a:spAutoFit/>
            </a:bodyPr>
            <a:lstStyle/>
            <a:p>
              <a:pPr>
                <a:defRPr/>
              </a:pPr>
              <a:r>
                <a:rPr lang="en-US" sz="2000" b="1" dirty="0">
                  <a:solidFill>
                    <a:prstClr val="white"/>
                  </a:solidFill>
                </a:rPr>
                <a:t>Rad </a:t>
              </a:r>
              <a:r>
                <a:rPr lang="en-US" sz="2000" b="1" dirty="0" err="1">
                  <a:solidFill>
                    <a:prstClr val="white"/>
                  </a:solidFill>
                </a:rPr>
                <a:t>fahren</a:t>
              </a:r>
              <a:r>
                <a:rPr lang="en-US" sz="2000" b="1" dirty="0">
                  <a:solidFill>
                    <a:prstClr val="white"/>
                  </a:solidFill>
                </a:rPr>
                <a:t> + </a:t>
              </a:r>
              <a:r>
                <a:rPr lang="en-US" sz="2000" b="1" dirty="0" err="1">
                  <a:solidFill>
                    <a:prstClr val="white"/>
                  </a:solidFill>
                </a:rPr>
                <a:t>jeden</a:t>
              </a:r>
              <a:endParaRPr lang="en-US" sz="2000" b="1" dirty="0">
                <a:solidFill>
                  <a:prstClr val="white"/>
                </a:solidFill>
              </a:endParaRPr>
            </a:p>
            <a:p>
              <a:pPr>
                <a:defRPr/>
              </a:pPr>
              <a:r>
                <a:rPr lang="en-US" sz="2000" b="1" dirty="0">
                  <a:solidFill>
                    <a:prstClr val="white"/>
                  </a:solidFill>
                </a:rPr>
                <a:t>Tag </a:t>
              </a:r>
              <a:r>
                <a:rPr lang="en-US" sz="2000" b="1" dirty="0" err="1">
                  <a:solidFill>
                    <a:prstClr val="white"/>
                  </a:solidFill>
                </a:rPr>
                <a:t>laufen</a:t>
              </a:r>
              <a:endParaRPr lang="en-US" sz="2000" b="1" dirty="0">
                <a:solidFill>
                  <a:prstClr val="white"/>
                </a:solidFill>
              </a:endParaRPr>
            </a:p>
          </p:txBody>
        </p:sp>
        <p:sp>
          <p:nvSpPr>
            <p:cNvPr id="48" name="TextBox 47">
              <a:extLst>
                <a:ext uri="{FF2B5EF4-FFF2-40B4-BE49-F238E27FC236}">
                  <a16:creationId xmlns:a16="http://schemas.microsoft.com/office/drawing/2014/main" id="{623094BA-0A0A-324D-8928-3707112AF6A0}"/>
                </a:ext>
              </a:extLst>
            </p:cNvPr>
            <p:cNvSpPr txBox="1"/>
            <p:nvPr/>
          </p:nvSpPr>
          <p:spPr>
            <a:xfrm>
              <a:off x="5275559" y="3458866"/>
              <a:ext cx="2133918" cy="400110"/>
            </a:xfrm>
            <a:prstGeom prst="rect">
              <a:avLst/>
            </a:prstGeom>
            <a:noFill/>
          </p:spPr>
          <p:txBody>
            <a:bodyPr wrap="none" rtlCol="0">
              <a:spAutoFit/>
            </a:bodyPr>
            <a:lstStyle/>
            <a:p>
              <a:pPr>
                <a:defRPr/>
              </a:pPr>
              <a:r>
                <a:rPr lang="en-US" sz="2000" b="1" dirty="0" err="1">
                  <a:solidFill>
                    <a:prstClr val="white"/>
                  </a:solidFill>
                </a:rPr>
                <a:t>Zeitungen</a:t>
              </a:r>
              <a:r>
                <a:rPr lang="en-US" sz="2000" b="1" dirty="0">
                  <a:solidFill>
                    <a:prstClr val="white"/>
                  </a:solidFill>
                </a:rPr>
                <a:t> </a:t>
              </a:r>
              <a:r>
                <a:rPr lang="en-US" sz="2000" b="1" dirty="0" err="1">
                  <a:solidFill>
                    <a:prstClr val="white"/>
                  </a:solidFill>
                </a:rPr>
                <a:t>lesen</a:t>
              </a:r>
              <a:endParaRPr lang="en-US" sz="2000" b="1" dirty="0">
                <a:solidFill>
                  <a:prstClr val="white"/>
                </a:solidFill>
              </a:endParaRPr>
            </a:p>
          </p:txBody>
        </p:sp>
        <p:sp>
          <p:nvSpPr>
            <p:cNvPr id="49" name="TextBox 48">
              <a:extLst>
                <a:ext uri="{FF2B5EF4-FFF2-40B4-BE49-F238E27FC236}">
                  <a16:creationId xmlns:a16="http://schemas.microsoft.com/office/drawing/2014/main" id="{5FFD885C-F10B-AF4C-806F-BF3F09C13137}"/>
                </a:ext>
              </a:extLst>
            </p:cNvPr>
            <p:cNvSpPr txBox="1"/>
            <p:nvPr/>
          </p:nvSpPr>
          <p:spPr>
            <a:xfrm>
              <a:off x="5275559" y="3872085"/>
              <a:ext cx="2355132" cy="707886"/>
            </a:xfrm>
            <a:prstGeom prst="rect">
              <a:avLst/>
            </a:prstGeom>
            <a:noFill/>
          </p:spPr>
          <p:txBody>
            <a:bodyPr wrap="none" rtlCol="0">
              <a:spAutoFit/>
            </a:bodyPr>
            <a:lstStyle/>
            <a:p>
              <a:pPr>
                <a:defRPr/>
              </a:pPr>
              <a:r>
                <a:rPr lang="en-US" sz="2000" b="1" dirty="0">
                  <a:solidFill>
                    <a:prstClr val="white"/>
                  </a:solidFill>
                </a:rPr>
                <a:t>Deutsch und </a:t>
              </a:r>
              <a:r>
                <a:rPr lang="en-US" sz="2000" b="1" dirty="0" err="1">
                  <a:solidFill>
                    <a:prstClr val="white"/>
                  </a:solidFill>
                </a:rPr>
                <a:t>ein</a:t>
              </a:r>
              <a:endParaRPr lang="en-US" sz="2000" b="1" dirty="0">
                <a:solidFill>
                  <a:prstClr val="white"/>
                </a:solidFill>
              </a:endParaRPr>
            </a:p>
            <a:p>
              <a:pPr>
                <a:defRPr/>
              </a:pPr>
              <a:r>
                <a:rPr lang="en-US" sz="2000" b="1" dirty="0" err="1">
                  <a:solidFill>
                    <a:prstClr val="white"/>
                  </a:solidFill>
                </a:rPr>
                <a:t>bisschen</a:t>
              </a:r>
              <a:r>
                <a:rPr lang="en-US" sz="2000" b="1" dirty="0">
                  <a:solidFill>
                    <a:prstClr val="white"/>
                  </a:solidFill>
                </a:rPr>
                <a:t> </a:t>
              </a:r>
              <a:r>
                <a:rPr lang="en-US" sz="2000" b="1" dirty="0" err="1">
                  <a:solidFill>
                    <a:prstClr val="white"/>
                  </a:solidFill>
                </a:rPr>
                <a:t>Englisch</a:t>
              </a:r>
              <a:endParaRPr lang="en-US" sz="2000" b="1" dirty="0">
                <a:solidFill>
                  <a:prstClr val="white"/>
                </a:solidFill>
              </a:endParaRPr>
            </a:p>
          </p:txBody>
        </p:sp>
        <p:sp>
          <p:nvSpPr>
            <p:cNvPr id="50" name="TextBox 49">
              <a:extLst>
                <a:ext uri="{FF2B5EF4-FFF2-40B4-BE49-F238E27FC236}">
                  <a16:creationId xmlns:a16="http://schemas.microsoft.com/office/drawing/2014/main" id="{BA317A9E-E7BF-534C-95EA-9DE1ACEDFF2C}"/>
                </a:ext>
              </a:extLst>
            </p:cNvPr>
            <p:cNvSpPr txBox="1"/>
            <p:nvPr/>
          </p:nvSpPr>
          <p:spPr>
            <a:xfrm>
              <a:off x="5278765" y="4606190"/>
              <a:ext cx="2265364" cy="707886"/>
            </a:xfrm>
            <a:prstGeom prst="rect">
              <a:avLst/>
            </a:prstGeom>
            <a:noFill/>
          </p:spPr>
          <p:txBody>
            <a:bodyPr wrap="none" rtlCol="0">
              <a:spAutoFit/>
            </a:bodyPr>
            <a:lstStyle/>
            <a:p>
              <a:pPr>
                <a:defRPr/>
              </a:pPr>
              <a:r>
                <a:rPr lang="en-US" sz="2000" b="1" dirty="0" err="1">
                  <a:solidFill>
                    <a:prstClr val="white"/>
                  </a:solidFill>
                </a:rPr>
                <a:t>jeden</a:t>
              </a:r>
              <a:r>
                <a:rPr lang="en-US" sz="2000" b="1" dirty="0">
                  <a:solidFill>
                    <a:prstClr val="white"/>
                  </a:solidFill>
                </a:rPr>
                <a:t> Tag </a:t>
              </a:r>
              <a:r>
                <a:rPr lang="en-US" sz="2000" b="1" dirty="0" err="1">
                  <a:solidFill>
                    <a:prstClr val="white"/>
                  </a:solidFill>
                </a:rPr>
                <a:t>einen</a:t>
              </a:r>
              <a:br>
                <a:rPr lang="en-US" sz="2000" b="1" dirty="0">
                  <a:solidFill>
                    <a:prstClr val="white"/>
                  </a:solidFill>
                </a:rPr>
              </a:br>
              <a:r>
                <a:rPr lang="en-US" sz="2000" b="1" dirty="0" err="1">
                  <a:solidFill>
                    <a:prstClr val="white"/>
                  </a:solidFill>
                </a:rPr>
                <a:t>Rücksack</a:t>
              </a:r>
              <a:r>
                <a:rPr lang="en-US" sz="2000" b="1" dirty="0">
                  <a:solidFill>
                    <a:prstClr val="white"/>
                  </a:solidFill>
                </a:rPr>
                <a:t> </a:t>
              </a:r>
              <a:r>
                <a:rPr lang="en-US" sz="2000" b="1" dirty="0" err="1">
                  <a:solidFill>
                    <a:prstClr val="white"/>
                  </a:solidFill>
                </a:rPr>
                <a:t>tragen</a:t>
              </a:r>
              <a:endParaRPr lang="en-US" sz="2000" b="1" dirty="0">
                <a:solidFill>
                  <a:prstClr val="white"/>
                </a:solidFill>
              </a:endParaRPr>
            </a:p>
          </p:txBody>
        </p:sp>
        <p:sp>
          <p:nvSpPr>
            <p:cNvPr id="51" name="TextBox 50">
              <a:extLst>
                <a:ext uri="{FF2B5EF4-FFF2-40B4-BE49-F238E27FC236}">
                  <a16:creationId xmlns:a16="http://schemas.microsoft.com/office/drawing/2014/main" id="{5B0A0B6D-D555-9F4F-AFDB-E45E2959DBD3}"/>
                </a:ext>
              </a:extLst>
            </p:cNvPr>
            <p:cNvSpPr txBox="1"/>
            <p:nvPr/>
          </p:nvSpPr>
          <p:spPr>
            <a:xfrm>
              <a:off x="5275559" y="5356265"/>
              <a:ext cx="2007281" cy="400110"/>
            </a:xfrm>
            <a:prstGeom prst="rect">
              <a:avLst/>
            </a:prstGeom>
            <a:noFill/>
          </p:spPr>
          <p:txBody>
            <a:bodyPr wrap="none" rtlCol="0">
              <a:spAutoFit/>
            </a:bodyPr>
            <a:lstStyle/>
            <a:p>
              <a:pPr>
                <a:defRPr/>
              </a:pPr>
              <a:r>
                <a:rPr lang="en-US" sz="2000" b="1" dirty="0" err="1">
                  <a:solidFill>
                    <a:prstClr val="white"/>
                  </a:solidFill>
                </a:rPr>
                <a:t>Katzen</a:t>
              </a:r>
              <a:r>
                <a:rPr lang="en-US" sz="2000" b="1" dirty="0">
                  <a:solidFill>
                    <a:prstClr val="white"/>
                  </a:solidFill>
                </a:rPr>
                <a:t> </a:t>
              </a:r>
              <a:r>
                <a:rPr lang="en-US" sz="2000" b="1" dirty="0" err="1">
                  <a:solidFill>
                    <a:prstClr val="white"/>
                  </a:solidFill>
                </a:rPr>
                <a:t>mögen</a:t>
              </a:r>
              <a:endParaRPr lang="en-US" sz="2000" b="1" dirty="0">
                <a:solidFill>
                  <a:prstClr val="white"/>
                </a:solidFill>
              </a:endParaRPr>
            </a:p>
          </p:txBody>
        </p:sp>
      </p:grpSp>
      <p:grpSp>
        <p:nvGrpSpPr>
          <p:cNvPr id="52" name="Group 51">
            <a:extLst>
              <a:ext uri="{FF2B5EF4-FFF2-40B4-BE49-F238E27FC236}">
                <a16:creationId xmlns:a16="http://schemas.microsoft.com/office/drawing/2014/main" id="{3172299F-DD3A-8045-B025-6C183CAEAFEE}"/>
              </a:ext>
            </a:extLst>
          </p:cNvPr>
          <p:cNvGrpSpPr/>
          <p:nvPr/>
        </p:nvGrpSpPr>
        <p:grpSpPr>
          <a:xfrm>
            <a:off x="8298384" y="341583"/>
            <a:ext cx="3328110" cy="5812771"/>
            <a:chOff x="4711485" y="356459"/>
            <a:chExt cx="3328110" cy="5812771"/>
          </a:xfrm>
        </p:grpSpPr>
        <p:sp>
          <p:nvSpPr>
            <p:cNvPr id="53" name="Rounded Rectangle 52">
              <a:extLst>
                <a:ext uri="{FF2B5EF4-FFF2-40B4-BE49-F238E27FC236}">
                  <a16:creationId xmlns:a16="http://schemas.microsoft.com/office/drawing/2014/main" id="{3446A084-ADB0-A84A-A741-063BAFC3F960}"/>
                </a:ext>
              </a:extLst>
            </p:cNvPr>
            <p:cNvSpPr/>
            <p:nvPr/>
          </p:nvSpPr>
          <p:spPr>
            <a:xfrm>
              <a:off x="4711485" y="356459"/>
              <a:ext cx="3328110" cy="5812771"/>
            </a:xfrm>
            <a:prstGeom prst="roundRect">
              <a:avLst/>
            </a:prstGeom>
            <a:gradFill flip="none" rotWithShape="1">
              <a:gsLst>
                <a:gs pos="34000">
                  <a:schemeClr val="bg1">
                    <a:lumMod val="50000"/>
                  </a:schemeClr>
                </a:gs>
                <a:gs pos="6000">
                  <a:schemeClr val="bg1">
                    <a:lumMod val="50000"/>
                  </a:schemeClr>
                </a:gs>
                <a:gs pos="70000">
                  <a:schemeClr val="bg1">
                    <a:lumMod val="75000"/>
                  </a:schemeClr>
                </a:gs>
                <a:gs pos="83000">
                  <a:schemeClr val="bg1">
                    <a:lumMod val="85000"/>
                  </a:schemeClr>
                </a:gs>
                <a:gs pos="100000">
                  <a:schemeClr val="bg1">
                    <a:lumMod val="65000"/>
                  </a:schemeClr>
                </a:gs>
              </a:gsLst>
              <a:lin ang="2700000" scaled="1"/>
              <a:tileRect/>
            </a:gra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endParaRPr>
            </a:p>
          </p:txBody>
        </p:sp>
        <p:sp>
          <p:nvSpPr>
            <p:cNvPr id="54" name="Oval 53">
              <a:extLst>
                <a:ext uri="{FF2B5EF4-FFF2-40B4-BE49-F238E27FC236}">
                  <a16:creationId xmlns:a16="http://schemas.microsoft.com/office/drawing/2014/main" id="{D87904BB-DCE0-F74E-8564-4B90DBE7F8AD}"/>
                </a:ext>
              </a:extLst>
            </p:cNvPr>
            <p:cNvSpPr/>
            <p:nvPr/>
          </p:nvSpPr>
          <p:spPr>
            <a:xfrm>
              <a:off x="5958822" y="557939"/>
              <a:ext cx="929899" cy="8214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56" name="TextBox 55">
              <a:extLst>
                <a:ext uri="{FF2B5EF4-FFF2-40B4-BE49-F238E27FC236}">
                  <a16:creationId xmlns:a16="http://schemas.microsoft.com/office/drawing/2014/main" id="{CFEE3156-57DB-3940-96C4-20A31D4DDB97}"/>
                </a:ext>
              </a:extLst>
            </p:cNvPr>
            <p:cNvSpPr txBox="1"/>
            <p:nvPr/>
          </p:nvSpPr>
          <p:spPr>
            <a:xfrm>
              <a:off x="5941026" y="1401114"/>
              <a:ext cx="655949" cy="400110"/>
            </a:xfrm>
            <a:prstGeom prst="rect">
              <a:avLst/>
            </a:prstGeom>
            <a:noFill/>
          </p:spPr>
          <p:txBody>
            <a:bodyPr wrap="none" rtlCol="0">
              <a:spAutoFit/>
            </a:bodyPr>
            <a:lstStyle/>
            <a:p>
              <a:pPr>
                <a:defRPr/>
              </a:pPr>
              <a:r>
                <a:rPr lang="en-US" sz="2000" b="1" dirty="0">
                  <a:solidFill>
                    <a:srgbClr val="4472C4">
                      <a:lumMod val="50000"/>
                    </a:srgbClr>
                  </a:solidFill>
                </a:rPr>
                <a:t>Kurt</a:t>
              </a:r>
            </a:p>
          </p:txBody>
        </p:sp>
        <p:pic>
          <p:nvPicPr>
            <p:cNvPr id="57" name="Graphic 56" descr="Paw prints">
              <a:extLst>
                <a:ext uri="{FF2B5EF4-FFF2-40B4-BE49-F238E27FC236}">
                  <a16:creationId xmlns:a16="http://schemas.microsoft.com/office/drawing/2014/main" id="{5E4A89ED-4500-924F-8114-A5E5C6AB32B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82818" y="5412375"/>
              <a:ext cx="360000" cy="360000"/>
            </a:xfrm>
            <a:prstGeom prst="rect">
              <a:avLst/>
            </a:prstGeom>
          </p:spPr>
        </p:pic>
        <p:pic>
          <p:nvPicPr>
            <p:cNvPr id="58" name="Graphic 57" descr="Music notes">
              <a:extLst>
                <a:ext uri="{FF2B5EF4-FFF2-40B4-BE49-F238E27FC236}">
                  <a16:creationId xmlns:a16="http://schemas.microsoft.com/office/drawing/2014/main" id="{A8FDCBBB-6C01-7E43-8787-F31EA616D3B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882818" y="1850893"/>
              <a:ext cx="360000" cy="360000"/>
            </a:xfrm>
            <a:prstGeom prst="rect">
              <a:avLst/>
            </a:prstGeom>
          </p:spPr>
        </p:pic>
        <p:pic>
          <p:nvPicPr>
            <p:cNvPr id="59" name="Graphic 58" descr="Suitcase">
              <a:extLst>
                <a:ext uri="{FF2B5EF4-FFF2-40B4-BE49-F238E27FC236}">
                  <a16:creationId xmlns:a16="http://schemas.microsoft.com/office/drawing/2014/main" id="{47148D94-2535-E14A-A828-7C73DA35E895}"/>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817976" y="4579971"/>
              <a:ext cx="360000" cy="360000"/>
            </a:xfrm>
            <a:prstGeom prst="rect">
              <a:avLst/>
            </a:prstGeom>
          </p:spPr>
        </p:pic>
        <p:pic>
          <p:nvPicPr>
            <p:cNvPr id="60" name="Graphic 59" descr="Books">
              <a:extLst>
                <a:ext uri="{FF2B5EF4-FFF2-40B4-BE49-F238E27FC236}">
                  <a16:creationId xmlns:a16="http://schemas.microsoft.com/office/drawing/2014/main" id="{D4E716B1-93E6-6C4B-98D4-4CD635EF5F20}"/>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833508" y="3512085"/>
              <a:ext cx="360000" cy="360000"/>
            </a:xfrm>
            <a:prstGeom prst="rect">
              <a:avLst/>
            </a:prstGeom>
          </p:spPr>
        </p:pic>
        <p:pic>
          <p:nvPicPr>
            <p:cNvPr id="61" name="Graphic 60" descr="Fork and knife">
              <a:extLst>
                <a:ext uri="{FF2B5EF4-FFF2-40B4-BE49-F238E27FC236}">
                  <a16:creationId xmlns:a16="http://schemas.microsoft.com/office/drawing/2014/main" id="{88608027-0CAD-2D41-A61D-4D1095339BE8}"/>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859592" y="2336127"/>
              <a:ext cx="360000" cy="360000"/>
            </a:xfrm>
            <a:prstGeom prst="rect">
              <a:avLst/>
            </a:prstGeom>
          </p:spPr>
        </p:pic>
        <p:pic>
          <p:nvPicPr>
            <p:cNvPr id="62" name="Graphic 61" descr="Sport balls">
              <a:extLst>
                <a:ext uri="{FF2B5EF4-FFF2-40B4-BE49-F238E27FC236}">
                  <a16:creationId xmlns:a16="http://schemas.microsoft.com/office/drawing/2014/main" id="{08BCB3A8-3D1D-4F4A-8057-F89ECA33C868}"/>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863303" y="2841057"/>
              <a:ext cx="360000" cy="360000"/>
            </a:xfrm>
            <a:prstGeom prst="rect">
              <a:avLst/>
            </a:prstGeom>
          </p:spPr>
        </p:pic>
        <p:pic>
          <p:nvPicPr>
            <p:cNvPr id="63" name="Graphic 62" descr="Speech">
              <a:extLst>
                <a:ext uri="{FF2B5EF4-FFF2-40B4-BE49-F238E27FC236}">
                  <a16:creationId xmlns:a16="http://schemas.microsoft.com/office/drawing/2014/main" id="{0CBDF6EC-8634-A54A-8263-2924EA115C8B}"/>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4813522" y="3938238"/>
              <a:ext cx="360000" cy="360000"/>
            </a:xfrm>
            <a:prstGeom prst="rect">
              <a:avLst/>
            </a:prstGeom>
          </p:spPr>
        </p:pic>
        <p:sp>
          <p:nvSpPr>
            <p:cNvPr id="64" name="Oval 63">
              <a:extLst>
                <a:ext uri="{FF2B5EF4-FFF2-40B4-BE49-F238E27FC236}">
                  <a16:creationId xmlns:a16="http://schemas.microsoft.com/office/drawing/2014/main" id="{14F8C081-A985-1144-BC5C-D4604709DA7F}"/>
                </a:ext>
              </a:extLst>
            </p:cNvPr>
            <p:cNvSpPr/>
            <p:nvPr/>
          </p:nvSpPr>
          <p:spPr>
            <a:xfrm>
              <a:off x="4959350" y="557939"/>
              <a:ext cx="127000" cy="12786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65" name="TextBox 64">
              <a:extLst>
                <a:ext uri="{FF2B5EF4-FFF2-40B4-BE49-F238E27FC236}">
                  <a16:creationId xmlns:a16="http://schemas.microsoft.com/office/drawing/2014/main" id="{63FDD1D6-8034-724D-A727-245DBF489CFE}"/>
                </a:ext>
              </a:extLst>
            </p:cNvPr>
            <p:cNvSpPr txBox="1"/>
            <p:nvPr/>
          </p:nvSpPr>
          <p:spPr>
            <a:xfrm>
              <a:off x="5284810" y="1834603"/>
              <a:ext cx="2393604" cy="400110"/>
            </a:xfrm>
            <a:prstGeom prst="rect">
              <a:avLst/>
            </a:prstGeom>
            <a:noFill/>
          </p:spPr>
          <p:txBody>
            <a:bodyPr wrap="none" rtlCol="0">
              <a:spAutoFit/>
            </a:bodyPr>
            <a:lstStyle/>
            <a:p>
              <a:pPr>
                <a:defRPr/>
              </a:pPr>
              <a:r>
                <a:rPr lang="en-US" sz="2000" b="1" dirty="0" err="1">
                  <a:solidFill>
                    <a:prstClr val="white"/>
                  </a:solidFill>
                </a:rPr>
                <a:t>Saxophon</a:t>
              </a:r>
              <a:r>
                <a:rPr lang="en-US" sz="2000" b="1" dirty="0">
                  <a:solidFill>
                    <a:prstClr val="white"/>
                  </a:solidFill>
                </a:rPr>
                <a:t> </a:t>
              </a:r>
              <a:r>
                <a:rPr lang="en-US" sz="2000" b="1" dirty="0" err="1">
                  <a:solidFill>
                    <a:prstClr val="white"/>
                  </a:solidFill>
                </a:rPr>
                <a:t>spielen</a:t>
              </a:r>
              <a:endParaRPr lang="en-US" sz="2000" b="1" dirty="0">
                <a:solidFill>
                  <a:prstClr val="white"/>
                </a:solidFill>
              </a:endParaRPr>
            </a:p>
          </p:txBody>
        </p:sp>
        <p:sp>
          <p:nvSpPr>
            <p:cNvPr id="66" name="TextBox 65">
              <a:extLst>
                <a:ext uri="{FF2B5EF4-FFF2-40B4-BE49-F238E27FC236}">
                  <a16:creationId xmlns:a16="http://schemas.microsoft.com/office/drawing/2014/main" id="{56BD218A-928D-024C-AA7F-7AE61241A763}"/>
                </a:ext>
              </a:extLst>
            </p:cNvPr>
            <p:cNvSpPr txBox="1"/>
            <p:nvPr/>
          </p:nvSpPr>
          <p:spPr>
            <a:xfrm>
              <a:off x="5306687" y="2349789"/>
              <a:ext cx="1638590" cy="400110"/>
            </a:xfrm>
            <a:prstGeom prst="rect">
              <a:avLst/>
            </a:prstGeom>
            <a:noFill/>
          </p:spPr>
          <p:txBody>
            <a:bodyPr wrap="none" rtlCol="0">
              <a:spAutoFit/>
            </a:bodyPr>
            <a:lstStyle/>
            <a:p>
              <a:pPr>
                <a:defRPr/>
              </a:pPr>
              <a:r>
                <a:rPr lang="en-US" sz="2000" b="1" dirty="0">
                  <a:solidFill>
                    <a:prstClr val="white"/>
                  </a:solidFill>
                </a:rPr>
                <a:t>oft </a:t>
              </a:r>
              <a:r>
                <a:rPr lang="en-US" sz="2000" b="1" dirty="0" err="1">
                  <a:solidFill>
                    <a:prstClr val="white"/>
                  </a:solidFill>
                </a:rPr>
                <a:t>Eis</a:t>
              </a:r>
              <a:r>
                <a:rPr lang="en-US" sz="2000" b="1" dirty="0">
                  <a:solidFill>
                    <a:prstClr val="white"/>
                  </a:solidFill>
                </a:rPr>
                <a:t> </a:t>
              </a:r>
              <a:r>
                <a:rPr lang="en-US" sz="2000" b="1" dirty="0" err="1">
                  <a:solidFill>
                    <a:prstClr val="white"/>
                  </a:solidFill>
                </a:rPr>
                <a:t>essen</a:t>
              </a:r>
              <a:endParaRPr lang="en-US" sz="2000" b="1" dirty="0">
                <a:solidFill>
                  <a:prstClr val="white"/>
                </a:solidFill>
              </a:endParaRPr>
            </a:p>
          </p:txBody>
        </p:sp>
        <p:sp>
          <p:nvSpPr>
            <p:cNvPr id="67" name="TextBox 66">
              <a:extLst>
                <a:ext uri="{FF2B5EF4-FFF2-40B4-BE49-F238E27FC236}">
                  <a16:creationId xmlns:a16="http://schemas.microsoft.com/office/drawing/2014/main" id="{6FA5FA46-2AB4-8C4E-AC83-07CB60138F7A}"/>
                </a:ext>
              </a:extLst>
            </p:cNvPr>
            <p:cNvSpPr txBox="1"/>
            <p:nvPr/>
          </p:nvSpPr>
          <p:spPr>
            <a:xfrm>
              <a:off x="5284810" y="2797147"/>
              <a:ext cx="2542684" cy="707886"/>
            </a:xfrm>
            <a:prstGeom prst="rect">
              <a:avLst/>
            </a:prstGeom>
            <a:noFill/>
          </p:spPr>
          <p:txBody>
            <a:bodyPr wrap="none" rtlCol="0">
              <a:spAutoFit/>
            </a:bodyPr>
            <a:lstStyle/>
            <a:p>
              <a:pPr>
                <a:defRPr/>
              </a:pPr>
              <a:r>
                <a:rPr lang="en-US" sz="2000" b="1" dirty="0">
                  <a:solidFill>
                    <a:prstClr val="white"/>
                  </a:solidFill>
                </a:rPr>
                <a:t>Ski </a:t>
              </a:r>
              <a:r>
                <a:rPr lang="en-US" sz="2000" b="1" dirty="0" err="1">
                  <a:solidFill>
                    <a:prstClr val="white"/>
                  </a:solidFill>
                </a:rPr>
                <a:t>fahren</a:t>
              </a:r>
              <a:r>
                <a:rPr lang="en-US" sz="2000" b="1" dirty="0">
                  <a:solidFill>
                    <a:prstClr val="white"/>
                  </a:solidFill>
                </a:rPr>
                <a:t> + </a:t>
              </a:r>
              <a:r>
                <a:rPr lang="en-US" sz="2000" b="1" dirty="0" err="1">
                  <a:solidFill>
                    <a:prstClr val="white"/>
                  </a:solidFill>
                </a:rPr>
                <a:t>einmal</a:t>
              </a:r>
              <a:endParaRPr lang="en-US" sz="2000" b="1" dirty="0">
                <a:solidFill>
                  <a:prstClr val="white"/>
                </a:solidFill>
              </a:endParaRPr>
            </a:p>
            <a:p>
              <a:pPr>
                <a:defRPr/>
              </a:pPr>
              <a:r>
                <a:rPr lang="en-US" sz="2000" b="1" dirty="0">
                  <a:solidFill>
                    <a:prstClr val="white"/>
                  </a:solidFill>
                </a:rPr>
                <a:t>die </a:t>
              </a:r>
              <a:r>
                <a:rPr lang="en-US" sz="2000" b="1" dirty="0" err="1">
                  <a:solidFill>
                    <a:prstClr val="white"/>
                  </a:solidFill>
                </a:rPr>
                <a:t>Woche</a:t>
              </a:r>
              <a:r>
                <a:rPr lang="en-US" sz="2000" b="1" dirty="0">
                  <a:solidFill>
                    <a:prstClr val="white"/>
                  </a:solidFill>
                </a:rPr>
                <a:t> </a:t>
              </a:r>
              <a:r>
                <a:rPr lang="en-US" sz="2000" b="1" dirty="0" err="1">
                  <a:solidFill>
                    <a:prstClr val="white"/>
                  </a:solidFill>
                </a:rPr>
                <a:t>laufen</a:t>
              </a:r>
              <a:endParaRPr lang="en-US" sz="2000" b="1" dirty="0">
                <a:solidFill>
                  <a:prstClr val="white"/>
                </a:solidFill>
              </a:endParaRPr>
            </a:p>
          </p:txBody>
        </p:sp>
        <p:sp>
          <p:nvSpPr>
            <p:cNvPr id="68" name="TextBox 67">
              <a:extLst>
                <a:ext uri="{FF2B5EF4-FFF2-40B4-BE49-F238E27FC236}">
                  <a16:creationId xmlns:a16="http://schemas.microsoft.com/office/drawing/2014/main" id="{793A0843-C2CB-AC41-920D-BD3874AE1FF0}"/>
                </a:ext>
              </a:extLst>
            </p:cNvPr>
            <p:cNvSpPr txBox="1"/>
            <p:nvPr/>
          </p:nvSpPr>
          <p:spPr>
            <a:xfrm>
              <a:off x="5275559" y="3458866"/>
              <a:ext cx="2133918" cy="400110"/>
            </a:xfrm>
            <a:prstGeom prst="rect">
              <a:avLst/>
            </a:prstGeom>
            <a:noFill/>
          </p:spPr>
          <p:txBody>
            <a:bodyPr wrap="none" rtlCol="0">
              <a:spAutoFit/>
            </a:bodyPr>
            <a:lstStyle/>
            <a:p>
              <a:pPr>
                <a:defRPr/>
              </a:pPr>
              <a:r>
                <a:rPr lang="en-US" sz="2000" b="1" dirty="0" err="1">
                  <a:solidFill>
                    <a:prstClr val="white"/>
                  </a:solidFill>
                </a:rPr>
                <a:t>Zeitungen</a:t>
              </a:r>
              <a:r>
                <a:rPr lang="en-US" sz="2000" b="1" dirty="0">
                  <a:solidFill>
                    <a:prstClr val="white"/>
                  </a:solidFill>
                </a:rPr>
                <a:t> </a:t>
              </a:r>
              <a:r>
                <a:rPr lang="en-US" sz="2000" b="1" dirty="0" err="1">
                  <a:solidFill>
                    <a:prstClr val="white"/>
                  </a:solidFill>
                </a:rPr>
                <a:t>lesen</a:t>
              </a:r>
              <a:endParaRPr lang="en-US" sz="2000" b="1" dirty="0">
                <a:solidFill>
                  <a:prstClr val="white"/>
                </a:solidFill>
              </a:endParaRPr>
            </a:p>
          </p:txBody>
        </p:sp>
        <p:sp>
          <p:nvSpPr>
            <p:cNvPr id="69" name="TextBox 68">
              <a:extLst>
                <a:ext uri="{FF2B5EF4-FFF2-40B4-BE49-F238E27FC236}">
                  <a16:creationId xmlns:a16="http://schemas.microsoft.com/office/drawing/2014/main" id="{36A5F3C7-7941-8146-BDF1-964611538BF6}"/>
                </a:ext>
              </a:extLst>
            </p:cNvPr>
            <p:cNvSpPr txBox="1"/>
            <p:nvPr/>
          </p:nvSpPr>
          <p:spPr>
            <a:xfrm>
              <a:off x="5275559" y="3872085"/>
              <a:ext cx="2355132" cy="707886"/>
            </a:xfrm>
            <a:prstGeom prst="rect">
              <a:avLst/>
            </a:prstGeom>
            <a:noFill/>
          </p:spPr>
          <p:txBody>
            <a:bodyPr wrap="none" rtlCol="0">
              <a:spAutoFit/>
            </a:bodyPr>
            <a:lstStyle/>
            <a:p>
              <a:pPr>
                <a:defRPr/>
              </a:pPr>
              <a:r>
                <a:rPr lang="en-US" sz="2000" b="1" dirty="0">
                  <a:solidFill>
                    <a:prstClr val="white"/>
                  </a:solidFill>
                </a:rPr>
                <a:t>Deutsch und </a:t>
              </a:r>
              <a:r>
                <a:rPr lang="en-US" sz="2000" b="1" dirty="0" err="1">
                  <a:solidFill>
                    <a:prstClr val="white"/>
                  </a:solidFill>
                </a:rPr>
                <a:t>ein</a:t>
              </a:r>
              <a:endParaRPr lang="en-US" sz="2000" b="1" dirty="0">
                <a:solidFill>
                  <a:prstClr val="white"/>
                </a:solidFill>
              </a:endParaRPr>
            </a:p>
            <a:p>
              <a:pPr>
                <a:defRPr/>
              </a:pPr>
              <a:r>
                <a:rPr lang="en-US" sz="2000" b="1" dirty="0" err="1">
                  <a:solidFill>
                    <a:prstClr val="white"/>
                  </a:solidFill>
                </a:rPr>
                <a:t>bisschen</a:t>
              </a:r>
              <a:r>
                <a:rPr lang="en-US" sz="2000" b="1" dirty="0">
                  <a:solidFill>
                    <a:prstClr val="white"/>
                  </a:solidFill>
                </a:rPr>
                <a:t> </a:t>
              </a:r>
              <a:r>
                <a:rPr lang="en-US" sz="2000" b="1" dirty="0" err="1">
                  <a:solidFill>
                    <a:prstClr val="white"/>
                  </a:solidFill>
                </a:rPr>
                <a:t>Englisch</a:t>
              </a:r>
              <a:endParaRPr lang="en-US" sz="2000" b="1" dirty="0">
                <a:solidFill>
                  <a:prstClr val="white"/>
                </a:solidFill>
              </a:endParaRPr>
            </a:p>
          </p:txBody>
        </p:sp>
        <p:sp>
          <p:nvSpPr>
            <p:cNvPr id="70" name="TextBox 69">
              <a:extLst>
                <a:ext uri="{FF2B5EF4-FFF2-40B4-BE49-F238E27FC236}">
                  <a16:creationId xmlns:a16="http://schemas.microsoft.com/office/drawing/2014/main" id="{6EA65D66-B830-3D4F-A376-30CEADCC9FFA}"/>
                </a:ext>
              </a:extLst>
            </p:cNvPr>
            <p:cNvSpPr txBox="1"/>
            <p:nvPr/>
          </p:nvSpPr>
          <p:spPr>
            <a:xfrm>
              <a:off x="5278765" y="4606190"/>
              <a:ext cx="2036135" cy="707886"/>
            </a:xfrm>
            <a:prstGeom prst="rect">
              <a:avLst/>
            </a:prstGeom>
            <a:noFill/>
          </p:spPr>
          <p:txBody>
            <a:bodyPr wrap="none" rtlCol="0">
              <a:spAutoFit/>
            </a:bodyPr>
            <a:lstStyle/>
            <a:p>
              <a:pPr>
                <a:defRPr/>
              </a:pPr>
              <a:r>
                <a:rPr lang="en-US" sz="2000" b="1" dirty="0" err="1">
                  <a:solidFill>
                    <a:prstClr val="white"/>
                  </a:solidFill>
                </a:rPr>
                <a:t>jeden</a:t>
              </a:r>
              <a:r>
                <a:rPr lang="en-US" sz="2000" b="1" dirty="0">
                  <a:solidFill>
                    <a:prstClr val="white"/>
                  </a:solidFill>
                </a:rPr>
                <a:t> Tag </a:t>
              </a:r>
              <a:r>
                <a:rPr lang="en-US" sz="2000" b="1" dirty="0" err="1">
                  <a:solidFill>
                    <a:prstClr val="white"/>
                  </a:solidFill>
                </a:rPr>
                <a:t>eine</a:t>
              </a:r>
              <a:br>
                <a:rPr lang="en-US" sz="2000" b="1" dirty="0">
                  <a:solidFill>
                    <a:prstClr val="white"/>
                  </a:solidFill>
                </a:rPr>
              </a:br>
              <a:r>
                <a:rPr lang="en-US" sz="2000" b="1" dirty="0" err="1">
                  <a:solidFill>
                    <a:prstClr val="white"/>
                  </a:solidFill>
                </a:rPr>
                <a:t>Tasche</a:t>
              </a:r>
              <a:r>
                <a:rPr lang="en-US" sz="2000" b="1" dirty="0">
                  <a:solidFill>
                    <a:prstClr val="white"/>
                  </a:solidFill>
                </a:rPr>
                <a:t> </a:t>
              </a:r>
              <a:r>
                <a:rPr lang="en-US" sz="2000" b="1" dirty="0" err="1">
                  <a:solidFill>
                    <a:prstClr val="white"/>
                  </a:solidFill>
                </a:rPr>
                <a:t>tragen</a:t>
              </a:r>
              <a:endParaRPr lang="en-US" sz="2000" b="1" dirty="0">
                <a:solidFill>
                  <a:prstClr val="white"/>
                </a:solidFill>
              </a:endParaRPr>
            </a:p>
          </p:txBody>
        </p:sp>
        <p:sp>
          <p:nvSpPr>
            <p:cNvPr id="71" name="TextBox 70">
              <a:extLst>
                <a:ext uri="{FF2B5EF4-FFF2-40B4-BE49-F238E27FC236}">
                  <a16:creationId xmlns:a16="http://schemas.microsoft.com/office/drawing/2014/main" id="{325EAFFB-0026-0B4F-ABAE-6CEE42191C7D}"/>
                </a:ext>
              </a:extLst>
            </p:cNvPr>
            <p:cNvSpPr txBox="1"/>
            <p:nvPr/>
          </p:nvSpPr>
          <p:spPr>
            <a:xfrm>
              <a:off x="5284810" y="5367180"/>
              <a:ext cx="2007281" cy="400110"/>
            </a:xfrm>
            <a:prstGeom prst="rect">
              <a:avLst/>
            </a:prstGeom>
            <a:noFill/>
          </p:spPr>
          <p:txBody>
            <a:bodyPr wrap="none" rtlCol="0">
              <a:spAutoFit/>
            </a:bodyPr>
            <a:lstStyle/>
            <a:p>
              <a:pPr>
                <a:defRPr/>
              </a:pPr>
              <a:r>
                <a:rPr lang="en-US" sz="2000" b="1" dirty="0" err="1">
                  <a:solidFill>
                    <a:prstClr val="white"/>
                  </a:solidFill>
                </a:rPr>
                <a:t>Katzen</a:t>
              </a:r>
              <a:r>
                <a:rPr lang="en-US" sz="2000" b="1" dirty="0">
                  <a:solidFill>
                    <a:prstClr val="white"/>
                  </a:solidFill>
                </a:rPr>
                <a:t> </a:t>
              </a:r>
              <a:r>
                <a:rPr lang="en-US" sz="2000" b="1" dirty="0" err="1">
                  <a:solidFill>
                    <a:prstClr val="white"/>
                  </a:solidFill>
                </a:rPr>
                <a:t>mögen</a:t>
              </a:r>
              <a:endParaRPr lang="en-US" sz="2000" b="1" dirty="0">
                <a:solidFill>
                  <a:prstClr val="white"/>
                </a:solidFill>
              </a:endParaRPr>
            </a:p>
          </p:txBody>
        </p:sp>
      </p:grpSp>
      <p:pic>
        <p:nvPicPr>
          <p:cNvPr id="2" name="Picture 1">
            <a:extLst>
              <a:ext uri="{FF2B5EF4-FFF2-40B4-BE49-F238E27FC236}">
                <a16:creationId xmlns:a16="http://schemas.microsoft.com/office/drawing/2014/main" id="{134506A3-3B89-2F4E-A027-6098162A1AA6}"/>
              </a:ext>
            </a:extLst>
          </p:cNvPr>
          <p:cNvPicPr>
            <a:picLocks noChangeAspect="1"/>
          </p:cNvPicPr>
          <p:nvPr/>
        </p:nvPicPr>
        <p:blipFill>
          <a:blip r:embed="rId18"/>
          <a:stretch>
            <a:fillRect/>
          </a:stretch>
        </p:blipFill>
        <p:spPr>
          <a:xfrm>
            <a:off x="5853046" y="597227"/>
            <a:ext cx="631876" cy="723600"/>
          </a:xfrm>
          <a:prstGeom prst="rect">
            <a:avLst/>
          </a:prstGeom>
        </p:spPr>
      </p:pic>
      <p:pic>
        <p:nvPicPr>
          <p:cNvPr id="3" name="Picture 2">
            <a:extLst>
              <a:ext uri="{FF2B5EF4-FFF2-40B4-BE49-F238E27FC236}">
                <a16:creationId xmlns:a16="http://schemas.microsoft.com/office/drawing/2014/main" id="{CFCB83A7-1DC2-AD44-8518-D32FC3B64AB0}"/>
              </a:ext>
            </a:extLst>
          </p:cNvPr>
          <p:cNvPicPr>
            <a:picLocks noChangeAspect="1"/>
          </p:cNvPicPr>
          <p:nvPr/>
        </p:nvPicPr>
        <p:blipFill>
          <a:blip r:embed="rId19"/>
          <a:stretch>
            <a:fillRect/>
          </a:stretch>
        </p:blipFill>
        <p:spPr>
          <a:xfrm>
            <a:off x="9683230" y="555850"/>
            <a:ext cx="630232" cy="723600"/>
          </a:xfrm>
          <a:prstGeom prst="rect">
            <a:avLst/>
          </a:prstGeom>
        </p:spPr>
      </p:pic>
    </p:spTree>
    <p:extLst>
      <p:ext uri="{BB962C8B-B14F-4D97-AF65-F5344CB8AC3E}">
        <p14:creationId xmlns:p14="http://schemas.microsoft.com/office/powerpoint/2010/main" val="3600878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 y="294041"/>
            <a:ext cx="5981075" cy="707849"/>
          </a:xfrm>
        </p:spPr>
        <p:txBody>
          <a:bodyPr>
            <a:normAutofit/>
          </a:bodyPr>
          <a:lstStyle/>
          <a:p>
            <a:r>
              <a:rPr lang="en-GB" sz="3600" b="1" dirty="0">
                <a:solidFill>
                  <a:schemeClr val="bg1"/>
                </a:solidFill>
              </a:rPr>
              <a:t>Grammatik – strong verbs</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263403" y="142881"/>
            <a:ext cx="171357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6" name="TextBox 5">
            <a:extLst>
              <a:ext uri="{FF2B5EF4-FFF2-40B4-BE49-F238E27FC236}">
                <a16:creationId xmlns:a16="http://schemas.microsoft.com/office/drawing/2014/main" id="{F9707CBE-6DAC-4E44-B141-6C35FBC860CF}"/>
              </a:ext>
            </a:extLst>
          </p:cNvPr>
          <p:cNvSpPr txBox="1"/>
          <p:nvPr/>
        </p:nvSpPr>
        <p:spPr>
          <a:xfrm>
            <a:off x="445475" y="1368101"/>
            <a:ext cx="1144648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You already know that strong German verbs change the vowel in the </a:t>
            </a:r>
            <a:b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br>
            <a:r>
              <a:rPr kumimoji="0" lang="en-GB" sz="2400" b="1"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er</a:t>
            </a: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 </a:t>
            </a:r>
            <a:r>
              <a:rPr kumimoji="0" lang="en-GB" sz="2400" b="1"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sie</a:t>
            </a:r>
            <a:r>
              <a:rPr kumimoji="0" lang="en-GB" sz="24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 </a:t>
            </a:r>
            <a:r>
              <a:rPr kumimoji="0" lang="en-GB" sz="2400" b="1"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es</a:t>
            </a:r>
            <a:r>
              <a:rPr kumimoji="0" lang="en-GB" sz="24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form. </a:t>
            </a:r>
          </a:p>
        </p:txBody>
      </p:sp>
      <p:sp>
        <p:nvSpPr>
          <p:cNvPr id="7" name="TextBox 6">
            <a:extLst>
              <a:ext uri="{FF2B5EF4-FFF2-40B4-BE49-F238E27FC236}">
                <a16:creationId xmlns:a16="http://schemas.microsoft.com/office/drawing/2014/main" id="{E107D2A2-9A51-0E40-A3DE-1758EBEA78C1}"/>
              </a:ext>
            </a:extLst>
          </p:cNvPr>
          <p:cNvSpPr txBox="1"/>
          <p:nvPr/>
        </p:nvSpPr>
        <p:spPr>
          <a:xfrm>
            <a:off x="1546578" y="2212115"/>
            <a:ext cx="239464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ich  </a:t>
            </a:r>
            <a:r>
              <a:rPr kumimoji="0" lang="en-GB" sz="28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spr</a:t>
            </a:r>
            <a:r>
              <a:rPr kumimoji="0" lang="en-GB" sz="2800" b="1" i="0" u="none" strike="noStrike" kern="1200" cap="none" spc="0" normalizeH="0" baseline="0" noProof="0" dirty="0" err="1">
                <a:ln>
                  <a:noFill/>
                </a:ln>
                <a:solidFill>
                  <a:srgbClr val="DAA520"/>
                </a:solidFill>
                <a:effectLst/>
                <a:uLnTx/>
                <a:uFillTx/>
                <a:latin typeface="Century Gothic" panose="020B0502020202020204" pitchFamily="34" charset="0"/>
                <a:ea typeface="+mn-ea"/>
                <a:cs typeface="+mn-cs"/>
              </a:rPr>
              <a:t>e</a:t>
            </a:r>
            <a:r>
              <a:rPr kumimoji="0" lang="en-GB" sz="28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che</a:t>
            </a:r>
            <a:r>
              <a:rPr kumimoji="0" lang="en-GB" sz="28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p>
        </p:txBody>
      </p:sp>
      <p:sp>
        <p:nvSpPr>
          <p:cNvPr id="9" name="TextBox 8">
            <a:extLst>
              <a:ext uri="{FF2B5EF4-FFF2-40B4-BE49-F238E27FC236}">
                <a16:creationId xmlns:a16="http://schemas.microsoft.com/office/drawing/2014/main" id="{85C7FDA3-0398-7948-8395-4F0A854147DD}"/>
              </a:ext>
            </a:extLst>
          </p:cNvPr>
          <p:cNvSpPr txBox="1"/>
          <p:nvPr/>
        </p:nvSpPr>
        <p:spPr>
          <a:xfrm>
            <a:off x="4203372" y="2212115"/>
            <a:ext cx="216356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sie</a:t>
            </a:r>
            <a:r>
              <a:rPr kumimoji="0" lang="en-GB" sz="28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spr</a:t>
            </a:r>
            <a:r>
              <a:rPr kumimoji="0" lang="en-GB" sz="2800" b="1" i="0" u="none" strike="noStrike" kern="1200" cap="none" spc="0" normalizeH="0" baseline="0" noProof="0" dirty="0" err="1">
                <a:ln>
                  <a:noFill/>
                </a:ln>
                <a:solidFill>
                  <a:srgbClr val="DAA520"/>
                </a:solidFill>
                <a:effectLst/>
                <a:uLnTx/>
                <a:uFillTx/>
                <a:latin typeface="Century Gothic" panose="020B0502020202020204" pitchFamily="34" charset="0"/>
                <a:ea typeface="+mn-ea"/>
                <a:cs typeface="+mn-cs"/>
              </a:rPr>
              <a:t>i</a:t>
            </a:r>
            <a:r>
              <a:rPr kumimoji="0" lang="en-GB" sz="28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cht</a:t>
            </a:r>
            <a:r>
              <a:rPr kumimoji="0" lang="en-GB" sz="28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p>
        </p:txBody>
      </p:sp>
      <p:sp>
        <p:nvSpPr>
          <p:cNvPr id="10" name="TextBox 9">
            <a:extLst>
              <a:ext uri="{FF2B5EF4-FFF2-40B4-BE49-F238E27FC236}">
                <a16:creationId xmlns:a16="http://schemas.microsoft.com/office/drawing/2014/main" id="{6E27A06F-9F02-8343-8E34-E39065D8366E}"/>
              </a:ext>
            </a:extLst>
          </p:cNvPr>
          <p:cNvSpPr txBox="1"/>
          <p:nvPr/>
        </p:nvSpPr>
        <p:spPr>
          <a:xfrm>
            <a:off x="445476" y="2998113"/>
            <a:ext cx="114464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This also happens in the </a:t>
            </a:r>
            <a:r>
              <a:rPr kumimoji="0" lang="en-GB" sz="24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du</a:t>
            </a: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form!</a:t>
            </a:r>
          </a:p>
        </p:txBody>
      </p:sp>
      <p:sp>
        <p:nvSpPr>
          <p:cNvPr id="11" name="TextBox 10">
            <a:extLst>
              <a:ext uri="{FF2B5EF4-FFF2-40B4-BE49-F238E27FC236}">
                <a16:creationId xmlns:a16="http://schemas.microsoft.com/office/drawing/2014/main" id="{4BE432B2-9CBA-A341-AC03-DE5492369147}"/>
              </a:ext>
            </a:extLst>
          </p:cNvPr>
          <p:cNvSpPr txBox="1"/>
          <p:nvPr/>
        </p:nvSpPr>
        <p:spPr>
          <a:xfrm>
            <a:off x="445475" y="3436088"/>
            <a:ext cx="1144648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Remember, </a:t>
            </a:r>
            <a:r>
              <a:rPr kumimoji="0" lang="en-GB" sz="2400" b="0" i="0" u="sng"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only</a:t>
            </a: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verbs with an </a:t>
            </a:r>
            <a:r>
              <a:rPr kumimoji="0" lang="en-GB" sz="28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rPr>
              <a:t>a</a:t>
            </a:r>
            <a:r>
              <a:rPr kumimoji="0" lang="en-GB" sz="28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or </a:t>
            </a:r>
            <a:r>
              <a:rPr kumimoji="0" lang="en-GB" sz="28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rPr>
              <a:t>e</a:t>
            </a:r>
            <a:r>
              <a:rPr kumimoji="0" lang="en-GB" sz="24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in</a:t>
            </a:r>
            <a:r>
              <a:rPr kumimoji="0" lang="en-GB" sz="24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their stem can be strong: </a:t>
            </a:r>
          </a:p>
        </p:txBody>
      </p:sp>
      <p:sp>
        <p:nvSpPr>
          <p:cNvPr id="13" name="TextBox 12">
            <a:extLst>
              <a:ext uri="{FF2B5EF4-FFF2-40B4-BE49-F238E27FC236}">
                <a16:creationId xmlns:a16="http://schemas.microsoft.com/office/drawing/2014/main" id="{C63EFC88-71CC-E344-9CCF-C8988CF71C4E}"/>
              </a:ext>
            </a:extLst>
          </p:cNvPr>
          <p:cNvSpPr txBox="1"/>
          <p:nvPr/>
        </p:nvSpPr>
        <p:spPr>
          <a:xfrm>
            <a:off x="445474" y="4105461"/>
            <a:ext cx="1144648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Stems with an </a:t>
            </a:r>
            <a:r>
              <a:rPr kumimoji="0" lang="en-GB" sz="28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rPr>
              <a:t>e</a:t>
            </a:r>
            <a:r>
              <a:rPr kumimoji="0" lang="en-GB" sz="28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change to</a:t>
            </a:r>
            <a:r>
              <a:rPr kumimoji="0" lang="en-GB" sz="24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rPr>
              <a:t>i </a:t>
            </a: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or </a:t>
            </a:r>
            <a:r>
              <a:rPr kumimoji="0" lang="en-GB" sz="2800" b="1" i="0" u="none" strike="noStrike" kern="1200" cap="none" spc="0" normalizeH="0" baseline="0" noProof="0" dirty="0" err="1">
                <a:ln>
                  <a:noFill/>
                </a:ln>
                <a:solidFill>
                  <a:srgbClr val="DAA520"/>
                </a:solidFill>
                <a:effectLst/>
                <a:uLnTx/>
                <a:uFillTx/>
                <a:latin typeface="Century Gothic" panose="020B0502020202020204" pitchFamily="34" charset="0"/>
                <a:ea typeface="+mn-ea"/>
                <a:cs typeface="+mn-cs"/>
              </a:rPr>
              <a:t>ie</a:t>
            </a: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p>
        </p:txBody>
      </p:sp>
      <p:sp>
        <p:nvSpPr>
          <p:cNvPr id="14" name="TextBox 13">
            <a:extLst>
              <a:ext uri="{FF2B5EF4-FFF2-40B4-BE49-F238E27FC236}">
                <a16:creationId xmlns:a16="http://schemas.microsoft.com/office/drawing/2014/main" id="{65319C49-E9F0-1B41-98D9-CC7754813B8B}"/>
              </a:ext>
            </a:extLst>
          </p:cNvPr>
          <p:cNvSpPr txBox="1"/>
          <p:nvPr/>
        </p:nvSpPr>
        <p:spPr>
          <a:xfrm>
            <a:off x="445475" y="5196299"/>
            <a:ext cx="1144648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Stems with an </a:t>
            </a:r>
            <a:r>
              <a:rPr kumimoji="0" lang="en-GB" sz="28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rPr>
              <a:t>a</a:t>
            </a: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change to</a:t>
            </a:r>
            <a:r>
              <a:rPr kumimoji="0" lang="en-GB" sz="24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rPr>
              <a:t>ä</a:t>
            </a: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r>
              <a:rPr kumimoji="0" lang="en-GB" sz="24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p>
        </p:txBody>
      </p:sp>
      <p:sp>
        <p:nvSpPr>
          <p:cNvPr id="15" name="TextBox 14">
            <a:extLst>
              <a:ext uri="{FF2B5EF4-FFF2-40B4-BE49-F238E27FC236}">
                <a16:creationId xmlns:a16="http://schemas.microsoft.com/office/drawing/2014/main" id="{BC0D99ED-F08F-C042-A716-CA28E95C59F8}"/>
              </a:ext>
            </a:extLst>
          </p:cNvPr>
          <p:cNvSpPr txBox="1"/>
          <p:nvPr/>
        </p:nvSpPr>
        <p:spPr>
          <a:xfrm>
            <a:off x="5815153" y="4147022"/>
            <a:ext cx="19502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ich</a:t>
            </a: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e</a:t>
            </a:r>
            <a:r>
              <a:rPr kumimoji="0" lang="en-GB" sz="24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sse</a:t>
            </a: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p>
        </p:txBody>
      </p:sp>
      <p:sp>
        <p:nvSpPr>
          <p:cNvPr id="16" name="TextBox 15">
            <a:extLst>
              <a:ext uri="{FF2B5EF4-FFF2-40B4-BE49-F238E27FC236}">
                <a16:creationId xmlns:a16="http://schemas.microsoft.com/office/drawing/2014/main" id="{23F1B2CF-FCFF-0145-B6A0-4E3C88C402DB}"/>
              </a:ext>
            </a:extLst>
          </p:cNvPr>
          <p:cNvSpPr txBox="1"/>
          <p:nvPr/>
        </p:nvSpPr>
        <p:spPr>
          <a:xfrm>
            <a:off x="8290129" y="4158254"/>
            <a:ext cx="19502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du  </a:t>
            </a:r>
            <a:r>
              <a:rPr kumimoji="0" lang="en-GB" sz="2400" b="1" i="0" u="none" strike="noStrike" kern="1200" cap="none" spc="0" normalizeH="0" baseline="0" noProof="0" dirty="0" err="1">
                <a:ln>
                  <a:noFill/>
                </a:ln>
                <a:solidFill>
                  <a:srgbClr val="DAA520"/>
                </a:solidFill>
                <a:effectLst/>
                <a:uLnTx/>
                <a:uFillTx/>
                <a:latin typeface="Century Gothic" panose="020B0502020202020204" pitchFamily="34" charset="0"/>
                <a:ea typeface="+mn-ea"/>
                <a:cs typeface="+mn-cs"/>
              </a:rPr>
              <a:t>i</a:t>
            </a:r>
            <a:r>
              <a:rPr kumimoji="0" lang="en-GB" sz="24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sst</a:t>
            </a:r>
            <a:endPar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361C792B-1138-C647-A558-77AE8FF28E8C}"/>
              </a:ext>
            </a:extLst>
          </p:cNvPr>
          <p:cNvSpPr txBox="1"/>
          <p:nvPr/>
        </p:nvSpPr>
        <p:spPr>
          <a:xfrm>
            <a:off x="5815152" y="4616791"/>
            <a:ext cx="19502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ich  l</a:t>
            </a:r>
            <a:r>
              <a:rPr kumimoji="0" lang="en-GB" sz="24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e</a:t>
            </a: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se </a:t>
            </a:r>
          </a:p>
        </p:txBody>
      </p:sp>
      <p:sp>
        <p:nvSpPr>
          <p:cNvPr id="18" name="TextBox 17">
            <a:extLst>
              <a:ext uri="{FF2B5EF4-FFF2-40B4-BE49-F238E27FC236}">
                <a16:creationId xmlns:a16="http://schemas.microsoft.com/office/drawing/2014/main" id="{2764FEB9-ED40-0149-A114-084025C8138A}"/>
              </a:ext>
            </a:extLst>
          </p:cNvPr>
          <p:cNvSpPr txBox="1"/>
          <p:nvPr/>
        </p:nvSpPr>
        <p:spPr>
          <a:xfrm>
            <a:off x="8290129" y="4622407"/>
            <a:ext cx="19502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du </a:t>
            </a:r>
            <a:r>
              <a:rPr kumimoji="0" lang="en-GB" sz="24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l</a:t>
            </a:r>
            <a:r>
              <a:rPr kumimoji="0" lang="en-GB" sz="2400" b="1" i="0" u="none" strike="noStrike" kern="1200" cap="none" spc="0" normalizeH="0" baseline="0" noProof="0" dirty="0" err="1">
                <a:ln>
                  <a:noFill/>
                </a:ln>
                <a:solidFill>
                  <a:srgbClr val="DAA520"/>
                </a:solidFill>
                <a:effectLst/>
                <a:uLnTx/>
                <a:uFillTx/>
                <a:latin typeface="Century Gothic" panose="020B0502020202020204" pitchFamily="34" charset="0"/>
                <a:ea typeface="+mn-ea"/>
                <a:cs typeface="+mn-cs"/>
              </a:rPr>
              <a:t>ie</a:t>
            </a:r>
            <a:r>
              <a:rPr kumimoji="0" lang="en-GB" sz="24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st</a:t>
            </a: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p>
        </p:txBody>
      </p:sp>
      <p:sp>
        <p:nvSpPr>
          <p:cNvPr id="19" name="TextBox 18">
            <a:extLst>
              <a:ext uri="{FF2B5EF4-FFF2-40B4-BE49-F238E27FC236}">
                <a16:creationId xmlns:a16="http://schemas.microsoft.com/office/drawing/2014/main" id="{B7EF2591-715D-4C47-BCE9-285E12E91242}"/>
              </a:ext>
            </a:extLst>
          </p:cNvPr>
          <p:cNvSpPr txBox="1"/>
          <p:nvPr/>
        </p:nvSpPr>
        <p:spPr>
          <a:xfrm>
            <a:off x="5815151" y="5209316"/>
            <a:ext cx="19502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ich  </a:t>
            </a:r>
            <a:r>
              <a:rPr kumimoji="0" lang="en-GB" sz="24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f</a:t>
            </a:r>
            <a:r>
              <a:rPr kumimoji="0" lang="en-GB" sz="2400" b="1"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a</a:t>
            </a:r>
            <a:r>
              <a:rPr kumimoji="0" lang="en-GB" sz="24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hre</a:t>
            </a: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p>
        </p:txBody>
      </p:sp>
      <p:sp>
        <p:nvSpPr>
          <p:cNvPr id="20" name="TextBox 19">
            <a:extLst>
              <a:ext uri="{FF2B5EF4-FFF2-40B4-BE49-F238E27FC236}">
                <a16:creationId xmlns:a16="http://schemas.microsoft.com/office/drawing/2014/main" id="{877DBE5C-1467-BF47-AE8E-551A6D2310B3}"/>
              </a:ext>
            </a:extLst>
          </p:cNvPr>
          <p:cNvSpPr txBox="1"/>
          <p:nvPr/>
        </p:nvSpPr>
        <p:spPr>
          <a:xfrm>
            <a:off x="5815151" y="5661342"/>
            <a:ext cx="19502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ich  </a:t>
            </a:r>
            <a:r>
              <a:rPr kumimoji="0" lang="en-GB" sz="24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l</a:t>
            </a:r>
            <a:r>
              <a:rPr kumimoji="0" lang="en-GB" sz="2400" b="1"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au</a:t>
            </a:r>
            <a:r>
              <a:rPr kumimoji="0" lang="en-GB" sz="24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fe</a:t>
            </a: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p>
        </p:txBody>
      </p:sp>
      <p:sp>
        <p:nvSpPr>
          <p:cNvPr id="21" name="TextBox 20">
            <a:extLst>
              <a:ext uri="{FF2B5EF4-FFF2-40B4-BE49-F238E27FC236}">
                <a16:creationId xmlns:a16="http://schemas.microsoft.com/office/drawing/2014/main" id="{0DFDB005-B5E6-8344-A302-2865B39C9964}"/>
              </a:ext>
            </a:extLst>
          </p:cNvPr>
          <p:cNvSpPr txBox="1"/>
          <p:nvPr/>
        </p:nvSpPr>
        <p:spPr>
          <a:xfrm>
            <a:off x="8313152" y="5223058"/>
            <a:ext cx="19502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du  </a:t>
            </a:r>
            <a:r>
              <a:rPr kumimoji="0" lang="en-GB" sz="24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f</a:t>
            </a:r>
            <a:r>
              <a:rPr kumimoji="0" lang="en-GB" sz="2400" b="1" i="0" u="none" strike="noStrike" kern="1200" cap="none" spc="0" normalizeH="0" baseline="0" noProof="0" dirty="0" err="1">
                <a:ln>
                  <a:noFill/>
                </a:ln>
                <a:solidFill>
                  <a:srgbClr val="DAA520"/>
                </a:solidFill>
                <a:effectLst/>
                <a:uLnTx/>
                <a:uFillTx/>
                <a:latin typeface="Century Gothic" panose="020B0502020202020204" pitchFamily="34" charset="0"/>
                <a:ea typeface="+mn-ea"/>
                <a:cs typeface="+mn-cs"/>
              </a:rPr>
              <a:t>ä</a:t>
            </a:r>
            <a:r>
              <a:rPr kumimoji="0" lang="en-GB" sz="24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hrst</a:t>
            </a: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p>
        </p:txBody>
      </p:sp>
      <p:sp>
        <p:nvSpPr>
          <p:cNvPr id="22" name="TextBox 21">
            <a:extLst>
              <a:ext uri="{FF2B5EF4-FFF2-40B4-BE49-F238E27FC236}">
                <a16:creationId xmlns:a16="http://schemas.microsoft.com/office/drawing/2014/main" id="{92B0538E-F8C2-D141-B74F-DD0912840E2F}"/>
              </a:ext>
            </a:extLst>
          </p:cNvPr>
          <p:cNvSpPr txBox="1"/>
          <p:nvPr/>
        </p:nvSpPr>
        <p:spPr>
          <a:xfrm>
            <a:off x="8290128" y="5661341"/>
            <a:ext cx="19502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du  </a:t>
            </a:r>
            <a:r>
              <a:rPr kumimoji="0" lang="en-GB" sz="24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l</a:t>
            </a:r>
            <a:r>
              <a:rPr kumimoji="0" lang="en-GB" sz="2400" b="1" i="0" u="none" strike="noStrike" kern="1200" cap="none" spc="0" normalizeH="0" baseline="0" noProof="0" dirty="0" err="1">
                <a:ln>
                  <a:noFill/>
                </a:ln>
                <a:solidFill>
                  <a:srgbClr val="DAA520"/>
                </a:solidFill>
                <a:effectLst/>
                <a:uLnTx/>
                <a:uFillTx/>
                <a:latin typeface="Century Gothic" panose="020B0502020202020204" pitchFamily="34" charset="0"/>
                <a:ea typeface="+mn-ea"/>
                <a:cs typeface="+mn-cs"/>
              </a:rPr>
              <a:t>äu</a:t>
            </a:r>
            <a:r>
              <a:rPr kumimoji="0" lang="en-GB" sz="24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fst</a:t>
            </a: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p>
        </p:txBody>
      </p:sp>
      <p:sp>
        <p:nvSpPr>
          <p:cNvPr id="24" name="TextBox 23">
            <a:extLst>
              <a:ext uri="{FF2B5EF4-FFF2-40B4-BE49-F238E27FC236}">
                <a16:creationId xmlns:a16="http://schemas.microsoft.com/office/drawing/2014/main" id="{E32CCA5F-4E7C-B443-B459-DFBA4A0CEA8A}"/>
              </a:ext>
            </a:extLst>
          </p:cNvPr>
          <p:cNvSpPr txBox="1"/>
          <p:nvPr/>
        </p:nvSpPr>
        <p:spPr>
          <a:xfrm>
            <a:off x="6459252" y="2196652"/>
            <a:ext cx="23009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du  </a:t>
            </a:r>
            <a:r>
              <a:rPr kumimoji="0" lang="en-GB" sz="28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spr</a:t>
            </a:r>
            <a:r>
              <a:rPr kumimoji="0" lang="en-GB" sz="2800" b="1" i="0" u="none" strike="noStrike" kern="1200" cap="none" spc="0" normalizeH="0" baseline="0" noProof="0" dirty="0" err="1">
                <a:ln>
                  <a:noFill/>
                </a:ln>
                <a:solidFill>
                  <a:srgbClr val="DAA520"/>
                </a:solidFill>
                <a:effectLst/>
                <a:uLnTx/>
                <a:uFillTx/>
                <a:latin typeface="Century Gothic" panose="020B0502020202020204" pitchFamily="34" charset="0"/>
                <a:ea typeface="+mn-ea"/>
                <a:cs typeface="+mn-cs"/>
              </a:rPr>
              <a:t>i</a:t>
            </a:r>
            <a:r>
              <a:rPr kumimoji="0" lang="en-GB" sz="28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chst</a:t>
            </a:r>
            <a:r>
              <a:rPr kumimoji="0" lang="en-GB" sz="28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p>
        </p:txBody>
      </p:sp>
    </p:spTree>
    <p:extLst>
      <p:ext uri="{BB962C8B-B14F-4D97-AF65-F5344CB8AC3E}">
        <p14:creationId xmlns:p14="http://schemas.microsoft.com/office/powerpoint/2010/main" val="2089190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0" grpId="0"/>
      <p:bldP spid="11" grpId="0"/>
      <p:bldP spid="13" grpId="0"/>
      <p:bldP spid="14" grpId="0"/>
      <p:bldP spid="15" grpId="0"/>
      <p:bldP spid="16" grpId="0"/>
      <p:bldP spid="17" grpId="0"/>
      <p:bldP spid="18" grpId="0"/>
      <p:bldP spid="19" grpId="0"/>
      <p:bldP spid="20" grpId="0"/>
      <p:bldP spid="21" grpId="0"/>
      <p:bldP spid="22" grpId="0"/>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descr="background rectangle">
            <a:extLst>
              <a:ext uri="{FF2B5EF4-FFF2-40B4-BE49-F238E27FC236}">
                <a16:creationId xmlns:a16="http://schemas.microsoft.com/office/drawing/2014/main" id="{9268BA27-9508-448E-9915-ACE234D74542}"/>
              </a:ext>
            </a:extLst>
          </p:cNvPr>
          <p:cNvSpPr/>
          <p:nvPr/>
        </p:nvSpPr>
        <p:spPr>
          <a:xfrm>
            <a:off x="10893391" y="152019"/>
            <a:ext cx="1169814"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147B7717-E659-D54E-B3D2-2FF33758CDA3}"/>
              </a:ext>
            </a:extLst>
          </p:cNvPr>
          <p:cNvSpPr>
            <a:spLocks noGrp="1"/>
          </p:cNvSpPr>
          <p:nvPr>
            <p:ph type="title"/>
          </p:nvPr>
        </p:nvSpPr>
        <p:spPr>
          <a:xfrm>
            <a:off x="11098805" y="70916"/>
            <a:ext cx="889000" cy="563124"/>
          </a:xfrm>
        </p:spPr>
        <p:txBody>
          <a:bodyPr>
            <a:normAutofit/>
          </a:bodyPr>
          <a:lstStyle/>
          <a:p>
            <a:r>
              <a:rPr lang="en-GB" sz="1800" b="1" dirty="0" err="1">
                <a:solidFill>
                  <a:prstClr val="white"/>
                </a:solidFill>
              </a:rPr>
              <a:t>lesen</a:t>
            </a:r>
            <a:endParaRPr lang="en-US" sz="1800" dirty="0"/>
          </a:p>
        </p:txBody>
      </p:sp>
      <p:sp>
        <p:nvSpPr>
          <p:cNvPr id="5" name="TextBox 4">
            <a:extLst>
              <a:ext uri="{FF2B5EF4-FFF2-40B4-BE49-F238E27FC236}">
                <a16:creationId xmlns:a16="http://schemas.microsoft.com/office/drawing/2014/main" id="{C309EFA8-CF1E-9847-AD2D-DC138C4C39C8}"/>
              </a:ext>
            </a:extLst>
          </p:cNvPr>
          <p:cNvSpPr txBox="1"/>
          <p:nvPr/>
        </p:nvSpPr>
        <p:spPr>
          <a:xfrm>
            <a:off x="770216" y="1445108"/>
            <a:ext cx="68331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800" b="0" i="0" u="none" strike="noStrike" kern="1200" cap="none" spc="0" normalizeH="0" baseline="0" noProof="0" dirty="0" err="1">
                <a:ln>
                  <a:noFill/>
                </a:ln>
                <a:solidFill>
                  <a:srgbClr val="115076"/>
                </a:solidFill>
                <a:effectLst/>
                <a:uLnTx/>
                <a:uFillTx/>
                <a:latin typeface="Century Gothic" panose="020F0302020204030204"/>
                <a:ea typeface="+mn-ea"/>
                <a:cs typeface="+mn-cs"/>
              </a:rPr>
              <a:t>fahre</a:t>
            </a:r>
            <a:r>
              <a:rPr kumimoji="0" lang="en-US" sz="2800" b="0" i="0" u="none" strike="noStrike" kern="1200" cap="none" spc="0" normalizeH="0" baseline="0" noProof="0" dirty="0">
                <a:ln>
                  <a:noFill/>
                </a:ln>
                <a:solidFill>
                  <a:srgbClr val="115076"/>
                </a:solidFill>
                <a:effectLst/>
                <a:uLnTx/>
                <a:uFillTx/>
                <a:latin typeface="Century Gothic" panose="020F0302020204030204"/>
                <a:ea typeface="+mn-ea"/>
                <a:cs typeface="+mn-cs"/>
              </a:rPr>
              <a:t>  am </a:t>
            </a:r>
            <a:r>
              <a:rPr kumimoji="0" lang="en-US" sz="2800" b="0" i="0" u="none" strike="noStrike" kern="1200" cap="none" spc="0" normalizeH="0" baseline="0" noProof="0" dirty="0" err="1">
                <a:ln>
                  <a:noFill/>
                </a:ln>
                <a:solidFill>
                  <a:srgbClr val="115076"/>
                </a:solidFill>
                <a:effectLst/>
                <a:uLnTx/>
                <a:uFillTx/>
                <a:latin typeface="Century Gothic" panose="020F0302020204030204"/>
                <a:ea typeface="+mn-ea"/>
                <a:cs typeface="+mn-cs"/>
              </a:rPr>
              <a:t>Wochenende</a:t>
            </a:r>
            <a:r>
              <a:rPr kumimoji="0" lang="en-US" sz="2800" b="0" i="0" u="none" strike="noStrike" kern="1200" cap="none" spc="0" normalizeH="0" baseline="0" noProof="0" dirty="0">
                <a:ln>
                  <a:noFill/>
                </a:ln>
                <a:solidFill>
                  <a:srgbClr val="115076"/>
                </a:solidFill>
                <a:effectLst/>
                <a:uLnTx/>
                <a:uFillTx/>
                <a:latin typeface="Century Gothic" panose="020F0302020204030204"/>
                <a:ea typeface="+mn-ea"/>
                <a:cs typeface="+mn-cs"/>
              </a:rPr>
              <a:t> Rad.</a:t>
            </a:r>
          </a:p>
        </p:txBody>
      </p:sp>
      <p:sp>
        <p:nvSpPr>
          <p:cNvPr id="6" name="TextBox 5">
            <a:extLst>
              <a:ext uri="{FF2B5EF4-FFF2-40B4-BE49-F238E27FC236}">
                <a16:creationId xmlns:a16="http://schemas.microsoft.com/office/drawing/2014/main" id="{2AD74DDF-E1E4-A34A-AB2F-D6860BB0598B}"/>
              </a:ext>
            </a:extLst>
          </p:cNvPr>
          <p:cNvSpPr txBox="1"/>
          <p:nvPr/>
        </p:nvSpPr>
        <p:spPr>
          <a:xfrm>
            <a:off x="770215" y="2067774"/>
            <a:ext cx="669367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800" b="0" i="0" u="none" strike="noStrike" kern="1200" cap="none" spc="0" normalizeH="0" baseline="0" noProof="0" dirty="0" err="1">
                <a:ln>
                  <a:noFill/>
                </a:ln>
                <a:solidFill>
                  <a:srgbClr val="115076"/>
                </a:solidFill>
                <a:effectLst/>
                <a:uLnTx/>
                <a:uFillTx/>
                <a:latin typeface="Century Gothic" panose="020F0302020204030204"/>
                <a:ea typeface="+mn-ea"/>
                <a:cs typeface="+mn-cs"/>
              </a:rPr>
              <a:t>fährst</a:t>
            </a:r>
            <a:r>
              <a:rPr kumimoji="0" lang="en-US" sz="2800" b="0" i="0" u="none" strike="noStrike" kern="1200" cap="none" spc="0" normalizeH="0" baseline="0" noProof="0" dirty="0">
                <a:ln>
                  <a:noFill/>
                </a:ln>
                <a:solidFill>
                  <a:srgbClr val="115076"/>
                </a:solidFill>
                <a:effectLst/>
                <a:uLnTx/>
                <a:uFillTx/>
                <a:latin typeface="Century Gothic" panose="020F0302020204030204"/>
                <a:ea typeface="+mn-ea"/>
                <a:cs typeface="+mn-cs"/>
              </a:rPr>
              <a:t>  am </a:t>
            </a:r>
            <a:r>
              <a:rPr kumimoji="0" lang="en-US" sz="2800" b="0" i="0" u="none" strike="noStrike" kern="1200" cap="none" spc="0" normalizeH="0" baseline="0" noProof="0" dirty="0" err="1">
                <a:ln>
                  <a:noFill/>
                </a:ln>
                <a:solidFill>
                  <a:srgbClr val="115076"/>
                </a:solidFill>
                <a:effectLst/>
                <a:uLnTx/>
                <a:uFillTx/>
                <a:latin typeface="Century Gothic" panose="020F0302020204030204"/>
                <a:ea typeface="+mn-ea"/>
                <a:cs typeface="+mn-cs"/>
              </a:rPr>
              <a:t>Nachmittag</a:t>
            </a:r>
            <a:r>
              <a:rPr kumimoji="0" lang="en-US" sz="28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800" b="0" i="0" u="none" strike="noStrike" kern="1200" cap="none" spc="0" normalizeH="0" baseline="0" noProof="0" dirty="0" err="1">
                <a:ln>
                  <a:noFill/>
                </a:ln>
                <a:solidFill>
                  <a:srgbClr val="115076"/>
                </a:solidFill>
                <a:effectLst/>
                <a:uLnTx/>
                <a:uFillTx/>
                <a:latin typeface="Century Gothic" panose="020F0302020204030204"/>
                <a:ea typeface="+mn-ea"/>
                <a:cs typeface="+mn-cs"/>
              </a:rPr>
              <a:t>Motorrad</a:t>
            </a:r>
            <a:r>
              <a:rPr kumimoji="0" lang="en-US" sz="28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7" name="TextBox 6">
            <a:extLst>
              <a:ext uri="{FF2B5EF4-FFF2-40B4-BE49-F238E27FC236}">
                <a16:creationId xmlns:a16="http://schemas.microsoft.com/office/drawing/2014/main" id="{E09C9013-7639-244D-B91E-2A5151174EB0}"/>
              </a:ext>
            </a:extLst>
          </p:cNvPr>
          <p:cNvSpPr txBox="1"/>
          <p:nvPr/>
        </p:nvSpPr>
        <p:spPr>
          <a:xfrm>
            <a:off x="770215" y="2653358"/>
            <a:ext cx="51593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800" b="0" i="0" u="none" strike="noStrike" kern="1200" cap="none" spc="0" normalizeH="0" baseline="0" noProof="0" dirty="0" err="1">
                <a:ln>
                  <a:noFill/>
                </a:ln>
                <a:solidFill>
                  <a:srgbClr val="115076"/>
                </a:solidFill>
                <a:effectLst/>
                <a:uLnTx/>
                <a:uFillTx/>
                <a:latin typeface="Century Gothic" panose="020F0302020204030204"/>
                <a:ea typeface="+mn-ea"/>
                <a:cs typeface="+mn-cs"/>
              </a:rPr>
              <a:t>gibst</a:t>
            </a:r>
            <a:r>
              <a:rPr kumimoji="0" lang="en-US" sz="2800" b="0" i="0" u="none" strike="noStrike" kern="1200" cap="none" spc="0" normalizeH="0" baseline="0" noProof="0" dirty="0">
                <a:ln>
                  <a:noFill/>
                </a:ln>
                <a:solidFill>
                  <a:srgbClr val="115076"/>
                </a:solidFill>
                <a:effectLst/>
                <a:uLnTx/>
                <a:uFillTx/>
                <a:latin typeface="Century Gothic" panose="020F0302020204030204"/>
                <a:ea typeface="+mn-ea"/>
                <a:cs typeface="+mn-cs"/>
              </a:rPr>
              <a:t> Amnesty oft Geld.</a:t>
            </a:r>
          </a:p>
        </p:txBody>
      </p:sp>
      <p:sp>
        <p:nvSpPr>
          <p:cNvPr id="8" name="TextBox 7">
            <a:extLst>
              <a:ext uri="{FF2B5EF4-FFF2-40B4-BE49-F238E27FC236}">
                <a16:creationId xmlns:a16="http://schemas.microsoft.com/office/drawing/2014/main" id="{39ADFDA8-F3C2-DF48-8FF6-9F8501AF8EC0}"/>
              </a:ext>
            </a:extLst>
          </p:cNvPr>
          <p:cNvSpPr txBox="1"/>
          <p:nvPr/>
        </p:nvSpPr>
        <p:spPr>
          <a:xfrm>
            <a:off x="770214" y="3304457"/>
            <a:ext cx="601158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800" b="0" i="0" u="none" strike="noStrike" kern="1200" cap="none" spc="0" normalizeH="0" baseline="0" noProof="0" dirty="0" err="1">
                <a:ln>
                  <a:noFill/>
                </a:ln>
                <a:solidFill>
                  <a:srgbClr val="115076"/>
                </a:solidFill>
                <a:effectLst/>
                <a:uLnTx/>
                <a:uFillTx/>
                <a:latin typeface="Century Gothic" panose="020F0302020204030204"/>
                <a:ea typeface="+mn-ea"/>
                <a:cs typeface="+mn-cs"/>
              </a:rPr>
              <a:t>esse</a:t>
            </a:r>
            <a:r>
              <a:rPr kumimoji="0" lang="en-US" sz="28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800" b="0" i="0" u="none" strike="noStrike" kern="1200" cap="none" spc="0" normalizeH="0" baseline="0" noProof="0" dirty="0" err="1">
                <a:ln>
                  <a:noFill/>
                </a:ln>
                <a:solidFill>
                  <a:srgbClr val="115076"/>
                </a:solidFill>
                <a:effectLst/>
                <a:uLnTx/>
                <a:uFillTx/>
                <a:latin typeface="Century Gothic" panose="020F0302020204030204"/>
                <a:ea typeface="+mn-ea"/>
                <a:cs typeface="+mn-cs"/>
              </a:rPr>
              <a:t>jeden</a:t>
            </a:r>
            <a:r>
              <a:rPr kumimoji="0" lang="en-US" sz="2800" b="0" i="0" u="none" strike="noStrike" kern="1200" cap="none" spc="0" normalizeH="0" baseline="0" noProof="0" dirty="0">
                <a:ln>
                  <a:noFill/>
                </a:ln>
                <a:solidFill>
                  <a:srgbClr val="115076"/>
                </a:solidFill>
                <a:effectLst/>
                <a:uLnTx/>
                <a:uFillTx/>
                <a:latin typeface="Century Gothic" panose="020F0302020204030204"/>
                <a:ea typeface="+mn-ea"/>
                <a:cs typeface="+mn-cs"/>
              </a:rPr>
              <a:t> Tag </a:t>
            </a:r>
            <a:r>
              <a:rPr kumimoji="0" lang="en-US" sz="2800" b="0" i="0" u="none" strike="noStrike" kern="1200" cap="none" spc="0" normalizeH="0" baseline="0" noProof="0" dirty="0" err="1">
                <a:ln>
                  <a:noFill/>
                </a:ln>
                <a:solidFill>
                  <a:srgbClr val="115076"/>
                </a:solidFill>
                <a:effectLst/>
                <a:uLnTx/>
                <a:uFillTx/>
                <a:latin typeface="Century Gothic" panose="020F0302020204030204"/>
                <a:ea typeface="+mn-ea"/>
                <a:cs typeface="+mn-cs"/>
              </a:rPr>
              <a:t>Fleisch</a:t>
            </a:r>
            <a:r>
              <a:rPr kumimoji="0" lang="en-US" sz="28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9" name="TextBox 8">
            <a:extLst>
              <a:ext uri="{FF2B5EF4-FFF2-40B4-BE49-F238E27FC236}">
                <a16:creationId xmlns:a16="http://schemas.microsoft.com/office/drawing/2014/main" id="{97755E7C-354A-604C-8DDF-B3499F242E42}"/>
              </a:ext>
            </a:extLst>
          </p:cNvPr>
          <p:cNvSpPr txBox="1"/>
          <p:nvPr/>
        </p:nvSpPr>
        <p:spPr>
          <a:xfrm>
            <a:off x="770212" y="4596339"/>
            <a:ext cx="554300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800" b="0" i="0" u="none" strike="noStrike" kern="1200" cap="none" spc="0" normalizeH="0" baseline="0" noProof="0" dirty="0" err="1">
                <a:ln>
                  <a:noFill/>
                </a:ln>
                <a:solidFill>
                  <a:srgbClr val="115076"/>
                </a:solidFill>
                <a:effectLst/>
                <a:uLnTx/>
                <a:uFillTx/>
                <a:latin typeface="Century Gothic" panose="020F0302020204030204"/>
                <a:ea typeface="+mn-ea"/>
                <a:cs typeface="+mn-cs"/>
              </a:rPr>
              <a:t>isst</a:t>
            </a:r>
            <a:r>
              <a:rPr kumimoji="0" lang="en-US" sz="28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800" b="0" i="0" u="none" strike="noStrike" kern="1200" cap="none" spc="0" normalizeH="0" baseline="0" noProof="0" dirty="0" err="1">
                <a:ln>
                  <a:noFill/>
                </a:ln>
                <a:solidFill>
                  <a:srgbClr val="115076"/>
                </a:solidFill>
                <a:effectLst/>
                <a:uLnTx/>
                <a:uFillTx/>
                <a:latin typeface="Century Gothic" panose="020F0302020204030204"/>
                <a:ea typeface="+mn-ea"/>
                <a:cs typeface="+mn-cs"/>
              </a:rPr>
              <a:t>immer</a:t>
            </a:r>
            <a:r>
              <a:rPr kumimoji="0" lang="en-US" sz="28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800" b="0" i="0" u="none" strike="noStrike" kern="1200" cap="none" spc="0" normalizeH="0" baseline="0" noProof="0" dirty="0" err="1">
                <a:ln>
                  <a:noFill/>
                </a:ln>
                <a:solidFill>
                  <a:srgbClr val="115076"/>
                </a:solidFill>
                <a:effectLst/>
                <a:uLnTx/>
                <a:uFillTx/>
                <a:latin typeface="Century Gothic" panose="020F0302020204030204"/>
                <a:ea typeface="+mn-ea"/>
                <a:cs typeface="+mn-cs"/>
              </a:rPr>
              <a:t>Gemüse</a:t>
            </a:r>
            <a:r>
              <a:rPr kumimoji="0" lang="en-US" sz="28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10" name="TextBox 9">
            <a:extLst>
              <a:ext uri="{FF2B5EF4-FFF2-40B4-BE49-F238E27FC236}">
                <a16:creationId xmlns:a16="http://schemas.microsoft.com/office/drawing/2014/main" id="{F11F6211-A256-ED44-B078-79E1B59797C8}"/>
              </a:ext>
            </a:extLst>
          </p:cNvPr>
          <p:cNvSpPr txBox="1"/>
          <p:nvPr/>
        </p:nvSpPr>
        <p:spPr>
          <a:xfrm>
            <a:off x="770213" y="3950398"/>
            <a:ext cx="601158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800" b="0" i="0" u="none" strike="noStrike" kern="1200" cap="none" spc="0" normalizeH="0" baseline="0" noProof="0" dirty="0" err="1">
                <a:ln>
                  <a:noFill/>
                </a:ln>
                <a:solidFill>
                  <a:srgbClr val="115076"/>
                </a:solidFill>
                <a:effectLst/>
                <a:uLnTx/>
                <a:uFillTx/>
                <a:latin typeface="Century Gothic" panose="020F0302020204030204"/>
                <a:ea typeface="+mn-ea"/>
                <a:cs typeface="+mn-cs"/>
              </a:rPr>
              <a:t>schlafe</a:t>
            </a:r>
            <a:r>
              <a:rPr kumimoji="0" lang="en-US" sz="28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800" b="0" i="0" u="none" strike="noStrike" kern="1200" cap="none" spc="0" normalizeH="0" baseline="0" noProof="0" dirty="0" err="1">
                <a:ln>
                  <a:noFill/>
                </a:ln>
                <a:solidFill>
                  <a:srgbClr val="115076"/>
                </a:solidFill>
                <a:effectLst/>
                <a:uLnTx/>
                <a:uFillTx/>
                <a:latin typeface="Century Gothic" panose="020F0302020204030204"/>
                <a:ea typeface="+mn-ea"/>
                <a:cs typeface="+mn-cs"/>
              </a:rPr>
              <a:t>immer</a:t>
            </a:r>
            <a:r>
              <a:rPr kumimoji="0" lang="en-US" sz="28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800" b="0" i="0" u="none" strike="noStrike" kern="1200" cap="none" spc="0" normalizeH="0" baseline="0" noProof="0" dirty="0" err="1">
                <a:ln>
                  <a:noFill/>
                </a:ln>
                <a:solidFill>
                  <a:srgbClr val="115076"/>
                </a:solidFill>
                <a:effectLst/>
                <a:uLnTx/>
                <a:uFillTx/>
                <a:latin typeface="Century Gothic" panose="020F0302020204030204"/>
                <a:ea typeface="+mn-ea"/>
                <a:cs typeface="+mn-cs"/>
              </a:rPr>
              <a:t>zehn</a:t>
            </a:r>
            <a:r>
              <a:rPr kumimoji="0" lang="en-US" sz="28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800" b="0" i="0" u="none" strike="noStrike" kern="1200" cap="none" spc="0" normalizeH="0" baseline="0" noProof="0" dirty="0" err="1">
                <a:ln>
                  <a:noFill/>
                </a:ln>
                <a:solidFill>
                  <a:srgbClr val="115076"/>
                </a:solidFill>
                <a:effectLst/>
                <a:uLnTx/>
                <a:uFillTx/>
                <a:latin typeface="Century Gothic" panose="020F0302020204030204"/>
                <a:ea typeface="+mn-ea"/>
                <a:cs typeface="+mn-cs"/>
              </a:rPr>
              <a:t>Stunden</a:t>
            </a:r>
            <a:r>
              <a:rPr kumimoji="0" lang="en-US" sz="28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11" name="TextBox 10">
            <a:extLst>
              <a:ext uri="{FF2B5EF4-FFF2-40B4-BE49-F238E27FC236}">
                <a16:creationId xmlns:a16="http://schemas.microsoft.com/office/drawing/2014/main" id="{AD18DAE7-E296-1F40-983A-2D95B55F00D3}"/>
              </a:ext>
            </a:extLst>
          </p:cNvPr>
          <p:cNvSpPr txBox="1"/>
          <p:nvPr/>
        </p:nvSpPr>
        <p:spPr>
          <a:xfrm>
            <a:off x="737040" y="5855309"/>
            <a:ext cx="817836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800" b="0" i="0" u="none" strike="noStrike" kern="1200" cap="none" spc="0" normalizeH="0" baseline="0" noProof="0" dirty="0" err="1">
                <a:ln>
                  <a:noFill/>
                </a:ln>
                <a:solidFill>
                  <a:srgbClr val="115076"/>
                </a:solidFill>
                <a:effectLst/>
                <a:uLnTx/>
                <a:uFillTx/>
                <a:latin typeface="Century Gothic" panose="020F0302020204030204"/>
                <a:ea typeface="+mn-ea"/>
                <a:cs typeface="+mn-cs"/>
              </a:rPr>
              <a:t>schläfst</a:t>
            </a:r>
            <a:r>
              <a:rPr kumimoji="0" lang="en-US" sz="28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800" b="0" i="0" u="none" strike="noStrike" kern="1200" cap="none" spc="0" normalizeH="0" baseline="0" noProof="0" dirty="0" err="1">
                <a:ln>
                  <a:noFill/>
                </a:ln>
                <a:solidFill>
                  <a:srgbClr val="115076"/>
                </a:solidFill>
                <a:effectLst/>
                <a:uLnTx/>
                <a:uFillTx/>
                <a:latin typeface="Century Gothic" panose="020F0302020204030204"/>
                <a:ea typeface="+mn-ea"/>
                <a:cs typeface="+mn-cs"/>
              </a:rPr>
              <a:t>kaum</a:t>
            </a:r>
            <a:r>
              <a:rPr kumimoji="0" lang="en-US" sz="28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800" b="0" i="0" u="none" strike="noStrike" kern="1200" cap="none" spc="0" normalizeH="0" baseline="0" noProof="0" dirty="0" err="1">
                <a:ln>
                  <a:noFill/>
                </a:ln>
                <a:solidFill>
                  <a:srgbClr val="115076"/>
                </a:solidFill>
                <a:effectLst/>
                <a:uLnTx/>
                <a:uFillTx/>
                <a:latin typeface="Century Gothic" panose="020F0302020204030204"/>
                <a:ea typeface="+mn-ea"/>
                <a:cs typeface="+mn-cs"/>
              </a:rPr>
              <a:t>sechs</a:t>
            </a:r>
            <a:r>
              <a:rPr kumimoji="0" lang="en-US" sz="28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800" b="0" i="0" u="none" strike="noStrike" kern="1200" cap="none" spc="0" normalizeH="0" baseline="0" noProof="0" dirty="0" err="1">
                <a:ln>
                  <a:noFill/>
                </a:ln>
                <a:solidFill>
                  <a:srgbClr val="115076"/>
                </a:solidFill>
                <a:effectLst/>
                <a:uLnTx/>
                <a:uFillTx/>
                <a:latin typeface="Century Gothic" panose="020F0302020204030204"/>
                <a:ea typeface="+mn-ea"/>
                <a:cs typeface="+mn-cs"/>
              </a:rPr>
              <a:t>Stunden</a:t>
            </a:r>
            <a:r>
              <a:rPr kumimoji="0" lang="en-US" sz="28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12" name="TextBox 11">
            <a:extLst>
              <a:ext uri="{FF2B5EF4-FFF2-40B4-BE49-F238E27FC236}">
                <a16:creationId xmlns:a16="http://schemas.microsoft.com/office/drawing/2014/main" id="{C59C869E-C23F-894A-9F3B-F7029D3F09CE}"/>
              </a:ext>
            </a:extLst>
          </p:cNvPr>
          <p:cNvSpPr txBox="1"/>
          <p:nvPr/>
        </p:nvSpPr>
        <p:spPr>
          <a:xfrm>
            <a:off x="676553" y="5209990"/>
            <a:ext cx="544414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15076"/>
                </a:solidFill>
                <a:effectLst/>
                <a:uLnTx/>
                <a:uFillTx/>
                <a:latin typeface="Century Gothic" panose="020F0302020204030204"/>
                <a:ea typeface="+mn-ea"/>
                <a:cs typeface="+mn-cs"/>
              </a:rPr>
              <a:t> … </a:t>
            </a:r>
            <a:r>
              <a:rPr kumimoji="0" lang="en-US" sz="2800" b="0" i="0" u="none" strike="noStrike" kern="1200" cap="none" spc="0" normalizeH="0" baseline="0" noProof="0" dirty="0" err="1">
                <a:ln>
                  <a:noFill/>
                </a:ln>
                <a:solidFill>
                  <a:srgbClr val="115076"/>
                </a:solidFill>
                <a:effectLst/>
                <a:uLnTx/>
                <a:uFillTx/>
                <a:latin typeface="Century Gothic" panose="020F0302020204030204"/>
                <a:ea typeface="+mn-ea"/>
                <a:cs typeface="+mn-cs"/>
              </a:rPr>
              <a:t>gebe</a:t>
            </a:r>
            <a:r>
              <a:rPr kumimoji="0" lang="en-US" sz="2800" b="0" i="0" u="none" strike="noStrike" kern="1200" cap="none" spc="0" normalizeH="0" baseline="0" noProof="0" dirty="0">
                <a:ln>
                  <a:noFill/>
                </a:ln>
                <a:solidFill>
                  <a:srgbClr val="115076"/>
                </a:solidFill>
                <a:effectLst/>
                <a:uLnTx/>
                <a:uFillTx/>
                <a:latin typeface="Century Gothic" panose="020F0302020204030204"/>
                <a:ea typeface="+mn-ea"/>
                <a:cs typeface="+mn-cs"/>
              </a:rPr>
              <a:t>  Oxfam oft Geld.</a:t>
            </a:r>
          </a:p>
        </p:txBody>
      </p:sp>
      <p:sp>
        <p:nvSpPr>
          <p:cNvPr id="15" name="Action Button: Custom 14" descr="number 1">
            <a:hlinkClick r:id="" action="ppaction://noaction" highlightClick="1"/>
            <a:extLst>
              <a:ext uri="{FF2B5EF4-FFF2-40B4-BE49-F238E27FC236}">
                <a16:creationId xmlns:a16="http://schemas.microsoft.com/office/drawing/2014/main" id="{8DA2BEE1-4D56-5441-A74C-9AFEEA1136B0}"/>
              </a:ext>
            </a:extLst>
          </p:cNvPr>
          <p:cNvSpPr/>
          <p:nvPr/>
        </p:nvSpPr>
        <p:spPr>
          <a:xfrm>
            <a:off x="174855" y="1476672"/>
            <a:ext cx="501695" cy="424236"/>
          </a:xfrm>
          <a:prstGeom prst="actionButtonBlank">
            <a:avLst/>
          </a:prstGeom>
          <a:solidFill>
            <a:srgbClr val="115076"/>
          </a:solidFill>
          <a:ln w="28575">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6" name="Action Button: Custom 15" descr="number 2">
            <a:hlinkClick r:id="" action="ppaction://noaction" highlightClick="1"/>
            <a:extLst>
              <a:ext uri="{FF2B5EF4-FFF2-40B4-BE49-F238E27FC236}">
                <a16:creationId xmlns:a16="http://schemas.microsoft.com/office/drawing/2014/main" id="{9B367DEF-8F92-8448-8FBA-D5BEDAFFE14D}"/>
              </a:ext>
            </a:extLst>
          </p:cNvPr>
          <p:cNvSpPr/>
          <p:nvPr/>
        </p:nvSpPr>
        <p:spPr>
          <a:xfrm>
            <a:off x="171306" y="2081215"/>
            <a:ext cx="501695" cy="424236"/>
          </a:xfrm>
          <a:prstGeom prst="actionButtonBlank">
            <a:avLst/>
          </a:prstGeom>
          <a:solidFill>
            <a:srgbClr val="115076"/>
          </a:solidFill>
          <a:ln w="28575">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17" name="Action Button: Custom 16" descr="number 3">
            <a:hlinkClick r:id="" action="ppaction://noaction" highlightClick="1"/>
            <a:extLst>
              <a:ext uri="{FF2B5EF4-FFF2-40B4-BE49-F238E27FC236}">
                <a16:creationId xmlns:a16="http://schemas.microsoft.com/office/drawing/2014/main" id="{4AC2E7AE-E1F9-8744-ABBA-DCD2EBAC0118}"/>
              </a:ext>
            </a:extLst>
          </p:cNvPr>
          <p:cNvSpPr/>
          <p:nvPr/>
        </p:nvSpPr>
        <p:spPr>
          <a:xfrm>
            <a:off x="172880" y="2708715"/>
            <a:ext cx="501695" cy="424236"/>
          </a:xfrm>
          <a:prstGeom prst="actionButtonBlank">
            <a:avLst/>
          </a:prstGeom>
          <a:solidFill>
            <a:srgbClr val="115076"/>
          </a:solidFill>
          <a:ln w="28575">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18" name="Action Button: Custom 17" descr="number 4">
            <a:hlinkClick r:id="" action="ppaction://noaction" highlightClick="1"/>
            <a:extLst>
              <a:ext uri="{FF2B5EF4-FFF2-40B4-BE49-F238E27FC236}">
                <a16:creationId xmlns:a16="http://schemas.microsoft.com/office/drawing/2014/main" id="{FD99A896-9EA4-0843-8C1E-018F5381936A}"/>
              </a:ext>
            </a:extLst>
          </p:cNvPr>
          <p:cNvSpPr/>
          <p:nvPr/>
        </p:nvSpPr>
        <p:spPr>
          <a:xfrm>
            <a:off x="174855" y="3350800"/>
            <a:ext cx="501695" cy="424236"/>
          </a:xfrm>
          <a:prstGeom prst="actionButtonBlank">
            <a:avLst/>
          </a:prstGeom>
          <a:solidFill>
            <a:srgbClr val="115076"/>
          </a:solidFill>
          <a:ln w="28575">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19" name="Action Button: Custom 18" descr="number 5">
            <a:hlinkClick r:id="" action="ppaction://noaction" highlightClick="1"/>
            <a:extLst>
              <a:ext uri="{FF2B5EF4-FFF2-40B4-BE49-F238E27FC236}">
                <a16:creationId xmlns:a16="http://schemas.microsoft.com/office/drawing/2014/main" id="{E741110E-E423-1E47-8C82-CCEFFD5C5A1A}"/>
              </a:ext>
            </a:extLst>
          </p:cNvPr>
          <p:cNvSpPr/>
          <p:nvPr/>
        </p:nvSpPr>
        <p:spPr>
          <a:xfrm>
            <a:off x="174855" y="3981166"/>
            <a:ext cx="501695" cy="424236"/>
          </a:xfrm>
          <a:prstGeom prst="actionButtonBlank">
            <a:avLst/>
          </a:prstGeom>
          <a:solidFill>
            <a:srgbClr val="115076"/>
          </a:solidFill>
          <a:ln w="28575">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20" name="Action Button: Custom 19" descr="number 6">
            <a:hlinkClick r:id="" action="ppaction://noaction" highlightClick="1"/>
            <a:extLst>
              <a:ext uri="{FF2B5EF4-FFF2-40B4-BE49-F238E27FC236}">
                <a16:creationId xmlns:a16="http://schemas.microsoft.com/office/drawing/2014/main" id="{9E5724EF-F529-6D4C-AA70-10EA9531BBF0}"/>
              </a:ext>
            </a:extLst>
          </p:cNvPr>
          <p:cNvSpPr/>
          <p:nvPr/>
        </p:nvSpPr>
        <p:spPr>
          <a:xfrm>
            <a:off x="174856" y="4578510"/>
            <a:ext cx="501695" cy="424236"/>
          </a:xfrm>
          <a:prstGeom prst="actionButtonBlank">
            <a:avLst/>
          </a:prstGeom>
          <a:solidFill>
            <a:srgbClr val="115076"/>
          </a:solidFill>
          <a:ln w="28575">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21" name="Action Button: Custom 20" descr="number 7">
            <a:hlinkClick r:id="" action="ppaction://noaction" highlightClick="1"/>
            <a:extLst>
              <a:ext uri="{FF2B5EF4-FFF2-40B4-BE49-F238E27FC236}">
                <a16:creationId xmlns:a16="http://schemas.microsoft.com/office/drawing/2014/main" id="{5925580A-51FD-CF47-B646-15AF3D0B7013}"/>
              </a:ext>
            </a:extLst>
          </p:cNvPr>
          <p:cNvSpPr/>
          <p:nvPr/>
        </p:nvSpPr>
        <p:spPr>
          <a:xfrm>
            <a:off x="174857" y="5209990"/>
            <a:ext cx="501695" cy="424236"/>
          </a:xfrm>
          <a:prstGeom prst="actionButtonBlank">
            <a:avLst/>
          </a:prstGeom>
          <a:solidFill>
            <a:srgbClr val="115076"/>
          </a:solidFill>
          <a:ln w="28575">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22" name="Action Button: Custom 21" descr="number 8">
            <a:hlinkClick r:id="" action="ppaction://noaction" highlightClick="1"/>
            <a:extLst>
              <a:ext uri="{FF2B5EF4-FFF2-40B4-BE49-F238E27FC236}">
                <a16:creationId xmlns:a16="http://schemas.microsoft.com/office/drawing/2014/main" id="{7BC32CFF-F964-1A4B-90CA-1BC12447FDC4}"/>
              </a:ext>
            </a:extLst>
          </p:cNvPr>
          <p:cNvSpPr/>
          <p:nvPr/>
        </p:nvSpPr>
        <p:spPr>
          <a:xfrm>
            <a:off x="174858" y="5855309"/>
            <a:ext cx="501695" cy="424236"/>
          </a:xfrm>
          <a:prstGeom prst="actionButtonBlank">
            <a:avLst/>
          </a:prstGeom>
          <a:solidFill>
            <a:srgbClr val="115076"/>
          </a:solidFill>
          <a:ln w="28575">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graphicFrame>
        <p:nvGraphicFramePr>
          <p:cNvPr id="40" name="Table 39" descr="Table for exercises">
            <a:extLst>
              <a:ext uri="{FF2B5EF4-FFF2-40B4-BE49-F238E27FC236}">
                <a16:creationId xmlns:a16="http://schemas.microsoft.com/office/drawing/2014/main" id="{63723FFA-A054-A348-9259-289726307095}"/>
              </a:ext>
            </a:extLst>
          </p:cNvPr>
          <p:cNvGraphicFramePr>
            <a:graphicFrameLocks noGrp="1"/>
          </p:cNvGraphicFramePr>
          <p:nvPr/>
        </p:nvGraphicFramePr>
        <p:xfrm>
          <a:off x="7177211" y="865697"/>
          <a:ext cx="1999841" cy="5450733"/>
        </p:xfrm>
        <a:graphic>
          <a:graphicData uri="http://schemas.openxmlformats.org/drawingml/2006/table">
            <a:tbl>
              <a:tblPr firstRow="1" bandRow="1">
                <a:tableStyleId>{5940675A-B579-460E-94D1-54222C63F5DA}</a:tableStyleId>
              </a:tblPr>
              <a:tblGrid>
                <a:gridCol w="966051">
                  <a:extLst>
                    <a:ext uri="{9D8B030D-6E8A-4147-A177-3AD203B41FA5}">
                      <a16:colId xmlns:a16="http://schemas.microsoft.com/office/drawing/2014/main" val="2718503455"/>
                    </a:ext>
                  </a:extLst>
                </a:gridCol>
                <a:gridCol w="1033790">
                  <a:extLst>
                    <a:ext uri="{9D8B030D-6E8A-4147-A177-3AD203B41FA5}">
                      <a16:colId xmlns:a16="http://schemas.microsoft.com/office/drawing/2014/main" val="20001"/>
                    </a:ext>
                  </a:extLst>
                </a:gridCol>
              </a:tblGrid>
              <a:tr h="605637">
                <a:tc>
                  <a:txBody>
                    <a:bodyPr/>
                    <a:lstStyle/>
                    <a:p>
                      <a:pPr algn="ctr"/>
                      <a:r>
                        <a:rPr lang="en-GB" sz="2800" b="1" dirty="0">
                          <a:solidFill>
                            <a:schemeClr val="accent5">
                              <a:lumMod val="50000"/>
                            </a:schemeClr>
                          </a:solidFill>
                        </a:rPr>
                        <a:t>Ich</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800" b="1" dirty="0">
                          <a:solidFill>
                            <a:schemeClr val="accent5">
                              <a:lumMod val="50000"/>
                            </a:schemeClr>
                          </a:solidFill>
                        </a:rPr>
                        <a:t>Du</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605637">
                <a:tc>
                  <a:txBody>
                    <a:bodyPr/>
                    <a:lstStyle/>
                    <a:p>
                      <a:pPr algn="ctr"/>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605637">
                <a:tc>
                  <a:txBody>
                    <a:bodyPr/>
                    <a:lstStyle/>
                    <a:p>
                      <a:pPr algn="ctr"/>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605637">
                <a:tc>
                  <a:txBody>
                    <a:bodyPr/>
                    <a:lstStyle/>
                    <a:p>
                      <a:pPr algn="ctr"/>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605637">
                <a:tc>
                  <a:txBody>
                    <a:bodyPr/>
                    <a:lstStyle/>
                    <a:p>
                      <a:pPr algn="ctr"/>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605637">
                <a:tc>
                  <a:txBody>
                    <a:bodyPr/>
                    <a:lstStyle/>
                    <a:p>
                      <a:pPr algn="ctr"/>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5"/>
                  </a:ext>
                </a:extLst>
              </a:tr>
              <a:tr h="605637">
                <a:tc>
                  <a:txBody>
                    <a:bodyPr/>
                    <a:lstStyle/>
                    <a:p>
                      <a:pPr algn="ctr"/>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6"/>
                  </a:ext>
                </a:extLst>
              </a:tr>
              <a:tr h="605637">
                <a:tc>
                  <a:txBody>
                    <a:bodyPr/>
                    <a:lstStyle/>
                    <a:p>
                      <a:pPr algn="ctr"/>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7"/>
                  </a:ext>
                </a:extLst>
              </a:tr>
              <a:tr h="605637">
                <a:tc>
                  <a:txBody>
                    <a:bodyPr/>
                    <a:lstStyle/>
                    <a:p>
                      <a:pPr algn="ctr"/>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pic>
        <p:nvPicPr>
          <p:cNvPr id="41" name="Picture 40">
            <a:extLst>
              <a:ext uri="{FF2B5EF4-FFF2-40B4-BE49-F238E27FC236}">
                <a16:creationId xmlns:a16="http://schemas.microsoft.com/office/drawing/2014/main" id="{2EFE3B91-4C46-294D-8294-B253779ACD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59855" y="1582319"/>
            <a:ext cx="372635" cy="388161"/>
          </a:xfrm>
          <a:prstGeom prst="rect">
            <a:avLst/>
          </a:prstGeom>
        </p:spPr>
      </p:pic>
      <p:pic>
        <p:nvPicPr>
          <p:cNvPr id="42" name="Picture 41">
            <a:extLst>
              <a:ext uri="{FF2B5EF4-FFF2-40B4-BE49-F238E27FC236}">
                <a16:creationId xmlns:a16="http://schemas.microsoft.com/office/drawing/2014/main" id="{9D620270-F06B-034E-A3CB-63B82108C8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0163" y="2181167"/>
            <a:ext cx="372635" cy="388161"/>
          </a:xfrm>
          <a:prstGeom prst="rect">
            <a:avLst/>
          </a:prstGeom>
        </p:spPr>
      </p:pic>
      <p:pic>
        <p:nvPicPr>
          <p:cNvPr id="43" name="Picture 42">
            <a:extLst>
              <a:ext uri="{FF2B5EF4-FFF2-40B4-BE49-F238E27FC236}">
                <a16:creationId xmlns:a16="http://schemas.microsoft.com/office/drawing/2014/main" id="{AEE426FA-F6E2-8D41-AAD9-F03E8E7C8E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1723" y="2808667"/>
            <a:ext cx="372635" cy="388161"/>
          </a:xfrm>
          <a:prstGeom prst="rect">
            <a:avLst/>
          </a:prstGeom>
        </p:spPr>
      </p:pic>
      <p:pic>
        <p:nvPicPr>
          <p:cNvPr id="44" name="Picture 43">
            <a:extLst>
              <a:ext uri="{FF2B5EF4-FFF2-40B4-BE49-F238E27FC236}">
                <a16:creationId xmlns:a16="http://schemas.microsoft.com/office/drawing/2014/main" id="{B9F9F013-C118-D24B-8418-DEA19139E6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59855" y="3405716"/>
            <a:ext cx="372635" cy="388161"/>
          </a:xfrm>
          <a:prstGeom prst="rect">
            <a:avLst/>
          </a:prstGeom>
        </p:spPr>
      </p:pic>
      <p:pic>
        <p:nvPicPr>
          <p:cNvPr id="45" name="Picture 44">
            <a:extLst>
              <a:ext uri="{FF2B5EF4-FFF2-40B4-BE49-F238E27FC236}">
                <a16:creationId xmlns:a16="http://schemas.microsoft.com/office/drawing/2014/main" id="{A140522A-AFD9-A448-A61B-FBDF145555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59855" y="3987277"/>
            <a:ext cx="372635" cy="388161"/>
          </a:xfrm>
          <a:prstGeom prst="rect">
            <a:avLst/>
          </a:prstGeom>
        </p:spPr>
      </p:pic>
      <p:pic>
        <p:nvPicPr>
          <p:cNvPr id="46" name="Picture 45">
            <a:extLst>
              <a:ext uri="{FF2B5EF4-FFF2-40B4-BE49-F238E27FC236}">
                <a16:creationId xmlns:a16="http://schemas.microsoft.com/office/drawing/2014/main" id="{D891CDD0-B7F0-A74C-89B0-0305467C10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0163" y="4625064"/>
            <a:ext cx="372635" cy="388161"/>
          </a:xfrm>
          <a:prstGeom prst="rect">
            <a:avLst/>
          </a:prstGeom>
        </p:spPr>
      </p:pic>
      <p:pic>
        <p:nvPicPr>
          <p:cNvPr id="47" name="Picture 46">
            <a:extLst>
              <a:ext uri="{FF2B5EF4-FFF2-40B4-BE49-F238E27FC236}">
                <a16:creationId xmlns:a16="http://schemas.microsoft.com/office/drawing/2014/main" id="{859E7EA3-CC71-0248-95B3-21888DEC8D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59855" y="5176111"/>
            <a:ext cx="372635" cy="388161"/>
          </a:xfrm>
          <a:prstGeom prst="rect">
            <a:avLst/>
          </a:prstGeom>
        </p:spPr>
      </p:pic>
      <p:pic>
        <p:nvPicPr>
          <p:cNvPr id="48" name="Picture 47">
            <a:extLst>
              <a:ext uri="{FF2B5EF4-FFF2-40B4-BE49-F238E27FC236}">
                <a16:creationId xmlns:a16="http://schemas.microsoft.com/office/drawing/2014/main" id="{8D93630E-0886-2044-A76E-C8927970C8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0162" y="5798086"/>
            <a:ext cx="372635" cy="388161"/>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8679" y="1530675"/>
            <a:ext cx="418257" cy="385505"/>
          </a:xfrm>
          <a:prstGeom prst="rect">
            <a:avLst/>
          </a:prstGeom>
        </p:spPr>
      </p:pic>
      <p:pic>
        <p:nvPicPr>
          <p:cNvPr id="49" name="Picture 4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1131" y="2144995"/>
            <a:ext cx="418257" cy="385505"/>
          </a:xfrm>
          <a:prstGeom prst="rect">
            <a:avLst/>
          </a:prstGeom>
        </p:spPr>
      </p:pic>
      <p:pic>
        <p:nvPicPr>
          <p:cNvPr id="50" name="Picture 4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4464" y="2748548"/>
            <a:ext cx="418257" cy="385505"/>
          </a:xfrm>
          <a:prstGeom prst="rect">
            <a:avLst/>
          </a:prstGeom>
        </p:spPr>
      </p:pic>
      <p:pic>
        <p:nvPicPr>
          <p:cNvPr id="51" name="Picture 5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0793" y="3403714"/>
            <a:ext cx="418257" cy="385505"/>
          </a:xfrm>
          <a:prstGeom prst="rect">
            <a:avLst/>
          </a:prstGeom>
        </p:spPr>
      </p:pic>
      <p:pic>
        <p:nvPicPr>
          <p:cNvPr id="52" name="Picture 5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15820" y="4079252"/>
            <a:ext cx="418257" cy="385505"/>
          </a:xfrm>
          <a:prstGeom prst="rect">
            <a:avLst/>
          </a:prstGeom>
        </p:spPr>
      </p:pic>
      <p:pic>
        <p:nvPicPr>
          <p:cNvPr id="53" name="Picture 5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86157" y="4668033"/>
            <a:ext cx="418257" cy="385505"/>
          </a:xfrm>
          <a:prstGeom prst="rect">
            <a:avLst/>
          </a:prstGeom>
        </p:spPr>
      </p:pic>
      <p:pic>
        <p:nvPicPr>
          <p:cNvPr id="54" name="Picture 5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41229" y="5320741"/>
            <a:ext cx="418257" cy="385505"/>
          </a:xfrm>
          <a:prstGeom prst="rect">
            <a:avLst/>
          </a:prstGeom>
        </p:spPr>
      </p:pic>
      <p:pic>
        <p:nvPicPr>
          <p:cNvPr id="55" name="Picture 5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7807" y="5970836"/>
            <a:ext cx="418257" cy="385505"/>
          </a:xfrm>
          <a:prstGeom prst="rect">
            <a:avLst/>
          </a:prstGeom>
        </p:spPr>
      </p:pic>
      <p:sp>
        <p:nvSpPr>
          <p:cNvPr id="13" name="TextBox 12"/>
          <p:cNvSpPr txBox="1"/>
          <p:nvPr/>
        </p:nvSpPr>
        <p:spPr>
          <a:xfrm>
            <a:off x="93007" y="126489"/>
            <a:ext cx="758866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Wolfgang mag Heidi.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Haben</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sie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viel</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gemeinsam</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b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b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Wolfgang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schreibt</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eine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Liste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b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b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Ist</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es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ich</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oder</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‘du’?</a:t>
            </a:r>
          </a:p>
        </p:txBody>
      </p:sp>
      <p:sp>
        <p:nvSpPr>
          <p:cNvPr id="24" name="TextBox 23"/>
          <p:cNvSpPr txBox="1"/>
          <p:nvPr/>
        </p:nvSpPr>
        <p:spPr>
          <a:xfrm>
            <a:off x="8223899" y="107786"/>
            <a:ext cx="27721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Stunde</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hour(s)</a:t>
            </a:r>
          </a:p>
        </p:txBody>
      </p:sp>
      <p:sp>
        <p:nvSpPr>
          <p:cNvPr id="27" name="Rounded Rectangular Callout 26"/>
          <p:cNvSpPr/>
          <p:nvPr/>
        </p:nvSpPr>
        <p:spPr>
          <a:xfrm>
            <a:off x="9609998" y="831316"/>
            <a:ext cx="2250093" cy="1069592"/>
          </a:xfrm>
          <a:prstGeom prst="wedgeRoundRectCallout">
            <a:avLst/>
          </a:prstGeom>
          <a:solidFill>
            <a:srgbClr val="11507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Haben</a:t>
            </a: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sie</a:t>
            </a: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viel</a:t>
            </a: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gemeinsam</a:t>
            </a: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 </a:t>
            </a:r>
          </a:p>
        </p:txBody>
      </p:sp>
      <p:sp>
        <p:nvSpPr>
          <p:cNvPr id="56" name="Rounded Rectangular Callout 55"/>
          <p:cNvSpPr/>
          <p:nvPr/>
        </p:nvSpPr>
        <p:spPr>
          <a:xfrm>
            <a:off x="9634783" y="2224328"/>
            <a:ext cx="2250093" cy="1409724"/>
          </a:xfrm>
          <a:prstGeom prst="wedgeRoundRectCallout">
            <a:avLst/>
          </a:prstGeom>
          <a:solidFill>
            <a:srgbClr val="11507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Sie </a:t>
            </a:r>
            <a:r>
              <a:rPr kumimoji="0" lang="en-GB"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sind</a:t>
            </a: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beide</a:t>
            </a: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a:t>
            </a:r>
            <a:b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aktiv</a:t>
            </a:r>
            <a:b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lieb</a:t>
            </a:r>
            <a:b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nett</a:t>
            </a:r>
          </a:p>
        </p:txBody>
      </p:sp>
    </p:spTree>
    <p:extLst>
      <p:ext uri="{BB962C8B-B14F-4D97-AF65-F5344CB8AC3E}">
        <p14:creationId xmlns:p14="http://schemas.microsoft.com/office/powerpoint/2010/main" val="2857279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500"/>
                                        <p:tgtEl>
                                          <p:spTgt spid="27"/>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56"/>
                                        </p:tgtEl>
                                        <p:attrNameLst>
                                          <p:attrName>style.visibility</p:attrName>
                                        </p:attrNameLst>
                                      </p:cBhvr>
                                      <p:to>
                                        <p:strVal val="visible"/>
                                      </p:to>
                                    </p:set>
                                    <p:animEffect transition="in" filter="fade">
                                      <p:cBhvr>
                                        <p:cTn id="44"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5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descr="background rectangle">
            <a:extLst>
              <a:ext uri="{FF2B5EF4-FFF2-40B4-BE49-F238E27FC236}">
                <a16:creationId xmlns:a16="http://schemas.microsoft.com/office/drawing/2014/main" id="{9268BA27-9508-448E-9915-ACE234D74542}"/>
              </a:ext>
            </a:extLst>
          </p:cNvPr>
          <p:cNvSpPr/>
          <p:nvPr/>
        </p:nvSpPr>
        <p:spPr>
          <a:xfrm>
            <a:off x="10768893" y="242613"/>
            <a:ext cx="1169814"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147B7717-E659-D54E-B3D2-2FF33758CDA3}"/>
              </a:ext>
            </a:extLst>
          </p:cNvPr>
          <p:cNvSpPr>
            <a:spLocks noGrp="1"/>
          </p:cNvSpPr>
          <p:nvPr>
            <p:ph type="title"/>
          </p:nvPr>
        </p:nvSpPr>
        <p:spPr>
          <a:xfrm>
            <a:off x="10909300" y="157946"/>
            <a:ext cx="889000" cy="563124"/>
          </a:xfrm>
        </p:spPr>
        <p:txBody>
          <a:bodyPr>
            <a:normAutofit/>
          </a:bodyPr>
          <a:lstStyle/>
          <a:p>
            <a:r>
              <a:rPr lang="en-GB" sz="1800" b="1" dirty="0">
                <a:solidFill>
                  <a:prstClr val="white"/>
                </a:solidFill>
              </a:rPr>
              <a:t>hören</a:t>
            </a:r>
            <a:endParaRPr lang="en-US" sz="1800" dirty="0"/>
          </a:p>
        </p:txBody>
      </p:sp>
      <p:sp>
        <p:nvSpPr>
          <p:cNvPr id="5" name="TextBox 4">
            <a:extLst>
              <a:ext uri="{FF2B5EF4-FFF2-40B4-BE49-F238E27FC236}">
                <a16:creationId xmlns:a16="http://schemas.microsoft.com/office/drawing/2014/main" id="{1E86404C-6EEA-B24B-A2A8-F905C583B524}"/>
              </a:ext>
            </a:extLst>
          </p:cNvPr>
          <p:cNvSpPr txBox="1"/>
          <p:nvPr/>
        </p:nvSpPr>
        <p:spPr>
          <a:xfrm>
            <a:off x="146606" y="216098"/>
            <a:ext cx="1158073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Es</a:t>
            </a:r>
            <a:r>
              <a:rPr kumimoji="0" lang="en-GB" sz="28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a:t>
            </a:r>
            <a:r>
              <a:rPr kumimoji="0" lang="en-GB" sz="28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ist</a:t>
            </a:r>
            <a:r>
              <a:rPr kumimoji="0" lang="en-GB" sz="28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a:t>
            </a:r>
            <a:r>
              <a:rPr kumimoji="0" lang="en-GB" sz="28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Valentinstag</a:t>
            </a:r>
            <a:r>
              <a:rPr kumimoji="0" lang="en-GB" sz="28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Wolfgang </a:t>
            </a:r>
            <a:r>
              <a:rPr kumimoji="0" lang="en-GB" sz="28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benutzt</a:t>
            </a:r>
            <a:r>
              <a:rPr kumimoji="0" lang="en-GB" sz="28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Snapchat.  </a:t>
            </a:r>
          </a:p>
        </p:txBody>
      </p:sp>
      <p:sp>
        <p:nvSpPr>
          <p:cNvPr id="6" name="Action Button: Custom 5" descr="number 1">
            <a:hlinkClick r:id="" action="ppaction://noaction" highlightClick="1">
              <a:snd r:embed="rId3" name="9.1.wav"/>
            </a:hlinkClick>
            <a:extLst>
              <a:ext uri="{FF2B5EF4-FFF2-40B4-BE49-F238E27FC236}">
                <a16:creationId xmlns:a16="http://schemas.microsoft.com/office/drawing/2014/main" id="{1DAC8CF0-F8D9-F64A-AEA4-CC17678B57C7}"/>
              </a:ext>
            </a:extLst>
          </p:cNvPr>
          <p:cNvSpPr/>
          <p:nvPr/>
        </p:nvSpPr>
        <p:spPr>
          <a:xfrm>
            <a:off x="645455" y="1339029"/>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7" name="Action Button: Custom 6" descr="number 2">
            <a:hlinkClick r:id="" action="ppaction://noaction" highlightClick="1">
              <a:snd r:embed="rId4" name="9.2.wav"/>
            </a:hlinkClick>
            <a:extLst>
              <a:ext uri="{FF2B5EF4-FFF2-40B4-BE49-F238E27FC236}">
                <a16:creationId xmlns:a16="http://schemas.microsoft.com/office/drawing/2014/main" id="{711A6A5B-400E-9B4E-9F8E-EA4F8F4269F9}"/>
              </a:ext>
            </a:extLst>
          </p:cNvPr>
          <p:cNvSpPr/>
          <p:nvPr/>
        </p:nvSpPr>
        <p:spPr>
          <a:xfrm>
            <a:off x="641906" y="1943572"/>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8" name="Action Button: Custom 7" descr="number 3">
            <a:hlinkClick r:id="" action="ppaction://noaction" highlightClick="1">
              <a:snd r:embed="rId5" name="9.3.wav"/>
            </a:hlinkClick>
            <a:extLst>
              <a:ext uri="{FF2B5EF4-FFF2-40B4-BE49-F238E27FC236}">
                <a16:creationId xmlns:a16="http://schemas.microsoft.com/office/drawing/2014/main" id="{91CB65C6-A189-D14A-8BB9-62829089F7BB}"/>
              </a:ext>
            </a:extLst>
          </p:cNvPr>
          <p:cNvSpPr/>
          <p:nvPr/>
        </p:nvSpPr>
        <p:spPr>
          <a:xfrm>
            <a:off x="643480" y="2571072"/>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9" name="Action Button: Custom 8" descr="number 4">
            <a:hlinkClick r:id="" action="ppaction://noaction" highlightClick="1">
              <a:snd r:embed="rId6" name="9.4.wav"/>
            </a:hlinkClick>
            <a:extLst>
              <a:ext uri="{FF2B5EF4-FFF2-40B4-BE49-F238E27FC236}">
                <a16:creationId xmlns:a16="http://schemas.microsoft.com/office/drawing/2014/main" id="{AFC18C76-8542-4C40-902F-9BFBBC547943}"/>
              </a:ext>
            </a:extLst>
          </p:cNvPr>
          <p:cNvSpPr/>
          <p:nvPr/>
        </p:nvSpPr>
        <p:spPr>
          <a:xfrm>
            <a:off x="645455" y="3213157"/>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10" name="Action Button: Custom 9" descr="number 5">
            <a:hlinkClick r:id="" action="ppaction://noaction" highlightClick="1">
              <a:snd r:embed="rId7" name="9.5.wav"/>
            </a:hlinkClick>
            <a:extLst>
              <a:ext uri="{FF2B5EF4-FFF2-40B4-BE49-F238E27FC236}">
                <a16:creationId xmlns:a16="http://schemas.microsoft.com/office/drawing/2014/main" id="{054B61BB-32C8-4949-8658-77A440942C88}"/>
              </a:ext>
            </a:extLst>
          </p:cNvPr>
          <p:cNvSpPr/>
          <p:nvPr/>
        </p:nvSpPr>
        <p:spPr>
          <a:xfrm>
            <a:off x="645455" y="3843523"/>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11" name="Action Button: Custom 10" descr="number 6">
            <a:hlinkClick r:id="" action="ppaction://noaction" highlightClick="1">
              <a:snd r:embed="rId8" name="9.6.wav"/>
            </a:hlinkClick>
            <a:extLst>
              <a:ext uri="{FF2B5EF4-FFF2-40B4-BE49-F238E27FC236}">
                <a16:creationId xmlns:a16="http://schemas.microsoft.com/office/drawing/2014/main" id="{B573CDB8-A5C0-DB49-8054-44C21C1884E0}"/>
              </a:ext>
            </a:extLst>
          </p:cNvPr>
          <p:cNvSpPr/>
          <p:nvPr/>
        </p:nvSpPr>
        <p:spPr>
          <a:xfrm>
            <a:off x="645456" y="4440867"/>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12" name="Action Button: Custom 11" descr="number 7">
            <a:hlinkClick r:id="" action="ppaction://noaction" highlightClick="1">
              <a:snd r:embed="rId9" name="9.7.wav"/>
            </a:hlinkClick>
            <a:extLst>
              <a:ext uri="{FF2B5EF4-FFF2-40B4-BE49-F238E27FC236}">
                <a16:creationId xmlns:a16="http://schemas.microsoft.com/office/drawing/2014/main" id="{EFFDB37C-E2FB-2841-8EFA-54F4BE1102BA}"/>
              </a:ext>
            </a:extLst>
          </p:cNvPr>
          <p:cNvSpPr/>
          <p:nvPr/>
        </p:nvSpPr>
        <p:spPr>
          <a:xfrm>
            <a:off x="645457" y="5072347"/>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13" name="Action Button: Custom 12" descr="number 8">
            <a:hlinkClick r:id="" action="ppaction://noaction" highlightClick="1">
              <a:snd r:embed="rId10" name="9.8.wav"/>
            </a:hlinkClick>
            <a:extLst>
              <a:ext uri="{FF2B5EF4-FFF2-40B4-BE49-F238E27FC236}">
                <a16:creationId xmlns:a16="http://schemas.microsoft.com/office/drawing/2014/main" id="{9F263FDD-D4D3-CB44-9219-C50E45357608}"/>
              </a:ext>
            </a:extLst>
          </p:cNvPr>
          <p:cNvSpPr/>
          <p:nvPr/>
        </p:nvSpPr>
        <p:spPr>
          <a:xfrm>
            <a:off x="645458" y="5717666"/>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graphicFrame>
        <p:nvGraphicFramePr>
          <p:cNvPr id="14" name="Table 13" descr="Table for exercises">
            <a:extLst>
              <a:ext uri="{FF2B5EF4-FFF2-40B4-BE49-F238E27FC236}">
                <a16:creationId xmlns:a16="http://schemas.microsoft.com/office/drawing/2014/main" id="{63723FFA-A054-A348-9259-289726307095}"/>
              </a:ext>
            </a:extLst>
          </p:cNvPr>
          <p:cNvGraphicFramePr>
            <a:graphicFrameLocks noGrp="1"/>
          </p:cNvGraphicFramePr>
          <p:nvPr/>
        </p:nvGraphicFramePr>
        <p:xfrm>
          <a:off x="1397270" y="778692"/>
          <a:ext cx="10451830" cy="5450733"/>
        </p:xfrm>
        <a:graphic>
          <a:graphicData uri="http://schemas.openxmlformats.org/drawingml/2006/table">
            <a:tbl>
              <a:tblPr firstRow="1" bandRow="1">
                <a:tableStyleId>{5940675A-B579-460E-94D1-54222C63F5DA}</a:tableStyleId>
              </a:tblPr>
              <a:tblGrid>
                <a:gridCol w="1136380">
                  <a:extLst>
                    <a:ext uri="{9D8B030D-6E8A-4147-A177-3AD203B41FA5}">
                      <a16:colId xmlns:a16="http://schemas.microsoft.com/office/drawing/2014/main" val="2718503455"/>
                    </a:ext>
                  </a:extLst>
                </a:gridCol>
                <a:gridCol w="1371600">
                  <a:extLst>
                    <a:ext uri="{9D8B030D-6E8A-4147-A177-3AD203B41FA5}">
                      <a16:colId xmlns:a16="http://schemas.microsoft.com/office/drawing/2014/main" val="20001"/>
                    </a:ext>
                  </a:extLst>
                </a:gridCol>
                <a:gridCol w="7943850">
                  <a:extLst>
                    <a:ext uri="{9D8B030D-6E8A-4147-A177-3AD203B41FA5}">
                      <a16:colId xmlns:a16="http://schemas.microsoft.com/office/drawing/2014/main" val="20002"/>
                    </a:ext>
                  </a:extLst>
                </a:gridCol>
              </a:tblGrid>
              <a:tr h="605637">
                <a:tc>
                  <a:txBody>
                    <a:bodyPr/>
                    <a:lstStyle/>
                    <a:p>
                      <a:pPr algn="ctr"/>
                      <a:r>
                        <a:rPr lang="en-GB" sz="2800" b="1" dirty="0">
                          <a:solidFill>
                            <a:schemeClr val="accent5">
                              <a:lumMod val="50000"/>
                            </a:schemeClr>
                          </a:solidFill>
                        </a:rPr>
                        <a:t>Ich</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800" b="1" dirty="0">
                          <a:solidFill>
                            <a:schemeClr val="accent5">
                              <a:lumMod val="50000"/>
                            </a:schemeClr>
                          </a:solidFill>
                        </a:rPr>
                        <a:t>Du</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a:r>
                        <a:rPr lang="en-GB" sz="2800" b="1" dirty="0" err="1">
                          <a:solidFill>
                            <a:schemeClr val="accent5">
                              <a:lumMod val="50000"/>
                            </a:schemeClr>
                          </a:solidFill>
                        </a:rPr>
                        <a:t>Englisch</a:t>
                      </a:r>
                      <a:endParaRPr lang="en-GB" sz="28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605637">
                <a:tc>
                  <a:txBody>
                    <a:bodyPr/>
                    <a:lstStyle/>
                    <a:p>
                      <a:pPr algn="ctr"/>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605637">
                <a:tc>
                  <a:txBody>
                    <a:bodyPr/>
                    <a:lstStyle/>
                    <a:p>
                      <a:pPr algn="ctr"/>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605637">
                <a:tc>
                  <a:txBody>
                    <a:bodyPr/>
                    <a:lstStyle/>
                    <a:p>
                      <a:pPr algn="ctr"/>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605637">
                <a:tc>
                  <a:txBody>
                    <a:bodyPr/>
                    <a:lstStyle/>
                    <a:p>
                      <a:pPr algn="ctr"/>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605637">
                <a:tc>
                  <a:txBody>
                    <a:bodyPr/>
                    <a:lstStyle/>
                    <a:p>
                      <a:pPr algn="ctr"/>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5"/>
                  </a:ext>
                </a:extLst>
              </a:tr>
              <a:tr h="605637">
                <a:tc>
                  <a:txBody>
                    <a:bodyPr/>
                    <a:lstStyle/>
                    <a:p>
                      <a:pPr algn="ctr"/>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6"/>
                  </a:ext>
                </a:extLst>
              </a:tr>
              <a:tr h="605637">
                <a:tc>
                  <a:txBody>
                    <a:bodyPr/>
                    <a:lstStyle/>
                    <a:p>
                      <a:pPr algn="ctr"/>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7"/>
                  </a:ext>
                </a:extLst>
              </a:tr>
              <a:tr h="605637">
                <a:tc>
                  <a:txBody>
                    <a:bodyPr/>
                    <a:lstStyle/>
                    <a:p>
                      <a:pPr algn="ctr"/>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pic>
        <p:nvPicPr>
          <p:cNvPr id="15" name="Picture 14">
            <a:extLst>
              <a:ext uri="{FF2B5EF4-FFF2-40B4-BE49-F238E27FC236}">
                <a16:creationId xmlns:a16="http://schemas.microsoft.com/office/drawing/2014/main" id="{2EFE3B91-4C46-294D-8294-B253779ACD9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105396" y="1461114"/>
            <a:ext cx="372635" cy="388161"/>
          </a:xfrm>
          <a:prstGeom prst="rect">
            <a:avLst/>
          </a:prstGeom>
        </p:spPr>
      </p:pic>
      <p:pic>
        <p:nvPicPr>
          <p:cNvPr id="16" name="Picture 15">
            <a:extLst>
              <a:ext uri="{FF2B5EF4-FFF2-40B4-BE49-F238E27FC236}">
                <a16:creationId xmlns:a16="http://schemas.microsoft.com/office/drawing/2014/main" id="{9D620270-F06B-034E-A3CB-63B82108C81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37819" y="2070609"/>
            <a:ext cx="372635" cy="388161"/>
          </a:xfrm>
          <a:prstGeom prst="rect">
            <a:avLst/>
          </a:prstGeom>
        </p:spPr>
      </p:pic>
      <p:pic>
        <p:nvPicPr>
          <p:cNvPr id="17" name="Picture 16">
            <a:extLst>
              <a:ext uri="{FF2B5EF4-FFF2-40B4-BE49-F238E27FC236}">
                <a16:creationId xmlns:a16="http://schemas.microsoft.com/office/drawing/2014/main" id="{AEE426FA-F6E2-8D41-AAD9-F03E8E7C8EA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14746" y="2688534"/>
            <a:ext cx="372635" cy="388161"/>
          </a:xfrm>
          <a:prstGeom prst="rect">
            <a:avLst/>
          </a:prstGeom>
        </p:spPr>
      </p:pic>
      <p:pic>
        <p:nvPicPr>
          <p:cNvPr id="18" name="Picture 17">
            <a:extLst>
              <a:ext uri="{FF2B5EF4-FFF2-40B4-BE49-F238E27FC236}">
                <a16:creationId xmlns:a16="http://schemas.microsoft.com/office/drawing/2014/main" id="{B9F9F013-C118-D24B-8418-DEA19139E68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86432" y="3309977"/>
            <a:ext cx="372635" cy="388161"/>
          </a:xfrm>
          <a:prstGeom prst="rect">
            <a:avLst/>
          </a:prstGeom>
        </p:spPr>
      </p:pic>
      <p:pic>
        <p:nvPicPr>
          <p:cNvPr id="19" name="Picture 18">
            <a:extLst>
              <a:ext uri="{FF2B5EF4-FFF2-40B4-BE49-F238E27FC236}">
                <a16:creationId xmlns:a16="http://schemas.microsoft.com/office/drawing/2014/main" id="{A140522A-AFD9-A448-A61B-FBDF145555A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86432" y="3889513"/>
            <a:ext cx="372635" cy="388161"/>
          </a:xfrm>
          <a:prstGeom prst="rect">
            <a:avLst/>
          </a:prstGeom>
        </p:spPr>
      </p:pic>
      <p:pic>
        <p:nvPicPr>
          <p:cNvPr id="20" name="Picture 19">
            <a:extLst>
              <a:ext uri="{FF2B5EF4-FFF2-40B4-BE49-F238E27FC236}">
                <a16:creationId xmlns:a16="http://schemas.microsoft.com/office/drawing/2014/main" id="{D891CDD0-B7F0-A74C-89B0-0305467C10D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37818" y="4545848"/>
            <a:ext cx="372635" cy="388161"/>
          </a:xfrm>
          <a:prstGeom prst="rect">
            <a:avLst/>
          </a:prstGeom>
        </p:spPr>
      </p:pic>
      <p:pic>
        <p:nvPicPr>
          <p:cNvPr id="21" name="Picture 20">
            <a:extLst>
              <a:ext uri="{FF2B5EF4-FFF2-40B4-BE49-F238E27FC236}">
                <a16:creationId xmlns:a16="http://schemas.microsoft.com/office/drawing/2014/main" id="{859E7EA3-CC71-0248-95B3-21888DEC8D2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37818" y="5163773"/>
            <a:ext cx="372635" cy="388161"/>
          </a:xfrm>
          <a:prstGeom prst="rect">
            <a:avLst/>
          </a:prstGeom>
        </p:spPr>
      </p:pic>
      <p:pic>
        <p:nvPicPr>
          <p:cNvPr id="22" name="Picture 21">
            <a:extLst>
              <a:ext uri="{FF2B5EF4-FFF2-40B4-BE49-F238E27FC236}">
                <a16:creationId xmlns:a16="http://schemas.microsoft.com/office/drawing/2014/main" id="{8D93630E-0886-2044-A76E-C8927970C83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162460" y="5799830"/>
            <a:ext cx="372635" cy="388161"/>
          </a:xfrm>
          <a:prstGeom prst="rect">
            <a:avLst/>
          </a:prstGeom>
        </p:spPr>
      </p:pic>
      <p:sp>
        <p:nvSpPr>
          <p:cNvPr id="3" name="TextBox 2"/>
          <p:cNvSpPr txBox="1"/>
          <p:nvPr/>
        </p:nvSpPr>
        <p:spPr>
          <a:xfrm>
            <a:off x="3962400" y="1425787"/>
            <a:ext cx="78867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 often go snowboarding in winter.</a:t>
            </a:r>
          </a:p>
        </p:txBody>
      </p:sp>
      <p:sp>
        <p:nvSpPr>
          <p:cNvPr id="23" name="TextBox 22"/>
          <p:cNvSpPr txBox="1"/>
          <p:nvPr/>
        </p:nvSpPr>
        <p:spPr>
          <a:xfrm>
            <a:off x="3962400" y="2049759"/>
            <a:ext cx="78867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go skateboarding in the evening.</a:t>
            </a:r>
          </a:p>
        </p:txBody>
      </p:sp>
      <p:sp>
        <p:nvSpPr>
          <p:cNvPr id="24" name="TextBox 23"/>
          <p:cNvSpPr txBox="1"/>
          <p:nvPr/>
        </p:nvSpPr>
        <p:spPr>
          <a:xfrm>
            <a:off x="3962400" y="2688534"/>
            <a:ext cx="78867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speak no English.</a:t>
            </a:r>
          </a:p>
        </p:txBody>
      </p:sp>
      <p:sp>
        <p:nvSpPr>
          <p:cNvPr id="25" name="TextBox 24"/>
          <p:cNvSpPr txBox="1"/>
          <p:nvPr/>
        </p:nvSpPr>
        <p:spPr>
          <a:xfrm>
            <a:off x="3911600" y="3309977"/>
            <a:ext cx="78867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 speak a bit of English.</a:t>
            </a:r>
          </a:p>
        </p:txBody>
      </p:sp>
      <p:sp>
        <p:nvSpPr>
          <p:cNvPr id="26" name="TextBox 25"/>
          <p:cNvSpPr txBox="1"/>
          <p:nvPr/>
        </p:nvSpPr>
        <p:spPr>
          <a:xfrm>
            <a:off x="3911600" y="3906802"/>
            <a:ext cx="78867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 read a lot of books.</a:t>
            </a:r>
          </a:p>
        </p:txBody>
      </p:sp>
      <p:sp>
        <p:nvSpPr>
          <p:cNvPr id="27" name="TextBox 26"/>
          <p:cNvSpPr txBox="1"/>
          <p:nvPr/>
        </p:nvSpPr>
        <p:spPr>
          <a:xfrm>
            <a:off x="3962400" y="4509095"/>
            <a:ext cx="78867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never read books.</a:t>
            </a:r>
          </a:p>
        </p:txBody>
      </p:sp>
      <p:sp>
        <p:nvSpPr>
          <p:cNvPr id="28" name="TextBox 27"/>
          <p:cNvSpPr txBox="1"/>
          <p:nvPr/>
        </p:nvSpPr>
        <p:spPr>
          <a:xfrm>
            <a:off x="3911600" y="5126213"/>
            <a:ext cx="78867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always carry a rucksack.</a:t>
            </a:r>
          </a:p>
        </p:txBody>
      </p:sp>
      <p:sp>
        <p:nvSpPr>
          <p:cNvPr id="29" name="TextBox 28"/>
          <p:cNvSpPr txBox="1"/>
          <p:nvPr/>
        </p:nvSpPr>
        <p:spPr>
          <a:xfrm>
            <a:off x="3962400" y="5727363"/>
            <a:ext cx="78867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 often carry a bag.</a:t>
            </a:r>
          </a:p>
        </p:txBody>
      </p:sp>
      <p:pic>
        <p:nvPicPr>
          <p:cNvPr id="30" name="Picture 2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501540" y="43341"/>
            <a:ext cx="555963" cy="694954"/>
          </a:xfrm>
          <a:prstGeom prst="rect">
            <a:avLst/>
          </a:prstGeom>
        </p:spPr>
      </p:pic>
    </p:spTree>
    <p:extLst>
      <p:ext uri="{BB962C8B-B14F-4D97-AF65-F5344CB8AC3E}">
        <p14:creationId xmlns:p14="http://schemas.microsoft.com/office/powerpoint/2010/main" val="2347427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3" grpId="0"/>
      <p:bldP spid="24" grpId="0"/>
      <p:bldP spid="25" grpId="0"/>
      <p:bldP spid="26" grpId="0"/>
      <p:bldP spid="27" grpId="0"/>
      <p:bldP spid="28" grpId="0"/>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5894" y="1354491"/>
            <a:ext cx="3195638" cy="4802188"/>
          </a:xfrm>
          <a:prstGeom prst="rect">
            <a:avLst/>
          </a:prstGeom>
          <a:effectLst>
            <a:outerShdw blurRad="50800" dist="38100" dir="5400000" algn="t" rotWithShape="0">
              <a:prstClr val="black">
                <a:alpha val="40000"/>
              </a:prstClr>
            </a:outerShdw>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86650" y="1354491"/>
            <a:ext cx="3200400" cy="4800600"/>
          </a:xfrm>
          <a:prstGeom prst="rect">
            <a:avLst/>
          </a:prstGeom>
          <a:effectLst>
            <a:outerShdw blurRad="50800" dist="38100" dir="5400000" algn="t" rotWithShape="0">
              <a:prstClr val="black">
                <a:alpha val="40000"/>
              </a:prstClr>
            </a:outerShdw>
          </a:effectLst>
        </p:spPr>
      </p:pic>
      <p:pic>
        <p:nvPicPr>
          <p:cNvPr id="6" name="Picture 5"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4724400" cy="869950"/>
          </a:xfrm>
          <a:prstGeom prst="rect">
            <a:avLst/>
          </a:prstGeom>
        </p:spPr>
      </p:pic>
      <p:sp>
        <p:nvSpPr>
          <p:cNvPr id="7"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Zwei</a:t>
            </a:r>
            <a:r>
              <a:rPr lang="en-GB" sz="3600" b="1" dirty="0">
                <a:solidFill>
                  <a:schemeClr val="bg1"/>
                </a:solidFill>
              </a:rPr>
              <a:t> Deutsche</a:t>
            </a:r>
          </a:p>
        </p:txBody>
      </p:sp>
      <p:sp>
        <p:nvSpPr>
          <p:cNvPr id="8" name="Rectangle 7"/>
          <p:cNvSpPr/>
          <p:nvPr/>
        </p:nvSpPr>
        <p:spPr>
          <a:xfrm>
            <a:off x="2005894" y="1354491"/>
            <a:ext cx="3195638" cy="4800600"/>
          </a:xfrm>
          <a:prstGeom prst="rect">
            <a:avLst/>
          </a:prstGeom>
          <a:noFill/>
          <a:ln w="762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 name="Rectangle 8"/>
          <p:cNvSpPr/>
          <p:nvPr/>
        </p:nvSpPr>
        <p:spPr>
          <a:xfrm>
            <a:off x="7491412" y="1354491"/>
            <a:ext cx="3195638" cy="4800600"/>
          </a:xfrm>
          <a:prstGeom prst="rect">
            <a:avLst/>
          </a:prstGeom>
          <a:noFill/>
          <a:ln w="762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p:cNvSpPr/>
          <p:nvPr/>
        </p:nvSpPr>
        <p:spPr>
          <a:xfrm>
            <a:off x="2188101" y="5231761"/>
            <a:ext cx="2831224"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Century Gothic" panose="020F0302020204030204"/>
                <a:ea typeface="+mn-ea"/>
                <a:cs typeface="+mn-cs"/>
              </a:rPr>
              <a:t>Namika</a:t>
            </a:r>
            <a:endParaRPr kumimoji="0" lang="en-US" sz="5400" b="1" i="0" u="none" strike="noStrike" kern="1200" cap="none" spc="0" normalizeH="0" baseline="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Century Gothic" panose="020F0302020204030204"/>
              <a:ea typeface="+mn-ea"/>
              <a:cs typeface="+mn-cs"/>
            </a:endParaRPr>
          </a:p>
        </p:txBody>
      </p:sp>
      <p:sp>
        <p:nvSpPr>
          <p:cNvPr id="11" name="Rectangle 10"/>
          <p:cNvSpPr/>
          <p:nvPr/>
        </p:nvSpPr>
        <p:spPr>
          <a:xfrm>
            <a:off x="7391400" y="4468898"/>
            <a:ext cx="3648755" cy="175432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Century Gothic" panose="020F0302020204030204"/>
                <a:ea typeface="+mn-ea"/>
                <a:cs typeface="+mn-cs"/>
              </a:rPr>
              <a:t>Sebastian </a:t>
            </a:r>
            <a:br>
              <a:rPr kumimoji="0" lang="en-US" sz="5400" b="1" i="0" u="none" strike="noStrike" kern="1200" cap="none" spc="0" normalizeH="0" baseline="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Century Gothic" panose="020F0302020204030204"/>
                <a:ea typeface="+mn-ea"/>
                <a:cs typeface="+mn-cs"/>
              </a:rPr>
            </a:br>
            <a:r>
              <a:rPr kumimoji="0" lang="en-US" sz="5400" b="1" i="0" u="none" strike="noStrike" kern="1200" cap="none" spc="0" normalizeH="0" baseline="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Century Gothic" panose="020F0302020204030204"/>
                <a:ea typeface="+mn-ea"/>
                <a:cs typeface="+mn-cs"/>
              </a:rPr>
              <a:t>Vettel</a:t>
            </a:r>
          </a:p>
        </p:txBody>
      </p:sp>
      <p:sp>
        <p:nvSpPr>
          <p:cNvPr id="20" name="Rounded Rectangle 11" descr="background rectangle">
            <a:extLst>
              <a:ext uri="{FF2B5EF4-FFF2-40B4-BE49-F238E27FC236}">
                <a16:creationId xmlns:a16="http://schemas.microsoft.com/office/drawing/2014/main" id="{9268BA27-9508-448E-9915-ACE234D74542}"/>
              </a:ext>
            </a:extLst>
          </p:cNvPr>
          <p:cNvSpPr/>
          <p:nvPr/>
        </p:nvSpPr>
        <p:spPr>
          <a:xfrm>
            <a:off x="10153650" y="242613"/>
            <a:ext cx="1785057" cy="478457"/>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1" name="Title 1">
            <a:extLst>
              <a:ext uri="{FF2B5EF4-FFF2-40B4-BE49-F238E27FC236}">
                <a16:creationId xmlns:a16="http://schemas.microsoft.com/office/drawing/2014/main" id="{147B7717-E659-D54E-B3D2-2FF33758CDA3}"/>
              </a:ext>
            </a:extLst>
          </p:cNvPr>
          <p:cNvSpPr txBox="1">
            <a:spLocks/>
          </p:cNvSpPr>
          <p:nvPr/>
        </p:nvSpPr>
        <p:spPr>
          <a:xfrm>
            <a:off x="10189986" y="193095"/>
            <a:ext cx="1885950" cy="5631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Hören</a:t>
            </a:r>
            <a:endParaRPr kumimoji="0" lang="en-US"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838066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429250" y="364616"/>
            <a:ext cx="6496050" cy="5921884"/>
          </a:xfrm>
          <a:prstGeom prst="roundRect">
            <a:avLst/>
          </a:prstGeom>
          <a:noFill/>
          <a:ln w="762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en-GB" sz="2000" b="1" i="0" u="sng"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Namika</a:t>
            </a: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a:p>
            <a:pPr marL="457200" marR="0" lvl="0" indent="-457200" algn="l" defTabSz="914400" rtl="0" eaLnBrk="1" fontAlgn="auto" latinLnBrk="0" hangingPunct="1">
              <a:lnSpc>
                <a:spcPct val="150000"/>
              </a:lnSpc>
              <a:spcBef>
                <a:spcPts val="0"/>
              </a:spcBef>
              <a:spcAft>
                <a:spcPts val="800"/>
              </a:spcAft>
              <a:buClrTx/>
              <a:buSzTx/>
              <a:buFont typeface="+mj-lt"/>
              <a:buAutoNum type="alphaUcPeriod"/>
              <a:tabLst/>
              <a:defRPr/>
            </a:pP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Ich</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wohne</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in Frankfurt-am-Main.</a:t>
            </a:r>
          </a:p>
          <a:p>
            <a:pPr marL="457200" marR="0" lvl="0" indent="-457200" algn="l" defTabSz="914400" rtl="0" eaLnBrk="1" fontAlgn="auto" latinLnBrk="0" hangingPunct="1">
              <a:lnSpc>
                <a:spcPct val="150000"/>
              </a:lnSpc>
              <a:spcBef>
                <a:spcPts val="0"/>
              </a:spcBef>
              <a:spcAft>
                <a:spcPts val="800"/>
              </a:spcAft>
              <a:buClrTx/>
              <a:buSzTx/>
              <a:buFont typeface="+mj-lt"/>
              <a:buAutoNum type="alphaUcPeriod"/>
              <a:tabLst/>
              <a:defRPr/>
            </a:pP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Ich</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bin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Sängerin</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a:t>
            </a: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a:p>
            <a:pPr marL="457200" marR="0" lvl="0" indent="-457200" algn="l" defTabSz="914400" rtl="0" eaLnBrk="1" fontAlgn="auto" latinLnBrk="0" hangingPunct="1">
              <a:lnSpc>
                <a:spcPct val="150000"/>
              </a:lnSpc>
              <a:spcBef>
                <a:spcPts val="0"/>
              </a:spcBef>
              <a:spcAft>
                <a:spcPts val="800"/>
              </a:spcAft>
              <a:buClrTx/>
              <a:buSzTx/>
              <a:buFont typeface="+mj-lt"/>
              <a:buAutoNum type="alphaUcPeriod"/>
              <a:tabLst/>
              <a:defRPr/>
            </a:pP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Mein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erster</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Hit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heißt</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Lieblingsmensch</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a:t>
            </a: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a:p>
            <a:pPr marL="457200" marR="0" lvl="0" indent="-457200" algn="l" defTabSz="914400" rtl="0" eaLnBrk="1" fontAlgn="auto" latinLnBrk="0" hangingPunct="1">
              <a:lnSpc>
                <a:spcPct val="150000"/>
              </a:lnSpc>
              <a:spcBef>
                <a:spcPts val="0"/>
              </a:spcBef>
              <a:spcAft>
                <a:spcPts val="800"/>
              </a:spcAft>
              <a:buClrTx/>
              <a:buSzTx/>
              <a:buFont typeface="+mj-lt"/>
              <a:buAutoNum type="alphaUcPeriod"/>
              <a:tabLst/>
              <a:defRPr/>
            </a:pP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Ich</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singe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jeden</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Tag,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früh</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am Morgen und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spät</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am Abend!</a:t>
            </a: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a:p>
            <a:pPr marL="457200" marR="0" lvl="0" indent="-457200" algn="l" defTabSz="914400" rtl="0" eaLnBrk="1" fontAlgn="auto" latinLnBrk="0" hangingPunct="1">
              <a:lnSpc>
                <a:spcPct val="150000"/>
              </a:lnSpc>
              <a:spcBef>
                <a:spcPts val="0"/>
              </a:spcBef>
              <a:spcAft>
                <a:spcPts val="800"/>
              </a:spcAft>
              <a:buClrTx/>
              <a:buSzTx/>
              <a:buFont typeface="+mj-lt"/>
              <a:buAutoNum type="alphaUcPeriod"/>
              <a:tabLst/>
              <a:defRPr/>
            </a:pP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Meine</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Familie</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gibt</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mir</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Songideen</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Mein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Opa</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und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meine</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Oma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sind</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Marokkaner</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a:t>
            </a:r>
          </a:p>
          <a:p>
            <a:pPr marL="457200" marR="0" lvl="0" indent="-457200" algn="l" defTabSz="914400" rtl="0" eaLnBrk="1" fontAlgn="auto" latinLnBrk="0" hangingPunct="1">
              <a:lnSpc>
                <a:spcPct val="150000"/>
              </a:lnSpc>
              <a:spcBef>
                <a:spcPts val="0"/>
              </a:spcBef>
              <a:spcAft>
                <a:spcPts val="800"/>
              </a:spcAft>
              <a:buClrTx/>
              <a:buSzTx/>
              <a:buFont typeface="+mj-lt"/>
              <a:buAutoNum type="alphaUcPeriod"/>
              <a:tabLst/>
              <a:defRPr/>
            </a:pP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Arial" panose="020B0604020202020204" pitchFamily="34" charset="0"/>
              </a:rPr>
              <a:t>Ich</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Arial" panose="020B0604020202020204" pitchFamily="34" charset="0"/>
              </a:rPr>
              <a:t>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Arial" panose="020B0604020202020204" pitchFamily="34" charset="0"/>
              </a:rPr>
              <a:t>esse</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Arial" panose="020B0604020202020204" pitchFamily="34" charset="0"/>
              </a:rPr>
              <a:t> oft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Arial" panose="020B0604020202020204" pitchFamily="34" charset="0"/>
              </a:rPr>
              <a:t>ein</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Arial" panose="020B0604020202020204" pitchFamily="34" charset="0"/>
              </a:rPr>
              <a:t>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Arial" panose="020B0604020202020204" pitchFamily="34" charset="0"/>
              </a:rPr>
              <a:t>Salamibrot</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Arial" panose="020B0604020202020204" pitchFamily="34" charset="0"/>
              </a:rPr>
              <a:t>.</a:t>
            </a: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a:p>
            <a:pPr marL="457200" marR="0" lvl="0" indent="-457200" algn="l" defTabSz="914400" rtl="0" eaLnBrk="1" fontAlgn="auto" latinLnBrk="0" hangingPunct="1">
              <a:lnSpc>
                <a:spcPct val="150000"/>
              </a:lnSpc>
              <a:spcBef>
                <a:spcPts val="0"/>
              </a:spcBef>
              <a:spcAft>
                <a:spcPts val="0"/>
              </a:spcAft>
              <a:buClrTx/>
              <a:buSzTx/>
              <a:buFont typeface="+mj-lt"/>
              <a:buAutoNum type="alphaUcPeriod"/>
              <a:tabLst/>
              <a:defRPr/>
            </a:pP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Ich</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sehe</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kaum</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Filme</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a:t>
            </a:r>
          </a:p>
          <a:p>
            <a:pPr marL="457200" marR="0" lvl="0" indent="-457200" algn="l" defTabSz="914400" rtl="0" eaLnBrk="1" fontAlgn="auto" latinLnBrk="0" hangingPunct="1">
              <a:lnSpc>
                <a:spcPct val="150000"/>
              </a:lnSpc>
              <a:spcBef>
                <a:spcPts val="0"/>
              </a:spcBef>
              <a:spcAft>
                <a:spcPts val="0"/>
              </a:spcAft>
              <a:buClrTx/>
              <a:buSzTx/>
              <a:buFont typeface="+mj-lt"/>
              <a:buAutoNum type="alphaUcPeriod"/>
              <a:tabLst/>
              <a:defRPr/>
            </a:pP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Mein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Lieblingstier</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ist</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ein</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Löwe</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a:t>
            </a:r>
            <a:endParaRPr kumimoji="0" lang="fr-FR"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800"/>
              </a:spcAft>
              <a:buClrTx/>
              <a:buSzTx/>
              <a:buFont typeface="Symbol" panose="05050102010706020507" pitchFamily="18" charset="2"/>
              <a:buChar char=""/>
              <a:tabLst/>
              <a:defRPr/>
            </a:pP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687" y="896620"/>
            <a:ext cx="3195638" cy="4802188"/>
          </a:xfrm>
          <a:prstGeom prst="rect">
            <a:avLst/>
          </a:prstGeom>
          <a:effectLst>
            <a:outerShdw blurRad="50800" dist="38100" dir="5400000" algn="t" rotWithShape="0">
              <a:prstClr val="black">
                <a:alpha val="40000"/>
              </a:prstClr>
            </a:outerShdw>
          </a:effectLst>
        </p:spPr>
      </p:pic>
      <p:sp>
        <p:nvSpPr>
          <p:cNvPr id="6" name="Rectangle 5"/>
          <p:cNvSpPr/>
          <p:nvPr/>
        </p:nvSpPr>
        <p:spPr>
          <a:xfrm>
            <a:off x="404687" y="896620"/>
            <a:ext cx="3195638" cy="4800600"/>
          </a:xfrm>
          <a:prstGeom prst="rect">
            <a:avLst/>
          </a:prstGeom>
          <a:noFill/>
          <a:ln w="762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 name="Rectangle 6"/>
          <p:cNvSpPr/>
          <p:nvPr/>
        </p:nvSpPr>
        <p:spPr>
          <a:xfrm>
            <a:off x="586894" y="4773890"/>
            <a:ext cx="2831224"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Century Gothic" panose="020F0302020204030204"/>
                <a:ea typeface="+mn-ea"/>
                <a:cs typeface="+mn-cs"/>
              </a:rPr>
              <a:t>Namika</a:t>
            </a:r>
            <a:endParaRPr kumimoji="0" lang="en-US" sz="5400" b="1" i="0" u="none" strike="noStrike" kern="1200" cap="none" spc="0" normalizeH="0" baseline="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Century Gothic" panose="020F0302020204030204"/>
              <a:ea typeface="+mn-ea"/>
              <a:cs typeface="+mn-cs"/>
            </a:endParaRPr>
          </a:p>
        </p:txBody>
      </p:sp>
      <p:sp>
        <p:nvSpPr>
          <p:cNvPr id="8" name="Rectangle 7"/>
          <p:cNvSpPr/>
          <p:nvPr/>
        </p:nvSpPr>
        <p:spPr>
          <a:xfrm>
            <a:off x="314956" y="5925214"/>
            <a:ext cx="620632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a:t>
            </a:r>
            <a:r>
              <a:rPr kumimoji="0" lang="en-GB" sz="1800" b="1"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Marokkaner</a:t>
            </a:r>
            <a:r>
              <a:rPr kumimoji="0" lang="en-GB" sz="18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 Moroccans  / *</a:t>
            </a:r>
            <a:r>
              <a:rPr kumimoji="0" lang="en-GB" sz="1800" b="1"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der </a:t>
            </a:r>
            <a:r>
              <a:rPr kumimoji="0" lang="en-GB" sz="1800" b="1"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Löwe</a:t>
            </a:r>
            <a:r>
              <a:rPr kumimoji="0" lang="en-GB" sz="1800" b="1"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GB" sz="18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lion</a:t>
            </a: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9" name="Action Button: Custom 8" descr="number 1">
            <a:hlinkClick r:id="" action="ppaction://noaction" highlightClick="1">
              <a:snd r:embed="rId4" name="Wie_heisst.wav"/>
            </a:hlinkClick>
            <a:extLst>
              <a:ext uri="{FF2B5EF4-FFF2-40B4-BE49-F238E27FC236}">
                <a16:creationId xmlns:a16="http://schemas.microsoft.com/office/drawing/2014/main" id="{1DAC8CF0-F8D9-F64A-AEA4-CC17678B57C7}"/>
              </a:ext>
            </a:extLst>
          </p:cNvPr>
          <p:cNvSpPr/>
          <p:nvPr/>
        </p:nvSpPr>
        <p:spPr>
          <a:xfrm>
            <a:off x="3786081" y="894347"/>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0" name="Action Button: Custom 9" descr="number 2">
            <a:hlinkClick r:id="" action="ppaction://noaction" highlightClick="1">
              <a:snd r:embed="rId5" name="Was_ist_Tier.wav"/>
            </a:hlinkClick>
            <a:extLst>
              <a:ext uri="{FF2B5EF4-FFF2-40B4-BE49-F238E27FC236}">
                <a16:creationId xmlns:a16="http://schemas.microsoft.com/office/drawing/2014/main" id="{711A6A5B-400E-9B4E-9F8E-EA4F8F4269F9}"/>
              </a:ext>
            </a:extLst>
          </p:cNvPr>
          <p:cNvSpPr/>
          <p:nvPr/>
        </p:nvSpPr>
        <p:spPr>
          <a:xfrm>
            <a:off x="3782532" y="1498890"/>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11" name="Action Button: Custom 10" descr="number 3">
            <a:hlinkClick r:id="" action="ppaction://noaction" highlightClick="1">
              <a:snd r:embed="rId6" name="Wie_oft_singst.wav"/>
            </a:hlinkClick>
            <a:extLst>
              <a:ext uri="{FF2B5EF4-FFF2-40B4-BE49-F238E27FC236}">
                <a16:creationId xmlns:a16="http://schemas.microsoft.com/office/drawing/2014/main" id="{91CB65C6-A189-D14A-8BB9-62829089F7BB}"/>
              </a:ext>
            </a:extLst>
          </p:cNvPr>
          <p:cNvSpPr/>
          <p:nvPr/>
        </p:nvSpPr>
        <p:spPr>
          <a:xfrm>
            <a:off x="3784106" y="2126390"/>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12" name="Action Button: Custom 11" descr="number 4">
            <a:hlinkClick r:id="" action="ppaction://noaction" highlightClick="1">
              <a:snd r:embed="rId7" name="wo_wohnst.wav"/>
            </a:hlinkClick>
            <a:extLst>
              <a:ext uri="{FF2B5EF4-FFF2-40B4-BE49-F238E27FC236}">
                <a16:creationId xmlns:a16="http://schemas.microsoft.com/office/drawing/2014/main" id="{AFC18C76-8542-4C40-902F-9BFBBC547943}"/>
              </a:ext>
            </a:extLst>
          </p:cNvPr>
          <p:cNvSpPr/>
          <p:nvPr/>
        </p:nvSpPr>
        <p:spPr>
          <a:xfrm>
            <a:off x="3786081" y="2768475"/>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13" name="Action Button: Custom 12" descr="number 5">
            <a:hlinkClick r:id="" action="ppaction://noaction" highlightClick="1">
              <a:snd r:embed="rId8" name="woher_bekommst.wav"/>
            </a:hlinkClick>
            <a:extLst>
              <a:ext uri="{FF2B5EF4-FFF2-40B4-BE49-F238E27FC236}">
                <a16:creationId xmlns:a16="http://schemas.microsoft.com/office/drawing/2014/main" id="{054B61BB-32C8-4949-8658-77A440942C88}"/>
              </a:ext>
            </a:extLst>
          </p:cNvPr>
          <p:cNvSpPr/>
          <p:nvPr/>
        </p:nvSpPr>
        <p:spPr>
          <a:xfrm>
            <a:off x="3786081" y="3398841"/>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14" name="Action Button: Custom 13" descr="number 6">
            <a:hlinkClick r:id="" action="ppaction://noaction" highlightClick="1">
              <a:snd r:embed="rId9" name="Wie_oft_Filme.wav"/>
            </a:hlinkClick>
            <a:extLst>
              <a:ext uri="{FF2B5EF4-FFF2-40B4-BE49-F238E27FC236}">
                <a16:creationId xmlns:a16="http://schemas.microsoft.com/office/drawing/2014/main" id="{B573CDB8-A5C0-DB49-8054-44C21C1884E0}"/>
              </a:ext>
            </a:extLst>
          </p:cNvPr>
          <p:cNvSpPr/>
          <p:nvPr/>
        </p:nvSpPr>
        <p:spPr>
          <a:xfrm>
            <a:off x="3786082" y="3996185"/>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15" name="Action Button: Custom 14" descr="number 7">
            <a:hlinkClick r:id="" action="ppaction://noaction" highlightClick="1">
              <a:snd r:embed="rId10" name="was_isst.wav"/>
            </a:hlinkClick>
            <a:extLst>
              <a:ext uri="{FF2B5EF4-FFF2-40B4-BE49-F238E27FC236}">
                <a16:creationId xmlns:a16="http://schemas.microsoft.com/office/drawing/2014/main" id="{EFFDB37C-E2FB-2841-8EFA-54F4BE1102BA}"/>
              </a:ext>
            </a:extLst>
          </p:cNvPr>
          <p:cNvSpPr/>
          <p:nvPr/>
        </p:nvSpPr>
        <p:spPr>
          <a:xfrm>
            <a:off x="3786083" y="4627665"/>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16" name="Action Button: Custom 15" descr="number 8">
            <a:hlinkClick r:id="" action="ppaction://noaction" highlightClick="1">
              <a:snd r:embed="rId11" name="Was_Job.wav"/>
            </a:hlinkClick>
            <a:extLst>
              <a:ext uri="{FF2B5EF4-FFF2-40B4-BE49-F238E27FC236}">
                <a16:creationId xmlns:a16="http://schemas.microsoft.com/office/drawing/2014/main" id="{9F263FDD-D4D3-CB44-9219-C50E45357608}"/>
              </a:ext>
            </a:extLst>
          </p:cNvPr>
          <p:cNvSpPr/>
          <p:nvPr/>
        </p:nvSpPr>
        <p:spPr>
          <a:xfrm>
            <a:off x="3786084" y="5272984"/>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sp>
        <p:nvSpPr>
          <p:cNvPr id="18" name="Rectangle 17"/>
          <p:cNvSpPr/>
          <p:nvPr/>
        </p:nvSpPr>
        <p:spPr>
          <a:xfrm>
            <a:off x="4390920" y="644800"/>
            <a:ext cx="724877" cy="923330"/>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ED7D31"/>
                  </a:solidFill>
                  <a:prstDash val="solid"/>
                </a:ln>
                <a:solidFill>
                  <a:srgbClr val="DAA520"/>
                </a:solidFill>
                <a:effectLst/>
                <a:uLnTx/>
                <a:uFillTx/>
                <a:latin typeface="Century Gothic" panose="020F0302020204030204"/>
                <a:ea typeface="+mn-ea"/>
                <a:cs typeface="+mn-cs"/>
              </a:rPr>
              <a:t>C</a:t>
            </a:r>
          </a:p>
        </p:txBody>
      </p:sp>
      <p:sp>
        <p:nvSpPr>
          <p:cNvPr id="19" name="Rounded Rectangle 11" descr="background rectangle">
            <a:extLst>
              <a:ext uri="{FF2B5EF4-FFF2-40B4-BE49-F238E27FC236}">
                <a16:creationId xmlns:a16="http://schemas.microsoft.com/office/drawing/2014/main" id="{9268BA27-9508-448E-9915-ACE234D74542}"/>
              </a:ext>
            </a:extLst>
          </p:cNvPr>
          <p:cNvSpPr/>
          <p:nvPr/>
        </p:nvSpPr>
        <p:spPr>
          <a:xfrm>
            <a:off x="10153650" y="242613"/>
            <a:ext cx="1785057" cy="478457"/>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1" name="TextBox 20"/>
          <p:cNvSpPr txBox="1"/>
          <p:nvPr/>
        </p:nvSpPr>
        <p:spPr>
          <a:xfrm>
            <a:off x="175426" y="40421"/>
            <a:ext cx="986392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Interview.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Lesen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Was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das auf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Englisch</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b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Hören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Was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sind</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Antworten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 = ?</a:t>
            </a:r>
          </a:p>
        </p:txBody>
      </p:sp>
      <p:sp>
        <p:nvSpPr>
          <p:cNvPr id="22" name="Rectangle 21"/>
          <p:cNvSpPr/>
          <p:nvPr/>
        </p:nvSpPr>
        <p:spPr>
          <a:xfrm>
            <a:off x="4425384" y="1249343"/>
            <a:ext cx="655949" cy="923330"/>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ED7D31"/>
                  </a:solidFill>
                  <a:prstDash val="solid"/>
                </a:ln>
                <a:solidFill>
                  <a:srgbClr val="DAA520"/>
                </a:solidFill>
                <a:effectLst/>
                <a:uLnTx/>
                <a:uFillTx/>
                <a:latin typeface="Century Gothic" panose="020F0302020204030204"/>
                <a:ea typeface="+mn-ea"/>
                <a:cs typeface="+mn-cs"/>
              </a:rPr>
              <a:t>H</a:t>
            </a:r>
          </a:p>
        </p:txBody>
      </p:sp>
      <p:sp>
        <p:nvSpPr>
          <p:cNvPr id="23" name="Rectangle 22"/>
          <p:cNvSpPr/>
          <p:nvPr/>
        </p:nvSpPr>
        <p:spPr>
          <a:xfrm>
            <a:off x="4418972" y="1937414"/>
            <a:ext cx="668773" cy="923330"/>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ED7D31"/>
                  </a:solidFill>
                  <a:prstDash val="solid"/>
                </a:ln>
                <a:solidFill>
                  <a:srgbClr val="DAA520"/>
                </a:solidFill>
                <a:effectLst/>
                <a:uLnTx/>
                <a:uFillTx/>
                <a:latin typeface="Century Gothic" panose="020F0302020204030204"/>
                <a:ea typeface="+mn-ea"/>
                <a:cs typeface="+mn-cs"/>
              </a:rPr>
              <a:t>D</a:t>
            </a:r>
          </a:p>
        </p:txBody>
      </p:sp>
      <p:sp>
        <p:nvSpPr>
          <p:cNvPr id="24" name="Rectangle 23"/>
          <p:cNvSpPr/>
          <p:nvPr/>
        </p:nvSpPr>
        <p:spPr>
          <a:xfrm>
            <a:off x="4390920" y="2555805"/>
            <a:ext cx="724877" cy="923330"/>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ED7D31"/>
                  </a:solidFill>
                  <a:prstDash val="solid"/>
                </a:ln>
                <a:solidFill>
                  <a:srgbClr val="DAA520"/>
                </a:solidFill>
                <a:effectLst/>
                <a:uLnTx/>
                <a:uFillTx/>
                <a:latin typeface="Century Gothic" panose="020F0302020204030204"/>
                <a:ea typeface="+mn-ea"/>
                <a:cs typeface="+mn-cs"/>
              </a:rPr>
              <a:t>A</a:t>
            </a:r>
          </a:p>
        </p:txBody>
      </p:sp>
      <p:sp>
        <p:nvSpPr>
          <p:cNvPr id="25" name="Rectangle 24"/>
          <p:cNvSpPr/>
          <p:nvPr/>
        </p:nvSpPr>
        <p:spPr>
          <a:xfrm>
            <a:off x="4480687" y="3192711"/>
            <a:ext cx="545342" cy="923330"/>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ED7D31"/>
                  </a:solidFill>
                  <a:prstDash val="solid"/>
                </a:ln>
                <a:solidFill>
                  <a:srgbClr val="DAA520"/>
                </a:solidFill>
                <a:effectLst/>
                <a:uLnTx/>
                <a:uFillTx/>
                <a:latin typeface="Century Gothic" panose="020F0302020204030204"/>
                <a:ea typeface="+mn-ea"/>
                <a:cs typeface="+mn-cs"/>
              </a:rPr>
              <a:t>E</a:t>
            </a:r>
          </a:p>
        </p:txBody>
      </p:sp>
      <p:sp>
        <p:nvSpPr>
          <p:cNvPr id="26" name="Rectangle 25"/>
          <p:cNvSpPr/>
          <p:nvPr/>
        </p:nvSpPr>
        <p:spPr>
          <a:xfrm>
            <a:off x="4349548" y="3826240"/>
            <a:ext cx="766557" cy="923330"/>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ED7D31"/>
                  </a:solidFill>
                  <a:prstDash val="solid"/>
                </a:ln>
                <a:solidFill>
                  <a:srgbClr val="DAA520"/>
                </a:solidFill>
                <a:effectLst/>
                <a:uLnTx/>
                <a:uFillTx/>
                <a:latin typeface="Century Gothic" panose="020F0302020204030204"/>
                <a:ea typeface="+mn-ea"/>
                <a:cs typeface="+mn-cs"/>
              </a:rPr>
              <a:t>G</a:t>
            </a:r>
          </a:p>
        </p:txBody>
      </p:sp>
      <p:sp>
        <p:nvSpPr>
          <p:cNvPr id="27" name="Rectangle 26"/>
          <p:cNvSpPr/>
          <p:nvPr/>
        </p:nvSpPr>
        <p:spPr>
          <a:xfrm>
            <a:off x="4515560" y="4430783"/>
            <a:ext cx="516487" cy="923330"/>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ED7D31"/>
                  </a:solidFill>
                  <a:prstDash val="solid"/>
                </a:ln>
                <a:solidFill>
                  <a:srgbClr val="DAA520"/>
                </a:solidFill>
                <a:effectLst/>
                <a:uLnTx/>
                <a:uFillTx/>
                <a:latin typeface="Century Gothic" panose="020F0302020204030204"/>
                <a:ea typeface="+mn-ea"/>
                <a:cs typeface="+mn-cs"/>
              </a:rPr>
              <a:t>F</a:t>
            </a:r>
          </a:p>
        </p:txBody>
      </p:sp>
      <p:sp>
        <p:nvSpPr>
          <p:cNvPr id="28" name="Rectangle 27"/>
          <p:cNvSpPr/>
          <p:nvPr/>
        </p:nvSpPr>
        <p:spPr>
          <a:xfrm>
            <a:off x="4480293" y="5064312"/>
            <a:ext cx="587019" cy="923330"/>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ED7D31"/>
                  </a:solidFill>
                  <a:prstDash val="solid"/>
                </a:ln>
                <a:solidFill>
                  <a:srgbClr val="DAA520"/>
                </a:solidFill>
                <a:effectLst/>
                <a:uLnTx/>
                <a:uFillTx/>
                <a:latin typeface="Century Gothic" panose="020F0302020204030204"/>
                <a:ea typeface="+mn-ea"/>
                <a:cs typeface="+mn-cs"/>
              </a:rPr>
              <a:t>B</a:t>
            </a:r>
          </a:p>
        </p:txBody>
      </p:sp>
      <p:sp>
        <p:nvSpPr>
          <p:cNvPr id="2" name="Title 1">
            <a:extLst>
              <a:ext uri="{FF2B5EF4-FFF2-40B4-BE49-F238E27FC236}">
                <a16:creationId xmlns:a16="http://schemas.microsoft.com/office/drawing/2014/main" id="{D39232CD-DE29-4A41-BE16-4F5994BEB91D}"/>
              </a:ext>
            </a:extLst>
          </p:cNvPr>
          <p:cNvSpPr>
            <a:spLocks noGrp="1"/>
          </p:cNvSpPr>
          <p:nvPr>
            <p:ph type="title"/>
          </p:nvPr>
        </p:nvSpPr>
        <p:spPr>
          <a:xfrm>
            <a:off x="10177796" y="256204"/>
            <a:ext cx="1806526" cy="451274"/>
          </a:xfrm>
        </p:spPr>
        <p:txBody>
          <a:bodyPr>
            <a:normAutofit/>
          </a:bodyPr>
          <a:lstStyle/>
          <a:p>
            <a:pPr algn="ctr"/>
            <a:r>
              <a:rPr lang="en-GB" sz="1800" b="1" dirty="0" err="1">
                <a:solidFill>
                  <a:prstClr val="white"/>
                </a:solidFill>
              </a:rPr>
              <a:t>lesen</a:t>
            </a:r>
            <a:r>
              <a:rPr lang="en-GB" sz="1800" b="1" dirty="0">
                <a:solidFill>
                  <a:prstClr val="white"/>
                </a:solidFill>
              </a:rPr>
              <a:t> / </a:t>
            </a:r>
            <a:r>
              <a:rPr lang="en-GB" sz="1800" b="1" dirty="0" err="1">
                <a:solidFill>
                  <a:prstClr val="white"/>
                </a:solidFill>
              </a:rPr>
              <a:t>hören</a:t>
            </a:r>
            <a:endParaRPr lang="en-US" sz="1800" dirty="0"/>
          </a:p>
        </p:txBody>
      </p:sp>
    </p:spTree>
    <p:extLst>
      <p:ext uri="{BB962C8B-B14F-4D97-AF65-F5344CB8AC3E}">
        <p14:creationId xmlns:p14="http://schemas.microsoft.com/office/powerpoint/2010/main" val="1763104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23" grpId="0"/>
      <p:bldP spid="24" grpId="0"/>
      <p:bldP spid="25" grpId="0"/>
      <p:bldP spid="26" grpId="0"/>
      <p:bldP spid="27" grpId="0"/>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115697" y="704850"/>
            <a:ext cx="6904853" cy="5581650"/>
          </a:xfrm>
          <a:prstGeom prst="roundRect">
            <a:avLst/>
          </a:prstGeom>
          <a:noFill/>
          <a:ln w="762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en-GB" sz="2000" b="1" i="0" u="sng"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Sebastian Vettel</a:t>
            </a: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a:p>
            <a:pPr marL="457200" marR="0" lvl="0" indent="-457200" algn="l" defTabSz="914400" rtl="0" eaLnBrk="1" fontAlgn="auto" latinLnBrk="0" hangingPunct="1">
              <a:lnSpc>
                <a:spcPct val="150000"/>
              </a:lnSpc>
              <a:spcBef>
                <a:spcPts val="0"/>
              </a:spcBef>
              <a:spcAft>
                <a:spcPts val="800"/>
              </a:spcAft>
              <a:buClrTx/>
              <a:buSzTx/>
              <a:buFont typeface="+mj-lt"/>
              <a:buAutoNum type="arabicPeriod"/>
              <a:tabLst/>
              <a:defRPr/>
            </a:pP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Ich</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wohne</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in Thurgau, in der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Schweiz</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b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b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Ich</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finde</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es</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sehr</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schön</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dort</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a:t>
            </a:r>
          </a:p>
          <a:p>
            <a:pPr marL="457200" marR="0" lvl="0" indent="-457200" algn="l" defTabSz="914400" rtl="0" eaLnBrk="1" fontAlgn="auto" latinLnBrk="0" hangingPunct="1">
              <a:lnSpc>
                <a:spcPct val="150000"/>
              </a:lnSpc>
              <a:spcBef>
                <a:spcPts val="0"/>
              </a:spcBef>
              <a:spcAft>
                <a:spcPts val="800"/>
              </a:spcAft>
              <a:buClrTx/>
              <a:buSzTx/>
              <a:buFont typeface="+mj-lt"/>
              <a:buAutoNum type="arabicPeriod"/>
              <a:tabLst/>
              <a:defRPr/>
            </a:pP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Ich</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fahre</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Formel-</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Eins</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a:t>
            </a: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a:p>
            <a:pPr marL="457200" marR="0" lvl="0" indent="-457200" algn="l" defTabSz="914400" rtl="0" eaLnBrk="1" fontAlgn="auto" latinLnBrk="0" hangingPunct="1">
              <a:lnSpc>
                <a:spcPct val="150000"/>
              </a:lnSpc>
              <a:spcBef>
                <a:spcPts val="0"/>
              </a:spcBef>
              <a:spcAft>
                <a:spcPts val="800"/>
              </a:spcAft>
              <a:buClrTx/>
              <a:buSzTx/>
              <a:buFont typeface="+mj-lt"/>
              <a:buAutoNum type="arabicPeriod"/>
              <a:tabLst/>
              <a:defRPr/>
            </a:pP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Ich</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spreche</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vier</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Sprachen</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Deutsch,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Englisch</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ein</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bisschen</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Italienisch</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und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ein</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bisschen</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Französisch</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a:t>
            </a: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a:p>
            <a:pPr marL="457200" marR="0" lvl="0" indent="-457200" algn="l" defTabSz="914400" rtl="0" eaLnBrk="1" fontAlgn="auto" latinLnBrk="0" hangingPunct="1">
              <a:lnSpc>
                <a:spcPct val="150000"/>
              </a:lnSpc>
              <a:spcBef>
                <a:spcPts val="0"/>
              </a:spcBef>
              <a:spcAft>
                <a:spcPts val="800"/>
              </a:spcAft>
              <a:buClrTx/>
              <a:buSzTx/>
              <a:buFont typeface="+mj-lt"/>
              <a:buAutoNum type="arabicPeriod"/>
              <a:tabLst/>
              <a:defRPr/>
            </a:pP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Ich</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fahre</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einmal</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pro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Jahr</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in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Urlaub</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a:t>
            </a: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a:p>
            <a:pPr marL="457200" marR="0" lvl="0" indent="-457200" algn="l" defTabSz="914400" rtl="0" eaLnBrk="1" fontAlgn="auto" latinLnBrk="0" hangingPunct="1">
              <a:lnSpc>
                <a:spcPct val="150000"/>
              </a:lnSpc>
              <a:spcBef>
                <a:spcPts val="0"/>
              </a:spcBef>
              <a:spcAft>
                <a:spcPts val="800"/>
              </a:spcAft>
              <a:buClrTx/>
              <a:buSzTx/>
              <a:buFont typeface="+mj-lt"/>
              <a:buAutoNum type="arabicPeriod"/>
              <a:tabLst/>
              <a:defRPr/>
            </a:pP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Ich</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fahre</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immer</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mit</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meiner</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Familie</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zusammen</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a:t>
            </a: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a:p>
            <a:pPr marL="457200" marR="0" lvl="0" indent="-457200" algn="l" defTabSz="914400" rtl="0" eaLnBrk="1" fontAlgn="auto" latinLnBrk="0" hangingPunct="1">
              <a:lnSpc>
                <a:spcPct val="150000"/>
              </a:lnSpc>
              <a:spcBef>
                <a:spcPts val="0"/>
              </a:spcBef>
              <a:spcAft>
                <a:spcPts val="800"/>
              </a:spcAft>
              <a:buClrTx/>
              <a:buSzTx/>
              <a:buFont typeface="+mj-lt"/>
              <a:buAutoNum type="arabicPeriod"/>
              <a:tabLst/>
              <a:defRPr/>
            </a:pP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Arial" panose="020B0604020202020204" pitchFamily="34" charset="0"/>
              </a:rPr>
              <a:t>Ich</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Arial" panose="020B0604020202020204" pitchFamily="34" charset="0"/>
              </a:rPr>
              <a:t>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Arial" panose="020B0604020202020204" pitchFamily="34" charset="0"/>
              </a:rPr>
              <a:t>habe</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Arial" panose="020B0604020202020204" pitchFamily="34" charset="0"/>
              </a:rPr>
              <a:t>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Arial" panose="020B0604020202020204" pitchFamily="34" charset="0"/>
              </a:rPr>
              <a:t>nie</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Arial" panose="020B0604020202020204" pitchFamily="34" charset="0"/>
              </a:rPr>
              <a:t> Angst!</a:t>
            </a: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9392" y="1041225"/>
            <a:ext cx="3200400" cy="4800600"/>
          </a:xfrm>
          <a:prstGeom prst="rect">
            <a:avLst/>
          </a:prstGeom>
          <a:effectLst>
            <a:outerShdw blurRad="50800" dist="38100" dir="5400000" algn="t" rotWithShape="0">
              <a:prstClr val="black">
                <a:alpha val="40000"/>
              </a:prstClr>
            </a:outerShdw>
          </a:effectLst>
        </p:spPr>
      </p:pic>
      <p:sp>
        <p:nvSpPr>
          <p:cNvPr id="9" name="Rectangle 8"/>
          <p:cNvSpPr/>
          <p:nvPr/>
        </p:nvSpPr>
        <p:spPr>
          <a:xfrm>
            <a:off x="394154" y="1041225"/>
            <a:ext cx="3195638" cy="4800600"/>
          </a:xfrm>
          <a:prstGeom prst="rect">
            <a:avLst/>
          </a:prstGeom>
          <a:noFill/>
          <a:ln w="762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hlinkClick r:id="" action="ppaction://noaction">
              <a:snd r:embed="rId4" name="Vettel_whole_interview.wav"/>
            </a:hlinkClick>
          </p:cNvPr>
          <p:cNvSpPr/>
          <p:nvPr/>
        </p:nvSpPr>
        <p:spPr>
          <a:xfrm>
            <a:off x="255888" y="4132064"/>
            <a:ext cx="3648755" cy="175432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Century Gothic" panose="020F0302020204030204"/>
                <a:ea typeface="+mn-ea"/>
                <a:cs typeface="+mn-cs"/>
              </a:rPr>
              <a:t>Sebastian </a:t>
            </a:r>
            <a:br>
              <a:rPr kumimoji="0" lang="en-US" sz="5400" b="1" i="0" u="none" strike="noStrike" kern="1200" cap="none" spc="0" normalizeH="0" baseline="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Century Gothic" panose="020F0302020204030204"/>
                <a:ea typeface="+mn-ea"/>
                <a:cs typeface="+mn-cs"/>
              </a:rPr>
            </a:br>
            <a:r>
              <a:rPr kumimoji="0" lang="en-US" sz="5400" b="1" i="0" u="none" strike="noStrike" kern="1200" cap="none" spc="0" normalizeH="0" baseline="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Century Gothic" panose="020F0302020204030204"/>
                <a:ea typeface="+mn-ea"/>
                <a:cs typeface="+mn-cs"/>
              </a:rPr>
              <a:t>Vettel</a:t>
            </a:r>
          </a:p>
        </p:txBody>
      </p:sp>
      <p:sp>
        <p:nvSpPr>
          <p:cNvPr id="11" name="Rounded Rectangle 11" descr="background rectangle">
            <a:extLst>
              <a:ext uri="{FF2B5EF4-FFF2-40B4-BE49-F238E27FC236}">
                <a16:creationId xmlns:a16="http://schemas.microsoft.com/office/drawing/2014/main" id="{9268BA27-9508-448E-9915-ACE234D74542}"/>
              </a:ext>
            </a:extLst>
          </p:cNvPr>
          <p:cNvSpPr/>
          <p:nvPr/>
        </p:nvSpPr>
        <p:spPr>
          <a:xfrm>
            <a:off x="7701896" y="57150"/>
            <a:ext cx="4318654" cy="478457"/>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Title 1">
            <a:extLst>
              <a:ext uri="{FF2B5EF4-FFF2-40B4-BE49-F238E27FC236}">
                <a16:creationId xmlns:a16="http://schemas.microsoft.com/office/drawing/2014/main" id="{147B7717-E659-D54E-B3D2-2FF33758CDA3}"/>
              </a:ext>
            </a:extLst>
          </p:cNvPr>
          <p:cNvSpPr txBox="1">
            <a:spLocks/>
          </p:cNvSpPr>
          <p:nvPr/>
        </p:nvSpPr>
        <p:spPr>
          <a:xfrm>
            <a:off x="7701896" y="31840"/>
            <a:ext cx="4855986" cy="5631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2" name="TextBox 1"/>
          <p:cNvSpPr txBox="1"/>
          <p:nvPr/>
        </p:nvSpPr>
        <p:spPr>
          <a:xfrm>
            <a:off x="0" y="5886390"/>
            <a:ext cx="480944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*der Job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job /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pro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Jahr</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per year </a:t>
            </a:r>
          </a:p>
        </p:txBody>
      </p:sp>
      <p:sp>
        <p:nvSpPr>
          <p:cNvPr id="13" name="TextBox 12"/>
          <p:cNvSpPr txBox="1"/>
          <p:nvPr/>
        </p:nvSpPr>
        <p:spPr>
          <a:xfrm>
            <a:off x="92862" y="57150"/>
            <a:ext cx="986392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Interview.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Lesen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anose="05000000000000000000" pitchFamily="2" charset="2"/>
              </a:rPr>
              <a:t>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Was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sind</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Fragen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b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Hören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Richtig</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srgbClr val="4472C4">
                    <a:lumMod val="50000"/>
                  </a:srgbClr>
                </a:solidFill>
                <a:effectLst/>
                <a:uLnTx/>
                <a:uFillTx/>
                <a:latin typeface="Bookshelf Symbol 7" panose="05010101010101010101" pitchFamily="2" charset="2"/>
                <a:ea typeface="+mn-ea"/>
                <a:cs typeface="+mn-cs"/>
              </a:rPr>
              <a:t>p</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/X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Sprechen</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Antworten</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geben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 name="Action Button: Custom 13" descr="number 1">
            <a:hlinkClick r:id="" action="ppaction://noaction" highlightClick="1">
              <a:snd r:embed="rId5" name="wo_wohnst.wav"/>
            </a:hlinkClick>
            <a:extLst>
              <a:ext uri="{FF2B5EF4-FFF2-40B4-BE49-F238E27FC236}">
                <a16:creationId xmlns:a16="http://schemas.microsoft.com/office/drawing/2014/main" id="{1DAC8CF0-F8D9-F64A-AEA4-CC17678B57C7}"/>
              </a:ext>
            </a:extLst>
          </p:cNvPr>
          <p:cNvSpPr/>
          <p:nvPr/>
        </p:nvSpPr>
        <p:spPr>
          <a:xfrm>
            <a:off x="4432255" y="1550613"/>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5" name="Action Button: Custom 14" descr="number 2">
            <a:hlinkClick r:id="" action="ppaction://noaction" highlightClick="1">
              <a:snd r:embed="rId6" name="Was_Job.wav"/>
            </a:hlinkClick>
            <a:extLst>
              <a:ext uri="{FF2B5EF4-FFF2-40B4-BE49-F238E27FC236}">
                <a16:creationId xmlns:a16="http://schemas.microsoft.com/office/drawing/2014/main" id="{711A6A5B-400E-9B4E-9F8E-EA4F8F4269F9}"/>
              </a:ext>
            </a:extLst>
          </p:cNvPr>
          <p:cNvSpPr/>
          <p:nvPr/>
        </p:nvSpPr>
        <p:spPr>
          <a:xfrm>
            <a:off x="4428705" y="2351865"/>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16" name="Action Button: Custom 15" descr="number 3">
            <a:hlinkClick r:id="" action="ppaction://noaction" highlightClick="1">
              <a:snd r:embed="rId7" name="Wie_viele_Sprachen.wav"/>
            </a:hlinkClick>
            <a:extLst>
              <a:ext uri="{FF2B5EF4-FFF2-40B4-BE49-F238E27FC236}">
                <a16:creationId xmlns:a16="http://schemas.microsoft.com/office/drawing/2014/main" id="{91CB65C6-A189-D14A-8BB9-62829089F7BB}"/>
              </a:ext>
            </a:extLst>
          </p:cNvPr>
          <p:cNvSpPr/>
          <p:nvPr/>
        </p:nvSpPr>
        <p:spPr>
          <a:xfrm>
            <a:off x="4431296" y="3194932"/>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17" name="Action Button: Custom 16" descr="number 4">
            <a:hlinkClick r:id="" action="ppaction://noaction" highlightClick="1">
              <a:snd r:embed="rId8" name="Wie_oft_faehrst.wav"/>
            </a:hlinkClick>
            <a:extLst>
              <a:ext uri="{FF2B5EF4-FFF2-40B4-BE49-F238E27FC236}">
                <a16:creationId xmlns:a16="http://schemas.microsoft.com/office/drawing/2014/main" id="{AFC18C76-8542-4C40-902F-9BFBBC547943}"/>
              </a:ext>
            </a:extLst>
          </p:cNvPr>
          <p:cNvSpPr/>
          <p:nvPr/>
        </p:nvSpPr>
        <p:spPr>
          <a:xfrm>
            <a:off x="4428705" y="4054862"/>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18" name="Action Button: Custom 17" descr="number 5">
            <a:hlinkClick r:id="" action="ppaction://noaction" highlightClick="1">
              <a:snd r:embed="rId9" name="Mit_wem.wav"/>
            </a:hlinkClick>
            <a:extLst>
              <a:ext uri="{FF2B5EF4-FFF2-40B4-BE49-F238E27FC236}">
                <a16:creationId xmlns:a16="http://schemas.microsoft.com/office/drawing/2014/main" id="{054B61BB-32C8-4949-8658-77A440942C88}"/>
              </a:ext>
            </a:extLst>
          </p:cNvPr>
          <p:cNvSpPr/>
          <p:nvPr/>
        </p:nvSpPr>
        <p:spPr>
          <a:xfrm>
            <a:off x="4428705" y="4892525"/>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19" name="Action Button: Custom 18" descr="number 6">
            <a:hlinkClick r:id="" action="ppaction://noaction" highlightClick="1">
              <a:snd r:embed="rId10" name="Wie_oft_Angst.wav"/>
            </a:hlinkClick>
            <a:extLst>
              <a:ext uri="{FF2B5EF4-FFF2-40B4-BE49-F238E27FC236}">
                <a16:creationId xmlns:a16="http://schemas.microsoft.com/office/drawing/2014/main" id="{B573CDB8-A5C0-DB49-8054-44C21C1884E0}"/>
              </a:ext>
            </a:extLst>
          </p:cNvPr>
          <p:cNvSpPr/>
          <p:nvPr/>
        </p:nvSpPr>
        <p:spPr>
          <a:xfrm>
            <a:off x="4434937" y="5649156"/>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3" name="Title 2">
            <a:extLst>
              <a:ext uri="{FF2B5EF4-FFF2-40B4-BE49-F238E27FC236}">
                <a16:creationId xmlns:a16="http://schemas.microsoft.com/office/drawing/2014/main" id="{BF795214-7F99-C34C-BAB0-923BC7A627C9}"/>
              </a:ext>
            </a:extLst>
          </p:cNvPr>
          <p:cNvSpPr>
            <a:spLocks noGrp="1"/>
          </p:cNvSpPr>
          <p:nvPr>
            <p:ph type="title"/>
          </p:nvPr>
        </p:nvSpPr>
        <p:spPr>
          <a:xfrm>
            <a:off x="7701896" y="91906"/>
            <a:ext cx="4318654" cy="469011"/>
          </a:xfrm>
        </p:spPr>
        <p:txBody>
          <a:bodyPr>
            <a:normAutofit/>
          </a:bodyPr>
          <a:lstStyle/>
          <a:p>
            <a:pPr algn="ctr"/>
            <a:r>
              <a:rPr lang="en-GB" sz="1800" b="1" dirty="0" err="1">
                <a:solidFill>
                  <a:prstClr val="white"/>
                </a:solidFill>
              </a:rPr>
              <a:t>lesen</a:t>
            </a:r>
            <a:r>
              <a:rPr lang="en-GB" sz="1800" b="1" dirty="0">
                <a:solidFill>
                  <a:prstClr val="white"/>
                </a:solidFill>
              </a:rPr>
              <a:t> / </a:t>
            </a:r>
            <a:r>
              <a:rPr lang="en-GB" sz="1800" b="1" dirty="0" err="1">
                <a:solidFill>
                  <a:prstClr val="white"/>
                </a:solidFill>
              </a:rPr>
              <a:t>schreiben</a:t>
            </a:r>
            <a:r>
              <a:rPr lang="en-GB" sz="1800" b="1" dirty="0">
                <a:solidFill>
                  <a:prstClr val="white"/>
                </a:solidFill>
              </a:rPr>
              <a:t> / </a:t>
            </a:r>
            <a:r>
              <a:rPr lang="en-GB" sz="1800" b="1" dirty="0" err="1">
                <a:solidFill>
                  <a:prstClr val="white"/>
                </a:solidFill>
              </a:rPr>
              <a:t>hören</a:t>
            </a:r>
            <a:r>
              <a:rPr lang="en-GB" sz="1800" b="1" dirty="0">
                <a:solidFill>
                  <a:prstClr val="white"/>
                </a:solidFill>
              </a:rPr>
              <a:t> / </a:t>
            </a:r>
            <a:r>
              <a:rPr lang="en-GB" sz="1800" b="1" dirty="0" err="1">
                <a:solidFill>
                  <a:prstClr val="white"/>
                </a:solidFill>
              </a:rPr>
              <a:t>sprechen</a:t>
            </a:r>
            <a:endParaRPr lang="en-US" sz="1800" dirty="0"/>
          </a:p>
        </p:txBody>
      </p:sp>
    </p:spTree>
    <p:extLst>
      <p:ext uri="{BB962C8B-B14F-4D97-AF65-F5344CB8AC3E}">
        <p14:creationId xmlns:p14="http://schemas.microsoft.com/office/powerpoint/2010/main" val="11145797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descr="background rectangle">
            <a:extLst>
              <a:ext uri="{FF2B5EF4-FFF2-40B4-BE49-F238E27FC236}">
                <a16:creationId xmlns:a16="http://schemas.microsoft.com/office/drawing/2014/main" id="{EAA7955C-85A6-264F-B312-411315961DA5}"/>
              </a:ext>
            </a:extLst>
          </p:cNvPr>
          <p:cNvSpPr/>
          <p:nvPr/>
        </p:nvSpPr>
        <p:spPr>
          <a:xfrm>
            <a:off x="9464842" y="242613"/>
            <a:ext cx="2473865"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itle 1">
            <a:extLst>
              <a:ext uri="{FF2B5EF4-FFF2-40B4-BE49-F238E27FC236}">
                <a16:creationId xmlns:a16="http://schemas.microsoft.com/office/drawing/2014/main" id="{27C35F83-01AB-444E-931A-C9D4B1A85215}"/>
              </a:ext>
            </a:extLst>
          </p:cNvPr>
          <p:cNvSpPr txBox="1">
            <a:spLocks/>
          </p:cNvSpPr>
          <p:nvPr/>
        </p:nvSpPr>
        <p:spPr>
          <a:xfrm>
            <a:off x="9594868" y="161510"/>
            <a:ext cx="2213811" cy="5631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hören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schreiben</a:t>
            </a:r>
            <a:endParaRPr kumimoji="0" lang="en-US"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6" name="TextBox 5">
            <a:extLst>
              <a:ext uri="{FF2B5EF4-FFF2-40B4-BE49-F238E27FC236}">
                <a16:creationId xmlns:a16="http://schemas.microsoft.com/office/drawing/2014/main" id="{B1DF9B19-610E-684A-AFA5-D1CB39AEDE3D}"/>
              </a:ext>
            </a:extLst>
          </p:cNvPr>
          <p:cNvSpPr txBox="1"/>
          <p:nvPr/>
        </p:nvSpPr>
        <p:spPr>
          <a:xfrm>
            <a:off x="912168" y="2444880"/>
            <a:ext cx="300274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sehe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neun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Kirchen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7" name="TextBox 6">
            <a:extLst>
              <a:ext uri="{FF2B5EF4-FFF2-40B4-BE49-F238E27FC236}">
                <a16:creationId xmlns:a16="http://schemas.microsoft.com/office/drawing/2014/main" id="{2317B82B-84EE-0B4A-91E2-9F2D7E0CC1C7}"/>
              </a:ext>
            </a:extLst>
          </p:cNvPr>
          <p:cNvSpPr txBox="1"/>
          <p:nvPr/>
        </p:nvSpPr>
        <p:spPr>
          <a:xfrm>
            <a:off x="3795712" y="3429000"/>
            <a:ext cx="439575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schwimme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einmal</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Woche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8" name="TextBox 7">
            <a:extLst>
              <a:ext uri="{FF2B5EF4-FFF2-40B4-BE49-F238E27FC236}">
                <a16:creationId xmlns:a16="http://schemas.microsoft.com/office/drawing/2014/main" id="{F0B3AAF0-630D-A946-BA09-9D7D619FD609}"/>
              </a:ext>
            </a:extLst>
          </p:cNvPr>
          <p:cNvSpPr txBox="1"/>
          <p:nvPr/>
        </p:nvSpPr>
        <p:spPr>
          <a:xfrm>
            <a:off x="494046" y="3943231"/>
            <a:ext cx="279275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laufe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Johann.</a:t>
            </a:r>
          </a:p>
        </p:txBody>
      </p:sp>
      <p:sp>
        <p:nvSpPr>
          <p:cNvPr id="10" name="TextBox 9">
            <a:extLst>
              <a:ext uri="{FF2B5EF4-FFF2-40B4-BE49-F238E27FC236}">
                <a16:creationId xmlns:a16="http://schemas.microsoft.com/office/drawing/2014/main" id="{0972FBD5-AA48-8946-9C95-91A1490C5F1A}"/>
              </a:ext>
            </a:extLst>
          </p:cNvPr>
          <p:cNvSpPr txBox="1"/>
          <p:nvPr/>
        </p:nvSpPr>
        <p:spPr>
          <a:xfrm>
            <a:off x="6662042" y="2400360"/>
            <a:ext cx="399981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Ich</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lese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Zeitungen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und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Bücher</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1" name="TextBox 10">
            <a:extLst>
              <a:ext uri="{FF2B5EF4-FFF2-40B4-BE49-F238E27FC236}">
                <a16:creationId xmlns:a16="http://schemas.microsoft.com/office/drawing/2014/main" id="{88A8605B-16F9-C540-9150-661745F69F99}"/>
              </a:ext>
            </a:extLst>
          </p:cNvPr>
          <p:cNvSpPr txBox="1"/>
          <p:nvPr/>
        </p:nvSpPr>
        <p:spPr>
          <a:xfrm>
            <a:off x="8687117" y="3165540"/>
            <a:ext cx="291618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Ich</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esse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jeden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Tag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Eis</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2" name="TextBox 11">
            <a:extLst>
              <a:ext uri="{FF2B5EF4-FFF2-40B4-BE49-F238E27FC236}">
                <a16:creationId xmlns:a16="http://schemas.microsoft.com/office/drawing/2014/main" id="{2CA4C3BC-956F-654B-87DF-D9D5CE593723}"/>
              </a:ext>
            </a:extLst>
          </p:cNvPr>
          <p:cNvSpPr txBox="1"/>
          <p:nvPr/>
        </p:nvSpPr>
        <p:spPr>
          <a:xfrm>
            <a:off x="3914913" y="1698842"/>
            <a:ext cx="317907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Ich</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bin Melanie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Leupolz</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useBgFill="1">
        <p:nvSpPr>
          <p:cNvPr id="13" name="TextBox 12">
            <a:extLst>
              <a:ext uri="{FF2B5EF4-FFF2-40B4-BE49-F238E27FC236}">
                <a16:creationId xmlns:a16="http://schemas.microsoft.com/office/drawing/2014/main" id="{A7E4F005-9ECB-EA41-BB24-813DC48C3C1D}"/>
              </a:ext>
            </a:extLst>
          </p:cNvPr>
          <p:cNvSpPr txBox="1"/>
          <p:nvPr/>
        </p:nvSpPr>
        <p:spPr>
          <a:xfrm>
            <a:off x="5317181" y="5661135"/>
            <a:ext cx="5229317" cy="400110"/>
          </a:xfrm>
          <a:prstGeom prst="rect">
            <a:avLst/>
          </a:prstGeom>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spiele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am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Wochenende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Schlagzeug</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4" name="TextBox 13">
            <a:extLst>
              <a:ext uri="{FF2B5EF4-FFF2-40B4-BE49-F238E27FC236}">
                <a16:creationId xmlns:a16="http://schemas.microsoft.com/office/drawing/2014/main" id="{28BFA1AD-2C92-334B-A9FB-61900454096E}"/>
              </a:ext>
            </a:extLst>
          </p:cNvPr>
          <p:cNvSpPr txBox="1"/>
          <p:nvPr/>
        </p:nvSpPr>
        <p:spPr>
          <a:xfrm>
            <a:off x="5598227" y="4526062"/>
            <a:ext cx="414889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gehe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heute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 die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Moschee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5" name="TextBox 14">
            <a:extLst>
              <a:ext uri="{FF2B5EF4-FFF2-40B4-BE49-F238E27FC236}">
                <a16:creationId xmlns:a16="http://schemas.microsoft.com/office/drawing/2014/main" id="{11A7F417-7ED1-684B-B636-074DA74AD6AF}"/>
              </a:ext>
            </a:extLst>
          </p:cNvPr>
          <p:cNvSpPr txBox="1"/>
          <p:nvPr/>
        </p:nvSpPr>
        <p:spPr>
          <a:xfrm>
            <a:off x="300037" y="5343495"/>
            <a:ext cx="294183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Ich</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trage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Tasche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16" name="Picture 15"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7" name="Title 3"/>
          <p:cNvSpPr>
            <a:spLocks noGrp="1"/>
          </p:cNvSpPr>
          <p:nvPr>
            <p:ph type="title"/>
          </p:nvPr>
        </p:nvSpPr>
        <p:spPr>
          <a:xfrm>
            <a:off x="0" y="294041"/>
            <a:ext cx="5181600" cy="707849"/>
          </a:xfrm>
        </p:spPr>
        <p:txBody>
          <a:bodyPr>
            <a:normAutofit/>
          </a:bodyPr>
          <a:lstStyle/>
          <a:p>
            <a:r>
              <a:rPr lang="en-GB" sz="3600" b="1" dirty="0">
                <a:solidFill>
                  <a:schemeClr val="bg1"/>
                </a:solidFill>
              </a:rPr>
              <a:t>Was </a:t>
            </a:r>
            <a:r>
              <a:rPr lang="en-GB" sz="3600" b="1" dirty="0" err="1">
                <a:solidFill>
                  <a:schemeClr val="bg1"/>
                </a:solidFill>
              </a:rPr>
              <a:t>sind</a:t>
            </a:r>
            <a:r>
              <a:rPr lang="en-GB" sz="3600" b="1" dirty="0">
                <a:solidFill>
                  <a:schemeClr val="bg1"/>
                </a:solidFill>
              </a:rPr>
              <a:t> die </a:t>
            </a:r>
            <a:r>
              <a:rPr lang="en-GB" sz="3600" b="1" dirty="0" err="1">
                <a:solidFill>
                  <a:schemeClr val="bg1"/>
                </a:solidFill>
              </a:rPr>
              <a:t>Fragen</a:t>
            </a:r>
            <a:r>
              <a:rPr lang="en-GB" sz="3600" b="1" dirty="0">
                <a:solidFill>
                  <a:schemeClr val="bg1"/>
                </a:solidFill>
              </a:rPr>
              <a:t>?</a:t>
            </a:r>
          </a:p>
        </p:txBody>
      </p:sp>
      <p:sp>
        <p:nvSpPr>
          <p:cNvPr id="18" name="TextBox 17">
            <a:extLst>
              <a:ext uri="{FF2B5EF4-FFF2-40B4-BE49-F238E27FC236}">
                <a16:creationId xmlns:a16="http://schemas.microsoft.com/office/drawing/2014/main" id="{28BFA1AD-2C92-334B-A9FB-61900454096E}"/>
              </a:ext>
            </a:extLst>
          </p:cNvPr>
          <p:cNvSpPr txBox="1"/>
          <p:nvPr/>
        </p:nvSpPr>
        <p:spPr>
          <a:xfrm>
            <a:off x="5855009" y="1090485"/>
            <a:ext cx="633699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Ich</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spreche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zwei</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Sprachen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Deutsch und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Türkisch</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Tree>
    <p:extLst>
      <p:ext uri="{BB962C8B-B14F-4D97-AF65-F5344CB8AC3E}">
        <p14:creationId xmlns:p14="http://schemas.microsoft.com/office/powerpoint/2010/main" val="1058117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1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10"/>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1" nodeType="clickEffect">
                                  <p:stCondLst>
                                    <p:cond delay="0"/>
                                  </p:stCondLst>
                                  <p:childTnLst>
                                    <p:set>
                                      <p:cBhvr>
                                        <p:cTn id="58" dur="1" fill="hold">
                                          <p:stCondLst>
                                            <p:cond delay="0"/>
                                          </p:stCondLst>
                                        </p:cTn>
                                        <p:tgtEl>
                                          <p:spTgt spid="14"/>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1" nodeType="clickEffect">
                                  <p:stCondLst>
                                    <p:cond delay="0"/>
                                  </p:stCondLst>
                                  <p:childTnLst>
                                    <p:set>
                                      <p:cBhvr>
                                        <p:cTn id="62" dur="1" fill="hold">
                                          <p:stCondLst>
                                            <p:cond delay="0"/>
                                          </p:stCondLst>
                                        </p:cTn>
                                        <p:tgtEl>
                                          <p:spTgt spid="1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15"/>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1" nodeType="clickEffect">
                                  <p:stCondLst>
                                    <p:cond delay="0"/>
                                  </p:stCondLst>
                                  <p:childTnLst>
                                    <p:set>
                                      <p:cBhvr>
                                        <p:cTn id="74" dur="1" fill="hold">
                                          <p:stCondLst>
                                            <p:cond delay="0"/>
                                          </p:stCondLst>
                                        </p:cTn>
                                        <p:tgtEl>
                                          <p:spTgt spid="18"/>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1" nodeType="clickEffect">
                                  <p:stCondLst>
                                    <p:cond delay="0"/>
                                  </p:stCondLst>
                                  <p:childTnLst>
                                    <p:set>
                                      <p:cBhvr>
                                        <p:cTn id="82"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8" grpId="0"/>
      <p:bldP spid="8" grpId="1"/>
      <p:bldP spid="10" grpId="0"/>
      <p:bldP spid="10" grpId="1"/>
      <p:bldP spid="11" grpId="0"/>
      <p:bldP spid="11" grpId="1"/>
      <p:bldP spid="12" grpId="0"/>
      <p:bldP spid="12" grpId="1"/>
      <p:bldP spid="13" grpId="0" animBg="1"/>
      <p:bldP spid="13" grpId="1" animBg="1"/>
      <p:bldP spid="14" grpId="0"/>
      <p:bldP spid="14" grpId="1"/>
      <p:bldP spid="15" grpId="0"/>
      <p:bldP spid="15" grpId="1"/>
      <p:bldP spid="18" grpId="0"/>
      <p:bldP spid="18"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descr="background rectangle">
            <a:extLst>
              <a:ext uri="{FF2B5EF4-FFF2-40B4-BE49-F238E27FC236}">
                <a16:creationId xmlns:a16="http://schemas.microsoft.com/office/drawing/2014/main" id="{EAA7955C-85A6-264F-B312-411315961DA5}"/>
              </a:ext>
            </a:extLst>
          </p:cNvPr>
          <p:cNvSpPr/>
          <p:nvPr/>
        </p:nvSpPr>
        <p:spPr>
          <a:xfrm>
            <a:off x="9464842" y="242613"/>
            <a:ext cx="2473865"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itle 1">
            <a:extLst>
              <a:ext uri="{FF2B5EF4-FFF2-40B4-BE49-F238E27FC236}">
                <a16:creationId xmlns:a16="http://schemas.microsoft.com/office/drawing/2014/main" id="{27C35F83-01AB-444E-931A-C9D4B1A85215}"/>
              </a:ext>
            </a:extLst>
          </p:cNvPr>
          <p:cNvSpPr txBox="1">
            <a:spLocks/>
          </p:cNvSpPr>
          <p:nvPr/>
        </p:nvSpPr>
        <p:spPr>
          <a:xfrm>
            <a:off x="9594868" y="161510"/>
            <a:ext cx="2213811" cy="5631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hören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sprechen</a:t>
            </a:r>
            <a:endParaRPr kumimoji="0" lang="en-US"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pic>
        <p:nvPicPr>
          <p:cNvPr id="6" name="Picture 5"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9" name="Oval 8">
            <a:extLst>
              <a:ext uri="{FF2B5EF4-FFF2-40B4-BE49-F238E27FC236}">
                <a16:creationId xmlns:a16="http://schemas.microsoft.com/office/drawing/2014/main" id="{817F19BB-CCDB-EB49-93B8-955E99A4C2CA}"/>
              </a:ext>
            </a:extLst>
          </p:cNvPr>
          <p:cNvSpPr/>
          <p:nvPr/>
        </p:nvSpPr>
        <p:spPr>
          <a:xfrm>
            <a:off x="1907377" y="1721920"/>
            <a:ext cx="929899" cy="8214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8" name="Picture 7">
            <a:extLst>
              <a:ext uri="{FF2B5EF4-FFF2-40B4-BE49-F238E27FC236}">
                <a16:creationId xmlns:a16="http://schemas.microsoft.com/office/drawing/2014/main" id="{5B55618A-9766-654A-B931-884B437965B5}"/>
              </a:ext>
            </a:extLst>
          </p:cNvPr>
          <p:cNvPicPr>
            <a:picLocks noChangeAspect="1"/>
          </p:cNvPicPr>
          <p:nvPr/>
        </p:nvPicPr>
        <p:blipFill rotWithShape="1">
          <a:blip r:embed="rId4"/>
          <a:srcRect r="14185"/>
          <a:stretch/>
        </p:blipFill>
        <p:spPr>
          <a:xfrm>
            <a:off x="2104068" y="1808625"/>
            <a:ext cx="536515" cy="648000"/>
          </a:xfrm>
          <a:prstGeom prst="rect">
            <a:avLst/>
          </a:prstGeom>
        </p:spPr>
      </p:pic>
      <p:sp>
        <p:nvSpPr>
          <p:cNvPr id="10" name="Oval 9">
            <a:extLst>
              <a:ext uri="{FF2B5EF4-FFF2-40B4-BE49-F238E27FC236}">
                <a16:creationId xmlns:a16="http://schemas.microsoft.com/office/drawing/2014/main" id="{2356C282-428E-5C4D-A927-12E7E82BECC3}"/>
              </a:ext>
            </a:extLst>
          </p:cNvPr>
          <p:cNvSpPr/>
          <p:nvPr/>
        </p:nvSpPr>
        <p:spPr>
          <a:xfrm>
            <a:off x="6171414" y="1695430"/>
            <a:ext cx="929899" cy="8214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11" name="Picture 10">
            <a:extLst>
              <a:ext uri="{FF2B5EF4-FFF2-40B4-BE49-F238E27FC236}">
                <a16:creationId xmlns:a16="http://schemas.microsoft.com/office/drawing/2014/main" id="{DF2D5076-EF78-7649-AC3F-F1CEBBAA4BD0}"/>
              </a:ext>
            </a:extLst>
          </p:cNvPr>
          <p:cNvPicPr>
            <a:picLocks noChangeAspect="1"/>
          </p:cNvPicPr>
          <p:nvPr/>
        </p:nvPicPr>
        <p:blipFill>
          <a:blip r:embed="rId5"/>
          <a:stretch>
            <a:fillRect/>
          </a:stretch>
        </p:blipFill>
        <p:spPr>
          <a:xfrm>
            <a:off x="6289682" y="1754738"/>
            <a:ext cx="596900" cy="716280"/>
          </a:xfrm>
          <a:prstGeom prst="rect">
            <a:avLst/>
          </a:prstGeom>
        </p:spPr>
      </p:pic>
      <p:sp>
        <p:nvSpPr>
          <p:cNvPr id="12" name="Oval 11">
            <a:extLst>
              <a:ext uri="{FF2B5EF4-FFF2-40B4-BE49-F238E27FC236}">
                <a16:creationId xmlns:a16="http://schemas.microsoft.com/office/drawing/2014/main" id="{D6B2F6B4-B246-0D4D-8B68-3706F49D701D}"/>
              </a:ext>
            </a:extLst>
          </p:cNvPr>
          <p:cNvSpPr/>
          <p:nvPr/>
        </p:nvSpPr>
        <p:spPr>
          <a:xfrm>
            <a:off x="8750933" y="1703957"/>
            <a:ext cx="929899" cy="8214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3" name="Oval 12">
            <a:extLst>
              <a:ext uri="{FF2B5EF4-FFF2-40B4-BE49-F238E27FC236}">
                <a16:creationId xmlns:a16="http://schemas.microsoft.com/office/drawing/2014/main" id="{D84F5B4B-A493-8840-9F8B-498CF11B3646}"/>
              </a:ext>
            </a:extLst>
          </p:cNvPr>
          <p:cNvSpPr/>
          <p:nvPr/>
        </p:nvSpPr>
        <p:spPr>
          <a:xfrm>
            <a:off x="11011864" y="1662909"/>
            <a:ext cx="929899" cy="8214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14" name="Picture 13">
            <a:extLst>
              <a:ext uri="{FF2B5EF4-FFF2-40B4-BE49-F238E27FC236}">
                <a16:creationId xmlns:a16="http://schemas.microsoft.com/office/drawing/2014/main" id="{D10EAC88-A35B-2143-8865-AC3BF385CD32}"/>
              </a:ext>
            </a:extLst>
          </p:cNvPr>
          <p:cNvPicPr>
            <a:picLocks noChangeAspect="1"/>
          </p:cNvPicPr>
          <p:nvPr/>
        </p:nvPicPr>
        <p:blipFill>
          <a:blip r:embed="rId6"/>
          <a:stretch>
            <a:fillRect/>
          </a:stretch>
        </p:blipFill>
        <p:spPr>
          <a:xfrm>
            <a:off x="8911246" y="1760719"/>
            <a:ext cx="631876" cy="723600"/>
          </a:xfrm>
          <a:prstGeom prst="rect">
            <a:avLst/>
          </a:prstGeom>
        </p:spPr>
      </p:pic>
      <p:pic>
        <p:nvPicPr>
          <p:cNvPr id="15" name="Picture 14">
            <a:extLst>
              <a:ext uri="{FF2B5EF4-FFF2-40B4-BE49-F238E27FC236}">
                <a16:creationId xmlns:a16="http://schemas.microsoft.com/office/drawing/2014/main" id="{484546C3-35F5-0449-9426-4B7CB84FCBBD}"/>
              </a:ext>
            </a:extLst>
          </p:cNvPr>
          <p:cNvPicPr>
            <a:picLocks noChangeAspect="1"/>
          </p:cNvPicPr>
          <p:nvPr/>
        </p:nvPicPr>
        <p:blipFill>
          <a:blip r:embed="rId7"/>
          <a:stretch>
            <a:fillRect/>
          </a:stretch>
        </p:blipFill>
        <p:spPr>
          <a:xfrm>
            <a:off x="11173820" y="1728838"/>
            <a:ext cx="630232" cy="723600"/>
          </a:xfrm>
          <a:prstGeom prst="rect">
            <a:avLst/>
          </a:prstGeom>
        </p:spPr>
      </p:pic>
      <p:pic>
        <p:nvPicPr>
          <p:cNvPr id="16" name="Graphic 8" descr="Paw prints">
            <a:extLst>
              <a:ext uri="{FF2B5EF4-FFF2-40B4-BE49-F238E27FC236}">
                <a16:creationId xmlns:a16="http://schemas.microsoft.com/office/drawing/2014/main" id="{B9869917-EDF7-CA48-A198-4D022772432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45866" y="5697427"/>
            <a:ext cx="360000" cy="338475"/>
          </a:xfrm>
          <a:prstGeom prst="rect">
            <a:avLst/>
          </a:prstGeom>
        </p:spPr>
      </p:pic>
      <p:pic>
        <p:nvPicPr>
          <p:cNvPr id="17" name="Graphic 10" descr="Music notes">
            <a:extLst>
              <a:ext uri="{FF2B5EF4-FFF2-40B4-BE49-F238E27FC236}">
                <a16:creationId xmlns:a16="http://schemas.microsoft.com/office/drawing/2014/main" id="{E6D71E85-D3E9-3940-BC39-EF714113817F}"/>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65852" y="2701329"/>
            <a:ext cx="360000" cy="338475"/>
          </a:xfrm>
          <a:prstGeom prst="rect">
            <a:avLst/>
          </a:prstGeom>
        </p:spPr>
      </p:pic>
      <p:pic>
        <p:nvPicPr>
          <p:cNvPr id="18" name="Graphic 12" descr="Suitcase">
            <a:extLst>
              <a:ext uri="{FF2B5EF4-FFF2-40B4-BE49-F238E27FC236}">
                <a16:creationId xmlns:a16="http://schemas.microsoft.com/office/drawing/2014/main" id="{626B907D-0761-284F-BE55-3C32A6D2E1C6}"/>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50320" y="5251991"/>
            <a:ext cx="360000" cy="338475"/>
          </a:xfrm>
          <a:prstGeom prst="rect">
            <a:avLst/>
          </a:prstGeom>
        </p:spPr>
      </p:pic>
      <p:pic>
        <p:nvPicPr>
          <p:cNvPr id="19" name="Graphic 14" descr="Books">
            <a:extLst>
              <a:ext uri="{FF2B5EF4-FFF2-40B4-BE49-F238E27FC236}">
                <a16:creationId xmlns:a16="http://schemas.microsoft.com/office/drawing/2014/main" id="{DCED3874-86FC-524B-89FB-D8BED4FBF6DD}"/>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65852" y="4247955"/>
            <a:ext cx="360000" cy="338475"/>
          </a:xfrm>
          <a:prstGeom prst="rect">
            <a:avLst/>
          </a:prstGeom>
        </p:spPr>
      </p:pic>
      <p:pic>
        <p:nvPicPr>
          <p:cNvPr id="20" name="Graphic 16" descr="Fork and knife">
            <a:extLst>
              <a:ext uri="{FF2B5EF4-FFF2-40B4-BE49-F238E27FC236}">
                <a16:creationId xmlns:a16="http://schemas.microsoft.com/office/drawing/2014/main" id="{3BBFE952-9D10-3645-A376-CFB128B897EE}"/>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91936" y="3142308"/>
            <a:ext cx="360000" cy="338475"/>
          </a:xfrm>
          <a:prstGeom prst="rect">
            <a:avLst/>
          </a:prstGeom>
        </p:spPr>
      </p:pic>
      <p:pic>
        <p:nvPicPr>
          <p:cNvPr id="21" name="Graphic 18" descr="Sport balls">
            <a:extLst>
              <a:ext uri="{FF2B5EF4-FFF2-40B4-BE49-F238E27FC236}">
                <a16:creationId xmlns:a16="http://schemas.microsoft.com/office/drawing/2014/main" id="{691E7E31-6CD9-524E-B35D-7FAEB8DBD1F2}"/>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95647" y="3617048"/>
            <a:ext cx="360000" cy="338475"/>
          </a:xfrm>
          <a:prstGeom prst="rect">
            <a:avLst/>
          </a:prstGeom>
        </p:spPr>
      </p:pic>
      <p:pic>
        <p:nvPicPr>
          <p:cNvPr id="22" name="Graphic 22" descr="Speech">
            <a:extLst>
              <a:ext uri="{FF2B5EF4-FFF2-40B4-BE49-F238E27FC236}">
                <a16:creationId xmlns:a16="http://schemas.microsoft.com/office/drawing/2014/main" id="{2014F1A2-BA06-614B-8FF3-EF5750007BF9}"/>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45866" y="4648628"/>
            <a:ext cx="360000" cy="338475"/>
          </a:xfrm>
          <a:prstGeom prst="rect">
            <a:avLst/>
          </a:prstGeom>
        </p:spPr>
      </p:pic>
      <p:sp>
        <p:nvSpPr>
          <p:cNvPr id="2" name="TextBox 1"/>
          <p:cNvSpPr txBox="1"/>
          <p:nvPr/>
        </p:nvSpPr>
        <p:spPr>
          <a:xfrm>
            <a:off x="145866" y="1250696"/>
            <a:ext cx="44729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A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Mehmet und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fragt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4" name="TextBox 23"/>
          <p:cNvSpPr txBox="1"/>
          <p:nvPr/>
        </p:nvSpPr>
        <p:spPr>
          <a:xfrm>
            <a:off x="5301805" y="857205"/>
            <a:ext cx="750975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B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gibt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Infos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über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3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Personen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5" name="TextBox 24"/>
          <p:cNvSpPr txBox="1"/>
          <p:nvPr/>
        </p:nvSpPr>
        <p:spPr>
          <a:xfrm>
            <a:off x="505866" y="2655493"/>
            <a:ext cx="486344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Ich</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spiele</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XXX. Was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spielst</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du, Dieter?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6" name="TextBox 25"/>
          <p:cNvSpPr txBox="1"/>
          <p:nvPr/>
        </p:nvSpPr>
        <p:spPr>
          <a:xfrm>
            <a:off x="5708034" y="2622185"/>
            <a:ext cx="211274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spiele</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XXX.</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TextBox 26"/>
          <p:cNvSpPr txBox="1"/>
          <p:nvPr/>
        </p:nvSpPr>
        <p:spPr>
          <a:xfrm>
            <a:off x="8159507" y="2615753"/>
            <a:ext cx="211274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spiele</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XXX.</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TextBox 27"/>
          <p:cNvSpPr txBox="1"/>
          <p:nvPr/>
        </p:nvSpPr>
        <p:spPr>
          <a:xfrm>
            <a:off x="10272256" y="2597773"/>
            <a:ext cx="211274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spiele</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XXX.</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9" name="Rectangle 28"/>
          <p:cNvSpPr/>
          <p:nvPr/>
        </p:nvSpPr>
        <p:spPr>
          <a:xfrm>
            <a:off x="6058980" y="1298363"/>
            <a:ext cx="1058303"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Dieter</a:t>
            </a:r>
            <a:endPar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30" name="Rectangle 29"/>
          <p:cNvSpPr/>
          <p:nvPr/>
        </p:nvSpPr>
        <p:spPr>
          <a:xfrm>
            <a:off x="8467841" y="1281312"/>
            <a:ext cx="1367682"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Claudia</a:t>
            </a:r>
            <a:endPar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31" name="Rectangle 30"/>
          <p:cNvSpPr/>
          <p:nvPr/>
        </p:nvSpPr>
        <p:spPr>
          <a:xfrm>
            <a:off x="11101550" y="1219918"/>
            <a:ext cx="750526"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Kurt</a:t>
            </a:r>
            <a:endPar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3" name="Title 2">
            <a:extLst>
              <a:ext uri="{FF2B5EF4-FFF2-40B4-BE49-F238E27FC236}">
                <a16:creationId xmlns:a16="http://schemas.microsoft.com/office/drawing/2014/main" id="{ED82212D-FCA0-2B40-A88C-716A8A988767}"/>
              </a:ext>
            </a:extLst>
          </p:cNvPr>
          <p:cNvSpPr>
            <a:spLocks noGrp="1"/>
          </p:cNvSpPr>
          <p:nvPr>
            <p:ph type="title"/>
          </p:nvPr>
        </p:nvSpPr>
        <p:spPr>
          <a:xfrm>
            <a:off x="-35338" y="-19282"/>
            <a:ext cx="4956932" cy="1325563"/>
          </a:xfrm>
        </p:spPr>
        <p:txBody>
          <a:bodyPr>
            <a:normAutofit/>
          </a:bodyPr>
          <a:lstStyle/>
          <a:p>
            <a:r>
              <a:rPr lang="en-GB" sz="3600" dirty="0" err="1">
                <a:solidFill>
                  <a:prstClr val="white"/>
                </a:solidFill>
              </a:rPr>
              <a:t>neue</a:t>
            </a:r>
            <a:r>
              <a:rPr lang="en-GB" sz="3600" dirty="0">
                <a:solidFill>
                  <a:prstClr val="white"/>
                </a:solidFill>
              </a:rPr>
              <a:t> </a:t>
            </a:r>
            <a:r>
              <a:rPr lang="en-GB" sz="3600" dirty="0" err="1">
                <a:solidFill>
                  <a:prstClr val="white"/>
                </a:solidFill>
              </a:rPr>
              <a:t>Freunde</a:t>
            </a:r>
            <a:r>
              <a:rPr lang="en-GB" sz="3600" dirty="0">
                <a:solidFill>
                  <a:prstClr val="white"/>
                </a:solidFill>
              </a:rPr>
              <a:t> </a:t>
            </a:r>
            <a:r>
              <a:rPr lang="en-GB" sz="3600" dirty="0" err="1">
                <a:solidFill>
                  <a:prstClr val="white"/>
                </a:solidFill>
              </a:rPr>
              <a:t>finden</a:t>
            </a:r>
            <a:endParaRPr lang="en-US" sz="3600" dirty="0"/>
          </a:p>
        </p:txBody>
      </p:sp>
    </p:spTree>
    <p:extLst>
      <p:ext uri="{BB962C8B-B14F-4D97-AF65-F5344CB8AC3E}">
        <p14:creationId xmlns:p14="http://schemas.microsoft.com/office/powerpoint/2010/main" val="1054754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18"/>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19"/>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20"/>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21"/>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22"/>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5"/>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26"/>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27"/>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3" grpId="0" animBg="1"/>
      <p:bldP spid="2" grpId="0"/>
      <p:bldP spid="24" grpId="0"/>
      <p:bldP spid="25" grpId="0"/>
      <p:bldP spid="26" grpId="0"/>
      <p:bldP spid="27" grpId="0"/>
      <p:bldP spid="2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3725901B-0E02-274F-9B7E-6D7C73D471C2}" vid="{82AF7C57-371A-AD42-9015-4400105BBDD9}"/>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5" id="{3725901B-0E02-274F-9B7E-6D7C73D471C2}" vid="{99350C39-AFDF-6248-B95F-29A28823DE8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1_Office Theme</Template>
  <TotalTime>9</TotalTime>
  <Words>2707</Words>
  <Application>Microsoft Macintosh PowerPoint</Application>
  <PresentationFormat>Widescreen</PresentationFormat>
  <Paragraphs>323</Paragraphs>
  <Slides>13</Slides>
  <Notes>13</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13</vt:i4>
      </vt:variant>
    </vt:vector>
  </HeadingPairs>
  <TitlesOfParts>
    <vt:vector size="21" baseType="lpstr">
      <vt:lpstr>Arial</vt:lpstr>
      <vt:lpstr>Bookshelf Symbol 7</vt:lpstr>
      <vt:lpstr>Calibri</vt:lpstr>
      <vt:lpstr>Calibri Light</vt:lpstr>
      <vt:lpstr>Century Gothic</vt:lpstr>
      <vt:lpstr>Symbol</vt:lpstr>
      <vt:lpstr>Office Theme</vt:lpstr>
      <vt:lpstr>1_Office Theme</vt:lpstr>
      <vt:lpstr>Grammar</vt:lpstr>
      <vt:lpstr>Grammatik – strong verbs</vt:lpstr>
      <vt:lpstr>lesen</vt:lpstr>
      <vt:lpstr>hören</vt:lpstr>
      <vt:lpstr>Zwei Deutsche</vt:lpstr>
      <vt:lpstr>lesen / hören</vt:lpstr>
      <vt:lpstr>lesen / schreiben / hören / sprechen</vt:lpstr>
      <vt:lpstr>Was sind die Fragen?</vt:lpstr>
      <vt:lpstr>neue Freunde finden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 </dc:title>
  <dc:creator>Inge Alferink</dc:creator>
  <cp:lastModifiedBy>Inge Alferink</cp:lastModifiedBy>
  <cp:revision>5</cp:revision>
  <dcterms:created xsi:type="dcterms:W3CDTF">2020-03-25T12:33:52Z</dcterms:created>
  <dcterms:modified xsi:type="dcterms:W3CDTF">2020-04-14T08:52:52Z</dcterms:modified>
</cp:coreProperties>
</file>