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9" autoAdjust="0"/>
    <p:restoredTop sz="86375" autoAdjust="0"/>
  </p:normalViewPr>
  <p:slideViewPr>
    <p:cSldViewPr snapToGrid="0" showGuides="1">
      <p:cViewPr>
        <p:scale>
          <a:sx n="106" d="100"/>
          <a:sy n="106" d="100"/>
        </p:scale>
        <p:origin x="144" y="144"/>
      </p:cViewPr>
      <p:guideLst>
        <p:guide orient="horz"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4D3B-DAC2-4613-8139-7AF7A76B6FA3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7483-F408-422E-93B5-F697F0139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2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changes to differentiate for different classes.</a:t>
            </a:r>
            <a:br>
              <a:rPr lang="en-GB" dirty="0"/>
            </a:br>
            <a:r>
              <a:rPr lang="en-GB" b="1" dirty="0"/>
              <a:t>Task</a:t>
            </a:r>
            <a:r>
              <a:rPr lang="en-GB" b="1" baseline="0" dirty="0"/>
              <a:t> 1</a:t>
            </a:r>
            <a:br>
              <a:rPr lang="en-GB" baseline="0" dirty="0"/>
            </a:br>
            <a:r>
              <a:rPr lang="en-GB" dirty="0"/>
              <a:t>1. Pictures are jumbled</a:t>
            </a:r>
            <a:r>
              <a:rPr lang="en-GB" baseline="0" dirty="0"/>
              <a:t> up - they could be in the right order. [Easier]</a:t>
            </a:r>
            <a:br>
              <a:rPr lang="en-GB" baseline="0" dirty="0"/>
            </a:br>
            <a:r>
              <a:rPr lang="en-GB" baseline="0" dirty="0"/>
              <a:t>2. The two sets could be combined so that ‘a’ and ‘o’ SSC are all together in one task 1-12. [Harder]</a:t>
            </a:r>
            <a:br>
              <a:rPr lang="en-GB" baseline="0" dirty="0"/>
            </a:b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Note: This is the first ever cover lesson so there is a rationale for keeping things straightforward!</a:t>
            </a:r>
            <a:br>
              <a:rPr lang="en-GB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7483-F408-422E-93B5-F697F01398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48956"/>
            <a:ext cx="10363200" cy="34854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9211733"/>
            <a:ext cx="8534400" cy="4154311"/>
          </a:xfrm>
        </p:spPr>
        <p:txBody>
          <a:bodyPr/>
          <a:lstStyle>
            <a:lvl1pPr marL="0" indent="0" algn="ctr">
              <a:buNone/>
              <a:defRPr/>
            </a:lvl1pPr>
            <a:lvl2pPr marL="812810" indent="0" algn="ctr">
              <a:buNone/>
              <a:defRPr/>
            </a:lvl2pPr>
            <a:lvl3pPr marL="1625620" indent="0" algn="ctr">
              <a:buNone/>
              <a:defRPr/>
            </a:lvl3pPr>
            <a:lvl4pPr marL="2438430" indent="0" algn="ctr">
              <a:buNone/>
              <a:defRPr/>
            </a:lvl4pPr>
            <a:lvl5pPr marL="3251241" indent="0" algn="ctr">
              <a:buNone/>
              <a:defRPr/>
            </a:lvl5pPr>
            <a:lvl6pPr marL="4064051" indent="0" algn="ctr">
              <a:buNone/>
              <a:defRPr/>
            </a:lvl6pPr>
            <a:lvl7pPr marL="4876861" indent="0" algn="ctr">
              <a:buNone/>
              <a:defRPr/>
            </a:lvl7pPr>
            <a:lvl8pPr marL="5689671" indent="0" algn="ctr">
              <a:buNone/>
              <a:defRPr/>
            </a:lvl8pPr>
            <a:lvl9pPr marL="6502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37E3B-7B14-4474-8386-57FC264108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D45D1-97FF-45F8-8B80-856B80352E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51935"/>
            <a:ext cx="2743200" cy="1386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51935"/>
            <a:ext cx="7958667" cy="1386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21D79-F5F1-4398-A675-F2F8C8432C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665DA-344C-4C7B-92F8-A0C1DB1998D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5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79" y="10445045"/>
            <a:ext cx="10363200" cy="3228622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79" y="6889045"/>
            <a:ext cx="10363200" cy="3556000"/>
          </a:xfrm>
        </p:spPr>
        <p:txBody>
          <a:bodyPr anchor="b"/>
          <a:lstStyle>
            <a:lvl1pPr marL="0" indent="0">
              <a:buNone/>
              <a:defRPr sz="3556"/>
            </a:lvl1pPr>
            <a:lvl2pPr marL="812810" indent="0">
              <a:buNone/>
              <a:defRPr sz="3200"/>
            </a:lvl2pPr>
            <a:lvl3pPr marL="1625620" indent="0">
              <a:buNone/>
              <a:defRPr sz="2844"/>
            </a:lvl3pPr>
            <a:lvl4pPr marL="2438430" indent="0">
              <a:buNone/>
              <a:defRPr sz="2489"/>
            </a:lvl4pPr>
            <a:lvl5pPr marL="3251241" indent="0">
              <a:buNone/>
              <a:defRPr sz="2489"/>
            </a:lvl5pPr>
            <a:lvl6pPr marL="4064051" indent="0">
              <a:buNone/>
              <a:defRPr sz="2489"/>
            </a:lvl6pPr>
            <a:lvl7pPr marL="4876861" indent="0">
              <a:buNone/>
              <a:defRPr sz="2489"/>
            </a:lvl7pPr>
            <a:lvl8pPr marL="5689671" indent="0">
              <a:buNone/>
              <a:defRPr sz="2489"/>
            </a:lvl8pPr>
            <a:lvl9pPr marL="6502481" indent="0">
              <a:buNone/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CE1FA-769F-48A4-B2F5-E9BECCA78F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793066"/>
            <a:ext cx="5350933" cy="10727268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3793066"/>
            <a:ext cx="5350933" cy="10727268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0EBE2-A0D2-4F25-9D8C-7D6A090856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6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7846"/>
            <a:ext cx="5387623" cy="151835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156202"/>
            <a:ext cx="5387623" cy="9364133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780" y="3637846"/>
            <a:ext cx="5387621" cy="151835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780" y="5156202"/>
            <a:ext cx="5387621" cy="9364133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CCB19-B0E9-4DC5-8C6D-59860307113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0D1B-787C-4C9A-86FA-21C7100F31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AA6A7-2E61-4DA3-991F-C82CA38719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6290"/>
            <a:ext cx="4010379" cy="275448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646290"/>
            <a:ext cx="6815666" cy="13874044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400778"/>
            <a:ext cx="4010379" cy="11119556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F43C4-4A1C-46E7-AC83-B2DBC48B2F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23" y="11379200"/>
            <a:ext cx="7315200" cy="1343378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23" y="1453445"/>
            <a:ext cx="7315200" cy="97536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23" y="12722578"/>
            <a:ext cx="7315200" cy="1907822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E7245-7BE6-4A0F-94A6-256A8F3855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51934"/>
            <a:ext cx="10972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793066"/>
            <a:ext cx="10972800" cy="107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14802556"/>
            <a:ext cx="2844800" cy="11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8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14802556"/>
            <a:ext cx="3860800" cy="11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8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14802556"/>
            <a:ext cx="2844800" cy="11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8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5193E-B882-4D4A-A08C-5FE85955E6BB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5pPr>
      <a:lvl6pPr marL="81281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6pPr>
      <a:lvl7pPr marL="162562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7pPr>
      <a:lvl8pPr marL="243843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8pPr>
      <a:lvl9pPr marL="3251241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pitchFamily="34" charset="0"/>
        </a:defRPr>
      </a:lvl9pPr>
    </p:titleStyle>
    <p:bodyStyle>
      <a:lvl1pPr marL="609608" indent="-609608" algn="l" rtl="0" eaLnBrk="0" fontAlgn="base" hangingPunct="0">
        <a:spcBef>
          <a:spcPct val="20000"/>
        </a:spcBef>
        <a:spcAft>
          <a:spcPct val="0"/>
        </a:spcAft>
        <a:buChar char="•"/>
        <a:defRPr sz="5689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rtl="0" eaLnBrk="0" fontAlgn="base" hangingPunct="0">
        <a:spcBef>
          <a:spcPct val="20000"/>
        </a:spcBef>
        <a:spcAft>
          <a:spcPct val="0"/>
        </a:spcAft>
        <a:buChar char="–"/>
        <a:defRPr sz="4978">
          <a:solidFill>
            <a:schemeClr val="tx1"/>
          </a:solidFill>
          <a:latin typeface="+mn-lt"/>
        </a:defRPr>
      </a:lvl2pPr>
      <a:lvl3pPr marL="2032025" indent="-406405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</a:defRPr>
      </a:lvl3pPr>
      <a:lvl4pPr marL="2844836" indent="-406405" algn="l" rtl="0" eaLnBrk="0" fontAlgn="base" hangingPunct="0">
        <a:spcBef>
          <a:spcPct val="20000"/>
        </a:spcBef>
        <a:spcAft>
          <a:spcPct val="0"/>
        </a:spcAft>
        <a:buChar char="–"/>
        <a:defRPr sz="3556">
          <a:solidFill>
            <a:schemeClr val="tx1"/>
          </a:solidFill>
          <a:latin typeface="+mn-lt"/>
        </a:defRPr>
      </a:lvl4pPr>
      <a:lvl5pPr marL="3657646" indent="-406405" algn="l" rtl="0" eaLnBrk="0" fontAlgn="base" hangingPunct="0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5pPr>
      <a:lvl6pPr marL="447045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6pPr>
      <a:lvl7pPr marL="528326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7pPr>
      <a:lvl8pPr marL="609607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8pPr>
      <a:lvl9pPr marL="690888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71754"/>
              </p:ext>
            </p:extLst>
          </p:nvPr>
        </p:nvGraphicFramePr>
        <p:xfrm>
          <a:off x="3672147" y="11645493"/>
          <a:ext cx="8127999" cy="223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89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9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2EBD834-1E2D-44FA-960B-D5E01CB2C65F}"/>
              </a:ext>
            </a:extLst>
          </p:cNvPr>
          <p:cNvSpPr/>
          <p:nvPr/>
        </p:nvSpPr>
        <p:spPr>
          <a:xfrm>
            <a:off x="320927" y="202001"/>
            <a:ext cx="9257270" cy="4588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3DE4-1B8E-4EF9-A0F4-FAE19AE97A2E}"/>
              </a:ext>
            </a:extLst>
          </p:cNvPr>
          <p:cNvSpPr/>
          <p:nvPr/>
        </p:nvSpPr>
        <p:spPr>
          <a:xfrm>
            <a:off x="10147447" y="189719"/>
            <a:ext cx="1675543" cy="483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Self-access lesson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455" y="4855229"/>
            <a:ext cx="12281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In Spanish, the ____ </a:t>
            </a:r>
            <a:r>
              <a:rPr lang="en-GB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estar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means </a:t>
            </a:r>
            <a:r>
              <a:rPr lang="en-GB" sz="1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to be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when describing </a:t>
            </a:r>
            <a:r>
              <a:rPr lang="en-GB" sz="16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_______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.something 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455" y="4655325"/>
            <a:ext cx="244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ESTAR - to __ (location)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71815"/>
              </p:ext>
            </p:extLst>
          </p:nvPr>
        </p:nvGraphicFramePr>
        <p:xfrm>
          <a:off x="390416" y="5241122"/>
          <a:ext cx="4419892" cy="251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244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Verb _______ [to be, being]</a:t>
                      </a:r>
                    </a:p>
                  </a:txBody>
                  <a:tcPr marL="162560" marR="162560" marT="81280" marB="81280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44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___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4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_____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you are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44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__ / ___ / __ is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35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______ </a:t>
                      </a:r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España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.  I am in Spain.</a:t>
                      </a:r>
                      <a:br>
                        <a:rPr lang="en-GB" sz="1600" dirty="0">
                          <a:latin typeface="Century Gothic" panose="020B0502020202020204" pitchFamily="34" charset="0"/>
                        </a:rPr>
                      </a:br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Estás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 __ Madrid.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 ___  ___ in Madrid.</a:t>
                      </a:r>
                      <a:br>
                        <a:rPr lang="en-GB" sz="1600" baseline="0" dirty="0">
                          <a:latin typeface="Century Gothic" panose="020B0502020202020204" pitchFamily="34" charset="0"/>
                        </a:rPr>
                      </a:b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____  </a:t>
                      </a:r>
                      <a:r>
                        <a:rPr lang="en-GB" sz="1600" baseline="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Century Gothic" panose="020B0502020202020204" pitchFamily="34" charset="0"/>
                        </a:rPr>
                        <a:t>Perú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.  He / she is in </a:t>
                      </a:r>
                      <a:r>
                        <a:rPr lang="en-GB" sz="1600" baseline="0" dirty="0" err="1">
                          <a:latin typeface="Century Gothic" panose="020B0502020202020204" pitchFamily="34" charset="0"/>
                        </a:rPr>
                        <a:t>Perú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162560" marR="162560" marT="81280" marB="81280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45351"/>
              </p:ext>
            </p:extLst>
          </p:nvPr>
        </p:nvGraphicFramePr>
        <p:xfrm>
          <a:off x="306457" y="8577820"/>
          <a:ext cx="4320407" cy="2278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estar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entury Gothic" panose="020B0502020202020204" pitchFamily="34" charset="0"/>
                        </a:rPr>
                        <a:t>to be, being (location/state)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I am (location/state)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you are (location/state)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s/he is, it is (location/state)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¡Hasta </a:t>
                      </a:r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luego</a:t>
                      </a:r>
                      <a:r>
                        <a:rPr lang="en-GB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!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see you later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?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where?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4" y="4750253"/>
            <a:ext cx="2584139" cy="2806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6455" y="805573"/>
            <a:ext cx="1055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Write out each word in your book, filling in the missing letters. Pronounce them out loud.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Use the pictures to help you remember the English meaning. Write the English meaning next to each word in your book.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36568"/>
              </p:ext>
            </p:extLst>
          </p:nvPr>
        </p:nvGraphicFramePr>
        <p:xfrm>
          <a:off x="428051" y="1395763"/>
          <a:ext cx="450463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1 _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lto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4 _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m_r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c_m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c_s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3 _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gosto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n_d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0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6"/>
          <a:stretch/>
        </p:blipFill>
        <p:spPr bwMode="auto">
          <a:xfrm>
            <a:off x="10786425" y="1372792"/>
            <a:ext cx="67051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clker.com/cliparts/3/7/8/9/11970890601169574535johnny_automatic_tall_ladder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291" y="1478697"/>
            <a:ext cx="219308" cy="8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 t="41261" r="-2611" b="15714"/>
          <a:stretch/>
        </p:blipFill>
        <p:spPr bwMode="auto">
          <a:xfrm>
            <a:off x="11678277" y="1922915"/>
            <a:ext cx="235449" cy="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ker.com/cliparts/8/6/6/2/1194984823427644192heart-ballons_benji_park_01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15" y="1460934"/>
            <a:ext cx="710702" cy="9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ker.com/cliparts/9/7/b/7/12065640201906459233Rfc1394_Single_Bed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78" y="1675016"/>
            <a:ext cx="1177748" cy="6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ugust Calendar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05" y="1561387"/>
            <a:ext cx="723594" cy="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47" y="1631479"/>
            <a:ext cx="1140404" cy="7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98233" y="1291369"/>
            <a:ext cx="6264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 dirty="0">
                <a:solidFill>
                  <a:prstClr val="black"/>
                </a:solidFill>
              </a:rPr>
              <a:t>∅</a:t>
            </a:r>
            <a:endParaRPr lang="en-US" sz="7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455" y="4359643"/>
            <a:ext cx="6899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Write out the following explanation in your book, filling in the missing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6455" y="7839156"/>
            <a:ext cx="120292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Practise this vocabulary out loud. Cover the English meanings. Start by reading the Spanish aloud. Say or think the English meaning. 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Check the English. Then swap so you cover the Spanish, look at the English and say each Spanish word from memory.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Then write down </a:t>
            </a: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three words 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that you find trickiest to remember.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52046"/>
              </p:ext>
            </p:extLst>
          </p:nvPr>
        </p:nvGraphicFramePr>
        <p:xfrm>
          <a:off x="428051" y="2835752"/>
          <a:ext cx="450463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GB" sz="1400">
                          <a:latin typeface="Century Gothic" panose="020B0502020202020204" pitchFamily="34" charset="0"/>
                        </a:rPr>
                        <a:t>y_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4 _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lvidar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p_c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s_l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c_n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d_s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Picture 2" descr="C:\Users\wdj\Google Drive\Primary\Y5 SoW\From Tracy\Pronouns\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8" y="2779830"/>
            <a:ext cx="499563" cy="116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2550" y="2802842"/>
            <a:ext cx="1034497" cy="10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961940" y="2596968"/>
            <a:ext cx="1724289" cy="1185735"/>
            <a:chOff x="9327339" y="4321447"/>
            <a:chExt cx="2142629" cy="1749607"/>
          </a:xfrm>
        </p:grpSpPr>
        <p:sp>
          <p:nvSpPr>
            <p:cNvPr id="28" name="TextBox 27"/>
            <p:cNvSpPr txBox="1"/>
            <p:nvPr/>
          </p:nvSpPr>
          <p:spPr>
            <a:xfrm>
              <a:off x="9327339" y="4321447"/>
              <a:ext cx="2142629" cy="499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115076"/>
                  </a:solidFill>
                </a:rPr>
                <a:t>Con ketchup</a:t>
              </a:r>
            </a:p>
          </p:txBody>
        </p:sp>
        <p:pic>
          <p:nvPicPr>
            <p:cNvPr id="29" name="Picture 12" descr="http://www.clker.com/cliparts/4/8/a/6/1194984081402633375french_fries_juliane_kr_r.svg.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339" y="4753170"/>
              <a:ext cx="469996" cy="6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://www.clker.com/cliparts/4/8/a/6/1194984081402633375french_fries_juliane_kr_r.svg.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73" y="5454699"/>
              <a:ext cx="469996" cy="6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clker.com/cliparts/0/f/7/0/11954234311954389563ok_mark_h_kon_l_vdal_02.svg.med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877" y="4826012"/>
              <a:ext cx="567848" cy="43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8" descr="http://www.clker.com/cliparts/V/S/1/q/m/Q/red-x-small-md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5627" y="5610683"/>
              <a:ext cx="446348" cy="39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://www.clker.com/cliparts/f/f/2/e/11954289431054409758ketchup_bottle_alexandre_01.svg.hi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882" y="4706946"/>
              <a:ext cx="361564" cy="697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6" descr="http://www.clker.com/cliparts/e/x/t/0/6/W/at-home-alone.svg.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07" y="2588005"/>
            <a:ext cx="1073976" cy="11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45" y="2454274"/>
            <a:ext cx="1073977" cy="134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256847" y="2969446"/>
            <a:ext cx="165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[little]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85108"/>
              </p:ext>
            </p:extLst>
          </p:nvPr>
        </p:nvGraphicFramePr>
        <p:xfrm>
          <a:off x="4727888" y="8563741"/>
          <a:ext cx="2550736" cy="2278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norte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north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south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in, 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hola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hello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Inglaterra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England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España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entury Gothic" panose="020B0502020202020204" pitchFamily="34" charset="0"/>
                        </a:rPr>
                        <a:t>Spain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0000" marR="160000" marT="83200" marB="83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Rounded Rectangular Callout 37"/>
          <p:cNvSpPr/>
          <p:nvPr/>
        </p:nvSpPr>
        <p:spPr>
          <a:xfrm>
            <a:off x="7497403" y="8959568"/>
            <a:ext cx="3770707" cy="1242836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 </a:t>
            </a:r>
            <a:r>
              <a:rPr lang="en-GB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Look, say, cover, write, check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three words you have chosen.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9157" y="10993059"/>
            <a:ext cx="636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¿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Dónde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? (Where?)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Read the sentences. Write</a:t>
            </a: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or </a:t>
            </a: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he/she/it 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and the correct letter A-F.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2699"/>
              </p:ext>
            </p:extLst>
          </p:nvPr>
        </p:nvGraphicFramePr>
        <p:xfrm>
          <a:off x="306455" y="11652251"/>
          <a:ext cx="318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Estás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el Campo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Nou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el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museo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Guggenheim.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Estoy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Inglaterra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4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el </a:t>
                      </a:r>
                      <a:r>
                        <a:rPr lang="en-GB" sz="1400" baseline="0" dirty="0" err="1">
                          <a:latin typeface="Century Gothic" panose="020B0502020202020204" pitchFamily="34" charset="0"/>
                        </a:rPr>
                        <a:t>norte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Estoy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 el sur.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Estás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España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80401" y="11421919"/>
            <a:ext cx="2097876" cy="11800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40" y="11558124"/>
            <a:ext cx="879767" cy="104385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160371" y="12696007"/>
            <a:ext cx="772647" cy="1252183"/>
            <a:chOff x="5853354" y="1438929"/>
            <a:chExt cx="2004691" cy="32488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354" y="1438929"/>
              <a:ext cx="1978536" cy="30771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230">
              <a:off x="6037988" y="2534491"/>
              <a:ext cx="1820057" cy="2153322"/>
            </a:xfrm>
            <a:prstGeom prst="rect">
              <a:avLst/>
            </a:prstGeom>
          </p:spPr>
        </p:pic>
      </p:grpSp>
      <p:pic>
        <p:nvPicPr>
          <p:cNvPr id="47" name="Picture 46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62674" y="12715247"/>
            <a:ext cx="1026822" cy="1213703"/>
          </a:xfrm>
          <a:prstGeom prst="rect">
            <a:avLst/>
          </a:prstGeom>
        </p:spPr>
      </p:pic>
      <p:sp>
        <p:nvSpPr>
          <p:cNvPr id="48" name="Text Box 5"/>
          <p:cNvSpPr txBox="1"/>
          <p:nvPr/>
        </p:nvSpPr>
        <p:spPr>
          <a:xfrm>
            <a:off x="9896132" y="13668755"/>
            <a:ext cx="359903" cy="351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32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GB" sz="3200" dirty="0"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60" y="11454970"/>
            <a:ext cx="1128881" cy="12259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24084" y="12852786"/>
            <a:ext cx="1400446" cy="105033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90161" y="14251905"/>
            <a:ext cx="1001428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Write three sentences contrasting where you are and where your friend is. Use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estoy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(I am) and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está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(he/she is).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Decide if you or your friend gets to be in the more interesting location each time.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Example: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Estoy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en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Madrid y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está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en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casa. 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3298791" y="14934897"/>
            <a:ext cx="2079065" cy="715823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‘y’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means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‘and’.</a:t>
            </a:r>
            <a:b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Pronounce it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‘</a:t>
            </a:r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ee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897295" y="15117452"/>
            <a:ext cx="60212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If you can, exchange written sentences with a partner, via email.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Read your partner’s sentences.</a:t>
            </a:r>
            <a:b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Is he/she or his/her friend in the more interesting place each time?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28838E-DBB8-9E43-A1D6-1C8C09A4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99" y="220427"/>
            <a:ext cx="9218574" cy="425149"/>
          </a:xfrm>
        </p:spPr>
        <p:txBody>
          <a:bodyPr/>
          <a:lstStyle/>
          <a:p>
            <a:pPr algn="l"/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T1.1 </a:t>
            </a:r>
            <a:r>
              <a:rPr lang="en-GB" sz="1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Semana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1:  Describing places and locations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46004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378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Arial</vt:lpstr>
      <vt:lpstr>Calibri</vt:lpstr>
      <vt:lpstr>Century Gothic</vt:lpstr>
      <vt:lpstr>Times New Roman</vt:lpstr>
      <vt:lpstr>Default Design</vt:lpstr>
      <vt:lpstr>T1.1 Semana 1:  Describing places and locations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Helen Thomas</cp:lastModifiedBy>
  <cp:revision>18</cp:revision>
  <dcterms:created xsi:type="dcterms:W3CDTF">2020-03-11T08:55:12Z</dcterms:created>
  <dcterms:modified xsi:type="dcterms:W3CDTF">2020-03-30T10:39:25Z</dcterms:modified>
</cp:coreProperties>
</file>