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57209" autoAdjust="0"/>
  </p:normalViewPr>
  <p:slideViewPr>
    <p:cSldViewPr snapToGrid="0">
      <p:cViewPr varScale="1">
        <p:scale>
          <a:sx n="66" d="100"/>
          <a:sy n="66" d="100"/>
        </p:scale>
        <p:origin x="2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F370-90A1-4D82-BCA1-867699326C87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6FAB-C952-4192-BED2-267410D13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7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rv.buysellads.com/ads/click/x/GTND42QUCTYDC53LCTBLYKQMCYAIE5QWCTYIEZ3JCWSDL5QJCESI42JKC6BI5K3ECVYI6K3EHJNCLSIZ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265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Cycle through the long form in context again.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47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Introducing the verb ‘comprar’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explicitly.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‘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Comprar’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is one of the NCELP 15 prototypical verbs in Spanish.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Prototypical verbs are common verbs that illustrate the typical characteristics of a class of verb.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Both long form (infinitive) and short form (3</a:t>
            </a:r>
            <a:r>
              <a:rPr kumimoji="0" lang="en-GB" sz="1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rd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person singular) are introduced in order to familiarise students with various forms of the same verb.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word ‘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comprar’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its own, say it, students repeat it, and remind them of the phonics.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Draw attention to phonics SSC [CO].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Try to elicit the meaning from the students.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picture, and, if using gestures, a possible gesture would be to hold out your hand, as if you were buying something.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bring up the English translations.  Emphasise the two meanings for the infinitive and 3</a:t>
            </a:r>
            <a:r>
              <a:rPr kumimoji="0" lang="en-GB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person singular.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short form ‘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compra’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say it, students repeat it. 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Draw attention to phonics SSC [CO].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Try to elicit the meaning from the students. 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Emphasise the two meanings for the short form. </a:t>
            </a:r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35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Cycle through the long and short form again.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55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Introduce the short form in a sentence.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63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Introduce the long form in a sentence.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52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Cycle through the short form in context again.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04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Cycle through the long form in context again.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67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Further</a:t>
            </a:r>
            <a:r>
              <a:rPr lang="en-GB" baseline="0" dirty="0" smtClean="0"/>
              <a:t> v</a:t>
            </a:r>
            <a:r>
              <a:rPr lang="en-GB" dirty="0" smtClean="0"/>
              <a:t>ocabulary</a:t>
            </a:r>
            <a:r>
              <a:rPr lang="en-GB" baseline="0" dirty="0" smtClean="0"/>
              <a:t> practice.</a:t>
            </a:r>
            <a:br>
              <a:rPr lang="en-GB" baseline="0" dirty="0" smtClean="0"/>
            </a:br>
            <a:r>
              <a:rPr lang="en-GB" baseline="0" dirty="0" smtClean="0"/>
              <a:t>This elicits pronunciation of the new language as well as meaning recognition.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38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Snap! </a:t>
            </a:r>
            <a:r>
              <a:rPr lang="en-GB" baseline="0" dirty="0" smtClean="0"/>
              <a:t>Each letter disappears then is obscured again on second click</a:t>
            </a:r>
          </a:p>
          <a:p>
            <a:r>
              <a:rPr lang="en-GB" baseline="0" dirty="0" smtClean="0"/>
              <a:t>This is also a way to practise the alphabet – encourage students to say a letter aloud to reveal the word behind it.</a:t>
            </a:r>
          </a:p>
          <a:p>
            <a:r>
              <a:rPr lang="en-GB" baseline="0" dirty="0" smtClean="0"/>
              <a:t>A-F: tarde, hablar, amiga, ¿</a:t>
            </a:r>
            <a:r>
              <a:rPr lang="en-GB" baseline="0" dirty="0" err="1" smtClean="0"/>
              <a:t>quien</a:t>
            </a:r>
            <a:r>
              <a:rPr lang="en-GB" baseline="0" dirty="0" smtClean="0"/>
              <a:t>?, </a:t>
            </a:r>
            <a:r>
              <a:rPr lang="en-GB" baseline="0" dirty="0" err="1" smtClean="0"/>
              <a:t>comprar</a:t>
            </a:r>
            <a:r>
              <a:rPr lang="en-GB" baseline="0" dirty="0" smtClean="0"/>
              <a:t>, con</a:t>
            </a:r>
          </a:p>
          <a:p>
            <a:r>
              <a:rPr lang="en-GB" baseline="0" dirty="0" smtClean="0"/>
              <a:t>G-L: buy, with, who?, female friend, late,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52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Snap (cont.)</a:t>
            </a:r>
          </a:p>
          <a:p>
            <a:r>
              <a:rPr lang="en-GB" baseline="0" dirty="0" smtClean="0"/>
              <a:t>M-Q: llegar, </a:t>
            </a:r>
            <a:r>
              <a:rPr lang="en-GB" baseline="0" dirty="0" err="1" smtClean="0"/>
              <a:t>bailar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bien</a:t>
            </a:r>
            <a:r>
              <a:rPr lang="en-GB" baseline="0" dirty="0" smtClean="0"/>
              <a:t>, música, escuchar, </a:t>
            </a:r>
            <a:r>
              <a:rPr lang="en-GB" baseline="0" dirty="0" err="1" smtClean="0"/>
              <a:t>temprano</a:t>
            </a:r>
            <a:endParaRPr lang="en-GB" baseline="0" dirty="0" smtClean="0"/>
          </a:p>
          <a:p>
            <a:r>
              <a:rPr lang="en-GB" baseline="0" dirty="0" smtClean="0"/>
              <a:t>R-W: music, well, early, to arrive, to dance, to listen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Finish the alphabet (ask students which letters are missing). These are X, Y and 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Images</a:t>
            </a:r>
            <a:r>
              <a:rPr lang="es-ES" dirty="0" smtClean="0"/>
              <a:t> </a:t>
            </a:r>
            <a:r>
              <a:rPr lang="es-ES" dirty="0" err="1" smtClean="0"/>
              <a:t>retrieved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n-GB" dirty="0" smtClean="0">
                <a:hlinkClick r:id="rId3"/>
              </a:rPr>
              <a:t>https://unsplash.com/</a:t>
            </a:r>
            <a:r>
              <a:rPr lang="en-GB" dirty="0" smtClean="0"/>
              <a:t> (freely</a:t>
            </a:r>
            <a:r>
              <a:rPr lang="en-GB" baseline="0" dirty="0" smtClean="0"/>
              <a:t> usable images)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/>
            </a:r>
            <a:b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6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Revision of previously</a:t>
            </a:r>
            <a:r>
              <a:rPr lang="en-GB" baseline="0" dirty="0" smtClean="0"/>
              <a:t> taught vocabulary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6FAB-C952-4192-BED2-267410D13C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5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Vocabulary practice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Pupils</a:t>
            </a:r>
            <a:r>
              <a:rPr lang="en-GB" baseline="0" dirty="0" smtClean="0"/>
              <a:t> either work by themselves or in pairs, reading out the words and studying their English meaning (1 minute).</a:t>
            </a:r>
            <a:br>
              <a:rPr lang="en-GB" baseline="0" dirty="0" smtClean="0"/>
            </a:br>
            <a:r>
              <a:rPr lang="en-GB" baseline="0" dirty="0" smtClean="0"/>
              <a:t>Then the English meanings are removed and they try to recall them, looking at the Spanish (1 minute).</a:t>
            </a:r>
            <a:br>
              <a:rPr lang="en-GB" baseline="0" dirty="0" smtClean="0"/>
            </a:br>
            <a:r>
              <a:rPr lang="en-GB" baseline="0" dirty="0" smtClean="0"/>
              <a:t>Then the Spanish meanings are removed and they to recall them, looking at the English (1 minute)</a:t>
            </a:r>
            <a:br>
              <a:rPr lang="en-GB" baseline="0" dirty="0" smtClean="0"/>
            </a:br>
            <a:r>
              <a:rPr lang="en-GB" baseline="0" dirty="0" smtClean="0"/>
              <a:t>Further rounds of learning can be facilitated by one pupil turning away from the board, and his/her partner asking him/her the meanings.  This activity can work from L2 </a:t>
            </a:r>
            <a:r>
              <a:rPr lang="en-GB" baseline="0" dirty="0" smtClean="0">
                <a:sym typeface="Wingdings" panose="05000000000000000000" pitchFamily="2" charset="2"/>
              </a:rPr>
              <a:t></a:t>
            </a:r>
            <a:r>
              <a:rPr lang="en-GB" baseline="0" dirty="0" smtClean="0"/>
              <a:t> L1 or L1 </a:t>
            </a:r>
            <a:r>
              <a:rPr lang="en-GB" baseline="0" dirty="0" smtClean="0">
                <a:sym typeface="Wingdings" panose="05000000000000000000" pitchFamily="2" charset="2"/>
              </a:rPr>
              <a:t> L2.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9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Introducing the verb ‘llegar’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more explicitly.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‘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Llegar’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one of the 25 most frequently used verbs in Spanish. Both long form (infinitive) and short form (3</a:t>
            </a:r>
            <a:r>
              <a:rPr kumimoji="0" lang="en-GB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person singular) are introduced in order to familiarise students with various forms of the same verb.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word ‘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llegar’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  <a:sym typeface="Calibri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its own, say it, students repeat it, and remind them of the phonics. Draw attention to the SSC [LL].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Try to elicit the meaning from the students.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bring up the English translations.  Emphasise the two meanings for the infinitive.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Bring up the short form ‘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llega’</a:t>
            </a:r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say it, students repeat it.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Draw attention to the SSC [LL].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Try to elicit the meaning from the students. 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Emphasise the two meanings for the infinitive and 3</a:t>
            </a:r>
            <a:r>
              <a:rPr kumimoji="0" lang="en-GB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person singular.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this week of the NCELP SoW, five new verbs are introduced. We only include verb presentation slides for two of these to avoid verb presentation becoming too repetitive and time-consuming. </a:t>
            </a:r>
          </a:p>
        </p:txBody>
      </p:sp>
      <p:sp>
        <p:nvSpPr>
          <p:cNvPr id="54" name="Google Shape;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81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Cycle through the long and short form again.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27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Introduce the short form in a sentence.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86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Introduce the long form in a sentence.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25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Cycle through the short form in context again.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8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29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7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2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10/12/2019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0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995" y="2495022"/>
            <a:ext cx="688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87BED3-1F94-4685-B918-7B7ACC5E053C}"/>
              </a:ext>
            </a:extLst>
          </p:cNvPr>
          <p:cNvSpPr/>
          <p:nvPr/>
        </p:nvSpPr>
        <p:spPr>
          <a:xfrm>
            <a:off x="56445" y="6086501"/>
            <a:ext cx="3738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 &amp; Rachel Hawkes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7BED3-1F94-4685-B918-7B7ACC5E053C}"/>
              </a:ext>
            </a:extLst>
          </p:cNvPr>
          <p:cNvSpPr/>
          <p:nvPr/>
        </p:nvSpPr>
        <p:spPr>
          <a:xfrm>
            <a:off x="56445" y="6417539"/>
            <a:ext cx="349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Date updated: 10/12/2019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 descr="question mark action button"/>
          <p:cNvSpPr/>
          <p:nvPr/>
        </p:nvSpPr>
        <p:spPr>
          <a:xfrm>
            <a:off x="2495652" y="2222061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880310" y="828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00" b="1" dirty="0" smtClean="0">
                <a:solidFill>
                  <a:srgbClr val="1E4E79"/>
                </a:solidFill>
              </a:rPr>
              <a:t>llegar</a:t>
            </a:r>
            <a:endParaRPr sz="11500" dirty="0"/>
          </a:p>
        </p:txBody>
      </p:sp>
      <p:sp>
        <p:nvSpPr>
          <p:cNvPr id="109" name="Google Shape;109;p18"/>
          <p:cNvSpPr txBox="1"/>
          <p:nvPr/>
        </p:nvSpPr>
        <p:spPr>
          <a:xfrm>
            <a:off x="3295747" y="2288736"/>
            <a:ext cx="576077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arrive | arriving]</a:t>
            </a:r>
            <a:endParaRPr dirty="0"/>
          </a:p>
        </p:txBody>
      </p:sp>
      <p:sp>
        <p:nvSpPr>
          <p:cNvPr id="110" name="Google Shape;110;p18" descr="question mark action button"/>
          <p:cNvSpPr/>
          <p:nvPr/>
        </p:nvSpPr>
        <p:spPr>
          <a:xfrm>
            <a:off x="2495652" y="5053048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29389" y="4037383"/>
            <a:ext cx="11662612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Arial"/>
              <a:buNone/>
            </a:pPr>
            <a:r>
              <a:rPr lang="en-GB" sz="54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importante </a:t>
            </a:r>
            <a:r>
              <a:rPr lang="en-GB" sz="54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</a:t>
            </a:r>
            <a:r>
              <a:rPr lang="en-GB" sz="54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temprano.</a:t>
            </a:r>
            <a:endParaRPr dirty="0"/>
          </a:p>
        </p:txBody>
      </p:sp>
      <p:sp>
        <p:nvSpPr>
          <p:cNvPr id="112" name="Google Shape;112;p18"/>
          <p:cNvSpPr/>
          <p:nvPr/>
        </p:nvSpPr>
        <p:spPr>
          <a:xfrm>
            <a:off x="5746223" y="3991216"/>
            <a:ext cx="25660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llegar</a:t>
            </a:r>
            <a:endParaRPr sz="6000" b="0" i="0" u="none" strike="noStrike" cap="none" dirty="0">
              <a:solidFill>
                <a:srgbClr val="C55A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295747" y="5033760"/>
            <a:ext cx="6129895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[It’s important </a:t>
            </a:r>
            <a:r>
              <a:rPr lang="en-GB" sz="3200" b="0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arrive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early.]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5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20" b="1" dirty="0" smtClean="0">
                <a:solidFill>
                  <a:srgbClr val="1E4E79"/>
                </a:solidFill>
              </a:rPr>
              <a:t>comprar</a:t>
            </a:r>
            <a:r>
              <a:rPr lang="en-GB" sz="10350" b="1" dirty="0">
                <a:solidFill>
                  <a:srgbClr val="1E4E79"/>
                </a:solidFill>
              </a:rPr>
              <a:t/>
            </a:r>
            <a:br>
              <a:rPr lang="en-GB" sz="10350" b="1" dirty="0">
                <a:solidFill>
                  <a:srgbClr val="1E4E79"/>
                </a:solidFill>
              </a:rPr>
            </a:br>
            <a:endParaRPr sz="3959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" y="2271862"/>
            <a:ext cx="1219199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 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buying]</a:t>
            </a: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-67733" y="3336274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1500"/>
              <a:buFont typeface="Arial"/>
              <a:buNone/>
            </a:pPr>
            <a:r>
              <a:rPr lang="en-GB" sz="11500" b="1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</a:t>
            </a: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-67733" y="5062338"/>
            <a:ext cx="1219199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[buys 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buys]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2309" r="33045"/>
          <a:stretch/>
        </p:blipFill>
        <p:spPr>
          <a:xfrm>
            <a:off x="10218059" y="89630"/>
            <a:ext cx="1669142" cy="2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 descr="question mark action button"/>
          <p:cNvSpPr/>
          <p:nvPr/>
        </p:nvSpPr>
        <p:spPr>
          <a:xfrm>
            <a:off x="2495652" y="2222061"/>
            <a:ext cx="542518" cy="47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06" y="40714"/>
                </a:moveTo>
                <a:cubicBezTo>
                  <a:pt x="37306" y="26513"/>
                  <a:pt x="47466" y="15000"/>
                  <a:pt x="60000" y="15000"/>
                </a:cubicBezTo>
                <a:cubicBezTo>
                  <a:pt x="72534" y="15000"/>
                  <a:pt x="82694" y="26513"/>
                  <a:pt x="82694" y="40714"/>
                </a:cubicBezTo>
                <a:lnTo>
                  <a:pt x="82694" y="40714"/>
                </a:lnTo>
                <a:cubicBezTo>
                  <a:pt x="82694" y="51365"/>
                  <a:pt x="77614" y="60000"/>
                  <a:pt x="71347" y="60000"/>
                </a:cubicBezTo>
                <a:cubicBezTo>
                  <a:pt x="68214" y="60000"/>
                  <a:pt x="65674" y="64317"/>
                  <a:pt x="65674" y="69643"/>
                </a:cubicBezTo>
                <a:lnTo>
                  <a:pt x="65674" y="82500"/>
                </a:lnTo>
                <a:lnTo>
                  <a:pt x="54326" y="82500"/>
                </a:lnTo>
                <a:lnTo>
                  <a:pt x="54326" y="69643"/>
                </a:lnTo>
                <a:cubicBezTo>
                  <a:pt x="54326" y="58992"/>
                  <a:pt x="59407" y="50357"/>
                  <a:pt x="65674" y="50357"/>
                </a:cubicBezTo>
                <a:cubicBezTo>
                  <a:pt x="68807" y="50357"/>
                  <a:pt x="71347" y="46040"/>
                  <a:pt x="71347" y="40714"/>
                </a:cubicBezTo>
                <a:cubicBezTo>
                  <a:pt x="71347" y="33613"/>
                  <a:pt x="66267" y="27857"/>
                  <a:pt x="60000" y="27857"/>
                </a:cubicBezTo>
                <a:cubicBezTo>
                  <a:pt x="53733" y="27857"/>
                  <a:pt x="48653" y="33613"/>
                  <a:pt x="48653" y="40714"/>
                </a:cubicBezTo>
                <a:close/>
                <a:moveTo>
                  <a:pt x="60000" y="85714"/>
                </a:moveTo>
                <a:cubicBezTo>
                  <a:pt x="64700" y="85714"/>
                  <a:pt x="68510" y="90032"/>
                  <a:pt x="68510" y="95357"/>
                </a:cubicBezTo>
                <a:cubicBezTo>
                  <a:pt x="68510" y="100683"/>
                  <a:pt x="64700" y="105000"/>
                  <a:pt x="60000" y="105000"/>
                </a:cubicBezTo>
                <a:cubicBezTo>
                  <a:pt x="55300" y="105000"/>
                  <a:pt x="51490" y="100683"/>
                  <a:pt x="51490" y="95357"/>
                </a:cubicBezTo>
                <a:cubicBezTo>
                  <a:pt x="51490" y="90032"/>
                  <a:pt x="55300" y="85714"/>
                  <a:pt x="60000" y="85714"/>
                </a:cubicBezTo>
                <a:close/>
              </a:path>
              <a:path w="120000" h="120000" fill="darken" extrusionOk="0">
                <a:moveTo>
                  <a:pt x="37306" y="40714"/>
                </a:moveTo>
                <a:cubicBezTo>
                  <a:pt x="37306" y="26513"/>
                  <a:pt x="47466" y="15000"/>
                  <a:pt x="60000" y="15000"/>
                </a:cubicBezTo>
                <a:cubicBezTo>
                  <a:pt x="72534" y="15000"/>
                  <a:pt x="82694" y="26513"/>
                  <a:pt x="82694" y="40714"/>
                </a:cubicBezTo>
                <a:lnTo>
                  <a:pt x="82694" y="40714"/>
                </a:lnTo>
                <a:cubicBezTo>
                  <a:pt x="82694" y="51365"/>
                  <a:pt x="77614" y="60000"/>
                  <a:pt x="71347" y="60000"/>
                </a:cubicBezTo>
                <a:cubicBezTo>
                  <a:pt x="68214" y="60000"/>
                  <a:pt x="65674" y="64317"/>
                  <a:pt x="65674" y="69643"/>
                </a:cubicBezTo>
                <a:lnTo>
                  <a:pt x="65674" y="82500"/>
                </a:lnTo>
                <a:lnTo>
                  <a:pt x="54326" y="82500"/>
                </a:lnTo>
                <a:lnTo>
                  <a:pt x="54326" y="69643"/>
                </a:lnTo>
                <a:cubicBezTo>
                  <a:pt x="54326" y="58992"/>
                  <a:pt x="59407" y="50357"/>
                  <a:pt x="65674" y="50357"/>
                </a:cubicBezTo>
                <a:cubicBezTo>
                  <a:pt x="68807" y="50357"/>
                  <a:pt x="71347" y="46040"/>
                  <a:pt x="71347" y="40714"/>
                </a:cubicBezTo>
                <a:cubicBezTo>
                  <a:pt x="71347" y="33613"/>
                  <a:pt x="66267" y="27857"/>
                  <a:pt x="60000" y="27857"/>
                </a:cubicBezTo>
                <a:cubicBezTo>
                  <a:pt x="53733" y="27857"/>
                  <a:pt x="48653" y="33613"/>
                  <a:pt x="48653" y="40714"/>
                </a:cubicBezTo>
                <a:close/>
                <a:moveTo>
                  <a:pt x="60000" y="85714"/>
                </a:moveTo>
                <a:cubicBezTo>
                  <a:pt x="64700" y="85714"/>
                  <a:pt x="68510" y="90032"/>
                  <a:pt x="68510" y="95357"/>
                </a:cubicBezTo>
                <a:cubicBezTo>
                  <a:pt x="68510" y="100683"/>
                  <a:pt x="64700" y="105000"/>
                  <a:pt x="60000" y="105000"/>
                </a:cubicBezTo>
                <a:cubicBezTo>
                  <a:pt x="55300" y="105000"/>
                  <a:pt x="51490" y="100683"/>
                  <a:pt x="51490" y="95357"/>
                </a:cubicBezTo>
                <a:cubicBezTo>
                  <a:pt x="51490" y="90032"/>
                  <a:pt x="55300" y="85714"/>
                  <a:pt x="60000" y="85714"/>
                </a:cubicBezTo>
                <a:close/>
              </a:path>
              <a:path w="120000" h="120000" fill="none" extrusionOk="0">
                <a:moveTo>
                  <a:pt x="37306" y="40714"/>
                </a:moveTo>
                <a:cubicBezTo>
                  <a:pt x="37306" y="26513"/>
                  <a:pt x="47466" y="15000"/>
                  <a:pt x="60000" y="15000"/>
                </a:cubicBezTo>
                <a:cubicBezTo>
                  <a:pt x="72534" y="15000"/>
                  <a:pt x="82694" y="26513"/>
                  <a:pt x="82694" y="40714"/>
                </a:cubicBezTo>
                <a:lnTo>
                  <a:pt x="82694" y="40714"/>
                </a:lnTo>
                <a:cubicBezTo>
                  <a:pt x="82694" y="51365"/>
                  <a:pt x="77614" y="60000"/>
                  <a:pt x="71347" y="60000"/>
                </a:cubicBezTo>
                <a:cubicBezTo>
                  <a:pt x="68214" y="60000"/>
                  <a:pt x="65674" y="64317"/>
                  <a:pt x="65674" y="69643"/>
                </a:cubicBezTo>
                <a:lnTo>
                  <a:pt x="65674" y="82500"/>
                </a:lnTo>
                <a:lnTo>
                  <a:pt x="54326" y="82500"/>
                </a:lnTo>
                <a:lnTo>
                  <a:pt x="54326" y="69643"/>
                </a:lnTo>
                <a:cubicBezTo>
                  <a:pt x="54326" y="58992"/>
                  <a:pt x="59407" y="50357"/>
                  <a:pt x="65674" y="50357"/>
                </a:cubicBezTo>
                <a:cubicBezTo>
                  <a:pt x="68807" y="50357"/>
                  <a:pt x="71347" y="46040"/>
                  <a:pt x="71347" y="40714"/>
                </a:cubicBezTo>
                <a:cubicBezTo>
                  <a:pt x="71347" y="33613"/>
                  <a:pt x="66267" y="27857"/>
                  <a:pt x="60000" y="27857"/>
                </a:cubicBezTo>
                <a:cubicBezTo>
                  <a:pt x="53733" y="27857"/>
                  <a:pt x="48653" y="33613"/>
                  <a:pt x="48653" y="40714"/>
                </a:cubicBezTo>
                <a:close/>
                <a:moveTo>
                  <a:pt x="60000" y="85714"/>
                </a:moveTo>
                <a:cubicBezTo>
                  <a:pt x="64700" y="85714"/>
                  <a:pt x="68510" y="90032"/>
                  <a:pt x="68510" y="95357"/>
                </a:cubicBezTo>
                <a:cubicBezTo>
                  <a:pt x="68510" y="100683"/>
                  <a:pt x="64700" y="105000"/>
                  <a:pt x="60000" y="105000"/>
                </a:cubicBezTo>
                <a:cubicBezTo>
                  <a:pt x="55300" y="105000"/>
                  <a:pt x="51490" y="100683"/>
                  <a:pt x="51490" y="95357"/>
                </a:cubicBezTo>
                <a:cubicBezTo>
                  <a:pt x="51490" y="90032"/>
                  <a:pt x="55300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8200" y="11041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20" b="1" dirty="0" smtClean="0">
                <a:solidFill>
                  <a:srgbClr val="1E4E79"/>
                </a:solidFill>
              </a:rPr>
              <a:t>comprar</a:t>
            </a:r>
            <a:r>
              <a:rPr lang="en-GB" sz="8640" b="1" dirty="0">
                <a:solidFill>
                  <a:srgbClr val="1E4E79"/>
                </a:solidFill>
              </a:rPr>
              <a:t/>
            </a:r>
            <a:br>
              <a:rPr lang="en-GB" sz="8640" b="1" dirty="0">
                <a:solidFill>
                  <a:srgbClr val="1E4E79"/>
                </a:solidFill>
              </a:rPr>
            </a:br>
            <a:endParaRPr sz="3959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3166441" y="2275318"/>
            <a:ext cx="588154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buy | buying]</a:t>
            </a:r>
            <a:endParaRPr dirty="0"/>
          </a:p>
        </p:txBody>
      </p:sp>
      <p:sp>
        <p:nvSpPr>
          <p:cNvPr id="69" name="Google Shape;69;p14" descr="question mark action button"/>
          <p:cNvSpPr/>
          <p:nvPr/>
        </p:nvSpPr>
        <p:spPr>
          <a:xfrm>
            <a:off x="2495652" y="5086441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EC1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9742" y="3366074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1500"/>
              <a:buFont typeface="Arial"/>
              <a:buNone/>
            </a:pPr>
            <a:r>
              <a:rPr lang="en-GB" sz="11500" b="1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</a:t>
            </a:r>
            <a:endParaRPr dirty="0"/>
          </a:p>
        </p:txBody>
      </p:sp>
      <p:sp>
        <p:nvSpPr>
          <p:cNvPr id="71" name="Google Shape;71;p14"/>
          <p:cNvSpPr txBox="1"/>
          <p:nvPr/>
        </p:nvSpPr>
        <p:spPr>
          <a:xfrm>
            <a:off x="3166441" y="5212452"/>
            <a:ext cx="5998601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buys | s/he buys]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2309" r="33045"/>
          <a:stretch/>
        </p:blipFill>
        <p:spPr>
          <a:xfrm>
            <a:off x="10218059" y="89630"/>
            <a:ext cx="1669142" cy="2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00" b="1" dirty="0" smtClean="0">
                <a:solidFill>
                  <a:srgbClr val="1E4E79"/>
                </a:solidFill>
              </a:rPr>
              <a:t>compra</a:t>
            </a:r>
            <a:endParaRPr sz="1150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0" y="2357311"/>
            <a:ext cx="1205564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[buys 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buys]</a:t>
            </a:r>
            <a:endParaRPr dirty="0"/>
          </a:p>
        </p:txBody>
      </p:sp>
      <p:sp>
        <p:nvSpPr>
          <p:cNvPr id="79" name="Google Shape;79;p15"/>
          <p:cNvSpPr txBox="1"/>
          <p:nvPr/>
        </p:nvSpPr>
        <p:spPr>
          <a:xfrm>
            <a:off x="1538514" y="3997075"/>
            <a:ext cx="9579311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Arial"/>
              <a:buNone/>
            </a:pPr>
            <a:r>
              <a:rPr lang="en-GB" sz="60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r>
              <a:rPr lang="en-GB" sz="6000" b="1" i="0" u="none" strike="noStrike" cap="none" dirty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</a:t>
            </a:r>
            <a:r>
              <a:rPr lang="en-GB" sz="6000" b="1" i="0" u="none" strike="noStrike" cap="none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revista. </a:t>
            </a:r>
            <a:endParaRPr sz="60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031356" y="4951326"/>
            <a:ext cx="6725652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2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Sarah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buys</a:t>
            </a:r>
            <a:r>
              <a:rPr lang="en-GB" sz="3200" b="1" i="0" u="none" strike="noStrike" cap="none" dirty="0" smtClean="0">
                <a:solidFill>
                  <a:srgbClr val="EEC1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magazine.]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2309" r="33045"/>
          <a:stretch/>
        </p:blipFill>
        <p:spPr>
          <a:xfrm>
            <a:off x="10218059" y="89630"/>
            <a:ext cx="1669142" cy="2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38200" y="11075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20" b="1" dirty="0" smtClean="0">
                <a:solidFill>
                  <a:srgbClr val="1E4E79"/>
                </a:solidFill>
              </a:rPr>
              <a:t>comprar</a:t>
            </a:r>
            <a:r>
              <a:rPr lang="en-GB" sz="8640" b="1" dirty="0">
                <a:solidFill>
                  <a:srgbClr val="1E4E79"/>
                </a:solidFill>
              </a:rPr>
              <a:t/>
            </a:r>
            <a:br>
              <a:rPr lang="en-GB" sz="8640" b="1" dirty="0">
                <a:solidFill>
                  <a:srgbClr val="1E4E79"/>
                </a:solidFill>
              </a:rPr>
            </a:br>
            <a:endParaRPr sz="3959" dirty="0"/>
          </a:p>
        </p:txBody>
      </p:sp>
      <p:sp>
        <p:nvSpPr>
          <p:cNvPr id="87" name="Google Shape;87;p16"/>
          <p:cNvSpPr txBox="1"/>
          <p:nvPr/>
        </p:nvSpPr>
        <p:spPr>
          <a:xfrm>
            <a:off x="0" y="2358104"/>
            <a:ext cx="12192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 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buying]</a:t>
            </a:r>
            <a:endParaRPr dirty="0"/>
          </a:p>
        </p:txBody>
      </p:sp>
      <p:sp>
        <p:nvSpPr>
          <p:cNvPr id="88" name="Google Shape;88;p16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Arial"/>
              <a:buNone/>
            </a:pP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normal </a:t>
            </a: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comprar </a:t>
            </a:r>
            <a:r>
              <a:rPr lang="en-GB" sz="6000" b="0" i="0" u="none" strike="noStrike" cap="none" dirty="0" smtClean="0">
                <a:solidFill>
                  <a:srgbClr val="37598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revista</a:t>
            </a: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60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2859314" y="5053048"/>
            <a:ext cx="6517555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[It’s normal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magazine.]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2309" r="33045"/>
          <a:stretch/>
        </p:blipFill>
        <p:spPr>
          <a:xfrm>
            <a:off x="10218059" y="89630"/>
            <a:ext cx="1669142" cy="2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 descr="question mark action button"/>
          <p:cNvSpPr/>
          <p:nvPr/>
        </p:nvSpPr>
        <p:spPr>
          <a:xfrm>
            <a:off x="2495652" y="2222061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38200" y="8269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00" b="1" dirty="0" smtClean="0">
                <a:solidFill>
                  <a:srgbClr val="1E4E79"/>
                </a:solidFill>
              </a:rPr>
              <a:t>compra</a:t>
            </a:r>
            <a:endParaRPr sz="11500" dirty="0"/>
          </a:p>
        </p:txBody>
      </p:sp>
      <p:sp>
        <p:nvSpPr>
          <p:cNvPr id="97" name="Google Shape;97;p17"/>
          <p:cNvSpPr txBox="1"/>
          <p:nvPr/>
        </p:nvSpPr>
        <p:spPr>
          <a:xfrm>
            <a:off x="3198360" y="2292129"/>
            <a:ext cx="579527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buys | s/he buys]</a:t>
            </a:r>
            <a:endParaRPr dirty="0"/>
          </a:p>
        </p:txBody>
      </p:sp>
      <p:sp>
        <p:nvSpPr>
          <p:cNvPr id="98" name="Google Shape;98;p17" descr="question mark action button"/>
          <p:cNvSpPr/>
          <p:nvPr/>
        </p:nvSpPr>
        <p:spPr>
          <a:xfrm>
            <a:off x="2495652" y="5103310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364343" y="4019228"/>
            <a:ext cx="9989457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Arial"/>
              <a:buNone/>
            </a:pPr>
            <a:r>
              <a:rPr lang="en-GB" sz="60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 </a:t>
            </a: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 una revista. </a:t>
            </a:r>
            <a:endParaRPr sz="6000" b="0" i="0" u="none" strike="noStrike" cap="none" dirty="0">
              <a:solidFill>
                <a:srgbClr val="EA5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59565" y="4003812"/>
            <a:ext cx="37830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</a:t>
            </a:r>
            <a:endParaRPr sz="6000" b="0" i="0" u="none" strike="noStrike" cap="none" dirty="0">
              <a:solidFill>
                <a:srgbClr val="C55A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163803" y="5019475"/>
            <a:ext cx="6502645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[Sarah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buys</a:t>
            </a:r>
            <a:r>
              <a:rPr lang="en-GB" sz="3200" b="1" i="0" u="none" strike="noStrike" cap="none" dirty="0" smtClean="0">
                <a:solidFill>
                  <a:srgbClr val="EEC1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magazine.]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2309" r="33045"/>
          <a:stretch/>
        </p:blipFill>
        <p:spPr>
          <a:xfrm>
            <a:off x="10218059" y="89630"/>
            <a:ext cx="1669142" cy="2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 descr="question mark action button"/>
          <p:cNvSpPr/>
          <p:nvPr/>
        </p:nvSpPr>
        <p:spPr>
          <a:xfrm>
            <a:off x="2495652" y="2222061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880310" y="828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00" b="1" dirty="0" smtClean="0">
                <a:solidFill>
                  <a:srgbClr val="1E4E79"/>
                </a:solidFill>
              </a:rPr>
              <a:t>comprar</a:t>
            </a:r>
            <a:endParaRPr sz="11500" dirty="0"/>
          </a:p>
        </p:txBody>
      </p:sp>
      <p:sp>
        <p:nvSpPr>
          <p:cNvPr id="109" name="Google Shape;109;p18"/>
          <p:cNvSpPr txBox="1"/>
          <p:nvPr/>
        </p:nvSpPr>
        <p:spPr>
          <a:xfrm>
            <a:off x="3257723" y="2246297"/>
            <a:ext cx="576077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buy | buying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dirty="0"/>
          </a:p>
        </p:txBody>
      </p:sp>
      <p:sp>
        <p:nvSpPr>
          <p:cNvPr id="110" name="Google Shape;110;p18" descr="question mark action button"/>
          <p:cNvSpPr/>
          <p:nvPr/>
        </p:nvSpPr>
        <p:spPr>
          <a:xfrm>
            <a:off x="2495652" y="5053048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29389" y="4037383"/>
            <a:ext cx="11662612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5400"/>
              <a:buFont typeface="Arial"/>
              <a:buNone/>
            </a:pPr>
            <a:r>
              <a:rPr lang="en-GB" sz="54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normal _________ una revista.</a:t>
            </a:r>
            <a:endParaRPr dirty="0"/>
          </a:p>
        </p:txBody>
      </p:sp>
      <p:sp>
        <p:nvSpPr>
          <p:cNvPr id="112" name="Google Shape;112;p18"/>
          <p:cNvSpPr/>
          <p:nvPr/>
        </p:nvSpPr>
        <p:spPr>
          <a:xfrm>
            <a:off x="4351685" y="3981573"/>
            <a:ext cx="35728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comprar</a:t>
            </a:r>
            <a:endParaRPr sz="6000" b="0" i="0" u="none" strike="noStrike" cap="none" dirty="0">
              <a:solidFill>
                <a:srgbClr val="C55A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038170" y="5006330"/>
            <a:ext cx="7343224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[It’s normal </a:t>
            </a:r>
            <a:r>
              <a:rPr lang="en-GB" sz="3200" b="1" dirty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dirty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buy</a:t>
            </a: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magazine.]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8" t="2309" r="33045"/>
          <a:stretch/>
        </p:blipFill>
        <p:spPr>
          <a:xfrm>
            <a:off x="10218059" y="89630"/>
            <a:ext cx="1669142" cy="2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arrive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9857 0.24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well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08373 0.24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823 0.67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848" y="-73761"/>
            <a:ext cx="3564693" cy="826135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¿</a:t>
            </a:r>
            <a:r>
              <a:rPr lang="en-GB" sz="4800" b="1" dirty="0" err="1" smtClean="0">
                <a:solidFill>
                  <a:srgbClr val="002060"/>
                </a:solidFill>
              </a:rPr>
              <a:t>Qué</a:t>
            </a:r>
            <a:r>
              <a:rPr lang="en-GB" sz="4800" b="1" dirty="0" smtClean="0">
                <a:solidFill>
                  <a:srgbClr val="002060"/>
                </a:solidFill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</a:rPr>
              <a:t>es</a:t>
            </a:r>
            <a:r>
              <a:rPr lang="en-GB" sz="4800" b="1" dirty="0" smtClean="0">
                <a:solidFill>
                  <a:srgbClr val="002060"/>
                </a:solidFill>
              </a:rPr>
              <a:t>?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man reading New Scientist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" y="1904557"/>
            <a:ext cx="3130730" cy="2088197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5722" y="898854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6414" y="898854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2"/>
          <a:stretch/>
        </p:blipFill>
        <p:spPr>
          <a:xfrm>
            <a:off x="0" y="4023637"/>
            <a:ext cx="3168795" cy="2369667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476987" y="4331279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6091" y="4352174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17" name="Oval 16"/>
          <p:cNvSpPr/>
          <p:nvPr/>
        </p:nvSpPr>
        <p:spPr>
          <a:xfrm>
            <a:off x="3316984" y="4177687"/>
            <a:ext cx="1109107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62" y="3758197"/>
            <a:ext cx="3604477" cy="240430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318082" y="5264374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0294" y="5280456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21" name="Oval 20"/>
          <p:cNvSpPr/>
          <p:nvPr/>
        </p:nvSpPr>
        <p:spPr>
          <a:xfrm>
            <a:off x="5973195" y="5126735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0379" y="641094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  <a:endParaRPr kumimoji="0" lang="es-CO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140454" y="694437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7542" y="5192975"/>
            <a:ext cx="225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libro</a:t>
            </a:r>
            <a:endParaRPr kumimoji="0" lang="es-CO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53566" y="4962698"/>
            <a:ext cx="344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barco</a:t>
            </a:r>
            <a:endParaRPr kumimoji="0" lang="es-CO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656439" y="108621"/>
            <a:ext cx="2260600" cy="46136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5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 animBg="1"/>
      <p:bldP spid="19" grpId="0"/>
      <p:bldP spid="20" grpId="0"/>
      <p:bldP spid="21" grpId="0" animBg="1"/>
      <p:bldP spid="24" grpId="0"/>
      <p:bldP spid="27" grpId="0" animBg="1"/>
      <p:bldP spid="28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listen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5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 0.45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speak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4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-0.12721 0.67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early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2721 0.45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music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51693 0.45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buy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2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8516 0.45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51693 0.24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friend (female)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155 0.67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12721 0.24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71252" y="252557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bailar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142" y="1723803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1466" y="252557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hablar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142" y="252557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¿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quién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1465" y="1723803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temprano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252" y="1723803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2462" y="252557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una amiga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2460" y="1723803"/>
            <a:ext cx="236827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música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2460" y="3195049"/>
            <a:ext cx="23682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tarde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252" y="3195049"/>
            <a:ext cx="2319378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llegar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1142" y="3195049"/>
            <a:ext cx="2319812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11464" y="3195049"/>
            <a:ext cx="2501519" cy="1266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0941" y="4859726"/>
            <a:ext cx="2501519" cy="1266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 dance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9857 0.67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120320" y="2784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tarde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266822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buy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66822" y="3202503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G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66822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female friend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66822" y="489096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J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29022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with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29022" y="319551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H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9022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late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29022" y="489096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K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991222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speak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991222" y="489096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L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91222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who?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91222" y="319551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I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86600" y="11430"/>
            <a:ext cx="420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palabras en español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48934" y="5844560"/>
            <a:ext cx="386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palabras en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inglés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20320" y="36096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A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0320" y="172329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quién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7285" y="1707748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D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482520" y="2784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hablar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82520" y="36096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B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482520" y="172329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comprar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476002" y="1723291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E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44720" y="172329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52978" y="1715755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F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844720" y="27841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amiga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44720" y="20856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C</a:t>
            </a:r>
            <a:endParaRPr lang="en-GB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82" grpId="0" animBg="1"/>
      <p:bldP spid="82" grpId="1" animBg="1"/>
      <p:bldP spid="84" grpId="0" animBg="1"/>
      <p:bldP spid="84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>
          <a:xfrm>
            <a:off x="143277" y="2836666"/>
            <a:ext cx="2466573" cy="3145194"/>
          </a:xfrm>
          <a:prstGeom prst="rect">
            <a:avLst/>
          </a:prstGeom>
          <a:ln w="31750">
            <a:solidFill>
              <a:schemeClr val="accent2"/>
            </a:solidFill>
          </a:ln>
        </p:spPr>
      </p:pic>
      <p:pic>
        <p:nvPicPr>
          <p:cNvPr id="5" name="Picture 2" descr="grayscale photography of two boys hugging while laugh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41" y="2818633"/>
            <a:ext cx="3559827" cy="236728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9830" y="5379904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4957" y="5101534"/>
            <a:ext cx="344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  <a:endParaRPr kumimoji="0" lang="es-CO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0295" y="5347755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2204" y="5118472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2767" y="3740149"/>
            <a:ext cx="344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gato</a:t>
            </a:r>
            <a:endParaRPr kumimoji="0" lang="es-CO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491" y="5118472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12" name="Oval 11"/>
          <p:cNvSpPr/>
          <p:nvPr/>
        </p:nvSpPr>
        <p:spPr>
          <a:xfrm>
            <a:off x="2711402" y="494047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08561" y="5229136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8" r="4245" b="20833"/>
          <a:stretch/>
        </p:blipFill>
        <p:spPr>
          <a:xfrm>
            <a:off x="3028950" y="1101732"/>
            <a:ext cx="3352800" cy="2376985"/>
          </a:xfrm>
          <a:prstGeom prst="rect">
            <a:avLst/>
          </a:prstGeom>
          <a:ln w="31750">
            <a:solidFill>
              <a:schemeClr val="accent2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563673" y="1398360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1070" y="1125630"/>
            <a:ext cx="344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casa</a:t>
            </a:r>
            <a:endParaRPr kumimoji="0" lang="es-CO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6767" y="1420697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19" name="Oval 18"/>
          <p:cNvSpPr/>
          <p:nvPr/>
        </p:nvSpPr>
        <p:spPr>
          <a:xfrm>
            <a:off x="7396773" y="122749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31400" y="17602"/>
            <a:ext cx="2260600" cy="461369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190848" y="-73761"/>
            <a:ext cx="3564693" cy="826135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¿</a:t>
            </a:r>
            <a:r>
              <a:rPr lang="en-GB" sz="4800" b="1" dirty="0" err="1" smtClean="0">
                <a:solidFill>
                  <a:srgbClr val="002060"/>
                </a:solidFill>
              </a:rPr>
              <a:t>Qué</a:t>
            </a:r>
            <a:r>
              <a:rPr lang="en-GB" sz="4800" b="1" dirty="0" smtClean="0">
                <a:solidFill>
                  <a:srgbClr val="002060"/>
                </a:solidFill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</a:rPr>
              <a:t>es</a:t>
            </a:r>
            <a:r>
              <a:rPr lang="en-GB" sz="4800" b="1" dirty="0" smtClean="0">
                <a:solidFill>
                  <a:srgbClr val="002060"/>
                </a:solidFill>
              </a:rPr>
              <a:t>?</a:t>
            </a:r>
            <a:endParaRPr lang="en-GB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6" grpId="0"/>
      <p:bldP spid="17" grpId="0"/>
      <p:bldP spid="1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5254790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music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54790" y="3204451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R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4790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arrive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4790" y="4870003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U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16990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well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616990" y="3204451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S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16990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dance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616990" y="489096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979190" y="489096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listen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979190" y="489096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979190" y="3195518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early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79190" y="3195518"/>
            <a:ext cx="2152650" cy="14325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T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0160" y="3987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llegar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0160" y="39873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0160" y="173532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música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160" y="1728348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422360" y="3987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bailar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22360" y="53843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22360" y="173532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escuchar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422360" y="1735323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P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84560" y="173532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temprano</a:t>
            </a:r>
            <a:endParaRPr lang="en-GB" sz="3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84560" y="1735323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latin typeface="Century Gothic" panose="020B0502020202020204" pitchFamily="34" charset="0"/>
              </a:rPr>
              <a:t>Q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784560" y="39873"/>
            <a:ext cx="2152650" cy="1432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bien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94085" y="32898"/>
            <a:ext cx="2152650" cy="14325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Century Gothic" panose="020B0502020202020204" pitchFamily="34" charset="0"/>
              </a:rPr>
              <a:t>Ñ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11430"/>
            <a:ext cx="420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palabras en español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8934" y="5844560"/>
            <a:ext cx="386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palabras en </a:t>
            </a:r>
            <a:r>
              <a:rPr lang="en-GB" sz="28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inglés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82" grpId="0" animBg="1"/>
      <p:bldP spid="82" grpId="1" animBg="1"/>
      <p:bldP spid="84" grpId="0" animBg="1"/>
      <p:bldP spid="84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4"/>
            <a:ext cx="3119718" cy="8671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1365" y="363547"/>
            <a:ext cx="2205318" cy="5487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Vocabulario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3144405" y="485245"/>
          <a:ext cx="5517818" cy="56223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Word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English meaning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¿quién?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who?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hablar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speak, speaking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comprar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buy, buying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bailar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dance, dancing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rgbClr val="02456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llegar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arrive,</a:t>
                      </a:r>
                      <a:r>
                        <a:rPr lang="en-GB" sz="2000" baseline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arriving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2456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en-GB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2456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escuchar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 listen, listening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153055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2456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GB" sz="2000" b="1" dirty="0">
                        <a:solidFill>
                          <a:srgbClr val="02456F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una amiga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 friend</a:t>
                      </a:r>
                      <a:r>
                        <a:rPr lang="en-GB" sz="2000" baseline="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(female)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36820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GB" sz="2000" b="1" dirty="0">
                        <a:solidFill>
                          <a:srgbClr val="02456F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música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music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365843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en-GB" sz="2000" b="1" dirty="0">
                        <a:solidFill>
                          <a:srgbClr val="02456F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tarde 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late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373820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 b="1" dirty="0">
                        <a:solidFill>
                          <a:srgbClr val="02456F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temprano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early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7875093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bien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well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330467"/>
                  </a:ext>
                </a:extLst>
              </a:tr>
              <a:tr h="432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2456F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en-GB" sz="2000" b="1" dirty="0">
                        <a:solidFill>
                          <a:srgbClr val="02456F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115076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with</a:t>
                      </a:r>
                      <a:endParaRPr lang="en-GB" sz="2000" dirty="0">
                        <a:solidFill>
                          <a:srgbClr val="115076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9254573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9358489" y="5518555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9512083" y="1362298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509717" y="1362296"/>
            <a:ext cx="503528" cy="4156259"/>
          </a:xfrm>
          <a:prstGeom prst="rect">
            <a:avLst/>
          </a:prstGeom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6" name="Line 4"/>
          <p:cNvSpPr>
            <a:spLocks noChangeShapeType="1"/>
          </p:cNvSpPr>
          <p:nvPr/>
        </p:nvSpPr>
        <p:spPr bwMode="auto">
          <a:xfrm>
            <a:off x="10195456" y="1350870"/>
            <a:ext cx="0" cy="4156259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10220144" y="1350870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Line 9"/>
          <p:cNvSpPr>
            <a:spLocks noChangeShapeType="1"/>
          </p:cNvSpPr>
          <p:nvPr/>
        </p:nvSpPr>
        <p:spPr bwMode="auto">
          <a:xfrm>
            <a:off x="10195456" y="5507129"/>
            <a:ext cx="21679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9" name="Text Box 12"/>
          <p:cNvSpPr txBox="1">
            <a:spLocks noChangeArrowheads="1"/>
          </p:cNvSpPr>
          <p:nvPr/>
        </p:nvSpPr>
        <p:spPr bwMode="auto">
          <a:xfrm>
            <a:off x="10436935" y="1193019"/>
            <a:ext cx="431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60</a:t>
            </a:r>
          </a:p>
        </p:txBody>
      </p:sp>
      <p:sp>
        <p:nvSpPr>
          <p:cNvPr id="120" name="Text Box 14"/>
          <p:cNvSpPr txBox="1">
            <a:spLocks noChangeArrowheads="1"/>
          </p:cNvSpPr>
          <p:nvPr/>
        </p:nvSpPr>
        <p:spPr bwMode="auto">
          <a:xfrm>
            <a:off x="10412247" y="5326601"/>
            <a:ext cx="73417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9358489" y="5518555"/>
            <a:ext cx="745068" cy="76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48819" y="5737549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INICIO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58774" y="981429"/>
            <a:ext cx="2043862" cy="5066244"/>
            <a:chOff x="3758774" y="981429"/>
            <a:chExt cx="2043862" cy="5066244"/>
          </a:xfrm>
        </p:grpSpPr>
        <p:grpSp>
          <p:nvGrpSpPr>
            <p:cNvPr id="43" name="Group 42"/>
            <p:cNvGrpSpPr/>
            <p:nvPr/>
          </p:nvGrpSpPr>
          <p:grpSpPr>
            <a:xfrm>
              <a:off x="3758774" y="981429"/>
              <a:ext cx="2006648" cy="4227605"/>
              <a:chOff x="2634335" y="1842309"/>
              <a:chExt cx="2006648" cy="4227605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634335" y="1842309"/>
                <a:ext cx="2006647" cy="337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634336" y="2278847"/>
                <a:ext cx="2006647" cy="349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34336" y="2697126"/>
                <a:ext cx="2006647" cy="341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634336" y="3158394"/>
                <a:ext cx="2006647" cy="3077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34336" y="3574870"/>
                <a:ext cx="2006647" cy="3390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634336" y="3983084"/>
                <a:ext cx="2006647" cy="355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34336" y="4422814"/>
                <a:ext cx="2006647" cy="357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634335" y="4857372"/>
                <a:ext cx="2006647" cy="362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34336" y="5288951"/>
                <a:ext cx="2006647" cy="3561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34335" y="5738426"/>
                <a:ext cx="2006647" cy="33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3795989" y="5276484"/>
              <a:ext cx="2006647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58774" y="5716185"/>
              <a:ext cx="2006647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91921" y="956780"/>
            <a:ext cx="2422724" cy="5066244"/>
            <a:chOff x="3758774" y="981429"/>
            <a:chExt cx="2043862" cy="506624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8774" y="981429"/>
              <a:ext cx="2006648" cy="4227605"/>
              <a:chOff x="2634335" y="1842309"/>
              <a:chExt cx="2006648" cy="422760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2634335" y="1842309"/>
                <a:ext cx="2006647" cy="3373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4336" y="2278847"/>
                <a:ext cx="2006647" cy="349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634336" y="2697126"/>
                <a:ext cx="2006647" cy="341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634336" y="3158394"/>
                <a:ext cx="2006647" cy="3077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34336" y="3574870"/>
                <a:ext cx="2006647" cy="3390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634336" y="3983084"/>
                <a:ext cx="2006647" cy="355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634336" y="4422814"/>
                <a:ext cx="2006647" cy="357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634335" y="4857372"/>
                <a:ext cx="2006647" cy="362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634336" y="5288951"/>
                <a:ext cx="2006647" cy="3561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634335" y="5738426"/>
                <a:ext cx="2006647" cy="33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3795989" y="5276484"/>
              <a:ext cx="2006647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58774" y="5716185"/>
              <a:ext cx="2006647" cy="33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6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9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8199" y="10514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20" b="1" dirty="0" smtClean="0">
                <a:solidFill>
                  <a:srgbClr val="1E4E79"/>
                </a:solidFill>
              </a:rPr>
              <a:t>llegar</a:t>
            </a:r>
            <a:r>
              <a:rPr lang="en-GB" sz="10350" b="1" dirty="0">
                <a:solidFill>
                  <a:srgbClr val="1E4E79"/>
                </a:solidFill>
              </a:rPr>
              <a:t/>
            </a:r>
            <a:br>
              <a:rPr lang="en-GB" sz="10350" b="1" dirty="0">
                <a:solidFill>
                  <a:srgbClr val="1E4E79"/>
                </a:solidFill>
              </a:rPr>
            </a:br>
            <a:endParaRPr sz="3959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" y="2377002"/>
            <a:ext cx="1219199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 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arriving]</a:t>
            </a: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-67733" y="3336274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1500"/>
              <a:buFont typeface="Arial"/>
              <a:buNone/>
            </a:pPr>
            <a:r>
              <a:rPr lang="en-GB" sz="11500" b="1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</a:t>
            </a: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-67732" y="5198322"/>
            <a:ext cx="1219199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[arrives 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arrives]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10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 descr="question mark action button"/>
          <p:cNvSpPr/>
          <p:nvPr/>
        </p:nvSpPr>
        <p:spPr>
          <a:xfrm>
            <a:off x="2495652" y="2222061"/>
            <a:ext cx="542518" cy="47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06" y="40714"/>
                </a:moveTo>
                <a:cubicBezTo>
                  <a:pt x="37306" y="26513"/>
                  <a:pt x="47466" y="15000"/>
                  <a:pt x="60000" y="15000"/>
                </a:cubicBezTo>
                <a:cubicBezTo>
                  <a:pt x="72534" y="15000"/>
                  <a:pt x="82694" y="26513"/>
                  <a:pt x="82694" y="40714"/>
                </a:cubicBezTo>
                <a:lnTo>
                  <a:pt x="82694" y="40714"/>
                </a:lnTo>
                <a:cubicBezTo>
                  <a:pt x="82694" y="51365"/>
                  <a:pt x="77614" y="60000"/>
                  <a:pt x="71347" y="60000"/>
                </a:cubicBezTo>
                <a:cubicBezTo>
                  <a:pt x="68214" y="60000"/>
                  <a:pt x="65674" y="64317"/>
                  <a:pt x="65674" y="69643"/>
                </a:cubicBezTo>
                <a:lnTo>
                  <a:pt x="65674" y="82500"/>
                </a:lnTo>
                <a:lnTo>
                  <a:pt x="54326" y="82500"/>
                </a:lnTo>
                <a:lnTo>
                  <a:pt x="54326" y="69643"/>
                </a:lnTo>
                <a:cubicBezTo>
                  <a:pt x="54326" y="58992"/>
                  <a:pt x="59407" y="50357"/>
                  <a:pt x="65674" y="50357"/>
                </a:cubicBezTo>
                <a:cubicBezTo>
                  <a:pt x="68807" y="50357"/>
                  <a:pt x="71347" y="46040"/>
                  <a:pt x="71347" y="40714"/>
                </a:cubicBezTo>
                <a:cubicBezTo>
                  <a:pt x="71347" y="33613"/>
                  <a:pt x="66267" y="27857"/>
                  <a:pt x="60000" y="27857"/>
                </a:cubicBezTo>
                <a:cubicBezTo>
                  <a:pt x="53733" y="27857"/>
                  <a:pt x="48653" y="33613"/>
                  <a:pt x="48653" y="40714"/>
                </a:cubicBezTo>
                <a:close/>
                <a:moveTo>
                  <a:pt x="60000" y="85714"/>
                </a:moveTo>
                <a:cubicBezTo>
                  <a:pt x="64700" y="85714"/>
                  <a:pt x="68510" y="90032"/>
                  <a:pt x="68510" y="95357"/>
                </a:cubicBezTo>
                <a:cubicBezTo>
                  <a:pt x="68510" y="100683"/>
                  <a:pt x="64700" y="105000"/>
                  <a:pt x="60000" y="105000"/>
                </a:cubicBezTo>
                <a:cubicBezTo>
                  <a:pt x="55300" y="105000"/>
                  <a:pt x="51490" y="100683"/>
                  <a:pt x="51490" y="95357"/>
                </a:cubicBezTo>
                <a:cubicBezTo>
                  <a:pt x="51490" y="90032"/>
                  <a:pt x="55300" y="85714"/>
                  <a:pt x="60000" y="85714"/>
                </a:cubicBezTo>
                <a:close/>
              </a:path>
              <a:path w="120000" h="120000" fill="darken" extrusionOk="0">
                <a:moveTo>
                  <a:pt x="37306" y="40714"/>
                </a:moveTo>
                <a:cubicBezTo>
                  <a:pt x="37306" y="26513"/>
                  <a:pt x="47466" y="15000"/>
                  <a:pt x="60000" y="15000"/>
                </a:cubicBezTo>
                <a:cubicBezTo>
                  <a:pt x="72534" y="15000"/>
                  <a:pt x="82694" y="26513"/>
                  <a:pt x="82694" y="40714"/>
                </a:cubicBezTo>
                <a:lnTo>
                  <a:pt x="82694" y="40714"/>
                </a:lnTo>
                <a:cubicBezTo>
                  <a:pt x="82694" y="51365"/>
                  <a:pt x="77614" y="60000"/>
                  <a:pt x="71347" y="60000"/>
                </a:cubicBezTo>
                <a:cubicBezTo>
                  <a:pt x="68214" y="60000"/>
                  <a:pt x="65674" y="64317"/>
                  <a:pt x="65674" y="69643"/>
                </a:cubicBezTo>
                <a:lnTo>
                  <a:pt x="65674" y="82500"/>
                </a:lnTo>
                <a:lnTo>
                  <a:pt x="54326" y="82500"/>
                </a:lnTo>
                <a:lnTo>
                  <a:pt x="54326" y="69643"/>
                </a:lnTo>
                <a:cubicBezTo>
                  <a:pt x="54326" y="58992"/>
                  <a:pt x="59407" y="50357"/>
                  <a:pt x="65674" y="50357"/>
                </a:cubicBezTo>
                <a:cubicBezTo>
                  <a:pt x="68807" y="50357"/>
                  <a:pt x="71347" y="46040"/>
                  <a:pt x="71347" y="40714"/>
                </a:cubicBezTo>
                <a:cubicBezTo>
                  <a:pt x="71347" y="33613"/>
                  <a:pt x="66267" y="27857"/>
                  <a:pt x="60000" y="27857"/>
                </a:cubicBezTo>
                <a:cubicBezTo>
                  <a:pt x="53733" y="27857"/>
                  <a:pt x="48653" y="33613"/>
                  <a:pt x="48653" y="40714"/>
                </a:cubicBezTo>
                <a:close/>
                <a:moveTo>
                  <a:pt x="60000" y="85714"/>
                </a:moveTo>
                <a:cubicBezTo>
                  <a:pt x="64700" y="85714"/>
                  <a:pt x="68510" y="90032"/>
                  <a:pt x="68510" y="95357"/>
                </a:cubicBezTo>
                <a:cubicBezTo>
                  <a:pt x="68510" y="100683"/>
                  <a:pt x="64700" y="105000"/>
                  <a:pt x="60000" y="105000"/>
                </a:cubicBezTo>
                <a:cubicBezTo>
                  <a:pt x="55300" y="105000"/>
                  <a:pt x="51490" y="100683"/>
                  <a:pt x="51490" y="95357"/>
                </a:cubicBezTo>
                <a:cubicBezTo>
                  <a:pt x="51490" y="90032"/>
                  <a:pt x="55300" y="85714"/>
                  <a:pt x="60000" y="85714"/>
                </a:cubicBezTo>
                <a:close/>
              </a:path>
              <a:path w="120000" h="120000" fill="none" extrusionOk="0">
                <a:moveTo>
                  <a:pt x="37306" y="40714"/>
                </a:moveTo>
                <a:cubicBezTo>
                  <a:pt x="37306" y="26513"/>
                  <a:pt x="47466" y="15000"/>
                  <a:pt x="60000" y="15000"/>
                </a:cubicBezTo>
                <a:cubicBezTo>
                  <a:pt x="72534" y="15000"/>
                  <a:pt x="82694" y="26513"/>
                  <a:pt x="82694" y="40714"/>
                </a:cubicBezTo>
                <a:lnTo>
                  <a:pt x="82694" y="40714"/>
                </a:lnTo>
                <a:cubicBezTo>
                  <a:pt x="82694" y="51365"/>
                  <a:pt x="77614" y="60000"/>
                  <a:pt x="71347" y="60000"/>
                </a:cubicBezTo>
                <a:cubicBezTo>
                  <a:pt x="68214" y="60000"/>
                  <a:pt x="65674" y="64317"/>
                  <a:pt x="65674" y="69643"/>
                </a:cubicBezTo>
                <a:lnTo>
                  <a:pt x="65674" y="82500"/>
                </a:lnTo>
                <a:lnTo>
                  <a:pt x="54326" y="82500"/>
                </a:lnTo>
                <a:lnTo>
                  <a:pt x="54326" y="69643"/>
                </a:lnTo>
                <a:cubicBezTo>
                  <a:pt x="54326" y="58992"/>
                  <a:pt x="59407" y="50357"/>
                  <a:pt x="65674" y="50357"/>
                </a:cubicBezTo>
                <a:cubicBezTo>
                  <a:pt x="68807" y="50357"/>
                  <a:pt x="71347" y="46040"/>
                  <a:pt x="71347" y="40714"/>
                </a:cubicBezTo>
                <a:cubicBezTo>
                  <a:pt x="71347" y="33613"/>
                  <a:pt x="66267" y="27857"/>
                  <a:pt x="60000" y="27857"/>
                </a:cubicBezTo>
                <a:cubicBezTo>
                  <a:pt x="53733" y="27857"/>
                  <a:pt x="48653" y="33613"/>
                  <a:pt x="48653" y="40714"/>
                </a:cubicBezTo>
                <a:close/>
                <a:moveTo>
                  <a:pt x="60000" y="85714"/>
                </a:moveTo>
                <a:cubicBezTo>
                  <a:pt x="64700" y="85714"/>
                  <a:pt x="68510" y="90032"/>
                  <a:pt x="68510" y="95357"/>
                </a:cubicBezTo>
                <a:cubicBezTo>
                  <a:pt x="68510" y="100683"/>
                  <a:pt x="64700" y="105000"/>
                  <a:pt x="60000" y="105000"/>
                </a:cubicBezTo>
                <a:cubicBezTo>
                  <a:pt x="55300" y="105000"/>
                  <a:pt x="51490" y="100683"/>
                  <a:pt x="51490" y="95357"/>
                </a:cubicBezTo>
                <a:cubicBezTo>
                  <a:pt x="51490" y="90032"/>
                  <a:pt x="55300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8200" y="11041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20" b="1" dirty="0" smtClean="0">
                <a:solidFill>
                  <a:srgbClr val="1E4E79"/>
                </a:solidFill>
              </a:rPr>
              <a:t>llegar</a:t>
            </a:r>
            <a:r>
              <a:rPr lang="en-GB" sz="8640" b="1" dirty="0">
                <a:solidFill>
                  <a:srgbClr val="1E4E79"/>
                </a:solidFill>
              </a:rPr>
              <a:t/>
            </a:r>
            <a:br>
              <a:rPr lang="en-GB" sz="8640" b="1" dirty="0">
                <a:solidFill>
                  <a:srgbClr val="1E4E79"/>
                </a:solidFill>
              </a:rPr>
            </a:br>
            <a:endParaRPr sz="3959"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3166441" y="2275318"/>
            <a:ext cx="588154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 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arriving]</a:t>
            </a:r>
            <a:endParaRPr dirty="0"/>
          </a:p>
        </p:txBody>
      </p:sp>
      <p:sp>
        <p:nvSpPr>
          <p:cNvPr id="69" name="Google Shape;69;p14" descr="question mark action button"/>
          <p:cNvSpPr/>
          <p:nvPr/>
        </p:nvSpPr>
        <p:spPr>
          <a:xfrm>
            <a:off x="2495652" y="5086441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EC1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9742" y="3366074"/>
            <a:ext cx="1219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1500"/>
              <a:buFont typeface="Arial"/>
              <a:buNone/>
            </a:pPr>
            <a:r>
              <a:rPr lang="en-GB" sz="11500" b="1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</a:t>
            </a:r>
            <a:endParaRPr dirty="0"/>
          </a:p>
        </p:txBody>
      </p:sp>
      <p:sp>
        <p:nvSpPr>
          <p:cNvPr id="71" name="Google Shape;71;p14"/>
          <p:cNvSpPr txBox="1"/>
          <p:nvPr/>
        </p:nvSpPr>
        <p:spPr>
          <a:xfrm>
            <a:off x="3166441" y="5212452"/>
            <a:ext cx="5998601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[arrives 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arrives]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3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838200" y="8518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00" b="1" dirty="0" smtClean="0">
                <a:solidFill>
                  <a:srgbClr val="1E4E79"/>
                </a:solidFill>
              </a:rPr>
              <a:t>llega</a:t>
            </a:r>
            <a:endParaRPr sz="1150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0" y="2357311"/>
            <a:ext cx="1205564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[arrives]</a:t>
            </a:r>
            <a:endParaRPr dirty="0"/>
          </a:p>
        </p:txBody>
      </p:sp>
      <p:sp>
        <p:nvSpPr>
          <p:cNvPr id="79" name="Google Shape;79;p15"/>
          <p:cNvSpPr txBox="1"/>
          <p:nvPr/>
        </p:nvSpPr>
        <p:spPr>
          <a:xfrm>
            <a:off x="1988936" y="3935663"/>
            <a:ext cx="9178993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Arial"/>
              <a:buNone/>
            </a:pPr>
            <a:r>
              <a:rPr lang="en-GB" sz="60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r>
              <a:rPr lang="en-GB" sz="6000" b="1" i="0" u="none" strike="noStrike" cap="none" dirty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</a:t>
            </a:r>
            <a:r>
              <a:rPr lang="en-GB" sz="6000" b="1" i="0" u="none" strike="noStrike" cap="none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temprano. </a:t>
            </a:r>
            <a:endParaRPr sz="60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031356" y="4951326"/>
            <a:ext cx="6725652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2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Sarah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arrives</a:t>
            </a:r>
            <a:r>
              <a:rPr lang="en-GB" sz="3200" b="1" i="0" u="none" strike="noStrike" cap="none" dirty="0" smtClean="0">
                <a:solidFill>
                  <a:srgbClr val="EEC1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early.]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3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38200" y="11075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20" b="1" dirty="0" smtClean="0">
                <a:solidFill>
                  <a:srgbClr val="1E4E79"/>
                </a:solidFill>
              </a:rPr>
              <a:t>llegar</a:t>
            </a:r>
            <a:r>
              <a:rPr lang="en-GB" sz="8640" b="1" dirty="0">
                <a:solidFill>
                  <a:srgbClr val="1E4E79"/>
                </a:solidFill>
              </a:rPr>
              <a:t/>
            </a:r>
            <a:br>
              <a:rPr lang="en-GB" sz="8640" b="1" dirty="0">
                <a:solidFill>
                  <a:srgbClr val="1E4E79"/>
                </a:solidFill>
              </a:rPr>
            </a:br>
            <a:endParaRPr sz="3959" dirty="0"/>
          </a:p>
        </p:txBody>
      </p:sp>
      <p:sp>
        <p:nvSpPr>
          <p:cNvPr id="87" name="Google Shape;87;p16"/>
          <p:cNvSpPr txBox="1"/>
          <p:nvPr/>
        </p:nvSpPr>
        <p:spPr>
          <a:xfrm>
            <a:off x="0" y="2358104"/>
            <a:ext cx="12192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 </a:t>
            </a: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arriving]</a:t>
            </a:r>
            <a:endParaRPr dirty="0"/>
          </a:p>
        </p:txBody>
      </p:sp>
      <p:sp>
        <p:nvSpPr>
          <p:cNvPr id="88" name="Google Shape;88;p16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Arial"/>
              <a:buNone/>
            </a:pP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importante </a:t>
            </a: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llegar </a:t>
            </a:r>
            <a:r>
              <a:rPr lang="en-GB" sz="6000" b="0" i="0" u="none" strike="noStrike" cap="none" dirty="0" smtClean="0">
                <a:solidFill>
                  <a:srgbClr val="37598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temprano</a:t>
            </a: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60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066699" y="5053048"/>
            <a:ext cx="631017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[It’s important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early.]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1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 descr="question mark action button"/>
          <p:cNvSpPr/>
          <p:nvPr/>
        </p:nvSpPr>
        <p:spPr>
          <a:xfrm>
            <a:off x="2495652" y="2222061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838200" y="8269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1500" b="1" dirty="0" smtClean="0">
                <a:solidFill>
                  <a:srgbClr val="1E4E79"/>
                </a:solidFill>
              </a:rPr>
              <a:t>llega</a:t>
            </a:r>
            <a:endParaRPr sz="11500" dirty="0"/>
          </a:p>
        </p:txBody>
      </p:sp>
      <p:sp>
        <p:nvSpPr>
          <p:cNvPr id="97" name="Google Shape;97;p17"/>
          <p:cNvSpPr txBox="1"/>
          <p:nvPr/>
        </p:nvSpPr>
        <p:spPr>
          <a:xfrm>
            <a:off x="3198360" y="2313900"/>
            <a:ext cx="579527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1E4E79"/>
              </a:buClr>
              <a:buSzPts val="3200"/>
            </a:pP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200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arrives | s/he </a:t>
            </a:r>
            <a:r>
              <a:rPr lang="en-GB" sz="32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arrives]</a:t>
            </a:r>
            <a:endParaRPr dirty="0"/>
          </a:p>
        </p:txBody>
      </p:sp>
      <p:sp>
        <p:nvSpPr>
          <p:cNvPr id="98" name="Google Shape;98;p17" descr="question mark action button"/>
          <p:cNvSpPr/>
          <p:nvPr/>
        </p:nvSpPr>
        <p:spPr>
          <a:xfrm>
            <a:off x="2495652" y="5103310"/>
            <a:ext cx="542518" cy="4780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darken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37343" y="40714"/>
                </a:moveTo>
                <a:cubicBezTo>
                  <a:pt x="37343" y="26513"/>
                  <a:pt x="47487" y="15000"/>
                  <a:pt x="60000" y="15000"/>
                </a:cubicBezTo>
                <a:cubicBezTo>
                  <a:pt x="72513" y="15000"/>
                  <a:pt x="82657" y="26513"/>
                  <a:pt x="82657" y="40714"/>
                </a:cubicBezTo>
                <a:cubicBezTo>
                  <a:pt x="82657" y="51365"/>
                  <a:pt x="77585" y="60000"/>
                  <a:pt x="71329" y="60000"/>
                </a:cubicBezTo>
                <a:cubicBezTo>
                  <a:pt x="68200" y="60000"/>
                  <a:pt x="65664" y="64317"/>
                  <a:pt x="65664" y="69643"/>
                </a:cubicBezTo>
                <a:lnTo>
                  <a:pt x="65664" y="82500"/>
                </a:lnTo>
                <a:lnTo>
                  <a:pt x="54336" y="82500"/>
                </a:lnTo>
                <a:lnTo>
                  <a:pt x="54336" y="69643"/>
                </a:lnTo>
                <a:cubicBezTo>
                  <a:pt x="54336" y="58992"/>
                  <a:pt x="59408" y="50357"/>
                  <a:pt x="65664" y="50357"/>
                </a:cubicBezTo>
                <a:cubicBezTo>
                  <a:pt x="68793" y="50357"/>
                  <a:pt x="71329" y="46040"/>
                  <a:pt x="71329" y="40714"/>
                </a:cubicBezTo>
                <a:cubicBezTo>
                  <a:pt x="71329" y="33613"/>
                  <a:pt x="66257" y="27857"/>
                  <a:pt x="60000" y="27857"/>
                </a:cubicBezTo>
                <a:cubicBezTo>
                  <a:pt x="53743" y="27857"/>
                  <a:pt x="48671" y="33613"/>
                  <a:pt x="48671" y="40714"/>
                </a:cubicBezTo>
                <a:close/>
                <a:moveTo>
                  <a:pt x="60000" y="85714"/>
                </a:moveTo>
                <a:cubicBezTo>
                  <a:pt x="64692" y="85714"/>
                  <a:pt x="68496" y="90032"/>
                  <a:pt x="68496" y="95357"/>
                </a:cubicBezTo>
                <a:cubicBezTo>
                  <a:pt x="68496" y="100683"/>
                  <a:pt x="64692" y="105000"/>
                  <a:pt x="60000" y="105000"/>
                </a:cubicBezTo>
                <a:cubicBezTo>
                  <a:pt x="55308" y="105000"/>
                  <a:pt x="51504" y="100683"/>
                  <a:pt x="51504" y="95357"/>
                </a:cubicBezTo>
                <a:cubicBezTo>
                  <a:pt x="51504" y="90032"/>
                  <a:pt x="55308" y="85714"/>
                  <a:pt x="60000" y="85714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929583" y="4019228"/>
            <a:ext cx="9424217" cy="1015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6000"/>
              <a:buFont typeface="Arial"/>
              <a:buNone/>
            </a:pPr>
            <a:r>
              <a:rPr lang="en-GB" sz="60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 </a:t>
            </a:r>
            <a:r>
              <a:rPr lang="en-GB" sz="60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 temprano. </a:t>
            </a:r>
            <a:endParaRPr sz="6000" b="0" i="0" u="none" strike="noStrike" cap="none" dirty="0">
              <a:solidFill>
                <a:srgbClr val="EA5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4484418" y="4053437"/>
            <a:ext cx="21572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rial"/>
              <a:buNone/>
            </a:pPr>
            <a:r>
              <a:rPr lang="en-GB" sz="60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</a:t>
            </a:r>
            <a:endParaRPr sz="6000" b="0" i="0" u="none" strike="noStrike" cap="none" dirty="0">
              <a:solidFill>
                <a:srgbClr val="C55A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163803" y="5019475"/>
            <a:ext cx="6502645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en-GB" sz="32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[Sarah </a:t>
            </a:r>
            <a:r>
              <a:rPr lang="en-GB" sz="3200" b="1" i="0" u="none" strike="noStrike" cap="none" dirty="0" smtClean="0">
                <a:solidFill>
                  <a:srgbClr val="C55A1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arrives</a:t>
            </a:r>
            <a:r>
              <a:rPr lang="en-GB" sz="3200" b="1" i="0" u="none" strike="noStrike" cap="none" dirty="0" smtClean="0">
                <a:solidFill>
                  <a:srgbClr val="EEC1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0" i="0" u="none" strike="noStrike" cap="none" dirty="0" smtClean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early.]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902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994</Words>
  <Application>Microsoft Office PowerPoint</Application>
  <PresentationFormat>Widescreen</PresentationFormat>
  <Paragraphs>388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SimSun</vt:lpstr>
      <vt:lpstr>Arial</vt:lpstr>
      <vt:lpstr>Arial</vt:lpstr>
      <vt:lpstr>Calibri</vt:lpstr>
      <vt:lpstr>Century Gothic</vt:lpstr>
      <vt:lpstr>Times New Roman</vt:lpstr>
      <vt:lpstr>Tw Cen MT</vt:lpstr>
      <vt:lpstr>Wingdings</vt:lpstr>
      <vt:lpstr>1_Office Theme</vt:lpstr>
      <vt:lpstr>PowerPoint Presentation</vt:lpstr>
      <vt:lpstr>¿Qué es?</vt:lpstr>
      <vt:lpstr>¿Qué es?</vt:lpstr>
      <vt:lpstr>PowerPoint Presentation</vt:lpstr>
      <vt:lpstr>llegar </vt:lpstr>
      <vt:lpstr>llegar </vt:lpstr>
      <vt:lpstr>llega</vt:lpstr>
      <vt:lpstr>llegar </vt:lpstr>
      <vt:lpstr>llega</vt:lpstr>
      <vt:lpstr>llegar</vt:lpstr>
      <vt:lpstr>comprar </vt:lpstr>
      <vt:lpstr>comprar </vt:lpstr>
      <vt:lpstr>compra</vt:lpstr>
      <vt:lpstr>comprar </vt:lpstr>
      <vt:lpstr>compra</vt:lpstr>
      <vt:lpstr>comprar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es?</dc:title>
  <dc:creator>Nicholas Avery</dc:creator>
  <cp:lastModifiedBy>Nicholas Avery</cp:lastModifiedBy>
  <cp:revision>2</cp:revision>
  <dcterms:created xsi:type="dcterms:W3CDTF">2019-10-10T18:58:16Z</dcterms:created>
  <dcterms:modified xsi:type="dcterms:W3CDTF">2019-12-10T13:18:24Z</dcterms:modified>
</cp:coreProperties>
</file>