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57" r:id="rId2"/>
    <p:sldId id="260" r:id="rId3"/>
    <p:sldId id="258" r:id="rId4"/>
    <p:sldId id="259" r:id="rId5"/>
    <p:sldId id="261" r:id="rId6"/>
    <p:sldId id="262" r:id="rId7"/>
    <p:sldId id="263"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42518" autoAdjust="0"/>
  </p:normalViewPr>
  <p:slideViewPr>
    <p:cSldViewPr snapToGrid="0" showGuides="1">
      <p:cViewPr varScale="1">
        <p:scale>
          <a:sx n="45" d="100"/>
          <a:sy n="45" d="100"/>
        </p:scale>
        <p:origin x="297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C90E2E-29A1-4C32-AEFE-53B6D887B813}" type="datetimeFigureOut">
              <a:rPr lang="en-GB" smtClean="0"/>
              <a:t>04/09/2019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49F480-8AB8-4E25-BF5C-6219756A7D69}" type="slidenum">
              <a:rPr lang="en-GB" smtClean="0"/>
              <a:t>‹#›</a:t>
            </a:fld>
            <a:endParaRPr lang="en-GB"/>
          </a:p>
        </p:txBody>
      </p:sp>
    </p:spTree>
    <p:extLst>
      <p:ext uri="{BB962C8B-B14F-4D97-AF65-F5344CB8AC3E}">
        <p14:creationId xmlns:p14="http://schemas.microsoft.com/office/powerpoint/2010/main" val="872712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TRANSCRIPT</a:t>
            </a:r>
          </a:p>
          <a:p>
            <a:pPr marL="228600" indent="-228600">
              <a:buAutoNum type="arabicParenR"/>
            </a:pPr>
            <a:r>
              <a:rPr lang="en-GB" dirty="0" smtClean="0"/>
              <a:t>¿</a:t>
            </a:r>
            <a:r>
              <a:rPr lang="en-GB" dirty="0" err="1" smtClean="0"/>
              <a:t>Es</a:t>
            </a:r>
            <a:r>
              <a:rPr lang="en-GB" dirty="0" smtClean="0"/>
              <a:t> </a:t>
            </a:r>
            <a:r>
              <a:rPr lang="en-GB" dirty="0" err="1" smtClean="0"/>
              <a:t>famoso</a:t>
            </a:r>
            <a:r>
              <a:rPr lang="en-GB" dirty="0" smtClean="0"/>
              <a:t>?</a:t>
            </a:r>
          </a:p>
          <a:p>
            <a:pPr marL="228600" indent="-228600">
              <a:buAutoNum type="arabicParenR"/>
            </a:pPr>
            <a:r>
              <a:rPr lang="en-GB" dirty="0" err="1" smtClean="0"/>
              <a:t>Es</a:t>
            </a:r>
            <a:r>
              <a:rPr lang="en-GB" dirty="0" smtClean="0"/>
              <a:t> simpatico</a:t>
            </a:r>
          </a:p>
          <a:p>
            <a:pPr marL="228600" indent="-228600">
              <a:buAutoNum type="arabicParenR"/>
            </a:pPr>
            <a:r>
              <a:rPr lang="en-GB" dirty="0" err="1" smtClean="0"/>
              <a:t>Es</a:t>
            </a:r>
            <a:r>
              <a:rPr lang="en-GB" dirty="0" smtClean="0"/>
              <a:t> </a:t>
            </a:r>
            <a:r>
              <a:rPr lang="en-GB" dirty="0" err="1" smtClean="0"/>
              <a:t>interestante</a:t>
            </a:r>
            <a:endParaRPr lang="en-GB" dirty="0" smtClean="0"/>
          </a:p>
          <a:p>
            <a:pPr marL="228600" indent="-228600">
              <a:buAutoNum type="arabicParenR"/>
            </a:pPr>
            <a:r>
              <a:rPr lang="en-GB" dirty="0" smtClean="0"/>
              <a:t>¿</a:t>
            </a:r>
            <a:r>
              <a:rPr lang="en-GB" dirty="0" err="1" smtClean="0"/>
              <a:t>Es</a:t>
            </a:r>
            <a:r>
              <a:rPr lang="en-GB" dirty="0" smtClean="0"/>
              <a:t> </a:t>
            </a:r>
            <a:r>
              <a:rPr lang="en-GB" dirty="0" err="1" smtClean="0"/>
              <a:t>guapo</a:t>
            </a:r>
            <a:r>
              <a:rPr lang="en-GB" dirty="0" smtClean="0"/>
              <a:t>?</a:t>
            </a:r>
          </a:p>
          <a:p>
            <a:pPr marL="228600" indent="-228600">
              <a:buAutoNum type="arabicParenR"/>
            </a:pPr>
            <a:r>
              <a:rPr lang="en-GB" dirty="0" smtClean="0"/>
              <a:t>¿</a:t>
            </a:r>
            <a:r>
              <a:rPr lang="en-GB" dirty="0" err="1" smtClean="0"/>
              <a:t>Es</a:t>
            </a:r>
            <a:r>
              <a:rPr lang="en-GB" dirty="0" smtClean="0"/>
              <a:t> alto?</a:t>
            </a:r>
          </a:p>
          <a:p>
            <a:pPr marL="228600" indent="-228600">
              <a:buAutoNum type="arabicParenR"/>
            </a:pPr>
            <a:r>
              <a:rPr lang="en-GB" dirty="0" err="1" smtClean="0"/>
              <a:t>Es</a:t>
            </a:r>
            <a:r>
              <a:rPr lang="en-GB" baseline="0" dirty="0" smtClean="0"/>
              <a:t> </a:t>
            </a:r>
            <a:r>
              <a:rPr lang="en-GB" baseline="0" dirty="0" err="1" smtClean="0"/>
              <a:t>bajo</a:t>
            </a:r>
            <a:endParaRPr lang="en-GB" baseline="0" dirty="0" smtClean="0"/>
          </a:p>
          <a:p>
            <a:pPr marL="228600" indent="-228600">
              <a:buAutoNum type="arabicParenR"/>
            </a:pPr>
            <a:r>
              <a:rPr lang="en-GB" baseline="0" dirty="0" err="1" smtClean="0"/>
              <a:t>Es</a:t>
            </a:r>
            <a:r>
              <a:rPr lang="en-GB" baseline="0" dirty="0" smtClean="0"/>
              <a:t> </a:t>
            </a:r>
            <a:r>
              <a:rPr lang="en-GB" baseline="0" dirty="0" err="1" smtClean="0"/>
              <a:t>alegre</a:t>
            </a:r>
            <a:endParaRPr lang="en-GB" baseline="0" dirty="0" smtClean="0"/>
          </a:p>
          <a:p>
            <a:pPr marL="228600" indent="-228600">
              <a:buAutoNum type="arabicParenR"/>
            </a:pPr>
            <a:r>
              <a:rPr lang="en-GB" dirty="0" smtClean="0"/>
              <a:t>¿</a:t>
            </a:r>
            <a:r>
              <a:rPr lang="en-GB" dirty="0" err="1" smtClean="0"/>
              <a:t>Es</a:t>
            </a:r>
            <a:r>
              <a:rPr lang="en-GB" dirty="0" smtClean="0"/>
              <a:t> </a:t>
            </a:r>
            <a:r>
              <a:rPr lang="en-GB" dirty="0" err="1" smtClean="0"/>
              <a:t>tranquilo</a:t>
            </a:r>
            <a:r>
              <a:rPr lang="en-GB" dirty="0" smtClean="0"/>
              <a:t>?</a:t>
            </a:r>
          </a:p>
          <a:p>
            <a:pPr marL="228600" indent="-228600">
              <a:buAutoNum type="arabicParenR"/>
            </a:pPr>
            <a:endParaRPr lang="en-GB" dirty="0" smtClean="0"/>
          </a:p>
          <a:p>
            <a:pPr marL="0" indent="0">
              <a:buNone/>
            </a:pPr>
            <a:r>
              <a:rPr lang="en-GB" dirty="0" smtClean="0"/>
              <a:t>Remind students that when giving a statement,</a:t>
            </a:r>
            <a:r>
              <a:rPr lang="en-GB" baseline="0" dirty="0" smtClean="0"/>
              <a:t> the intonation will be flat and when asking a question they will hear a raised intonation.</a:t>
            </a:r>
          </a:p>
          <a:p>
            <a:pPr marL="0" indent="0">
              <a:buNone/>
            </a:pPr>
            <a:endParaRPr lang="en-GB" baseline="0" dirty="0" smtClean="0"/>
          </a:p>
          <a:p>
            <a:pPr marL="0" indent="0">
              <a:buNone/>
            </a:pPr>
            <a:r>
              <a:rPr lang="en-GB" baseline="0" dirty="0" smtClean="0"/>
              <a:t>Students could be asked to write what they hear during the second listening.</a:t>
            </a:r>
            <a:endParaRPr lang="en-GB" dirty="0" smtClean="0"/>
          </a:p>
        </p:txBody>
      </p:sp>
      <p:sp>
        <p:nvSpPr>
          <p:cNvPr id="4" name="Slide Number Placeholder 3"/>
          <p:cNvSpPr>
            <a:spLocks noGrp="1"/>
          </p:cNvSpPr>
          <p:nvPr>
            <p:ph type="sldNum" sz="quarter" idx="10"/>
          </p:nvPr>
        </p:nvSpPr>
        <p:spPr/>
        <p:txBody>
          <a:bodyPr/>
          <a:lstStyle/>
          <a:p>
            <a:fld id="{DD49F480-8AB8-4E25-BF5C-6219756A7D69}" type="slidenum">
              <a:rPr lang="en-GB" smtClean="0"/>
              <a:t>2</a:t>
            </a:fld>
            <a:endParaRPr lang="en-GB"/>
          </a:p>
        </p:txBody>
      </p:sp>
    </p:spTree>
    <p:extLst>
      <p:ext uri="{BB962C8B-B14F-4D97-AF65-F5344CB8AC3E}">
        <p14:creationId xmlns:p14="http://schemas.microsoft.com/office/powerpoint/2010/main" val="3177854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the title of the slide – who am I? Explain </a:t>
            </a:r>
            <a:r>
              <a:rPr lang="en-GB" dirty="0" smtClean="0"/>
              <a:t>the two </a:t>
            </a:r>
            <a:r>
              <a:rPr lang="en-GB" dirty="0"/>
              <a:t>component </a:t>
            </a:r>
            <a:r>
              <a:rPr lang="en-GB" dirty="0" smtClean="0"/>
              <a:t>parts </a:t>
            </a:r>
            <a:r>
              <a:rPr lang="en-GB" dirty="0"/>
              <a:t>of the phrase. </a:t>
            </a:r>
          </a:p>
          <a:p>
            <a:r>
              <a:rPr lang="en-GB" dirty="0"/>
              <a:t>Teacher</a:t>
            </a:r>
            <a:r>
              <a:rPr lang="en-GB" baseline="0" dirty="0"/>
              <a:t>s may wish to use this slide to model/aid the instructions for the pair work before displaying the </a:t>
            </a:r>
            <a:r>
              <a:rPr lang="en-GB" b="1" u="sng" baseline="0" dirty="0" smtClean="0"/>
              <a:t>master</a:t>
            </a:r>
            <a:r>
              <a:rPr lang="en-GB" baseline="0" dirty="0" smtClean="0"/>
              <a:t>, slide 29. </a:t>
            </a:r>
            <a:br>
              <a:rPr lang="en-GB" baseline="0" dirty="0" smtClean="0"/>
            </a:br>
            <a:r>
              <a:rPr lang="en-GB" b="1" baseline="0" dirty="0" smtClean="0"/>
              <a:t>Note: </a:t>
            </a:r>
            <a:r>
              <a:rPr lang="en-GB" baseline="0" dirty="0" smtClean="0"/>
              <a:t>Students have been using flat intonation of statements in their speaking tasks so far, for I am, you are and s/he is.  As per the explanation on slide 28, here they use the same word order but raised intonation to turn the statement into a question.  Model this with the class a few times, contrasting flat/raised intonation. In subsequent weeks, yes/no questions using intonation will continue to be used.</a:t>
            </a:r>
          </a:p>
          <a:p>
            <a:endParaRPr lang="en-GB" baseline="0" dirty="0"/>
          </a:p>
          <a:p>
            <a:r>
              <a:rPr lang="en-GB" baseline="0" dirty="0" smtClean="0"/>
              <a:t>1. Give students 30 seconds to write down 8 names (mixture of boys/girls). Alternatively, use the final slide in this PPT to allocate 8 names to each student.</a:t>
            </a:r>
          </a:p>
          <a:p>
            <a:r>
              <a:rPr lang="en-GB" baseline="0" dirty="0" smtClean="0"/>
              <a:t>2. Work in pairs. Partners </a:t>
            </a:r>
            <a:r>
              <a:rPr lang="en-GB" dirty="0" smtClean="0"/>
              <a:t>take it in turns</a:t>
            </a:r>
            <a:r>
              <a:rPr lang="en-GB" baseline="0" dirty="0" smtClean="0"/>
              <a:t> to select a name from their own list. They give a sentence to describe themselves (Soy…). </a:t>
            </a:r>
          </a:p>
          <a:p>
            <a:r>
              <a:rPr lang="en-GB" baseline="0" dirty="0" smtClean="0"/>
              <a:t>3.  The other player has to identify who is being described, using </a:t>
            </a:r>
            <a:r>
              <a:rPr lang="en-GB" b="1" baseline="0" dirty="0" smtClean="0"/>
              <a:t>raised question intonation</a:t>
            </a:r>
            <a:r>
              <a:rPr lang="en-GB"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Explain to the pupils that they have to pronounce the adjective correctly, with the correct ending, otherwise their partner cannot guess who they are.</a:t>
            </a:r>
          </a:p>
          <a:p>
            <a:r>
              <a:rPr lang="en-GB" baseline="0" dirty="0" smtClean="0"/>
              <a:t>4. The aim is to work with your partner, to identify all 16 people as quickly as possible.</a:t>
            </a:r>
          </a:p>
          <a:p>
            <a:pPr marL="228600" indent="-228600">
              <a:buAutoNum type="arabicPeriod" startAt="5"/>
            </a:pPr>
            <a:r>
              <a:rPr lang="en-GB" baseline="0" dirty="0" smtClean="0"/>
              <a:t>Students put their hands up when they have finished.</a:t>
            </a:r>
          </a:p>
          <a:p>
            <a:pPr marL="228600" indent="-228600">
              <a:buAutoNum type="arabicPeriod" startAt="5"/>
            </a:pPr>
            <a:endParaRPr lang="en-GB" b="1" baseline="0" dirty="0" smtClean="0"/>
          </a:p>
          <a:p>
            <a:pPr marL="0" indent="0">
              <a:buNone/>
            </a:pPr>
            <a:r>
              <a:rPr lang="en-GB" b="1" baseline="0" dirty="0" smtClean="0"/>
              <a:t>Note: </a:t>
            </a:r>
            <a:r>
              <a:rPr lang="en-GB" baseline="0" dirty="0" err="1" smtClean="0"/>
              <a:t>alegre</a:t>
            </a:r>
            <a:r>
              <a:rPr lang="en-GB" baseline="0" dirty="0" smtClean="0"/>
              <a:t> and </a:t>
            </a:r>
            <a:r>
              <a:rPr lang="en-GB" baseline="0" dirty="0" err="1" smtClean="0"/>
              <a:t>interesante</a:t>
            </a:r>
            <a:r>
              <a:rPr lang="en-GB" baseline="0" dirty="0" smtClean="0"/>
              <a:t> have been included deliberately here.  Students may have to guess twice to get this identity.</a:t>
            </a:r>
          </a:p>
          <a:p>
            <a:pPr marL="0" indent="0">
              <a:buNone/>
            </a:pPr>
            <a:r>
              <a:rPr lang="en-GB" baseline="0" dirty="0" smtClean="0"/>
              <a:t>At the end of the game, point out to them that grammar features (in this case </a:t>
            </a:r>
            <a:r>
              <a:rPr lang="en-GB" baseline="0" dirty="0" err="1" smtClean="0"/>
              <a:t>masc</a:t>
            </a:r>
            <a:r>
              <a:rPr lang="en-GB" baseline="0" dirty="0" smtClean="0"/>
              <a:t>/fem adjective endings) often help us to pinpoint the correct meaning more quickly, but not always!</a:t>
            </a:r>
          </a:p>
          <a:p>
            <a:pPr marL="0" indent="0">
              <a:buNone/>
            </a:pPr>
            <a:r>
              <a:rPr lang="en-GB" b="1" baseline="0" dirty="0" smtClean="0"/>
              <a:t>Note: </a:t>
            </a:r>
            <a:r>
              <a:rPr lang="en-GB" baseline="0" dirty="0" smtClean="0"/>
              <a:t>the pronunciation of names gives an opportunity for decoding.  Names have been chosen for re-vising vowels, and a few consonants that students have met in passing, J, R.</a:t>
            </a:r>
            <a:br>
              <a:rPr lang="en-GB" baseline="0" dirty="0" smtClean="0"/>
            </a:br>
            <a:endParaRPr lang="en-GB" baseline="0" dirty="0" smtClean="0"/>
          </a:p>
          <a:p>
            <a:r>
              <a:rPr lang="en-GB" baseline="0" dirty="0" smtClean="0"/>
              <a:t>Adjectives used in the task:</a:t>
            </a:r>
            <a:br>
              <a:rPr lang="en-GB" baseline="0" dirty="0" smtClean="0"/>
            </a:br>
            <a:r>
              <a:rPr lang="en-GB" baseline="0" dirty="0" smtClean="0"/>
              <a:t>alto, </a:t>
            </a:r>
            <a:r>
              <a:rPr lang="en-GB" baseline="0" dirty="0" err="1" smtClean="0"/>
              <a:t>bajo</a:t>
            </a:r>
            <a:r>
              <a:rPr lang="en-GB" baseline="0" dirty="0" smtClean="0"/>
              <a:t>, </a:t>
            </a:r>
            <a:r>
              <a:rPr lang="en-GB" baseline="0" dirty="0" err="1" smtClean="0"/>
              <a:t>guapo</a:t>
            </a:r>
            <a:r>
              <a:rPr lang="en-GB" baseline="0" dirty="0" smtClean="0"/>
              <a:t>, </a:t>
            </a:r>
            <a:r>
              <a:rPr lang="en-GB" baseline="0" dirty="0" err="1" smtClean="0"/>
              <a:t>alegre</a:t>
            </a:r>
            <a:r>
              <a:rPr lang="en-GB" baseline="0" dirty="0" smtClean="0"/>
              <a:t>, </a:t>
            </a:r>
            <a:r>
              <a:rPr lang="en-GB" baseline="0" dirty="0" err="1" smtClean="0"/>
              <a:t>simpático</a:t>
            </a:r>
            <a:r>
              <a:rPr lang="en-GB" baseline="0" dirty="0" smtClean="0"/>
              <a:t>, </a:t>
            </a:r>
            <a:r>
              <a:rPr lang="en-GB" baseline="0" dirty="0" err="1" smtClean="0"/>
              <a:t>tranquilo</a:t>
            </a:r>
            <a:r>
              <a:rPr lang="en-GB" baseline="0" dirty="0" smtClean="0"/>
              <a:t>, </a:t>
            </a:r>
            <a:r>
              <a:rPr lang="en-GB" baseline="0" dirty="0" err="1" smtClean="0"/>
              <a:t>famoso</a:t>
            </a:r>
            <a:r>
              <a:rPr lang="en-GB" baseline="0" dirty="0" smtClean="0"/>
              <a:t>, </a:t>
            </a:r>
            <a:r>
              <a:rPr lang="en-GB" baseline="0" dirty="0" err="1" smtClean="0"/>
              <a:t>interesante</a:t>
            </a:r>
            <a:endParaRPr lang="en-GB" dirty="0" smtClean="0"/>
          </a:p>
          <a:p>
            <a:endParaRPr lang="en-GB" dirty="0"/>
          </a:p>
        </p:txBody>
      </p:sp>
      <p:sp>
        <p:nvSpPr>
          <p:cNvPr id="4" name="Slide Number Placeholder 3"/>
          <p:cNvSpPr>
            <a:spLocks noGrp="1"/>
          </p:cNvSpPr>
          <p:nvPr>
            <p:ph type="sldNum" sz="quarter" idx="10"/>
          </p:nvPr>
        </p:nvSpPr>
        <p:spPr/>
        <p:txBody>
          <a:bodyPr/>
          <a:lstStyle/>
          <a:p>
            <a:fld id="{4064E2A9-A970-48BE-B31A-B4EAD540047D}"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2023606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smtClean="0"/>
              <a:t>Quién</a:t>
            </a:r>
            <a:r>
              <a:rPr lang="en-GB" b="1" dirty="0" smtClean="0"/>
              <a:t> soy?</a:t>
            </a:r>
            <a:r>
              <a:rPr lang="en-GB" b="1" baseline="0" dirty="0" smtClean="0"/>
              <a:t>  </a:t>
            </a:r>
            <a:r>
              <a:rPr lang="en-GB" b="1" baseline="0" dirty="0"/>
              <a:t>Who am I?</a:t>
            </a:r>
            <a:endParaRPr lang="en-GB" b="1" dirty="0"/>
          </a:p>
          <a:p>
            <a:r>
              <a:rPr lang="en-GB" dirty="0"/>
              <a:t>Master </a:t>
            </a:r>
            <a:r>
              <a:rPr lang="en-GB" dirty="0" smtClean="0"/>
              <a:t>(Slide 29) – </a:t>
            </a:r>
            <a:r>
              <a:rPr lang="en-GB" dirty="0"/>
              <a:t>display this on the IWB</a:t>
            </a:r>
            <a:r>
              <a:rPr lang="en-GB" baseline="0" dirty="0"/>
              <a:t> whilst the speaking activity is taking place</a:t>
            </a:r>
            <a:r>
              <a:rPr lang="en-GB" baseline="0" dirty="0" smtClean="0"/>
              <a:t>.</a:t>
            </a:r>
            <a:br>
              <a:rPr lang="en-GB" baseline="0" dirty="0" smtClean="0"/>
            </a:br>
            <a:endParaRPr lang="en-GB" dirty="0"/>
          </a:p>
        </p:txBody>
      </p:sp>
      <p:sp>
        <p:nvSpPr>
          <p:cNvPr id="4" name="Slide Number Placeholder 3"/>
          <p:cNvSpPr>
            <a:spLocks noGrp="1"/>
          </p:cNvSpPr>
          <p:nvPr>
            <p:ph type="sldNum" sz="quarter" idx="10"/>
          </p:nvPr>
        </p:nvSpPr>
        <p:spPr/>
        <p:txBody>
          <a:bodyPr/>
          <a:lstStyle/>
          <a:p>
            <a:fld id="{4064E2A9-A970-48BE-B31A-B4EAD540047D}"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130289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Go fish!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Copy this </a:t>
            </a:r>
            <a:r>
              <a:rPr lang="en-GB" baseline="0" dirty="0" smtClean="0"/>
              <a:t>slide twice and </a:t>
            </a:r>
            <a:r>
              <a:rPr lang="en-GB" baseline="0" dirty="0"/>
              <a:t>the next </a:t>
            </a:r>
            <a:r>
              <a:rPr lang="en-GB" baseline="0" dirty="0" smtClean="0"/>
              <a:t>slide twice for </a:t>
            </a:r>
            <a:r>
              <a:rPr lang="en-GB" baseline="0" dirty="0"/>
              <a:t>every four students in your class. </a:t>
            </a:r>
          </a:p>
          <a:p>
            <a:r>
              <a:rPr lang="en-GB" baseline="0" dirty="0"/>
              <a:t>Use the cards on this slide and the next. Each pack, for every four students, should have </a:t>
            </a:r>
            <a:r>
              <a:rPr lang="en-GB" baseline="0" dirty="0" smtClean="0"/>
              <a:t>32 </a:t>
            </a:r>
            <a:r>
              <a:rPr lang="en-GB" baseline="0" dirty="0"/>
              <a:t>cards. </a:t>
            </a:r>
          </a:p>
          <a:p>
            <a:r>
              <a:rPr lang="en-GB" baseline="0" dirty="0"/>
              <a:t>Show the students this slide and the next to explain the game to them.</a:t>
            </a:r>
          </a:p>
          <a:p>
            <a:endParaRPr lang="en-GB" b="1" baseline="0" dirty="0"/>
          </a:p>
          <a:p>
            <a:r>
              <a:rPr lang="en-GB" b="1" baseline="0" dirty="0"/>
              <a:t>Tell the pupils: </a:t>
            </a:r>
          </a:p>
          <a:p>
            <a:r>
              <a:rPr lang="en-GB" b="1" baseline="0" dirty="0"/>
              <a:t>Some cards are statements with full stops, and some cards are questions with question marks</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All the cards are about boys and so the adjectives have to agree.</a:t>
            </a:r>
            <a:endParaRPr lang="en-GB" baseline="0" dirty="0"/>
          </a:p>
          <a:p>
            <a:r>
              <a:rPr lang="en-GB" b="1" baseline="0" dirty="0"/>
              <a:t>AIM: </a:t>
            </a:r>
            <a:r>
              <a:rPr lang="en-GB" baseline="0" dirty="0"/>
              <a:t>Students need to find pairs of cards: </a:t>
            </a:r>
            <a:r>
              <a:rPr lang="en-GB" baseline="0" dirty="0" smtClean="0"/>
              <a:t>both cards </a:t>
            </a:r>
            <a:r>
              <a:rPr lang="en-GB" baseline="0" dirty="0"/>
              <a:t>with the question </a:t>
            </a:r>
            <a:r>
              <a:rPr lang="en-GB" baseline="0" dirty="0" smtClean="0"/>
              <a:t>or both cards with the statement</a:t>
            </a:r>
            <a:r>
              <a:rPr lang="en-GB" baseline="0" dirty="0"/>
              <a:t>. The aim is to be the first to ‘get rid’ of all their cards by finding the matching pairs. </a:t>
            </a:r>
          </a:p>
          <a:p>
            <a:r>
              <a:rPr lang="en-GB" dirty="0"/>
              <a:t>Students</a:t>
            </a:r>
            <a:r>
              <a:rPr lang="en-GB" baseline="0" dirty="0"/>
              <a:t> play in groups of four.  </a:t>
            </a:r>
          </a:p>
          <a:p>
            <a:r>
              <a:rPr lang="en-GB" baseline="0" dirty="0"/>
              <a:t>Students shuffle the cards and deal </a:t>
            </a:r>
            <a:r>
              <a:rPr lang="en-GB" baseline="0" dirty="0" smtClean="0"/>
              <a:t>FIVE </a:t>
            </a:r>
            <a:r>
              <a:rPr lang="en-GB" baseline="0" dirty="0"/>
              <a:t>cards to each player.  They leave the remaining </a:t>
            </a:r>
            <a:r>
              <a:rPr lang="en-GB" baseline="0" dirty="0" smtClean="0"/>
              <a:t>cards </a:t>
            </a:r>
            <a:r>
              <a:rPr lang="en-GB" baseline="0" dirty="0"/>
              <a:t>in the centre of the desk, face down.</a:t>
            </a:r>
          </a:p>
          <a:p>
            <a:r>
              <a:rPr lang="en-GB" baseline="0" dirty="0"/>
              <a:t>If they already have a pair in what they were dealt, they put that pair down on the desk, face down in front of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They have to use intonation correctly to get the exact card that they want. </a:t>
            </a:r>
          </a:p>
          <a:p>
            <a:r>
              <a:rPr lang="en-GB" b="1" baseline="0" dirty="0"/>
              <a:t>EXAMPLE: </a:t>
            </a:r>
            <a:endParaRPr lang="en-GB" baseline="0" dirty="0"/>
          </a:p>
          <a:p>
            <a:r>
              <a:rPr lang="en-GB" baseline="0" dirty="0"/>
              <a:t>If a student has the statement card: </a:t>
            </a:r>
            <a:r>
              <a:rPr lang="en-GB" b="1" baseline="0" dirty="0" smtClean="0"/>
              <a:t>Carlos cheerful </a:t>
            </a:r>
            <a:r>
              <a:rPr lang="en-GB" b="1" baseline="0" dirty="0"/>
              <a:t>. </a:t>
            </a:r>
            <a:r>
              <a:rPr lang="en-GB" baseline="0" dirty="0"/>
              <a:t>then they need the matching </a:t>
            </a:r>
            <a:r>
              <a:rPr lang="en-GB" baseline="0" dirty="0" smtClean="0"/>
              <a:t>statement </a:t>
            </a:r>
            <a:r>
              <a:rPr lang="en-GB" baseline="0" dirty="0"/>
              <a:t>card:  </a:t>
            </a:r>
            <a:r>
              <a:rPr lang="en-GB" b="1" baseline="0" dirty="0" smtClean="0"/>
              <a:t>Carlos cheerful .  </a:t>
            </a:r>
            <a:endParaRPr lang="en-GB" b="1" baseline="0" dirty="0"/>
          </a:p>
          <a:p>
            <a:r>
              <a:rPr lang="en-GB" baseline="0" dirty="0"/>
              <a:t>The student says </a:t>
            </a:r>
            <a:r>
              <a:rPr lang="en-GB" baseline="0" dirty="0" smtClean="0"/>
              <a:t>‘Carlos </a:t>
            </a:r>
            <a:r>
              <a:rPr lang="en-GB" baseline="0" dirty="0" err="1" smtClean="0"/>
              <a:t>es</a:t>
            </a:r>
            <a:r>
              <a:rPr lang="en-GB" baseline="0" dirty="0" smtClean="0"/>
              <a:t> </a:t>
            </a:r>
            <a:r>
              <a:rPr lang="en-GB" baseline="0" dirty="0" err="1" smtClean="0"/>
              <a:t>alegre</a:t>
            </a:r>
            <a:r>
              <a:rPr lang="en-GB" baseline="0" dirty="0" smtClean="0"/>
              <a:t>’ </a:t>
            </a:r>
            <a:r>
              <a:rPr lang="en-GB" i="1" baseline="0" dirty="0" smtClean="0"/>
              <a:t>without </a:t>
            </a:r>
            <a:r>
              <a:rPr lang="en-GB" baseline="0" dirty="0"/>
              <a:t>raised intonation.  </a:t>
            </a:r>
          </a:p>
          <a:p>
            <a:r>
              <a:rPr lang="en-GB" baseline="0" dirty="0"/>
              <a:t>If a student has the question card:  </a:t>
            </a:r>
            <a:r>
              <a:rPr lang="en-GB" b="1" baseline="0" dirty="0" smtClean="0"/>
              <a:t>Carlos cheerful </a:t>
            </a:r>
            <a:r>
              <a:rPr lang="en-GB" b="1" baseline="0" dirty="0"/>
              <a:t>?  </a:t>
            </a:r>
            <a:r>
              <a:rPr lang="en-GB" b="0" baseline="0" dirty="0"/>
              <a:t>then they need the </a:t>
            </a:r>
            <a:r>
              <a:rPr lang="en-GB" b="0" baseline="0" dirty="0" smtClean="0"/>
              <a:t>matching question</a:t>
            </a:r>
            <a:r>
              <a:rPr lang="en-GB" baseline="0" dirty="0" smtClean="0"/>
              <a:t> </a:t>
            </a:r>
            <a:r>
              <a:rPr lang="en-GB" baseline="0" dirty="0"/>
              <a:t>card: </a:t>
            </a:r>
            <a:r>
              <a:rPr lang="en-GB" b="1" baseline="0" dirty="0" smtClean="0"/>
              <a:t>Carlos cheerful ?  </a:t>
            </a:r>
            <a:r>
              <a:rPr lang="en-GB" baseline="0" dirty="0" smtClean="0"/>
              <a:t> </a:t>
            </a:r>
            <a:endParaRPr lang="en-GB" b="1" baseline="0" dirty="0"/>
          </a:p>
          <a:p>
            <a:r>
              <a:rPr lang="en-GB" baseline="0" dirty="0"/>
              <a:t>The student says </a:t>
            </a:r>
            <a:r>
              <a:rPr lang="en-GB" baseline="0" dirty="0" smtClean="0"/>
              <a:t>‘¿Carlos </a:t>
            </a:r>
            <a:r>
              <a:rPr lang="en-GB" baseline="0" dirty="0" err="1" smtClean="0"/>
              <a:t>es</a:t>
            </a:r>
            <a:r>
              <a:rPr lang="en-GB" baseline="0" dirty="0" smtClean="0"/>
              <a:t> </a:t>
            </a:r>
            <a:r>
              <a:rPr lang="en-GB" baseline="0" dirty="0" err="1" smtClean="0"/>
              <a:t>alegre</a:t>
            </a:r>
            <a:r>
              <a:rPr lang="en-GB" baseline="0" dirty="0" smtClean="0"/>
              <a:t>?’ </a:t>
            </a:r>
            <a:r>
              <a:rPr lang="en-GB" i="1" baseline="0" dirty="0" smtClean="0"/>
              <a:t>with </a:t>
            </a:r>
            <a:r>
              <a:rPr lang="en-GB" baseline="0" dirty="0"/>
              <a:t>raised intonation.  </a:t>
            </a:r>
          </a:p>
          <a:p>
            <a:r>
              <a:rPr lang="en-GB" baseline="0" dirty="0" smtClean="0"/>
              <a:t>The dealer starts the game.  Students </a:t>
            </a:r>
            <a:r>
              <a:rPr lang="en-GB" baseline="0" dirty="0"/>
              <a:t>can choose who to ask.  If the person asked has the card, they must give it.  If not, the student takes a card from the pool in the middle. </a:t>
            </a:r>
            <a:r>
              <a:rPr lang="en-GB" baseline="0" dirty="0" smtClean="0"/>
              <a:t>If </a:t>
            </a:r>
            <a:r>
              <a:rPr lang="en-GB" baseline="0" dirty="0"/>
              <a:t>a match is found, either from the person asked or from the pool, the player receives another go</a:t>
            </a:r>
            <a:r>
              <a:rPr lang="en-GB" baseline="0" dirty="0" smtClean="0"/>
              <a:t>. Students go round clockwise. </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4E2A9-A970-48BE-B31A-B4EAD54004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801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previous slide for instructions.</a:t>
            </a:r>
          </a:p>
          <a:p>
            <a:r>
              <a:rPr lang="en-GB" dirty="0"/>
              <a:t>This slide is for copying.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4E2A9-A970-48BE-B31A-B4EAD54004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778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Then</a:t>
            </a:r>
            <a:r>
              <a:rPr lang="en-GB" baseline="0" dirty="0"/>
              <a:t> practise with the feminine version.  </a:t>
            </a:r>
          </a:p>
          <a:p>
            <a:r>
              <a:rPr lang="en-GB" baseline="0" dirty="0"/>
              <a:t>This will revise pronunciation of feminine endings. </a:t>
            </a:r>
          </a:p>
          <a:p>
            <a:r>
              <a:rPr lang="en-GB" b="1" baseline="0" dirty="0"/>
              <a:t>Tell the pupils:  All the cards are about girls and so the adjectives have to </a:t>
            </a:r>
            <a:r>
              <a:rPr lang="en-GB" b="1" baseline="0" dirty="0" smtClean="0"/>
              <a:t>agree.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Copy this slide twice and the next slide twice for every four students in your class. </a:t>
            </a:r>
          </a:p>
          <a:p>
            <a:r>
              <a:rPr lang="en-GB" baseline="0" dirty="0" smtClean="0"/>
              <a:t>Each </a:t>
            </a:r>
            <a:r>
              <a:rPr lang="en-GB" baseline="0" dirty="0"/>
              <a:t>pack, for every four students, should have </a:t>
            </a:r>
            <a:r>
              <a:rPr lang="en-GB" baseline="0" dirty="0" smtClean="0"/>
              <a:t>32 </a:t>
            </a:r>
            <a:r>
              <a:rPr lang="en-GB" baseline="0" dirty="0"/>
              <a:t>cards. </a:t>
            </a:r>
          </a:p>
          <a:p>
            <a:endParaRPr lang="en-GB" baseline="0" dirty="0"/>
          </a:p>
          <a:p>
            <a:r>
              <a:rPr lang="en-GB" b="1" i="1" baseline="0" dirty="0"/>
              <a:t>Extension: Once the masculine and feminine sets have been used separately, the sets could be merged together. However, this will generate extra cognitive load as students will have to use both raised intonation and produce adjectival endings to succeed in the task.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4E2A9-A970-48BE-B31A-B4EAD54004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948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previous slide for instructions.</a:t>
            </a:r>
          </a:p>
          <a:p>
            <a:r>
              <a:rPr lang="en-GB" dirty="0"/>
              <a:t>This slide is for copying.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4E2A9-A970-48BE-B31A-B4EAD54004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728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96989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04/09/2019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6720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04/09/2019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213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6023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38030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4888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3291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58134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04/09/2019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8488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04/09/2019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52455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04/09/2019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01515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34174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5.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5.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4.png"/><Relationship Id="rId5" Type="http://schemas.openxmlformats.org/officeDocument/2006/relationships/image" Target="../media/image9.jpeg"/><Relationship Id="rId10" Type="http://schemas.openxmlformats.org/officeDocument/2006/relationships/image" Target="../media/image23.png"/><Relationship Id="rId4" Type="http://schemas.openxmlformats.org/officeDocument/2006/relationships/image" Target="../media/image11.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4.png"/><Relationship Id="rId5" Type="http://schemas.openxmlformats.org/officeDocument/2006/relationships/image" Target="../media/image9.jpeg"/><Relationship Id="rId10" Type="http://schemas.openxmlformats.org/officeDocument/2006/relationships/image" Target="../media/image23.png"/><Relationship Id="rId4" Type="http://schemas.openxmlformats.org/officeDocument/2006/relationships/image" Target="../media/image11.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5" name="Title 1"/>
          <p:cNvSpPr txBox="1">
            <a:spLocks/>
          </p:cNvSpPr>
          <p:nvPr/>
        </p:nvSpPr>
        <p:spPr>
          <a:xfrm>
            <a:off x="0" y="344705"/>
            <a:ext cx="6484584"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prstClr val="white"/>
                </a:solidFill>
              </a:rPr>
              <a:t>Yes/no questions</a:t>
            </a:r>
            <a:endParaRPr lang="en-GB" sz="3600" b="1" dirty="0">
              <a:solidFill>
                <a:prstClr val="white"/>
              </a:solidFill>
            </a:endParaRPr>
          </a:p>
        </p:txBody>
      </p:sp>
      <p:sp>
        <p:nvSpPr>
          <p:cNvPr id="6" name="TextBox 5"/>
          <p:cNvSpPr txBox="1"/>
          <p:nvPr/>
        </p:nvSpPr>
        <p:spPr>
          <a:xfrm>
            <a:off x="396279" y="1335688"/>
            <a:ext cx="10741988" cy="1077218"/>
          </a:xfrm>
          <a:prstGeom prst="rect">
            <a:avLst/>
          </a:prstGeom>
          <a:noFill/>
        </p:spPr>
        <p:txBody>
          <a:bodyPr wrap="square" rtlCol="0">
            <a:spAutoFit/>
          </a:bodyPr>
          <a:lstStyle/>
          <a:p>
            <a:pPr>
              <a:defRPr/>
            </a:pPr>
            <a:r>
              <a:rPr lang="en-GB" sz="3200" dirty="0">
                <a:solidFill>
                  <a:srgbClr val="4472C4">
                    <a:lumMod val="50000"/>
                  </a:srgbClr>
                </a:solidFill>
                <a:latin typeface="Century Gothic" panose="020B0502020202020204" pitchFamily="34" charset="0"/>
              </a:rPr>
              <a:t>In Spanish, change a statement into a question by raising your voice at the end:</a:t>
            </a:r>
          </a:p>
        </p:txBody>
      </p:sp>
      <p:grpSp>
        <p:nvGrpSpPr>
          <p:cNvPr id="7" name="Group 6"/>
          <p:cNvGrpSpPr/>
          <p:nvPr/>
        </p:nvGrpSpPr>
        <p:grpSpPr>
          <a:xfrm>
            <a:off x="2750295" y="2610729"/>
            <a:ext cx="1148565" cy="1412584"/>
            <a:chOff x="1637448" y="1708967"/>
            <a:chExt cx="1253461" cy="1540520"/>
          </a:xfrm>
        </p:grpSpPr>
        <p:pic>
          <p:nvPicPr>
            <p:cNvPr id="8" name="Picture 2" descr="C:\Users\wdj\Google Drive\Primary\Y5 SoW\From Tracy\Pronouns\you.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458"/>
            <a:stretch/>
          </p:blipFill>
          <p:spPr bwMode="auto">
            <a:xfrm>
              <a:off x="1637448" y="1841786"/>
              <a:ext cx="737639"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wdj\Google Drive\Primary\Y5 SoW\From Tracy\Pronouns\he.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709" r="38341"/>
            <a:stretch/>
          </p:blipFill>
          <p:spPr bwMode="auto">
            <a:xfrm>
              <a:off x="2309018" y="1708967"/>
              <a:ext cx="581891" cy="15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p:cNvSpPr txBox="1"/>
          <p:nvPr/>
        </p:nvSpPr>
        <p:spPr>
          <a:xfrm>
            <a:off x="136794" y="3029085"/>
            <a:ext cx="2425749" cy="584775"/>
          </a:xfrm>
          <a:prstGeom prst="rect">
            <a:avLst/>
          </a:prstGeom>
          <a:solidFill>
            <a:srgbClr val="115076"/>
          </a:solidFill>
          <a:ln w="28575">
            <a:solidFill>
              <a:srgbClr val="E25B00"/>
            </a:solidFill>
          </a:ln>
        </p:spPr>
        <p:txBody>
          <a:bodyPr wrap="square" rtlCol="0">
            <a:spAutoFit/>
          </a:bodyPr>
          <a:lstStyle/>
          <a:p>
            <a:pPr algn="ctr">
              <a:defRPr/>
            </a:pPr>
            <a:r>
              <a:rPr lang="en-GB" sz="3200" b="1" dirty="0">
                <a:solidFill>
                  <a:prstClr val="white"/>
                </a:solidFill>
                <a:latin typeface="Century Gothic" panose="020B0502020202020204" pitchFamily="34" charset="0"/>
              </a:rPr>
              <a:t>Statement</a:t>
            </a:r>
          </a:p>
        </p:txBody>
      </p:sp>
      <p:sp>
        <p:nvSpPr>
          <p:cNvPr id="15" name="TextBox 14"/>
          <p:cNvSpPr txBox="1"/>
          <p:nvPr/>
        </p:nvSpPr>
        <p:spPr>
          <a:xfrm>
            <a:off x="5643189" y="3053439"/>
            <a:ext cx="2789134" cy="584775"/>
          </a:xfrm>
          <a:prstGeom prst="rect">
            <a:avLst/>
          </a:prstGeom>
          <a:noFill/>
        </p:spPr>
        <p:txBody>
          <a:bodyPr wrap="square" rtlCol="0">
            <a:spAutoFit/>
          </a:bodyPr>
          <a:lstStyle/>
          <a:p>
            <a:pPr algn="ctr">
              <a:defRPr/>
            </a:pPr>
            <a:r>
              <a:rPr lang="en-GB" sz="3200" dirty="0" err="1">
                <a:solidFill>
                  <a:srgbClr val="4472C4">
                    <a:lumMod val="50000"/>
                  </a:srgbClr>
                </a:solidFill>
                <a:latin typeface="Century Gothic" panose="020B0502020202020204" pitchFamily="34" charset="0"/>
              </a:rPr>
              <a:t>Eres</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alegre</a:t>
            </a:r>
            <a:r>
              <a:rPr lang="en-GB" sz="3200" dirty="0">
                <a:solidFill>
                  <a:srgbClr val="4472C4">
                    <a:lumMod val="50000"/>
                  </a:srgbClr>
                </a:solidFill>
                <a:latin typeface="Century Gothic" panose="020B0502020202020204" pitchFamily="34" charset="0"/>
              </a:rPr>
              <a:t>.</a:t>
            </a:r>
          </a:p>
        </p:txBody>
      </p:sp>
      <p:pic>
        <p:nvPicPr>
          <p:cNvPr id="16" name="Picture 15"/>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954320" y="2858814"/>
            <a:ext cx="1707649" cy="1220568"/>
          </a:xfrm>
          <a:prstGeom prst="rect">
            <a:avLst/>
          </a:prstGeom>
        </p:spPr>
      </p:pic>
      <p:sp>
        <p:nvSpPr>
          <p:cNvPr id="17" name="TextBox 16"/>
          <p:cNvSpPr txBox="1"/>
          <p:nvPr/>
        </p:nvSpPr>
        <p:spPr>
          <a:xfrm>
            <a:off x="8285685" y="3024633"/>
            <a:ext cx="3906315" cy="584775"/>
          </a:xfrm>
          <a:prstGeom prst="rect">
            <a:avLst/>
          </a:prstGeom>
          <a:noFill/>
        </p:spPr>
        <p:txBody>
          <a:bodyPr wrap="square" rtlCol="0">
            <a:spAutoFit/>
          </a:bodyPr>
          <a:lstStyle/>
          <a:p>
            <a:pPr algn="ctr">
              <a:defRPr/>
            </a:pPr>
            <a:r>
              <a:rPr lang="en-GB" sz="3200" u="sng" dirty="0">
                <a:solidFill>
                  <a:srgbClr val="4472C4">
                    <a:lumMod val="50000"/>
                  </a:srgbClr>
                </a:solidFill>
                <a:latin typeface="Century Gothic" panose="020B0502020202020204" pitchFamily="34" charset="0"/>
              </a:rPr>
              <a:t>You are </a:t>
            </a:r>
            <a:r>
              <a:rPr lang="en-GB" sz="3200" dirty="0">
                <a:solidFill>
                  <a:srgbClr val="4472C4">
                    <a:lumMod val="50000"/>
                  </a:srgbClr>
                </a:solidFill>
                <a:latin typeface="Century Gothic" panose="020B0502020202020204" pitchFamily="34" charset="0"/>
              </a:rPr>
              <a:t>cheerful.</a:t>
            </a:r>
          </a:p>
        </p:txBody>
      </p:sp>
      <p:sp>
        <p:nvSpPr>
          <p:cNvPr id="18" name="TextBox 17"/>
          <p:cNvSpPr txBox="1"/>
          <p:nvPr/>
        </p:nvSpPr>
        <p:spPr>
          <a:xfrm>
            <a:off x="136794" y="4493286"/>
            <a:ext cx="2425749" cy="584775"/>
          </a:xfrm>
          <a:prstGeom prst="rect">
            <a:avLst/>
          </a:prstGeom>
          <a:solidFill>
            <a:srgbClr val="115076"/>
          </a:solidFill>
          <a:ln w="28575">
            <a:solidFill>
              <a:srgbClr val="E25B00"/>
            </a:solidFill>
          </a:ln>
        </p:spPr>
        <p:txBody>
          <a:bodyPr wrap="square" rtlCol="0">
            <a:spAutoFit/>
          </a:bodyPr>
          <a:lstStyle/>
          <a:p>
            <a:pPr algn="ctr">
              <a:defRPr/>
            </a:pPr>
            <a:r>
              <a:rPr lang="en-GB" sz="3200" b="1" dirty="0">
                <a:solidFill>
                  <a:prstClr val="white"/>
                </a:solidFill>
                <a:latin typeface="Century Gothic" panose="020B0502020202020204" pitchFamily="34" charset="0"/>
              </a:rPr>
              <a:t>Question</a:t>
            </a:r>
          </a:p>
        </p:txBody>
      </p:sp>
      <p:grpSp>
        <p:nvGrpSpPr>
          <p:cNvPr id="19" name="Group 18"/>
          <p:cNvGrpSpPr/>
          <p:nvPr/>
        </p:nvGrpSpPr>
        <p:grpSpPr>
          <a:xfrm>
            <a:off x="2750295" y="4023313"/>
            <a:ext cx="1148565" cy="1412584"/>
            <a:chOff x="1637448" y="1708967"/>
            <a:chExt cx="1253461" cy="1540520"/>
          </a:xfrm>
        </p:grpSpPr>
        <p:pic>
          <p:nvPicPr>
            <p:cNvPr id="20" name="Picture 2" descr="C:\Users\wdj\Google Drive\Primary\Y5 SoW\From Tracy\Pronouns\you.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458"/>
            <a:stretch/>
          </p:blipFill>
          <p:spPr bwMode="auto">
            <a:xfrm>
              <a:off x="1637448" y="1841786"/>
              <a:ext cx="737639"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Users\wdj\Google Drive\Primary\Y5 SoW\From Tracy\Pronouns\he.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709" r="38341"/>
            <a:stretch/>
          </p:blipFill>
          <p:spPr bwMode="auto">
            <a:xfrm>
              <a:off x="2309018" y="1708967"/>
              <a:ext cx="581891" cy="15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21"/>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871611" y="4249217"/>
            <a:ext cx="1707649" cy="1220568"/>
          </a:xfrm>
          <a:prstGeom prst="rect">
            <a:avLst/>
          </a:prstGeom>
        </p:spPr>
      </p:pic>
      <p:sp>
        <p:nvSpPr>
          <p:cNvPr id="23" name="TextBox 22"/>
          <p:cNvSpPr txBox="1"/>
          <p:nvPr/>
        </p:nvSpPr>
        <p:spPr>
          <a:xfrm>
            <a:off x="5579260" y="4522092"/>
            <a:ext cx="2881568" cy="584775"/>
          </a:xfrm>
          <a:prstGeom prst="rect">
            <a:avLst/>
          </a:prstGeom>
          <a:noFill/>
        </p:spPr>
        <p:txBody>
          <a:bodyPr wrap="square" rtlCol="0">
            <a:spAutoFit/>
          </a:bodyPr>
          <a:lstStyle/>
          <a:p>
            <a:pPr algn="ctr">
              <a:defRPr/>
            </a:pPr>
            <a:r>
              <a:rPr lang="en-GB" sz="3200" b="1" dirty="0">
                <a:solidFill>
                  <a:srgbClr val="4472C4">
                    <a:lumMod val="50000"/>
                  </a:srgbClr>
                </a:solidFill>
                <a:latin typeface="Century Gothic" panose="020B0502020202020204" pitchFamily="34" charset="0"/>
              </a:rPr>
              <a:t>¿</a:t>
            </a:r>
            <a:r>
              <a:rPr lang="en-GB" sz="3200" dirty="0" err="1">
                <a:solidFill>
                  <a:srgbClr val="4472C4">
                    <a:lumMod val="50000"/>
                  </a:srgbClr>
                </a:solidFill>
                <a:latin typeface="Century Gothic" panose="020B0502020202020204" pitchFamily="34" charset="0"/>
              </a:rPr>
              <a:t>Eres</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alegre</a:t>
            </a:r>
            <a:r>
              <a:rPr lang="en-GB" sz="3200" b="1" dirty="0">
                <a:solidFill>
                  <a:srgbClr val="4472C4">
                    <a:lumMod val="50000"/>
                  </a:srgbClr>
                </a:solidFill>
                <a:latin typeface="Century Gothic" panose="020B0502020202020204" pitchFamily="34" charset="0"/>
              </a:rPr>
              <a:t>?</a:t>
            </a:r>
          </a:p>
        </p:txBody>
      </p:sp>
      <p:sp>
        <p:nvSpPr>
          <p:cNvPr id="24" name="TextBox 23"/>
          <p:cNvSpPr txBox="1"/>
          <p:nvPr/>
        </p:nvSpPr>
        <p:spPr>
          <a:xfrm>
            <a:off x="8285685" y="4522092"/>
            <a:ext cx="3906315" cy="584775"/>
          </a:xfrm>
          <a:prstGeom prst="rect">
            <a:avLst/>
          </a:prstGeom>
          <a:noFill/>
        </p:spPr>
        <p:txBody>
          <a:bodyPr wrap="square" rtlCol="0">
            <a:spAutoFit/>
          </a:bodyPr>
          <a:lstStyle/>
          <a:p>
            <a:pPr algn="ctr">
              <a:defRPr/>
            </a:pPr>
            <a:r>
              <a:rPr lang="en-GB" sz="3200" u="sng" dirty="0">
                <a:solidFill>
                  <a:srgbClr val="4472C4">
                    <a:lumMod val="50000"/>
                  </a:srgbClr>
                </a:solidFill>
                <a:latin typeface="Century Gothic" panose="020B0502020202020204" pitchFamily="34" charset="0"/>
              </a:rPr>
              <a:t>Are you</a:t>
            </a:r>
            <a:r>
              <a:rPr lang="en-GB" sz="3200" dirty="0">
                <a:solidFill>
                  <a:srgbClr val="4472C4">
                    <a:lumMod val="50000"/>
                  </a:srgbClr>
                </a:solidFill>
                <a:latin typeface="Century Gothic" panose="020B0502020202020204" pitchFamily="34" charset="0"/>
              </a:rPr>
              <a:t> cheerful?</a:t>
            </a:r>
          </a:p>
        </p:txBody>
      </p:sp>
      <p:sp>
        <p:nvSpPr>
          <p:cNvPr id="26" name="Rounded Rectangular Callout 25"/>
          <p:cNvSpPr/>
          <p:nvPr/>
        </p:nvSpPr>
        <p:spPr>
          <a:xfrm>
            <a:off x="5186259" y="2234471"/>
            <a:ext cx="3283491" cy="1831279"/>
          </a:xfrm>
          <a:prstGeom prst="wedgeRoundRectCallout">
            <a:avLst>
              <a:gd name="adj1" fmla="val -28515"/>
              <a:gd name="adj2" fmla="val 75695"/>
              <a:gd name="adj3" fmla="val 16667"/>
            </a:avLst>
          </a:prstGeom>
          <a:solidFill>
            <a:srgbClr val="115076"/>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prstClr val="white"/>
                </a:solidFill>
                <a:latin typeface="Century Gothic" panose="020B0502020202020204" pitchFamily="34" charset="0"/>
              </a:rPr>
              <a:t>Spanish uses two question marks – the one at the front is upside down!</a:t>
            </a:r>
          </a:p>
        </p:txBody>
      </p:sp>
    </p:spTree>
    <p:extLst>
      <p:ext uri="{BB962C8B-B14F-4D97-AF65-F5344CB8AC3E}">
        <p14:creationId xmlns:p14="http://schemas.microsoft.com/office/powerpoint/2010/main" val="421885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5" grpId="0"/>
      <p:bldP spid="17" grpId="0"/>
      <p:bldP spid="18" grpId="0" animBg="1"/>
      <p:bldP spid="23" grpId="0"/>
      <p:bldP spid="24" grpId="0"/>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13864" y="6494075"/>
            <a:ext cx="3135086"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a:t>
            </a:r>
          </a:p>
        </p:txBody>
      </p:sp>
      <p:sp>
        <p:nvSpPr>
          <p:cNvPr id="6" name="Rounded Rectangle 5"/>
          <p:cNvSpPr/>
          <p:nvPr/>
        </p:nvSpPr>
        <p:spPr>
          <a:xfrm>
            <a:off x="9262004" y="207210"/>
            <a:ext cx="2655176"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latin typeface="Century Gothic" panose="020B0502020202020204" pitchFamily="34" charset="0"/>
              </a:rPr>
              <a:t>Escuchar</a:t>
            </a:r>
            <a:r>
              <a:rPr lang="en-GB" dirty="0" smtClean="0">
                <a:latin typeface="Century Gothic" panose="020B0502020202020204" pitchFamily="34" charset="0"/>
              </a:rPr>
              <a:t> y </a:t>
            </a:r>
            <a:r>
              <a:rPr lang="en-GB" dirty="0" err="1" smtClean="0">
                <a:latin typeface="Century Gothic" panose="020B0502020202020204" pitchFamily="34" charset="0"/>
              </a:rPr>
              <a:t>escribir</a:t>
            </a:r>
            <a:endParaRPr lang="en-GB" dirty="0">
              <a:latin typeface="Century Gothic" panose="020B0502020202020204" pitchFamily="34" charset="0"/>
            </a:endParaRPr>
          </a:p>
        </p:txBody>
      </p:sp>
      <p:sp>
        <p:nvSpPr>
          <p:cNvPr id="7" name="Action Button: Custom 6">
            <a:hlinkClick r:id="" action="ppaction://noaction" highlightClick="1">
              <a:snd r:embed="rId3" name="4_08_Visito.wav"/>
            </a:hlinkClick>
          </p:cNvPr>
          <p:cNvSpPr/>
          <p:nvPr/>
        </p:nvSpPr>
        <p:spPr>
          <a:xfrm>
            <a:off x="1186604" y="515685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8</a:t>
            </a:r>
            <a:endParaRPr lang="en-GB" sz="2000" b="1" dirty="0">
              <a:latin typeface="Century Gothic" panose="020B0502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027543673"/>
              </p:ext>
            </p:extLst>
          </p:nvPr>
        </p:nvGraphicFramePr>
        <p:xfrm>
          <a:off x="1662718" y="1418167"/>
          <a:ext cx="8247003" cy="4175760"/>
        </p:xfrm>
        <a:graphic>
          <a:graphicData uri="http://schemas.openxmlformats.org/drawingml/2006/table">
            <a:tbl>
              <a:tblPr firstRow="1" bandRow="1">
                <a:tableStyleId>{5DA37D80-6434-44D0-A028-1B22A696006F}</a:tableStyleId>
              </a:tblPr>
              <a:tblGrid>
                <a:gridCol w="2315934">
                  <a:extLst>
                    <a:ext uri="{9D8B030D-6E8A-4147-A177-3AD203B41FA5}">
                      <a16:colId xmlns:a16="http://schemas.microsoft.com/office/drawing/2014/main" xmlns="" val="1850966184"/>
                    </a:ext>
                  </a:extLst>
                </a:gridCol>
                <a:gridCol w="2878668">
                  <a:extLst>
                    <a:ext uri="{9D8B030D-6E8A-4147-A177-3AD203B41FA5}">
                      <a16:colId xmlns:a16="http://schemas.microsoft.com/office/drawing/2014/main" xmlns="" val="1107475559"/>
                    </a:ext>
                  </a:extLst>
                </a:gridCol>
                <a:gridCol w="3052401">
                  <a:extLst>
                    <a:ext uri="{9D8B030D-6E8A-4147-A177-3AD203B41FA5}">
                      <a16:colId xmlns:a16="http://schemas.microsoft.com/office/drawing/2014/main" xmlns="" val="568154920"/>
                    </a:ext>
                  </a:extLst>
                </a:gridCol>
              </a:tblGrid>
              <a:tr h="539810">
                <a:tc>
                  <a:txBody>
                    <a:bodyPr/>
                    <a:lstStyle/>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txBody>
                  <a:tcPr anchor="ctr"/>
                </a:tc>
                <a:tc>
                  <a:txBody>
                    <a:bodyPr/>
                    <a:lstStyle/>
                    <a:p>
                      <a:pPr algn="ctr"/>
                      <a:r>
                        <a:rPr lang="en-GB" sz="2000" dirty="0" smtClean="0">
                          <a:solidFill>
                            <a:schemeClr val="accent5">
                              <a:lumMod val="50000"/>
                            </a:schemeClr>
                          </a:solidFill>
                          <a:latin typeface="Century Gothic" panose="020B0502020202020204" pitchFamily="34" charset="0"/>
                        </a:rPr>
                        <a:t>Paulina </a:t>
                      </a:r>
                    </a:p>
                  </a:txBody>
                  <a:tcPr anchor="ctr"/>
                </a:tc>
                <a:tc>
                  <a:txBody>
                    <a:bodyPr/>
                    <a:lstStyle/>
                    <a:p>
                      <a:pPr algn="ctr"/>
                      <a:r>
                        <a:rPr lang="en-GB" sz="1800" baseline="0" dirty="0" smtClean="0">
                          <a:solidFill>
                            <a:schemeClr val="accent5">
                              <a:lumMod val="50000"/>
                            </a:schemeClr>
                          </a:solidFill>
                          <a:latin typeface="Century Gothic" panose="020B0502020202020204" pitchFamily="34" charset="0"/>
                        </a:rPr>
                        <a:t>Clara</a:t>
                      </a:r>
                    </a:p>
                  </a:txBody>
                  <a:tcPr anchor="ctr"/>
                </a:tc>
                <a:extLst>
                  <a:ext uri="{0D108BD9-81ED-4DB2-BD59-A6C34878D82A}">
                    <a16:rowId xmlns:a16="http://schemas.microsoft.com/office/drawing/2014/main" xmlns="" val="3598749083"/>
                  </a:ext>
                </a:extLst>
              </a:tr>
              <a:tr h="367865">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1453837329"/>
                  </a:ext>
                </a:extLst>
              </a:tr>
              <a:tr h="367865">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2314679948"/>
                  </a:ext>
                </a:extLst>
              </a:tr>
              <a:tr h="367865">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1751074005"/>
                  </a:ext>
                </a:extLst>
              </a:tr>
              <a:tr h="367865">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2063471968"/>
                  </a:ext>
                </a:extLst>
              </a:tr>
              <a:tr h="367865">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1147530781"/>
                  </a:ext>
                </a:extLst>
              </a:tr>
              <a:tr h="367865">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90512164"/>
                  </a:ext>
                </a:extLst>
              </a:tr>
              <a:tr h="367865">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3142344857"/>
                  </a:ext>
                </a:extLst>
              </a:tr>
              <a:tr h="367865">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3361324191"/>
                  </a:ext>
                </a:extLst>
              </a:tr>
            </a:tbl>
          </a:graphicData>
        </a:graphic>
      </p:graphicFrame>
      <p:sp>
        <p:nvSpPr>
          <p:cNvPr id="9" name="Action Button: Custom 8">
            <a:hlinkClick r:id="" action="ppaction://noaction" highlightClick="1">
              <a:snd r:embed="rId4" name="4_01_Leo.wav"/>
            </a:hlinkClick>
          </p:cNvPr>
          <p:cNvSpPr/>
          <p:nvPr/>
        </p:nvSpPr>
        <p:spPr>
          <a:xfrm>
            <a:off x="1178862" y="237336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1</a:t>
            </a:r>
            <a:endParaRPr lang="en-GB" sz="2000" b="1" dirty="0">
              <a:latin typeface="Century Gothic" panose="020B0502020202020204" pitchFamily="34" charset="0"/>
            </a:endParaRPr>
          </a:p>
        </p:txBody>
      </p:sp>
      <p:sp>
        <p:nvSpPr>
          <p:cNvPr id="10" name="Action Button: Custom 9">
            <a:hlinkClick r:id="" action="ppaction://noaction" highlightClick="1">
              <a:snd r:embed="rId5" name="4_02_Escucho.wav"/>
            </a:hlinkClick>
          </p:cNvPr>
          <p:cNvSpPr/>
          <p:nvPr/>
        </p:nvSpPr>
        <p:spPr>
          <a:xfrm>
            <a:off x="1178863" y="276911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2</a:t>
            </a:r>
            <a:endParaRPr lang="en-GB" sz="2000" b="1" dirty="0">
              <a:latin typeface="Century Gothic" panose="020B0502020202020204" pitchFamily="34" charset="0"/>
            </a:endParaRPr>
          </a:p>
        </p:txBody>
      </p:sp>
      <p:sp>
        <p:nvSpPr>
          <p:cNvPr id="11" name="Action Button: Custom 10">
            <a:hlinkClick r:id="" action="ppaction://noaction" highlightClick="1">
              <a:snd r:embed="rId6" name="4_03_No_voy.wav"/>
            </a:hlinkClick>
          </p:cNvPr>
          <p:cNvSpPr/>
          <p:nvPr/>
        </p:nvSpPr>
        <p:spPr>
          <a:xfrm>
            <a:off x="1189476" y="317877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3</a:t>
            </a:r>
            <a:endParaRPr lang="en-GB" sz="2000" b="1" dirty="0">
              <a:latin typeface="Century Gothic" panose="020B0502020202020204" pitchFamily="34" charset="0"/>
            </a:endParaRPr>
          </a:p>
        </p:txBody>
      </p:sp>
      <p:sp>
        <p:nvSpPr>
          <p:cNvPr id="12" name="Action Button: Custom 11">
            <a:hlinkClick r:id="" action="ppaction://noaction" highlightClick="1">
              <a:snd r:embed="rId7" name="4_04_Aprendo.wav"/>
            </a:hlinkClick>
          </p:cNvPr>
          <p:cNvSpPr/>
          <p:nvPr/>
        </p:nvSpPr>
        <p:spPr>
          <a:xfrm>
            <a:off x="1185243" y="357263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4</a:t>
            </a:r>
            <a:endParaRPr lang="en-GB" sz="2000" b="1" dirty="0">
              <a:latin typeface="Century Gothic" panose="020B0502020202020204" pitchFamily="34" charset="0"/>
            </a:endParaRPr>
          </a:p>
        </p:txBody>
      </p:sp>
      <p:sp>
        <p:nvSpPr>
          <p:cNvPr id="13" name="Action Button: Custom 12">
            <a:hlinkClick r:id="" action="ppaction://noaction" highlightClick="1">
              <a:snd r:embed="rId8" name="4_05_No_cuido.wav"/>
            </a:hlinkClick>
          </p:cNvPr>
          <p:cNvSpPr/>
          <p:nvPr/>
        </p:nvSpPr>
        <p:spPr>
          <a:xfrm>
            <a:off x="1185244" y="396648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5</a:t>
            </a:r>
            <a:endParaRPr lang="en-GB" sz="2000" b="1" dirty="0">
              <a:latin typeface="Century Gothic" panose="020B0502020202020204" pitchFamily="34" charset="0"/>
            </a:endParaRPr>
          </a:p>
        </p:txBody>
      </p:sp>
      <p:sp>
        <p:nvSpPr>
          <p:cNvPr id="14" name="Action Button: Custom 13">
            <a:hlinkClick r:id="" action="ppaction://noaction" highlightClick="1">
              <a:snd r:embed="rId9" name="4_06_No_salgo.wav"/>
            </a:hlinkClick>
          </p:cNvPr>
          <p:cNvSpPr/>
          <p:nvPr/>
        </p:nvSpPr>
        <p:spPr>
          <a:xfrm>
            <a:off x="1184917" y="4364810"/>
            <a:ext cx="355485"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6</a:t>
            </a:r>
            <a:endParaRPr lang="en-GB" sz="2000" b="1" dirty="0">
              <a:latin typeface="Century Gothic" panose="020B0502020202020204" pitchFamily="34" charset="0"/>
            </a:endParaRPr>
          </a:p>
        </p:txBody>
      </p:sp>
      <p:sp>
        <p:nvSpPr>
          <p:cNvPr id="15" name="Action Button: Custom 14">
            <a:hlinkClick r:id="" action="ppaction://noaction" highlightClick="1">
              <a:snd r:embed="rId10" name="4_07_Toco.wav"/>
            </a:hlinkClick>
          </p:cNvPr>
          <p:cNvSpPr/>
          <p:nvPr/>
        </p:nvSpPr>
        <p:spPr>
          <a:xfrm>
            <a:off x="1185923" y="476850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7</a:t>
            </a:r>
            <a:endParaRPr lang="en-GB" sz="2000" b="1" dirty="0">
              <a:latin typeface="Century Gothic" panose="020B0502020202020204" pitchFamily="34" charset="0"/>
            </a:endParaRPr>
          </a:p>
        </p:txBody>
      </p:sp>
      <p:sp>
        <p:nvSpPr>
          <p:cNvPr id="16" name="TextBox 3"/>
          <p:cNvSpPr txBox="1"/>
          <p:nvPr/>
        </p:nvSpPr>
        <p:spPr>
          <a:xfrm>
            <a:off x="253498" y="642180"/>
            <a:ext cx="11510872" cy="707886"/>
          </a:xfrm>
          <a:prstGeom prst="rect">
            <a:avLst/>
          </a:prstGeom>
          <a:noFill/>
        </p:spPr>
        <p:txBody>
          <a:bodyPr wrap="square" rtlCol="0">
            <a:spAutoFit/>
          </a:bodyPr>
          <a:lstStyle/>
          <a:p>
            <a:r>
              <a:rPr lang="en-GB" sz="2000" b="1" dirty="0" smtClean="0">
                <a:solidFill>
                  <a:srgbClr val="002060"/>
                </a:solidFill>
                <a:latin typeface="Century Gothic" panose="020B0502020202020204" pitchFamily="34" charset="0"/>
              </a:rPr>
              <a:t>Paulina is describing someone she has just met.  Her friend Clara is asking her questions.  Who is talking each time? Write Paulina or Clara</a:t>
            </a:r>
            <a:r>
              <a:rPr lang="en-GB" sz="2000" dirty="0" smtClean="0">
                <a:solidFill>
                  <a:srgbClr val="002060"/>
                </a:solidFill>
                <a:latin typeface="Century Gothic" panose="020B0502020202020204" pitchFamily="34" charset="0"/>
              </a:rPr>
              <a:t>. </a:t>
            </a:r>
          </a:p>
        </p:txBody>
      </p:sp>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35142" y="2436304"/>
            <a:ext cx="348418" cy="362935"/>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55544" y="2867637"/>
            <a:ext cx="348418" cy="362935"/>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55544" y="3245165"/>
            <a:ext cx="348418" cy="362935"/>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35142" y="3609367"/>
            <a:ext cx="348418" cy="362935"/>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35142" y="4040403"/>
            <a:ext cx="348418" cy="362935"/>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55544" y="4420161"/>
            <a:ext cx="348418" cy="362935"/>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55544" y="4815320"/>
            <a:ext cx="348418" cy="362935"/>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35142" y="5230992"/>
            <a:ext cx="348418" cy="362935"/>
          </a:xfrm>
          <a:prstGeom prst="rect">
            <a:avLst/>
          </a:prstGeom>
        </p:spPr>
      </p:pic>
      <p:sp>
        <p:nvSpPr>
          <p:cNvPr id="25" name="TextBox 24"/>
          <p:cNvSpPr txBox="1"/>
          <p:nvPr/>
        </p:nvSpPr>
        <p:spPr>
          <a:xfrm>
            <a:off x="1812830" y="2399129"/>
            <a:ext cx="2057400" cy="400110"/>
          </a:xfrm>
          <a:prstGeom prst="rect">
            <a:avLst/>
          </a:prstGeom>
          <a:noFill/>
        </p:spPr>
        <p:txBody>
          <a:bodyPr wrap="square" rtlCol="0">
            <a:spAutoFit/>
          </a:bodyPr>
          <a:lstStyle/>
          <a:p>
            <a:r>
              <a:rPr lang="en-GB" sz="2000" dirty="0" smtClean="0">
                <a:solidFill>
                  <a:schemeClr val="accent5">
                    <a:lumMod val="50000"/>
                  </a:schemeClr>
                </a:solidFill>
                <a:latin typeface="Century Gothic" panose="020B0502020202020204" pitchFamily="34" charset="0"/>
              </a:rPr>
              <a:t>¿</a:t>
            </a:r>
            <a:r>
              <a:rPr lang="en-GB" sz="2000" dirty="0" err="1" smtClean="0">
                <a:solidFill>
                  <a:schemeClr val="accent5">
                    <a:lumMod val="50000"/>
                  </a:schemeClr>
                </a:solidFill>
                <a:latin typeface="Century Gothic" panose="020B0502020202020204" pitchFamily="34" charset="0"/>
              </a:rPr>
              <a:t>Es</a:t>
            </a:r>
            <a:r>
              <a:rPr lang="en-GB" sz="2000" dirty="0" smtClean="0">
                <a:solidFill>
                  <a:schemeClr val="accent5">
                    <a:lumMod val="50000"/>
                  </a:schemeClr>
                </a:solidFill>
                <a:latin typeface="Century Gothic" panose="020B0502020202020204" pitchFamily="34" charset="0"/>
              </a:rPr>
              <a:t> </a:t>
            </a:r>
            <a:r>
              <a:rPr lang="en-GB" sz="2000" dirty="0" err="1" smtClean="0">
                <a:solidFill>
                  <a:schemeClr val="accent5">
                    <a:lumMod val="50000"/>
                  </a:schemeClr>
                </a:solidFill>
                <a:latin typeface="Century Gothic" panose="020B0502020202020204" pitchFamily="34" charset="0"/>
              </a:rPr>
              <a:t>famoso</a:t>
            </a:r>
            <a:r>
              <a:rPr lang="en-GB" sz="2000" dirty="0" smtClean="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p:txBody>
      </p:sp>
      <p:sp>
        <p:nvSpPr>
          <p:cNvPr id="26" name="TextBox 25"/>
          <p:cNvSpPr txBox="1"/>
          <p:nvPr/>
        </p:nvSpPr>
        <p:spPr>
          <a:xfrm>
            <a:off x="1771983" y="3580146"/>
            <a:ext cx="2057400" cy="400110"/>
          </a:xfrm>
          <a:prstGeom prst="rect">
            <a:avLst/>
          </a:prstGeom>
          <a:noFill/>
        </p:spPr>
        <p:txBody>
          <a:bodyPr wrap="square" rtlCol="0">
            <a:spAutoFit/>
          </a:bodyPr>
          <a:lstStyle/>
          <a:p>
            <a:r>
              <a:rPr lang="en-GB" sz="2000" dirty="0" smtClean="0">
                <a:solidFill>
                  <a:schemeClr val="accent5">
                    <a:lumMod val="50000"/>
                  </a:schemeClr>
                </a:solidFill>
                <a:latin typeface="Century Gothic" panose="020B0502020202020204" pitchFamily="34" charset="0"/>
              </a:rPr>
              <a:t>¿</a:t>
            </a:r>
            <a:r>
              <a:rPr lang="en-GB" sz="2000" dirty="0" err="1" smtClean="0">
                <a:solidFill>
                  <a:schemeClr val="accent5">
                    <a:lumMod val="50000"/>
                  </a:schemeClr>
                </a:solidFill>
                <a:latin typeface="Century Gothic" panose="020B0502020202020204" pitchFamily="34" charset="0"/>
              </a:rPr>
              <a:t>Es</a:t>
            </a:r>
            <a:r>
              <a:rPr lang="en-GB" sz="2000" dirty="0" smtClean="0">
                <a:solidFill>
                  <a:schemeClr val="accent5">
                    <a:lumMod val="50000"/>
                  </a:schemeClr>
                </a:solidFill>
                <a:latin typeface="Century Gothic" panose="020B0502020202020204" pitchFamily="34" charset="0"/>
              </a:rPr>
              <a:t> </a:t>
            </a:r>
            <a:r>
              <a:rPr lang="en-GB" sz="2000" dirty="0" err="1" smtClean="0">
                <a:solidFill>
                  <a:schemeClr val="accent5">
                    <a:lumMod val="50000"/>
                  </a:schemeClr>
                </a:solidFill>
                <a:latin typeface="Century Gothic" panose="020B0502020202020204" pitchFamily="34" charset="0"/>
              </a:rPr>
              <a:t>guapo</a:t>
            </a:r>
            <a:r>
              <a:rPr lang="en-GB" sz="2000" dirty="0" smtClean="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p:txBody>
      </p:sp>
      <p:sp>
        <p:nvSpPr>
          <p:cNvPr id="27" name="TextBox 26"/>
          <p:cNvSpPr txBox="1"/>
          <p:nvPr/>
        </p:nvSpPr>
        <p:spPr>
          <a:xfrm>
            <a:off x="1771983" y="3997883"/>
            <a:ext cx="2057400" cy="400110"/>
          </a:xfrm>
          <a:prstGeom prst="rect">
            <a:avLst/>
          </a:prstGeom>
          <a:noFill/>
        </p:spPr>
        <p:txBody>
          <a:bodyPr wrap="square" rtlCol="0">
            <a:spAutoFit/>
          </a:bodyPr>
          <a:lstStyle/>
          <a:p>
            <a:r>
              <a:rPr lang="en-GB" sz="2000" dirty="0" smtClean="0">
                <a:solidFill>
                  <a:schemeClr val="accent5">
                    <a:lumMod val="50000"/>
                  </a:schemeClr>
                </a:solidFill>
                <a:latin typeface="Century Gothic" panose="020B0502020202020204" pitchFamily="34" charset="0"/>
              </a:rPr>
              <a:t>¿</a:t>
            </a:r>
            <a:r>
              <a:rPr lang="en-GB" sz="2000" dirty="0" err="1" smtClean="0">
                <a:solidFill>
                  <a:schemeClr val="accent5">
                    <a:lumMod val="50000"/>
                  </a:schemeClr>
                </a:solidFill>
                <a:latin typeface="Century Gothic" panose="020B0502020202020204" pitchFamily="34" charset="0"/>
              </a:rPr>
              <a:t>Es</a:t>
            </a:r>
            <a:r>
              <a:rPr lang="en-GB" sz="2000" dirty="0" smtClean="0">
                <a:solidFill>
                  <a:schemeClr val="accent5">
                    <a:lumMod val="50000"/>
                  </a:schemeClr>
                </a:solidFill>
                <a:latin typeface="Century Gothic" panose="020B0502020202020204" pitchFamily="34" charset="0"/>
              </a:rPr>
              <a:t> alto?</a:t>
            </a:r>
            <a:endParaRPr lang="en-GB" sz="2000" dirty="0">
              <a:solidFill>
                <a:schemeClr val="accent5">
                  <a:lumMod val="50000"/>
                </a:schemeClr>
              </a:solidFill>
              <a:latin typeface="Century Gothic" panose="020B0502020202020204" pitchFamily="34" charset="0"/>
            </a:endParaRPr>
          </a:p>
        </p:txBody>
      </p:sp>
      <p:sp>
        <p:nvSpPr>
          <p:cNvPr id="28" name="TextBox 27"/>
          <p:cNvSpPr txBox="1"/>
          <p:nvPr/>
        </p:nvSpPr>
        <p:spPr>
          <a:xfrm>
            <a:off x="1771983" y="5156855"/>
            <a:ext cx="2057400" cy="400110"/>
          </a:xfrm>
          <a:prstGeom prst="rect">
            <a:avLst/>
          </a:prstGeom>
          <a:noFill/>
        </p:spPr>
        <p:txBody>
          <a:bodyPr wrap="square" rtlCol="0">
            <a:spAutoFit/>
          </a:bodyPr>
          <a:lstStyle/>
          <a:p>
            <a:r>
              <a:rPr lang="en-GB" sz="2000" dirty="0" smtClean="0">
                <a:solidFill>
                  <a:schemeClr val="accent5">
                    <a:lumMod val="50000"/>
                  </a:schemeClr>
                </a:solidFill>
                <a:latin typeface="Century Gothic" panose="020B0502020202020204" pitchFamily="34" charset="0"/>
              </a:rPr>
              <a:t>¿</a:t>
            </a:r>
            <a:r>
              <a:rPr lang="en-GB" sz="2000" dirty="0" err="1" smtClean="0">
                <a:solidFill>
                  <a:schemeClr val="accent5">
                    <a:lumMod val="50000"/>
                  </a:schemeClr>
                </a:solidFill>
                <a:latin typeface="Century Gothic" panose="020B0502020202020204" pitchFamily="34" charset="0"/>
              </a:rPr>
              <a:t>Es</a:t>
            </a:r>
            <a:r>
              <a:rPr lang="en-GB" sz="2000" dirty="0" smtClean="0">
                <a:solidFill>
                  <a:schemeClr val="accent5">
                    <a:lumMod val="50000"/>
                  </a:schemeClr>
                </a:solidFill>
                <a:latin typeface="Century Gothic" panose="020B0502020202020204" pitchFamily="34" charset="0"/>
              </a:rPr>
              <a:t> </a:t>
            </a:r>
            <a:r>
              <a:rPr lang="en-GB" sz="2000" dirty="0" err="1" smtClean="0">
                <a:solidFill>
                  <a:schemeClr val="accent5">
                    <a:lumMod val="50000"/>
                  </a:schemeClr>
                </a:solidFill>
                <a:latin typeface="Century Gothic" panose="020B0502020202020204" pitchFamily="34" charset="0"/>
              </a:rPr>
              <a:t>tranquilo</a:t>
            </a:r>
            <a:r>
              <a:rPr lang="en-GB" sz="2000" dirty="0" smtClean="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p:txBody>
      </p:sp>
      <p:sp>
        <p:nvSpPr>
          <p:cNvPr id="29" name="TextBox 28"/>
          <p:cNvSpPr txBox="1"/>
          <p:nvPr/>
        </p:nvSpPr>
        <p:spPr>
          <a:xfrm>
            <a:off x="1812830" y="2818132"/>
            <a:ext cx="2057400" cy="400110"/>
          </a:xfrm>
          <a:prstGeom prst="rect">
            <a:avLst/>
          </a:prstGeom>
          <a:noFill/>
        </p:spPr>
        <p:txBody>
          <a:bodyPr wrap="square" rtlCol="0">
            <a:spAutoFit/>
          </a:bodyPr>
          <a:lstStyle/>
          <a:p>
            <a:r>
              <a:rPr lang="en-GB" sz="2000" dirty="0" err="1" smtClean="0">
                <a:solidFill>
                  <a:schemeClr val="accent5">
                    <a:lumMod val="50000"/>
                  </a:schemeClr>
                </a:solidFill>
                <a:latin typeface="Century Gothic" panose="020B0502020202020204" pitchFamily="34" charset="0"/>
              </a:rPr>
              <a:t>Es</a:t>
            </a:r>
            <a:r>
              <a:rPr lang="en-GB" sz="2000" dirty="0" smtClean="0">
                <a:solidFill>
                  <a:schemeClr val="accent5">
                    <a:lumMod val="50000"/>
                  </a:schemeClr>
                </a:solidFill>
                <a:latin typeface="Century Gothic" panose="020B0502020202020204" pitchFamily="34" charset="0"/>
              </a:rPr>
              <a:t> simpatico.</a:t>
            </a:r>
            <a:endParaRPr lang="en-GB" sz="2000" dirty="0">
              <a:solidFill>
                <a:schemeClr val="accent5">
                  <a:lumMod val="50000"/>
                </a:schemeClr>
              </a:solidFill>
              <a:latin typeface="Century Gothic" panose="020B0502020202020204" pitchFamily="34" charset="0"/>
            </a:endParaRPr>
          </a:p>
        </p:txBody>
      </p:sp>
      <p:sp>
        <p:nvSpPr>
          <p:cNvPr id="30" name="TextBox 29"/>
          <p:cNvSpPr txBox="1"/>
          <p:nvPr/>
        </p:nvSpPr>
        <p:spPr>
          <a:xfrm>
            <a:off x="1812830" y="3199139"/>
            <a:ext cx="2057400" cy="400110"/>
          </a:xfrm>
          <a:prstGeom prst="rect">
            <a:avLst/>
          </a:prstGeom>
          <a:noFill/>
        </p:spPr>
        <p:txBody>
          <a:bodyPr wrap="square" rtlCol="0">
            <a:spAutoFit/>
          </a:bodyPr>
          <a:lstStyle/>
          <a:p>
            <a:r>
              <a:rPr lang="en-GB" sz="2000" dirty="0" err="1" smtClean="0">
                <a:solidFill>
                  <a:schemeClr val="accent5">
                    <a:lumMod val="50000"/>
                  </a:schemeClr>
                </a:solidFill>
                <a:latin typeface="Century Gothic" panose="020B0502020202020204" pitchFamily="34" charset="0"/>
              </a:rPr>
              <a:t>Es</a:t>
            </a:r>
            <a:r>
              <a:rPr lang="en-GB" sz="2000" dirty="0" smtClean="0">
                <a:solidFill>
                  <a:schemeClr val="accent5">
                    <a:lumMod val="50000"/>
                  </a:schemeClr>
                </a:solidFill>
                <a:latin typeface="Century Gothic" panose="020B0502020202020204" pitchFamily="34" charset="0"/>
              </a:rPr>
              <a:t> </a:t>
            </a:r>
            <a:r>
              <a:rPr lang="en-GB" sz="2000" dirty="0" err="1" smtClean="0">
                <a:solidFill>
                  <a:schemeClr val="accent5">
                    <a:lumMod val="50000"/>
                  </a:schemeClr>
                </a:solidFill>
                <a:latin typeface="Century Gothic" panose="020B0502020202020204" pitchFamily="34" charset="0"/>
              </a:rPr>
              <a:t>interesante</a:t>
            </a:r>
            <a:r>
              <a:rPr lang="en-GB" sz="2000" dirty="0" smtClean="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p:txBody>
      </p:sp>
      <p:sp>
        <p:nvSpPr>
          <p:cNvPr id="31" name="TextBox 30"/>
          <p:cNvSpPr txBox="1"/>
          <p:nvPr/>
        </p:nvSpPr>
        <p:spPr>
          <a:xfrm>
            <a:off x="1812830" y="4415620"/>
            <a:ext cx="2057400" cy="400110"/>
          </a:xfrm>
          <a:prstGeom prst="rect">
            <a:avLst/>
          </a:prstGeom>
          <a:noFill/>
        </p:spPr>
        <p:txBody>
          <a:bodyPr wrap="square" rtlCol="0">
            <a:spAutoFit/>
          </a:bodyPr>
          <a:lstStyle/>
          <a:p>
            <a:r>
              <a:rPr lang="en-GB" sz="2000" dirty="0" err="1" smtClean="0">
                <a:solidFill>
                  <a:schemeClr val="accent5">
                    <a:lumMod val="50000"/>
                  </a:schemeClr>
                </a:solidFill>
                <a:latin typeface="Century Gothic" panose="020B0502020202020204" pitchFamily="34" charset="0"/>
              </a:rPr>
              <a:t>Es</a:t>
            </a:r>
            <a:r>
              <a:rPr lang="en-GB" sz="2000" dirty="0" smtClean="0">
                <a:solidFill>
                  <a:schemeClr val="accent5">
                    <a:lumMod val="50000"/>
                  </a:schemeClr>
                </a:solidFill>
                <a:latin typeface="Century Gothic" panose="020B0502020202020204" pitchFamily="34" charset="0"/>
              </a:rPr>
              <a:t> </a:t>
            </a:r>
            <a:r>
              <a:rPr lang="en-GB" sz="2000" dirty="0" err="1" smtClean="0">
                <a:solidFill>
                  <a:schemeClr val="accent5">
                    <a:lumMod val="50000"/>
                  </a:schemeClr>
                </a:solidFill>
                <a:latin typeface="Century Gothic" panose="020B0502020202020204" pitchFamily="34" charset="0"/>
              </a:rPr>
              <a:t>bajo</a:t>
            </a:r>
            <a:r>
              <a:rPr lang="en-GB" sz="2000" dirty="0" smtClean="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p:txBody>
      </p:sp>
      <p:sp>
        <p:nvSpPr>
          <p:cNvPr id="32" name="TextBox 31"/>
          <p:cNvSpPr txBox="1"/>
          <p:nvPr/>
        </p:nvSpPr>
        <p:spPr>
          <a:xfrm>
            <a:off x="1812830" y="4796733"/>
            <a:ext cx="2057400" cy="400110"/>
          </a:xfrm>
          <a:prstGeom prst="rect">
            <a:avLst/>
          </a:prstGeom>
          <a:noFill/>
        </p:spPr>
        <p:txBody>
          <a:bodyPr wrap="square" rtlCol="0">
            <a:spAutoFit/>
          </a:bodyPr>
          <a:lstStyle/>
          <a:p>
            <a:r>
              <a:rPr lang="en-GB" sz="2000" dirty="0" err="1" smtClean="0">
                <a:solidFill>
                  <a:schemeClr val="accent5">
                    <a:lumMod val="50000"/>
                  </a:schemeClr>
                </a:solidFill>
                <a:latin typeface="Century Gothic" panose="020B0502020202020204" pitchFamily="34" charset="0"/>
              </a:rPr>
              <a:t>Es</a:t>
            </a:r>
            <a:r>
              <a:rPr lang="en-GB" sz="2000" dirty="0" smtClean="0">
                <a:solidFill>
                  <a:schemeClr val="accent5">
                    <a:lumMod val="50000"/>
                  </a:schemeClr>
                </a:solidFill>
                <a:latin typeface="Century Gothic" panose="020B0502020202020204" pitchFamily="34" charset="0"/>
              </a:rPr>
              <a:t> </a:t>
            </a:r>
            <a:r>
              <a:rPr lang="en-GB" sz="2000" dirty="0" err="1" smtClean="0">
                <a:solidFill>
                  <a:schemeClr val="accent5">
                    <a:lumMod val="50000"/>
                  </a:schemeClr>
                </a:solidFill>
                <a:latin typeface="Century Gothic" panose="020B0502020202020204" pitchFamily="34" charset="0"/>
              </a:rPr>
              <a:t>alegre</a:t>
            </a:r>
            <a:r>
              <a:rPr lang="en-GB" sz="2000" dirty="0" smtClean="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349044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7"/>
          <p:cNvSpPr/>
          <p:nvPr/>
        </p:nvSpPr>
        <p:spPr>
          <a:xfrm>
            <a:off x="190782" y="2463242"/>
            <a:ext cx="5374640" cy="1281444"/>
          </a:xfrm>
          <a:prstGeom prst="wedgeRoundRectCallout">
            <a:avLst>
              <a:gd name="adj1" fmla="val 26502"/>
              <a:gd name="adj2" fmla="val 75477"/>
              <a:gd name="adj3" fmla="val 16667"/>
            </a:avLst>
          </a:prstGeom>
          <a:solidFill>
            <a:srgbClr val="115076"/>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10"/>
          <p:cNvSpPr/>
          <p:nvPr/>
        </p:nvSpPr>
        <p:spPr>
          <a:xfrm>
            <a:off x="1619090" y="1543889"/>
            <a:ext cx="3246403" cy="923330"/>
          </a:xfrm>
          <a:prstGeom prst="rect">
            <a:avLst/>
          </a:prstGeom>
          <a:noFill/>
        </p:spPr>
        <p:txBody>
          <a:bodyPr wrap="none" lIns="91440" tIns="45720" rIns="91440" bIns="45720">
            <a:spAutoFit/>
          </a:bodyPr>
          <a:lstStyle/>
          <a:p>
            <a:pPr algn="ctr"/>
            <a:r>
              <a:rPr lang="en-US" sz="5400" b="1" dirty="0">
                <a:ln w="22225">
                  <a:solidFill>
                    <a:srgbClr val="ED7D31"/>
                  </a:solidFill>
                  <a:prstDash val="solid"/>
                </a:ln>
                <a:solidFill>
                  <a:srgbClr val="ED7D31">
                    <a:lumMod val="40000"/>
                    <a:lumOff val="60000"/>
                  </a:srgbClr>
                </a:solidFill>
                <a:latin typeface="Century Gothic" panose="020B0502020202020204" pitchFamily="34" charset="0"/>
              </a:rPr>
              <a:t>Partner A</a:t>
            </a:r>
          </a:p>
        </p:txBody>
      </p:sp>
      <p:sp>
        <p:nvSpPr>
          <p:cNvPr id="12" name="Title 3"/>
          <p:cNvSpPr txBox="1">
            <a:spLocks/>
          </p:cNvSpPr>
          <p:nvPr/>
        </p:nvSpPr>
        <p:spPr>
          <a:xfrm>
            <a:off x="609600" y="2750039"/>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dirty="0" smtClean="0">
                <a:solidFill>
                  <a:prstClr val="white"/>
                </a:solidFill>
              </a:rPr>
              <a:t>Soy </a:t>
            </a:r>
            <a:r>
              <a:rPr lang="en-GB" sz="4000" b="1" dirty="0">
                <a:solidFill>
                  <a:prstClr val="white"/>
                </a:solidFill>
              </a:rPr>
              <a:t>(+ adjective)</a:t>
            </a:r>
          </a:p>
        </p:txBody>
      </p:sp>
      <p:sp>
        <p:nvSpPr>
          <p:cNvPr id="15" name="Rectangle 14"/>
          <p:cNvSpPr/>
          <p:nvPr/>
        </p:nvSpPr>
        <p:spPr>
          <a:xfrm>
            <a:off x="7528247" y="1539911"/>
            <a:ext cx="3135795" cy="923330"/>
          </a:xfrm>
          <a:prstGeom prst="rect">
            <a:avLst/>
          </a:prstGeom>
          <a:noFill/>
        </p:spPr>
        <p:txBody>
          <a:bodyPr wrap="none" lIns="91440" tIns="45720" rIns="91440" bIns="45720">
            <a:spAutoFit/>
          </a:bodyPr>
          <a:lstStyle/>
          <a:p>
            <a:pPr algn="ctr"/>
            <a:r>
              <a:rPr lang="en-US" sz="5400" b="1" dirty="0">
                <a:ln w="22225">
                  <a:solidFill>
                    <a:srgbClr val="ED7D31"/>
                  </a:solidFill>
                  <a:prstDash val="solid"/>
                </a:ln>
                <a:solidFill>
                  <a:srgbClr val="ED7D31">
                    <a:lumMod val="40000"/>
                    <a:lumOff val="60000"/>
                  </a:srgbClr>
                </a:solidFill>
                <a:latin typeface="Century Gothic" panose="020B0502020202020204" pitchFamily="34" charset="0"/>
              </a:rPr>
              <a:t>Partner B</a:t>
            </a:r>
          </a:p>
        </p:txBody>
      </p:sp>
      <p:sp>
        <p:nvSpPr>
          <p:cNvPr id="16" name="Rounded Rectangular Callout 15"/>
          <p:cNvSpPr/>
          <p:nvPr/>
        </p:nvSpPr>
        <p:spPr>
          <a:xfrm>
            <a:off x="6717576" y="2463242"/>
            <a:ext cx="4757138" cy="1281444"/>
          </a:xfrm>
          <a:prstGeom prst="wedgeRoundRectCallout">
            <a:avLst>
              <a:gd name="adj1" fmla="val -34690"/>
              <a:gd name="adj2" fmla="val 80947"/>
              <a:gd name="adj3" fmla="val 16667"/>
            </a:avLst>
          </a:prstGeom>
          <a:solidFill>
            <a:srgbClr val="115076"/>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Title 3"/>
          <p:cNvSpPr txBox="1">
            <a:spLocks/>
          </p:cNvSpPr>
          <p:nvPr/>
        </p:nvSpPr>
        <p:spPr>
          <a:xfrm>
            <a:off x="6896137" y="2750039"/>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dirty="0" smtClean="0">
                <a:solidFill>
                  <a:prstClr val="white"/>
                </a:solidFill>
              </a:rPr>
              <a:t>¿</a:t>
            </a:r>
            <a:r>
              <a:rPr lang="en-GB" sz="4000" b="1" dirty="0" err="1" smtClean="0">
                <a:solidFill>
                  <a:prstClr val="white"/>
                </a:solidFill>
              </a:rPr>
              <a:t>Eres</a:t>
            </a:r>
            <a:r>
              <a:rPr lang="en-GB" sz="4000" b="1" dirty="0" smtClean="0">
                <a:solidFill>
                  <a:prstClr val="white"/>
                </a:solidFill>
              </a:rPr>
              <a:t> (+ </a:t>
            </a:r>
            <a:r>
              <a:rPr lang="en-GB" sz="4000" b="1" dirty="0">
                <a:solidFill>
                  <a:prstClr val="white"/>
                </a:solidFill>
              </a:rPr>
              <a:t>name</a:t>
            </a:r>
            <a:r>
              <a:rPr lang="en-GB" sz="4000" b="1" dirty="0" smtClean="0">
                <a:solidFill>
                  <a:prstClr val="white"/>
                </a:solidFill>
              </a:rPr>
              <a:t>)?</a:t>
            </a:r>
            <a:endParaRPr lang="en-GB" sz="4000" b="1" dirty="0">
              <a:solidFill>
                <a:prstClr val="white"/>
              </a:solidFill>
            </a:endParaRPr>
          </a:p>
        </p:txBody>
      </p:sp>
      <p:sp>
        <p:nvSpPr>
          <p:cNvPr id="18" name="Rounded Rectangular Callout 17"/>
          <p:cNvSpPr/>
          <p:nvPr/>
        </p:nvSpPr>
        <p:spPr>
          <a:xfrm>
            <a:off x="1953040" y="4279620"/>
            <a:ext cx="3535680" cy="1021161"/>
          </a:xfrm>
          <a:prstGeom prst="wedgeRoundRectCallout">
            <a:avLst>
              <a:gd name="adj1" fmla="val 32113"/>
              <a:gd name="adj2" fmla="val 77065"/>
              <a:gd name="adj3" fmla="val 16667"/>
            </a:avLst>
          </a:prstGeom>
          <a:solidFill>
            <a:srgbClr val="115076"/>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Title 3"/>
          <p:cNvSpPr txBox="1">
            <a:spLocks/>
          </p:cNvSpPr>
          <p:nvPr/>
        </p:nvSpPr>
        <p:spPr>
          <a:xfrm>
            <a:off x="2866795" y="4436275"/>
            <a:ext cx="289277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dirty="0" err="1" smtClean="0">
                <a:solidFill>
                  <a:prstClr val="white"/>
                </a:solidFill>
              </a:rPr>
              <a:t>Sí</a:t>
            </a:r>
            <a:r>
              <a:rPr lang="en-GB" sz="4000" b="1" dirty="0" smtClean="0">
                <a:solidFill>
                  <a:prstClr val="white"/>
                </a:solidFill>
              </a:rPr>
              <a:t> </a:t>
            </a:r>
            <a:r>
              <a:rPr lang="en-GB" sz="4000" b="1" dirty="0">
                <a:solidFill>
                  <a:prstClr val="white"/>
                </a:solidFill>
              </a:rPr>
              <a:t>/ </a:t>
            </a:r>
            <a:r>
              <a:rPr lang="en-GB" sz="4000" b="1" dirty="0" smtClean="0">
                <a:solidFill>
                  <a:prstClr val="white"/>
                </a:solidFill>
              </a:rPr>
              <a:t>No</a:t>
            </a:r>
            <a:endParaRPr lang="en-GB" sz="4000" b="1" dirty="0">
              <a:solidFill>
                <a:prstClr val="white"/>
              </a:solidFill>
            </a:endParaRPr>
          </a:p>
        </p:txBody>
      </p:sp>
      <p:sp>
        <p:nvSpPr>
          <p:cNvPr id="13" name="TextBox 12"/>
          <p:cNvSpPr txBox="1"/>
          <p:nvPr/>
        </p:nvSpPr>
        <p:spPr>
          <a:xfrm>
            <a:off x="6413864" y="6494075"/>
            <a:ext cx="3135086"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21" name="Title 1"/>
          <p:cNvSpPr>
            <a:spLocks noGrp="1"/>
          </p:cNvSpPr>
          <p:nvPr>
            <p:ph type="title"/>
          </p:nvPr>
        </p:nvSpPr>
        <p:spPr>
          <a:xfrm>
            <a:off x="0" y="-64493"/>
            <a:ext cx="6484584" cy="1325563"/>
          </a:xfrm>
        </p:spPr>
        <p:txBody>
          <a:bodyPr>
            <a:normAutofit/>
          </a:bodyPr>
          <a:lstStyle/>
          <a:p>
            <a:r>
              <a:rPr lang="en-GB" sz="3600" b="1" dirty="0" smtClean="0">
                <a:solidFill>
                  <a:schemeClr val="bg1"/>
                </a:solidFill>
              </a:rPr>
              <a:t>¿</a:t>
            </a:r>
            <a:r>
              <a:rPr lang="en-GB" sz="3600" b="1" dirty="0" err="1" smtClean="0">
                <a:solidFill>
                  <a:schemeClr val="bg1"/>
                </a:solidFill>
              </a:rPr>
              <a:t>Quién</a:t>
            </a:r>
            <a:r>
              <a:rPr lang="en-GB" sz="3600" b="1" dirty="0" smtClean="0">
                <a:solidFill>
                  <a:schemeClr val="bg1"/>
                </a:solidFill>
              </a:rPr>
              <a:t> soy?</a:t>
            </a:r>
            <a:endParaRPr lang="en-GB" sz="3600" b="1" dirty="0">
              <a:solidFill>
                <a:schemeClr val="bg1"/>
              </a:solidFill>
            </a:endParaRPr>
          </a:p>
        </p:txBody>
      </p:sp>
      <p:sp>
        <p:nvSpPr>
          <p:cNvPr id="14" name="Rounded Rectangle 13"/>
          <p:cNvSpPr/>
          <p:nvPr/>
        </p:nvSpPr>
        <p:spPr>
          <a:xfrm>
            <a:off x="10161414" y="222413"/>
            <a:ext cx="1818731"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latin typeface="Century Gothic" panose="020B0502020202020204" pitchFamily="34" charset="0"/>
              </a:rPr>
              <a:t>Hablar</a:t>
            </a:r>
            <a:endParaRPr lang="en-GB" dirty="0">
              <a:latin typeface="Century Gothic" panose="020B0502020202020204" pitchFamily="34" charset="0"/>
            </a:endParaRPr>
          </a:p>
        </p:txBody>
      </p:sp>
    </p:spTree>
    <p:extLst>
      <p:ext uri="{BB962C8B-B14F-4D97-AF65-F5344CB8AC3E}">
        <p14:creationId xmlns:p14="http://schemas.microsoft.com/office/powerpoint/2010/main" val="172035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5" grpId="0"/>
      <p:bldP spid="16"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2551" y="1900844"/>
            <a:ext cx="1218247" cy="107344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8238" y="3637755"/>
            <a:ext cx="1141751" cy="116130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7891" y="346127"/>
            <a:ext cx="1091200" cy="1316918"/>
          </a:xfrm>
          <a:prstGeom prst="rect">
            <a:avLst/>
          </a:prstGeom>
        </p:spPr>
      </p:pic>
      <p:sp>
        <p:nvSpPr>
          <p:cNvPr id="29" name="Rectangle 28"/>
          <p:cNvSpPr/>
          <p:nvPr/>
        </p:nvSpPr>
        <p:spPr>
          <a:xfrm>
            <a:off x="3114524" y="3847683"/>
            <a:ext cx="1370889"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Carlos</a:t>
            </a:r>
          </a:p>
        </p:txBody>
      </p:sp>
      <p:sp>
        <p:nvSpPr>
          <p:cNvPr id="31" name="Rectangle 30"/>
          <p:cNvSpPr/>
          <p:nvPr/>
        </p:nvSpPr>
        <p:spPr>
          <a:xfrm>
            <a:off x="135787" y="3831121"/>
            <a:ext cx="1083951"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Juan</a:t>
            </a:r>
          </a:p>
        </p:txBody>
      </p:sp>
      <p:sp>
        <p:nvSpPr>
          <p:cNvPr id="34" name="Rectangle 33"/>
          <p:cNvSpPr/>
          <p:nvPr/>
        </p:nvSpPr>
        <p:spPr>
          <a:xfrm>
            <a:off x="213789" y="567263"/>
            <a:ext cx="1146468" cy="553998"/>
          </a:xfrm>
          <a:prstGeom prst="rect">
            <a:avLst/>
          </a:prstGeom>
          <a:noFill/>
        </p:spPr>
        <p:txBody>
          <a:bodyPr wrap="non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Paco</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35" name="Rectangle 34"/>
          <p:cNvSpPr/>
          <p:nvPr/>
        </p:nvSpPr>
        <p:spPr>
          <a:xfrm>
            <a:off x="3348761" y="643318"/>
            <a:ext cx="1208985"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Elena</a:t>
            </a:r>
          </a:p>
        </p:txBody>
      </p:sp>
      <p:sp>
        <p:nvSpPr>
          <p:cNvPr id="36" name="Rectangle 35"/>
          <p:cNvSpPr/>
          <p:nvPr/>
        </p:nvSpPr>
        <p:spPr>
          <a:xfrm>
            <a:off x="156655" y="2120365"/>
            <a:ext cx="1140056"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Irene</a:t>
            </a:r>
          </a:p>
        </p:txBody>
      </p:sp>
      <p:sp>
        <p:nvSpPr>
          <p:cNvPr id="37" name="Rectangle 36"/>
          <p:cNvSpPr/>
          <p:nvPr/>
        </p:nvSpPr>
        <p:spPr>
          <a:xfrm>
            <a:off x="3114524" y="2151411"/>
            <a:ext cx="1268296"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David</a:t>
            </a:r>
          </a:p>
        </p:txBody>
      </p:sp>
      <p:sp>
        <p:nvSpPr>
          <p:cNvPr id="38" name="Rectangle 37"/>
          <p:cNvSpPr/>
          <p:nvPr/>
        </p:nvSpPr>
        <p:spPr>
          <a:xfrm>
            <a:off x="6157971" y="637824"/>
            <a:ext cx="1366679"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Clara</a:t>
            </a:r>
          </a:p>
        </p:txBody>
      </p:sp>
      <p:sp>
        <p:nvSpPr>
          <p:cNvPr id="39" name="Rectangle 38"/>
          <p:cNvSpPr/>
          <p:nvPr/>
        </p:nvSpPr>
        <p:spPr>
          <a:xfrm>
            <a:off x="9325084" y="639139"/>
            <a:ext cx="1245854"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Pablo</a:t>
            </a:r>
          </a:p>
        </p:txBody>
      </p:sp>
      <p:sp>
        <p:nvSpPr>
          <p:cNvPr id="40" name="Rectangle 39"/>
          <p:cNvSpPr/>
          <p:nvPr/>
        </p:nvSpPr>
        <p:spPr>
          <a:xfrm>
            <a:off x="2472230" y="5368027"/>
            <a:ext cx="2550725"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Alma</a:t>
            </a:r>
          </a:p>
        </p:txBody>
      </p:sp>
      <p:sp>
        <p:nvSpPr>
          <p:cNvPr id="41" name="Rectangle 40"/>
          <p:cNvSpPr/>
          <p:nvPr/>
        </p:nvSpPr>
        <p:spPr>
          <a:xfrm>
            <a:off x="5937573" y="3906010"/>
            <a:ext cx="1708167"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Arturo</a:t>
            </a:r>
          </a:p>
        </p:txBody>
      </p:sp>
      <p:sp>
        <p:nvSpPr>
          <p:cNvPr id="42" name="Rectangle 41"/>
          <p:cNvSpPr/>
          <p:nvPr/>
        </p:nvSpPr>
        <p:spPr>
          <a:xfrm>
            <a:off x="6189909" y="2279838"/>
            <a:ext cx="1215397" cy="553998"/>
          </a:xfrm>
          <a:prstGeom prst="rect">
            <a:avLst/>
          </a:prstGeom>
          <a:noFill/>
        </p:spPr>
        <p:txBody>
          <a:bodyPr wrap="squar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Rafa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43" name="Rectangle 42"/>
          <p:cNvSpPr/>
          <p:nvPr/>
        </p:nvSpPr>
        <p:spPr>
          <a:xfrm>
            <a:off x="6193180" y="5345958"/>
            <a:ext cx="984565" cy="553998"/>
          </a:xfrm>
          <a:prstGeom prst="rect">
            <a:avLst/>
          </a:prstGeom>
          <a:noFill/>
        </p:spPr>
        <p:txBody>
          <a:bodyPr wrap="non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Raúl</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44" name="Rectangle 43"/>
          <p:cNvSpPr/>
          <p:nvPr/>
        </p:nvSpPr>
        <p:spPr>
          <a:xfrm>
            <a:off x="9139732" y="4306407"/>
            <a:ext cx="2356735"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Clementina</a:t>
            </a:r>
          </a:p>
        </p:txBody>
      </p:sp>
      <p:sp>
        <p:nvSpPr>
          <p:cNvPr id="45" name="Rectangle 44"/>
          <p:cNvSpPr/>
          <p:nvPr/>
        </p:nvSpPr>
        <p:spPr>
          <a:xfrm>
            <a:off x="9090807" y="2120365"/>
            <a:ext cx="1741773"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Serena</a:t>
            </a:r>
          </a:p>
        </p:txBody>
      </p:sp>
      <p:sp>
        <p:nvSpPr>
          <p:cNvPr id="55" name="TextBox 54"/>
          <p:cNvSpPr txBox="1"/>
          <p:nvPr/>
        </p:nvSpPr>
        <p:spPr>
          <a:xfrm>
            <a:off x="3052809" y="1167004"/>
            <a:ext cx="1875088"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(quiet, calm)</a:t>
            </a:r>
          </a:p>
        </p:txBody>
      </p:sp>
      <p:sp>
        <p:nvSpPr>
          <p:cNvPr id="56" name="TextBox 55"/>
          <p:cNvSpPr txBox="1"/>
          <p:nvPr/>
        </p:nvSpPr>
        <p:spPr>
          <a:xfrm>
            <a:off x="-23467" y="1167004"/>
            <a:ext cx="1787341"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(quiet, calm)</a:t>
            </a:r>
          </a:p>
        </p:txBody>
      </p:sp>
      <p:sp>
        <p:nvSpPr>
          <p:cNvPr id="57" name="TextBox 56"/>
          <p:cNvSpPr txBox="1"/>
          <p:nvPr/>
        </p:nvSpPr>
        <p:spPr>
          <a:xfrm>
            <a:off x="261663" y="2678635"/>
            <a:ext cx="1510422"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(tall)</a:t>
            </a:r>
          </a:p>
        </p:txBody>
      </p:sp>
      <p:sp>
        <p:nvSpPr>
          <p:cNvPr id="58" name="TextBox 57"/>
          <p:cNvSpPr txBox="1"/>
          <p:nvPr/>
        </p:nvSpPr>
        <p:spPr>
          <a:xfrm>
            <a:off x="3078106" y="2747738"/>
            <a:ext cx="1510422"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(short)</a:t>
            </a:r>
          </a:p>
        </p:txBody>
      </p:sp>
      <p:sp>
        <p:nvSpPr>
          <p:cNvPr id="59" name="TextBox 58"/>
          <p:cNvSpPr txBox="1"/>
          <p:nvPr/>
        </p:nvSpPr>
        <p:spPr>
          <a:xfrm>
            <a:off x="-102007" y="4398947"/>
            <a:ext cx="1510422" cy="400110"/>
          </a:xfrm>
          <a:prstGeom prst="rect">
            <a:avLst/>
          </a:prstGeom>
          <a:noFill/>
        </p:spPr>
        <p:txBody>
          <a:bodyPr wrap="square" rtlCol="0">
            <a:spAutoFit/>
          </a:bodyPr>
          <a:lstStyle/>
          <a:p>
            <a:pPr algn="ctr"/>
            <a:r>
              <a:rPr lang="en-GB" sz="2000" dirty="0">
                <a:solidFill>
                  <a:prstClr val="black"/>
                </a:solidFill>
                <a:latin typeface="Century Gothic" panose="020B0502020202020204" pitchFamily="34" charset="0"/>
              </a:rPr>
              <a:t>(nice)</a:t>
            </a:r>
          </a:p>
        </p:txBody>
      </p:sp>
      <p:sp>
        <p:nvSpPr>
          <p:cNvPr id="60" name="TextBox 59"/>
          <p:cNvSpPr txBox="1"/>
          <p:nvPr/>
        </p:nvSpPr>
        <p:spPr>
          <a:xfrm>
            <a:off x="3119781" y="4367728"/>
            <a:ext cx="1510422"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(cheerful)</a:t>
            </a:r>
          </a:p>
        </p:txBody>
      </p:sp>
      <p:sp>
        <p:nvSpPr>
          <p:cNvPr id="63" name="TextBox 62"/>
          <p:cNvSpPr txBox="1"/>
          <p:nvPr/>
        </p:nvSpPr>
        <p:spPr>
          <a:xfrm>
            <a:off x="5877431" y="1152929"/>
            <a:ext cx="1891443" cy="400110"/>
          </a:xfrm>
          <a:prstGeom prst="rect">
            <a:avLst/>
          </a:prstGeom>
          <a:noFill/>
        </p:spPr>
        <p:txBody>
          <a:bodyPr wrap="square" rtlCol="0">
            <a:spAutoFit/>
          </a:bodyPr>
          <a:lstStyle/>
          <a:p>
            <a:pPr algn="ctr"/>
            <a:r>
              <a:rPr lang="en-GB" sz="2000" dirty="0">
                <a:solidFill>
                  <a:prstClr val="black"/>
                </a:solidFill>
                <a:latin typeface="Century Gothic" panose="020B0502020202020204" pitchFamily="34" charset="0"/>
              </a:rPr>
              <a:t>(famous)</a:t>
            </a:r>
          </a:p>
        </p:txBody>
      </p:sp>
      <p:sp>
        <p:nvSpPr>
          <p:cNvPr id="64" name="TextBox 63"/>
          <p:cNvSpPr txBox="1"/>
          <p:nvPr/>
        </p:nvSpPr>
        <p:spPr>
          <a:xfrm>
            <a:off x="9108335" y="1159027"/>
            <a:ext cx="1891443" cy="400110"/>
          </a:xfrm>
          <a:prstGeom prst="rect">
            <a:avLst/>
          </a:prstGeom>
          <a:noFill/>
        </p:spPr>
        <p:txBody>
          <a:bodyPr wrap="square" rtlCol="0">
            <a:spAutoFit/>
          </a:bodyPr>
          <a:lstStyle/>
          <a:p>
            <a:pPr algn="ctr"/>
            <a:r>
              <a:rPr lang="en-GB" sz="2000" dirty="0">
                <a:solidFill>
                  <a:prstClr val="black"/>
                </a:solidFill>
                <a:latin typeface="Century Gothic" panose="020B0502020202020204" pitchFamily="34" charset="0"/>
              </a:rPr>
              <a:t>(interesting)</a:t>
            </a:r>
          </a:p>
        </p:txBody>
      </p:sp>
      <p:sp>
        <p:nvSpPr>
          <p:cNvPr id="65" name="TextBox 64"/>
          <p:cNvSpPr txBox="1"/>
          <p:nvPr/>
        </p:nvSpPr>
        <p:spPr>
          <a:xfrm>
            <a:off x="6413864" y="2759821"/>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(tall)</a:t>
            </a:r>
          </a:p>
        </p:txBody>
      </p:sp>
      <p:sp>
        <p:nvSpPr>
          <p:cNvPr id="66" name="TextBox 65"/>
          <p:cNvSpPr txBox="1"/>
          <p:nvPr/>
        </p:nvSpPr>
        <p:spPr>
          <a:xfrm>
            <a:off x="9143558" y="2723552"/>
            <a:ext cx="2054707"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(good-looking)</a:t>
            </a:r>
          </a:p>
        </p:txBody>
      </p:sp>
      <p:sp>
        <p:nvSpPr>
          <p:cNvPr id="67" name="TextBox 66"/>
          <p:cNvSpPr txBox="1"/>
          <p:nvPr/>
        </p:nvSpPr>
        <p:spPr>
          <a:xfrm>
            <a:off x="6106635" y="4359806"/>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(famous)</a:t>
            </a:r>
          </a:p>
        </p:txBody>
      </p:sp>
      <p:sp>
        <p:nvSpPr>
          <p:cNvPr id="68" name="TextBox 67"/>
          <p:cNvSpPr txBox="1"/>
          <p:nvPr/>
        </p:nvSpPr>
        <p:spPr>
          <a:xfrm>
            <a:off x="9165133" y="3967618"/>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(short)</a:t>
            </a:r>
          </a:p>
        </p:txBody>
      </p:sp>
      <p:sp>
        <p:nvSpPr>
          <p:cNvPr id="70" name="TextBox 69"/>
          <p:cNvSpPr txBox="1"/>
          <p:nvPr/>
        </p:nvSpPr>
        <p:spPr>
          <a:xfrm>
            <a:off x="2665210" y="5882224"/>
            <a:ext cx="1891443" cy="400110"/>
          </a:xfrm>
          <a:prstGeom prst="rect">
            <a:avLst/>
          </a:prstGeom>
          <a:noFill/>
        </p:spPr>
        <p:txBody>
          <a:bodyPr wrap="square" rtlCol="0">
            <a:spAutoFit/>
          </a:bodyPr>
          <a:lstStyle/>
          <a:p>
            <a:pPr algn="ctr"/>
            <a:r>
              <a:rPr lang="en-GB" sz="2000" dirty="0">
                <a:solidFill>
                  <a:prstClr val="black"/>
                </a:solidFill>
                <a:latin typeface="Century Gothic" panose="020B0502020202020204" pitchFamily="34" charset="0"/>
              </a:rPr>
              <a:t>(nice)</a:t>
            </a:r>
          </a:p>
        </p:txBody>
      </p:sp>
      <p:sp>
        <p:nvSpPr>
          <p:cNvPr id="71" name="TextBox 70"/>
          <p:cNvSpPr txBox="1"/>
          <p:nvPr/>
        </p:nvSpPr>
        <p:spPr>
          <a:xfrm>
            <a:off x="6078051" y="5851965"/>
            <a:ext cx="2113396"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(good-looking)</a:t>
            </a:r>
          </a:p>
        </p:txBody>
      </p:sp>
      <p:sp>
        <p:nvSpPr>
          <p:cNvPr id="69" name="TextBox 68"/>
          <p:cNvSpPr txBox="1"/>
          <p:nvPr/>
        </p:nvSpPr>
        <p:spPr>
          <a:xfrm>
            <a:off x="6413864" y="6469013"/>
            <a:ext cx="3135086"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a:t>
            </a:r>
          </a:p>
        </p:txBody>
      </p:sp>
      <p:pic>
        <p:nvPicPr>
          <p:cNvPr id="91" name="Picture 9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5694" y="4974029"/>
            <a:ext cx="1092729" cy="1163228"/>
          </a:xfrm>
          <a:prstGeom prst="rect">
            <a:avLst/>
          </a:prstGeom>
        </p:spPr>
      </p:pic>
      <p:pic>
        <p:nvPicPr>
          <p:cNvPr id="92" name="Picture 9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626" y="3534633"/>
            <a:ext cx="955879" cy="1180098"/>
          </a:xfrm>
          <a:prstGeom prst="rect">
            <a:avLst/>
          </a:prstGeom>
        </p:spPr>
      </p:pic>
      <p:pic>
        <p:nvPicPr>
          <p:cNvPr id="93" name="Picture 9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95424" y="1860157"/>
            <a:ext cx="1035212" cy="1185933"/>
          </a:xfrm>
          <a:prstGeom prst="rect">
            <a:avLst/>
          </a:prstGeom>
        </p:spPr>
      </p:pic>
      <p:pic>
        <p:nvPicPr>
          <p:cNvPr id="94" name="Picture 9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71883" y="3460325"/>
            <a:ext cx="1703192" cy="1213310"/>
          </a:xfrm>
          <a:prstGeom prst="rect">
            <a:avLst/>
          </a:prstGeom>
        </p:spPr>
      </p:pic>
      <p:pic>
        <p:nvPicPr>
          <p:cNvPr id="95" name="Picture 9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14443" y="387793"/>
            <a:ext cx="936353" cy="1072680"/>
          </a:xfrm>
          <a:prstGeom prst="rect">
            <a:avLst/>
          </a:prstGeom>
        </p:spPr>
      </p:pic>
      <p:pic>
        <p:nvPicPr>
          <p:cNvPr id="96" name="Picture 95"/>
          <p:cNvPicPr>
            <a:picLocks noChangeAspect="1"/>
          </p:cNvPicPr>
          <p:nvPr/>
        </p:nvPicPr>
        <p:blipFill rotWithShape="1">
          <a:blip r:embed="rId11" cstate="print">
            <a:extLst>
              <a:ext uri="{28A0092B-C50C-407E-A947-70E740481C1C}">
                <a14:useLocalDpi xmlns:a14="http://schemas.microsoft.com/office/drawing/2010/main" val="0"/>
              </a:ext>
            </a:extLst>
          </a:blip>
          <a:srcRect b="3114"/>
          <a:stretch/>
        </p:blipFill>
        <p:spPr>
          <a:xfrm>
            <a:off x="4649616" y="2026890"/>
            <a:ext cx="1227371" cy="1193144"/>
          </a:xfrm>
          <a:prstGeom prst="rect">
            <a:avLst/>
          </a:prstGeom>
        </p:spPr>
      </p:pic>
      <p:sp>
        <p:nvSpPr>
          <p:cNvPr id="97" name="Rectangle 96"/>
          <p:cNvSpPr/>
          <p:nvPr/>
        </p:nvSpPr>
        <p:spPr>
          <a:xfrm>
            <a:off x="-376208" y="5342752"/>
            <a:ext cx="2550725" cy="553998"/>
          </a:xfrm>
          <a:prstGeom prst="rect">
            <a:avLst/>
          </a:prstGeom>
          <a:noFill/>
        </p:spPr>
        <p:txBody>
          <a:bodyPr wrap="squar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Fidelia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98" name="TextBox 97"/>
          <p:cNvSpPr txBox="1"/>
          <p:nvPr/>
        </p:nvSpPr>
        <p:spPr>
          <a:xfrm>
            <a:off x="-5164" y="5882224"/>
            <a:ext cx="1891443" cy="400110"/>
          </a:xfrm>
          <a:prstGeom prst="rect">
            <a:avLst/>
          </a:prstGeom>
          <a:noFill/>
        </p:spPr>
        <p:txBody>
          <a:bodyPr wrap="square" rtlCol="0">
            <a:spAutoFit/>
          </a:bodyPr>
          <a:lstStyle/>
          <a:p>
            <a:pPr algn="ctr"/>
            <a:r>
              <a:rPr lang="en-GB" sz="2000" dirty="0">
                <a:solidFill>
                  <a:prstClr val="black"/>
                </a:solidFill>
                <a:latin typeface="Century Gothic" panose="020B0502020202020204" pitchFamily="34" charset="0"/>
              </a:rPr>
              <a:t>(interesting)</a:t>
            </a:r>
          </a:p>
        </p:txBody>
      </p:sp>
      <p:sp>
        <p:nvSpPr>
          <p:cNvPr id="99" name="Rectangle 98"/>
          <p:cNvSpPr/>
          <p:nvPr/>
        </p:nvSpPr>
        <p:spPr>
          <a:xfrm>
            <a:off x="8647540" y="5349996"/>
            <a:ext cx="2550725" cy="553998"/>
          </a:xfrm>
          <a:prstGeom prst="rect">
            <a:avLst/>
          </a:prstGeom>
          <a:noFill/>
        </p:spPr>
        <p:txBody>
          <a:bodyPr wrap="squar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Belén</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00" name="TextBox 99"/>
          <p:cNvSpPr txBox="1"/>
          <p:nvPr/>
        </p:nvSpPr>
        <p:spPr>
          <a:xfrm>
            <a:off x="9206956" y="5852161"/>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(cheerful)</a:t>
            </a:r>
          </a:p>
        </p:txBody>
      </p:sp>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0115" y="3220034"/>
            <a:ext cx="1355411" cy="1274147"/>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02551" y="4943033"/>
            <a:ext cx="1103364" cy="1093393"/>
          </a:xfrm>
          <a:prstGeom prst="rect">
            <a:avLst/>
          </a:prstGeom>
        </p:spPr>
      </p:pic>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21344" y="4938873"/>
            <a:ext cx="1655643" cy="1278110"/>
          </a:xfrm>
          <a:prstGeom prst="rect">
            <a:avLst/>
          </a:prstGeom>
        </p:spPr>
      </p:pic>
      <p:pic>
        <p:nvPicPr>
          <p:cNvPr id="46" name="Picture 4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86597" y="1821526"/>
            <a:ext cx="1569107" cy="1277240"/>
          </a:xfrm>
          <a:prstGeom prst="rect">
            <a:avLst/>
          </a:prstGeom>
        </p:spPr>
      </p:pic>
      <p:pic>
        <p:nvPicPr>
          <p:cNvPr id="47" name="Picture 4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13348" y="387793"/>
            <a:ext cx="951691" cy="1095551"/>
          </a:xfrm>
          <a:prstGeom prst="rect">
            <a:avLst/>
          </a:prstGeom>
        </p:spPr>
      </p:pic>
      <p:pic>
        <p:nvPicPr>
          <p:cNvPr id="51" name="Picture 5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82424" y="5099765"/>
            <a:ext cx="1107468" cy="1126302"/>
          </a:xfrm>
          <a:prstGeom prst="rect">
            <a:avLst/>
          </a:prstGeom>
        </p:spPr>
      </p:pic>
      <p:pic>
        <p:nvPicPr>
          <p:cNvPr id="102" name="Picture 10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15957" y="248751"/>
            <a:ext cx="1387812" cy="1271786"/>
          </a:xfrm>
          <a:prstGeom prst="rect">
            <a:avLst/>
          </a:prstGeom>
        </p:spPr>
      </p:pic>
    </p:spTree>
    <p:extLst>
      <p:ext uri="{BB962C8B-B14F-4D97-AF65-F5344CB8AC3E}">
        <p14:creationId xmlns:p14="http://schemas.microsoft.com/office/powerpoint/2010/main" val="19931409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nvPr>
        </p:nvGraphicFramePr>
        <p:xfrm>
          <a:off x="544023" y="575085"/>
          <a:ext cx="11038376" cy="5260860"/>
        </p:xfrm>
        <a:graphic>
          <a:graphicData uri="http://schemas.openxmlformats.org/drawingml/2006/table">
            <a:tbl>
              <a:tblPr firstRow="1" bandRow="1">
                <a:tableStyleId>{5C22544A-7EE6-4342-B048-85BDC9FD1C3A}</a:tableStyleId>
              </a:tblPr>
              <a:tblGrid>
                <a:gridCol w="5519188">
                  <a:extLst>
                    <a:ext uri="{9D8B030D-6E8A-4147-A177-3AD203B41FA5}">
                      <a16:colId xmlns:a16="http://schemas.microsoft.com/office/drawing/2014/main" xmlns="" val="615763476"/>
                    </a:ext>
                  </a:extLst>
                </a:gridCol>
                <a:gridCol w="5519188">
                  <a:extLst>
                    <a:ext uri="{9D8B030D-6E8A-4147-A177-3AD203B41FA5}">
                      <a16:colId xmlns:a16="http://schemas.microsoft.com/office/drawing/2014/main" xmlns="" val="713444903"/>
                    </a:ext>
                  </a:extLst>
                </a:gridCol>
              </a:tblGrid>
              <a:tr h="131521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828679953"/>
                  </a:ext>
                </a:extLst>
              </a:tr>
              <a:tr h="131521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59350070"/>
                  </a:ext>
                </a:extLst>
              </a:tr>
              <a:tr h="131521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043867994"/>
                  </a:ext>
                </a:extLst>
              </a:tr>
              <a:tr h="1315215">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253812342"/>
                  </a:ext>
                </a:extLst>
              </a:tr>
            </a:tbl>
          </a:graphicData>
        </a:graphic>
      </p:graphicFrame>
      <p:sp>
        <p:nvSpPr>
          <p:cNvPr id="2" name="Rectangle 1"/>
          <p:cNvSpPr/>
          <p:nvPr/>
        </p:nvSpPr>
        <p:spPr>
          <a:xfrm>
            <a:off x="5124516" y="1178437"/>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entury Gothic" panose="020B0502020202020204" pitchFamily="34" charset="0"/>
              </a:rPr>
              <a:t>.</a:t>
            </a:r>
          </a:p>
        </p:txBody>
      </p:sp>
      <p:sp>
        <p:nvSpPr>
          <p:cNvPr id="48" name="Rectangle 47"/>
          <p:cNvSpPr/>
          <p:nvPr/>
        </p:nvSpPr>
        <p:spPr>
          <a:xfrm>
            <a:off x="5128401" y="2375478"/>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entury Gothic" panose="020B0502020202020204" pitchFamily="34" charset="0"/>
              </a:rPr>
              <a:t>.</a:t>
            </a:r>
          </a:p>
        </p:txBody>
      </p:sp>
      <p:sp>
        <p:nvSpPr>
          <p:cNvPr id="49" name="Rectangle 48"/>
          <p:cNvSpPr/>
          <p:nvPr/>
        </p:nvSpPr>
        <p:spPr>
          <a:xfrm>
            <a:off x="5128247" y="3770461"/>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entury Gothic" panose="020B0502020202020204" pitchFamily="34" charset="0"/>
              </a:rPr>
              <a:t>.</a:t>
            </a:r>
          </a:p>
        </p:txBody>
      </p:sp>
      <p:sp>
        <p:nvSpPr>
          <p:cNvPr id="50" name="Rectangle 49"/>
          <p:cNvSpPr/>
          <p:nvPr/>
        </p:nvSpPr>
        <p:spPr>
          <a:xfrm>
            <a:off x="5124515" y="4993424"/>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entury Gothic" panose="020B0502020202020204" pitchFamily="34" charset="0"/>
              </a:rPr>
              <a:t>.</a:t>
            </a:r>
          </a:p>
        </p:txBody>
      </p:sp>
      <p:sp>
        <p:nvSpPr>
          <p:cNvPr id="51" name="Rectangle 50"/>
          <p:cNvSpPr/>
          <p:nvPr/>
        </p:nvSpPr>
        <p:spPr>
          <a:xfrm>
            <a:off x="10693985" y="1173278"/>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a:t>
            </a:r>
          </a:p>
        </p:txBody>
      </p:sp>
      <p:sp>
        <p:nvSpPr>
          <p:cNvPr id="52" name="Rectangle 51"/>
          <p:cNvSpPr/>
          <p:nvPr/>
        </p:nvSpPr>
        <p:spPr>
          <a:xfrm>
            <a:off x="10693985" y="2492919"/>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a:t>
            </a:r>
          </a:p>
        </p:txBody>
      </p:sp>
      <p:sp>
        <p:nvSpPr>
          <p:cNvPr id="53" name="Rectangle 52"/>
          <p:cNvSpPr/>
          <p:nvPr/>
        </p:nvSpPr>
        <p:spPr>
          <a:xfrm>
            <a:off x="10701168" y="3792697"/>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a:t>
            </a:r>
          </a:p>
        </p:txBody>
      </p:sp>
      <p:sp>
        <p:nvSpPr>
          <p:cNvPr id="54" name="Rectangle 53"/>
          <p:cNvSpPr/>
          <p:nvPr/>
        </p:nvSpPr>
        <p:spPr>
          <a:xfrm>
            <a:off x="10689753" y="5112338"/>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0843" y="54520"/>
            <a:ext cx="870625" cy="536885"/>
          </a:xfrm>
          <a:prstGeom prst="rect">
            <a:avLst/>
          </a:prstGeom>
        </p:spPr>
      </p:pic>
      <p:sp>
        <p:nvSpPr>
          <p:cNvPr id="56" name="Rounded Rectangle 55"/>
          <p:cNvSpPr/>
          <p:nvPr/>
        </p:nvSpPr>
        <p:spPr>
          <a:xfrm>
            <a:off x="9229398" y="40585"/>
            <a:ext cx="1818731"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latin typeface="Century Gothic" panose="020B0502020202020204" pitchFamily="34" charset="0"/>
              </a:rPr>
              <a:t>Hablar</a:t>
            </a:r>
            <a:endParaRPr lang="en-GB" dirty="0">
              <a:latin typeface="Century Gothic" panose="020B0502020202020204" pitchFamily="34" charset="0"/>
            </a:endParaRPr>
          </a:p>
        </p:txBody>
      </p:sp>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5908" y="4601225"/>
            <a:ext cx="1141751" cy="1161302"/>
          </a:xfrm>
          <a:prstGeom prst="rect">
            <a:avLst/>
          </a:prstGeom>
        </p:spPr>
      </p:pic>
      <p:sp>
        <p:nvSpPr>
          <p:cNvPr id="62" name="Rectangle 61"/>
          <p:cNvSpPr/>
          <p:nvPr/>
        </p:nvSpPr>
        <p:spPr>
          <a:xfrm>
            <a:off x="1766099" y="4747389"/>
            <a:ext cx="1370889"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Carlos</a:t>
            </a:r>
          </a:p>
        </p:txBody>
      </p:sp>
      <p:sp>
        <p:nvSpPr>
          <p:cNvPr id="63" name="Rectangle 62"/>
          <p:cNvSpPr/>
          <p:nvPr/>
        </p:nvSpPr>
        <p:spPr>
          <a:xfrm>
            <a:off x="1830868" y="3449332"/>
            <a:ext cx="1083951"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Juan</a:t>
            </a:r>
          </a:p>
        </p:txBody>
      </p:sp>
      <p:sp>
        <p:nvSpPr>
          <p:cNvPr id="64" name="Rectangle 63"/>
          <p:cNvSpPr/>
          <p:nvPr/>
        </p:nvSpPr>
        <p:spPr>
          <a:xfrm>
            <a:off x="1766099" y="842062"/>
            <a:ext cx="1146468" cy="553998"/>
          </a:xfrm>
          <a:prstGeom prst="rect">
            <a:avLst/>
          </a:prstGeom>
          <a:noFill/>
        </p:spPr>
        <p:txBody>
          <a:bodyPr wrap="non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Paco</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65" name="Rectangle 64"/>
          <p:cNvSpPr/>
          <p:nvPr/>
        </p:nvSpPr>
        <p:spPr>
          <a:xfrm>
            <a:off x="1766099" y="2193999"/>
            <a:ext cx="1268296"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David</a:t>
            </a:r>
          </a:p>
        </p:txBody>
      </p:sp>
      <p:sp>
        <p:nvSpPr>
          <p:cNvPr id="66" name="Rectangle 65"/>
          <p:cNvSpPr/>
          <p:nvPr/>
        </p:nvSpPr>
        <p:spPr>
          <a:xfrm>
            <a:off x="7408641" y="872825"/>
            <a:ext cx="1245854"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Pablo</a:t>
            </a:r>
          </a:p>
        </p:txBody>
      </p:sp>
      <p:sp>
        <p:nvSpPr>
          <p:cNvPr id="67" name="Rectangle 66"/>
          <p:cNvSpPr/>
          <p:nvPr/>
        </p:nvSpPr>
        <p:spPr>
          <a:xfrm>
            <a:off x="7408641" y="3371430"/>
            <a:ext cx="1708167"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Arturo</a:t>
            </a:r>
          </a:p>
        </p:txBody>
      </p:sp>
      <p:sp>
        <p:nvSpPr>
          <p:cNvPr id="68" name="Rectangle 67"/>
          <p:cNvSpPr/>
          <p:nvPr/>
        </p:nvSpPr>
        <p:spPr>
          <a:xfrm>
            <a:off x="7587997" y="2014911"/>
            <a:ext cx="1215397" cy="553998"/>
          </a:xfrm>
          <a:prstGeom prst="rect">
            <a:avLst/>
          </a:prstGeom>
          <a:noFill/>
        </p:spPr>
        <p:txBody>
          <a:bodyPr wrap="squar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Rafa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69" name="Rectangle 68"/>
          <p:cNvSpPr/>
          <p:nvPr/>
        </p:nvSpPr>
        <p:spPr>
          <a:xfrm>
            <a:off x="7770441" y="4747389"/>
            <a:ext cx="984565" cy="553998"/>
          </a:xfrm>
          <a:prstGeom prst="rect">
            <a:avLst/>
          </a:prstGeom>
          <a:noFill/>
        </p:spPr>
        <p:txBody>
          <a:bodyPr wrap="non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Raúl</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70" name="TextBox 69"/>
          <p:cNvSpPr txBox="1"/>
          <p:nvPr/>
        </p:nvSpPr>
        <p:spPr>
          <a:xfrm>
            <a:off x="1467147" y="1426823"/>
            <a:ext cx="1787341"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(quiet, calm)</a:t>
            </a:r>
          </a:p>
        </p:txBody>
      </p:sp>
      <p:sp>
        <p:nvSpPr>
          <p:cNvPr id="71" name="TextBox 70"/>
          <p:cNvSpPr txBox="1"/>
          <p:nvPr/>
        </p:nvSpPr>
        <p:spPr>
          <a:xfrm>
            <a:off x="1947396" y="2693478"/>
            <a:ext cx="1510422"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(short)</a:t>
            </a:r>
          </a:p>
        </p:txBody>
      </p:sp>
      <p:sp>
        <p:nvSpPr>
          <p:cNvPr id="72" name="TextBox 71"/>
          <p:cNvSpPr txBox="1"/>
          <p:nvPr/>
        </p:nvSpPr>
        <p:spPr>
          <a:xfrm>
            <a:off x="1665054" y="3956401"/>
            <a:ext cx="1510422" cy="400110"/>
          </a:xfrm>
          <a:prstGeom prst="rect">
            <a:avLst/>
          </a:prstGeom>
          <a:noFill/>
        </p:spPr>
        <p:txBody>
          <a:bodyPr wrap="square" rtlCol="0">
            <a:spAutoFit/>
          </a:bodyPr>
          <a:lstStyle/>
          <a:p>
            <a:pPr algn="ctr"/>
            <a:r>
              <a:rPr lang="en-GB" sz="2000" dirty="0">
                <a:solidFill>
                  <a:prstClr val="black"/>
                </a:solidFill>
                <a:latin typeface="Century Gothic" panose="020B0502020202020204" pitchFamily="34" charset="0"/>
              </a:rPr>
              <a:t>(nice)</a:t>
            </a:r>
          </a:p>
        </p:txBody>
      </p:sp>
      <p:sp>
        <p:nvSpPr>
          <p:cNvPr id="73" name="TextBox 72"/>
          <p:cNvSpPr txBox="1"/>
          <p:nvPr/>
        </p:nvSpPr>
        <p:spPr>
          <a:xfrm>
            <a:off x="1753923" y="5283891"/>
            <a:ext cx="1510422"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(cheerful)</a:t>
            </a:r>
          </a:p>
        </p:txBody>
      </p:sp>
      <p:sp>
        <p:nvSpPr>
          <p:cNvPr id="74" name="TextBox 73"/>
          <p:cNvSpPr txBox="1"/>
          <p:nvPr/>
        </p:nvSpPr>
        <p:spPr>
          <a:xfrm>
            <a:off x="7081819" y="1360349"/>
            <a:ext cx="1891443" cy="400110"/>
          </a:xfrm>
          <a:prstGeom prst="rect">
            <a:avLst/>
          </a:prstGeom>
          <a:noFill/>
        </p:spPr>
        <p:txBody>
          <a:bodyPr wrap="square" rtlCol="0">
            <a:spAutoFit/>
          </a:bodyPr>
          <a:lstStyle/>
          <a:p>
            <a:pPr algn="ctr"/>
            <a:r>
              <a:rPr lang="en-GB" sz="2000" dirty="0">
                <a:solidFill>
                  <a:prstClr val="black"/>
                </a:solidFill>
                <a:latin typeface="Century Gothic" panose="020B0502020202020204" pitchFamily="34" charset="0"/>
              </a:rPr>
              <a:t>(interesting)</a:t>
            </a:r>
          </a:p>
        </p:txBody>
      </p:sp>
      <p:sp>
        <p:nvSpPr>
          <p:cNvPr id="75" name="TextBox 74"/>
          <p:cNvSpPr txBox="1"/>
          <p:nvPr/>
        </p:nvSpPr>
        <p:spPr>
          <a:xfrm>
            <a:off x="7987055" y="2554449"/>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(tall)</a:t>
            </a:r>
          </a:p>
        </p:txBody>
      </p:sp>
      <p:sp>
        <p:nvSpPr>
          <p:cNvPr id="76" name="TextBox 75"/>
          <p:cNvSpPr txBox="1"/>
          <p:nvPr/>
        </p:nvSpPr>
        <p:spPr>
          <a:xfrm>
            <a:off x="7634977" y="3928775"/>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(famous)</a:t>
            </a:r>
          </a:p>
        </p:txBody>
      </p:sp>
      <p:sp>
        <p:nvSpPr>
          <p:cNvPr id="77" name="TextBox 76"/>
          <p:cNvSpPr txBox="1"/>
          <p:nvPr/>
        </p:nvSpPr>
        <p:spPr>
          <a:xfrm>
            <a:off x="6971464" y="5270818"/>
            <a:ext cx="2113396"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(good-looking)</a:t>
            </a:r>
          </a:p>
        </p:txBody>
      </p:sp>
      <p:pic>
        <p:nvPicPr>
          <p:cNvPr id="78" name="Picture 7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6068" y="4684512"/>
            <a:ext cx="1017929" cy="1083602"/>
          </a:xfrm>
          <a:prstGeom prst="rect">
            <a:avLst/>
          </a:prstGeom>
        </p:spPr>
      </p:pic>
      <p:pic>
        <p:nvPicPr>
          <p:cNvPr id="79" name="Picture 7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9247" y="3334092"/>
            <a:ext cx="918177" cy="1133552"/>
          </a:xfrm>
          <a:prstGeom prst="rect">
            <a:avLst/>
          </a:prstGeom>
        </p:spPr>
      </p:pic>
      <p:pic>
        <p:nvPicPr>
          <p:cNvPr id="80" name="Picture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9398" y="2017589"/>
            <a:ext cx="944058" cy="1081507"/>
          </a:xfrm>
          <a:prstGeom prst="rect">
            <a:avLst/>
          </a:prstGeom>
        </p:spPr>
      </p:pic>
      <p:pic>
        <p:nvPicPr>
          <p:cNvPr id="81" name="Picture 8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4221" y="3320333"/>
            <a:ext cx="1559776" cy="1111144"/>
          </a:xfrm>
          <a:prstGeom prst="rect">
            <a:avLst/>
          </a:prstGeom>
        </p:spPr>
      </p:pic>
      <p:pic>
        <p:nvPicPr>
          <p:cNvPr id="82" name="Picture 8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92030" y="774136"/>
            <a:ext cx="855518" cy="980076"/>
          </a:xfrm>
          <a:prstGeom prst="rect">
            <a:avLst/>
          </a:prstGeom>
        </p:spPr>
      </p:pic>
      <p:pic>
        <p:nvPicPr>
          <p:cNvPr id="83" name="Picture 82"/>
          <p:cNvPicPr>
            <a:picLocks noChangeAspect="1"/>
          </p:cNvPicPr>
          <p:nvPr/>
        </p:nvPicPr>
        <p:blipFill rotWithShape="1">
          <a:blip r:embed="rId10" cstate="print">
            <a:extLst>
              <a:ext uri="{28A0092B-C50C-407E-A947-70E740481C1C}">
                <a14:useLocalDpi xmlns:a14="http://schemas.microsoft.com/office/drawing/2010/main" val="0"/>
              </a:ext>
            </a:extLst>
          </a:blip>
          <a:srcRect b="3114"/>
          <a:stretch/>
        </p:blipFill>
        <p:spPr>
          <a:xfrm>
            <a:off x="3264345" y="1992143"/>
            <a:ext cx="1112740" cy="1081710"/>
          </a:xfrm>
          <a:prstGeom prst="rect">
            <a:avLst/>
          </a:prstGeom>
        </p:spPr>
      </p:pic>
      <p:pic>
        <p:nvPicPr>
          <p:cNvPr id="84" name="Picture 8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76759" y="743040"/>
            <a:ext cx="934785" cy="1076090"/>
          </a:xfrm>
          <a:prstGeom prst="rect">
            <a:avLst/>
          </a:prstGeom>
        </p:spPr>
      </p:pic>
      <p:sp>
        <p:nvSpPr>
          <p:cNvPr id="85" name="TextBox 84"/>
          <p:cNvSpPr txBox="1"/>
          <p:nvPr/>
        </p:nvSpPr>
        <p:spPr>
          <a:xfrm>
            <a:off x="6413864" y="6469013"/>
            <a:ext cx="3135086"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a:t>
            </a:r>
          </a:p>
        </p:txBody>
      </p:sp>
    </p:spTree>
    <p:extLst>
      <p:ext uri="{BB962C8B-B14F-4D97-AF65-F5344CB8AC3E}">
        <p14:creationId xmlns:p14="http://schemas.microsoft.com/office/powerpoint/2010/main" val="15986911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nvPr>
        </p:nvGraphicFramePr>
        <p:xfrm>
          <a:off x="544023" y="575085"/>
          <a:ext cx="11038376" cy="5260860"/>
        </p:xfrm>
        <a:graphic>
          <a:graphicData uri="http://schemas.openxmlformats.org/drawingml/2006/table">
            <a:tbl>
              <a:tblPr firstRow="1" bandRow="1">
                <a:tableStyleId>{5C22544A-7EE6-4342-B048-85BDC9FD1C3A}</a:tableStyleId>
              </a:tblPr>
              <a:tblGrid>
                <a:gridCol w="5519188">
                  <a:extLst>
                    <a:ext uri="{9D8B030D-6E8A-4147-A177-3AD203B41FA5}">
                      <a16:colId xmlns:a16="http://schemas.microsoft.com/office/drawing/2014/main" xmlns="" val="615763476"/>
                    </a:ext>
                  </a:extLst>
                </a:gridCol>
                <a:gridCol w="5519188">
                  <a:extLst>
                    <a:ext uri="{9D8B030D-6E8A-4147-A177-3AD203B41FA5}">
                      <a16:colId xmlns:a16="http://schemas.microsoft.com/office/drawing/2014/main" xmlns="" val="713444903"/>
                    </a:ext>
                  </a:extLst>
                </a:gridCol>
              </a:tblGrid>
              <a:tr h="131521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828679953"/>
                  </a:ext>
                </a:extLst>
              </a:tr>
              <a:tr h="131521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59350070"/>
                  </a:ext>
                </a:extLst>
              </a:tr>
              <a:tr h="131521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043867994"/>
                  </a:ext>
                </a:extLst>
              </a:tr>
              <a:tr h="1315215">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253812342"/>
                  </a:ext>
                </a:extLst>
              </a:tr>
            </a:tbl>
          </a:graphicData>
        </a:graphic>
      </p:graphicFrame>
      <p:sp>
        <p:nvSpPr>
          <p:cNvPr id="2" name="Rectangle 1"/>
          <p:cNvSpPr/>
          <p:nvPr/>
        </p:nvSpPr>
        <p:spPr>
          <a:xfrm>
            <a:off x="5124516" y="1178437"/>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a:t>
            </a:r>
          </a:p>
        </p:txBody>
      </p:sp>
      <p:sp>
        <p:nvSpPr>
          <p:cNvPr id="48" name="Rectangle 47"/>
          <p:cNvSpPr/>
          <p:nvPr/>
        </p:nvSpPr>
        <p:spPr>
          <a:xfrm>
            <a:off x="5128401" y="2375478"/>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a:t>
            </a:r>
          </a:p>
        </p:txBody>
      </p:sp>
      <p:sp>
        <p:nvSpPr>
          <p:cNvPr id="49" name="Rectangle 48"/>
          <p:cNvSpPr/>
          <p:nvPr/>
        </p:nvSpPr>
        <p:spPr>
          <a:xfrm>
            <a:off x="5128247" y="3770461"/>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a:t>
            </a:r>
          </a:p>
        </p:txBody>
      </p:sp>
      <p:sp>
        <p:nvSpPr>
          <p:cNvPr id="50" name="Rectangle 49"/>
          <p:cNvSpPr/>
          <p:nvPr/>
        </p:nvSpPr>
        <p:spPr>
          <a:xfrm>
            <a:off x="5124515" y="4993424"/>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a:t>
            </a:r>
          </a:p>
        </p:txBody>
      </p:sp>
      <p:sp>
        <p:nvSpPr>
          <p:cNvPr id="51" name="Rectangle 50"/>
          <p:cNvSpPr/>
          <p:nvPr/>
        </p:nvSpPr>
        <p:spPr>
          <a:xfrm>
            <a:off x="10693985" y="1173278"/>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entury Gothic" panose="020B0502020202020204" pitchFamily="34" charset="0"/>
              </a:rPr>
              <a:t>.</a:t>
            </a:r>
          </a:p>
        </p:txBody>
      </p:sp>
      <p:sp>
        <p:nvSpPr>
          <p:cNvPr id="52" name="Rectangle 51"/>
          <p:cNvSpPr/>
          <p:nvPr/>
        </p:nvSpPr>
        <p:spPr>
          <a:xfrm>
            <a:off x="10693985" y="2492919"/>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entury Gothic" panose="020B0502020202020204" pitchFamily="34" charset="0"/>
              </a:rPr>
              <a:t>.</a:t>
            </a:r>
          </a:p>
        </p:txBody>
      </p:sp>
      <p:sp>
        <p:nvSpPr>
          <p:cNvPr id="53" name="Rectangle 52"/>
          <p:cNvSpPr/>
          <p:nvPr/>
        </p:nvSpPr>
        <p:spPr>
          <a:xfrm>
            <a:off x="10701168" y="3792697"/>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entury Gothic" panose="020B0502020202020204" pitchFamily="34" charset="0"/>
              </a:rPr>
              <a:t>.</a:t>
            </a:r>
          </a:p>
        </p:txBody>
      </p:sp>
      <p:sp>
        <p:nvSpPr>
          <p:cNvPr id="54" name="Rectangle 53"/>
          <p:cNvSpPr/>
          <p:nvPr/>
        </p:nvSpPr>
        <p:spPr>
          <a:xfrm>
            <a:off x="10689753" y="5112338"/>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entury Gothic" panose="020B0502020202020204" pitchFamily="34" charset="0"/>
              </a:rPr>
              <a:t>.</a:t>
            </a:r>
          </a:p>
        </p:txBody>
      </p:sp>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375" y="38200"/>
            <a:ext cx="870625" cy="536885"/>
          </a:xfrm>
          <a:prstGeom prst="rect">
            <a:avLst/>
          </a:prstGeom>
        </p:spPr>
      </p:pic>
      <p:sp>
        <p:nvSpPr>
          <p:cNvPr id="56" name="Rounded Rectangle 55"/>
          <p:cNvSpPr/>
          <p:nvPr/>
        </p:nvSpPr>
        <p:spPr>
          <a:xfrm>
            <a:off x="9229398" y="40585"/>
            <a:ext cx="1818731"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latin typeface="Century Gothic" panose="020B0502020202020204" pitchFamily="34" charset="0"/>
              </a:rPr>
              <a:t>Hablar</a:t>
            </a:r>
            <a:endParaRPr lang="en-GB" dirty="0">
              <a:latin typeface="Century Gothic" panose="020B0502020202020204" pitchFamily="34" charset="0"/>
            </a:endParaRPr>
          </a:p>
        </p:txBody>
      </p:sp>
      <p:pic>
        <p:nvPicPr>
          <p:cNvPr id="57" name="Picture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5908" y="4601225"/>
            <a:ext cx="1141751" cy="1161302"/>
          </a:xfrm>
          <a:prstGeom prst="rect">
            <a:avLst/>
          </a:prstGeom>
        </p:spPr>
      </p:pic>
      <p:sp>
        <p:nvSpPr>
          <p:cNvPr id="59" name="Rectangle 58"/>
          <p:cNvSpPr/>
          <p:nvPr/>
        </p:nvSpPr>
        <p:spPr>
          <a:xfrm>
            <a:off x="1766099" y="4747389"/>
            <a:ext cx="1370889"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Carlos</a:t>
            </a:r>
          </a:p>
        </p:txBody>
      </p:sp>
      <p:sp>
        <p:nvSpPr>
          <p:cNvPr id="60" name="Rectangle 59"/>
          <p:cNvSpPr/>
          <p:nvPr/>
        </p:nvSpPr>
        <p:spPr>
          <a:xfrm>
            <a:off x="1830868" y="3449332"/>
            <a:ext cx="1083951"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Juan</a:t>
            </a:r>
          </a:p>
        </p:txBody>
      </p:sp>
      <p:sp>
        <p:nvSpPr>
          <p:cNvPr id="61" name="Rectangle 60"/>
          <p:cNvSpPr/>
          <p:nvPr/>
        </p:nvSpPr>
        <p:spPr>
          <a:xfrm>
            <a:off x="1766099" y="842062"/>
            <a:ext cx="1146468" cy="553998"/>
          </a:xfrm>
          <a:prstGeom prst="rect">
            <a:avLst/>
          </a:prstGeom>
          <a:noFill/>
        </p:spPr>
        <p:txBody>
          <a:bodyPr wrap="non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Paco</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62" name="Rectangle 61"/>
          <p:cNvSpPr/>
          <p:nvPr/>
        </p:nvSpPr>
        <p:spPr>
          <a:xfrm>
            <a:off x="1766099" y="2193999"/>
            <a:ext cx="1268296"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David</a:t>
            </a:r>
          </a:p>
        </p:txBody>
      </p:sp>
      <p:sp>
        <p:nvSpPr>
          <p:cNvPr id="63" name="Rectangle 62"/>
          <p:cNvSpPr/>
          <p:nvPr/>
        </p:nvSpPr>
        <p:spPr>
          <a:xfrm>
            <a:off x="7408641" y="872825"/>
            <a:ext cx="1245854"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Pablo</a:t>
            </a:r>
          </a:p>
        </p:txBody>
      </p:sp>
      <p:sp>
        <p:nvSpPr>
          <p:cNvPr id="64" name="Rectangle 63"/>
          <p:cNvSpPr/>
          <p:nvPr/>
        </p:nvSpPr>
        <p:spPr>
          <a:xfrm>
            <a:off x="7408641" y="3371430"/>
            <a:ext cx="1708167"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Arturo</a:t>
            </a:r>
          </a:p>
        </p:txBody>
      </p:sp>
      <p:sp>
        <p:nvSpPr>
          <p:cNvPr id="65" name="Rectangle 64"/>
          <p:cNvSpPr/>
          <p:nvPr/>
        </p:nvSpPr>
        <p:spPr>
          <a:xfrm>
            <a:off x="7587997" y="2014911"/>
            <a:ext cx="1215397" cy="553998"/>
          </a:xfrm>
          <a:prstGeom prst="rect">
            <a:avLst/>
          </a:prstGeom>
          <a:noFill/>
        </p:spPr>
        <p:txBody>
          <a:bodyPr wrap="squar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Rafa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66" name="Rectangle 65"/>
          <p:cNvSpPr/>
          <p:nvPr/>
        </p:nvSpPr>
        <p:spPr>
          <a:xfrm>
            <a:off x="7770441" y="4747389"/>
            <a:ext cx="984565" cy="553998"/>
          </a:xfrm>
          <a:prstGeom prst="rect">
            <a:avLst/>
          </a:prstGeom>
          <a:noFill/>
        </p:spPr>
        <p:txBody>
          <a:bodyPr wrap="non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Raúl</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67" name="TextBox 66"/>
          <p:cNvSpPr txBox="1"/>
          <p:nvPr/>
        </p:nvSpPr>
        <p:spPr>
          <a:xfrm>
            <a:off x="1467147" y="1426823"/>
            <a:ext cx="1787341"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(quiet, calm)</a:t>
            </a:r>
          </a:p>
        </p:txBody>
      </p:sp>
      <p:sp>
        <p:nvSpPr>
          <p:cNvPr id="68" name="TextBox 67"/>
          <p:cNvSpPr txBox="1"/>
          <p:nvPr/>
        </p:nvSpPr>
        <p:spPr>
          <a:xfrm>
            <a:off x="1947396" y="2693478"/>
            <a:ext cx="1510422"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(short)</a:t>
            </a:r>
          </a:p>
        </p:txBody>
      </p:sp>
      <p:sp>
        <p:nvSpPr>
          <p:cNvPr id="69" name="TextBox 68"/>
          <p:cNvSpPr txBox="1"/>
          <p:nvPr/>
        </p:nvSpPr>
        <p:spPr>
          <a:xfrm>
            <a:off x="1665054" y="3956401"/>
            <a:ext cx="1510422" cy="400110"/>
          </a:xfrm>
          <a:prstGeom prst="rect">
            <a:avLst/>
          </a:prstGeom>
          <a:noFill/>
        </p:spPr>
        <p:txBody>
          <a:bodyPr wrap="square" rtlCol="0">
            <a:spAutoFit/>
          </a:bodyPr>
          <a:lstStyle/>
          <a:p>
            <a:pPr algn="ctr"/>
            <a:r>
              <a:rPr lang="en-GB" sz="2000" dirty="0">
                <a:solidFill>
                  <a:prstClr val="black"/>
                </a:solidFill>
                <a:latin typeface="Century Gothic" panose="020B0502020202020204" pitchFamily="34" charset="0"/>
              </a:rPr>
              <a:t>(nice)</a:t>
            </a:r>
          </a:p>
        </p:txBody>
      </p:sp>
      <p:sp>
        <p:nvSpPr>
          <p:cNvPr id="70" name="TextBox 69"/>
          <p:cNvSpPr txBox="1"/>
          <p:nvPr/>
        </p:nvSpPr>
        <p:spPr>
          <a:xfrm>
            <a:off x="1753923" y="5283891"/>
            <a:ext cx="1510422"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(cheerful)</a:t>
            </a:r>
          </a:p>
        </p:txBody>
      </p:sp>
      <p:sp>
        <p:nvSpPr>
          <p:cNvPr id="71" name="TextBox 70"/>
          <p:cNvSpPr txBox="1"/>
          <p:nvPr/>
        </p:nvSpPr>
        <p:spPr>
          <a:xfrm>
            <a:off x="7081819" y="1360349"/>
            <a:ext cx="1891443" cy="400110"/>
          </a:xfrm>
          <a:prstGeom prst="rect">
            <a:avLst/>
          </a:prstGeom>
          <a:noFill/>
        </p:spPr>
        <p:txBody>
          <a:bodyPr wrap="square" rtlCol="0">
            <a:spAutoFit/>
          </a:bodyPr>
          <a:lstStyle/>
          <a:p>
            <a:pPr algn="ctr"/>
            <a:r>
              <a:rPr lang="en-GB" sz="2000" dirty="0">
                <a:solidFill>
                  <a:prstClr val="black"/>
                </a:solidFill>
                <a:latin typeface="Century Gothic" panose="020B0502020202020204" pitchFamily="34" charset="0"/>
              </a:rPr>
              <a:t>(interesting)</a:t>
            </a:r>
          </a:p>
        </p:txBody>
      </p:sp>
      <p:sp>
        <p:nvSpPr>
          <p:cNvPr id="72" name="TextBox 71"/>
          <p:cNvSpPr txBox="1"/>
          <p:nvPr/>
        </p:nvSpPr>
        <p:spPr>
          <a:xfrm>
            <a:off x="7987055" y="2554449"/>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(tall)</a:t>
            </a:r>
          </a:p>
        </p:txBody>
      </p:sp>
      <p:sp>
        <p:nvSpPr>
          <p:cNvPr id="73" name="TextBox 72"/>
          <p:cNvSpPr txBox="1"/>
          <p:nvPr/>
        </p:nvSpPr>
        <p:spPr>
          <a:xfrm>
            <a:off x="7634977" y="3928775"/>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(famous)</a:t>
            </a:r>
          </a:p>
        </p:txBody>
      </p:sp>
      <p:sp>
        <p:nvSpPr>
          <p:cNvPr id="74" name="TextBox 73"/>
          <p:cNvSpPr txBox="1"/>
          <p:nvPr/>
        </p:nvSpPr>
        <p:spPr>
          <a:xfrm>
            <a:off x="6971464" y="5270818"/>
            <a:ext cx="2113396"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(good-looking)</a:t>
            </a:r>
          </a:p>
        </p:txBody>
      </p:sp>
      <p:pic>
        <p:nvPicPr>
          <p:cNvPr id="75" name="Picture 7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6068" y="4684512"/>
            <a:ext cx="1017929" cy="1083602"/>
          </a:xfrm>
          <a:prstGeom prst="rect">
            <a:avLst/>
          </a:prstGeom>
        </p:spPr>
      </p:pic>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9247" y="3334092"/>
            <a:ext cx="918177" cy="1133552"/>
          </a:xfrm>
          <a:prstGeom prst="rect">
            <a:avLst/>
          </a:prstGeom>
        </p:spPr>
      </p:pic>
      <p:pic>
        <p:nvPicPr>
          <p:cNvPr id="77" name="Picture 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9398" y="2017589"/>
            <a:ext cx="944058" cy="1081507"/>
          </a:xfrm>
          <a:prstGeom prst="rect">
            <a:avLst/>
          </a:prstGeom>
        </p:spPr>
      </p:pic>
      <p:pic>
        <p:nvPicPr>
          <p:cNvPr id="78" name="Picture 7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4221" y="3320333"/>
            <a:ext cx="1559776" cy="1111144"/>
          </a:xfrm>
          <a:prstGeom prst="rect">
            <a:avLst/>
          </a:prstGeom>
        </p:spPr>
      </p:pic>
      <p:pic>
        <p:nvPicPr>
          <p:cNvPr id="79" name="Picture 7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92030" y="774136"/>
            <a:ext cx="855518" cy="980076"/>
          </a:xfrm>
          <a:prstGeom prst="rect">
            <a:avLst/>
          </a:prstGeom>
        </p:spPr>
      </p:pic>
      <p:pic>
        <p:nvPicPr>
          <p:cNvPr id="80" name="Picture 79"/>
          <p:cNvPicPr>
            <a:picLocks noChangeAspect="1"/>
          </p:cNvPicPr>
          <p:nvPr/>
        </p:nvPicPr>
        <p:blipFill rotWithShape="1">
          <a:blip r:embed="rId10" cstate="print">
            <a:extLst>
              <a:ext uri="{28A0092B-C50C-407E-A947-70E740481C1C}">
                <a14:useLocalDpi xmlns:a14="http://schemas.microsoft.com/office/drawing/2010/main" val="0"/>
              </a:ext>
            </a:extLst>
          </a:blip>
          <a:srcRect b="3114"/>
          <a:stretch/>
        </p:blipFill>
        <p:spPr>
          <a:xfrm>
            <a:off x="3264345" y="1992143"/>
            <a:ext cx="1112740" cy="1081710"/>
          </a:xfrm>
          <a:prstGeom prst="rect">
            <a:avLst/>
          </a:prstGeom>
        </p:spPr>
      </p:pic>
      <p:pic>
        <p:nvPicPr>
          <p:cNvPr id="81" name="Picture 8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76759" y="743040"/>
            <a:ext cx="934785" cy="1076090"/>
          </a:xfrm>
          <a:prstGeom prst="rect">
            <a:avLst/>
          </a:prstGeom>
        </p:spPr>
      </p:pic>
      <p:sp>
        <p:nvSpPr>
          <p:cNvPr id="82" name="TextBox 81"/>
          <p:cNvSpPr txBox="1"/>
          <p:nvPr/>
        </p:nvSpPr>
        <p:spPr>
          <a:xfrm>
            <a:off x="5786252" y="5873270"/>
            <a:ext cx="3135086"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a:t>
            </a:r>
          </a:p>
        </p:txBody>
      </p:sp>
    </p:spTree>
    <p:extLst>
      <p:ext uri="{BB962C8B-B14F-4D97-AF65-F5344CB8AC3E}">
        <p14:creationId xmlns:p14="http://schemas.microsoft.com/office/powerpoint/2010/main" val="32918585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3225096742"/>
              </p:ext>
            </p:extLst>
          </p:nvPr>
        </p:nvGraphicFramePr>
        <p:xfrm>
          <a:off x="544023" y="580624"/>
          <a:ext cx="11038376" cy="5260860"/>
        </p:xfrm>
        <a:graphic>
          <a:graphicData uri="http://schemas.openxmlformats.org/drawingml/2006/table">
            <a:tbl>
              <a:tblPr firstRow="1" bandRow="1">
                <a:tableStyleId>{5C22544A-7EE6-4342-B048-85BDC9FD1C3A}</a:tableStyleId>
              </a:tblPr>
              <a:tblGrid>
                <a:gridCol w="5519188">
                  <a:extLst>
                    <a:ext uri="{9D8B030D-6E8A-4147-A177-3AD203B41FA5}">
                      <a16:colId xmlns:a16="http://schemas.microsoft.com/office/drawing/2014/main" xmlns="" val="615763476"/>
                    </a:ext>
                  </a:extLst>
                </a:gridCol>
                <a:gridCol w="5519188">
                  <a:extLst>
                    <a:ext uri="{9D8B030D-6E8A-4147-A177-3AD203B41FA5}">
                      <a16:colId xmlns:a16="http://schemas.microsoft.com/office/drawing/2014/main" xmlns="" val="713444903"/>
                    </a:ext>
                  </a:extLst>
                </a:gridCol>
              </a:tblGrid>
              <a:tr h="131521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828679953"/>
                  </a:ext>
                </a:extLst>
              </a:tr>
              <a:tr h="1315215">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59350070"/>
                  </a:ext>
                </a:extLst>
              </a:tr>
              <a:tr h="1315215">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043867994"/>
                  </a:ext>
                </a:extLst>
              </a:tr>
              <a:tr h="1315215">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253812342"/>
                  </a:ext>
                </a:extLst>
              </a:tr>
            </a:tbl>
          </a:graphicData>
        </a:graphic>
      </p:graphicFrame>
      <p:sp>
        <p:nvSpPr>
          <p:cNvPr id="47" name="Rectangle 46"/>
          <p:cNvSpPr/>
          <p:nvPr/>
        </p:nvSpPr>
        <p:spPr>
          <a:xfrm>
            <a:off x="5124516" y="1178437"/>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a:t>
            </a:r>
          </a:p>
        </p:txBody>
      </p:sp>
      <p:sp>
        <p:nvSpPr>
          <p:cNvPr id="48" name="Rectangle 47"/>
          <p:cNvSpPr/>
          <p:nvPr/>
        </p:nvSpPr>
        <p:spPr>
          <a:xfrm>
            <a:off x="5128401" y="2375478"/>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a:t>
            </a:r>
          </a:p>
        </p:txBody>
      </p:sp>
      <p:sp>
        <p:nvSpPr>
          <p:cNvPr id="49" name="Rectangle 48"/>
          <p:cNvSpPr/>
          <p:nvPr/>
        </p:nvSpPr>
        <p:spPr>
          <a:xfrm>
            <a:off x="5128247" y="3770461"/>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a:t>
            </a:r>
          </a:p>
        </p:txBody>
      </p:sp>
      <p:sp>
        <p:nvSpPr>
          <p:cNvPr id="50" name="Rectangle 49"/>
          <p:cNvSpPr/>
          <p:nvPr/>
        </p:nvSpPr>
        <p:spPr>
          <a:xfrm>
            <a:off x="5124515" y="4993424"/>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a:t>
            </a:r>
          </a:p>
        </p:txBody>
      </p:sp>
      <p:sp>
        <p:nvSpPr>
          <p:cNvPr id="51" name="Rectangle 50"/>
          <p:cNvSpPr/>
          <p:nvPr/>
        </p:nvSpPr>
        <p:spPr>
          <a:xfrm>
            <a:off x="10693985" y="1173278"/>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entury Gothic" panose="020B0502020202020204" pitchFamily="34" charset="0"/>
              </a:rPr>
              <a:t>.</a:t>
            </a:r>
          </a:p>
        </p:txBody>
      </p:sp>
      <p:sp>
        <p:nvSpPr>
          <p:cNvPr id="52" name="Rectangle 51"/>
          <p:cNvSpPr/>
          <p:nvPr/>
        </p:nvSpPr>
        <p:spPr>
          <a:xfrm>
            <a:off x="10693985" y="2492919"/>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entury Gothic" panose="020B0502020202020204" pitchFamily="34" charset="0"/>
              </a:rPr>
              <a:t>.</a:t>
            </a:r>
          </a:p>
        </p:txBody>
      </p:sp>
      <p:sp>
        <p:nvSpPr>
          <p:cNvPr id="53" name="Rectangle 52"/>
          <p:cNvSpPr/>
          <p:nvPr/>
        </p:nvSpPr>
        <p:spPr>
          <a:xfrm>
            <a:off x="10701168" y="3792697"/>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entury Gothic" panose="020B0502020202020204" pitchFamily="34" charset="0"/>
              </a:rPr>
              <a:t>.</a:t>
            </a:r>
          </a:p>
        </p:txBody>
      </p:sp>
      <p:sp>
        <p:nvSpPr>
          <p:cNvPr id="54" name="Rectangle 53"/>
          <p:cNvSpPr/>
          <p:nvPr/>
        </p:nvSpPr>
        <p:spPr>
          <a:xfrm>
            <a:off x="10689753" y="5112338"/>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entury Gothic" panose="020B0502020202020204" pitchFamily="34" charset="0"/>
              </a:rPr>
              <a:t>.</a:t>
            </a:r>
          </a:p>
        </p:txBody>
      </p:sp>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0843" y="54520"/>
            <a:ext cx="870625" cy="536885"/>
          </a:xfrm>
          <a:prstGeom prst="rect">
            <a:avLst/>
          </a:prstGeom>
        </p:spPr>
      </p:pic>
      <p:sp>
        <p:nvSpPr>
          <p:cNvPr id="57" name="Rounded Rectangle 56"/>
          <p:cNvSpPr/>
          <p:nvPr/>
        </p:nvSpPr>
        <p:spPr>
          <a:xfrm>
            <a:off x="9229398" y="40585"/>
            <a:ext cx="1818731"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latin typeface="Century Gothic" panose="020B0502020202020204" pitchFamily="34" charset="0"/>
              </a:rPr>
              <a:t>Hablar</a:t>
            </a:r>
            <a:endParaRPr lang="en-GB" dirty="0">
              <a:latin typeface="Century Gothic" panose="020B0502020202020204" pitchFamily="34" charset="0"/>
            </a:endParaRPr>
          </a:p>
        </p:txBody>
      </p:sp>
      <p:pic>
        <p:nvPicPr>
          <p:cNvPr id="85" name="Picture 8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2649" y="631507"/>
            <a:ext cx="1049870" cy="1204858"/>
          </a:xfrm>
          <a:prstGeom prst="rect">
            <a:avLst/>
          </a:prstGeom>
        </p:spPr>
      </p:pic>
      <p:sp>
        <p:nvSpPr>
          <p:cNvPr id="86" name="Rectangle 85"/>
          <p:cNvSpPr/>
          <p:nvPr/>
        </p:nvSpPr>
        <p:spPr>
          <a:xfrm>
            <a:off x="1888586" y="776882"/>
            <a:ext cx="1208985"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Elena</a:t>
            </a:r>
          </a:p>
        </p:txBody>
      </p:sp>
      <p:sp>
        <p:nvSpPr>
          <p:cNvPr id="87" name="Rectangle 86"/>
          <p:cNvSpPr/>
          <p:nvPr/>
        </p:nvSpPr>
        <p:spPr>
          <a:xfrm>
            <a:off x="1845461" y="2098479"/>
            <a:ext cx="1140056"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Irene</a:t>
            </a:r>
          </a:p>
        </p:txBody>
      </p:sp>
      <p:sp>
        <p:nvSpPr>
          <p:cNvPr id="88" name="Rectangle 87"/>
          <p:cNvSpPr/>
          <p:nvPr/>
        </p:nvSpPr>
        <p:spPr>
          <a:xfrm>
            <a:off x="7188667" y="821277"/>
            <a:ext cx="1366679"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Clara</a:t>
            </a:r>
          </a:p>
        </p:txBody>
      </p:sp>
      <p:sp>
        <p:nvSpPr>
          <p:cNvPr id="89" name="Rectangle 88"/>
          <p:cNvSpPr/>
          <p:nvPr/>
        </p:nvSpPr>
        <p:spPr>
          <a:xfrm>
            <a:off x="1088390" y="3324950"/>
            <a:ext cx="2550725"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Alma</a:t>
            </a:r>
          </a:p>
        </p:txBody>
      </p:sp>
      <p:sp>
        <p:nvSpPr>
          <p:cNvPr id="90" name="Rectangle 89"/>
          <p:cNvSpPr/>
          <p:nvPr/>
        </p:nvSpPr>
        <p:spPr>
          <a:xfrm>
            <a:off x="6349012" y="3362389"/>
            <a:ext cx="2356735"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Clementina</a:t>
            </a:r>
          </a:p>
        </p:txBody>
      </p:sp>
      <p:sp>
        <p:nvSpPr>
          <p:cNvPr id="91" name="Rectangle 90"/>
          <p:cNvSpPr/>
          <p:nvPr/>
        </p:nvSpPr>
        <p:spPr>
          <a:xfrm>
            <a:off x="6963974" y="1980011"/>
            <a:ext cx="1741773"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Serena</a:t>
            </a:r>
          </a:p>
        </p:txBody>
      </p:sp>
      <p:sp>
        <p:nvSpPr>
          <p:cNvPr id="92" name="TextBox 91"/>
          <p:cNvSpPr txBox="1"/>
          <p:nvPr/>
        </p:nvSpPr>
        <p:spPr>
          <a:xfrm>
            <a:off x="1372402" y="1306014"/>
            <a:ext cx="1875088"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(quiet, calm)</a:t>
            </a:r>
          </a:p>
        </p:txBody>
      </p:sp>
      <p:sp>
        <p:nvSpPr>
          <p:cNvPr id="93" name="TextBox 92"/>
          <p:cNvSpPr txBox="1"/>
          <p:nvPr/>
        </p:nvSpPr>
        <p:spPr>
          <a:xfrm>
            <a:off x="2236940" y="2639077"/>
            <a:ext cx="1510422"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(tall)</a:t>
            </a:r>
          </a:p>
        </p:txBody>
      </p:sp>
      <p:sp>
        <p:nvSpPr>
          <p:cNvPr id="94" name="TextBox 93"/>
          <p:cNvSpPr txBox="1"/>
          <p:nvPr/>
        </p:nvSpPr>
        <p:spPr>
          <a:xfrm>
            <a:off x="6963974" y="1367309"/>
            <a:ext cx="1891443" cy="400110"/>
          </a:xfrm>
          <a:prstGeom prst="rect">
            <a:avLst/>
          </a:prstGeom>
          <a:noFill/>
        </p:spPr>
        <p:txBody>
          <a:bodyPr wrap="square" rtlCol="0">
            <a:spAutoFit/>
          </a:bodyPr>
          <a:lstStyle/>
          <a:p>
            <a:pPr algn="ctr"/>
            <a:r>
              <a:rPr lang="en-GB" sz="2000" dirty="0">
                <a:solidFill>
                  <a:prstClr val="black"/>
                </a:solidFill>
                <a:latin typeface="Century Gothic" panose="020B0502020202020204" pitchFamily="34" charset="0"/>
              </a:rPr>
              <a:t>(famous)</a:t>
            </a:r>
          </a:p>
        </p:txBody>
      </p:sp>
      <p:sp>
        <p:nvSpPr>
          <p:cNvPr id="95" name="TextBox 94"/>
          <p:cNvSpPr txBox="1"/>
          <p:nvPr/>
        </p:nvSpPr>
        <p:spPr>
          <a:xfrm>
            <a:off x="6651040" y="2534009"/>
            <a:ext cx="2054707"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(good-looking)</a:t>
            </a:r>
          </a:p>
        </p:txBody>
      </p:sp>
      <p:sp>
        <p:nvSpPr>
          <p:cNvPr id="96" name="TextBox 95"/>
          <p:cNvSpPr txBox="1"/>
          <p:nvPr/>
        </p:nvSpPr>
        <p:spPr>
          <a:xfrm>
            <a:off x="7760025" y="3907076"/>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(short)</a:t>
            </a:r>
          </a:p>
        </p:txBody>
      </p:sp>
      <p:sp>
        <p:nvSpPr>
          <p:cNvPr id="97" name="TextBox 96"/>
          <p:cNvSpPr txBox="1"/>
          <p:nvPr/>
        </p:nvSpPr>
        <p:spPr>
          <a:xfrm>
            <a:off x="1607445" y="3920166"/>
            <a:ext cx="1891443" cy="400110"/>
          </a:xfrm>
          <a:prstGeom prst="rect">
            <a:avLst/>
          </a:prstGeom>
          <a:noFill/>
        </p:spPr>
        <p:txBody>
          <a:bodyPr wrap="square" rtlCol="0">
            <a:spAutoFit/>
          </a:bodyPr>
          <a:lstStyle/>
          <a:p>
            <a:pPr algn="ctr"/>
            <a:r>
              <a:rPr lang="en-GB" sz="2000" dirty="0">
                <a:solidFill>
                  <a:prstClr val="black"/>
                </a:solidFill>
                <a:latin typeface="Century Gothic" panose="020B0502020202020204" pitchFamily="34" charset="0"/>
              </a:rPr>
              <a:t>(nice)</a:t>
            </a:r>
          </a:p>
        </p:txBody>
      </p:sp>
      <p:sp>
        <p:nvSpPr>
          <p:cNvPr id="98" name="Rectangle 97"/>
          <p:cNvSpPr/>
          <p:nvPr/>
        </p:nvSpPr>
        <p:spPr>
          <a:xfrm>
            <a:off x="1009674" y="4698231"/>
            <a:ext cx="2550725" cy="553998"/>
          </a:xfrm>
          <a:prstGeom prst="rect">
            <a:avLst/>
          </a:prstGeom>
          <a:noFill/>
        </p:spPr>
        <p:txBody>
          <a:bodyPr wrap="squar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Fidelia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99" name="TextBox 98"/>
          <p:cNvSpPr txBox="1"/>
          <p:nvPr/>
        </p:nvSpPr>
        <p:spPr>
          <a:xfrm>
            <a:off x="1291448" y="5233335"/>
            <a:ext cx="1891443" cy="400110"/>
          </a:xfrm>
          <a:prstGeom prst="rect">
            <a:avLst/>
          </a:prstGeom>
          <a:noFill/>
        </p:spPr>
        <p:txBody>
          <a:bodyPr wrap="square" rtlCol="0">
            <a:spAutoFit/>
          </a:bodyPr>
          <a:lstStyle/>
          <a:p>
            <a:pPr algn="ctr"/>
            <a:r>
              <a:rPr lang="en-GB" sz="2000" dirty="0">
                <a:solidFill>
                  <a:prstClr val="black"/>
                </a:solidFill>
                <a:latin typeface="Century Gothic" panose="020B0502020202020204" pitchFamily="34" charset="0"/>
              </a:rPr>
              <a:t>(interesting)</a:t>
            </a:r>
          </a:p>
        </p:txBody>
      </p:sp>
      <p:sp>
        <p:nvSpPr>
          <p:cNvPr id="100" name="Rectangle 99"/>
          <p:cNvSpPr/>
          <p:nvPr/>
        </p:nvSpPr>
        <p:spPr>
          <a:xfrm>
            <a:off x="6846645" y="4691456"/>
            <a:ext cx="2550725" cy="553998"/>
          </a:xfrm>
          <a:prstGeom prst="rect">
            <a:avLst/>
          </a:prstGeom>
          <a:noFill/>
        </p:spPr>
        <p:txBody>
          <a:bodyPr wrap="squar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Belén</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01" name="TextBox 100"/>
          <p:cNvSpPr txBox="1"/>
          <p:nvPr/>
        </p:nvSpPr>
        <p:spPr>
          <a:xfrm>
            <a:off x="7356886" y="5245454"/>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(cheerful)</a:t>
            </a:r>
          </a:p>
        </p:txBody>
      </p:sp>
      <p:pic>
        <p:nvPicPr>
          <p:cNvPr id="102" name="Picture 10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2464" y="2042754"/>
            <a:ext cx="1122974" cy="1050875"/>
          </a:xfrm>
          <a:prstGeom prst="rect">
            <a:avLst/>
          </a:prstGeom>
        </p:spPr>
      </p:pic>
      <p:pic>
        <p:nvPicPr>
          <p:cNvPr id="103" name="Picture 10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7010" y="3243500"/>
            <a:ext cx="1316874" cy="1213557"/>
          </a:xfrm>
          <a:prstGeom prst="rect">
            <a:avLst/>
          </a:prstGeom>
        </p:spPr>
      </p:pic>
      <p:pic>
        <p:nvPicPr>
          <p:cNvPr id="104" name="Picture 10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2527" y="4577072"/>
            <a:ext cx="1216162" cy="1144396"/>
          </a:xfrm>
          <a:prstGeom prst="rect">
            <a:avLst/>
          </a:prstGeom>
        </p:spPr>
      </p:pic>
      <p:pic>
        <p:nvPicPr>
          <p:cNvPr id="105" name="Picture 10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50663" y="3264448"/>
            <a:ext cx="1598567" cy="1114794"/>
          </a:xfrm>
          <a:prstGeom prst="rect">
            <a:avLst/>
          </a:prstGeom>
        </p:spPr>
      </p:pic>
      <p:pic>
        <p:nvPicPr>
          <p:cNvPr id="106" name="Picture 10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82157" y="1887248"/>
            <a:ext cx="1552560" cy="1236414"/>
          </a:xfrm>
          <a:prstGeom prst="rect">
            <a:avLst/>
          </a:prstGeom>
        </p:spPr>
      </p:pic>
      <p:pic>
        <p:nvPicPr>
          <p:cNvPr id="107" name="Picture 10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57774" y="4688395"/>
            <a:ext cx="1069676" cy="1087867"/>
          </a:xfrm>
          <a:prstGeom prst="rect">
            <a:avLst/>
          </a:prstGeom>
        </p:spPr>
      </p:pic>
      <p:pic>
        <p:nvPicPr>
          <p:cNvPr id="108" name="Picture 10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11850" y="597447"/>
            <a:ext cx="1207057" cy="1169972"/>
          </a:xfrm>
          <a:prstGeom prst="rect">
            <a:avLst/>
          </a:prstGeom>
        </p:spPr>
      </p:pic>
      <p:sp>
        <p:nvSpPr>
          <p:cNvPr id="109" name="TextBox 108"/>
          <p:cNvSpPr txBox="1"/>
          <p:nvPr/>
        </p:nvSpPr>
        <p:spPr>
          <a:xfrm>
            <a:off x="6413864" y="6469013"/>
            <a:ext cx="3135086"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a:t>
            </a:r>
          </a:p>
        </p:txBody>
      </p:sp>
    </p:spTree>
    <p:extLst>
      <p:ext uri="{BB962C8B-B14F-4D97-AF65-F5344CB8AC3E}">
        <p14:creationId xmlns:p14="http://schemas.microsoft.com/office/powerpoint/2010/main" val="40324773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nvPr>
        </p:nvGraphicFramePr>
        <p:xfrm>
          <a:off x="544023" y="575085"/>
          <a:ext cx="11038376" cy="5260860"/>
        </p:xfrm>
        <a:graphic>
          <a:graphicData uri="http://schemas.openxmlformats.org/drawingml/2006/table">
            <a:tbl>
              <a:tblPr firstRow="1" bandRow="1">
                <a:tableStyleId>{5C22544A-7EE6-4342-B048-85BDC9FD1C3A}</a:tableStyleId>
              </a:tblPr>
              <a:tblGrid>
                <a:gridCol w="5519188">
                  <a:extLst>
                    <a:ext uri="{9D8B030D-6E8A-4147-A177-3AD203B41FA5}">
                      <a16:colId xmlns:a16="http://schemas.microsoft.com/office/drawing/2014/main" xmlns="" val="615763476"/>
                    </a:ext>
                  </a:extLst>
                </a:gridCol>
                <a:gridCol w="5519188">
                  <a:extLst>
                    <a:ext uri="{9D8B030D-6E8A-4147-A177-3AD203B41FA5}">
                      <a16:colId xmlns:a16="http://schemas.microsoft.com/office/drawing/2014/main" xmlns="" val="713444903"/>
                    </a:ext>
                  </a:extLst>
                </a:gridCol>
              </a:tblGrid>
              <a:tr h="131521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828679953"/>
                  </a:ext>
                </a:extLst>
              </a:tr>
              <a:tr h="1315215">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59350070"/>
                  </a:ext>
                </a:extLst>
              </a:tr>
              <a:tr h="1315215">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043867994"/>
                  </a:ext>
                </a:extLst>
              </a:tr>
              <a:tr h="1315215">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253812342"/>
                  </a:ext>
                </a:extLst>
              </a:tr>
            </a:tbl>
          </a:graphicData>
        </a:graphic>
      </p:graphicFrame>
      <p:sp>
        <p:nvSpPr>
          <p:cNvPr id="47" name="Rectangle 46"/>
          <p:cNvSpPr/>
          <p:nvPr/>
        </p:nvSpPr>
        <p:spPr>
          <a:xfrm>
            <a:off x="5124516" y="1178437"/>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entury Gothic" panose="020B0502020202020204" pitchFamily="34" charset="0"/>
              </a:rPr>
              <a:t>.</a:t>
            </a:r>
          </a:p>
        </p:txBody>
      </p:sp>
      <p:sp>
        <p:nvSpPr>
          <p:cNvPr id="48" name="Rectangle 47"/>
          <p:cNvSpPr/>
          <p:nvPr/>
        </p:nvSpPr>
        <p:spPr>
          <a:xfrm>
            <a:off x="5128401" y="2375478"/>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entury Gothic" panose="020B0502020202020204" pitchFamily="34" charset="0"/>
              </a:rPr>
              <a:t>.</a:t>
            </a:r>
          </a:p>
        </p:txBody>
      </p:sp>
      <p:sp>
        <p:nvSpPr>
          <p:cNvPr id="49" name="Rectangle 48"/>
          <p:cNvSpPr/>
          <p:nvPr/>
        </p:nvSpPr>
        <p:spPr>
          <a:xfrm>
            <a:off x="5128247" y="3770461"/>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entury Gothic" panose="020B0502020202020204" pitchFamily="34" charset="0"/>
              </a:rPr>
              <a:t>.</a:t>
            </a:r>
          </a:p>
        </p:txBody>
      </p:sp>
      <p:sp>
        <p:nvSpPr>
          <p:cNvPr id="50" name="Rectangle 49"/>
          <p:cNvSpPr/>
          <p:nvPr/>
        </p:nvSpPr>
        <p:spPr>
          <a:xfrm>
            <a:off x="5124515" y="4993424"/>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entury Gothic" panose="020B0502020202020204" pitchFamily="34" charset="0"/>
              </a:rPr>
              <a:t>.</a:t>
            </a:r>
          </a:p>
        </p:txBody>
      </p:sp>
      <p:sp>
        <p:nvSpPr>
          <p:cNvPr id="51" name="Rectangle 50"/>
          <p:cNvSpPr/>
          <p:nvPr/>
        </p:nvSpPr>
        <p:spPr>
          <a:xfrm>
            <a:off x="10693985" y="1173278"/>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a:t>
            </a:r>
          </a:p>
        </p:txBody>
      </p:sp>
      <p:sp>
        <p:nvSpPr>
          <p:cNvPr id="52" name="Rectangle 51"/>
          <p:cNvSpPr/>
          <p:nvPr/>
        </p:nvSpPr>
        <p:spPr>
          <a:xfrm>
            <a:off x="10693985" y="2492919"/>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a:t>
            </a:r>
          </a:p>
        </p:txBody>
      </p:sp>
      <p:sp>
        <p:nvSpPr>
          <p:cNvPr id="53" name="Rectangle 52"/>
          <p:cNvSpPr/>
          <p:nvPr/>
        </p:nvSpPr>
        <p:spPr>
          <a:xfrm>
            <a:off x="10701168" y="3792697"/>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a:t>
            </a:r>
          </a:p>
        </p:txBody>
      </p:sp>
      <p:sp>
        <p:nvSpPr>
          <p:cNvPr id="54" name="Rectangle 53"/>
          <p:cNvSpPr/>
          <p:nvPr/>
        </p:nvSpPr>
        <p:spPr>
          <a:xfrm>
            <a:off x="10689753" y="5112338"/>
            <a:ext cx="661737" cy="5809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a:t>
            </a:r>
          </a:p>
        </p:txBody>
      </p:sp>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6616" y="64876"/>
            <a:ext cx="870625" cy="536885"/>
          </a:xfrm>
          <a:prstGeom prst="rect">
            <a:avLst/>
          </a:prstGeom>
        </p:spPr>
      </p:pic>
      <p:sp>
        <p:nvSpPr>
          <p:cNvPr id="57" name="Rounded Rectangle 56"/>
          <p:cNvSpPr/>
          <p:nvPr/>
        </p:nvSpPr>
        <p:spPr>
          <a:xfrm>
            <a:off x="9229398" y="40585"/>
            <a:ext cx="1818731"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latin typeface="Century Gothic" panose="020B0502020202020204" pitchFamily="34" charset="0"/>
              </a:rPr>
              <a:t>Hablar</a:t>
            </a:r>
            <a:endParaRPr lang="en-GB" dirty="0">
              <a:latin typeface="Century Gothic" panose="020B0502020202020204" pitchFamily="34" charset="0"/>
            </a:endParaRPr>
          </a:p>
        </p:txBody>
      </p:sp>
      <p:pic>
        <p:nvPicPr>
          <p:cNvPr id="58" name="Picture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2649" y="631507"/>
            <a:ext cx="1049870" cy="1204858"/>
          </a:xfrm>
          <a:prstGeom prst="rect">
            <a:avLst/>
          </a:prstGeom>
        </p:spPr>
      </p:pic>
      <p:sp>
        <p:nvSpPr>
          <p:cNvPr id="59" name="Rectangle 58"/>
          <p:cNvSpPr/>
          <p:nvPr/>
        </p:nvSpPr>
        <p:spPr>
          <a:xfrm>
            <a:off x="1888586" y="776882"/>
            <a:ext cx="1208985"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Elena</a:t>
            </a:r>
          </a:p>
        </p:txBody>
      </p:sp>
      <p:sp>
        <p:nvSpPr>
          <p:cNvPr id="60" name="Rectangle 59"/>
          <p:cNvSpPr/>
          <p:nvPr/>
        </p:nvSpPr>
        <p:spPr>
          <a:xfrm>
            <a:off x="1845461" y="2098479"/>
            <a:ext cx="1140056"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Irene</a:t>
            </a:r>
          </a:p>
        </p:txBody>
      </p:sp>
      <p:sp>
        <p:nvSpPr>
          <p:cNvPr id="61" name="Rectangle 60"/>
          <p:cNvSpPr/>
          <p:nvPr/>
        </p:nvSpPr>
        <p:spPr>
          <a:xfrm>
            <a:off x="7188667" y="821277"/>
            <a:ext cx="1366679"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Clara</a:t>
            </a:r>
          </a:p>
        </p:txBody>
      </p:sp>
      <p:sp>
        <p:nvSpPr>
          <p:cNvPr id="62" name="Rectangle 61"/>
          <p:cNvSpPr/>
          <p:nvPr/>
        </p:nvSpPr>
        <p:spPr>
          <a:xfrm>
            <a:off x="1088390" y="3324950"/>
            <a:ext cx="2550725"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Alma</a:t>
            </a:r>
          </a:p>
        </p:txBody>
      </p:sp>
      <p:sp>
        <p:nvSpPr>
          <p:cNvPr id="63" name="Rectangle 62"/>
          <p:cNvSpPr/>
          <p:nvPr/>
        </p:nvSpPr>
        <p:spPr>
          <a:xfrm>
            <a:off x="6349012" y="3362389"/>
            <a:ext cx="2356735"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Clementina</a:t>
            </a:r>
          </a:p>
        </p:txBody>
      </p:sp>
      <p:sp>
        <p:nvSpPr>
          <p:cNvPr id="64" name="Rectangle 63"/>
          <p:cNvSpPr/>
          <p:nvPr/>
        </p:nvSpPr>
        <p:spPr>
          <a:xfrm>
            <a:off x="6963974" y="1980011"/>
            <a:ext cx="1741773"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Serena</a:t>
            </a:r>
          </a:p>
        </p:txBody>
      </p:sp>
      <p:sp>
        <p:nvSpPr>
          <p:cNvPr id="65" name="TextBox 64"/>
          <p:cNvSpPr txBox="1"/>
          <p:nvPr/>
        </p:nvSpPr>
        <p:spPr>
          <a:xfrm>
            <a:off x="1372402" y="1306014"/>
            <a:ext cx="1875088"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(quiet, calm)</a:t>
            </a:r>
          </a:p>
        </p:txBody>
      </p:sp>
      <p:sp>
        <p:nvSpPr>
          <p:cNvPr id="66" name="TextBox 65"/>
          <p:cNvSpPr txBox="1"/>
          <p:nvPr/>
        </p:nvSpPr>
        <p:spPr>
          <a:xfrm>
            <a:off x="2236940" y="2639077"/>
            <a:ext cx="1510422"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(tall)</a:t>
            </a:r>
          </a:p>
        </p:txBody>
      </p:sp>
      <p:sp>
        <p:nvSpPr>
          <p:cNvPr id="67" name="TextBox 66"/>
          <p:cNvSpPr txBox="1"/>
          <p:nvPr/>
        </p:nvSpPr>
        <p:spPr>
          <a:xfrm>
            <a:off x="1607445" y="3920166"/>
            <a:ext cx="1891443" cy="400110"/>
          </a:xfrm>
          <a:prstGeom prst="rect">
            <a:avLst/>
          </a:prstGeom>
          <a:noFill/>
        </p:spPr>
        <p:txBody>
          <a:bodyPr wrap="square" rtlCol="0">
            <a:spAutoFit/>
          </a:bodyPr>
          <a:lstStyle/>
          <a:p>
            <a:pPr algn="ctr"/>
            <a:r>
              <a:rPr lang="en-GB" sz="2000" dirty="0">
                <a:solidFill>
                  <a:prstClr val="black"/>
                </a:solidFill>
                <a:latin typeface="Century Gothic" panose="020B0502020202020204" pitchFamily="34" charset="0"/>
              </a:rPr>
              <a:t>(nice)</a:t>
            </a:r>
          </a:p>
        </p:txBody>
      </p:sp>
      <p:sp>
        <p:nvSpPr>
          <p:cNvPr id="68" name="Rectangle 67"/>
          <p:cNvSpPr/>
          <p:nvPr/>
        </p:nvSpPr>
        <p:spPr>
          <a:xfrm>
            <a:off x="1009674" y="4698231"/>
            <a:ext cx="2550725" cy="553998"/>
          </a:xfrm>
          <a:prstGeom prst="rect">
            <a:avLst/>
          </a:prstGeom>
          <a:noFill/>
        </p:spPr>
        <p:txBody>
          <a:bodyPr wrap="squar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Fidelia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69" name="TextBox 68"/>
          <p:cNvSpPr txBox="1"/>
          <p:nvPr/>
        </p:nvSpPr>
        <p:spPr>
          <a:xfrm>
            <a:off x="1291448" y="5233335"/>
            <a:ext cx="1891443" cy="400110"/>
          </a:xfrm>
          <a:prstGeom prst="rect">
            <a:avLst/>
          </a:prstGeom>
          <a:noFill/>
        </p:spPr>
        <p:txBody>
          <a:bodyPr wrap="square" rtlCol="0">
            <a:spAutoFit/>
          </a:bodyPr>
          <a:lstStyle/>
          <a:p>
            <a:pPr algn="ctr"/>
            <a:r>
              <a:rPr lang="en-GB" sz="2000" dirty="0">
                <a:solidFill>
                  <a:prstClr val="black"/>
                </a:solidFill>
                <a:latin typeface="Century Gothic" panose="020B0502020202020204" pitchFamily="34" charset="0"/>
              </a:rPr>
              <a:t>(interesting)</a:t>
            </a:r>
          </a:p>
        </p:txBody>
      </p:sp>
      <p:sp>
        <p:nvSpPr>
          <p:cNvPr id="70" name="Rectangle 69"/>
          <p:cNvSpPr/>
          <p:nvPr/>
        </p:nvSpPr>
        <p:spPr>
          <a:xfrm>
            <a:off x="6846645" y="4691456"/>
            <a:ext cx="2550725" cy="553998"/>
          </a:xfrm>
          <a:prstGeom prst="rect">
            <a:avLst/>
          </a:prstGeom>
          <a:noFill/>
        </p:spPr>
        <p:txBody>
          <a:bodyPr wrap="squar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Belén</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71" name="TextBox 70"/>
          <p:cNvSpPr txBox="1"/>
          <p:nvPr/>
        </p:nvSpPr>
        <p:spPr>
          <a:xfrm>
            <a:off x="7356886" y="5245454"/>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(cheerful)</a:t>
            </a:r>
          </a:p>
        </p:txBody>
      </p:sp>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2464" y="2042754"/>
            <a:ext cx="1122974" cy="1050875"/>
          </a:xfrm>
          <a:prstGeom prst="rect">
            <a:avLst/>
          </a:prstGeom>
        </p:spPr>
      </p:pic>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7010" y="3243500"/>
            <a:ext cx="1316874" cy="1213557"/>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2527" y="4577072"/>
            <a:ext cx="1216162" cy="1144396"/>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50663" y="3264448"/>
            <a:ext cx="1598567" cy="1114794"/>
          </a:xfrm>
          <a:prstGeom prst="rect">
            <a:avLst/>
          </a:prstGeom>
        </p:spPr>
      </p:pic>
      <p:pic>
        <p:nvPicPr>
          <p:cNvPr id="76" name="Picture 7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82157" y="1887248"/>
            <a:ext cx="1552560" cy="1236414"/>
          </a:xfrm>
          <a:prstGeom prst="rect">
            <a:avLst/>
          </a:prstGeom>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57774" y="4688395"/>
            <a:ext cx="1069676" cy="1087867"/>
          </a:xfrm>
          <a:prstGeom prst="rect">
            <a:avLst/>
          </a:prstGeom>
        </p:spPr>
      </p:pic>
      <p:pic>
        <p:nvPicPr>
          <p:cNvPr id="78" name="Picture 7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11850" y="597447"/>
            <a:ext cx="1207057" cy="1169972"/>
          </a:xfrm>
          <a:prstGeom prst="rect">
            <a:avLst/>
          </a:prstGeom>
        </p:spPr>
      </p:pic>
      <p:sp>
        <p:nvSpPr>
          <p:cNvPr id="79" name="TextBox 78"/>
          <p:cNvSpPr txBox="1"/>
          <p:nvPr/>
        </p:nvSpPr>
        <p:spPr>
          <a:xfrm>
            <a:off x="6413864" y="6469013"/>
            <a:ext cx="3135086"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a:t>
            </a:r>
          </a:p>
        </p:txBody>
      </p:sp>
    </p:spTree>
    <p:extLst>
      <p:ext uri="{BB962C8B-B14F-4D97-AF65-F5344CB8AC3E}">
        <p14:creationId xmlns:p14="http://schemas.microsoft.com/office/powerpoint/2010/main" val="243987993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564</TotalTime>
  <Words>1012</Words>
  <Application>Microsoft Office PowerPoint</Application>
  <PresentationFormat>Widescreen</PresentationFormat>
  <Paragraphs>240</Paragraphs>
  <Slides>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Century Gothic</vt:lpstr>
      <vt:lpstr>Tw Cen MT</vt:lpstr>
      <vt:lpstr>1_Office Theme</vt:lpstr>
      <vt:lpstr>PowerPoint Presentation</vt:lpstr>
      <vt:lpstr>PowerPoint Presentation</vt:lpstr>
      <vt:lpstr>¿Quién soy?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11</cp:revision>
  <dcterms:created xsi:type="dcterms:W3CDTF">2019-08-31T09:25:22Z</dcterms:created>
  <dcterms:modified xsi:type="dcterms:W3CDTF">2019-09-04T18:48:57Z</dcterms:modified>
</cp:coreProperties>
</file>