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34" r:id="rId3"/>
    <p:sldMasterId id="2147483746" r:id="rId4"/>
  </p:sldMasterIdLst>
  <p:notesMasterIdLst>
    <p:notesMasterId r:id="rId27"/>
  </p:notesMasterIdLst>
  <p:sldIdLst>
    <p:sldId id="771" r:id="rId5"/>
    <p:sldId id="782" r:id="rId6"/>
    <p:sldId id="316" r:id="rId7"/>
    <p:sldId id="317" r:id="rId8"/>
    <p:sldId id="259" r:id="rId9"/>
    <p:sldId id="267" r:id="rId10"/>
    <p:sldId id="591" r:id="rId11"/>
    <p:sldId id="290" r:id="rId12"/>
    <p:sldId id="695" r:id="rId13"/>
    <p:sldId id="289" r:id="rId14"/>
    <p:sldId id="288" r:id="rId15"/>
    <p:sldId id="594" r:id="rId16"/>
    <p:sldId id="291" r:id="rId17"/>
    <p:sldId id="292" r:id="rId18"/>
    <p:sldId id="595" r:id="rId19"/>
    <p:sldId id="596" r:id="rId20"/>
    <p:sldId id="376" r:id="rId21"/>
    <p:sldId id="762" r:id="rId22"/>
    <p:sldId id="339" r:id="rId23"/>
    <p:sldId id="761" r:id="rId24"/>
    <p:sldId id="759" r:id="rId25"/>
    <p:sldId id="3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2385" autoAdjust="0"/>
  </p:normalViewPr>
  <p:slideViewPr>
    <p:cSldViewPr snapToGrid="0">
      <p:cViewPr varScale="1">
        <p:scale>
          <a:sx n="79" d="100"/>
          <a:sy n="79" d="100"/>
        </p:scale>
        <p:origin x="1692"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54AEA-ECA3-4BDD-B621-744A17E8D1A1}" type="datetimeFigureOut">
              <a:rPr lang="en-GB" smtClean="0"/>
              <a:t>30/05/2021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C39C7-1695-4F81-98BE-36066165F432}" type="slidenum">
              <a:rPr lang="en-GB" smtClean="0"/>
              <a:t>‹#›</a:t>
            </a:fld>
            <a:endParaRPr lang="en-GB"/>
          </a:p>
        </p:txBody>
      </p:sp>
    </p:spTree>
    <p:extLst>
      <p:ext uri="{BB962C8B-B14F-4D97-AF65-F5344CB8AC3E}">
        <p14:creationId xmlns:p14="http://schemas.microsoft.com/office/powerpoint/2010/main" val="190944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from www.pixabay.com – no attribution required.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aims to develop understanding of a research- and practice-informed approach to selecting, sequencing, and teaching grammar. The principles draw on research about how learners attend to and process the input they hear and read, how they retain information, and the role of practice.</a:t>
            </a:r>
            <a:endParaRPr lang="en-GB"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42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Prompt cards (see accompanying</a:t>
            </a:r>
            <a:r>
              <a:rPr lang="en-GB" baseline="0" dirty="0"/>
              <a:t> Word doc for printable version).  Alternatively students could write the answers in their ex books and the cards used again.</a:t>
            </a:r>
            <a:endParaRPr lang="en-GB" dirty="0"/>
          </a:p>
          <a:p>
            <a:r>
              <a:rPr lang="en-GB" dirty="0"/>
              <a:t>Partner A says their sentence to partner B in Spanish.</a:t>
            </a:r>
            <a:r>
              <a:rPr lang="en-GB" baseline="0" dirty="0"/>
              <a:t>  Partner B listens carefully and then writes the verb accordingly.</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the layout of the task as it is includes an additional level of challenge, as Partner B’s items are not on the page in numerical order.  This forces Partner B to attend to the meaning of the noun and the verb form at the same time.  If felt to be too challenging, the items can be edited to follow the same order as Partner A’s items 1-5.</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03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student</a:t>
            </a:r>
            <a:r>
              <a:rPr lang="en-GB" baseline="0" dirty="0"/>
              <a:t> prompt cards.  Alternatively students could write the answers in their ex books and the cards used again.</a:t>
            </a:r>
            <a:endParaRPr lang="en-GB" dirty="0"/>
          </a:p>
          <a:p>
            <a:r>
              <a:rPr lang="en-GB" dirty="0"/>
              <a:t>Partner B says their sentence to partner A in Spanish.</a:t>
            </a:r>
            <a:r>
              <a:rPr lang="en-GB" baseline="0" dirty="0"/>
              <a:t>  Partner A listens carefully and then writes the verb accordingly.</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the layout of the task as it is includes an additional level of challenge, as Partner B’s items are not on the page in numerical order.  This forces Partner B to attend to the meaning of the noun and the verb form at the same time.  If felt to be too challenging, the items can be edited to follow the same order as Partner A’s items 1-5.</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67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7 Spanish Term 1.2 week 4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lang="en-GB" sz="1200" b="1" u="none" dirty="0">
                <a:solidFill>
                  <a:prstClr val="white"/>
                </a:solidFill>
                <a:latin typeface="Century Gothic" panose="020B0502020202020204" pitchFamily="34" charset="0"/>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Using ‘</a:t>
            </a:r>
            <a:r>
              <a:rPr kumimoji="0" lang="en-GB" sz="1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and ‘son’ &amp; adjective number agreement (-s) as complement to verb.</a:t>
            </a:r>
          </a:p>
          <a:p>
            <a:endParaRPr lang="en-GB" dirty="0"/>
          </a:p>
          <a:p>
            <a:r>
              <a:rPr lang="en-GB" b="1" dirty="0"/>
              <a:t>Resource Teacher Notes</a:t>
            </a:r>
          </a:p>
          <a:p>
            <a:r>
              <a:rPr lang="en-GB" dirty="0"/>
              <a:t>Ask</a:t>
            </a:r>
            <a:r>
              <a:rPr lang="en-GB" baseline="0" dirty="0"/>
              <a:t> students to translate the title as it contains core vocabulary introduced this week (¿Cómo es?)</a:t>
            </a:r>
            <a:endParaRPr lang="en-GB" dirty="0"/>
          </a:p>
          <a:p>
            <a:endParaRPr lang="en-GB" dirty="0"/>
          </a:p>
          <a:p>
            <a:r>
              <a:rPr lang="en-GB" dirty="0"/>
              <a:t>Notice that the Spanish adjectives are already provided. In</a:t>
            </a:r>
            <a:r>
              <a:rPr lang="en-GB" baseline="0" dirty="0"/>
              <a:t> lesson 1 we want students to focus on the correct use of es/son and the meaning of the new adjectives. In lesson 2, students will focus on manipulating their endings to reflect number (and gender) agreement.</a:t>
            </a:r>
          </a:p>
          <a:p>
            <a:endParaRPr lang="en-GB" baseline="0" dirty="0"/>
          </a:p>
          <a:p>
            <a:r>
              <a:rPr lang="en-GB" baseline="0" dirty="0"/>
              <a:t>Image courtesy www.pinterest.com (no author found).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5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I’m asked what an excellent languages curriculum looks like, these are the things I think</a:t>
            </a:r>
            <a:r>
              <a:rPr lang="en-GB" baseline="0" dirty="0"/>
              <a:t> we can say:</a:t>
            </a:r>
          </a:p>
          <a:p>
            <a:r>
              <a:rPr lang="en-GB" dirty="0"/>
              <a:t>a planned approach to teaching and embedding the sound-writing relationship</a:t>
            </a:r>
          </a:p>
          <a:p>
            <a:r>
              <a:rPr lang="en-GB" dirty="0"/>
              <a:t>a carefully selected core vocabulary (including verbs), based on frequency of use</a:t>
            </a:r>
          </a:p>
          <a:p>
            <a:r>
              <a:rPr lang="en-GB" dirty="0"/>
              <a:t>a clear, progressive, sequenced teaching of grammar, including the chance to process input for meaning</a:t>
            </a:r>
          </a:p>
          <a:p>
            <a:r>
              <a:rPr lang="en-GB" dirty="0"/>
              <a:t>frequent, planned opportunities for recall, repetition, reuse in a variety of contexts leading over time to mastery</a:t>
            </a:r>
          </a:p>
          <a:p>
            <a:r>
              <a:rPr lang="en-GB" dirty="0"/>
              <a:t>opportunities to encounter and practise language in engaging contexts, with a particular focus on cultural knowledge</a:t>
            </a:r>
          </a:p>
          <a:p>
            <a:r>
              <a:rPr lang="en-GB" dirty="0"/>
              <a:t>a maximal approach to integrating both receptive and productive modes of language use (i.e. the four ‘skills’)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04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77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To find other examples, I’d recommend going to the NCELP resource portal. All resources are freely available and also include professional development material such as rationale documents for grammar teaching and meaningful practice.</a:t>
            </a:r>
          </a:p>
          <a:p>
            <a:r>
              <a:rPr lang="en-GB" baseline="0" dirty="0"/>
              <a:t>NCELP colleagues have also produced a digital game called Gaming Grammar that has listening and reading activities, based on a spy mission context, that are in line with the principles I’ve discussed here. Teachers can also track student progress, and this is something could be done both remotely and in class.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581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NCELP is a pilot project, set up to work intensively with 45 schools nationally, in the first phase.</a:t>
            </a:r>
            <a:br>
              <a:rPr lang="en-GB" dirty="0"/>
            </a:br>
            <a:r>
              <a:rPr lang="en-GB" dirty="0"/>
              <a:t>We have used the website, the resource portal, our mailing list and around 40 external presentations to date, to reach out to schools more widely.</a:t>
            </a:r>
          </a:p>
          <a:p>
            <a:endParaRPr lang="en-GB" dirty="0"/>
          </a:p>
          <a:p>
            <a:r>
              <a:rPr lang="en-GB" dirty="0"/>
              <a:t>So far, this has meant that… around 6000 teachers have attended one of our external events.</a:t>
            </a:r>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2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a:t>Two further areas of support that are very recent additions to the website are a collection called NCELP alignment with wider policy, which brings together previous work on Ofsted framework with more recent work on the Early Career Framework and the </a:t>
            </a:r>
            <a:r>
              <a:rPr lang="en-GB" dirty="0" err="1"/>
              <a:t>Rosenshine</a:t>
            </a:r>
            <a:r>
              <a:rPr lang="en-GB" dirty="0"/>
              <a:t> principles.  And at the same time we have put up a screencast and analysis documents as support to engage with the GCSE Subject Content consultation. </a:t>
            </a:r>
            <a:r>
              <a:rPr lang="en-GB" sz="1300" dirty="0"/>
              <a:t>There is a 60-minute screencast comparing the 2015 and the draft 2021 Subject Content that I would commend to you.  I would strongly encourage people to get involved.</a:t>
            </a:r>
            <a:br>
              <a:rPr lang="en-GB" sz="1300" dirty="0"/>
            </a:br>
            <a:r>
              <a:rPr lang="en-GB" sz="1300" dirty="0"/>
              <a:t>There is still time!</a:t>
            </a:r>
          </a:p>
          <a:p>
            <a:endParaRPr lang="en-GB" dirty="0"/>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17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grammar?  Why explicit grammar?  Why explicit grammar in a particular way or with particular features in the teaching?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start with a David Crystal definition of grammar’s importance.</a:t>
            </a:r>
            <a:br>
              <a:rPr lang="en-GB" dirty="0"/>
            </a:br>
            <a:br>
              <a:rPr lang="en-GB" dirty="0"/>
            </a:br>
            <a:r>
              <a:rPr lang="en-GB" dirty="0"/>
              <a:t>Words without sentences lack elements of meaning, are likely to be ambiguous, or the communication unclear.  Gives example of jam  - two nouns, one verb – meanings completely different.</a:t>
            </a:r>
            <a:br>
              <a:rPr lang="en-GB" dirty="0"/>
            </a:br>
            <a:r>
              <a:rPr lang="en-GB" dirty="0"/>
              <a:t>Using grammar (</a:t>
            </a:r>
            <a:r>
              <a:rPr lang="en-GB" b="1" dirty="0"/>
              <a:t>both to understand and to create meaning</a:t>
            </a:r>
            <a:r>
              <a:rPr lang="en-GB" dirty="0"/>
              <a:t>) is about communication meaning clearly, then.</a:t>
            </a:r>
            <a:br>
              <a:rPr lang="en-GB" dirty="0"/>
            </a:br>
            <a:r>
              <a:rPr lang="en-GB" dirty="0"/>
              <a:t>When we think about grammar, and grammatical accuracy, we’re often implicitly thinking about production, and then with 2</a:t>
            </a:r>
            <a:r>
              <a:rPr lang="en-GB" baseline="30000" dirty="0"/>
              <a:t>nd</a:t>
            </a:r>
            <a:r>
              <a:rPr lang="en-GB" dirty="0"/>
              <a:t> language learning, inevitably about mistakes.</a:t>
            </a:r>
            <a:br>
              <a:rPr lang="en-GB" dirty="0"/>
            </a:br>
            <a:r>
              <a:rPr lang="en-GB" dirty="0"/>
              <a:t>But actually knowing grammar well is just as much, if not more, about understanding meaning clearly.</a:t>
            </a:r>
          </a:p>
          <a:p>
            <a:endParaRPr lang="en-GB" dirty="0"/>
          </a:p>
          <a:p>
            <a:r>
              <a:rPr lang="en-GB" dirty="0"/>
              <a:t>David Crystal: “Nobody would ever doubt the importance of ‘meaning’ in educational practice.  Meaning is why we communicate – to understand each other, enjoy each other’s company, build social rapport, obtain emotional support.  We need to follow and interpret what other people do when they talk or write, and make ourselves clear and effective when we carry out these tasks ourselves.  It’s sometimes thought that meaning is nothing to do with grammar, that it is just a matter of vocabulary. When we say we’re going to ‘look the meaning of a word up in a dictionary’ we give that impression. But it’s a misleading impression.  A word on its own conveys little meaning.  </a:t>
            </a:r>
          </a:p>
          <a:p>
            <a:endParaRPr lang="en-GB" dirty="0"/>
          </a:p>
        </p:txBody>
      </p:sp>
      <p:sp>
        <p:nvSpPr>
          <p:cNvPr id="4" name="Slide Number Placeholder 3"/>
          <p:cNvSpPr>
            <a:spLocks noGrp="1"/>
          </p:cNvSpPr>
          <p:nvPr>
            <p:ph type="sldNum" sz="quarter" idx="5"/>
          </p:nvPr>
        </p:nvSpPr>
        <p:spPr/>
        <p:txBody>
          <a:bodyPr/>
          <a:lstStyle/>
          <a:p>
            <a:fld id="{77AC39C7-1695-4F81-98BE-36066165F432}" type="slidenum">
              <a:rPr lang="en-GB" smtClean="0"/>
              <a:t>2</a:t>
            </a:fld>
            <a:endParaRPr lang="en-GB"/>
          </a:p>
        </p:txBody>
      </p:sp>
    </p:spTree>
    <p:extLst>
      <p:ext uri="{BB962C8B-B14F-4D97-AF65-F5344CB8AC3E}">
        <p14:creationId xmlns:p14="http://schemas.microsoft.com/office/powerpoint/2010/main" val="190211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And so the practice of grammar needs to be meaningful practice.</a:t>
            </a:r>
            <a:br>
              <a:rPr lang="en-GB" dirty="0"/>
            </a:br>
            <a:r>
              <a:rPr lang="en-GB" dirty="0"/>
              <a:t>One way of</a:t>
            </a:r>
            <a:r>
              <a:rPr lang="en-GB" baseline="0" dirty="0"/>
              <a:t> conceptualising ‘practice’ is to think of it as a journey with a new feature, all the way from an initial encounter to being able to use it independently, with minimal effort. In a foreign language setting, this usually requires intentional engagement in a range of activities – activities which also need to be sufficiently frequent, yet spaced, and involve activities in both the oral and written modalities of language use. Crucially, practice should ensure that meaning is always in focus, and indeed the connection between new forms and their meanings should be central to completing the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But in grammar practice,</a:t>
            </a:r>
            <a:r>
              <a:rPr lang="en-GB" baseline="0" dirty="0"/>
              <a:t> it is particularly difficult to make meaning matter! </a:t>
            </a:r>
            <a:r>
              <a:rPr lang="en-GB" dirty="0"/>
              <a:t>One reason for this is that we naturally rely on vocabulary (and</a:t>
            </a:r>
            <a:r>
              <a:rPr lang="en-GB" baseline="0" dirty="0"/>
              <a:t> real-world expectations)</a:t>
            </a:r>
            <a:r>
              <a:rPr lang="en-GB" dirty="0"/>
              <a:t> to access meaning</a:t>
            </a:r>
            <a:r>
              <a:rPr lang="en-GB" baseline="0" dirty="0"/>
              <a:t>, so it might not be necessary to pay attention to a grammar feature. (For example temporal adverbs can make it unnecessary to learn that a verb ending marks a particular tense.) When meaning isn’t an </a:t>
            </a:r>
            <a:r>
              <a:rPr lang="en-GB" i="1" baseline="0" dirty="0"/>
              <a:t>essential</a:t>
            </a:r>
            <a:r>
              <a:rPr lang="en-GB" baseline="0" dirty="0"/>
              <a:t> part of grammar practice, it is easy for tasks to become ‘mechanical’ (predictable, and possible to complete without understanding the meaning of the grammar). This is partly why grammar is seen as the ‘dull’ part of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3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can we</a:t>
            </a:r>
            <a:r>
              <a:rPr lang="en-GB" baseline="0" dirty="0"/>
              <a:t> do to make grammar practice meaningful and effective? There are</a:t>
            </a:r>
            <a:r>
              <a:rPr lang="en-GB" dirty="0"/>
              <a:t> </a:t>
            </a:r>
            <a:r>
              <a:rPr lang="en-GB" i="0" dirty="0"/>
              <a:t>many</a:t>
            </a:r>
            <a:r>
              <a:rPr lang="en-GB" i="1" dirty="0"/>
              <a:t> </a:t>
            </a:r>
            <a:r>
              <a:rPr lang="en-GB" i="0" dirty="0"/>
              <a:t>factors that affect </a:t>
            </a:r>
            <a:r>
              <a:rPr lang="en-GB" sz="1200" b="0" dirty="0">
                <a:latin typeface="Century Gothic" panose="020B0502020202020204" pitchFamily="34" charset="0"/>
              </a:rPr>
              <a:t>what can be effectively learnt, and when,</a:t>
            </a:r>
            <a:r>
              <a:rPr lang="en-GB" sz="1200" b="0" baseline="0" dirty="0">
                <a:latin typeface="Century Gothic" panose="020B0502020202020204" pitchFamily="34" charset="0"/>
              </a:rPr>
              <a:t> but here are some general principles drawn from research in second language learning. </a:t>
            </a:r>
            <a:br>
              <a:rPr lang="en-GB" sz="1200" b="0" baseline="0" dirty="0">
                <a:latin typeface="Century Gothic" panose="020B0502020202020204" pitchFamily="34" charset="0"/>
              </a:rPr>
            </a:br>
            <a:r>
              <a:rPr lang="en-GB" sz="1200" b="0" baseline="0" dirty="0">
                <a:latin typeface="Century Gothic" panose="020B0502020202020204" pitchFamily="34" charset="0"/>
              </a:rPr>
              <a:t>Over 50 experimental studies (intervention and control group) have been done over the past 20-30 years.</a:t>
            </a:r>
          </a:p>
          <a:p>
            <a:pPr marL="171450" indent="-171450">
              <a:buFont typeface="Arial" panose="020B0604020202020204" pitchFamily="34" charset="0"/>
              <a:buChar char="•"/>
            </a:pPr>
            <a:r>
              <a:rPr lang="en-GB" sz="1200" b="0" baseline="0" dirty="0">
                <a:latin typeface="Century Gothic" panose="020B0502020202020204" pitchFamily="34" charset="0"/>
              </a:rPr>
              <a:t>The first is to practise pairs of features together. For example, two verb endings can be ‘paired up’ to juxtapose two meanings (or functions). Practising a whole new set of features together, e.g., a full range of verb endings, is unlikely to lead to be effective, as it is beyond what most learners can pay attention to at any one time. </a:t>
            </a:r>
          </a:p>
          <a:p>
            <a:pPr marL="171450" indent="-171450">
              <a:buFont typeface="Arial" panose="020B0604020202020204" pitchFamily="34" charset="0"/>
              <a:buChar char="•"/>
            </a:pPr>
            <a:r>
              <a:rPr lang="en-GB" sz="1200" b="0" baseline="0" dirty="0">
                <a:latin typeface="Century Gothic" panose="020B0502020202020204" pitchFamily="34" charset="0"/>
              </a:rPr>
              <a:t>The practice itself should require attention to form </a:t>
            </a:r>
            <a:r>
              <a:rPr lang="en-GB" sz="1200" b="0" i="1" baseline="0" dirty="0">
                <a:latin typeface="Century Gothic" panose="020B0502020202020204" pitchFamily="34" charset="0"/>
              </a:rPr>
              <a:t>and </a:t>
            </a:r>
            <a:r>
              <a:rPr lang="en-GB" sz="1200" b="0" i="0" baseline="0" dirty="0">
                <a:latin typeface="Century Gothic" panose="020B0502020202020204" pitchFamily="34" charset="0"/>
              </a:rPr>
              <a:t>meaning. A simple example could be to read sentences with two types of verb ending and decide, in each case, when an action occurred.</a:t>
            </a:r>
          </a:p>
          <a:p>
            <a:pPr marL="171450" indent="-171450">
              <a:buFont typeface="Arial" panose="020B0604020202020204" pitchFamily="34" charset="0"/>
              <a:buChar char="•"/>
            </a:pPr>
            <a:r>
              <a:rPr lang="en-GB" sz="1200" b="0" i="0" baseline="0" dirty="0">
                <a:latin typeface="Century Gothic" panose="020B0502020202020204" pitchFamily="34" charset="0"/>
              </a:rPr>
              <a:t>It may be necessary to remove other cues from the sentence, such as time markers, as these otherwise give the answer away. </a:t>
            </a:r>
          </a:p>
          <a:p>
            <a:pPr marL="171450" indent="-171450">
              <a:buFont typeface="Arial" panose="020B0604020202020204" pitchFamily="34" charset="0"/>
              <a:buChar char="•"/>
            </a:pPr>
            <a:r>
              <a:rPr lang="en-GB" sz="1200" b="0" i="0" baseline="0" dirty="0">
                <a:latin typeface="Century Gothic" panose="020B0502020202020204" pitchFamily="34" charset="0"/>
              </a:rPr>
              <a:t>There should be plenty of initial reading and listening practice with the new features before production, and there is evidence that this controlled approach can actually make the production practice more successful.</a:t>
            </a:r>
            <a:endParaRPr lang="en-GB" sz="1200" b="0" baseline="0" dirty="0">
              <a:latin typeface="Century Gothic" panose="020B0502020202020204" pitchFamily="34" charset="0"/>
            </a:endParaRPr>
          </a:p>
          <a:p>
            <a:endParaRPr lang="en-GB" sz="1200" b="0"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67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73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a:t>
            </a:r>
            <a:r>
              <a:rPr lang="en-GB" baseline="0" dirty="0"/>
              <a:t> if we turn to ‘</a:t>
            </a:r>
            <a:r>
              <a:rPr lang="en-GB" baseline="0" dirty="0" err="1"/>
              <a:t>tener</a:t>
            </a:r>
            <a:r>
              <a:rPr lang="en-GB" baseline="0" dirty="0"/>
              <a:t>’ </a:t>
            </a:r>
            <a:br>
              <a:rPr lang="en-GB" baseline="0" dirty="0"/>
            </a:br>
            <a:r>
              <a:rPr lang="en-GB" baseline="0" dirty="0"/>
              <a:t>I haven’t been able to find a published resource that has listening, reading, speaking and writing practice tasks that focus on understanding and using TENER.</a:t>
            </a:r>
            <a:br>
              <a:rPr lang="en-GB" baseline="0" dirty="0"/>
            </a:br>
            <a:r>
              <a:rPr lang="en-GB" baseline="0" dirty="0"/>
              <a:t>It’s straightforward to find texts that feature TENER (alongside other features - e.g. reflexive verbs, ER-regular verbs, plural and singular nouns, definite and indefinite articles.</a:t>
            </a:r>
          </a:p>
          <a:p>
            <a:r>
              <a:rPr lang="en-GB" baseline="0" dirty="0"/>
              <a:t>There are six examples of the verb </a:t>
            </a:r>
            <a:r>
              <a:rPr lang="en-GB" baseline="0" dirty="0" err="1"/>
              <a:t>tener</a:t>
            </a:r>
            <a:r>
              <a:rPr lang="en-GB" baseline="0" dirty="0"/>
              <a:t> in these texts.  How many of them are task essential? Which questions require students to know that ‘</a:t>
            </a:r>
            <a:r>
              <a:rPr lang="en-GB" baseline="0" dirty="0" err="1"/>
              <a:t>tengo</a:t>
            </a:r>
            <a:r>
              <a:rPr lang="en-GB" baseline="0" dirty="0"/>
              <a:t>’ means ‘I have’?</a:t>
            </a:r>
            <a:br>
              <a:rPr lang="en-GB" baseline="0" dirty="0"/>
            </a:br>
            <a:r>
              <a:rPr lang="en-GB" baseline="0" dirty="0"/>
              <a:t>And what do we do about that fact that in three of these six examples, ‘</a:t>
            </a:r>
            <a:r>
              <a:rPr lang="en-GB" baseline="0" dirty="0" err="1"/>
              <a:t>tengo</a:t>
            </a:r>
            <a:r>
              <a:rPr lang="en-GB" baseline="0" dirty="0"/>
              <a:t>’ actually translates as ‘I am’.</a:t>
            </a:r>
          </a:p>
          <a:p>
            <a:r>
              <a:rPr lang="en-GB" baseline="0" dirty="0"/>
              <a:t>In these texts we have a number of grammar features represented but none of them is task essential.</a:t>
            </a:r>
            <a:endParaRPr lang="en-GB" dirty="0"/>
          </a:p>
          <a:p>
            <a:r>
              <a:rPr lang="en-GB" dirty="0"/>
              <a:t>To what</a:t>
            </a:r>
            <a:r>
              <a:rPr lang="en-GB" baseline="0" dirty="0"/>
              <a:t> extent </a:t>
            </a:r>
            <a:r>
              <a:rPr lang="en-GB" dirty="0"/>
              <a:t>do </a:t>
            </a:r>
            <a:r>
              <a:rPr lang="en-GB" baseline="0" dirty="0"/>
              <a:t>reading (and listening) comprehension tasks like this support students’ learning of grammar?</a:t>
            </a:r>
            <a:br>
              <a:rPr lang="en-GB" baseline="0" dirty="0"/>
            </a:br>
            <a:r>
              <a:rPr lang="en-GB" baseline="0" dirty="0"/>
              <a:t>In this typical reading comprehension task, it is very easy to avoid any engagement beyond the lexis, i.e., avoid processing, therefore avoid learning, the grammar.</a:t>
            </a:r>
            <a:br>
              <a:rPr lang="en-GB" baseline="0" dirty="0"/>
            </a:br>
            <a:r>
              <a:rPr lang="en-GB" baseline="0" dirty="0"/>
              <a:t>Could we make more efficient use of limited lesson time (i.e. get more learning for our time!) if we could include listening and reading tasks that make the grammar essential.</a:t>
            </a:r>
            <a:br>
              <a:rPr lang="en-GB" baseline="0" dirty="0"/>
            </a:br>
            <a:r>
              <a:rPr lang="en-GB" baseline="0" dirty="0"/>
              <a:t>How might they look?</a:t>
            </a: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A886C-C86D-4308-8A5A-0AA8111536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40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Teachers need not print the slide.  Students could use their ex books to write their responses.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Ask students if there are any surprising items in their suitcases</a:t>
            </a:r>
            <a:r>
              <a:rPr lang="en-GB" b="0" baseline="0" dirty="0"/>
              <a:t> (</a:t>
            </a:r>
            <a:r>
              <a:rPr lang="en-GB" b="0" baseline="0" dirty="0" err="1"/>
              <a:t>gato</a:t>
            </a:r>
            <a:r>
              <a:rPr lang="en-GB" b="0" baseline="0" dirty="0"/>
              <a:t>, </a:t>
            </a:r>
            <a:r>
              <a:rPr lang="en-GB" b="0" baseline="0" dirty="0" err="1"/>
              <a:t>barco</a:t>
            </a:r>
            <a:r>
              <a:rPr lang="en-GB" b="0" baseline="0" dirty="0"/>
              <a:t>!).  In checking the descriptions, students might be encouraged to notice </a:t>
            </a:r>
            <a:r>
              <a:rPr lang="en-GB" sz="1200" baseline="0" dirty="0">
                <a:solidFill>
                  <a:srgbClr val="4472C4">
                    <a:lumMod val="50000"/>
                  </a:srgbClr>
                </a:solidFill>
                <a:latin typeface="Century Gothic" panose="020B0502020202020204" pitchFamily="34" charset="0"/>
              </a:rPr>
              <a:t>adjective agreement (from the previous week).  This point may only need to be noted in passing, or teachers may wish to make more of the explanation as a teaching point, depending on the profile of the group.</a:t>
            </a:r>
            <a:endParaRPr lang="en-GB" sz="1200" dirty="0">
              <a:solidFill>
                <a:srgbClr val="4472C4">
                  <a:lumMod val="50000"/>
                </a:srgb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See if students can distinguish the temporary state in item 3 (“</a:t>
            </a:r>
            <a:r>
              <a:rPr lang="en-GB" b="0" baseline="0" dirty="0" err="1"/>
              <a:t>está</a:t>
            </a:r>
            <a:r>
              <a:rPr lang="en-GB" b="0" baseline="0" dirty="0"/>
              <a:t> loco”) from the general attributes (‘</a:t>
            </a:r>
            <a:r>
              <a:rPr lang="en-GB" b="0" baseline="0" dirty="0" err="1"/>
              <a:t>es</a:t>
            </a:r>
            <a:r>
              <a:rPr lang="en-GB" b="0" baseline="0" dirty="0"/>
              <a:t> </a:t>
            </a:r>
            <a:r>
              <a:rPr lang="en-GB" b="0" baseline="0" dirty="0" err="1"/>
              <a:t>famoso</a:t>
            </a:r>
            <a:r>
              <a:rPr lang="en-GB" b="0" baseline="0" dirty="0"/>
              <a:t>’, ‘</a:t>
            </a:r>
            <a:r>
              <a:rPr lang="en-GB" b="0" baseline="0" dirty="0" err="1"/>
              <a:t>es</a:t>
            </a:r>
            <a:r>
              <a:rPr lang="en-GB" b="0" baseline="0" dirty="0"/>
              <a:t> </a:t>
            </a:r>
            <a:r>
              <a:rPr lang="en-GB" b="0" baseline="0" dirty="0" err="1"/>
              <a:t>blanco</a:t>
            </a:r>
            <a:r>
              <a:rPr lang="en-GB" b="0" baseline="0" dirty="0"/>
              <a:t>’ in the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To focus on sound-spelling correspondences, students could also listen again and transcribe the sentences. </a:t>
            </a:r>
            <a:endParaRPr lang="en-GB" b="0" dirty="0"/>
          </a:p>
          <a:p>
            <a:endParaRPr lang="en-GB" b="1" dirty="0"/>
          </a:p>
          <a:p>
            <a:r>
              <a:rPr lang="en-GB" b="1" dirty="0"/>
              <a:t>TRANSCRIPT: </a:t>
            </a:r>
            <a:endParaRPr lang="en-GB" dirty="0"/>
          </a:p>
          <a:p>
            <a:pPr marL="228600" indent="-228600">
              <a:buAutoNum type="arabicParenR"/>
            </a:pPr>
            <a:r>
              <a:rPr lang="en-GB" dirty="0" err="1"/>
              <a:t>Tengo</a:t>
            </a:r>
            <a:r>
              <a:rPr lang="en-GB" baseline="0" dirty="0"/>
              <a:t> un </a:t>
            </a:r>
            <a:r>
              <a:rPr lang="en-GB" baseline="0" dirty="0" err="1"/>
              <a:t>barco</a:t>
            </a:r>
            <a:r>
              <a:rPr lang="en-GB" baseline="0" dirty="0"/>
              <a:t>. </a:t>
            </a:r>
            <a:r>
              <a:rPr lang="en-GB" baseline="0" dirty="0" err="1"/>
              <a:t>Es</a:t>
            </a:r>
            <a:r>
              <a:rPr lang="en-GB" baseline="0" dirty="0"/>
              <a:t> </a:t>
            </a:r>
            <a:r>
              <a:rPr lang="en-GB" baseline="0" dirty="0" err="1"/>
              <a:t>fantástico</a:t>
            </a:r>
            <a:r>
              <a:rPr lang="en-GB" baseline="0" dirty="0"/>
              <a:t>.</a:t>
            </a:r>
            <a:endParaRPr lang="en-GB" dirty="0"/>
          </a:p>
          <a:p>
            <a:pPr marL="228600" indent="-228600">
              <a:buAutoNum type="arabicParenR"/>
            </a:pPr>
            <a:r>
              <a:rPr lang="en-GB" dirty="0" err="1"/>
              <a:t>Tienes</a:t>
            </a:r>
            <a:r>
              <a:rPr lang="en-GB" baseline="0" dirty="0"/>
              <a:t> </a:t>
            </a:r>
            <a:r>
              <a:rPr lang="en-GB" baseline="0" dirty="0" err="1"/>
              <a:t>una</a:t>
            </a:r>
            <a:r>
              <a:rPr lang="en-GB" baseline="0" dirty="0"/>
              <a:t> </a:t>
            </a:r>
            <a:r>
              <a:rPr lang="en-GB" baseline="0" dirty="0" err="1"/>
              <a:t>bicicleta</a:t>
            </a:r>
            <a:r>
              <a:rPr lang="en-GB" baseline="0" dirty="0"/>
              <a:t>. </a:t>
            </a:r>
            <a:r>
              <a:rPr lang="en-GB" baseline="0" dirty="0" err="1"/>
              <a:t>Es</a:t>
            </a:r>
            <a:r>
              <a:rPr lang="en-GB" baseline="0" dirty="0"/>
              <a:t> </a:t>
            </a:r>
            <a:r>
              <a:rPr lang="en-GB" baseline="0" dirty="0" err="1"/>
              <a:t>blanca</a:t>
            </a:r>
            <a:r>
              <a:rPr lang="en-GB" baseline="0" dirty="0"/>
              <a:t>.</a:t>
            </a:r>
            <a:endParaRPr lang="en-GB" dirty="0"/>
          </a:p>
          <a:p>
            <a:pPr marL="228600" indent="-228600">
              <a:buAutoNum type="arabicParenR"/>
            </a:pPr>
            <a:r>
              <a:rPr lang="en-GB" dirty="0" err="1"/>
              <a:t>Tienes</a:t>
            </a:r>
            <a:r>
              <a:rPr lang="en-GB" baseline="0" dirty="0"/>
              <a:t> un </a:t>
            </a:r>
            <a:r>
              <a:rPr lang="en-GB" baseline="0" dirty="0" err="1"/>
              <a:t>gato</a:t>
            </a:r>
            <a:r>
              <a:rPr lang="en-GB" baseline="0" dirty="0"/>
              <a:t>.  </a:t>
            </a:r>
            <a:r>
              <a:rPr lang="en-GB" baseline="0" dirty="0" err="1"/>
              <a:t>Está</a:t>
            </a:r>
            <a:r>
              <a:rPr lang="en-GB" baseline="0" dirty="0"/>
              <a:t> loco.</a:t>
            </a:r>
            <a:endParaRPr lang="en-GB" dirty="0"/>
          </a:p>
          <a:p>
            <a:pPr marL="228600" indent="-228600">
              <a:buAutoNum type="arabicParenR"/>
            </a:pPr>
            <a:r>
              <a:rPr lang="en-GB" dirty="0" err="1"/>
              <a:t>Tengo</a:t>
            </a:r>
            <a:r>
              <a:rPr lang="en-GB" baseline="0" dirty="0"/>
              <a:t> un libro.  </a:t>
            </a:r>
            <a:r>
              <a:rPr lang="en-GB" baseline="0" dirty="0" err="1"/>
              <a:t>Es</a:t>
            </a:r>
            <a:r>
              <a:rPr lang="en-GB" baseline="0" dirty="0"/>
              <a:t> </a:t>
            </a:r>
            <a:r>
              <a:rPr lang="en-GB" baseline="0" dirty="0" err="1"/>
              <a:t>famoso</a:t>
            </a:r>
            <a:r>
              <a:rPr lang="en-GB" baseline="0" dirty="0"/>
              <a:t>.</a:t>
            </a:r>
            <a:endParaRPr lang="en-GB" dirty="0"/>
          </a:p>
          <a:p>
            <a:pPr marL="228600" indent="-228600">
              <a:buAutoNum type="arabicParenR"/>
            </a:pPr>
            <a:r>
              <a:rPr lang="en-GB" dirty="0" err="1"/>
              <a:t>Tengo</a:t>
            </a:r>
            <a:r>
              <a:rPr lang="en-GB" baseline="0" dirty="0"/>
              <a:t> </a:t>
            </a:r>
            <a:r>
              <a:rPr lang="en-GB" baseline="0" dirty="0" err="1"/>
              <a:t>una</a:t>
            </a:r>
            <a:r>
              <a:rPr lang="en-GB" baseline="0" dirty="0"/>
              <a:t> </a:t>
            </a:r>
            <a:r>
              <a:rPr lang="en-GB" baseline="0" dirty="0" err="1"/>
              <a:t>moneda</a:t>
            </a:r>
            <a:r>
              <a:rPr lang="en-GB" baseline="0" dirty="0"/>
              <a:t>.  </a:t>
            </a:r>
            <a:r>
              <a:rPr lang="en-GB" baseline="0" dirty="0" err="1"/>
              <a:t>Es</a:t>
            </a:r>
            <a:r>
              <a:rPr lang="en-GB" baseline="0" dirty="0"/>
              <a:t> </a:t>
            </a:r>
            <a:r>
              <a:rPr lang="en-GB" baseline="0" dirty="0" err="1"/>
              <a:t>nueva</a:t>
            </a:r>
            <a:r>
              <a:rPr lang="en-GB" baseline="0" dirty="0"/>
              <a:t>.</a:t>
            </a:r>
            <a:endParaRPr lang="en-GB" dirty="0"/>
          </a:p>
          <a:p>
            <a:pPr marL="228600" indent="-228600">
              <a:buAutoNum type="arabicParenR"/>
            </a:pPr>
            <a:r>
              <a:rPr lang="en-GB" dirty="0" err="1"/>
              <a:t>Tienes</a:t>
            </a:r>
            <a:r>
              <a:rPr lang="en-GB" baseline="0" dirty="0"/>
              <a:t> </a:t>
            </a:r>
            <a:r>
              <a:rPr lang="en-GB" baseline="0" dirty="0" err="1"/>
              <a:t>una</a:t>
            </a:r>
            <a:r>
              <a:rPr lang="en-GB" baseline="0" dirty="0"/>
              <a:t> </a:t>
            </a:r>
            <a:r>
              <a:rPr lang="en-GB" baseline="0" dirty="0" err="1"/>
              <a:t>cama</a:t>
            </a:r>
            <a:r>
              <a:rPr lang="en-GB" baseline="0" dirty="0"/>
              <a:t>. </a:t>
            </a:r>
            <a:r>
              <a:rPr lang="en-GB" baseline="0" dirty="0" err="1"/>
              <a:t>Es</a:t>
            </a:r>
            <a:r>
              <a:rPr lang="en-GB" baseline="0" dirty="0"/>
              <a:t> </a:t>
            </a:r>
            <a:r>
              <a:rPr lang="en-GB" baseline="0" dirty="0" err="1"/>
              <a:t>alta.</a:t>
            </a:r>
            <a:endParaRPr lang="en-GB" dirty="0"/>
          </a:p>
          <a:p>
            <a:pPr marL="228600" indent="-228600">
              <a:buAutoNum type="arabicParenR"/>
            </a:pPr>
            <a:r>
              <a:rPr lang="en-GB" dirty="0" err="1"/>
              <a:t>Tengo</a:t>
            </a:r>
            <a:r>
              <a:rPr lang="en-GB" baseline="0" dirty="0"/>
              <a:t> un </a:t>
            </a:r>
            <a:r>
              <a:rPr lang="en-GB" baseline="0" dirty="0" err="1"/>
              <a:t>bolígrafo</a:t>
            </a:r>
            <a:r>
              <a:rPr lang="en-GB" baseline="0" dirty="0"/>
              <a:t>.  </a:t>
            </a:r>
            <a:r>
              <a:rPr lang="en-GB" baseline="0" dirty="0" err="1"/>
              <a:t>Es</a:t>
            </a:r>
            <a:r>
              <a:rPr lang="en-GB" baseline="0" dirty="0"/>
              <a:t> </a:t>
            </a:r>
            <a:r>
              <a:rPr lang="en-GB" baseline="0" dirty="0" err="1"/>
              <a:t>famoso</a:t>
            </a:r>
            <a:r>
              <a:rPr lang="en-GB" baseline="0" dirty="0"/>
              <a:t>.</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err="1"/>
              <a:t>Tienes</a:t>
            </a:r>
            <a:r>
              <a:rPr lang="en-GB" baseline="0" dirty="0"/>
              <a:t> </a:t>
            </a:r>
            <a:r>
              <a:rPr lang="en-GB" baseline="0" dirty="0" err="1"/>
              <a:t>una</a:t>
            </a:r>
            <a:r>
              <a:rPr lang="en-GB" baseline="0" dirty="0"/>
              <a:t> </a:t>
            </a:r>
            <a:r>
              <a:rPr lang="en-GB" baseline="0" dirty="0" err="1"/>
              <a:t>cámara</a:t>
            </a:r>
            <a:r>
              <a:rPr lang="en-GB" baseline="0" dirty="0"/>
              <a:t>. </a:t>
            </a:r>
            <a:r>
              <a:rPr lang="en-GB" baseline="0" dirty="0" err="1"/>
              <a:t>Es</a:t>
            </a:r>
            <a:r>
              <a:rPr lang="en-GB" baseline="0" dirty="0"/>
              <a:t> </a:t>
            </a:r>
            <a:r>
              <a:rPr lang="en-GB" baseline="0" dirty="0" err="1"/>
              <a:t>nueva</a:t>
            </a:r>
            <a:r>
              <a:rPr lang="en-GB" baseline="0"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9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Teachers need not print the slide.  Students could use their ex books to write their responses. </a:t>
            </a:r>
            <a:r>
              <a:rPr lang="en-GB" sz="1200" dirty="0">
                <a:solidFill>
                  <a:srgbClr val="4472C4">
                    <a:lumMod val="50000"/>
                  </a:srgbClr>
                </a:solidFill>
                <a:latin typeface="Century Gothic" panose="020B0502020202020204" pitchFamily="34" charset="0"/>
              </a:rPr>
              <a:t>Students do not need to copy out the whole table.</a:t>
            </a:r>
            <a:r>
              <a:rPr lang="en-GB" sz="1200" baseline="0" dirty="0">
                <a:solidFill>
                  <a:srgbClr val="4472C4">
                    <a:lumMod val="50000"/>
                  </a:srgbClr>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8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Students</a:t>
            </a:r>
            <a:r>
              <a:rPr lang="en-GB" baseline="0" dirty="0"/>
              <a:t> need to pay close attention to the instructions.</a:t>
            </a:r>
          </a:p>
          <a:p>
            <a:pPr marL="0" indent="0">
              <a:buNone/>
            </a:pPr>
            <a:endParaRPr lang="en-GB" dirty="0"/>
          </a:p>
          <a:p>
            <a:pPr marL="0" indent="0">
              <a:buNone/>
            </a:pPr>
            <a:r>
              <a:rPr lang="en-GB" dirty="0"/>
              <a:t>By now, students</a:t>
            </a:r>
            <a:r>
              <a:rPr lang="en-GB" baseline="0" dirty="0"/>
              <a:t> will be very familiar with the vocabulary plus the three singular parts of </a:t>
            </a:r>
            <a:r>
              <a:rPr lang="en-GB" i="1" baseline="0" dirty="0" err="1"/>
              <a:t>tener</a:t>
            </a:r>
            <a:r>
              <a:rPr lang="en-GB" baseline="0" dirty="0"/>
              <a:t>, which have up to now featured in pairs.  In this activity, all sentences have ‘</a:t>
            </a:r>
            <a:r>
              <a:rPr lang="en-GB" baseline="0" dirty="0" err="1"/>
              <a:t>tengo</a:t>
            </a:r>
            <a:r>
              <a:rPr lang="en-GB" baseline="0" dirty="0"/>
              <a:t>’, but not all have ‘</a:t>
            </a:r>
            <a:r>
              <a:rPr lang="en-GB" baseline="0" dirty="0" err="1"/>
              <a:t>tiene</a:t>
            </a:r>
            <a:r>
              <a:rPr lang="en-GB" baseline="0" dirty="0"/>
              <a:t>’ – some have ‘</a:t>
            </a:r>
            <a:r>
              <a:rPr lang="en-GB" b="0" baseline="0" dirty="0" err="1"/>
              <a:t>tienes</a:t>
            </a:r>
            <a:r>
              <a:rPr lang="en-GB" b="0" baseline="0" dirty="0"/>
              <a:t>’</a:t>
            </a:r>
            <a:r>
              <a:rPr lang="en-GB" baseline="0" dirty="0"/>
              <a:t> instead. In this way, students have to pay close attention to both the verb form and the item.  </a:t>
            </a:r>
            <a:br>
              <a:rPr lang="en-GB" baseline="0" dirty="0"/>
            </a:br>
            <a:br>
              <a:rPr lang="en-GB" baseline="0" dirty="0"/>
            </a:br>
            <a:r>
              <a:rPr lang="en-GB" baseline="0" dirty="0"/>
              <a:t>NB: Of course there are only two items mentioned each time so one person is not mentioned in each question.</a:t>
            </a:r>
          </a:p>
          <a:p>
            <a:pPr marL="0" indent="0">
              <a:buNone/>
            </a:pPr>
            <a:endParaRPr lang="en-GB" baseline="0" dirty="0"/>
          </a:p>
          <a:p>
            <a:pPr marL="0" indent="0">
              <a:buNone/>
            </a:pPr>
            <a:r>
              <a:rPr lang="en-GB" baseline="0" dirty="0"/>
              <a:t>Students do not need a copy of this slide.  They can write I, you, she at the top of the page, 1-6 down the side and the English words in the correct places.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66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8227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976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682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665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47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5843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269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3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91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0609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6392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9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82044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03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645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6722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774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94932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58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7642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414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30/05/2021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180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151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30/05/2021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943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30/05/2021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7445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30/05/2021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72515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30/05/2021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566898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0163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401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6656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4678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517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279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675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30/05/2021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1991682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30/05/2021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821594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30/05/2021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740898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30/05/2021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4189686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30/05/2021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5325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26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967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078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4393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30/05/2021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8068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313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99560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Century Gothic" panose="020B0502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b="0" dirty="0">
                <a:solidFill>
                  <a:srgbClr val="002060"/>
                </a:solidFill>
                <a:latin typeface="+mj-lt"/>
              </a:rPr>
              <a:t>Nick Avery</a:t>
            </a:r>
          </a:p>
        </p:txBody>
      </p:sp>
    </p:spTree>
    <p:extLst>
      <p:ext uri="{BB962C8B-B14F-4D97-AF65-F5344CB8AC3E}">
        <p14:creationId xmlns:p14="http://schemas.microsoft.com/office/powerpoint/2010/main" val="15405182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37348797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9.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hemeOverride" Target="../theme/themeOverride5.xml"/><Relationship Id="rId5" Type="http://schemas.openxmlformats.org/officeDocument/2006/relationships/image" Target="../media/image31.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resources.ncelp.org/" TargetMode="External"/><Relationship Id="rId3" Type="http://schemas.openxmlformats.org/officeDocument/2006/relationships/image" Target="../media/image7.png"/><Relationship Id="rId7" Type="http://schemas.openxmlformats.org/officeDocument/2006/relationships/hyperlink" Target="https://resources.ncelp.org/concern/resources/ng451h506?locale=en"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resources.ncelp.org/concern/parent/08612n54w/file_sets/76537133j" TargetMode="Externa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aminggramm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s://docs.google.com/forms/d/e/1FAIpQLSeJy-sMKW_1qQQMJWxatdS_FBS2a8IMIBT_XOSoNf9nvsCb_w/viewfor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celp.org/ncelp-alignment-with-wider-policy/"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hyperlink" Target="https://resources.ncelp.org/collections/9p290b10f?locale=en" TargetMode="Externa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hyperlink" Target="https://oasis-database.org/concern/summaries/m039k4882?locale=en" TargetMode="External"/><Relationship Id="rId4" Type="http://schemas.openxmlformats.org/officeDocument/2006/relationships/hyperlink" Target="https://oasis-database.org/concern/summaries/z029p472x?locale=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audio" Target="../media/audio4.wav"/><Relationship Id="rId11" Type="http://schemas.openxmlformats.org/officeDocument/2006/relationships/image" Target="../media/image12.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4800" b="1" dirty="0">
                <a:solidFill>
                  <a:srgbClr val="002060"/>
                </a:solidFill>
              </a:rPr>
              <a:t>Session 4: Grammar: </a:t>
            </a:r>
            <a:r>
              <a:rPr lang="en-GB" sz="4400" i="1" dirty="0">
                <a:solidFill>
                  <a:srgbClr val="002060"/>
                </a:solidFill>
              </a:rPr>
              <a:t>contrasting pairs, making the most of input</a:t>
            </a:r>
            <a:endParaRPr lang="en-GB" sz="4800" i="1" dirty="0">
              <a:solidFill>
                <a:srgbClr val="002060"/>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7" name="Picture 6" descr="Logo&#10;&#10;Description automatically generated">
            <a:extLst>
              <a:ext uri="{FF2B5EF4-FFF2-40B4-BE49-F238E27FC236}">
                <a16:creationId xmlns:a16="http://schemas.microsoft.com/office/drawing/2014/main" id="{736EA3E6-CD3E-4E66-8877-ECAC7BF01C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841" y="5921036"/>
            <a:ext cx="689647" cy="881501"/>
          </a:xfrm>
          <a:prstGeom prst="rect">
            <a:avLst/>
          </a:prstGeom>
        </p:spPr>
      </p:pic>
      <p:sp>
        <p:nvSpPr>
          <p:cNvPr id="9" name="Title 3">
            <a:extLst>
              <a:ext uri="{FF2B5EF4-FFF2-40B4-BE49-F238E27FC236}">
                <a16:creationId xmlns:a16="http://schemas.microsoft.com/office/drawing/2014/main" id="{8E0EBC21-3736-4746-9782-1A6868F80B02}"/>
              </a:ext>
            </a:extLst>
          </p:cNvPr>
          <p:cNvSpPr txBox="1">
            <a:spLocks/>
          </p:cNvSpPr>
          <p:nvPr/>
        </p:nvSpPr>
        <p:spPr>
          <a:xfrm>
            <a:off x="27887" y="6155034"/>
            <a:ext cx="4240530" cy="730698"/>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Presenter: Rachel Hawkes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29.05.21</a:t>
            </a:r>
          </a:p>
        </p:txBody>
      </p:sp>
    </p:spTree>
    <p:extLst>
      <p:ext uri="{BB962C8B-B14F-4D97-AF65-F5344CB8AC3E}">
        <p14:creationId xmlns:p14="http://schemas.microsoft.com/office/powerpoint/2010/main" val="144689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2956" y="746909"/>
          <a:ext cx="11087104" cy="5638800"/>
        </p:xfrm>
        <a:graphic>
          <a:graphicData uri="http://schemas.openxmlformats.org/drawingml/2006/table">
            <a:tbl>
              <a:tblPr firstRow="1" bandRow="1">
                <a:tableStyleId>{5DA37D80-6434-44D0-A028-1B22A696006F}</a:tableStyleId>
              </a:tblPr>
              <a:tblGrid>
                <a:gridCol w="481330">
                  <a:extLst>
                    <a:ext uri="{9D8B030D-6E8A-4147-A177-3AD203B41FA5}">
                      <a16:colId xmlns:a16="http://schemas.microsoft.com/office/drawing/2014/main" val="1850966184"/>
                    </a:ext>
                  </a:extLst>
                </a:gridCol>
                <a:gridCol w="5719890">
                  <a:extLst>
                    <a:ext uri="{9D8B030D-6E8A-4147-A177-3AD203B41FA5}">
                      <a16:colId xmlns:a16="http://schemas.microsoft.com/office/drawing/2014/main" val="568154920"/>
                    </a:ext>
                  </a:extLst>
                </a:gridCol>
                <a:gridCol w="2152650">
                  <a:extLst>
                    <a:ext uri="{9D8B030D-6E8A-4147-A177-3AD203B41FA5}">
                      <a16:colId xmlns:a16="http://schemas.microsoft.com/office/drawing/2014/main" val="921611178"/>
                    </a:ext>
                  </a:extLst>
                </a:gridCol>
                <a:gridCol w="2733234">
                  <a:extLst>
                    <a:ext uri="{9D8B030D-6E8A-4147-A177-3AD203B41FA5}">
                      <a16:colId xmlns:a16="http://schemas.microsoft.com/office/drawing/2014/main" val="3453044621"/>
                    </a:ext>
                  </a:extLst>
                </a:gridCol>
              </a:tblGrid>
              <a:tr h="259080">
                <a:tc>
                  <a:txBody>
                    <a:bodyPr/>
                    <a:lstStyle/>
                    <a:p>
                      <a:endParaRPr lang="en-GB" sz="2400" b="1" dirty="0">
                        <a:solidFill>
                          <a:schemeClr val="accent5">
                            <a:lumMod val="50000"/>
                          </a:schemeClr>
                        </a:solidFill>
                        <a:latin typeface="Century Gothic" panose="020B0502020202020204" pitchFamily="34" charset="0"/>
                      </a:endParaRPr>
                    </a:p>
                  </a:txBody>
                  <a:tcPr anchor="ctr"/>
                </a:tc>
                <a:tc>
                  <a:txBody>
                    <a:bodyPr/>
                    <a:lstStyle/>
                    <a:p>
                      <a:endParaRPr lang="en-GB" sz="2200" b="0" dirty="0">
                        <a:solidFill>
                          <a:schemeClr val="accent5">
                            <a:lumMod val="50000"/>
                          </a:schemeClr>
                        </a:solidFill>
                        <a:latin typeface="Century Gothic" panose="020B0502020202020204" pitchFamily="34" charset="0"/>
                      </a:endParaRPr>
                    </a:p>
                  </a:txBody>
                  <a:tcPr anchor="ctr"/>
                </a:tc>
                <a:tc>
                  <a:txBody>
                    <a:bodyPr/>
                    <a:lstStyle/>
                    <a:p>
                      <a:pPr algn="ctr"/>
                      <a:r>
                        <a:rPr lang="en-GB" sz="2200" b="0" dirty="0">
                          <a:solidFill>
                            <a:schemeClr val="accent5">
                              <a:lumMod val="50000"/>
                            </a:schemeClr>
                          </a:solidFill>
                          <a:latin typeface="Century Gothic" panose="020B0502020202020204" pitchFamily="34" charset="0"/>
                        </a:rPr>
                        <a:t>Daughter </a:t>
                      </a:r>
                      <a:r>
                        <a:rPr lang="en-GB" sz="1800" b="0" dirty="0">
                          <a:solidFill>
                            <a:schemeClr val="accent5">
                              <a:lumMod val="50000"/>
                            </a:schemeClr>
                          </a:solidFill>
                          <a:latin typeface="Century Gothic" panose="020B0502020202020204" pitchFamily="34" charset="0"/>
                        </a:rPr>
                        <a:t>(‘</a:t>
                      </a:r>
                      <a:r>
                        <a:rPr lang="en-GB" sz="2800" b="1" dirty="0">
                          <a:solidFill>
                            <a:schemeClr val="accent5">
                              <a:lumMod val="50000"/>
                            </a:schemeClr>
                          </a:solidFill>
                          <a:latin typeface="Century Gothic" panose="020B0502020202020204" pitchFamily="34" charset="0"/>
                        </a:rPr>
                        <a:t>I</a:t>
                      </a:r>
                      <a:r>
                        <a:rPr lang="en-GB" sz="1800" b="0" baseline="0" dirty="0">
                          <a:solidFill>
                            <a:schemeClr val="accent5">
                              <a:lumMod val="50000"/>
                            </a:schemeClr>
                          </a:solidFill>
                          <a:latin typeface="Century Gothic" panose="020B0502020202020204" pitchFamily="34" charset="0"/>
                        </a:rPr>
                        <a:t>’)</a:t>
                      </a:r>
                      <a:endParaRPr lang="en-GB" sz="2200" b="0" dirty="0">
                        <a:solidFill>
                          <a:schemeClr val="accent5">
                            <a:lumMod val="50000"/>
                          </a:schemeClr>
                        </a:solidFill>
                        <a:latin typeface="Century Gothic" panose="020B0502020202020204" pitchFamily="34" charset="0"/>
                      </a:endParaRPr>
                    </a:p>
                  </a:txBody>
                  <a:tcPr anchor="ctr"/>
                </a:tc>
                <a:tc>
                  <a:txBody>
                    <a:bodyPr/>
                    <a:lstStyle/>
                    <a:p>
                      <a:pPr algn="ctr"/>
                      <a:r>
                        <a:rPr lang="en-GB" sz="2200" b="0" dirty="0">
                          <a:solidFill>
                            <a:schemeClr val="accent5">
                              <a:lumMod val="50000"/>
                            </a:schemeClr>
                          </a:solidFill>
                          <a:latin typeface="Century Gothic" panose="020B0502020202020204" pitchFamily="34" charset="0"/>
                        </a:rPr>
                        <a:t>Her brother </a:t>
                      </a:r>
                      <a:r>
                        <a:rPr lang="en-GB" sz="2000" b="0" dirty="0">
                          <a:solidFill>
                            <a:schemeClr val="accent5">
                              <a:lumMod val="50000"/>
                            </a:schemeClr>
                          </a:solidFill>
                          <a:latin typeface="Century Gothic" panose="020B0502020202020204" pitchFamily="34" charset="0"/>
                        </a:rPr>
                        <a:t>(‘</a:t>
                      </a:r>
                      <a:r>
                        <a:rPr lang="en-GB" sz="2400" b="1" dirty="0">
                          <a:solidFill>
                            <a:schemeClr val="accent5">
                              <a:lumMod val="50000"/>
                            </a:schemeClr>
                          </a:solidFill>
                          <a:latin typeface="Century Gothic" panose="020B0502020202020204" pitchFamily="34" charset="0"/>
                        </a:rPr>
                        <a:t>you</a:t>
                      </a:r>
                      <a:r>
                        <a:rPr lang="en-GB" sz="2000" b="0" baseline="0" dirty="0">
                          <a:solidFill>
                            <a:schemeClr val="accent5">
                              <a:lumMod val="50000"/>
                            </a:schemeClr>
                          </a:solidFill>
                          <a:latin typeface="Century Gothic" panose="020B0502020202020204" pitchFamily="34" charset="0"/>
                        </a:rPr>
                        <a:t>’)</a:t>
                      </a:r>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3343998435"/>
                  </a:ext>
                </a:extLst>
              </a:tr>
              <a:tr h="259080">
                <a:tc rowSpan="2">
                  <a:txBody>
                    <a:bodyPr/>
                    <a:lstStyle/>
                    <a:p>
                      <a:pPr algn="ctr"/>
                      <a:r>
                        <a:rPr lang="en-GB" sz="2400" b="1" dirty="0">
                          <a:solidFill>
                            <a:schemeClr val="accent5">
                              <a:lumMod val="50000"/>
                            </a:schemeClr>
                          </a:solidFill>
                          <a:latin typeface="Century Gothic" panose="020B0502020202020204" pitchFamily="34" charset="0"/>
                        </a:rPr>
                        <a:t>1</a:t>
                      </a:r>
                    </a:p>
                  </a:txBody>
                  <a:tcPr anchor="ct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moneda</a:t>
                      </a:r>
                      <a:r>
                        <a:rPr lang="en-GB" sz="2200" b="0" baseline="0" dirty="0">
                          <a:solidFill>
                            <a:schemeClr val="accent5">
                              <a:lumMod val="50000"/>
                            </a:schemeClr>
                          </a:solidFill>
                          <a:latin typeface="Century Gothic" panose="020B0502020202020204" pitchFamily="34" charset="0"/>
                        </a:rPr>
                        <a:t> y un </a:t>
                      </a:r>
                      <a:r>
                        <a:rPr lang="en-GB" sz="2200" b="0" baseline="0" dirty="0" err="1">
                          <a:solidFill>
                            <a:schemeClr val="accent5">
                              <a:lumMod val="50000"/>
                            </a:schemeClr>
                          </a:solidFill>
                          <a:latin typeface="Century Gothic" panose="020B0502020202020204" pitchFamily="34" charset="0"/>
                        </a:rPr>
                        <a:t>bolígrafo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453837329"/>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Tienes</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bicicleta</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cámara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91142926"/>
                  </a:ext>
                </a:extLst>
              </a:tr>
              <a:tr h="259080">
                <a:tc rowSpan="2">
                  <a:txBody>
                    <a:bodyPr/>
                    <a:lstStyle/>
                    <a:p>
                      <a:pPr algn="ctr"/>
                      <a:r>
                        <a:rPr lang="en-GB" sz="2400" b="1" dirty="0">
                          <a:solidFill>
                            <a:schemeClr val="accent5">
                              <a:lumMod val="50000"/>
                            </a:schemeClr>
                          </a:solidFill>
                          <a:latin typeface="Century Gothic" panose="020B0502020202020204" pitchFamily="34" charset="0"/>
                        </a:rPr>
                        <a:t>2</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casa y un </a:t>
                      </a:r>
                      <a:r>
                        <a:rPr lang="en-GB" sz="2200" b="0" baseline="0" dirty="0" err="1">
                          <a:solidFill>
                            <a:schemeClr val="accent5">
                              <a:lumMod val="50000"/>
                            </a:schemeClr>
                          </a:solidFill>
                          <a:latin typeface="Century Gothic" panose="020B0502020202020204" pitchFamily="34" charset="0"/>
                        </a:rPr>
                        <a:t>gato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314679948"/>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cámara</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moneda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55449104"/>
                  </a:ext>
                </a:extLst>
              </a:tr>
              <a:tr h="259080">
                <a:tc rowSpan="2">
                  <a:txBody>
                    <a:bodyPr/>
                    <a:lstStyle/>
                    <a:p>
                      <a:pPr algn="ctr"/>
                      <a:r>
                        <a:rPr lang="en-GB" sz="2400" b="1" dirty="0">
                          <a:solidFill>
                            <a:schemeClr val="accent5">
                              <a:lumMod val="50000"/>
                            </a:schemeClr>
                          </a:solidFill>
                          <a:latin typeface="Century Gothic" panose="020B0502020202020204" pitchFamily="34" charset="0"/>
                        </a:rPr>
                        <a:t>3</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cama</a:t>
                      </a:r>
                      <a:r>
                        <a:rPr lang="en-GB" sz="2200" b="0" baseline="0" dirty="0">
                          <a:solidFill>
                            <a:schemeClr val="accent5">
                              <a:lumMod val="50000"/>
                            </a:schemeClr>
                          </a:solidFill>
                          <a:latin typeface="Century Gothic" panose="020B0502020202020204" pitchFamily="34" charset="0"/>
                        </a:rPr>
                        <a:t> y un libro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751074005"/>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un </a:t>
                      </a:r>
                      <a:r>
                        <a:rPr lang="en-GB" sz="2200" b="0" dirty="0" err="1">
                          <a:solidFill>
                            <a:schemeClr val="accent5">
                              <a:lumMod val="50000"/>
                            </a:schemeClr>
                          </a:solidFill>
                          <a:latin typeface="Century Gothic" panose="020B0502020202020204" pitchFamily="34" charset="0"/>
                        </a:rPr>
                        <a:t>gato</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cámara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37439267"/>
                  </a:ext>
                </a:extLst>
              </a:tr>
              <a:tr h="259080">
                <a:tc rowSpan="2">
                  <a:txBody>
                    <a:bodyPr/>
                    <a:lstStyle/>
                    <a:p>
                      <a:pPr algn="ctr"/>
                      <a:r>
                        <a:rPr lang="en-GB" sz="2400" b="1" dirty="0">
                          <a:solidFill>
                            <a:schemeClr val="accent5">
                              <a:lumMod val="50000"/>
                            </a:schemeClr>
                          </a:solidFill>
                          <a:latin typeface="Century Gothic" panose="020B0502020202020204" pitchFamily="34" charset="0"/>
                        </a:rPr>
                        <a:t>4</a:t>
                      </a:r>
                    </a:p>
                  </a:txBody>
                  <a:tcPr anchor="ct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un libro y un </a:t>
                      </a:r>
                      <a:r>
                        <a:rPr lang="en-GB" sz="2200" b="0" dirty="0" err="1">
                          <a:solidFill>
                            <a:schemeClr val="accent5">
                              <a:lumMod val="50000"/>
                            </a:schemeClr>
                          </a:solidFill>
                          <a:latin typeface="Century Gothic" panose="020B0502020202020204" pitchFamily="34" charset="0"/>
                        </a:rPr>
                        <a:t>bolígrafo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063471968"/>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un </a:t>
                      </a:r>
                      <a:r>
                        <a:rPr lang="en-GB" sz="2200" b="0" baseline="0" dirty="0" err="1">
                          <a:solidFill>
                            <a:schemeClr val="accent5">
                              <a:lumMod val="50000"/>
                            </a:schemeClr>
                          </a:solidFill>
                          <a:latin typeface="Century Gothic" panose="020B0502020202020204" pitchFamily="34" charset="0"/>
                        </a:rPr>
                        <a:t>barco</a:t>
                      </a:r>
                      <a:r>
                        <a:rPr lang="en-GB" sz="2200" b="0" baseline="0" dirty="0">
                          <a:solidFill>
                            <a:schemeClr val="accent5">
                              <a:lumMod val="50000"/>
                            </a:schemeClr>
                          </a:solidFill>
                          <a:latin typeface="Century Gothic" panose="020B0502020202020204" pitchFamily="34" charset="0"/>
                        </a:rPr>
                        <a:t> y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casa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61659758"/>
                  </a:ext>
                </a:extLst>
              </a:tr>
              <a:tr h="259080">
                <a:tc rowSpan="2">
                  <a:txBody>
                    <a:bodyPr/>
                    <a:lstStyle/>
                    <a:p>
                      <a:pPr algn="ctr"/>
                      <a:r>
                        <a:rPr lang="en-GB" sz="2400" b="1" dirty="0">
                          <a:solidFill>
                            <a:schemeClr val="accent5">
                              <a:lumMod val="50000"/>
                            </a:schemeClr>
                          </a:solidFill>
                          <a:latin typeface="Century Gothic" panose="020B0502020202020204" pitchFamily="34" charset="0"/>
                        </a:rPr>
                        <a:t>5</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cama</a:t>
                      </a:r>
                      <a:r>
                        <a:rPr lang="en-GB" sz="2200" b="0" baseline="0" dirty="0">
                          <a:solidFill>
                            <a:schemeClr val="accent5">
                              <a:lumMod val="50000"/>
                            </a:schemeClr>
                          </a:solidFill>
                          <a:latin typeface="Century Gothic" panose="020B0502020202020204" pitchFamily="34" charset="0"/>
                        </a:rPr>
                        <a:t> y un </a:t>
                      </a:r>
                      <a:r>
                        <a:rPr lang="en-GB" sz="2200" b="0" baseline="0" dirty="0" err="1">
                          <a:solidFill>
                            <a:schemeClr val="accent5">
                              <a:lumMod val="50000"/>
                            </a:schemeClr>
                          </a:solidFill>
                          <a:latin typeface="Century Gothic" panose="020B0502020202020204" pitchFamily="34" charset="0"/>
                        </a:rPr>
                        <a:t>barco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147530781"/>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bicicleta</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casa</a:t>
                      </a: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29807881"/>
                  </a:ext>
                </a:extLst>
              </a:tr>
              <a:tr h="259080">
                <a:tc rowSpan="2">
                  <a:txBody>
                    <a:bodyPr/>
                    <a:lstStyle/>
                    <a:p>
                      <a:pPr algn="ctr"/>
                      <a:r>
                        <a:rPr lang="en-GB" sz="2400" b="1" dirty="0">
                          <a:solidFill>
                            <a:schemeClr val="accent5">
                              <a:lumMod val="50000"/>
                            </a:schemeClr>
                          </a:solidFill>
                          <a:latin typeface="Century Gothic" panose="020B0502020202020204" pitchFamily="34" charset="0"/>
                        </a:rPr>
                        <a:t>6</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dirty="0">
                          <a:solidFill>
                            <a:schemeClr val="accent5">
                              <a:lumMod val="50000"/>
                            </a:schemeClr>
                          </a:solidFill>
                          <a:latin typeface="Century Gothic" panose="020B0502020202020204" pitchFamily="34" charset="0"/>
                        </a:rPr>
                        <a:t> un </a:t>
                      </a:r>
                      <a:r>
                        <a:rPr lang="en-GB" sz="2200" b="0" dirty="0" err="1">
                          <a:solidFill>
                            <a:schemeClr val="accent5">
                              <a:lumMod val="50000"/>
                            </a:schemeClr>
                          </a:solidFill>
                          <a:latin typeface="Century Gothic" panose="020B0502020202020204" pitchFamily="34" charset="0"/>
                        </a:rPr>
                        <a:t>gato</a:t>
                      </a:r>
                      <a:r>
                        <a:rPr lang="en-GB" sz="2200" b="0" dirty="0">
                          <a:solidFill>
                            <a:schemeClr val="accent5">
                              <a:lumMod val="50000"/>
                            </a:schemeClr>
                          </a:solidFill>
                          <a:latin typeface="Century Gothic" panose="020B0502020202020204" pitchFamily="34" charset="0"/>
                        </a:rPr>
                        <a:t> y un libro</a:t>
                      </a: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90512164"/>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un libro y </a:t>
                      </a:r>
                      <a:r>
                        <a:rPr lang="en-GB" sz="2200" b="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moneda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45401375"/>
                  </a:ext>
                </a:extLst>
              </a:tr>
            </a:tbl>
          </a:graphicData>
        </a:graphic>
      </p:graphicFrame>
      <p:sp>
        <p:nvSpPr>
          <p:cNvPr id="16" name="Rounded Rectangle 15"/>
          <p:cNvSpPr/>
          <p:nvPr/>
        </p:nvSpPr>
        <p:spPr>
          <a:xfrm>
            <a:off x="11396919" y="5800139"/>
            <a:ext cx="757238" cy="51527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17" name="TextBox 3"/>
          <p:cNvSpPr txBox="1"/>
          <p:nvPr/>
        </p:nvSpPr>
        <p:spPr>
          <a:xfrm>
            <a:off x="139551" y="55613"/>
            <a:ext cx="11382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Their children are also going. Their </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daughter is messaging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 brother.</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Write who has what in the correct column.</a:t>
            </a:r>
          </a:p>
        </p:txBody>
      </p:sp>
      <p:sp>
        <p:nvSpPr>
          <p:cNvPr id="2" name="TextBox 1"/>
          <p:cNvSpPr txBox="1"/>
          <p:nvPr/>
        </p:nvSpPr>
        <p:spPr>
          <a:xfrm>
            <a:off x="7381434" y="1261737"/>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pen</a:t>
            </a:r>
          </a:p>
        </p:txBody>
      </p:sp>
      <p:sp>
        <p:nvSpPr>
          <p:cNvPr id="19" name="TextBox 18"/>
          <p:cNvSpPr txBox="1"/>
          <p:nvPr/>
        </p:nvSpPr>
        <p:spPr>
          <a:xfrm>
            <a:off x="9511480" y="1261737"/>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camera</a:t>
            </a:r>
          </a:p>
        </p:txBody>
      </p:sp>
      <p:sp>
        <p:nvSpPr>
          <p:cNvPr id="21" name="TextBox 20"/>
          <p:cNvSpPr txBox="1"/>
          <p:nvPr/>
        </p:nvSpPr>
        <p:spPr>
          <a:xfrm>
            <a:off x="7381434" y="2114298"/>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coin</a:t>
            </a:r>
          </a:p>
        </p:txBody>
      </p:sp>
      <p:sp>
        <p:nvSpPr>
          <p:cNvPr id="24" name="TextBox 23"/>
          <p:cNvSpPr txBox="1"/>
          <p:nvPr/>
        </p:nvSpPr>
        <p:spPr>
          <a:xfrm>
            <a:off x="9554342" y="2134221"/>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a:t>
            </a:r>
          </a:p>
        </p:txBody>
      </p:sp>
      <p:sp>
        <p:nvSpPr>
          <p:cNvPr id="25" name="TextBox 24"/>
          <p:cNvSpPr txBox="1"/>
          <p:nvPr/>
        </p:nvSpPr>
        <p:spPr>
          <a:xfrm>
            <a:off x="7381434" y="2936171"/>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camera</a:t>
            </a:r>
          </a:p>
        </p:txBody>
      </p:sp>
      <p:sp>
        <p:nvSpPr>
          <p:cNvPr id="27" name="TextBox 26"/>
          <p:cNvSpPr txBox="1"/>
          <p:nvPr/>
        </p:nvSpPr>
        <p:spPr>
          <a:xfrm>
            <a:off x="9554342" y="2936172"/>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p:txBody>
      </p:sp>
      <p:sp>
        <p:nvSpPr>
          <p:cNvPr id="28" name="TextBox 27"/>
          <p:cNvSpPr txBox="1"/>
          <p:nvPr/>
        </p:nvSpPr>
        <p:spPr>
          <a:xfrm>
            <a:off x="7381434" y="3796782"/>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pen</a:t>
            </a:r>
          </a:p>
        </p:txBody>
      </p:sp>
      <p:sp>
        <p:nvSpPr>
          <p:cNvPr id="30" name="TextBox 29"/>
          <p:cNvSpPr txBox="1"/>
          <p:nvPr/>
        </p:nvSpPr>
        <p:spPr>
          <a:xfrm>
            <a:off x="9511480" y="3796783"/>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house</a:t>
            </a:r>
          </a:p>
        </p:txBody>
      </p:sp>
      <p:sp>
        <p:nvSpPr>
          <p:cNvPr id="32" name="TextBox 31"/>
          <p:cNvSpPr txBox="1"/>
          <p:nvPr/>
        </p:nvSpPr>
        <p:spPr>
          <a:xfrm>
            <a:off x="7381434" y="4683197"/>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house</a:t>
            </a:r>
          </a:p>
        </p:txBody>
      </p:sp>
      <p:sp>
        <p:nvSpPr>
          <p:cNvPr id="34" name="TextBox 33"/>
          <p:cNvSpPr txBox="1"/>
          <p:nvPr/>
        </p:nvSpPr>
        <p:spPr>
          <a:xfrm>
            <a:off x="9521296" y="4687413"/>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boat</a:t>
            </a:r>
          </a:p>
        </p:txBody>
      </p:sp>
      <p:sp>
        <p:nvSpPr>
          <p:cNvPr id="36" name="TextBox 35"/>
          <p:cNvSpPr txBox="1"/>
          <p:nvPr/>
        </p:nvSpPr>
        <p:spPr>
          <a:xfrm>
            <a:off x="7382897" y="5567548"/>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coin</a:t>
            </a:r>
          </a:p>
        </p:txBody>
      </p:sp>
      <p:sp>
        <p:nvSpPr>
          <p:cNvPr id="37" name="TextBox 36"/>
          <p:cNvSpPr txBox="1"/>
          <p:nvPr/>
        </p:nvSpPr>
        <p:spPr>
          <a:xfrm>
            <a:off x="9511480" y="5565059"/>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p:txBody>
      </p:sp>
      <p:sp>
        <p:nvSpPr>
          <p:cNvPr id="18" name="TextBox 17"/>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36495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1" grpId="0"/>
      <p:bldP spid="24" grpId="0"/>
      <p:bldP spid="25" grpId="0"/>
      <p:bldP spid="27" grpId="0"/>
      <p:bldP spid="28" grpId="0"/>
      <p:bldP spid="30" grpId="0"/>
      <p:bldP spid="32" grpId="0"/>
      <p:bldP spid="3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93727" y="865989"/>
          <a:ext cx="11165149" cy="5212080"/>
        </p:xfrm>
        <a:graphic>
          <a:graphicData uri="http://schemas.openxmlformats.org/drawingml/2006/table">
            <a:tbl>
              <a:tblPr firstRow="1" bandRow="1">
                <a:tableStyleId>{5C22544A-7EE6-4342-B048-85BDC9FD1C3A}</a:tableStyleId>
              </a:tblPr>
              <a:tblGrid>
                <a:gridCol w="396750">
                  <a:extLst>
                    <a:ext uri="{9D8B030D-6E8A-4147-A177-3AD203B41FA5}">
                      <a16:colId xmlns:a16="http://schemas.microsoft.com/office/drawing/2014/main" val="1333814572"/>
                    </a:ext>
                  </a:extLst>
                </a:gridCol>
                <a:gridCol w="4022255">
                  <a:extLst>
                    <a:ext uri="{9D8B030D-6E8A-4147-A177-3AD203B41FA5}">
                      <a16:colId xmlns:a16="http://schemas.microsoft.com/office/drawing/2014/main" val="3178853322"/>
                    </a:ext>
                  </a:extLst>
                </a:gridCol>
                <a:gridCol w="1953086">
                  <a:extLst>
                    <a:ext uri="{9D8B030D-6E8A-4147-A177-3AD203B41FA5}">
                      <a16:colId xmlns:a16="http://schemas.microsoft.com/office/drawing/2014/main" val="1606171385"/>
                    </a:ext>
                  </a:extLst>
                </a:gridCol>
                <a:gridCol w="2078182">
                  <a:extLst>
                    <a:ext uri="{9D8B030D-6E8A-4147-A177-3AD203B41FA5}">
                      <a16:colId xmlns:a16="http://schemas.microsoft.com/office/drawing/2014/main" val="2607064885"/>
                    </a:ext>
                  </a:extLst>
                </a:gridCol>
                <a:gridCol w="2714876">
                  <a:extLst>
                    <a:ext uri="{9D8B030D-6E8A-4147-A177-3AD203B41FA5}">
                      <a16:colId xmlns:a16="http://schemas.microsoft.com/office/drawing/2014/main" val="2211281467"/>
                    </a:ext>
                  </a:extLst>
                </a:gridCol>
              </a:tblGrid>
              <a:tr h="558378">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accent5">
                            <a:lumMod val="50000"/>
                          </a:schemeClr>
                        </a:solidFill>
                        <a:latin typeface="Century Gothic" panose="020B0502020202020204" pitchFamily="34" charset="0"/>
                      </a:endParaRPr>
                    </a:p>
                    <a:p>
                      <a:pPr algn="ctr"/>
                      <a:r>
                        <a:rPr lang="en-GB" sz="2000" dirty="0">
                          <a:solidFill>
                            <a:schemeClr val="accent5">
                              <a:lumMod val="50000"/>
                            </a:schemeClr>
                          </a:solidFill>
                          <a:latin typeface="Century Gothic" panose="020B0502020202020204" pitchFamily="34" charset="0"/>
                        </a:rPr>
                        <a:t>                 Pepe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                       </a:t>
                      </a:r>
                    </a:p>
                    <a:p>
                      <a:pPr algn="ctr"/>
                      <a:r>
                        <a:rPr lang="en-GB" sz="2000" dirty="0">
                          <a:solidFill>
                            <a:schemeClr val="accent5">
                              <a:lumMod val="50000"/>
                            </a:schemeClr>
                          </a:solidFill>
                          <a:latin typeface="Century Gothic" panose="020B0502020202020204" pitchFamily="34" charset="0"/>
                        </a:rPr>
                        <a:t>                    Paula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171139"/>
                  </a:ext>
                </a:extLst>
              </a:tr>
              <a:tr h="558378">
                <a:tc>
                  <a:txBody>
                    <a:bodyPr/>
                    <a:lstStyle/>
                    <a:p>
                      <a:r>
                        <a:rPr lang="en-GB" sz="2000"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Tiene</a:t>
                      </a:r>
                      <a:r>
                        <a:rPr lang="en-GB" sz="2000" baseline="0" dirty="0">
                          <a:solidFill>
                            <a:schemeClr val="accent5">
                              <a:lumMod val="50000"/>
                            </a:schemeClr>
                          </a:solidFill>
                          <a:latin typeface="Century Gothic" panose="020B0502020202020204" pitchFamily="34" charset="0"/>
                        </a:rPr>
                        <a:t> un </a:t>
                      </a:r>
                      <a:r>
                        <a:rPr lang="en-GB" sz="2000" baseline="0" dirty="0" err="1">
                          <a:solidFill>
                            <a:schemeClr val="accent5">
                              <a:lumMod val="50000"/>
                            </a:schemeClr>
                          </a:solidFill>
                          <a:latin typeface="Century Gothic" panose="020B0502020202020204" pitchFamily="34" charset="0"/>
                        </a:rPr>
                        <a:t>barco</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cámara</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014023"/>
                  </a:ext>
                </a:extLst>
              </a:tr>
              <a:tr h="558378">
                <a:tc>
                  <a:txBody>
                    <a:bodyPr/>
                    <a:lstStyle/>
                    <a:p>
                      <a:r>
                        <a:rPr lang="en-GB" sz="2000"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bicicleta</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tienes</a:t>
                      </a:r>
                      <a:r>
                        <a:rPr lang="en-GB" sz="2000" baseline="0" dirty="0">
                          <a:solidFill>
                            <a:schemeClr val="accent5">
                              <a:lumMod val="50000"/>
                            </a:schemeClr>
                          </a:solidFill>
                          <a:latin typeface="Century Gothic" panose="020B0502020202020204" pitchFamily="34" charset="0"/>
                        </a:rPr>
                        <a:t> un libro.</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976591"/>
                  </a:ext>
                </a:extLst>
              </a:tr>
              <a:tr h="558378">
                <a:tc>
                  <a:txBody>
                    <a:bodyPr/>
                    <a:lstStyle/>
                    <a:p>
                      <a:r>
                        <a:rPr lang="en-GB" sz="2000"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Tiene</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casa y </a:t>
                      </a:r>
                      <a:r>
                        <a:rPr lang="en-GB" sz="2000" baseline="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un </a:t>
                      </a:r>
                      <a:r>
                        <a:rPr lang="en-GB" sz="2000" baseline="0" dirty="0" err="1">
                          <a:solidFill>
                            <a:schemeClr val="accent5">
                              <a:lumMod val="50000"/>
                            </a:schemeClr>
                          </a:solidFill>
                          <a:latin typeface="Century Gothic" panose="020B0502020202020204" pitchFamily="34" charset="0"/>
                        </a:rPr>
                        <a:t>barco</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066274"/>
                  </a:ext>
                </a:extLst>
              </a:tr>
              <a:tr h="558378">
                <a:tc>
                  <a:txBody>
                    <a:bodyPr/>
                    <a:lstStyle/>
                    <a:p>
                      <a:r>
                        <a:rPr lang="en-GB" sz="2000"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err="1">
                          <a:solidFill>
                            <a:schemeClr val="accent5">
                              <a:lumMod val="50000"/>
                            </a:schemeClr>
                          </a:solidFill>
                          <a:latin typeface="Century Gothic" panose="020B0502020202020204" pitchFamily="34" charset="0"/>
                        </a:rPr>
                        <a:t>Tengo</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moneda</a:t>
                      </a:r>
                      <a:r>
                        <a:rPr lang="en-GB" sz="2000" baseline="0" dirty="0">
                          <a:solidFill>
                            <a:schemeClr val="accent5">
                              <a:lumMod val="50000"/>
                            </a:schemeClr>
                          </a:solidFill>
                          <a:latin typeface="Century Gothic" panose="020B0502020202020204" pitchFamily="34" charset="0"/>
                        </a:rPr>
                        <a:t> y tiene un </a:t>
                      </a:r>
                      <a:r>
                        <a:rPr lang="en-GB" sz="2000" baseline="0" dirty="0" err="1">
                          <a:solidFill>
                            <a:schemeClr val="accent5">
                              <a:lumMod val="50000"/>
                            </a:schemeClr>
                          </a:solidFill>
                          <a:latin typeface="Century Gothic" panose="020B0502020202020204" pitchFamily="34" charset="0"/>
                        </a:rPr>
                        <a:t>bolígrafo</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868658"/>
                  </a:ext>
                </a:extLst>
              </a:tr>
              <a:tr h="558378">
                <a:tc>
                  <a:txBody>
                    <a:bodyPr/>
                    <a:lstStyle/>
                    <a:p>
                      <a:r>
                        <a:rPr lang="en-GB" sz="2000"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un </a:t>
                      </a:r>
                      <a:r>
                        <a:rPr lang="en-GB" sz="2000" baseline="0" dirty="0" err="1">
                          <a:solidFill>
                            <a:schemeClr val="accent5">
                              <a:lumMod val="50000"/>
                            </a:schemeClr>
                          </a:solidFill>
                          <a:latin typeface="Century Gothic" panose="020B0502020202020204" pitchFamily="34" charset="0"/>
                        </a:rPr>
                        <a:t>gato</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tienes</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cama</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029318"/>
                  </a:ext>
                </a:extLst>
              </a:tr>
              <a:tr h="558378">
                <a:tc>
                  <a:txBody>
                    <a:bodyPr/>
                    <a:lstStyle/>
                    <a:p>
                      <a:r>
                        <a:rPr lang="en-GB" sz="2000"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Tiene</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bicicleta</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cama</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106575"/>
                  </a:ext>
                </a:extLst>
              </a:tr>
            </a:tbl>
          </a:graphicData>
        </a:graphic>
      </p:graphicFrame>
      <p:sp>
        <p:nvSpPr>
          <p:cNvPr id="4" name="Rounded Rectangle 3"/>
          <p:cNvSpPr/>
          <p:nvPr/>
        </p:nvSpPr>
        <p:spPr>
          <a:xfrm>
            <a:off x="10441475" y="5892911"/>
            <a:ext cx="1528935"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45024"/>
          <a:stretch/>
        </p:blipFill>
        <p:spPr>
          <a:xfrm>
            <a:off x="10856319" y="952144"/>
            <a:ext cx="497701" cy="66993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2821"/>
          <a:stretch/>
        </p:blipFill>
        <p:spPr>
          <a:xfrm>
            <a:off x="5803837" y="931820"/>
            <a:ext cx="440073" cy="690254"/>
          </a:xfrm>
          <a:prstGeom prst="rect">
            <a:avLst/>
          </a:prstGeom>
        </p:spPr>
      </p:pic>
      <p:sp>
        <p:nvSpPr>
          <p:cNvPr id="20" name="TextBox 3"/>
          <p:cNvSpPr txBox="1"/>
          <p:nvPr/>
        </p:nvSpPr>
        <p:spPr>
          <a:xfrm>
            <a:off x="314575" y="109612"/>
            <a:ext cx="11544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Pepe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talking to a friend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’)about belongings.  Pepe also mentions what his sister Paula has.  Write the item in English that each person has. </a:t>
            </a:r>
          </a:p>
        </p:txBody>
      </p:sp>
      <p:sp>
        <p:nvSpPr>
          <p:cNvPr id="22" name="Rounded Rectangular Callout 21"/>
          <p:cNvSpPr/>
          <p:nvPr/>
        </p:nvSpPr>
        <p:spPr>
          <a:xfrm>
            <a:off x="4001363" y="1088765"/>
            <a:ext cx="1278966" cy="598035"/>
          </a:xfrm>
          <a:prstGeom prst="wedgeRoundRectCallout">
            <a:avLst>
              <a:gd name="adj1" fmla="val 80866"/>
              <a:gd name="adj2" fmla="val -40832"/>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have</a:t>
            </a:r>
          </a:p>
        </p:txBody>
      </p:sp>
      <p:sp>
        <p:nvSpPr>
          <p:cNvPr id="23" name="Rounded Rectangular Callout 22"/>
          <p:cNvSpPr/>
          <p:nvPr/>
        </p:nvSpPr>
        <p:spPr>
          <a:xfrm>
            <a:off x="9407945" y="887863"/>
            <a:ext cx="1148687" cy="872380"/>
          </a:xfrm>
          <a:prstGeom prst="wedgeRoundRectCallout">
            <a:avLst>
              <a:gd name="adj1" fmla="val -88500"/>
              <a:gd name="adj2" fmla="val -30454"/>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she has</a:t>
            </a:r>
          </a:p>
        </p:txBody>
      </p:sp>
      <p:sp>
        <p:nvSpPr>
          <p:cNvPr id="82" name="Rounded Rectangular Callout 21">
            <a:extLst>
              <a:ext uri="{FF2B5EF4-FFF2-40B4-BE49-F238E27FC236}">
                <a16:creationId xmlns:a16="http://schemas.microsoft.com/office/drawing/2014/main" id="{A5585B72-2C27-4412-95E4-EA269F666DD1}"/>
              </a:ext>
            </a:extLst>
          </p:cNvPr>
          <p:cNvSpPr/>
          <p:nvPr/>
        </p:nvSpPr>
        <p:spPr>
          <a:xfrm>
            <a:off x="7337606" y="943772"/>
            <a:ext cx="1417963" cy="747147"/>
          </a:xfrm>
          <a:prstGeom prst="wedgeRoundRectCallout">
            <a:avLst>
              <a:gd name="adj1" fmla="val -107702"/>
              <a:gd name="adj2" fmla="val -40832"/>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You have</a:t>
            </a:r>
          </a:p>
        </p:txBody>
      </p:sp>
    </p:spTree>
    <p:extLst>
      <p:ext uri="{BB962C8B-B14F-4D97-AF65-F5344CB8AC3E}">
        <p14:creationId xmlns:p14="http://schemas.microsoft.com/office/powerpoint/2010/main" val="139882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838200" y="944114"/>
            <a:ext cx="10515600" cy="4784535"/>
          </a:xfrm>
        </p:spPr>
        <p:txBody>
          <a:bodyPr>
            <a:normAutofit fontScale="90000"/>
          </a:bodyPr>
          <a:lstStyle/>
          <a:p>
            <a:r>
              <a:rPr lang="en-GB" dirty="0"/>
              <a:t>Example of: </a:t>
            </a:r>
            <a:br>
              <a:rPr lang="en-GB" dirty="0"/>
            </a:br>
            <a:br>
              <a:rPr lang="en-GB" dirty="0"/>
            </a:br>
            <a:r>
              <a:rPr lang="en-GB" b="1" dirty="0"/>
              <a:t>Speaking</a:t>
            </a:r>
            <a:r>
              <a:rPr lang="en-GB" dirty="0"/>
              <a:t> – where learners have to ‘choose’ which grammar to use and their partner must understand that grammar</a:t>
            </a:r>
            <a:br>
              <a:rPr lang="en-GB" dirty="0"/>
            </a:br>
            <a:r>
              <a:rPr lang="en-GB" dirty="0"/>
              <a:t>…selecting between the pairs of features they have just been practising in the input</a:t>
            </a:r>
          </a:p>
        </p:txBody>
      </p:sp>
    </p:spTree>
    <p:extLst>
      <p:ext uri="{BB962C8B-B14F-4D97-AF65-F5344CB8AC3E}">
        <p14:creationId xmlns:p14="http://schemas.microsoft.com/office/powerpoint/2010/main" val="279206666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p:txBody>
      </p:sp>
      <p:sp>
        <p:nvSpPr>
          <p:cNvPr id="6" name="TextBox 5"/>
          <p:cNvSpPr txBox="1"/>
          <p:nvPr/>
        </p:nvSpPr>
        <p:spPr>
          <a:xfrm>
            <a:off x="6357686" y="292187"/>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boat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8" name="Picture 2" descr="C:\Users\wdj\Google Drive\Primary\Y5 SoW\From Tracy\Pronouns\h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24" y="1081515"/>
            <a:ext cx="1290315" cy="95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dj\Google Drive\Primary\Y5 SoW\From Tracy\Pronouns\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824" y="3039314"/>
            <a:ext cx="1333772" cy="10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1187" y="2063457"/>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wdj\Google Drive\Primary\Y5 SoW\From Tracy\Pronouns\yo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198" y="4077950"/>
            <a:ext cx="1125440" cy="9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1187" y="5089578"/>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8555" y="1081515"/>
            <a:ext cx="845176" cy="110465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2668" y="5195961"/>
            <a:ext cx="1072423" cy="72924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8555" y="4258081"/>
            <a:ext cx="685093" cy="77958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8555" y="2400528"/>
            <a:ext cx="776536" cy="592756"/>
          </a:xfrm>
          <a:prstGeom prst="rect">
            <a:avLst/>
          </a:prstGeom>
        </p:spPr>
      </p:pic>
      <p:pic>
        <p:nvPicPr>
          <p:cNvPr id="17" name="Picture 1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84623" y="3363662"/>
            <a:ext cx="900480" cy="592963"/>
          </a:xfrm>
          <a:prstGeom prst="rect">
            <a:avLst/>
          </a:prstGeom>
        </p:spPr>
      </p:pic>
      <p:sp>
        <p:nvSpPr>
          <p:cNvPr id="25" name="Rectangle 24"/>
          <p:cNvSpPr/>
          <p:nvPr/>
        </p:nvSpPr>
        <p:spPr>
          <a:xfrm>
            <a:off x="6783319" y="1081515"/>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sp>
        <p:nvSpPr>
          <p:cNvPr id="26" name="Rectangle 25"/>
          <p:cNvSpPr/>
          <p:nvPr/>
        </p:nvSpPr>
        <p:spPr>
          <a:xfrm>
            <a:off x="7085484" y="1989020"/>
            <a:ext cx="173477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I have</a:t>
            </a:r>
          </a:p>
        </p:txBody>
      </p:sp>
      <p:sp>
        <p:nvSpPr>
          <p:cNvPr id="27" name="Rectangle 26"/>
          <p:cNvSpPr/>
          <p:nvPr/>
        </p:nvSpPr>
        <p:spPr>
          <a:xfrm>
            <a:off x="6680725" y="2979786"/>
            <a:ext cx="254428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 have</a:t>
            </a:r>
          </a:p>
        </p:txBody>
      </p:sp>
      <p:sp>
        <p:nvSpPr>
          <p:cNvPr id="28" name="Rectangle 27"/>
          <p:cNvSpPr/>
          <p:nvPr/>
        </p:nvSpPr>
        <p:spPr>
          <a:xfrm>
            <a:off x="6841270" y="3970552"/>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sp>
        <p:nvSpPr>
          <p:cNvPr id="29" name="Rectangle 28"/>
          <p:cNvSpPr/>
          <p:nvPr/>
        </p:nvSpPr>
        <p:spPr>
          <a:xfrm>
            <a:off x="6930460" y="4961318"/>
            <a:ext cx="173477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I have</a:t>
            </a:r>
          </a:p>
        </p:txBody>
      </p:sp>
      <p:sp>
        <p:nvSpPr>
          <p:cNvPr id="20" name="TextBox 19"/>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13093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p:txBody>
      </p:sp>
      <p:sp>
        <p:nvSpPr>
          <p:cNvPr id="6" name="TextBox 5"/>
          <p:cNvSpPr txBox="1"/>
          <p:nvPr/>
        </p:nvSpPr>
        <p:spPr>
          <a:xfrm>
            <a:off x="6357686" y="292187"/>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cat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coin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8" name="Picture 2" descr="C:\Users\wdj\Google Drive\Primary\Y5 SoW\From Tracy\Pronouns\h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46" y="1917862"/>
            <a:ext cx="1290315" cy="95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dj\Google Drive\Primary\Y5 SoW\From Tracy\Pronouns\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001" y="3815470"/>
            <a:ext cx="1333772" cy="10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9861" y="2880962"/>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wdj\Google Drive\Primary\Y5 SoW\From Tracy\Pronouns\yo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921" y="4956527"/>
            <a:ext cx="1125440" cy="9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680726" y="1081515"/>
            <a:ext cx="254428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 have</a:t>
            </a:r>
          </a:p>
        </p:txBody>
      </p:sp>
      <p:sp>
        <p:nvSpPr>
          <p:cNvPr id="26" name="Rectangle 25"/>
          <p:cNvSpPr/>
          <p:nvPr/>
        </p:nvSpPr>
        <p:spPr>
          <a:xfrm>
            <a:off x="6680727" y="1989020"/>
            <a:ext cx="254428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 have</a:t>
            </a:r>
          </a:p>
        </p:txBody>
      </p:sp>
      <p:sp>
        <p:nvSpPr>
          <p:cNvPr id="27" name="Rectangle 26"/>
          <p:cNvSpPr/>
          <p:nvPr/>
        </p:nvSpPr>
        <p:spPr>
          <a:xfrm>
            <a:off x="6783318" y="2979786"/>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sp>
        <p:nvSpPr>
          <p:cNvPr id="28" name="Rectangle 27"/>
          <p:cNvSpPr/>
          <p:nvPr/>
        </p:nvSpPr>
        <p:spPr>
          <a:xfrm>
            <a:off x="7143435" y="3970552"/>
            <a:ext cx="173477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I have</a:t>
            </a:r>
          </a:p>
        </p:txBody>
      </p:sp>
      <p:sp>
        <p:nvSpPr>
          <p:cNvPr id="29" name="Rectangle 28"/>
          <p:cNvSpPr/>
          <p:nvPr/>
        </p:nvSpPr>
        <p:spPr>
          <a:xfrm>
            <a:off x="6621160" y="4956527"/>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pic>
        <p:nvPicPr>
          <p:cNvPr id="20" name="Picture 3" descr="C:\Users\wdj\Google Drive\Primary\Y5 SoW\From Tracy\Pronouns\yo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797" y="929293"/>
            <a:ext cx="1125440" cy="9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1331" y="1197244"/>
            <a:ext cx="1316301" cy="69325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1522" y="3159764"/>
            <a:ext cx="750723" cy="75072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5776" y="2007996"/>
            <a:ext cx="853997" cy="97179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2496" y="4178981"/>
            <a:ext cx="1261918" cy="777546"/>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2496" y="5044589"/>
            <a:ext cx="1000644" cy="750482"/>
          </a:xfrm>
          <a:prstGeom prst="rect">
            <a:avLst/>
          </a:prstGeom>
        </p:spPr>
      </p:pic>
      <p:sp>
        <p:nvSpPr>
          <p:cNvPr id="32" name="TextBox 31"/>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5884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375781" y="1678489"/>
            <a:ext cx="11636679" cy="3181611"/>
          </a:xfrm>
        </p:spPr>
        <p:txBody>
          <a:bodyPr>
            <a:normAutofit fontScale="90000"/>
          </a:bodyPr>
          <a:lstStyle/>
          <a:p>
            <a:r>
              <a:rPr lang="en-GB" dirty="0"/>
              <a:t>Example of:</a:t>
            </a:r>
            <a:br>
              <a:rPr lang="en-GB" dirty="0"/>
            </a:br>
            <a:br>
              <a:rPr lang="en-GB" dirty="0"/>
            </a:br>
            <a:r>
              <a:rPr lang="en-GB" b="1" dirty="0"/>
              <a:t>Writing</a:t>
            </a:r>
            <a:r>
              <a:rPr lang="en-GB" dirty="0"/>
              <a:t> – where learners have to ‘choose’ which grammar to use, selecting between the pairs of features they have just been practising in the input</a:t>
            </a:r>
          </a:p>
        </p:txBody>
      </p:sp>
    </p:spTree>
    <p:extLst>
      <p:ext uri="{BB962C8B-B14F-4D97-AF65-F5344CB8AC3E}">
        <p14:creationId xmlns:p14="http://schemas.microsoft.com/office/powerpoint/2010/main" val="305460029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50" name="Picture 2" descr="simple spain map - Google Search"/>
          <p:cNvPicPr>
            <a:picLocks noChangeAspect="1" noChangeArrowheads="1"/>
          </p:cNvPicPr>
          <p:nvPr/>
        </p:nvPicPr>
        <p:blipFill rotWithShape="1">
          <a:blip r:embed="rId5">
            <a:extLst>
              <a:ext uri="{28A0092B-C50C-407E-A947-70E740481C1C}">
                <a14:useLocalDpi xmlns:a14="http://schemas.microsoft.com/office/drawing/2010/main" val="0"/>
              </a:ext>
            </a:extLst>
          </a:blip>
          <a:srcRect l="40070" t="9739" r="8112" b="60140"/>
          <a:stretch/>
        </p:blipFill>
        <p:spPr bwMode="auto">
          <a:xfrm>
            <a:off x="101600" y="1016000"/>
            <a:ext cx="5497095" cy="3416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37324" y="19318"/>
            <a:ext cx="32003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Completa las frases.</a:t>
            </a:r>
          </a:p>
        </p:txBody>
      </p:sp>
      <p:sp>
        <p:nvSpPr>
          <p:cNvPr id="10" name="TextBox 9"/>
          <p:cNvSpPr txBox="1"/>
          <p:nvPr/>
        </p:nvSpPr>
        <p:spPr>
          <a:xfrm>
            <a:off x="6241143" y="640562"/>
            <a:ext cx="1683658" cy="923330"/>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beautiful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small</a:t>
            </a:r>
          </a:p>
        </p:txBody>
      </p:sp>
      <p:cxnSp>
        <p:nvCxnSpPr>
          <p:cNvPr id="11" name="Straight Arrow Connector 10"/>
          <p:cNvCxnSpPr/>
          <p:nvPr/>
        </p:nvCxnSpPr>
        <p:spPr>
          <a:xfrm flipH="1">
            <a:off x="3207657" y="936063"/>
            <a:ext cx="3029667" cy="114473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1143" y="1737734"/>
            <a:ext cx="1683658" cy="1200329"/>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famous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expensive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beautiful</a:t>
            </a:r>
          </a:p>
        </p:txBody>
      </p:sp>
      <p:cxnSp>
        <p:nvCxnSpPr>
          <p:cNvPr id="14" name="Straight Arrow Connector 13"/>
          <p:cNvCxnSpPr/>
          <p:nvPr/>
        </p:nvCxnSpPr>
        <p:spPr>
          <a:xfrm flipH="1">
            <a:off x="4542971" y="2058515"/>
            <a:ext cx="1694353" cy="199796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80571" y="3299994"/>
            <a:ext cx="319315" cy="137885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057" y="4678850"/>
            <a:ext cx="1683658" cy="369332"/>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famous</a:t>
            </a:r>
          </a:p>
        </p:txBody>
      </p:sp>
      <p:cxnSp>
        <p:nvCxnSpPr>
          <p:cNvPr id="22" name="Straight Arrow Connector 21"/>
          <p:cNvCxnSpPr/>
          <p:nvPr/>
        </p:nvCxnSpPr>
        <p:spPr>
          <a:xfrm flipH="1" flipV="1">
            <a:off x="2104572" y="4257937"/>
            <a:ext cx="638628" cy="44313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20686" y="4701067"/>
            <a:ext cx="1683658" cy="646331"/>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a:t>
            </a:r>
          </a:p>
        </p:txBody>
      </p:sp>
      <p:sp>
        <p:nvSpPr>
          <p:cNvPr id="25" name="TextBox 24"/>
          <p:cNvSpPr txBox="1"/>
          <p:nvPr/>
        </p:nvSpPr>
        <p:spPr>
          <a:xfrm>
            <a:off x="1349829" y="46503"/>
            <a:ext cx="1683658" cy="923330"/>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a:t>
            </a:r>
          </a:p>
        </p:txBody>
      </p:sp>
      <p:cxnSp>
        <p:nvCxnSpPr>
          <p:cNvPr id="26" name="Straight Arrow Connector 25"/>
          <p:cNvCxnSpPr/>
          <p:nvPr/>
        </p:nvCxnSpPr>
        <p:spPr>
          <a:xfrm flipH="1">
            <a:off x="740229" y="891675"/>
            <a:ext cx="609600" cy="140906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5598692" y="3457264"/>
            <a:ext cx="70909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_______________________________ bonitos.</a:t>
            </a:r>
          </a:p>
        </p:txBody>
      </p:sp>
      <p:sp>
        <p:nvSpPr>
          <p:cNvPr id="35" name="TextBox 34"/>
          <p:cNvSpPr txBox="1"/>
          <p:nvPr/>
        </p:nvSpPr>
        <p:spPr>
          <a:xfrm>
            <a:off x="5598694" y="3927229"/>
            <a:ext cx="5196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barato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6" name="TextBox 35"/>
          <p:cNvSpPr txBox="1"/>
          <p:nvPr/>
        </p:nvSpPr>
        <p:spPr>
          <a:xfrm>
            <a:off x="5598693" y="4393687"/>
            <a:ext cx="64298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__________________________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antiguos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7" name="TextBox 36"/>
          <p:cNvSpPr txBox="1"/>
          <p:nvPr/>
        </p:nvSpPr>
        <p:spPr>
          <a:xfrm>
            <a:off x="5598694" y="4797969"/>
            <a:ext cx="58202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________________________ pequeño.</a:t>
            </a:r>
          </a:p>
        </p:txBody>
      </p:sp>
      <p:sp>
        <p:nvSpPr>
          <p:cNvPr id="38" name="TextBox 37"/>
          <p:cNvSpPr txBox="1"/>
          <p:nvPr/>
        </p:nvSpPr>
        <p:spPr>
          <a:xfrm>
            <a:off x="5598693" y="5233474"/>
            <a:ext cx="7025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______________________________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051" name="TextBox 2050"/>
          <p:cNvSpPr txBox="1"/>
          <p:nvPr/>
        </p:nvSpPr>
        <p:spPr>
          <a:xfrm>
            <a:off x="5962461" y="3404506"/>
            <a:ext cx="56515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Barcelona y San Sebastián son</a:t>
            </a:r>
          </a:p>
        </p:txBody>
      </p:sp>
      <p:sp>
        <p:nvSpPr>
          <p:cNvPr id="40" name="TextBox 39"/>
          <p:cNvSpPr txBox="1"/>
          <p:nvPr/>
        </p:nvSpPr>
        <p:spPr>
          <a:xfrm>
            <a:off x="6643724" y="3865625"/>
            <a:ext cx="21444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Bilbao es</a:t>
            </a:r>
          </a:p>
        </p:txBody>
      </p:sp>
      <p:sp>
        <p:nvSpPr>
          <p:cNvPr id="41" name="TextBox 40"/>
          <p:cNvSpPr txBox="1"/>
          <p:nvPr/>
        </p:nvSpPr>
        <p:spPr>
          <a:xfrm>
            <a:off x="6204666" y="4327294"/>
            <a:ext cx="4209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Bilbao y Barcelona son</a:t>
            </a:r>
          </a:p>
        </p:txBody>
      </p:sp>
      <p:sp>
        <p:nvSpPr>
          <p:cNvPr id="42" name="TextBox 41"/>
          <p:cNvSpPr txBox="1"/>
          <p:nvPr/>
        </p:nvSpPr>
        <p:spPr>
          <a:xfrm>
            <a:off x="6469554" y="4771809"/>
            <a:ext cx="4209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San Sebastián es</a:t>
            </a:r>
          </a:p>
        </p:txBody>
      </p:sp>
      <p:sp>
        <p:nvSpPr>
          <p:cNvPr id="43" name="TextBox 42"/>
          <p:cNvSpPr txBox="1"/>
          <p:nvPr/>
        </p:nvSpPr>
        <p:spPr>
          <a:xfrm>
            <a:off x="6048445" y="5193583"/>
            <a:ext cx="50513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Zaragoza y San Sebastián son </a:t>
            </a:r>
          </a:p>
        </p:txBody>
      </p:sp>
      <p:sp>
        <p:nvSpPr>
          <p:cNvPr id="44" name="Rounded Rectangle 43"/>
          <p:cNvSpPr/>
          <p:nvPr/>
        </p:nvSpPr>
        <p:spPr>
          <a:xfrm>
            <a:off x="10813143" y="64071"/>
            <a:ext cx="1319511"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escribir</a:t>
            </a:r>
          </a:p>
        </p:txBody>
      </p:sp>
      <p:sp>
        <p:nvSpPr>
          <p:cNvPr id="47" name="TextBox 46"/>
          <p:cNvSpPr txBox="1"/>
          <p:nvPr/>
        </p:nvSpPr>
        <p:spPr>
          <a:xfrm>
            <a:off x="5598692" y="5672081"/>
            <a:ext cx="7025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________________________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raros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8" name="TextBox 47"/>
          <p:cNvSpPr txBox="1"/>
          <p:nvPr/>
        </p:nvSpPr>
        <p:spPr>
          <a:xfrm>
            <a:off x="6048444" y="5614698"/>
            <a:ext cx="3710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Bilbao y Zaragoza son</a:t>
            </a:r>
          </a:p>
        </p:txBody>
      </p:sp>
      <p:sp>
        <p:nvSpPr>
          <p:cNvPr id="2" name="Title 1"/>
          <p:cNvSpPr>
            <a:spLocks noGrp="1"/>
          </p:cNvSpPr>
          <p:nvPr>
            <p:ph type="title"/>
          </p:nvPr>
        </p:nvSpPr>
        <p:spPr>
          <a:xfrm>
            <a:off x="3247048" y="-74883"/>
            <a:ext cx="10515600" cy="1325563"/>
          </a:xfrm>
        </p:spPr>
        <p:txBody>
          <a:bodyPr/>
          <a:lstStyle/>
          <a:p>
            <a:pPr lvl="0">
              <a:lnSpc>
                <a:spcPct val="100000"/>
              </a:lnSpc>
              <a:spcBef>
                <a:spcPts val="0"/>
              </a:spcBef>
              <a:defRPr/>
            </a:pPr>
            <a:r>
              <a:rPr lang="en-GB" sz="2400" b="1" dirty="0">
                <a:solidFill>
                  <a:srgbClr val="002060"/>
                </a:solidFill>
                <a:latin typeface="Century Gothic" panose="020B0502020202020204" pitchFamily="34" charset="0"/>
                <a:ea typeface="+mn-ea"/>
                <a:cs typeface="+mn-cs"/>
              </a:rPr>
              <a:t>¿</a:t>
            </a:r>
            <a:r>
              <a:rPr lang="en-GB" sz="2400" b="1" dirty="0" err="1">
                <a:solidFill>
                  <a:srgbClr val="002060"/>
                </a:solidFill>
                <a:latin typeface="Century Gothic" panose="020B0502020202020204" pitchFamily="34" charset="0"/>
                <a:ea typeface="+mn-ea"/>
                <a:cs typeface="+mn-cs"/>
              </a:rPr>
              <a:t>Cómo</a:t>
            </a:r>
            <a:r>
              <a:rPr lang="en-GB" sz="2400" b="1" dirty="0">
                <a:solidFill>
                  <a:srgbClr val="002060"/>
                </a:solidFill>
                <a:latin typeface="Century Gothic" panose="020B0502020202020204" pitchFamily="34" charset="0"/>
                <a:ea typeface="+mn-ea"/>
                <a:cs typeface="+mn-cs"/>
              </a:rPr>
              <a:t> </a:t>
            </a:r>
            <a:r>
              <a:rPr lang="en-GB" sz="2400" b="1" dirty="0" err="1">
                <a:solidFill>
                  <a:srgbClr val="002060"/>
                </a:solidFill>
                <a:latin typeface="Century Gothic" panose="020B0502020202020204" pitchFamily="34" charset="0"/>
                <a:ea typeface="+mn-ea"/>
                <a:cs typeface="+mn-cs"/>
              </a:rPr>
              <a:t>es</a:t>
            </a:r>
            <a:r>
              <a:rPr lang="en-GB" sz="2400" b="1" dirty="0">
                <a:solidFill>
                  <a:srgbClr val="002060"/>
                </a:solidFill>
                <a:latin typeface="Century Gothic" panose="020B0502020202020204" pitchFamily="34" charset="0"/>
                <a:ea typeface="+mn-ea"/>
                <a:cs typeface="+mn-cs"/>
              </a:rPr>
              <a:t> </a:t>
            </a:r>
            <a:r>
              <a:rPr lang="en-GB" sz="2400" b="1" dirty="0" err="1">
                <a:solidFill>
                  <a:srgbClr val="002060"/>
                </a:solidFill>
                <a:latin typeface="Century Gothic" panose="020B0502020202020204" pitchFamily="34" charset="0"/>
                <a:ea typeface="+mn-ea"/>
                <a:cs typeface="+mn-cs"/>
              </a:rPr>
              <a:t>España</a:t>
            </a:r>
            <a:r>
              <a:rPr lang="en-GB" sz="2400" b="1" dirty="0">
                <a:solidFill>
                  <a:srgbClr val="002060"/>
                </a:solidFill>
                <a:latin typeface="Century Gothic" panose="020B0502020202020204" pitchFamily="34" charset="0"/>
                <a:ea typeface="+mn-ea"/>
                <a:cs typeface="+mn-cs"/>
              </a:rPr>
              <a:t>?</a:t>
            </a:r>
            <a:br>
              <a:rPr lang="en-GB" sz="2400" b="1" dirty="0">
                <a:solidFill>
                  <a:srgbClr val="002060"/>
                </a:solidFill>
                <a:latin typeface="Century Gothic" panose="020B0502020202020204" pitchFamily="34" charset="0"/>
                <a:ea typeface="+mn-ea"/>
                <a:cs typeface="+mn-cs"/>
              </a:rPr>
            </a:br>
            <a:endParaRPr lang="en-GB" dirty="0"/>
          </a:p>
        </p:txBody>
      </p:sp>
    </p:spTree>
    <p:extLst>
      <p:ext uri="{BB962C8B-B14F-4D97-AF65-F5344CB8AC3E}">
        <p14:creationId xmlns:p14="http://schemas.microsoft.com/office/powerpoint/2010/main" val="2772748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3" grpId="0" animBg="1"/>
      <p:bldP spid="21" grpId="0" animBg="1"/>
      <p:bldP spid="23" grpId="0" animBg="1"/>
      <p:bldP spid="25" grpId="0" animBg="1"/>
      <p:bldP spid="2049" grpId="0"/>
      <p:bldP spid="35" grpId="0"/>
      <p:bldP spid="36" grpId="0"/>
      <p:bldP spid="37" grpId="0"/>
      <p:bldP spid="38" grpId="0"/>
      <p:bldP spid="2051" grpId="0"/>
      <p:bldP spid="40" grpId="0"/>
      <p:bldP spid="41" grpId="0"/>
      <p:bldP spid="42" grpId="0"/>
      <p:bldP spid="43" grpId="0"/>
      <p:bldP spid="47" grpId="0"/>
      <p:bldP spid="4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E8871E"/>
                </a:solidFill>
              </a:rPr>
              <a:t>What does an excellent languages curriculum look like?</a:t>
            </a:r>
            <a:endParaRPr lang="en-GB" dirty="0"/>
          </a:p>
        </p:txBody>
      </p:sp>
      <p:sp>
        <p:nvSpPr>
          <p:cNvPr id="4" name="Content Placeholder 2"/>
          <p:cNvSpPr>
            <a:spLocks noGrp="1"/>
          </p:cNvSpPr>
          <p:nvPr>
            <p:ph idx="1"/>
          </p:nvPr>
        </p:nvSpPr>
        <p:spPr/>
        <p:txBody>
          <a:bodyPr>
            <a:normAutofit fontScale="92500" lnSpcReduction="20000"/>
          </a:bodyPr>
          <a:lstStyle/>
          <a:p>
            <a:r>
              <a:rPr lang="en-GB" dirty="0"/>
              <a:t>a planned approach to teaching and embedding the sound-writing relationship</a:t>
            </a:r>
          </a:p>
          <a:p>
            <a:r>
              <a:rPr lang="en-GB" dirty="0"/>
              <a:t>a carefully selected core vocabulary (including verbs), based on frequency of use</a:t>
            </a:r>
          </a:p>
          <a:p>
            <a:r>
              <a:rPr lang="en-GB" dirty="0"/>
              <a:t>a clear, progressive, sequenced teaching of grammar, including the chance to process input for meaning</a:t>
            </a:r>
          </a:p>
          <a:p>
            <a:r>
              <a:rPr lang="en-GB" dirty="0"/>
              <a:t>frequent, planned opportunities for recall, repetition, reuse in a variety of contexts leading over time to mastery</a:t>
            </a:r>
          </a:p>
          <a:p>
            <a:r>
              <a:rPr lang="en-GB" dirty="0"/>
              <a:t>opportunities to encounter and practise language in engaging contexts, with a particular focus on cultural knowledge</a:t>
            </a:r>
          </a:p>
          <a:p>
            <a:r>
              <a:rPr lang="en-GB" dirty="0"/>
              <a:t>a maximal approach to integrating both receptive and productive modes of language use (i.e. the four ‘skills’)</a:t>
            </a:r>
          </a:p>
          <a:p>
            <a:endParaRPr lang="en-GB" dirty="0"/>
          </a:p>
        </p:txBody>
      </p:sp>
    </p:spTree>
    <p:extLst>
      <p:ext uri="{BB962C8B-B14F-4D97-AF65-F5344CB8AC3E}">
        <p14:creationId xmlns:p14="http://schemas.microsoft.com/office/powerpoint/2010/main" val="9816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9600" b="1" dirty="0">
                <a:solidFill>
                  <a:srgbClr val="002060"/>
                </a:solidFill>
              </a:rPr>
              <a:t>QUESTIONS?</a:t>
            </a:r>
            <a:endParaRPr lang="en-GB" sz="19900" dirty="0">
              <a:solidFill>
                <a:srgbClr val="002060"/>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99529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20569" y="0"/>
            <a:ext cx="10515600" cy="1325563"/>
          </a:xfrm>
        </p:spPr>
        <p:txBody>
          <a:bodyPr>
            <a:normAutofit/>
          </a:bodyPr>
          <a:lstStyle/>
          <a:p>
            <a:r>
              <a:rPr lang="en-GB" sz="2800" b="1">
                <a:solidFill>
                  <a:schemeClr val="bg1"/>
                </a:solidFill>
                <a:latin typeface="Century Gothic" panose="020B0502020202020204" pitchFamily="34" charset="0"/>
              </a:rPr>
              <a:t>Where to find more resources</a:t>
            </a:r>
          </a:p>
        </p:txBody>
      </p:sp>
      <p:pic>
        <p:nvPicPr>
          <p:cNvPr id="1026" name="Picture 2" descr="Gaming Grammar featur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503" y="4357059"/>
            <a:ext cx="2857500" cy="1390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36057" y="5839580"/>
            <a:ext cx="18473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endParaRPr>
          </a:p>
        </p:txBody>
      </p:sp>
      <p:pic>
        <p:nvPicPr>
          <p:cNvPr id="1028" name="Picture 4" descr="NCELP Resource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7788" y="1149903"/>
            <a:ext cx="4755826" cy="6908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471" y="1926311"/>
            <a:ext cx="11034776" cy="212365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Hundreds of freely accessible lessons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Other resources including professional development material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Rationale documents (e.g. </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hlinkClick r:id="rId6">
                  <a:extLst>
                    <a:ext uri="{A12FA001-AC4F-418D-AE19-62706E023703}">
                      <ahyp:hlinkClr xmlns:ahyp="http://schemas.microsoft.com/office/drawing/2018/hyperlinkcolor" val="tx"/>
                    </a:ext>
                  </a:extLst>
                </a:hlinkClick>
              </a:rPr>
              <a:t>principles for teaching grammar </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and </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hlinkClick r:id="rId7">
                  <a:extLst>
                    <a:ext uri="{A12FA001-AC4F-418D-AE19-62706E023703}">
                      <ahyp:hlinkClr xmlns:ahyp="http://schemas.microsoft.com/office/drawing/2018/hyperlinkcolor" val="tx"/>
                    </a:ext>
                  </a:extLst>
                </a:hlinkClick>
              </a:rPr>
              <a:t>meaningful</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practice)</a:t>
            </a:r>
          </a:p>
        </p:txBody>
      </p:sp>
      <p:sp>
        <p:nvSpPr>
          <p:cNvPr id="11" name="TextBox 10"/>
          <p:cNvSpPr txBox="1"/>
          <p:nvPr/>
        </p:nvSpPr>
        <p:spPr>
          <a:xfrm>
            <a:off x="0" y="1309536"/>
            <a:ext cx="11034776" cy="535788"/>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NCELP resource portal</a:t>
            </a:r>
          </a:p>
        </p:txBody>
      </p:sp>
      <p:sp>
        <p:nvSpPr>
          <p:cNvPr id="4" name="Rectangle 3"/>
          <p:cNvSpPr/>
          <p:nvPr/>
        </p:nvSpPr>
        <p:spPr>
          <a:xfrm>
            <a:off x="7436057" y="1856302"/>
            <a:ext cx="37192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8"/>
              </a:rPr>
              <a:t>https://resources.ncelp.org/</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p:txBody>
      </p:sp>
      <p:sp>
        <p:nvSpPr>
          <p:cNvPr id="13" name="TextBox 12"/>
          <p:cNvSpPr txBox="1"/>
          <p:nvPr/>
        </p:nvSpPr>
        <p:spPr>
          <a:xfrm>
            <a:off x="-94722" y="3969264"/>
            <a:ext cx="9529008" cy="534698"/>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Gaming grammar</a:t>
            </a:r>
          </a:p>
        </p:txBody>
      </p:sp>
      <p:sp>
        <p:nvSpPr>
          <p:cNvPr id="14" name="TextBox 13"/>
          <p:cNvSpPr txBox="1"/>
          <p:nvPr/>
        </p:nvSpPr>
        <p:spPr>
          <a:xfrm>
            <a:off x="280471" y="4427344"/>
            <a:ext cx="8380032" cy="155145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hlinkClick r:id="rId9">
                  <a:extLst>
                    <a:ext uri="{A12FA001-AC4F-418D-AE19-62706E023703}">
                      <ahyp:hlinkClr xmlns:ahyp="http://schemas.microsoft.com/office/drawing/2018/hyperlinkcolor" val="tx"/>
                    </a:ext>
                  </a:extLst>
                </a:hlinkClick>
              </a:rPr>
              <a:t>Digital game </a:t>
            </a: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rPr>
              <a:t>with activities in a ‘spy mission’ context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rPr>
              <a:t>Reading and listening-based grammar practice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rPr>
              <a:t>Allows teachers to track student progress</a:t>
            </a:r>
          </a:p>
        </p:txBody>
      </p:sp>
    </p:spTree>
    <p:extLst>
      <p:ext uri="{BB962C8B-B14F-4D97-AF65-F5344CB8AC3E}">
        <p14:creationId xmlns:p14="http://schemas.microsoft.com/office/powerpoint/2010/main" val="238844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28214-0D99-4F05-B39A-D3AD96FC75BB}"/>
              </a:ext>
            </a:extLst>
          </p:cNvPr>
          <p:cNvSpPr>
            <a:spLocks noGrp="1"/>
          </p:cNvSpPr>
          <p:nvPr>
            <p:ph idx="1"/>
          </p:nvPr>
        </p:nvSpPr>
        <p:spPr>
          <a:xfrm>
            <a:off x="704088" y="1476000"/>
            <a:ext cx="10515600" cy="4351338"/>
          </a:xfrm>
        </p:spPr>
        <p:txBody>
          <a:bodyPr/>
          <a:lstStyle/>
          <a:p>
            <a:pPr marL="0" indent="0">
              <a:buNone/>
            </a:pPr>
            <a:r>
              <a:rPr lang="en-GB" dirty="0"/>
              <a:t>"Only by putting words in sentences are we able to make sense of them…  Grammar is the study of how sentences mean, and how the bits of sentences mean. And that is why it helps."</a:t>
            </a:r>
          </a:p>
        </p:txBody>
      </p:sp>
      <p:pic>
        <p:nvPicPr>
          <p:cNvPr id="4" name="Picture 3" descr="background rectangle">
            <a:extLst>
              <a:ext uri="{FF2B5EF4-FFF2-40B4-BE49-F238E27FC236}">
                <a16:creationId xmlns:a16="http://schemas.microsoft.com/office/drawing/2014/main" id="{9D1C28B1-4128-41E0-BAAF-188AD7AADE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9530F73B-568D-4FC8-87FF-B6DD87AD9C27}"/>
              </a:ext>
            </a:extLst>
          </p:cNvPr>
          <p:cNvSpPr>
            <a:spLocks noGrp="1"/>
          </p:cNvSpPr>
          <p:nvPr>
            <p:ph type="title"/>
          </p:nvPr>
        </p:nvSpPr>
        <p:spPr>
          <a:xfrm>
            <a:off x="0" y="18255"/>
            <a:ext cx="10515600" cy="1325563"/>
          </a:xfrm>
        </p:spPr>
        <p:txBody>
          <a:bodyPr/>
          <a:lstStyle/>
          <a:p>
            <a:r>
              <a:rPr lang="en-GB" b="1" dirty="0">
                <a:solidFill>
                  <a:schemeClr val="bg1"/>
                </a:solidFill>
              </a:rPr>
              <a:t>Grammar</a:t>
            </a:r>
          </a:p>
        </p:txBody>
      </p:sp>
      <p:sp>
        <p:nvSpPr>
          <p:cNvPr id="5" name="TextBox 4">
            <a:extLst>
              <a:ext uri="{FF2B5EF4-FFF2-40B4-BE49-F238E27FC236}">
                <a16:creationId xmlns:a16="http://schemas.microsoft.com/office/drawing/2014/main" id="{AE61E68A-13DB-49C2-A627-9A17F05ED62C}"/>
              </a:ext>
            </a:extLst>
          </p:cNvPr>
          <p:cNvSpPr txBox="1"/>
          <p:nvPr/>
        </p:nvSpPr>
        <p:spPr>
          <a:xfrm>
            <a:off x="8436864" y="2940350"/>
            <a:ext cx="262128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Crystal, 2016, p.29</a:t>
            </a:r>
          </a:p>
        </p:txBody>
      </p:sp>
      <p:pic>
        <p:nvPicPr>
          <p:cNvPr id="7" name="Picture 6" descr="Icon&#10;&#10;Description automatically generated">
            <a:extLst>
              <a:ext uri="{FF2B5EF4-FFF2-40B4-BE49-F238E27FC236}">
                <a16:creationId xmlns:a16="http://schemas.microsoft.com/office/drawing/2014/main" id="{1CCDEA4D-7DB5-4EAE-8E84-800C738A6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568" y="3549043"/>
            <a:ext cx="1990344" cy="1990344"/>
          </a:xfrm>
          <a:prstGeom prst="rect">
            <a:avLst/>
          </a:prstGeom>
        </p:spPr>
      </p:pic>
      <p:pic>
        <p:nvPicPr>
          <p:cNvPr id="9" name="Picture 8" descr="A picture containing text, cup&#10;&#10;Description automatically generated">
            <a:extLst>
              <a:ext uri="{FF2B5EF4-FFF2-40B4-BE49-F238E27FC236}">
                <a16:creationId xmlns:a16="http://schemas.microsoft.com/office/drawing/2014/main" id="{812BEA20-9750-4816-8FFB-979A03C05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217" y="3974172"/>
            <a:ext cx="1048345" cy="1140086"/>
          </a:xfrm>
          <a:prstGeom prst="rect">
            <a:avLst/>
          </a:prstGeom>
        </p:spPr>
      </p:pic>
      <p:pic>
        <p:nvPicPr>
          <p:cNvPr id="11" name="Picture 10" descr="A group of people playing instruments&#10;&#10;Description automatically generated">
            <a:extLst>
              <a:ext uri="{FF2B5EF4-FFF2-40B4-BE49-F238E27FC236}">
                <a16:creationId xmlns:a16="http://schemas.microsoft.com/office/drawing/2014/main" id="{F8D10E78-D938-4BC1-9875-A3CAA54DD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214" y="3549043"/>
            <a:ext cx="2865251" cy="1743742"/>
          </a:xfrm>
          <a:prstGeom prst="rect">
            <a:avLst/>
          </a:prstGeom>
        </p:spPr>
      </p:pic>
    </p:spTree>
    <p:extLst>
      <p:ext uri="{BB962C8B-B14F-4D97-AF65-F5344CB8AC3E}">
        <p14:creationId xmlns:p14="http://schemas.microsoft.com/office/powerpoint/2010/main" val="191280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293451" y="280273"/>
            <a:ext cx="10515600" cy="1325563"/>
          </a:xfrm>
        </p:spPr>
        <p:txBody>
          <a:bodyPr anchor="ctr">
            <a:normAutofit/>
          </a:bodyPr>
          <a:lstStyle/>
          <a:p>
            <a:r>
              <a:rPr lang="en-GB" b="1" dirty="0"/>
              <a:t>Next steps – further support</a:t>
            </a:r>
          </a:p>
        </p:txBody>
      </p:sp>
      <p:pic>
        <p:nvPicPr>
          <p:cNvPr id="2" name="Picture 1">
            <a:extLst>
              <a:ext uri="{FF2B5EF4-FFF2-40B4-BE49-F238E27FC236}">
                <a16:creationId xmlns:a16="http://schemas.microsoft.com/office/drawing/2014/main" id="{43E424B5-514A-4B42-810C-51F4F92E3A26}"/>
              </a:ext>
            </a:extLst>
          </p:cNvPr>
          <p:cNvPicPr>
            <a:picLocks noChangeAspect="1"/>
          </p:cNvPicPr>
          <p:nvPr/>
        </p:nvPicPr>
        <p:blipFill>
          <a:blip r:embed="rId3"/>
          <a:stretch>
            <a:fillRect/>
          </a:stretch>
        </p:blipFill>
        <p:spPr>
          <a:xfrm>
            <a:off x="293451" y="1768636"/>
            <a:ext cx="6003614" cy="3827303"/>
          </a:xfrm>
          <a:prstGeom prst="rect">
            <a:avLst/>
          </a:prstGeom>
          <a:noFill/>
          <a:effectLst>
            <a:outerShdw blurRad="50800" dist="38100" dir="5400000" algn="t" rotWithShape="0">
              <a:prstClr val="black">
                <a:alpha val="40000"/>
              </a:prstClr>
            </a:outerShdw>
          </a:effectLst>
        </p:spPr>
      </p:pic>
      <p:sp>
        <p:nvSpPr>
          <p:cNvPr id="11" name="Content Placeholder 3">
            <a:extLst>
              <a:ext uri="{FF2B5EF4-FFF2-40B4-BE49-F238E27FC236}">
                <a16:creationId xmlns:a16="http://schemas.microsoft.com/office/drawing/2014/main" id="{9B90A9CA-CF33-4DE0-9B2B-7E39BFDF141C}"/>
              </a:ext>
            </a:extLst>
          </p:cNvPr>
          <p:cNvSpPr>
            <a:spLocks noGrp="1"/>
          </p:cNvSpPr>
          <p:nvPr>
            <p:ph sz="half" idx="2"/>
          </p:nvPr>
        </p:nvSpPr>
        <p:spPr>
          <a:xfrm>
            <a:off x="6716949" y="1563607"/>
            <a:ext cx="5181600" cy="4351338"/>
          </a:xfrm>
        </p:spPr>
        <p:txBody>
          <a:bodyPr>
            <a:normAutofit/>
          </a:bodyPr>
          <a:lstStyle/>
          <a:p>
            <a:r>
              <a:rPr lang="en-US" dirty="0"/>
              <a:t>660 teachers outside the network on our </a:t>
            </a:r>
            <a:r>
              <a:rPr lang="en-US" dirty="0">
                <a:hlinkClick r:id="rId4"/>
              </a:rPr>
              <a:t>regular mailing list</a:t>
            </a:r>
            <a:endParaRPr lang="en-US" dirty="0"/>
          </a:p>
          <a:p>
            <a:r>
              <a:rPr lang="en-US" dirty="0"/>
              <a:t>Some schools using and/or adapting the NCELP SOW and resources</a:t>
            </a:r>
          </a:p>
          <a:p>
            <a:r>
              <a:rPr lang="en-US" dirty="0"/>
              <a:t>New </a:t>
            </a:r>
            <a:r>
              <a:rPr lang="en-US" i="1" dirty="0"/>
              <a:t>Getting into NCELP </a:t>
            </a:r>
            <a:r>
              <a:rPr lang="en-US" dirty="0"/>
              <a:t>area of the website</a:t>
            </a:r>
          </a:p>
        </p:txBody>
      </p:sp>
    </p:spTree>
    <p:extLst>
      <p:ext uri="{BB962C8B-B14F-4D97-AF65-F5344CB8AC3E}">
        <p14:creationId xmlns:p14="http://schemas.microsoft.com/office/powerpoint/2010/main" val="41346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401787" y="0"/>
            <a:ext cx="10515600" cy="1325563"/>
          </a:xfrm>
        </p:spPr>
        <p:txBody>
          <a:bodyPr anchor="ctr">
            <a:normAutofit/>
          </a:bodyPr>
          <a:lstStyle/>
          <a:p>
            <a:r>
              <a:rPr lang="en-GB" b="1" dirty="0"/>
              <a:t>Further support [2]</a:t>
            </a:r>
          </a:p>
        </p:txBody>
      </p:sp>
      <p:sp>
        <p:nvSpPr>
          <p:cNvPr id="11" name="Content Placeholder 3">
            <a:extLst>
              <a:ext uri="{FF2B5EF4-FFF2-40B4-BE49-F238E27FC236}">
                <a16:creationId xmlns:a16="http://schemas.microsoft.com/office/drawing/2014/main" id="{9B90A9CA-CF33-4DE0-9B2B-7E39BFDF141C}"/>
              </a:ext>
            </a:extLst>
          </p:cNvPr>
          <p:cNvSpPr>
            <a:spLocks noGrp="1"/>
          </p:cNvSpPr>
          <p:nvPr>
            <p:ph sz="half" idx="1"/>
          </p:nvPr>
        </p:nvSpPr>
        <p:spPr>
          <a:xfrm>
            <a:off x="401787" y="1253331"/>
            <a:ext cx="5181600" cy="4351338"/>
          </a:xfrm>
        </p:spPr>
        <p:txBody>
          <a:bodyPr>
            <a:normAutofit/>
          </a:bodyPr>
          <a:lstStyle/>
          <a:p>
            <a:r>
              <a:rPr lang="en-US" dirty="0"/>
              <a:t>NCELP alignment with wider policy (ECF, </a:t>
            </a:r>
            <a:r>
              <a:rPr lang="en-US" dirty="0" err="1"/>
              <a:t>Ofsted</a:t>
            </a:r>
            <a:r>
              <a:rPr lang="en-US" dirty="0"/>
              <a:t>) and pedagogy (</a:t>
            </a:r>
            <a:r>
              <a:rPr lang="en-US" dirty="0" err="1"/>
              <a:t>Rosenshine</a:t>
            </a:r>
            <a:r>
              <a:rPr lang="en-US" dirty="0"/>
              <a:t>)</a:t>
            </a:r>
          </a:p>
          <a:p>
            <a:r>
              <a:rPr lang="en-US" dirty="0"/>
              <a:t>Support for the GCSE Subject Content consultation</a:t>
            </a:r>
          </a:p>
          <a:p>
            <a:endParaRPr lang="en-US" dirty="0"/>
          </a:p>
          <a:p>
            <a:endParaRPr lang="en-US" dirty="0"/>
          </a:p>
        </p:txBody>
      </p:sp>
      <p:pic>
        <p:nvPicPr>
          <p:cNvPr id="3" name="Picture 2">
            <a:hlinkClick r:id="rId3"/>
            <a:extLst>
              <a:ext uri="{FF2B5EF4-FFF2-40B4-BE49-F238E27FC236}">
                <a16:creationId xmlns:a16="http://schemas.microsoft.com/office/drawing/2014/main" id="{55F5BD58-8F1B-45C4-B408-BBC8884DA15E}"/>
              </a:ext>
            </a:extLst>
          </p:cNvPr>
          <p:cNvPicPr>
            <a:picLocks noChangeAspect="1"/>
          </p:cNvPicPr>
          <p:nvPr/>
        </p:nvPicPr>
        <p:blipFill>
          <a:blip r:embed="rId4"/>
          <a:stretch>
            <a:fillRect/>
          </a:stretch>
        </p:blipFill>
        <p:spPr>
          <a:xfrm>
            <a:off x="6019800" y="1253331"/>
            <a:ext cx="5972148" cy="3135377"/>
          </a:xfrm>
          <a:prstGeom prst="rect">
            <a:avLst/>
          </a:prstGeom>
          <a:noFill/>
          <a:effectLst>
            <a:outerShdw blurRad="50800" dist="38100" dir="5400000" algn="t" rotWithShape="0">
              <a:prstClr val="black">
                <a:alpha val="40000"/>
              </a:prstClr>
            </a:outerShdw>
          </a:effectLst>
        </p:spPr>
      </p:pic>
      <p:pic>
        <p:nvPicPr>
          <p:cNvPr id="7" name="Picture 6">
            <a:hlinkClick r:id="rId5"/>
            <a:extLst>
              <a:ext uri="{FF2B5EF4-FFF2-40B4-BE49-F238E27FC236}">
                <a16:creationId xmlns:a16="http://schemas.microsoft.com/office/drawing/2014/main" id="{2B3630D4-FF4A-497A-B10F-2B4696D56929}"/>
              </a:ext>
            </a:extLst>
          </p:cNvPr>
          <p:cNvPicPr>
            <a:picLocks noChangeAspect="1"/>
          </p:cNvPicPr>
          <p:nvPr/>
        </p:nvPicPr>
        <p:blipFill>
          <a:blip r:embed="rId6"/>
          <a:stretch>
            <a:fillRect/>
          </a:stretch>
        </p:blipFill>
        <p:spPr>
          <a:xfrm>
            <a:off x="3468872" y="3714821"/>
            <a:ext cx="2550928" cy="2558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4650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background rectangle">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29267" y="0"/>
            <a:ext cx="10515600" cy="1325563"/>
          </a:xfrm>
        </p:spPr>
        <p:txBody>
          <a:bodyPr>
            <a:normAutofit/>
          </a:bodyPr>
          <a:lstStyle/>
          <a:p>
            <a:r>
              <a:rPr lang="en-GB" sz="3600" b="1">
                <a:solidFill>
                  <a:schemeClr val="bg1"/>
                </a:solidFill>
                <a:latin typeface="Century Gothic" panose="020B0502020202020204" pitchFamily="34" charset="0"/>
              </a:rPr>
              <a:t>References</a:t>
            </a:r>
          </a:p>
        </p:txBody>
      </p:sp>
      <p:sp>
        <p:nvSpPr>
          <p:cNvPr id="3" name="Title 1"/>
          <p:cNvSpPr txBox="1">
            <a:spLocks/>
          </p:cNvSpPr>
          <p:nvPr/>
        </p:nvSpPr>
        <p:spPr>
          <a:xfrm>
            <a:off x="239484" y="1059216"/>
            <a:ext cx="11066691" cy="537968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DeKeyser</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R. (2007).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Practice in a second language: Perspectives from applied linguistics and cognitive psychology</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New York: Cambridge University Press.</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Kasprowicz, R. &amp; Marsden E. (2018). Towards ecological validity in research into input-based practice: Form spotting can be as beneficial as form-meaning practice.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Applied Linguistics, 39</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(6), 886-911.</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Marsden, E. (2006). Exploring input processing in the classroom: An experimental comparison of processing instruction and enriched input.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Language Learning</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56, 507-566.</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Marsden, E. &amp; Hawkes, R. (2020). Meaningful practice: Definitions, rationales and principles.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National Centre for Excellence in Language Pedagogy</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McManus, K. &amp; Marsden, E. (2019). Using explicit instruction about L1 to reduce crosslinguistic effects in L2 grammar learning: Evidence from oral production in L2 French.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The Modern Language Journal</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103</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(2), pp. 459-480 </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(2002). Processing instruction: An update.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Language Learning, 52</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(4), 755-803. </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(2017). Processing Instruction. In Loewen, S. &amp; Sato, M. (Eds.)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The Routledge Handbook of Instructed Second Language Acquisition </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(pp. 166-180). </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&amp;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Cadierno</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T. (1993). Input processing and second language acquisition: A role for instruction.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The Modern Language Journal, 77</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(1), pp.45-57.</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&amp;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Oikkenon</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S. (1998). Explanation versus structured Input in processing instruction.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Studies in Second Language Acquisition, 18</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(4), 495-510.</a:t>
            </a:r>
          </a:p>
          <a:p>
            <a:pPr marR="0" lvl="0" algn="l" defTabSz="914400" rtl="0" eaLnBrk="1" fontAlgn="auto" latinLnBrk="0" hangingPunct="1">
              <a:lnSpc>
                <a:spcPct val="90000"/>
              </a:lnSpc>
              <a:spcBef>
                <a:spcPct val="0"/>
              </a:spcBef>
              <a:spcAft>
                <a:spcPts val="0"/>
              </a:spcAft>
              <a:buClrTx/>
              <a:buSzTx/>
              <a:tabLst/>
              <a:defRPr/>
            </a:pPr>
            <a:endPar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69215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03145" y="0"/>
            <a:ext cx="10515600" cy="1325563"/>
          </a:xfrm>
        </p:spPr>
        <p:txBody>
          <a:bodyPr>
            <a:normAutofit/>
          </a:bodyPr>
          <a:lstStyle/>
          <a:p>
            <a:r>
              <a:rPr lang="en-GB" sz="3200" b="1">
                <a:solidFill>
                  <a:schemeClr val="bg1"/>
                </a:solidFill>
                <a:latin typeface="Century Gothic" panose="020B0502020202020204" pitchFamily="34" charset="0"/>
              </a:rPr>
              <a:t>Meaningful practice</a:t>
            </a:r>
          </a:p>
        </p:txBody>
      </p:sp>
      <p:sp>
        <p:nvSpPr>
          <p:cNvPr id="3" name="TextBox 2"/>
          <p:cNvSpPr txBox="1"/>
          <p:nvPr/>
        </p:nvSpPr>
        <p:spPr>
          <a:xfrm>
            <a:off x="678562" y="4258699"/>
            <a:ext cx="10903838" cy="2123658"/>
          </a:xfrm>
          <a:prstGeom prst="rect">
            <a:avLst/>
          </a:prstGeom>
          <a:noFill/>
        </p:spPr>
        <p:txBody>
          <a:bodyPr wrap="square" rtlCol="0">
            <a:spAutoFit/>
          </a:bodyPr>
          <a:lstStyle/>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we naturally rely on vocabulary to understand meaning </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(VanPatten, 2002; 2017)</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difficult to make attention to meaning essential – ‘mechanical’ tasks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consequent perceptions of grammar as ‘dull’ and meaningless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 name="Rectangle 3"/>
          <p:cNvSpPr/>
          <p:nvPr/>
        </p:nvSpPr>
        <p:spPr>
          <a:xfrm>
            <a:off x="440624" y="3830751"/>
            <a:ext cx="1151914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But meaningful grammar practice is difficult!</a:t>
            </a:r>
          </a:p>
        </p:txBody>
      </p:sp>
      <p:sp>
        <p:nvSpPr>
          <p:cNvPr id="6" name="TextBox 5"/>
          <p:cNvSpPr txBox="1"/>
          <p:nvPr/>
        </p:nvSpPr>
        <p:spPr>
          <a:xfrm>
            <a:off x="333851" y="1979598"/>
            <a:ext cx="10782782" cy="4308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a:off x="440625" y="1163991"/>
            <a:ext cx="107827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Practice is a ‘learning journey’ between the first encounter with new language and its fully independent use </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(Marsden &amp; Hawkes, 2020, p.1). </a:t>
            </a:r>
          </a:p>
        </p:txBody>
      </p:sp>
      <p:sp>
        <p:nvSpPr>
          <p:cNvPr id="10" name="TextBox 9"/>
          <p:cNvSpPr txBox="1"/>
          <p:nvPr/>
        </p:nvSpPr>
        <p:spPr>
          <a:xfrm>
            <a:off x="678562" y="2014260"/>
            <a:ext cx="12979380" cy="1785104"/>
          </a:xfrm>
          <a:prstGeom prst="rect">
            <a:avLst/>
          </a:prstGeom>
          <a:noFill/>
        </p:spPr>
        <p:txBody>
          <a:bodyPr wrap="square" rtlCol="0">
            <a:spAutoFit/>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involves intentional engagement in a wide range of activities </a:t>
            </a:r>
            <a:r>
              <a:rPr kumimoji="0" lang="en-GB" sz="16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(DeKeyser, 2007)</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needs to be frequent, yet spaced, and involve different modalities (oral, written)</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should involve opportunities to connect new forms with their </a:t>
            </a:r>
            <a:r>
              <a:rPr kumimoji="0" lang="en-GB" sz="2200" b="1" i="1"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meanings</a:t>
            </a:r>
            <a:endPar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185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69" y="1686965"/>
            <a:ext cx="12152357" cy="486287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‘pairs’ of features </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(with contrasting meanings or functions) are practised together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in Spanish, 1</a:t>
            </a:r>
            <a:r>
              <a:rPr kumimoji="0" lang="en-GB" sz="2200" b="0" i="0" u="none" strike="noStrike" kern="1200" cap="none" spc="0" normalizeH="0" baseline="30000" noProof="0" dirty="0">
                <a:ln>
                  <a:noFill/>
                </a:ln>
                <a:solidFill>
                  <a:srgbClr val="4472C4">
                    <a:lumMod val="50000"/>
                  </a:srgbClr>
                </a:solidFill>
                <a:effectLst/>
                <a:uLnTx/>
                <a:uFillTx/>
                <a:latin typeface="Century Gothic" panose="020B0502020202020204" pitchFamily="34" charset="0"/>
                <a:ea typeface="+mn-ea"/>
                <a:cs typeface="+mn-cs"/>
              </a:rPr>
              <a:t>st</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person singular present (</a:t>
            </a: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vs past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preterite</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-é</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activities that make form-meaning connections </a:t>
            </a: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essential </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to task completion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look at </a:t>
            </a: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verb ending</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decide if the event </a:t>
            </a:r>
            <a:r>
              <a:rPr kumimoji="0" lang="en-GB" sz="20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happened yesterday </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or </a:t>
            </a:r>
            <a:r>
              <a:rPr kumimoji="0" lang="en-GB" sz="20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happens regularly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other cues for understanding meaning may need to be removed (e.g., time markers)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learners are given </a:t>
            </a: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plenty of initial comprehension</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practice</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(reading and listening)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later</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moving to production (speaking and writing)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initial comprehension practice is likely to benefit production </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(Kasprowicz &amp; Marsden, 2018, McManus &amp; Marsden, 2019) </a:t>
            </a: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2"/>
            <a:ext cx="6649156" cy="867128"/>
          </a:xfrm>
          <a:prstGeom prst="rect">
            <a:avLst/>
          </a:prstGeom>
        </p:spPr>
      </p:pic>
      <p:sp>
        <p:nvSpPr>
          <p:cNvPr id="2" name="Title 1"/>
          <p:cNvSpPr>
            <a:spLocks noGrp="1"/>
          </p:cNvSpPr>
          <p:nvPr>
            <p:ph type="title"/>
          </p:nvPr>
        </p:nvSpPr>
        <p:spPr>
          <a:xfrm>
            <a:off x="143719" y="0"/>
            <a:ext cx="7055367" cy="1325563"/>
          </a:xfrm>
        </p:spPr>
        <p:txBody>
          <a:bodyPr>
            <a:normAutofit/>
          </a:bodyPr>
          <a:lstStyle/>
          <a:p>
            <a:r>
              <a:rPr lang="en-GB" sz="2800" b="1">
                <a:solidFill>
                  <a:schemeClr val="bg1"/>
                </a:solidFill>
                <a:latin typeface="Century Gothic" panose="020B0502020202020204" pitchFamily="34" charset="0"/>
              </a:rPr>
              <a:t>Principles for grammar practice</a:t>
            </a:r>
          </a:p>
        </p:txBody>
      </p:sp>
      <p:sp>
        <p:nvSpPr>
          <p:cNvPr id="17" name="TextBox 16"/>
          <p:cNvSpPr txBox="1"/>
          <p:nvPr/>
        </p:nvSpPr>
        <p:spPr>
          <a:xfrm>
            <a:off x="624388" y="3350010"/>
            <a:ext cx="113211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Marsden, 2006; Kasprowicz &amp; Marsden 2018; VanPatten &amp; </a:t>
            </a:r>
            <a:r>
              <a:rPr kumimoji="0" lang="en-GB" sz="1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Cadierno</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1993; VanPatten &amp; </a:t>
            </a:r>
            <a:r>
              <a:rPr kumimoji="0" lang="en-GB" sz="1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Oikkenon</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1996)</a:t>
            </a:r>
          </a:p>
        </p:txBody>
      </p:sp>
      <p:sp>
        <p:nvSpPr>
          <p:cNvPr id="7" name="Rounded Rectangular Callout 4">
            <a:extLst>
              <a:ext uri="{FF2B5EF4-FFF2-40B4-BE49-F238E27FC236}">
                <a16:creationId xmlns:a16="http://schemas.microsoft.com/office/drawing/2014/main" id="{FB271CAF-8FAC-4BFC-B4FB-A8B7FFCDC18A}"/>
              </a:ext>
            </a:extLst>
          </p:cNvPr>
          <p:cNvSpPr/>
          <p:nvPr/>
        </p:nvSpPr>
        <p:spPr>
          <a:xfrm>
            <a:off x="6890246" y="145938"/>
            <a:ext cx="5158035" cy="1419009"/>
          </a:xfrm>
          <a:prstGeom prst="wedgeRoundRectCallout">
            <a:avLst>
              <a:gd name="adj1" fmla="val -20833"/>
              <a:gd name="adj2" fmla="val 48674"/>
              <a:gd name="adj3" fmla="val 16667"/>
            </a:avLst>
          </a:prstGeom>
          <a:solidFill>
            <a:srgbClr val="104F75"/>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prstClr val="black"/>
              </a:buClr>
              <a:buSzPts val="2000"/>
              <a:buFontTx/>
              <a:buNone/>
              <a:tabLst/>
              <a:defRPr/>
            </a:pPr>
            <a:r>
              <a:rPr kumimoji="0" lang="en-GB" b="1" i="0" u="none" strike="noStrike" kern="1200" cap="none" spc="0" normalizeH="0" baseline="0" noProof="0" dirty="0">
                <a:ln>
                  <a:noFill/>
                </a:ln>
                <a:solidFill>
                  <a:prstClr val="white"/>
                </a:solidFill>
                <a:effectLst/>
                <a:uLnTx/>
                <a:uFillTx/>
                <a:latin typeface="Tw Cen MT" panose="020B0602020104020603"/>
                <a:ea typeface="+mn-ea"/>
                <a:cs typeface="+mn-cs"/>
              </a:rPr>
              <a:t>50</a:t>
            </a:r>
            <a:r>
              <a:rPr kumimoji="0" lang="en-GB"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experimental studies, including:</a:t>
            </a:r>
            <a:endPar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E87D1E"/>
              </a:buClr>
              <a:buSzPts val="2000"/>
              <a:buFont typeface="Noto Sans Symbols"/>
              <a:buChar char="▪"/>
              <a:tabLst/>
              <a:defRPr/>
            </a:pP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French verb inflections with 11 to 14 </a:t>
            </a:r>
            <a:r>
              <a:rPr kumimoji="0" lang="en-GB"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yr</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olds (</a:t>
            </a:r>
            <a:r>
              <a:rPr kumimoji="0" lang="en-GB"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mn-cs"/>
                <a:hlinkClick r:id="rId4">
                  <a:extLst>
                    <a:ext uri="{A12FA001-AC4F-418D-AE19-62706E023703}">
                      <ahyp:hlinkClr xmlns:ahyp="http://schemas.microsoft.com/office/drawing/2018/hyperlinkcolor" val="tx"/>
                    </a:ext>
                  </a:extLst>
                </a:hlinkClick>
              </a:rPr>
              <a:t>Marsden, 2006</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
                <a:srgbClr val="E87D1E"/>
              </a:buClr>
              <a:buSzPts val="2000"/>
              <a:buFont typeface="Noto Sans Symbols"/>
              <a:buChar char="▪"/>
              <a:tabLst/>
              <a:defRPr/>
            </a:pP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German case marking with 9 to 11 </a:t>
            </a:r>
            <a:r>
              <a:rPr kumimoji="0" lang="en-GB"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yr</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olds (</a:t>
            </a:r>
            <a:r>
              <a:rPr kumimoji="0" lang="en-GB"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mn-cs"/>
                <a:hlinkClick r:id="rId5">
                  <a:extLst>
                    <a:ext uri="{A12FA001-AC4F-418D-AE19-62706E023703}">
                      <ahyp:hlinkClr xmlns:ahyp="http://schemas.microsoft.com/office/drawing/2018/hyperlinkcolor" val="tx"/>
                    </a:ext>
                  </a:extLst>
                </a:hlinkClick>
              </a:rPr>
              <a:t>Kasprowicz &amp; Marsden, 2017</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2277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559800" cy="867128"/>
          </a:xfrm>
          <a:prstGeom prst="rect">
            <a:avLst/>
          </a:prstGeom>
        </p:spPr>
      </p:pic>
      <p:sp>
        <p:nvSpPr>
          <p:cNvPr id="2" name="Title 1"/>
          <p:cNvSpPr>
            <a:spLocks noGrp="1"/>
          </p:cNvSpPr>
          <p:nvPr>
            <p:ph type="title"/>
          </p:nvPr>
        </p:nvSpPr>
        <p:spPr>
          <a:xfrm>
            <a:off x="0" y="-6167"/>
            <a:ext cx="10515600" cy="1325563"/>
          </a:xfrm>
        </p:spPr>
        <p:txBody>
          <a:bodyPr>
            <a:normAutofit/>
          </a:bodyPr>
          <a:lstStyle/>
          <a:p>
            <a:r>
              <a:rPr lang="en-GB" sz="3600" b="1" dirty="0">
                <a:solidFill>
                  <a:schemeClr val="bg1"/>
                </a:solidFill>
              </a:rPr>
              <a:t>Curriculum design take-aways</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548268" y="1474801"/>
            <a:ext cx="10515600" cy="4351338"/>
          </a:xfrm>
        </p:spPr>
        <p:txBody>
          <a:bodyPr/>
          <a:lstStyle/>
          <a:p>
            <a:pPr>
              <a:lnSpc>
                <a:spcPct val="100000"/>
              </a:lnSpc>
            </a:pPr>
            <a:r>
              <a:rPr lang="en-GB" b="1" dirty="0">
                <a:solidFill>
                  <a:schemeClr val="accent1">
                    <a:lumMod val="50000"/>
                  </a:schemeClr>
                </a:solidFill>
              </a:rPr>
              <a:t>P</a:t>
            </a:r>
            <a:r>
              <a:rPr lang="en-GB" dirty="0">
                <a:solidFill>
                  <a:schemeClr val="accent1">
                    <a:lumMod val="50000"/>
                  </a:schemeClr>
                </a:solidFill>
              </a:rPr>
              <a:t>honics </a:t>
            </a:r>
            <a:br>
              <a:rPr lang="en-GB" dirty="0">
                <a:solidFill>
                  <a:schemeClr val="accent1">
                    <a:lumMod val="50000"/>
                  </a:schemeClr>
                </a:solidFill>
              </a:rPr>
            </a:br>
            <a:r>
              <a:rPr lang="en-GB" dirty="0">
                <a:solidFill>
                  <a:schemeClr val="accent1">
                    <a:lumMod val="50000"/>
                  </a:schemeClr>
                </a:solidFill>
              </a:rPr>
              <a:t>- </a:t>
            </a:r>
            <a:r>
              <a:rPr lang="en-GB" i="1" dirty="0">
                <a:solidFill>
                  <a:schemeClr val="accent1">
                    <a:lumMod val="50000"/>
                  </a:schemeClr>
                </a:solidFill>
              </a:rPr>
              <a:t>working with unknown words</a:t>
            </a:r>
            <a:br>
              <a:rPr lang="en-GB" i="1" dirty="0">
                <a:solidFill>
                  <a:schemeClr val="accent1">
                    <a:lumMod val="50000"/>
                  </a:schemeClr>
                </a:solidFill>
              </a:rPr>
            </a:br>
            <a:endParaRPr lang="en-GB" i="1" dirty="0">
              <a:solidFill>
                <a:schemeClr val="accent1">
                  <a:lumMod val="50000"/>
                </a:schemeClr>
              </a:solidFill>
            </a:endParaRPr>
          </a:p>
          <a:p>
            <a:pPr>
              <a:lnSpc>
                <a:spcPct val="100000"/>
              </a:lnSpc>
            </a:pPr>
            <a:r>
              <a:rPr lang="en-GB" b="1" dirty="0">
                <a:solidFill>
                  <a:schemeClr val="accent1">
                    <a:lumMod val="50000"/>
                  </a:schemeClr>
                </a:solidFill>
              </a:rPr>
              <a:t>V</a:t>
            </a:r>
            <a:r>
              <a:rPr lang="en-GB" dirty="0">
                <a:solidFill>
                  <a:schemeClr val="accent1">
                    <a:lumMod val="50000"/>
                  </a:schemeClr>
                </a:solidFill>
              </a:rPr>
              <a:t>ocabulary </a:t>
            </a:r>
            <a:br>
              <a:rPr lang="en-GB" dirty="0">
                <a:solidFill>
                  <a:schemeClr val="accent1">
                    <a:lumMod val="50000"/>
                  </a:schemeClr>
                </a:solidFill>
              </a:rPr>
            </a:br>
            <a:r>
              <a:rPr lang="en-GB" dirty="0">
                <a:solidFill>
                  <a:schemeClr val="accent1">
                    <a:lumMod val="50000"/>
                  </a:schemeClr>
                </a:solidFill>
              </a:rPr>
              <a:t>- </a:t>
            </a:r>
            <a:r>
              <a:rPr lang="en-GB" i="1" dirty="0">
                <a:solidFill>
                  <a:schemeClr val="accent1">
                    <a:lumMod val="50000"/>
                  </a:schemeClr>
                </a:solidFill>
              </a:rPr>
              <a:t>shortcut to systematic revisiting</a:t>
            </a:r>
            <a:br>
              <a:rPr lang="en-GB" dirty="0">
                <a:solidFill>
                  <a:schemeClr val="accent1">
                    <a:lumMod val="50000"/>
                  </a:schemeClr>
                </a:solidFill>
              </a:rPr>
            </a:br>
            <a:endParaRPr lang="en-GB" dirty="0">
              <a:solidFill>
                <a:schemeClr val="accent1">
                  <a:lumMod val="50000"/>
                </a:schemeClr>
              </a:solidFill>
            </a:endParaRPr>
          </a:p>
          <a:p>
            <a:pPr>
              <a:lnSpc>
                <a:spcPct val="100000"/>
              </a:lnSpc>
            </a:pPr>
            <a:r>
              <a:rPr lang="en-GB" b="1" dirty="0">
                <a:solidFill>
                  <a:schemeClr val="accent1">
                    <a:lumMod val="50000"/>
                  </a:schemeClr>
                </a:solidFill>
              </a:rPr>
              <a:t>G</a:t>
            </a:r>
            <a:r>
              <a:rPr lang="en-GB" dirty="0">
                <a:solidFill>
                  <a:schemeClr val="accent1">
                    <a:lumMod val="50000"/>
                  </a:schemeClr>
                </a:solidFill>
              </a:rPr>
              <a:t>rammar</a:t>
            </a:r>
            <a:br>
              <a:rPr lang="en-GB" dirty="0">
                <a:solidFill>
                  <a:schemeClr val="accent1">
                    <a:lumMod val="50000"/>
                  </a:schemeClr>
                </a:solidFill>
              </a:rPr>
            </a:br>
            <a:r>
              <a:rPr lang="en-GB" dirty="0">
                <a:solidFill>
                  <a:schemeClr val="accent1">
                    <a:lumMod val="50000"/>
                  </a:schemeClr>
                </a:solidFill>
              </a:rPr>
              <a:t> - </a:t>
            </a:r>
            <a:r>
              <a:rPr lang="en-GB" b="1" i="1" dirty="0">
                <a:solidFill>
                  <a:schemeClr val="accent1">
                    <a:lumMod val="50000"/>
                  </a:schemeClr>
                </a:solidFill>
              </a:rPr>
              <a:t>input practice before production</a:t>
            </a:r>
          </a:p>
        </p:txBody>
      </p:sp>
      <p:pic>
        <p:nvPicPr>
          <p:cNvPr id="17" name="Picture 16" descr="A picture containing drawing&#10;&#10;Description automatically generated">
            <a:extLst>
              <a:ext uri="{FF2B5EF4-FFF2-40B4-BE49-F238E27FC236}">
                <a16:creationId xmlns:a16="http://schemas.microsoft.com/office/drawing/2014/main" id="{C4C18D30-2907-4904-83CB-E2C52D88EE6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7229248" y="732407"/>
            <a:ext cx="5368744" cy="3909060"/>
          </a:xfrm>
          <a:prstGeom prst="rect">
            <a:avLst/>
          </a:prstGeom>
        </p:spPr>
      </p:pic>
    </p:spTree>
    <p:extLst>
      <p:ext uri="{BB962C8B-B14F-4D97-AF65-F5344CB8AC3E}">
        <p14:creationId xmlns:p14="http://schemas.microsoft.com/office/powerpoint/2010/main" val="302408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11285" y="389106"/>
            <a:ext cx="3677055" cy="2607013"/>
          </a:xfrm>
          <a:prstGeom prst="wedgeRoundRectCallou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llamo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Mia y vivo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Arequipa,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Perú</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catorce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dos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una</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hermana</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 name="Rounded Rectangular Callout 4"/>
          <p:cNvSpPr/>
          <p:nvPr/>
        </p:nvSpPr>
        <p:spPr>
          <a:xfrm>
            <a:off x="4296383" y="389106"/>
            <a:ext cx="3677055" cy="2607013"/>
          </a:xfrm>
          <a:prstGeom prst="wedgeRoundRectCallou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llamo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Daniel y vivo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Bogotá,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Colombia.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trece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dos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hermanas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y un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hermanastro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6" name="Rounded Rectangular Callout 5"/>
          <p:cNvSpPr/>
          <p:nvPr/>
        </p:nvSpPr>
        <p:spPr>
          <a:xfrm>
            <a:off x="8281481" y="308041"/>
            <a:ext cx="3677055" cy="2607013"/>
          </a:xfrm>
          <a:prstGeom prst="wedgeRoundRectCallout">
            <a:avLst/>
          </a:prstGeom>
          <a:solidFill>
            <a:srgbClr val="CCFF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llamo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Santi y vivo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Montevideo,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Uruguay.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once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No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Soy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hijo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único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graphicFrame>
        <p:nvGraphicFramePr>
          <p:cNvPr id="7" name="Table 6"/>
          <p:cNvGraphicFramePr>
            <a:graphicFrameLocks noGrp="1"/>
          </p:cNvGraphicFramePr>
          <p:nvPr/>
        </p:nvGraphicFramePr>
        <p:xfrm>
          <a:off x="1992008" y="3696330"/>
          <a:ext cx="8128000" cy="237744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20000"/>
                    </a:ext>
                  </a:extLst>
                </a:gridCol>
              </a:tblGrid>
              <a:tr h="370840">
                <a:tc>
                  <a:txBody>
                    <a:bodyPr/>
                    <a:lstStyle/>
                    <a:p>
                      <a:r>
                        <a:rPr lang="en-GB" sz="2000" dirty="0">
                          <a:solidFill>
                            <a:schemeClr val="accent5">
                              <a:lumMod val="50000"/>
                            </a:schemeClr>
                          </a:solidFill>
                          <a:latin typeface="Century Gothic" panose="020B0502020202020204" pitchFamily="34" charset="0"/>
                        </a:rPr>
                        <a:t>1 _________ lives in Colombia.</a:t>
                      </a:r>
                    </a:p>
                  </a:txBody>
                  <a:tcPr/>
                </a:tc>
                <a:extLst>
                  <a:ext uri="{0D108BD9-81ED-4DB2-BD59-A6C34878D82A}">
                    <a16:rowId xmlns:a16="http://schemas.microsoft.com/office/drawing/2014/main" val="10000"/>
                  </a:ext>
                </a:extLst>
              </a:tr>
              <a:tr h="370840">
                <a:tc>
                  <a:txBody>
                    <a:bodyPr/>
                    <a:lstStyle/>
                    <a:p>
                      <a:r>
                        <a:rPr lang="en-GB" sz="2000" dirty="0">
                          <a:solidFill>
                            <a:schemeClr val="accent5">
                              <a:lumMod val="50000"/>
                            </a:schemeClr>
                          </a:solidFill>
                          <a:latin typeface="Century Gothic" panose="020B0502020202020204" pitchFamily="34" charset="0"/>
                        </a:rPr>
                        <a:t>2 Mia lives in _________.</a:t>
                      </a:r>
                    </a:p>
                  </a:txBody>
                  <a:tcPr/>
                </a:tc>
                <a:extLst>
                  <a:ext uri="{0D108BD9-81ED-4DB2-BD59-A6C34878D82A}">
                    <a16:rowId xmlns:a16="http://schemas.microsoft.com/office/drawing/2014/main" val="10001"/>
                  </a:ext>
                </a:extLst>
              </a:tr>
              <a:tr h="370840">
                <a:tc>
                  <a:txBody>
                    <a:bodyPr/>
                    <a:lstStyle/>
                    <a:p>
                      <a:r>
                        <a:rPr lang="en-GB" sz="2000" dirty="0">
                          <a:solidFill>
                            <a:schemeClr val="accent5">
                              <a:lumMod val="50000"/>
                            </a:schemeClr>
                          </a:solidFill>
                          <a:latin typeface="Century Gothic" panose="020B0502020202020204" pitchFamily="34" charset="0"/>
                        </a:rPr>
                        <a:t>3 _________ is eleven</a:t>
                      </a:r>
                      <a:r>
                        <a:rPr lang="en-GB" sz="2000" baseline="0" dirty="0">
                          <a:solidFill>
                            <a:schemeClr val="accent5">
                              <a:lumMod val="50000"/>
                            </a:schemeClr>
                          </a:solidFill>
                          <a:latin typeface="Century Gothic" panose="020B0502020202020204" pitchFamily="34" charset="0"/>
                        </a:rPr>
                        <a:t> years old.</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a16="http://schemas.microsoft.com/office/drawing/2014/main" val="10002"/>
                  </a:ext>
                </a:extLst>
              </a:tr>
              <a:tr h="370840">
                <a:tc>
                  <a:txBody>
                    <a:bodyPr/>
                    <a:lstStyle/>
                    <a:p>
                      <a:r>
                        <a:rPr lang="en-GB" sz="2000" dirty="0">
                          <a:solidFill>
                            <a:schemeClr val="accent5">
                              <a:lumMod val="50000"/>
                            </a:schemeClr>
                          </a:solidFill>
                          <a:latin typeface="Century Gothic" panose="020B0502020202020204" pitchFamily="34" charset="0"/>
                        </a:rPr>
                        <a:t>4 Mia</a:t>
                      </a:r>
                      <a:r>
                        <a:rPr lang="en-GB" sz="2000" baseline="0" dirty="0">
                          <a:solidFill>
                            <a:schemeClr val="accent5">
                              <a:lumMod val="50000"/>
                            </a:schemeClr>
                          </a:solidFill>
                          <a:latin typeface="Century Gothic" panose="020B0502020202020204" pitchFamily="34" charset="0"/>
                        </a:rPr>
                        <a:t> has two _________ and one _______.</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a16="http://schemas.microsoft.com/office/drawing/2014/main" val="10003"/>
                  </a:ext>
                </a:extLst>
              </a:tr>
              <a:tr h="370840">
                <a:tc>
                  <a:txBody>
                    <a:bodyPr/>
                    <a:lstStyle/>
                    <a:p>
                      <a:r>
                        <a:rPr lang="en-GB" sz="2000" dirty="0">
                          <a:solidFill>
                            <a:schemeClr val="accent5">
                              <a:lumMod val="50000"/>
                            </a:schemeClr>
                          </a:solidFill>
                          <a:latin typeface="Century Gothic" panose="020B0502020202020204" pitchFamily="34" charset="0"/>
                        </a:rPr>
                        <a:t>5 _________ has no brothers or sisters.</a:t>
                      </a:r>
                    </a:p>
                  </a:txBody>
                  <a:tcPr/>
                </a:tc>
                <a:extLst>
                  <a:ext uri="{0D108BD9-81ED-4DB2-BD59-A6C34878D82A}">
                    <a16:rowId xmlns:a16="http://schemas.microsoft.com/office/drawing/2014/main" val="10004"/>
                  </a:ext>
                </a:extLst>
              </a:tr>
              <a:tr h="370840">
                <a:tc>
                  <a:txBody>
                    <a:bodyPr/>
                    <a:lstStyle/>
                    <a:p>
                      <a:r>
                        <a:rPr lang="en-GB" sz="2000" dirty="0">
                          <a:solidFill>
                            <a:schemeClr val="accent5">
                              <a:lumMod val="50000"/>
                            </a:schemeClr>
                          </a:solidFill>
                          <a:latin typeface="Century Gothic" panose="020B0502020202020204" pitchFamily="34" charset="0"/>
                        </a:rPr>
                        <a:t>6 Daniel has two _________ and one_______.</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02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838200" y="443073"/>
            <a:ext cx="10515600" cy="4955645"/>
          </a:xfrm>
        </p:spPr>
        <p:txBody>
          <a:bodyPr>
            <a:normAutofit/>
          </a:bodyPr>
          <a:lstStyle/>
          <a:p>
            <a:pPr>
              <a:lnSpc>
                <a:spcPct val="100000"/>
              </a:lnSpc>
              <a:spcBef>
                <a:spcPts val="0"/>
              </a:spcBef>
            </a:pPr>
            <a:r>
              <a:rPr lang="en-GB" dirty="0"/>
              <a:t>Example of:</a:t>
            </a:r>
            <a:br>
              <a:rPr lang="en-GB" dirty="0"/>
            </a:br>
            <a:r>
              <a:rPr lang="en-GB" dirty="0"/>
              <a:t> </a:t>
            </a:r>
            <a:br>
              <a:rPr lang="en-GB" dirty="0"/>
            </a:br>
            <a:r>
              <a:rPr lang="en-GB" b="1" dirty="0"/>
              <a:t>Listening</a:t>
            </a:r>
            <a:r>
              <a:rPr lang="en-GB" dirty="0"/>
              <a:t> – where attention is oriented to the meaning of the grammar</a:t>
            </a:r>
          </a:p>
        </p:txBody>
      </p:sp>
    </p:spTree>
    <p:extLst>
      <p:ext uri="{BB962C8B-B14F-4D97-AF65-F5344CB8AC3E}">
        <p14:creationId xmlns:p14="http://schemas.microsoft.com/office/powerpoint/2010/main" val="25032617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05875" y="5818371"/>
            <a:ext cx="3067050"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5" name="Table 4"/>
          <p:cNvGraphicFramePr>
            <a:graphicFrameLocks noGrp="1"/>
          </p:cNvGraphicFramePr>
          <p:nvPr/>
        </p:nvGraphicFramePr>
        <p:xfrm>
          <a:off x="1663397" y="1418167"/>
          <a:ext cx="9838790" cy="4306298"/>
        </p:xfrm>
        <a:graphic>
          <a:graphicData uri="http://schemas.openxmlformats.org/drawingml/2006/table">
            <a:tbl>
              <a:tblPr firstRow="1" bandRow="1">
                <a:tableStyleId>{5DA37D80-6434-44D0-A028-1B22A696006F}</a:tableStyleId>
              </a:tblPr>
              <a:tblGrid>
                <a:gridCol w="2221790">
                  <a:extLst>
                    <a:ext uri="{9D8B030D-6E8A-4147-A177-3AD203B41FA5}">
                      <a16:colId xmlns:a16="http://schemas.microsoft.com/office/drawing/2014/main" val="1107475559"/>
                    </a:ext>
                  </a:extLst>
                </a:gridCol>
                <a:gridCol w="2539000">
                  <a:extLst>
                    <a:ext uri="{9D8B030D-6E8A-4147-A177-3AD203B41FA5}">
                      <a16:colId xmlns:a16="http://schemas.microsoft.com/office/drawing/2014/main" val="568154920"/>
                    </a:ext>
                  </a:extLst>
                </a:gridCol>
                <a:gridCol w="2539000">
                  <a:extLst>
                    <a:ext uri="{9D8B030D-6E8A-4147-A177-3AD203B41FA5}">
                      <a16:colId xmlns:a16="http://schemas.microsoft.com/office/drawing/2014/main" val="181689695"/>
                    </a:ext>
                  </a:extLst>
                </a:gridCol>
                <a:gridCol w="2539000">
                  <a:extLst>
                    <a:ext uri="{9D8B030D-6E8A-4147-A177-3AD203B41FA5}">
                      <a16:colId xmlns:a16="http://schemas.microsoft.com/office/drawing/2014/main" val="3793362170"/>
                    </a:ext>
                  </a:extLst>
                </a:gridCol>
              </a:tblGrid>
              <a:tr h="626618">
                <a:tc>
                  <a:txBody>
                    <a:bodyPr/>
                    <a:lstStyle/>
                    <a:p>
                      <a:pPr algn="ctr"/>
                      <a:r>
                        <a:rPr lang="en-GB" sz="2000" dirty="0">
                          <a:solidFill>
                            <a:schemeClr val="accent5">
                              <a:lumMod val="50000"/>
                            </a:schemeClr>
                          </a:solidFill>
                          <a:latin typeface="Century Gothic" panose="020B0502020202020204" pitchFamily="34" charset="0"/>
                        </a:rPr>
                        <a:t> </a:t>
                      </a:r>
                    </a:p>
                  </a:txBody>
                  <a:tcPr anchor="ctr"/>
                </a:tc>
                <a:tc>
                  <a:txBody>
                    <a:bodyPr/>
                    <a:lstStyle/>
                    <a:p>
                      <a:pPr algn="ctr"/>
                      <a:endParaRPr lang="en-GB" sz="1800" baseline="0" dirty="0">
                        <a:solidFill>
                          <a:schemeClr val="accent5">
                            <a:lumMod val="50000"/>
                          </a:schemeClr>
                        </a:solidFill>
                        <a:latin typeface="Century Gothic" panose="020B0502020202020204" pitchFamily="34" charset="0"/>
                      </a:endParaRPr>
                    </a:p>
                  </a:txBody>
                  <a:tcPr anchor="ctr"/>
                </a:tc>
                <a:tc>
                  <a:txBody>
                    <a:bodyPr/>
                    <a:lstStyle/>
                    <a:p>
                      <a:pPr algn="ctr"/>
                      <a:r>
                        <a:rPr lang="en-GB" sz="1800" baseline="0" dirty="0">
                          <a:solidFill>
                            <a:schemeClr val="accent5">
                              <a:lumMod val="50000"/>
                            </a:schemeClr>
                          </a:solidFill>
                          <a:latin typeface="Century Gothic" panose="020B0502020202020204" pitchFamily="34" charset="0"/>
                        </a:rPr>
                        <a:t>Object</a:t>
                      </a:r>
                    </a:p>
                  </a:txBody>
                  <a:tcPr anchor="ctr"/>
                </a:tc>
                <a:tc>
                  <a:txBody>
                    <a:bodyPr/>
                    <a:lstStyle/>
                    <a:p>
                      <a:pPr algn="ctr"/>
                      <a:r>
                        <a:rPr lang="en-GB" sz="1800" baseline="0" dirty="0">
                          <a:solidFill>
                            <a:schemeClr val="accent5">
                              <a:lumMod val="50000"/>
                            </a:schemeClr>
                          </a:solidFill>
                          <a:latin typeface="Century Gothic" panose="020B0502020202020204" pitchFamily="34" charset="0"/>
                        </a:rPr>
                        <a:t>Description</a:t>
                      </a:r>
                    </a:p>
                  </a:txBody>
                  <a:tcPr anchor="ctr"/>
                </a:tc>
                <a:extLst>
                  <a:ext uri="{0D108BD9-81ED-4DB2-BD59-A6C34878D82A}">
                    <a16:rowId xmlns:a16="http://schemas.microsoft.com/office/drawing/2014/main" val="3598749083"/>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453837329"/>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314679948"/>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751074005"/>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063471968"/>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147530781"/>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90512164"/>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3142344857"/>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3361324191"/>
                  </a:ext>
                </a:extLst>
              </a:tr>
            </a:tbl>
          </a:graphicData>
        </a:graphic>
      </p:graphicFrame>
      <p:sp>
        <p:nvSpPr>
          <p:cNvPr id="6" name="Action Button: Custom 5">
            <a:hlinkClick r:id="" action="ppaction://noaction" highlightClick="1">
              <a:snd r:embed="rId3" name="Tengo un barco. Es fantastico.wav"/>
            </a:hlinkClick>
          </p:cNvPr>
          <p:cNvSpPr/>
          <p:nvPr/>
        </p:nvSpPr>
        <p:spPr>
          <a:xfrm>
            <a:off x="1177214" y="214657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 name="Action Button: Custom 6">
            <a:hlinkClick r:id="" action="ppaction://noaction" highlightClick="1">
              <a:snd r:embed="rId4" name="Tienes una bicicleta. Es blanca.wav"/>
            </a:hlinkClick>
          </p:cNvPr>
          <p:cNvSpPr/>
          <p:nvPr/>
        </p:nvSpPr>
        <p:spPr>
          <a:xfrm>
            <a:off x="1177549" y="257874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8" name="Action Button: Custom 7">
            <a:hlinkClick r:id="" action="ppaction://noaction" highlightClick="1">
              <a:snd r:embed="rId5" name="Tienes un gato. Está loco.wav"/>
            </a:hlinkClick>
          </p:cNvPr>
          <p:cNvSpPr/>
          <p:nvPr/>
        </p:nvSpPr>
        <p:spPr>
          <a:xfrm>
            <a:off x="1185022" y="30306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9" name="Action Button: Custom 8">
            <a:hlinkClick r:id="" action="ppaction://noaction" highlightClick="1">
              <a:snd r:embed="rId6" name="4. Tengo un libro es famoso.wav"/>
            </a:hlinkClick>
          </p:cNvPr>
          <p:cNvSpPr/>
          <p:nvPr/>
        </p:nvSpPr>
        <p:spPr>
          <a:xfrm>
            <a:off x="1177214" y="348374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0" name="Action Button: Custom 9">
            <a:hlinkClick r:id="" action="ppaction://noaction" highlightClick="1">
              <a:snd r:embed="rId7" name="5. Tengo una moneda. Es nueva.wav"/>
            </a:hlinkClick>
          </p:cNvPr>
          <p:cNvSpPr/>
          <p:nvPr/>
        </p:nvSpPr>
        <p:spPr>
          <a:xfrm>
            <a:off x="1177231" y="395379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1" name="Action Button: Custom 10">
            <a:hlinkClick r:id="" action="ppaction://noaction" highlightClick="1">
              <a:snd r:embed="rId8" name="6. Tienes una cama. Es alta.wav"/>
            </a:hlinkClick>
          </p:cNvPr>
          <p:cNvSpPr/>
          <p:nvPr/>
        </p:nvSpPr>
        <p:spPr>
          <a:xfrm>
            <a:off x="1185022" y="4403554"/>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2" name="Action Button: Custom 11">
            <a:hlinkClick r:id="" action="ppaction://noaction" highlightClick="1">
              <a:snd r:embed="rId9" name="7. Tengo un boligrafo es famoso.wav"/>
            </a:hlinkClick>
          </p:cNvPr>
          <p:cNvSpPr/>
          <p:nvPr/>
        </p:nvSpPr>
        <p:spPr>
          <a:xfrm>
            <a:off x="1185022" y="48566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3" name="Action Button: Custom 12">
            <a:hlinkClick r:id="" action="ppaction://noaction" highlightClick="1">
              <a:snd r:embed="rId10" name="8. Tienes una camara es nueva.wav"/>
            </a:hlinkClick>
          </p:cNvPr>
          <p:cNvSpPr/>
          <p:nvPr/>
        </p:nvSpPr>
        <p:spPr>
          <a:xfrm>
            <a:off x="1178640" y="530746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4" name="TextBox 3"/>
          <p:cNvSpPr txBox="1"/>
          <p:nvPr/>
        </p:nvSpPr>
        <p:spPr>
          <a:xfrm>
            <a:off x="122576" y="-15168"/>
            <a:ext cx="115108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maleta</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Mrs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Organised is going on holiday with Mr Organised. </a:t>
            </a:r>
            <a:b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Who has what in each suitcase?  Tick  </a:t>
            </a: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a:t>
            </a: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have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7" name="Rounded Rectangular Callout 16"/>
          <p:cNvSpPr/>
          <p:nvPr/>
        </p:nvSpPr>
        <p:spPr>
          <a:xfrm>
            <a:off x="1307740" y="1359821"/>
            <a:ext cx="1278966" cy="598035"/>
          </a:xfrm>
          <a:prstGeom prst="wedgeRoundRectCallout">
            <a:avLst>
              <a:gd name="adj1" fmla="val 73418"/>
              <a:gd name="adj2" fmla="val -69501"/>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have</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0103" y="2101018"/>
            <a:ext cx="348418" cy="362935"/>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2838" y="2552397"/>
            <a:ext cx="348418" cy="362935"/>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5410" y="3033376"/>
            <a:ext cx="348418" cy="362935"/>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5948" y="3459969"/>
            <a:ext cx="348418" cy="362935"/>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5948" y="3944195"/>
            <a:ext cx="348418" cy="362935"/>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1201" y="4385084"/>
            <a:ext cx="348418" cy="362935"/>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5894" y="4851112"/>
            <a:ext cx="348418" cy="362935"/>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1201" y="5304619"/>
            <a:ext cx="348418" cy="362935"/>
          </a:xfrm>
          <a:prstGeom prst="rect">
            <a:avLst/>
          </a:prstGeom>
        </p:spPr>
      </p:pic>
      <p:pic>
        <p:nvPicPr>
          <p:cNvPr id="3" name="Picture 2"/>
          <p:cNvPicPr>
            <a:picLocks noChangeAspect="1"/>
          </p:cNvPicPr>
          <p:nvPr/>
        </p:nvPicPr>
        <p:blipFill rotWithShape="1">
          <a:blip r:embed="rId12" cstate="print">
            <a:extLst>
              <a:ext uri="{28A0092B-C50C-407E-A947-70E740481C1C}">
                <a14:useLocalDpi xmlns:a14="http://schemas.microsoft.com/office/drawing/2010/main" val="0"/>
              </a:ext>
            </a:extLst>
          </a:blip>
          <a:srcRect r="48528" b="42638"/>
          <a:stretch/>
        </p:blipFill>
        <p:spPr>
          <a:xfrm>
            <a:off x="2830157" y="787816"/>
            <a:ext cx="934594" cy="1254856"/>
          </a:xfrm>
          <a:prstGeom prst="rect">
            <a:avLst/>
          </a:prstGeom>
        </p:spPr>
      </p:pic>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49002" b="42638"/>
          <a:stretch/>
        </p:blipFill>
        <p:spPr>
          <a:xfrm>
            <a:off x="3900990" y="617774"/>
            <a:ext cx="1030521" cy="1396527"/>
          </a:xfrm>
          <a:prstGeom prst="rect">
            <a:avLst/>
          </a:prstGeom>
        </p:spPr>
      </p:pic>
      <p:sp>
        <p:nvSpPr>
          <p:cNvPr id="18" name="Rounded Rectangular Callout 17"/>
          <p:cNvSpPr/>
          <p:nvPr/>
        </p:nvSpPr>
        <p:spPr>
          <a:xfrm>
            <a:off x="5023813" y="1263043"/>
            <a:ext cx="1417962" cy="745373"/>
          </a:xfrm>
          <a:prstGeom prst="wedgeRoundRectCallout">
            <a:avLst>
              <a:gd name="adj1" fmla="val -76714"/>
              <a:gd name="adj2" fmla="val -56955"/>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you have</a:t>
            </a:r>
          </a:p>
        </p:txBody>
      </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159" y="776199"/>
            <a:ext cx="1015501" cy="1167243"/>
          </a:xfrm>
          <a:prstGeom prst="rect">
            <a:avLst/>
          </a:prstGeom>
        </p:spPr>
      </p:pic>
      <p:sp>
        <p:nvSpPr>
          <p:cNvPr id="37" name="TextBox 36"/>
          <p:cNvSpPr txBox="1"/>
          <p:nvPr/>
        </p:nvSpPr>
        <p:spPr>
          <a:xfrm>
            <a:off x="9427462" y="2925738"/>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mad (now)</a:t>
            </a:r>
          </a:p>
        </p:txBody>
      </p:sp>
      <p:sp>
        <p:nvSpPr>
          <p:cNvPr id="38" name="TextBox 37"/>
          <p:cNvSpPr txBox="1"/>
          <p:nvPr/>
        </p:nvSpPr>
        <p:spPr>
          <a:xfrm>
            <a:off x="9597936" y="3390717"/>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famous</a:t>
            </a:r>
          </a:p>
        </p:txBody>
      </p:sp>
      <p:sp>
        <p:nvSpPr>
          <p:cNvPr id="41" name="TextBox 40"/>
          <p:cNvSpPr txBox="1"/>
          <p:nvPr/>
        </p:nvSpPr>
        <p:spPr>
          <a:xfrm>
            <a:off x="9783373" y="3894829"/>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new</a:t>
            </a:r>
          </a:p>
        </p:txBody>
      </p:sp>
      <p:sp>
        <p:nvSpPr>
          <p:cNvPr id="42" name="TextBox 41"/>
          <p:cNvSpPr txBox="1"/>
          <p:nvPr/>
        </p:nvSpPr>
        <p:spPr>
          <a:xfrm>
            <a:off x="9802706" y="4348547"/>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high</a:t>
            </a:r>
          </a:p>
        </p:txBody>
      </p:sp>
      <p:sp>
        <p:nvSpPr>
          <p:cNvPr id="43" name="TextBox 42"/>
          <p:cNvSpPr txBox="1"/>
          <p:nvPr/>
        </p:nvSpPr>
        <p:spPr>
          <a:xfrm>
            <a:off x="9719439" y="4788487"/>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famous</a:t>
            </a:r>
          </a:p>
        </p:txBody>
      </p:sp>
      <p:sp>
        <p:nvSpPr>
          <p:cNvPr id="44" name="TextBox 43"/>
          <p:cNvSpPr txBox="1"/>
          <p:nvPr/>
        </p:nvSpPr>
        <p:spPr>
          <a:xfrm>
            <a:off x="9812372" y="5195509"/>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new</a:t>
            </a:r>
          </a:p>
        </p:txBody>
      </p:sp>
      <p:sp>
        <p:nvSpPr>
          <p:cNvPr id="45" name="TextBox 44"/>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
        <p:nvSpPr>
          <p:cNvPr id="2" name="TextBox 1"/>
          <p:cNvSpPr txBox="1"/>
          <p:nvPr/>
        </p:nvSpPr>
        <p:spPr>
          <a:xfrm>
            <a:off x="9624918" y="2039159"/>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fantastic</a:t>
            </a:r>
          </a:p>
        </p:txBody>
      </p:sp>
      <p:sp>
        <p:nvSpPr>
          <p:cNvPr id="46" name="TextBox 45"/>
          <p:cNvSpPr txBox="1"/>
          <p:nvPr/>
        </p:nvSpPr>
        <p:spPr>
          <a:xfrm>
            <a:off x="9719439" y="2500824"/>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white</a:t>
            </a:r>
          </a:p>
        </p:txBody>
      </p:sp>
      <p:sp>
        <p:nvSpPr>
          <p:cNvPr id="47" name="TextBox 46"/>
          <p:cNvSpPr txBox="1"/>
          <p:nvPr/>
        </p:nvSpPr>
        <p:spPr>
          <a:xfrm>
            <a:off x="7165667" y="2039159"/>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boat</a:t>
            </a:r>
          </a:p>
        </p:txBody>
      </p:sp>
      <p:sp>
        <p:nvSpPr>
          <p:cNvPr id="48" name="TextBox 47"/>
          <p:cNvSpPr txBox="1"/>
          <p:nvPr/>
        </p:nvSpPr>
        <p:spPr>
          <a:xfrm>
            <a:off x="6995192" y="2465893"/>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bicycle</a:t>
            </a:r>
          </a:p>
        </p:txBody>
      </p:sp>
      <p:sp>
        <p:nvSpPr>
          <p:cNvPr id="49" name="TextBox 48"/>
          <p:cNvSpPr txBox="1"/>
          <p:nvPr/>
        </p:nvSpPr>
        <p:spPr>
          <a:xfrm>
            <a:off x="7268635" y="2929179"/>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a:t>
            </a:r>
          </a:p>
        </p:txBody>
      </p:sp>
      <p:sp>
        <p:nvSpPr>
          <p:cNvPr id="50" name="TextBox 49"/>
          <p:cNvSpPr txBox="1"/>
          <p:nvPr/>
        </p:nvSpPr>
        <p:spPr>
          <a:xfrm>
            <a:off x="7165666" y="3390717"/>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book</a:t>
            </a:r>
          </a:p>
        </p:txBody>
      </p:sp>
      <p:sp>
        <p:nvSpPr>
          <p:cNvPr id="51" name="TextBox 50"/>
          <p:cNvSpPr txBox="1"/>
          <p:nvPr/>
        </p:nvSpPr>
        <p:spPr>
          <a:xfrm>
            <a:off x="7216658" y="3871728"/>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coin</a:t>
            </a:r>
          </a:p>
        </p:txBody>
      </p:sp>
      <p:sp>
        <p:nvSpPr>
          <p:cNvPr id="52" name="TextBox 51"/>
          <p:cNvSpPr txBox="1"/>
          <p:nvPr/>
        </p:nvSpPr>
        <p:spPr>
          <a:xfrm>
            <a:off x="7197633" y="4326822"/>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bed</a:t>
            </a:r>
          </a:p>
        </p:txBody>
      </p:sp>
      <p:sp>
        <p:nvSpPr>
          <p:cNvPr id="53" name="TextBox 52"/>
          <p:cNvSpPr txBox="1"/>
          <p:nvPr/>
        </p:nvSpPr>
        <p:spPr>
          <a:xfrm>
            <a:off x="7197633" y="4762443"/>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pen</a:t>
            </a:r>
          </a:p>
        </p:txBody>
      </p:sp>
      <p:sp>
        <p:nvSpPr>
          <p:cNvPr id="54" name="TextBox 53"/>
          <p:cNvSpPr txBox="1"/>
          <p:nvPr/>
        </p:nvSpPr>
        <p:spPr>
          <a:xfrm>
            <a:off x="6939047" y="5224108"/>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camera</a:t>
            </a:r>
          </a:p>
        </p:txBody>
      </p:sp>
    </p:spTree>
    <p:extLst>
      <p:ext uri="{BB962C8B-B14F-4D97-AF65-F5344CB8AC3E}">
        <p14:creationId xmlns:p14="http://schemas.microsoft.com/office/powerpoint/2010/main" val="32168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1" grpId="0"/>
      <p:bldP spid="42" grpId="0"/>
      <p:bldP spid="43" grpId="0"/>
      <p:bldP spid="44" grpId="0"/>
      <p:bldP spid="2" grpId="0"/>
      <p:bldP spid="46" grpId="0"/>
      <p:bldP spid="47" grpId="0"/>
      <p:bldP spid="48" grpId="0"/>
      <p:bldP spid="49" grpId="0"/>
      <p:bldP spid="50" grpId="0"/>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838200" y="443073"/>
            <a:ext cx="10515600" cy="4955645"/>
          </a:xfrm>
        </p:spPr>
        <p:txBody>
          <a:bodyPr>
            <a:normAutofit/>
          </a:bodyPr>
          <a:lstStyle/>
          <a:p>
            <a:pPr>
              <a:lnSpc>
                <a:spcPct val="100000"/>
              </a:lnSpc>
              <a:spcBef>
                <a:spcPts val="0"/>
              </a:spcBef>
            </a:pPr>
            <a:r>
              <a:rPr lang="en-GB" dirty="0"/>
              <a:t>Example of:</a:t>
            </a:r>
            <a:br>
              <a:rPr lang="en-GB" dirty="0"/>
            </a:br>
            <a:r>
              <a:rPr lang="en-GB" dirty="0"/>
              <a:t> </a:t>
            </a:r>
            <a:br>
              <a:rPr lang="en-GB" dirty="0"/>
            </a:br>
            <a:r>
              <a:rPr lang="en-GB" b="1" dirty="0"/>
              <a:t>Reading</a:t>
            </a:r>
            <a:r>
              <a:rPr lang="en-GB" dirty="0"/>
              <a:t> – where attention is oriented to the meaning of the grammar</a:t>
            </a:r>
          </a:p>
        </p:txBody>
      </p:sp>
    </p:spTree>
    <p:extLst>
      <p:ext uri="{BB962C8B-B14F-4D97-AF65-F5344CB8AC3E}">
        <p14:creationId xmlns:p14="http://schemas.microsoft.com/office/powerpoint/2010/main" val="221807074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4.xml><?xml version="1.0" encoding="utf-8"?>
<a:theme xmlns:a="http://schemas.openxmlformats.org/drawingml/2006/main" name="Spanish_French_German_Templates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632</TotalTime>
  <Words>3826</Words>
  <Application>Microsoft Office PowerPoint</Application>
  <PresentationFormat>Widescreen</PresentationFormat>
  <Paragraphs>363</Paragraphs>
  <Slides>22</Slides>
  <Notes>17</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Noto Sans Symbols</vt:lpstr>
      <vt:lpstr>Arial</vt:lpstr>
      <vt:lpstr>Calibri</vt:lpstr>
      <vt:lpstr>Century Gothic</vt:lpstr>
      <vt:lpstr>Tw Cen MT</vt:lpstr>
      <vt:lpstr>6_Office Theme</vt:lpstr>
      <vt:lpstr>3_Office Theme</vt:lpstr>
      <vt:lpstr>2_Office Theme</vt:lpstr>
      <vt:lpstr>Spanish_French_German_Templates2</vt:lpstr>
      <vt:lpstr>Session 4: Grammar: contrasting pairs, making the most of input</vt:lpstr>
      <vt:lpstr>Grammar</vt:lpstr>
      <vt:lpstr>Meaningful practice</vt:lpstr>
      <vt:lpstr>Principles for grammar practice</vt:lpstr>
      <vt:lpstr>Curriculum design take-aways</vt:lpstr>
      <vt:lpstr>PowerPoint Presentation</vt:lpstr>
      <vt:lpstr>Example of:   Listening – where attention is oriented to the meaning of the grammar</vt:lpstr>
      <vt:lpstr>PowerPoint Presentation</vt:lpstr>
      <vt:lpstr>Example of:   Reading – where attention is oriented to the meaning of the grammar</vt:lpstr>
      <vt:lpstr>PowerPoint Presentation</vt:lpstr>
      <vt:lpstr>PowerPoint Presentation</vt:lpstr>
      <vt:lpstr>Example of:   Speaking – where learners have to ‘choose’ which grammar to use and their partner must understand that grammar …selecting between the pairs of features they have just been practising in the input</vt:lpstr>
      <vt:lpstr>PowerPoint Presentation</vt:lpstr>
      <vt:lpstr>PowerPoint Presentation</vt:lpstr>
      <vt:lpstr>Example of:  Writing – where learners have to ‘choose’ which grammar to use, selecting between the pairs of features they have just been practising in the input</vt:lpstr>
      <vt:lpstr>¿Cómo es España? </vt:lpstr>
      <vt:lpstr>What does an excellent languages curriculum look like?</vt:lpstr>
      <vt:lpstr>QUESTIONS?</vt:lpstr>
      <vt:lpstr>Where to find more resources</vt:lpstr>
      <vt:lpstr>Next steps – further support</vt:lpstr>
      <vt:lpstr>Further support [2]</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Curriculum Design: intent, implementation and impact in languages</dc:title>
  <dc:creator>Rachel Hawkes</dc:creator>
  <cp:lastModifiedBy>Rachel Hawkes</cp:lastModifiedBy>
  <cp:revision>9</cp:revision>
  <dcterms:created xsi:type="dcterms:W3CDTF">2021-05-29T16:30:18Z</dcterms:created>
  <dcterms:modified xsi:type="dcterms:W3CDTF">2021-05-30T06:46:58Z</dcterms:modified>
</cp:coreProperties>
</file>